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38"/>
  </p:notesMasterIdLst>
  <p:handoutMasterIdLst>
    <p:handoutMasterId r:id="rId39"/>
  </p:handoutMasterIdLst>
  <p:sldIdLst>
    <p:sldId id="331" r:id="rId2"/>
    <p:sldId id="524" r:id="rId3"/>
    <p:sldId id="429" r:id="rId4"/>
    <p:sldId id="503" r:id="rId5"/>
    <p:sldId id="563" r:id="rId6"/>
    <p:sldId id="525" r:id="rId7"/>
    <p:sldId id="593" r:id="rId8"/>
    <p:sldId id="564" r:id="rId9"/>
    <p:sldId id="566" r:id="rId10"/>
    <p:sldId id="595" r:id="rId11"/>
    <p:sldId id="567" r:id="rId12"/>
    <p:sldId id="568" r:id="rId13"/>
    <p:sldId id="521" r:id="rId14"/>
    <p:sldId id="597" r:id="rId15"/>
    <p:sldId id="570" r:id="rId16"/>
    <p:sldId id="571" r:id="rId17"/>
    <p:sldId id="572" r:id="rId18"/>
    <p:sldId id="573" r:id="rId19"/>
    <p:sldId id="594" r:id="rId20"/>
    <p:sldId id="596" r:id="rId21"/>
    <p:sldId id="574" r:id="rId22"/>
    <p:sldId id="575" r:id="rId23"/>
    <p:sldId id="576" r:id="rId24"/>
    <p:sldId id="577" r:id="rId25"/>
    <p:sldId id="578" r:id="rId26"/>
    <p:sldId id="579" r:id="rId27"/>
    <p:sldId id="580" r:id="rId28"/>
    <p:sldId id="581" r:id="rId29"/>
    <p:sldId id="582" r:id="rId30"/>
    <p:sldId id="562" r:id="rId31"/>
    <p:sldId id="583" r:id="rId32"/>
    <p:sldId id="584" r:id="rId33"/>
    <p:sldId id="559" r:id="rId34"/>
    <p:sldId id="558" r:id="rId35"/>
    <p:sldId id="555" r:id="rId36"/>
    <p:sldId id="556"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34919AC-530D-9048-9828-B51E75815086}">
          <p14:sldIdLst>
            <p14:sldId id="331"/>
            <p14:sldId id="524"/>
          </p14:sldIdLst>
        </p14:section>
        <p14:section name="Goal" id="{74197861-F1E7-2A4A-B295-9925107FF036}">
          <p14:sldIdLst>
            <p14:sldId id="429"/>
          </p14:sldIdLst>
        </p14:section>
        <p14:section name="The situation" id="{928E1421-33F2-F844-A2E9-4A85A18A8CBA}">
          <p14:sldIdLst>
            <p14:sldId id="503"/>
            <p14:sldId id="563"/>
          </p14:sldIdLst>
        </p14:section>
        <p14:section name="Hand hygiene" id="{58389F31-CADB-7240-9076-006D9E48AD94}">
          <p14:sldIdLst>
            <p14:sldId id="525"/>
            <p14:sldId id="593"/>
            <p14:sldId id="564"/>
            <p14:sldId id="566"/>
            <p14:sldId id="595"/>
            <p14:sldId id="567"/>
            <p14:sldId id="568"/>
          </p14:sldIdLst>
        </p14:section>
        <p14:section name="Standard precautions" id="{EE9CE1CE-A5F6-EB4A-ABD4-FF99FAF1110A}">
          <p14:sldIdLst>
            <p14:sldId id="521"/>
            <p14:sldId id="597"/>
            <p14:sldId id="570"/>
            <p14:sldId id="571"/>
            <p14:sldId id="572"/>
            <p14:sldId id="573"/>
            <p14:sldId id="594"/>
            <p14:sldId id="596"/>
            <p14:sldId id="574"/>
            <p14:sldId id="575"/>
            <p14:sldId id="576"/>
          </p14:sldIdLst>
        </p14:section>
        <p14:section name="Environment" id="{893166CD-144C-1145-B477-D4BD48B8C0BB}">
          <p14:sldIdLst>
            <p14:sldId id="577"/>
            <p14:sldId id="578"/>
            <p14:sldId id="579"/>
            <p14:sldId id="580"/>
            <p14:sldId id="581"/>
            <p14:sldId id="582"/>
            <p14:sldId id="562"/>
            <p14:sldId id="583"/>
            <p14:sldId id="584"/>
          </p14:sldIdLst>
        </p14:section>
        <p14:section name="Summary" id="{453681CF-C474-2348-81C2-85711C6FF5F7}">
          <p14:sldIdLst>
            <p14:sldId id="559"/>
          </p14:sldIdLst>
        </p14:section>
        <p14:section name="Clinical practice" id="{9939434B-7FD4-7242-A9F7-045D9C7AC57C}">
          <p14:sldIdLst>
            <p14:sldId id="558"/>
          </p14:sldIdLst>
        </p14:section>
        <p14:section name="Quality inprovement" id="{98E390A7-1061-9643-A0B0-DBA693D77ACC}">
          <p14:sldIdLst>
            <p14:sldId id="555"/>
            <p14:sldId id="556"/>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04C0337-8CC3-8624-4E67-C406FFD3A2C9}" name="Venke Eiane Sæther" initials="VES" userId="S::venke.sather@laerdal.com::1415a79a-78f6-43be-a188-14114c5d36d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chris" initials="c" lastIdx="1" clrIdx="6">
    <p:extLst>
      <p:ext uri="{19B8F6BF-5375-455C-9EA6-DF929625EA0E}">
        <p15:presenceInfo xmlns:p15="http://schemas.microsoft.com/office/powerpoint/2012/main" userId="S::chris@sarpreg.no::2080fc9a-91fd-4fa4-93c0-5d557b0f6e4d" providerId="AD"/>
      </p:ext>
    </p:extLst>
  </p:cmAuthor>
  <p:cmAuthor id="1" name="Dr Helenlouise Taylor" initials="Dr HLT" lastIdx="231" clrIdx="0">
    <p:extLst>
      <p:ext uri="{19B8F6BF-5375-455C-9EA6-DF929625EA0E}">
        <p15:presenceInfo xmlns:p15="http://schemas.microsoft.com/office/powerpoint/2012/main" userId="Dr Helenlouise Taylor" providerId="None"/>
      </p:ext>
    </p:extLst>
  </p:cmAuthor>
  <p:cmAuthor id="8" name="Microsoft Office User" initials="MOU" lastIdx="1" clrIdx="7">
    <p:extLst>
      <p:ext uri="{19B8F6BF-5375-455C-9EA6-DF929625EA0E}">
        <p15:presenceInfo xmlns:p15="http://schemas.microsoft.com/office/powerpoint/2012/main" userId="Microsoft Office User" providerId="None"/>
      </p:ext>
    </p:extLst>
  </p:cmAuthor>
  <p:cmAuthor id="2" name="Peggy" initials="P" lastIdx="1" clrIdx="1"/>
  <p:cmAuthor id="9" name="Jura Eds" initials="JES" lastIdx="29" clrIdx="8">
    <p:extLst>
      <p:ext uri="{19B8F6BF-5375-455C-9EA6-DF929625EA0E}">
        <p15:presenceInfo xmlns:p15="http://schemas.microsoft.com/office/powerpoint/2012/main" userId="Jura Eds" providerId="None"/>
      </p:ext>
    </p:extLst>
  </p:cmAuthor>
  <p:cmAuthor id="3" name="Chris J. Haaland" initials="CJH" lastIdx="5" clrIdx="2">
    <p:extLst>
      <p:ext uri="{19B8F6BF-5375-455C-9EA6-DF929625EA0E}">
        <p15:presenceInfo xmlns:p15="http://schemas.microsoft.com/office/powerpoint/2012/main" userId="2794b43ad3ba56aa" providerId="Windows Live"/>
      </p:ext>
    </p:extLst>
  </p:cmAuthor>
  <p:cmAuthor id="10" name="Niermeyer, Susan" initials="SN" lastIdx="97" clrIdx="9">
    <p:extLst>
      <p:ext uri="{19B8F6BF-5375-455C-9EA6-DF929625EA0E}">
        <p15:presenceInfo xmlns:p15="http://schemas.microsoft.com/office/powerpoint/2012/main" userId="S::susan.niermeyer@cuanschutz.edu::72c7caa0-e52f-4608-afe1-8d9433e2689d" providerId="AD"/>
      </p:ext>
    </p:extLst>
  </p:cmAuthor>
  <p:cmAuthor id="4" name="Chris J. Haaland" initials="CJH [2]" lastIdx="1" clrIdx="3">
    <p:extLst>
      <p:ext uri="{19B8F6BF-5375-455C-9EA6-DF929625EA0E}">
        <p15:presenceInfo xmlns:p15="http://schemas.microsoft.com/office/powerpoint/2012/main" userId="Chris J. Haaland" providerId="None"/>
      </p:ext>
    </p:extLst>
  </p:cmAuthor>
  <p:cmAuthor id="11" name="Wenche Stødle" initials="WS" lastIdx="1" clrIdx="10">
    <p:extLst>
      <p:ext uri="{19B8F6BF-5375-455C-9EA6-DF929625EA0E}">
        <p15:presenceInfo xmlns:p15="http://schemas.microsoft.com/office/powerpoint/2012/main" userId="S::wenche.stodle@laerdal.com::13240b42-f082-4e59-bc10-21d0d23d6f41" providerId="AD"/>
      </p:ext>
    </p:extLst>
  </p:cmAuthor>
  <p:cmAuthor id="5" name="TANG, He" initials="TH" lastIdx="28" clrIdx="4">
    <p:extLst>
      <p:ext uri="{19B8F6BF-5375-455C-9EA6-DF929625EA0E}">
        <p15:presenceInfo xmlns:p15="http://schemas.microsoft.com/office/powerpoint/2012/main" userId="TANG, He" providerId="None"/>
      </p:ext>
    </p:extLst>
  </p:cmAuthor>
  <p:cmAuthor id="6" name="Anne Svalastog Johnsen" initials="ASJ" lastIdx="29" clrIdx="5">
    <p:extLst>
      <p:ext uri="{19B8F6BF-5375-455C-9EA6-DF929625EA0E}">
        <p15:presenceInfo xmlns:p15="http://schemas.microsoft.com/office/powerpoint/2012/main" userId="S::anne.svalastog.johnsen@laerdal.com::e13644e5-2bbc-481b-beea-b1796622576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2C87C4"/>
    <a:srgbClr val="FF6F00"/>
    <a:srgbClr val="E7E6E6"/>
    <a:srgbClr val="FCB43C"/>
    <a:srgbClr val="FEF3DC"/>
    <a:srgbClr val="56C6C9"/>
    <a:srgbClr val="FDCF72"/>
    <a:srgbClr val="595959"/>
    <a:srgbClr val="0071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39" autoAdjust="0"/>
    <p:restoredTop sz="61988" autoAdjust="0"/>
  </p:normalViewPr>
  <p:slideViewPr>
    <p:cSldViewPr snapToGrid="0">
      <p:cViewPr varScale="1">
        <p:scale>
          <a:sx n="42" d="100"/>
          <a:sy n="42" d="100"/>
        </p:scale>
        <p:origin x="2256" y="56"/>
      </p:cViewPr>
      <p:guideLst>
        <p:guide orient="horz" pos="2160"/>
        <p:guide pos="2880"/>
      </p:guideLst>
    </p:cSldViewPr>
  </p:slideViewPr>
  <p:outlineViewPr>
    <p:cViewPr>
      <p:scale>
        <a:sx n="33" d="100"/>
        <a:sy n="33" d="100"/>
      </p:scale>
      <p:origin x="0" y="0"/>
    </p:cViewPr>
  </p:outlineViewPr>
  <p:notesTextViewPr>
    <p:cViewPr>
      <p:scale>
        <a:sx n="170" d="100"/>
        <a:sy n="170" d="100"/>
      </p:scale>
      <p:origin x="0" y="0"/>
    </p:cViewPr>
  </p:notesTextViewPr>
  <p:sorterViewPr>
    <p:cViewPr>
      <p:scale>
        <a:sx n="100" d="100"/>
        <a:sy n="100" d="100"/>
      </p:scale>
      <p:origin x="0" y="0"/>
    </p:cViewPr>
  </p:sorterViewPr>
  <p:notesViewPr>
    <p:cSldViewPr snapToGrid="0">
      <p:cViewPr varScale="1">
        <p:scale>
          <a:sx n="52" d="100"/>
          <a:sy n="52" d="100"/>
        </p:scale>
        <p:origin x="2680" y="5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45"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1DCB769-4218-49BE-B6D2-487F508AB9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3D652C0A-990D-4C9D-99AF-7CB4429AABF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EA5D292-A6EA-45C8-A770-D3ED414D98BE}" type="datetimeFigureOut">
              <a:rPr lang="en-GB" smtClean="0"/>
              <a:t>28/03/2024</a:t>
            </a:fld>
            <a:endParaRPr lang="en-GB"/>
          </a:p>
        </p:txBody>
      </p:sp>
      <p:sp>
        <p:nvSpPr>
          <p:cNvPr id="4" name="Footer Placeholder 3">
            <a:extLst>
              <a:ext uri="{FF2B5EF4-FFF2-40B4-BE49-F238E27FC236}">
                <a16:creationId xmlns:a16="http://schemas.microsoft.com/office/drawing/2014/main" id="{5F1859E2-7EFB-488E-8907-4D270440D69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6077BAA7-E738-4912-91BE-462F00DC4B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3D8E4B-8E40-4777-AD17-6C0F900220A1}" type="slidenum">
              <a:rPr lang="en-GB" smtClean="0"/>
              <a:t>‹#›</a:t>
            </a:fld>
            <a:endParaRPr lang="en-GB"/>
          </a:p>
        </p:txBody>
      </p:sp>
    </p:spTree>
    <p:extLst>
      <p:ext uri="{BB962C8B-B14F-4D97-AF65-F5344CB8AC3E}">
        <p14:creationId xmlns:p14="http://schemas.microsoft.com/office/powerpoint/2010/main" val="351312166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336E62-41E0-4E1E-96C9-0A742958E2DA}" type="datetimeFigureOut">
              <a:rPr lang="en-US" smtClean="0"/>
              <a:t>3/28/2024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D162FD-23BB-4572-BFF5-F0BCD729EF9C}" type="slidenum">
              <a:rPr lang="en-US" smtClean="0"/>
              <a:t>‹#›</a:t>
            </a:fld>
            <a:endParaRPr lang="en-US"/>
          </a:p>
        </p:txBody>
      </p:sp>
    </p:spTree>
    <p:extLst>
      <p:ext uri="{BB962C8B-B14F-4D97-AF65-F5344CB8AC3E}">
        <p14:creationId xmlns:p14="http://schemas.microsoft.com/office/powerpoint/2010/main" val="117023334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apps.who.int/iris/rest/bitstreams/52455/retriev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who.int/publications/i/item/WHO-UHL-IHS-IPC-2022.1"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dn.who.int/media/docs/default-source/integrated-health-services-(ihs)/infection-prevention-and-control/hand-hygiene/tools/glove-use-information-leaflet.pdf?sfvrsn=13670aa_10"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cdn.who.int/media/docs/default-source/integrated-health-services-(ihs)/infection-prevention-and-control/hand-hygiene/tools/glove-use-information-leaflet.pdf?sfvrsn=13670aa_10"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paho.org/hq/index.php?option=com_content&amp;view=article&amp;id=7917%3A2012-videos-proper-use-ppe&amp;Itemid=40295&amp;lang=en"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www.who.int/bangladesh/emergencies/coronavirus-disease-(covid-19)-update/steps-to-put-on-personal-protective-equipment-(ppe)" TargetMode="External"/><Relationship Id="rId4" Type="http://schemas.openxmlformats.org/officeDocument/2006/relationships/hyperlink" Target="https://www.youtube.com/watch?v=adB8RW4I3o4"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GaOwR9hy3EQ%20Clinical%20waste"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apps.who.int/iris/rest/bitstreams/1277966/retrieve"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iris.who.int/bitstream/handle/10665/366380/9789240051065-eng.pdf?sequence=1"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dn.who.int/media/docs/default-source/mca-documents/qoc/quality-of-care/standards-for-improving-quality-of-maternal-and-newborn-care-in-health-facilities_1a22426e-fdd0-42b4-95b2-4b5b9c590d76.pdf?sfvrsn=3b364d8_4"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washinhcf.org/wp-content/uploads/2022/04/220420_BLS21265-WHO-WASH-FIT_TF2_GEDSI_web_COMPLETE.pdf"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openwho.org/courses/SEARO-GEDSI-WASH-HCF?tracking_user=1THhpyu5ghNyBEJflV4ROM&amp;tracking_type=news&amp;tracking_id=3RK6u3NTZzszCZsoc3vSsQ"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youtube.com/watch?v=dK7FNjFDG7A"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globalhealthmedia.org/portfolio-items/preventing-infection-at-birth/?portfolioCats=191%2C94%2C13%2C23%2C65" TargetMode="External"/><Relationship Id="rId5" Type="http://schemas.openxmlformats.org/officeDocument/2006/relationships/hyperlink" Target="https://www.youtube.com/watch?v=y7e8nM0JAz0" TargetMode="External"/><Relationship Id="rId4" Type="http://schemas.openxmlformats.org/officeDocument/2006/relationships/hyperlink" Target="https://globalhealthmedia.org/videos/protecting-small-babies-from-infection/"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ubmed.ncbi.nlm.nih.gov/23289419/"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ashdata.org/monitoring/health-care-facilitie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ashdata.org/data/healthcare#!/"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washinhcf.org/wp-content/uploads/2022/04/220420_BLS21265-WHO-WASH-FIT_TF2_GEDSI_web_COMPLETE.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afro.who.int/node/12469"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youtube.com/watch?v=ZASAe-Y3G_4"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57288"/>
            <a:ext cx="4114800" cy="3086100"/>
          </a:xfrm>
        </p:spPr>
      </p:sp>
      <p:sp>
        <p:nvSpPr>
          <p:cNvPr id="3" name="Notes Placeholder 2"/>
          <p:cNvSpPr>
            <a:spLocks noGrp="1"/>
          </p:cNvSpPr>
          <p:nvPr>
            <p:ph type="body" idx="1"/>
          </p:nvPr>
        </p:nvSpPr>
        <p:spPr>
          <a:xfrm>
            <a:off x="157480" y="4400550"/>
            <a:ext cx="6560954" cy="3600450"/>
          </a:xfrm>
        </p:spPr>
        <p:txBody>
          <a:bodyPr/>
          <a:lstStyle/>
          <a:p>
            <a:pPr marL="0" marR="0" algn="just">
              <a:spcBef>
                <a:spcPts val="0"/>
              </a:spcBef>
              <a:spcAft>
                <a:spcPts val="0"/>
              </a:spcAft>
            </a:pPr>
            <a:r>
              <a:rPr lang="en-US" sz="1000" i="0" kern="100" baseline="30000" dirty="0">
                <a:effectLst/>
                <a:latin typeface="Arial" panose="020B0604020202020204" pitchFamily="34" charset="0"/>
                <a:ea typeface="微软雅黑" panose="020B0503020204020204" pitchFamily="34" charset="-122"/>
                <a:cs typeface="Arial" panose="020B0604020202020204" pitchFamily="34" charset="0"/>
              </a:rPr>
              <a:t>© World Health Organization 2024. All rights reserved.</a:t>
            </a:r>
          </a:p>
          <a:p>
            <a:pPr algn="just"/>
            <a:endParaRPr lang="en-GB" sz="1000" i="0" dirty="0">
              <a:effectLst/>
              <a:latin typeface="Arial" panose="020B0604020202020204" pitchFamily="34" charset="0"/>
              <a:ea typeface="Myriad Pro"/>
              <a:cs typeface="Arial" panose="020B0604020202020204" pitchFamily="34" charset="0"/>
            </a:endParaRPr>
          </a:p>
          <a:p>
            <a:r>
              <a:rPr lang="en-US" sz="1000" b="1" i="0" kern="0" dirty="0">
                <a:latin typeface="Arial" panose="020B0604020202020204" pitchFamily="34" charset="0"/>
                <a:cs typeface="Arial" panose="020B0604020202020204" pitchFamily="34" charset="0"/>
              </a:rPr>
              <a:t>Materials for demonstrations, practice, and simulations</a:t>
            </a:r>
          </a:p>
          <a:p>
            <a:pPr marL="0" marR="0" indent="0">
              <a:spcBef>
                <a:spcPts val="0"/>
              </a:spcBef>
              <a:spcAft>
                <a:spcPts val="0"/>
              </a:spcAft>
              <a:buNone/>
            </a:pPr>
            <a:endParaRPr lang="en-US" sz="1000" i="0" kern="1200" spc="-15" dirty="0">
              <a:effectLst/>
              <a:latin typeface="Arial" panose="020B0604020202020204" pitchFamily="34" charset="0"/>
              <a:ea typeface="Myriad Pro"/>
              <a:cs typeface="Arial" panose="020B0604020202020204" pitchFamily="34" charset="0"/>
            </a:endParaRPr>
          </a:p>
          <a:p>
            <a:pPr marL="0" marR="0" indent="0">
              <a:spcBef>
                <a:spcPts val="0"/>
              </a:spcBef>
              <a:spcAft>
                <a:spcPts val="0"/>
              </a:spcAft>
              <a:buNone/>
            </a:pPr>
            <a:r>
              <a:rPr lang="en-US" sz="1000" i="0" kern="1200" spc="-15" dirty="0">
                <a:effectLst/>
                <a:latin typeface="Arial" panose="020B0604020202020204" pitchFamily="34" charset="0"/>
                <a:ea typeface="Myriad Pro"/>
                <a:cs typeface="Arial" panose="020B0604020202020204" pitchFamily="34" charset="0"/>
              </a:rPr>
              <a:t>Organize one set per group of 3 participants and a set for the facilitator as available.</a:t>
            </a:r>
          </a:p>
          <a:p>
            <a:pPr marL="171450" marR="0" indent="-171450">
              <a:spcBef>
                <a:spcPts val="0"/>
              </a:spcBef>
              <a:spcAft>
                <a:spcPts val="0"/>
              </a:spcAft>
              <a:buFont typeface="Arial" panose="020B0604020202020204" pitchFamily="34" charset="0"/>
              <a:buChar char="•"/>
            </a:pPr>
            <a:r>
              <a:rPr lang="en-US" sz="1000" i="0" kern="1200" spc="-15" dirty="0">
                <a:effectLst/>
                <a:latin typeface="Arial" panose="020B0604020202020204" pitchFamily="34" charset="0"/>
                <a:ea typeface="Myriad Pro"/>
                <a:cs typeface="Arial" panose="020B0604020202020204" pitchFamily="34" charset="0"/>
              </a:rPr>
              <a:t>Alcohol hand rub or basin with clean water, soap and towel</a:t>
            </a:r>
          </a:p>
          <a:p>
            <a:pPr marL="171450" marR="0" indent="-171450">
              <a:spcBef>
                <a:spcPts val="0"/>
              </a:spcBef>
              <a:spcAft>
                <a:spcPts val="0"/>
              </a:spcAft>
              <a:buFont typeface="Arial" panose="020B0604020202020204" pitchFamily="34" charset="0"/>
              <a:buChar char="•"/>
            </a:pPr>
            <a:r>
              <a:rPr lang="en-US" sz="1000" i="0" kern="1200" spc="-15" dirty="0">
                <a:effectLst/>
                <a:latin typeface="Arial" panose="020B0604020202020204" pitchFamily="34" charset="0"/>
                <a:ea typeface="Myriad Pro"/>
                <a:cs typeface="Arial" panose="020B0604020202020204" pitchFamily="34" charset="0"/>
              </a:rPr>
              <a:t>Personal protective equipment  (as appropriate for midwifery or neonatal provider )</a:t>
            </a:r>
          </a:p>
          <a:p>
            <a:pPr marL="0" marR="0" indent="0">
              <a:spcBef>
                <a:spcPts val="0"/>
              </a:spcBef>
              <a:spcAft>
                <a:spcPts val="0"/>
              </a:spcAft>
              <a:buFont typeface="Arial" panose="020B0604020202020204" pitchFamily="34" charset="0"/>
              <a:buNone/>
            </a:pPr>
            <a:endParaRPr lang="en-US" sz="1000" i="0" kern="1200" spc="-15" dirty="0">
              <a:effectLst/>
              <a:latin typeface="Arial" panose="020B0604020202020204" pitchFamily="34" charset="0"/>
              <a:ea typeface="Myriad Pro"/>
              <a:cs typeface="Arial" panose="020B0604020202020204" pitchFamily="34" charset="0"/>
            </a:endParaRPr>
          </a:p>
          <a:p>
            <a:pPr marL="0" marR="0" indent="0">
              <a:spcBef>
                <a:spcPts val="0"/>
              </a:spcBef>
              <a:spcAft>
                <a:spcPts val="0"/>
              </a:spcAft>
              <a:buNone/>
            </a:pPr>
            <a:r>
              <a:rPr lang="en-US" sz="1000" spc="-15" dirty="0">
                <a:latin typeface="Arial" panose="020B0604020202020204" pitchFamily="34" charset="0"/>
                <a:ea typeface="Myriad Pro"/>
                <a:cs typeface="Arial" panose="020B0604020202020204" pitchFamily="34" charset="0"/>
              </a:rPr>
              <a:t>O</a:t>
            </a:r>
            <a:r>
              <a:rPr lang="en-US" sz="1000" i="0" kern="1200" spc="-15"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ne set for facilitator demonstration.</a:t>
            </a:r>
            <a:r>
              <a:rPr lang="en-GB" sz="1000" b="0" i="0" u="none" strike="noStrike" dirty="0">
                <a:solidFill>
                  <a:srgbClr val="000000"/>
                </a:solidFill>
                <a:effectLst/>
                <a:latin typeface="Arial" panose="020B0604020202020204" pitchFamily="34" charset="0"/>
                <a:cs typeface="Arial" panose="020B0604020202020204" pitchFamily="34" charset="0"/>
              </a:rPr>
              <a:t> </a:t>
            </a:r>
          </a:p>
          <a:p>
            <a:pPr marL="171450" marR="0" indent="-171450" algn="just">
              <a:spcBef>
                <a:spcPts val="0"/>
              </a:spcBef>
              <a:spcAft>
                <a:spcPts val="0"/>
              </a:spcAft>
              <a:buFont typeface="Arial" panose="020B0604020202020204" pitchFamily="34" charset="0"/>
              <a:buChar char="•"/>
            </a:pPr>
            <a:r>
              <a:rPr lang="en-GB" sz="1000" i="0" kern="0" dirty="0">
                <a:latin typeface="Arial" panose="020B0604020202020204" pitchFamily="34" charset="0"/>
                <a:ea typeface="Myriad Pro"/>
                <a:cs typeface="Arial" panose="020B0604020202020204" pitchFamily="34" charset="0"/>
              </a:rPr>
              <a:t>Gloves (</a:t>
            </a:r>
            <a:r>
              <a:rPr lang="en-GB" sz="1000" b="0" i="0" u="none" strike="noStrike" dirty="0">
                <a:solidFill>
                  <a:srgbClr val="000000"/>
                </a:solidFill>
                <a:effectLst/>
                <a:latin typeface="Arial" panose="020B0604020202020204" pitchFamily="34" charset="0"/>
                <a:cs typeface="Arial" panose="020B0604020202020204" pitchFamily="34" charset="0"/>
              </a:rPr>
              <a:t>sterile, non-sterile and utility)</a:t>
            </a:r>
            <a:r>
              <a:rPr lang="en-GB" sz="1000" i="0" dirty="0">
                <a:latin typeface="Arial" panose="020B0604020202020204" pitchFamily="34" charset="0"/>
                <a:cs typeface="Arial" panose="020B0604020202020204" pitchFamily="34" charset="0"/>
              </a:rPr>
              <a:t> </a:t>
            </a:r>
          </a:p>
          <a:p>
            <a:pPr marL="171450" marR="0" indent="-171450" algn="just">
              <a:spcBef>
                <a:spcPts val="0"/>
              </a:spcBef>
              <a:spcAft>
                <a:spcPts val="0"/>
              </a:spcAft>
              <a:buFont typeface="Arial" panose="020B0604020202020204" pitchFamily="34" charset="0"/>
              <a:buChar char="•"/>
            </a:pPr>
            <a:r>
              <a:rPr lang="en-GB" sz="1000" b="0" i="0" u="none" strike="noStrike" dirty="0">
                <a:solidFill>
                  <a:srgbClr val="000000"/>
                </a:solidFill>
                <a:effectLst/>
                <a:latin typeface="Arial" panose="020B0604020202020204" pitchFamily="34" charset="0"/>
                <a:cs typeface="Arial" panose="020B0604020202020204" pitchFamily="34" charset="0"/>
              </a:rPr>
              <a:t>Colour-coded waste disposal containers, sharps boxes and recycling bins</a:t>
            </a:r>
            <a:r>
              <a:rPr lang="en-GB" sz="1000" i="0" dirty="0">
                <a:latin typeface="Arial" panose="020B0604020202020204" pitchFamily="34" charset="0"/>
                <a:cs typeface="Arial" panose="020B0604020202020204" pitchFamily="34" charset="0"/>
              </a:rPr>
              <a:t> </a:t>
            </a:r>
            <a:endParaRPr lang="en-GB" sz="1000" i="0" kern="0" dirty="0">
              <a:latin typeface="Arial" panose="020B0604020202020204" pitchFamily="34" charset="0"/>
              <a:cs typeface="Arial" panose="020B0604020202020204" pitchFamily="34" charset="0"/>
            </a:endParaRPr>
          </a:p>
          <a:p>
            <a:pPr marR="0" algn="just">
              <a:spcBef>
                <a:spcPts val="0"/>
              </a:spcBef>
              <a:spcAft>
                <a:spcPts val="0"/>
              </a:spcAft>
            </a:pPr>
            <a:endParaRPr lang="en-GB" sz="1000" i="0" kern="0" dirty="0">
              <a:latin typeface="Arial" panose="020B0604020202020204" pitchFamily="34" charset="0"/>
              <a:cs typeface="Arial" panose="020B0604020202020204" pitchFamily="34" charset="0"/>
            </a:endParaRPr>
          </a:p>
          <a:p>
            <a:pPr marR="0" algn="just">
              <a:spcBef>
                <a:spcPts val="0"/>
              </a:spcBef>
              <a:spcAft>
                <a:spcPts val="0"/>
              </a:spcAft>
            </a:pPr>
            <a:r>
              <a:rPr lang="en-GB" sz="1000" i="0" kern="0" dirty="0">
                <a:latin typeface="Arial" panose="020B0604020202020204" pitchFamily="34" charset="0"/>
                <a:cs typeface="Arial" panose="020B0604020202020204" pitchFamily="34" charset="0"/>
              </a:rPr>
              <a:t>Optional </a:t>
            </a:r>
          </a:p>
          <a:p>
            <a:pPr marL="171450" marR="0" indent="-171450" algn="just">
              <a:spcBef>
                <a:spcPts val="0"/>
              </a:spcBef>
              <a:spcAft>
                <a:spcPts val="0"/>
              </a:spcAft>
              <a:buFont typeface="Arial" panose="020B0604020202020204" pitchFamily="34" charset="0"/>
              <a:buChar char="•"/>
            </a:pPr>
            <a:r>
              <a:rPr lang="en-GB" sz="1000" i="0" kern="0" dirty="0">
                <a:latin typeface="Arial" panose="020B0604020202020204" pitchFamily="34" charset="0"/>
                <a:cs typeface="Arial" panose="020B0604020202020204" pitchFamily="34" charset="0"/>
              </a:rPr>
              <a:t>Fluorescent gel  </a:t>
            </a:r>
            <a:endParaRPr lang="en-GB" sz="1000" i="0" dirty="0">
              <a:latin typeface="Arial" panose="020B0604020202020204" pitchFamily="34" charset="0"/>
              <a:cs typeface="Arial" panose="020B0604020202020204" pitchFamily="34" charset="0"/>
            </a:endParaRPr>
          </a:p>
          <a:p>
            <a:pPr marL="171450" marR="0" indent="-171450" algn="just">
              <a:spcBef>
                <a:spcPts val="0"/>
              </a:spcBef>
              <a:spcAft>
                <a:spcPts val="0"/>
              </a:spcAft>
              <a:buFont typeface="Arial" panose="020B0604020202020204" pitchFamily="34" charset="0"/>
              <a:buChar char="•"/>
            </a:pPr>
            <a:r>
              <a:rPr lang="en-GB" sz="1000" b="0" i="0" u="none" strike="noStrike" dirty="0">
                <a:solidFill>
                  <a:srgbClr val="000000"/>
                </a:solidFill>
                <a:effectLst/>
                <a:latin typeface="Arial" panose="020B0604020202020204" pitchFamily="34" charset="0"/>
                <a:cs typeface="Arial" panose="020B0604020202020204" pitchFamily="34" charset="0"/>
              </a:rPr>
              <a:t>Ultraviolet detection light</a:t>
            </a:r>
            <a:r>
              <a:rPr lang="en-GB" sz="1000" i="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9924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Arial" panose="020B0604020202020204" pitchFamily="34" charset="0"/>
                <a:cs typeface="Arial" panose="020B0604020202020204" pitchFamily="34" charset="0"/>
              </a:rPr>
              <a:t>Hand hygiene before entering a perinatal unit (</a:t>
            </a:r>
            <a:r>
              <a:rPr lang="en-US" sz="1000" b="1" dirty="0" err="1">
                <a:latin typeface="Arial" panose="020B0604020202020204" pitchFamily="34" charset="0"/>
                <a:cs typeface="Arial" panose="020B0604020202020204" pitchFamily="34" charset="0"/>
              </a:rPr>
              <a:t>labour</a:t>
            </a:r>
            <a:r>
              <a:rPr lang="en-US" sz="1000" b="1" dirty="0">
                <a:latin typeface="Arial" panose="020B0604020202020204" pitchFamily="34" charset="0"/>
                <a:cs typeface="Arial" panose="020B0604020202020204" pitchFamily="34" charset="0"/>
              </a:rPr>
              <a:t> and delivery, postpartum, newborn or pediatric unit) is an effective way to reduce contamination from other areas within and outside the health facility.</a:t>
            </a: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Cleaning hands immediately before performing a clean/aseptic procedure means performing hand hygiene before putting on gloves. Hand hygiene also should be performed after removing gloves.</a:t>
            </a:r>
          </a:p>
          <a:p>
            <a:endParaRPr lang="en-US" sz="1000" dirty="0">
              <a:latin typeface="Arial" panose="020B0604020202020204" pitchFamily="34" charset="0"/>
              <a:cs typeface="Arial" panose="020B0604020202020204" pitchFamily="34" charset="0"/>
            </a:endParaRPr>
          </a:p>
          <a:p>
            <a:r>
              <a:rPr lang="en-US" sz="1000" i="1" dirty="0">
                <a:latin typeface="Arial" panose="020B0604020202020204" pitchFamily="34" charset="0"/>
                <a:cs typeface="Arial" panose="020B0604020202020204" pitchFamily="34" charset="0"/>
              </a:rPr>
              <a:t>To learn more </a:t>
            </a:r>
            <a:br>
              <a:rPr lang="en-US" sz="1000" i="1" dirty="0">
                <a:latin typeface="Arial" panose="020B0604020202020204" pitchFamily="34" charset="0"/>
                <a:cs typeface="Arial" panose="020B0604020202020204" pitchFamily="34" charset="0"/>
              </a:rPr>
            </a:br>
            <a:r>
              <a:rPr lang="en-US" sz="1000" i="1" dirty="0">
                <a:solidFill>
                  <a:schemeClr val="accent3">
                    <a:lumMod val="50000"/>
                  </a:schemeClr>
                </a:solidFill>
                <a:latin typeface="Arial" panose="020B0604020202020204" pitchFamily="34" charset="0"/>
                <a:cs typeface="Arial" panose="020B0604020202020204" pitchFamily="34" charset="0"/>
                <a:hlinkClick r:id="rId3"/>
              </a:rPr>
              <a:t>WHO Guidelines on hand hygiene in health care. </a:t>
            </a:r>
            <a:endParaRPr lang="en-US" sz="1000" i="1" dirty="0">
              <a:solidFill>
                <a:schemeClr val="accent3">
                  <a:lumMod val="50000"/>
                </a:schemeClr>
              </a:solidFill>
              <a:latin typeface="Arial" panose="020B0604020202020204" pitchFamily="34" charset="0"/>
              <a:cs typeface="Arial" panose="020B0604020202020204" pitchFamily="34" charset="0"/>
            </a:endParaRPr>
          </a:p>
          <a:p>
            <a:endParaRPr lang="en-GB" sz="1000" b="0" i="1" kern="1200" dirty="0">
              <a:solidFill>
                <a:schemeClr val="tx1"/>
              </a:solidFill>
              <a:latin typeface="Arial" panose="020B0604020202020204" pitchFamily="34" charset="0"/>
              <a:ea typeface="+mn-ea"/>
              <a:cs typeface="Arial" panose="020B0604020202020204" pitchFamily="34" charset="0"/>
            </a:endParaRPr>
          </a:p>
          <a:p>
            <a:endParaRPr lang="en-US" dirty="0"/>
          </a:p>
        </p:txBody>
      </p:sp>
    </p:spTree>
    <p:extLst>
      <p:ext uri="{BB962C8B-B14F-4D97-AF65-F5344CB8AC3E}">
        <p14:creationId xmlns:p14="http://schemas.microsoft.com/office/powerpoint/2010/main" val="1017188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effectLst/>
                <a:latin typeface="Arial" panose="020B0604020202020204" pitchFamily="34" charset="0"/>
                <a:ea typeface="Calibri" panose="020F0502020204030204" pitchFamily="34" charset="0"/>
              </a:rPr>
              <a:t>Use a printed or digital copy (pdf) of the document  </a:t>
            </a:r>
            <a:endParaRPr lang="en-NO" sz="1000" dirty="0"/>
          </a:p>
        </p:txBody>
      </p:sp>
    </p:spTree>
    <p:extLst>
      <p:ext uri="{BB962C8B-B14F-4D97-AF65-F5344CB8AC3E}">
        <p14:creationId xmlns:p14="http://schemas.microsoft.com/office/powerpoint/2010/main" val="2659057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576668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Tree>
    <p:extLst>
      <p:ext uri="{BB962C8B-B14F-4D97-AF65-F5344CB8AC3E}">
        <p14:creationId xmlns:p14="http://schemas.microsoft.com/office/powerpoint/2010/main" val="939648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700"/>
              </a:spcBef>
              <a:buSzPts val="1100"/>
              <a:tabLst>
                <a:tab pos="478155" algn="l"/>
                <a:tab pos="478790" algn="l"/>
              </a:tabLst>
            </a:pPr>
            <a:r>
              <a:rPr lang="en-US" sz="1000" b="1" dirty="0">
                <a:latin typeface="Arial" panose="020B0604020202020204" pitchFamily="34" charset="0"/>
                <a:ea typeface="Myriad Pro Light"/>
                <a:cs typeface="Arial" panose="020B0604020202020204" pitchFamily="34" charset="0"/>
              </a:rPr>
              <a:t>Are all of these precautions practiced in your health care setting?</a:t>
            </a:r>
            <a:endParaRPr lang="en-US" sz="1000" b="1" i="1" dirty="0">
              <a:latin typeface="Arial" panose="020B0604020202020204" pitchFamily="34" charset="0"/>
              <a:ea typeface="Myriad Pro Light"/>
              <a:cs typeface="Arial" panose="020B0604020202020204" pitchFamily="34" charset="0"/>
            </a:endParaRPr>
          </a:p>
          <a:p>
            <a:pPr marL="0" marR="0" lvl="0" indent="0" algn="l" defTabSz="914400" rtl="0" eaLnBrk="1" fontAlgn="auto" latinLnBrk="0" hangingPunct="1">
              <a:lnSpc>
                <a:spcPct val="100000"/>
              </a:lnSpc>
              <a:spcBef>
                <a:spcPts val="700"/>
              </a:spcBef>
              <a:spcAft>
                <a:spcPts val="600"/>
              </a:spcAft>
              <a:buClrTx/>
              <a:buSzPts val="1100"/>
              <a:buFontTx/>
              <a:buNone/>
              <a:tabLst>
                <a:tab pos="478155" algn="l"/>
                <a:tab pos="478790" algn="l"/>
              </a:tabLst>
              <a:defRPr/>
            </a:pPr>
            <a:r>
              <a:rPr lang="en-US" sz="1000" b="0" i="1" dirty="0">
                <a:latin typeface="Arial" panose="020B0604020202020204" pitchFamily="34" charset="0"/>
                <a:ea typeface="Myriad Pro Light"/>
                <a:cs typeface="Arial" panose="020B0604020202020204" pitchFamily="34" charset="0"/>
              </a:rPr>
              <a:t>View video </a:t>
            </a:r>
            <a:endParaRPr lang="en-GB" sz="1000" i="1" dirty="0">
              <a:latin typeface="Arial" panose="020B0604020202020204" pitchFamily="34" charset="0"/>
              <a:cs typeface="Arial" panose="020B0604020202020204" pitchFamily="34" charset="0"/>
            </a:endParaRPr>
          </a:p>
          <a:p>
            <a:pPr>
              <a:buSzPts val="1100"/>
              <a:tabLst>
                <a:tab pos="478155" algn="l"/>
                <a:tab pos="478790" algn="l"/>
              </a:tabLst>
            </a:pPr>
            <a:r>
              <a:rPr lang="en-US" sz="1000" b="0" dirty="0">
                <a:latin typeface="Arial" panose="020B0604020202020204" pitchFamily="34" charset="0"/>
                <a:ea typeface="Myriad Pro Light"/>
                <a:cs typeface="Arial" panose="020B0604020202020204" pitchFamily="34" charset="0"/>
              </a:rPr>
              <a:t>What is new knowledge for you in this video?</a:t>
            </a:r>
          </a:p>
          <a:p>
            <a:pPr>
              <a:buSzPts val="1100"/>
              <a:tabLst>
                <a:tab pos="478155" algn="l"/>
                <a:tab pos="478790" algn="l"/>
              </a:tabLst>
            </a:pPr>
            <a:r>
              <a:rPr lang="en-US" sz="1000" b="0" dirty="0">
                <a:latin typeface="Arial" panose="020B0604020202020204" pitchFamily="34" charset="0"/>
                <a:ea typeface="Myriad Pro Light"/>
                <a:cs typeface="Arial" panose="020B0604020202020204" pitchFamily="34" charset="0"/>
              </a:rPr>
              <a:t>Are there any skills or practices that are different from your current practice?</a:t>
            </a:r>
          </a:p>
          <a:p>
            <a:pPr>
              <a:buSzPts val="1100"/>
              <a:tabLst>
                <a:tab pos="478155" algn="l"/>
                <a:tab pos="478790" algn="l"/>
              </a:tabLst>
            </a:pPr>
            <a:r>
              <a:rPr lang="en-US" sz="1000" b="0" dirty="0">
                <a:latin typeface="Arial" panose="020B0604020202020204" pitchFamily="34" charset="0"/>
                <a:ea typeface="Myriad Pro Light"/>
                <a:cs typeface="Arial" panose="020B0604020202020204" pitchFamily="34" charset="0"/>
              </a:rPr>
              <a:t>What provider </a:t>
            </a:r>
            <a:r>
              <a:rPr lang="en-US" sz="1000" b="0" dirty="0" err="1">
                <a:latin typeface="Arial" panose="020B0604020202020204" pitchFamily="34" charset="0"/>
                <a:ea typeface="Myriad Pro Light"/>
                <a:cs typeface="Arial" panose="020B0604020202020204" pitchFamily="34" charset="0"/>
              </a:rPr>
              <a:t>behaviours</a:t>
            </a:r>
            <a:r>
              <a:rPr lang="en-US" sz="1000" b="0" dirty="0">
                <a:latin typeface="Arial" panose="020B0604020202020204" pitchFamily="34" charset="0"/>
                <a:ea typeface="Myriad Pro Light"/>
                <a:cs typeface="Arial" panose="020B0604020202020204" pitchFamily="34" charset="0"/>
              </a:rPr>
              <a:t> differ from your current practice?</a:t>
            </a:r>
          </a:p>
          <a:p>
            <a:pPr>
              <a:buSzPts val="1100"/>
              <a:tabLst>
                <a:tab pos="478155" algn="l"/>
                <a:tab pos="478790" algn="l"/>
              </a:tabLst>
            </a:pPr>
            <a:r>
              <a:rPr lang="en-US" sz="1000" b="0" dirty="0">
                <a:latin typeface="Arial" panose="020B0604020202020204" pitchFamily="34" charset="0"/>
                <a:ea typeface="Myriad Pro Light"/>
                <a:cs typeface="Arial" panose="020B0604020202020204" pitchFamily="34" charset="0"/>
              </a:rPr>
              <a:t>Does this video highlight any quality gaps in your facility?</a:t>
            </a:r>
          </a:p>
          <a:p>
            <a:pPr>
              <a:spcBef>
                <a:spcPts val="700"/>
              </a:spcBef>
              <a:buSzPts val="1100"/>
              <a:tabLst>
                <a:tab pos="478155" algn="l"/>
                <a:tab pos="478790" algn="l"/>
              </a:tabLst>
            </a:pPr>
            <a:endParaRPr lang="en-US" sz="1000" dirty="0">
              <a:latin typeface="Arial" panose="020B0604020202020204" pitchFamily="34" charset="0"/>
              <a:ea typeface="Myriad Pro Light"/>
              <a:cs typeface="Arial" panose="020B0604020202020204" pitchFamily="34" charset="0"/>
            </a:endParaRPr>
          </a:p>
          <a:p>
            <a:pPr marL="0" marR="0" lvl="0" indent="0" algn="l" defTabSz="914400" rtl="0" eaLnBrk="1" fontAlgn="auto" latinLnBrk="0" hangingPunct="1">
              <a:lnSpc>
                <a:spcPct val="100000"/>
              </a:lnSpc>
              <a:spcBef>
                <a:spcPts val="700"/>
              </a:spcBef>
              <a:spcAft>
                <a:spcPts val="0"/>
              </a:spcAft>
              <a:buClrTx/>
              <a:buSzPts val="1100"/>
              <a:buFontTx/>
              <a:buNone/>
              <a:tabLst>
                <a:tab pos="478155" algn="l"/>
                <a:tab pos="478790" algn="l"/>
              </a:tabLst>
              <a:defRPr/>
            </a:pPr>
            <a:r>
              <a:rPr lang="en-US" sz="1000" i="1" dirty="0">
                <a:latin typeface="Arial" panose="020B0604020202020204" pitchFamily="34" charset="0"/>
                <a:ea typeface="Myriad Pro Light"/>
                <a:cs typeface="Arial" panose="020B0604020202020204" pitchFamily="34" charset="0"/>
              </a:rPr>
              <a:t>To learn more </a:t>
            </a:r>
            <a:br>
              <a:rPr lang="en-US" sz="1000" i="1" dirty="0">
                <a:latin typeface="Arial" panose="020B0604020202020204" pitchFamily="34" charset="0"/>
                <a:ea typeface="Myriad Pro Light"/>
                <a:cs typeface="Arial" panose="020B0604020202020204" pitchFamily="34" charset="0"/>
              </a:rPr>
            </a:br>
            <a:r>
              <a:rPr lang="en-US" sz="1000" i="1" dirty="0">
                <a:latin typeface="Arial" panose="020B0604020202020204" pitchFamily="34" charset="0"/>
                <a:cs typeface="Arial" panose="020B0604020202020204" pitchFamily="34" charset="0"/>
                <a:hlinkClick r:id="rId3"/>
              </a:rPr>
              <a:t>Standard precautions for the prevention and control of infections: aide-memoire</a:t>
            </a:r>
            <a:endParaRPr lang="en-GB" sz="1000" i="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700"/>
              </a:spcBef>
              <a:spcAft>
                <a:spcPts val="0"/>
              </a:spcAft>
              <a:buClrTx/>
              <a:buSzPts val="1100"/>
              <a:buFontTx/>
              <a:buNone/>
              <a:tabLst>
                <a:tab pos="478155" algn="l"/>
                <a:tab pos="478790" algn="l"/>
              </a:tabLst>
              <a:defRPr/>
            </a:pPr>
            <a:r>
              <a:rPr lang="en-US" sz="1000" dirty="0">
                <a:latin typeface="Arial" panose="020B0604020202020204" pitchFamily="34" charset="0"/>
                <a:ea typeface="Myriad Pro Light"/>
                <a:cs typeface="Arial" panose="020B0604020202020204" pitchFamily="34" charset="0"/>
              </a:rPr>
              <a:t> </a:t>
            </a:r>
            <a:endParaRPr lang="en-GB" sz="1200" dirty="0"/>
          </a:p>
          <a:p>
            <a:pPr>
              <a:spcBef>
                <a:spcPts val="700"/>
              </a:spcBef>
              <a:buSzPts val="1100"/>
              <a:tabLst>
                <a:tab pos="478155" algn="l"/>
                <a:tab pos="478790" algn="l"/>
              </a:tabLst>
            </a:pPr>
            <a:endParaRPr lang="en-US" sz="1000" dirty="0">
              <a:latin typeface="Arial" panose="020B0604020202020204" pitchFamily="34" charset="0"/>
              <a:ea typeface="Myriad Pro Light"/>
              <a:cs typeface="Arial" panose="020B0604020202020204" pitchFamily="34" charset="0"/>
            </a:endParaRPr>
          </a:p>
        </p:txBody>
      </p:sp>
    </p:spTree>
    <p:extLst>
      <p:ext uri="{BB962C8B-B14F-4D97-AF65-F5344CB8AC3E}">
        <p14:creationId xmlns:p14="http://schemas.microsoft.com/office/powerpoint/2010/main" val="4033527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700"/>
              </a:spcBef>
              <a:buSzPts val="1100"/>
              <a:tabLst>
                <a:tab pos="478155" algn="l"/>
                <a:tab pos="478790" algn="l"/>
              </a:tabLst>
            </a:pPr>
            <a:r>
              <a:rPr lang="en-US" sz="1000" b="1" dirty="0">
                <a:latin typeface="Arial" panose="020B0604020202020204" pitchFamily="34" charset="0"/>
                <a:ea typeface="Myriad Pro Light"/>
                <a:cs typeface="Arial" panose="020B0604020202020204" pitchFamily="34" charset="0"/>
              </a:rPr>
              <a:t>In your place of work or in clinical practice sessions what incorrect glove use have you observed?</a:t>
            </a:r>
          </a:p>
          <a:p>
            <a:pPr>
              <a:spcBef>
                <a:spcPts val="700"/>
              </a:spcBef>
              <a:buSzPts val="1100"/>
              <a:tabLst>
                <a:tab pos="478155" algn="l"/>
                <a:tab pos="478790" algn="l"/>
              </a:tabLst>
            </a:pPr>
            <a:r>
              <a:rPr kumimoji="0" lang="en-GB" sz="1000" b="0" i="1" u="none" strike="noStrike" kern="1200" cap="none" spc="-15" normalizeH="0" baseline="0" noProof="0" dirty="0">
                <a:ln>
                  <a:noFill/>
                </a:ln>
                <a:solidFill>
                  <a:srgbClr val="231F20"/>
                </a:solidFill>
                <a:effectLst/>
                <a:uLnTx/>
                <a:uFillTx/>
                <a:latin typeface="Arial" panose="020B0604020202020204" pitchFamily="34" charset="0"/>
                <a:ea typeface="Myriad Pro"/>
                <a:cs typeface="Arial" panose="020B0604020202020204" pitchFamily="34" charset="0"/>
              </a:rPr>
              <a:t>To learn more   </a:t>
            </a:r>
            <a:br>
              <a:rPr kumimoji="0" lang="en-GB" sz="1000" b="0" i="1" u="none" strike="noStrike" kern="1200" cap="none" spc="-15" normalizeH="0" baseline="0" noProof="0" dirty="0">
                <a:ln>
                  <a:noFill/>
                </a:ln>
                <a:solidFill>
                  <a:srgbClr val="231F20"/>
                </a:solidFill>
                <a:effectLst/>
                <a:uLnTx/>
                <a:uFillTx/>
                <a:latin typeface="Arial" panose="020B0604020202020204" pitchFamily="34" charset="0"/>
                <a:ea typeface="Myriad Pro"/>
                <a:cs typeface="Arial" panose="020B0604020202020204" pitchFamily="34" charset="0"/>
              </a:rPr>
            </a:br>
            <a:r>
              <a:rPr lang="en-US" altLang="zh-CN" sz="1000" i="1" dirty="0">
                <a:latin typeface="Arial" panose="020B0604020202020204" pitchFamily="34" charset="0"/>
                <a:cs typeface="Arial" panose="020B0604020202020204" pitchFamily="34" charset="0"/>
                <a:hlinkClick r:id="rId3"/>
              </a:rPr>
              <a:t>WHO Glove use information leaflet</a:t>
            </a:r>
            <a:endParaRPr lang="en-GB" sz="1000" i="1" dirty="0">
              <a:solidFill>
                <a:srgbClr val="007DC5"/>
              </a:solidFill>
              <a:effectLst/>
              <a:latin typeface="Arial" panose="020B0604020202020204" pitchFamily="34" charset="0"/>
              <a:ea typeface="Myriad Pro"/>
              <a:cs typeface="Arial" panose="020B0604020202020204" pitchFamily="34" charset="0"/>
            </a:endParaRPr>
          </a:p>
          <a:p>
            <a:pPr>
              <a:spcBef>
                <a:spcPts val="700"/>
              </a:spcBef>
              <a:buSzPts val="1100"/>
              <a:tabLst>
                <a:tab pos="478155" algn="l"/>
                <a:tab pos="478790" algn="l"/>
              </a:tabLst>
            </a:pPr>
            <a:endParaRPr lang="en-US" sz="1000" dirty="0">
              <a:latin typeface="Arial" panose="020B0604020202020204" pitchFamily="34" charset="0"/>
              <a:ea typeface="Myriad Pro Light"/>
              <a:cs typeface="Arial" panose="020B0604020202020204" pitchFamily="34" charset="0"/>
            </a:endParaRPr>
          </a:p>
          <a:p>
            <a:pPr>
              <a:spcBef>
                <a:spcPts val="700"/>
              </a:spcBef>
              <a:buSzPts val="1100"/>
              <a:tabLst>
                <a:tab pos="478155" algn="l"/>
                <a:tab pos="478790" algn="l"/>
              </a:tabLst>
            </a:pPr>
            <a:endParaRPr lang="en-US" sz="1000" dirty="0">
              <a:latin typeface="Arial" panose="020B0604020202020204" pitchFamily="34" charset="0"/>
              <a:ea typeface="Myriad Pro Light"/>
              <a:cs typeface="Arial" panose="020B0604020202020204" pitchFamily="34" charset="0"/>
            </a:endParaRPr>
          </a:p>
          <a:p>
            <a:pPr>
              <a:spcBef>
                <a:spcPts val="700"/>
              </a:spcBef>
              <a:buSzPts val="1100"/>
              <a:tabLst>
                <a:tab pos="478155" algn="l"/>
                <a:tab pos="478790" algn="l"/>
              </a:tabLst>
            </a:pPr>
            <a:endParaRPr lang="en-US" sz="1000" dirty="0">
              <a:latin typeface="Arial" panose="020B0604020202020204" pitchFamily="34" charset="0"/>
              <a:ea typeface="Myriad Pro Light"/>
              <a:cs typeface="Arial" panose="020B0604020202020204" pitchFamily="34" charset="0"/>
            </a:endParaRPr>
          </a:p>
        </p:txBody>
      </p:sp>
    </p:spTree>
    <p:extLst>
      <p:ext uri="{BB962C8B-B14F-4D97-AF65-F5344CB8AC3E}">
        <p14:creationId xmlns:p14="http://schemas.microsoft.com/office/powerpoint/2010/main" val="1001845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effectLst/>
                <a:latin typeface="Arial" panose="020B0604020202020204" pitchFamily="34" charset="0"/>
                <a:ea typeface="Myriad Pro"/>
                <a:cs typeface="Arial" panose="020B0604020202020204" pitchFamily="34" charset="0"/>
              </a:rPr>
              <a:t>For each action, indicate whether sterile, examination, utility or no gloves should be used.</a:t>
            </a:r>
          </a:p>
          <a:p>
            <a:endParaRPr lang="en-GB" sz="1000" dirty="0">
              <a:effectLst/>
              <a:latin typeface="Arial" panose="020B0604020202020204" pitchFamily="34" charset="0"/>
              <a:ea typeface="Myriad Pro"/>
              <a:cs typeface="Arial" panose="020B0604020202020204" pitchFamily="34" charset="0"/>
            </a:endParaRPr>
          </a:p>
          <a:p>
            <a:r>
              <a:rPr lang="en-GB" sz="1000" b="1" dirty="0">
                <a:effectLst/>
                <a:latin typeface="Arial" panose="020B0604020202020204" pitchFamily="34" charset="0"/>
                <a:ea typeface="Myriad Pro"/>
                <a:cs typeface="Arial" panose="020B0604020202020204" pitchFamily="34" charset="0"/>
              </a:rPr>
              <a:t>Summary of WHO recommendations on glove use:</a:t>
            </a:r>
          </a:p>
          <a:p>
            <a:pPr marL="162000" indent="-162000">
              <a:buSzPts val="1100"/>
              <a:buFont typeface="Arial" panose="020B0604020202020204" pitchFamily="34" charset="0"/>
              <a:buChar char="•"/>
              <a:tabLst>
                <a:tab pos="478155" algn="l"/>
                <a:tab pos="478790" algn="l"/>
              </a:tabLst>
            </a:pPr>
            <a:r>
              <a:rPr lang="en-US" sz="1000" dirty="0">
                <a:latin typeface="Arial" panose="020B0604020202020204" pitchFamily="34" charset="0"/>
                <a:ea typeface="Myriad Pro Light"/>
                <a:cs typeface="Arial" panose="020B0604020202020204" pitchFamily="34" charset="0"/>
              </a:rPr>
              <a:t>Wear sterile gloves when performing vaginal examination, delivery, cord cutting, repair of episiotomy or tear.</a:t>
            </a:r>
          </a:p>
          <a:p>
            <a:pPr marL="162000" indent="-162000">
              <a:buSzPts val="1100"/>
              <a:buFont typeface="Arial" panose="020B0604020202020204" pitchFamily="34" charset="0"/>
              <a:buChar char="•"/>
              <a:tabLst>
                <a:tab pos="478155" algn="l"/>
                <a:tab pos="478790" algn="l"/>
              </a:tabLst>
            </a:pPr>
            <a:r>
              <a:rPr lang="en-US" sz="1000" dirty="0">
                <a:latin typeface="Arial" panose="020B0604020202020204" pitchFamily="34" charset="0"/>
                <a:ea typeface="Myriad Pro Light"/>
                <a:cs typeface="Arial" panose="020B0604020202020204" pitchFamily="34" charset="0"/>
              </a:rPr>
              <a:t>Wear long sterile gloves for manual removal of placenta.</a:t>
            </a:r>
          </a:p>
          <a:p>
            <a:pPr marL="162000" indent="-162000">
              <a:buSzPts val="1100"/>
              <a:buFont typeface="Arial" panose="020B0604020202020204" pitchFamily="34" charset="0"/>
              <a:buChar char="•"/>
              <a:tabLst>
                <a:tab pos="478155" algn="l"/>
                <a:tab pos="478790" algn="l"/>
              </a:tabLst>
            </a:pPr>
            <a:r>
              <a:rPr lang="en-US" sz="1000" dirty="0">
                <a:latin typeface="Arial" panose="020B0604020202020204" pitchFamily="34" charset="0"/>
                <a:ea typeface="Myriad Pro Light"/>
                <a:cs typeface="Arial" panose="020B0604020202020204" pitchFamily="34" charset="0"/>
              </a:rPr>
              <a:t>Wear examination gloves when:</a:t>
            </a:r>
          </a:p>
          <a:p>
            <a:pPr marL="351450" lvl="1" indent="-171450">
              <a:buSzPts val="1100"/>
              <a:buFont typeface="Courier New" panose="02070309020205020404" pitchFamily="49" charset="0"/>
              <a:buChar char="o"/>
              <a:tabLst>
                <a:tab pos="478155" algn="l"/>
                <a:tab pos="478790" algn="l"/>
              </a:tabLst>
            </a:pPr>
            <a:r>
              <a:rPr lang="en-US" sz="1000" dirty="0">
                <a:latin typeface="Arial" panose="020B0604020202020204" pitchFamily="34" charset="0"/>
                <a:ea typeface="Myriad Pro Light"/>
                <a:cs typeface="Arial" panose="020B0604020202020204" pitchFamily="34" charset="0"/>
              </a:rPr>
              <a:t>Handling and cleaning instruments</a:t>
            </a:r>
          </a:p>
          <a:p>
            <a:pPr marL="351450" lvl="1" indent="-171450">
              <a:buSzPts val="1100"/>
              <a:buFont typeface="Courier New" panose="02070309020205020404" pitchFamily="49" charset="0"/>
              <a:buChar char="o"/>
              <a:tabLst>
                <a:tab pos="478155" algn="l"/>
                <a:tab pos="478790" algn="l"/>
              </a:tabLst>
            </a:pPr>
            <a:r>
              <a:rPr lang="en-US" sz="1000" dirty="0">
                <a:latin typeface="Arial" panose="020B0604020202020204" pitchFamily="34" charset="0"/>
                <a:ea typeface="Myriad Pro Light"/>
                <a:cs typeface="Arial" panose="020B0604020202020204" pitchFamily="34" charset="0"/>
              </a:rPr>
              <a:t>Handling contaminated waste</a:t>
            </a:r>
          </a:p>
          <a:p>
            <a:pPr marL="351450" lvl="1" indent="-171450">
              <a:buSzPts val="1100"/>
              <a:buFont typeface="Courier New" panose="02070309020205020404" pitchFamily="49" charset="0"/>
              <a:buChar char="o"/>
              <a:tabLst>
                <a:tab pos="478155" algn="l"/>
                <a:tab pos="478790" algn="l"/>
              </a:tabLst>
            </a:pPr>
            <a:r>
              <a:rPr lang="en-US" sz="1000" dirty="0">
                <a:latin typeface="Arial" panose="020B0604020202020204" pitchFamily="34" charset="0"/>
                <a:ea typeface="Myriad Pro Light"/>
                <a:cs typeface="Arial" panose="020B0604020202020204" pitchFamily="34" charset="0"/>
              </a:rPr>
              <a:t>Cleaning blood and body fluid spills</a:t>
            </a:r>
          </a:p>
          <a:p>
            <a:pPr marL="351450" lvl="1" indent="-171450">
              <a:buSzPts val="1100"/>
              <a:buFont typeface="Courier New" panose="02070309020205020404" pitchFamily="49" charset="0"/>
              <a:buChar char="o"/>
              <a:tabLst>
                <a:tab pos="478155" algn="l"/>
                <a:tab pos="478790" algn="l"/>
              </a:tabLst>
            </a:pPr>
            <a:r>
              <a:rPr lang="en-US" sz="1000" dirty="0">
                <a:latin typeface="Arial" panose="020B0604020202020204" pitchFamily="34" charset="0"/>
                <a:ea typeface="Myriad Pro Light"/>
                <a:cs typeface="Arial" panose="020B0604020202020204" pitchFamily="34" charset="0"/>
              </a:rPr>
              <a:t>Drawing blood.</a:t>
            </a:r>
          </a:p>
          <a:p>
            <a:pPr marL="351450" lvl="1" indent="-171450">
              <a:spcBef>
                <a:spcPts val="700"/>
              </a:spcBef>
              <a:buSzPts val="1100"/>
              <a:buFont typeface="Courier New" panose="02070309020205020404" pitchFamily="49" charset="0"/>
              <a:buChar char="o"/>
              <a:tabLst>
                <a:tab pos="478155" algn="l"/>
                <a:tab pos="478790" algn="l"/>
              </a:tabLst>
            </a:pPr>
            <a:endParaRPr lang="en-US" sz="1000" dirty="0">
              <a:latin typeface="Arial" panose="020B0604020202020204" pitchFamily="34" charset="0"/>
              <a:ea typeface="Myriad Pro Ligh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15" normalizeH="0" baseline="0" noProof="0" dirty="0">
                <a:ln>
                  <a:noFill/>
                </a:ln>
                <a:solidFill>
                  <a:srgbClr val="231F20"/>
                </a:solidFill>
                <a:effectLst/>
                <a:uLnTx/>
                <a:uFillTx/>
                <a:latin typeface="Arial" panose="020B0604020202020204" pitchFamily="34" charset="0"/>
                <a:ea typeface="Myriad Pro"/>
                <a:cs typeface="Arial" panose="020B0604020202020204" pitchFamily="34" charset="0"/>
              </a:rPr>
              <a:t>To learn more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000" i="1" dirty="0">
                <a:latin typeface="Arial" panose="020B0604020202020204" pitchFamily="34" charset="0"/>
                <a:cs typeface="Arial" panose="020B0604020202020204" pitchFamily="34" charset="0"/>
                <a:hlinkClick r:id="rId3"/>
              </a:rPr>
              <a:t>WHO Glove use information leaflet</a:t>
            </a:r>
            <a:endParaRPr lang="en-GB" sz="1000" i="1" dirty="0">
              <a:solidFill>
                <a:srgbClr val="007DC5"/>
              </a:solidFill>
              <a:effectLst/>
              <a:latin typeface="Arial" panose="020B0604020202020204" pitchFamily="34" charset="0"/>
              <a:ea typeface="Myriad Pro"/>
              <a:cs typeface="Arial" panose="020B0604020202020204" pitchFamily="34" charset="0"/>
            </a:endParaRPr>
          </a:p>
        </p:txBody>
      </p:sp>
    </p:spTree>
    <p:extLst>
      <p:ext uri="{BB962C8B-B14F-4D97-AF65-F5344CB8AC3E}">
        <p14:creationId xmlns:p14="http://schemas.microsoft.com/office/powerpoint/2010/main" val="2964243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1700" y="1143000"/>
            <a:ext cx="2862263" cy="2147888"/>
          </a:xfrm>
        </p:spPr>
      </p:sp>
      <p:sp>
        <p:nvSpPr>
          <p:cNvPr id="3" name="Notes Placeholder 2"/>
          <p:cNvSpPr>
            <a:spLocks noGrp="1"/>
          </p:cNvSpPr>
          <p:nvPr>
            <p:ph type="body" idx="1"/>
          </p:nvPr>
        </p:nvSpPr>
        <p:spPr>
          <a:xfrm>
            <a:off x="685799" y="3665551"/>
            <a:ext cx="5858123" cy="4335449"/>
          </a:xfrm>
        </p:spPr>
        <p:txBody>
          <a:bodyPr/>
          <a:lstStyle/>
          <a:p>
            <a:pPr>
              <a:spcBef>
                <a:spcPts val="700"/>
              </a:spcBef>
              <a:buSzPts val="1100"/>
              <a:tabLst>
                <a:tab pos="478155" algn="l"/>
                <a:tab pos="478790" algn="l"/>
              </a:tabLst>
            </a:pPr>
            <a:r>
              <a:rPr lang="en-US" sz="1000" b="1" dirty="0">
                <a:latin typeface="Arial" panose="020B0604020202020204" pitchFamily="34" charset="0"/>
                <a:ea typeface="Myriad Pro Light"/>
                <a:cs typeface="Arial" panose="020B0604020202020204" pitchFamily="34" charset="0"/>
              </a:rPr>
              <a:t>Have you observed unsafe glove use in your health facility?</a:t>
            </a:r>
          </a:p>
          <a:p>
            <a:pPr>
              <a:spcBef>
                <a:spcPts val="700"/>
              </a:spcBef>
              <a:buSzPts val="1100"/>
              <a:tabLst>
                <a:tab pos="478155" algn="l"/>
                <a:tab pos="478790" algn="l"/>
              </a:tabLst>
            </a:pPr>
            <a:endParaRPr lang="en-US" sz="1000" b="1" dirty="0">
              <a:latin typeface="Arial" panose="020B0604020202020204" pitchFamily="34" charset="0"/>
              <a:ea typeface="Myriad Pro Light"/>
              <a:cs typeface="Arial" panose="020B0604020202020204" pitchFamily="34" charset="0"/>
            </a:endParaRPr>
          </a:p>
          <a:p>
            <a:pPr>
              <a:spcBef>
                <a:spcPts val="700"/>
              </a:spcBef>
              <a:buSzPts val="1100"/>
              <a:tabLst>
                <a:tab pos="478155" algn="l"/>
                <a:tab pos="478790" algn="l"/>
              </a:tabLst>
            </a:pPr>
            <a:r>
              <a:rPr lang="en-US" sz="1000" b="0" dirty="0">
                <a:latin typeface="Arial" panose="020B0604020202020204" pitchFamily="34" charset="0"/>
                <a:ea typeface="Myriad Pro Light"/>
                <a:cs typeface="Arial" panose="020B0604020202020204" pitchFamily="34" charset="0"/>
              </a:rPr>
              <a:t>Gloves prevent contamination of health care workers’ hands and so help reduce transmission of pathogens. </a:t>
            </a:r>
          </a:p>
          <a:p>
            <a:pPr>
              <a:buSzPts val="1100"/>
              <a:tabLst>
                <a:tab pos="478155" algn="l"/>
                <a:tab pos="478790" algn="l"/>
              </a:tabLst>
            </a:pPr>
            <a:r>
              <a:rPr lang="en-US" sz="1000" b="0" dirty="0">
                <a:latin typeface="Arial" panose="020B0604020202020204" pitchFamily="34" charset="0"/>
                <a:ea typeface="Myriad Pro Light"/>
                <a:cs typeface="Arial" panose="020B0604020202020204" pitchFamily="34" charset="0"/>
              </a:rPr>
              <a:t>This depends, however, upon </a:t>
            </a:r>
            <a:r>
              <a:rPr lang="en-US" sz="1000" dirty="0">
                <a:latin typeface="Arial" panose="020B0604020202020204" pitchFamily="34" charset="0"/>
                <a:ea typeface="Myriad Pro Light"/>
                <a:cs typeface="Arial" panose="020B0604020202020204" pitchFamily="34" charset="0"/>
              </a:rPr>
              <a:t>two critical factors:</a:t>
            </a:r>
          </a:p>
          <a:p>
            <a:pPr marL="162000" indent="-162000">
              <a:buSzPts val="1100"/>
              <a:buFont typeface="+mj-lt"/>
              <a:buAutoNum type="arabicPeriod"/>
              <a:tabLst>
                <a:tab pos="478155" algn="l"/>
                <a:tab pos="478790" algn="l"/>
              </a:tabLst>
            </a:pPr>
            <a:r>
              <a:rPr lang="en-US" sz="1000" dirty="0">
                <a:latin typeface="Arial" panose="020B0604020202020204" pitchFamily="34" charset="0"/>
                <a:ea typeface="Myriad Pro Light"/>
                <a:cs typeface="Arial" panose="020B0604020202020204" pitchFamily="34" charset="0"/>
              </a:rPr>
              <a:t>They are used appropriately.</a:t>
            </a:r>
          </a:p>
          <a:p>
            <a:pPr marL="162000" indent="-162000">
              <a:buSzPts val="1100"/>
              <a:buFont typeface="+mj-lt"/>
              <a:buAutoNum type="arabicPeriod"/>
              <a:tabLst>
                <a:tab pos="478155" algn="l"/>
                <a:tab pos="478790" algn="l"/>
              </a:tabLst>
            </a:pPr>
            <a:r>
              <a:rPr lang="en-US" sz="1000" dirty="0">
                <a:latin typeface="Arial" panose="020B0604020202020204" pitchFamily="34" charset="0"/>
                <a:ea typeface="Myriad Pro Light"/>
                <a:cs typeface="Arial" panose="020B0604020202020204" pitchFamily="34" charset="0"/>
              </a:rPr>
              <a:t>Timely hand hygiene is performed, using the method of hand rubbing or hand washing.</a:t>
            </a:r>
            <a:br>
              <a:rPr lang="en-US" sz="1000" dirty="0">
                <a:latin typeface="Arial" panose="020B0604020202020204" pitchFamily="34" charset="0"/>
                <a:ea typeface="Myriad Pro Light"/>
                <a:cs typeface="Arial" panose="020B0604020202020204" pitchFamily="34" charset="0"/>
              </a:rPr>
            </a:br>
            <a:endParaRPr lang="en-US" sz="1000" dirty="0">
              <a:latin typeface="Arial" panose="020B0604020202020204" pitchFamily="34" charset="0"/>
              <a:ea typeface="Myriad Pro Light"/>
              <a:cs typeface="Arial" panose="020B0604020202020204" pitchFamily="34" charset="0"/>
            </a:endParaRPr>
          </a:p>
          <a:p>
            <a:pPr>
              <a:buSzPts val="1100"/>
              <a:tabLst>
                <a:tab pos="478155" algn="l"/>
                <a:tab pos="478790" algn="l"/>
              </a:tabLst>
            </a:pPr>
            <a:r>
              <a:rPr lang="en-US" sz="1000" b="1" dirty="0">
                <a:latin typeface="Arial" panose="020B0604020202020204" pitchFamily="34" charset="0"/>
                <a:ea typeface="Myriad Pro Light"/>
                <a:cs typeface="Arial" panose="020B0604020202020204" pitchFamily="34" charset="0"/>
              </a:rPr>
              <a:t>Summary of WHO recommendations on glove use:</a:t>
            </a:r>
          </a:p>
          <a:p>
            <a:pPr marL="162000" indent="-162000">
              <a:buSzPts val="1100"/>
              <a:buFont typeface="Arial" panose="020B0604020202020204" pitchFamily="34" charset="0"/>
              <a:buChar char="•"/>
              <a:tabLst>
                <a:tab pos="478155" algn="l"/>
                <a:tab pos="478790" algn="l"/>
              </a:tabLst>
            </a:pPr>
            <a:r>
              <a:rPr lang="en-US" sz="1000" dirty="0">
                <a:latin typeface="Arial" panose="020B0604020202020204" pitchFamily="34" charset="0"/>
                <a:ea typeface="Myriad Pro Light"/>
                <a:cs typeface="Arial" panose="020B0604020202020204" pitchFamily="34" charset="0"/>
              </a:rPr>
              <a:t>Glove use does not modify hand hygiene indications or replace hand hygiene with an alcohol-based product or soap and water.</a:t>
            </a:r>
          </a:p>
          <a:p>
            <a:pPr marL="162000" indent="-162000">
              <a:buSzPts val="1100"/>
              <a:buFont typeface="Arial" panose="020B0604020202020204" pitchFamily="34" charset="0"/>
              <a:buChar char="•"/>
              <a:tabLst>
                <a:tab pos="478155" algn="l"/>
                <a:tab pos="478790" algn="l"/>
              </a:tabLst>
            </a:pPr>
            <a:r>
              <a:rPr lang="en-US" sz="1000" dirty="0">
                <a:latin typeface="Arial" panose="020B0604020202020204" pitchFamily="34" charset="0"/>
                <a:ea typeface="Myriad Pro Light"/>
                <a:cs typeface="Arial" panose="020B0604020202020204" pitchFamily="34" charset="0"/>
              </a:rPr>
              <a:t>Remove gloves after caring for a patient. Do not wear the same pair of gloves for the care of more than one patient. Change gloves if moving from a contaminated body site to another body site (including a mucous membrane, non-intact skin or a medical device within the same patient or the environment).</a:t>
            </a:r>
          </a:p>
          <a:p>
            <a:pPr marL="162000" indent="-162000">
              <a:buSzPts val="1100"/>
              <a:buFont typeface="Arial" panose="020B0604020202020204" pitchFamily="34" charset="0"/>
              <a:buChar char="•"/>
              <a:tabLst>
                <a:tab pos="478155" algn="l"/>
                <a:tab pos="478790" algn="l"/>
              </a:tabLst>
            </a:pPr>
            <a:r>
              <a:rPr lang="en-US" sz="1000" dirty="0">
                <a:latin typeface="Arial" panose="020B0604020202020204" pitchFamily="34" charset="0"/>
                <a:ea typeface="Myriad Pro Light"/>
                <a:cs typeface="Arial" panose="020B0604020202020204" pitchFamily="34" charset="0"/>
              </a:rPr>
              <a:t>The reuse of gloves after reprocessing or decontamination is not recommended.  Alcohol can degrade glove material and reprocessing can result in small holes or tears that are not readily seen.</a:t>
            </a:r>
          </a:p>
        </p:txBody>
      </p:sp>
    </p:spTree>
    <p:extLst>
      <p:ext uri="{BB962C8B-B14F-4D97-AF65-F5344CB8AC3E}">
        <p14:creationId xmlns:p14="http://schemas.microsoft.com/office/powerpoint/2010/main" val="1938182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3343275" cy="2508250"/>
          </a:xfrm>
        </p:spPr>
      </p:sp>
      <p:sp>
        <p:nvSpPr>
          <p:cNvPr id="3" name="Notes Placeholder 2"/>
          <p:cNvSpPr>
            <a:spLocks noGrp="1"/>
          </p:cNvSpPr>
          <p:nvPr>
            <p:ph type="body" idx="1"/>
          </p:nvPr>
        </p:nvSpPr>
        <p:spPr>
          <a:xfrm>
            <a:off x="685800" y="3856383"/>
            <a:ext cx="5738854" cy="4144617"/>
          </a:xfrm>
        </p:spPr>
        <p:txBody>
          <a:bodyPr/>
          <a:lstStyle/>
          <a:p>
            <a:pPr>
              <a:spcBef>
                <a:spcPts val="700"/>
              </a:spcBef>
              <a:buSzPts val="1100"/>
              <a:tabLst>
                <a:tab pos="478155" algn="l"/>
                <a:tab pos="478790" algn="l"/>
              </a:tabLst>
            </a:pPr>
            <a:r>
              <a:rPr lang="en-US" sz="1000" b="1" dirty="0">
                <a:latin typeface="Arial" panose="020B0604020202020204" pitchFamily="34" charset="0"/>
                <a:ea typeface="Myriad Pro Light"/>
                <a:cs typeface="Arial" panose="020B0604020202020204" pitchFamily="34" charset="0"/>
              </a:rPr>
              <a:t>Practice putting on and taking off PPE according to your role in newborn care (midwife nurse doctor </a:t>
            </a:r>
            <a:r>
              <a:rPr lang="en-US" sz="1000" b="1" dirty="0" err="1">
                <a:latin typeface="Arial" panose="020B0604020202020204" pitchFamily="34" charset="0"/>
                <a:ea typeface="Myriad Pro Light"/>
                <a:cs typeface="Arial" panose="020B0604020202020204" pitchFamily="34" charset="0"/>
              </a:rPr>
              <a:t>etc</a:t>
            </a:r>
            <a:r>
              <a:rPr lang="en-US" sz="1000" b="1" dirty="0">
                <a:latin typeface="Arial" panose="020B0604020202020204" pitchFamily="34" charset="0"/>
                <a:ea typeface="Myriad Pro Light"/>
                <a:cs typeface="Arial" panose="020B0604020202020204" pitchFamily="34" charset="0"/>
              </a:rPr>
              <a:t>).</a:t>
            </a:r>
          </a:p>
          <a:p>
            <a:pPr>
              <a:spcBef>
                <a:spcPts val="700"/>
              </a:spcBef>
              <a:buSzPts val="1100"/>
              <a:tabLst>
                <a:tab pos="478155" algn="l"/>
                <a:tab pos="478790" algn="l"/>
              </a:tabLst>
            </a:pPr>
            <a:r>
              <a:rPr lang="en-US" sz="1000" b="1" dirty="0">
                <a:latin typeface="Arial" panose="020B0604020202020204" pitchFamily="34" charset="0"/>
                <a:ea typeface="Myriad Pro Light"/>
                <a:cs typeface="Arial" panose="020B0604020202020204" pitchFamily="34" charset="0"/>
              </a:rPr>
              <a:t>What are the common barriers or problems with correct use of PPE in your facility?</a:t>
            </a:r>
          </a:p>
          <a:p>
            <a:pPr>
              <a:spcBef>
                <a:spcPts val="700"/>
              </a:spcBef>
              <a:buSzPts val="1100"/>
              <a:tabLst>
                <a:tab pos="478155" algn="l"/>
                <a:tab pos="478790" algn="l"/>
              </a:tabLst>
            </a:pPr>
            <a:endParaRPr lang="en-US" sz="1000" b="1" dirty="0">
              <a:latin typeface="Arial" panose="020B0604020202020204" pitchFamily="34" charset="0"/>
              <a:ea typeface="Myriad Pro Light"/>
              <a:cs typeface="Arial" panose="020B0604020202020204" pitchFamily="34" charset="0"/>
            </a:endParaRPr>
          </a:p>
          <a:p>
            <a:pPr marL="0" marR="0" lvl="0" indent="0" algn="l" defTabSz="914400" rtl="0" eaLnBrk="1" fontAlgn="auto" latinLnBrk="0" hangingPunct="1">
              <a:lnSpc>
                <a:spcPct val="100000"/>
              </a:lnSpc>
              <a:spcBef>
                <a:spcPts val="700"/>
              </a:spcBef>
              <a:spcAft>
                <a:spcPts val="0"/>
              </a:spcAft>
              <a:buClrTx/>
              <a:buSzPts val="1100"/>
              <a:buFontTx/>
              <a:buNone/>
              <a:tabLst>
                <a:tab pos="478155" algn="l"/>
                <a:tab pos="478790" algn="l"/>
              </a:tabLst>
              <a:defRPr/>
            </a:pPr>
            <a:r>
              <a:rPr lang="en-US" sz="1000" b="0" i="1" dirty="0">
                <a:latin typeface="Arial" panose="020B0604020202020204" pitchFamily="34" charset="0"/>
                <a:ea typeface="Myriad Pro Light"/>
                <a:cs typeface="Arial" panose="020B0604020202020204" pitchFamily="34" charset="0"/>
              </a:rPr>
              <a:t>To learn more</a:t>
            </a:r>
          </a:p>
          <a:p>
            <a:pPr marL="171450" lvl="0" indent="-171450">
              <a:buClr>
                <a:srgbClr val="007DC5"/>
              </a:buClr>
              <a:buSzPts val="1200"/>
              <a:buFont typeface="Arial" panose="020B0604020202020204" pitchFamily="34" charset="0"/>
              <a:buChar char="•"/>
              <a:tabLst>
                <a:tab pos="316230" algn="l"/>
                <a:tab pos="316865" algn="l"/>
              </a:tabLst>
            </a:pPr>
            <a:r>
              <a:rPr lang="en-GB" sz="1000" b="0" i="1" dirty="0">
                <a:solidFill>
                  <a:srgbClr val="007DC5"/>
                </a:solidFill>
                <a:effectLst/>
                <a:latin typeface="Arial" panose="020B0604020202020204" pitchFamily="34" charset="0"/>
                <a:ea typeface="Myriad Pro"/>
                <a:cs typeface="Arial" panose="020B0604020202020204" pitchFamily="34" charset="0"/>
                <a:hlinkClick r:id="rId3"/>
              </a:rPr>
              <a:t>PAHO/WHO correct use of PPE</a:t>
            </a:r>
            <a:r>
              <a:rPr lang="en-GB" sz="1000" b="0" i="1" u="none" strike="noStrike" spc="10" dirty="0">
                <a:solidFill>
                  <a:srgbClr val="007DC5"/>
                </a:solidFill>
                <a:effectLst/>
                <a:latin typeface="Arial" panose="020B0604020202020204" pitchFamily="34" charset="0"/>
                <a:ea typeface="Myriad Pro"/>
                <a:cs typeface="Arial" panose="020B0604020202020204" pitchFamily="34" charset="0"/>
                <a:hlinkClick r:id="rId3"/>
              </a:rPr>
              <a:t> </a:t>
            </a:r>
            <a:r>
              <a:rPr lang="en-GB" sz="1000" b="0" i="1" u="none" strike="noStrike" dirty="0">
                <a:solidFill>
                  <a:srgbClr val="231F20"/>
                </a:solidFill>
                <a:effectLst/>
                <a:latin typeface="Arial" panose="020B0604020202020204" pitchFamily="34" charset="0"/>
                <a:ea typeface="Myriad Pro"/>
                <a:cs typeface="Arial" panose="020B0604020202020204" pitchFamily="34" charset="0"/>
                <a:hlinkClick r:id="rId3"/>
              </a:rPr>
              <a:t>00:00-04:00</a:t>
            </a:r>
            <a:endParaRPr lang="en-GB" sz="1000" b="0" i="1" dirty="0">
              <a:solidFill>
                <a:srgbClr val="231F20"/>
              </a:solidFill>
              <a:latin typeface="Arial" panose="020B0604020202020204" pitchFamily="34" charset="0"/>
              <a:ea typeface="Myriad Pro"/>
              <a:cs typeface="Arial" panose="020B0604020202020204" pitchFamily="34" charset="0"/>
            </a:endParaRPr>
          </a:p>
          <a:p>
            <a:pPr marL="171450" indent="-171450">
              <a:buClr>
                <a:srgbClr val="007DC5"/>
              </a:buClr>
              <a:buSzPts val="1200"/>
              <a:buFont typeface="Arial" panose="020B0604020202020204" pitchFamily="34" charset="0"/>
              <a:buChar char="•"/>
              <a:tabLst>
                <a:tab pos="316230" algn="l"/>
                <a:tab pos="316865" algn="l"/>
              </a:tabLst>
            </a:pPr>
            <a:r>
              <a:rPr lang="en-GB" sz="1000" b="0" i="1" dirty="0">
                <a:solidFill>
                  <a:srgbClr val="007DC5"/>
                </a:solidFill>
                <a:effectLst/>
                <a:latin typeface="Arial" panose="020B0604020202020204" pitchFamily="34" charset="0"/>
                <a:ea typeface="Myriad Pro"/>
                <a:cs typeface="Arial" panose="020B0604020202020204" pitchFamily="34" charset="0"/>
                <a:hlinkClick r:id="rId4"/>
              </a:rPr>
              <a:t>How to wear a medical mask 0.25-2.10</a:t>
            </a:r>
            <a:endParaRPr lang="en-GB" sz="1000" b="0" i="1" spc="-50" dirty="0">
              <a:solidFill>
                <a:srgbClr val="231F20"/>
              </a:solidFill>
              <a:effectLst/>
              <a:latin typeface="Arial" panose="020B0604020202020204" pitchFamily="34" charset="0"/>
              <a:ea typeface="Myriad Pro"/>
              <a:cs typeface="Arial" panose="020B0604020202020204" pitchFamily="34" charset="0"/>
            </a:endParaRPr>
          </a:p>
          <a:p>
            <a:pPr marL="171450" indent="-171450">
              <a:buClr>
                <a:srgbClr val="007DC5"/>
              </a:buClr>
              <a:buSzPts val="1200"/>
              <a:buFont typeface="Arial" panose="020B0604020202020204" pitchFamily="34" charset="0"/>
              <a:buChar char="•"/>
              <a:tabLst>
                <a:tab pos="316230" algn="l"/>
                <a:tab pos="316865" algn="l"/>
              </a:tabLst>
            </a:pPr>
            <a:r>
              <a:rPr lang="en-GB" sz="1000" b="0" i="1" dirty="0">
                <a:latin typeface="Arial" panose="020B0604020202020204" pitchFamily="34" charset="0"/>
                <a:ea typeface="Myriad Pro"/>
                <a:cs typeface="Arial" panose="020B0604020202020204" pitchFamily="34" charset="0"/>
                <a:hlinkClick r:id="rId5"/>
              </a:rPr>
              <a:t>St</a:t>
            </a:r>
            <a:r>
              <a:rPr lang="en-GB" sz="1000" b="0" i="1" dirty="0">
                <a:effectLst/>
                <a:latin typeface="Arial" panose="020B0604020202020204" pitchFamily="34" charset="0"/>
                <a:ea typeface="Myriad Pro"/>
                <a:cs typeface="Arial" panose="020B0604020202020204" pitchFamily="34" charset="0"/>
                <a:hlinkClick r:id="rId5"/>
              </a:rPr>
              <a:t>eps-to-put-on-personal-protective-equipment-(ppe)</a:t>
            </a:r>
            <a:endParaRPr lang="en-GB" sz="1000" b="0" i="1" spc="-50" dirty="0">
              <a:solidFill>
                <a:srgbClr val="231F20"/>
              </a:solidFill>
              <a:latin typeface="Arial" panose="020B0604020202020204" pitchFamily="34" charset="0"/>
              <a:ea typeface="Myriad Pro"/>
              <a:cs typeface="Arial" panose="020B0604020202020204" pitchFamily="34" charset="0"/>
            </a:endParaRPr>
          </a:p>
          <a:p>
            <a:pPr marL="342900" indent="-342900">
              <a:buClr>
                <a:srgbClr val="007DC5"/>
              </a:buClr>
              <a:buSzPts val="1200"/>
              <a:buFont typeface="Myriad Pro"/>
              <a:buChar char="•"/>
              <a:tabLst>
                <a:tab pos="316230" algn="l"/>
                <a:tab pos="316865" algn="l"/>
              </a:tabLst>
            </a:pPr>
            <a:endParaRPr lang="en-GB" sz="1000" dirty="0">
              <a:effectLst/>
              <a:latin typeface="Arial" panose="020B0604020202020204" pitchFamily="34" charset="0"/>
              <a:ea typeface="Myriad Pro"/>
              <a:cs typeface="Arial" panose="020B0604020202020204" pitchFamily="34" charset="0"/>
            </a:endParaRPr>
          </a:p>
          <a:p>
            <a:pPr marL="0" marR="0" lvl="0" indent="0" algn="l" defTabSz="914400" rtl="0" eaLnBrk="1" fontAlgn="auto" latinLnBrk="0" hangingPunct="1">
              <a:lnSpc>
                <a:spcPct val="100000"/>
              </a:lnSpc>
              <a:spcBef>
                <a:spcPts val="700"/>
              </a:spcBef>
              <a:spcAft>
                <a:spcPts val="0"/>
              </a:spcAft>
              <a:buClrTx/>
              <a:buSzPts val="1100"/>
              <a:buFontTx/>
              <a:buNone/>
              <a:tabLst>
                <a:tab pos="478155" algn="l"/>
                <a:tab pos="478790" algn="l"/>
              </a:tabLst>
              <a:defRPr/>
            </a:pPr>
            <a:r>
              <a:rPr lang="en-US" sz="1000" dirty="0">
                <a:latin typeface="Arial" panose="020B0604020202020204" pitchFamily="34" charset="0"/>
                <a:ea typeface="Myriad Pro Light"/>
                <a:cs typeface="Arial" panose="020B0604020202020204" pitchFamily="34" charset="0"/>
              </a:rPr>
              <a:t>Always protect yourself from infection by using PPE such as gloves, gowns, masks and eyewear to create barriers that protect skin, clothing, mucous membranes and respiratory tract. Correct use of PPE also protects mothers and babies from infections.</a:t>
            </a:r>
          </a:p>
          <a:p>
            <a:pPr>
              <a:spcBef>
                <a:spcPts val="700"/>
              </a:spcBef>
              <a:buSzPts val="1100"/>
              <a:tabLst>
                <a:tab pos="478155" algn="l"/>
                <a:tab pos="478790" algn="l"/>
              </a:tabLst>
            </a:pPr>
            <a:r>
              <a:rPr lang="en-US" sz="1000" b="1" dirty="0">
                <a:latin typeface="Arial" panose="020B0604020202020204" pitchFamily="34" charset="0"/>
                <a:ea typeface="Myriad Pro Light"/>
                <a:cs typeface="Arial" panose="020B0604020202020204" pitchFamily="34" charset="0"/>
              </a:rPr>
              <a:t>Facial protection </a:t>
            </a:r>
            <a:r>
              <a:rPr lang="en-US" sz="1000" dirty="0">
                <a:latin typeface="Arial" panose="020B0604020202020204" pitchFamily="34" charset="0"/>
                <a:ea typeface="Myriad Pro Light"/>
                <a:cs typeface="Arial" panose="020B0604020202020204" pitchFamily="34" charset="0"/>
              </a:rPr>
              <a:t>(eyes, nose and mouth): Wear a surgical or procedure mask and eye protection (face shield, goggles) to protect mucous membranes of the eyes, nose and mouth during activities with possible splashes or sprays (blood, body fluids, secretions, </a:t>
            </a:r>
            <a:r>
              <a:rPr lang="en-US" sz="1000" dirty="0" err="1">
                <a:latin typeface="Arial" panose="020B0604020202020204" pitchFamily="34" charset="0"/>
                <a:ea typeface="Myriad Pro Light"/>
                <a:cs typeface="Arial" panose="020B0604020202020204" pitchFamily="34" charset="0"/>
              </a:rPr>
              <a:t>etc</a:t>
            </a:r>
            <a:r>
              <a:rPr lang="en-US" sz="1000" dirty="0">
                <a:latin typeface="Arial" panose="020B0604020202020204" pitchFamily="34" charset="0"/>
                <a:ea typeface="Myriad Pro Light"/>
                <a:cs typeface="Arial" panose="020B0604020202020204" pitchFamily="34" charset="0"/>
              </a:rPr>
              <a:t>).</a:t>
            </a:r>
          </a:p>
          <a:p>
            <a:pPr>
              <a:spcBef>
                <a:spcPts val="700"/>
              </a:spcBef>
              <a:buSzPts val="1100"/>
              <a:tabLst>
                <a:tab pos="478155" algn="l"/>
                <a:tab pos="478790" algn="l"/>
              </a:tabLst>
            </a:pPr>
            <a:r>
              <a:rPr lang="en-US" sz="1000" b="1" dirty="0">
                <a:latin typeface="Arial" panose="020B0604020202020204" pitchFamily="34" charset="0"/>
                <a:ea typeface="Myriad Pro Light"/>
                <a:cs typeface="Arial" panose="020B0604020202020204" pitchFamily="34" charset="0"/>
              </a:rPr>
              <a:t>Gown:</a:t>
            </a:r>
            <a:r>
              <a:rPr lang="en-US" sz="1000" dirty="0">
                <a:latin typeface="Arial" panose="020B0604020202020204" pitchFamily="34" charset="0"/>
                <a:ea typeface="Myriad Pro Light"/>
                <a:cs typeface="Arial" panose="020B0604020202020204" pitchFamily="34" charset="0"/>
              </a:rPr>
              <a:t> Wear to protect skin and prevent soiling of clothing during activities with possible splashes or sprays. Remove soiled gown as soon as possible.</a:t>
            </a:r>
          </a:p>
          <a:p>
            <a:endParaRPr lang="en-GB" sz="1000" dirty="0">
              <a:latin typeface="Arial" panose="020B0604020202020204" pitchFamily="34" charset="0"/>
              <a:cs typeface="Arial" panose="020B0604020202020204" pitchFamily="34" charset="0"/>
            </a:endParaRPr>
          </a:p>
          <a:p>
            <a:endParaRPr lang="en-NO"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978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latin typeface="Arial" panose="020B0604020202020204" pitchFamily="34" charset="0"/>
                <a:cs typeface="Arial" panose="020B0604020202020204" pitchFamily="34" charset="0"/>
              </a:rPr>
              <a:t>What measures are in place in your health facility?</a:t>
            </a:r>
          </a:p>
          <a:p>
            <a:endParaRPr lang="en-NO"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5052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4398905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i="0" kern="100" dirty="0">
                <a:effectLst/>
                <a:latin typeface="Arial" panose="020B0604020202020204" pitchFamily="34" charset="0"/>
                <a:ea typeface="Calibri" panose="020F0502020204030204" pitchFamily="34" charset="0"/>
                <a:cs typeface="Arial" panose="020B0604020202020204" pitchFamily="34" charset="0"/>
              </a:rPr>
              <a:t>Simulation</a:t>
            </a:r>
          </a:p>
          <a:p>
            <a:endParaRPr lang="en-US" sz="1000" b="1" i="0" kern="100" dirty="0">
              <a:effectLst/>
              <a:latin typeface="Arial" panose="020B0604020202020204" pitchFamily="34" charset="0"/>
              <a:ea typeface="Calibri" panose="020F0502020204030204" pitchFamily="34" charset="0"/>
              <a:cs typeface="Arial" panose="020B0604020202020204" pitchFamily="34" charset="0"/>
            </a:endParaRPr>
          </a:p>
          <a:p>
            <a:r>
              <a:rPr lang="en-US" sz="1000" b="1" i="0" kern="100" dirty="0">
                <a:effectLst/>
                <a:latin typeface="Arial" panose="020B0604020202020204" pitchFamily="34" charset="0"/>
                <a:ea typeface="Calibri" panose="020F0502020204030204" pitchFamily="34" charset="0"/>
                <a:cs typeface="Arial" panose="020B0604020202020204" pitchFamily="34" charset="0"/>
              </a:rPr>
              <a:t>Skills and performance </a:t>
            </a:r>
            <a:r>
              <a:rPr lang="en-US" sz="1000" b="0" i="0" kern="100" dirty="0">
                <a:effectLst/>
                <a:latin typeface="Arial" panose="020B0604020202020204" pitchFamily="34" charset="0"/>
                <a:ea typeface="Calibri" panose="020F0502020204030204" pitchFamily="34" charset="0"/>
                <a:cs typeface="Arial" panose="020B0604020202020204" pitchFamily="34" charset="0"/>
              </a:rPr>
              <a:t>– participants demonstrate how to advise on protection against respiratory infections:</a:t>
            </a:r>
          </a:p>
          <a:p>
            <a:pPr marL="0" indent="0">
              <a:buFont typeface="+mj-lt"/>
              <a:buNone/>
            </a:pPr>
            <a:r>
              <a:rPr lang="en-US" sz="1000" dirty="0">
                <a:latin typeface="Arial" panose="020B0604020202020204" pitchFamily="34" charset="0"/>
                <a:cs typeface="Arial" panose="020B0604020202020204" pitchFamily="34" charset="0"/>
              </a:rPr>
              <a:t>1.  When coughing or sneezing, covering nose and mouth with tissue or mask.</a:t>
            </a:r>
          </a:p>
          <a:p>
            <a:pPr marL="0" indent="0">
              <a:buNone/>
            </a:pPr>
            <a:r>
              <a:rPr lang="en-US" sz="1000" dirty="0">
                <a:latin typeface="Arial" panose="020B0604020202020204" pitchFamily="34" charset="0"/>
                <a:cs typeface="Arial" panose="020B0604020202020204" pitchFamily="34" charset="0"/>
              </a:rPr>
              <a:t>2.  Disposing of soiled tissue or mask into closed bin immediately after use.</a:t>
            </a:r>
          </a:p>
          <a:p>
            <a:pPr marL="194310" indent="-194310"/>
            <a:r>
              <a:rPr lang="en-US" sz="1000" dirty="0">
                <a:latin typeface="Arial" panose="020B0604020202020204" pitchFamily="34" charset="0"/>
                <a:cs typeface="Arial" panose="020B0604020202020204" pitchFamily="34" charset="0"/>
              </a:rPr>
              <a:t>3.  Demonstrating how to use mask correctly.</a:t>
            </a:r>
          </a:p>
          <a:p>
            <a:pPr marL="194310" indent="-194310"/>
            <a:r>
              <a:rPr lang="en-US" sz="1000" dirty="0">
                <a:latin typeface="Arial" panose="020B0604020202020204" pitchFamily="34" charset="0"/>
                <a:cs typeface="Arial" panose="020B0604020202020204" pitchFamily="34" charset="0"/>
              </a:rPr>
              <a:t>4.  Providing facilities for hygiene after contact with respiratory secretions and before breast feeding. </a:t>
            </a:r>
          </a:p>
          <a:p>
            <a:endParaRPr lang="en-GB" sz="1000" i="0" dirty="0">
              <a:latin typeface="Arial" panose="020B0604020202020204" pitchFamily="34" charset="0"/>
              <a:cs typeface="Arial" panose="020B0604020202020204" pitchFamily="34" charset="0"/>
            </a:endParaRPr>
          </a:p>
          <a:p>
            <a:pPr marL="0" marR="0" indent="0">
              <a:lnSpc>
                <a:spcPct val="107000"/>
              </a:lnSpc>
              <a:spcBef>
                <a:spcPts val="40"/>
              </a:spcBef>
              <a:spcAft>
                <a:spcPts val="0"/>
              </a:spcAft>
              <a:buNone/>
            </a:pPr>
            <a:r>
              <a:rPr lang="en-US" sz="1000" b="1" i="0" kern="1200" dirty="0">
                <a:solidFill>
                  <a:srgbClr val="000000"/>
                </a:solidFill>
                <a:effectLst/>
                <a:latin typeface="Arial" panose="020B0604020202020204" pitchFamily="34" charset="0"/>
                <a:ea typeface="Myriad Pro"/>
                <a:cs typeface="Arial" panose="020B0604020202020204" pitchFamily="34" charset="0"/>
              </a:rPr>
              <a:t>Debriefing </a:t>
            </a:r>
            <a:r>
              <a:rPr lang="en-US" sz="1000" b="0" i="0" kern="1200" dirty="0">
                <a:solidFill>
                  <a:srgbClr val="000000"/>
                </a:solidFill>
                <a:effectLst/>
                <a:latin typeface="Arial" panose="020B0604020202020204" pitchFamily="34" charset="0"/>
                <a:ea typeface="Myriad Pro"/>
                <a:cs typeface="Arial" panose="020B0604020202020204" pitchFamily="34" charset="0"/>
              </a:rPr>
              <a:t>– participants self-reflect and give feedback to one another in their roles. </a:t>
            </a:r>
            <a:endParaRPr lang="en-US" sz="1000" b="0" i="0" kern="100"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US" sz="1000" b="0" i="1" kern="1200" dirty="0">
                <a:solidFill>
                  <a:srgbClr val="000000"/>
                </a:solidFill>
                <a:effectLst/>
                <a:latin typeface="Arial" panose="020B0604020202020204" pitchFamily="34" charset="0"/>
                <a:ea typeface="Myriad Pro"/>
                <a:cs typeface="Arial" panose="020B0604020202020204" pitchFamily="34" charset="0"/>
              </a:rPr>
              <a:t>Provision of care (performance objectives)</a:t>
            </a:r>
            <a:endParaRPr lang="en-GB" sz="1000" b="0" i="1" kern="1200" dirty="0">
              <a:solidFill>
                <a:srgbClr val="000000"/>
              </a:solidFill>
              <a:effectLst/>
              <a:latin typeface="Arial" panose="020B0604020202020204" pitchFamily="34" charset="0"/>
              <a:ea typeface="Myriad Pro"/>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b="0" i="0" kern="1200" dirty="0">
                <a:solidFill>
                  <a:srgbClr val="000000"/>
                </a:solidFill>
                <a:effectLst/>
                <a:latin typeface="Arial" panose="020B0604020202020204" pitchFamily="34" charset="0"/>
                <a:ea typeface="Myriad Pro"/>
                <a:cs typeface="Arial" panose="020B0604020202020204" pitchFamily="34" charset="0"/>
              </a:rPr>
              <a:t>What was done well?  </a:t>
            </a:r>
            <a:endParaRPr lang="en-US" sz="1000" b="0" i="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b="0" i="0" kern="1200" dirty="0">
                <a:solidFill>
                  <a:srgbClr val="000000"/>
                </a:solidFill>
                <a:effectLst/>
                <a:latin typeface="Arial" panose="020B0604020202020204" pitchFamily="34" charset="0"/>
                <a:ea typeface="Myriad Pro"/>
                <a:cs typeface="Arial" panose="020B0604020202020204" pitchFamily="34" charset="0"/>
              </a:rPr>
              <a:t>What could have been done better? </a:t>
            </a:r>
            <a:endParaRPr lang="en-US" sz="1000" b="0" i="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b="0" i="0" kern="1200" dirty="0">
                <a:solidFill>
                  <a:srgbClr val="000000"/>
                </a:solidFill>
                <a:effectLst/>
                <a:latin typeface="Arial" panose="020B0604020202020204" pitchFamily="34" charset="0"/>
                <a:ea typeface="Myriad Pro"/>
                <a:cs typeface="Arial" panose="020B0604020202020204" pitchFamily="34" charset="0"/>
              </a:rPr>
              <a:t>What will you change the next time?</a:t>
            </a:r>
          </a:p>
          <a:p>
            <a:pPr marL="0" marR="0" lvl="0" indent="0">
              <a:lnSpc>
                <a:spcPct val="107000"/>
              </a:lnSpc>
              <a:spcBef>
                <a:spcPts val="0"/>
              </a:spcBef>
              <a:spcAft>
                <a:spcPts val="0"/>
              </a:spcAft>
              <a:buFontTx/>
              <a:buNone/>
            </a:pPr>
            <a:r>
              <a:rPr lang="en-GB" sz="1000" b="0" i="1" kern="1200" dirty="0">
                <a:solidFill>
                  <a:srgbClr val="000000"/>
                </a:solidFill>
                <a:effectLst/>
                <a:latin typeface="Arial" panose="020B0604020202020204" pitchFamily="34" charset="0"/>
                <a:ea typeface="Myriad Pro"/>
                <a:cs typeface="Arial" panose="020B0604020202020204" pitchFamily="34" charset="0"/>
              </a:rPr>
              <a:t>Experience of care</a:t>
            </a:r>
          </a:p>
          <a:p>
            <a:pPr marL="162000" indent="-162000">
              <a:lnSpc>
                <a:spcPct val="107000"/>
              </a:lnSpc>
              <a:buFont typeface="Arial" panose="020B0604020202020204" pitchFamily="34" charset="0"/>
              <a:buChar char="•"/>
            </a:pPr>
            <a:r>
              <a:rPr lang="en-US" sz="1000" b="0" i="0" kern="0" dirty="0">
                <a:effectLst/>
                <a:latin typeface="Arial" panose="020B0604020202020204" pitchFamily="34" charset="0"/>
                <a:ea typeface="Times New Roman" panose="02020603050405020304" pitchFamily="18" charset="0"/>
                <a:cs typeface="Arial" panose="020B0604020202020204" pitchFamily="34" charset="0"/>
              </a:rPr>
              <a:t>Was the language clear and appropriate?</a:t>
            </a:r>
          </a:p>
          <a:p>
            <a:pPr marL="162000" indent="-162000">
              <a:lnSpc>
                <a:spcPct val="107000"/>
              </a:lnSpc>
              <a:buFont typeface="Arial" panose="020B0604020202020204" pitchFamily="34" charset="0"/>
              <a:buChar char="•"/>
            </a:pPr>
            <a:r>
              <a:rPr lang="en-US" sz="1000" b="0" i="0" kern="0" dirty="0">
                <a:effectLst/>
                <a:latin typeface="Arial" panose="020B0604020202020204" pitchFamily="34" charset="0"/>
                <a:ea typeface="Times New Roman" panose="02020603050405020304" pitchFamily="18" charset="0"/>
                <a:cs typeface="Arial" panose="020B0604020202020204" pitchFamily="34" charset="0"/>
              </a:rPr>
              <a:t>Was the communication respectful?</a:t>
            </a:r>
          </a:p>
          <a:p>
            <a:pPr marL="180900" indent="0">
              <a:lnSpc>
                <a:spcPct val="107000"/>
              </a:lnSpc>
              <a:buFont typeface="Arial" panose="020B0604020202020204" pitchFamily="34" charset="0"/>
              <a:buNone/>
            </a:pPr>
            <a:endParaRPr lang="en-US" sz="1000" b="1" i="0" kern="100" dirty="0">
              <a:effectLst/>
              <a:latin typeface="Arial" panose="020B0604020202020204" pitchFamily="34" charset="0"/>
              <a:ea typeface="Calibri" panose="020F0502020204030204" pitchFamily="34" charset="0"/>
              <a:cs typeface="Arial" panose="020B0604020202020204" pitchFamily="34" charset="0"/>
            </a:endParaRPr>
          </a:p>
          <a:p>
            <a:endParaRPr lang="en-GB" sz="1000"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7333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spc="-15" dirty="0">
                <a:solidFill>
                  <a:srgbClr val="231F20"/>
                </a:solidFill>
                <a:effectLst/>
                <a:latin typeface="Arial" panose="020B0604020202020204" pitchFamily="34" charset="0"/>
                <a:ea typeface="Minion Pro"/>
                <a:cs typeface="Arial" panose="020B0604020202020204" pitchFamily="34" charset="0"/>
              </a:rPr>
              <a:t>What problems have you observed with safe handling of sharps?</a:t>
            </a:r>
          </a:p>
          <a:p>
            <a:endParaRPr lang="en-GB" sz="1000" spc="-15" dirty="0">
              <a:solidFill>
                <a:srgbClr val="231F20"/>
              </a:solidFill>
              <a:latin typeface="Arial" panose="020B0604020202020204" pitchFamily="34" charset="0"/>
              <a:ea typeface="Minion Pro"/>
              <a:cs typeface="Arial" panose="020B0604020202020204" pitchFamily="34" charset="0"/>
            </a:endParaRPr>
          </a:p>
          <a:p>
            <a:r>
              <a:rPr lang="en-GB" sz="1000" spc="-15" dirty="0">
                <a:solidFill>
                  <a:srgbClr val="231F20"/>
                </a:solidFill>
                <a:effectLst/>
                <a:latin typeface="Arial" panose="020B0604020202020204" pitchFamily="34" charset="0"/>
                <a:ea typeface="Minion Pro"/>
                <a:cs typeface="Arial" panose="020B0604020202020204" pitchFamily="34" charset="0"/>
              </a:rPr>
              <a:t>Sharps containers </a:t>
            </a:r>
            <a:r>
              <a:rPr lang="en-GB" sz="1000" dirty="0">
                <a:solidFill>
                  <a:srgbClr val="231F20"/>
                </a:solidFill>
                <a:effectLst/>
                <a:latin typeface="Arial" panose="020B0604020202020204" pitchFamily="34" charset="0"/>
                <a:ea typeface="Minion Pro"/>
                <a:cs typeface="Arial" panose="020B0604020202020204" pitchFamily="34" charset="0"/>
              </a:rPr>
              <a:t>should be securely closed </a:t>
            </a:r>
            <a:r>
              <a:rPr lang="en-GB" sz="1000" spc="-15" dirty="0">
                <a:solidFill>
                  <a:srgbClr val="231F20"/>
                </a:solidFill>
                <a:effectLst/>
                <a:latin typeface="Arial" panose="020B0604020202020204" pitchFamily="34" charset="0"/>
                <a:ea typeface="Minion Pro"/>
                <a:cs typeface="Arial" panose="020B0604020202020204" pitchFamily="34" charset="0"/>
              </a:rPr>
              <a:t>(when </a:t>
            </a:r>
            <a:r>
              <a:rPr lang="en-GB" sz="1000" dirty="0">
                <a:solidFill>
                  <a:srgbClr val="231F20"/>
                </a:solidFill>
                <a:effectLst/>
                <a:latin typeface="Arial" panose="020B0604020202020204" pitchFamily="34" charset="0"/>
                <a:ea typeface="Minion Pro"/>
                <a:cs typeface="Arial" panose="020B0604020202020204" pitchFamily="34" charset="0"/>
              </a:rPr>
              <a:t>no more </a:t>
            </a:r>
            <a:r>
              <a:rPr lang="en-GB" sz="1000" spc="-15" dirty="0">
                <a:solidFill>
                  <a:srgbClr val="231F20"/>
                </a:solidFill>
                <a:effectLst/>
                <a:latin typeface="Arial" panose="020B0604020202020204" pitchFamily="34" charset="0"/>
                <a:ea typeface="Minion Pro"/>
                <a:cs typeface="Arial" panose="020B0604020202020204" pitchFamily="34" charset="0"/>
              </a:rPr>
              <a:t>than </a:t>
            </a:r>
            <a:r>
              <a:rPr lang="en-GB" sz="1000" dirty="0">
                <a:solidFill>
                  <a:srgbClr val="231F20"/>
                </a:solidFill>
                <a:effectLst/>
                <a:latin typeface="Arial" panose="020B0604020202020204" pitchFamily="34" charset="0"/>
                <a:ea typeface="Minion Pro"/>
                <a:cs typeface="Arial" panose="020B0604020202020204" pitchFamily="34" charset="0"/>
              </a:rPr>
              <a:t>three quarters</a:t>
            </a:r>
            <a:r>
              <a:rPr lang="en-GB" sz="1000" spc="-35" dirty="0">
                <a:solidFill>
                  <a:srgbClr val="231F20"/>
                </a:solidFill>
                <a:effectLst/>
                <a:latin typeface="Arial" panose="020B0604020202020204" pitchFamily="34" charset="0"/>
                <a:ea typeface="Minion Pro"/>
                <a:cs typeface="Arial" panose="020B0604020202020204" pitchFamily="34" charset="0"/>
              </a:rPr>
              <a:t> </a:t>
            </a:r>
            <a:r>
              <a:rPr lang="en-GB" sz="1000" dirty="0">
                <a:solidFill>
                  <a:srgbClr val="231F20"/>
                </a:solidFill>
                <a:effectLst/>
                <a:latin typeface="Arial" panose="020B0604020202020204" pitchFamily="34" charset="0"/>
                <a:ea typeface="Minion Pro"/>
                <a:cs typeface="Arial" panose="020B0604020202020204" pitchFamily="34" charset="0"/>
              </a:rPr>
              <a:t>filled)</a:t>
            </a:r>
            <a:r>
              <a:rPr lang="en-GB" sz="1000" spc="-35" dirty="0">
                <a:solidFill>
                  <a:srgbClr val="231F20"/>
                </a:solidFill>
                <a:effectLst/>
                <a:latin typeface="Arial" panose="020B0604020202020204" pitchFamily="34" charset="0"/>
                <a:ea typeface="Minion Pro"/>
                <a:cs typeface="Arial" panose="020B0604020202020204" pitchFamily="34" charset="0"/>
              </a:rPr>
              <a:t> </a:t>
            </a:r>
            <a:r>
              <a:rPr lang="en-GB" sz="1000" dirty="0">
                <a:solidFill>
                  <a:srgbClr val="231F20"/>
                </a:solidFill>
                <a:effectLst/>
                <a:latin typeface="Arial" panose="020B0604020202020204" pitchFamily="34" charset="0"/>
                <a:ea typeface="Minion Pro"/>
                <a:cs typeface="Arial" panose="020B0604020202020204" pitchFamily="34" charset="0"/>
              </a:rPr>
              <a:t>and</a:t>
            </a:r>
            <a:r>
              <a:rPr lang="en-GB" sz="1000" spc="-30" dirty="0">
                <a:solidFill>
                  <a:srgbClr val="231F20"/>
                </a:solidFill>
                <a:effectLst/>
                <a:latin typeface="Arial" panose="020B0604020202020204" pitchFamily="34" charset="0"/>
                <a:ea typeface="Minion Pro"/>
                <a:cs typeface="Arial" panose="020B0604020202020204" pitchFamily="34" charset="0"/>
              </a:rPr>
              <a:t> </a:t>
            </a:r>
            <a:r>
              <a:rPr lang="en-GB" sz="1000" dirty="0">
                <a:solidFill>
                  <a:srgbClr val="231F20"/>
                </a:solidFill>
                <a:effectLst/>
                <a:latin typeface="Arial" panose="020B0604020202020204" pitchFamily="34" charset="0"/>
                <a:ea typeface="Minion Pro"/>
                <a:cs typeface="Arial" panose="020B0604020202020204" pitchFamily="34" charset="0"/>
              </a:rPr>
              <a:t>transported</a:t>
            </a:r>
            <a:r>
              <a:rPr lang="en-GB" sz="1000" spc="-35" dirty="0">
                <a:solidFill>
                  <a:srgbClr val="231F20"/>
                </a:solidFill>
                <a:effectLst/>
                <a:latin typeface="Arial" panose="020B0604020202020204" pitchFamily="34" charset="0"/>
                <a:ea typeface="Minion Pro"/>
                <a:cs typeface="Arial" panose="020B0604020202020204" pitchFamily="34" charset="0"/>
              </a:rPr>
              <a:t> </a:t>
            </a:r>
            <a:r>
              <a:rPr lang="en-GB" sz="1000" spc="-15" dirty="0">
                <a:solidFill>
                  <a:srgbClr val="231F20"/>
                </a:solidFill>
                <a:effectLst/>
                <a:latin typeface="Arial" panose="020B0604020202020204" pitchFamily="34" charset="0"/>
                <a:ea typeface="Minion Pro"/>
                <a:cs typeface="Arial" panose="020B0604020202020204" pitchFamily="34" charset="0"/>
              </a:rPr>
              <a:t>to</a:t>
            </a:r>
            <a:r>
              <a:rPr lang="en-GB" sz="1000" spc="-35" dirty="0">
                <a:solidFill>
                  <a:srgbClr val="231F20"/>
                </a:solidFill>
                <a:effectLst/>
                <a:latin typeface="Arial" panose="020B0604020202020204" pitchFamily="34" charset="0"/>
                <a:ea typeface="Minion Pro"/>
                <a:cs typeface="Arial" panose="020B0604020202020204" pitchFamily="34" charset="0"/>
              </a:rPr>
              <a:t> </a:t>
            </a:r>
            <a:r>
              <a:rPr lang="en-GB" sz="1000" dirty="0">
                <a:solidFill>
                  <a:srgbClr val="231F20"/>
                </a:solidFill>
                <a:effectLst/>
                <a:latin typeface="Arial" panose="020B0604020202020204" pitchFamily="34" charset="0"/>
                <a:ea typeface="Minion Pro"/>
                <a:cs typeface="Arial" panose="020B0604020202020204" pitchFamily="34" charset="0"/>
              </a:rPr>
              <a:t>a</a:t>
            </a:r>
            <a:r>
              <a:rPr lang="en-GB" sz="1000" spc="-30" dirty="0">
                <a:solidFill>
                  <a:srgbClr val="231F20"/>
                </a:solidFill>
                <a:effectLst/>
                <a:latin typeface="Arial" panose="020B0604020202020204" pitchFamily="34" charset="0"/>
                <a:ea typeface="Minion Pro"/>
                <a:cs typeface="Arial" panose="020B0604020202020204" pitchFamily="34" charset="0"/>
              </a:rPr>
              <a:t> </a:t>
            </a:r>
            <a:r>
              <a:rPr lang="en-GB" sz="1000" dirty="0">
                <a:solidFill>
                  <a:srgbClr val="231F20"/>
                </a:solidFill>
                <a:effectLst/>
                <a:latin typeface="Arial" panose="020B0604020202020204" pitchFamily="34" charset="0"/>
                <a:ea typeface="Minion Pro"/>
                <a:cs typeface="Arial" panose="020B0604020202020204" pitchFamily="34" charset="0"/>
              </a:rPr>
              <a:t>safe</a:t>
            </a:r>
            <a:r>
              <a:rPr lang="en-GB" sz="1000" spc="-35" dirty="0">
                <a:solidFill>
                  <a:srgbClr val="231F20"/>
                </a:solidFill>
                <a:effectLst/>
                <a:latin typeface="Arial" panose="020B0604020202020204" pitchFamily="34" charset="0"/>
                <a:ea typeface="Minion Pro"/>
                <a:cs typeface="Arial" panose="020B0604020202020204" pitchFamily="34" charset="0"/>
              </a:rPr>
              <a:t> </a:t>
            </a:r>
            <a:r>
              <a:rPr lang="en-GB" sz="1000" dirty="0">
                <a:solidFill>
                  <a:srgbClr val="231F20"/>
                </a:solidFill>
                <a:effectLst/>
                <a:latin typeface="Arial" panose="020B0604020202020204" pitchFamily="34" charset="0"/>
                <a:ea typeface="Minion Pro"/>
                <a:cs typeface="Arial" panose="020B0604020202020204" pitchFamily="34" charset="0"/>
              </a:rPr>
              <a:t>storage</a:t>
            </a:r>
            <a:r>
              <a:rPr lang="en-GB" sz="1000" spc="-30" dirty="0">
                <a:solidFill>
                  <a:srgbClr val="231F20"/>
                </a:solidFill>
                <a:effectLst/>
                <a:latin typeface="Arial" panose="020B0604020202020204" pitchFamily="34" charset="0"/>
                <a:ea typeface="Minion Pro"/>
                <a:cs typeface="Arial" panose="020B0604020202020204" pitchFamily="34" charset="0"/>
              </a:rPr>
              <a:t> </a:t>
            </a:r>
            <a:r>
              <a:rPr lang="en-GB" sz="1000" spc="-15" dirty="0">
                <a:solidFill>
                  <a:srgbClr val="231F20"/>
                </a:solidFill>
                <a:effectLst/>
                <a:latin typeface="Arial" panose="020B0604020202020204" pitchFamily="34" charset="0"/>
                <a:ea typeface="Minion Pro"/>
                <a:cs typeface="Arial" panose="020B0604020202020204" pitchFamily="34" charset="0"/>
              </a:rPr>
              <a:t>area</a:t>
            </a:r>
            <a:r>
              <a:rPr lang="en-GB" sz="1000" spc="-35" dirty="0">
                <a:solidFill>
                  <a:srgbClr val="231F20"/>
                </a:solidFill>
                <a:effectLst/>
                <a:latin typeface="Arial" panose="020B0604020202020204" pitchFamily="34" charset="0"/>
                <a:ea typeface="Minion Pro"/>
                <a:cs typeface="Arial" panose="020B0604020202020204" pitchFamily="34" charset="0"/>
              </a:rPr>
              <a:t> </a:t>
            </a:r>
            <a:r>
              <a:rPr lang="en-GB" sz="1000" spc="-15" dirty="0">
                <a:solidFill>
                  <a:srgbClr val="231F20"/>
                </a:solidFill>
                <a:effectLst/>
                <a:latin typeface="Arial" panose="020B0604020202020204" pitchFamily="34" charset="0"/>
                <a:ea typeface="Minion Pro"/>
                <a:cs typeface="Arial" panose="020B0604020202020204" pitchFamily="34" charset="0"/>
              </a:rPr>
              <a:t>until</a:t>
            </a:r>
            <a:r>
              <a:rPr lang="en-GB" sz="1000" spc="-35" dirty="0">
                <a:solidFill>
                  <a:srgbClr val="231F20"/>
                </a:solidFill>
                <a:effectLst/>
                <a:latin typeface="Arial" panose="020B0604020202020204" pitchFamily="34" charset="0"/>
                <a:ea typeface="Minion Pro"/>
                <a:cs typeface="Arial" panose="020B0604020202020204" pitchFamily="34" charset="0"/>
              </a:rPr>
              <a:t> </a:t>
            </a:r>
            <a:r>
              <a:rPr lang="en-GB" sz="1000" dirty="0">
                <a:solidFill>
                  <a:srgbClr val="231F20"/>
                </a:solidFill>
                <a:effectLst/>
                <a:latin typeface="Arial" panose="020B0604020202020204" pitchFamily="34" charset="0"/>
                <a:ea typeface="Minion Pro"/>
                <a:cs typeface="Arial" panose="020B0604020202020204" pitchFamily="34" charset="0"/>
              </a:rPr>
              <a:t>collected</a:t>
            </a:r>
            <a:r>
              <a:rPr lang="en-GB" sz="1000" spc="-30" dirty="0">
                <a:solidFill>
                  <a:srgbClr val="231F20"/>
                </a:solidFill>
                <a:effectLst/>
                <a:latin typeface="Arial" panose="020B0604020202020204" pitchFamily="34" charset="0"/>
                <a:ea typeface="Minion Pro"/>
                <a:cs typeface="Arial" panose="020B0604020202020204" pitchFamily="34" charset="0"/>
              </a:rPr>
              <a:t> </a:t>
            </a:r>
            <a:r>
              <a:rPr lang="en-GB" sz="1000" dirty="0">
                <a:solidFill>
                  <a:srgbClr val="231F20"/>
                </a:solidFill>
                <a:effectLst/>
                <a:latin typeface="Arial" panose="020B0604020202020204" pitchFamily="34" charset="0"/>
                <a:ea typeface="Minion Pro"/>
                <a:cs typeface="Arial" panose="020B0604020202020204" pitchFamily="34" charset="0"/>
              </a:rPr>
              <a:t>for</a:t>
            </a:r>
            <a:r>
              <a:rPr lang="en-GB" sz="1000" spc="-35" dirty="0">
                <a:solidFill>
                  <a:srgbClr val="231F20"/>
                </a:solidFill>
                <a:effectLst/>
                <a:latin typeface="Arial" panose="020B0604020202020204" pitchFamily="34" charset="0"/>
                <a:ea typeface="Minion Pro"/>
                <a:cs typeface="Arial" panose="020B0604020202020204" pitchFamily="34" charset="0"/>
              </a:rPr>
              <a:t> </a:t>
            </a:r>
            <a:r>
              <a:rPr lang="en-GB" sz="1000" dirty="0">
                <a:solidFill>
                  <a:srgbClr val="231F20"/>
                </a:solidFill>
                <a:effectLst/>
                <a:latin typeface="Arial" panose="020B0604020202020204" pitchFamily="34" charset="0"/>
                <a:ea typeface="Minion Pro"/>
                <a:cs typeface="Arial" panose="020B0604020202020204" pitchFamily="34" charset="0"/>
              </a:rPr>
              <a:t>final </a:t>
            </a:r>
            <a:r>
              <a:rPr lang="en-GB" sz="1000" spc="-15" dirty="0">
                <a:solidFill>
                  <a:srgbClr val="231F20"/>
                </a:solidFill>
                <a:effectLst/>
                <a:latin typeface="Arial" panose="020B0604020202020204" pitchFamily="34" charset="0"/>
                <a:ea typeface="Minion Pro"/>
                <a:cs typeface="Arial" panose="020B0604020202020204" pitchFamily="34" charset="0"/>
              </a:rPr>
              <a:t>disposal following institution </a:t>
            </a:r>
            <a:r>
              <a:rPr lang="en-GB" sz="1000" dirty="0">
                <a:solidFill>
                  <a:srgbClr val="231F20"/>
                </a:solidFill>
                <a:effectLst/>
                <a:latin typeface="Arial" panose="020B0604020202020204" pitchFamily="34" charset="0"/>
                <a:ea typeface="Minion Pro"/>
                <a:cs typeface="Arial" panose="020B0604020202020204" pitchFamily="34" charset="0"/>
              </a:rPr>
              <a:t>policy and</a:t>
            </a:r>
            <a:r>
              <a:rPr lang="en-GB" sz="1000" spc="55" dirty="0">
                <a:solidFill>
                  <a:srgbClr val="231F20"/>
                </a:solidFill>
                <a:effectLst/>
                <a:latin typeface="Arial" panose="020B0604020202020204" pitchFamily="34" charset="0"/>
                <a:ea typeface="Minion Pro"/>
                <a:cs typeface="Arial" panose="020B0604020202020204" pitchFamily="34" charset="0"/>
              </a:rPr>
              <a:t> </a:t>
            </a:r>
            <a:r>
              <a:rPr lang="en-GB" sz="1000" spc="-15" dirty="0">
                <a:solidFill>
                  <a:srgbClr val="231F20"/>
                </a:solidFill>
                <a:effectLst/>
                <a:latin typeface="Arial" panose="020B0604020202020204" pitchFamily="34" charset="0"/>
                <a:ea typeface="Minion Pro"/>
                <a:cs typeface="Arial" panose="020B0604020202020204" pitchFamily="34" charset="0"/>
              </a:rPr>
              <a:t>regulations.</a:t>
            </a:r>
          </a:p>
          <a:p>
            <a:endParaRPr lang="en-GB" sz="1000" spc="-15" dirty="0">
              <a:solidFill>
                <a:srgbClr val="231F20"/>
              </a:solidFill>
              <a:effectLst/>
              <a:latin typeface="Arial" panose="020B0604020202020204" pitchFamily="34" charset="0"/>
              <a:ea typeface="Minion Pro"/>
              <a:cs typeface="Arial" panose="020B0604020202020204" pitchFamily="34" charset="0"/>
            </a:endParaRPr>
          </a:p>
          <a:p>
            <a:r>
              <a:rPr lang="en-GB" sz="1000" b="1" spc="-15" dirty="0">
                <a:solidFill>
                  <a:srgbClr val="231F20"/>
                </a:solidFill>
                <a:effectLst/>
                <a:latin typeface="Arial" panose="020B0604020202020204" pitchFamily="34" charset="0"/>
                <a:ea typeface="Minion Pro"/>
                <a:cs typeface="Arial" panose="020B0604020202020204" pitchFamily="34" charset="0"/>
              </a:rPr>
              <a:t>What do the policies or regulations say in your health facility?</a:t>
            </a:r>
          </a:p>
          <a:p>
            <a:endParaRPr lang="en-NO"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9325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700"/>
              </a:spcBef>
              <a:buSzPts val="1100"/>
              <a:tabLst>
                <a:tab pos="478155" algn="l"/>
                <a:tab pos="478790" algn="l"/>
              </a:tabLst>
            </a:pPr>
            <a:r>
              <a:rPr lang="en-US" sz="1000" b="1" baseline="0" dirty="0">
                <a:latin typeface="Arial" panose="020B0604020202020204" pitchFamily="34" charset="0"/>
                <a:ea typeface="Myriad Pro Light"/>
                <a:cs typeface="Arial" panose="020B0604020202020204" pitchFamily="34" charset="0"/>
              </a:rPr>
              <a:t>Are these steps applied in your health facility?</a:t>
            </a:r>
            <a:endParaRPr lang="en-US" sz="1000" baseline="0" dirty="0">
              <a:latin typeface="Arial" panose="020B0604020202020204" pitchFamily="34" charset="0"/>
              <a:ea typeface="Myriad Pro Light"/>
              <a:cs typeface="Arial" panose="020B0604020202020204" pitchFamily="34" charset="0"/>
            </a:endParaRPr>
          </a:p>
          <a:p>
            <a:pPr>
              <a:spcBef>
                <a:spcPts val="700"/>
              </a:spcBef>
              <a:buSzPts val="1100"/>
              <a:tabLst>
                <a:tab pos="478155" algn="l"/>
                <a:tab pos="478790" algn="l"/>
              </a:tabLst>
            </a:pPr>
            <a:r>
              <a:rPr lang="en-US" sz="1000" b="0" baseline="0" dirty="0">
                <a:latin typeface="Arial" panose="020B0604020202020204" pitchFamily="34" charset="0"/>
                <a:ea typeface="Myriad Pro Light"/>
                <a:cs typeface="Arial" panose="020B0604020202020204" pitchFamily="34" charset="0"/>
              </a:rPr>
              <a:t>Functional waste collection containers must be in close proximity to all waste generation points for:</a:t>
            </a:r>
          </a:p>
          <a:p>
            <a:pPr marL="162000" lvl="1" indent="-162000">
              <a:buSzPts val="1100"/>
              <a:buFont typeface="Arial" panose="020B0604020202020204" pitchFamily="34" charset="0"/>
              <a:buChar char="•"/>
              <a:tabLst>
                <a:tab pos="478155" algn="l"/>
                <a:tab pos="478790" algn="l"/>
              </a:tabLst>
            </a:pPr>
            <a:r>
              <a:rPr lang="en-US" sz="1000" baseline="0" dirty="0">
                <a:latin typeface="Arial" panose="020B0604020202020204" pitchFamily="34" charset="0"/>
                <a:ea typeface="Myriad Pro Light"/>
                <a:cs typeface="Arial" panose="020B0604020202020204" pitchFamily="34" charset="0"/>
              </a:rPr>
              <a:t>non-infectious (general) waste</a:t>
            </a:r>
          </a:p>
          <a:p>
            <a:pPr marL="162000" lvl="1" indent="-162000">
              <a:buSzPts val="1100"/>
              <a:buFont typeface="Arial" panose="020B0604020202020204" pitchFamily="34" charset="0"/>
              <a:buChar char="•"/>
              <a:tabLst>
                <a:tab pos="478155" algn="l"/>
                <a:tab pos="478790" algn="l"/>
              </a:tabLst>
            </a:pPr>
            <a:r>
              <a:rPr lang="en-US" sz="1000" baseline="0" dirty="0">
                <a:latin typeface="Arial" panose="020B0604020202020204" pitchFamily="34" charset="0"/>
                <a:ea typeface="Myriad Pro Light"/>
                <a:cs typeface="Arial" panose="020B0604020202020204" pitchFamily="34" charset="0"/>
              </a:rPr>
              <a:t>infectious waste</a:t>
            </a:r>
          </a:p>
          <a:p>
            <a:pPr marL="162000" lvl="1" indent="-162000">
              <a:buSzPts val="1100"/>
              <a:buFont typeface="Arial" panose="020B0604020202020204" pitchFamily="34" charset="0"/>
              <a:buChar char="•"/>
              <a:tabLst>
                <a:tab pos="478155" algn="l"/>
                <a:tab pos="478790" algn="l"/>
              </a:tabLst>
            </a:pPr>
            <a:r>
              <a:rPr lang="en-US" sz="1000" baseline="0" dirty="0">
                <a:latin typeface="Arial" panose="020B0604020202020204" pitchFamily="34" charset="0"/>
                <a:ea typeface="Myriad Pro Light"/>
                <a:cs typeface="Arial" panose="020B0604020202020204" pitchFamily="34" charset="0"/>
              </a:rPr>
              <a:t>sharps waste </a:t>
            </a:r>
          </a:p>
          <a:p>
            <a:pPr marL="162000" lvl="1" indent="-162000">
              <a:buSzPts val="1100"/>
              <a:buFont typeface="Arial" panose="020B0604020202020204" pitchFamily="34" charset="0"/>
              <a:buChar char="•"/>
              <a:tabLst>
                <a:tab pos="478155" algn="l"/>
                <a:tab pos="478790" algn="l"/>
              </a:tabLst>
            </a:pPr>
            <a:r>
              <a:rPr lang="en-US" sz="1000" baseline="0" dirty="0">
                <a:latin typeface="Arial" panose="020B0604020202020204" pitchFamily="34" charset="0"/>
                <a:ea typeface="Myriad Pro Light"/>
                <a:cs typeface="Arial" panose="020B0604020202020204" pitchFamily="34" charset="0"/>
              </a:rPr>
              <a:t>recycling (plastic, paper </a:t>
            </a:r>
            <a:r>
              <a:rPr lang="en-US" sz="1000" baseline="0" dirty="0" err="1">
                <a:latin typeface="Arial" panose="020B0604020202020204" pitchFamily="34" charset="0"/>
                <a:ea typeface="Myriad Pro Light"/>
                <a:cs typeface="Arial" panose="020B0604020202020204" pitchFamily="34" charset="0"/>
              </a:rPr>
              <a:t>etc</a:t>
            </a:r>
            <a:r>
              <a:rPr lang="en-US" sz="1000" baseline="0" dirty="0">
                <a:latin typeface="Arial" panose="020B0604020202020204" pitchFamily="34" charset="0"/>
                <a:ea typeface="Myriad Pro Light"/>
                <a:cs typeface="Arial" panose="020B0604020202020204" pitchFamily="34" charset="0"/>
              </a:rPr>
              <a:t>)</a:t>
            </a:r>
          </a:p>
          <a:p>
            <a:pPr marL="0" marR="0" lvl="0" indent="-277200" algn="l" defTabSz="914400" rtl="0" eaLnBrk="1" fontAlgn="auto" latinLnBrk="0" hangingPunct="1">
              <a:lnSpc>
                <a:spcPct val="100000"/>
              </a:lnSpc>
              <a:spcBef>
                <a:spcPts val="700"/>
              </a:spcBef>
              <a:spcAft>
                <a:spcPts val="0"/>
              </a:spcAft>
              <a:buClrTx/>
              <a:buSzPts val="1100"/>
              <a:buFont typeface="Courier New" panose="02070309020205020404" pitchFamily="49" charset="0"/>
              <a:buNone/>
              <a:tabLst>
                <a:tab pos="478155" algn="l"/>
                <a:tab pos="478790" algn="l"/>
              </a:tabLst>
              <a:defRPr/>
            </a:pPr>
            <a:r>
              <a:rPr lang="en-US" sz="1000" baseline="0" dirty="0">
                <a:latin typeface="Arial" panose="020B0604020202020204" pitchFamily="34" charset="0"/>
                <a:ea typeface="Myriad Pro Light"/>
                <a:cs typeface="Arial" panose="020B0604020202020204" pitchFamily="34" charset="0"/>
              </a:rPr>
              <a:t>A trained person should be responsible for the management of health care waste in the health care facility.</a:t>
            </a:r>
          </a:p>
          <a:p>
            <a:pPr marL="171450" indent="-171450">
              <a:buSzPts val="1100"/>
              <a:buFont typeface="Arial" panose="020B0604020202020204" pitchFamily="34" charset="0"/>
              <a:buChar char="•"/>
              <a:tabLst>
                <a:tab pos="478155" algn="l"/>
                <a:tab pos="478790" algn="l"/>
              </a:tabLst>
            </a:pPr>
            <a:r>
              <a:rPr lang="en-US" sz="1000" baseline="0" dirty="0">
                <a:latin typeface="Arial" panose="020B0604020202020204" pitchFamily="34" charset="0"/>
                <a:ea typeface="Myriad Pro Light"/>
                <a:cs typeface="Arial" panose="020B0604020202020204" pitchFamily="34" charset="0"/>
              </a:rPr>
              <a:t>Waste should be correctly segregated at all waste generation points. </a:t>
            </a:r>
          </a:p>
          <a:p>
            <a:pPr marL="171450" indent="-171450">
              <a:buSzPts val="1100"/>
              <a:buFont typeface="Arial" panose="020B0604020202020204" pitchFamily="34" charset="0"/>
              <a:buChar char="•"/>
              <a:tabLst>
                <a:tab pos="478155" algn="l"/>
                <a:tab pos="478790" algn="l"/>
              </a:tabLst>
            </a:pPr>
            <a:r>
              <a:rPr lang="en-US" sz="1000" baseline="0" dirty="0">
                <a:latin typeface="Arial" panose="020B0604020202020204" pitchFamily="34" charset="0"/>
                <a:ea typeface="Myriad Pro Light"/>
                <a:cs typeface="Arial" panose="020B0604020202020204" pitchFamily="34" charset="0"/>
              </a:rPr>
              <a:t>Functional burial pit/fenced waste dump or collection should be available for disposal of non-infectious (non-hazardous/general waste).</a:t>
            </a:r>
          </a:p>
          <a:p>
            <a:pPr marL="171450" indent="-171450">
              <a:buSzPts val="1100"/>
              <a:buFont typeface="Arial" panose="020B0604020202020204" pitchFamily="34" charset="0"/>
              <a:buChar char="•"/>
              <a:tabLst>
                <a:tab pos="478155" algn="l"/>
                <a:tab pos="478790" algn="l"/>
              </a:tabLst>
            </a:pPr>
            <a:r>
              <a:rPr lang="en-US" sz="1000" baseline="0" dirty="0">
                <a:latin typeface="Arial" panose="020B0604020202020204" pitchFamily="34" charset="0"/>
                <a:ea typeface="Myriad Pro Light"/>
                <a:cs typeface="Arial" panose="020B0604020202020204" pitchFamily="34" charset="0"/>
              </a:rPr>
              <a:t>Incinerator or alternative treatment technology for the treatment of infectious and sharp waste should be functional and of a sufficient capacity.</a:t>
            </a:r>
          </a:p>
          <a:p>
            <a:pPr marL="171450" indent="-171450">
              <a:buSzPts val="1100"/>
              <a:buFont typeface="Arial" panose="020B0604020202020204" pitchFamily="34" charset="0"/>
              <a:buChar char="•"/>
              <a:tabLst>
                <a:tab pos="478155" algn="l"/>
                <a:tab pos="478790" algn="l"/>
              </a:tabLst>
            </a:pPr>
            <a:r>
              <a:rPr lang="en-US" sz="1000" baseline="0" dirty="0">
                <a:latin typeface="Arial" panose="020B0604020202020204" pitchFamily="34" charset="0"/>
                <a:ea typeface="Myriad Pro Light"/>
                <a:cs typeface="Arial" panose="020B0604020202020204" pitchFamily="34" charset="0"/>
              </a:rPr>
              <a:t>There should be sufficient energy available for incineration or alternative treatment technologies.</a:t>
            </a:r>
          </a:p>
          <a:p>
            <a:pPr marL="171450" indent="-171450">
              <a:buSzPts val="1100"/>
              <a:buFont typeface="Arial" panose="020B0604020202020204" pitchFamily="34" charset="0"/>
              <a:buChar char="•"/>
              <a:tabLst>
                <a:tab pos="478155" algn="l"/>
                <a:tab pos="478790" algn="l"/>
              </a:tabLst>
            </a:pPr>
            <a:r>
              <a:rPr lang="en-US" sz="1000" baseline="0" dirty="0">
                <a:latin typeface="Arial" panose="020B0604020202020204" pitchFamily="34" charset="0"/>
                <a:ea typeface="Myriad Pro Light"/>
                <a:cs typeface="Arial" panose="020B0604020202020204" pitchFamily="34" charset="0"/>
              </a:rPr>
              <a:t>Recycle according to local guidelines.</a:t>
            </a:r>
          </a:p>
          <a:p>
            <a:pPr>
              <a:spcBef>
                <a:spcPts val="700"/>
              </a:spcBef>
              <a:buSzPts val="1100"/>
              <a:tabLst>
                <a:tab pos="478155" algn="l"/>
                <a:tab pos="478790" algn="l"/>
              </a:tabLst>
            </a:pPr>
            <a:r>
              <a:rPr lang="en-US" sz="1000" i="1" baseline="0" dirty="0">
                <a:latin typeface="Arial" panose="020B0604020202020204" pitchFamily="34" charset="0"/>
                <a:ea typeface="Myriad Pro Light"/>
                <a:cs typeface="Arial" panose="020B0604020202020204" pitchFamily="34" charset="0"/>
              </a:rPr>
              <a:t>To learn more </a:t>
            </a:r>
            <a:br>
              <a:rPr lang="en-US" sz="1000" i="1" baseline="0" dirty="0">
                <a:latin typeface="Arial" panose="020B0604020202020204" pitchFamily="34" charset="0"/>
                <a:ea typeface="Myriad Pro Light"/>
                <a:cs typeface="Arial" panose="020B0604020202020204" pitchFamily="34" charset="0"/>
              </a:rPr>
            </a:br>
            <a:r>
              <a:rPr lang="en-GB" sz="1000" b="0" i="1" u="sng" baseline="0" dirty="0">
                <a:solidFill>
                  <a:srgbClr val="007DC5"/>
                </a:solidFill>
                <a:effectLst/>
                <a:uFill>
                  <a:solidFill>
                    <a:srgbClr val="000000"/>
                  </a:solidFill>
                </a:uFill>
                <a:latin typeface="Arial" panose="020B0604020202020204" pitchFamily="34" charset="0"/>
                <a:ea typeface="Myriad Pro"/>
                <a:cs typeface="Arial" panose="020B0604020202020204" pitchFamily="34" charset="0"/>
                <a:hlinkClick r:id="rId3"/>
              </a:rPr>
              <a:t>Biomedical waste segregation and disposal</a:t>
            </a:r>
            <a:r>
              <a:rPr lang="en-GB" sz="1000" b="0" i="1" u="none" strike="noStrike" spc="25" baseline="0" dirty="0">
                <a:solidFill>
                  <a:srgbClr val="007DC5"/>
                </a:solidFill>
                <a:effectLst/>
                <a:uFill>
                  <a:solidFill>
                    <a:srgbClr val="000000"/>
                  </a:solidFill>
                </a:uFill>
                <a:latin typeface="Arial" panose="020B0604020202020204" pitchFamily="34" charset="0"/>
                <a:ea typeface="Myriad Pro"/>
                <a:cs typeface="Arial" panose="020B0604020202020204" pitchFamily="34" charset="0"/>
                <a:hlinkClick r:id="rId3"/>
              </a:rPr>
              <a:t> </a:t>
            </a:r>
            <a:r>
              <a:rPr lang="en-GB" sz="1000" b="0" i="1" u="none" strike="noStrike" spc="-35" baseline="0" dirty="0">
                <a:solidFill>
                  <a:srgbClr val="231F20"/>
                </a:solidFill>
                <a:effectLst/>
                <a:uFill>
                  <a:solidFill>
                    <a:srgbClr val="000000"/>
                  </a:solidFill>
                </a:uFill>
                <a:latin typeface="Arial" panose="020B0604020202020204" pitchFamily="34" charset="0"/>
                <a:ea typeface="Myriad Pro"/>
                <a:cs typeface="Arial" panose="020B0604020202020204" pitchFamily="34" charset="0"/>
                <a:hlinkClick r:id="rId3"/>
              </a:rPr>
              <a:t>0:10-3:50</a:t>
            </a:r>
            <a:endParaRPr lang="en-GB" sz="1000" b="0" i="1" u="sng" baseline="0" dirty="0">
              <a:solidFill>
                <a:schemeClr val="tx2"/>
              </a:solidFill>
              <a:effectLst/>
              <a:uFill>
                <a:solidFill>
                  <a:srgbClr val="000000"/>
                </a:solidFill>
              </a:uFill>
              <a:latin typeface="Arial" panose="020B0604020202020204" pitchFamily="34" charset="0"/>
              <a:ea typeface="Myriad Pro"/>
              <a:cs typeface="Arial" panose="020B0604020202020204" pitchFamily="34" charset="0"/>
            </a:endParaRPr>
          </a:p>
          <a:p>
            <a:endParaRPr lang="en-US" sz="1000" baseline="0" dirty="0">
              <a:latin typeface="Arial" panose="020B0604020202020204" pitchFamily="34" charset="0"/>
              <a:cs typeface="Arial" panose="020B0604020202020204" pitchFamily="34" charset="0"/>
            </a:endParaRPr>
          </a:p>
          <a:p>
            <a:endParaRPr lang="en-US" sz="1000" baseline="0" dirty="0">
              <a:latin typeface="Arial" panose="020B0604020202020204" pitchFamily="34" charset="0"/>
              <a:cs typeface="Arial" panose="020B0604020202020204" pitchFamily="34" charset="0"/>
            </a:endParaRPr>
          </a:p>
          <a:p>
            <a:endParaRPr lang="en-NO" sz="100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82355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58439" rtl="0" eaLnBrk="1" fontAlgn="auto" latinLnBrk="0" hangingPunct="1">
              <a:lnSpc>
                <a:spcPct val="100000"/>
              </a:lnSpc>
              <a:spcBef>
                <a:spcPts val="0"/>
              </a:spcBef>
              <a:spcAft>
                <a:spcPts val="0"/>
              </a:spcAft>
              <a:buClrTx/>
              <a:buSzTx/>
              <a:buFontTx/>
              <a:buNone/>
              <a:tabLst/>
              <a:defRPr/>
            </a:pPr>
            <a:r>
              <a:rPr lang="en-US" sz="1000" b="1" dirty="0">
                <a:solidFill>
                  <a:srgbClr val="231F20"/>
                </a:solidFill>
                <a:effectLst/>
                <a:latin typeface="Arial" panose="020B0604020202020204" pitchFamily="34" charset="0"/>
                <a:ea typeface="Myriad Pro"/>
                <a:cs typeface="Arial" panose="020B0604020202020204" pitchFamily="34" charset="0"/>
              </a:rPr>
              <a:t>After every delivery or procedure, what do you do with the equipment you have used?</a:t>
            </a:r>
          </a:p>
          <a:p>
            <a:pPr marL="0" marR="0" lvl="0" indent="0" algn="l" defTabSz="858439" rtl="0" eaLnBrk="1" fontAlgn="auto" latinLnBrk="0" hangingPunct="1">
              <a:lnSpc>
                <a:spcPct val="100000"/>
              </a:lnSpc>
              <a:spcBef>
                <a:spcPts val="0"/>
              </a:spcBef>
              <a:spcAft>
                <a:spcPts val="0"/>
              </a:spcAft>
              <a:buClrTx/>
              <a:buSzTx/>
              <a:buFontTx/>
              <a:buNone/>
              <a:tabLst/>
              <a:defRPr/>
            </a:pPr>
            <a:endParaRPr lang="en-US" sz="1000" b="1" dirty="0">
              <a:solidFill>
                <a:srgbClr val="231F20"/>
              </a:solidFill>
              <a:effectLst/>
              <a:latin typeface="Arial" panose="020B0604020202020204" pitchFamily="34" charset="0"/>
              <a:ea typeface="Myriad Pro"/>
              <a:cs typeface="Arial" panose="020B0604020202020204" pitchFamily="34" charset="0"/>
            </a:endParaRPr>
          </a:p>
          <a:p>
            <a:pPr marL="0" marR="0" lvl="0" indent="0" algn="l" defTabSz="858439" rtl="0" eaLnBrk="1" fontAlgn="auto" latinLnBrk="0" hangingPunct="1">
              <a:lnSpc>
                <a:spcPct val="100000"/>
              </a:lnSpc>
              <a:spcBef>
                <a:spcPts val="0"/>
              </a:spcBef>
              <a:spcAft>
                <a:spcPts val="0"/>
              </a:spcAft>
              <a:buClrTx/>
              <a:buSzTx/>
              <a:buFontTx/>
              <a:buNone/>
              <a:tabLst/>
              <a:defRPr/>
            </a:pPr>
            <a:r>
              <a:rPr lang="en-US" sz="1000" b="0" dirty="0">
                <a:solidFill>
                  <a:srgbClr val="231F20"/>
                </a:solidFill>
                <a:effectLst/>
                <a:latin typeface="Arial" panose="020B0604020202020204" pitchFamily="34" charset="0"/>
                <a:ea typeface="Myriad Pro"/>
                <a:cs typeface="Arial" panose="020B0604020202020204" pitchFamily="34" charset="0"/>
              </a:rPr>
              <a:t>Some routine practices can make equipment reprocessing easier and safer.</a:t>
            </a:r>
            <a:endParaRPr lang="en-US" sz="1000" b="1" dirty="0">
              <a:solidFill>
                <a:srgbClr val="231F20"/>
              </a:solidFill>
              <a:latin typeface="Arial" panose="020B0604020202020204" pitchFamily="34" charset="0"/>
              <a:ea typeface="Myriad Pro"/>
              <a:cs typeface="Arial" panose="020B0604020202020204" pitchFamily="34" charset="0"/>
            </a:endParaRPr>
          </a:p>
          <a:p>
            <a:pPr marL="162000" marR="0" lvl="0" indent="-162000" algn="l" defTabSz="85843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rgbClr val="231F20"/>
                </a:solidFill>
                <a:effectLst/>
                <a:latin typeface="Arial" panose="020B0604020202020204" pitchFamily="34" charset="0"/>
                <a:ea typeface="Myriad Pro"/>
                <a:cs typeface="Arial" panose="020B0604020202020204" pitchFamily="34" charset="0"/>
              </a:rPr>
              <a:t>Wear PPE when handling equipment after use. </a:t>
            </a:r>
          </a:p>
          <a:p>
            <a:pPr marL="162000" marR="0" lvl="0" indent="-162000" algn="l" defTabSz="85843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rgbClr val="231F20"/>
                </a:solidFill>
                <a:effectLst/>
                <a:latin typeface="Arial" panose="020B0604020202020204" pitchFamily="34" charset="0"/>
                <a:ea typeface="Myriad Pro"/>
                <a:cs typeface="Arial" panose="020B0604020202020204" pitchFamily="34" charset="0"/>
              </a:rPr>
              <a:t>Discard or segregate sharps, such as knife blades and needles, that can cause injury.</a:t>
            </a:r>
          </a:p>
          <a:p>
            <a:pPr marL="162000" marR="0" lvl="0" indent="-162000" algn="l" defTabSz="85843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rgbClr val="231F20"/>
                </a:solidFill>
                <a:effectLst/>
                <a:latin typeface="Arial" panose="020B0604020202020204" pitchFamily="34" charset="0"/>
                <a:ea typeface="Myriad Pro"/>
                <a:cs typeface="Arial" panose="020B0604020202020204" pitchFamily="34" charset="0"/>
              </a:rPr>
              <a:t>Pre-clean (soak or spray) to prevent soil from drying on devices and make them easier to clean, but avoid prolonged soaking.</a:t>
            </a:r>
          </a:p>
          <a:p>
            <a:pPr marL="162000" marR="0" lvl="0" indent="-162000" algn="l" defTabSz="85843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rgbClr val="231F20"/>
                </a:solidFill>
                <a:effectLst/>
                <a:latin typeface="Arial" panose="020B0604020202020204" pitchFamily="34" charset="0"/>
                <a:ea typeface="Myriad Pro"/>
                <a:cs typeface="Arial" panose="020B0604020202020204" pitchFamily="34" charset="0"/>
              </a:rPr>
              <a:t>Use cleaning products that are appropriate for medical devices, approved by the device manufacturer, and mixed to the correct dilution.</a:t>
            </a:r>
          </a:p>
          <a:p>
            <a:pPr marL="162000" marR="0" lvl="0" indent="-162000" algn="l" defTabSz="85843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rgbClr val="231F20"/>
                </a:solidFill>
                <a:effectLst/>
                <a:latin typeface="Arial" panose="020B0604020202020204" pitchFamily="34" charset="0"/>
                <a:ea typeface="Myriad Pro"/>
                <a:cs typeface="Arial" panose="020B0604020202020204" pitchFamily="34" charset="0"/>
              </a:rPr>
              <a:t>Avoid prolonged soaking of devices.</a:t>
            </a:r>
          </a:p>
          <a:p>
            <a:pPr marL="162000" marR="0" lvl="0" indent="-162000" algn="l" defTabSz="85843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rgbClr val="231F20"/>
                </a:solidFill>
                <a:effectLst/>
                <a:latin typeface="Arial" panose="020B0604020202020204" pitchFamily="34" charset="0"/>
                <a:ea typeface="Myriad Pro"/>
                <a:cs typeface="Arial" panose="020B0604020202020204" pitchFamily="34" charset="0"/>
              </a:rPr>
              <a:t>Follow guidelines and manufacturer’s instructions for autoclaving to ensure adequate time and pressure so that instruments are sterile for the next delivery. </a:t>
            </a:r>
            <a:endParaRPr lang="en-NO"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48353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7393012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700"/>
              </a:spcBef>
              <a:buSzPts val="1100"/>
              <a:tabLst>
                <a:tab pos="478155" algn="l"/>
                <a:tab pos="478790" algn="l"/>
              </a:tabLst>
            </a:pPr>
            <a:r>
              <a:rPr lang="en-US" sz="1000" b="1" dirty="0">
                <a:latin typeface="Arial" panose="020B0604020202020204" pitchFamily="34" charset="0"/>
                <a:ea typeface="Myriad Pro Light"/>
                <a:cs typeface="Arial" panose="020B0604020202020204" pitchFamily="34" charset="0"/>
              </a:rPr>
              <a:t>What do you understand by CLEAN?</a:t>
            </a:r>
            <a:endParaRPr lang="en-US" sz="1000" dirty="0">
              <a:latin typeface="Arial" panose="020B0604020202020204" pitchFamily="34" charset="0"/>
              <a:ea typeface="Myriad Pro Light"/>
              <a:cs typeface="Arial" panose="020B0604020202020204" pitchFamily="34" charset="0"/>
            </a:endParaRPr>
          </a:p>
          <a:p>
            <a:pPr>
              <a:spcBef>
                <a:spcPts val="700"/>
              </a:spcBef>
              <a:buSzPts val="1100"/>
              <a:tabLst>
                <a:tab pos="478155" algn="l"/>
                <a:tab pos="478790" algn="l"/>
              </a:tabLst>
            </a:pPr>
            <a:r>
              <a:rPr lang="en-US" sz="1000" b="1" dirty="0">
                <a:latin typeface="Arial" panose="020B0604020202020204" pitchFamily="34" charset="0"/>
                <a:ea typeface="Myriad Pro Light"/>
                <a:cs typeface="Arial" panose="020B0604020202020204" pitchFamily="34" charset="0"/>
              </a:rPr>
              <a:t>Does your health facility have all of these components?</a:t>
            </a:r>
          </a:p>
          <a:p>
            <a:pPr marL="0" marR="0" lvl="0" indent="0" algn="l" defTabSz="914400" rtl="0" eaLnBrk="1" fontAlgn="auto" latinLnBrk="0" hangingPunct="1">
              <a:lnSpc>
                <a:spcPct val="100000"/>
              </a:lnSpc>
              <a:spcBef>
                <a:spcPts val="700"/>
              </a:spcBef>
              <a:spcAft>
                <a:spcPts val="0"/>
              </a:spcAft>
              <a:buClrTx/>
              <a:buSzPts val="1100"/>
              <a:buFontTx/>
              <a:buNone/>
              <a:tabLst>
                <a:tab pos="478155" algn="l"/>
                <a:tab pos="478790" algn="l"/>
              </a:tabLst>
              <a:defRPr/>
            </a:pPr>
            <a:r>
              <a:rPr lang="en-GB" sz="1000" spc="-15" baseline="0" dirty="0">
                <a:solidFill>
                  <a:srgbClr val="231F20"/>
                </a:solidFill>
                <a:latin typeface="Arial" panose="020B0604020202020204" pitchFamily="34" charset="0"/>
                <a:cs typeface="Arial" panose="020B0604020202020204" pitchFamily="34" charset="0"/>
              </a:rPr>
              <a:t>Labour, childbirth and postnatal areas need to be clean, organized and maintained so that safe, high-quality care can be provided.</a:t>
            </a:r>
          </a:p>
          <a:p>
            <a:pPr>
              <a:spcBef>
                <a:spcPts val="700"/>
              </a:spcBef>
              <a:buSzPts val="1100"/>
              <a:tabLst>
                <a:tab pos="478155" algn="l"/>
                <a:tab pos="478790" algn="l"/>
              </a:tabLst>
            </a:pPr>
            <a:endParaRPr lang="en-US" sz="1000" b="1" dirty="0">
              <a:latin typeface="Arial" panose="020B0604020202020204" pitchFamily="34" charset="0"/>
              <a:ea typeface="Myriad Pro Light"/>
              <a:cs typeface="Arial" panose="020B0604020202020204" pitchFamily="34" charset="0"/>
            </a:endParaRPr>
          </a:p>
        </p:txBody>
      </p:sp>
    </p:spTree>
    <p:extLst>
      <p:ext uri="{BB962C8B-B14F-4D97-AF65-F5344CB8AC3E}">
        <p14:creationId xmlns:p14="http://schemas.microsoft.com/office/powerpoint/2010/main" val="30675428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1AFBC-B606-FC6B-3DA5-C3F903D76E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C64B56-A88A-AB2D-CF9C-9BEE941EDD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618B69-70EA-2192-749E-C8E552DFF980}"/>
              </a:ext>
            </a:extLst>
          </p:cNvPr>
          <p:cNvSpPr>
            <a:spLocks noGrp="1"/>
          </p:cNvSpPr>
          <p:nvPr>
            <p:ph type="body" idx="1"/>
          </p:nvPr>
        </p:nvSpPr>
        <p:spPr/>
        <p:txBody>
          <a:bodyPr/>
          <a:lstStyle/>
          <a:p>
            <a:r>
              <a:rPr lang="nb-NO" sz="1000" b="1" baseline="0" dirty="0">
                <a:latin typeface="Arial" panose="020B0604020202020204" pitchFamily="34" charset="0"/>
                <a:cs typeface="Arial" panose="020B0604020202020204" pitchFamily="34" charset="0"/>
              </a:rPr>
              <a:t>Have you ever had training on what and how to clean so you can be an effective supervisor?</a:t>
            </a:r>
          </a:p>
          <a:p>
            <a:pPr marL="162000" indent="-162000">
              <a:buFont typeface="Arial" panose="020B0604020202020204" pitchFamily="34" charset="0"/>
              <a:buChar char="•"/>
            </a:pPr>
            <a:r>
              <a:rPr lang="en-GB" sz="1000" spc="-30" baseline="0" dirty="0">
                <a:solidFill>
                  <a:srgbClr val="231F20"/>
                </a:solidFill>
                <a:effectLst/>
                <a:latin typeface="Arial" panose="020B0604020202020204" pitchFamily="34" charset="0"/>
                <a:ea typeface="Myriad Pro"/>
                <a:cs typeface="Arial" panose="020B0604020202020204" pitchFamily="34" charset="0"/>
              </a:rPr>
              <a:t>Teamwork</a:t>
            </a:r>
            <a:r>
              <a:rPr lang="en-GB" sz="1000" baseline="0" dirty="0">
                <a:solidFill>
                  <a:srgbClr val="231F20"/>
                </a:solidFill>
                <a:effectLst/>
                <a:latin typeface="Arial" panose="020B0604020202020204" pitchFamily="34" charset="0"/>
                <a:ea typeface="Myriad Pro"/>
                <a:cs typeface="Arial" panose="020B0604020202020204" pitchFamily="34" charset="0"/>
              </a:rPr>
              <a:t> is </a:t>
            </a:r>
            <a:r>
              <a:rPr lang="en-GB" sz="1000" spc="-15" baseline="0" dirty="0">
                <a:solidFill>
                  <a:srgbClr val="231F20"/>
                </a:solidFill>
                <a:effectLst/>
                <a:latin typeface="Arial" panose="020B0604020202020204" pitchFamily="34" charset="0"/>
                <a:ea typeface="Myriad Pro"/>
                <a:cs typeface="Arial" panose="020B0604020202020204" pitchFamily="34" charset="0"/>
              </a:rPr>
              <a:t>essential </a:t>
            </a:r>
            <a:r>
              <a:rPr lang="en-GB" sz="1000" baseline="0" dirty="0">
                <a:solidFill>
                  <a:srgbClr val="231F20"/>
                </a:solidFill>
                <a:effectLst/>
                <a:latin typeface="Arial" panose="020B0604020202020204" pitchFamily="34" charset="0"/>
                <a:ea typeface="Myriad Pro"/>
                <a:cs typeface="Arial" panose="020B0604020202020204" pitchFamily="34" charset="0"/>
              </a:rPr>
              <a:t>for </a:t>
            </a:r>
            <a:r>
              <a:rPr lang="en-GB" sz="1000" spc="-15" baseline="0" dirty="0">
                <a:solidFill>
                  <a:srgbClr val="231F20"/>
                </a:solidFill>
                <a:effectLst/>
                <a:latin typeface="Arial" panose="020B0604020202020204" pitchFamily="34" charset="0"/>
                <a:ea typeface="Myriad Pro"/>
                <a:cs typeface="Arial" panose="020B0604020202020204" pitchFamily="34" charset="0"/>
              </a:rPr>
              <a:t>clean </a:t>
            </a:r>
            <a:r>
              <a:rPr lang="en-GB" sz="1000" baseline="0" dirty="0">
                <a:solidFill>
                  <a:srgbClr val="231F20"/>
                </a:solidFill>
                <a:effectLst/>
                <a:latin typeface="Arial" panose="020B0604020202020204" pitchFamily="34" charset="0"/>
                <a:ea typeface="Myriad Pro"/>
                <a:cs typeface="Arial" panose="020B0604020202020204" pitchFamily="34" charset="0"/>
              </a:rPr>
              <a:t>safe newborn </a:t>
            </a:r>
            <a:r>
              <a:rPr lang="en-GB" sz="1000" spc="-15" baseline="0" dirty="0">
                <a:solidFill>
                  <a:srgbClr val="231F20"/>
                </a:solidFill>
                <a:effectLst/>
                <a:latin typeface="Arial" panose="020B0604020202020204" pitchFamily="34" charset="0"/>
                <a:ea typeface="Myriad Pro"/>
                <a:cs typeface="Arial" panose="020B0604020202020204" pitchFamily="34" charset="0"/>
              </a:rPr>
              <a:t>care. </a:t>
            </a:r>
            <a:r>
              <a:rPr lang="en-GB" sz="1000" baseline="0" dirty="0">
                <a:solidFill>
                  <a:srgbClr val="231F20"/>
                </a:solidFill>
                <a:effectLst/>
                <a:latin typeface="Arial" panose="020B0604020202020204" pitchFamily="34" charset="0"/>
                <a:ea typeface="Myriad Pro"/>
                <a:cs typeface="Arial" panose="020B0604020202020204" pitchFamily="34" charset="0"/>
              </a:rPr>
              <a:t>Cleaners and </a:t>
            </a:r>
            <a:r>
              <a:rPr lang="en-GB" sz="1000" baseline="0" dirty="0" err="1">
                <a:solidFill>
                  <a:srgbClr val="231F20"/>
                </a:solidFill>
                <a:effectLst/>
                <a:latin typeface="Arial" panose="020B0604020202020204" pitchFamily="34" charset="0"/>
                <a:ea typeface="Myriad Pro"/>
                <a:cs typeface="Arial" panose="020B0604020202020204" pitchFamily="34" charset="0"/>
              </a:rPr>
              <a:t>auxillary</a:t>
            </a:r>
            <a:r>
              <a:rPr lang="en-GB" sz="1000" baseline="0" dirty="0">
                <a:solidFill>
                  <a:srgbClr val="231F20"/>
                </a:solidFill>
                <a:effectLst/>
                <a:latin typeface="Arial" panose="020B0604020202020204" pitchFamily="34" charset="0"/>
                <a:ea typeface="Myriad Pro"/>
                <a:cs typeface="Arial" panose="020B0604020202020204" pitchFamily="34" charset="0"/>
              </a:rPr>
              <a:t> </a:t>
            </a:r>
            <a:r>
              <a:rPr lang="en-GB" sz="1000" spc="-15" baseline="0" dirty="0">
                <a:solidFill>
                  <a:srgbClr val="231F20"/>
                </a:solidFill>
                <a:effectLst/>
                <a:latin typeface="Arial" panose="020B0604020202020204" pitchFamily="34" charset="0"/>
                <a:ea typeface="Myriad Pro"/>
                <a:cs typeface="Arial" panose="020B0604020202020204" pitchFamily="34" charset="0"/>
              </a:rPr>
              <a:t>health </a:t>
            </a:r>
            <a:r>
              <a:rPr lang="en-GB" sz="1000" baseline="0" dirty="0">
                <a:solidFill>
                  <a:srgbClr val="231F20"/>
                </a:solidFill>
                <a:effectLst/>
                <a:latin typeface="Arial" panose="020B0604020202020204" pitchFamily="34" charset="0"/>
                <a:ea typeface="Myriad Pro"/>
                <a:cs typeface="Arial" panose="020B0604020202020204" pitchFamily="34" charset="0"/>
              </a:rPr>
              <a:t>staff are a </a:t>
            </a:r>
            <a:r>
              <a:rPr lang="en-GB" sz="1000" spc="-15" baseline="0" dirty="0">
                <a:solidFill>
                  <a:srgbClr val="231F20"/>
                </a:solidFill>
                <a:effectLst/>
                <a:latin typeface="Arial" panose="020B0604020202020204" pitchFamily="34" charset="0"/>
                <a:ea typeface="Myriad Pro"/>
                <a:cs typeface="Arial" panose="020B0604020202020204" pitchFamily="34" charset="0"/>
              </a:rPr>
              <a:t>critical </a:t>
            </a:r>
            <a:r>
              <a:rPr lang="en-GB" sz="1000" baseline="0" dirty="0">
                <a:solidFill>
                  <a:srgbClr val="231F20"/>
                </a:solidFill>
                <a:effectLst/>
                <a:latin typeface="Arial" panose="020B0604020202020204" pitchFamily="34" charset="0"/>
                <a:ea typeface="Myriad Pro"/>
                <a:cs typeface="Arial" panose="020B0604020202020204" pitchFamily="34" charset="0"/>
              </a:rPr>
              <a:t>part of the </a:t>
            </a:r>
            <a:r>
              <a:rPr lang="en-GB" sz="1000" spc="-15" baseline="0" dirty="0">
                <a:solidFill>
                  <a:srgbClr val="231F20"/>
                </a:solidFill>
                <a:effectLst/>
                <a:latin typeface="Arial" panose="020B0604020202020204" pitchFamily="34" charset="0"/>
                <a:ea typeface="Myriad Pro"/>
                <a:cs typeface="Arial" panose="020B0604020202020204" pitchFamily="34" charset="0"/>
              </a:rPr>
              <a:t>team. </a:t>
            </a:r>
          </a:p>
          <a:p>
            <a:pPr marL="162000" indent="-162000">
              <a:buFont typeface="Arial" panose="020B0604020202020204" pitchFamily="34" charset="0"/>
              <a:buChar char="•"/>
            </a:pPr>
            <a:r>
              <a:rPr lang="en-GB" sz="1000" spc="-35" baseline="0" dirty="0">
                <a:solidFill>
                  <a:srgbClr val="231F20"/>
                </a:solidFill>
                <a:effectLst/>
                <a:latin typeface="Arial" panose="020B0604020202020204" pitchFamily="34" charset="0"/>
                <a:ea typeface="Myriad Pro"/>
                <a:cs typeface="Arial" panose="020B0604020202020204" pitchFamily="34" charset="0"/>
              </a:rPr>
              <a:t>U</a:t>
            </a:r>
            <a:r>
              <a:rPr lang="en-GB" sz="1000" baseline="0" dirty="0">
                <a:solidFill>
                  <a:srgbClr val="231F20"/>
                </a:solidFill>
                <a:effectLst/>
                <a:latin typeface="Arial" panose="020B0604020202020204" pitchFamily="34" charset="0"/>
                <a:ea typeface="Myriad Pro"/>
                <a:cs typeface="Arial" panose="020B0604020202020204" pitchFamily="34" charset="0"/>
              </a:rPr>
              <a:t>nderstanding the </a:t>
            </a:r>
            <a:r>
              <a:rPr lang="en-GB" sz="1000" spc="-15" baseline="0" dirty="0">
                <a:solidFill>
                  <a:srgbClr val="231F20"/>
                </a:solidFill>
                <a:effectLst/>
                <a:latin typeface="Arial" panose="020B0604020202020204" pitchFamily="34" charset="0"/>
                <a:ea typeface="Myriad Pro"/>
                <a:cs typeface="Arial" panose="020B0604020202020204" pitchFamily="34" charset="0"/>
              </a:rPr>
              <a:t>processes improves </a:t>
            </a:r>
            <a:r>
              <a:rPr lang="en-GB" sz="1000" baseline="0" dirty="0">
                <a:solidFill>
                  <a:srgbClr val="231F20"/>
                </a:solidFill>
                <a:effectLst/>
                <a:latin typeface="Arial" panose="020B0604020202020204" pitchFamily="34" charset="0"/>
                <a:ea typeface="Myriad Pro"/>
                <a:cs typeface="Arial" panose="020B0604020202020204" pitchFamily="34" charset="0"/>
              </a:rPr>
              <a:t>supervision and awareness of gaps in the facility routines</a:t>
            </a:r>
            <a:r>
              <a:rPr lang="en-GB" sz="1000" spc="-15" baseline="0" dirty="0">
                <a:solidFill>
                  <a:srgbClr val="231F20"/>
                </a:solidFill>
                <a:effectLst/>
                <a:latin typeface="Arial" panose="020B0604020202020204" pitchFamily="34" charset="0"/>
                <a:ea typeface="Myriad Pro"/>
                <a:cs typeface="Arial" panose="020B0604020202020204" pitchFamily="34" charset="0"/>
              </a:rPr>
              <a:t>. </a:t>
            </a:r>
          </a:p>
          <a:p>
            <a:pPr marL="162000" indent="-162000">
              <a:buFont typeface="Arial" panose="020B0604020202020204" pitchFamily="34" charset="0"/>
              <a:buChar char="•"/>
            </a:pPr>
            <a:r>
              <a:rPr lang="en-GB" sz="1000" baseline="0" dirty="0">
                <a:solidFill>
                  <a:srgbClr val="231F20"/>
                </a:solidFill>
                <a:effectLst/>
                <a:latin typeface="Arial" panose="020B0604020202020204" pitchFamily="34" charset="0"/>
                <a:ea typeface="Myriad Pro"/>
                <a:cs typeface="Arial" panose="020B0604020202020204" pitchFamily="34" charset="0"/>
              </a:rPr>
              <a:t>Quality </a:t>
            </a:r>
            <a:r>
              <a:rPr lang="en-GB" sz="1000" spc="-15" baseline="0" dirty="0">
                <a:solidFill>
                  <a:srgbClr val="231F20"/>
                </a:solidFill>
                <a:effectLst/>
                <a:latin typeface="Arial" panose="020B0604020202020204" pitchFamily="34" charset="0"/>
                <a:ea typeface="Myriad Pro"/>
                <a:cs typeface="Arial" panose="020B0604020202020204" pitchFamily="34" charset="0"/>
              </a:rPr>
              <a:t>improvement cycles help make sustainable changes.</a:t>
            </a:r>
            <a:endParaRPr lang="nb-NO" sz="1000" baseline="0" dirty="0">
              <a:latin typeface="Arial" panose="020B0604020202020204" pitchFamily="34" charset="0"/>
              <a:cs typeface="Arial" panose="020B0604020202020204" pitchFamily="34" charset="0"/>
            </a:endParaRPr>
          </a:p>
          <a:p>
            <a:endParaRPr lang="en-GB" sz="1000" spc="-15" baseline="0" dirty="0">
              <a:solidFill>
                <a:srgbClr val="231F20"/>
              </a:solidFill>
              <a:latin typeface="Arial" panose="020B0604020202020204" pitchFamily="34" charset="0"/>
              <a:cs typeface="Arial" panose="020B0604020202020204" pitchFamily="34" charset="0"/>
            </a:endParaRPr>
          </a:p>
          <a:p>
            <a:r>
              <a:rPr lang="nb-NO" sz="1000" i="1" baseline="0" dirty="0">
                <a:latin typeface="Arial" panose="020B0604020202020204" pitchFamily="34" charset="0"/>
                <a:cs typeface="Arial" panose="020B0604020202020204" pitchFamily="34" charset="0"/>
              </a:rPr>
              <a:t>To learn more</a:t>
            </a:r>
            <a:r>
              <a:rPr lang="nb-NO" sz="1000" i="0" baseline="0" dirty="0">
                <a:latin typeface="Arial" panose="020B0604020202020204" pitchFamily="34" charset="0"/>
                <a:cs typeface="Arial" panose="020B0604020202020204" pitchFamily="34" charset="0"/>
              </a:rPr>
              <a:t>  </a:t>
            </a:r>
            <a:br>
              <a:rPr lang="nb-NO" sz="1000" i="0" baseline="0" dirty="0">
                <a:latin typeface="Arial" panose="020B0604020202020204" pitchFamily="34" charset="0"/>
                <a:cs typeface="Arial" panose="020B0604020202020204" pitchFamily="34" charset="0"/>
              </a:rPr>
            </a:br>
            <a:r>
              <a:rPr lang="en-US" altLang="zh-CN" sz="1000" i="1" dirty="0">
                <a:solidFill>
                  <a:prstClr val="black"/>
                </a:solidFill>
                <a:latin typeface="Arial" panose="020B0604020202020204" pitchFamily="34" charset="0"/>
                <a:ea typeface="等线" panose="02010600030101010101" pitchFamily="2" charset="-122"/>
                <a:cs typeface="Arial" panose="020B0604020202020204" pitchFamily="34" charset="0"/>
                <a:hlinkClick r:id="rId3"/>
              </a:rPr>
              <a:t>WHO cleaning and disinfection environmental surfaces. 2020</a:t>
            </a:r>
            <a:endParaRPr lang="en-US" altLang="zh-CN" sz="1000" i="1" dirty="0">
              <a:solidFill>
                <a:prstClr val="black"/>
              </a:solidFill>
              <a:latin typeface="Arial" panose="020B0604020202020204" pitchFamily="34" charset="0"/>
              <a:ea typeface="等线" panose="02010600030101010101" pitchFamily="2" charset="-122"/>
              <a:cs typeface="Arial" panose="020B0604020202020204" pitchFamily="34" charset="0"/>
            </a:endParaRPr>
          </a:p>
          <a:p>
            <a:endParaRPr lang="en-US" sz="1000" i="1"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78330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spc="-25" dirty="0">
                <a:solidFill>
                  <a:srgbClr val="231F20"/>
                </a:solidFill>
                <a:effectLst/>
                <a:latin typeface="Arial" panose="020B0604020202020204" pitchFamily="34" charset="0"/>
                <a:ea typeface="Myriad Pro"/>
                <a:cs typeface="Arial" panose="020B0604020202020204" pitchFamily="34" charset="0"/>
              </a:rPr>
              <a:t>Does this happen in your health facility every day?</a:t>
            </a:r>
          </a:p>
          <a:p>
            <a:endParaRPr lang="en-GB" sz="1000" b="1" spc="-25" dirty="0">
              <a:solidFill>
                <a:srgbClr val="231F20"/>
              </a:solidFill>
              <a:effectLst/>
              <a:latin typeface="Arial" panose="020B0604020202020204" pitchFamily="34" charset="0"/>
              <a:ea typeface="Myriad Pro"/>
              <a:cs typeface="Arial" panose="020B0604020202020204" pitchFamily="34" charset="0"/>
            </a:endParaRPr>
          </a:p>
          <a:p>
            <a:r>
              <a:rPr lang="en-GB" sz="1000" b="1" spc="-25" dirty="0">
                <a:solidFill>
                  <a:srgbClr val="231F20"/>
                </a:solidFill>
                <a:effectLst/>
                <a:latin typeface="Arial" panose="020B0604020202020204" pitchFamily="34" charset="0"/>
                <a:ea typeface="Myriad Pro"/>
                <a:cs typeface="Arial" panose="020B0604020202020204" pitchFamily="34" charset="0"/>
              </a:rPr>
              <a:t>Who supervises the cleaners to ensure a clean safe environment?</a:t>
            </a:r>
          </a:p>
          <a:p>
            <a:endParaRPr lang="en-GB" sz="1000" b="0" i="1" dirty="0">
              <a:effectLst/>
              <a:latin typeface="Arial" panose="020B0604020202020204" pitchFamily="34" charset="0"/>
              <a:ea typeface="Myriad Pro"/>
              <a:cs typeface="Arial" panose="020B0604020202020204" pitchFamily="34" charset="0"/>
            </a:endParaRPr>
          </a:p>
          <a:p>
            <a:r>
              <a:rPr lang="en-GB" sz="1000" b="0" i="1" dirty="0">
                <a:effectLst/>
                <a:latin typeface="Arial" panose="020B0604020202020204" pitchFamily="34" charset="0"/>
                <a:ea typeface="Myriad Pro"/>
                <a:cs typeface="Arial" panose="020B0604020202020204" pitchFamily="34" charset="0"/>
              </a:rPr>
              <a:t>View video</a:t>
            </a:r>
          </a:p>
        </p:txBody>
      </p:sp>
    </p:spTree>
    <p:extLst>
      <p:ext uri="{BB962C8B-B14F-4D97-AF65-F5344CB8AC3E}">
        <p14:creationId xmlns:p14="http://schemas.microsoft.com/office/powerpoint/2010/main" val="6140083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58439" rtl="0" eaLnBrk="1" fontAlgn="auto" latinLnBrk="0" hangingPunct="1">
              <a:lnSpc>
                <a:spcPct val="100000"/>
              </a:lnSpc>
              <a:spcBef>
                <a:spcPts val="0"/>
              </a:spcBef>
              <a:spcAft>
                <a:spcPts val="0"/>
              </a:spcAft>
              <a:buClrTx/>
              <a:buSzTx/>
              <a:buFontTx/>
              <a:buNone/>
              <a:tabLst/>
              <a:defRPr/>
            </a:pPr>
            <a:r>
              <a:rPr lang="en-US" sz="1000" b="1" dirty="0">
                <a:latin typeface="Arial" panose="020B0604020202020204" pitchFamily="34" charset="0"/>
                <a:cs typeface="Arial" panose="020B0604020202020204" pitchFamily="34" charset="0"/>
              </a:rPr>
              <a:t>What is the system to handle linen contaminated with blood or body fluid in your facility?</a:t>
            </a:r>
          </a:p>
          <a:p>
            <a:pPr marL="0" marR="0" lvl="0" indent="0" algn="l" defTabSz="858439" rtl="0" eaLnBrk="1" fontAlgn="auto" latinLnBrk="0" hangingPunct="1">
              <a:lnSpc>
                <a:spcPct val="100000"/>
              </a:lnSpc>
              <a:spcBef>
                <a:spcPts val="0"/>
              </a:spcBef>
              <a:spcAft>
                <a:spcPts val="0"/>
              </a:spcAft>
              <a:buClrTx/>
              <a:buSzTx/>
              <a:buFontTx/>
              <a:buNone/>
              <a:tabLst/>
              <a:defRPr/>
            </a:pPr>
            <a:endParaRPr lang="en-US" sz="10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NO" sz="1000" b="0" i="1" dirty="0">
                <a:latin typeface="Arial" panose="020B0604020202020204" pitchFamily="34" charset="0"/>
                <a:cs typeface="Arial" panose="020B0604020202020204" pitchFamily="34" charset="0"/>
              </a:rPr>
              <a:t>To learn more </a:t>
            </a:r>
            <a:br>
              <a:rPr lang="en-US" altLang="en-NO" sz="1000" b="0" i="1" dirty="0">
                <a:latin typeface="Arial" panose="020B0604020202020204" pitchFamily="34" charset="0"/>
                <a:cs typeface="Arial" panose="020B0604020202020204" pitchFamily="34" charset="0"/>
              </a:rPr>
            </a:br>
            <a:r>
              <a:rPr lang="en-US" sz="1000" i="1" dirty="0">
                <a:latin typeface="Arial" panose="020B0604020202020204" pitchFamily="34" charset="0"/>
                <a:cs typeface="Arial" panose="020B0604020202020204" pitchFamily="34" charset="0"/>
                <a:hlinkClick r:id="rId3"/>
              </a:rPr>
              <a:t>Environmental cleaning and infection prevention and control in health care facilities </a:t>
            </a:r>
            <a:endParaRPr lang="en-US" sz="1000" b="0" i="1" dirty="0">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000" b="0" i="1" dirty="0">
              <a:latin typeface="Myriad Pro" panose="020B0503030403020204" pitchFamily="34" charset="0"/>
            </a:endParaRPr>
          </a:p>
          <a:p>
            <a:pPr marR="0" algn="just">
              <a:spcBef>
                <a:spcPts val="0"/>
              </a:spcBef>
              <a:spcAft>
                <a:spcPts val="0"/>
              </a:spcAft>
            </a:pPr>
            <a:endParaRPr lang="nb-NO" altLang="en-NO" sz="1000" dirty="0">
              <a:solidFill>
                <a:schemeClr val="accent1"/>
              </a:solidFill>
              <a:latin typeface="Arial" panose="020B0604020202020204" pitchFamily="34" charset="0"/>
              <a:cs typeface="Arial" panose="020B0604020202020204" pitchFamily="34" charset="0"/>
            </a:endParaRPr>
          </a:p>
          <a:p>
            <a:pPr marL="0" marR="0" lvl="0" indent="0" algn="l" defTabSz="858439" rtl="0" eaLnBrk="1" fontAlgn="auto" latinLnBrk="0" hangingPunct="1">
              <a:lnSpc>
                <a:spcPct val="100000"/>
              </a:lnSpc>
              <a:spcBef>
                <a:spcPts val="0"/>
              </a:spcBef>
              <a:spcAft>
                <a:spcPts val="0"/>
              </a:spcAft>
              <a:buClrTx/>
              <a:buSzTx/>
              <a:buFontTx/>
              <a:buNone/>
              <a:tabLst/>
              <a:defRPr/>
            </a:pPr>
            <a:endParaRPr lang="en-US"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58909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700"/>
              </a:spcBef>
              <a:buSzPts val="1100"/>
              <a:tabLst>
                <a:tab pos="478155" algn="l"/>
                <a:tab pos="478790" algn="l"/>
              </a:tabLst>
            </a:pPr>
            <a:r>
              <a:rPr lang="en-US" sz="1000" b="1" dirty="0">
                <a:latin typeface="Arial" panose="020B0604020202020204" pitchFamily="34" charset="0"/>
                <a:ea typeface="Myriad Pro Light"/>
                <a:cs typeface="Arial" panose="020B0604020202020204" pitchFamily="34" charset="0"/>
              </a:rPr>
              <a:t>Does your health facility have such a physical environment?</a:t>
            </a:r>
          </a:p>
          <a:p>
            <a:pPr>
              <a:spcBef>
                <a:spcPts val="700"/>
              </a:spcBef>
              <a:buSzPts val="1100"/>
              <a:tabLst>
                <a:tab pos="478155" algn="l"/>
                <a:tab pos="478790" algn="l"/>
              </a:tabLst>
            </a:pPr>
            <a:r>
              <a:rPr lang="en-US" sz="1000" dirty="0">
                <a:latin typeface="Arial" panose="020B0604020202020204" pitchFamily="34" charset="0"/>
                <a:ea typeface="Myriad Pro Light"/>
                <a:cs typeface="Arial" panose="020B0604020202020204" pitchFamily="34" charset="0"/>
              </a:rPr>
              <a:t>What can you do to improve the situation?</a:t>
            </a:r>
          </a:p>
          <a:p>
            <a:pPr>
              <a:spcBef>
                <a:spcPts val="700"/>
              </a:spcBef>
              <a:buSzPts val="1100"/>
              <a:tabLst>
                <a:tab pos="478155" algn="l"/>
                <a:tab pos="478790" algn="l"/>
              </a:tabLst>
            </a:pPr>
            <a:r>
              <a:rPr lang="en-US" sz="1000" b="1" dirty="0">
                <a:latin typeface="Arial" panose="020B0604020202020204" pitchFamily="34" charset="0"/>
                <a:ea typeface="Myriad Pro Light"/>
                <a:cs typeface="Arial" panose="020B0604020202020204" pitchFamily="34" charset="0"/>
              </a:rPr>
              <a:t>Why is organization of care so important?</a:t>
            </a:r>
          </a:p>
          <a:p>
            <a:pPr>
              <a:spcBef>
                <a:spcPts val="700"/>
              </a:spcBef>
              <a:buSzPts val="1100"/>
              <a:tabLst>
                <a:tab pos="478155" algn="l"/>
                <a:tab pos="478790" algn="l"/>
              </a:tabLst>
            </a:pPr>
            <a:r>
              <a:rPr lang="en-US" sz="1000" dirty="0">
                <a:latin typeface="Arial" panose="020B0604020202020204" pitchFamily="34" charset="0"/>
                <a:ea typeface="Myriad Pro Light"/>
                <a:cs typeface="Arial" panose="020B0604020202020204" pitchFamily="34" charset="0"/>
              </a:rPr>
              <a:t>Crowding and more than one patient per bed are associated with increased risk of health care acquired infections and the spread of antimicrobial-resistant organisms in health facilities. Inadequate health care worker staffing levels also can lead to disease transmission.</a:t>
            </a:r>
          </a:p>
          <a:p>
            <a:endParaRPr lang="en-GB" sz="1000" dirty="0">
              <a:latin typeface="Arial" panose="020B0604020202020204" pitchFamily="34" charset="0"/>
              <a:cs typeface="Arial" panose="020B0604020202020204" pitchFamily="34" charset="0"/>
            </a:endParaRPr>
          </a:p>
          <a:p>
            <a:endParaRPr lang="en-NO"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0970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7763"/>
            <a:ext cx="4114800" cy="3086100"/>
          </a:xfrm>
        </p:spPr>
      </p:sp>
      <p:sp>
        <p:nvSpPr>
          <p:cNvPr id="3" name="Notes Placeholder 2"/>
          <p:cNvSpPr>
            <a:spLocks noGrp="1"/>
          </p:cNvSpPr>
          <p:nvPr>
            <p:ph type="body" idx="1"/>
          </p:nvPr>
        </p:nvSpPr>
        <p:spPr/>
        <p:txBody>
          <a:bodyPr/>
          <a:lstStyle/>
          <a:p>
            <a:pPr>
              <a:spcBef>
                <a:spcPts val="700"/>
              </a:spcBef>
              <a:buSzPts val="1100"/>
              <a:tabLst>
                <a:tab pos="478155" algn="l"/>
                <a:tab pos="478790" algn="l"/>
              </a:tabLst>
            </a:pPr>
            <a:r>
              <a:rPr lang="en-US" sz="1000" b="1" dirty="0">
                <a:latin typeface="Arial" panose="020B0604020202020204" pitchFamily="34" charset="0"/>
                <a:ea typeface="Myriad Pro Light"/>
                <a:cs typeface="Arial" panose="020B0604020202020204" pitchFamily="34" charset="0"/>
              </a:rPr>
              <a:t>This module helps save the lives of mothers and newborns and prevent disabilities. </a:t>
            </a:r>
          </a:p>
          <a:p>
            <a:pPr>
              <a:buSzPts val="1100"/>
              <a:tabLst>
                <a:tab pos="478155" algn="l"/>
                <a:tab pos="478790" algn="l"/>
              </a:tabLst>
            </a:pPr>
            <a:r>
              <a:rPr lang="en-US" sz="1000" dirty="0">
                <a:latin typeface="Arial" panose="020B0604020202020204" pitchFamily="34" charset="0"/>
                <a:ea typeface="Myriad Pro Light"/>
                <a:cs typeface="Arial" panose="020B0604020202020204" pitchFamily="34" charset="0"/>
              </a:rPr>
              <a:t>Mothers do not use services when they find the environment unclean or uncomfortable.</a:t>
            </a:r>
          </a:p>
          <a:p>
            <a:pPr>
              <a:buSzPts val="1100"/>
              <a:tabLst>
                <a:tab pos="478155" algn="l"/>
                <a:tab pos="478790" algn="l"/>
              </a:tabLst>
            </a:pPr>
            <a:r>
              <a:rPr lang="en-US" sz="1000" b="0" dirty="0">
                <a:latin typeface="Arial" panose="020B0604020202020204" pitchFamily="34" charset="0"/>
                <a:ea typeface="Myriad Pro Light"/>
                <a:cs typeface="Arial" panose="020B0604020202020204" pitchFamily="34" charset="0"/>
              </a:rPr>
              <a:t>The same infection prevention practices protect newborns, mothers, and health workers</a:t>
            </a:r>
            <a:r>
              <a:rPr lang="en-US" sz="1000" b="1" dirty="0">
                <a:latin typeface="Arial" panose="020B0604020202020204" pitchFamily="34" charset="0"/>
                <a:ea typeface="Myriad Pro Light"/>
                <a:cs typeface="Arial" panose="020B0604020202020204" pitchFamily="34" charset="0"/>
              </a:rPr>
              <a:t>.</a:t>
            </a:r>
            <a:endParaRPr lang="en-US" sz="1000" dirty="0">
              <a:latin typeface="Arial" panose="020B0604020202020204" pitchFamily="34" charset="0"/>
              <a:ea typeface="Myriad Pro Light"/>
              <a:cs typeface="Arial" panose="020B0604020202020204" pitchFamily="34" charset="0"/>
            </a:endParaRPr>
          </a:p>
          <a:p>
            <a:pPr marL="171450" indent="-171450">
              <a:spcBef>
                <a:spcPts val="700"/>
              </a:spcBef>
              <a:buSzPts val="1100"/>
              <a:buFont typeface="Arial" panose="020B0604020202020204" pitchFamily="34" charset="0"/>
              <a:buChar char="•"/>
              <a:tabLst>
                <a:tab pos="478155" algn="l"/>
                <a:tab pos="478790" algn="l"/>
              </a:tabLst>
            </a:pPr>
            <a:r>
              <a:rPr lang="en-US" sz="1000" dirty="0">
                <a:latin typeface="Arial" panose="020B0604020202020204" pitchFamily="34" charset="0"/>
                <a:ea typeface="Myriad Pro Light"/>
                <a:cs typeface="Arial" panose="020B0604020202020204" pitchFamily="34" charset="0"/>
              </a:rPr>
              <a:t>Quality care includes a clean, safe environment for newborns, mothers, and health workers.</a:t>
            </a:r>
          </a:p>
          <a:p>
            <a:pPr marL="171450" indent="-171450">
              <a:spcBef>
                <a:spcPts val="700"/>
              </a:spcBef>
              <a:buSzPts val="1100"/>
              <a:buFont typeface="Arial" panose="020B0604020202020204" pitchFamily="34" charset="0"/>
              <a:buChar char="•"/>
              <a:tabLst>
                <a:tab pos="478155" algn="l"/>
                <a:tab pos="478790" algn="l"/>
              </a:tabLst>
            </a:pPr>
            <a:r>
              <a:rPr lang="en-US" sz="1000" dirty="0">
                <a:latin typeface="Arial" panose="020B0604020202020204" pitchFamily="34" charset="0"/>
                <a:ea typeface="Myriad Pro Light"/>
                <a:cs typeface="Arial" panose="020B0604020202020204" pitchFamily="34" charset="0"/>
              </a:rPr>
              <a:t>Care needs to be organized to prevent infection and to minimize the risk of acquiring infection in health care settings.</a:t>
            </a:r>
          </a:p>
          <a:p>
            <a:pPr marL="171450" indent="-171450">
              <a:spcBef>
                <a:spcPts val="700"/>
              </a:spcBef>
              <a:buSzPts val="1100"/>
              <a:buFont typeface="Arial" panose="020B0604020202020204" pitchFamily="34" charset="0"/>
              <a:buChar char="•"/>
              <a:tabLst>
                <a:tab pos="478155" algn="l"/>
                <a:tab pos="478790" algn="l"/>
              </a:tabLst>
            </a:pPr>
            <a:r>
              <a:rPr lang="en-US" sz="1000" dirty="0">
                <a:latin typeface="Arial" panose="020B0604020202020204" pitchFamily="34" charset="0"/>
                <a:ea typeface="Myriad Pro Light"/>
                <a:cs typeface="Arial" panose="020B0604020202020204" pitchFamily="34" charset="0"/>
              </a:rPr>
              <a:t>Sanitation facilities should be clean, functional and accessible.</a:t>
            </a:r>
          </a:p>
          <a:p>
            <a:pPr>
              <a:spcBef>
                <a:spcPts val="700"/>
              </a:spcBef>
              <a:buSzPts val="1100"/>
              <a:tabLst>
                <a:tab pos="478155" algn="l"/>
                <a:tab pos="478790" algn="l"/>
              </a:tabLst>
            </a:pPr>
            <a:endParaRPr lang="nb-NO" sz="1000" dirty="0">
              <a:latin typeface="Arial" panose="020B0604020202020204" pitchFamily="34" charset="0"/>
              <a:cs typeface="Arial" panose="020B0604020202020204" pitchFamily="34" charset="0"/>
            </a:endParaRPr>
          </a:p>
          <a:p>
            <a:pPr>
              <a:spcBef>
                <a:spcPts val="700"/>
              </a:spcBef>
              <a:buSzPts val="1100"/>
              <a:tabLst>
                <a:tab pos="478155" algn="l"/>
                <a:tab pos="478790" algn="l"/>
              </a:tabLst>
            </a:pPr>
            <a:r>
              <a:rPr lang="nb-NO" sz="1000" i="1" dirty="0">
                <a:latin typeface="Arial" panose="020B0604020202020204" pitchFamily="34" charset="0"/>
                <a:cs typeface="Arial" panose="020B0604020202020204" pitchFamily="34" charset="0"/>
              </a:rPr>
              <a:t>To learn more </a:t>
            </a:r>
            <a:br>
              <a:rPr lang="nb-NO" sz="1000" i="1" dirty="0">
                <a:latin typeface="Arial" panose="020B0604020202020204" pitchFamily="34" charset="0"/>
                <a:cs typeface="Arial" panose="020B0604020202020204" pitchFamily="34" charset="0"/>
              </a:rPr>
            </a:br>
            <a:r>
              <a:rPr lang="en-US" sz="1000" b="0" i="1" dirty="0">
                <a:latin typeface="Myriad Pro" panose="020B0503030403020204" pitchFamily="34" charset="0"/>
                <a:hlinkClick r:id="rId3"/>
              </a:rPr>
              <a:t>Standards-for-improving-quality-of-maternal-and-newborn-care-in-health-facilities_</a:t>
            </a:r>
            <a:endParaRPr lang="en-US" sz="1000" b="0" i="1" dirty="0">
              <a:latin typeface="Myriad Pro" panose="020B0503030403020204" pitchFamily="34" charset="0"/>
            </a:endParaRPr>
          </a:p>
          <a:p>
            <a:pPr>
              <a:spcBef>
                <a:spcPts val="700"/>
              </a:spcBef>
              <a:buSzPts val="1100"/>
              <a:tabLst>
                <a:tab pos="478155" algn="l"/>
                <a:tab pos="478790" algn="l"/>
              </a:tabLst>
            </a:pPr>
            <a:r>
              <a:rPr lang="en-US" sz="1000" dirty="0">
                <a:latin typeface="Arial" panose="020B0604020202020204" pitchFamily="34" charset="0"/>
                <a:ea typeface="Myriad Pro Light"/>
                <a:cs typeface="Arial" panose="020B0604020202020204" pitchFamily="34" charset="0"/>
              </a:rPr>
              <a:t>Standard 8: The health facility has an appropriate physical environment, with adequate water, sanitation and energy supplies, medicines, supplies and equipment for routine maternal and newborn care and management of complications.</a:t>
            </a:r>
            <a:endParaRPr lang="en-US" sz="1000" b="1" dirty="0">
              <a:latin typeface="Arial" panose="020B0604020202020204" pitchFamily="34" charset="0"/>
              <a:ea typeface="Myriad Pro Light"/>
              <a:cs typeface="Arial" panose="020B0604020202020204" pitchFamily="34" charset="0"/>
            </a:endParaRPr>
          </a:p>
          <a:p>
            <a:pPr>
              <a:spcBef>
                <a:spcPts val="700"/>
              </a:spcBef>
              <a:buSzPts val="1100"/>
              <a:tabLst>
                <a:tab pos="478155" algn="l"/>
                <a:tab pos="478790" algn="l"/>
              </a:tabLst>
            </a:pPr>
            <a:r>
              <a:rPr lang="en-US" sz="1000" b="1" dirty="0">
                <a:latin typeface="Arial" panose="020B0604020202020204" pitchFamily="34" charset="0"/>
                <a:ea typeface="Myriad Pro Light"/>
                <a:cs typeface="Arial" panose="020B0604020202020204" pitchFamily="34" charset="0"/>
              </a:rPr>
              <a:t>Quality statements</a:t>
            </a:r>
          </a:p>
          <a:p>
            <a:pPr marL="171450" indent="-171450">
              <a:spcBef>
                <a:spcPts val="700"/>
              </a:spcBef>
              <a:buSzPts val="1100"/>
              <a:buFont typeface="Arial" panose="020B0604020202020204" pitchFamily="34" charset="0"/>
              <a:buChar char="•"/>
              <a:tabLst>
                <a:tab pos="478155" algn="l"/>
                <a:tab pos="478790" algn="l"/>
              </a:tabLst>
            </a:pPr>
            <a:r>
              <a:rPr lang="en-US" sz="1000" dirty="0">
                <a:latin typeface="Arial" panose="020B0604020202020204" pitchFamily="34" charset="0"/>
                <a:ea typeface="Myriad Pro Light"/>
                <a:cs typeface="Arial" panose="020B0604020202020204" pitchFamily="34" charset="0"/>
              </a:rPr>
              <a:t>8.1: Water, energy, sanitation, hand hygiene and waste disposal facilities are functional, reliable, safe and sufficient to meet the needs of staff, women and their families.</a:t>
            </a:r>
          </a:p>
          <a:p>
            <a:pPr marL="171450" indent="-171450">
              <a:spcBef>
                <a:spcPts val="700"/>
              </a:spcBef>
              <a:buSzPts val="1100"/>
              <a:buFont typeface="Arial" panose="020B0604020202020204" pitchFamily="34" charset="0"/>
              <a:buChar char="•"/>
              <a:tabLst>
                <a:tab pos="478155" algn="l"/>
                <a:tab pos="478790" algn="l"/>
              </a:tabLst>
            </a:pPr>
            <a:r>
              <a:rPr lang="en-US" sz="1000" dirty="0">
                <a:latin typeface="Arial" panose="020B0604020202020204" pitchFamily="34" charset="0"/>
                <a:ea typeface="Myriad Pro Light"/>
                <a:cs typeface="Arial" panose="020B0604020202020204" pitchFamily="34" charset="0"/>
              </a:rPr>
              <a:t>8.2: Areas for </a:t>
            </a:r>
            <a:r>
              <a:rPr lang="en-US" sz="1000" dirty="0" err="1">
                <a:latin typeface="Arial" panose="020B0604020202020204" pitchFamily="34" charset="0"/>
                <a:ea typeface="Myriad Pro Light"/>
                <a:cs typeface="Arial" panose="020B0604020202020204" pitchFamily="34" charset="0"/>
              </a:rPr>
              <a:t>labour</a:t>
            </a:r>
            <a:r>
              <a:rPr lang="en-US" sz="1000" dirty="0">
                <a:latin typeface="Arial" panose="020B0604020202020204" pitchFamily="34" charset="0"/>
                <a:ea typeface="Myriad Pro Light"/>
                <a:cs typeface="Arial" panose="020B0604020202020204" pitchFamily="34" charset="0"/>
              </a:rPr>
              <a:t>, childbirth and postnatal care are designed, organized and maintained so that every woman and newborn can be cared for according to their needs in private, to facilitate the continuity of care.</a:t>
            </a:r>
          </a:p>
          <a:p>
            <a:endParaRPr lang="en-GB" sz="1000" dirty="0">
              <a:latin typeface="Arial" panose="020B0604020202020204" pitchFamily="34" charset="0"/>
              <a:cs typeface="Arial" panose="020B0604020202020204" pitchFamily="34" charset="0"/>
            </a:endParaRPr>
          </a:p>
          <a:p>
            <a:pPr marL="0" indent="0">
              <a:buNone/>
            </a:pPr>
            <a:endParaRPr lang="nb-NO"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78992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i="0" kern="100" dirty="0">
                <a:effectLst/>
                <a:latin typeface="Arial" panose="020B0604020202020204" pitchFamily="34" charset="0"/>
                <a:ea typeface="Calibri" panose="020F0502020204030204" pitchFamily="34" charset="0"/>
                <a:cs typeface="Arial" panose="020B0604020202020204" pitchFamily="34" charset="0"/>
              </a:rPr>
              <a:t>Simulation</a:t>
            </a:r>
          </a:p>
          <a:p>
            <a:endParaRPr lang="en-US" sz="1000" b="1" i="0" kern="100" dirty="0">
              <a:effectLst/>
              <a:latin typeface="Arial" panose="020B0604020202020204" pitchFamily="34" charset="0"/>
              <a:ea typeface="Calibri" panose="020F0502020204030204" pitchFamily="34" charset="0"/>
              <a:cs typeface="Arial" panose="020B0604020202020204" pitchFamily="34" charset="0"/>
            </a:endParaRPr>
          </a:p>
          <a:p>
            <a:r>
              <a:rPr lang="en-US" sz="1000" b="1" i="0" kern="100" dirty="0">
                <a:effectLst/>
                <a:latin typeface="Arial" panose="020B0604020202020204" pitchFamily="34" charset="0"/>
                <a:ea typeface="Calibri" panose="020F0502020204030204" pitchFamily="34" charset="0"/>
                <a:cs typeface="Arial" panose="020B0604020202020204" pitchFamily="34" charset="0"/>
              </a:rPr>
              <a:t>Skills and performance </a:t>
            </a:r>
            <a:r>
              <a:rPr lang="en-US" sz="1000" b="0" i="0" kern="100" dirty="0">
                <a:effectLst/>
                <a:latin typeface="Arial" panose="020B0604020202020204" pitchFamily="34" charset="0"/>
                <a:ea typeface="Calibri" panose="020F0502020204030204" pitchFamily="34" charset="0"/>
                <a:cs typeface="Arial" panose="020B0604020202020204" pitchFamily="34" charset="0"/>
              </a:rPr>
              <a:t>– participants demonstrate supervision of cleaning:</a:t>
            </a:r>
          </a:p>
          <a:p>
            <a:pPr marL="228600" indent="-228600">
              <a:buAutoNum type="arabicPeriod"/>
            </a:pPr>
            <a:r>
              <a:rPr lang="en-GB" sz="1000" b="0" i="0" dirty="0">
                <a:latin typeface="Arial" panose="020B0604020202020204" pitchFamily="34" charset="0"/>
                <a:cs typeface="Arial" panose="020B0604020202020204" pitchFamily="34" charset="0"/>
              </a:rPr>
              <a:t>Finding the graphic explanation of how to clean a handwashing basin (page 86)</a:t>
            </a:r>
          </a:p>
          <a:p>
            <a:pPr marL="228600" indent="-228600">
              <a:buAutoNum type="arabicPeriod"/>
            </a:pPr>
            <a:r>
              <a:rPr lang="en-GB" sz="1000" b="0" i="0" dirty="0">
                <a:latin typeface="Arial" panose="020B0604020202020204" pitchFamily="34" charset="0"/>
                <a:cs typeface="Arial" panose="020B0604020202020204" pitchFamily="34" charset="0"/>
              </a:rPr>
              <a:t>Using the graphic to explain to nursing staff and cleaner the key actions for cleaning sinks/handwashing stations</a:t>
            </a:r>
          </a:p>
          <a:p>
            <a:pPr marL="228600" indent="-228600">
              <a:buAutoNum type="arabicPeriod"/>
            </a:pPr>
            <a:r>
              <a:rPr lang="en-GB" sz="1000" b="0" i="0" dirty="0">
                <a:latin typeface="Arial" panose="020B0604020202020204" pitchFamily="34" charset="0"/>
                <a:cs typeface="Arial" panose="020B0604020202020204" pitchFamily="34" charset="0"/>
              </a:rPr>
              <a:t>Inviting the cleaner to ask any questions</a:t>
            </a:r>
          </a:p>
          <a:p>
            <a:pPr marL="0" indent="0">
              <a:buNone/>
            </a:pPr>
            <a:endParaRPr lang="en-GB" sz="1000" b="0" i="0" dirty="0">
              <a:latin typeface="Arial" panose="020B0604020202020204" pitchFamily="34" charset="0"/>
              <a:cs typeface="Arial" panose="020B0604020202020204" pitchFamily="34" charset="0"/>
            </a:endParaRPr>
          </a:p>
          <a:p>
            <a:pPr marL="0" marR="0" indent="0">
              <a:lnSpc>
                <a:spcPct val="107000"/>
              </a:lnSpc>
              <a:spcBef>
                <a:spcPts val="40"/>
              </a:spcBef>
              <a:spcAft>
                <a:spcPts val="0"/>
              </a:spcAft>
              <a:buNone/>
            </a:pPr>
            <a:r>
              <a:rPr lang="en-US" sz="1000" b="1" i="0" kern="1200" dirty="0">
                <a:solidFill>
                  <a:srgbClr val="000000"/>
                </a:solidFill>
                <a:effectLst/>
                <a:latin typeface="Arial" panose="020B0604020202020204" pitchFamily="34" charset="0"/>
                <a:ea typeface="Myriad Pro"/>
                <a:cs typeface="Arial" panose="020B0604020202020204" pitchFamily="34" charset="0"/>
              </a:rPr>
              <a:t>Debriefing </a:t>
            </a:r>
            <a:r>
              <a:rPr lang="en-US" sz="1000" b="0" i="0" kern="1200" dirty="0">
                <a:solidFill>
                  <a:srgbClr val="000000"/>
                </a:solidFill>
                <a:effectLst/>
                <a:latin typeface="Arial" panose="020B0604020202020204" pitchFamily="34" charset="0"/>
                <a:ea typeface="Myriad Pro"/>
                <a:cs typeface="Arial" panose="020B0604020202020204" pitchFamily="34" charset="0"/>
              </a:rPr>
              <a:t>– participants self-reflect and give feedback to one another in their roles. </a:t>
            </a:r>
          </a:p>
          <a:p>
            <a:pPr marL="0" marR="0" indent="0">
              <a:lnSpc>
                <a:spcPct val="107000"/>
              </a:lnSpc>
              <a:spcBef>
                <a:spcPts val="0"/>
              </a:spcBef>
              <a:spcAft>
                <a:spcPts val="0"/>
              </a:spcAft>
              <a:buNone/>
            </a:pPr>
            <a:r>
              <a:rPr lang="en-US" sz="1000" b="0" i="1" kern="1200" dirty="0">
                <a:solidFill>
                  <a:srgbClr val="000000"/>
                </a:solidFill>
                <a:effectLst/>
                <a:latin typeface="Arial" panose="020B0604020202020204" pitchFamily="34" charset="0"/>
                <a:ea typeface="Myriad Pro"/>
                <a:cs typeface="Arial" panose="020B0604020202020204" pitchFamily="34" charset="0"/>
              </a:rPr>
              <a:t>Provision of care (performance objectives)</a:t>
            </a:r>
            <a:endParaRPr lang="en-US" sz="1000" b="0" i="1"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b="0" i="0" kern="1200" dirty="0">
                <a:solidFill>
                  <a:srgbClr val="000000"/>
                </a:solidFill>
                <a:effectLst/>
                <a:latin typeface="Arial" panose="020B0604020202020204" pitchFamily="34" charset="0"/>
                <a:ea typeface="Myriad Pro"/>
                <a:cs typeface="Arial" panose="020B0604020202020204" pitchFamily="34" charset="0"/>
              </a:rPr>
              <a:t>What was done well?  </a:t>
            </a:r>
            <a:endParaRPr lang="en-US" sz="1000" b="0" i="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b="0" i="0" kern="1200" dirty="0">
                <a:solidFill>
                  <a:srgbClr val="000000"/>
                </a:solidFill>
                <a:effectLst/>
                <a:latin typeface="Arial" panose="020B0604020202020204" pitchFamily="34" charset="0"/>
                <a:ea typeface="Myriad Pro"/>
                <a:cs typeface="Arial" panose="020B0604020202020204" pitchFamily="34" charset="0"/>
              </a:rPr>
              <a:t>What could have been done better? </a:t>
            </a:r>
            <a:endParaRPr lang="en-US" sz="1000" b="0" i="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b="0" i="0" kern="1200" dirty="0">
                <a:solidFill>
                  <a:srgbClr val="000000"/>
                </a:solidFill>
                <a:effectLst/>
                <a:latin typeface="Arial" panose="020B0604020202020204" pitchFamily="34" charset="0"/>
                <a:ea typeface="Myriad Pro"/>
                <a:cs typeface="Arial" panose="020B0604020202020204" pitchFamily="34" charset="0"/>
              </a:rPr>
              <a:t>What will you change the next time?</a:t>
            </a:r>
          </a:p>
          <a:p>
            <a:pPr marL="162000" marR="0" lvl="0" indent="-1620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000" b="0" i="0" kern="0" dirty="0">
                <a:effectLst/>
                <a:latin typeface="Arial" panose="020B0604020202020204" pitchFamily="34" charset="0"/>
                <a:ea typeface="Times New Roman" panose="02020603050405020304" pitchFamily="18" charset="0"/>
                <a:cs typeface="Arial" panose="020B0604020202020204" pitchFamily="34" charset="0"/>
              </a:rPr>
              <a:t>Was data recorded and used?</a:t>
            </a:r>
            <a:endParaRPr lang="en-GB" sz="1000" b="0" i="0" kern="1200" dirty="0">
              <a:solidFill>
                <a:srgbClr val="000000"/>
              </a:solidFill>
              <a:effectLst/>
              <a:latin typeface="Arial" panose="020B0604020202020204" pitchFamily="34" charset="0"/>
              <a:ea typeface="Myriad Pro"/>
              <a:cs typeface="Arial" panose="020B0604020202020204" pitchFamily="34" charset="0"/>
            </a:endParaRPr>
          </a:p>
          <a:p>
            <a:pPr marL="0" marR="0" lvl="0" indent="0">
              <a:lnSpc>
                <a:spcPct val="107000"/>
              </a:lnSpc>
              <a:spcBef>
                <a:spcPts val="0"/>
              </a:spcBef>
              <a:spcAft>
                <a:spcPts val="0"/>
              </a:spcAft>
              <a:buFont typeface="Arial" panose="020B0604020202020204" pitchFamily="34" charset="0"/>
              <a:buNone/>
            </a:pPr>
            <a:r>
              <a:rPr lang="en-GB" sz="1000" b="0" i="1"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Experience of care</a:t>
            </a:r>
            <a:endParaRPr lang="en-US" sz="1000" b="0" i="1" kern="100" dirty="0">
              <a:effectLst/>
              <a:latin typeface="Arial" panose="020B0604020202020204" pitchFamily="34" charset="0"/>
              <a:ea typeface="Calibri" panose="020F0502020204030204" pitchFamily="34" charset="0"/>
              <a:cs typeface="Arial" panose="020B0604020202020204" pitchFamily="34" charset="0"/>
            </a:endParaRPr>
          </a:p>
          <a:p>
            <a:pPr marL="162000" indent="-162000">
              <a:buFont typeface="Arial" panose="020B0604020202020204" pitchFamily="34" charset="0"/>
              <a:buChar char="•"/>
            </a:pPr>
            <a:r>
              <a:rPr lang="en-US" sz="1000" b="0" i="0" kern="0" dirty="0">
                <a:effectLst/>
                <a:latin typeface="Arial" panose="020B0604020202020204" pitchFamily="34" charset="0"/>
                <a:ea typeface="Times New Roman" panose="02020603050405020304" pitchFamily="18" charset="0"/>
                <a:cs typeface="Arial" panose="020B0604020202020204" pitchFamily="34" charset="0"/>
              </a:rPr>
              <a:t>Was the language clear and appropriate?</a:t>
            </a:r>
          </a:p>
          <a:p>
            <a:pPr marL="162000" indent="-162000">
              <a:buFont typeface="Arial" panose="020B0604020202020204" pitchFamily="34" charset="0"/>
              <a:buChar char="•"/>
            </a:pPr>
            <a:r>
              <a:rPr lang="en-US" sz="1000" b="0" i="0" kern="0" dirty="0">
                <a:effectLst/>
                <a:latin typeface="Arial" panose="020B0604020202020204" pitchFamily="34" charset="0"/>
                <a:ea typeface="Times New Roman" panose="02020603050405020304" pitchFamily="18" charset="0"/>
                <a:cs typeface="Arial" panose="020B0604020202020204" pitchFamily="34" charset="0"/>
              </a:rPr>
              <a:t>Was the communication respectful?</a:t>
            </a:r>
          </a:p>
          <a:p>
            <a:pPr marL="180000" indent="0">
              <a:buFont typeface="Arial" panose="020B0604020202020204" pitchFamily="34" charset="0"/>
              <a:buNone/>
            </a:pPr>
            <a:endParaRPr lang="en-US" sz="1000" b="1" i="0" kern="100" dirty="0">
              <a:effectLst/>
              <a:latin typeface="Arial" panose="020B0604020202020204" pitchFamily="34" charset="0"/>
              <a:ea typeface="Calibri" panose="020F0502020204030204" pitchFamily="34" charset="0"/>
              <a:cs typeface="Arial" panose="020B0604020202020204" pitchFamily="34" charset="0"/>
            </a:endParaRPr>
          </a:p>
          <a:p>
            <a:pPr marL="180000" indent="0">
              <a:buFont typeface="Arial" panose="020B0604020202020204" pitchFamily="34" charset="0"/>
              <a:buNone/>
            </a:pPr>
            <a:endParaRPr lang="en-US" sz="1000" b="1" i="0" kern="100" dirty="0">
              <a:effectLst/>
              <a:latin typeface="Arial" panose="020B0604020202020204" pitchFamily="34" charset="0"/>
              <a:ea typeface="Calibri" panose="020F0502020204030204" pitchFamily="34" charset="0"/>
              <a:cs typeface="Arial" panose="020B0604020202020204" pitchFamily="34" charset="0"/>
            </a:endParaRPr>
          </a:p>
          <a:p>
            <a:endParaRPr lang="en-GB" sz="1000" i="0" dirty="0">
              <a:latin typeface="Arial" panose="020B0604020202020204" pitchFamily="34" charset="0"/>
              <a:cs typeface="Arial" panose="020B0604020202020204" pitchFamily="34" charset="0"/>
            </a:endParaRPr>
          </a:p>
          <a:p>
            <a:endParaRPr lang="en-NO" sz="1000"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34646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i="0" kern="100" dirty="0">
                <a:effectLst/>
                <a:latin typeface="Arial" panose="020B0604020202020204" pitchFamily="34" charset="0"/>
                <a:ea typeface="Calibri" panose="020F0502020204030204" pitchFamily="34" charset="0"/>
                <a:cs typeface="Arial" panose="020B0604020202020204" pitchFamily="34" charset="0"/>
              </a:rPr>
              <a:t>Simulation</a:t>
            </a:r>
          </a:p>
          <a:p>
            <a:endParaRPr lang="en-US" sz="1000" b="1" i="0" kern="100" dirty="0">
              <a:effectLst/>
              <a:latin typeface="Arial" panose="020B0604020202020204" pitchFamily="34" charset="0"/>
              <a:ea typeface="Calibri" panose="020F0502020204030204" pitchFamily="34" charset="0"/>
              <a:cs typeface="Arial" panose="020B0604020202020204" pitchFamily="34" charset="0"/>
            </a:endParaRPr>
          </a:p>
          <a:p>
            <a:r>
              <a:rPr lang="en-US" sz="1000" b="1" i="0" kern="100" dirty="0">
                <a:effectLst/>
                <a:latin typeface="Arial" panose="020B0604020202020204" pitchFamily="34" charset="0"/>
                <a:ea typeface="Calibri" panose="020F0502020204030204" pitchFamily="34" charset="0"/>
                <a:cs typeface="Arial" panose="020B0604020202020204" pitchFamily="34" charset="0"/>
              </a:rPr>
              <a:t>Skills and performance </a:t>
            </a:r>
            <a:r>
              <a:rPr lang="en-US" sz="1000" b="0" i="0" kern="100" dirty="0">
                <a:effectLst/>
                <a:latin typeface="Arial" panose="020B0604020202020204" pitchFamily="34" charset="0"/>
                <a:ea typeface="Calibri" panose="020F0502020204030204" pitchFamily="34" charset="0"/>
                <a:cs typeface="Arial" panose="020B0604020202020204" pitchFamily="34" charset="0"/>
              </a:rPr>
              <a:t>– participants demonstrate how to supervise safe handling of a blood spill:</a:t>
            </a:r>
          </a:p>
          <a:p>
            <a:pPr marL="228600" indent="-228600">
              <a:buAutoNum type="arabicPeriod"/>
            </a:pPr>
            <a:r>
              <a:rPr lang="en-US" sz="1000" i="0" kern="100" dirty="0">
                <a:latin typeface="Arial" panose="020B0604020202020204" pitchFamily="34" charset="0"/>
                <a:ea typeface="Calibri" panose="020F0502020204030204" pitchFamily="34" charset="0"/>
                <a:cs typeface="Arial" panose="020B0604020202020204" pitchFamily="34" charset="0"/>
              </a:rPr>
              <a:t>Finding the graphic explanation of how to clean a blood spill (page 78).</a:t>
            </a:r>
          </a:p>
          <a:p>
            <a:pPr marL="228600" indent="-228600">
              <a:buAutoNum type="arabicPeriod"/>
            </a:pPr>
            <a:r>
              <a:rPr lang="en-US" sz="1000" i="0" kern="100" dirty="0">
                <a:latin typeface="Arial" panose="020B0604020202020204" pitchFamily="34" charset="0"/>
                <a:ea typeface="Calibri" panose="020F0502020204030204" pitchFamily="34" charset="0"/>
                <a:cs typeface="Arial" panose="020B0604020202020204" pitchFamily="34" charset="0"/>
              </a:rPr>
              <a:t>Using graphic to review with the staff the key actions for handling a blood spill.</a:t>
            </a:r>
          </a:p>
          <a:p>
            <a:pPr marL="228600" indent="-228600">
              <a:buAutoNum type="arabicPeriod"/>
            </a:pPr>
            <a:r>
              <a:rPr lang="en-US" sz="1000" i="0" kern="100" dirty="0">
                <a:latin typeface="Arial" panose="020B0604020202020204" pitchFamily="34" charset="0"/>
                <a:cs typeface="Arial" panose="020B0604020202020204" pitchFamily="34" charset="0"/>
              </a:rPr>
              <a:t>Answering any questions from staff</a:t>
            </a:r>
            <a:endParaRPr lang="en-GB" sz="1000" i="0" dirty="0">
              <a:latin typeface="Arial" panose="020B0604020202020204" pitchFamily="34" charset="0"/>
              <a:cs typeface="Arial" panose="020B0604020202020204" pitchFamily="34" charset="0"/>
            </a:endParaRPr>
          </a:p>
          <a:p>
            <a:endParaRPr lang="en-GB" sz="1000" i="0" dirty="0">
              <a:latin typeface="Arial" panose="020B0604020202020204" pitchFamily="34" charset="0"/>
              <a:cs typeface="Arial" panose="020B0604020202020204" pitchFamily="34" charset="0"/>
            </a:endParaRPr>
          </a:p>
          <a:p>
            <a:pPr marL="0" marR="0" indent="0">
              <a:lnSpc>
                <a:spcPct val="107000"/>
              </a:lnSpc>
              <a:spcBef>
                <a:spcPts val="40"/>
              </a:spcBef>
              <a:spcAft>
                <a:spcPts val="0"/>
              </a:spcAft>
              <a:buNone/>
            </a:pPr>
            <a:r>
              <a:rPr lang="en-US" sz="1000" b="1" i="0" kern="1200" dirty="0">
                <a:solidFill>
                  <a:srgbClr val="000000"/>
                </a:solidFill>
                <a:effectLst/>
                <a:latin typeface="Arial" panose="020B0604020202020204" pitchFamily="34" charset="0"/>
                <a:ea typeface="Myriad Pro"/>
                <a:cs typeface="Arial" panose="020B0604020202020204" pitchFamily="34" charset="0"/>
              </a:rPr>
              <a:t>Debriefing </a:t>
            </a:r>
            <a:r>
              <a:rPr lang="en-US" sz="1000" b="0" i="0" kern="1200" dirty="0">
                <a:solidFill>
                  <a:srgbClr val="000000"/>
                </a:solidFill>
                <a:effectLst/>
                <a:latin typeface="Arial" panose="020B0604020202020204" pitchFamily="34" charset="0"/>
                <a:ea typeface="Myriad Pro"/>
                <a:cs typeface="Arial" panose="020B0604020202020204" pitchFamily="34" charset="0"/>
              </a:rPr>
              <a:t>– participants self-reflect and give feedback to one another in their roles. </a:t>
            </a:r>
            <a:endParaRPr lang="en-US" sz="1000" b="0" i="0" kern="100"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US" sz="1000" b="0" i="1" kern="1200" dirty="0">
                <a:solidFill>
                  <a:srgbClr val="000000"/>
                </a:solidFill>
                <a:effectLst/>
                <a:latin typeface="Arial" panose="020B0604020202020204" pitchFamily="34" charset="0"/>
                <a:ea typeface="Myriad Pro"/>
                <a:cs typeface="Arial" panose="020B0604020202020204" pitchFamily="34" charset="0"/>
              </a:rPr>
              <a:t>Provision of care (performance objectives)</a:t>
            </a:r>
            <a:endParaRPr lang="en-GB" sz="1000" b="0" i="1" kern="1200" dirty="0">
              <a:solidFill>
                <a:srgbClr val="000000"/>
              </a:solidFill>
              <a:effectLst/>
              <a:latin typeface="Arial" panose="020B0604020202020204" pitchFamily="34" charset="0"/>
              <a:ea typeface="Myriad Pro"/>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b="0" i="0" kern="1200" dirty="0">
                <a:solidFill>
                  <a:srgbClr val="000000"/>
                </a:solidFill>
                <a:effectLst/>
                <a:latin typeface="Arial" panose="020B0604020202020204" pitchFamily="34" charset="0"/>
                <a:ea typeface="Myriad Pro"/>
                <a:cs typeface="Arial" panose="020B0604020202020204" pitchFamily="34" charset="0"/>
              </a:rPr>
              <a:t>What was done well?  </a:t>
            </a:r>
            <a:endParaRPr lang="en-US" sz="1000" b="0" i="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b="0" i="0" kern="1200" dirty="0">
                <a:solidFill>
                  <a:srgbClr val="000000"/>
                </a:solidFill>
                <a:effectLst/>
                <a:latin typeface="Arial" panose="020B0604020202020204" pitchFamily="34" charset="0"/>
                <a:ea typeface="Myriad Pro"/>
                <a:cs typeface="Arial" panose="020B0604020202020204" pitchFamily="34" charset="0"/>
              </a:rPr>
              <a:t>What could have been done better? </a:t>
            </a:r>
            <a:endParaRPr lang="en-US" sz="1000" b="0" i="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b="0" i="0" kern="1200" dirty="0">
                <a:solidFill>
                  <a:srgbClr val="000000"/>
                </a:solidFill>
                <a:effectLst/>
                <a:latin typeface="Arial" panose="020B0604020202020204" pitchFamily="34" charset="0"/>
                <a:ea typeface="Myriad Pro"/>
                <a:cs typeface="Arial" panose="020B0604020202020204" pitchFamily="34" charset="0"/>
              </a:rPr>
              <a:t>What will you change the next time?</a:t>
            </a:r>
          </a:p>
          <a:p>
            <a:pPr marL="162000" marR="0" lvl="0" indent="-1620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000" b="0" i="0" kern="0" dirty="0">
                <a:effectLst/>
                <a:latin typeface="Arial" panose="020B0604020202020204" pitchFamily="34" charset="0"/>
                <a:ea typeface="Times New Roman" panose="02020603050405020304" pitchFamily="18" charset="0"/>
                <a:cs typeface="Arial" panose="020B0604020202020204" pitchFamily="34" charset="0"/>
              </a:rPr>
              <a:t>Was data recorded and used?</a:t>
            </a:r>
            <a:endParaRPr lang="en-GB" sz="1000" b="0" i="0" kern="1200" dirty="0">
              <a:solidFill>
                <a:srgbClr val="000000"/>
              </a:solidFill>
              <a:effectLst/>
              <a:latin typeface="Arial" panose="020B0604020202020204" pitchFamily="34" charset="0"/>
              <a:ea typeface="Myriad Pro"/>
              <a:cs typeface="Arial" panose="020B0604020202020204" pitchFamily="34" charset="0"/>
            </a:endParaRPr>
          </a:p>
          <a:p>
            <a:pPr marL="0" marR="0" lvl="0" indent="0">
              <a:lnSpc>
                <a:spcPct val="107000"/>
              </a:lnSpc>
              <a:spcBef>
                <a:spcPts val="0"/>
              </a:spcBef>
              <a:spcAft>
                <a:spcPts val="0"/>
              </a:spcAft>
              <a:buFont typeface="Arial" panose="020B0604020202020204" pitchFamily="34" charset="0"/>
              <a:buNone/>
            </a:pPr>
            <a:r>
              <a:rPr lang="en-GB" sz="1000" b="0" i="1" kern="1200" dirty="0">
                <a:solidFill>
                  <a:srgbClr val="000000"/>
                </a:solidFill>
                <a:effectLst/>
                <a:latin typeface="Arial" panose="020B0604020202020204" pitchFamily="34" charset="0"/>
                <a:ea typeface="Myriad Pro"/>
                <a:cs typeface="Arial" panose="020B0604020202020204" pitchFamily="34" charset="0"/>
              </a:rPr>
              <a:t>Experience of care</a:t>
            </a:r>
          </a:p>
          <a:p>
            <a:pPr marL="162000" indent="-162000">
              <a:lnSpc>
                <a:spcPct val="107000"/>
              </a:lnSpc>
              <a:buFont typeface="Arial" panose="020B0604020202020204" pitchFamily="34" charset="0"/>
              <a:buChar char="•"/>
            </a:pPr>
            <a:r>
              <a:rPr lang="en-US" sz="1000" b="0" i="0" kern="0" dirty="0">
                <a:effectLst/>
                <a:latin typeface="Arial" panose="020B0604020202020204" pitchFamily="34" charset="0"/>
                <a:ea typeface="Times New Roman" panose="02020603050405020304" pitchFamily="18" charset="0"/>
                <a:cs typeface="Arial" panose="020B0604020202020204" pitchFamily="34" charset="0"/>
              </a:rPr>
              <a:t>Was the language clear and appropriate?</a:t>
            </a:r>
          </a:p>
          <a:p>
            <a:pPr marL="162000" indent="-162000">
              <a:lnSpc>
                <a:spcPct val="107000"/>
              </a:lnSpc>
              <a:buFont typeface="Arial" panose="020B0604020202020204" pitchFamily="34" charset="0"/>
              <a:buChar char="•"/>
            </a:pPr>
            <a:r>
              <a:rPr lang="en-US" sz="1000" b="0" i="0" kern="0" dirty="0">
                <a:effectLst/>
                <a:latin typeface="Arial" panose="020B0604020202020204" pitchFamily="34" charset="0"/>
                <a:ea typeface="Times New Roman" panose="02020603050405020304" pitchFamily="18" charset="0"/>
                <a:cs typeface="Arial" panose="020B0604020202020204" pitchFamily="34" charset="0"/>
              </a:rPr>
              <a:t>Was the communication respectful?</a:t>
            </a:r>
          </a:p>
          <a:p>
            <a:pPr marL="180900" indent="0">
              <a:lnSpc>
                <a:spcPct val="107000"/>
              </a:lnSpc>
              <a:buFont typeface="Arial" panose="020B0604020202020204" pitchFamily="34" charset="0"/>
              <a:buNone/>
            </a:pPr>
            <a:endParaRPr lang="en-US" sz="1000" b="1" i="0" kern="100" dirty="0">
              <a:effectLst/>
              <a:latin typeface="Arial" panose="020B0604020202020204" pitchFamily="34" charset="0"/>
              <a:ea typeface="Calibri" panose="020F0502020204030204" pitchFamily="34" charset="0"/>
              <a:cs typeface="Arial" panose="020B0604020202020204" pitchFamily="34" charset="0"/>
            </a:endParaRPr>
          </a:p>
          <a:p>
            <a:pPr marL="180900" indent="0">
              <a:lnSpc>
                <a:spcPct val="107000"/>
              </a:lnSpc>
              <a:buFont typeface="Arial" panose="020B0604020202020204" pitchFamily="34" charset="0"/>
              <a:buNone/>
            </a:pPr>
            <a:endParaRPr lang="en-US" sz="1000" b="1" i="0" kern="100" dirty="0">
              <a:effectLst/>
              <a:latin typeface="Arial" panose="020B0604020202020204" pitchFamily="34" charset="0"/>
              <a:ea typeface="Calibri" panose="020F0502020204030204" pitchFamily="34" charset="0"/>
              <a:cs typeface="Arial" panose="020B0604020202020204" pitchFamily="34" charset="0"/>
            </a:endParaRPr>
          </a:p>
          <a:p>
            <a:pPr marL="180900" indent="0">
              <a:lnSpc>
                <a:spcPct val="107000"/>
              </a:lnSpc>
              <a:buFont typeface="Arial" panose="020B0604020202020204" pitchFamily="34" charset="0"/>
              <a:buNone/>
            </a:pPr>
            <a:endParaRPr lang="en-US" sz="1000" b="1" i="0" kern="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228301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829300" cy="3600450"/>
          </a:xfrm>
        </p:spPr>
        <p:txBody>
          <a:bodyPr/>
          <a:lstStyle/>
          <a:p>
            <a:r>
              <a:rPr lang="en-US" sz="1000" b="1" i="0" kern="100" dirty="0">
                <a:effectLst/>
                <a:latin typeface="Arial" panose="020B0604020202020204" pitchFamily="34" charset="0"/>
                <a:ea typeface="Calibri" panose="020F0502020204030204" pitchFamily="34" charset="0"/>
                <a:cs typeface="Arial" panose="020B0604020202020204" pitchFamily="34" charset="0"/>
              </a:rPr>
              <a:t>Repeat simulation</a:t>
            </a:r>
          </a:p>
          <a:p>
            <a:endParaRPr lang="en-US" sz="1000" b="1" i="0" kern="100" dirty="0">
              <a:effectLst/>
              <a:latin typeface="Arial" panose="020B0604020202020204" pitchFamily="34" charset="0"/>
              <a:ea typeface="Calibri" panose="020F0502020204030204" pitchFamily="34" charset="0"/>
              <a:cs typeface="Arial" panose="020B0604020202020204" pitchFamily="34" charset="0"/>
            </a:endParaRPr>
          </a:p>
          <a:p>
            <a:r>
              <a:rPr lang="en-US" sz="1000" b="1" i="0" kern="100" dirty="0">
                <a:effectLst/>
                <a:latin typeface="Arial" panose="020B0604020202020204" pitchFamily="34" charset="0"/>
                <a:ea typeface="Calibri" panose="020F0502020204030204" pitchFamily="34" charset="0"/>
                <a:cs typeface="Arial" panose="020B0604020202020204" pitchFamily="34" charset="0"/>
              </a:rPr>
              <a:t>Skills and performance – </a:t>
            </a:r>
            <a:r>
              <a:rPr lang="en-US" sz="1000" b="0" i="0" kern="100" dirty="0">
                <a:effectLst/>
                <a:latin typeface="Arial" panose="020B0604020202020204" pitchFamily="34" charset="0"/>
                <a:ea typeface="Calibri" panose="020F0502020204030204" pitchFamily="34" charset="0"/>
                <a:cs typeface="Arial" panose="020B0604020202020204" pitchFamily="34" charset="0"/>
              </a:rPr>
              <a:t>participants demonstrate practical solutions for accessing hand hygiene in </a:t>
            </a:r>
            <a:r>
              <a:rPr lang="en-US" sz="1000" b="0" i="0" kern="100" dirty="0" err="1">
                <a:effectLst/>
                <a:latin typeface="Arial" panose="020B0604020202020204" pitchFamily="34" charset="0"/>
                <a:ea typeface="Calibri" panose="020F0502020204030204" pitchFamily="34" charset="0"/>
                <a:cs typeface="Arial" panose="020B0604020202020204" pitchFamily="34" charset="0"/>
              </a:rPr>
              <a:t>labour</a:t>
            </a:r>
            <a:r>
              <a:rPr lang="en-US" sz="1000" b="0" i="0" kern="100" dirty="0">
                <a:effectLst/>
                <a:latin typeface="Arial" panose="020B0604020202020204" pitchFamily="34" charset="0"/>
                <a:ea typeface="Calibri" panose="020F0502020204030204" pitchFamily="34" charset="0"/>
                <a:cs typeface="Arial" panose="020B0604020202020204" pitchFamily="34" charset="0"/>
              </a:rPr>
              <a:t>.</a:t>
            </a:r>
          </a:p>
          <a:p>
            <a:pPr marL="228600" indent="-228600">
              <a:buFont typeface="+mj-lt"/>
              <a:buAutoNum type="arabicPeriod"/>
            </a:pPr>
            <a:r>
              <a:rPr lang="en-US" sz="1000" b="0" i="0" kern="100" dirty="0">
                <a:effectLst/>
                <a:latin typeface="Arial" panose="020B0604020202020204" pitchFamily="34" charset="0"/>
                <a:ea typeface="Calibri" panose="020F0502020204030204" pitchFamily="34" charset="0"/>
                <a:cs typeface="Arial" panose="020B0604020202020204" pitchFamily="34" charset="0"/>
              </a:rPr>
              <a:t>Orient Sarita and her companion to wheelchair-accessible handwashing and toilet facilities.</a:t>
            </a:r>
          </a:p>
          <a:p>
            <a:pPr marL="228600" indent="-228600">
              <a:buFont typeface="+mj-lt"/>
              <a:buAutoNum type="arabicPeriod"/>
            </a:pPr>
            <a:r>
              <a:rPr lang="en-US" sz="1000" b="0" i="0" kern="100" dirty="0">
                <a:effectLst/>
                <a:latin typeface="Arial" panose="020B0604020202020204" pitchFamily="34" charset="0"/>
                <a:ea typeface="Calibri" panose="020F0502020204030204" pitchFamily="34" charset="0"/>
                <a:cs typeface="Arial" panose="020B0604020202020204" pitchFamily="34" charset="0"/>
              </a:rPr>
              <a:t>Provide alcohol hand rub or a basin with soap, clean water and towel at Sarita’s bedside.</a:t>
            </a:r>
          </a:p>
          <a:p>
            <a:endParaRPr lang="en-GB" sz="1000" i="0" dirty="0">
              <a:effectLst/>
              <a:latin typeface="Arial" panose="020B0604020202020204" pitchFamily="34" charset="0"/>
              <a:ea typeface="Myriad Pro" panose="020B0503030403020204"/>
              <a:cs typeface="Arial" panose="020B0604020202020204" pitchFamily="34" charset="0"/>
            </a:endParaRPr>
          </a:p>
          <a:p>
            <a:pPr marL="0" marR="0" indent="0">
              <a:lnSpc>
                <a:spcPct val="107000"/>
              </a:lnSpc>
              <a:spcBef>
                <a:spcPts val="40"/>
              </a:spcBef>
              <a:spcAft>
                <a:spcPts val="0"/>
              </a:spcAft>
              <a:buNone/>
            </a:pPr>
            <a:r>
              <a:rPr lang="en-US" sz="1000" b="1" i="0" kern="1200" dirty="0">
                <a:solidFill>
                  <a:srgbClr val="000000"/>
                </a:solidFill>
                <a:effectLst/>
                <a:latin typeface="Arial" panose="020B0604020202020204" pitchFamily="34" charset="0"/>
                <a:ea typeface="Myriad Pro"/>
                <a:cs typeface="Arial" panose="020B0604020202020204" pitchFamily="34" charset="0"/>
              </a:rPr>
              <a:t>Debriefing </a:t>
            </a:r>
            <a:r>
              <a:rPr lang="en-US" sz="1000" b="0" i="0" kern="1200" dirty="0">
                <a:solidFill>
                  <a:srgbClr val="000000"/>
                </a:solidFill>
                <a:effectLst/>
                <a:latin typeface="Arial" panose="020B0604020202020204" pitchFamily="34" charset="0"/>
                <a:ea typeface="Myriad Pro"/>
                <a:cs typeface="Arial" panose="020B0604020202020204" pitchFamily="34" charset="0"/>
              </a:rPr>
              <a:t>– participants self-reflect and give feedback to one another in their roles. </a:t>
            </a:r>
            <a:endParaRPr lang="en-US" sz="1000" b="1" i="0" kern="1200" dirty="0">
              <a:solidFill>
                <a:srgbClr val="000000"/>
              </a:solidFill>
              <a:effectLst/>
              <a:latin typeface="Arial" panose="020B0604020202020204" pitchFamily="34" charset="0"/>
              <a:ea typeface="Myriad Pro"/>
              <a:cs typeface="Arial" panose="020B0604020202020204" pitchFamily="34" charset="0"/>
            </a:endParaRPr>
          </a:p>
          <a:p>
            <a:pPr marL="0" marR="0" indent="0">
              <a:lnSpc>
                <a:spcPct val="107000"/>
              </a:lnSpc>
              <a:spcBef>
                <a:spcPts val="0"/>
              </a:spcBef>
              <a:spcAft>
                <a:spcPts val="0"/>
              </a:spcAft>
              <a:buNone/>
            </a:pPr>
            <a:r>
              <a:rPr lang="en-US" sz="1000" b="0" i="1" kern="1200" dirty="0">
                <a:solidFill>
                  <a:srgbClr val="000000"/>
                </a:solidFill>
                <a:effectLst/>
                <a:latin typeface="Arial" panose="020B0604020202020204" pitchFamily="34" charset="0"/>
                <a:ea typeface="Myriad Pro"/>
                <a:cs typeface="Arial" panose="020B0604020202020204" pitchFamily="34" charset="0"/>
              </a:rPr>
              <a:t>Provision of care (performance objectives)</a:t>
            </a:r>
            <a:endParaRPr lang="en-US" sz="1000" b="0" i="1"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b="0" i="0" kern="1200" dirty="0">
                <a:solidFill>
                  <a:srgbClr val="000000"/>
                </a:solidFill>
                <a:effectLst/>
                <a:latin typeface="Arial" panose="020B0604020202020204" pitchFamily="34" charset="0"/>
                <a:ea typeface="Myriad Pro"/>
                <a:cs typeface="Arial" panose="020B0604020202020204" pitchFamily="34" charset="0"/>
              </a:rPr>
              <a:t>What was done well?  </a:t>
            </a:r>
            <a:endParaRPr lang="en-US" sz="1000" b="0" i="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b="0" i="0" kern="1200" dirty="0">
                <a:solidFill>
                  <a:srgbClr val="000000"/>
                </a:solidFill>
                <a:effectLst/>
                <a:latin typeface="Arial" panose="020B0604020202020204" pitchFamily="34" charset="0"/>
                <a:ea typeface="Myriad Pro"/>
                <a:cs typeface="Arial" panose="020B0604020202020204" pitchFamily="34" charset="0"/>
              </a:rPr>
              <a:t>What could have been done better? </a:t>
            </a:r>
            <a:endParaRPr lang="en-US" sz="1000" b="0" i="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b="0" i="0" kern="1200" dirty="0">
                <a:solidFill>
                  <a:srgbClr val="000000"/>
                </a:solidFill>
                <a:effectLst/>
                <a:latin typeface="Arial" panose="020B0604020202020204" pitchFamily="34" charset="0"/>
                <a:ea typeface="Myriad Pro"/>
                <a:cs typeface="Arial" panose="020B0604020202020204" pitchFamily="34" charset="0"/>
              </a:rPr>
              <a:t>What will you change the next time?</a:t>
            </a:r>
            <a:endParaRPr lang="en-US" sz="1000" b="0" i="0" kern="100"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GB" sz="1000" b="0" i="1" kern="1200" dirty="0">
                <a:solidFill>
                  <a:srgbClr val="000000"/>
                </a:solidFill>
                <a:effectLst/>
                <a:latin typeface="Arial" panose="020B0604020202020204" pitchFamily="34" charset="0"/>
                <a:ea typeface="Myriad Pro"/>
                <a:cs typeface="Arial" panose="020B0604020202020204" pitchFamily="34" charset="0"/>
              </a:rPr>
              <a:t>Experience of care</a:t>
            </a:r>
            <a:endParaRPr lang="en-US" sz="1000" b="0" i="1"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000" b="0" i="0" kern="0" dirty="0">
                <a:effectLst/>
                <a:latin typeface="Arial" panose="020B0604020202020204" pitchFamily="34" charset="0"/>
                <a:ea typeface="Times New Roman" panose="02020603050405020304" pitchFamily="18" charset="0"/>
                <a:cs typeface="Arial" panose="020B0604020202020204" pitchFamily="34" charset="0"/>
              </a:rPr>
              <a:t>Was the language clear and appropriate?</a:t>
            </a:r>
          </a:p>
          <a:p>
            <a:pPr marL="162000" marR="0" lvl="0" indent="-162000">
              <a:lnSpc>
                <a:spcPct val="107000"/>
              </a:lnSpc>
              <a:spcBef>
                <a:spcPts val="0"/>
              </a:spcBef>
              <a:spcAft>
                <a:spcPts val="0"/>
              </a:spcAft>
              <a:buFont typeface="Arial" panose="020B0604020202020204" pitchFamily="34" charset="0"/>
              <a:buChar char="•"/>
            </a:pPr>
            <a:r>
              <a:rPr lang="en-US" sz="1000" b="0" i="0" kern="0" dirty="0">
                <a:effectLst/>
                <a:latin typeface="Arial" panose="020B0604020202020204" pitchFamily="34" charset="0"/>
                <a:ea typeface="Times New Roman" panose="02020603050405020304" pitchFamily="18" charset="0"/>
                <a:cs typeface="Arial" panose="020B0604020202020204" pitchFamily="34" charset="0"/>
              </a:rPr>
              <a:t>Was the communication respectful?</a:t>
            </a:r>
          </a:p>
          <a:p>
            <a:pPr marL="0" marR="0" lvl="0" indent="0">
              <a:lnSpc>
                <a:spcPct val="107000"/>
              </a:lnSpc>
              <a:spcBef>
                <a:spcPts val="0"/>
              </a:spcBef>
              <a:spcAft>
                <a:spcPts val="0"/>
              </a:spcAft>
              <a:buFont typeface="Arial" panose="020B0604020202020204" pitchFamily="34" charset="0"/>
              <a:buNone/>
            </a:pPr>
            <a:endParaRPr lang="en-US" sz="1000" i="0" kern="100" dirty="0">
              <a:effectLst/>
              <a:latin typeface="Arial" panose="020B0604020202020204" pitchFamily="34" charset="0"/>
              <a:ea typeface="Calibri" panose="020F0502020204030204" pitchFamily="34" charset="0"/>
              <a:cs typeface="Arial" panose="020B0604020202020204" pitchFamily="34" charset="0"/>
            </a:endParaRPr>
          </a:p>
          <a:p>
            <a:r>
              <a:rPr lang="en-GB" sz="1000" b="1" i="0" dirty="0">
                <a:latin typeface="Arial" panose="020B0604020202020204" pitchFamily="34" charset="0"/>
                <a:cs typeface="Arial" panose="020B0604020202020204" pitchFamily="34" charset="0"/>
              </a:rPr>
              <a:t>Can mothers with disabilities access WASH facilities in your health facility? </a:t>
            </a:r>
          </a:p>
          <a:p>
            <a:r>
              <a:rPr lang="en-GB" sz="1000" b="1" i="0" dirty="0">
                <a:latin typeface="Arial" panose="020B0604020202020204" pitchFamily="34" charset="0"/>
                <a:cs typeface="Arial" panose="020B0604020202020204" pitchFamily="34" charset="0"/>
              </a:rPr>
              <a:t>Can mothers access toilets?</a:t>
            </a:r>
            <a:endParaRPr lang="en-GB" sz="1000" i="0" dirty="0">
              <a:latin typeface="Arial" panose="020B0604020202020204" pitchFamily="34" charset="0"/>
              <a:cs typeface="Arial" panose="020B0604020202020204" pitchFamily="34" charset="0"/>
            </a:endParaRPr>
          </a:p>
          <a:p>
            <a:endParaRPr lang="en-GB" sz="1000" b="1" i="0" dirty="0">
              <a:latin typeface="Arial" panose="020B0604020202020204" pitchFamily="34" charset="0"/>
              <a:cs typeface="Arial" panose="020B0604020202020204" pitchFamily="34" charset="0"/>
            </a:endParaRPr>
          </a:p>
          <a:p>
            <a:r>
              <a:rPr lang="en-GB" sz="1000" b="1" i="0" dirty="0">
                <a:latin typeface="Arial" panose="020B0604020202020204" pitchFamily="34" charset="0"/>
                <a:cs typeface="Arial" panose="020B0604020202020204" pitchFamily="34" charset="0"/>
              </a:rPr>
              <a:t>What are the WHO UNICEF standards for WASH in the delivery room?</a:t>
            </a:r>
          </a:p>
          <a:p>
            <a:r>
              <a:rPr lang="en-US" sz="1000" i="0" dirty="0">
                <a:latin typeface="Arial" panose="020B0604020202020204" pitchFamily="34" charset="0"/>
                <a:cs typeface="Arial" panose="020B0604020202020204" pitchFamily="34" charset="0"/>
              </a:rPr>
              <a:t>A toilet can be considered to meet the needs of mothers with reduced mobility if it: </a:t>
            </a:r>
          </a:p>
          <a:p>
            <a:r>
              <a:rPr lang="en-US" sz="1000" i="0" dirty="0">
                <a:latin typeface="Arial" panose="020B0604020202020204" pitchFamily="34" charset="0"/>
                <a:cs typeface="Arial" panose="020B0604020202020204" pitchFamily="34" charset="0"/>
              </a:rPr>
              <a:t>can be accessed without stairs or steps, handrails for support are attached either to the floor or sidewalls, the door is at least 80 cm wide, the toilet has a raised seat (between 40–48 cm from the floor), a backrest and the cubicle has space for circulation/</a:t>
            </a:r>
            <a:r>
              <a:rPr lang="en-US" sz="1000" i="0" dirty="0" err="1">
                <a:latin typeface="Arial" panose="020B0604020202020204" pitchFamily="34" charset="0"/>
                <a:cs typeface="Arial" panose="020B0604020202020204" pitchFamily="34" charset="0"/>
              </a:rPr>
              <a:t>manoeuvering</a:t>
            </a:r>
            <a:r>
              <a:rPr lang="en-US" sz="1000" i="0" dirty="0">
                <a:latin typeface="Arial" panose="020B0604020202020204" pitchFamily="34" charset="0"/>
                <a:cs typeface="Arial" panose="020B0604020202020204" pitchFamily="34" charset="0"/>
              </a:rPr>
              <a:t> (150 x 150 cm). </a:t>
            </a:r>
          </a:p>
          <a:p>
            <a:r>
              <a:rPr lang="en-US" sz="1000" i="0" dirty="0">
                <a:latin typeface="Arial" panose="020B0604020202020204" pitchFamily="34" charset="0"/>
                <a:cs typeface="Arial" panose="020B0604020202020204" pitchFamily="34" charset="0"/>
              </a:rPr>
              <a:t>The sink, tap and water outside should also be accessible and the top of the sink 75 cm from the floor (with knee clearance). Switches for lights, where relevant, should also be at an accessible height (max 120 cm).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dirty="0">
                <a:latin typeface="Arial" panose="020B0604020202020204" pitchFamily="34" charset="0"/>
                <a:cs typeface="Arial" panose="020B0604020202020204" pitchFamily="34" charset="0"/>
              </a:rPr>
              <a:t>To learn more </a:t>
            </a:r>
            <a:r>
              <a:rPr lang="en-US" sz="1000" dirty="0">
                <a:effectLst/>
                <a:latin typeface="Arial" panose="020B0604020202020204" pitchFamily="34" charset="0"/>
                <a:ea typeface="Myriad Pro" panose="020B0503030403020204"/>
                <a:cs typeface="Arial" panose="020B0604020202020204" pitchFamily="34" charset="0"/>
                <a:hlinkClick r:id="rId3"/>
              </a:rPr>
              <a:t>WASH FIT Disability Inclusion</a:t>
            </a:r>
            <a:r>
              <a:rPr lang="en-US" sz="1000" dirty="0">
                <a:effectLst/>
                <a:latin typeface="Arial" panose="020B0604020202020204" pitchFamily="34" charset="0"/>
                <a:ea typeface="Myriad Pro" panose="020B0503030403020204"/>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hlinkClick r:id="rId4"/>
              </a:rPr>
              <a:t>Inclusion in WASH in health-care facilities</a:t>
            </a:r>
            <a:endParaRPr lang="en-NO" sz="1000" dirty="0">
              <a:latin typeface="Arial" panose="020B0604020202020204" pitchFamily="34" charset="0"/>
              <a:cs typeface="Arial" panose="020B0604020202020204" pitchFamily="34" charset="0"/>
            </a:endParaRPr>
          </a:p>
          <a:p>
            <a:endParaRPr lang="en-US" sz="1000" dirty="0">
              <a:effectLst/>
              <a:latin typeface="Arial" panose="020B0604020202020204" pitchFamily="34" charset="0"/>
              <a:ea typeface="Myriad Pro" panose="020B0503030403020204"/>
              <a:cs typeface="Arial" panose="020B0604020202020204" pitchFamily="34" charset="0"/>
            </a:endParaRPr>
          </a:p>
          <a:p>
            <a:endParaRPr lang="en-GB" sz="1000"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2843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000" i="1" dirty="0">
                <a:latin typeface="Arial" panose="020B0604020202020204" pitchFamily="34" charset="0"/>
                <a:cs typeface="Arial" panose="020B0604020202020204" pitchFamily="34" charset="0"/>
              </a:rPr>
              <a:t>To learn more </a:t>
            </a:r>
          </a:p>
          <a:p>
            <a:pPr marL="171450" indent="-171450">
              <a:lnSpc>
                <a:spcPct val="107000"/>
              </a:lnSpc>
              <a:spcAft>
                <a:spcPts val="800"/>
              </a:spcAft>
              <a:buFont typeface="Arial" panose="020B0604020202020204" pitchFamily="34" charset="0"/>
              <a:buChar char="•"/>
            </a:pPr>
            <a:r>
              <a:rPr lang="en-US" sz="1000" i="1"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Health workers nurses and midwives wash hands save lives </a:t>
            </a:r>
            <a:endParaRPr lang="en-GB" sz="1000" i="1" kern="100" dirty="0">
              <a:effectLst/>
              <a:latin typeface="Arial" panose="020B0604020202020204" pitchFamily="34" charset="0"/>
              <a:ea typeface="Calibri" panose="020F0502020204030204" pitchFamily="34" charset="0"/>
              <a:cs typeface="Arial" panose="020B0604020202020204" pitchFamily="34" charset="0"/>
            </a:endParaRPr>
          </a:p>
          <a:p>
            <a:pPr marL="171450" indent="-171450">
              <a:lnSpc>
                <a:spcPct val="107000"/>
              </a:lnSpc>
              <a:spcAft>
                <a:spcPts val="800"/>
              </a:spcAft>
              <a:buFont typeface="Arial" panose="020B0604020202020204" pitchFamily="34" charset="0"/>
              <a:buChar char="•"/>
            </a:pPr>
            <a:r>
              <a:rPr lang="en-US" sz="1000" i="1"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Appropriate hand hygiene</a:t>
            </a:r>
            <a:endParaRPr lang="en-GB" sz="1000" i="1" kern="100" dirty="0">
              <a:effectLst/>
              <a:latin typeface="Arial" panose="020B0604020202020204" pitchFamily="34" charset="0"/>
              <a:ea typeface="Calibri" panose="020F0502020204030204" pitchFamily="34" charset="0"/>
              <a:cs typeface="Arial" panose="020B0604020202020204" pitchFamily="34" charset="0"/>
            </a:endParaRPr>
          </a:p>
          <a:p>
            <a:pPr marL="171450" indent="-171450">
              <a:lnSpc>
                <a:spcPct val="107000"/>
              </a:lnSpc>
              <a:spcAft>
                <a:spcPts val="800"/>
              </a:spcAft>
              <a:buFont typeface="Arial" panose="020B0604020202020204" pitchFamily="34" charset="0"/>
              <a:buChar char="•"/>
            </a:pPr>
            <a:r>
              <a:rPr lang="en-US" sz="1000" i="1"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5"/>
              </a:rPr>
              <a:t>The safe hands challenge</a:t>
            </a:r>
            <a:endParaRPr lang="en-GB" sz="1000" i="1" kern="100" dirty="0">
              <a:effectLst/>
              <a:latin typeface="Arial" panose="020B0604020202020204" pitchFamily="34" charset="0"/>
              <a:ea typeface="Calibri" panose="020F0502020204030204" pitchFamily="34" charset="0"/>
              <a:cs typeface="Arial" panose="020B0604020202020204" pitchFamily="34" charset="0"/>
            </a:endParaRPr>
          </a:p>
          <a:p>
            <a:pPr marL="171450" indent="-171450">
              <a:lnSpc>
                <a:spcPct val="107000"/>
              </a:lnSpc>
              <a:spcAft>
                <a:spcPts val="800"/>
              </a:spcAft>
              <a:buFont typeface="Arial" panose="020B0604020202020204" pitchFamily="34" charset="0"/>
              <a:buChar char="•"/>
            </a:pPr>
            <a:r>
              <a:rPr lang="en-US" sz="1000" i="1"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6"/>
              </a:rPr>
              <a:t>Overview preventing infection at birth</a:t>
            </a:r>
            <a:endParaRPr lang="en-GB" sz="1000" i="1" kern="100" dirty="0">
              <a:effectLst/>
              <a:latin typeface="Arial" panose="020B0604020202020204" pitchFamily="34" charset="0"/>
              <a:ea typeface="Calibri" panose="020F0502020204030204" pitchFamily="34" charset="0"/>
              <a:cs typeface="Arial" panose="020B0604020202020204" pitchFamily="34" charset="0"/>
            </a:endParaRPr>
          </a:p>
          <a:p>
            <a:pPr>
              <a:lnSpc>
                <a:spcPct val="200000"/>
              </a:lnSpc>
            </a:pPr>
            <a:endParaRPr lang="en-GB" sz="1200" i="1" u="sng" dirty="0">
              <a:solidFill>
                <a:srgbClr val="2C87C4"/>
              </a:solidFill>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23000812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latin typeface="Arial" panose="020B0604020202020204" pitchFamily="34" charset="0"/>
                <a:cs typeface="Arial" panose="020B0604020202020204" pitchFamily="34" charset="0"/>
              </a:rPr>
              <a:t>Review the Clinical practice checklist before observing in the clinical area.</a:t>
            </a:r>
          </a:p>
        </p:txBody>
      </p:sp>
    </p:spTree>
    <p:extLst>
      <p:ext uri="{BB962C8B-B14F-4D97-AF65-F5344CB8AC3E}">
        <p14:creationId xmlns:p14="http://schemas.microsoft.com/office/powerpoint/2010/main" val="17723096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Font typeface="Arial" panose="020B0604020202020204" pitchFamily="34" charset="0"/>
              <a:buNone/>
            </a:pPr>
            <a:r>
              <a:rPr lang="en-US" sz="1000" b="0" dirty="0">
                <a:latin typeface="Arial" panose="020B0604020202020204" pitchFamily="34" charset="0"/>
                <a:cs typeface="Arial" panose="020B0604020202020204" pitchFamily="34" charset="0"/>
              </a:rPr>
              <a:t>After the clinical practice, discuss the observations made, possible reasons for practices, and changes needed to improve the quality of essential newborn care.</a:t>
            </a:r>
          </a:p>
          <a:p>
            <a:pPr marL="0" lvl="0" indent="0" algn="l">
              <a:buFont typeface="Arial" panose="020B0604020202020204" pitchFamily="34" charset="0"/>
              <a:buNone/>
            </a:pPr>
            <a:endParaRPr lang="en-US" sz="1000" b="0" dirty="0">
              <a:latin typeface="Arial" panose="020B0604020202020204" pitchFamily="34" charset="0"/>
              <a:cs typeface="Arial" panose="020B0604020202020204" pitchFamily="34" charset="0"/>
            </a:endParaRPr>
          </a:p>
          <a:p>
            <a:pPr marL="0" lvl="0" indent="0" algn="l">
              <a:buFont typeface="Arial" panose="020B0604020202020204" pitchFamily="34" charset="0"/>
              <a:buNone/>
            </a:pPr>
            <a:r>
              <a:rPr lang="en-US" sz="1000" b="1" dirty="0">
                <a:latin typeface="Arial" panose="020B0604020202020204" pitchFamily="34" charset="0"/>
                <a:cs typeface="Arial" panose="020B0604020202020204" pitchFamily="34" charset="0"/>
              </a:rPr>
              <a:t>What new things will you do?</a:t>
            </a:r>
          </a:p>
          <a:p>
            <a:pPr marL="0" lvl="0" indent="0" algn="l">
              <a:buFont typeface="Arial" panose="020B0604020202020204" pitchFamily="34" charset="0"/>
              <a:buNone/>
            </a:pPr>
            <a:r>
              <a:rPr lang="en-US" sz="1000" b="1" dirty="0">
                <a:latin typeface="Arial" panose="020B0604020202020204" pitchFamily="34" charset="0"/>
                <a:cs typeface="Arial" panose="020B0604020202020204" pitchFamily="34" charset="0"/>
              </a:rPr>
              <a:t>What old things will you not do?</a:t>
            </a:r>
          </a:p>
          <a:p>
            <a:pPr marL="0" lvl="0" indent="0" algn="l">
              <a:buFont typeface="Arial" panose="020B0604020202020204" pitchFamily="34" charset="0"/>
              <a:buNone/>
            </a:pPr>
            <a:r>
              <a:rPr lang="en-US" sz="1000" b="1" dirty="0">
                <a:latin typeface="Arial" panose="020B0604020202020204" pitchFamily="34" charset="0"/>
                <a:cs typeface="Arial" panose="020B0604020202020204" pitchFamily="34" charset="0"/>
              </a:rPr>
              <a:t>How will you make a change?</a:t>
            </a:r>
          </a:p>
          <a:p>
            <a:pPr marL="0" lvl="0" indent="0" algn="l">
              <a:buFont typeface="Arial" panose="020B0604020202020204" pitchFamily="34" charset="0"/>
              <a:buNone/>
            </a:pPr>
            <a:endParaRPr lang="en-US" sz="10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b="1" kern="100" dirty="0">
                <a:effectLst/>
                <a:latin typeface="Arial" panose="020B0604020202020204" pitchFamily="34" charset="0"/>
                <a:ea typeface="Calibri" panose="020F0502020204030204" pitchFamily="34" charset="0"/>
                <a:cs typeface="Arial" panose="020B0604020202020204" pitchFamily="34" charset="0"/>
              </a:rPr>
              <a:t>Use your reflections to fill out the QI template.</a:t>
            </a:r>
          </a:p>
          <a:p>
            <a:pPr marL="0" lvl="0" indent="0" algn="l">
              <a:buFont typeface="Arial" panose="020B0604020202020204" pitchFamily="34" charset="0"/>
              <a:buNone/>
            </a:pPr>
            <a:endParaRPr lang="en-US"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56161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2200" y="1314450"/>
            <a:ext cx="2662238" cy="1995488"/>
          </a:xfrm>
        </p:spPr>
      </p:sp>
      <p:sp>
        <p:nvSpPr>
          <p:cNvPr id="4" name="Notes Placeholder 3">
            <a:extLst>
              <a:ext uri="{FF2B5EF4-FFF2-40B4-BE49-F238E27FC236}">
                <a16:creationId xmlns:a16="http://schemas.microsoft.com/office/drawing/2014/main" id="{BF889F23-85FB-10F5-4C5B-D9457C90463E}"/>
              </a:ext>
            </a:extLst>
          </p:cNvPr>
          <p:cNvSpPr txBox="1">
            <a:spLocks noGrp="1"/>
          </p:cNvSpPr>
          <p:nvPr>
            <p:ph type="body" idx="1"/>
          </p:nvPr>
        </p:nvSpPr>
        <p:spPr>
          <a:xfrm>
            <a:off x="365759" y="3705726"/>
            <a:ext cx="6381549" cy="1326325"/>
          </a:xfrm>
          <a:prstGeom prst="rect">
            <a:avLst/>
          </a:prstGeom>
          <a:noFill/>
        </p:spPr>
        <p:txBody>
          <a:bodyPr wrap="square" rtlCol="0">
            <a:spAutoFit/>
          </a:bodyPr>
          <a:lstStyle/>
          <a:p>
            <a:pPr>
              <a:lnSpc>
                <a:spcPct val="107000"/>
              </a:lnSpc>
              <a:spcAft>
                <a:spcPts val="800"/>
              </a:spcAft>
            </a:pPr>
            <a:endParaRPr lang="en-US" sz="1000" u="none"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kern="100" dirty="0">
                <a:solidFill>
                  <a:srgbClr val="0563C1"/>
                </a:solidFill>
                <a:effectLst/>
                <a:latin typeface="Arial" panose="020B0604020202020204" pitchFamily="34" charset="0"/>
                <a:ea typeface="Calibri" panose="020F0502020204030204" pitchFamily="34" charset="0"/>
                <a:cs typeface="Arial" panose="020B0604020202020204" pitchFamily="34" charset="0"/>
              </a:rPr>
              <a:t> </a:t>
            </a:r>
          </a:p>
          <a:p>
            <a:pPr>
              <a:lnSpc>
                <a:spcPct val="200000"/>
              </a:lnSpc>
            </a:pPr>
            <a:endParaRPr lang="en-GB" sz="1000" i="1" u="sng" dirty="0">
              <a:solidFill>
                <a:srgbClr val="2C87C4"/>
              </a:solidFill>
              <a:latin typeface="Arial" panose="020B0604020202020204" pitchFamily="34" charset="0"/>
              <a:cs typeface="Arial" panose="020B0604020202020204" pitchFamily="34" charset="0"/>
            </a:endParaRPr>
          </a:p>
          <a:p>
            <a:pPr>
              <a:lnSpc>
                <a:spcPct val="200000"/>
              </a:lnSpc>
            </a:pPr>
            <a:endParaRPr lang="en-US" sz="1000" dirty="0">
              <a:solidFill>
                <a:srgbClr val="2C87C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3118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700"/>
              </a:spcBef>
              <a:buSzPts val="1100"/>
              <a:tabLst>
                <a:tab pos="478155" algn="l"/>
                <a:tab pos="478790" algn="l"/>
              </a:tabLst>
            </a:pPr>
            <a:r>
              <a:rPr lang="en-US" sz="1000" dirty="0">
                <a:latin typeface="Arial" panose="020B0604020202020204" pitchFamily="34" charset="0"/>
                <a:ea typeface="Myriad Pro Light"/>
                <a:cs typeface="Arial" panose="020B0604020202020204" pitchFamily="34" charset="0"/>
              </a:rPr>
              <a:t>Throughout the world many mothers and newborns do not have access to clean water, sanitation and hygiene (WASH) in health facilities. This leads to infections, deaths and disabilities. It is estimated that up to 1 million women and newborns die each year from preventable infections.</a:t>
            </a:r>
          </a:p>
          <a:p>
            <a:pPr marL="0" marR="0" lvl="0" indent="0" algn="l" defTabSz="914400" rtl="0" eaLnBrk="1" fontAlgn="auto" latinLnBrk="0" hangingPunct="1">
              <a:lnSpc>
                <a:spcPct val="100000"/>
              </a:lnSpc>
              <a:spcBef>
                <a:spcPts val="700"/>
              </a:spcBef>
              <a:spcAft>
                <a:spcPts val="0"/>
              </a:spcAft>
              <a:buClrTx/>
              <a:buSzPts val="1100"/>
              <a:buFontTx/>
              <a:buNone/>
              <a:tabLst>
                <a:tab pos="478155" algn="l"/>
                <a:tab pos="478790" algn="l"/>
              </a:tabLst>
              <a:defRPr/>
            </a:pPr>
            <a:endParaRPr lang="en-US" sz="1000" i="1" dirty="0">
              <a:latin typeface="Arial" panose="020B0604020202020204" pitchFamily="34" charset="0"/>
              <a:ea typeface="Myriad Pro Light"/>
              <a:cs typeface="Arial" panose="020B0604020202020204" pitchFamily="34" charset="0"/>
            </a:endParaRPr>
          </a:p>
          <a:p>
            <a:pPr marL="0" marR="0" lvl="0" indent="0" algn="l" defTabSz="914400" rtl="0" eaLnBrk="1" fontAlgn="auto" latinLnBrk="0" hangingPunct="1">
              <a:lnSpc>
                <a:spcPct val="100000"/>
              </a:lnSpc>
              <a:spcBef>
                <a:spcPts val="700"/>
              </a:spcBef>
              <a:spcAft>
                <a:spcPts val="0"/>
              </a:spcAft>
              <a:buClrTx/>
              <a:buSzPts val="1100"/>
              <a:buFontTx/>
              <a:buNone/>
              <a:tabLst>
                <a:tab pos="478155" algn="l"/>
                <a:tab pos="478790" algn="l"/>
              </a:tabLst>
              <a:defRPr/>
            </a:pPr>
            <a:r>
              <a:rPr lang="en-US" sz="1000" i="1" dirty="0">
                <a:latin typeface="Arial" panose="020B0604020202020204" pitchFamily="34" charset="0"/>
                <a:ea typeface="Myriad Pro Light"/>
                <a:cs typeface="Arial" panose="020B0604020202020204" pitchFamily="34" charset="0"/>
              </a:rPr>
              <a:t>To learn more </a:t>
            </a:r>
            <a:br>
              <a:rPr lang="en-US" sz="1000" i="1" dirty="0">
                <a:latin typeface="Arial" panose="020B0604020202020204" pitchFamily="34" charset="0"/>
                <a:ea typeface="Myriad Pro Light"/>
                <a:cs typeface="Arial" panose="020B0604020202020204" pitchFamily="34" charset="0"/>
              </a:rPr>
            </a:br>
            <a:r>
              <a:rPr lang="en-US" sz="1000" kern="100" dirty="0" err="1">
                <a:effectLst/>
                <a:latin typeface="Arial" panose="020B0604020202020204" pitchFamily="34" charset="0"/>
                <a:ea typeface="Calibri" panose="020F0502020204030204" pitchFamily="34" charset="0"/>
                <a:cs typeface="Arial" panose="020B0604020202020204" pitchFamily="34" charset="0"/>
              </a:rPr>
              <a:t>Blencowe</a:t>
            </a:r>
            <a:r>
              <a:rPr lang="en-US" sz="1000" kern="100" dirty="0">
                <a:effectLst/>
                <a:latin typeface="Arial" panose="020B0604020202020204" pitchFamily="34" charset="0"/>
                <a:ea typeface="Calibri" panose="020F0502020204030204" pitchFamily="34" charset="0"/>
                <a:cs typeface="Arial" panose="020B0604020202020204" pitchFamily="34" charset="0"/>
              </a:rPr>
              <a:t> H and Cousens S. </a:t>
            </a:r>
            <a:br>
              <a:rPr lang="en-US" sz="1000" kern="100" dirty="0">
                <a:effectLst/>
                <a:latin typeface="Arial" panose="020B0604020202020204" pitchFamily="34" charset="0"/>
                <a:ea typeface="Calibri" panose="020F0502020204030204" pitchFamily="34" charset="0"/>
                <a:cs typeface="Arial" panose="020B0604020202020204" pitchFamily="34" charset="0"/>
              </a:rPr>
            </a:br>
            <a:r>
              <a:rPr lang="en-US" sz="1000" i="1" dirty="0">
                <a:latin typeface="Arial" panose="020B0604020202020204" pitchFamily="34" charset="0"/>
                <a:cs typeface="Arial" panose="020B0604020202020204" pitchFamily="34" charset="0"/>
                <a:hlinkClick r:id="rId3"/>
              </a:rPr>
              <a:t>Addressing the challenge of neonatal mortality Trop Med Intern Health 2013; 18: 303-312</a:t>
            </a:r>
            <a:endParaRPr lang="en-GB" sz="1000" i="1" dirty="0">
              <a:latin typeface="Arial" panose="020B0604020202020204" pitchFamily="34" charset="0"/>
              <a:cs typeface="Arial" panose="020B0604020202020204" pitchFamily="34" charset="0"/>
            </a:endParaRPr>
          </a:p>
          <a:p>
            <a:pPr>
              <a:spcBef>
                <a:spcPts val="700"/>
              </a:spcBef>
              <a:buSzPts val="1100"/>
              <a:tabLst>
                <a:tab pos="478155" algn="l"/>
                <a:tab pos="478790" algn="l"/>
              </a:tabLst>
            </a:pPr>
            <a:endParaRPr lang="en-NO" sz="1000" i="1" kern="100" dirty="0">
              <a:effectLst/>
              <a:latin typeface="Arial" panose="020B0604020202020204" pitchFamily="34" charset="0"/>
              <a:cs typeface="Arial" panose="020B0604020202020204" pitchFamily="34" charset="0"/>
            </a:endParaRPr>
          </a:p>
          <a:p>
            <a:endParaRPr lang="en-US" sz="1000" i="1" kern="100" dirty="0">
              <a:effectLst/>
              <a:latin typeface="Arial" panose="020B0604020202020204" pitchFamily="34" charset="0"/>
              <a:ea typeface="Calibri" panose="020F0502020204030204" pitchFamily="34" charset="0"/>
              <a:cs typeface="Arial" panose="020B0604020202020204" pitchFamily="34" charset="0"/>
            </a:endParaRPr>
          </a:p>
          <a:p>
            <a:endParaRPr lang="en-NO" sz="1000" i="1" kern="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94071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8B26D-A9B9-51B2-FB22-6FB11400F2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E6E87A-DAFC-93E9-587C-12B102FCC7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C11EBB-AD84-7E46-3B1E-E65ACC687BC4}"/>
              </a:ext>
            </a:extLst>
          </p:cNvPr>
          <p:cNvSpPr>
            <a:spLocks noGrp="1"/>
          </p:cNvSpPr>
          <p:nvPr>
            <p:ph type="body" idx="1"/>
          </p:nvPr>
        </p:nvSpPr>
        <p:spPr/>
        <p:txBody>
          <a:bodyPr/>
          <a:lstStyle/>
          <a:p>
            <a:pPr>
              <a:spcBef>
                <a:spcPts val="700"/>
              </a:spcBef>
              <a:buSzPts val="1100"/>
              <a:tabLst>
                <a:tab pos="478155" algn="l"/>
                <a:tab pos="478790" algn="l"/>
              </a:tabLst>
            </a:pPr>
            <a:r>
              <a:rPr lang="en-US" sz="1000" b="0" dirty="0">
                <a:latin typeface="Arial" panose="020B0604020202020204" pitchFamily="34" charset="0"/>
                <a:ea typeface="Myriad Pro Light"/>
                <a:cs typeface="Arial" panose="020B0604020202020204" pitchFamily="34" charset="0"/>
              </a:rPr>
              <a:t>There are inequalities between and within countries. </a:t>
            </a:r>
          </a:p>
          <a:p>
            <a:pPr>
              <a:spcBef>
                <a:spcPts val="700"/>
              </a:spcBef>
              <a:buSzPts val="1100"/>
              <a:tabLst>
                <a:tab pos="478155" algn="l"/>
                <a:tab pos="478790" algn="l"/>
              </a:tabLst>
            </a:pPr>
            <a:br>
              <a:rPr lang="en-US" sz="1000" dirty="0">
                <a:latin typeface="Arial" panose="020B0604020202020204" pitchFamily="34" charset="0"/>
                <a:ea typeface="Myriad Pro Light"/>
                <a:cs typeface="Arial" panose="020B0604020202020204" pitchFamily="34" charset="0"/>
              </a:rPr>
            </a:br>
            <a:r>
              <a:rPr lang="en-US" sz="1000" b="1" dirty="0">
                <a:latin typeface="Arial" panose="020B0604020202020204" pitchFamily="34" charset="0"/>
                <a:ea typeface="Myriad Pro Light"/>
                <a:cs typeface="Arial" panose="020B0604020202020204" pitchFamily="34" charset="0"/>
              </a:rPr>
              <a:t>What are the data for your country and subregion?</a:t>
            </a:r>
            <a:endParaRPr lang="en-US" sz="1000" b="1" i="1" kern="100" dirty="0">
              <a:effectLst/>
              <a:latin typeface="Arial" panose="020B0604020202020204" pitchFamily="34" charset="0"/>
              <a:ea typeface="Calibri" panose="020F0502020204030204" pitchFamily="34" charset="0"/>
              <a:cs typeface="Arial" panose="020B0604020202020204" pitchFamily="34" charset="0"/>
            </a:endParaRPr>
          </a:p>
          <a:p>
            <a:pPr marR="942340" lvl="0">
              <a:lnSpc>
                <a:spcPct val="110000"/>
              </a:lnSpc>
              <a:spcBef>
                <a:spcPts val="795"/>
              </a:spcBef>
              <a:spcAft>
                <a:spcPts val="0"/>
              </a:spcAft>
              <a:buClr>
                <a:srgbClr val="231F20"/>
              </a:buClr>
              <a:buSzPts val="1200"/>
              <a:tabLst>
                <a:tab pos="309245" algn="l"/>
                <a:tab pos="310515" algn="l"/>
              </a:tabLst>
            </a:pPr>
            <a:r>
              <a:rPr lang="en-US" sz="1000" b="0" i="1" dirty="0">
                <a:latin typeface="Arial" panose="020B0604020202020204" pitchFamily="34" charset="0"/>
                <a:cs typeface="Arial" panose="020B0604020202020204" pitchFamily="34" charset="0"/>
                <a:hlinkClick r:id="rId3"/>
              </a:rPr>
              <a:t>https://washdata.org/monitoring/health-care-facilities</a:t>
            </a:r>
            <a:endParaRPr lang="en-GB" sz="1000" b="0" i="1" spc="-35" dirty="0">
              <a:solidFill>
                <a:srgbClr val="231F20"/>
              </a:solidFill>
              <a:latin typeface="Arial" panose="020B0604020202020204" pitchFamily="34" charset="0"/>
              <a:cs typeface="Arial" panose="020B0604020202020204" pitchFamily="34" charset="0"/>
            </a:endParaRPr>
          </a:p>
          <a:p>
            <a:pPr marR="942340" lvl="0">
              <a:lnSpc>
                <a:spcPct val="110000"/>
              </a:lnSpc>
              <a:spcBef>
                <a:spcPts val="795"/>
              </a:spcBef>
              <a:spcAft>
                <a:spcPts val="0"/>
              </a:spcAft>
              <a:buClr>
                <a:srgbClr val="231F20"/>
              </a:buClr>
              <a:buSzPts val="1200"/>
              <a:tabLst>
                <a:tab pos="309245" algn="l"/>
                <a:tab pos="310515" algn="l"/>
              </a:tabLst>
            </a:pPr>
            <a:r>
              <a:rPr lang="en-US" sz="1000" b="0" i="1" dirty="0">
                <a:latin typeface="Arial" panose="020B0604020202020204" pitchFamily="34" charset="0"/>
                <a:cs typeface="Arial" panose="020B0604020202020204" pitchFamily="34" charset="0"/>
                <a:hlinkClick r:id="rId4"/>
              </a:rPr>
              <a:t>https://washdata.org/data/healthcare#!/</a:t>
            </a:r>
            <a:endParaRPr lang="en-GB" sz="1000" b="0" i="1" spc="-35" dirty="0">
              <a:solidFill>
                <a:srgbClr val="231F2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502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700"/>
              </a:spcBef>
              <a:buSzPts val="1100"/>
              <a:tabLst>
                <a:tab pos="478155" algn="l"/>
                <a:tab pos="478790" algn="l"/>
              </a:tabLst>
            </a:pPr>
            <a:endParaRPr lang="en-US" sz="1200" dirty="0">
              <a:latin typeface="Myriad Pro" panose="020B0503030403020204" pitchFamily="34" charset="0"/>
              <a:ea typeface="Myriad Pro Light"/>
              <a:cs typeface="Myriad Pro Light"/>
            </a:endParaRPr>
          </a:p>
        </p:txBody>
      </p:sp>
    </p:spTree>
    <p:extLst>
      <p:ext uri="{BB962C8B-B14F-4D97-AF65-F5344CB8AC3E}">
        <p14:creationId xmlns:p14="http://schemas.microsoft.com/office/powerpoint/2010/main" val="3753299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i="0" kern="100" dirty="0">
                <a:effectLst/>
                <a:latin typeface="Arial" panose="020B0604020202020204" pitchFamily="34" charset="0"/>
                <a:ea typeface="Calibri" panose="020F0502020204030204" pitchFamily="34" charset="0"/>
                <a:cs typeface="Arial" panose="020B0604020202020204" pitchFamily="34" charset="0"/>
              </a:rPr>
              <a:t>Baseline simulation</a:t>
            </a:r>
          </a:p>
          <a:p>
            <a:endParaRPr lang="en-US" sz="1000" b="1" i="0" kern="100" dirty="0">
              <a:effectLst/>
              <a:latin typeface="Arial" panose="020B0604020202020204" pitchFamily="34" charset="0"/>
              <a:ea typeface="Calibri" panose="020F0502020204030204" pitchFamily="34" charset="0"/>
              <a:cs typeface="Arial" panose="020B0604020202020204" pitchFamily="34" charset="0"/>
            </a:endParaRPr>
          </a:p>
          <a:p>
            <a:r>
              <a:rPr lang="en-US" sz="1000" b="1" i="0" kern="100" dirty="0">
                <a:effectLst/>
                <a:latin typeface="Arial" panose="020B0604020202020204" pitchFamily="34" charset="0"/>
                <a:ea typeface="Calibri" panose="020F0502020204030204" pitchFamily="34" charset="0"/>
                <a:cs typeface="Arial" panose="020B0604020202020204" pitchFamily="34" charset="0"/>
              </a:rPr>
              <a:t>Skills and performance – </a:t>
            </a:r>
            <a:r>
              <a:rPr lang="en-US" sz="1000" b="0" i="0" kern="100" dirty="0">
                <a:effectLst/>
                <a:latin typeface="Arial" panose="020B0604020202020204" pitchFamily="34" charset="0"/>
                <a:ea typeface="Calibri" panose="020F0502020204030204" pitchFamily="34" charset="0"/>
                <a:cs typeface="Arial" panose="020B0604020202020204" pitchFamily="34" charset="0"/>
              </a:rPr>
              <a:t>participants demonstrate practical solutions for accessing hand hygiene in </a:t>
            </a:r>
            <a:r>
              <a:rPr lang="en-US" sz="1000" b="0" i="0" kern="100" dirty="0" err="1">
                <a:effectLst/>
                <a:latin typeface="Arial" panose="020B0604020202020204" pitchFamily="34" charset="0"/>
                <a:ea typeface="Calibri" panose="020F0502020204030204" pitchFamily="34" charset="0"/>
                <a:cs typeface="Arial" panose="020B0604020202020204" pitchFamily="34" charset="0"/>
              </a:rPr>
              <a:t>labour</a:t>
            </a:r>
            <a:r>
              <a:rPr lang="en-US" sz="1000" b="0" i="0" kern="100" dirty="0">
                <a:effectLst/>
                <a:latin typeface="Arial" panose="020B0604020202020204" pitchFamily="34" charset="0"/>
                <a:ea typeface="Calibri" panose="020F0502020204030204" pitchFamily="34" charset="0"/>
                <a:cs typeface="Arial" panose="020B0604020202020204" pitchFamily="34" charset="0"/>
              </a:rPr>
              <a:t>.</a:t>
            </a:r>
          </a:p>
          <a:p>
            <a:pPr marL="228600" indent="-228600">
              <a:buFont typeface="+mj-lt"/>
              <a:buAutoNum type="arabicPeriod"/>
            </a:pPr>
            <a:r>
              <a:rPr lang="en-US" sz="1000" b="0" i="0" kern="100" dirty="0">
                <a:effectLst/>
                <a:latin typeface="Arial" panose="020B0604020202020204" pitchFamily="34" charset="0"/>
                <a:ea typeface="Calibri" panose="020F0502020204030204" pitchFamily="34" charset="0"/>
                <a:cs typeface="Arial" panose="020B0604020202020204" pitchFamily="34" charset="0"/>
              </a:rPr>
              <a:t>Orienting Sarita and her companion to wheelchair-accessible handwashing and toilet facilities.</a:t>
            </a:r>
          </a:p>
          <a:p>
            <a:pPr marL="228600" indent="-228600">
              <a:buFont typeface="+mj-lt"/>
              <a:buAutoNum type="arabicPeriod"/>
            </a:pPr>
            <a:r>
              <a:rPr lang="en-US" sz="1000" b="0" i="0" kern="100" dirty="0">
                <a:effectLst/>
                <a:latin typeface="Arial" panose="020B0604020202020204" pitchFamily="34" charset="0"/>
                <a:ea typeface="Calibri" panose="020F0502020204030204" pitchFamily="34" charset="0"/>
                <a:cs typeface="Arial" panose="020B0604020202020204" pitchFamily="34" charset="0"/>
              </a:rPr>
              <a:t>Providing alcohol hand rub or a basin with soap, clean water and towel at Sarita’s bedside.</a:t>
            </a:r>
          </a:p>
          <a:p>
            <a:endParaRPr lang="en-GB" sz="1000" i="0" dirty="0">
              <a:effectLst/>
              <a:latin typeface="Arial" panose="020B0604020202020204" pitchFamily="34" charset="0"/>
              <a:ea typeface="Myriad Pro" panose="020B0503030403020204"/>
              <a:cs typeface="Arial" panose="020B0604020202020204" pitchFamily="34" charset="0"/>
            </a:endParaRPr>
          </a:p>
          <a:p>
            <a:pPr marL="0" marR="0" indent="0">
              <a:lnSpc>
                <a:spcPct val="107000"/>
              </a:lnSpc>
              <a:spcBef>
                <a:spcPts val="40"/>
              </a:spcBef>
              <a:spcAft>
                <a:spcPts val="0"/>
              </a:spcAft>
              <a:buNone/>
            </a:pPr>
            <a:r>
              <a:rPr lang="en-US" sz="1000" b="1" i="0" kern="1200" dirty="0">
                <a:solidFill>
                  <a:srgbClr val="000000"/>
                </a:solidFill>
                <a:effectLst/>
                <a:latin typeface="Arial" panose="020B0604020202020204" pitchFamily="34" charset="0"/>
                <a:ea typeface="Myriad Pro"/>
                <a:cs typeface="Arial" panose="020B0604020202020204" pitchFamily="34" charset="0"/>
              </a:rPr>
              <a:t>Debriefing </a:t>
            </a:r>
            <a:r>
              <a:rPr lang="en-US" sz="1000" b="0" i="0" kern="1200" dirty="0">
                <a:solidFill>
                  <a:srgbClr val="000000"/>
                </a:solidFill>
                <a:effectLst/>
                <a:latin typeface="Arial" panose="020B0604020202020204" pitchFamily="34" charset="0"/>
                <a:ea typeface="Myriad Pro"/>
                <a:cs typeface="Arial" panose="020B0604020202020204" pitchFamily="34" charset="0"/>
              </a:rPr>
              <a:t>– participants self-reflect and give feedback to one another in their roles. </a:t>
            </a:r>
            <a:endParaRPr lang="en-US" sz="1000" b="1" i="0" kern="1200" dirty="0">
              <a:solidFill>
                <a:srgbClr val="000000"/>
              </a:solidFill>
              <a:effectLst/>
              <a:latin typeface="Arial" panose="020B0604020202020204" pitchFamily="34" charset="0"/>
              <a:ea typeface="Myriad Pro"/>
              <a:cs typeface="Arial" panose="020B0604020202020204" pitchFamily="34" charset="0"/>
            </a:endParaRPr>
          </a:p>
          <a:p>
            <a:pPr marL="0" marR="0" indent="0">
              <a:lnSpc>
                <a:spcPct val="107000"/>
              </a:lnSpc>
              <a:spcBef>
                <a:spcPts val="0"/>
              </a:spcBef>
              <a:spcAft>
                <a:spcPts val="0"/>
              </a:spcAft>
              <a:buNone/>
            </a:pPr>
            <a:r>
              <a:rPr lang="en-US" sz="1000" b="0" i="1" kern="1200" dirty="0">
                <a:solidFill>
                  <a:srgbClr val="000000"/>
                </a:solidFill>
                <a:effectLst/>
                <a:latin typeface="Arial" panose="020B0604020202020204" pitchFamily="34" charset="0"/>
                <a:ea typeface="Myriad Pro"/>
                <a:cs typeface="Arial" panose="020B0604020202020204" pitchFamily="34" charset="0"/>
              </a:rPr>
              <a:t>Provision of care (performance objectives)</a:t>
            </a:r>
            <a:endParaRPr lang="en-US" sz="1000" b="0" i="1"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b="0" i="0" kern="1200" dirty="0">
                <a:solidFill>
                  <a:srgbClr val="000000"/>
                </a:solidFill>
                <a:effectLst/>
                <a:latin typeface="Arial" panose="020B0604020202020204" pitchFamily="34" charset="0"/>
                <a:ea typeface="Myriad Pro"/>
                <a:cs typeface="Arial" panose="020B0604020202020204" pitchFamily="34" charset="0"/>
              </a:rPr>
              <a:t>What was done well?  </a:t>
            </a:r>
            <a:endParaRPr lang="en-US" sz="1000" b="0" i="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b="0" i="0" kern="1200" dirty="0">
                <a:solidFill>
                  <a:srgbClr val="000000"/>
                </a:solidFill>
                <a:effectLst/>
                <a:latin typeface="Arial" panose="020B0604020202020204" pitchFamily="34" charset="0"/>
                <a:ea typeface="Myriad Pro"/>
                <a:cs typeface="Arial" panose="020B0604020202020204" pitchFamily="34" charset="0"/>
              </a:rPr>
              <a:t>What could have been done better? </a:t>
            </a:r>
            <a:endParaRPr lang="en-US" sz="1000" b="0" i="0"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GB" sz="1000" b="0" i="0" kern="1200" dirty="0">
                <a:solidFill>
                  <a:srgbClr val="000000"/>
                </a:solidFill>
                <a:effectLst/>
                <a:latin typeface="Arial" panose="020B0604020202020204" pitchFamily="34" charset="0"/>
                <a:ea typeface="Myriad Pro"/>
                <a:cs typeface="Arial" panose="020B0604020202020204" pitchFamily="34" charset="0"/>
              </a:rPr>
              <a:t>What will you change the next time?</a:t>
            </a:r>
            <a:endParaRPr lang="en-US" sz="1000" b="0" i="0" kern="100"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GB" sz="1000" b="0" i="1" kern="1200" dirty="0">
                <a:solidFill>
                  <a:srgbClr val="000000"/>
                </a:solidFill>
                <a:effectLst/>
                <a:latin typeface="Arial" panose="020B0604020202020204" pitchFamily="34" charset="0"/>
                <a:ea typeface="Myriad Pro"/>
                <a:cs typeface="Arial" panose="020B0604020202020204" pitchFamily="34" charset="0"/>
              </a:rPr>
              <a:t>Experience of care</a:t>
            </a:r>
            <a:endParaRPr lang="en-US" sz="1000" b="0" i="1" kern="100" dirty="0">
              <a:effectLst/>
              <a:latin typeface="Arial" panose="020B0604020202020204" pitchFamily="34" charset="0"/>
              <a:ea typeface="Calibri" panose="020F0502020204030204" pitchFamily="34" charset="0"/>
              <a:cs typeface="Arial" panose="020B0604020202020204" pitchFamily="34" charset="0"/>
            </a:endParaRPr>
          </a:p>
          <a:p>
            <a:pPr marL="162000" marR="0" lvl="0" indent="-162000">
              <a:lnSpc>
                <a:spcPct val="107000"/>
              </a:lnSpc>
              <a:spcBef>
                <a:spcPts val="0"/>
              </a:spcBef>
              <a:spcAft>
                <a:spcPts val="0"/>
              </a:spcAft>
              <a:buFont typeface="Arial" panose="020B0604020202020204" pitchFamily="34" charset="0"/>
              <a:buChar char="•"/>
            </a:pPr>
            <a:r>
              <a:rPr lang="en-US" sz="1000" b="0" i="0" kern="0" dirty="0">
                <a:effectLst/>
                <a:latin typeface="Arial" panose="020B0604020202020204" pitchFamily="34" charset="0"/>
                <a:ea typeface="Times New Roman" panose="02020603050405020304" pitchFamily="18" charset="0"/>
                <a:cs typeface="Arial" panose="020B0604020202020204" pitchFamily="34" charset="0"/>
              </a:rPr>
              <a:t>Was the language clear and appropriate?</a:t>
            </a:r>
          </a:p>
          <a:p>
            <a:pPr marL="162000" marR="0" lvl="0" indent="-1620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000" b="0" i="0" kern="0" dirty="0">
                <a:effectLst/>
                <a:latin typeface="Arial" panose="020B0604020202020204" pitchFamily="34" charset="0"/>
                <a:ea typeface="Times New Roman" panose="02020603050405020304" pitchFamily="18" charset="0"/>
                <a:cs typeface="Arial" panose="020B0604020202020204" pitchFamily="34" charset="0"/>
              </a:rPr>
              <a:t>Was the communication respectful?</a:t>
            </a:r>
          </a:p>
          <a:p>
            <a:pPr marL="0" indent="0">
              <a:lnSpc>
                <a:spcPct val="107000"/>
              </a:lnSpc>
              <a:buFont typeface="Arial" panose="020B0604020202020204" pitchFamily="34" charset="0"/>
              <a:buNone/>
            </a:pPr>
            <a:endParaRPr lang="en-US" sz="1000" i="0" kern="1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buFont typeface="Arial" panose="020B0604020202020204" pitchFamily="34" charset="0"/>
              <a:buNone/>
            </a:pPr>
            <a:endParaRPr lang="en-US" sz="1000" i="0"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000" i="1" dirty="0">
                <a:latin typeface="Arial" panose="020B0604020202020204" pitchFamily="34" charset="0"/>
                <a:cs typeface="Arial" panose="020B0604020202020204" pitchFamily="34" charset="0"/>
              </a:rPr>
              <a:t>To learn more </a:t>
            </a:r>
            <a:r>
              <a:rPr lang="en-US" sz="1000" dirty="0">
                <a:effectLst/>
                <a:latin typeface="Arial" panose="020B0604020202020204" pitchFamily="34" charset="0"/>
                <a:ea typeface="Myriad Pro" panose="020B0503030403020204"/>
                <a:cs typeface="Arial" panose="020B0604020202020204" pitchFamily="34" charset="0"/>
                <a:hlinkClick r:id="rId3"/>
              </a:rPr>
              <a:t>WASH FIT Disability Inclusion</a:t>
            </a:r>
            <a:endParaRPr lang="en-US" sz="1000" dirty="0">
              <a:effectLst/>
              <a:latin typeface="Arial" panose="020B0604020202020204" pitchFamily="34" charset="0"/>
              <a:ea typeface="Myriad Pro" panose="020B0503030403020204"/>
              <a:cs typeface="Arial" panose="020B0604020202020204" pitchFamily="34" charset="0"/>
            </a:endParaRPr>
          </a:p>
          <a:p>
            <a:pPr marL="0" indent="0">
              <a:lnSpc>
                <a:spcPct val="107000"/>
              </a:lnSpc>
              <a:buFont typeface="Arial" panose="020B0604020202020204" pitchFamily="34" charset="0"/>
              <a:buNone/>
            </a:pPr>
            <a:endParaRPr lang="en-US" sz="1000" i="0" kern="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95376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Arial" panose="020B0604020202020204" pitchFamily="34" charset="0"/>
                <a:cs typeface="Arial" panose="020B0604020202020204" pitchFamily="34" charset="0"/>
              </a:rPr>
              <a:t>Practice correct hand hygiene in pairs. </a:t>
            </a:r>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Time each other in seconds.</a:t>
            </a:r>
          </a:p>
          <a:p>
            <a:r>
              <a:rPr lang="en-US" sz="1000" dirty="0">
                <a:latin typeface="Arial" panose="020B0604020202020204" pitchFamily="34" charset="0"/>
                <a:cs typeface="Arial" panose="020B0604020202020204" pitchFamily="34" charset="0"/>
              </a:rPr>
              <a:t>Give feedback to one another.  </a:t>
            </a:r>
          </a:p>
          <a:p>
            <a:endParaRPr lang="en-US" sz="1000"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How do you ensure correct duration of hand hygiene?</a:t>
            </a:r>
          </a:p>
          <a:p>
            <a:endParaRPr lang="en-US" sz="1000" b="1" i="1" dirty="0">
              <a:latin typeface="Arial" panose="020B0604020202020204" pitchFamily="34" charset="0"/>
              <a:cs typeface="Arial" panose="020B0604020202020204" pitchFamily="34" charset="0"/>
            </a:endParaRPr>
          </a:p>
          <a:p>
            <a:r>
              <a:rPr lang="en-US" sz="1000" b="0" i="1" dirty="0">
                <a:latin typeface="Arial" panose="020B0604020202020204" pitchFamily="34" charset="0"/>
                <a:cs typeface="Arial" panose="020B0604020202020204" pitchFamily="34" charset="0"/>
              </a:rPr>
              <a:t>View video </a:t>
            </a:r>
          </a:p>
          <a:p>
            <a:r>
              <a:rPr lang="en-US" sz="1000" i="1" dirty="0">
                <a:latin typeface="Arial" panose="020B0604020202020204" pitchFamily="34" charset="0"/>
                <a:ea typeface="Myriad Pro Light"/>
                <a:cs typeface="Arial" panose="020B0604020202020204" pitchFamily="34" charset="0"/>
              </a:rPr>
              <a:t>or</a:t>
            </a:r>
            <a:endParaRPr lang="en-US" sz="1000" dirty="0">
              <a:latin typeface="Arial" panose="020B0604020202020204" pitchFamily="34" charset="0"/>
              <a:ea typeface="Myriad Pro Ligh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b="0" i="1" dirty="0">
                <a:latin typeface="Arial" panose="020B0604020202020204" pitchFamily="34" charset="0"/>
                <a:cs typeface="Arial" panose="020B0604020202020204" pitchFamily="34" charset="0"/>
              </a:rPr>
              <a:t>If there is NO running </a:t>
            </a:r>
            <a:r>
              <a:rPr lang="en-GB" sz="1000" b="0" i="1" kern="1200" dirty="0">
                <a:solidFill>
                  <a:schemeClr val="tx1"/>
                </a:solidFill>
                <a:latin typeface="Arial" panose="020B0604020202020204" pitchFamily="34" charset="0"/>
                <a:ea typeface="+mn-ea"/>
                <a:cs typeface="Arial" panose="020B0604020202020204" pitchFamily="34" charset="0"/>
              </a:rPr>
              <a:t>water view </a:t>
            </a:r>
            <a:br>
              <a:rPr lang="en-GB" sz="1000" b="0" i="1" kern="1200" dirty="0">
                <a:solidFill>
                  <a:schemeClr val="tx1"/>
                </a:solidFill>
                <a:latin typeface="Arial" panose="020B0604020202020204" pitchFamily="34" charset="0"/>
                <a:ea typeface="+mn-ea"/>
                <a:cs typeface="Arial" panose="020B0604020202020204" pitchFamily="34" charset="0"/>
              </a:rPr>
            </a:br>
            <a:r>
              <a:rPr lang="en-US" sz="1000" b="0" i="1" u="sng" strike="noStrike" dirty="0">
                <a:solidFill>
                  <a:srgbClr val="0563C1"/>
                </a:solidFill>
                <a:effectLst/>
                <a:latin typeface="Arial" panose="020B0604020202020204" pitchFamily="34" charset="0"/>
                <a:cs typeface="Arial" panose="020B0604020202020204" pitchFamily="34" charset="0"/>
                <a:hlinkClick r:id="rId3"/>
              </a:rPr>
              <a:t>WHO handwashing with the tippy tap </a:t>
            </a:r>
            <a:endParaRPr lang="en-US" sz="1000" b="0" i="1" u="sng" strike="noStrike" dirty="0">
              <a:solidFill>
                <a:srgbClr val="0563C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i="1" u="sng" dirty="0">
              <a:solidFill>
                <a:srgbClr val="0563C1"/>
              </a:solidFill>
              <a:latin typeface="Arial" panose="020B0604020202020204" pitchFamily="34" charset="0"/>
              <a:cs typeface="Arial" panose="020B0604020202020204" pitchFamily="34" charset="0"/>
            </a:endParaRPr>
          </a:p>
          <a:p>
            <a:r>
              <a:rPr lang="en-GB" sz="1000" kern="100" dirty="0">
                <a:effectLst/>
                <a:latin typeface="Arial" panose="020B0604020202020204" pitchFamily="34" charset="0"/>
                <a:ea typeface="Calibri" panose="020F0502020204030204" pitchFamily="34" charset="0"/>
                <a:cs typeface="Arial" panose="020B0604020202020204" pitchFamily="34" charset="0"/>
              </a:rPr>
              <a:t>What new knowledge is presented in this video?</a:t>
            </a:r>
            <a:endParaRPr lang="en-NO" sz="1000" kern="100" dirty="0">
              <a:effectLst/>
              <a:latin typeface="Arial" panose="020B0604020202020204" pitchFamily="34" charset="0"/>
              <a:ea typeface="Calibri" panose="020F0502020204030204" pitchFamily="34" charset="0"/>
              <a:cs typeface="Arial" panose="020B0604020202020204" pitchFamily="34" charset="0"/>
            </a:endParaRPr>
          </a:p>
          <a:p>
            <a:r>
              <a:rPr lang="en-GB" sz="1000" kern="100" dirty="0">
                <a:effectLst/>
                <a:latin typeface="Arial" panose="020B0604020202020204" pitchFamily="34" charset="0"/>
                <a:ea typeface="Calibri" panose="020F0502020204030204" pitchFamily="34" charset="0"/>
                <a:cs typeface="Arial" panose="020B0604020202020204" pitchFamily="34" charset="0"/>
              </a:rPr>
              <a:t>Are there any skills or practices that differ from your current practice?</a:t>
            </a:r>
            <a:endParaRPr lang="en-NO" sz="1000" kern="100" dirty="0">
              <a:effectLst/>
              <a:latin typeface="Arial" panose="020B0604020202020204" pitchFamily="34" charset="0"/>
              <a:ea typeface="Calibri" panose="020F0502020204030204" pitchFamily="34" charset="0"/>
              <a:cs typeface="Arial" panose="020B0604020202020204" pitchFamily="34" charset="0"/>
            </a:endParaRPr>
          </a:p>
          <a:p>
            <a:r>
              <a:rPr lang="en-GB" sz="1000" kern="100" dirty="0">
                <a:effectLst/>
                <a:latin typeface="Arial" panose="020B0604020202020204" pitchFamily="34" charset="0"/>
                <a:ea typeface="Calibri" panose="020F0502020204030204" pitchFamily="34" charset="0"/>
                <a:cs typeface="Arial" panose="020B0604020202020204" pitchFamily="34" charset="0"/>
              </a:rPr>
              <a:t>What provider behaviours differ from your current practice?</a:t>
            </a:r>
            <a:endParaRPr lang="en-NO" sz="1000" kern="100" dirty="0">
              <a:effectLst/>
              <a:latin typeface="Arial" panose="020B0604020202020204" pitchFamily="34" charset="0"/>
              <a:ea typeface="Calibri" panose="020F0502020204030204" pitchFamily="34" charset="0"/>
              <a:cs typeface="Arial" panose="020B0604020202020204" pitchFamily="34" charset="0"/>
            </a:endParaRPr>
          </a:p>
          <a:p>
            <a:r>
              <a:rPr lang="en-GB" sz="1000" kern="100" dirty="0">
                <a:effectLst/>
                <a:latin typeface="Arial" panose="020B0604020202020204" pitchFamily="34" charset="0"/>
                <a:ea typeface="Calibri" panose="020F0502020204030204" pitchFamily="34" charset="0"/>
                <a:cs typeface="Arial" panose="020B0604020202020204" pitchFamily="34" charset="0"/>
              </a:rPr>
              <a:t>Does this video highlight any quality gaps in your facility?</a:t>
            </a:r>
            <a:endParaRPr lang="en-NO" sz="1000"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sng" strike="noStrike" dirty="0">
              <a:solidFill>
                <a:srgbClr val="0563C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1" u="none" strike="noStrike" dirty="0">
                <a:effectLst/>
                <a:latin typeface="Arial" panose="020B0604020202020204" pitchFamily="34" charset="0"/>
                <a:cs typeface="Arial" panose="020B0604020202020204" pitchFamily="34" charset="0"/>
              </a:rPr>
              <a:t>To learn more </a:t>
            </a:r>
            <a:br>
              <a:rPr lang="en-US" sz="1000" b="0" i="1" u="none" strike="noStrike" dirty="0">
                <a:effectLst/>
                <a:latin typeface="Arial" panose="020B0604020202020204" pitchFamily="34" charset="0"/>
                <a:cs typeface="Arial" panose="020B0604020202020204" pitchFamily="34" charset="0"/>
              </a:rPr>
            </a:br>
            <a:r>
              <a:rPr lang="en-US" sz="1000" i="1"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Importance of handwashing Newborn unit </a:t>
            </a:r>
            <a:endParaRPr lang="en-GB" sz="1000" i="1"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i="1" u="none"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i="1"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5497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100"/>
              <a:tabLst>
                <a:tab pos="478155" algn="l"/>
                <a:tab pos="478790" algn="l"/>
              </a:tabLst>
            </a:pPr>
            <a:r>
              <a:rPr lang="en-US" sz="1000" b="1" dirty="0">
                <a:latin typeface="Arial" panose="020B0604020202020204" pitchFamily="34" charset="0"/>
                <a:ea typeface="Myriad Pro Light"/>
                <a:cs typeface="Arial" panose="020B0604020202020204" pitchFamily="34" charset="0"/>
              </a:rPr>
              <a:t>What are 3 important points to remember about hand hygiene?</a:t>
            </a:r>
          </a:p>
          <a:p>
            <a:pPr marL="171450" indent="-171450">
              <a:buSzPts val="1100"/>
              <a:buFont typeface="Arial" panose="020B0604020202020204" pitchFamily="34" charset="0"/>
              <a:buChar char="•"/>
              <a:tabLst>
                <a:tab pos="478155" algn="l"/>
                <a:tab pos="478790" algn="l"/>
              </a:tabLst>
            </a:pPr>
            <a:r>
              <a:rPr lang="en-US" sz="1000" dirty="0">
                <a:latin typeface="Arial" panose="020B0604020202020204" pitchFamily="34" charset="0"/>
                <a:ea typeface="Myriad Pro Light"/>
                <a:cs typeface="Arial" panose="020B0604020202020204" pitchFamily="34" charset="0"/>
              </a:rPr>
              <a:t>Correct hand hygiene is key to preventing infections.</a:t>
            </a:r>
          </a:p>
          <a:p>
            <a:pPr marL="171450" indent="-171450">
              <a:buSzPts val="1100"/>
              <a:buFont typeface="Arial" panose="020B0604020202020204" pitchFamily="34" charset="0"/>
              <a:buChar char="•"/>
              <a:tabLst>
                <a:tab pos="478155" algn="l"/>
                <a:tab pos="478790" algn="l"/>
              </a:tabLst>
            </a:pPr>
            <a:r>
              <a:rPr lang="en-US" sz="1000" dirty="0">
                <a:latin typeface="Arial" panose="020B0604020202020204" pitchFamily="34" charset="0"/>
                <a:ea typeface="Myriad Pro Light"/>
                <a:cs typeface="Arial" panose="020B0604020202020204" pitchFamily="34" charset="0"/>
              </a:rPr>
              <a:t>Washing hands thoroughly is one element of correct hand hygiene.</a:t>
            </a:r>
          </a:p>
          <a:p>
            <a:pPr marL="171450" indent="-171450">
              <a:buSzPts val="1100"/>
              <a:buFont typeface="Arial" panose="020B0604020202020204" pitchFamily="34" charset="0"/>
              <a:buChar char="•"/>
              <a:tabLst>
                <a:tab pos="478155" algn="l"/>
                <a:tab pos="478790" algn="l"/>
              </a:tabLst>
            </a:pPr>
            <a:r>
              <a:rPr lang="en-US" sz="1000" dirty="0">
                <a:latin typeface="Arial" panose="020B0604020202020204" pitchFamily="34" charset="0"/>
                <a:ea typeface="Myriad Pro Light"/>
                <a:cs typeface="Arial" panose="020B0604020202020204" pitchFamily="34" charset="0"/>
              </a:rPr>
              <a:t>Washing hands whenever it is indicated is another. Wearing gloves does not replace hand hygiene. </a:t>
            </a:r>
            <a:endParaRPr lang="en-US" sz="1000" b="1" dirty="0">
              <a:latin typeface="Arial" panose="020B0604020202020204" pitchFamily="34" charset="0"/>
              <a:ea typeface="Myriad Pro Light"/>
              <a:cs typeface="Arial" panose="020B0604020202020204" pitchFamily="34" charset="0"/>
            </a:endParaRPr>
          </a:p>
          <a:p>
            <a:pPr marL="0" marR="0" lvl="0" indent="0" algn="l" defTabSz="914400" rtl="0" eaLnBrk="1" fontAlgn="auto" latinLnBrk="0" hangingPunct="1">
              <a:lnSpc>
                <a:spcPct val="100000"/>
              </a:lnSpc>
              <a:spcBef>
                <a:spcPts val="700"/>
              </a:spcBef>
              <a:spcAft>
                <a:spcPts val="0"/>
              </a:spcAft>
              <a:buClrTx/>
              <a:buSzPts val="1100"/>
              <a:buFontTx/>
              <a:buNone/>
              <a:tabLst>
                <a:tab pos="478155" algn="l"/>
                <a:tab pos="478790" algn="l"/>
              </a:tabLst>
              <a:defRPr/>
            </a:pPr>
            <a:r>
              <a:rPr lang="en-US" sz="1000" b="0" i="1" dirty="0">
                <a:latin typeface="Arial" panose="020B0604020202020204" pitchFamily="34" charset="0"/>
                <a:ea typeface="Myriad Pro Light"/>
                <a:cs typeface="Arial" panose="020B0604020202020204" pitchFamily="34" charset="0"/>
              </a:rPr>
              <a:t>View video </a:t>
            </a:r>
            <a:endParaRPr lang="en-GB" sz="1000" i="1" dirty="0">
              <a:latin typeface="Arial" panose="020B0604020202020204" pitchFamily="34" charset="0"/>
              <a:cs typeface="Arial" panose="020B0604020202020204" pitchFamily="34" charset="0"/>
            </a:endParaRPr>
          </a:p>
          <a:p>
            <a:pPr>
              <a:spcBef>
                <a:spcPts val="700"/>
              </a:spcBef>
              <a:buSzPts val="1100"/>
              <a:tabLst>
                <a:tab pos="478155" algn="l"/>
                <a:tab pos="478790" algn="l"/>
              </a:tabLst>
            </a:pPr>
            <a:r>
              <a:rPr lang="en-US" sz="1000" b="0" dirty="0">
                <a:latin typeface="Arial" panose="020B0604020202020204" pitchFamily="34" charset="0"/>
                <a:ea typeface="Myriad Pro Light"/>
                <a:cs typeface="Arial" panose="020B0604020202020204" pitchFamily="34" charset="0"/>
              </a:rPr>
              <a:t>Or</a:t>
            </a:r>
          </a:p>
          <a:p>
            <a:pPr>
              <a:spcBef>
                <a:spcPts val="700"/>
              </a:spcBef>
              <a:buSzPts val="1100"/>
              <a:tabLst>
                <a:tab pos="478155" algn="l"/>
                <a:tab pos="478790" algn="l"/>
              </a:tabLst>
            </a:pPr>
            <a:r>
              <a:rPr lang="en-US" sz="1000" b="0" i="1" dirty="0">
                <a:latin typeface="Arial" panose="020B0604020202020204" pitchFamily="34" charset="0"/>
                <a:ea typeface="Myriad Pro Light"/>
                <a:cs typeface="Arial" panose="020B0604020202020204" pitchFamily="34" charset="0"/>
              </a:rPr>
              <a:t>Optional practice </a:t>
            </a:r>
          </a:p>
          <a:p>
            <a:pPr>
              <a:spcBef>
                <a:spcPts val="700"/>
              </a:spcBef>
              <a:buSzPts val="1100"/>
              <a:tabLst>
                <a:tab pos="478155" algn="l"/>
                <a:tab pos="478790" algn="l"/>
              </a:tabLst>
            </a:pPr>
            <a:r>
              <a:rPr lang="en-US" sz="1000" dirty="0">
                <a:latin typeface="Arial" panose="020B0604020202020204" pitchFamily="34" charset="0"/>
                <a:ea typeface="Myriad Pro Light"/>
                <a:cs typeface="Arial" panose="020B0604020202020204" pitchFamily="34" charset="0"/>
              </a:rPr>
              <a:t>This practice session uses a special fluorescent gel, applied before hand washing, to show where microbes remain after inadequate washing. It reveals where hand hygiene technique has been ineffective. Examples of commercially available fluorescent gels include </a:t>
            </a:r>
            <a:r>
              <a:rPr lang="en-US" sz="1000" dirty="0" err="1">
                <a:latin typeface="Arial" panose="020B0604020202020204" pitchFamily="34" charset="0"/>
                <a:ea typeface="Myriad Pro Light"/>
                <a:cs typeface="Arial" panose="020B0604020202020204" pitchFamily="34" charset="0"/>
              </a:rPr>
              <a:t>GloGerm</a:t>
            </a:r>
            <a:r>
              <a:rPr lang="en-US" sz="1000" dirty="0">
                <a:latin typeface="Arial" panose="020B0604020202020204" pitchFamily="34" charset="0"/>
                <a:ea typeface="Myriad Pro Light"/>
                <a:cs typeface="Arial" panose="020B0604020202020204" pitchFamily="34" charset="0"/>
              </a:rPr>
              <a:t>™, Germ Juice™ and Glitter Bug™. Follow product instructions and use the UV light for detection of areas still contaminated.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119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2_Masterslide">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5CBA450C-FB93-009C-FFFF-DAF1942B5672}"/>
              </a:ext>
            </a:extLst>
          </p:cNvPr>
          <p:cNvSpPr>
            <a:spLocks noGrp="1"/>
          </p:cNvSpPr>
          <p:nvPr>
            <p:ph idx="10" hasCustomPrompt="1"/>
          </p:nvPr>
        </p:nvSpPr>
        <p:spPr>
          <a:xfrm>
            <a:off x="741050" y="1604225"/>
            <a:ext cx="7861461" cy="4565266"/>
          </a:xfrm>
          <a:prstGeom prst="rect">
            <a:avLst/>
          </a:prstGeom>
        </p:spPr>
        <p:txBody>
          <a:bodyPr vert="horz" lIns="91440" tIns="45720" rIns="91440" bIns="45720" rtlCol="0">
            <a:noAutofit/>
          </a:bodyPr>
          <a:lstStyle>
            <a:lvl1pPr marL="285750" indent="-285750" algn="l" defTabSz="652795" rtl="0" eaLnBrk="1" latinLnBrk="1" hangingPunct="1">
              <a:lnSpc>
                <a:spcPts val="2100"/>
              </a:lnSpc>
              <a:spcBef>
                <a:spcPts val="1000"/>
              </a:spcBef>
              <a:spcAft>
                <a:spcPts val="245"/>
              </a:spcAft>
              <a:buFont typeface="Arial" panose="020B0604020202020204" pitchFamily="34" charset="0"/>
              <a:buChar char="•"/>
              <a:defRPr sz="1800" b="1" i="0" kern="1200">
                <a:solidFill>
                  <a:schemeClr val="tx2"/>
                </a:solidFill>
                <a:latin typeface="Arial" panose="020B0604020202020204" pitchFamily="34" charset="0"/>
                <a:ea typeface="+mn-ea"/>
                <a:cs typeface="Arial" panose="020B0604020202020204" pitchFamily="34" charset="0"/>
              </a:defRPr>
            </a:lvl1pPr>
            <a:lvl2pPr marL="285750" indent="-285750" algn="l" defTabSz="652795" rtl="0" eaLnBrk="1" latinLnBrk="1" hangingPunct="1">
              <a:lnSpc>
                <a:spcPts val="2100"/>
              </a:lnSpc>
              <a:spcBef>
                <a:spcPts val="1000"/>
              </a:spcBef>
              <a:spcAft>
                <a:spcPts val="245"/>
              </a:spcAft>
              <a:buFont typeface="Arial" panose="020B0604020202020204" pitchFamily="34" charset="0"/>
              <a:buChar char="•"/>
              <a:defRPr sz="1800" b="1" i="0" kern="1200">
                <a:solidFill>
                  <a:schemeClr val="tx1"/>
                </a:solidFill>
                <a:latin typeface="Arial" panose="020B0604020202020204" pitchFamily="34" charset="0"/>
                <a:ea typeface="+mn-ea"/>
                <a:cs typeface="Arial" panose="020B0604020202020204" pitchFamily="34" charset="0"/>
              </a:defRPr>
            </a:lvl2pPr>
            <a:lvl3pPr marL="446551" indent="-285750" algn="l" defTabSz="652795" rtl="0" eaLnBrk="1" latinLnBrk="1" hangingPunct="1">
              <a:lnSpc>
                <a:spcPts val="2100"/>
              </a:lnSpc>
              <a:spcBef>
                <a:spcPts val="1000"/>
              </a:spcBef>
              <a:spcAft>
                <a:spcPts val="245"/>
              </a:spcAft>
              <a:buSzPct val="60000"/>
              <a:buFont typeface="Arial" panose="020B0604020202020204" pitchFamily="34" charset="0"/>
              <a:buChar char="•"/>
              <a:defRPr sz="1800" b="1"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r>
              <a:rPr lang="nb-NO" dirty="0"/>
              <a:t>Klikk for å redigere tekststiler i malen</a:t>
            </a:r>
          </a:p>
          <a:p>
            <a:pPr lvl="0"/>
            <a:endParaRPr lang="nb-NO" dirty="0"/>
          </a:p>
        </p:txBody>
      </p:sp>
      <p:sp>
        <p:nvSpPr>
          <p:cNvPr id="7" name="Title 1">
            <a:extLst>
              <a:ext uri="{FF2B5EF4-FFF2-40B4-BE49-F238E27FC236}">
                <a16:creationId xmlns:a16="http://schemas.microsoft.com/office/drawing/2014/main" id="{87E3BBA1-AF9E-9EC2-1C27-8AD8A0387665}"/>
              </a:ext>
            </a:extLst>
          </p:cNvPr>
          <p:cNvSpPr>
            <a:spLocks noGrp="1"/>
          </p:cNvSpPr>
          <p:nvPr>
            <p:ph type="title"/>
          </p:nvPr>
        </p:nvSpPr>
        <p:spPr>
          <a:xfrm>
            <a:off x="741050" y="446089"/>
            <a:ext cx="7861461" cy="872398"/>
          </a:xfrm>
          <a:prstGeom prst="rect">
            <a:avLst/>
          </a:prstGeom>
        </p:spPr>
        <p:txBody>
          <a:bodyPr vert="horz" lIns="91440" tIns="45720" rIns="91440" bIns="45720" rtlCol="0" anchor="ctr">
            <a:noAutofit/>
          </a:bodyPr>
          <a:lstStyle>
            <a:lvl1pPr algn="l" defTabSz="652795" rtl="0" eaLnBrk="1" latinLnBrk="0" hangingPunct="1">
              <a:lnSpc>
                <a:spcPct val="100000"/>
              </a:lnSpc>
              <a:spcBef>
                <a:spcPct val="0"/>
              </a:spcBef>
              <a:buNone/>
              <a:defRPr sz="40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spTree>
    <p:extLst>
      <p:ext uri="{BB962C8B-B14F-4D97-AF65-F5344CB8AC3E}">
        <p14:creationId xmlns:p14="http://schemas.microsoft.com/office/powerpoint/2010/main" val="70960486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Master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2DE0B4C-EFFC-8366-A442-568B76B141FF}"/>
              </a:ext>
            </a:extLst>
          </p:cNvPr>
          <p:cNvSpPr/>
          <p:nvPr userDrawn="1"/>
        </p:nvSpPr>
        <p:spPr>
          <a:xfrm>
            <a:off x="0" y="-135730"/>
            <a:ext cx="9144000" cy="6993730"/>
          </a:xfrm>
          <a:prstGeom prst="rect">
            <a:avLst/>
          </a:prstGeom>
          <a:solidFill>
            <a:srgbClr val="BEDB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a:extLst>
              <a:ext uri="{FF2B5EF4-FFF2-40B4-BE49-F238E27FC236}">
                <a16:creationId xmlns:a16="http://schemas.microsoft.com/office/drawing/2014/main" id="{95112D9C-539C-0523-8E91-0C1D5FBB5475}"/>
              </a:ext>
            </a:extLst>
          </p:cNvPr>
          <p:cNvSpPr>
            <a:spLocks noGrp="1"/>
          </p:cNvSpPr>
          <p:nvPr>
            <p:ph type="title"/>
          </p:nvPr>
        </p:nvSpPr>
        <p:spPr>
          <a:xfrm>
            <a:off x="0" y="587351"/>
            <a:ext cx="9141354" cy="2482896"/>
          </a:xfrm>
          <a:prstGeom prst="rect">
            <a:avLst/>
          </a:prstGeom>
        </p:spPr>
        <p:txBody>
          <a:bodyPr vert="horz" lIns="91440" tIns="45720" rIns="91440" bIns="45720" rtlCol="0" anchor="ctr">
            <a:noAutofit/>
          </a:bodyPr>
          <a:lstStyle>
            <a:lvl1pPr algn="ctr" defTabSz="652795" rtl="0" eaLnBrk="1" latinLnBrk="0" hangingPunct="1">
              <a:lnSpc>
                <a:spcPct val="100000"/>
              </a:lnSpc>
              <a:spcBef>
                <a:spcPct val="0"/>
              </a:spcBef>
              <a:buNone/>
              <a:defRPr sz="40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spTree>
    <p:extLst>
      <p:ext uri="{BB962C8B-B14F-4D97-AF65-F5344CB8AC3E}">
        <p14:creationId xmlns:p14="http://schemas.microsoft.com/office/powerpoint/2010/main" val="393519876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9D37C6-2459-F14E-BA8D-473CC565BD36}"/>
              </a:ext>
            </a:extLst>
          </p:cNvPr>
          <p:cNvSpPr/>
          <p:nvPr userDrawn="1"/>
        </p:nvSpPr>
        <p:spPr>
          <a:xfrm>
            <a:off x="-2646" y="-134937"/>
            <a:ext cx="9144000" cy="6992938"/>
          </a:xfrm>
          <a:prstGeom prst="rect">
            <a:avLst/>
          </a:prstGeom>
          <a:solidFill>
            <a:srgbClr val="CBE8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9219" eaLnBrk="1" fontAlgn="auto" hangingPunct="1">
              <a:spcBef>
                <a:spcPts val="0"/>
              </a:spcBef>
              <a:spcAft>
                <a:spcPts val="0"/>
              </a:spcAft>
              <a:defRPr/>
            </a:pPr>
            <a:endParaRPr lang="en-GB" sz="1690" dirty="0"/>
          </a:p>
        </p:txBody>
      </p:sp>
      <p:sp>
        <p:nvSpPr>
          <p:cNvPr id="4" name="Title 1">
            <a:extLst>
              <a:ext uri="{FF2B5EF4-FFF2-40B4-BE49-F238E27FC236}">
                <a16:creationId xmlns:a16="http://schemas.microsoft.com/office/drawing/2014/main" id="{423F0D9A-188B-7352-3D71-ECA3F1DCC0F8}"/>
              </a:ext>
            </a:extLst>
          </p:cNvPr>
          <p:cNvSpPr>
            <a:spLocks noGrp="1"/>
          </p:cNvSpPr>
          <p:nvPr>
            <p:ph type="title"/>
          </p:nvPr>
        </p:nvSpPr>
        <p:spPr>
          <a:xfrm>
            <a:off x="0" y="-134937"/>
            <a:ext cx="9141354" cy="1800900"/>
          </a:xfrm>
          <a:prstGeom prst="rect">
            <a:avLst/>
          </a:prstGeom>
        </p:spPr>
        <p:txBody>
          <a:bodyPr vert="horz" lIns="91440" tIns="45720" rIns="91440" bIns="45720" rtlCol="0" anchor="ctr">
            <a:noAutofit/>
          </a:bodyPr>
          <a:lstStyle>
            <a:lvl1pPr algn="ctr" defTabSz="652795" rtl="0" eaLnBrk="1" latinLnBrk="0" hangingPunct="1">
              <a:lnSpc>
                <a:spcPct val="100000"/>
              </a:lnSpc>
              <a:spcBef>
                <a:spcPct val="0"/>
              </a:spcBef>
              <a:buNone/>
              <a:defRPr sz="40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spTree>
    <p:extLst>
      <p:ext uri="{BB962C8B-B14F-4D97-AF65-F5344CB8AC3E}">
        <p14:creationId xmlns:p14="http://schemas.microsoft.com/office/powerpoint/2010/main" val="3960096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6CF6FD5-3597-FBB8-7C10-5FD27D2B945E}"/>
              </a:ext>
            </a:extLst>
          </p:cNvPr>
          <p:cNvSpPr/>
          <p:nvPr userDrawn="1"/>
        </p:nvSpPr>
        <p:spPr>
          <a:xfrm>
            <a:off x="-2646" y="-134937"/>
            <a:ext cx="9144000" cy="6992938"/>
          </a:xfrm>
          <a:prstGeom prst="rect">
            <a:avLst/>
          </a:prstGeom>
          <a:solidFill>
            <a:srgbClr val="CBE8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9219" eaLnBrk="1" fontAlgn="auto" hangingPunct="1">
              <a:spcBef>
                <a:spcPts val="0"/>
              </a:spcBef>
              <a:spcAft>
                <a:spcPts val="0"/>
              </a:spcAft>
              <a:defRPr/>
            </a:pPr>
            <a:endParaRPr lang="en-GB" sz="1690" dirty="0"/>
          </a:p>
        </p:txBody>
      </p:sp>
      <p:sp>
        <p:nvSpPr>
          <p:cNvPr id="4" name="Title 1">
            <a:extLst>
              <a:ext uri="{FF2B5EF4-FFF2-40B4-BE49-F238E27FC236}">
                <a16:creationId xmlns:a16="http://schemas.microsoft.com/office/drawing/2014/main" id="{2993814A-A424-C7A7-31A7-1987F1CFFD99}"/>
              </a:ext>
            </a:extLst>
          </p:cNvPr>
          <p:cNvSpPr txBox="1">
            <a:spLocks/>
          </p:cNvSpPr>
          <p:nvPr userDrawn="1"/>
        </p:nvSpPr>
        <p:spPr>
          <a:xfrm>
            <a:off x="2931090" y="0"/>
            <a:ext cx="6212910" cy="2124728"/>
          </a:xfrm>
          <a:prstGeom prst="rect">
            <a:avLst/>
          </a:prstGeom>
        </p:spPr>
        <p:txBody>
          <a:bodyPr vert="horz" lIns="91440" tIns="45720" rIns="91440" bIns="45720" rtlCol="0" anchor="ctr">
            <a:noAutofit/>
          </a:bodyPr>
          <a:lstStyle>
            <a:lvl1pPr algn="ctr" defTabSz="652795" rtl="0" eaLnBrk="1" latinLnBrk="0" hangingPunct="1">
              <a:lnSpc>
                <a:spcPct val="100000"/>
              </a:lnSpc>
              <a:spcBef>
                <a:spcPct val="0"/>
              </a:spcBef>
              <a:buNone/>
              <a:defRPr sz="4000" b="1" i="0" kern="1200">
                <a:solidFill>
                  <a:schemeClr val="tx2"/>
                </a:solidFill>
                <a:latin typeface="Arial" panose="020B0604020202020204" pitchFamily="34" charset="0"/>
                <a:ea typeface="+mj-ea"/>
                <a:cs typeface="Arial" panose="020B0604020202020204" pitchFamily="34" charset="0"/>
              </a:defRPr>
            </a:lvl1pPr>
          </a:lstStyle>
          <a:p>
            <a:pPr algn="l"/>
            <a:r>
              <a:rPr lang="nb-NO" dirty="0" err="1"/>
              <a:t>Clinical</a:t>
            </a:r>
            <a:r>
              <a:rPr lang="nb-NO" dirty="0"/>
              <a:t> </a:t>
            </a:r>
            <a:r>
              <a:rPr lang="nb-NO" dirty="0" err="1"/>
              <a:t>practice</a:t>
            </a:r>
            <a:endParaRPr lang="en-NO" dirty="0"/>
          </a:p>
        </p:txBody>
      </p:sp>
      <p:pic>
        <p:nvPicPr>
          <p:cNvPr id="5" name="Picture 4" descr="A white line on a blue circle&#10;&#10;Description automatically generated">
            <a:extLst>
              <a:ext uri="{FF2B5EF4-FFF2-40B4-BE49-F238E27FC236}">
                <a16:creationId xmlns:a16="http://schemas.microsoft.com/office/drawing/2014/main" id="{8B96CC35-3C2E-721B-119D-A6EF968082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25772" y="543964"/>
            <a:ext cx="1036800" cy="1036800"/>
          </a:xfrm>
          <a:prstGeom prst="rect">
            <a:avLst/>
          </a:prstGeom>
        </p:spPr>
      </p:pic>
    </p:spTree>
    <p:extLst>
      <p:ext uri="{BB962C8B-B14F-4D97-AF65-F5344CB8AC3E}">
        <p14:creationId xmlns:p14="http://schemas.microsoft.com/office/powerpoint/2010/main" val="1526657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41E80B-A93E-745F-C41E-37B35225D2F8}"/>
              </a:ext>
            </a:extLst>
          </p:cNvPr>
          <p:cNvSpPr/>
          <p:nvPr userDrawn="1"/>
        </p:nvSpPr>
        <p:spPr>
          <a:xfrm>
            <a:off x="-2646" y="-134937"/>
            <a:ext cx="9144000" cy="6992938"/>
          </a:xfrm>
          <a:prstGeom prst="rect">
            <a:avLst/>
          </a:prstGeom>
          <a:solidFill>
            <a:srgbClr val="CBE8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29219" eaLnBrk="1" fontAlgn="auto" hangingPunct="1">
              <a:spcBef>
                <a:spcPts val="0"/>
              </a:spcBef>
              <a:spcAft>
                <a:spcPts val="0"/>
              </a:spcAft>
              <a:defRPr/>
            </a:pPr>
            <a:endParaRPr lang="en-GB" sz="1690" dirty="0"/>
          </a:p>
        </p:txBody>
      </p:sp>
      <p:sp>
        <p:nvSpPr>
          <p:cNvPr id="4" name="Title 1">
            <a:extLst>
              <a:ext uri="{FF2B5EF4-FFF2-40B4-BE49-F238E27FC236}">
                <a16:creationId xmlns:a16="http://schemas.microsoft.com/office/drawing/2014/main" id="{6F1ED6C8-7342-278B-7DF8-474EFCA0BB9E}"/>
              </a:ext>
            </a:extLst>
          </p:cNvPr>
          <p:cNvSpPr txBox="1">
            <a:spLocks/>
          </p:cNvSpPr>
          <p:nvPr userDrawn="1"/>
        </p:nvSpPr>
        <p:spPr>
          <a:xfrm>
            <a:off x="2574100" y="0"/>
            <a:ext cx="6231698" cy="2124728"/>
          </a:xfrm>
          <a:prstGeom prst="rect">
            <a:avLst/>
          </a:prstGeom>
        </p:spPr>
        <p:txBody>
          <a:bodyPr vert="horz" lIns="91440" tIns="45720" rIns="91440" bIns="45720" rtlCol="0" anchor="ctr">
            <a:noAutofit/>
          </a:bodyPr>
          <a:lstStyle>
            <a:lvl1pPr algn="ctr" defTabSz="652795" rtl="0" eaLnBrk="1" latinLnBrk="0" hangingPunct="1">
              <a:lnSpc>
                <a:spcPct val="100000"/>
              </a:lnSpc>
              <a:spcBef>
                <a:spcPct val="0"/>
              </a:spcBef>
              <a:buNone/>
              <a:defRPr sz="4000" b="1" i="0" kern="1200">
                <a:solidFill>
                  <a:schemeClr val="tx2"/>
                </a:solidFill>
                <a:latin typeface="Arial" panose="020B0604020202020204" pitchFamily="34" charset="0"/>
                <a:ea typeface="+mj-ea"/>
                <a:cs typeface="Arial" panose="020B0604020202020204" pitchFamily="34" charset="0"/>
              </a:defRPr>
            </a:lvl1pPr>
          </a:lstStyle>
          <a:p>
            <a:pPr algn="l"/>
            <a:r>
              <a:rPr lang="en-US" dirty="0"/>
              <a:t>Quality improvement</a:t>
            </a:r>
            <a:endParaRPr lang="en-NO" dirty="0"/>
          </a:p>
        </p:txBody>
      </p:sp>
      <p:pic>
        <p:nvPicPr>
          <p:cNvPr id="5" name="Picture 4">
            <a:extLst>
              <a:ext uri="{FF2B5EF4-FFF2-40B4-BE49-F238E27FC236}">
                <a16:creationId xmlns:a16="http://schemas.microsoft.com/office/drawing/2014/main" id="{F3571218-29ED-23ED-AE21-990E3BEC63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87571" y="543964"/>
            <a:ext cx="1036800" cy="1036800"/>
          </a:xfrm>
          <a:prstGeom prst="rect">
            <a:avLst/>
          </a:prstGeom>
        </p:spPr>
      </p:pic>
    </p:spTree>
    <p:extLst>
      <p:ext uri="{BB962C8B-B14F-4D97-AF65-F5344CB8AC3E}">
        <p14:creationId xmlns:p14="http://schemas.microsoft.com/office/powerpoint/2010/main" val="39004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Master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36E5E69-5570-2BEF-CD50-EC88CBB899DE}"/>
              </a:ext>
            </a:extLst>
          </p:cNvPr>
          <p:cNvSpPr>
            <a:spLocks noGrp="1"/>
          </p:cNvSpPr>
          <p:nvPr>
            <p:ph type="title"/>
          </p:nvPr>
        </p:nvSpPr>
        <p:spPr>
          <a:xfrm>
            <a:off x="1652451" y="281687"/>
            <a:ext cx="6950060" cy="1036800"/>
          </a:xfrm>
          <a:prstGeom prst="rect">
            <a:avLst/>
          </a:prstGeom>
        </p:spPr>
        <p:txBody>
          <a:bodyPr vert="horz" lIns="91440" tIns="45720" rIns="91440" bIns="45720" rtlCol="0" anchor="ctr">
            <a:noAutofit/>
          </a:bodyPr>
          <a:lstStyle>
            <a:lvl1pPr algn="l" defTabSz="652795" rtl="0" eaLnBrk="1" latinLnBrk="0" hangingPunct="1">
              <a:lnSpc>
                <a:spcPct val="10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pic>
        <p:nvPicPr>
          <p:cNvPr id="7" name="Picture 6" descr="A blue circle with white outline of a person with a stethoscope and a glove&#10;&#10;Description automatically generated">
            <a:extLst>
              <a:ext uri="{FF2B5EF4-FFF2-40B4-BE49-F238E27FC236}">
                <a16:creationId xmlns:a16="http://schemas.microsoft.com/office/drawing/2014/main" id="{FE987240-DF84-EB40-8E5C-D991F39AA9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047" y="281687"/>
            <a:ext cx="1036800" cy="1036800"/>
          </a:xfrm>
          <a:prstGeom prst="rect">
            <a:avLst/>
          </a:prstGeom>
        </p:spPr>
      </p:pic>
      <p:sp>
        <p:nvSpPr>
          <p:cNvPr id="2" name="Content Placeholder 2">
            <a:extLst>
              <a:ext uri="{FF2B5EF4-FFF2-40B4-BE49-F238E27FC236}">
                <a16:creationId xmlns:a16="http://schemas.microsoft.com/office/drawing/2014/main" id="{94E29AD8-ED31-24C8-7CDE-AB4A97C77098}"/>
              </a:ext>
            </a:extLst>
          </p:cNvPr>
          <p:cNvSpPr>
            <a:spLocks noGrp="1"/>
          </p:cNvSpPr>
          <p:nvPr>
            <p:ph idx="1" hasCustomPrompt="1"/>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300"/>
              </a:lnSpc>
              <a:spcBef>
                <a:spcPts val="1000"/>
              </a:spcBef>
              <a:spcAft>
                <a:spcPts val="245"/>
              </a:spcAft>
              <a:buSzPct val="110000"/>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r>
              <a:rPr lang="nb-NO" dirty="0"/>
              <a:t>Klikk for å redigere tekststiler i malen</a:t>
            </a:r>
          </a:p>
          <a:p>
            <a:pPr lvl="1"/>
            <a:r>
              <a:rPr lang="nb-NO" dirty="0"/>
              <a:t>Andre nivå</a:t>
            </a:r>
          </a:p>
          <a:p>
            <a:pPr lvl="2"/>
            <a:r>
              <a:rPr lang="nb-NO" dirty="0"/>
              <a:t>Tredje nivå</a:t>
            </a:r>
          </a:p>
        </p:txBody>
      </p:sp>
    </p:spTree>
    <p:extLst>
      <p:ext uri="{BB962C8B-B14F-4D97-AF65-F5344CB8AC3E}">
        <p14:creationId xmlns:p14="http://schemas.microsoft.com/office/powerpoint/2010/main" val="14953422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Master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F19A249-9ADE-EDC2-D5F9-544C3E50CFB6}"/>
              </a:ext>
            </a:extLst>
          </p:cNvPr>
          <p:cNvSpPr>
            <a:spLocks noGrp="1"/>
          </p:cNvSpPr>
          <p:nvPr>
            <p:ph type="title"/>
          </p:nvPr>
        </p:nvSpPr>
        <p:spPr>
          <a:xfrm>
            <a:off x="1652451" y="281687"/>
            <a:ext cx="6950060" cy="1036800"/>
          </a:xfrm>
          <a:prstGeom prst="rect">
            <a:avLst/>
          </a:prstGeom>
        </p:spPr>
        <p:txBody>
          <a:bodyPr vert="horz" lIns="91440" tIns="45720" rIns="91440" bIns="45720" rtlCol="0" anchor="ctr">
            <a:noAutofit/>
          </a:bodyPr>
          <a:lstStyle>
            <a:lvl1pPr algn="l" defTabSz="652795" rtl="0" eaLnBrk="1" latinLnBrk="0" hangingPunct="1">
              <a:lnSpc>
                <a:spcPct val="10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pic>
        <p:nvPicPr>
          <p:cNvPr id="7" name="Picture 6" descr="A blue circle with a white camera&#10;&#10;Description automatically generated">
            <a:extLst>
              <a:ext uri="{FF2B5EF4-FFF2-40B4-BE49-F238E27FC236}">
                <a16:creationId xmlns:a16="http://schemas.microsoft.com/office/drawing/2014/main" id="{61D18F0D-44FD-FE64-A981-5AE2D2790F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6649" y="283245"/>
            <a:ext cx="1037556" cy="1037556"/>
          </a:xfrm>
          <a:prstGeom prst="rect">
            <a:avLst/>
          </a:prstGeom>
        </p:spPr>
      </p:pic>
      <p:sp>
        <p:nvSpPr>
          <p:cNvPr id="2" name="Content Placeholder 2">
            <a:extLst>
              <a:ext uri="{FF2B5EF4-FFF2-40B4-BE49-F238E27FC236}">
                <a16:creationId xmlns:a16="http://schemas.microsoft.com/office/drawing/2014/main" id="{32213F92-96F7-A2D1-BE4B-0A7A890AFAFD}"/>
              </a:ext>
            </a:extLst>
          </p:cNvPr>
          <p:cNvSpPr>
            <a:spLocks noGrp="1"/>
          </p:cNvSpPr>
          <p:nvPr>
            <p:ph idx="1" hasCustomPrompt="1"/>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300"/>
              </a:lnSpc>
              <a:spcBef>
                <a:spcPts val="1000"/>
              </a:spcBef>
              <a:spcAft>
                <a:spcPts val="245"/>
              </a:spcAft>
              <a:buSzPct val="110000"/>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r>
              <a:rPr lang="nb-NO" dirty="0"/>
              <a:t>Klikk for å redigere tekststiler i malen</a:t>
            </a:r>
          </a:p>
          <a:p>
            <a:pPr lvl="1"/>
            <a:r>
              <a:rPr lang="nb-NO" dirty="0"/>
              <a:t>Andre nivå</a:t>
            </a:r>
          </a:p>
          <a:p>
            <a:pPr lvl="2"/>
            <a:r>
              <a:rPr lang="nb-NO" dirty="0"/>
              <a:t>Tredje nivå</a:t>
            </a:r>
          </a:p>
        </p:txBody>
      </p:sp>
    </p:spTree>
    <p:extLst>
      <p:ext uri="{BB962C8B-B14F-4D97-AF65-F5344CB8AC3E}">
        <p14:creationId xmlns:p14="http://schemas.microsoft.com/office/powerpoint/2010/main" val="61262365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Master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EC8DCD3-A9F2-78C7-33D0-D7A75EC3A906}"/>
              </a:ext>
            </a:extLst>
          </p:cNvPr>
          <p:cNvSpPr>
            <a:spLocks noGrp="1"/>
          </p:cNvSpPr>
          <p:nvPr>
            <p:ph type="title"/>
          </p:nvPr>
        </p:nvSpPr>
        <p:spPr>
          <a:xfrm>
            <a:off x="1652451" y="281687"/>
            <a:ext cx="6950060" cy="1036800"/>
          </a:xfrm>
          <a:prstGeom prst="rect">
            <a:avLst/>
          </a:prstGeom>
        </p:spPr>
        <p:txBody>
          <a:bodyPr vert="horz" lIns="91440" tIns="45720" rIns="91440" bIns="45720" rtlCol="0" anchor="ctr">
            <a:noAutofit/>
          </a:bodyPr>
          <a:lstStyle>
            <a:lvl1pPr algn="l" defTabSz="652795" rtl="0" eaLnBrk="1" latinLnBrk="0" hangingPunct="1">
              <a:lnSpc>
                <a:spcPct val="10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pic>
        <p:nvPicPr>
          <p:cNvPr id="7" name="Picture 6" descr="A white question mark in a blue circle&#10;&#10;Description automatically generated">
            <a:extLst>
              <a:ext uri="{FF2B5EF4-FFF2-40B4-BE49-F238E27FC236}">
                <a16:creationId xmlns:a16="http://schemas.microsoft.com/office/drawing/2014/main" id="{1032C145-EB92-5FAC-9B3B-877852E7ED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047" y="281687"/>
            <a:ext cx="1036800" cy="1036800"/>
          </a:xfrm>
          <a:prstGeom prst="rect">
            <a:avLst/>
          </a:prstGeom>
        </p:spPr>
      </p:pic>
      <p:sp>
        <p:nvSpPr>
          <p:cNvPr id="2" name="Content Placeholder 2">
            <a:extLst>
              <a:ext uri="{FF2B5EF4-FFF2-40B4-BE49-F238E27FC236}">
                <a16:creationId xmlns:a16="http://schemas.microsoft.com/office/drawing/2014/main" id="{DF1D45D2-4D22-5F6E-A11F-72852F271393}"/>
              </a:ext>
            </a:extLst>
          </p:cNvPr>
          <p:cNvSpPr>
            <a:spLocks noGrp="1"/>
          </p:cNvSpPr>
          <p:nvPr>
            <p:ph idx="1" hasCustomPrompt="1"/>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300"/>
              </a:lnSpc>
              <a:spcBef>
                <a:spcPts val="1000"/>
              </a:spcBef>
              <a:spcAft>
                <a:spcPts val="245"/>
              </a:spcAft>
              <a:buSzPct val="110000"/>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r>
              <a:rPr lang="nb-NO" dirty="0"/>
              <a:t>Klikk for å redigere tekststiler i malen</a:t>
            </a:r>
          </a:p>
          <a:p>
            <a:pPr lvl="1"/>
            <a:r>
              <a:rPr lang="nb-NO" dirty="0"/>
              <a:t>Andre nivå</a:t>
            </a:r>
          </a:p>
          <a:p>
            <a:pPr lvl="2"/>
            <a:r>
              <a:rPr lang="nb-NO" dirty="0"/>
              <a:t>Tredje nivå</a:t>
            </a:r>
          </a:p>
        </p:txBody>
      </p:sp>
    </p:spTree>
    <p:extLst>
      <p:ext uri="{BB962C8B-B14F-4D97-AF65-F5344CB8AC3E}">
        <p14:creationId xmlns:p14="http://schemas.microsoft.com/office/powerpoint/2010/main" val="63497062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Master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9B6199F-5E94-1BDB-A6A4-C3B77214A107}"/>
              </a:ext>
            </a:extLst>
          </p:cNvPr>
          <p:cNvSpPr>
            <a:spLocks noGrp="1"/>
          </p:cNvSpPr>
          <p:nvPr>
            <p:ph type="title"/>
          </p:nvPr>
        </p:nvSpPr>
        <p:spPr>
          <a:xfrm>
            <a:off x="1652451" y="281687"/>
            <a:ext cx="6950060" cy="1036800"/>
          </a:xfrm>
          <a:prstGeom prst="rect">
            <a:avLst/>
          </a:prstGeom>
        </p:spPr>
        <p:txBody>
          <a:bodyPr vert="horz" lIns="91440" tIns="45720" rIns="91440" bIns="45720" rtlCol="0" anchor="ctr">
            <a:noAutofit/>
          </a:bodyPr>
          <a:lstStyle>
            <a:lvl1pPr algn="l" defTabSz="652795" rtl="0" eaLnBrk="1" latinLnBrk="0" hangingPunct="1">
              <a:lnSpc>
                <a:spcPct val="10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pic>
        <p:nvPicPr>
          <p:cNvPr id="7" name="Picture 6" descr="A white outline of a person holding a baby&#10;&#10;Description automatically generated">
            <a:extLst>
              <a:ext uri="{FF2B5EF4-FFF2-40B4-BE49-F238E27FC236}">
                <a16:creationId xmlns:a16="http://schemas.microsoft.com/office/drawing/2014/main" id="{1C0C9BD0-FDB3-BE1B-8C87-00704071FE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047" y="280724"/>
            <a:ext cx="1036800" cy="1036800"/>
          </a:xfrm>
          <a:prstGeom prst="rect">
            <a:avLst/>
          </a:prstGeom>
        </p:spPr>
      </p:pic>
      <p:sp>
        <p:nvSpPr>
          <p:cNvPr id="2" name="Content Placeholder 2">
            <a:extLst>
              <a:ext uri="{FF2B5EF4-FFF2-40B4-BE49-F238E27FC236}">
                <a16:creationId xmlns:a16="http://schemas.microsoft.com/office/drawing/2014/main" id="{66E9916A-56EF-FD0F-31E5-798751692E1E}"/>
              </a:ext>
            </a:extLst>
          </p:cNvPr>
          <p:cNvSpPr>
            <a:spLocks noGrp="1"/>
          </p:cNvSpPr>
          <p:nvPr>
            <p:ph idx="1" hasCustomPrompt="1"/>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300"/>
              </a:lnSpc>
              <a:spcBef>
                <a:spcPts val="1000"/>
              </a:spcBef>
              <a:spcAft>
                <a:spcPts val="245"/>
              </a:spcAft>
              <a:buSzPct val="110000"/>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r>
              <a:rPr lang="nb-NO" dirty="0"/>
              <a:t>Klikk for å redigere tekststiler i malen</a:t>
            </a:r>
          </a:p>
          <a:p>
            <a:pPr lvl="1"/>
            <a:r>
              <a:rPr lang="nb-NO" dirty="0"/>
              <a:t>Andre nivå</a:t>
            </a:r>
          </a:p>
          <a:p>
            <a:pPr lvl="2"/>
            <a:r>
              <a:rPr lang="nb-NO" dirty="0"/>
              <a:t>Tredje nivå</a:t>
            </a:r>
          </a:p>
        </p:txBody>
      </p:sp>
    </p:spTree>
    <p:extLst>
      <p:ext uri="{BB962C8B-B14F-4D97-AF65-F5344CB8AC3E}">
        <p14:creationId xmlns:p14="http://schemas.microsoft.com/office/powerpoint/2010/main" val="319785042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Master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DF98F86-83E8-48F8-5429-7F81E3C5D85E}"/>
              </a:ext>
            </a:extLst>
          </p:cNvPr>
          <p:cNvSpPr>
            <a:spLocks noGrp="1"/>
          </p:cNvSpPr>
          <p:nvPr>
            <p:ph type="title"/>
          </p:nvPr>
        </p:nvSpPr>
        <p:spPr>
          <a:xfrm>
            <a:off x="1652451" y="281687"/>
            <a:ext cx="6950060" cy="1036800"/>
          </a:xfrm>
          <a:prstGeom prst="rect">
            <a:avLst/>
          </a:prstGeom>
        </p:spPr>
        <p:txBody>
          <a:bodyPr vert="horz" lIns="91440" tIns="45720" rIns="91440" bIns="45720" rtlCol="0" anchor="ctr">
            <a:noAutofit/>
          </a:bodyPr>
          <a:lstStyle>
            <a:lvl1pPr algn="l" defTabSz="652795" rtl="0" eaLnBrk="1" latinLnBrk="0" hangingPunct="1">
              <a:lnSpc>
                <a:spcPct val="10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pic>
        <p:nvPicPr>
          <p:cNvPr id="7" name="Picture 6" descr="A white magnifying glass in a green circle&#10;&#10;Description automatically generated">
            <a:extLst>
              <a:ext uri="{FF2B5EF4-FFF2-40B4-BE49-F238E27FC236}">
                <a16:creationId xmlns:a16="http://schemas.microsoft.com/office/drawing/2014/main" id="{976AC2C3-DB17-0BE9-C9AF-FBA00A7C74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047" y="279805"/>
            <a:ext cx="1036800" cy="1036800"/>
          </a:xfrm>
          <a:prstGeom prst="rect">
            <a:avLst/>
          </a:prstGeom>
        </p:spPr>
      </p:pic>
      <p:sp>
        <p:nvSpPr>
          <p:cNvPr id="2" name="Content Placeholder 2">
            <a:extLst>
              <a:ext uri="{FF2B5EF4-FFF2-40B4-BE49-F238E27FC236}">
                <a16:creationId xmlns:a16="http://schemas.microsoft.com/office/drawing/2014/main" id="{6F7C508A-268A-D4A8-792C-EAEDA1F83E90}"/>
              </a:ext>
            </a:extLst>
          </p:cNvPr>
          <p:cNvSpPr>
            <a:spLocks noGrp="1"/>
          </p:cNvSpPr>
          <p:nvPr>
            <p:ph idx="1" hasCustomPrompt="1"/>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300"/>
              </a:lnSpc>
              <a:spcBef>
                <a:spcPts val="1000"/>
              </a:spcBef>
              <a:spcAft>
                <a:spcPts val="245"/>
              </a:spcAft>
              <a:buSzPct val="110000"/>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r>
              <a:rPr lang="nb-NO" dirty="0"/>
              <a:t>Klikk for å redigere tekststiler i malen</a:t>
            </a:r>
          </a:p>
          <a:p>
            <a:pPr lvl="1"/>
            <a:r>
              <a:rPr lang="nb-NO" dirty="0"/>
              <a:t>Andre nivå</a:t>
            </a:r>
          </a:p>
          <a:p>
            <a:pPr lvl="2"/>
            <a:r>
              <a:rPr lang="nb-NO" dirty="0"/>
              <a:t>Tredje nivå</a:t>
            </a:r>
          </a:p>
        </p:txBody>
      </p:sp>
    </p:spTree>
    <p:extLst>
      <p:ext uri="{BB962C8B-B14F-4D97-AF65-F5344CB8AC3E}">
        <p14:creationId xmlns:p14="http://schemas.microsoft.com/office/powerpoint/2010/main" val="159185408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Master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B3D6CF8-A3FF-09BC-05D3-AF2D0D2ECD29}"/>
              </a:ext>
            </a:extLst>
          </p:cNvPr>
          <p:cNvSpPr>
            <a:spLocks noGrp="1"/>
          </p:cNvSpPr>
          <p:nvPr>
            <p:ph type="title"/>
          </p:nvPr>
        </p:nvSpPr>
        <p:spPr>
          <a:xfrm>
            <a:off x="1652451" y="281687"/>
            <a:ext cx="6950060" cy="1036800"/>
          </a:xfrm>
          <a:prstGeom prst="rect">
            <a:avLst/>
          </a:prstGeom>
        </p:spPr>
        <p:txBody>
          <a:bodyPr vert="horz" lIns="91440" tIns="45720" rIns="91440" bIns="45720" rtlCol="0" anchor="ctr">
            <a:noAutofit/>
          </a:bodyPr>
          <a:lstStyle>
            <a:lvl1pPr algn="l" defTabSz="652795" rtl="0" eaLnBrk="1" latinLnBrk="0" hangingPunct="1">
              <a:lnSpc>
                <a:spcPct val="10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pic>
        <p:nvPicPr>
          <p:cNvPr id="7" name="Picture 6" descr="A blue circle with white outline of people holding a card&#10;&#10;Description automatically generated">
            <a:extLst>
              <a:ext uri="{FF2B5EF4-FFF2-40B4-BE49-F238E27FC236}">
                <a16:creationId xmlns:a16="http://schemas.microsoft.com/office/drawing/2014/main" id="{29FF7923-B8A4-2877-3881-43C2852CE7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046" y="279804"/>
            <a:ext cx="1036801" cy="1036801"/>
          </a:xfrm>
          <a:prstGeom prst="rect">
            <a:avLst/>
          </a:prstGeom>
        </p:spPr>
      </p:pic>
      <p:sp>
        <p:nvSpPr>
          <p:cNvPr id="2" name="Content Placeholder 2">
            <a:extLst>
              <a:ext uri="{FF2B5EF4-FFF2-40B4-BE49-F238E27FC236}">
                <a16:creationId xmlns:a16="http://schemas.microsoft.com/office/drawing/2014/main" id="{EBA6A461-8117-058F-C1C0-9D7C4F5699CA}"/>
              </a:ext>
            </a:extLst>
          </p:cNvPr>
          <p:cNvSpPr>
            <a:spLocks noGrp="1"/>
          </p:cNvSpPr>
          <p:nvPr>
            <p:ph idx="1" hasCustomPrompt="1"/>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300"/>
              </a:lnSpc>
              <a:spcBef>
                <a:spcPts val="1000"/>
              </a:spcBef>
              <a:spcAft>
                <a:spcPts val="245"/>
              </a:spcAft>
              <a:buSzPct val="110000"/>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r>
              <a:rPr lang="nb-NO" dirty="0"/>
              <a:t>Klikk for å redigere tekststiler i malen</a:t>
            </a:r>
          </a:p>
          <a:p>
            <a:pPr lvl="1"/>
            <a:r>
              <a:rPr lang="nb-NO" dirty="0"/>
              <a:t>Andre nivå</a:t>
            </a:r>
          </a:p>
          <a:p>
            <a:pPr lvl="2"/>
            <a:r>
              <a:rPr lang="nb-NO" dirty="0"/>
              <a:t>Tredje nivå</a:t>
            </a:r>
          </a:p>
        </p:txBody>
      </p:sp>
    </p:spTree>
    <p:extLst>
      <p:ext uri="{BB962C8B-B14F-4D97-AF65-F5344CB8AC3E}">
        <p14:creationId xmlns:p14="http://schemas.microsoft.com/office/powerpoint/2010/main" val="86816312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Master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157162C-F9A3-22DB-D6B3-97C215242F36}"/>
              </a:ext>
            </a:extLst>
          </p:cNvPr>
          <p:cNvSpPr>
            <a:spLocks noGrp="1"/>
          </p:cNvSpPr>
          <p:nvPr>
            <p:ph type="title"/>
          </p:nvPr>
        </p:nvSpPr>
        <p:spPr>
          <a:xfrm>
            <a:off x="1652451" y="281687"/>
            <a:ext cx="6950060" cy="1036800"/>
          </a:xfrm>
          <a:prstGeom prst="rect">
            <a:avLst/>
          </a:prstGeom>
        </p:spPr>
        <p:txBody>
          <a:bodyPr vert="horz" lIns="91440" tIns="45720" rIns="91440" bIns="45720" rtlCol="0" anchor="ctr">
            <a:noAutofit/>
          </a:bodyPr>
          <a:lstStyle>
            <a:lvl1pPr algn="l" defTabSz="652795" rtl="0" eaLnBrk="1" latinLnBrk="0" hangingPunct="1">
              <a:lnSpc>
                <a:spcPct val="10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pic>
        <p:nvPicPr>
          <p:cNvPr id="7" name="Picture 6">
            <a:extLst>
              <a:ext uri="{FF2B5EF4-FFF2-40B4-BE49-F238E27FC236}">
                <a16:creationId xmlns:a16="http://schemas.microsoft.com/office/drawing/2014/main" id="{7C199058-1BB5-4533-87E5-EB3F67FF84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047" y="279805"/>
            <a:ext cx="1036800" cy="1036800"/>
          </a:xfrm>
          <a:prstGeom prst="rect">
            <a:avLst/>
          </a:prstGeom>
        </p:spPr>
      </p:pic>
      <p:sp>
        <p:nvSpPr>
          <p:cNvPr id="2" name="Content Placeholder 2">
            <a:extLst>
              <a:ext uri="{FF2B5EF4-FFF2-40B4-BE49-F238E27FC236}">
                <a16:creationId xmlns:a16="http://schemas.microsoft.com/office/drawing/2014/main" id="{3BE40BD4-C6DA-BEE0-558F-CA1F1CE09A43}"/>
              </a:ext>
            </a:extLst>
          </p:cNvPr>
          <p:cNvSpPr>
            <a:spLocks noGrp="1"/>
          </p:cNvSpPr>
          <p:nvPr>
            <p:ph idx="1" hasCustomPrompt="1"/>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300"/>
              </a:lnSpc>
              <a:spcBef>
                <a:spcPts val="1000"/>
              </a:spcBef>
              <a:spcAft>
                <a:spcPts val="245"/>
              </a:spcAft>
              <a:buSzPct val="110000"/>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r>
              <a:rPr lang="nb-NO" dirty="0"/>
              <a:t>Klikk for å redigere tekststiler i malen</a:t>
            </a:r>
          </a:p>
          <a:p>
            <a:pPr lvl="1"/>
            <a:r>
              <a:rPr lang="nb-NO" dirty="0"/>
              <a:t>Andre nivå</a:t>
            </a:r>
          </a:p>
          <a:p>
            <a:pPr lvl="2"/>
            <a:r>
              <a:rPr lang="nb-NO" dirty="0"/>
              <a:t>Tredje nivå</a:t>
            </a:r>
          </a:p>
        </p:txBody>
      </p:sp>
    </p:spTree>
    <p:extLst>
      <p:ext uri="{BB962C8B-B14F-4D97-AF65-F5344CB8AC3E}">
        <p14:creationId xmlns:p14="http://schemas.microsoft.com/office/powerpoint/2010/main" val="56182332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Master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FD0B549-169F-F8C1-F714-020909E5A462}"/>
              </a:ext>
            </a:extLst>
          </p:cNvPr>
          <p:cNvSpPr>
            <a:spLocks noGrp="1"/>
          </p:cNvSpPr>
          <p:nvPr>
            <p:ph type="title"/>
          </p:nvPr>
        </p:nvSpPr>
        <p:spPr>
          <a:xfrm>
            <a:off x="1652451" y="281687"/>
            <a:ext cx="6950060" cy="1036800"/>
          </a:xfrm>
          <a:prstGeom prst="rect">
            <a:avLst/>
          </a:prstGeom>
        </p:spPr>
        <p:txBody>
          <a:bodyPr vert="horz" lIns="91440" tIns="45720" rIns="91440" bIns="45720" rtlCol="0" anchor="ctr">
            <a:noAutofit/>
          </a:bodyPr>
          <a:lstStyle>
            <a:lvl1pPr algn="l" defTabSz="652795" rtl="0" eaLnBrk="1" latinLnBrk="0" hangingPunct="1">
              <a:lnSpc>
                <a:spcPct val="10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endParaRPr lang="en-US" dirty="0"/>
          </a:p>
        </p:txBody>
      </p:sp>
      <p:pic>
        <p:nvPicPr>
          <p:cNvPr id="7" name="Picture 6">
            <a:extLst>
              <a:ext uri="{FF2B5EF4-FFF2-40B4-BE49-F238E27FC236}">
                <a16:creationId xmlns:a16="http://schemas.microsoft.com/office/drawing/2014/main" id="{7C2F97EF-B14B-2DE7-4183-51B2FAD55B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047" y="279805"/>
            <a:ext cx="1036800" cy="1036800"/>
          </a:xfrm>
          <a:prstGeom prst="rect">
            <a:avLst/>
          </a:prstGeom>
        </p:spPr>
      </p:pic>
      <p:sp>
        <p:nvSpPr>
          <p:cNvPr id="2" name="Content Placeholder 2">
            <a:extLst>
              <a:ext uri="{FF2B5EF4-FFF2-40B4-BE49-F238E27FC236}">
                <a16:creationId xmlns:a16="http://schemas.microsoft.com/office/drawing/2014/main" id="{9A056939-FE08-DD9D-018C-D42C42081D0B}"/>
              </a:ext>
            </a:extLst>
          </p:cNvPr>
          <p:cNvSpPr>
            <a:spLocks noGrp="1"/>
          </p:cNvSpPr>
          <p:nvPr>
            <p:ph idx="1" hasCustomPrompt="1"/>
          </p:nvPr>
        </p:nvSpPr>
        <p:spPr>
          <a:xfrm>
            <a:off x="519047" y="1734853"/>
            <a:ext cx="8117649" cy="4565266"/>
          </a:xfrm>
          <a:prstGeom prst="rect">
            <a:avLst/>
          </a:prstGeom>
        </p:spPr>
        <p:txBody>
          <a:bodyPr vert="horz" lIns="91440" tIns="45720" rIns="91440" bIns="45720" rtlCol="0">
            <a:noAutofit/>
          </a:bodyPr>
          <a:lstStyle>
            <a:lvl1pPr marL="162000" indent="-162000"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300"/>
              </a:lnSpc>
              <a:spcBef>
                <a:spcPts val="1000"/>
              </a:spcBef>
              <a:spcAft>
                <a:spcPts val="245"/>
              </a:spcAft>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300"/>
              </a:lnSpc>
              <a:spcBef>
                <a:spcPts val="1000"/>
              </a:spcBef>
              <a:spcAft>
                <a:spcPts val="245"/>
              </a:spcAft>
              <a:buSzPct val="110000"/>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a:r>
              <a:rPr lang="nb-NO" dirty="0"/>
              <a:t>Klikk for å redigere tekststiler i malen</a:t>
            </a:r>
          </a:p>
          <a:p>
            <a:pPr lvl="1"/>
            <a:r>
              <a:rPr lang="nb-NO" dirty="0"/>
              <a:t>Andre nivå</a:t>
            </a:r>
          </a:p>
          <a:p>
            <a:pPr lvl="2"/>
            <a:r>
              <a:rPr lang="nb-NO" dirty="0"/>
              <a:t>Tredje nivå</a:t>
            </a:r>
          </a:p>
        </p:txBody>
      </p:sp>
    </p:spTree>
    <p:extLst>
      <p:ext uri="{BB962C8B-B14F-4D97-AF65-F5344CB8AC3E}">
        <p14:creationId xmlns:p14="http://schemas.microsoft.com/office/powerpoint/2010/main" val="309325921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44A377D1-1368-4358-5AE0-43AFD9F29AC8}"/>
              </a:ext>
            </a:extLst>
          </p:cNvPr>
          <p:cNvSpPr txBox="1">
            <a:spLocks/>
          </p:cNvSpPr>
          <p:nvPr userDrawn="1"/>
        </p:nvSpPr>
        <p:spPr>
          <a:xfrm>
            <a:off x="6557554" y="6499041"/>
            <a:ext cx="2208759" cy="222478"/>
          </a:xfrm>
          <a:prstGeom prst="rect">
            <a:avLst/>
          </a:prstGeom>
        </p:spPr>
        <p:txBody>
          <a:bodyPr vert="horz" lIns="91440" tIns="45720" rIns="91440" bIns="45720" rtlCol="0" anchor="b"/>
          <a:lstStyle>
            <a:defPPr>
              <a:defRPr lang="en-US"/>
            </a:defPPr>
            <a:lvl1pPr marL="0" algn="r" defTabSz="914400" rtl="0" eaLnBrk="1" latinLnBrk="0" hangingPunct="1">
              <a:defRPr sz="621"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50" dirty="0">
                <a:solidFill>
                  <a:schemeClr val="tx1">
                    <a:lumMod val="60000"/>
                    <a:lumOff val="40000"/>
                  </a:schemeClr>
                </a:solidFill>
              </a:rPr>
              <a:t>Page </a:t>
            </a:r>
            <a:fld id="{B53566B0-E8D1-8743-94DD-8A91F501F096}" type="slidenum">
              <a:rPr lang="en-US" sz="650" smtClean="0">
                <a:solidFill>
                  <a:schemeClr val="tx1">
                    <a:lumMod val="60000"/>
                    <a:lumOff val="40000"/>
                  </a:schemeClr>
                </a:solidFill>
              </a:rPr>
              <a:pPr marL="0" marR="0" lvl="0" indent="0" algn="r" defTabSz="914400" rtl="0" eaLnBrk="1" fontAlgn="auto" latinLnBrk="0" hangingPunct="1">
                <a:lnSpc>
                  <a:spcPct val="100000"/>
                </a:lnSpc>
                <a:spcBef>
                  <a:spcPts val="0"/>
                </a:spcBef>
                <a:spcAft>
                  <a:spcPts val="0"/>
                </a:spcAft>
                <a:buClrTx/>
                <a:buSzTx/>
                <a:buFontTx/>
                <a:buNone/>
                <a:tabLst/>
                <a:defRPr/>
              </a:pPr>
              <a:t>‹#›</a:t>
            </a:fld>
            <a:r>
              <a:rPr lang="en-US" sz="650" dirty="0">
                <a:solidFill>
                  <a:schemeClr val="tx1">
                    <a:lumMod val="60000"/>
                    <a:lumOff val="40000"/>
                  </a:schemeClr>
                </a:solidFill>
              </a:rPr>
              <a:t> </a:t>
            </a:r>
          </a:p>
        </p:txBody>
      </p:sp>
    </p:spTree>
    <p:extLst>
      <p:ext uri="{BB962C8B-B14F-4D97-AF65-F5344CB8AC3E}">
        <p14:creationId xmlns:p14="http://schemas.microsoft.com/office/powerpoint/2010/main" val="1987881483"/>
      </p:ext>
    </p:extLst>
  </p:cSld>
  <p:clrMap bg1="lt1" tx1="dk1" bg2="lt2" tx2="dk2" accent1="accent1" accent2="accent2" accent3="accent3" accent4="accent4" accent5="accent5" accent6="accent6" hlink="hlink" folHlink="folHlink"/>
  <p:sldLayoutIdLst>
    <p:sldLayoutId id="2147483734" r:id="rId1"/>
    <p:sldLayoutId id="2147483663" r:id="rId2"/>
    <p:sldLayoutId id="2147483722" r:id="rId3"/>
    <p:sldLayoutId id="2147483721" r:id="rId4"/>
    <p:sldLayoutId id="2147483724" r:id="rId5"/>
    <p:sldLayoutId id="2147483725" r:id="rId6"/>
    <p:sldLayoutId id="2147483727" r:id="rId7"/>
    <p:sldLayoutId id="2147483728" r:id="rId8"/>
    <p:sldLayoutId id="2147483729" r:id="rId9"/>
    <p:sldLayoutId id="2147483730" r:id="rId10"/>
    <p:sldLayoutId id="2147483735" r:id="rId11"/>
    <p:sldLayoutId id="2147483736" r:id="rId12"/>
    <p:sldLayoutId id="2147483737" r:id="rId13"/>
  </p:sldLayoutIdLst>
  <p:hf sldNum="0" hdr="0" ftr="0" dt="0"/>
  <p:txStyles>
    <p:titleStyle>
      <a:lvl1pPr algn="l" defTabSz="630598" rtl="0" eaLnBrk="1" latinLnBrk="0" hangingPunct="1">
        <a:lnSpc>
          <a:spcPct val="90000"/>
        </a:lnSpc>
        <a:spcBef>
          <a:spcPct val="0"/>
        </a:spcBef>
        <a:buNone/>
        <a:defRPr sz="3035" kern="1200">
          <a:solidFill>
            <a:schemeClr val="tx1"/>
          </a:solidFill>
          <a:latin typeface="+mj-lt"/>
          <a:ea typeface="+mj-ea"/>
          <a:cs typeface="+mj-cs"/>
        </a:defRPr>
      </a:lvl1pPr>
    </p:titleStyle>
    <p:bodyStyle>
      <a:lvl1pPr marL="157649" indent="-157649" algn="l" defTabSz="630598" rtl="0" eaLnBrk="1" latinLnBrk="0" hangingPunct="1">
        <a:lnSpc>
          <a:spcPct val="90000"/>
        </a:lnSpc>
        <a:spcBef>
          <a:spcPts val="690"/>
        </a:spcBef>
        <a:buFont typeface="Arial" panose="020B0604020202020204" pitchFamily="34" charset="0"/>
        <a:buChar char="•"/>
        <a:defRPr sz="1931" kern="1200">
          <a:solidFill>
            <a:schemeClr val="tx1"/>
          </a:solidFill>
          <a:latin typeface="+mn-lt"/>
          <a:ea typeface="+mn-ea"/>
          <a:cs typeface="+mn-cs"/>
        </a:defRPr>
      </a:lvl1pPr>
      <a:lvl2pPr marL="472949" indent="-157649" algn="l" defTabSz="630598" rtl="0" eaLnBrk="1" latinLnBrk="0" hangingPunct="1">
        <a:lnSpc>
          <a:spcPct val="90000"/>
        </a:lnSpc>
        <a:spcBef>
          <a:spcPts val="345"/>
        </a:spcBef>
        <a:buFont typeface="Arial" panose="020B0604020202020204" pitchFamily="34" charset="0"/>
        <a:buChar char="•"/>
        <a:defRPr sz="1655" kern="1200">
          <a:solidFill>
            <a:schemeClr val="tx1"/>
          </a:solidFill>
          <a:latin typeface="+mn-lt"/>
          <a:ea typeface="+mn-ea"/>
          <a:cs typeface="+mn-cs"/>
        </a:defRPr>
      </a:lvl2pPr>
      <a:lvl3pPr marL="788247" indent="-157649" algn="l" defTabSz="630598" rtl="0" eaLnBrk="1" latinLnBrk="0" hangingPunct="1">
        <a:lnSpc>
          <a:spcPct val="90000"/>
        </a:lnSpc>
        <a:spcBef>
          <a:spcPts val="345"/>
        </a:spcBef>
        <a:buFont typeface="Arial" panose="020B0604020202020204" pitchFamily="34" charset="0"/>
        <a:buChar char="•"/>
        <a:defRPr sz="1379" kern="1200">
          <a:solidFill>
            <a:schemeClr val="tx1"/>
          </a:solidFill>
          <a:latin typeface="+mn-lt"/>
          <a:ea typeface="+mn-ea"/>
          <a:cs typeface="+mn-cs"/>
        </a:defRPr>
      </a:lvl3pPr>
      <a:lvl4pPr marL="1103546"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4pPr>
      <a:lvl5pPr marL="1418845"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5pPr>
      <a:lvl6pPr marL="1734143"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6pPr>
      <a:lvl7pPr marL="2049442"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7pPr>
      <a:lvl8pPr marL="2364741"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8pPr>
      <a:lvl9pPr marL="2680040"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9pPr>
    </p:bodyStyle>
    <p:otherStyle>
      <a:defPPr>
        <a:defRPr lang="nb-NO"/>
      </a:defPPr>
      <a:lvl1pPr marL="0" algn="l" defTabSz="630598" rtl="0" eaLnBrk="1" latinLnBrk="0" hangingPunct="1">
        <a:defRPr sz="1241" kern="1200">
          <a:solidFill>
            <a:schemeClr val="tx1"/>
          </a:solidFill>
          <a:latin typeface="+mn-lt"/>
          <a:ea typeface="+mn-ea"/>
          <a:cs typeface="+mn-cs"/>
        </a:defRPr>
      </a:lvl1pPr>
      <a:lvl2pPr marL="315299" algn="l" defTabSz="630598" rtl="0" eaLnBrk="1" latinLnBrk="0" hangingPunct="1">
        <a:defRPr sz="1241" kern="1200">
          <a:solidFill>
            <a:schemeClr val="tx1"/>
          </a:solidFill>
          <a:latin typeface="+mn-lt"/>
          <a:ea typeface="+mn-ea"/>
          <a:cs typeface="+mn-cs"/>
        </a:defRPr>
      </a:lvl2pPr>
      <a:lvl3pPr marL="630598" algn="l" defTabSz="630598" rtl="0" eaLnBrk="1" latinLnBrk="0" hangingPunct="1">
        <a:defRPr sz="1241" kern="1200">
          <a:solidFill>
            <a:schemeClr val="tx1"/>
          </a:solidFill>
          <a:latin typeface="+mn-lt"/>
          <a:ea typeface="+mn-ea"/>
          <a:cs typeface="+mn-cs"/>
        </a:defRPr>
      </a:lvl3pPr>
      <a:lvl4pPr marL="945896" algn="l" defTabSz="630598" rtl="0" eaLnBrk="1" latinLnBrk="0" hangingPunct="1">
        <a:defRPr sz="1241" kern="1200">
          <a:solidFill>
            <a:schemeClr val="tx1"/>
          </a:solidFill>
          <a:latin typeface="+mn-lt"/>
          <a:ea typeface="+mn-ea"/>
          <a:cs typeface="+mn-cs"/>
        </a:defRPr>
      </a:lvl4pPr>
      <a:lvl5pPr marL="1261196" algn="l" defTabSz="630598" rtl="0" eaLnBrk="1" latinLnBrk="0" hangingPunct="1">
        <a:defRPr sz="1241" kern="1200">
          <a:solidFill>
            <a:schemeClr val="tx1"/>
          </a:solidFill>
          <a:latin typeface="+mn-lt"/>
          <a:ea typeface="+mn-ea"/>
          <a:cs typeface="+mn-cs"/>
        </a:defRPr>
      </a:lvl5pPr>
      <a:lvl6pPr marL="1576495" algn="l" defTabSz="630598" rtl="0" eaLnBrk="1" latinLnBrk="0" hangingPunct="1">
        <a:defRPr sz="1241" kern="1200">
          <a:solidFill>
            <a:schemeClr val="tx1"/>
          </a:solidFill>
          <a:latin typeface="+mn-lt"/>
          <a:ea typeface="+mn-ea"/>
          <a:cs typeface="+mn-cs"/>
        </a:defRPr>
      </a:lvl6pPr>
      <a:lvl7pPr marL="1891793" algn="l" defTabSz="630598" rtl="0" eaLnBrk="1" latinLnBrk="0" hangingPunct="1">
        <a:defRPr sz="1241" kern="1200">
          <a:solidFill>
            <a:schemeClr val="tx1"/>
          </a:solidFill>
          <a:latin typeface="+mn-lt"/>
          <a:ea typeface="+mn-ea"/>
          <a:cs typeface="+mn-cs"/>
        </a:defRPr>
      </a:lvl7pPr>
      <a:lvl8pPr marL="2207092" algn="l" defTabSz="630598" rtl="0" eaLnBrk="1" latinLnBrk="0" hangingPunct="1">
        <a:defRPr sz="1241" kern="1200">
          <a:solidFill>
            <a:schemeClr val="tx1"/>
          </a:solidFill>
          <a:latin typeface="+mn-lt"/>
          <a:ea typeface="+mn-ea"/>
          <a:cs typeface="+mn-cs"/>
        </a:defRPr>
      </a:lvl8pPr>
      <a:lvl9pPr marL="2522390" algn="l" defTabSz="630598" rtl="0" eaLnBrk="1" latinLnBrk="0" hangingPunct="1">
        <a:defRPr sz="124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hyperlink" Target="https://www.who.int/publications/i/item/9789241597906"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23.jpe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hyperlink" Target="https://globalhealthmedia.org/portfolio-items/preventing-infection-at-birth/?portfolioCats=191%2C94%2C13%2C23%2C65"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8.sv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5.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0.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www.youtube.com/watch?v=gGWXPC1bsHk" TargetMode="External"/><Relationship Id="rId7"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8.sv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hyperlink" Target="https://iris.who.int/bitstream/handle/10665/366380/9789240051065-eng.pdf?sequence=1"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iris.who.int/bitstream/handle/10665/366380/9789240051065-eng.pdf?sequence=1"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hyperlink" Target="https://apps.who.int/iris/bitstream/handle/10665/70126/WHO_IER_PSP_2009.07_eng.pdf?sequence=1" TargetMode="External"/><Relationship Id="rId18" Type="http://schemas.openxmlformats.org/officeDocument/2006/relationships/image" Target="../media/image42.png"/><Relationship Id="rId26" Type="http://schemas.openxmlformats.org/officeDocument/2006/relationships/image" Target="../media/image46.png"/><Relationship Id="rId3" Type="http://schemas.openxmlformats.org/officeDocument/2006/relationships/image" Target="../media/image2.png"/><Relationship Id="rId21" Type="http://schemas.openxmlformats.org/officeDocument/2006/relationships/hyperlink" Target="https://apps.who.int/iris/rest/bitstreams/1321542/retrieve" TargetMode="External"/><Relationship Id="rId7" Type="http://schemas.openxmlformats.org/officeDocument/2006/relationships/hyperlink" Target="https://apps.who.int/iris/rest/bitstreams/1500581/retrieve" TargetMode="External"/><Relationship Id="rId12" Type="http://schemas.openxmlformats.org/officeDocument/2006/relationships/image" Target="../media/image39.png"/><Relationship Id="rId17" Type="http://schemas.openxmlformats.org/officeDocument/2006/relationships/hyperlink" Target="https://apps.who.int/iris/bitstream/handle/10665/259491/WHO-FWC-WSH-17.05-eng.pdf?sequence=1" TargetMode="External"/><Relationship Id="rId25" Type="http://schemas.openxmlformats.org/officeDocument/2006/relationships/hyperlink" Target="https://apps.who.int/iris/bitstream/handle/10665/330100/WHO-CED-PHE-WSH-19.149-eng.pdf?ua=1" TargetMode="External"/><Relationship Id="rId2" Type="http://schemas.openxmlformats.org/officeDocument/2006/relationships/notesSlide" Target="../notesSlides/notesSlide36.xml"/><Relationship Id="rId16" Type="http://schemas.openxmlformats.org/officeDocument/2006/relationships/image" Target="../media/image41.png"/><Relationship Id="rId20" Type="http://schemas.openxmlformats.org/officeDocument/2006/relationships/image" Target="../media/image43.png"/><Relationship Id="rId1" Type="http://schemas.openxmlformats.org/officeDocument/2006/relationships/slideLayout" Target="../slideLayouts/slideLayout10.xml"/><Relationship Id="rId6" Type="http://schemas.openxmlformats.org/officeDocument/2006/relationships/image" Target="../media/image37.png"/><Relationship Id="rId11" Type="http://schemas.openxmlformats.org/officeDocument/2006/relationships/hyperlink" Target="https://apps.who.int/iris/bitstream/handle/10665/250232/9789241549851-eng.pdf?sequence=1" TargetMode="External"/><Relationship Id="rId24" Type="http://schemas.openxmlformats.org/officeDocument/2006/relationships/image" Target="../media/image45.png"/><Relationship Id="rId5" Type="http://schemas.openxmlformats.org/officeDocument/2006/relationships/hyperlink" Target="https://www.lshtm.ac.uk/research/centres/march-centre/soapbox-collaborative/teach-clean" TargetMode="External"/><Relationship Id="rId15" Type="http://schemas.openxmlformats.org/officeDocument/2006/relationships/hyperlink" Target="https://www.who.int/publications/i/item/9789241514545" TargetMode="External"/><Relationship Id="rId23" Type="http://schemas.openxmlformats.org/officeDocument/2006/relationships/hyperlink" Target="https://www.who.int/docs/default-source/documents/health-topics/standard-precautions-in-health-care.pdf?sfvrsn=7c453df0_2" TargetMode="External"/><Relationship Id="rId28" Type="http://schemas.openxmlformats.org/officeDocument/2006/relationships/image" Target="../media/image47.png"/><Relationship Id="rId10" Type="http://schemas.openxmlformats.org/officeDocument/2006/relationships/image" Target="../media/image34.png"/><Relationship Id="rId19" Type="http://schemas.openxmlformats.org/officeDocument/2006/relationships/hyperlink" Target="https://apps.who.int/iris/bitstream/handle/10665/254910/9789241511698-eng.pdf?sequence=1" TargetMode="External"/><Relationship Id="rId4" Type="http://schemas.openxmlformats.org/officeDocument/2006/relationships/hyperlink" Target="https://www.youtube.com/watch?v=dK7FNjFDG7A" TargetMode="External"/><Relationship Id="rId9" Type="http://schemas.openxmlformats.org/officeDocument/2006/relationships/hyperlink" Target="https://iris.who.int/bitstream/handle/10665/366380/9789240051065-eng.pdf?sequence=1" TargetMode="External"/><Relationship Id="rId14" Type="http://schemas.openxmlformats.org/officeDocument/2006/relationships/image" Target="../media/image40.png"/><Relationship Id="rId22" Type="http://schemas.openxmlformats.org/officeDocument/2006/relationships/image" Target="../media/image44.png"/><Relationship Id="rId27" Type="http://schemas.openxmlformats.org/officeDocument/2006/relationships/hyperlink" Target="https://www.everypreemie.org/wp-content/uploads/2019/09/InfectionPrevention_english_7.6.17.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hyperlink" Target="https://www.whatwomenwant.org/"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hyperlink" Target="https://www.nhs.uk/live-well/best-way-to-wash-your-hand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hyperlink" Target="https://www.youtube.com/watch?v=3SfHdSHK-g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392A8">
            <a:alpha val="60000"/>
          </a:srgb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0E0069B-68C7-D5F2-0704-7AC906E39300}"/>
              </a:ext>
            </a:extLst>
          </p:cNvPr>
          <p:cNvSpPr/>
          <p:nvPr/>
        </p:nvSpPr>
        <p:spPr>
          <a:xfrm>
            <a:off x="0" y="-135730"/>
            <a:ext cx="9144000" cy="6993730"/>
          </a:xfrm>
          <a:prstGeom prst="rect">
            <a:avLst/>
          </a:prstGeom>
          <a:solidFill>
            <a:srgbClr val="BEDB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F4195286-4D5B-F90C-4760-40A91872AB23}"/>
              </a:ext>
            </a:extLst>
          </p:cNvPr>
          <p:cNvSpPr/>
          <p:nvPr/>
        </p:nvSpPr>
        <p:spPr>
          <a:xfrm>
            <a:off x="2795258" y="1825893"/>
            <a:ext cx="3541108" cy="3541108"/>
          </a:xfrm>
          <a:prstGeom prst="ellipse">
            <a:avLst/>
          </a:prstGeom>
          <a:noFill/>
          <a:ln w="88900" cmpd="sng">
            <a:solidFill>
              <a:schemeClr val="bg1">
                <a:alpha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1914"/>
            <a:endParaRPr lang="en-US" sz="1166" dirty="0">
              <a:solidFill>
                <a:prstClr val="white"/>
              </a:solidFill>
              <a:latin typeface="Calibri"/>
            </a:endParaRPr>
          </a:p>
        </p:txBody>
      </p:sp>
      <p:sp>
        <p:nvSpPr>
          <p:cNvPr id="9" name="Title 1">
            <a:extLst>
              <a:ext uri="{FF2B5EF4-FFF2-40B4-BE49-F238E27FC236}">
                <a16:creationId xmlns:a16="http://schemas.microsoft.com/office/drawing/2014/main" id="{6845BAB8-335A-1FA8-5F58-920ECD2C534E}"/>
              </a:ext>
            </a:extLst>
          </p:cNvPr>
          <p:cNvSpPr txBox="1">
            <a:spLocks/>
          </p:cNvSpPr>
          <p:nvPr/>
        </p:nvSpPr>
        <p:spPr>
          <a:xfrm>
            <a:off x="-6188" y="340149"/>
            <a:ext cx="9144000" cy="1372359"/>
          </a:xfrm>
          <a:prstGeom prst="rect">
            <a:avLst/>
          </a:prstGeom>
        </p:spPr>
        <p:txBody>
          <a:bodyPr>
            <a:normAutofit/>
          </a:bodyPr>
          <a:lstStyle>
            <a:lvl1pPr algn="l" defTabSz="840797" rtl="0" eaLnBrk="1" latinLnBrk="0" hangingPunct="1">
              <a:lnSpc>
                <a:spcPct val="90000"/>
              </a:lnSpc>
              <a:spcBef>
                <a:spcPct val="0"/>
              </a:spcBef>
              <a:buNone/>
              <a:defRPr sz="4046" kern="1200">
                <a:solidFill>
                  <a:schemeClr val="tx1"/>
                </a:solidFill>
                <a:latin typeface="+mj-lt"/>
                <a:ea typeface="+mj-ea"/>
                <a:cs typeface="+mj-cs"/>
              </a:defRPr>
            </a:lvl1pPr>
          </a:lstStyle>
          <a:p>
            <a:pPr algn="ctr"/>
            <a:endParaRPr lang="en-US" sz="4000" b="1" kern="800" spc="-100" dirty="0">
              <a:solidFill>
                <a:schemeClr val="tx2"/>
              </a:solidFill>
              <a:latin typeface="Arial" panose="020B0604020202020204" pitchFamily="34" charset="0"/>
              <a:cs typeface="Arial" panose="020B0604020202020204" pitchFamily="34" charset="0"/>
            </a:endParaRPr>
          </a:p>
          <a:p>
            <a:pPr algn="ctr"/>
            <a:r>
              <a:rPr lang="en-US" sz="4000" b="1" kern="800" spc="-100" dirty="0">
                <a:solidFill>
                  <a:schemeClr val="tx2"/>
                </a:solidFill>
                <a:latin typeface="Arial" panose="020B0604020202020204" pitchFamily="34" charset="0"/>
                <a:cs typeface="Arial" panose="020B0604020202020204" pitchFamily="34" charset="0"/>
              </a:rPr>
              <a:t>Infection prevention for newborns</a:t>
            </a:r>
          </a:p>
        </p:txBody>
      </p:sp>
      <p:pic>
        <p:nvPicPr>
          <p:cNvPr id="2" name="Picture 1" descr="A person washing hands under a faucet&#10;&#10;Description automatically generated">
            <a:extLst>
              <a:ext uri="{FF2B5EF4-FFF2-40B4-BE49-F238E27FC236}">
                <a16:creationId xmlns:a16="http://schemas.microsoft.com/office/drawing/2014/main" id="{FE0332D4-78DF-71B7-8AD0-5C2CAD2AA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144" y="1869196"/>
            <a:ext cx="3463337" cy="3463337"/>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49708841-AFED-86AD-FF4D-021397010B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9499" y="5719434"/>
            <a:ext cx="2012626" cy="621375"/>
          </a:xfrm>
          <a:prstGeom prst="rect">
            <a:avLst/>
          </a:prstGeom>
        </p:spPr>
      </p:pic>
    </p:spTree>
    <p:extLst>
      <p:ext uri="{BB962C8B-B14F-4D97-AF65-F5344CB8AC3E}">
        <p14:creationId xmlns:p14="http://schemas.microsoft.com/office/powerpoint/2010/main" val="1500481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A40C32-E144-62F8-D90D-0A5C391F3FF7}"/>
              </a:ext>
            </a:extLst>
          </p:cNvPr>
          <p:cNvSpPr>
            <a:spLocks noGrp="1"/>
          </p:cNvSpPr>
          <p:nvPr>
            <p:ph type="title"/>
          </p:nvPr>
        </p:nvSpPr>
        <p:spPr>
          <a:xfrm>
            <a:off x="1652451" y="281687"/>
            <a:ext cx="6950060" cy="1036800"/>
          </a:xfrm>
          <a:prstGeom prst="rect">
            <a:avLst/>
          </a:prstGeom>
        </p:spPr>
        <p:txBody>
          <a:bodyPr/>
          <a:lstStyle/>
          <a:p>
            <a:r>
              <a:rPr lang="en-US" dirty="0"/>
              <a:t>When are the 5 moments for hand hygiene?</a:t>
            </a:r>
          </a:p>
        </p:txBody>
      </p:sp>
      <p:pic>
        <p:nvPicPr>
          <p:cNvPr id="18" name="Picture 17">
            <a:extLst>
              <a:ext uri="{FF2B5EF4-FFF2-40B4-BE49-F238E27FC236}">
                <a16:creationId xmlns:a16="http://schemas.microsoft.com/office/drawing/2014/main" id="{64ED0983-5E0E-AAEA-3844-9546462101CA}"/>
              </a:ext>
            </a:extLst>
          </p:cNvPr>
          <p:cNvPicPr>
            <a:picLocks noChangeAspect="1"/>
          </p:cNvPicPr>
          <p:nvPr/>
        </p:nvPicPr>
        <p:blipFill rotWithShape="1">
          <a:blip r:embed="rId3"/>
          <a:srcRect l="9062" t="45780" r="24121" b="47924"/>
          <a:stretch/>
        </p:blipFill>
        <p:spPr>
          <a:xfrm>
            <a:off x="664775" y="1553329"/>
            <a:ext cx="7983839" cy="1068140"/>
          </a:xfrm>
          <a:prstGeom prst="rect">
            <a:avLst/>
          </a:prstGeom>
        </p:spPr>
      </p:pic>
      <p:pic>
        <p:nvPicPr>
          <p:cNvPr id="2" name="Picture 1">
            <a:extLst>
              <a:ext uri="{FF2B5EF4-FFF2-40B4-BE49-F238E27FC236}">
                <a16:creationId xmlns:a16="http://schemas.microsoft.com/office/drawing/2014/main" id="{7847CF15-A8DA-A0D2-F15A-D65F293E9E67}"/>
              </a:ext>
            </a:extLst>
          </p:cNvPr>
          <p:cNvPicPr>
            <a:picLocks noChangeAspect="1"/>
          </p:cNvPicPr>
          <p:nvPr/>
        </p:nvPicPr>
        <p:blipFill rotWithShape="1">
          <a:blip r:embed="rId4"/>
          <a:srcRect t="20046" b="58355"/>
          <a:stretch/>
        </p:blipFill>
        <p:spPr>
          <a:xfrm>
            <a:off x="664775" y="2532876"/>
            <a:ext cx="7990078" cy="1068140"/>
          </a:xfrm>
          <a:prstGeom prst="rect">
            <a:avLst/>
          </a:prstGeom>
        </p:spPr>
      </p:pic>
      <p:pic>
        <p:nvPicPr>
          <p:cNvPr id="4" name="Picture 3">
            <a:extLst>
              <a:ext uri="{FF2B5EF4-FFF2-40B4-BE49-F238E27FC236}">
                <a16:creationId xmlns:a16="http://schemas.microsoft.com/office/drawing/2014/main" id="{CDEC5A7B-401A-A3EF-1C0C-E61FABD36037}"/>
              </a:ext>
            </a:extLst>
          </p:cNvPr>
          <p:cNvPicPr>
            <a:picLocks noChangeAspect="1"/>
          </p:cNvPicPr>
          <p:nvPr/>
        </p:nvPicPr>
        <p:blipFill rotWithShape="1">
          <a:blip r:embed="rId4"/>
          <a:srcRect t="40431" b="39803"/>
          <a:stretch/>
        </p:blipFill>
        <p:spPr>
          <a:xfrm>
            <a:off x="679990" y="3490497"/>
            <a:ext cx="7990077" cy="977519"/>
          </a:xfrm>
          <a:prstGeom prst="rect">
            <a:avLst/>
          </a:prstGeom>
        </p:spPr>
      </p:pic>
      <p:pic>
        <p:nvPicPr>
          <p:cNvPr id="5" name="Picture 4">
            <a:extLst>
              <a:ext uri="{FF2B5EF4-FFF2-40B4-BE49-F238E27FC236}">
                <a16:creationId xmlns:a16="http://schemas.microsoft.com/office/drawing/2014/main" id="{1FDB1081-05DB-39CE-C68F-326B41703A50}"/>
              </a:ext>
            </a:extLst>
          </p:cNvPr>
          <p:cNvPicPr>
            <a:picLocks noChangeAspect="1"/>
          </p:cNvPicPr>
          <p:nvPr/>
        </p:nvPicPr>
        <p:blipFill rotWithShape="1">
          <a:blip r:embed="rId4"/>
          <a:srcRect t="60197" b="20036"/>
          <a:stretch/>
        </p:blipFill>
        <p:spPr>
          <a:xfrm>
            <a:off x="679990" y="4437407"/>
            <a:ext cx="7990077" cy="977519"/>
          </a:xfrm>
          <a:prstGeom prst="rect">
            <a:avLst/>
          </a:prstGeom>
        </p:spPr>
      </p:pic>
      <p:pic>
        <p:nvPicPr>
          <p:cNvPr id="6" name="Picture 5">
            <a:extLst>
              <a:ext uri="{FF2B5EF4-FFF2-40B4-BE49-F238E27FC236}">
                <a16:creationId xmlns:a16="http://schemas.microsoft.com/office/drawing/2014/main" id="{A43895AE-5120-33FC-91AF-176A46E6F761}"/>
              </a:ext>
            </a:extLst>
          </p:cNvPr>
          <p:cNvPicPr>
            <a:picLocks noChangeAspect="1"/>
          </p:cNvPicPr>
          <p:nvPr/>
        </p:nvPicPr>
        <p:blipFill rotWithShape="1">
          <a:blip r:embed="rId4"/>
          <a:srcRect t="80233"/>
          <a:stretch/>
        </p:blipFill>
        <p:spPr>
          <a:xfrm>
            <a:off x="679990" y="5359289"/>
            <a:ext cx="7990077" cy="977519"/>
          </a:xfrm>
          <a:prstGeom prst="rect">
            <a:avLst/>
          </a:prstGeom>
        </p:spPr>
      </p:pic>
    </p:spTree>
    <p:extLst>
      <p:ext uri="{BB962C8B-B14F-4D97-AF65-F5344CB8AC3E}">
        <p14:creationId xmlns:p14="http://schemas.microsoft.com/office/powerpoint/2010/main" val="239684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6E24C3-3958-FF7F-3523-A12A443EE216}"/>
              </a:ext>
            </a:extLst>
          </p:cNvPr>
          <p:cNvSpPr>
            <a:spLocks noGrp="1"/>
          </p:cNvSpPr>
          <p:nvPr>
            <p:ph idx="4294967295"/>
          </p:nvPr>
        </p:nvSpPr>
        <p:spPr>
          <a:xfrm>
            <a:off x="3597639" y="1734853"/>
            <a:ext cx="5039057" cy="4565266"/>
          </a:xfrm>
          <a:prstGeom prst="rect">
            <a:avLst/>
          </a:prstGeom>
        </p:spPr>
        <p:txBody>
          <a:bodyPr/>
          <a:lstStyle/>
          <a:p>
            <a:pPr marL="11837" indent="0">
              <a:lnSpc>
                <a:spcPts val="2300"/>
              </a:lnSpc>
              <a:buNone/>
            </a:pPr>
            <a:r>
              <a:rPr lang="en-US" altLang="zh-CN" sz="1800" dirty="0">
                <a:latin typeface="Arial" panose="020B0604020202020204" pitchFamily="34" charset="0"/>
                <a:cs typeface="Arial" panose="020B0604020202020204" pitchFamily="34" charset="0"/>
              </a:rPr>
              <a:t>Find the evidence on </a:t>
            </a:r>
            <a:br>
              <a:rPr lang="en-US" altLang="zh-CN" sz="1800" dirty="0">
                <a:latin typeface="Arial" panose="020B0604020202020204" pitchFamily="34" charset="0"/>
                <a:cs typeface="Arial" panose="020B0604020202020204" pitchFamily="34" charset="0"/>
              </a:rPr>
            </a:br>
            <a:r>
              <a:rPr lang="en-US" altLang="zh-CN" sz="1800" dirty="0">
                <a:latin typeface="Arial" panose="020B0604020202020204" pitchFamily="34" charset="0"/>
                <a:cs typeface="Arial" panose="020B0604020202020204" pitchFamily="34" charset="0"/>
              </a:rPr>
              <a:t>pages </a:t>
            </a:r>
            <a:r>
              <a:rPr lang="en-GB" sz="1800" dirty="0">
                <a:latin typeface="Arial" panose="020B0604020202020204" pitchFamily="34" charset="0"/>
                <a:cs typeface="Arial" panose="020B0604020202020204" pitchFamily="34" charset="0"/>
              </a:rPr>
              <a:t>132 -133.</a:t>
            </a:r>
          </a:p>
        </p:txBody>
      </p:sp>
      <p:sp>
        <p:nvSpPr>
          <p:cNvPr id="3" name="Title 2">
            <a:extLst>
              <a:ext uri="{FF2B5EF4-FFF2-40B4-BE49-F238E27FC236}">
                <a16:creationId xmlns:a16="http://schemas.microsoft.com/office/drawing/2014/main" id="{12A58DB3-365F-498A-7A8F-811B5EA39868}"/>
              </a:ext>
            </a:extLst>
          </p:cNvPr>
          <p:cNvSpPr>
            <a:spLocks noGrp="1"/>
          </p:cNvSpPr>
          <p:nvPr>
            <p:ph type="title"/>
          </p:nvPr>
        </p:nvSpPr>
        <p:spPr>
          <a:prstGeom prst="rect">
            <a:avLst/>
          </a:prstGeom>
        </p:spPr>
        <p:txBody>
          <a:bodyPr/>
          <a:lstStyle/>
          <a:p>
            <a:r>
              <a:rPr lang="en-GB" sz="2400" dirty="0"/>
              <a:t>Do artificial nails and jewellery prevent effective hand hygiene?</a:t>
            </a:r>
            <a:endParaRPr lang="en-NO" sz="2400" dirty="0"/>
          </a:p>
        </p:txBody>
      </p:sp>
      <p:pic>
        <p:nvPicPr>
          <p:cNvPr id="8" name="Picture 7" descr="A close-up of hands holding a bottle&#10;&#10;Description automatically generated">
            <a:hlinkClick r:id="rId3"/>
            <a:extLst>
              <a:ext uri="{FF2B5EF4-FFF2-40B4-BE49-F238E27FC236}">
                <a16:creationId xmlns:a16="http://schemas.microsoft.com/office/drawing/2014/main" id="{FAA1B05B-2DDA-ACE0-05E6-593969E226CB}"/>
              </a:ext>
            </a:extLst>
          </p:cNvPr>
          <p:cNvPicPr>
            <a:picLocks noChangeAspect="1"/>
          </p:cNvPicPr>
          <p:nvPr/>
        </p:nvPicPr>
        <p:blipFill rotWithShape="1">
          <a:blip r:embed="rId4"/>
          <a:srcRect t="1357" r="3039"/>
          <a:stretch/>
        </p:blipFill>
        <p:spPr>
          <a:xfrm>
            <a:off x="507304" y="1790379"/>
            <a:ext cx="2804514" cy="4034325"/>
          </a:xfrm>
          <a:prstGeom prst="rect">
            <a:avLst/>
          </a:prstGeom>
          <a:ln w="6350">
            <a:solidFill>
              <a:schemeClr val="dk1"/>
            </a:solidFill>
          </a:ln>
        </p:spPr>
        <p:style>
          <a:lnRef idx="2">
            <a:schemeClr val="dk1"/>
          </a:lnRef>
          <a:fillRef idx="1">
            <a:schemeClr val="lt1"/>
          </a:fillRef>
          <a:effectRef idx="0">
            <a:schemeClr val="dk1"/>
          </a:effectRef>
          <a:fontRef idx="minor">
            <a:schemeClr val="dk1"/>
          </a:fontRef>
        </p:style>
      </p:pic>
      <p:grpSp>
        <p:nvGrpSpPr>
          <p:cNvPr id="9" name="Group 8">
            <a:extLst>
              <a:ext uri="{FF2B5EF4-FFF2-40B4-BE49-F238E27FC236}">
                <a16:creationId xmlns:a16="http://schemas.microsoft.com/office/drawing/2014/main" id="{EA95C8A5-353F-672B-793F-2205A4FB4F89}"/>
              </a:ext>
            </a:extLst>
          </p:cNvPr>
          <p:cNvGrpSpPr/>
          <p:nvPr/>
        </p:nvGrpSpPr>
        <p:grpSpPr>
          <a:xfrm>
            <a:off x="3597639" y="3272951"/>
            <a:ext cx="3221616" cy="2574838"/>
            <a:chOff x="3597639" y="3272951"/>
            <a:chExt cx="3221616" cy="2574838"/>
          </a:xfrm>
        </p:grpSpPr>
        <p:pic>
          <p:nvPicPr>
            <p:cNvPr id="10" name="Picture 2" descr="No alternative text description for this image">
              <a:extLst>
                <a:ext uri="{FF2B5EF4-FFF2-40B4-BE49-F238E27FC236}">
                  <a16:creationId xmlns:a16="http://schemas.microsoft.com/office/drawing/2014/main" id="{6C504346-7E48-C8F5-4ABB-958E86F907D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708" t="30224" r="42500" b="20781"/>
            <a:stretch/>
          </p:blipFill>
          <p:spPr bwMode="auto">
            <a:xfrm>
              <a:off x="3597639" y="3272951"/>
              <a:ext cx="3221616" cy="2551754"/>
            </a:xfrm>
            <a:prstGeom prst="rect">
              <a:avLst/>
            </a:prstGeom>
            <a:ln>
              <a:noFill/>
            </a:ln>
          </p:spPr>
          <p:style>
            <a:lnRef idx="2">
              <a:schemeClr val="dk1"/>
            </a:lnRef>
            <a:fillRef idx="1">
              <a:schemeClr val="lt1"/>
            </a:fillRef>
            <a:effectRef idx="0">
              <a:schemeClr val="dk1"/>
            </a:effectRef>
            <a:fontRef idx="minor">
              <a:schemeClr val="dk1"/>
            </a:fontRef>
          </p:style>
        </p:pic>
        <p:sp>
          <p:nvSpPr>
            <p:cNvPr id="11" name="TextBox 10">
              <a:extLst>
                <a:ext uri="{FF2B5EF4-FFF2-40B4-BE49-F238E27FC236}">
                  <a16:creationId xmlns:a16="http://schemas.microsoft.com/office/drawing/2014/main" id="{A66B735D-183C-38D6-1FFD-35AD0C6DA935}"/>
                </a:ext>
              </a:extLst>
            </p:cNvPr>
            <p:cNvSpPr txBox="1"/>
            <p:nvPr/>
          </p:nvSpPr>
          <p:spPr>
            <a:xfrm>
              <a:off x="6059838" y="5632345"/>
              <a:ext cx="759417" cy="215444"/>
            </a:xfrm>
            <a:prstGeom prst="rect">
              <a:avLst/>
            </a:prstGeom>
            <a:noFill/>
          </p:spPr>
          <p:txBody>
            <a:bodyPr wrap="square" rtlCol="0">
              <a:spAutoFit/>
            </a:bodyPr>
            <a:lstStyle/>
            <a:p>
              <a:pPr algn="r"/>
              <a:r>
                <a:rPr lang="en-NO" sz="800" dirty="0">
                  <a:solidFill>
                    <a:schemeClr val="bg1">
                      <a:lumMod val="50000"/>
                    </a:schemeClr>
                  </a:solidFill>
                </a:rPr>
                <a:t>©</a:t>
              </a:r>
              <a:r>
                <a:rPr lang="en-GB" sz="650" dirty="0">
                  <a:solidFill>
                    <a:schemeClr val="bg1">
                      <a:lumMod val="50000"/>
                    </a:schemeClr>
                  </a:solidFill>
                  <a:latin typeface="Arial" panose="020B0604020202020204" pitchFamily="34" charset="0"/>
                  <a:cs typeface="Arial" panose="020B0604020202020204" pitchFamily="34" charset="0"/>
                </a:rPr>
                <a:t>UNICEF</a:t>
              </a:r>
            </a:p>
          </p:txBody>
        </p:sp>
      </p:grpSp>
    </p:spTree>
    <p:extLst>
      <p:ext uri="{BB962C8B-B14F-4D97-AF65-F5344CB8AC3E}">
        <p14:creationId xmlns:p14="http://schemas.microsoft.com/office/powerpoint/2010/main" val="491360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16D4D4-97CB-5E1B-8BBF-085E8B099F0C}"/>
              </a:ext>
            </a:extLst>
          </p:cNvPr>
          <p:cNvSpPr>
            <a:spLocks noGrp="1"/>
          </p:cNvSpPr>
          <p:nvPr>
            <p:ph type="title"/>
          </p:nvPr>
        </p:nvSpPr>
        <p:spPr>
          <a:prstGeom prst="rect">
            <a:avLst/>
          </a:prstGeom>
        </p:spPr>
        <p:txBody>
          <a:bodyPr/>
          <a:lstStyle/>
          <a:p>
            <a:r>
              <a:rPr lang="en-US" dirty="0"/>
              <a:t>Recommendation and reasons</a:t>
            </a:r>
            <a:endParaRPr lang="en-NO" dirty="0"/>
          </a:p>
        </p:txBody>
      </p:sp>
      <p:sp>
        <p:nvSpPr>
          <p:cNvPr id="2" name="Content Placeholder 1">
            <a:extLst>
              <a:ext uri="{FF2B5EF4-FFF2-40B4-BE49-F238E27FC236}">
                <a16:creationId xmlns:a16="http://schemas.microsoft.com/office/drawing/2014/main" id="{DFF7BA31-DFFD-FA56-37FF-F9C5A1B9FDBE}"/>
              </a:ext>
            </a:extLst>
          </p:cNvPr>
          <p:cNvSpPr>
            <a:spLocks noGrp="1"/>
          </p:cNvSpPr>
          <p:nvPr>
            <p:ph idx="1"/>
          </p:nvPr>
        </p:nvSpPr>
        <p:spPr>
          <a:xfrm>
            <a:off x="519047" y="1734853"/>
            <a:ext cx="8259193" cy="4565266"/>
          </a:xfrm>
          <a:prstGeom prst="rect">
            <a:avLst/>
          </a:prstGeom>
        </p:spPr>
        <p:txBody>
          <a:bodyPr/>
          <a:lstStyle/>
          <a:p>
            <a:pPr marL="0" indent="0">
              <a:lnSpc>
                <a:spcPts val="2100"/>
              </a:lnSpc>
              <a:buNone/>
            </a:pPr>
            <a:r>
              <a:rPr lang="en-GB" sz="1600" b="1" dirty="0"/>
              <a:t>Consensus recommendations: HCWs do not wear artificial fingernails </a:t>
            </a:r>
            <a:br>
              <a:rPr lang="en-GB" sz="1600" b="1" dirty="0"/>
            </a:br>
            <a:r>
              <a:rPr lang="en-GB" sz="1600" b="1" dirty="0"/>
              <a:t>or extenders when having direct contact with patients and natural nails </a:t>
            </a:r>
            <a:br>
              <a:rPr lang="en-GB" sz="1600" b="1" dirty="0"/>
            </a:br>
            <a:r>
              <a:rPr lang="en-GB" sz="1600" b="1" dirty="0"/>
              <a:t>should be kept short (≤ 0.5 cm long or approximately ¼ inch long).</a:t>
            </a:r>
          </a:p>
          <a:p>
            <a:pPr marL="0" indent="0">
              <a:lnSpc>
                <a:spcPts val="2100"/>
              </a:lnSpc>
              <a:buNone/>
            </a:pPr>
            <a:r>
              <a:rPr lang="en-GB" sz="1600" dirty="0"/>
              <a:t>Reasons:</a:t>
            </a:r>
          </a:p>
          <a:p>
            <a:pPr>
              <a:lnSpc>
                <a:spcPts val="2100"/>
              </a:lnSpc>
            </a:pPr>
            <a:r>
              <a:rPr lang="en-GB" sz="1600" dirty="0"/>
              <a:t>Several studies have shown that skin underneath rings is more heavily </a:t>
            </a:r>
            <a:br>
              <a:rPr lang="en-GB" sz="1600" dirty="0"/>
            </a:br>
            <a:r>
              <a:rPr lang="en-GB" sz="1600" dirty="0"/>
              <a:t>colonized than comparable areas of skin on fingers without rings.</a:t>
            </a:r>
          </a:p>
          <a:p>
            <a:pPr>
              <a:lnSpc>
                <a:spcPts val="2100"/>
              </a:lnSpc>
            </a:pPr>
            <a:r>
              <a:rPr lang="en-GB" sz="1600" dirty="0"/>
              <a:t>Rings with sharp surfaces may puncture gloves and may also be a physical </a:t>
            </a:r>
            <a:br>
              <a:rPr lang="en-GB" sz="1600" dirty="0"/>
            </a:br>
            <a:r>
              <a:rPr lang="en-GB" sz="1600" dirty="0"/>
              <a:t>danger to either patients or the HCW.</a:t>
            </a:r>
          </a:p>
          <a:p>
            <a:pPr>
              <a:lnSpc>
                <a:spcPts val="2100"/>
              </a:lnSpc>
            </a:pPr>
            <a:r>
              <a:rPr lang="en-GB" sz="1600" dirty="0"/>
              <a:t>Long, sharp fingernails, either natural or artificial, including applying artificial </a:t>
            </a:r>
            <a:br>
              <a:rPr lang="en-GB" sz="1600" dirty="0"/>
            </a:br>
            <a:r>
              <a:rPr lang="en-GB" sz="1600" dirty="0"/>
              <a:t>material to the nails for extensions; nail sculpturing; protecting nails by covering them </a:t>
            </a:r>
            <a:br>
              <a:rPr lang="en-GB" sz="1600" dirty="0"/>
            </a:br>
            <a:r>
              <a:rPr lang="en-GB" sz="1600" dirty="0"/>
              <a:t>with a protective layer of artificial material; and nail jewellery, where decorations such as stones may be applied to the nails or the nails are pierced, can puncture gloves easily.</a:t>
            </a:r>
          </a:p>
          <a:p>
            <a:pPr>
              <a:lnSpc>
                <a:spcPts val="2100"/>
              </a:lnSpc>
            </a:pPr>
            <a:endParaRPr lang="en-GB" sz="1600" dirty="0"/>
          </a:p>
          <a:p>
            <a:pPr>
              <a:lnSpc>
                <a:spcPts val="2100"/>
              </a:lnSpc>
            </a:pPr>
            <a:endParaRPr lang="en-NO" sz="1600" dirty="0"/>
          </a:p>
        </p:txBody>
      </p:sp>
    </p:spTree>
    <p:extLst>
      <p:ext uri="{BB962C8B-B14F-4D97-AF65-F5344CB8AC3E}">
        <p14:creationId xmlns:p14="http://schemas.microsoft.com/office/powerpoint/2010/main" val="99757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E55AA2-E839-F9A6-C7BC-21E3EBA5C78B}"/>
              </a:ext>
            </a:extLst>
          </p:cNvPr>
          <p:cNvSpPr>
            <a:spLocks noGrp="1"/>
          </p:cNvSpPr>
          <p:nvPr>
            <p:ph type="title"/>
          </p:nvPr>
        </p:nvSpPr>
        <p:spPr/>
        <p:txBody>
          <a:bodyPr/>
          <a:lstStyle/>
          <a:p>
            <a:r>
              <a:rPr lang="en-US" sz="4000" b="1" dirty="0">
                <a:latin typeface="Arial" panose="020B0604020202020204" pitchFamily="34" charset="0"/>
                <a:cs typeface="Arial" panose="020B0604020202020204" pitchFamily="34" charset="0"/>
              </a:rPr>
              <a:t>Standard precautions</a:t>
            </a:r>
            <a:endParaRPr lang="en-NO" dirty="0"/>
          </a:p>
        </p:txBody>
      </p:sp>
    </p:spTree>
    <p:extLst>
      <p:ext uri="{BB962C8B-B14F-4D97-AF65-F5344CB8AC3E}">
        <p14:creationId xmlns:p14="http://schemas.microsoft.com/office/powerpoint/2010/main" val="1920293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878502-1EBE-D22D-B143-06CD622C7DA7}"/>
              </a:ext>
            </a:extLst>
          </p:cNvPr>
          <p:cNvSpPr>
            <a:spLocks noGrp="1"/>
          </p:cNvSpPr>
          <p:nvPr>
            <p:ph type="title"/>
          </p:nvPr>
        </p:nvSpPr>
        <p:spPr>
          <a:xfrm>
            <a:off x="1652451" y="281687"/>
            <a:ext cx="6950060" cy="1036800"/>
          </a:xfrm>
          <a:prstGeom prst="rect">
            <a:avLst/>
          </a:prstGeom>
        </p:spPr>
        <p:txBody>
          <a:bodyPr/>
          <a:lstStyle/>
          <a:p>
            <a:r>
              <a:rPr lang="en-US" dirty="0"/>
              <a:t>What are the key elements of standard precautions? </a:t>
            </a:r>
            <a:endParaRPr lang="en-NO" dirty="0"/>
          </a:p>
        </p:txBody>
      </p:sp>
      <p:sp>
        <p:nvSpPr>
          <p:cNvPr id="5" name="Rectangle 4">
            <a:extLst>
              <a:ext uri="{FF2B5EF4-FFF2-40B4-BE49-F238E27FC236}">
                <a16:creationId xmlns:a16="http://schemas.microsoft.com/office/drawing/2014/main" id="{0AE277DB-2B31-5E44-94A9-663D06253779}"/>
              </a:ext>
            </a:extLst>
          </p:cNvPr>
          <p:cNvSpPr/>
          <p:nvPr/>
        </p:nvSpPr>
        <p:spPr>
          <a:xfrm>
            <a:off x="553322" y="1731735"/>
            <a:ext cx="8235208" cy="420138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dirty="0">
              <a:latin typeface="Arial" panose="020B0604020202020204" pitchFamily="34" charset="0"/>
              <a:cs typeface="Arial" panose="020B0604020202020204" pitchFamily="34" charset="0"/>
            </a:endParaRPr>
          </a:p>
        </p:txBody>
      </p:sp>
      <p:sp>
        <p:nvSpPr>
          <p:cNvPr id="9" name="Content Placeholder 1">
            <a:extLst>
              <a:ext uri="{FF2B5EF4-FFF2-40B4-BE49-F238E27FC236}">
                <a16:creationId xmlns:a16="http://schemas.microsoft.com/office/drawing/2014/main" id="{3F3425C4-028E-5A4F-EB7F-A791524C5FD5}"/>
              </a:ext>
            </a:extLst>
          </p:cNvPr>
          <p:cNvSpPr txBox="1">
            <a:spLocks/>
          </p:cNvSpPr>
          <p:nvPr/>
        </p:nvSpPr>
        <p:spPr>
          <a:xfrm>
            <a:off x="691956" y="1842836"/>
            <a:ext cx="7535677" cy="4201385"/>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r>
              <a:rPr lang="en-US" dirty="0"/>
              <a:t>Risk assessment</a:t>
            </a:r>
          </a:p>
          <a:p>
            <a:r>
              <a:rPr lang="en-US" dirty="0"/>
              <a:t>Hand hygiene</a:t>
            </a:r>
          </a:p>
          <a:p>
            <a:r>
              <a:rPr lang="en-US" dirty="0"/>
              <a:t>Respiratory hygiene and cough etiquette</a:t>
            </a:r>
          </a:p>
          <a:p>
            <a:r>
              <a:rPr lang="en-US" dirty="0"/>
              <a:t>Patient placement</a:t>
            </a:r>
          </a:p>
          <a:p>
            <a:r>
              <a:rPr lang="en-US" dirty="0"/>
              <a:t>Personal protective equipment and aseptic technique</a:t>
            </a:r>
          </a:p>
          <a:p>
            <a:r>
              <a:rPr lang="en-US" dirty="0"/>
              <a:t>Safe injections and sharps injury prevention</a:t>
            </a:r>
          </a:p>
          <a:p>
            <a:r>
              <a:rPr lang="en-US" dirty="0"/>
              <a:t>Environmental cleaning and handling of laundry and linen</a:t>
            </a:r>
          </a:p>
          <a:p>
            <a:r>
              <a:rPr lang="en-US" dirty="0"/>
              <a:t>Waste management</a:t>
            </a:r>
          </a:p>
          <a:p>
            <a:r>
              <a:rPr lang="en-US" dirty="0"/>
              <a:t>Decontamination and reprocessing of reusable patient care </a:t>
            </a:r>
            <a:br>
              <a:rPr lang="en-US" dirty="0"/>
            </a:br>
            <a:r>
              <a:rPr lang="en-US" dirty="0"/>
              <a:t>items and equipment</a:t>
            </a:r>
            <a:endParaRPr lang="en-GB" dirty="0"/>
          </a:p>
          <a:p>
            <a:pPr>
              <a:buNone/>
            </a:pPr>
            <a:endParaRPr lang="en-US" dirty="0"/>
          </a:p>
          <a:p>
            <a:endParaRPr lang="en-US" dirty="0"/>
          </a:p>
        </p:txBody>
      </p:sp>
      <p:grpSp>
        <p:nvGrpSpPr>
          <p:cNvPr id="2" name="Group 1">
            <a:extLst>
              <a:ext uri="{FF2B5EF4-FFF2-40B4-BE49-F238E27FC236}">
                <a16:creationId xmlns:a16="http://schemas.microsoft.com/office/drawing/2014/main" id="{55DAE847-AFD5-B40A-DC9D-BD07A3246244}"/>
              </a:ext>
            </a:extLst>
          </p:cNvPr>
          <p:cNvGrpSpPr/>
          <p:nvPr/>
        </p:nvGrpSpPr>
        <p:grpSpPr>
          <a:xfrm>
            <a:off x="567951" y="6186436"/>
            <a:ext cx="4022270" cy="360000"/>
            <a:chOff x="566707" y="4383958"/>
            <a:chExt cx="4022270" cy="360000"/>
          </a:xfrm>
        </p:grpSpPr>
        <p:grpSp>
          <p:nvGrpSpPr>
            <p:cNvPr id="3" name="Group 2">
              <a:extLst>
                <a:ext uri="{FF2B5EF4-FFF2-40B4-BE49-F238E27FC236}">
                  <a16:creationId xmlns:a16="http://schemas.microsoft.com/office/drawing/2014/main" id="{1175BDEC-9AD7-2BCE-0D08-0FDC8BD1CF38}"/>
                </a:ext>
              </a:extLst>
            </p:cNvPr>
            <p:cNvGrpSpPr/>
            <p:nvPr/>
          </p:nvGrpSpPr>
          <p:grpSpPr>
            <a:xfrm>
              <a:off x="690712" y="4440486"/>
              <a:ext cx="3898265" cy="261610"/>
              <a:chOff x="2381314" y="5405811"/>
              <a:chExt cx="3898265" cy="261610"/>
            </a:xfrm>
          </p:grpSpPr>
          <p:sp>
            <p:nvSpPr>
              <p:cNvPr id="7" name="TextBox 6">
                <a:extLst>
                  <a:ext uri="{FF2B5EF4-FFF2-40B4-BE49-F238E27FC236}">
                    <a16:creationId xmlns:a16="http://schemas.microsoft.com/office/drawing/2014/main" id="{22B06442-C30C-67E3-D9A4-50ED9C5301EC}"/>
                  </a:ext>
                </a:extLst>
              </p:cNvPr>
              <p:cNvSpPr txBox="1"/>
              <p:nvPr/>
            </p:nvSpPr>
            <p:spPr>
              <a:xfrm>
                <a:off x="2620364" y="5405811"/>
                <a:ext cx="3659215" cy="261610"/>
              </a:xfrm>
              <a:prstGeom prst="rect">
                <a:avLst/>
              </a:prstGeom>
              <a:noFill/>
            </p:spPr>
            <p:txBody>
              <a:bodyPr wrap="square">
                <a:spAutoFit/>
              </a:bodyPr>
              <a:lstStyle/>
              <a:p>
                <a:r>
                  <a:rPr lang="en-GB" sz="1100" i="1" dirty="0">
                    <a:latin typeface="Arial" panose="020B0604020202020204" pitchFamily="34" charset="0"/>
                    <a:cs typeface="Arial" panose="020B0604020202020204" pitchFamily="34" charset="0"/>
                    <a:hlinkClick r:id="rId3"/>
                  </a:rPr>
                  <a:t>Overview: preventing infection at birth  0:00</a:t>
                </a:r>
                <a:r>
                  <a:rPr lang="en-GB" sz="1100" i="1" dirty="0">
                    <a:latin typeface="Calibri" panose="020F0502020204030204" pitchFamily="34" charset="0"/>
                    <a:cs typeface="Calibri" panose="020F0502020204030204" pitchFamily="34" charset="0"/>
                    <a:hlinkClick r:id="rId3"/>
                  </a:rPr>
                  <a:t>–</a:t>
                </a:r>
                <a:r>
                  <a:rPr lang="en-GB" sz="1100" i="1" dirty="0">
                    <a:latin typeface="Arial" panose="020B0604020202020204" pitchFamily="34" charset="0"/>
                    <a:cs typeface="Arial" panose="020B0604020202020204" pitchFamily="34" charset="0"/>
                    <a:hlinkClick r:id="rId3"/>
                  </a:rPr>
                  <a:t>07:00</a:t>
                </a:r>
                <a:endParaRPr lang="en-GB" sz="1100" i="1" dirty="0">
                  <a:latin typeface="Arial" panose="020B0604020202020204" pitchFamily="34" charset="0"/>
                  <a:cs typeface="Arial" panose="020B0604020202020204" pitchFamily="34" charset="0"/>
                </a:endParaRPr>
              </a:p>
            </p:txBody>
          </p:sp>
          <p:pic>
            <p:nvPicPr>
              <p:cNvPr id="8" name="Graphic 7">
                <a:extLst>
                  <a:ext uri="{FF2B5EF4-FFF2-40B4-BE49-F238E27FC236}">
                    <a16:creationId xmlns:a16="http://schemas.microsoft.com/office/drawing/2014/main" id="{B4497D1B-35D6-50E1-0952-610068CBCD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81314" y="5417418"/>
                <a:ext cx="223731" cy="223731"/>
              </a:xfrm>
              <a:prstGeom prst="rect">
                <a:avLst/>
              </a:prstGeom>
            </p:spPr>
          </p:pic>
        </p:grpSp>
        <p:pic>
          <p:nvPicPr>
            <p:cNvPr id="6" name="Picture 5" descr="A blue circle with a white camera&#10;&#10;Description automatically generated">
              <a:extLst>
                <a:ext uri="{FF2B5EF4-FFF2-40B4-BE49-F238E27FC236}">
                  <a16:creationId xmlns:a16="http://schemas.microsoft.com/office/drawing/2014/main" id="{8EEA4733-93C7-AFCF-1047-17E09EFF17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707" y="4383958"/>
              <a:ext cx="360000" cy="360000"/>
            </a:xfrm>
            <a:prstGeom prst="rect">
              <a:avLst/>
            </a:prstGeom>
          </p:spPr>
        </p:pic>
      </p:grpSp>
    </p:spTree>
    <p:extLst>
      <p:ext uri="{BB962C8B-B14F-4D97-AF65-F5344CB8AC3E}">
        <p14:creationId xmlns:p14="http://schemas.microsoft.com/office/powerpoint/2010/main" val="28519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0707C2-764A-B28F-4C29-06420D097422}"/>
              </a:ext>
            </a:extLst>
          </p:cNvPr>
          <p:cNvSpPr/>
          <p:nvPr/>
        </p:nvSpPr>
        <p:spPr>
          <a:xfrm>
            <a:off x="576498" y="4338640"/>
            <a:ext cx="8117648" cy="2113368"/>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A2BD5FDD-812B-87DE-FFF2-C818B58D5C75}"/>
              </a:ext>
            </a:extLst>
          </p:cNvPr>
          <p:cNvSpPr/>
          <p:nvPr/>
        </p:nvSpPr>
        <p:spPr>
          <a:xfrm>
            <a:off x="576498" y="2076298"/>
            <a:ext cx="8117648" cy="175697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Title 2">
            <a:extLst>
              <a:ext uri="{FF2B5EF4-FFF2-40B4-BE49-F238E27FC236}">
                <a16:creationId xmlns:a16="http://schemas.microsoft.com/office/drawing/2014/main" id="{C81C2F7D-E733-2661-291E-0A8787562A9F}"/>
              </a:ext>
            </a:extLst>
          </p:cNvPr>
          <p:cNvSpPr>
            <a:spLocks noGrp="1"/>
          </p:cNvSpPr>
          <p:nvPr>
            <p:ph type="title"/>
          </p:nvPr>
        </p:nvSpPr>
        <p:spPr>
          <a:prstGeom prst="rect">
            <a:avLst/>
          </a:prstGeom>
        </p:spPr>
        <p:txBody>
          <a:bodyPr/>
          <a:lstStyle/>
          <a:p>
            <a:r>
              <a:rPr lang="en-US" dirty="0"/>
              <a:t>When do you put on and take off gloves?</a:t>
            </a:r>
            <a:endParaRPr lang="en-NO" dirty="0"/>
          </a:p>
        </p:txBody>
      </p:sp>
      <p:sp>
        <p:nvSpPr>
          <p:cNvPr id="2" name="Content Placeholder 1">
            <a:extLst>
              <a:ext uri="{FF2B5EF4-FFF2-40B4-BE49-F238E27FC236}">
                <a16:creationId xmlns:a16="http://schemas.microsoft.com/office/drawing/2014/main" id="{3D95516E-34E9-881E-00E8-F9E8FE532C21}"/>
              </a:ext>
            </a:extLst>
          </p:cNvPr>
          <p:cNvSpPr>
            <a:spLocks noGrp="1"/>
          </p:cNvSpPr>
          <p:nvPr>
            <p:ph idx="1"/>
          </p:nvPr>
        </p:nvSpPr>
        <p:spPr>
          <a:xfrm>
            <a:off x="576498" y="1734853"/>
            <a:ext cx="8060198" cy="4565266"/>
          </a:xfrm>
          <a:prstGeom prst="rect">
            <a:avLst/>
          </a:prstGeom>
        </p:spPr>
        <p:txBody>
          <a:bodyPr/>
          <a:lstStyle/>
          <a:p>
            <a:pPr marL="0" indent="0">
              <a:lnSpc>
                <a:spcPts val="2100"/>
              </a:lnSpc>
              <a:spcBef>
                <a:spcPts val="600"/>
              </a:spcBef>
              <a:buNone/>
            </a:pPr>
            <a:r>
              <a:rPr lang="en-US" sz="1600" b="1" dirty="0"/>
              <a:t>When do you put ON gloves?</a:t>
            </a:r>
          </a:p>
          <a:p>
            <a:pPr marL="194310" indent="-194310">
              <a:lnSpc>
                <a:spcPts val="2100"/>
              </a:lnSpc>
              <a:spcBef>
                <a:spcPts val="600"/>
              </a:spcBef>
            </a:pPr>
            <a:r>
              <a:rPr lang="en-US" sz="1600" dirty="0">
                <a:latin typeface="Arial"/>
                <a:cs typeface="Arial"/>
              </a:rPr>
              <a:t>Before a sterile procedure</a:t>
            </a:r>
          </a:p>
          <a:p>
            <a:pPr marL="194310" indent="-194310">
              <a:lnSpc>
                <a:spcPts val="2100"/>
              </a:lnSpc>
              <a:spcBef>
                <a:spcPts val="600"/>
              </a:spcBef>
            </a:pPr>
            <a:r>
              <a:rPr lang="en-US" sz="1600" dirty="0">
                <a:latin typeface="Arial"/>
                <a:cs typeface="Arial"/>
              </a:rPr>
              <a:t>When anticipating contact with blood or another body fluid, regardless of the </a:t>
            </a:r>
            <a:br>
              <a:rPr lang="en-US" sz="1600" dirty="0">
                <a:latin typeface="Arial"/>
                <a:cs typeface="Arial"/>
              </a:rPr>
            </a:br>
            <a:r>
              <a:rPr lang="en-US" sz="1600" dirty="0">
                <a:latin typeface="Arial"/>
                <a:cs typeface="Arial"/>
              </a:rPr>
              <a:t>existence of sterile conditions, including contact with non-intact skin or mucous </a:t>
            </a:r>
            <a:br>
              <a:rPr lang="en-US" sz="1600" dirty="0">
                <a:latin typeface="Arial"/>
                <a:cs typeface="Arial"/>
              </a:rPr>
            </a:br>
            <a:r>
              <a:rPr lang="en-US" sz="1600" dirty="0">
                <a:latin typeface="Arial"/>
                <a:cs typeface="Arial"/>
              </a:rPr>
              <a:t>membrane</a:t>
            </a:r>
          </a:p>
          <a:p>
            <a:pPr marL="194310" indent="-194310">
              <a:lnSpc>
                <a:spcPts val="2100"/>
              </a:lnSpc>
              <a:spcBef>
                <a:spcPts val="600"/>
              </a:spcBef>
            </a:pPr>
            <a:r>
              <a:rPr lang="en-US" sz="1600" dirty="0">
                <a:latin typeface="Arial"/>
                <a:cs typeface="Arial"/>
              </a:rPr>
              <a:t>Before contact with a patient (and his/her immediate surroundings)</a:t>
            </a:r>
          </a:p>
          <a:p>
            <a:pPr marL="0" indent="0">
              <a:lnSpc>
                <a:spcPts val="1400"/>
              </a:lnSpc>
              <a:spcBef>
                <a:spcPts val="600"/>
              </a:spcBef>
              <a:buNone/>
            </a:pPr>
            <a:endParaRPr lang="en-US" sz="1600" b="1" dirty="0"/>
          </a:p>
          <a:p>
            <a:pPr marL="0" indent="0">
              <a:lnSpc>
                <a:spcPts val="2100"/>
              </a:lnSpc>
              <a:spcBef>
                <a:spcPts val="600"/>
              </a:spcBef>
              <a:buNone/>
            </a:pPr>
            <a:r>
              <a:rPr lang="en-US" sz="1600" b="1" dirty="0"/>
              <a:t>When do you take OFF gloves?</a:t>
            </a:r>
          </a:p>
          <a:p>
            <a:pPr marL="194400" indent="-194400">
              <a:lnSpc>
                <a:spcPts val="2100"/>
              </a:lnSpc>
              <a:spcBef>
                <a:spcPts val="600"/>
              </a:spcBef>
            </a:pPr>
            <a:r>
              <a:rPr lang="en-US" sz="1600" dirty="0"/>
              <a:t>As soon as gloves are damaged (or loss of integrity is suspected)</a:t>
            </a:r>
          </a:p>
          <a:p>
            <a:pPr marL="194400" indent="-194400">
              <a:lnSpc>
                <a:spcPts val="2100"/>
              </a:lnSpc>
              <a:spcBef>
                <a:spcPts val="600"/>
              </a:spcBef>
            </a:pPr>
            <a:r>
              <a:rPr lang="en-US" sz="1600" dirty="0"/>
              <a:t>When contact with blood, another body fluid, non-intact skin or mucous </a:t>
            </a:r>
            <a:br>
              <a:rPr lang="en-US" sz="1600" dirty="0"/>
            </a:br>
            <a:r>
              <a:rPr lang="en-US" sz="1600" dirty="0"/>
              <a:t>membrane occurred and has now ended</a:t>
            </a:r>
          </a:p>
          <a:p>
            <a:pPr marL="194400" indent="-194400">
              <a:lnSpc>
                <a:spcPts val="2100"/>
              </a:lnSpc>
              <a:spcBef>
                <a:spcPts val="600"/>
              </a:spcBef>
            </a:pPr>
            <a:r>
              <a:rPr lang="en-US" sz="1600" dirty="0"/>
              <a:t>When contact with a single patient and his/her surroundings or a patient’s </a:t>
            </a:r>
            <a:br>
              <a:rPr lang="en-US" sz="1600" dirty="0"/>
            </a:br>
            <a:r>
              <a:rPr lang="en-US" sz="1600" dirty="0"/>
              <a:t>contaminated body site has ended</a:t>
            </a:r>
          </a:p>
          <a:p>
            <a:pPr marL="194400" indent="-194400">
              <a:lnSpc>
                <a:spcPts val="2100"/>
              </a:lnSpc>
              <a:spcBef>
                <a:spcPts val="600"/>
              </a:spcBef>
            </a:pPr>
            <a:r>
              <a:rPr lang="en-US" sz="1600" dirty="0"/>
              <a:t>When there is an indication for hand hygiene</a:t>
            </a:r>
          </a:p>
          <a:p>
            <a:pPr>
              <a:lnSpc>
                <a:spcPts val="2100"/>
              </a:lnSpc>
              <a:spcBef>
                <a:spcPts val="600"/>
              </a:spcBef>
            </a:pPr>
            <a:endParaRPr lang="en-NO" sz="1600" dirty="0"/>
          </a:p>
        </p:txBody>
      </p:sp>
    </p:spTree>
    <p:extLst>
      <p:ext uri="{BB962C8B-B14F-4D97-AF65-F5344CB8AC3E}">
        <p14:creationId xmlns:p14="http://schemas.microsoft.com/office/powerpoint/2010/main" val="16493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2"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4CD2D51-652C-ED66-1551-E71A706F786B}"/>
              </a:ext>
            </a:extLst>
          </p:cNvPr>
          <p:cNvSpPr/>
          <p:nvPr/>
        </p:nvSpPr>
        <p:spPr>
          <a:xfrm>
            <a:off x="4415883" y="1738679"/>
            <a:ext cx="4236790" cy="379892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2" name="Content Placeholder 1">
            <a:extLst>
              <a:ext uri="{FF2B5EF4-FFF2-40B4-BE49-F238E27FC236}">
                <a16:creationId xmlns:a16="http://schemas.microsoft.com/office/drawing/2014/main" id="{20A99F3B-407B-3EA9-3B6D-7FD5071A46C9}"/>
              </a:ext>
            </a:extLst>
          </p:cNvPr>
          <p:cNvSpPr>
            <a:spLocks noGrp="1"/>
          </p:cNvSpPr>
          <p:nvPr>
            <p:ph idx="4294967295"/>
          </p:nvPr>
        </p:nvSpPr>
        <p:spPr>
          <a:xfrm>
            <a:off x="446227" y="1756798"/>
            <a:ext cx="8205099" cy="4565266"/>
          </a:xfrm>
          <a:prstGeom prst="rect">
            <a:avLst/>
          </a:prstGeom>
        </p:spPr>
        <p:txBody>
          <a:bodyPr/>
          <a:lstStyle/>
          <a:p>
            <a:pPr marL="0" indent="0">
              <a:lnSpc>
                <a:spcPts val="1960"/>
              </a:lnSpc>
              <a:spcBef>
                <a:spcPts val="600"/>
              </a:spcBef>
              <a:spcAft>
                <a:spcPts val="245"/>
              </a:spcAft>
              <a:buNone/>
            </a:pPr>
            <a:r>
              <a:rPr lang="en-US" altLang="zh-CN" sz="1800" dirty="0">
                <a:latin typeface="Arial" panose="020B0604020202020204" pitchFamily="34" charset="0"/>
                <a:cs typeface="Arial" panose="020B0604020202020204" pitchFamily="34" charset="0"/>
              </a:rPr>
              <a:t>Vaginal delivery?</a:t>
            </a:r>
          </a:p>
          <a:p>
            <a:pPr marL="0" indent="0">
              <a:lnSpc>
                <a:spcPts val="1960"/>
              </a:lnSpc>
              <a:spcBef>
                <a:spcPts val="600"/>
              </a:spcBef>
              <a:spcAft>
                <a:spcPts val="245"/>
              </a:spcAft>
              <a:buNone/>
            </a:pPr>
            <a:r>
              <a:rPr lang="en-US" altLang="zh-CN" sz="1800" dirty="0">
                <a:latin typeface="Arial" panose="020B0604020202020204" pitchFamily="34" charset="0"/>
                <a:cs typeface="Arial" panose="020B0604020202020204" pitchFamily="34" charset="0"/>
              </a:rPr>
              <a:t>Placing nasogastric tube ?</a:t>
            </a:r>
          </a:p>
          <a:p>
            <a:pPr marL="0" indent="0">
              <a:lnSpc>
                <a:spcPts val="1960"/>
              </a:lnSpc>
              <a:spcBef>
                <a:spcPts val="600"/>
              </a:spcBef>
              <a:spcAft>
                <a:spcPts val="245"/>
              </a:spcAft>
              <a:buNone/>
            </a:pPr>
            <a:r>
              <a:rPr lang="en-US" altLang="zh-CN" sz="1800" dirty="0">
                <a:latin typeface="Arial" panose="020B0604020202020204" pitchFamily="34" charset="0"/>
                <a:cs typeface="Arial" panose="020B0604020202020204" pitchFamily="34" charset="0"/>
              </a:rPr>
              <a:t>Examining the newborn?</a:t>
            </a:r>
          </a:p>
          <a:p>
            <a:pPr marL="0" indent="0">
              <a:lnSpc>
                <a:spcPts val="1960"/>
              </a:lnSpc>
              <a:spcBef>
                <a:spcPts val="600"/>
              </a:spcBef>
              <a:spcAft>
                <a:spcPts val="245"/>
              </a:spcAft>
              <a:buNone/>
            </a:pPr>
            <a:r>
              <a:rPr lang="en-US" altLang="zh-CN" sz="1800" dirty="0">
                <a:latin typeface="Arial" panose="020B0604020202020204" pitchFamily="34" charset="0"/>
                <a:cs typeface="Arial" panose="020B0604020202020204" pitchFamily="34" charset="0"/>
              </a:rPr>
              <a:t>Changing a diaper?</a:t>
            </a:r>
          </a:p>
          <a:p>
            <a:pPr marL="0" indent="0">
              <a:lnSpc>
                <a:spcPts val="1960"/>
              </a:lnSpc>
              <a:spcBef>
                <a:spcPts val="600"/>
              </a:spcBef>
              <a:spcAft>
                <a:spcPts val="245"/>
              </a:spcAft>
              <a:buNone/>
            </a:pPr>
            <a:r>
              <a:rPr lang="en-US" altLang="zh-CN" sz="1800" dirty="0">
                <a:latin typeface="Arial" panose="020B0604020202020204" pitchFamily="34" charset="0"/>
                <a:cs typeface="Arial" panose="020B0604020202020204" pitchFamily="34" charset="0"/>
              </a:rPr>
              <a:t>Vaginal examination?</a:t>
            </a:r>
          </a:p>
          <a:p>
            <a:pPr marL="0" indent="0">
              <a:lnSpc>
                <a:spcPts val="1960"/>
              </a:lnSpc>
              <a:spcBef>
                <a:spcPts val="600"/>
              </a:spcBef>
              <a:spcAft>
                <a:spcPts val="245"/>
              </a:spcAft>
              <a:buNone/>
            </a:pPr>
            <a:r>
              <a:rPr lang="en-US" altLang="zh-CN" sz="1800" dirty="0">
                <a:latin typeface="Arial" panose="020B0604020202020204" pitchFamily="34" charset="0"/>
                <a:cs typeface="Arial" panose="020B0604020202020204" pitchFamily="34" charset="0"/>
              </a:rPr>
              <a:t>Clamping and cutting cord?</a:t>
            </a:r>
          </a:p>
          <a:p>
            <a:pPr marL="0" indent="0">
              <a:lnSpc>
                <a:spcPts val="1960"/>
              </a:lnSpc>
              <a:spcBef>
                <a:spcPts val="600"/>
              </a:spcBef>
              <a:spcAft>
                <a:spcPts val="245"/>
              </a:spcAft>
              <a:buNone/>
            </a:pPr>
            <a:r>
              <a:rPr lang="en-US" altLang="zh-CN" sz="1800" dirty="0">
                <a:latin typeface="Arial" panose="020B0604020202020204" pitchFamily="34" charset="0"/>
                <a:cs typeface="Arial" panose="020B0604020202020204" pitchFamily="34" charset="0"/>
              </a:rPr>
              <a:t>Emptying emesis basins?</a:t>
            </a:r>
          </a:p>
          <a:p>
            <a:pPr marL="0" indent="0">
              <a:lnSpc>
                <a:spcPts val="1960"/>
              </a:lnSpc>
              <a:spcBef>
                <a:spcPts val="600"/>
              </a:spcBef>
              <a:spcAft>
                <a:spcPts val="245"/>
              </a:spcAft>
              <a:buNone/>
            </a:pPr>
            <a:r>
              <a:rPr lang="en-US" altLang="zh-CN" sz="1800" dirty="0">
                <a:latin typeface="Arial" panose="020B0604020202020204" pitchFamily="34" charset="0"/>
                <a:cs typeface="Arial" panose="020B0604020202020204" pitchFamily="34" charset="0"/>
              </a:rPr>
              <a:t>Vaccinating the newborn?</a:t>
            </a:r>
          </a:p>
          <a:p>
            <a:pPr marL="0" indent="0">
              <a:lnSpc>
                <a:spcPts val="1960"/>
              </a:lnSpc>
              <a:spcBef>
                <a:spcPts val="600"/>
              </a:spcBef>
              <a:spcAft>
                <a:spcPts val="245"/>
              </a:spcAft>
              <a:buNone/>
            </a:pPr>
            <a:r>
              <a:rPr lang="en-US" altLang="zh-CN" sz="1800" dirty="0">
                <a:latin typeface="Arial" panose="020B0604020202020204" pitchFamily="34" charset="0"/>
                <a:cs typeface="Arial" panose="020B0604020202020204" pitchFamily="34" charset="0"/>
              </a:rPr>
              <a:t>Environmental cleaning?</a:t>
            </a:r>
          </a:p>
          <a:p>
            <a:pPr marL="0" indent="0">
              <a:lnSpc>
                <a:spcPts val="1960"/>
              </a:lnSpc>
              <a:spcBef>
                <a:spcPts val="600"/>
              </a:spcBef>
              <a:spcAft>
                <a:spcPts val="245"/>
              </a:spcAft>
              <a:buNone/>
            </a:pPr>
            <a:r>
              <a:rPr lang="en-US" altLang="zh-CN" sz="1800" dirty="0">
                <a:latin typeface="Arial" panose="020B0604020202020204" pitchFamily="34" charset="0"/>
                <a:cs typeface="Arial" panose="020B0604020202020204" pitchFamily="34" charset="0"/>
              </a:rPr>
              <a:t>Support mother to express </a:t>
            </a:r>
            <a:br>
              <a:rPr lang="en-US" altLang="zh-CN" sz="1800" dirty="0">
                <a:latin typeface="Arial" panose="020B0604020202020204" pitchFamily="34" charset="0"/>
                <a:cs typeface="Arial" panose="020B0604020202020204" pitchFamily="34" charset="0"/>
              </a:rPr>
            </a:br>
            <a:r>
              <a:rPr lang="en-US" altLang="zh-CN" sz="1800" dirty="0">
                <a:latin typeface="Arial" panose="020B0604020202020204" pitchFamily="34" charset="0"/>
                <a:cs typeface="Arial" panose="020B0604020202020204" pitchFamily="34" charset="0"/>
              </a:rPr>
              <a:t>breast milk?</a:t>
            </a:r>
          </a:p>
        </p:txBody>
      </p:sp>
      <p:sp>
        <p:nvSpPr>
          <p:cNvPr id="3" name="Title 2">
            <a:extLst>
              <a:ext uri="{FF2B5EF4-FFF2-40B4-BE49-F238E27FC236}">
                <a16:creationId xmlns:a16="http://schemas.microsoft.com/office/drawing/2014/main" id="{54AA2DAC-8AAA-976D-438D-66DCDE036386}"/>
              </a:ext>
            </a:extLst>
          </p:cNvPr>
          <p:cNvSpPr>
            <a:spLocks noGrp="1"/>
          </p:cNvSpPr>
          <p:nvPr>
            <p:ph type="title"/>
          </p:nvPr>
        </p:nvSpPr>
        <p:spPr>
          <a:xfrm>
            <a:off x="1652451" y="281687"/>
            <a:ext cx="6950060" cy="1036800"/>
          </a:xfrm>
          <a:prstGeom prst="rect">
            <a:avLst/>
          </a:prstGeom>
        </p:spPr>
        <p:txBody>
          <a:bodyPr/>
          <a:lstStyle/>
          <a:p>
            <a:r>
              <a:rPr lang="en-US" sz="2800" dirty="0"/>
              <a:t>Which gloves would you select? </a:t>
            </a:r>
            <a:endParaRPr lang="en-NO" dirty="0"/>
          </a:p>
        </p:txBody>
      </p:sp>
      <p:sp>
        <p:nvSpPr>
          <p:cNvPr id="4" name="Content Placeholder 1">
            <a:extLst>
              <a:ext uri="{FF2B5EF4-FFF2-40B4-BE49-F238E27FC236}">
                <a16:creationId xmlns:a16="http://schemas.microsoft.com/office/drawing/2014/main" id="{E4D6AF38-1C00-0210-A704-8E7A4E17322F}"/>
              </a:ext>
            </a:extLst>
          </p:cNvPr>
          <p:cNvSpPr txBox="1">
            <a:spLocks/>
          </p:cNvSpPr>
          <p:nvPr/>
        </p:nvSpPr>
        <p:spPr>
          <a:xfrm>
            <a:off x="535025" y="5654650"/>
            <a:ext cx="8117648" cy="820372"/>
          </a:xfrm>
          <a:prstGeom prst="rect">
            <a:avLst/>
          </a:prstGeom>
          <a:solidFill>
            <a:srgbClr val="FF6F00"/>
          </a:solidFill>
        </p:spPr>
        <p:txBody>
          <a:bodyPr vert="horz" lIns="91440" tIns="45720" rIns="91440" bIns="45720" rtlCol="0" anchor="ctr">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lgn="ctr">
              <a:spcBef>
                <a:spcPts val="0"/>
              </a:spcBef>
              <a:buNone/>
            </a:pPr>
            <a:r>
              <a:rPr lang="en-US" sz="1600" b="1" dirty="0">
                <a:solidFill>
                  <a:schemeClr val="bg1"/>
                </a:solidFill>
                <a:latin typeface="Arial" panose="020B0604020202020204" pitchFamily="34" charset="0"/>
                <a:cs typeface="Arial" panose="020B0604020202020204" pitchFamily="34" charset="0"/>
              </a:rPr>
              <a:t>STERILE GLOVES INDICATED:</a:t>
            </a:r>
          </a:p>
          <a:p>
            <a:pPr marL="0" indent="0" algn="ctr">
              <a:spcBef>
                <a:spcPts val="0"/>
              </a:spcBef>
              <a:buNone/>
            </a:pPr>
            <a:r>
              <a:rPr lang="en-US" sz="1600" dirty="0">
                <a:solidFill>
                  <a:schemeClr val="bg1"/>
                </a:solidFill>
                <a:latin typeface="Arial" panose="020B0604020202020204" pitchFamily="34" charset="0"/>
                <a:cs typeface="Arial" panose="020B0604020202020204" pitchFamily="34" charset="0"/>
              </a:rPr>
              <a:t>Any surgical </a:t>
            </a:r>
            <a:r>
              <a:rPr lang="en-US" sz="1600" dirty="0" err="1">
                <a:solidFill>
                  <a:schemeClr val="bg1"/>
                </a:solidFill>
                <a:latin typeface="Arial" panose="020B0604020202020204" pitchFamily="34" charset="0"/>
                <a:cs typeface="Arial" panose="020B0604020202020204" pitchFamily="34" charset="0"/>
              </a:rPr>
              <a:t>procedure,vaginal</a:t>
            </a:r>
            <a:r>
              <a:rPr lang="en-US" sz="1600" dirty="0">
                <a:solidFill>
                  <a:schemeClr val="bg1"/>
                </a:solidFill>
                <a:latin typeface="Arial" panose="020B0604020202020204" pitchFamily="34" charset="0"/>
                <a:cs typeface="Arial" panose="020B0604020202020204" pitchFamily="34" charset="0"/>
              </a:rPr>
              <a:t> delivery, cord cutting</a:t>
            </a:r>
          </a:p>
        </p:txBody>
      </p:sp>
      <p:sp>
        <p:nvSpPr>
          <p:cNvPr id="5" name="Content Placeholder 1">
            <a:extLst>
              <a:ext uri="{FF2B5EF4-FFF2-40B4-BE49-F238E27FC236}">
                <a16:creationId xmlns:a16="http://schemas.microsoft.com/office/drawing/2014/main" id="{29545C84-F8D9-61F4-DAE0-3FC61303A328}"/>
              </a:ext>
            </a:extLst>
          </p:cNvPr>
          <p:cNvSpPr txBox="1">
            <a:spLocks/>
          </p:cNvSpPr>
          <p:nvPr/>
        </p:nvSpPr>
        <p:spPr>
          <a:xfrm>
            <a:off x="4392918" y="1749114"/>
            <a:ext cx="4213200" cy="4565266"/>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lvl="0" defTabSz="870393">
              <a:lnSpc>
                <a:spcPts val="1960"/>
              </a:lnSpc>
              <a:spcBef>
                <a:spcPts val="600"/>
              </a:spcBef>
              <a:buBlip>
                <a:blip r:embed="rId3">
                  <a:extLst>
                    <a:ext uri="{96DAC541-7B7A-43D3-8B79-37D633B846F1}">
                      <asvg:svgBlip xmlns:asvg="http://schemas.microsoft.com/office/drawing/2016/SVG/main" r:embed="rId4"/>
                    </a:ext>
                  </a:extLst>
                </a:blip>
              </a:buBlip>
            </a:pPr>
            <a:r>
              <a:rPr lang="en-US" altLang="zh-CN" sz="1800" dirty="0"/>
              <a:t>Sterile gloves</a:t>
            </a:r>
          </a:p>
          <a:p>
            <a:pPr defTabSz="870393">
              <a:lnSpc>
                <a:spcPts val="1960"/>
              </a:lnSpc>
              <a:spcBef>
                <a:spcPts val="600"/>
              </a:spcBef>
              <a:buBlip>
                <a:blip r:embed="rId3">
                  <a:extLst>
                    <a:ext uri="{96DAC541-7B7A-43D3-8B79-37D633B846F1}">
                      <asvg:svgBlip xmlns:asvg="http://schemas.microsoft.com/office/drawing/2016/SVG/main" r:embed="rId4"/>
                    </a:ext>
                  </a:extLst>
                </a:blip>
              </a:buBlip>
            </a:pPr>
            <a:r>
              <a:rPr lang="en-US" altLang="zh-CN" sz="1800" dirty="0"/>
              <a:t>Examination gloves or hand hygiene</a:t>
            </a:r>
            <a:endParaRPr lang="zh-CN" altLang="en-US" sz="1800" dirty="0"/>
          </a:p>
          <a:p>
            <a:pPr defTabSz="870393">
              <a:lnSpc>
                <a:spcPts val="1960"/>
              </a:lnSpc>
              <a:spcBef>
                <a:spcPts val="600"/>
              </a:spcBef>
              <a:buBlip>
                <a:blip r:embed="rId3">
                  <a:extLst>
                    <a:ext uri="{96DAC541-7B7A-43D3-8B79-37D633B846F1}">
                      <asvg:svgBlip xmlns:asvg="http://schemas.microsoft.com/office/drawing/2016/SVG/main" r:embed="rId4"/>
                    </a:ext>
                  </a:extLst>
                </a:blip>
              </a:buBlip>
            </a:pPr>
            <a:r>
              <a:rPr lang="en-US" altLang="zh-CN" sz="1800" dirty="0"/>
              <a:t>Examination gloves or hand hygiene</a:t>
            </a:r>
            <a:endParaRPr lang="zh-CN" altLang="en-US" sz="1800" dirty="0"/>
          </a:p>
          <a:p>
            <a:pPr defTabSz="870393">
              <a:lnSpc>
                <a:spcPts val="1960"/>
              </a:lnSpc>
              <a:spcBef>
                <a:spcPts val="600"/>
              </a:spcBef>
              <a:buBlip>
                <a:blip r:embed="rId3">
                  <a:extLst>
                    <a:ext uri="{96DAC541-7B7A-43D3-8B79-37D633B846F1}">
                      <asvg:svgBlip xmlns:asvg="http://schemas.microsoft.com/office/drawing/2016/SVG/main" r:embed="rId4"/>
                    </a:ext>
                  </a:extLst>
                </a:blip>
              </a:buBlip>
            </a:pPr>
            <a:r>
              <a:rPr lang="en-US" altLang="zh-CN" sz="1800" dirty="0"/>
              <a:t>Examination gloves or hand hygiene</a:t>
            </a:r>
            <a:endParaRPr lang="zh-CN" altLang="en-US" sz="1800" dirty="0"/>
          </a:p>
          <a:p>
            <a:pPr defTabSz="870393">
              <a:lnSpc>
                <a:spcPts val="1960"/>
              </a:lnSpc>
              <a:spcBef>
                <a:spcPts val="600"/>
              </a:spcBef>
              <a:buBlip>
                <a:blip r:embed="rId3">
                  <a:extLst>
                    <a:ext uri="{96DAC541-7B7A-43D3-8B79-37D633B846F1}">
                      <asvg:svgBlip xmlns:asvg="http://schemas.microsoft.com/office/drawing/2016/SVG/main" r:embed="rId4"/>
                    </a:ext>
                  </a:extLst>
                </a:blip>
              </a:buBlip>
            </a:pPr>
            <a:r>
              <a:rPr lang="en-US" altLang="zh-CN" sz="1800" dirty="0"/>
              <a:t>Sterile gloves</a:t>
            </a:r>
            <a:endParaRPr lang="zh-CN" altLang="en-US" sz="1800" dirty="0"/>
          </a:p>
          <a:p>
            <a:pPr defTabSz="870393">
              <a:lnSpc>
                <a:spcPts val="1960"/>
              </a:lnSpc>
              <a:spcBef>
                <a:spcPts val="600"/>
              </a:spcBef>
              <a:buBlip>
                <a:blip r:embed="rId3">
                  <a:extLst>
                    <a:ext uri="{96DAC541-7B7A-43D3-8B79-37D633B846F1}">
                      <asvg:svgBlip xmlns:asvg="http://schemas.microsoft.com/office/drawing/2016/SVG/main" r:embed="rId4"/>
                    </a:ext>
                  </a:extLst>
                </a:blip>
              </a:buBlip>
            </a:pPr>
            <a:r>
              <a:rPr lang="en-US" altLang="zh-CN" sz="1800" dirty="0"/>
              <a:t>Sterile gloves</a:t>
            </a:r>
            <a:endParaRPr lang="zh-CN" altLang="en-US" sz="1800" dirty="0"/>
          </a:p>
          <a:p>
            <a:pPr defTabSz="870393">
              <a:lnSpc>
                <a:spcPts val="1960"/>
              </a:lnSpc>
              <a:spcBef>
                <a:spcPts val="600"/>
              </a:spcBef>
              <a:buBlip>
                <a:blip r:embed="rId3">
                  <a:extLst>
                    <a:ext uri="{96DAC541-7B7A-43D3-8B79-37D633B846F1}">
                      <asvg:svgBlip xmlns:asvg="http://schemas.microsoft.com/office/drawing/2016/SVG/main" r:embed="rId4"/>
                    </a:ext>
                  </a:extLst>
                </a:blip>
              </a:buBlip>
            </a:pPr>
            <a:r>
              <a:rPr lang="en-US" altLang="zh-CN" sz="1800" dirty="0"/>
              <a:t>Examination gloves</a:t>
            </a:r>
            <a:endParaRPr lang="zh-CN" altLang="en-US" sz="1800" dirty="0"/>
          </a:p>
          <a:p>
            <a:pPr defTabSz="870393">
              <a:lnSpc>
                <a:spcPts val="1960"/>
              </a:lnSpc>
              <a:spcBef>
                <a:spcPts val="600"/>
              </a:spcBef>
              <a:buBlip>
                <a:blip r:embed="rId3">
                  <a:extLst>
                    <a:ext uri="{96DAC541-7B7A-43D3-8B79-37D633B846F1}">
                      <asvg:svgBlip xmlns:asvg="http://schemas.microsoft.com/office/drawing/2016/SVG/main" r:embed="rId4"/>
                    </a:ext>
                  </a:extLst>
                </a:blip>
              </a:buBlip>
            </a:pPr>
            <a:r>
              <a:rPr lang="en-US" altLang="zh-CN" sz="1800" dirty="0"/>
              <a:t>Hand hygiene</a:t>
            </a:r>
            <a:endParaRPr lang="zh-CN" altLang="en-US" sz="1800" dirty="0"/>
          </a:p>
          <a:p>
            <a:pPr defTabSz="870393">
              <a:lnSpc>
                <a:spcPts val="1960"/>
              </a:lnSpc>
              <a:spcBef>
                <a:spcPts val="600"/>
              </a:spcBef>
              <a:buBlip>
                <a:blip r:embed="rId3">
                  <a:extLst>
                    <a:ext uri="{96DAC541-7B7A-43D3-8B79-37D633B846F1}">
                      <asvg:svgBlip xmlns:asvg="http://schemas.microsoft.com/office/drawing/2016/SVG/main" r:embed="rId4"/>
                    </a:ext>
                  </a:extLst>
                </a:blip>
              </a:buBlip>
            </a:pPr>
            <a:r>
              <a:rPr lang="en-US" altLang="zh-CN" sz="1800" dirty="0"/>
              <a:t>Utility gloves</a:t>
            </a:r>
            <a:endParaRPr lang="zh-CN" altLang="en-US" sz="1800" dirty="0"/>
          </a:p>
          <a:p>
            <a:pPr defTabSz="870393">
              <a:lnSpc>
                <a:spcPts val="1960"/>
              </a:lnSpc>
              <a:spcBef>
                <a:spcPts val="600"/>
              </a:spcBef>
              <a:buBlip>
                <a:blip r:embed="rId3">
                  <a:extLst>
                    <a:ext uri="{96DAC541-7B7A-43D3-8B79-37D633B846F1}">
                      <asvg:svgBlip xmlns:asvg="http://schemas.microsoft.com/office/drawing/2016/SVG/main" r:embed="rId4"/>
                    </a:ext>
                  </a:extLst>
                </a:blip>
              </a:buBlip>
            </a:pPr>
            <a:r>
              <a:rPr lang="en-US" altLang="zh-CN" sz="1800" dirty="0"/>
              <a:t>Hand hygiene</a:t>
            </a:r>
            <a:endParaRPr lang="zh-CN" altLang="en-US" sz="1800" dirty="0"/>
          </a:p>
        </p:txBody>
      </p:sp>
    </p:spTree>
    <p:extLst>
      <p:ext uri="{BB962C8B-B14F-4D97-AF65-F5344CB8AC3E}">
        <p14:creationId xmlns:p14="http://schemas.microsoft.com/office/powerpoint/2010/main" val="198798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uiExpand="1" build="p"/>
      <p:bldP spid="4" grpId="0" animBg="1"/>
      <p:bldP spid="5" grpId="0" uiExpand="1" build="p" bldLvl="5"/>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78C2FC-D242-B52F-D7D7-F8C904419AA4}"/>
              </a:ext>
            </a:extLst>
          </p:cNvPr>
          <p:cNvSpPr/>
          <p:nvPr/>
        </p:nvSpPr>
        <p:spPr>
          <a:xfrm>
            <a:off x="507304" y="1668147"/>
            <a:ext cx="7975415" cy="220982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6" name="Title 5">
            <a:extLst>
              <a:ext uri="{FF2B5EF4-FFF2-40B4-BE49-F238E27FC236}">
                <a16:creationId xmlns:a16="http://schemas.microsoft.com/office/drawing/2014/main" id="{C46BE132-34FA-0CDC-22FB-86E3D14DEC5D}"/>
              </a:ext>
            </a:extLst>
          </p:cNvPr>
          <p:cNvSpPr>
            <a:spLocks noGrp="1"/>
          </p:cNvSpPr>
          <p:nvPr>
            <p:ph type="title"/>
          </p:nvPr>
        </p:nvSpPr>
        <p:spPr>
          <a:prstGeom prst="rect">
            <a:avLst/>
          </a:prstGeom>
        </p:spPr>
        <p:txBody>
          <a:bodyPr/>
          <a:lstStyle/>
          <a:p>
            <a:r>
              <a:rPr lang="en-US" sz="2800" dirty="0"/>
              <a:t>What are examples of unsafe glove use</a:t>
            </a:r>
            <a:r>
              <a:rPr lang="nb-NO" sz="2800" dirty="0"/>
              <a:t>?</a:t>
            </a:r>
            <a:endParaRPr lang="en-GB" dirty="0"/>
          </a:p>
        </p:txBody>
      </p:sp>
      <p:sp>
        <p:nvSpPr>
          <p:cNvPr id="5" name="Content Placeholder 4">
            <a:extLst>
              <a:ext uri="{FF2B5EF4-FFF2-40B4-BE49-F238E27FC236}">
                <a16:creationId xmlns:a16="http://schemas.microsoft.com/office/drawing/2014/main" id="{D7FC6EBA-FA94-5BF5-5BBE-695E486376C9}"/>
              </a:ext>
            </a:extLst>
          </p:cNvPr>
          <p:cNvSpPr>
            <a:spLocks noGrp="1"/>
          </p:cNvSpPr>
          <p:nvPr>
            <p:ph idx="1"/>
          </p:nvPr>
        </p:nvSpPr>
        <p:spPr>
          <a:prstGeom prst="rect">
            <a:avLst/>
          </a:prstGeom>
        </p:spPr>
        <p:txBody>
          <a:bodyPr/>
          <a:lstStyle/>
          <a:p>
            <a:pPr>
              <a:spcBef>
                <a:spcPts val="1500"/>
              </a:spcBef>
            </a:pPr>
            <a:r>
              <a:rPr lang="en-AU" sz="1800" dirty="0"/>
              <a:t>Using gloves to replace hand hygiene</a:t>
            </a:r>
          </a:p>
          <a:p>
            <a:pPr>
              <a:spcBef>
                <a:spcPts val="1500"/>
              </a:spcBef>
            </a:pPr>
            <a:r>
              <a:rPr lang="en-AU" sz="1800" dirty="0"/>
              <a:t>Wearing the same pair of gloves between patients</a:t>
            </a:r>
          </a:p>
          <a:p>
            <a:pPr>
              <a:spcBef>
                <a:spcPts val="1500"/>
              </a:spcBef>
            </a:pPr>
            <a:r>
              <a:rPr lang="en-AU" sz="1800" dirty="0"/>
              <a:t>Washing gloved hands</a:t>
            </a:r>
          </a:p>
          <a:p>
            <a:pPr>
              <a:spcBef>
                <a:spcPts val="1500"/>
              </a:spcBef>
            </a:pPr>
            <a:r>
              <a:rPr lang="en-AU" sz="1800" dirty="0"/>
              <a:t>Reusing gloves</a:t>
            </a:r>
            <a:br>
              <a:rPr lang="en-AU" sz="1800" dirty="0"/>
            </a:br>
            <a:r>
              <a:rPr lang="en-AU" sz="1800" dirty="0"/>
              <a:t> </a:t>
            </a:r>
          </a:p>
          <a:p>
            <a:pPr>
              <a:spcBef>
                <a:spcPts val="1500"/>
              </a:spcBef>
            </a:pPr>
            <a:endParaRPr lang="en-AU" sz="1800" dirty="0"/>
          </a:p>
          <a:p>
            <a:pPr marL="0" indent="0">
              <a:spcBef>
                <a:spcPts val="900"/>
              </a:spcBef>
              <a:buNone/>
            </a:pPr>
            <a:r>
              <a:rPr lang="en-US" sz="1800" b="1" dirty="0">
                <a:solidFill>
                  <a:srgbClr val="FF6F00"/>
                </a:solidFill>
              </a:rPr>
              <a:t>Incorrect glove use can result in infections and infections can kill.</a:t>
            </a:r>
          </a:p>
          <a:p>
            <a:pPr marL="0" indent="0">
              <a:spcBef>
                <a:spcPts val="900"/>
              </a:spcBef>
              <a:buNone/>
            </a:pPr>
            <a:r>
              <a:rPr lang="en-US" sz="1800" b="1" dirty="0">
                <a:solidFill>
                  <a:srgbClr val="FF6F00"/>
                </a:solidFill>
              </a:rPr>
              <a:t>Gloves do NOT protect against needle-stick or other puncture wounds.</a:t>
            </a:r>
          </a:p>
          <a:p>
            <a:pPr>
              <a:spcBef>
                <a:spcPts val="1500"/>
              </a:spcBef>
            </a:pPr>
            <a:endParaRPr lang="en-AU" sz="1800" dirty="0"/>
          </a:p>
          <a:p>
            <a:pPr marL="0" lvl="0" indent="0">
              <a:spcBef>
                <a:spcPts val="1500"/>
              </a:spcBef>
              <a:buNone/>
            </a:pPr>
            <a:endParaRPr lang="en-US" sz="1800" dirty="0"/>
          </a:p>
          <a:p>
            <a:pPr marL="0" indent="0">
              <a:spcBef>
                <a:spcPts val="1500"/>
              </a:spcBef>
              <a:buNone/>
            </a:pPr>
            <a:endParaRPr lang="en-NO" sz="1800" dirty="0"/>
          </a:p>
        </p:txBody>
      </p:sp>
    </p:spTree>
    <p:extLst>
      <p:ext uri="{BB962C8B-B14F-4D97-AF65-F5344CB8AC3E}">
        <p14:creationId xmlns:p14="http://schemas.microsoft.com/office/powerpoint/2010/main" val="249769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59C32A-531F-8932-E93F-AA517630F874}"/>
              </a:ext>
            </a:extLst>
          </p:cNvPr>
          <p:cNvSpPr>
            <a:spLocks noGrp="1"/>
          </p:cNvSpPr>
          <p:nvPr>
            <p:ph type="title"/>
          </p:nvPr>
        </p:nvSpPr>
        <p:spPr>
          <a:prstGeom prst="rect">
            <a:avLst/>
          </a:prstGeom>
        </p:spPr>
        <p:txBody>
          <a:bodyPr/>
          <a:lstStyle/>
          <a:p>
            <a:r>
              <a:rPr lang="en-US" dirty="0"/>
              <a:t>Use personal protective equipment (PPE) correctly </a:t>
            </a:r>
            <a:endParaRPr lang="en-NO" dirty="0"/>
          </a:p>
        </p:txBody>
      </p:sp>
      <p:sp>
        <p:nvSpPr>
          <p:cNvPr id="2" name="Content Placeholder 1">
            <a:extLst>
              <a:ext uri="{FF2B5EF4-FFF2-40B4-BE49-F238E27FC236}">
                <a16:creationId xmlns:a16="http://schemas.microsoft.com/office/drawing/2014/main" id="{CE2DF057-EDD2-CB1C-1210-C16A0E6DBB63}"/>
              </a:ext>
            </a:extLst>
          </p:cNvPr>
          <p:cNvSpPr>
            <a:spLocks noGrp="1"/>
          </p:cNvSpPr>
          <p:nvPr>
            <p:ph idx="1"/>
          </p:nvPr>
        </p:nvSpPr>
        <p:spPr>
          <a:xfrm>
            <a:off x="3771900" y="1734853"/>
            <a:ext cx="4864796" cy="4565266"/>
          </a:xfrm>
          <a:prstGeom prst="rect">
            <a:avLst/>
          </a:prstGeom>
        </p:spPr>
        <p:txBody>
          <a:bodyPr/>
          <a:lstStyle/>
          <a:p>
            <a:r>
              <a:rPr lang="en-GB" dirty="0"/>
              <a:t>ASSESS THE RISK of exposure BEFORE </a:t>
            </a:r>
            <a:br>
              <a:rPr lang="en-GB" dirty="0"/>
            </a:br>
            <a:r>
              <a:rPr lang="en-GB" dirty="0"/>
              <a:t>any health care activity. </a:t>
            </a:r>
          </a:p>
          <a:p>
            <a:r>
              <a:rPr lang="en-GB" dirty="0"/>
              <a:t>Follow infection prevention guidelines.</a:t>
            </a:r>
          </a:p>
          <a:p>
            <a:r>
              <a:rPr lang="en-GB" dirty="0"/>
              <a:t>Select PPE based on your assessment and </a:t>
            </a:r>
            <a:br>
              <a:rPr lang="en-GB" dirty="0"/>
            </a:br>
            <a:r>
              <a:rPr lang="en-GB" dirty="0"/>
              <a:t>the task. </a:t>
            </a:r>
          </a:p>
          <a:p>
            <a:pPr lvl="2">
              <a:spcBef>
                <a:spcPts val="400"/>
              </a:spcBef>
            </a:pPr>
            <a:r>
              <a:rPr lang="en-GB" dirty="0"/>
              <a:t>Correct gloves</a:t>
            </a:r>
          </a:p>
          <a:p>
            <a:pPr lvl="2">
              <a:spcBef>
                <a:spcPts val="400"/>
              </a:spcBef>
            </a:pPr>
            <a:r>
              <a:rPr lang="en-GB" dirty="0"/>
              <a:t>Clean, non-sterile, fluid-resistant gown</a:t>
            </a:r>
          </a:p>
          <a:p>
            <a:pPr lvl="2">
              <a:spcBef>
                <a:spcPts val="400"/>
              </a:spcBef>
            </a:pPr>
            <a:r>
              <a:rPr lang="en-GB" dirty="0"/>
              <a:t>Mask and eye protection or face shield</a:t>
            </a:r>
          </a:p>
          <a:p>
            <a:r>
              <a:rPr lang="en-GB" dirty="0"/>
              <a:t>Perform hand hygiene before putting on </a:t>
            </a:r>
            <a:br>
              <a:rPr lang="en-GB" dirty="0"/>
            </a:br>
            <a:r>
              <a:rPr lang="en-GB" dirty="0"/>
              <a:t>and after taking off PPE.</a:t>
            </a:r>
          </a:p>
          <a:p>
            <a:endParaRPr lang="en-GB" dirty="0"/>
          </a:p>
        </p:txBody>
      </p:sp>
      <p:pic>
        <p:nvPicPr>
          <p:cNvPr id="5" name="Picture 4">
            <a:extLst>
              <a:ext uri="{FF2B5EF4-FFF2-40B4-BE49-F238E27FC236}">
                <a16:creationId xmlns:a16="http://schemas.microsoft.com/office/drawing/2014/main" id="{90B49CE0-E533-8BE1-2384-0FE09AE39A62}"/>
              </a:ext>
            </a:extLst>
          </p:cNvPr>
          <p:cNvPicPr>
            <a:picLocks noChangeAspect="1"/>
          </p:cNvPicPr>
          <p:nvPr/>
        </p:nvPicPr>
        <p:blipFill rotWithShape="1">
          <a:blip r:embed="rId3"/>
          <a:srcRect b="11628"/>
          <a:stretch/>
        </p:blipFill>
        <p:spPr>
          <a:xfrm>
            <a:off x="559581" y="1734853"/>
            <a:ext cx="2948415" cy="3682656"/>
          </a:xfrm>
          <a:prstGeom prst="rect">
            <a:avLst/>
          </a:prstGeom>
        </p:spPr>
      </p:pic>
    </p:spTree>
    <p:extLst>
      <p:ext uri="{BB962C8B-B14F-4D97-AF65-F5344CB8AC3E}">
        <p14:creationId xmlns:p14="http://schemas.microsoft.com/office/powerpoint/2010/main" val="171945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A812378-683B-D421-C290-CED16B2B2CB9}"/>
              </a:ext>
            </a:extLst>
          </p:cNvPr>
          <p:cNvSpPr/>
          <p:nvPr/>
        </p:nvSpPr>
        <p:spPr>
          <a:xfrm>
            <a:off x="3388659" y="1734853"/>
            <a:ext cx="5243978" cy="4565266"/>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NO" dirty="0"/>
          </a:p>
        </p:txBody>
      </p:sp>
      <p:sp>
        <p:nvSpPr>
          <p:cNvPr id="3" name="Title 2">
            <a:extLst>
              <a:ext uri="{FF2B5EF4-FFF2-40B4-BE49-F238E27FC236}">
                <a16:creationId xmlns:a16="http://schemas.microsoft.com/office/drawing/2014/main" id="{7B5475D4-EB77-303D-B056-A567A38D1176}"/>
              </a:ext>
            </a:extLst>
          </p:cNvPr>
          <p:cNvSpPr>
            <a:spLocks noGrp="1"/>
          </p:cNvSpPr>
          <p:nvPr>
            <p:ph type="title"/>
          </p:nvPr>
        </p:nvSpPr>
        <p:spPr>
          <a:prstGeom prst="rect">
            <a:avLst/>
          </a:prstGeom>
        </p:spPr>
        <p:txBody>
          <a:bodyPr/>
          <a:lstStyle/>
          <a:p>
            <a:pPr>
              <a:lnSpc>
                <a:spcPts val="2960"/>
              </a:lnSpc>
            </a:pPr>
            <a:r>
              <a:rPr lang="en-GB" sz="2800" dirty="0"/>
              <a:t>What measures </a:t>
            </a:r>
            <a:r>
              <a:rPr lang="en-GB" dirty="0"/>
              <a:t>protect against respiratory infections</a:t>
            </a:r>
            <a:r>
              <a:rPr lang="en-GB" sz="2800" dirty="0"/>
              <a:t>? </a:t>
            </a:r>
            <a:endParaRPr lang="en-NO" dirty="0"/>
          </a:p>
        </p:txBody>
      </p:sp>
      <p:sp>
        <p:nvSpPr>
          <p:cNvPr id="9" name="Content Placeholder 8">
            <a:extLst>
              <a:ext uri="{FF2B5EF4-FFF2-40B4-BE49-F238E27FC236}">
                <a16:creationId xmlns:a16="http://schemas.microsoft.com/office/drawing/2014/main" id="{E7076AE3-55D1-8A90-6DCD-4695C05E0EDF}"/>
              </a:ext>
            </a:extLst>
          </p:cNvPr>
          <p:cNvSpPr>
            <a:spLocks noGrp="1"/>
          </p:cNvSpPr>
          <p:nvPr>
            <p:ph idx="1"/>
          </p:nvPr>
        </p:nvSpPr>
        <p:spPr>
          <a:xfrm>
            <a:off x="3451860" y="1805939"/>
            <a:ext cx="5184836" cy="4494179"/>
          </a:xfrm>
          <a:prstGeom prst="rect">
            <a:avLst/>
          </a:prstGeom>
        </p:spPr>
        <p:txBody>
          <a:bodyPr/>
          <a:lstStyle/>
          <a:p>
            <a:pPr marL="0" lvl="2" indent="0">
              <a:lnSpc>
                <a:spcPct val="100000"/>
              </a:lnSpc>
              <a:buSzPct val="100000"/>
              <a:buNone/>
            </a:pPr>
            <a:r>
              <a:rPr lang="en-GB" sz="1600" b="1" dirty="0">
                <a:latin typeface="Arial"/>
                <a:cs typeface="Arial"/>
              </a:rPr>
              <a:t>Precautions for everyone everyday</a:t>
            </a:r>
          </a:p>
          <a:p>
            <a:pPr marL="162000" lvl="2" indent="-162000">
              <a:lnSpc>
                <a:spcPct val="100000"/>
              </a:lnSpc>
              <a:buSzPct val="100000"/>
              <a:buFont typeface="Arial" panose="020B0604020202020204" pitchFamily="34" charset="0"/>
              <a:buChar char="•"/>
            </a:pPr>
            <a:r>
              <a:rPr lang="en-GB" sz="1600" dirty="0">
                <a:latin typeface="Arial"/>
                <a:cs typeface="Arial"/>
              </a:rPr>
              <a:t>Coughing or sneezing into a bent elbow or </a:t>
            </a:r>
            <a:br>
              <a:rPr lang="en-GB" sz="1600" dirty="0">
                <a:latin typeface="Arial"/>
                <a:cs typeface="Arial"/>
              </a:rPr>
            </a:br>
            <a:r>
              <a:rPr lang="en-GB" sz="1600" dirty="0">
                <a:latin typeface="Arial"/>
                <a:cs typeface="Arial"/>
              </a:rPr>
              <a:t>a tissue and disposing of the tissue immediately</a:t>
            </a:r>
          </a:p>
          <a:p>
            <a:pPr marL="162000" lvl="2" indent="-162000">
              <a:lnSpc>
                <a:spcPct val="100000"/>
              </a:lnSpc>
              <a:buSzPct val="100000"/>
              <a:buFont typeface="Arial" panose="020B0604020202020204" pitchFamily="34" charset="0"/>
              <a:buChar char="•"/>
            </a:pPr>
            <a:r>
              <a:rPr lang="en-GB" sz="1600" dirty="0">
                <a:latin typeface="Arial"/>
                <a:cs typeface="Arial"/>
              </a:rPr>
              <a:t>Cleaning hands with alcohol-based hand rub or </a:t>
            </a:r>
            <a:br>
              <a:rPr lang="en-GB" sz="1600" dirty="0">
                <a:latin typeface="Arial"/>
                <a:cs typeface="Arial"/>
              </a:rPr>
            </a:br>
            <a:r>
              <a:rPr lang="en-GB" sz="1600" dirty="0">
                <a:latin typeface="Arial"/>
                <a:cs typeface="Arial"/>
              </a:rPr>
              <a:t>soap and water</a:t>
            </a:r>
            <a:br>
              <a:rPr lang="en-GB" sz="1600" dirty="0">
                <a:latin typeface="Arial"/>
                <a:cs typeface="Arial"/>
              </a:rPr>
            </a:br>
            <a:endParaRPr lang="en-GB" sz="1600" dirty="0">
              <a:latin typeface="Arial"/>
              <a:cs typeface="Arial"/>
            </a:endParaRPr>
          </a:p>
          <a:p>
            <a:pPr marL="0" lvl="2" indent="0">
              <a:lnSpc>
                <a:spcPct val="100000"/>
              </a:lnSpc>
              <a:buSzPct val="100000"/>
              <a:buNone/>
            </a:pPr>
            <a:r>
              <a:rPr lang="en-GB" sz="1600" b="1" dirty="0">
                <a:latin typeface="Arial"/>
                <a:cs typeface="Arial"/>
              </a:rPr>
              <a:t>Precautions for patients with respiratory infections</a:t>
            </a:r>
          </a:p>
          <a:p>
            <a:pPr marL="162000" lvl="2" indent="-162000">
              <a:lnSpc>
                <a:spcPct val="100000"/>
              </a:lnSpc>
              <a:buSzPct val="100000"/>
              <a:buFont typeface="Arial" panose="020B0604020202020204" pitchFamily="34" charset="0"/>
              <a:buChar char="•"/>
            </a:pPr>
            <a:r>
              <a:rPr lang="en-GB" sz="1600" dirty="0">
                <a:latin typeface="Arial"/>
                <a:cs typeface="Arial"/>
              </a:rPr>
              <a:t>Good respiratory hygiene, including wearing </a:t>
            </a:r>
            <a:br>
              <a:rPr lang="en-GB" sz="1600" dirty="0">
                <a:latin typeface="Arial"/>
                <a:cs typeface="Arial"/>
              </a:rPr>
            </a:br>
            <a:r>
              <a:rPr lang="en-GB" sz="1600" dirty="0">
                <a:latin typeface="Arial"/>
                <a:cs typeface="Arial"/>
              </a:rPr>
              <a:t>a medical mask</a:t>
            </a:r>
          </a:p>
          <a:p>
            <a:pPr marL="162000" lvl="2" indent="-162000">
              <a:lnSpc>
                <a:spcPct val="100000"/>
              </a:lnSpc>
              <a:buSzPct val="100000"/>
              <a:buFont typeface="Arial" panose="020B0604020202020204" pitchFamily="34" charset="0"/>
              <a:buChar char="•"/>
            </a:pPr>
            <a:r>
              <a:rPr lang="en-GB" sz="1600" dirty="0">
                <a:latin typeface="Arial"/>
                <a:cs typeface="Arial"/>
              </a:rPr>
              <a:t>Prevention of droplet and/or aerosol transmission</a:t>
            </a:r>
          </a:p>
          <a:p>
            <a:pPr marL="162000" lvl="2" indent="-162000">
              <a:lnSpc>
                <a:spcPct val="100000"/>
              </a:lnSpc>
              <a:buSzPct val="100000"/>
              <a:buFont typeface="Arial" panose="020B0604020202020204" pitchFamily="34" charset="0"/>
              <a:buChar char="•"/>
            </a:pPr>
            <a:r>
              <a:rPr lang="en-GB" sz="1600" dirty="0"/>
              <a:t>Routine cleaning and disinfection of surfaces </a:t>
            </a:r>
            <a:br>
              <a:rPr lang="en-GB" sz="1600" dirty="0"/>
            </a:br>
            <a:r>
              <a:rPr lang="en-GB" sz="1600" dirty="0"/>
              <a:t>in mother and baby’s zone</a:t>
            </a:r>
            <a:endParaRPr lang="en-GB" sz="1600" dirty="0">
              <a:latin typeface="Arial"/>
              <a:cs typeface="Arial"/>
            </a:endParaRPr>
          </a:p>
          <a:p>
            <a:pPr marL="162000" lvl="2" indent="-162000">
              <a:lnSpc>
                <a:spcPct val="100000"/>
              </a:lnSpc>
              <a:buSzPct val="100000"/>
              <a:buFont typeface="Arial" panose="020B0604020202020204" pitchFamily="34" charset="0"/>
              <a:buChar char="•"/>
            </a:pPr>
            <a:r>
              <a:rPr lang="en-GB" sz="1600" dirty="0">
                <a:latin typeface="Arial"/>
                <a:cs typeface="Arial"/>
              </a:rPr>
              <a:t>Hand washing before and after breastfeeding</a:t>
            </a:r>
          </a:p>
          <a:p>
            <a:pPr>
              <a:lnSpc>
                <a:spcPct val="100000"/>
              </a:lnSpc>
              <a:buSzPct val="100000"/>
            </a:pPr>
            <a:endParaRPr lang="en-NO" sz="1600" dirty="0"/>
          </a:p>
        </p:txBody>
      </p:sp>
      <p:pic>
        <p:nvPicPr>
          <p:cNvPr id="2" name="Picture 1">
            <a:extLst>
              <a:ext uri="{FF2B5EF4-FFF2-40B4-BE49-F238E27FC236}">
                <a16:creationId xmlns:a16="http://schemas.microsoft.com/office/drawing/2014/main" id="{68680EF4-E5D7-E1EA-BBD3-87204A14C8A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9165"/>
          <a:stretch/>
        </p:blipFill>
        <p:spPr>
          <a:xfrm>
            <a:off x="507304" y="4453943"/>
            <a:ext cx="2688587" cy="1846176"/>
          </a:xfrm>
          <a:prstGeom prst="rect">
            <a:avLst/>
          </a:prstGeom>
        </p:spPr>
      </p:pic>
      <p:pic>
        <p:nvPicPr>
          <p:cNvPr id="6" name="Picture 5">
            <a:extLst>
              <a:ext uri="{FF2B5EF4-FFF2-40B4-BE49-F238E27FC236}">
                <a16:creationId xmlns:a16="http://schemas.microsoft.com/office/drawing/2014/main" id="{F97AB04C-3B56-9F11-B27E-012B4A4BB014}"/>
              </a:ext>
            </a:extLst>
          </p:cNvPr>
          <p:cNvPicPr>
            <a:picLocks noChangeAspect="1"/>
          </p:cNvPicPr>
          <p:nvPr/>
        </p:nvPicPr>
        <p:blipFill>
          <a:blip r:embed="rId4"/>
          <a:stretch>
            <a:fillRect/>
          </a:stretch>
        </p:blipFill>
        <p:spPr>
          <a:xfrm>
            <a:off x="511363" y="1727169"/>
            <a:ext cx="2684528" cy="2678742"/>
          </a:xfrm>
          <a:prstGeom prst="rect">
            <a:avLst/>
          </a:prstGeom>
        </p:spPr>
      </p:pic>
    </p:spTree>
    <p:extLst>
      <p:ext uri="{BB962C8B-B14F-4D97-AF65-F5344CB8AC3E}">
        <p14:creationId xmlns:p14="http://schemas.microsoft.com/office/powerpoint/2010/main" val="213973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uiExpand="1" build="p" bldLvl="5"/>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4DEE523-DEE6-D8CD-7338-D52983DB4E40}"/>
              </a:ext>
            </a:extLst>
          </p:cNvPr>
          <p:cNvSpPr>
            <a:spLocks noGrp="1"/>
          </p:cNvSpPr>
          <p:nvPr>
            <p:ph idx="10"/>
          </p:nvPr>
        </p:nvSpPr>
        <p:spPr/>
        <p:txBody>
          <a:bodyPr/>
          <a:lstStyle/>
          <a:p>
            <a:pPr lvl="0"/>
            <a:r>
              <a:rPr lang="en-GB" sz="1800" b="1" dirty="0"/>
              <a:t>Goal and </a:t>
            </a:r>
            <a:r>
              <a:rPr lang="nb-NO" sz="1800" b="1" dirty="0"/>
              <a:t>l</a:t>
            </a:r>
            <a:r>
              <a:rPr lang="en-NO" sz="1800" b="1" dirty="0"/>
              <a:t>earning </a:t>
            </a:r>
            <a:r>
              <a:rPr lang="en-GB" sz="1800" b="1" dirty="0"/>
              <a:t>outcomes</a:t>
            </a:r>
          </a:p>
          <a:p>
            <a:pPr lvl="0"/>
            <a:r>
              <a:rPr lang="en-GB" sz="1800" b="1" dirty="0"/>
              <a:t>The situation</a:t>
            </a:r>
          </a:p>
          <a:p>
            <a:pPr lvl="0"/>
            <a:r>
              <a:rPr lang="en-US" sz="1800" b="1" dirty="0"/>
              <a:t>Hand hygiene </a:t>
            </a:r>
          </a:p>
          <a:p>
            <a:pPr lvl="0"/>
            <a:r>
              <a:rPr lang="en-US" sz="1800" b="1" dirty="0"/>
              <a:t>Standard precautions</a:t>
            </a:r>
          </a:p>
          <a:p>
            <a:pPr lvl="0"/>
            <a:r>
              <a:rPr lang="en-US" sz="1800" b="1" dirty="0"/>
              <a:t>Environment </a:t>
            </a:r>
          </a:p>
          <a:p>
            <a:pPr lvl="0"/>
            <a:r>
              <a:rPr lang="en-US" sz="1800" b="1" dirty="0"/>
              <a:t>Summary</a:t>
            </a:r>
          </a:p>
          <a:p>
            <a:pPr lvl="0"/>
            <a:r>
              <a:rPr lang="en-US" sz="1800" b="1" dirty="0"/>
              <a:t>Clinical practice</a:t>
            </a:r>
          </a:p>
          <a:p>
            <a:pPr lvl="0"/>
            <a:r>
              <a:rPr lang="en-US" sz="1800" b="1" dirty="0"/>
              <a:t>Quality improvement</a:t>
            </a:r>
          </a:p>
          <a:p>
            <a:r>
              <a:rPr lang="en-US" sz="1800" b="1" dirty="0"/>
              <a:t>References and additional resources</a:t>
            </a:r>
          </a:p>
        </p:txBody>
      </p:sp>
      <p:sp>
        <p:nvSpPr>
          <p:cNvPr id="5" name="Title 4">
            <a:extLst>
              <a:ext uri="{FF2B5EF4-FFF2-40B4-BE49-F238E27FC236}">
                <a16:creationId xmlns:a16="http://schemas.microsoft.com/office/drawing/2014/main" id="{75733BCC-E12B-4A9A-CBBA-5EEFE8AF7199}"/>
              </a:ext>
            </a:extLst>
          </p:cNvPr>
          <p:cNvSpPr>
            <a:spLocks noGrp="1"/>
          </p:cNvSpPr>
          <p:nvPr>
            <p:ph type="title"/>
          </p:nvPr>
        </p:nvSpPr>
        <p:spPr/>
        <p:txBody>
          <a:bodyPr/>
          <a:lstStyle/>
          <a:p>
            <a:r>
              <a:rPr lang="en-NO" dirty="0"/>
              <a:t>Content</a:t>
            </a:r>
          </a:p>
        </p:txBody>
      </p:sp>
    </p:spTree>
    <p:extLst>
      <p:ext uri="{BB962C8B-B14F-4D97-AF65-F5344CB8AC3E}">
        <p14:creationId xmlns:p14="http://schemas.microsoft.com/office/powerpoint/2010/main" val="15089607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E04951-9A2F-8C26-B740-1A5AD70958BD}"/>
              </a:ext>
            </a:extLst>
          </p:cNvPr>
          <p:cNvSpPr>
            <a:spLocks noGrp="1"/>
          </p:cNvSpPr>
          <p:nvPr>
            <p:ph type="title"/>
          </p:nvPr>
        </p:nvSpPr>
        <p:spPr>
          <a:xfrm>
            <a:off x="1652451" y="281687"/>
            <a:ext cx="6950060" cy="1036800"/>
          </a:xfrm>
          <a:prstGeom prst="rect">
            <a:avLst/>
          </a:prstGeom>
        </p:spPr>
        <p:txBody>
          <a:bodyPr/>
          <a:lstStyle/>
          <a:p>
            <a:r>
              <a:rPr lang="en-US" dirty="0"/>
              <a:t>Advise a mother with a respiratory infection</a:t>
            </a:r>
            <a:r>
              <a:rPr lang="en-US" sz="2800" dirty="0"/>
              <a:t> after birth</a:t>
            </a:r>
            <a:endParaRPr lang="en-NO" dirty="0"/>
          </a:p>
        </p:txBody>
      </p:sp>
      <p:sp>
        <p:nvSpPr>
          <p:cNvPr id="5" name="Content Placeholder 1">
            <a:extLst>
              <a:ext uri="{FF2B5EF4-FFF2-40B4-BE49-F238E27FC236}">
                <a16:creationId xmlns:a16="http://schemas.microsoft.com/office/drawing/2014/main" id="{C2F673B3-1390-1E55-10D7-39C9CFAF54D8}"/>
              </a:ext>
            </a:extLst>
          </p:cNvPr>
          <p:cNvSpPr txBox="1">
            <a:spLocks/>
          </p:cNvSpPr>
          <p:nvPr/>
        </p:nvSpPr>
        <p:spPr>
          <a:xfrm>
            <a:off x="665018" y="1734853"/>
            <a:ext cx="7971678" cy="4565266"/>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marR="0" lvl="0" indent="0" algn="l" defTabSz="652795" rtl="0" eaLnBrk="1" fontAlgn="auto" latinLnBrk="1" hangingPunct="1">
              <a:lnSpc>
                <a:spcPts val="2100"/>
              </a:lnSpc>
              <a:spcBef>
                <a:spcPts val="1600"/>
              </a:spcBef>
              <a:spcAft>
                <a:spcPts val="245"/>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04040"/>
                </a:solidFill>
                <a:effectLst/>
                <a:uLnTx/>
                <a:uFillTx/>
              </a:rPr>
              <a:t>Form groups (nurse, mother and </a:t>
            </a:r>
            <a:r>
              <a:rPr lang="en-US" sz="1800" dirty="0">
                <a:solidFill>
                  <a:srgbClr val="404040"/>
                </a:solidFill>
              </a:rPr>
              <a:t>companion</a:t>
            </a:r>
            <a:r>
              <a:rPr kumimoji="0" lang="en-US" sz="1800" b="0" i="0" u="none" strike="noStrike" kern="1200" cap="none" spc="0" normalizeH="0" baseline="0" noProof="0" dirty="0">
                <a:ln>
                  <a:noFill/>
                </a:ln>
                <a:solidFill>
                  <a:srgbClr val="404040"/>
                </a:solidFill>
                <a:effectLst/>
                <a:uLnTx/>
                <a:uFillTx/>
              </a:rPr>
              <a:t>).</a:t>
            </a:r>
          </a:p>
          <a:p>
            <a:pPr marL="0" marR="0" lvl="0" indent="0" algn="l" defTabSz="652795" rtl="0" eaLnBrk="1" fontAlgn="auto" latinLnBrk="1" hangingPunct="1">
              <a:lnSpc>
                <a:spcPts val="2100"/>
              </a:lnSpc>
              <a:spcBef>
                <a:spcPts val="1000"/>
              </a:spcBef>
              <a:spcAft>
                <a:spcPts val="245"/>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srgbClr val="404040"/>
              </a:solidFill>
              <a:effectLst/>
              <a:uLnTx/>
              <a:uFillTx/>
            </a:endParaRPr>
          </a:p>
          <a:p>
            <a:pPr marL="162000" marR="0" lvl="0" indent="-162000" algn="l" defTabSz="652795" rtl="0" eaLnBrk="1" fontAlgn="auto" latinLnBrk="1" hangingPunct="1">
              <a:lnSpc>
                <a:spcPts val="2100"/>
              </a:lnSpc>
              <a:spcBef>
                <a:spcPts val="1000"/>
              </a:spcBef>
              <a:spcAft>
                <a:spcPts val="245"/>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404040"/>
              </a:solidFill>
              <a:effectLst/>
              <a:uLnTx/>
              <a:uFillTx/>
            </a:endParaRPr>
          </a:p>
          <a:p>
            <a:pPr marL="0" marR="0" lvl="0" indent="0" algn="l" defTabSz="652795" rtl="0" eaLnBrk="1" fontAlgn="auto" latinLnBrk="1" hangingPunct="1">
              <a:lnSpc>
                <a:spcPts val="2100"/>
              </a:lnSpc>
              <a:spcBef>
                <a:spcPts val="1000"/>
              </a:spcBef>
              <a:spcAft>
                <a:spcPts val="245"/>
              </a:spcAft>
              <a:buClrTx/>
              <a:buSzTx/>
              <a:buFont typeface="Arial" panose="020B0604020202020204" pitchFamily="34" charset="0"/>
              <a:buNone/>
              <a:tabLst/>
              <a:defRPr/>
            </a:pPr>
            <a:endParaRPr kumimoji="0" lang="en-GB" sz="1800" b="1" i="0" u="none" strike="noStrike" kern="1200" cap="none" spc="0" normalizeH="0" baseline="0" noProof="0" dirty="0">
              <a:ln>
                <a:noFill/>
              </a:ln>
              <a:solidFill>
                <a:srgbClr val="404040"/>
              </a:solidFill>
              <a:effectLst/>
              <a:uLnTx/>
              <a:uFillTx/>
            </a:endParaRPr>
          </a:p>
          <a:p>
            <a:pPr marL="0" marR="0" lvl="0" indent="0" algn="l" defTabSz="652795" rtl="0" eaLnBrk="1" fontAlgn="auto" latinLnBrk="1" hangingPunct="1">
              <a:lnSpc>
                <a:spcPts val="2100"/>
              </a:lnSpc>
              <a:spcBef>
                <a:spcPts val="1600"/>
              </a:spcBef>
              <a:spcAft>
                <a:spcPts val="245"/>
              </a:spcAft>
              <a:buClrTx/>
              <a:buSzTx/>
              <a:buFont typeface="Arial" panose="020B0604020202020204" pitchFamily="34" charset="0"/>
              <a:buNone/>
              <a:tabLst/>
              <a:defRPr/>
            </a:pPr>
            <a:br>
              <a:rPr kumimoji="0" lang="en-GB" sz="1800" b="1" i="0" u="none" strike="noStrike" kern="1200" cap="none" spc="0" normalizeH="0" baseline="0" noProof="0" dirty="0">
                <a:ln>
                  <a:noFill/>
                </a:ln>
                <a:solidFill>
                  <a:srgbClr val="404040"/>
                </a:solidFill>
                <a:effectLst/>
                <a:uLnTx/>
                <a:uFillTx/>
              </a:rPr>
            </a:br>
            <a:r>
              <a:rPr lang="en-US" sz="1800" b="1" dirty="0">
                <a:solidFill>
                  <a:srgbClr val="404040"/>
                </a:solidFill>
              </a:rPr>
              <a:t>Advise Meena and her husband on actions to protect against infection</a:t>
            </a:r>
            <a:r>
              <a:rPr kumimoji="0" lang="en-US" sz="1800" b="1" i="0" u="none" strike="noStrike" kern="1200" cap="none" spc="0" normalizeH="0" baseline="0" noProof="0" dirty="0">
                <a:ln>
                  <a:noFill/>
                </a:ln>
                <a:solidFill>
                  <a:srgbClr val="404040"/>
                </a:solidFill>
                <a:effectLst/>
                <a:uLnTx/>
                <a:uFillTx/>
              </a:rPr>
              <a:t>.</a:t>
            </a:r>
          </a:p>
          <a:p>
            <a:pPr marL="0" marR="0" lvl="0" indent="0" algn="l" defTabSz="652795" rtl="0" eaLnBrk="1" fontAlgn="auto" latinLnBrk="1" hangingPunct="1">
              <a:lnSpc>
                <a:spcPts val="2100"/>
              </a:lnSpc>
              <a:spcBef>
                <a:spcPts val="1000"/>
              </a:spcBef>
              <a:spcAft>
                <a:spcPts val="245"/>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404040"/>
              </a:solidFill>
              <a:effectLst/>
              <a:uLnTx/>
              <a:uFillTx/>
            </a:endParaRPr>
          </a:p>
          <a:p>
            <a:pPr marL="0" marR="0" lvl="0" indent="0" algn="l" defTabSz="652795" rtl="0" eaLnBrk="1" fontAlgn="auto" latinLnBrk="1" hangingPunct="1">
              <a:lnSpc>
                <a:spcPts val="2100"/>
              </a:lnSpc>
              <a:spcBef>
                <a:spcPts val="1000"/>
              </a:spcBef>
              <a:spcAft>
                <a:spcPts val="245"/>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04040"/>
                </a:solidFill>
                <a:effectLst/>
                <a:uLnTx/>
                <a:uFillTx/>
              </a:rPr>
              <a:t>Debrief with your team and facilitator.</a:t>
            </a:r>
          </a:p>
          <a:p>
            <a:pPr marL="162000" marR="0" lvl="0" indent="-162000" algn="l" defTabSz="652795" rtl="0" eaLnBrk="1" fontAlgn="auto" latinLnBrk="1" hangingPunct="1">
              <a:lnSpc>
                <a:spcPts val="2100"/>
              </a:lnSpc>
              <a:spcBef>
                <a:spcPts val="1000"/>
              </a:spcBef>
              <a:spcAft>
                <a:spcPts val="245"/>
              </a:spcAft>
              <a:buClrTx/>
              <a:buSzTx/>
              <a:buFont typeface="Arial" panose="020B0604020202020204" pitchFamily="34" charset="0"/>
              <a:buChar char="•"/>
              <a:tabLst/>
              <a:defRPr/>
            </a:pPr>
            <a:endParaRPr kumimoji="0" lang="en-NO" sz="1800" b="0" i="0" u="none" strike="noStrike" kern="1200" cap="none" spc="0" normalizeH="0" baseline="0" noProof="0" dirty="0">
              <a:ln>
                <a:noFill/>
              </a:ln>
              <a:solidFill>
                <a:srgbClr val="404040"/>
              </a:solidFill>
              <a:effectLst/>
              <a:uLnTx/>
              <a:uFillTx/>
            </a:endParaRPr>
          </a:p>
        </p:txBody>
      </p:sp>
      <p:sp>
        <p:nvSpPr>
          <p:cNvPr id="6" name="Rectangle 5">
            <a:extLst>
              <a:ext uri="{FF2B5EF4-FFF2-40B4-BE49-F238E27FC236}">
                <a16:creationId xmlns:a16="http://schemas.microsoft.com/office/drawing/2014/main" id="{35437FE4-674A-E835-3C80-6EDEB0D21592}"/>
              </a:ext>
            </a:extLst>
          </p:cNvPr>
          <p:cNvSpPr/>
          <p:nvPr/>
        </p:nvSpPr>
        <p:spPr>
          <a:xfrm>
            <a:off x="762000" y="2202921"/>
            <a:ext cx="7840511" cy="13240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rtlCol="0" anchor="ctr"/>
          <a:lstStyle/>
          <a:p>
            <a:pPr marL="162000" marR="0" lvl="0" indent="-162000" algn="l" defTabSz="914400" rtl="0" eaLnBrk="1" fontAlgn="auto" latinLnBrk="0" hangingPunct="1">
              <a:lnSpc>
                <a:spcPts val="2300"/>
              </a:lnSpc>
              <a:spcBef>
                <a:spcPts val="1000"/>
              </a:spcBef>
              <a:spcAft>
                <a:spcPts val="245"/>
              </a:spcAft>
              <a:buClrTx/>
              <a:buSzTx/>
              <a:buFont typeface="Arial" panose="020B0604020202020204" pitchFamily="34" charset="0"/>
              <a:buChar char="•"/>
              <a:tabLst/>
              <a:defRPr/>
            </a:pPr>
            <a:r>
              <a:rPr lang="en-US" dirty="0">
                <a:solidFill>
                  <a:srgbClr val="2B87C3"/>
                </a:solidFill>
                <a:latin typeface="Arial" panose="020B0604020202020204" pitchFamily="34" charset="0"/>
                <a:cs typeface="Arial" panose="020B0604020202020204" pitchFamily="34" charset="0"/>
              </a:rPr>
              <a:t>Meena has developed a respiratory infection after the birth of </a:t>
            </a:r>
            <a:br>
              <a:rPr lang="en-US" dirty="0">
                <a:solidFill>
                  <a:srgbClr val="2B87C3"/>
                </a:solidFill>
                <a:latin typeface="Arial" panose="020B0604020202020204" pitchFamily="34" charset="0"/>
                <a:cs typeface="Arial" panose="020B0604020202020204" pitchFamily="34" charset="0"/>
              </a:rPr>
            </a:br>
            <a:r>
              <a:rPr lang="en-US" dirty="0">
                <a:solidFill>
                  <a:srgbClr val="2B87C3"/>
                </a:solidFill>
                <a:latin typeface="Arial" panose="020B0604020202020204" pitchFamily="34" charset="0"/>
                <a:cs typeface="Arial" panose="020B0604020202020204" pitchFamily="34" charset="0"/>
              </a:rPr>
              <a:t>her term baby boy.</a:t>
            </a:r>
            <a:endParaRPr kumimoji="0" lang="en-US" b="0" i="0" u="none" strike="noStrike" kern="1200" cap="none" spc="0" normalizeH="0" baseline="0" noProof="0" dirty="0">
              <a:ln>
                <a:noFill/>
              </a:ln>
              <a:solidFill>
                <a:srgbClr val="2B87C3"/>
              </a:solidFill>
              <a:effectLst/>
              <a:uLnTx/>
              <a:uFillTx/>
              <a:latin typeface="Arial" panose="020B0604020202020204" pitchFamily="34" charset="0"/>
              <a:cs typeface="Arial" panose="020B0604020202020204" pitchFamily="34" charset="0"/>
            </a:endParaRPr>
          </a:p>
          <a:p>
            <a:pPr marL="162000" marR="0" lvl="0" indent="-162000" algn="l" defTabSz="914400" rtl="0" eaLnBrk="1" fontAlgn="auto" latinLnBrk="0" hangingPunct="1">
              <a:lnSpc>
                <a:spcPts val="2300"/>
              </a:lnSpc>
              <a:spcBef>
                <a:spcPts val="1000"/>
              </a:spcBef>
              <a:spcAft>
                <a:spcPts val="245"/>
              </a:spcAft>
              <a:buClrTx/>
              <a:buSzTx/>
              <a:buFont typeface="Arial" panose="020B0604020202020204" pitchFamily="34" charset="0"/>
              <a:buChar char="•"/>
              <a:tabLst/>
              <a:defRPr/>
            </a:pPr>
            <a:r>
              <a:rPr lang="en-US" dirty="0">
                <a:solidFill>
                  <a:srgbClr val="2B87C3"/>
                </a:solidFill>
                <a:latin typeface="Arial" panose="020B0604020202020204" pitchFamily="34" charset="0"/>
                <a:cs typeface="Arial" panose="020B0604020202020204" pitchFamily="34" charset="0"/>
              </a:rPr>
              <a:t>Her husband worries that the baby may become ill.</a:t>
            </a:r>
            <a:r>
              <a:rPr kumimoji="0" lang="en-US" b="0" i="0" u="none" strike="noStrike" kern="1200" cap="none" spc="0" normalizeH="0" baseline="0" noProof="0" dirty="0">
                <a:ln>
                  <a:noFill/>
                </a:ln>
                <a:solidFill>
                  <a:srgbClr val="2B87C3"/>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985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5"/>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B9ED5D-52DF-3557-C9B0-A76DDCFCC5F1}"/>
              </a:ext>
            </a:extLst>
          </p:cNvPr>
          <p:cNvSpPr/>
          <p:nvPr/>
        </p:nvSpPr>
        <p:spPr>
          <a:xfrm>
            <a:off x="507304" y="1734853"/>
            <a:ext cx="7975415" cy="4061578"/>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Title 2">
            <a:extLst>
              <a:ext uri="{FF2B5EF4-FFF2-40B4-BE49-F238E27FC236}">
                <a16:creationId xmlns:a16="http://schemas.microsoft.com/office/drawing/2014/main" id="{F94F4FE9-40A0-BAA2-BC68-54EB35EC757A}"/>
              </a:ext>
            </a:extLst>
          </p:cNvPr>
          <p:cNvSpPr>
            <a:spLocks noGrp="1"/>
          </p:cNvSpPr>
          <p:nvPr>
            <p:ph type="title"/>
          </p:nvPr>
        </p:nvSpPr>
        <p:spPr>
          <a:prstGeom prst="rect">
            <a:avLst/>
          </a:prstGeom>
        </p:spPr>
        <p:txBody>
          <a:bodyPr/>
          <a:lstStyle/>
          <a:p>
            <a:r>
              <a:rPr lang="en-US" dirty="0"/>
              <a:t>How do you ensure safe handling of sharps?</a:t>
            </a:r>
            <a:endParaRPr lang="en-NO" dirty="0"/>
          </a:p>
        </p:txBody>
      </p:sp>
      <p:sp>
        <p:nvSpPr>
          <p:cNvPr id="2" name="Content Placeholder 1">
            <a:extLst>
              <a:ext uri="{FF2B5EF4-FFF2-40B4-BE49-F238E27FC236}">
                <a16:creationId xmlns:a16="http://schemas.microsoft.com/office/drawing/2014/main" id="{381EDDD9-15C2-01CF-0C9C-F20C236ADFC6}"/>
              </a:ext>
            </a:extLst>
          </p:cNvPr>
          <p:cNvSpPr>
            <a:spLocks noGrp="1"/>
          </p:cNvSpPr>
          <p:nvPr>
            <p:ph idx="1"/>
          </p:nvPr>
        </p:nvSpPr>
        <p:spPr>
          <a:xfrm>
            <a:off x="586740" y="1813559"/>
            <a:ext cx="8049956" cy="4486559"/>
          </a:xfrm>
          <a:prstGeom prst="rect">
            <a:avLst/>
          </a:prstGeom>
        </p:spPr>
        <p:txBody>
          <a:bodyPr/>
          <a:lstStyle/>
          <a:p>
            <a:pPr marL="193675" indent="-194400">
              <a:spcBef>
                <a:spcPts val="1400"/>
              </a:spcBef>
            </a:pPr>
            <a:r>
              <a:rPr lang="en-US" dirty="0"/>
              <a:t>Use extreme caution when handling needles, scalpels and other sharp </a:t>
            </a:r>
            <a:br>
              <a:rPr lang="en-US" dirty="0"/>
            </a:br>
            <a:r>
              <a:rPr lang="en-US" dirty="0"/>
              <a:t>instruments or devices or cleaning used instruments.</a:t>
            </a:r>
          </a:p>
          <a:p>
            <a:pPr marL="193675" lvl="0" indent="-194400">
              <a:spcBef>
                <a:spcPts val="1400"/>
              </a:spcBef>
            </a:pPr>
            <a:r>
              <a:rPr lang="en-US" dirty="0"/>
              <a:t>Dispose of sharps in a puncture-resistant, easily identifiable container </a:t>
            </a:r>
            <a:br>
              <a:rPr lang="en-US" dirty="0"/>
            </a:br>
            <a:r>
              <a:rPr lang="en-US" dirty="0"/>
              <a:t>next to every point of care.</a:t>
            </a:r>
          </a:p>
          <a:p>
            <a:pPr marL="193675" lvl="0" indent="-194400">
              <a:spcBef>
                <a:spcPts val="1400"/>
              </a:spcBef>
            </a:pPr>
            <a:r>
              <a:rPr lang="en-US" dirty="0"/>
              <a:t>Drop all used needles, syringes and disposable blades directly into this </a:t>
            </a:r>
            <a:br>
              <a:rPr lang="en-US" dirty="0"/>
            </a:br>
            <a:r>
              <a:rPr lang="en-US" dirty="0"/>
              <a:t>container, without passing to another person.</a:t>
            </a:r>
          </a:p>
          <a:p>
            <a:pPr marL="193675" indent="-194400">
              <a:spcBef>
                <a:spcPts val="1400"/>
              </a:spcBef>
            </a:pPr>
            <a:r>
              <a:rPr lang="en-US" dirty="0"/>
              <a:t>Do not recap, bend or break needles after giving an injection.</a:t>
            </a:r>
          </a:p>
          <a:p>
            <a:pPr marL="193675" lvl="0" indent="-194400">
              <a:spcBef>
                <a:spcPts val="1400"/>
              </a:spcBef>
            </a:pPr>
            <a:r>
              <a:rPr lang="en-US" dirty="0"/>
              <a:t>Do not reuse needles or syringes.</a:t>
            </a:r>
          </a:p>
          <a:p>
            <a:pPr>
              <a:spcBef>
                <a:spcPts val="1400"/>
              </a:spcBef>
            </a:pPr>
            <a:r>
              <a:rPr lang="en-US" dirty="0"/>
              <a:t>Process sharps boxes following local regulations.</a:t>
            </a:r>
          </a:p>
          <a:p>
            <a:pPr marL="0" indent="0">
              <a:buNone/>
            </a:pPr>
            <a:endParaRPr lang="en-NO" dirty="0"/>
          </a:p>
        </p:txBody>
      </p:sp>
    </p:spTree>
    <p:extLst>
      <p:ext uri="{BB962C8B-B14F-4D97-AF65-F5344CB8AC3E}">
        <p14:creationId xmlns:p14="http://schemas.microsoft.com/office/powerpoint/2010/main" val="274532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2"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E61E08D-102B-0F92-DD2C-997265663B0F}"/>
              </a:ext>
            </a:extLst>
          </p:cNvPr>
          <p:cNvSpPr/>
          <p:nvPr/>
        </p:nvSpPr>
        <p:spPr>
          <a:xfrm>
            <a:off x="519047" y="1734853"/>
            <a:ext cx="8117649" cy="2895669"/>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NO"/>
          </a:p>
        </p:txBody>
      </p:sp>
      <p:sp>
        <p:nvSpPr>
          <p:cNvPr id="3" name="Title 2">
            <a:extLst>
              <a:ext uri="{FF2B5EF4-FFF2-40B4-BE49-F238E27FC236}">
                <a16:creationId xmlns:a16="http://schemas.microsoft.com/office/drawing/2014/main" id="{56D6734D-AEAA-7B55-C3FE-DB9DA06AD46B}"/>
              </a:ext>
            </a:extLst>
          </p:cNvPr>
          <p:cNvSpPr>
            <a:spLocks noGrp="1"/>
          </p:cNvSpPr>
          <p:nvPr>
            <p:ph type="title"/>
          </p:nvPr>
        </p:nvSpPr>
        <p:spPr>
          <a:prstGeom prst="rect">
            <a:avLst/>
          </a:prstGeom>
        </p:spPr>
        <p:txBody>
          <a:bodyPr/>
          <a:lstStyle/>
          <a:p>
            <a:r>
              <a:rPr lang="en-US" dirty="0"/>
              <a:t>How should you safely handle the placenta, body fluids and clinical waste?</a:t>
            </a:r>
            <a:endParaRPr lang="en-NO" dirty="0"/>
          </a:p>
        </p:txBody>
      </p:sp>
      <p:sp>
        <p:nvSpPr>
          <p:cNvPr id="2" name="Content Placeholder 1">
            <a:extLst>
              <a:ext uri="{FF2B5EF4-FFF2-40B4-BE49-F238E27FC236}">
                <a16:creationId xmlns:a16="http://schemas.microsoft.com/office/drawing/2014/main" id="{8AA3B69F-0B49-0E84-B00E-BCC60F6A6F8D}"/>
              </a:ext>
            </a:extLst>
          </p:cNvPr>
          <p:cNvSpPr>
            <a:spLocks noGrp="1"/>
          </p:cNvSpPr>
          <p:nvPr>
            <p:ph idx="1"/>
          </p:nvPr>
        </p:nvSpPr>
        <p:spPr>
          <a:xfrm>
            <a:off x="579120" y="1805939"/>
            <a:ext cx="8057576" cy="4494179"/>
          </a:xfrm>
          <a:prstGeom prst="rect">
            <a:avLst/>
          </a:prstGeom>
        </p:spPr>
        <p:txBody>
          <a:bodyPr/>
          <a:lstStyle/>
          <a:p>
            <a:r>
              <a:rPr lang="en-GB" dirty="0"/>
              <a:t>Handle waste contaminated with blood, body fluids, secretions and </a:t>
            </a:r>
            <a:br>
              <a:rPr lang="en-GB" dirty="0"/>
            </a:br>
            <a:r>
              <a:rPr lang="en-GB" dirty="0"/>
              <a:t>excretions as clinical waste, in accordance with local regulations.</a:t>
            </a:r>
          </a:p>
          <a:p>
            <a:r>
              <a:rPr lang="en-GB" dirty="0"/>
              <a:t>Handle human tissues and laboratory waste as clinical waste. </a:t>
            </a:r>
          </a:p>
          <a:p>
            <a:r>
              <a:rPr lang="en-GB" dirty="0"/>
              <a:t>Segregate waste into correctly labelled bins less than 5 metres from point </a:t>
            </a:r>
            <a:br>
              <a:rPr lang="en-GB" dirty="0"/>
            </a:br>
            <a:r>
              <a:rPr lang="en-GB" dirty="0"/>
              <a:t>of generation.</a:t>
            </a:r>
          </a:p>
          <a:p>
            <a:r>
              <a:rPr lang="en-GB" dirty="0"/>
              <a:t>Treat and dispose of clinical waste safely by autoclaving, incineration          </a:t>
            </a:r>
            <a:br>
              <a:rPr lang="en-GB" dirty="0"/>
            </a:br>
            <a:r>
              <a:rPr lang="en-GB" dirty="0"/>
              <a:t>(850 °C to 1100 °C) and/or burial in a lined, protected pit.</a:t>
            </a:r>
          </a:p>
          <a:p>
            <a:pPr marL="0" indent="0">
              <a:buNone/>
            </a:pPr>
            <a:endParaRPr lang="en-NO" dirty="0"/>
          </a:p>
        </p:txBody>
      </p:sp>
    </p:spTree>
    <p:extLst>
      <p:ext uri="{BB962C8B-B14F-4D97-AF65-F5344CB8AC3E}">
        <p14:creationId xmlns:p14="http://schemas.microsoft.com/office/powerpoint/2010/main" val="191165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108353-8F0D-B821-7F18-FB47E67580B5}"/>
              </a:ext>
            </a:extLst>
          </p:cNvPr>
          <p:cNvSpPr/>
          <p:nvPr/>
        </p:nvSpPr>
        <p:spPr>
          <a:xfrm>
            <a:off x="2363190" y="1727169"/>
            <a:ext cx="6273506" cy="383238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Title 2">
            <a:extLst>
              <a:ext uri="{FF2B5EF4-FFF2-40B4-BE49-F238E27FC236}">
                <a16:creationId xmlns:a16="http://schemas.microsoft.com/office/drawing/2014/main" id="{96A92848-F93A-3345-74C5-047DD4B38492}"/>
              </a:ext>
            </a:extLst>
          </p:cNvPr>
          <p:cNvSpPr>
            <a:spLocks noGrp="1"/>
          </p:cNvSpPr>
          <p:nvPr>
            <p:ph type="title"/>
          </p:nvPr>
        </p:nvSpPr>
        <p:spPr>
          <a:prstGeom prst="rect">
            <a:avLst/>
          </a:prstGeom>
        </p:spPr>
        <p:txBody>
          <a:bodyPr/>
          <a:lstStyle/>
          <a:p>
            <a:r>
              <a:rPr lang="en-US" dirty="0"/>
              <a:t>How should you manage equipment between each delivery?</a:t>
            </a:r>
            <a:endParaRPr lang="en-NO" dirty="0"/>
          </a:p>
        </p:txBody>
      </p:sp>
      <p:sp>
        <p:nvSpPr>
          <p:cNvPr id="2" name="Content Placeholder 1">
            <a:extLst>
              <a:ext uri="{FF2B5EF4-FFF2-40B4-BE49-F238E27FC236}">
                <a16:creationId xmlns:a16="http://schemas.microsoft.com/office/drawing/2014/main" id="{D304BFAF-D1E8-B9FE-D483-72B39D580FA9}"/>
              </a:ext>
            </a:extLst>
          </p:cNvPr>
          <p:cNvSpPr>
            <a:spLocks noGrp="1"/>
          </p:cNvSpPr>
          <p:nvPr>
            <p:ph idx="1"/>
          </p:nvPr>
        </p:nvSpPr>
        <p:spPr>
          <a:xfrm>
            <a:off x="2404275" y="1783079"/>
            <a:ext cx="6232421" cy="4517039"/>
          </a:xfrm>
          <a:prstGeom prst="rect">
            <a:avLst/>
          </a:prstGeom>
        </p:spPr>
        <p:txBody>
          <a:bodyPr/>
          <a:lstStyle/>
          <a:p>
            <a:pPr marL="193675" indent="-194400">
              <a:spcBef>
                <a:spcPts val="600"/>
              </a:spcBef>
              <a:spcAft>
                <a:spcPts val="1000"/>
              </a:spcAft>
            </a:pPr>
            <a:r>
              <a:rPr lang="en-US" dirty="0"/>
              <a:t>Decontaminate, clean, disinfect and sterilize medical </a:t>
            </a:r>
            <a:br>
              <a:rPr lang="en-US" dirty="0"/>
            </a:br>
            <a:r>
              <a:rPr lang="en-US" dirty="0"/>
              <a:t>devices between each patient use.</a:t>
            </a:r>
          </a:p>
          <a:p>
            <a:pPr marL="193675" indent="-194400">
              <a:spcBef>
                <a:spcPts val="600"/>
              </a:spcBef>
              <a:spcAft>
                <a:spcPts val="1000"/>
              </a:spcAft>
            </a:pPr>
            <a:r>
              <a:rPr lang="en-US" dirty="0"/>
              <a:t>Follow facility guidelines for decontaminating and </a:t>
            </a:r>
            <a:br>
              <a:rPr lang="en-US" dirty="0"/>
            </a:br>
            <a:r>
              <a:rPr lang="en-US" dirty="0"/>
              <a:t>reprocessing. </a:t>
            </a:r>
          </a:p>
          <a:p>
            <a:pPr marL="193675" indent="-194400">
              <a:spcBef>
                <a:spcPts val="600"/>
              </a:spcBef>
              <a:spcAft>
                <a:spcPts val="1000"/>
              </a:spcAft>
            </a:pPr>
            <a:r>
              <a:rPr lang="en-US" dirty="0"/>
              <a:t>Mechanical actions, chemical actions, time and </a:t>
            </a:r>
            <a:br>
              <a:rPr lang="en-US" dirty="0"/>
            </a:br>
            <a:r>
              <a:rPr lang="en-US" dirty="0"/>
              <a:t>temperature are all critical.</a:t>
            </a:r>
          </a:p>
          <a:p>
            <a:pPr marL="193675" indent="-194400">
              <a:spcBef>
                <a:spcPts val="600"/>
              </a:spcBef>
              <a:spcAft>
                <a:spcPts val="1000"/>
              </a:spcAft>
            </a:pPr>
            <a:r>
              <a:rPr lang="en-US" dirty="0"/>
              <a:t>Dispose of single-use instruments safely.</a:t>
            </a:r>
          </a:p>
          <a:p>
            <a:pPr marL="193675" indent="-194400">
              <a:spcBef>
                <a:spcPts val="600"/>
              </a:spcBef>
              <a:spcAft>
                <a:spcPts val="1000"/>
              </a:spcAft>
            </a:pPr>
            <a:r>
              <a:rPr lang="en-US" dirty="0"/>
              <a:t>Use 0.5% bleach for cleaning bowls, buckets, blood or </a:t>
            </a:r>
            <a:br>
              <a:rPr lang="en-US" dirty="0"/>
            </a:br>
            <a:r>
              <a:rPr lang="en-US" dirty="0"/>
              <a:t>body fluid spills.</a:t>
            </a:r>
          </a:p>
        </p:txBody>
      </p:sp>
      <p:pic>
        <p:nvPicPr>
          <p:cNvPr id="4" name="Picture 3">
            <a:extLst>
              <a:ext uri="{FF2B5EF4-FFF2-40B4-BE49-F238E27FC236}">
                <a16:creationId xmlns:a16="http://schemas.microsoft.com/office/drawing/2014/main" id="{BB9017FB-D404-6A36-4332-544696365C84}"/>
              </a:ext>
            </a:extLst>
          </p:cNvPr>
          <p:cNvPicPr>
            <a:picLocks noChangeAspect="1"/>
          </p:cNvPicPr>
          <p:nvPr/>
        </p:nvPicPr>
        <p:blipFill rotWithShape="1">
          <a:blip r:embed="rId3"/>
          <a:srcRect r="15014"/>
          <a:stretch/>
        </p:blipFill>
        <p:spPr>
          <a:xfrm>
            <a:off x="378780" y="4301794"/>
            <a:ext cx="1868083" cy="1791643"/>
          </a:xfrm>
          <a:prstGeom prst="rect">
            <a:avLst/>
          </a:prstGeom>
        </p:spPr>
      </p:pic>
      <p:pic>
        <p:nvPicPr>
          <p:cNvPr id="7" name="Picture 6">
            <a:extLst>
              <a:ext uri="{FF2B5EF4-FFF2-40B4-BE49-F238E27FC236}">
                <a16:creationId xmlns:a16="http://schemas.microsoft.com/office/drawing/2014/main" id="{585D913A-2744-2029-D96C-32D07E4C19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304" y="1727169"/>
            <a:ext cx="1698474" cy="2400701"/>
          </a:xfrm>
          <a:prstGeom prst="rect">
            <a:avLst/>
          </a:prstGeom>
          <a:ln>
            <a:solidFill>
              <a:schemeClr val="bg1">
                <a:lumMod val="65000"/>
              </a:schemeClr>
            </a:solidFill>
          </a:ln>
        </p:spPr>
      </p:pic>
    </p:spTree>
    <p:extLst>
      <p:ext uri="{BB962C8B-B14F-4D97-AF65-F5344CB8AC3E}">
        <p14:creationId xmlns:p14="http://schemas.microsoft.com/office/powerpoint/2010/main" val="110120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1"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001FF-D51B-901C-B7C6-2D1F68CCECA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D514412-0D6D-0538-3FB5-3ED528803ECA}"/>
              </a:ext>
            </a:extLst>
          </p:cNvPr>
          <p:cNvSpPr>
            <a:spLocks noGrp="1"/>
          </p:cNvSpPr>
          <p:nvPr>
            <p:ph type="title"/>
          </p:nvPr>
        </p:nvSpPr>
        <p:spPr/>
        <p:txBody>
          <a:bodyPr/>
          <a:lstStyle/>
          <a:p>
            <a:r>
              <a:rPr lang="en-US" sz="4000" b="1" dirty="0">
                <a:latin typeface="Arial" panose="020B0604020202020204" pitchFamily="34" charset="0"/>
                <a:cs typeface="Arial" panose="020B0604020202020204" pitchFamily="34" charset="0"/>
              </a:rPr>
              <a:t>Environment</a:t>
            </a:r>
            <a:endParaRPr lang="en-NO" dirty="0"/>
          </a:p>
        </p:txBody>
      </p:sp>
    </p:spTree>
    <p:extLst>
      <p:ext uri="{BB962C8B-B14F-4D97-AF65-F5344CB8AC3E}">
        <p14:creationId xmlns:p14="http://schemas.microsoft.com/office/powerpoint/2010/main" val="75621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F48A09-1C1C-4036-C1AB-A7DBFE4223D6}"/>
              </a:ext>
            </a:extLst>
          </p:cNvPr>
          <p:cNvSpPr/>
          <p:nvPr/>
        </p:nvSpPr>
        <p:spPr>
          <a:xfrm>
            <a:off x="576303" y="1734853"/>
            <a:ext cx="8060393" cy="4565265"/>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NO"/>
          </a:p>
        </p:txBody>
      </p:sp>
      <p:sp>
        <p:nvSpPr>
          <p:cNvPr id="3" name="Title 2">
            <a:extLst>
              <a:ext uri="{FF2B5EF4-FFF2-40B4-BE49-F238E27FC236}">
                <a16:creationId xmlns:a16="http://schemas.microsoft.com/office/drawing/2014/main" id="{E76F5C12-606F-6AD2-4F1D-DADA7133F2B3}"/>
              </a:ext>
            </a:extLst>
          </p:cNvPr>
          <p:cNvSpPr>
            <a:spLocks noGrp="1"/>
          </p:cNvSpPr>
          <p:nvPr>
            <p:ph type="title"/>
          </p:nvPr>
        </p:nvSpPr>
        <p:spPr>
          <a:prstGeom prst="rect">
            <a:avLst/>
          </a:prstGeom>
        </p:spPr>
        <p:txBody>
          <a:bodyPr/>
          <a:lstStyle/>
          <a:p>
            <a:r>
              <a:rPr lang="en-GB" sz="2800" dirty="0">
                <a:latin typeface="Arial"/>
                <a:cs typeface="Arial"/>
              </a:rPr>
              <a:t>What are the components </a:t>
            </a:r>
            <a:r>
              <a:rPr lang="en-GB" dirty="0">
                <a:latin typeface="Arial"/>
                <a:cs typeface="Arial"/>
              </a:rPr>
              <a:t>for a </a:t>
            </a:r>
            <a:r>
              <a:rPr lang="en-GB" sz="2800" dirty="0">
                <a:latin typeface="Arial"/>
                <a:cs typeface="Arial"/>
              </a:rPr>
              <a:t>clean, safe environment for </a:t>
            </a:r>
            <a:r>
              <a:rPr lang="en-GB" sz="2800" dirty="0" err="1">
                <a:latin typeface="Arial"/>
                <a:cs typeface="Arial"/>
              </a:rPr>
              <a:t>newborn</a:t>
            </a:r>
            <a:r>
              <a:rPr lang="en-GB" sz="2800" dirty="0">
                <a:latin typeface="Arial"/>
                <a:cs typeface="Arial"/>
              </a:rPr>
              <a:t> care?</a:t>
            </a:r>
            <a:endParaRPr lang="en-NO" dirty="0"/>
          </a:p>
        </p:txBody>
      </p:sp>
      <p:sp>
        <p:nvSpPr>
          <p:cNvPr id="2" name="Content Placeholder 1">
            <a:extLst>
              <a:ext uri="{FF2B5EF4-FFF2-40B4-BE49-F238E27FC236}">
                <a16:creationId xmlns:a16="http://schemas.microsoft.com/office/drawing/2014/main" id="{8476A601-B3D6-4DCE-866F-D752AFC932AF}"/>
              </a:ext>
            </a:extLst>
          </p:cNvPr>
          <p:cNvSpPr>
            <a:spLocks noGrp="1"/>
          </p:cNvSpPr>
          <p:nvPr>
            <p:ph idx="1"/>
          </p:nvPr>
        </p:nvSpPr>
        <p:spPr>
          <a:xfrm>
            <a:off x="655320" y="1798319"/>
            <a:ext cx="7981376" cy="4501799"/>
          </a:xfrm>
          <a:prstGeom prst="rect">
            <a:avLst/>
          </a:prstGeom>
        </p:spPr>
        <p:txBody>
          <a:bodyPr/>
          <a:lstStyle/>
          <a:p>
            <a:r>
              <a:rPr lang="en-GB" sz="1600" b="1" dirty="0"/>
              <a:t>Clean facility </a:t>
            </a:r>
            <a:r>
              <a:rPr lang="en-GB" sz="1600" dirty="0"/>
              <a:t>(free from solid waste, visible dirt, stagnant water, insects, </a:t>
            </a:r>
            <a:br>
              <a:rPr lang="en-GB" sz="1600" dirty="0"/>
            </a:br>
            <a:r>
              <a:rPr lang="en-GB" sz="1600" dirty="0"/>
              <a:t>animal and human faeces in or around the facility premises).</a:t>
            </a:r>
          </a:p>
          <a:p>
            <a:r>
              <a:rPr lang="en-GB" sz="1600" b="1" dirty="0"/>
              <a:t>Lighting</a:t>
            </a:r>
            <a:r>
              <a:rPr lang="en-GB" sz="1600" dirty="0"/>
              <a:t> sufficiently powered and adequate to ensure safe provision of </a:t>
            </a:r>
            <a:br>
              <a:rPr lang="en-GB" sz="1600" dirty="0"/>
            </a:br>
            <a:r>
              <a:rPr lang="en-GB" sz="1600" dirty="0"/>
              <a:t>health care including at night.</a:t>
            </a:r>
          </a:p>
          <a:p>
            <a:r>
              <a:rPr lang="en-GB" sz="1600" b="1" dirty="0"/>
              <a:t>Clean work surfaces and equipment </a:t>
            </a:r>
            <a:r>
              <a:rPr lang="en-GB" sz="1600" dirty="0"/>
              <a:t>and adequate waste disposal.</a:t>
            </a:r>
            <a:endParaRPr lang="en-GB" sz="1600" b="1" dirty="0"/>
          </a:p>
          <a:p>
            <a:r>
              <a:rPr lang="en-GB" sz="1600" b="1" dirty="0"/>
              <a:t>Materials for cleaning </a:t>
            </a:r>
            <a:r>
              <a:rPr lang="en-GB" sz="1600" dirty="0"/>
              <a:t>(i.e. detergent, mops, buckets, cloths).</a:t>
            </a:r>
          </a:p>
          <a:p>
            <a:r>
              <a:rPr lang="en-GB" sz="1600" b="1" dirty="0"/>
              <a:t>Cleaning staff </a:t>
            </a:r>
            <a:r>
              <a:rPr lang="en-GB" sz="1600" dirty="0"/>
              <a:t>who have adequate protection and can demonstrate </a:t>
            </a:r>
            <a:br>
              <a:rPr lang="en-GB" sz="1600" dirty="0"/>
            </a:br>
            <a:r>
              <a:rPr lang="en-GB" sz="1600" dirty="0"/>
              <a:t>and apply the correct procedures for cleaning and disinfection.</a:t>
            </a:r>
          </a:p>
          <a:p>
            <a:r>
              <a:rPr lang="en-GB" sz="1600" b="1" dirty="0"/>
              <a:t>Record of cleaning </a:t>
            </a:r>
            <a:r>
              <a:rPr lang="en-GB" sz="1600" dirty="0"/>
              <a:t>visible and signed by the cleaners each day.</a:t>
            </a:r>
          </a:p>
          <a:p>
            <a:r>
              <a:rPr lang="en-GB" sz="1600" b="1" dirty="0"/>
              <a:t>Food preparation and laundry </a:t>
            </a:r>
            <a:r>
              <a:rPr lang="en-GB" sz="1600" dirty="0"/>
              <a:t>services meeting sanitary standards.</a:t>
            </a:r>
          </a:p>
          <a:p>
            <a:r>
              <a:rPr lang="en-GB" sz="1600" b="1" dirty="0"/>
              <a:t>Adequate beds and space.</a:t>
            </a:r>
          </a:p>
          <a:p>
            <a:pPr marL="0" indent="0">
              <a:buNone/>
            </a:pPr>
            <a:endParaRPr lang="en-NO" sz="1600" dirty="0"/>
          </a:p>
        </p:txBody>
      </p:sp>
    </p:spTree>
    <p:extLst>
      <p:ext uri="{BB962C8B-B14F-4D97-AF65-F5344CB8AC3E}">
        <p14:creationId xmlns:p14="http://schemas.microsoft.com/office/powerpoint/2010/main" val="91970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69639-E081-667D-F8EB-9E92170765A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D6A218F-8703-DF4B-8584-F5A5C408FC8D}"/>
              </a:ext>
            </a:extLst>
          </p:cNvPr>
          <p:cNvSpPr/>
          <p:nvPr/>
        </p:nvSpPr>
        <p:spPr>
          <a:xfrm>
            <a:off x="576303" y="1734852"/>
            <a:ext cx="8060393" cy="4702524"/>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NO"/>
          </a:p>
        </p:txBody>
      </p:sp>
      <p:sp>
        <p:nvSpPr>
          <p:cNvPr id="3" name="Title 2">
            <a:extLst>
              <a:ext uri="{FF2B5EF4-FFF2-40B4-BE49-F238E27FC236}">
                <a16:creationId xmlns:a16="http://schemas.microsoft.com/office/drawing/2014/main" id="{070E1FB5-1869-9576-44FB-8C41AF533EC7}"/>
              </a:ext>
            </a:extLst>
          </p:cNvPr>
          <p:cNvSpPr>
            <a:spLocks noGrp="1"/>
          </p:cNvSpPr>
          <p:nvPr>
            <p:ph type="title"/>
          </p:nvPr>
        </p:nvSpPr>
        <p:spPr>
          <a:prstGeom prst="rect">
            <a:avLst/>
          </a:prstGeom>
        </p:spPr>
        <p:txBody>
          <a:bodyPr/>
          <a:lstStyle/>
          <a:p>
            <a:r>
              <a:rPr lang="en-GB" sz="2800" dirty="0">
                <a:latin typeface="Arial"/>
                <a:cs typeface="Arial"/>
              </a:rPr>
              <a:t>What needs to be supervised </a:t>
            </a:r>
            <a:r>
              <a:rPr lang="en-GB" dirty="0">
                <a:latin typeface="Arial"/>
                <a:cs typeface="Arial"/>
              </a:rPr>
              <a:t>for </a:t>
            </a:r>
            <a:r>
              <a:rPr lang="en-GB" sz="2800" dirty="0">
                <a:latin typeface="Arial"/>
                <a:cs typeface="Arial"/>
              </a:rPr>
              <a:t>clean, safe environment for </a:t>
            </a:r>
            <a:r>
              <a:rPr lang="en-GB" sz="2800" dirty="0" err="1">
                <a:latin typeface="Arial"/>
                <a:cs typeface="Arial"/>
              </a:rPr>
              <a:t>newborn</a:t>
            </a:r>
            <a:r>
              <a:rPr lang="en-GB" sz="2800" dirty="0">
                <a:latin typeface="Arial"/>
                <a:cs typeface="Arial"/>
              </a:rPr>
              <a:t> care?</a:t>
            </a:r>
            <a:endParaRPr lang="en-NO" dirty="0"/>
          </a:p>
        </p:txBody>
      </p:sp>
      <p:sp>
        <p:nvSpPr>
          <p:cNvPr id="2" name="Content Placeholder 1">
            <a:extLst>
              <a:ext uri="{FF2B5EF4-FFF2-40B4-BE49-F238E27FC236}">
                <a16:creationId xmlns:a16="http://schemas.microsoft.com/office/drawing/2014/main" id="{A62D518E-2DB6-EDB1-321F-C59BD2635B63}"/>
              </a:ext>
            </a:extLst>
          </p:cNvPr>
          <p:cNvSpPr>
            <a:spLocks noGrp="1"/>
          </p:cNvSpPr>
          <p:nvPr>
            <p:ph idx="1"/>
          </p:nvPr>
        </p:nvSpPr>
        <p:spPr>
          <a:xfrm>
            <a:off x="693420" y="1790699"/>
            <a:ext cx="7943276" cy="4509419"/>
          </a:xfrm>
          <a:prstGeom prst="rect">
            <a:avLst/>
          </a:prstGeom>
        </p:spPr>
        <p:txBody>
          <a:bodyPr/>
          <a:lstStyle/>
          <a:p>
            <a:pPr marL="0" indent="0">
              <a:spcBef>
                <a:spcPts val="200"/>
              </a:spcBef>
              <a:spcAft>
                <a:spcPts val="600"/>
              </a:spcAft>
              <a:buNone/>
            </a:pPr>
            <a:r>
              <a:rPr lang="en-US" sz="1600" b="1" dirty="0"/>
              <a:t>At the beginning of each day:</a:t>
            </a:r>
          </a:p>
          <a:p>
            <a:pPr lvl="0">
              <a:spcBef>
                <a:spcPts val="200"/>
              </a:spcBef>
            </a:pPr>
            <a:r>
              <a:rPr lang="en-US" sz="1600" dirty="0"/>
              <a:t>All flat surfaces should be wiped with a clean, lint-free, moist cloth to remove </a:t>
            </a:r>
            <a:br>
              <a:rPr lang="en-US" sz="1600" dirty="0"/>
            </a:br>
            <a:r>
              <a:rPr lang="en-US" sz="1600" dirty="0"/>
              <a:t>dust and dirt. </a:t>
            </a:r>
          </a:p>
          <a:p>
            <a:pPr lvl="0">
              <a:spcBef>
                <a:spcPts val="200"/>
              </a:spcBef>
            </a:pPr>
            <a:r>
              <a:rPr lang="en-US" sz="1600" dirty="0"/>
              <a:t>Start cleaning the cleanest areas first and work towards the dirty/contaminated     </a:t>
            </a:r>
            <a:br>
              <a:rPr lang="en-US" sz="1600" dirty="0"/>
            </a:br>
            <a:r>
              <a:rPr lang="en-US" sz="1600" dirty="0"/>
              <a:t>areas, for example, floors.</a:t>
            </a:r>
          </a:p>
          <a:p>
            <a:pPr>
              <a:spcBef>
                <a:spcPts val="200"/>
              </a:spcBef>
            </a:pPr>
            <a:r>
              <a:rPr lang="en-US" sz="1600" dirty="0"/>
              <a:t>Damp-clean floors daily </a:t>
            </a:r>
            <a:r>
              <a:rPr lang="en-US" sz="1600" dirty="0">
                <a:latin typeface="Calibri" panose="020F0502020204030204" pitchFamily="34" charset="0"/>
                <a:cs typeface="Calibri" panose="020F0502020204030204" pitchFamily="34" charset="0"/>
              </a:rPr>
              <a:t>– </a:t>
            </a:r>
            <a:r>
              <a:rPr lang="en-US" sz="1600" dirty="0"/>
              <a:t>and immediately if any spillage.</a:t>
            </a:r>
          </a:p>
          <a:p>
            <a:pPr>
              <a:lnSpc>
                <a:spcPts val="1300"/>
              </a:lnSpc>
              <a:spcBef>
                <a:spcPts val="200"/>
              </a:spcBef>
            </a:pPr>
            <a:endParaRPr lang="en-US" sz="1600" dirty="0"/>
          </a:p>
          <a:p>
            <a:pPr marL="0" indent="0">
              <a:spcBef>
                <a:spcPts val="200"/>
              </a:spcBef>
              <a:spcAft>
                <a:spcPts val="600"/>
              </a:spcAft>
              <a:buNone/>
            </a:pPr>
            <a:r>
              <a:rPr lang="en-US" sz="1600" b="1" dirty="0"/>
              <a:t>During the day:</a:t>
            </a:r>
          </a:p>
          <a:p>
            <a:pPr lvl="0">
              <a:spcBef>
                <a:spcPts val="200"/>
              </a:spcBef>
            </a:pPr>
            <a:r>
              <a:rPr lang="en-US" sz="1600" dirty="0"/>
              <a:t>Between patients: Using detergent, wipe clean all surfaces in contact with mother, </a:t>
            </a:r>
            <a:br>
              <a:rPr lang="en-US" sz="1600" dirty="0"/>
            </a:br>
            <a:r>
              <a:rPr lang="en-US" sz="1600" dirty="0"/>
              <a:t>newborn or their body fluids. Then disinfect according to hospital policy and </a:t>
            </a:r>
            <a:br>
              <a:rPr lang="en-US" sz="1600" dirty="0"/>
            </a:br>
            <a:r>
              <a:rPr lang="en-US" sz="1600" dirty="0"/>
              <a:t>allow to dry.</a:t>
            </a:r>
          </a:p>
          <a:p>
            <a:pPr lvl="0">
              <a:spcBef>
                <a:spcPts val="200"/>
              </a:spcBef>
            </a:pPr>
            <a:r>
              <a:rPr lang="en-US" sz="1600" dirty="0"/>
              <a:t>Clean toilets and sinks at the beginning of each shift or more often if needed.</a:t>
            </a:r>
          </a:p>
          <a:p>
            <a:pPr lvl="0">
              <a:spcBef>
                <a:spcPts val="200"/>
              </a:spcBef>
            </a:pPr>
            <a:r>
              <a:rPr lang="en-US" sz="1600" dirty="0"/>
              <a:t>The cleaning roster should be signed with date and time of each cleaning task </a:t>
            </a:r>
            <a:br>
              <a:rPr lang="en-US" sz="1600" dirty="0"/>
            </a:br>
            <a:r>
              <a:rPr lang="en-US" sz="1600" dirty="0"/>
              <a:t>performed.</a:t>
            </a:r>
          </a:p>
        </p:txBody>
      </p:sp>
    </p:spTree>
    <p:extLst>
      <p:ext uri="{BB962C8B-B14F-4D97-AF65-F5344CB8AC3E}">
        <p14:creationId xmlns:p14="http://schemas.microsoft.com/office/powerpoint/2010/main" val="21699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D700CF-BE46-2236-3990-141865B2AD55}"/>
              </a:ext>
            </a:extLst>
          </p:cNvPr>
          <p:cNvSpPr/>
          <p:nvPr/>
        </p:nvSpPr>
        <p:spPr>
          <a:xfrm>
            <a:off x="3029271" y="1690968"/>
            <a:ext cx="5709166" cy="2775096"/>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NO"/>
          </a:p>
        </p:txBody>
      </p:sp>
      <p:sp>
        <p:nvSpPr>
          <p:cNvPr id="3" name="Title 2">
            <a:extLst>
              <a:ext uri="{FF2B5EF4-FFF2-40B4-BE49-F238E27FC236}">
                <a16:creationId xmlns:a16="http://schemas.microsoft.com/office/drawing/2014/main" id="{3B43C83B-5C4E-8260-2EDD-2B6285399A2D}"/>
              </a:ext>
            </a:extLst>
          </p:cNvPr>
          <p:cNvSpPr>
            <a:spLocks noGrp="1"/>
          </p:cNvSpPr>
          <p:nvPr>
            <p:ph type="title"/>
          </p:nvPr>
        </p:nvSpPr>
        <p:spPr>
          <a:prstGeom prst="rect">
            <a:avLst/>
          </a:prstGeom>
        </p:spPr>
        <p:txBody>
          <a:bodyPr/>
          <a:lstStyle/>
          <a:p>
            <a:r>
              <a:rPr lang="en-GB" sz="2800" dirty="0"/>
              <a:t>What </a:t>
            </a:r>
            <a:r>
              <a:rPr lang="en-GB" dirty="0"/>
              <a:t>areas need special attention for cleaning</a:t>
            </a:r>
            <a:r>
              <a:rPr lang="en-US" dirty="0"/>
              <a:t>?</a:t>
            </a:r>
            <a:endParaRPr lang="en-NO" dirty="0"/>
          </a:p>
        </p:txBody>
      </p:sp>
      <p:sp>
        <p:nvSpPr>
          <p:cNvPr id="12" name="Content Placeholder 1">
            <a:extLst>
              <a:ext uri="{FF2B5EF4-FFF2-40B4-BE49-F238E27FC236}">
                <a16:creationId xmlns:a16="http://schemas.microsoft.com/office/drawing/2014/main" id="{DA4E34DA-A286-C84B-04F1-72DCC4E44D11}"/>
              </a:ext>
            </a:extLst>
          </p:cNvPr>
          <p:cNvSpPr>
            <a:spLocks noGrp="1"/>
          </p:cNvSpPr>
          <p:nvPr>
            <p:ph idx="1"/>
          </p:nvPr>
        </p:nvSpPr>
        <p:spPr>
          <a:xfrm>
            <a:off x="3069388" y="1775459"/>
            <a:ext cx="5567308" cy="4524659"/>
          </a:xfrm>
          <a:prstGeom prst="rect">
            <a:avLst/>
          </a:prstGeom>
        </p:spPr>
        <p:txBody>
          <a:bodyPr/>
          <a:lstStyle/>
          <a:p>
            <a:pPr marL="0" indent="0">
              <a:spcBef>
                <a:spcPts val="1600"/>
              </a:spcBef>
              <a:buNone/>
            </a:pPr>
            <a:r>
              <a:rPr lang="en-GB" dirty="0"/>
              <a:t>A total cleaning procedure should be carried out </a:t>
            </a:r>
            <a:br>
              <a:rPr lang="en-GB" dirty="0"/>
            </a:br>
            <a:r>
              <a:rPr lang="en-GB" dirty="0"/>
              <a:t>whether or not room/area was used during the day:</a:t>
            </a:r>
          </a:p>
          <a:p>
            <a:pPr>
              <a:spcBef>
                <a:spcPts val="400"/>
              </a:spcBef>
            </a:pPr>
            <a:r>
              <a:rPr lang="en-GB" dirty="0"/>
              <a:t>Labour room</a:t>
            </a:r>
          </a:p>
          <a:p>
            <a:pPr>
              <a:spcBef>
                <a:spcPts val="400"/>
              </a:spcBef>
            </a:pPr>
            <a:r>
              <a:rPr lang="en-GB" dirty="0"/>
              <a:t>Postnatal wards</a:t>
            </a:r>
          </a:p>
          <a:p>
            <a:pPr>
              <a:spcBef>
                <a:spcPts val="400"/>
              </a:spcBef>
            </a:pPr>
            <a:r>
              <a:rPr lang="en-GB" dirty="0"/>
              <a:t>Surgical suite</a:t>
            </a:r>
          </a:p>
          <a:p>
            <a:pPr>
              <a:spcBef>
                <a:spcPts val="400"/>
              </a:spcBef>
            </a:pPr>
            <a:r>
              <a:rPr lang="en-GB" dirty="0"/>
              <a:t>Scrub sinks</a:t>
            </a:r>
          </a:p>
          <a:p>
            <a:pPr>
              <a:spcBef>
                <a:spcPts val="400"/>
              </a:spcBef>
            </a:pPr>
            <a:r>
              <a:rPr lang="en-GB" dirty="0"/>
              <a:t>Scrub or utility areas</a:t>
            </a:r>
          </a:p>
          <a:p>
            <a:pPr marL="0" indent="0">
              <a:spcBef>
                <a:spcPts val="400"/>
              </a:spcBef>
              <a:buNone/>
            </a:pPr>
            <a:endParaRPr lang="en-GB" dirty="0"/>
          </a:p>
        </p:txBody>
      </p:sp>
      <p:grpSp>
        <p:nvGrpSpPr>
          <p:cNvPr id="20" name="Group 19">
            <a:extLst>
              <a:ext uri="{FF2B5EF4-FFF2-40B4-BE49-F238E27FC236}">
                <a16:creationId xmlns:a16="http://schemas.microsoft.com/office/drawing/2014/main" id="{4170273E-64DD-C42E-320B-F57D3207A4B0}"/>
              </a:ext>
            </a:extLst>
          </p:cNvPr>
          <p:cNvGrpSpPr/>
          <p:nvPr/>
        </p:nvGrpSpPr>
        <p:grpSpPr>
          <a:xfrm>
            <a:off x="622111" y="5656121"/>
            <a:ext cx="4022270" cy="360000"/>
            <a:chOff x="566707" y="4383958"/>
            <a:chExt cx="4022270" cy="360000"/>
          </a:xfrm>
        </p:grpSpPr>
        <p:grpSp>
          <p:nvGrpSpPr>
            <p:cNvPr id="21" name="Group 20">
              <a:extLst>
                <a:ext uri="{FF2B5EF4-FFF2-40B4-BE49-F238E27FC236}">
                  <a16:creationId xmlns:a16="http://schemas.microsoft.com/office/drawing/2014/main" id="{4366BF58-9AA4-59B3-D07D-9C0BEF7A8398}"/>
                </a:ext>
              </a:extLst>
            </p:cNvPr>
            <p:cNvGrpSpPr/>
            <p:nvPr/>
          </p:nvGrpSpPr>
          <p:grpSpPr>
            <a:xfrm>
              <a:off x="690712" y="4440486"/>
              <a:ext cx="3898265" cy="261610"/>
              <a:chOff x="2381314" y="5405811"/>
              <a:chExt cx="3898265" cy="261610"/>
            </a:xfrm>
          </p:grpSpPr>
          <p:sp>
            <p:nvSpPr>
              <p:cNvPr id="23" name="TextBox 22">
                <a:extLst>
                  <a:ext uri="{FF2B5EF4-FFF2-40B4-BE49-F238E27FC236}">
                    <a16:creationId xmlns:a16="http://schemas.microsoft.com/office/drawing/2014/main" id="{E860C6BA-3611-44B1-EB23-0F2FC8BD45FD}"/>
                  </a:ext>
                </a:extLst>
              </p:cNvPr>
              <p:cNvSpPr txBox="1"/>
              <p:nvPr/>
            </p:nvSpPr>
            <p:spPr>
              <a:xfrm>
                <a:off x="2620364" y="5405811"/>
                <a:ext cx="3659215" cy="261610"/>
              </a:xfrm>
              <a:prstGeom prst="rect">
                <a:avLst/>
              </a:prstGeom>
              <a:noFill/>
            </p:spPr>
            <p:txBody>
              <a:bodyPr wrap="square">
                <a:spAutoFit/>
              </a:bodyPr>
              <a:lstStyle/>
              <a:p>
                <a:r>
                  <a:rPr lang="en-US" altLang="zh-CN" sz="1100" i="1" dirty="0">
                    <a:solidFill>
                      <a:schemeClr val="accent3">
                        <a:lumMod val="50000"/>
                      </a:schemeClr>
                    </a:solidFill>
                    <a:latin typeface="Arial" panose="020B0604020202020204" pitchFamily="34" charset="0"/>
                    <a:cs typeface="Arial" panose="020B0604020202020204" pitchFamily="34" charset="0"/>
                    <a:hlinkClick r:id="rId3"/>
                  </a:rPr>
                  <a:t>How to clean floors, walls and other surfaces</a:t>
                </a:r>
                <a:r>
                  <a:rPr lang="en-US" altLang="zh-CN" sz="1100" i="1" dirty="0">
                    <a:solidFill>
                      <a:schemeClr val="accent3">
                        <a:lumMod val="50000"/>
                      </a:schemeClr>
                    </a:solidFill>
                    <a:latin typeface="Arial" panose="020B0604020202020204" pitchFamily="34" charset="0"/>
                    <a:cs typeface="Arial" panose="020B0604020202020204" pitchFamily="34" charset="0"/>
                  </a:rPr>
                  <a:t>    </a:t>
                </a:r>
              </a:p>
            </p:txBody>
          </p:sp>
          <p:pic>
            <p:nvPicPr>
              <p:cNvPr id="24" name="Graphic 23">
                <a:extLst>
                  <a:ext uri="{FF2B5EF4-FFF2-40B4-BE49-F238E27FC236}">
                    <a16:creationId xmlns:a16="http://schemas.microsoft.com/office/drawing/2014/main" id="{C907CC48-F280-7800-5CBF-235359E1CF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81314" y="5417418"/>
                <a:ext cx="223731" cy="223731"/>
              </a:xfrm>
              <a:prstGeom prst="rect">
                <a:avLst/>
              </a:prstGeom>
            </p:spPr>
          </p:pic>
        </p:grpSp>
        <p:pic>
          <p:nvPicPr>
            <p:cNvPr id="22" name="Picture 21" descr="A blue circle with a white camera&#10;&#10;Description automatically generated">
              <a:extLst>
                <a:ext uri="{FF2B5EF4-FFF2-40B4-BE49-F238E27FC236}">
                  <a16:creationId xmlns:a16="http://schemas.microsoft.com/office/drawing/2014/main" id="{BD353230-333F-BD7E-8868-66DD347B2B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707" y="4383958"/>
              <a:ext cx="360000" cy="360000"/>
            </a:xfrm>
            <a:prstGeom prst="rect">
              <a:avLst/>
            </a:prstGeom>
          </p:spPr>
        </p:pic>
      </p:grpSp>
      <p:pic>
        <p:nvPicPr>
          <p:cNvPr id="5" name="Picture 4" descr="A bucket and a broom&#10;&#10;Description automatically generated">
            <a:extLst>
              <a:ext uri="{FF2B5EF4-FFF2-40B4-BE49-F238E27FC236}">
                <a16:creationId xmlns:a16="http://schemas.microsoft.com/office/drawing/2014/main" id="{09454826-97B2-1D63-72CA-7C832567C7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2111" y="1375015"/>
            <a:ext cx="2323272" cy="2492399"/>
          </a:xfrm>
          <a:prstGeom prst="rect">
            <a:avLst/>
          </a:prstGeom>
        </p:spPr>
      </p:pic>
      <p:pic>
        <p:nvPicPr>
          <p:cNvPr id="7" name="Picture 6" descr="A close-up of hands wearing gloves&#10;&#10;Description automatically generated">
            <a:extLst>
              <a:ext uri="{FF2B5EF4-FFF2-40B4-BE49-F238E27FC236}">
                <a16:creationId xmlns:a16="http://schemas.microsoft.com/office/drawing/2014/main" id="{EEE2D6D8-84F0-49A7-5370-A311A19D49A6}"/>
              </a:ext>
            </a:extLst>
          </p:cNvPr>
          <p:cNvPicPr>
            <a:picLocks noChangeAspect="1"/>
          </p:cNvPicPr>
          <p:nvPr/>
        </p:nvPicPr>
        <p:blipFill rotWithShape="1">
          <a:blip r:embed="rId8">
            <a:extLst>
              <a:ext uri="{28A0092B-C50C-407E-A947-70E740481C1C}">
                <a14:useLocalDpi xmlns:a14="http://schemas.microsoft.com/office/drawing/2010/main" val="0"/>
              </a:ext>
            </a:extLst>
          </a:blip>
          <a:srcRect l="12468"/>
          <a:stretch/>
        </p:blipFill>
        <p:spPr>
          <a:xfrm>
            <a:off x="664644" y="3584877"/>
            <a:ext cx="2092981" cy="1516932"/>
          </a:xfrm>
          <a:prstGeom prst="rect">
            <a:avLst/>
          </a:prstGeom>
        </p:spPr>
      </p:pic>
    </p:spTree>
    <p:extLst>
      <p:ext uri="{BB962C8B-B14F-4D97-AF65-F5344CB8AC3E}">
        <p14:creationId xmlns:p14="http://schemas.microsoft.com/office/powerpoint/2010/main" val="412453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CDC3E9B-0F50-2CF3-AAAC-692488277677}"/>
              </a:ext>
            </a:extLst>
          </p:cNvPr>
          <p:cNvSpPr/>
          <p:nvPr/>
        </p:nvSpPr>
        <p:spPr>
          <a:xfrm>
            <a:off x="576303" y="1734853"/>
            <a:ext cx="8060393" cy="3141947"/>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NO"/>
          </a:p>
        </p:txBody>
      </p:sp>
      <p:sp>
        <p:nvSpPr>
          <p:cNvPr id="3" name="Title 2">
            <a:extLst>
              <a:ext uri="{FF2B5EF4-FFF2-40B4-BE49-F238E27FC236}">
                <a16:creationId xmlns:a16="http://schemas.microsoft.com/office/drawing/2014/main" id="{7C25F076-9635-7513-D957-8EFCB7AB69CE}"/>
              </a:ext>
            </a:extLst>
          </p:cNvPr>
          <p:cNvSpPr>
            <a:spLocks noGrp="1"/>
          </p:cNvSpPr>
          <p:nvPr>
            <p:ph type="title"/>
          </p:nvPr>
        </p:nvSpPr>
        <p:spPr>
          <a:prstGeom prst="rect">
            <a:avLst/>
          </a:prstGeom>
        </p:spPr>
        <p:txBody>
          <a:bodyPr/>
          <a:lstStyle/>
          <a:p>
            <a:r>
              <a:rPr lang="en-US" sz="2800" dirty="0"/>
              <a:t>How do you ensure linen is handled safely?</a:t>
            </a:r>
            <a:endParaRPr lang="en-NO" dirty="0"/>
          </a:p>
        </p:txBody>
      </p:sp>
      <p:sp>
        <p:nvSpPr>
          <p:cNvPr id="2" name="Content Placeholder 1">
            <a:extLst>
              <a:ext uri="{FF2B5EF4-FFF2-40B4-BE49-F238E27FC236}">
                <a16:creationId xmlns:a16="http://schemas.microsoft.com/office/drawing/2014/main" id="{8338F69F-4FF8-0D3E-9C47-18A017B54F2A}"/>
              </a:ext>
            </a:extLst>
          </p:cNvPr>
          <p:cNvSpPr>
            <a:spLocks noGrp="1"/>
          </p:cNvSpPr>
          <p:nvPr>
            <p:ph idx="1"/>
          </p:nvPr>
        </p:nvSpPr>
        <p:spPr>
          <a:xfrm>
            <a:off x="662940" y="1805939"/>
            <a:ext cx="7950896" cy="4494179"/>
          </a:xfrm>
          <a:prstGeom prst="rect">
            <a:avLst/>
          </a:prstGeom>
        </p:spPr>
        <p:txBody>
          <a:bodyPr/>
          <a:lstStyle/>
          <a:p>
            <a:pPr marL="193675" indent="-194400">
              <a:spcBef>
                <a:spcPts val="1600"/>
              </a:spcBef>
            </a:pPr>
            <a:r>
              <a:rPr lang="en-GB" dirty="0"/>
              <a:t>Bed linen are changed and washed between patient use.</a:t>
            </a:r>
          </a:p>
          <a:p>
            <a:pPr marL="193675" indent="-194400">
              <a:spcBef>
                <a:spcPts val="1600"/>
              </a:spcBef>
            </a:pPr>
            <a:r>
              <a:rPr lang="en-US" dirty="0"/>
              <a:t>Clothing or sheets stained with blood or body fluids are collected </a:t>
            </a:r>
            <a:br>
              <a:rPr lang="en-US" dirty="0"/>
            </a:br>
            <a:r>
              <a:rPr lang="en-US" dirty="0"/>
              <a:t>without touching (using gloves) and placed in a plastic bag separate </a:t>
            </a:r>
            <a:br>
              <a:rPr lang="en-US" dirty="0"/>
            </a:br>
            <a:r>
              <a:rPr lang="en-US" dirty="0"/>
              <a:t>from other laundry.</a:t>
            </a:r>
          </a:p>
          <a:p>
            <a:pPr marL="193675" indent="-194400">
              <a:spcBef>
                <a:spcPts val="1600"/>
              </a:spcBef>
            </a:pPr>
            <a:r>
              <a:rPr lang="en-US" dirty="0"/>
              <a:t>Manage according to hospital policy.</a:t>
            </a:r>
          </a:p>
          <a:p>
            <a:pPr marL="193675" indent="-194400">
              <a:spcBef>
                <a:spcPts val="1600"/>
              </a:spcBef>
            </a:pPr>
            <a:r>
              <a:rPr lang="en-US" dirty="0"/>
              <a:t>Appropriate PPE is used in the laundry, and blood or other body </a:t>
            </a:r>
            <a:br>
              <a:rPr lang="en-US" dirty="0"/>
            </a:br>
            <a:r>
              <a:rPr lang="en-US" dirty="0"/>
              <a:t>fluids are rinsed off before washing with soap.</a:t>
            </a:r>
          </a:p>
          <a:p>
            <a:endParaRPr lang="en-NO" dirty="0"/>
          </a:p>
        </p:txBody>
      </p:sp>
    </p:spTree>
    <p:extLst>
      <p:ext uri="{BB962C8B-B14F-4D97-AF65-F5344CB8AC3E}">
        <p14:creationId xmlns:p14="http://schemas.microsoft.com/office/powerpoint/2010/main" val="153370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5275CF-9D20-C2AF-9B2D-9E48997AB42A}"/>
              </a:ext>
            </a:extLst>
          </p:cNvPr>
          <p:cNvSpPr/>
          <p:nvPr/>
        </p:nvSpPr>
        <p:spPr>
          <a:xfrm>
            <a:off x="507304" y="1716318"/>
            <a:ext cx="8117650" cy="3770082"/>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NO"/>
          </a:p>
        </p:txBody>
      </p:sp>
      <p:sp>
        <p:nvSpPr>
          <p:cNvPr id="2" name="Content Placeholder 1">
            <a:extLst>
              <a:ext uri="{FF2B5EF4-FFF2-40B4-BE49-F238E27FC236}">
                <a16:creationId xmlns:a16="http://schemas.microsoft.com/office/drawing/2014/main" id="{A6794739-A63A-AFB6-0048-FA549B1A16FA}"/>
              </a:ext>
            </a:extLst>
          </p:cNvPr>
          <p:cNvSpPr>
            <a:spLocks noGrp="1"/>
          </p:cNvSpPr>
          <p:nvPr>
            <p:ph idx="4294967295"/>
          </p:nvPr>
        </p:nvSpPr>
        <p:spPr>
          <a:xfrm>
            <a:off x="592198" y="1808367"/>
            <a:ext cx="7826648" cy="4219357"/>
          </a:xfrm>
          <a:prstGeom prst="rect">
            <a:avLst/>
          </a:prstGeom>
        </p:spPr>
        <p:txBody>
          <a:bodyPr/>
          <a:lstStyle/>
          <a:p>
            <a:pPr>
              <a:lnSpc>
                <a:spcPts val="2300"/>
              </a:lnSpc>
              <a:spcBef>
                <a:spcPts val="1290"/>
              </a:spcBef>
            </a:pPr>
            <a:r>
              <a:rPr lang="en-GB" sz="1800" dirty="0">
                <a:latin typeface="Arial" panose="020B0604020202020204" pitchFamily="34" charset="0"/>
                <a:cs typeface="Arial" panose="020B0604020202020204" pitchFamily="34" charset="0"/>
              </a:rPr>
              <a:t>Organization of care and services to provide sufficient bed capacity </a:t>
            </a:r>
            <a:br>
              <a:rPr lang="en-GB" sz="1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and staffing</a:t>
            </a:r>
            <a:endParaRPr lang="en-US" sz="1800" dirty="0">
              <a:latin typeface="Arial" panose="020B0604020202020204" pitchFamily="34" charset="0"/>
              <a:cs typeface="Arial" panose="020B0604020202020204" pitchFamily="34" charset="0"/>
            </a:endParaRPr>
          </a:p>
          <a:p>
            <a:pPr>
              <a:lnSpc>
                <a:spcPts val="2300"/>
              </a:lnSpc>
              <a:spcBef>
                <a:spcPts val="1290"/>
              </a:spcBef>
            </a:pPr>
            <a:r>
              <a:rPr lang="en-US" sz="1800" dirty="0">
                <a:latin typeface="Arial" panose="020B0604020202020204" pitchFamily="34" charset="0"/>
                <a:cs typeface="Arial" panose="020B0604020202020204" pitchFamily="34" charset="0"/>
              </a:rPr>
              <a:t>Water, energy supply, sanitation, handwashing and waste-disposal facilities</a:t>
            </a:r>
          </a:p>
          <a:p>
            <a:pPr>
              <a:lnSpc>
                <a:spcPts val="2300"/>
              </a:lnSpc>
              <a:spcBef>
                <a:spcPts val="1290"/>
              </a:spcBef>
            </a:pPr>
            <a:r>
              <a:rPr lang="en-US" sz="1800" dirty="0">
                <a:latin typeface="Arial" panose="020B0604020202020204" pitchFamily="34" charset="0"/>
                <a:cs typeface="Arial" panose="020B0604020202020204" pitchFamily="34" charset="0"/>
              </a:rPr>
              <a:t>At least one functioning hand hygiene station with soap and water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before entrance to the newborn ward</a:t>
            </a:r>
          </a:p>
          <a:p>
            <a:pPr>
              <a:lnSpc>
                <a:spcPts val="2300"/>
              </a:lnSpc>
              <a:spcBef>
                <a:spcPts val="1290"/>
              </a:spcBef>
            </a:pPr>
            <a:r>
              <a:rPr lang="en-US" sz="1800" dirty="0">
                <a:latin typeface="Arial" panose="020B0604020202020204" pitchFamily="34" charset="0"/>
                <a:cs typeface="Arial" panose="020B0604020202020204" pitchFamily="34" charset="0"/>
              </a:rPr>
              <a:t>Easily accessible hand hygiene stations inside ward</a:t>
            </a:r>
          </a:p>
          <a:p>
            <a:pPr>
              <a:lnSpc>
                <a:spcPts val="2300"/>
              </a:lnSpc>
              <a:spcBef>
                <a:spcPts val="1290"/>
              </a:spcBef>
            </a:pPr>
            <a:r>
              <a:rPr lang="en-US" sz="1800" dirty="0">
                <a:latin typeface="Arial" panose="020B0604020202020204" pitchFamily="34" charset="0"/>
                <a:cs typeface="Arial" panose="020B0604020202020204" pitchFamily="34" charset="0"/>
              </a:rPr>
              <a:t>Leak-proof, covered waste bins and impenetrable sharps containers</a:t>
            </a:r>
          </a:p>
          <a:p>
            <a:pPr>
              <a:lnSpc>
                <a:spcPts val="2300"/>
              </a:lnSpc>
              <a:spcBef>
                <a:spcPts val="1290"/>
              </a:spcBef>
            </a:pPr>
            <a:r>
              <a:rPr lang="en-US" sz="1800" dirty="0">
                <a:latin typeface="Arial" panose="020B0604020202020204" pitchFamily="34" charset="0"/>
                <a:cs typeface="Arial" panose="020B0604020202020204" pitchFamily="34" charset="0"/>
              </a:rPr>
              <a:t>Improved sanitation facilities (toilets)</a:t>
            </a:r>
          </a:p>
        </p:txBody>
      </p:sp>
      <p:sp>
        <p:nvSpPr>
          <p:cNvPr id="3" name="Title 2">
            <a:extLst>
              <a:ext uri="{FF2B5EF4-FFF2-40B4-BE49-F238E27FC236}">
                <a16:creationId xmlns:a16="http://schemas.microsoft.com/office/drawing/2014/main" id="{BD74A3EA-B28A-E1A0-C9A1-28B5D90B11BA}"/>
              </a:ext>
            </a:extLst>
          </p:cNvPr>
          <p:cNvSpPr>
            <a:spLocks noGrp="1"/>
          </p:cNvSpPr>
          <p:nvPr>
            <p:ph type="title"/>
          </p:nvPr>
        </p:nvSpPr>
        <p:spPr>
          <a:xfrm>
            <a:off x="1652451" y="281687"/>
            <a:ext cx="6950060" cy="1036800"/>
          </a:xfrm>
          <a:prstGeom prst="rect">
            <a:avLst/>
          </a:prstGeom>
        </p:spPr>
        <p:txBody>
          <a:bodyPr/>
          <a:lstStyle/>
          <a:p>
            <a:r>
              <a:rPr lang="en-US" sz="2800" dirty="0">
                <a:latin typeface="Arial" panose="020B0604020202020204" pitchFamily="34" charset="0"/>
                <a:cs typeface="Arial" panose="020B0604020202020204" pitchFamily="34" charset="0"/>
              </a:rPr>
              <a:t>What physical environment is essential</a:t>
            </a:r>
            <a:r>
              <a:rPr lang="en-US" sz="2800" dirty="0"/>
              <a:t> </a:t>
            </a:r>
            <a:r>
              <a:rPr lang="en-US" sz="2800" dirty="0">
                <a:latin typeface="Arial" panose="020B0604020202020204" pitchFamily="34" charset="0"/>
                <a:cs typeface="Arial" panose="020B0604020202020204" pitchFamily="34" charset="0"/>
              </a:rPr>
              <a:t>for quality newborn care?</a:t>
            </a:r>
            <a:endParaRPr lang="en-NO" dirty="0"/>
          </a:p>
        </p:txBody>
      </p:sp>
      <p:sp>
        <p:nvSpPr>
          <p:cNvPr id="4" name="Content Placeholder 1">
            <a:extLst>
              <a:ext uri="{FF2B5EF4-FFF2-40B4-BE49-F238E27FC236}">
                <a16:creationId xmlns:a16="http://schemas.microsoft.com/office/drawing/2014/main" id="{AFC17F81-E9A0-1FFD-149B-AEDC63BBE1C3}"/>
              </a:ext>
            </a:extLst>
          </p:cNvPr>
          <p:cNvSpPr txBox="1">
            <a:spLocks/>
          </p:cNvSpPr>
          <p:nvPr/>
        </p:nvSpPr>
        <p:spPr>
          <a:xfrm>
            <a:off x="412208" y="5697739"/>
            <a:ext cx="8117649" cy="639514"/>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buNone/>
            </a:pPr>
            <a:r>
              <a:rPr lang="en-GB" sz="1800" dirty="0">
                <a:solidFill>
                  <a:srgbClr val="231F20"/>
                </a:solidFill>
                <a:effectLst/>
                <a:ea typeface="Myriad Pro" panose="020B0503030403020204"/>
              </a:rPr>
              <a:t>Measuring your performance against quality standards is critical for </a:t>
            </a:r>
            <a:br>
              <a:rPr lang="en-GB" sz="1800" dirty="0">
                <a:solidFill>
                  <a:srgbClr val="231F20"/>
                </a:solidFill>
                <a:effectLst/>
                <a:ea typeface="Myriad Pro" panose="020B0503030403020204"/>
              </a:rPr>
            </a:br>
            <a:r>
              <a:rPr lang="en-GB" sz="1800" dirty="0">
                <a:solidFill>
                  <a:srgbClr val="231F20"/>
                </a:solidFill>
                <a:effectLst/>
                <a:ea typeface="Myriad Pro" panose="020B0503030403020204"/>
              </a:rPr>
              <a:t>improving care.</a:t>
            </a:r>
          </a:p>
        </p:txBody>
      </p:sp>
    </p:spTree>
    <p:extLst>
      <p:ext uri="{BB962C8B-B14F-4D97-AF65-F5344CB8AC3E}">
        <p14:creationId xmlns:p14="http://schemas.microsoft.com/office/powerpoint/2010/main" val="224893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uiExpand="1" build="p"/>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F3EB8778-764E-FA80-A64D-6C10628A27E3}"/>
              </a:ext>
            </a:extLst>
          </p:cNvPr>
          <p:cNvSpPr>
            <a:spLocks noGrp="1"/>
          </p:cNvSpPr>
          <p:nvPr>
            <p:ph type="title"/>
          </p:nvPr>
        </p:nvSpPr>
        <p:spPr>
          <a:xfrm>
            <a:off x="0" y="0"/>
            <a:ext cx="9144000" cy="1707356"/>
          </a:xfrm>
          <a:prstGeom prst="rect">
            <a:avLst/>
          </a:prstGeom>
        </p:spPr>
        <p:txBody>
          <a:bodyPr/>
          <a:lstStyle/>
          <a:p>
            <a:pPr algn="ctr"/>
            <a:r>
              <a:rPr lang="en-GB" sz="4000" dirty="0"/>
              <a:t>Goal and </a:t>
            </a:r>
            <a:r>
              <a:rPr lang="nb-NO" sz="4000" dirty="0"/>
              <a:t>l</a:t>
            </a:r>
            <a:r>
              <a:rPr lang="en-NO" sz="4000" dirty="0"/>
              <a:t>earning </a:t>
            </a:r>
            <a:r>
              <a:rPr lang="en-GB" sz="4000" dirty="0"/>
              <a:t>outcomes</a:t>
            </a:r>
            <a:endParaRPr lang="en-NO" sz="4000" dirty="0"/>
          </a:p>
        </p:txBody>
      </p:sp>
      <p:sp>
        <p:nvSpPr>
          <p:cNvPr id="11" name="Content Placeholder 1">
            <a:extLst>
              <a:ext uri="{FF2B5EF4-FFF2-40B4-BE49-F238E27FC236}">
                <a16:creationId xmlns:a16="http://schemas.microsoft.com/office/drawing/2014/main" id="{45FA84CF-8F9A-F281-0E39-A55EA4223310}"/>
              </a:ext>
            </a:extLst>
          </p:cNvPr>
          <p:cNvSpPr txBox="1">
            <a:spLocks/>
          </p:cNvSpPr>
          <p:nvPr/>
        </p:nvSpPr>
        <p:spPr>
          <a:xfrm>
            <a:off x="4339524" y="1707356"/>
            <a:ext cx="4491959" cy="4592763"/>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accent3">
                    <a:lumMod val="50000"/>
                  </a:schemeClr>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accent3">
                    <a:lumMod val="50000"/>
                  </a:schemeClr>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accent3">
                    <a:lumMod val="50000"/>
                  </a:schemeClr>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lnSpc>
                <a:spcPts val="2300"/>
              </a:lnSpc>
              <a:buNone/>
            </a:pPr>
            <a:r>
              <a:rPr lang="en-US" altLang="en-US" sz="1800" b="1" dirty="0">
                <a:solidFill>
                  <a:schemeClr val="tx1"/>
                </a:solidFill>
              </a:rPr>
              <a:t>Every newborn receives care that </a:t>
            </a:r>
            <a:br>
              <a:rPr lang="en-US" altLang="en-US" sz="1800" b="1" dirty="0">
                <a:solidFill>
                  <a:schemeClr val="tx1"/>
                </a:solidFill>
              </a:rPr>
            </a:br>
            <a:r>
              <a:rPr lang="en-US" altLang="en-US" sz="1800" b="1" dirty="0">
                <a:solidFill>
                  <a:schemeClr val="tx1"/>
                </a:solidFill>
              </a:rPr>
              <a:t>integrates evidence-based infection </a:t>
            </a:r>
            <a:br>
              <a:rPr lang="en-US" altLang="en-US" sz="1800" b="1" dirty="0">
                <a:solidFill>
                  <a:schemeClr val="tx1"/>
                </a:solidFill>
              </a:rPr>
            </a:br>
            <a:r>
              <a:rPr lang="en-US" altLang="en-US" sz="1800" b="1" dirty="0">
                <a:solidFill>
                  <a:schemeClr val="tx1"/>
                </a:solidFill>
              </a:rPr>
              <a:t>prevention and control.</a:t>
            </a:r>
          </a:p>
          <a:p>
            <a:pPr>
              <a:lnSpc>
                <a:spcPts val="2300"/>
              </a:lnSpc>
            </a:pPr>
            <a:r>
              <a:rPr lang="en-US" altLang="en-US" sz="1800" dirty="0">
                <a:solidFill>
                  <a:schemeClr val="tx1"/>
                </a:solidFill>
              </a:rPr>
              <a:t>Perform correct hand hygiene and </a:t>
            </a:r>
            <a:br>
              <a:rPr lang="en-US" altLang="en-US" sz="1800" dirty="0">
                <a:solidFill>
                  <a:schemeClr val="tx1"/>
                </a:solidFill>
              </a:rPr>
            </a:br>
            <a:r>
              <a:rPr lang="en-US" altLang="en-US" sz="1800" dirty="0">
                <a:solidFill>
                  <a:schemeClr val="tx1"/>
                </a:solidFill>
              </a:rPr>
              <a:t>respiratory etiquette.</a:t>
            </a:r>
          </a:p>
          <a:p>
            <a:pPr>
              <a:lnSpc>
                <a:spcPts val="2300"/>
              </a:lnSpc>
            </a:pPr>
            <a:r>
              <a:rPr lang="en-US" altLang="en-US" sz="1800" dirty="0">
                <a:solidFill>
                  <a:schemeClr val="tx1"/>
                </a:solidFill>
              </a:rPr>
              <a:t>Use personal protective equipment </a:t>
            </a:r>
            <a:br>
              <a:rPr lang="en-US" altLang="en-US" sz="1800" dirty="0">
                <a:solidFill>
                  <a:schemeClr val="tx1"/>
                </a:solidFill>
              </a:rPr>
            </a:br>
            <a:r>
              <a:rPr lang="en-US" altLang="en-US" sz="1800" dirty="0">
                <a:solidFill>
                  <a:schemeClr val="tx1"/>
                </a:solidFill>
              </a:rPr>
              <a:t>(PPE) correctly.</a:t>
            </a:r>
          </a:p>
          <a:p>
            <a:pPr>
              <a:lnSpc>
                <a:spcPts val="2300"/>
              </a:lnSpc>
            </a:pPr>
            <a:r>
              <a:rPr lang="en-US" altLang="en-US" sz="1800" dirty="0">
                <a:solidFill>
                  <a:schemeClr val="tx1"/>
                </a:solidFill>
              </a:rPr>
              <a:t>Ensure equipment and the environment </a:t>
            </a:r>
            <a:br>
              <a:rPr lang="en-US" altLang="en-US" sz="1800" dirty="0">
                <a:solidFill>
                  <a:schemeClr val="tx1"/>
                </a:solidFill>
              </a:rPr>
            </a:br>
            <a:r>
              <a:rPr lang="en-US" altLang="en-US" sz="1800" dirty="0">
                <a:solidFill>
                  <a:schemeClr val="tx1"/>
                </a:solidFill>
              </a:rPr>
              <a:t>are clean and disinfected.</a:t>
            </a:r>
          </a:p>
          <a:p>
            <a:pPr>
              <a:lnSpc>
                <a:spcPts val="2300"/>
              </a:lnSpc>
            </a:pPr>
            <a:r>
              <a:rPr lang="en-US" altLang="en-US" sz="1800" dirty="0">
                <a:solidFill>
                  <a:schemeClr val="tx1"/>
                </a:solidFill>
              </a:rPr>
              <a:t>Dispose of waste safely. </a:t>
            </a:r>
          </a:p>
        </p:txBody>
      </p:sp>
      <p:pic>
        <p:nvPicPr>
          <p:cNvPr id="3" name="Picture 2">
            <a:extLst>
              <a:ext uri="{FF2B5EF4-FFF2-40B4-BE49-F238E27FC236}">
                <a16:creationId xmlns:a16="http://schemas.microsoft.com/office/drawing/2014/main" id="{4527328D-5A97-AB72-06FD-D7C5EE0F4C4C}"/>
              </a:ext>
            </a:extLst>
          </p:cNvPr>
          <p:cNvPicPr>
            <a:picLocks noChangeAspect="1"/>
          </p:cNvPicPr>
          <p:nvPr/>
        </p:nvPicPr>
        <p:blipFill>
          <a:blip r:embed="rId3"/>
          <a:stretch>
            <a:fillRect/>
          </a:stretch>
        </p:blipFill>
        <p:spPr>
          <a:xfrm>
            <a:off x="620210" y="1707356"/>
            <a:ext cx="3505200" cy="1930400"/>
          </a:xfrm>
          <a:prstGeom prst="rect">
            <a:avLst/>
          </a:prstGeom>
        </p:spPr>
      </p:pic>
    </p:spTree>
    <p:extLst>
      <p:ext uri="{BB962C8B-B14F-4D97-AF65-F5344CB8AC3E}">
        <p14:creationId xmlns:p14="http://schemas.microsoft.com/office/powerpoint/2010/main" val="391113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BA67F9-F3B2-4E67-BE08-33C33DBC3647}"/>
              </a:ext>
            </a:extLst>
          </p:cNvPr>
          <p:cNvSpPr>
            <a:spLocks noGrp="1"/>
          </p:cNvSpPr>
          <p:nvPr>
            <p:ph type="title"/>
          </p:nvPr>
        </p:nvSpPr>
        <p:spPr>
          <a:xfrm>
            <a:off x="1652451" y="281687"/>
            <a:ext cx="6950060" cy="1036800"/>
          </a:xfrm>
          <a:prstGeom prst="rect">
            <a:avLst/>
          </a:prstGeom>
        </p:spPr>
        <p:txBody>
          <a:bodyPr/>
          <a:lstStyle/>
          <a:p>
            <a:r>
              <a:rPr lang="en-US" dirty="0"/>
              <a:t>Supervise cleaning of</a:t>
            </a:r>
            <a:r>
              <a:rPr lang="en-US" sz="2800" dirty="0"/>
              <a:t> sinks/handwashing stations </a:t>
            </a:r>
            <a:endParaRPr lang="en-NO" dirty="0"/>
          </a:p>
        </p:txBody>
      </p:sp>
      <p:sp>
        <p:nvSpPr>
          <p:cNvPr id="4" name="Content Placeholder 1">
            <a:extLst>
              <a:ext uri="{FF2B5EF4-FFF2-40B4-BE49-F238E27FC236}">
                <a16:creationId xmlns:a16="http://schemas.microsoft.com/office/drawing/2014/main" id="{FCEB1512-8579-6DA9-DAEF-CAF2F6B25D98}"/>
              </a:ext>
            </a:extLst>
          </p:cNvPr>
          <p:cNvSpPr txBox="1">
            <a:spLocks/>
          </p:cNvSpPr>
          <p:nvPr/>
        </p:nvSpPr>
        <p:spPr>
          <a:xfrm>
            <a:off x="2666360" y="1734853"/>
            <a:ext cx="5970336" cy="4565266"/>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lnSpc>
                <a:spcPts val="2300"/>
              </a:lnSpc>
              <a:buNone/>
            </a:pPr>
            <a:r>
              <a:rPr lang="en-GB" sz="1800" dirty="0"/>
              <a:t>Form groups (</a:t>
            </a:r>
            <a:r>
              <a:rPr lang="en-US" sz="1800" dirty="0"/>
              <a:t>nurse in charge, cleaner and nurse</a:t>
            </a:r>
            <a:r>
              <a:rPr lang="en-GB" sz="1800" dirty="0"/>
              <a:t>).</a:t>
            </a:r>
          </a:p>
          <a:p>
            <a:pPr marL="0" indent="0">
              <a:lnSpc>
                <a:spcPts val="2300"/>
              </a:lnSpc>
              <a:buNone/>
            </a:pPr>
            <a:endParaRPr lang="en-GB" sz="1800" dirty="0"/>
          </a:p>
          <a:p>
            <a:pPr>
              <a:lnSpc>
                <a:spcPts val="2300"/>
              </a:lnSpc>
            </a:pPr>
            <a:endParaRPr lang="en-GB" sz="1800" dirty="0"/>
          </a:p>
          <a:p>
            <a:pPr marL="0" indent="0">
              <a:lnSpc>
                <a:spcPts val="2300"/>
              </a:lnSpc>
              <a:buFont typeface="Arial" panose="020B0604020202020204" pitchFamily="34" charset="0"/>
              <a:buNone/>
            </a:pPr>
            <a:endParaRPr lang="en-GB" sz="1800" b="1" dirty="0"/>
          </a:p>
          <a:p>
            <a:pPr marL="0" indent="0">
              <a:lnSpc>
                <a:spcPts val="2300"/>
              </a:lnSpc>
              <a:buFont typeface="Arial" panose="020B0604020202020204" pitchFamily="34" charset="0"/>
              <a:buNone/>
            </a:pPr>
            <a:br>
              <a:rPr lang="en-GB" sz="1800" b="1" dirty="0"/>
            </a:br>
            <a:endParaRPr lang="en-GB" sz="1800" b="1" dirty="0"/>
          </a:p>
          <a:p>
            <a:pPr marL="0" indent="0">
              <a:lnSpc>
                <a:spcPts val="2300"/>
              </a:lnSpc>
              <a:buNone/>
            </a:pPr>
            <a:r>
              <a:rPr lang="en-US" sz="1800" b="1" dirty="0"/>
              <a:t>As part of your quality improvement activities, </a:t>
            </a:r>
            <a:br>
              <a:rPr lang="en-US" sz="1800" b="1" dirty="0"/>
            </a:br>
            <a:r>
              <a:rPr lang="en-US" sz="1800" b="1" dirty="0"/>
              <a:t>demonstrate supervision of cleaning.</a:t>
            </a:r>
          </a:p>
          <a:p>
            <a:pPr marL="0" indent="0">
              <a:lnSpc>
                <a:spcPts val="2300"/>
              </a:lnSpc>
              <a:buFont typeface="Arial" panose="020B0604020202020204" pitchFamily="34" charset="0"/>
              <a:buNone/>
            </a:pPr>
            <a:endParaRPr lang="en-US" sz="1800" dirty="0"/>
          </a:p>
          <a:p>
            <a:pPr marL="0" indent="0">
              <a:lnSpc>
                <a:spcPts val="2300"/>
              </a:lnSpc>
              <a:buFont typeface="Arial" panose="020B0604020202020204" pitchFamily="34" charset="0"/>
              <a:buNone/>
            </a:pPr>
            <a:r>
              <a:rPr lang="en-US" sz="1800" dirty="0"/>
              <a:t>Debrief with your team and facilitator.</a:t>
            </a:r>
          </a:p>
          <a:p>
            <a:pPr>
              <a:lnSpc>
                <a:spcPts val="2300"/>
              </a:lnSpc>
            </a:pPr>
            <a:endParaRPr lang="en-NO" sz="1800" dirty="0"/>
          </a:p>
        </p:txBody>
      </p:sp>
      <p:sp>
        <p:nvSpPr>
          <p:cNvPr id="6" name="Rectangle 5">
            <a:extLst>
              <a:ext uri="{FF2B5EF4-FFF2-40B4-BE49-F238E27FC236}">
                <a16:creationId xmlns:a16="http://schemas.microsoft.com/office/drawing/2014/main" id="{80980C01-F43C-1C51-3284-A88E2DF0BBD6}"/>
              </a:ext>
            </a:extLst>
          </p:cNvPr>
          <p:cNvSpPr/>
          <p:nvPr/>
        </p:nvSpPr>
        <p:spPr>
          <a:xfrm>
            <a:off x="2666360" y="2202919"/>
            <a:ext cx="5936151" cy="19228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rtlCol="0" anchor="ctr"/>
          <a:lstStyle/>
          <a:p>
            <a:pPr marL="162000" lvl="0" indent="-162000">
              <a:lnSpc>
                <a:spcPts val="230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Dirty handwashing stations (sinks) are identified as </a:t>
            </a:r>
            <a:br>
              <a:rPr lang="en-US" dirty="0">
                <a:solidFill>
                  <a:schemeClr val="tx2"/>
                </a:solidFill>
                <a:latin typeface="Arial" panose="020B0604020202020204" pitchFamily="34" charset="0"/>
                <a:cs typeface="Arial" panose="020B0604020202020204" pitchFamily="34" charset="0"/>
              </a:rPr>
            </a:br>
            <a:r>
              <a:rPr lang="en-US" dirty="0">
                <a:solidFill>
                  <a:schemeClr val="tx2"/>
                </a:solidFill>
                <a:latin typeface="Arial" panose="020B0604020202020204" pitchFamily="34" charset="0"/>
                <a:cs typeface="Arial" panose="020B0604020202020204" pitchFamily="34" charset="0"/>
              </a:rPr>
              <a:t>a priority problem for quality improvement in the </a:t>
            </a:r>
            <a:br>
              <a:rPr lang="en-US" dirty="0">
                <a:solidFill>
                  <a:schemeClr val="tx2"/>
                </a:solidFill>
                <a:latin typeface="Arial" panose="020B0604020202020204" pitchFamily="34" charset="0"/>
                <a:cs typeface="Arial" panose="020B0604020202020204" pitchFamily="34" charset="0"/>
              </a:rPr>
            </a:br>
            <a:r>
              <a:rPr lang="en-US" dirty="0">
                <a:solidFill>
                  <a:schemeClr val="tx2"/>
                </a:solidFill>
                <a:latin typeface="Arial" panose="020B0604020202020204" pitchFamily="34" charset="0"/>
                <a:cs typeface="Arial" panose="020B0604020202020204" pitchFamily="34" charset="0"/>
              </a:rPr>
              <a:t>health facility. </a:t>
            </a:r>
          </a:p>
          <a:p>
            <a:pPr marL="162000" lvl="0" indent="-162000">
              <a:lnSpc>
                <a:spcPts val="230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Mothers are complaining or refusing to come to deliver in the facility. </a:t>
            </a:r>
          </a:p>
        </p:txBody>
      </p:sp>
      <p:pic>
        <p:nvPicPr>
          <p:cNvPr id="7" name="Picture 6">
            <a:extLst>
              <a:ext uri="{FF2B5EF4-FFF2-40B4-BE49-F238E27FC236}">
                <a16:creationId xmlns:a16="http://schemas.microsoft.com/office/drawing/2014/main" id="{0C3CD1A6-1261-EAD0-1201-D951DBCA40FD}"/>
              </a:ext>
            </a:extLst>
          </p:cNvPr>
          <p:cNvPicPr>
            <a:picLocks noChangeAspect="1"/>
          </p:cNvPicPr>
          <p:nvPr/>
        </p:nvPicPr>
        <p:blipFill>
          <a:blip r:embed="rId3"/>
          <a:stretch>
            <a:fillRect/>
          </a:stretch>
        </p:blipFill>
        <p:spPr>
          <a:xfrm>
            <a:off x="590495" y="1732102"/>
            <a:ext cx="1816130" cy="1213175"/>
          </a:xfrm>
          <a:prstGeom prst="rect">
            <a:avLst/>
          </a:prstGeom>
        </p:spPr>
      </p:pic>
      <p:pic>
        <p:nvPicPr>
          <p:cNvPr id="5" name="Picture 4" descr="A screen shot of a cell phone&#10;&#10;Description automatically generated">
            <a:hlinkClick r:id="rId4"/>
            <a:extLst>
              <a:ext uri="{FF2B5EF4-FFF2-40B4-BE49-F238E27FC236}">
                <a16:creationId xmlns:a16="http://schemas.microsoft.com/office/drawing/2014/main" id="{5179887E-7D4A-A408-9C95-5C2FDB432C94}"/>
              </a:ext>
            </a:extLst>
          </p:cNvPr>
          <p:cNvPicPr>
            <a:picLocks noChangeAspect="1"/>
          </p:cNvPicPr>
          <p:nvPr/>
        </p:nvPicPr>
        <p:blipFill rotWithShape="1">
          <a:blip r:embed="rId5">
            <a:extLst>
              <a:ext uri="{28A0092B-C50C-407E-A947-70E740481C1C}">
                <a14:useLocalDpi xmlns:a14="http://schemas.microsoft.com/office/drawing/2010/main" val="0"/>
              </a:ext>
            </a:extLst>
          </a:blip>
          <a:srcRect l="-1" t="-1" r="1506" b="1074"/>
          <a:stretch/>
        </p:blipFill>
        <p:spPr>
          <a:xfrm>
            <a:off x="576877" y="3140508"/>
            <a:ext cx="1843366" cy="2536392"/>
          </a:xfrm>
          <a:prstGeom prst="rect">
            <a:avLst/>
          </a:prstGeom>
          <a:noFill/>
          <a:ln w="6350">
            <a:solidFill>
              <a:schemeClr val="tx1"/>
            </a:solidFill>
          </a:ln>
        </p:spPr>
      </p:pic>
    </p:spTree>
    <p:extLst>
      <p:ext uri="{BB962C8B-B14F-4D97-AF65-F5344CB8AC3E}">
        <p14:creationId xmlns:p14="http://schemas.microsoft.com/office/powerpoint/2010/main" val="240061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E04951-9A2F-8C26-B740-1A5AD70958BD}"/>
              </a:ext>
            </a:extLst>
          </p:cNvPr>
          <p:cNvSpPr>
            <a:spLocks noGrp="1"/>
          </p:cNvSpPr>
          <p:nvPr>
            <p:ph type="title"/>
          </p:nvPr>
        </p:nvSpPr>
        <p:spPr>
          <a:xfrm>
            <a:off x="1652451" y="281687"/>
            <a:ext cx="6950060" cy="1036800"/>
          </a:xfrm>
          <a:prstGeom prst="rect">
            <a:avLst/>
          </a:prstGeom>
        </p:spPr>
        <p:txBody>
          <a:bodyPr/>
          <a:lstStyle/>
          <a:p>
            <a:r>
              <a:rPr lang="en-US" sz="2800" dirty="0"/>
              <a:t>Supervise </a:t>
            </a:r>
            <a:r>
              <a:rPr lang="en-US" dirty="0"/>
              <a:t>safe handling of</a:t>
            </a:r>
            <a:r>
              <a:rPr lang="en-US" sz="2800" dirty="0"/>
              <a:t> blood spill </a:t>
            </a:r>
            <a:endParaRPr lang="en-NO" dirty="0"/>
          </a:p>
        </p:txBody>
      </p:sp>
      <p:sp>
        <p:nvSpPr>
          <p:cNvPr id="5" name="Content Placeholder 1">
            <a:extLst>
              <a:ext uri="{FF2B5EF4-FFF2-40B4-BE49-F238E27FC236}">
                <a16:creationId xmlns:a16="http://schemas.microsoft.com/office/drawing/2014/main" id="{C2F673B3-1390-1E55-10D7-39C9CFAF54D8}"/>
              </a:ext>
            </a:extLst>
          </p:cNvPr>
          <p:cNvSpPr txBox="1">
            <a:spLocks/>
          </p:cNvSpPr>
          <p:nvPr/>
        </p:nvSpPr>
        <p:spPr>
          <a:xfrm>
            <a:off x="2666360" y="1734853"/>
            <a:ext cx="6058254" cy="4565266"/>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spcBef>
                <a:spcPts val="1600"/>
              </a:spcBef>
              <a:buNone/>
            </a:pPr>
            <a:r>
              <a:rPr lang="en-US" sz="1800" dirty="0"/>
              <a:t>Form groups (nurse in charge, cleaner and doctor).</a:t>
            </a:r>
          </a:p>
          <a:p>
            <a:pPr marL="0" indent="0">
              <a:buNone/>
            </a:pPr>
            <a:endParaRPr lang="en-GB" sz="1800" dirty="0"/>
          </a:p>
          <a:p>
            <a:endParaRPr lang="en-GB" sz="1800" dirty="0"/>
          </a:p>
          <a:p>
            <a:pPr marL="0" indent="0">
              <a:buFont typeface="Arial" panose="020B0604020202020204" pitchFamily="34" charset="0"/>
              <a:buNone/>
            </a:pPr>
            <a:endParaRPr lang="en-GB" sz="1800" b="1" dirty="0"/>
          </a:p>
          <a:p>
            <a:pPr marL="0" indent="0">
              <a:spcBef>
                <a:spcPts val="1600"/>
              </a:spcBef>
              <a:buNone/>
            </a:pPr>
            <a:br>
              <a:rPr lang="en-GB" sz="1800" b="1" dirty="0"/>
            </a:br>
            <a:r>
              <a:rPr lang="en-US" sz="1800" b="1" dirty="0"/>
              <a:t>Supervise the cleaner to safely handle the blood spill.</a:t>
            </a:r>
          </a:p>
          <a:p>
            <a:pPr marL="0" indent="0">
              <a:buFont typeface="Arial" panose="020B0604020202020204" pitchFamily="34" charset="0"/>
              <a:buNone/>
            </a:pPr>
            <a:endParaRPr lang="en-US" sz="1800" dirty="0"/>
          </a:p>
          <a:p>
            <a:pPr marL="0" indent="0">
              <a:buFont typeface="Arial" panose="020B0604020202020204" pitchFamily="34" charset="0"/>
              <a:buNone/>
            </a:pPr>
            <a:r>
              <a:rPr lang="en-US" sz="1800" dirty="0"/>
              <a:t>Debrief with your team and facilitator.</a:t>
            </a:r>
          </a:p>
          <a:p>
            <a:endParaRPr lang="en-NO" sz="1800" dirty="0"/>
          </a:p>
        </p:txBody>
      </p:sp>
      <p:sp>
        <p:nvSpPr>
          <p:cNvPr id="6" name="Rectangle 5">
            <a:extLst>
              <a:ext uri="{FF2B5EF4-FFF2-40B4-BE49-F238E27FC236}">
                <a16:creationId xmlns:a16="http://schemas.microsoft.com/office/drawing/2014/main" id="{35437FE4-674A-E835-3C80-6EDEB0D21592}"/>
              </a:ext>
            </a:extLst>
          </p:cNvPr>
          <p:cNvSpPr/>
          <p:nvPr/>
        </p:nvSpPr>
        <p:spPr>
          <a:xfrm>
            <a:off x="2666360" y="2202921"/>
            <a:ext cx="5936151" cy="13240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rtlCol="0" anchor="ctr"/>
          <a:lstStyle/>
          <a:p>
            <a:pPr marL="162000" lvl="0" indent="-162000">
              <a:lnSpc>
                <a:spcPts val="230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After an exchange transfusion the doctor accidentally </a:t>
            </a:r>
            <a:br>
              <a:rPr lang="en-US" dirty="0">
                <a:solidFill>
                  <a:schemeClr val="tx2"/>
                </a:solidFill>
                <a:latin typeface="Arial" panose="020B0604020202020204" pitchFamily="34" charset="0"/>
                <a:cs typeface="Arial" panose="020B0604020202020204" pitchFamily="34" charset="0"/>
              </a:rPr>
            </a:br>
            <a:r>
              <a:rPr lang="en-US" dirty="0">
                <a:solidFill>
                  <a:schemeClr val="tx2"/>
                </a:solidFill>
                <a:latin typeface="Arial" panose="020B0604020202020204" pitchFamily="34" charset="0"/>
                <a:cs typeface="Arial" panose="020B0604020202020204" pitchFamily="34" charset="0"/>
              </a:rPr>
              <a:t>spilled blood on the floor of the treatment room. </a:t>
            </a:r>
          </a:p>
          <a:p>
            <a:pPr marL="162000" lvl="0" indent="-162000">
              <a:lnSpc>
                <a:spcPts val="230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You call the cleaner who is new. </a:t>
            </a:r>
          </a:p>
        </p:txBody>
      </p:sp>
      <p:pic>
        <p:nvPicPr>
          <p:cNvPr id="4" name="Picture 3" descr="A screen shot of a cell phone&#10;&#10;Description automatically generated">
            <a:hlinkClick r:id="rId3"/>
            <a:extLst>
              <a:ext uri="{FF2B5EF4-FFF2-40B4-BE49-F238E27FC236}">
                <a16:creationId xmlns:a16="http://schemas.microsoft.com/office/drawing/2014/main" id="{2A7AB452-65F3-7762-6FB6-3A86A4367FB1}"/>
              </a:ext>
            </a:extLst>
          </p:cNvPr>
          <p:cNvPicPr>
            <a:picLocks noChangeAspect="1"/>
          </p:cNvPicPr>
          <p:nvPr/>
        </p:nvPicPr>
        <p:blipFill rotWithShape="1">
          <a:blip r:embed="rId4">
            <a:extLst>
              <a:ext uri="{28A0092B-C50C-407E-A947-70E740481C1C}">
                <a14:useLocalDpi xmlns:a14="http://schemas.microsoft.com/office/drawing/2010/main" val="0"/>
              </a:ext>
            </a:extLst>
          </a:blip>
          <a:srcRect l="-1" t="-1" r="1506" b="1074"/>
          <a:stretch/>
        </p:blipFill>
        <p:spPr>
          <a:xfrm>
            <a:off x="541489" y="1799846"/>
            <a:ext cx="1843366" cy="2536392"/>
          </a:xfrm>
          <a:prstGeom prst="rect">
            <a:avLst/>
          </a:prstGeom>
          <a:noFill/>
          <a:ln w="6350">
            <a:solidFill>
              <a:schemeClr val="tx1"/>
            </a:solidFill>
          </a:ln>
        </p:spPr>
      </p:pic>
    </p:spTree>
    <p:extLst>
      <p:ext uri="{BB962C8B-B14F-4D97-AF65-F5344CB8AC3E}">
        <p14:creationId xmlns:p14="http://schemas.microsoft.com/office/powerpoint/2010/main" val="334134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5"/>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E70683-2D7F-AF5B-0C9F-D4BB655ED594}"/>
              </a:ext>
            </a:extLst>
          </p:cNvPr>
          <p:cNvSpPr>
            <a:spLocks noGrp="1"/>
          </p:cNvSpPr>
          <p:nvPr>
            <p:ph type="title"/>
          </p:nvPr>
        </p:nvSpPr>
        <p:spPr>
          <a:xfrm>
            <a:off x="1652451" y="281687"/>
            <a:ext cx="6950060" cy="1036800"/>
          </a:xfrm>
          <a:prstGeom prst="rect">
            <a:avLst/>
          </a:prstGeom>
        </p:spPr>
        <p:txBody>
          <a:bodyPr/>
          <a:lstStyle/>
          <a:p>
            <a:r>
              <a:rPr lang="en-US" dirty="0"/>
              <a:t>Hand hygiene in </a:t>
            </a:r>
            <a:r>
              <a:rPr lang="en-US" dirty="0" err="1"/>
              <a:t>labour</a:t>
            </a:r>
            <a:endParaRPr lang="en-NO" dirty="0"/>
          </a:p>
        </p:txBody>
      </p:sp>
      <p:sp>
        <p:nvSpPr>
          <p:cNvPr id="4" name="Content Placeholder 1">
            <a:extLst>
              <a:ext uri="{FF2B5EF4-FFF2-40B4-BE49-F238E27FC236}">
                <a16:creationId xmlns:a16="http://schemas.microsoft.com/office/drawing/2014/main" id="{6CEE12BB-C515-4B2A-A019-957F367AA566}"/>
              </a:ext>
            </a:extLst>
          </p:cNvPr>
          <p:cNvSpPr txBox="1">
            <a:spLocks/>
          </p:cNvSpPr>
          <p:nvPr/>
        </p:nvSpPr>
        <p:spPr>
          <a:xfrm>
            <a:off x="519048" y="1734853"/>
            <a:ext cx="8025598" cy="4565266"/>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spcBef>
                <a:spcPts val="1600"/>
              </a:spcBef>
              <a:buNone/>
            </a:pPr>
            <a:r>
              <a:rPr lang="en-US" sz="1800" dirty="0"/>
              <a:t>Form groups (midwife, Sarita and companion).</a:t>
            </a:r>
          </a:p>
          <a:p>
            <a:pPr marL="0" indent="0">
              <a:buNone/>
            </a:pPr>
            <a:endParaRPr lang="en-GB" sz="1800" dirty="0"/>
          </a:p>
          <a:p>
            <a:endParaRPr lang="en-GB" sz="1800" dirty="0"/>
          </a:p>
          <a:p>
            <a:pPr marL="0" indent="0">
              <a:spcBef>
                <a:spcPts val="1600"/>
              </a:spcBef>
              <a:buNone/>
            </a:pPr>
            <a:br>
              <a:rPr lang="en-GB" sz="1800" b="1" dirty="0"/>
            </a:br>
            <a:r>
              <a:rPr lang="en-US" sz="1800" b="1" dirty="0"/>
              <a:t>Help Sarita to access hand hygiene facilities. </a:t>
            </a:r>
          </a:p>
          <a:p>
            <a:pPr marL="0" indent="0">
              <a:buFont typeface="Arial" panose="020B0604020202020204" pitchFamily="34" charset="0"/>
              <a:buNone/>
            </a:pPr>
            <a:endParaRPr lang="en-US" sz="1800" dirty="0"/>
          </a:p>
          <a:p>
            <a:pPr marL="0" indent="0">
              <a:buFont typeface="Arial" panose="020B0604020202020204" pitchFamily="34" charset="0"/>
              <a:buNone/>
            </a:pPr>
            <a:r>
              <a:rPr lang="en-US" sz="1800" dirty="0"/>
              <a:t>Debrief with your team and facilitator.</a:t>
            </a:r>
          </a:p>
        </p:txBody>
      </p:sp>
      <p:sp>
        <p:nvSpPr>
          <p:cNvPr id="5" name="Rectangle 4">
            <a:extLst>
              <a:ext uri="{FF2B5EF4-FFF2-40B4-BE49-F238E27FC236}">
                <a16:creationId xmlns:a16="http://schemas.microsoft.com/office/drawing/2014/main" id="{FCF5FD8F-DE79-A1F8-1650-6D9D8E652432}"/>
              </a:ext>
            </a:extLst>
          </p:cNvPr>
          <p:cNvSpPr/>
          <p:nvPr/>
        </p:nvSpPr>
        <p:spPr>
          <a:xfrm>
            <a:off x="531342" y="2202921"/>
            <a:ext cx="7979645" cy="10390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rtlCol="0" anchor="ctr"/>
          <a:lstStyle/>
          <a:p>
            <a:pPr marL="162000" lvl="0" indent="-162000">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Sarita has spina bifida; she has been wheelchair bound since childhood.</a:t>
            </a:r>
          </a:p>
          <a:p>
            <a:pPr marL="162000" lvl="0" indent="-162000">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Now Sarita is in </a:t>
            </a:r>
            <a:r>
              <a:rPr lang="en-US" dirty="0" err="1">
                <a:solidFill>
                  <a:schemeClr val="tx2"/>
                </a:solidFill>
                <a:latin typeface="Arial" panose="020B0604020202020204" pitchFamily="34" charset="0"/>
                <a:cs typeface="Arial" panose="020B0604020202020204" pitchFamily="34" charset="0"/>
              </a:rPr>
              <a:t>labour</a:t>
            </a:r>
            <a:r>
              <a:rPr lang="en-US" dirty="0">
                <a:solidFill>
                  <a:schemeClr val="tx2"/>
                </a:solidFill>
                <a:latin typeface="Arial" panose="020B0604020202020204" pitchFamily="34" charset="0"/>
                <a:cs typeface="Arial" panose="020B0604020202020204" pitchFamily="34" charset="0"/>
              </a:rPr>
              <a:t> and needs to wash her hands.</a:t>
            </a:r>
          </a:p>
        </p:txBody>
      </p:sp>
    </p:spTree>
    <p:extLst>
      <p:ext uri="{BB962C8B-B14F-4D97-AF65-F5344CB8AC3E}">
        <p14:creationId xmlns:p14="http://schemas.microsoft.com/office/powerpoint/2010/main" val="121841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4"/>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178AEE04-E1CE-148F-1FC3-4DB218FB9718}"/>
              </a:ext>
            </a:extLst>
          </p:cNvPr>
          <p:cNvSpPr txBox="1">
            <a:spLocks/>
          </p:cNvSpPr>
          <p:nvPr/>
        </p:nvSpPr>
        <p:spPr>
          <a:xfrm>
            <a:off x="881137" y="2330604"/>
            <a:ext cx="7795349" cy="3640718"/>
          </a:xfrm>
          <a:prstGeom prst="rect">
            <a:avLst/>
          </a:prstGeom>
        </p:spPr>
        <p:txBody>
          <a:bodyPr/>
          <a:lstStyle>
            <a:lvl1pPr marL="157649" indent="-157649" algn="l" defTabSz="630598" rtl="0" eaLnBrk="1" latinLnBrk="0" hangingPunct="1">
              <a:lnSpc>
                <a:spcPct val="90000"/>
              </a:lnSpc>
              <a:spcBef>
                <a:spcPts val="690"/>
              </a:spcBef>
              <a:buFont typeface="Arial" panose="020B0604020202020204" pitchFamily="34" charset="0"/>
              <a:buChar char="•"/>
              <a:defRPr sz="1931" kern="1200">
                <a:solidFill>
                  <a:schemeClr val="tx1"/>
                </a:solidFill>
                <a:latin typeface="+mn-lt"/>
                <a:ea typeface="+mn-ea"/>
                <a:cs typeface="+mn-cs"/>
              </a:defRPr>
            </a:lvl1pPr>
            <a:lvl2pPr marL="472949" indent="-157649" algn="l" defTabSz="630598" rtl="0" eaLnBrk="1" latinLnBrk="0" hangingPunct="1">
              <a:lnSpc>
                <a:spcPct val="90000"/>
              </a:lnSpc>
              <a:spcBef>
                <a:spcPts val="345"/>
              </a:spcBef>
              <a:buFont typeface="Arial" panose="020B0604020202020204" pitchFamily="34" charset="0"/>
              <a:buChar char="•"/>
              <a:defRPr sz="1655" kern="1200">
                <a:solidFill>
                  <a:schemeClr val="tx1"/>
                </a:solidFill>
                <a:latin typeface="+mn-lt"/>
                <a:ea typeface="+mn-ea"/>
                <a:cs typeface="+mn-cs"/>
              </a:defRPr>
            </a:lvl2pPr>
            <a:lvl3pPr marL="788247" indent="-157649" algn="l" defTabSz="630598" rtl="0" eaLnBrk="1" latinLnBrk="0" hangingPunct="1">
              <a:lnSpc>
                <a:spcPct val="90000"/>
              </a:lnSpc>
              <a:spcBef>
                <a:spcPts val="345"/>
              </a:spcBef>
              <a:buFont typeface="Arial" panose="020B0604020202020204" pitchFamily="34" charset="0"/>
              <a:buChar char="•"/>
              <a:defRPr sz="1379" kern="1200">
                <a:solidFill>
                  <a:schemeClr val="tx1"/>
                </a:solidFill>
                <a:latin typeface="+mn-lt"/>
                <a:ea typeface="+mn-ea"/>
                <a:cs typeface="+mn-cs"/>
              </a:defRPr>
            </a:lvl3pPr>
            <a:lvl4pPr marL="1103546"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4pPr>
            <a:lvl5pPr marL="1418845"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5pPr>
            <a:lvl6pPr marL="1734143"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6pPr>
            <a:lvl7pPr marL="2049442"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7pPr>
            <a:lvl8pPr marL="2364741"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8pPr>
            <a:lvl9pPr marL="2680040" indent="-157649" algn="l" defTabSz="630598" rtl="0" eaLnBrk="1" latinLnBrk="0" hangingPunct="1">
              <a:lnSpc>
                <a:spcPct val="90000"/>
              </a:lnSpc>
              <a:spcBef>
                <a:spcPts val="345"/>
              </a:spcBef>
              <a:buFont typeface="Arial" panose="020B0604020202020204" pitchFamily="34" charset="0"/>
              <a:buChar char="•"/>
              <a:defRPr sz="1241" kern="1200">
                <a:solidFill>
                  <a:schemeClr val="tx1"/>
                </a:solidFill>
                <a:latin typeface="+mn-lt"/>
                <a:ea typeface="+mn-ea"/>
                <a:cs typeface="+mn-cs"/>
              </a:defRPr>
            </a:lvl9pPr>
          </a:lstStyle>
          <a:p>
            <a:pPr marL="0" indent="0">
              <a:lnSpc>
                <a:spcPts val="2300"/>
              </a:lnSpc>
              <a:spcBef>
                <a:spcPts val="1290"/>
              </a:spcBef>
              <a:spcAft>
                <a:spcPts val="240"/>
              </a:spcAft>
              <a:buFont typeface="Arial" panose="020B0604020202020204" pitchFamily="34" charset="0"/>
              <a:buNone/>
            </a:pPr>
            <a:r>
              <a:rPr lang="en-GB" sz="1800" b="1" dirty="0">
                <a:latin typeface="Arial" panose="020B0604020202020204" pitchFamily="34" charset="0"/>
                <a:cs typeface="Arial" panose="020B0604020202020204" pitchFamily="34" charset="0"/>
              </a:rPr>
              <a:t>In this module, you have learned:</a:t>
            </a:r>
          </a:p>
          <a:p>
            <a:pPr marL="162000" indent="-162000">
              <a:lnSpc>
                <a:spcPts val="2300"/>
              </a:lnSpc>
              <a:spcBef>
                <a:spcPts val="1290"/>
              </a:spcBef>
              <a:spcAft>
                <a:spcPts val="240"/>
              </a:spcAft>
            </a:pPr>
            <a:r>
              <a:rPr lang="en-GB" sz="1800" dirty="0">
                <a:latin typeface="Arial" panose="020B0604020202020204" pitchFamily="34" charset="0"/>
                <a:cs typeface="Arial" panose="020B0604020202020204" pitchFamily="34" charset="0"/>
              </a:rPr>
              <a:t>The importance of infection prevention to save lives and prevent disabilities.</a:t>
            </a:r>
          </a:p>
          <a:p>
            <a:pPr marL="162000" indent="-162000">
              <a:lnSpc>
                <a:spcPts val="2300"/>
              </a:lnSpc>
              <a:spcBef>
                <a:spcPts val="1290"/>
              </a:spcBef>
              <a:spcAft>
                <a:spcPts val="240"/>
              </a:spcAft>
            </a:pPr>
            <a:r>
              <a:rPr lang="en-GB" sz="1800" dirty="0">
                <a:latin typeface="Arial" panose="020B0604020202020204" pitchFamily="34" charset="0"/>
                <a:cs typeface="Arial" panose="020B0604020202020204" pitchFamily="34" charset="0"/>
              </a:rPr>
              <a:t>How to perform correct hand hygiene, practice respiratory etiquette </a:t>
            </a:r>
            <a:br>
              <a:rPr lang="en-GB" sz="1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and use appropriate PPE.</a:t>
            </a:r>
          </a:p>
          <a:p>
            <a:pPr marL="162000" indent="-162000">
              <a:lnSpc>
                <a:spcPts val="2300"/>
              </a:lnSpc>
              <a:spcBef>
                <a:spcPts val="1290"/>
              </a:spcBef>
              <a:spcAft>
                <a:spcPts val="240"/>
              </a:spcAft>
            </a:pPr>
            <a:r>
              <a:rPr lang="en-GB" sz="1800" dirty="0">
                <a:latin typeface="Arial" panose="020B0604020202020204" pitchFamily="34" charset="0"/>
                <a:cs typeface="Arial" panose="020B0604020202020204" pitchFamily="34" charset="0"/>
              </a:rPr>
              <a:t>How equipment and the environment should be cleaned and disinfected.</a:t>
            </a:r>
          </a:p>
          <a:p>
            <a:pPr marL="162000" indent="-162000">
              <a:lnSpc>
                <a:spcPts val="2300"/>
              </a:lnSpc>
              <a:spcBef>
                <a:spcPts val="1290"/>
              </a:spcBef>
              <a:spcAft>
                <a:spcPts val="240"/>
              </a:spcAft>
            </a:pPr>
            <a:r>
              <a:rPr lang="en-GB" sz="1800" dirty="0">
                <a:latin typeface="Arial" panose="020B0604020202020204" pitchFamily="34" charset="0"/>
                <a:cs typeface="Arial" panose="020B0604020202020204" pitchFamily="34" charset="0"/>
              </a:rPr>
              <a:t>Safe clinical waste disposal.</a:t>
            </a:r>
          </a:p>
          <a:p>
            <a:pPr marL="0" indent="0">
              <a:lnSpc>
                <a:spcPts val="600"/>
              </a:lnSpc>
              <a:spcBef>
                <a:spcPts val="1290"/>
              </a:spcBef>
              <a:spcAft>
                <a:spcPts val="240"/>
              </a:spcAft>
              <a:buNone/>
            </a:pPr>
            <a:endParaRPr lang="en-GB" sz="1800" dirty="0">
              <a:latin typeface="Arial" panose="020B0604020202020204" pitchFamily="34" charset="0"/>
              <a:cs typeface="Arial" panose="020B0604020202020204" pitchFamily="34" charset="0"/>
            </a:endParaRPr>
          </a:p>
          <a:p>
            <a:pPr marL="0" indent="0">
              <a:lnSpc>
                <a:spcPts val="2300"/>
              </a:lnSpc>
              <a:spcBef>
                <a:spcPts val="1290"/>
              </a:spcBef>
              <a:spcAft>
                <a:spcPts val="240"/>
              </a:spcAft>
              <a:buNone/>
            </a:pPr>
            <a:r>
              <a:rPr lang="en-GB" sz="1800" dirty="0">
                <a:latin typeface="Arial" panose="020B0604020202020204" pitchFamily="34" charset="0"/>
                <a:cs typeface="Arial" panose="020B0604020202020204" pitchFamily="34" charset="0"/>
              </a:rPr>
              <a:t>You will apply what you have learned about infection prevention measures throughout the course and whenever caring for women and </a:t>
            </a:r>
            <a:r>
              <a:rPr lang="en-GB" sz="1800" dirty="0" err="1">
                <a:latin typeface="Arial" panose="020B0604020202020204" pitchFamily="34" charset="0"/>
                <a:cs typeface="Arial" panose="020B0604020202020204" pitchFamily="34" charset="0"/>
              </a:rPr>
              <a:t>newborns</a:t>
            </a:r>
            <a:r>
              <a:rPr lang="en-GB" sz="1800" dirty="0">
                <a:latin typeface="Arial" panose="020B0604020202020204" pitchFamily="34" charset="0"/>
                <a:cs typeface="Arial" panose="020B0604020202020204" pitchFamily="34" charset="0"/>
              </a:rPr>
              <a:t>.</a:t>
            </a:r>
          </a:p>
          <a:p>
            <a:pPr>
              <a:lnSpc>
                <a:spcPts val="2300"/>
              </a:lnSpc>
              <a:spcBef>
                <a:spcPts val="1290"/>
              </a:spcBef>
              <a:spcAft>
                <a:spcPts val="240"/>
              </a:spcAft>
            </a:pPr>
            <a:endParaRPr lang="en-GB" sz="1800" dirty="0">
              <a:latin typeface="Arial" panose="020B0604020202020204" pitchFamily="34" charset="0"/>
              <a:cs typeface="Arial" panose="020B0604020202020204" pitchFamily="34" charset="0"/>
            </a:endParaRPr>
          </a:p>
          <a:p>
            <a:pPr>
              <a:lnSpc>
                <a:spcPts val="2300"/>
              </a:lnSpc>
              <a:spcBef>
                <a:spcPts val="1290"/>
              </a:spcBef>
              <a:spcAft>
                <a:spcPts val="240"/>
              </a:spcAft>
            </a:pPr>
            <a:endParaRPr lang="en-GB" sz="1600" dirty="0">
              <a:latin typeface="Arial" panose="020B0604020202020204" pitchFamily="34" charset="0"/>
              <a:cs typeface="Arial" panose="020B0604020202020204" pitchFamily="34" charset="0"/>
            </a:endParaRPr>
          </a:p>
          <a:p>
            <a:pPr>
              <a:lnSpc>
                <a:spcPts val="2300"/>
              </a:lnSpc>
              <a:spcBef>
                <a:spcPts val="1290"/>
              </a:spcBef>
              <a:spcAft>
                <a:spcPts val="240"/>
              </a:spcAft>
            </a:pPr>
            <a:endParaRPr lang="en-GB" sz="1600" dirty="0">
              <a:latin typeface="Arial" panose="020B0604020202020204" pitchFamily="34" charset="0"/>
              <a:cs typeface="Arial" panose="020B0604020202020204" pitchFamily="34" charset="0"/>
            </a:endParaRPr>
          </a:p>
          <a:p>
            <a:pPr>
              <a:lnSpc>
                <a:spcPts val="2300"/>
              </a:lnSpc>
              <a:spcBef>
                <a:spcPts val="1290"/>
              </a:spcBef>
              <a:spcAft>
                <a:spcPts val="240"/>
              </a:spcAft>
            </a:pPr>
            <a:endParaRPr lang="en-GB" sz="1600" dirty="0">
              <a:latin typeface="Arial" panose="020B0604020202020204" pitchFamily="34" charset="0"/>
              <a:cs typeface="Arial" panose="020B0604020202020204" pitchFamily="34" charset="0"/>
            </a:endParaRPr>
          </a:p>
          <a:p>
            <a:pPr>
              <a:lnSpc>
                <a:spcPts val="2300"/>
              </a:lnSpc>
              <a:spcBef>
                <a:spcPts val="1290"/>
              </a:spcBef>
              <a:spcAft>
                <a:spcPts val="240"/>
              </a:spcAft>
            </a:pPr>
            <a:endParaRPr lang="en-NO" sz="160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3D7600D4-9CC9-7766-050E-E1823AE923B5}"/>
              </a:ext>
            </a:extLst>
          </p:cNvPr>
          <p:cNvSpPr>
            <a:spLocks noGrp="1"/>
          </p:cNvSpPr>
          <p:nvPr>
            <p:ph type="title"/>
          </p:nvPr>
        </p:nvSpPr>
        <p:spPr>
          <a:xfrm>
            <a:off x="0" y="518595"/>
            <a:ext cx="9141354" cy="2132850"/>
          </a:xfrm>
        </p:spPr>
        <p:txBody>
          <a:bodyPr anchor="t"/>
          <a:lstStyle/>
          <a:p>
            <a:r>
              <a:rPr lang="en-AU" dirty="0"/>
              <a:t>Summary: </a:t>
            </a:r>
            <a:br>
              <a:rPr lang="en-AU" dirty="0"/>
            </a:br>
            <a:r>
              <a:rPr lang="en-US" b="1" kern="800" spc="-100" dirty="0">
                <a:solidFill>
                  <a:schemeClr val="tx2"/>
                </a:solidFill>
                <a:latin typeface="Arial" panose="020B0604020202020204" pitchFamily="34" charset="0"/>
                <a:cs typeface="Arial" panose="020B0604020202020204" pitchFamily="34" charset="0"/>
              </a:rPr>
              <a:t>Infection prevention for newborns</a:t>
            </a:r>
            <a:br>
              <a:rPr lang="en-US" b="1" kern="800" spc="-100" dirty="0">
                <a:solidFill>
                  <a:schemeClr val="tx2"/>
                </a:solidFill>
                <a:latin typeface="Arial" panose="020B0604020202020204" pitchFamily="34" charset="0"/>
                <a:cs typeface="Arial" panose="020B0604020202020204" pitchFamily="34" charset="0"/>
              </a:rPr>
            </a:br>
            <a:endParaRPr lang="en-NO" dirty="0"/>
          </a:p>
        </p:txBody>
      </p:sp>
    </p:spTree>
    <p:extLst>
      <p:ext uri="{BB962C8B-B14F-4D97-AF65-F5344CB8AC3E}">
        <p14:creationId xmlns:p14="http://schemas.microsoft.com/office/powerpoint/2010/main" val="280922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70EE2C-0EA6-714C-93BA-53A46AE54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4807" y="1670670"/>
            <a:ext cx="3454386" cy="4888391"/>
          </a:xfrm>
          <a:prstGeom prst="rect">
            <a:avLst/>
          </a:prstGeom>
          <a:solidFill>
            <a:schemeClr val="bg1"/>
          </a:solidFill>
        </p:spPr>
      </p:pic>
    </p:spTree>
    <p:extLst>
      <p:ext uri="{BB962C8B-B14F-4D97-AF65-F5344CB8AC3E}">
        <p14:creationId xmlns:p14="http://schemas.microsoft.com/office/powerpoint/2010/main" val="27673825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35D9C1-B11C-9984-3DB0-9C7DB78134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7197" y="1670670"/>
            <a:ext cx="3469606" cy="4909931"/>
          </a:xfrm>
          <a:prstGeom prst="rect">
            <a:avLst/>
          </a:prstGeom>
          <a:solidFill>
            <a:schemeClr val="bg1"/>
          </a:solidFill>
        </p:spPr>
      </p:pic>
    </p:spTree>
    <p:extLst>
      <p:ext uri="{BB962C8B-B14F-4D97-AF65-F5344CB8AC3E}">
        <p14:creationId xmlns:p14="http://schemas.microsoft.com/office/powerpoint/2010/main" val="15311121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EE15D5-A43C-B52E-8DFD-B2F041ED68B9}"/>
              </a:ext>
            </a:extLst>
          </p:cNvPr>
          <p:cNvSpPr>
            <a:spLocks noGrp="1"/>
          </p:cNvSpPr>
          <p:nvPr>
            <p:ph type="title"/>
          </p:nvPr>
        </p:nvSpPr>
        <p:spPr>
          <a:xfrm>
            <a:off x="2646" y="-141622"/>
            <a:ext cx="9141354" cy="2109570"/>
          </a:xfrm>
        </p:spPr>
        <p:txBody>
          <a:bodyPr/>
          <a:lstStyle/>
          <a:p>
            <a:pPr>
              <a:lnSpc>
                <a:spcPts val="4400"/>
              </a:lnSpc>
            </a:pPr>
            <a:r>
              <a:rPr lang="en-GB" dirty="0"/>
              <a:t>References and </a:t>
            </a:r>
            <a:br>
              <a:rPr lang="en-GB" dirty="0"/>
            </a:br>
            <a:r>
              <a:rPr lang="en-GB" dirty="0"/>
              <a:t>additional resources </a:t>
            </a:r>
            <a:endParaRPr lang="en-NO" dirty="0"/>
          </a:p>
        </p:txBody>
      </p:sp>
      <p:grpSp>
        <p:nvGrpSpPr>
          <p:cNvPr id="5" name="Group 4">
            <a:extLst>
              <a:ext uri="{FF2B5EF4-FFF2-40B4-BE49-F238E27FC236}">
                <a16:creationId xmlns:a16="http://schemas.microsoft.com/office/drawing/2014/main" id="{F4A7DFF2-BC58-19F9-9EA2-8419F9BB8083}"/>
              </a:ext>
            </a:extLst>
          </p:cNvPr>
          <p:cNvGrpSpPr/>
          <p:nvPr/>
        </p:nvGrpSpPr>
        <p:grpSpPr>
          <a:xfrm>
            <a:off x="401295" y="5900273"/>
            <a:ext cx="3884420" cy="388175"/>
            <a:chOff x="687580" y="5487639"/>
            <a:chExt cx="3884420" cy="388175"/>
          </a:xfrm>
        </p:grpSpPr>
        <p:pic>
          <p:nvPicPr>
            <p:cNvPr id="6" name="Picture 5" descr="A blue circle with a white camera&#10;&#10;Description automatically generated">
              <a:extLst>
                <a:ext uri="{FF2B5EF4-FFF2-40B4-BE49-F238E27FC236}">
                  <a16:creationId xmlns:a16="http://schemas.microsoft.com/office/drawing/2014/main" id="{DB0FA4C3-3885-3D9F-E17E-45BC63B220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580" y="5515814"/>
              <a:ext cx="360000" cy="360000"/>
            </a:xfrm>
            <a:prstGeom prst="rect">
              <a:avLst/>
            </a:prstGeom>
          </p:spPr>
        </p:pic>
        <p:sp>
          <p:nvSpPr>
            <p:cNvPr id="7" name="TextBox 6">
              <a:extLst>
                <a:ext uri="{FF2B5EF4-FFF2-40B4-BE49-F238E27FC236}">
                  <a16:creationId xmlns:a16="http://schemas.microsoft.com/office/drawing/2014/main" id="{FF20833D-03F8-01B2-965A-F7CD88B8CD7D}"/>
                </a:ext>
              </a:extLst>
            </p:cNvPr>
            <p:cNvSpPr txBox="1"/>
            <p:nvPr/>
          </p:nvSpPr>
          <p:spPr>
            <a:xfrm>
              <a:off x="1032590" y="5487639"/>
              <a:ext cx="3539410" cy="314894"/>
            </a:xfrm>
            <a:prstGeom prst="rect">
              <a:avLst/>
            </a:prstGeom>
            <a:noFill/>
          </p:spPr>
          <p:txBody>
            <a:bodyPr wrap="square">
              <a:spAutoFit/>
            </a:bodyPr>
            <a:lstStyle/>
            <a:p>
              <a:pPr>
                <a:lnSpc>
                  <a:spcPct val="150000"/>
                </a:lnSpc>
              </a:pPr>
              <a:r>
                <a:rPr lang="en-US" sz="1100" i="1" dirty="0">
                  <a:solidFill>
                    <a:srgbClr val="0070C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Nurses and midwives, clean care is in your hands </a:t>
              </a:r>
              <a:endParaRPr lang="en-GB" sz="1100" i="1" dirty="0">
                <a:solidFill>
                  <a:srgbClr val="0070C0"/>
                </a:solidFill>
                <a:latin typeface="Arial" panose="020B0604020202020204" pitchFamily="34" charset="0"/>
                <a:cs typeface="Arial" panose="020B0604020202020204" pitchFamily="34" charset="0"/>
              </a:endParaRPr>
            </a:p>
          </p:txBody>
        </p:sp>
      </p:grpSp>
      <p:pic>
        <p:nvPicPr>
          <p:cNvPr id="18" name="Picture 17">
            <a:hlinkClick r:id="rId5"/>
            <a:extLst>
              <a:ext uri="{FF2B5EF4-FFF2-40B4-BE49-F238E27FC236}">
                <a16:creationId xmlns:a16="http://schemas.microsoft.com/office/drawing/2014/main" id="{F110A827-0F22-8354-CBA2-4BF4889C5DD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493429" y="3812273"/>
            <a:ext cx="1329409" cy="1649958"/>
          </a:xfrm>
          <a:prstGeom prst="rect">
            <a:avLst/>
          </a:prstGeom>
          <a:ln w="6350">
            <a:solidFill>
              <a:schemeClr val="tx1"/>
            </a:solidFill>
          </a:ln>
        </p:spPr>
        <p:style>
          <a:lnRef idx="2">
            <a:schemeClr val="dk1"/>
          </a:lnRef>
          <a:fillRef idx="1">
            <a:schemeClr val="lt1"/>
          </a:fillRef>
          <a:effectRef idx="0">
            <a:schemeClr val="dk1"/>
          </a:effectRef>
          <a:fontRef idx="minor">
            <a:schemeClr val="dk1"/>
          </a:fontRef>
        </p:style>
      </p:pic>
      <p:pic>
        <p:nvPicPr>
          <p:cNvPr id="32" name="Picture 6" descr="Assessment tool on infection prevention and control minimum requirements for primary health care facilities">
            <a:hlinkClick r:id="rId7"/>
            <a:extLst>
              <a:ext uri="{FF2B5EF4-FFF2-40B4-BE49-F238E27FC236}">
                <a16:creationId xmlns:a16="http://schemas.microsoft.com/office/drawing/2014/main" id="{96FA9FBA-36D0-6AF6-9E7D-8829021A7B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28887" y="1827381"/>
            <a:ext cx="1489044" cy="1864844"/>
          </a:xfrm>
          <a:prstGeom prst="rect">
            <a:avLst/>
          </a:prstGeom>
          <a:ln w="6350">
            <a:solidFill>
              <a:schemeClr val="tx1"/>
            </a:solidFill>
          </a:ln>
        </p:spPr>
        <p:style>
          <a:lnRef idx="2">
            <a:schemeClr val="dk1"/>
          </a:lnRef>
          <a:fillRef idx="1">
            <a:schemeClr val="lt1"/>
          </a:fillRef>
          <a:effectRef idx="0">
            <a:schemeClr val="dk1"/>
          </a:effectRef>
          <a:fontRef idx="minor">
            <a:schemeClr val="dk1"/>
          </a:fontRef>
        </p:style>
      </p:pic>
      <p:pic>
        <p:nvPicPr>
          <p:cNvPr id="2" name="Picture 1" descr="A screen shot of a cell phone&#10;&#10;Description automatically generated">
            <a:hlinkClick r:id="rId9"/>
            <a:extLst>
              <a:ext uri="{FF2B5EF4-FFF2-40B4-BE49-F238E27FC236}">
                <a16:creationId xmlns:a16="http://schemas.microsoft.com/office/drawing/2014/main" id="{3C47109D-F3EF-828B-C974-B4F3E1BB53C7}"/>
              </a:ext>
            </a:extLst>
          </p:cNvPr>
          <p:cNvPicPr>
            <a:picLocks noChangeAspect="1"/>
          </p:cNvPicPr>
          <p:nvPr/>
        </p:nvPicPr>
        <p:blipFill rotWithShape="1">
          <a:blip r:embed="rId10">
            <a:extLst>
              <a:ext uri="{28A0092B-C50C-407E-A947-70E740481C1C}">
                <a14:useLocalDpi xmlns:a14="http://schemas.microsoft.com/office/drawing/2010/main" val="0"/>
              </a:ext>
            </a:extLst>
          </a:blip>
          <a:srcRect l="-1" t="-1" r="1506" b="1074"/>
          <a:stretch/>
        </p:blipFill>
        <p:spPr>
          <a:xfrm>
            <a:off x="6084116" y="1827381"/>
            <a:ext cx="1343127" cy="1864844"/>
          </a:xfrm>
          <a:prstGeom prst="rect">
            <a:avLst/>
          </a:prstGeom>
          <a:noFill/>
          <a:ln w="6350">
            <a:solidFill>
              <a:schemeClr val="tx1"/>
            </a:solidFill>
          </a:ln>
        </p:spPr>
      </p:pic>
      <p:pic>
        <p:nvPicPr>
          <p:cNvPr id="13" name="Picture 12" descr="A close-up of a doctor's hands holding a surgical instrument&#10;&#10;Description automatically generated">
            <a:hlinkClick r:id="rId11"/>
            <a:extLst>
              <a:ext uri="{FF2B5EF4-FFF2-40B4-BE49-F238E27FC236}">
                <a16:creationId xmlns:a16="http://schemas.microsoft.com/office/drawing/2014/main" id="{708ADADB-8C5B-C297-0B1D-43E0CA043B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1295" y="1827381"/>
            <a:ext cx="1320643" cy="1864844"/>
          </a:xfrm>
          <a:prstGeom prst="rect">
            <a:avLst/>
          </a:prstGeom>
          <a:ln w="6350">
            <a:solidFill>
              <a:schemeClr val="tx1"/>
            </a:solidFill>
          </a:ln>
        </p:spPr>
      </p:pic>
      <p:pic>
        <p:nvPicPr>
          <p:cNvPr id="19" name="Picture 18" descr="A close-up of hands holding a bottle&#10;&#10;Description automatically generated">
            <a:hlinkClick r:id="rId13"/>
            <a:extLst>
              <a:ext uri="{FF2B5EF4-FFF2-40B4-BE49-F238E27FC236}">
                <a16:creationId xmlns:a16="http://schemas.microsoft.com/office/drawing/2014/main" id="{BDAA93C8-9619-A59A-6876-93A7607605E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88123" y="1827381"/>
            <a:ext cx="1310501" cy="1864844"/>
          </a:xfrm>
          <a:prstGeom prst="rect">
            <a:avLst/>
          </a:prstGeom>
          <a:ln w="6350">
            <a:solidFill>
              <a:schemeClr val="tx1"/>
            </a:solidFill>
          </a:ln>
        </p:spPr>
      </p:pic>
      <p:pic>
        <p:nvPicPr>
          <p:cNvPr id="21" name="Picture 20" descr="A person washing her hands&#10;&#10;Description automatically generated">
            <a:hlinkClick r:id="rId15"/>
            <a:extLst>
              <a:ext uri="{FF2B5EF4-FFF2-40B4-BE49-F238E27FC236}">
                <a16:creationId xmlns:a16="http://schemas.microsoft.com/office/drawing/2014/main" id="{655A9B49-480D-BBDF-B6BA-8BAE33A6308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55746" y="3812273"/>
            <a:ext cx="1212166" cy="1726019"/>
          </a:xfrm>
          <a:prstGeom prst="rect">
            <a:avLst/>
          </a:prstGeom>
          <a:ln w="6350">
            <a:solidFill>
              <a:schemeClr val="tx1"/>
            </a:solidFill>
          </a:ln>
        </p:spPr>
      </p:pic>
      <p:pic>
        <p:nvPicPr>
          <p:cNvPr id="23" name="Picture 22" descr="A screenshot of a cell phone&#10;&#10;Description automatically generated">
            <a:hlinkClick r:id="rId17"/>
            <a:extLst>
              <a:ext uri="{FF2B5EF4-FFF2-40B4-BE49-F238E27FC236}">
                <a16:creationId xmlns:a16="http://schemas.microsoft.com/office/drawing/2014/main" id="{E498B254-4E58-B9BF-B6F3-269F37A75E2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493429" y="1827381"/>
            <a:ext cx="1309046" cy="1854482"/>
          </a:xfrm>
          <a:prstGeom prst="rect">
            <a:avLst/>
          </a:prstGeom>
          <a:solidFill>
            <a:schemeClr val="bg1"/>
          </a:solidFill>
          <a:ln w="6350">
            <a:solidFill>
              <a:schemeClr val="tx1"/>
            </a:solidFill>
          </a:ln>
        </p:spPr>
      </p:pic>
      <p:pic>
        <p:nvPicPr>
          <p:cNvPr id="25" name="Picture 24" descr="A blue and white cover with a person washing her hand&#10;&#10;Description automatically generated">
            <a:hlinkClick r:id="rId19"/>
            <a:extLst>
              <a:ext uri="{FF2B5EF4-FFF2-40B4-BE49-F238E27FC236}">
                <a16:creationId xmlns:a16="http://schemas.microsoft.com/office/drawing/2014/main" id="{BCBC8E77-E037-1ECF-2DD6-F3B21E24463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164809" y="1827381"/>
            <a:ext cx="1297893" cy="1864844"/>
          </a:xfrm>
          <a:prstGeom prst="rect">
            <a:avLst/>
          </a:prstGeom>
          <a:ln w="6350">
            <a:solidFill>
              <a:schemeClr val="tx1"/>
            </a:solidFill>
          </a:ln>
        </p:spPr>
      </p:pic>
      <p:pic>
        <p:nvPicPr>
          <p:cNvPr id="27" name="Picture 26" descr="A poster of a hospital with a baby&#10;&#10;Description automatically generated with medium confidence">
            <a:hlinkClick r:id="rId21"/>
            <a:extLst>
              <a:ext uri="{FF2B5EF4-FFF2-40B4-BE49-F238E27FC236}">
                <a16:creationId xmlns:a16="http://schemas.microsoft.com/office/drawing/2014/main" id="{93584F0D-8794-6D10-C32F-C17CF5DFCD2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164809" y="3812273"/>
            <a:ext cx="1290356" cy="1735951"/>
          </a:xfrm>
          <a:prstGeom prst="rect">
            <a:avLst/>
          </a:prstGeom>
          <a:ln w="6350">
            <a:solidFill>
              <a:schemeClr val="tx1"/>
            </a:solidFill>
          </a:ln>
        </p:spPr>
      </p:pic>
      <p:pic>
        <p:nvPicPr>
          <p:cNvPr id="30" name="Picture 29" descr="A close-up of a document&#10;&#10;Description automatically generated">
            <a:hlinkClick r:id="rId23"/>
            <a:extLst>
              <a:ext uri="{FF2B5EF4-FFF2-40B4-BE49-F238E27FC236}">
                <a16:creationId xmlns:a16="http://schemas.microsoft.com/office/drawing/2014/main" id="{0E6F12EA-7D8B-FDEE-0199-D6A56153CE54}"/>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788122" y="3812273"/>
            <a:ext cx="1310502" cy="1735951"/>
          </a:xfrm>
          <a:prstGeom prst="rect">
            <a:avLst/>
          </a:prstGeom>
          <a:ln w="6350">
            <a:solidFill>
              <a:schemeClr val="tx1"/>
            </a:solidFill>
          </a:ln>
        </p:spPr>
      </p:pic>
      <p:pic>
        <p:nvPicPr>
          <p:cNvPr id="33" name="Picture 32" descr="A cover of a book&#10;&#10;Description automatically generated">
            <a:hlinkClick r:id="rId25"/>
            <a:extLst>
              <a:ext uri="{FF2B5EF4-FFF2-40B4-BE49-F238E27FC236}">
                <a16:creationId xmlns:a16="http://schemas.microsoft.com/office/drawing/2014/main" id="{ED8ABFBD-A7DD-260C-5423-40A82E75608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875047" y="3812273"/>
            <a:ext cx="1555476" cy="1560713"/>
          </a:xfrm>
          <a:prstGeom prst="rect">
            <a:avLst/>
          </a:prstGeom>
          <a:ln w="6350">
            <a:solidFill>
              <a:schemeClr val="tx1"/>
            </a:solidFill>
          </a:ln>
        </p:spPr>
      </p:pic>
      <p:pic>
        <p:nvPicPr>
          <p:cNvPr id="35" name="Picture 34" descr="A close-up of a newspaper&#10;&#10;Description automatically generated">
            <a:hlinkClick r:id="rId27"/>
            <a:extLst>
              <a:ext uri="{FF2B5EF4-FFF2-40B4-BE49-F238E27FC236}">
                <a16:creationId xmlns:a16="http://schemas.microsoft.com/office/drawing/2014/main" id="{AE2C8FB5-19FD-49F6-BCA4-BFFDDDC87F89}"/>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01295" y="3812273"/>
            <a:ext cx="1320642" cy="1735951"/>
          </a:xfrm>
          <a:prstGeom prst="rect">
            <a:avLst/>
          </a:prstGeom>
          <a:ln w="6350">
            <a:solidFill>
              <a:schemeClr val="tx1"/>
            </a:solidFill>
          </a:ln>
        </p:spPr>
      </p:pic>
    </p:spTree>
    <p:extLst>
      <p:ext uri="{BB962C8B-B14F-4D97-AF65-F5344CB8AC3E}">
        <p14:creationId xmlns:p14="http://schemas.microsoft.com/office/powerpoint/2010/main" val="3997011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77142-AEB6-94B6-97FB-BCDA7D0DCBB4}"/>
              </a:ext>
            </a:extLst>
          </p:cNvPr>
          <p:cNvSpPr>
            <a:spLocks noGrp="1"/>
          </p:cNvSpPr>
          <p:nvPr>
            <p:ph idx="4294967295"/>
          </p:nvPr>
        </p:nvSpPr>
        <p:spPr>
          <a:xfrm>
            <a:off x="4287370" y="1619557"/>
            <a:ext cx="3386137" cy="2452688"/>
          </a:xfrm>
          <a:prstGeom prst="rect">
            <a:avLst/>
          </a:prstGeom>
        </p:spPr>
        <p:txBody>
          <a:bodyPr/>
          <a:lstStyle/>
          <a:p>
            <a:pPr marL="0" indent="0">
              <a:lnSpc>
                <a:spcPts val="2300"/>
              </a:lnSpc>
              <a:spcBef>
                <a:spcPts val="2200"/>
              </a:spcBef>
              <a:buNone/>
            </a:pPr>
            <a:r>
              <a:rPr lang="nb-NO" sz="1800" dirty="0">
                <a:latin typeface="Arial" panose="020B0604020202020204" pitchFamily="34" charset="0"/>
                <a:cs typeface="Arial" panose="020B0604020202020204" pitchFamily="34" charset="0"/>
              </a:rPr>
              <a:t>Lydia has </a:t>
            </a:r>
            <a:r>
              <a:rPr lang="nb-NO" sz="1800" dirty="0" err="1">
                <a:latin typeface="Arial" panose="020B0604020202020204" pitchFamily="34" charset="0"/>
                <a:cs typeface="Arial" panose="020B0604020202020204" pitchFamily="34" charset="0"/>
              </a:rPr>
              <a:t>decided</a:t>
            </a:r>
            <a:r>
              <a:rPr lang="nb-NO" sz="1800" dirty="0">
                <a:latin typeface="Arial" panose="020B0604020202020204" pitchFamily="34" charset="0"/>
                <a:cs typeface="Arial" panose="020B0604020202020204" pitchFamily="34" charset="0"/>
              </a:rPr>
              <a:t> to deliver </a:t>
            </a:r>
            <a:br>
              <a:rPr lang="nb-NO" sz="1800" dirty="0">
                <a:latin typeface="Arial" panose="020B0604020202020204" pitchFamily="34" charset="0"/>
                <a:cs typeface="Arial" panose="020B0604020202020204" pitchFamily="34" charset="0"/>
              </a:rPr>
            </a:br>
            <a:r>
              <a:rPr lang="nb-NO" sz="1800" dirty="0">
                <a:latin typeface="Arial" panose="020B0604020202020204" pitchFamily="34" charset="0"/>
                <a:cs typeface="Arial" panose="020B0604020202020204" pitchFamily="34" charset="0"/>
              </a:rPr>
              <a:t>her </a:t>
            </a:r>
            <a:r>
              <a:rPr lang="nb-NO" sz="1800" dirty="0" err="1">
                <a:latin typeface="Arial" panose="020B0604020202020204" pitchFamily="34" charset="0"/>
                <a:cs typeface="Arial" panose="020B0604020202020204" pitchFamily="34" charset="0"/>
              </a:rPr>
              <a:t>second</a:t>
            </a:r>
            <a:r>
              <a:rPr lang="nb-NO" sz="1800" dirty="0">
                <a:latin typeface="Arial" panose="020B0604020202020204" pitchFamily="34" charset="0"/>
                <a:cs typeface="Arial" panose="020B0604020202020204" pitchFamily="34" charset="0"/>
              </a:rPr>
              <a:t> baby at </a:t>
            </a:r>
            <a:r>
              <a:rPr lang="nb-NO" sz="1800" dirty="0" err="1">
                <a:latin typeface="Arial" panose="020B0604020202020204" pitchFamily="34" charset="0"/>
                <a:cs typeface="Arial" panose="020B0604020202020204" pitchFamily="34" charset="0"/>
              </a:rPr>
              <a:t>home</a:t>
            </a:r>
            <a:r>
              <a:rPr lang="nb-NO" sz="1800" dirty="0">
                <a:latin typeface="Arial" panose="020B0604020202020204" pitchFamily="34" charset="0"/>
                <a:cs typeface="Arial" panose="020B0604020202020204" pitchFamily="34" charset="0"/>
              </a:rPr>
              <a:t>. </a:t>
            </a:r>
          </a:p>
          <a:p>
            <a:pPr marL="0" indent="0">
              <a:lnSpc>
                <a:spcPts val="2300"/>
              </a:lnSpc>
              <a:spcBef>
                <a:spcPts val="2200"/>
              </a:spcBef>
              <a:buNone/>
            </a:pPr>
            <a:r>
              <a:rPr lang="nb-NO" sz="1800" dirty="0" err="1">
                <a:latin typeface="Arial" panose="020B0604020202020204" pitchFamily="34" charset="0"/>
                <a:cs typeface="Arial" panose="020B0604020202020204" pitchFamily="34" charset="0"/>
              </a:rPr>
              <a:t>When</a:t>
            </a:r>
            <a:r>
              <a:rPr lang="nb-NO" sz="1800" dirty="0">
                <a:latin typeface="Arial" panose="020B0604020202020204" pitchFamily="34" charset="0"/>
                <a:cs typeface="Arial" panose="020B0604020202020204" pitchFamily="34" charset="0"/>
              </a:rPr>
              <a:t> </a:t>
            </a:r>
            <a:r>
              <a:rPr lang="nb-NO" sz="1800" dirty="0" err="1">
                <a:latin typeface="Arial" panose="020B0604020202020204" pitchFamily="34" charset="0"/>
                <a:cs typeface="Arial" panose="020B0604020202020204" pitchFamily="34" charset="0"/>
              </a:rPr>
              <a:t>she</a:t>
            </a:r>
            <a:r>
              <a:rPr lang="nb-NO" sz="1800" dirty="0">
                <a:latin typeface="Arial" panose="020B0604020202020204" pitchFamily="34" charset="0"/>
                <a:cs typeface="Arial" panose="020B0604020202020204" pitchFamily="34" charset="0"/>
              </a:rPr>
              <a:t> </a:t>
            </a:r>
            <a:r>
              <a:rPr lang="nb-NO" sz="1800" dirty="0" err="1">
                <a:latin typeface="Arial" panose="020B0604020202020204" pitchFamily="34" charset="0"/>
                <a:cs typeface="Arial" panose="020B0604020202020204" pitchFamily="34" charset="0"/>
              </a:rPr>
              <a:t>delivered</a:t>
            </a:r>
            <a:r>
              <a:rPr lang="nb-NO" sz="1800" dirty="0">
                <a:latin typeface="Arial" panose="020B0604020202020204" pitchFamily="34" charset="0"/>
                <a:cs typeface="Arial" panose="020B0604020202020204" pitchFamily="34" charset="0"/>
              </a:rPr>
              <a:t> her first </a:t>
            </a:r>
            <a:br>
              <a:rPr lang="nb-NO" sz="1800" dirty="0">
                <a:latin typeface="Arial" panose="020B0604020202020204" pitchFamily="34" charset="0"/>
                <a:cs typeface="Arial" panose="020B0604020202020204" pitchFamily="34" charset="0"/>
              </a:rPr>
            </a:br>
            <a:r>
              <a:rPr lang="nb-NO" sz="1800" dirty="0">
                <a:latin typeface="Arial" panose="020B0604020202020204" pitchFamily="34" charset="0"/>
                <a:cs typeface="Arial" panose="020B0604020202020204" pitchFamily="34" charset="0"/>
              </a:rPr>
              <a:t>baby, </a:t>
            </a:r>
            <a:r>
              <a:rPr lang="nb-NO" sz="1800" dirty="0" err="1">
                <a:latin typeface="Arial" panose="020B0604020202020204" pitchFamily="34" charset="0"/>
                <a:cs typeface="Arial" panose="020B0604020202020204" pitchFamily="34" charset="0"/>
              </a:rPr>
              <a:t>she</a:t>
            </a:r>
            <a:r>
              <a:rPr lang="nb-NO" sz="1800" dirty="0">
                <a:latin typeface="Arial" panose="020B0604020202020204" pitchFamily="34" charset="0"/>
                <a:cs typeface="Arial" panose="020B0604020202020204" pitchFamily="34" charset="0"/>
              </a:rPr>
              <a:t> </a:t>
            </a:r>
            <a:r>
              <a:rPr lang="nb-NO" sz="1800" dirty="0" err="1">
                <a:latin typeface="Arial" panose="020B0604020202020204" pitchFamily="34" charset="0"/>
                <a:cs typeface="Arial" panose="020B0604020202020204" pitchFamily="34" charset="0"/>
              </a:rPr>
              <a:t>found</a:t>
            </a:r>
            <a:r>
              <a:rPr lang="nb-NO" sz="1800" dirty="0">
                <a:latin typeface="Arial" panose="020B0604020202020204" pitchFamily="34" charset="0"/>
                <a:cs typeface="Arial" panose="020B0604020202020204" pitchFamily="34" charset="0"/>
              </a:rPr>
              <a:t> </a:t>
            </a:r>
            <a:r>
              <a:rPr lang="nb-NO" sz="1800" dirty="0" err="1">
                <a:latin typeface="Arial" panose="020B0604020202020204" pitchFamily="34" charset="0"/>
                <a:cs typeface="Arial" panose="020B0604020202020204" pitchFamily="34" charset="0"/>
              </a:rPr>
              <a:t>the</a:t>
            </a:r>
            <a:r>
              <a:rPr lang="nb-NO" sz="1800" dirty="0">
                <a:latin typeface="Arial" panose="020B0604020202020204" pitchFamily="34" charset="0"/>
                <a:cs typeface="Arial" panose="020B0604020202020204" pitchFamily="34" charset="0"/>
              </a:rPr>
              <a:t> </a:t>
            </a:r>
            <a:r>
              <a:rPr lang="nb-NO" sz="1800" dirty="0" err="1">
                <a:latin typeface="Arial" panose="020B0604020202020204" pitchFamily="34" charset="0"/>
                <a:cs typeface="Arial" panose="020B0604020202020204" pitchFamily="34" charset="0"/>
              </a:rPr>
              <a:t>delivery</a:t>
            </a:r>
            <a:r>
              <a:rPr lang="nb-NO" sz="1800" dirty="0">
                <a:latin typeface="Arial" panose="020B0604020202020204" pitchFamily="34" charset="0"/>
                <a:cs typeface="Arial" panose="020B0604020202020204" pitchFamily="34" charset="0"/>
              </a:rPr>
              <a:t> </a:t>
            </a:r>
            <a:br>
              <a:rPr lang="nb-NO" sz="1800" dirty="0">
                <a:latin typeface="Arial" panose="020B0604020202020204" pitchFamily="34" charset="0"/>
                <a:cs typeface="Arial" panose="020B0604020202020204" pitchFamily="34" charset="0"/>
              </a:rPr>
            </a:br>
            <a:r>
              <a:rPr lang="nb-NO" sz="1800" dirty="0" err="1">
                <a:latin typeface="Arial" panose="020B0604020202020204" pitchFamily="34" charset="0"/>
                <a:cs typeface="Arial" panose="020B0604020202020204" pitchFamily="34" charset="0"/>
              </a:rPr>
              <a:t>room</a:t>
            </a:r>
            <a:r>
              <a:rPr lang="nb-NO" sz="1800" dirty="0">
                <a:latin typeface="Arial" panose="020B0604020202020204" pitchFamily="34" charset="0"/>
                <a:cs typeface="Arial" panose="020B0604020202020204" pitchFamily="34" charset="0"/>
              </a:rPr>
              <a:t> </a:t>
            </a:r>
            <a:r>
              <a:rPr lang="nb-NO" sz="1800" dirty="0" err="1">
                <a:latin typeface="Arial" panose="020B0604020202020204" pitchFamily="34" charset="0"/>
                <a:cs typeface="Arial" panose="020B0604020202020204" pitchFamily="34" charset="0"/>
              </a:rPr>
              <a:t>was</a:t>
            </a:r>
            <a:r>
              <a:rPr lang="nb-NO" sz="1800" dirty="0">
                <a:latin typeface="Arial" panose="020B0604020202020204" pitchFamily="34" charset="0"/>
                <a:cs typeface="Arial" panose="020B0604020202020204" pitchFamily="34" charset="0"/>
              </a:rPr>
              <a:t> not </a:t>
            </a:r>
            <a:r>
              <a:rPr lang="nb-NO" sz="1800" dirty="0" err="1">
                <a:latin typeface="Arial" panose="020B0604020202020204" pitchFamily="34" charset="0"/>
                <a:cs typeface="Arial" panose="020B0604020202020204" pitchFamily="34" charset="0"/>
              </a:rPr>
              <a:t>very</a:t>
            </a:r>
            <a:r>
              <a:rPr lang="nb-NO" sz="1800" dirty="0">
                <a:latin typeface="Arial" panose="020B0604020202020204" pitchFamily="34" charset="0"/>
                <a:cs typeface="Arial" panose="020B0604020202020204" pitchFamily="34" charset="0"/>
              </a:rPr>
              <a:t> </a:t>
            </a:r>
            <a:r>
              <a:rPr lang="nb-NO" sz="1800" dirty="0" err="1">
                <a:latin typeface="Arial" panose="020B0604020202020204" pitchFamily="34" charset="0"/>
                <a:cs typeface="Arial" panose="020B0604020202020204" pitchFamily="34" charset="0"/>
              </a:rPr>
              <a:t>clean</a:t>
            </a:r>
            <a:r>
              <a:rPr lang="nb-NO" sz="1800" dirty="0">
                <a:latin typeface="Arial" panose="020B0604020202020204" pitchFamily="34" charset="0"/>
                <a:cs typeface="Arial" panose="020B0604020202020204" pitchFamily="34" charset="0"/>
              </a:rPr>
              <a:t>.</a:t>
            </a:r>
          </a:p>
        </p:txBody>
      </p:sp>
      <p:sp>
        <p:nvSpPr>
          <p:cNvPr id="17" name="Title 2">
            <a:extLst>
              <a:ext uri="{FF2B5EF4-FFF2-40B4-BE49-F238E27FC236}">
                <a16:creationId xmlns:a16="http://schemas.microsoft.com/office/drawing/2014/main" id="{DADD8592-44DC-3B65-84B5-4E4A21C129D2}"/>
              </a:ext>
            </a:extLst>
          </p:cNvPr>
          <p:cNvSpPr>
            <a:spLocks noGrp="1"/>
          </p:cNvSpPr>
          <p:nvPr>
            <p:ph type="title"/>
          </p:nvPr>
        </p:nvSpPr>
        <p:spPr>
          <a:xfrm>
            <a:off x="519046" y="0"/>
            <a:ext cx="8105908" cy="1583552"/>
          </a:xfrm>
          <a:prstGeom prst="rect">
            <a:avLst/>
          </a:prstGeom>
        </p:spPr>
        <p:txBody>
          <a:bodyPr/>
          <a:lstStyle/>
          <a:p>
            <a:pPr algn="ctr"/>
            <a:r>
              <a:rPr lang="nb-NO" sz="4000" dirty="0"/>
              <a:t>The situation</a:t>
            </a:r>
            <a:endParaRPr lang="en-NO" sz="4000" dirty="0"/>
          </a:p>
        </p:txBody>
      </p:sp>
      <p:grpSp>
        <p:nvGrpSpPr>
          <p:cNvPr id="3" name="Group 2">
            <a:extLst>
              <a:ext uri="{FF2B5EF4-FFF2-40B4-BE49-F238E27FC236}">
                <a16:creationId xmlns:a16="http://schemas.microsoft.com/office/drawing/2014/main" id="{3E275097-C9F1-3E7F-141C-2DE273E1E3C3}"/>
              </a:ext>
            </a:extLst>
          </p:cNvPr>
          <p:cNvGrpSpPr/>
          <p:nvPr/>
        </p:nvGrpSpPr>
        <p:grpSpPr>
          <a:xfrm>
            <a:off x="785396" y="1583552"/>
            <a:ext cx="3235624" cy="4314166"/>
            <a:chOff x="5448929" y="1555041"/>
            <a:chExt cx="3235624" cy="4314166"/>
          </a:xfrm>
        </p:grpSpPr>
        <p:pic>
          <p:nvPicPr>
            <p:cNvPr id="4" name="Picture 3">
              <a:extLst>
                <a:ext uri="{FF2B5EF4-FFF2-40B4-BE49-F238E27FC236}">
                  <a16:creationId xmlns:a16="http://schemas.microsoft.com/office/drawing/2014/main" id="{5E29B014-7604-94C7-21D3-F9ABDAFFA87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48929" y="1555041"/>
              <a:ext cx="3235624" cy="4314166"/>
            </a:xfrm>
            <a:prstGeom prst="rect">
              <a:avLst/>
            </a:prstGeom>
          </p:spPr>
        </p:pic>
        <p:sp>
          <p:nvSpPr>
            <p:cNvPr id="5" name="TextBox 4">
              <a:extLst>
                <a:ext uri="{FF2B5EF4-FFF2-40B4-BE49-F238E27FC236}">
                  <a16:creationId xmlns:a16="http://schemas.microsoft.com/office/drawing/2014/main" id="{930F0406-5270-D62A-7E91-E5C640EB55F4}"/>
                </a:ext>
              </a:extLst>
            </p:cNvPr>
            <p:cNvSpPr txBox="1"/>
            <p:nvPr/>
          </p:nvSpPr>
          <p:spPr>
            <a:xfrm>
              <a:off x="7249545" y="5676847"/>
              <a:ext cx="1435008" cy="192360"/>
            </a:xfrm>
            <a:prstGeom prst="rect">
              <a:avLst/>
            </a:prstGeom>
            <a:noFill/>
          </p:spPr>
          <p:txBody>
            <a:bodyPr wrap="square" rtlCol="0">
              <a:spAutoFit/>
            </a:bodyPr>
            <a:lstStyle/>
            <a:p>
              <a:pPr algn="r"/>
              <a:r>
                <a:rPr lang="en-GB" sz="650" dirty="0">
                  <a:solidFill>
                    <a:schemeClr val="bg1"/>
                  </a:solidFill>
                </a:rPr>
                <a:t>©WHO/Dr Helenlouise Taylor</a:t>
              </a:r>
            </a:p>
          </p:txBody>
        </p:sp>
      </p:grpSp>
    </p:spTree>
    <p:extLst>
      <p:ext uri="{BB962C8B-B14F-4D97-AF65-F5344CB8AC3E}">
        <p14:creationId xmlns:p14="http://schemas.microsoft.com/office/powerpoint/2010/main" val="291991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977D5-5B10-21FB-1C47-8309455DEB30}"/>
            </a:ext>
          </a:extLst>
        </p:cNvPr>
        <p:cNvGrpSpPr/>
        <p:nvPr/>
      </p:nvGrpSpPr>
      <p:grpSpPr>
        <a:xfrm>
          <a:off x="0" y="0"/>
          <a:ext cx="0" cy="0"/>
          <a:chOff x="0" y="0"/>
          <a:chExt cx="0" cy="0"/>
        </a:xfrm>
      </p:grpSpPr>
      <p:sp>
        <p:nvSpPr>
          <p:cNvPr id="23" name="Title 2">
            <a:extLst>
              <a:ext uri="{FF2B5EF4-FFF2-40B4-BE49-F238E27FC236}">
                <a16:creationId xmlns:a16="http://schemas.microsoft.com/office/drawing/2014/main" id="{6A22A192-BCE2-B496-3F0F-30609F9766EB}"/>
              </a:ext>
            </a:extLst>
          </p:cNvPr>
          <p:cNvSpPr txBox="1">
            <a:spLocks/>
          </p:cNvSpPr>
          <p:nvPr/>
        </p:nvSpPr>
        <p:spPr>
          <a:xfrm>
            <a:off x="519046" y="0"/>
            <a:ext cx="8105908" cy="1583552"/>
          </a:xfrm>
          <a:prstGeom prst="rect">
            <a:avLst/>
          </a:prstGeom>
        </p:spPr>
        <p:txBody>
          <a:bodyPr vert="horz" lIns="91440" tIns="45720" rIns="91440" bIns="45720" rtlCol="0" anchor="ctr">
            <a:noAutofit/>
          </a:bodyPr>
          <a:lstStyle>
            <a:lvl1pPr algn="ctr" defTabSz="652795" rtl="0" eaLnBrk="1" latinLnBrk="0" hangingPunct="1">
              <a:lnSpc>
                <a:spcPct val="100000"/>
              </a:lnSpc>
              <a:spcBef>
                <a:spcPct val="0"/>
              </a:spcBef>
              <a:buNone/>
              <a:defRPr sz="4000" b="1" i="0" kern="1200">
                <a:solidFill>
                  <a:schemeClr val="tx2"/>
                </a:solidFill>
                <a:latin typeface="Arial" panose="020B0604020202020204" pitchFamily="34" charset="0"/>
                <a:ea typeface="+mj-ea"/>
                <a:cs typeface="Arial" panose="020B0604020202020204" pitchFamily="34" charset="0"/>
              </a:defRPr>
            </a:lvl1pPr>
          </a:lstStyle>
          <a:p>
            <a:r>
              <a:rPr lang="nb-NO"/>
              <a:t>The situation</a:t>
            </a:r>
            <a:endParaRPr lang="en-NO" dirty="0"/>
          </a:p>
        </p:txBody>
      </p:sp>
      <p:sp>
        <p:nvSpPr>
          <p:cNvPr id="4" name="TextBox 3">
            <a:extLst>
              <a:ext uri="{FF2B5EF4-FFF2-40B4-BE49-F238E27FC236}">
                <a16:creationId xmlns:a16="http://schemas.microsoft.com/office/drawing/2014/main" id="{9674703D-782B-14DF-6186-BDA7BC372E12}"/>
              </a:ext>
            </a:extLst>
          </p:cNvPr>
          <p:cNvSpPr txBox="1"/>
          <p:nvPr/>
        </p:nvSpPr>
        <p:spPr>
          <a:xfrm>
            <a:off x="1637552" y="6339432"/>
            <a:ext cx="3977841" cy="260328"/>
          </a:xfrm>
          <a:prstGeom prst="rect">
            <a:avLst/>
          </a:prstGeom>
          <a:noFill/>
        </p:spPr>
        <p:txBody>
          <a:bodyPr wrap="square">
            <a:spAutoFit/>
          </a:bodyPr>
          <a:lstStyle/>
          <a:p>
            <a:r>
              <a:rPr lang="en-US" sz="1100" i="1" u="sng" dirty="0">
                <a:solidFill>
                  <a:schemeClr val="tx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https://www.whatwomenwant.org/</a:t>
            </a:r>
            <a:endParaRPr lang="en-GB" sz="1100" i="1" dirty="0">
              <a:solidFill>
                <a:schemeClr val="tx2"/>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062C7878-608B-6698-68BB-9F4EDBA7A4CD}"/>
              </a:ext>
            </a:extLst>
          </p:cNvPr>
          <p:cNvGrpSpPr/>
          <p:nvPr/>
        </p:nvGrpSpPr>
        <p:grpSpPr>
          <a:xfrm>
            <a:off x="1589903" y="1525548"/>
            <a:ext cx="5916545" cy="4301419"/>
            <a:chOff x="4791566" y="2445364"/>
            <a:chExt cx="4178239" cy="2755934"/>
          </a:xfrm>
        </p:grpSpPr>
        <p:pic>
          <p:nvPicPr>
            <p:cNvPr id="6" name="Picture 5">
              <a:extLst>
                <a:ext uri="{FF2B5EF4-FFF2-40B4-BE49-F238E27FC236}">
                  <a16:creationId xmlns:a16="http://schemas.microsoft.com/office/drawing/2014/main" id="{4598447A-11C6-7F02-08CC-04F12FE171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66841" y="2445364"/>
              <a:ext cx="4102964" cy="2402032"/>
            </a:xfrm>
            <a:prstGeom prst="rect">
              <a:avLst/>
            </a:prstGeom>
          </p:spPr>
        </p:pic>
        <p:sp>
          <p:nvSpPr>
            <p:cNvPr id="7" name="TextBox 6">
              <a:extLst>
                <a:ext uri="{FF2B5EF4-FFF2-40B4-BE49-F238E27FC236}">
                  <a16:creationId xmlns:a16="http://schemas.microsoft.com/office/drawing/2014/main" id="{D3649764-5CA1-1EA9-5D3E-3095E4BAB5EC}"/>
                </a:ext>
              </a:extLst>
            </p:cNvPr>
            <p:cNvSpPr txBox="1"/>
            <p:nvPr/>
          </p:nvSpPr>
          <p:spPr>
            <a:xfrm>
              <a:off x="4791566" y="4928920"/>
              <a:ext cx="4102964" cy="272378"/>
            </a:xfrm>
            <a:prstGeom prst="rect">
              <a:avLst/>
            </a:prstGeom>
            <a:noFill/>
          </p:spPr>
          <p:txBody>
            <a:bodyPr wrap="square" rtlCol="0">
              <a:spAutoFit/>
            </a:bodyPr>
            <a:lstStyle/>
            <a:p>
              <a:r>
                <a:rPr lang="en-GB" sz="1100" i="1" dirty="0">
                  <a:solidFill>
                    <a:schemeClr val="accent3">
                      <a:lumMod val="50000"/>
                    </a:schemeClr>
                  </a:solidFill>
                  <a:latin typeface="Arial" panose="020B0604020202020204" pitchFamily="34" charset="0"/>
                  <a:cs typeface="Arial" panose="020B0604020202020204" pitchFamily="34" charset="0"/>
                </a:rPr>
                <a:t>What Women Want survey: Demands for quality healthcare for women and girls (2019) 1.2 Million women surveyed  </a:t>
              </a:r>
              <a:endParaRPr lang="en-US" sz="1100" i="1" dirty="0">
                <a:latin typeface="Arial" panose="020B0604020202020204" pitchFamily="34" charset="0"/>
                <a:cs typeface="Arial" panose="020B0604020202020204" pitchFamily="34" charset="0"/>
              </a:endParaRPr>
            </a:p>
          </p:txBody>
        </p:sp>
      </p:grpSp>
      <p:pic>
        <p:nvPicPr>
          <p:cNvPr id="2" name="Picture 1">
            <a:extLst>
              <a:ext uri="{FF2B5EF4-FFF2-40B4-BE49-F238E27FC236}">
                <a16:creationId xmlns:a16="http://schemas.microsoft.com/office/drawing/2014/main" id="{F57D59E2-6433-3777-680A-CB54781307CE}"/>
              </a:ext>
            </a:extLst>
          </p:cNvPr>
          <p:cNvPicPr>
            <a:picLocks noChangeAspect="1"/>
          </p:cNvPicPr>
          <p:nvPr/>
        </p:nvPicPr>
        <p:blipFill rotWithShape="1">
          <a:blip r:embed="rId5"/>
          <a:srcRect b="20231"/>
          <a:stretch/>
        </p:blipFill>
        <p:spPr>
          <a:xfrm>
            <a:off x="1398392" y="1489631"/>
            <a:ext cx="6406158" cy="5110129"/>
          </a:xfrm>
          <a:prstGeom prst="rect">
            <a:avLst/>
          </a:prstGeom>
        </p:spPr>
      </p:pic>
    </p:spTree>
    <p:extLst>
      <p:ext uri="{BB962C8B-B14F-4D97-AF65-F5344CB8AC3E}">
        <p14:creationId xmlns:p14="http://schemas.microsoft.com/office/powerpoint/2010/main" val="55868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4191B-8D1B-F548-EA59-C61642D44FB3}"/>
              </a:ext>
            </a:extLst>
          </p:cNvPr>
          <p:cNvSpPr>
            <a:spLocks noGrp="1"/>
          </p:cNvSpPr>
          <p:nvPr>
            <p:ph type="title"/>
          </p:nvPr>
        </p:nvSpPr>
        <p:spPr/>
        <p:txBody>
          <a:bodyPr/>
          <a:lstStyle/>
          <a:p>
            <a:r>
              <a:rPr lang="en-US" sz="4000" b="1" dirty="0">
                <a:solidFill>
                  <a:schemeClr val="tx2"/>
                </a:solidFill>
                <a:latin typeface="Arial" panose="020B0604020202020204" pitchFamily="34" charset="0"/>
                <a:cs typeface="Arial" panose="020B0604020202020204" pitchFamily="34" charset="0"/>
              </a:rPr>
              <a:t>Hand hygiene</a:t>
            </a:r>
            <a:endParaRPr lang="en-NO" dirty="0"/>
          </a:p>
        </p:txBody>
      </p:sp>
    </p:spTree>
    <p:extLst>
      <p:ext uri="{BB962C8B-B14F-4D97-AF65-F5344CB8AC3E}">
        <p14:creationId xmlns:p14="http://schemas.microsoft.com/office/powerpoint/2010/main" val="4251571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E70683-2D7F-AF5B-0C9F-D4BB655ED594}"/>
              </a:ext>
            </a:extLst>
          </p:cNvPr>
          <p:cNvSpPr>
            <a:spLocks noGrp="1"/>
          </p:cNvSpPr>
          <p:nvPr>
            <p:ph type="title"/>
          </p:nvPr>
        </p:nvSpPr>
        <p:spPr>
          <a:xfrm>
            <a:off x="1652451" y="281687"/>
            <a:ext cx="6950060" cy="1036800"/>
          </a:xfrm>
          <a:prstGeom prst="rect">
            <a:avLst/>
          </a:prstGeom>
        </p:spPr>
        <p:txBody>
          <a:bodyPr/>
          <a:lstStyle/>
          <a:p>
            <a:r>
              <a:rPr lang="en-US" dirty="0"/>
              <a:t>Hand hygiene in </a:t>
            </a:r>
            <a:r>
              <a:rPr lang="en-US" dirty="0" err="1"/>
              <a:t>labour</a:t>
            </a:r>
            <a:endParaRPr lang="en-NO" dirty="0"/>
          </a:p>
        </p:txBody>
      </p:sp>
      <p:sp>
        <p:nvSpPr>
          <p:cNvPr id="4" name="Content Placeholder 1">
            <a:extLst>
              <a:ext uri="{FF2B5EF4-FFF2-40B4-BE49-F238E27FC236}">
                <a16:creationId xmlns:a16="http://schemas.microsoft.com/office/drawing/2014/main" id="{6CEE12BB-C515-4B2A-A019-957F367AA566}"/>
              </a:ext>
            </a:extLst>
          </p:cNvPr>
          <p:cNvSpPr txBox="1">
            <a:spLocks/>
          </p:cNvSpPr>
          <p:nvPr/>
        </p:nvSpPr>
        <p:spPr>
          <a:xfrm>
            <a:off x="519048" y="1734853"/>
            <a:ext cx="8025598" cy="4565266"/>
          </a:xfrm>
          <a:prstGeom prst="rect">
            <a:avLst/>
          </a:prstGeom>
        </p:spPr>
        <p:txBody>
          <a:bodyPr vert="horz" lIns="91440" tIns="45720" rIns="91440" bIns="45720" rtlCol="0">
            <a:noAutofit/>
          </a:bodyPr>
          <a:lstStyle>
            <a:lvl1pPr marL="162000" indent="-162000"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1pPr>
            <a:lvl2pPr marL="162000" indent="-163199" algn="l" defTabSz="652795" rtl="0" eaLnBrk="1" latinLnBrk="1" hangingPunct="1">
              <a:lnSpc>
                <a:spcPts val="2100"/>
              </a:lnSpc>
              <a:spcBef>
                <a:spcPts val="1000"/>
              </a:spcBef>
              <a:spcAft>
                <a:spcPts val="245"/>
              </a:spcAft>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324000" indent="-163199" algn="l" defTabSz="652795" rtl="0" eaLnBrk="1" latinLnBrk="1" hangingPunct="1">
              <a:lnSpc>
                <a:spcPts val="2100"/>
              </a:lnSpc>
              <a:spcBef>
                <a:spcPts val="1000"/>
              </a:spcBef>
              <a:spcAft>
                <a:spcPts val="245"/>
              </a:spcAft>
              <a:buSzPct val="60000"/>
              <a:buFont typeface="Courier New" panose="02070309020205020404" pitchFamily="49" charset="0"/>
              <a:buChar char="o"/>
              <a:defRPr sz="1600" b="0" i="0" kern="1200">
                <a:solidFill>
                  <a:schemeClr val="tx1"/>
                </a:solidFill>
                <a:latin typeface="Arial" panose="020B0604020202020204" pitchFamily="34" charset="0"/>
                <a:ea typeface="+mn-ea"/>
                <a:cs typeface="Arial" panose="020B0604020202020204" pitchFamily="34" charset="0"/>
              </a:defRPr>
            </a:lvl3pPr>
            <a:lvl4pPr marL="1142391" indent="-163199" algn="l" defTabSz="652795" rtl="0" eaLnBrk="1" latinLnBrk="0" hangingPunct="1">
              <a:lnSpc>
                <a:spcPct val="90000"/>
              </a:lnSpc>
              <a:spcBef>
                <a:spcPts val="357"/>
              </a:spcBef>
              <a:buFont typeface="Arial" panose="020B0604020202020204" pitchFamily="34" charset="0"/>
              <a:buChar char="•"/>
              <a:defRPr sz="965" b="0" i="0" kern="1200">
                <a:solidFill>
                  <a:schemeClr val="accent3">
                    <a:lumMod val="50000"/>
                  </a:schemeClr>
                </a:solidFill>
                <a:latin typeface="Arial" panose="020B0604020202020204" pitchFamily="34" charset="0"/>
                <a:ea typeface="+mn-ea"/>
                <a:cs typeface="Arial" panose="020B0604020202020204" pitchFamily="34" charset="0"/>
              </a:defRPr>
            </a:lvl4pPr>
            <a:lvl5pPr marL="1468787" indent="-163199" algn="l" defTabSz="652795" rtl="0" eaLnBrk="1" latinLnBrk="0" hangingPunct="1">
              <a:lnSpc>
                <a:spcPct val="90000"/>
              </a:lnSpc>
              <a:spcBef>
                <a:spcPts val="357"/>
              </a:spcBef>
              <a:buFont typeface="Arial" panose="020B0604020202020204" pitchFamily="34" charset="0"/>
              <a:buChar char="•"/>
              <a:defRPr sz="1285" kern="1200">
                <a:solidFill>
                  <a:schemeClr val="accent3">
                    <a:lumMod val="50000"/>
                  </a:schemeClr>
                </a:solidFill>
                <a:latin typeface="+mn-lt"/>
                <a:ea typeface="+mn-ea"/>
                <a:cs typeface="+mn-cs"/>
              </a:defRPr>
            </a:lvl5pPr>
            <a:lvl6pPr marL="1795186"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6pPr>
            <a:lvl7pPr marL="2121582"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7pPr>
            <a:lvl8pPr marL="2447980"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8pPr>
            <a:lvl9pPr marL="2774378" indent="-163199" algn="l" defTabSz="652795" rtl="0" eaLnBrk="1" latinLnBrk="0" hangingPunct="1">
              <a:lnSpc>
                <a:spcPct val="90000"/>
              </a:lnSpc>
              <a:spcBef>
                <a:spcPts val="357"/>
              </a:spcBef>
              <a:buFont typeface="Arial" panose="020B0604020202020204" pitchFamily="34" charset="0"/>
              <a:buChar char="•"/>
              <a:defRPr sz="1285" kern="1200">
                <a:solidFill>
                  <a:schemeClr val="tx1"/>
                </a:solidFill>
                <a:latin typeface="+mn-lt"/>
                <a:ea typeface="+mn-ea"/>
                <a:cs typeface="+mn-cs"/>
              </a:defRPr>
            </a:lvl9pPr>
          </a:lstStyle>
          <a:p>
            <a:pPr marL="0" indent="0">
              <a:spcBef>
                <a:spcPts val="1600"/>
              </a:spcBef>
              <a:buNone/>
            </a:pPr>
            <a:r>
              <a:rPr lang="en-US" sz="1800" dirty="0"/>
              <a:t>Form groups (midwife, Sarita and companion).</a:t>
            </a:r>
          </a:p>
          <a:p>
            <a:pPr marL="0" indent="0">
              <a:buNone/>
            </a:pPr>
            <a:endParaRPr lang="en-GB" sz="1800" dirty="0"/>
          </a:p>
          <a:p>
            <a:endParaRPr lang="en-GB" sz="1800" dirty="0"/>
          </a:p>
          <a:p>
            <a:pPr marL="0" indent="0">
              <a:spcBef>
                <a:spcPts val="1600"/>
              </a:spcBef>
              <a:buNone/>
            </a:pPr>
            <a:br>
              <a:rPr lang="en-GB" sz="1800" b="1" dirty="0"/>
            </a:br>
            <a:r>
              <a:rPr lang="en-US" sz="1800" b="1" dirty="0"/>
              <a:t>Help Sarita access hand hygiene facilities. </a:t>
            </a:r>
          </a:p>
          <a:p>
            <a:pPr marL="0" indent="0">
              <a:buFont typeface="Arial" panose="020B0604020202020204" pitchFamily="34" charset="0"/>
              <a:buNone/>
            </a:pPr>
            <a:endParaRPr lang="en-US" sz="1800" dirty="0"/>
          </a:p>
          <a:p>
            <a:pPr marL="0" indent="0">
              <a:buFont typeface="Arial" panose="020B0604020202020204" pitchFamily="34" charset="0"/>
              <a:buNone/>
            </a:pPr>
            <a:r>
              <a:rPr lang="en-US" sz="1800" dirty="0"/>
              <a:t>Debrief with your team and facilitator.</a:t>
            </a:r>
          </a:p>
          <a:p>
            <a:endParaRPr lang="en-NO" sz="1800" dirty="0"/>
          </a:p>
        </p:txBody>
      </p:sp>
      <p:sp>
        <p:nvSpPr>
          <p:cNvPr id="5" name="Rectangle 4">
            <a:extLst>
              <a:ext uri="{FF2B5EF4-FFF2-40B4-BE49-F238E27FC236}">
                <a16:creationId xmlns:a16="http://schemas.microsoft.com/office/drawing/2014/main" id="{FCF5FD8F-DE79-A1F8-1650-6D9D8E652432}"/>
              </a:ext>
            </a:extLst>
          </p:cNvPr>
          <p:cNvSpPr/>
          <p:nvPr/>
        </p:nvSpPr>
        <p:spPr>
          <a:xfrm>
            <a:off x="531342" y="2202921"/>
            <a:ext cx="7979645" cy="10390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rtlCol="0" anchor="ctr"/>
          <a:lstStyle/>
          <a:p>
            <a:pPr marL="162000" lvl="0" indent="-162000">
              <a:lnSpc>
                <a:spcPts val="230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Sarita has spina bifida; she has been wheelchair bound since childhood.</a:t>
            </a:r>
          </a:p>
          <a:p>
            <a:pPr marL="162000" lvl="0" indent="-162000">
              <a:lnSpc>
                <a:spcPts val="2300"/>
              </a:lnSpc>
              <a:spcBef>
                <a:spcPts val="1000"/>
              </a:spcBef>
              <a:spcAft>
                <a:spcPts val="245"/>
              </a:spcAft>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Now Sarita is in </a:t>
            </a:r>
            <a:r>
              <a:rPr lang="en-US" dirty="0" err="1">
                <a:solidFill>
                  <a:schemeClr val="tx2"/>
                </a:solidFill>
                <a:latin typeface="Arial" panose="020B0604020202020204" pitchFamily="34" charset="0"/>
                <a:cs typeface="Arial" panose="020B0604020202020204" pitchFamily="34" charset="0"/>
              </a:rPr>
              <a:t>labour</a:t>
            </a:r>
            <a:r>
              <a:rPr lang="en-US" dirty="0">
                <a:solidFill>
                  <a:schemeClr val="tx2"/>
                </a:solidFill>
                <a:latin typeface="Arial" panose="020B0604020202020204" pitchFamily="34" charset="0"/>
                <a:cs typeface="Arial" panose="020B0604020202020204" pitchFamily="34" charset="0"/>
              </a:rPr>
              <a:t> and needs to wash her hands.</a:t>
            </a:r>
          </a:p>
        </p:txBody>
      </p:sp>
    </p:spTree>
    <p:extLst>
      <p:ext uri="{BB962C8B-B14F-4D97-AF65-F5344CB8AC3E}">
        <p14:creationId xmlns:p14="http://schemas.microsoft.com/office/powerpoint/2010/main" val="137709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4"/>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34A8FB0F-FE1E-9318-F713-585A6E08D254}"/>
              </a:ext>
            </a:extLst>
          </p:cNvPr>
          <p:cNvSpPr txBox="1">
            <a:spLocks/>
          </p:cNvSpPr>
          <p:nvPr/>
        </p:nvSpPr>
        <p:spPr>
          <a:xfrm>
            <a:off x="1652451" y="281687"/>
            <a:ext cx="6950060" cy="1036800"/>
          </a:xfrm>
          <a:prstGeom prst="rect">
            <a:avLst/>
          </a:prstGeom>
        </p:spPr>
        <p:txBody>
          <a:bodyPr vert="horz" lIns="91440" tIns="45720" rIns="91440" bIns="45720" rtlCol="0" anchor="ctr">
            <a:noAutofit/>
          </a:bodyPr>
          <a:lstStyle>
            <a:lvl1pPr algn="l" defTabSz="652795" rtl="0" eaLnBrk="1" latinLnBrk="0" hangingPunct="1">
              <a:lnSpc>
                <a:spcPct val="10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r>
              <a:rPr lang="en-US"/>
              <a:t> Practice hand hygiene</a:t>
            </a:r>
            <a:endParaRPr lang="en-NO" dirty="0"/>
          </a:p>
        </p:txBody>
      </p:sp>
      <p:pic>
        <p:nvPicPr>
          <p:cNvPr id="12" name="Picture 11">
            <a:extLst>
              <a:ext uri="{FF2B5EF4-FFF2-40B4-BE49-F238E27FC236}">
                <a16:creationId xmlns:a16="http://schemas.microsoft.com/office/drawing/2014/main" id="{7225D92B-CEED-ED44-7302-21887F6062B7}"/>
              </a:ext>
            </a:extLst>
          </p:cNvPr>
          <p:cNvPicPr>
            <a:picLocks noChangeAspect="1"/>
          </p:cNvPicPr>
          <p:nvPr/>
        </p:nvPicPr>
        <p:blipFill rotWithShape="1">
          <a:blip r:embed="rId3">
            <a:extLst>
              <a:ext uri="{28A0092B-C50C-407E-A947-70E740481C1C}">
                <a14:useLocalDpi xmlns:a14="http://schemas.microsoft.com/office/drawing/2010/main" val="0"/>
              </a:ext>
            </a:extLst>
          </a:blip>
          <a:srcRect l="4709" r="11344"/>
          <a:stretch/>
        </p:blipFill>
        <p:spPr>
          <a:xfrm rot="5400000">
            <a:off x="1243368" y="821003"/>
            <a:ext cx="6203074" cy="5215995"/>
          </a:xfrm>
          <a:prstGeom prst="rect">
            <a:avLst/>
          </a:prstGeom>
          <a:solidFill>
            <a:schemeClr val="bg1"/>
          </a:solidFill>
        </p:spPr>
      </p:pic>
      <p:grpSp>
        <p:nvGrpSpPr>
          <p:cNvPr id="13" name="Group 12">
            <a:extLst>
              <a:ext uri="{FF2B5EF4-FFF2-40B4-BE49-F238E27FC236}">
                <a16:creationId xmlns:a16="http://schemas.microsoft.com/office/drawing/2014/main" id="{4C9A84E2-C50F-4C8F-6E3D-5667C4368E69}"/>
              </a:ext>
            </a:extLst>
          </p:cNvPr>
          <p:cNvGrpSpPr/>
          <p:nvPr/>
        </p:nvGrpSpPr>
        <p:grpSpPr>
          <a:xfrm>
            <a:off x="6591376" y="6124762"/>
            <a:ext cx="4022270" cy="360000"/>
            <a:chOff x="566707" y="4383958"/>
            <a:chExt cx="4022270" cy="360000"/>
          </a:xfrm>
        </p:grpSpPr>
        <p:grpSp>
          <p:nvGrpSpPr>
            <p:cNvPr id="14" name="Group 13">
              <a:extLst>
                <a:ext uri="{FF2B5EF4-FFF2-40B4-BE49-F238E27FC236}">
                  <a16:creationId xmlns:a16="http://schemas.microsoft.com/office/drawing/2014/main" id="{52D5A3D4-5DFC-F811-C3DB-63E358124ACB}"/>
                </a:ext>
              </a:extLst>
            </p:cNvPr>
            <p:cNvGrpSpPr/>
            <p:nvPr/>
          </p:nvGrpSpPr>
          <p:grpSpPr>
            <a:xfrm>
              <a:off x="690712" y="4440486"/>
              <a:ext cx="3898265" cy="261610"/>
              <a:chOff x="2381314" y="5405811"/>
              <a:chExt cx="3898265" cy="261610"/>
            </a:xfrm>
          </p:grpSpPr>
          <p:sp>
            <p:nvSpPr>
              <p:cNvPr id="16" name="TextBox 15">
                <a:extLst>
                  <a:ext uri="{FF2B5EF4-FFF2-40B4-BE49-F238E27FC236}">
                    <a16:creationId xmlns:a16="http://schemas.microsoft.com/office/drawing/2014/main" id="{D23BCE56-7D92-2529-9C53-DFD1483165B7}"/>
                  </a:ext>
                </a:extLst>
              </p:cNvPr>
              <p:cNvSpPr txBox="1"/>
              <p:nvPr/>
            </p:nvSpPr>
            <p:spPr>
              <a:xfrm>
                <a:off x="2620364" y="5405811"/>
                <a:ext cx="3659215" cy="261610"/>
              </a:xfrm>
              <a:prstGeom prst="rect">
                <a:avLst/>
              </a:prstGeom>
              <a:noFill/>
            </p:spPr>
            <p:txBody>
              <a:bodyPr wrap="square">
                <a:spAutoFit/>
              </a:bodyPr>
              <a:lstStyle/>
              <a:p>
                <a:r>
                  <a:rPr lang="en-GB" sz="1100" i="1" dirty="0">
                    <a:latin typeface="Arial" panose="020B0604020202020204" pitchFamily="34" charset="0"/>
                    <a:cs typeface="Arial" panose="020B0604020202020204" pitchFamily="34" charset="0"/>
                    <a:hlinkClick r:id="rId4"/>
                  </a:rPr>
                  <a:t>Wash-your-hands timed</a:t>
                </a:r>
                <a:endParaRPr lang="en-GB" sz="1100" i="1" dirty="0">
                  <a:latin typeface="Arial" panose="020B0604020202020204" pitchFamily="34" charset="0"/>
                  <a:cs typeface="Arial" panose="020B0604020202020204" pitchFamily="34" charset="0"/>
                </a:endParaRPr>
              </a:p>
            </p:txBody>
          </p:sp>
          <p:pic>
            <p:nvPicPr>
              <p:cNvPr id="17" name="Graphic 16">
                <a:extLst>
                  <a:ext uri="{FF2B5EF4-FFF2-40B4-BE49-F238E27FC236}">
                    <a16:creationId xmlns:a16="http://schemas.microsoft.com/office/drawing/2014/main" id="{A6DE9B40-9EF4-4DAA-DE03-BF923D325FC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81314" y="5417418"/>
                <a:ext cx="223731" cy="223731"/>
              </a:xfrm>
              <a:prstGeom prst="rect">
                <a:avLst/>
              </a:prstGeom>
            </p:spPr>
          </p:pic>
        </p:grpSp>
        <p:pic>
          <p:nvPicPr>
            <p:cNvPr id="15" name="Picture 14" descr="A blue circle with a white camera&#10;&#10;Description automatically generated">
              <a:extLst>
                <a:ext uri="{FF2B5EF4-FFF2-40B4-BE49-F238E27FC236}">
                  <a16:creationId xmlns:a16="http://schemas.microsoft.com/office/drawing/2014/main" id="{4BBC81FD-4EFC-224E-7CEE-5C6F24621D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707" y="4383958"/>
              <a:ext cx="360000" cy="360000"/>
            </a:xfrm>
            <a:prstGeom prst="rect">
              <a:avLst/>
            </a:prstGeom>
          </p:spPr>
        </p:pic>
      </p:grpSp>
    </p:spTree>
    <p:extLst>
      <p:ext uri="{BB962C8B-B14F-4D97-AF65-F5344CB8AC3E}">
        <p14:creationId xmlns:p14="http://schemas.microsoft.com/office/powerpoint/2010/main" val="3837569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91B1B1-6148-D895-5ECF-CCD1A02ABD1B}"/>
              </a:ext>
            </a:extLst>
          </p:cNvPr>
          <p:cNvSpPr>
            <a:spLocks noGrp="1"/>
          </p:cNvSpPr>
          <p:nvPr>
            <p:ph type="title"/>
          </p:nvPr>
        </p:nvSpPr>
        <p:spPr>
          <a:xfrm>
            <a:off x="1652450" y="281687"/>
            <a:ext cx="7987495" cy="1036800"/>
          </a:xfrm>
          <a:prstGeom prst="rect">
            <a:avLst/>
          </a:prstGeom>
        </p:spPr>
        <p:txBody>
          <a:bodyPr/>
          <a:lstStyle/>
          <a:p>
            <a:r>
              <a:rPr lang="en-GB" dirty="0"/>
              <a:t>Check hand hygiene  </a:t>
            </a:r>
            <a:endParaRPr lang="en-NO" dirty="0"/>
          </a:p>
        </p:txBody>
      </p:sp>
      <p:sp>
        <p:nvSpPr>
          <p:cNvPr id="2" name="TextBox 1">
            <a:extLst>
              <a:ext uri="{FF2B5EF4-FFF2-40B4-BE49-F238E27FC236}">
                <a16:creationId xmlns:a16="http://schemas.microsoft.com/office/drawing/2014/main" id="{A6FD946D-B9A2-BEA3-0EC5-2FE791A7E765}"/>
              </a:ext>
            </a:extLst>
          </p:cNvPr>
          <p:cNvSpPr txBox="1"/>
          <p:nvPr/>
        </p:nvSpPr>
        <p:spPr>
          <a:xfrm>
            <a:off x="3512252" y="1572080"/>
            <a:ext cx="5016183" cy="3610604"/>
          </a:xfrm>
          <a:prstGeom prst="rect">
            <a:avLst/>
          </a:prstGeom>
          <a:noFill/>
        </p:spPr>
        <p:txBody>
          <a:bodyPr wrap="square" rtlCol="0">
            <a:spAutoFit/>
          </a:bodyPr>
          <a:lstStyle/>
          <a:p>
            <a:pPr>
              <a:lnSpc>
                <a:spcPts val="2300"/>
              </a:lnSpc>
            </a:pPr>
            <a:r>
              <a:rPr lang="en-US" dirty="0">
                <a:latin typeface="Arial" panose="020B0604020202020204" pitchFamily="34" charset="0"/>
                <a:cs typeface="Arial" panose="020B0604020202020204" pitchFamily="34" charset="0"/>
              </a:rPr>
              <a:t>Prepare a paper with outlines of your hands including the wrist (left and right, front and back).</a:t>
            </a:r>
          </a:p>
          <a:p>
            <a:pPr>
              <a:lnSpc>
                <a:spcPts val="2300"/>
              </a:lnSpc>
            </a:pPr>
            <a:endParaRPr lang="en-US" dirty="0">
              <a:latin typeface="Arial" panose="020B0604020202020204" pitchFamily="34" charset="0"/>
              <a:cs typeface="Arial" panose="020B0604020202020204" pitchFamily="34" charset="0"/>
            </a:endParaRPr>
          </a:p>
          <a:p>
            <a:pPr>
              <a:lnSpc>
                <a:spcPts val="2300"/>
              </a:lnSpc>
            </a:pPr>
            <a:r>
              <a:rPr lang="en-US" dirty="0">
                <a:latin typeface="Arial" panose="020B0604020202020204" pitchFamily="34" charset="0"/>
                <a:cs typeface="Arial" panose="020B0604020202020204" pitchFamily="34" charset="0"/>
              </a:rPr>
              <a:t>Rub a small amount of fluorescent lotion all over your hands.</a:t>
            </a:r>
          </a:p>
          <a:p>
            <a:pPr>
              <a:lnSpc>
                <a:spcPts val="2300"/>
              </a:lnSpc>
            </a:pPr>
            <a:endParaRPr lang="en-US" dirty="0">
              <a:latin typeface="Arial" panose="020B0604020202020204" pitchFamily="34" charset="0"/>
              <a:cs typeface="Arial" panose="020B0604020202020204" pitchFamily="34" charset="0"/>
            </a:endParaRPr>
          </a:p>
          <a:p>
            <a:pPr>
              <a:lnSpc>
                <a:spcPts val="2300"/>
              </a:lnSpc>
            </a:pPr>
            <a:r>
              <a:rPr lang="en-US" dirty="0">
                <a:latin typeface="Arial" panose="020B0604020202020204" pitchFamily="34" charset="0"/>
                <a:cs typeface="Arial" panose="020B0604020202020204" pitchFamily="34" charset="0"/>
              </a:rPr>
              <a:t>Wash your hands.</a:t>
            </a:r>
          </a:p>
          <a:p>
            <a:pPr>
              <a:lnSpc>
                <a:spcPts val="2300"/>
              </a:lnSpc>
            </a:pPr>
            <a:endParaRPr lang="en-US" dirty="0">
              <a:latin typeface="Arial" panose="020B0604020202020204" pitchFamily="34" charset="0"/>
              <a:cs typeface="Arial" panose="020B0604020202020204" pitchFamily="34" charset="0"/>
            </a:endParaRPr>
          </a:p>
          <a:p>
            <a:pPr>
              <a:lnSpc>
                <a:spcPts val="2300"/>
              </a:lnSpc>
            </a:pPr>
            <a:r>
              <a:rPr lang="en-US" dirty="0">
                <a:latin typeface="Arial" panose="020B0604020202020204" pitchFamily="34" charset="0"/>
                <a:cs typeface="Arial" panose="020B0604020202020204" pitchFamily="34" charset="0"/>
              </a:rPr>
              <a:t>Shine the UV light onto washed hands, and with help from others, mark areas where the fluorescent lotion remains.</a:t>
            </a:r>
          </a:p>
        </p:txBody>
      </p:sp>
      <p:pic>
        <p:nvPicPr>
          <p:cNvPr id="9" name="Content Placeholder 9">
            <a:extLst>
              <a:ext uri="{FF2B5EF4-FFF2-40B4-BE49-F238E27FC236}">
                <a16:creationId xmlns:a16="http://schemas.microsoft.com/office/drawing/2014/main" id="{BBC32BF8-A51A-EFF1-32F3-4C32664D0DA9}"/>
              </a:ext>
            </a:extLst>
          </p:cNvPr>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52642" t="16749" r="8899" b="48203"/>
          <a:stretch/>
        </p:blipFill>
        <p:spPr>
          <a:xfrm>
            <a:off x="549730" y="1580462"/>
            <a:ext cx="2720768" cy="3530253"/>
          </a:xfrm>
          <a:prstGeom prst="rect">
            <a:avLst/>
          </a:prstGeom>
          <a:ln w="0">
            <a:noFill/>
          </a:ln>
        </p:spPr>
        <p:style>
          <a:lnRef idx="2">
            <a:schemeClr val="dk1"/>
          </a:lnRef>
          <a:fillRef idx="1">
            <a:schemeClr val="lt1"/>
          </a:fillRef>
          <a:effectRef idx="0">
            <a:schemeClr val="dk1"/>
          </a:effectRef>
          <a:fontRef idx="minor">
            <a:schemeClr val="dk1"/>
          </a:fontRef>
        </p:style>
      </p:pic>
      <p:grpSp>
        <p:nvGrpSpPr>
          <p:cNvPr id="11" name="Group 10">
            <a:extLst>
              <a:ext uri="{FF2B5EF4-FFF2-40B4-BE49-F238E27FC236}">
                <a16:creationId xmlns:a16="http://schemas.microsoft.com/office/drawing/2014/main" id="{F95D77B0-366F-72C5-0E9B-6BF49C810E8D}"/>
              </a:ext>
            </a:extLst>
          </p:cNvPr>
          <p:cNvGrpSpPr/>
          <p:nvPr/>
        </p:nvGrpSpPr>
        <p:grpSpPr>
          <a:xfrm>
            <a:off x="549730" y="5553902"/>
            <a:ext cx="4022270" cy="360000"/>
            <a:chOff x="566707" y="4383958"/>
            <a:chExt cx="4022270" cy="360000"/>
          </a:xfrm>
        </p:grpSpPr>
        <p:grpSp>
          <p:nvGrpSpPr>
            <p:cNvPr id="12" name="Group 11">
              <a:extLst>
                <a:ext uri="{FF2B5EF4-FFF2-40B4-BE49-F238E27FC236}">
                  <a16:creationId xmlns:a16="http://schemas.microsoft.com/office/drawing/2014/main" id="{8A1D4FCF-43CA-34CD-7AA2-8DB6F14149FA}"/>
                </a:ext>
              </a:extLst>
            </p:cNvPr>
            <p:cNvGrpSpPr/>
            <p:nvPr/>
          </p:nvGrpSpPr>
          <p:grpSpPr>
            <a:xfrm>
              <a:off x="690712" y="4440486"/>
              <a:ext cx="3898265" cy="261610"/>
              <a:chOff x="2381314" y="5405811"/>
              <a:chExt cx="3898265" cy="261610"/>
            </a:xfrm>
          </p:grpSpPr>
          <p:sp>
            <p:nvSpPr>
              <p:cNvPr id="14" name="TextBox 13">
                <a:extLst>
                  <a:ext uri="{FF2B5EF4-FFF2-40B4-BE49-F238E27FC236}">
                    <a16:creationId xmlns:a16="http://schemas.microsoft.com/office/drawing/2014/main" id="{166E9FFC-C02C-0A9E-2C5D-6BD98BDDAB42}"/>
                  </a:ext>
                </a:extLst>
              </p:cNvPr>
              <p:cNvSpPr txBox="1"/>
              <p:nvPr/>
            </p:nvSpPr>
            <p:spPr>
              <a:xfrm>
                <a:off x="2620364" y="5405811"/>
                <a:ext cx="3659215" cy="261610"/>
              </a:xfrm>
              <a:prstGeom prst="rect">
                <a:avLst/>
              </a:prstGeom>
              <a:noFill/>
            </p:spPr>
            <p:txBody>
              <a:bodyPr wrap="square">
                <a:spAutoFit/>
              </a:bodyPr>
              <a:lstStyle/>
              <a:p>
                <a:r>
                  <a:rPr lang="en-GB" sz="1100" i="1" dirty="0">
                    <a:latin typeface="Arial" panose="020B0604020202020204" pitchFamily="34" charset="0"/>
                    <a:cs typeface="Arial" panose="020B0604020202020204" pitchFamily="34" charset="0"/>
                    <a:hlinkClick r:id="rId4"/>
                  </a:rPr>
                  <a:t>Hand hygiene using fluorescent gel</a:t>
                </a:r>
                <a:endParaRPr lang="en-GB" sz="1100" i="1" dirty="0">
                  <a:latin typeface="Arial" panose="020B0604020202020204" pitchFamily="34" charset="0"/>
                  <a:cs typeface="Arial" panose="020B0604020202020204" pitchFamily="34" charset="0"/>
                </a:endParaRPr>
              </a:p>
            </p:txBody>
          </p:sp>
          <p:pic>
            <p:nvPicPr>
              <p:cNvPr id="15" name="Graphic 14">
                <a:extLst>
                  <a:ext uri="{FF2B5EF4-FFF2-40B4-BE49-F238E27FC236}">
                    <a16:creationId xmlns:a16="http://schemas.microsoft.com/office/drawing/2014/main" id="{9A584CD7-7390-17AB-703B-6D9327428A9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81314" y="5417418"/>
                <a:ext cx="223731" cy="223731"/>
              </a:xfrm>
              <a:prstGeom prst="rect">
                <a:avLst/>
              </a:prstGeom>
            </p:spPr>
          </p:pic>
        </p:grpSp>
        <p:pic>
          <p:nvPicPr>
            <p:cNvPr id="13" name="Picture 12" descr="A blue circle with a white camera&#10;&#10;Description automatically generated">
              <a:extLst>
                <a:ext uri="{FF2B5EF4-FFF2-40B4-BE49-F238E27FC236}">
                  <a16:creationId xmlns:a16="http://schemas.microsoft.com/office/drawing/2014/main" id="{E780033A-2ACB-5E6A-091B-B40FDAB679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707" y="4383958"/>
              <a:ext cx="360000" cy="360000"/>
            </a:xfrm>
            <a:prstGeom prst="rect">
              <a:avLst/>
            </a:prstGeom>
          </p:spPr>
        </p:pic>
      </p:grpSp>
    </p:spTree>
    <p:extLst>
      <p:ext uri="{BB962C8B-B14F-4D97-AF65-F5344CB8AC3E}">
        <p14:creationId xmlns:p14="http://schemas.microsoft.com/office/powerpoint/2010/main" val="2977063604"/>
      </p:ext>
    </p:extLst>
  </p:cSld>
  <p:clrMapOvr>
    <a:masterClrMapping/>
  </p:clrMapOvr>
</p:sld>
</file>

<file path=ppt/theme/theme1.xml><?xml version="1.0" encoding="utf-8"?>
<a:theme xmlns:a="http://schemas.openxmlformats.org/drawingml/2006/main" name="2_Custom Design">
  <a:themeElements>
    <a:clrScheme name="Custom 1">
      <a:dk1>
        <a:srgbClr val="404040"/>
      </a:dk1>
      <a:lt1>
        <a:srgbClr val="FFFFFF"/>
      </a:lt1>
      <a:dk2>
        <a:srgbClr val="2B87C3"/>
      </a:dk2>
      <a:lt2>
        <a:srgbClr val="D6ECF7"/>
      </a:lt2>
      <a:accent1>
        <a:srgbClr val="5DB5E4"/>
      </a:accent1>
      <a:accent2>
        <a:srgbClr val="26ACAF"/>
      </a:accent2>
      <a:accent3>
        <a:srgbClr val="00509C"/>
      </a:accent3>
      <a:accent4>
        <a:srgbClr val="007173"/>
      </a:accent4>
      <a:accent5>
        <a:srgbClr val="D4F1F0"/>
      </a:accent5>
      <a:accent6>
        <a:srgbClr val="FCB33C"/>
      </a:accent6>
      <a:hlink>
        <a:srgbClr val="2B87C3"/>
      </a:hlink>
      <a:folHlink>
        <a:srgbClr val="5DB5E4"/>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L" id="{135A855D-B95B-1B4E-9578-1805F3125630}" vid="{E51A0FBC-D2C7-1E41-A622-DF7D199CA2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47406</TotalTime>
  <Words>4717</Words>
  <Application>Microsoft Office PowerPoint</Application>
  <PresentationFormat>On-screen Show (4:3)</PresentationFormat>
  <Paragraphs>512</Paragraphs>
  <Slides>36</Slides>
  <Notes>36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Courier New</vt:lpstr>
      <vt:lpstr>Myriad Pro</vt:lpstr>
      <vt:lpstr>System Font Regular</vt:lpstr>
      <vt:lpstr>2_Custom Design</vt:lpstr>
      <vt:lpstr>PowerPoint Presentation</vt:lpstr>
      <vt:lpstr>Content</vt:lpstr>
      <vt:lpstr>Goal and learning outcomes</vt:lpstr>
      <vt:lpstr>The situation</vt:lpstr>
      <vt:lpstr>PowerPoint Presentation</vt:lpstr>
      <vt:lpstr>Hand hygiene</vt:lpstr>
      <vt:lpstr>Hand hygiene in labour</vt:lpstr>
      <vt:lpstr>PowerPoint Presentation</vt:lpstr>
      <vt:lpstr>Check hand hygiene  </vt:lpstr>
      <vt:lpstr>When are the 5 moments for hand hygiene?</vt:lpstr>
      <vt:lpstr>Do artificial nails and jewellery prevent effective hand hygiene?</vt:lpstr>
      <vt:lpstr>Recommendation and reasons</vt:lpstr>
      <vt:lpstr>Standard precautions</vt:lpstr>
      <vt:lpstr>What are the key elements of standard precautions? </vt:lpstr>
      <vt:lpstr>When do you put on and take off gloves?</vt:lpstr>
      <vt:lpstr>Which gloves would you select? </vt:lpstr>
      <vt:lpstr>What are examples of unsafe glove use?</vt:lpstr>
      <vt:lpstr>Use personal protective equipment (PPE) correctly </vt:lpstr>
      <vt:lpstr>What measures protect against respiratory infections? </vt:lpstr>
      <vt:lpstr>Advise a mother with a respiratory infection after birth</vt:lpstr>
      <vt:lpstr>How do you ensure safe handling of sharps?</vt:lpstr>
      <vt:lpstr>How should you safely handle the placenta, body fluids and clinical waste?</vt:lpstr>
      <vt:lpstr>How should you manage equipment between each delivery?</vt:lpstr>
      <vt:lpstr>Environment</vt:lpstr>
      <vt:lpstr>What are the components for a clean, safe environment for newborn care?</vt:lpstr>
      <vt:lpstr>What needs to be supervised for clean, safe environment for newborn care?</vt:lpstr>
      <vt:lpstr>What areas need special attention for cleaning?</vt:lpstr>
      <vt:lpstr>How do you ensure linen is handled safely?</vt:lpstr>
      <vt:lpstr>What physical environment is essential for quality newborn care?</vt:lpstr>
      <vt:lpstr>Supervise cleaning of sinks/handwashing stations </vt:lpstr>
      <vt:lpstr>Supervise safe handling of blood spill </vt:lpstr>
      <vt:lpstr>Hand hygiene in labour</vt:lpstr>
      <vt:lpstr>Summary:  Infection prevention for newborns </vt:lpstr>
      <vt:lpstr>PowerPoint Presentation</vt:lpstr>
      <vt:lpstr>PowerPoint Presentation</vt:lpstr>
      <vt:lpstr>References and  additional resources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Infection prevention for newborns</dc:title>
  <dc:creator>Sandra Lang updated ENC TAG</dc:creator>
  <cp:keywords>reviewed Dr HLT;adapted from ENCC</cp:keywords>
  <cp:lastModifiedBy>Dr Helenlouise Taylor</cp:lastModifiedBy>
  <cp:revision>1476</cp:revision>
  <dcterms:created xsi:type="dcterms:W3CDTF">2020-10-07T10:46:25Z</dcterms:created>
  <dcterms:modified xsi:type="dcterms:W3CDTF">2024-03-28T14:32:07Z</dcterms:modified>
</cp:coreProperties>
</file>