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54.jpg" ContentType="image/jpg"/>
  <Override PartName="/ppt/notesSlides/notesSlide32.xml" ContentType="application/vnd.openxmlformats-officedocument.presentationml.notesSlide+xml"/>
  <Override PartName="/ppt/media/image55.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8"/>
  </p:notesMasterIdLst>
  <p:handoutMasterIdLst>
    <p:handoutMasterId r:id="rId49"/>
  </p:handoutMasterIdLst>
  <p:sldIdLst>
    <p:sldId id="563" r:id="rId2"/>
    <p:sldId id="524" r:id="rId3"/>
    <p:sldId id="429" r:id="rId4"/>
    <p:sldId id="503" r:id="rId5"/>
    <p:sldId id="564" r:id="rId6"/>
    <p:sldId id="606" r:id="rId7"/>
    <p:sldId id="565" r:id="rId8"/>
    <p:sldId id="566" r:id="rId9"/>
    <p:sldId id="567" r:id="rId10"/>
    <p:sldId id="525" r:id="rId11"/>
    <p:sldId id="571" r:id="rId12"/>
    <p:sldId id="568" r:id="rId13"/>
    <p:sldId id="569" r:id="rId14"/>
    <p:sldId id="570" r:id="rId15"/>
    <p:sldId id="578" r:id="rId16"/>
    <p:sldId id="562" r:id="rId17"/>
    <p:sldId id="572" r:id="rId18"/>
    <p:sldId id="573" r:id="rId19"/>
    <p:sldId id="574" r:id="rId20"/>
    <p:sldId id="577" r:id="rId21"/>
    <p:sldId id="575" r:id="rId22"/>
    <p:sldId id="576" r:id="rId23"/>
    <p:sldId id="602" r:id="rId24"/>
    <p:sldId id="580" r:id="rId25"/>
    <p:sldId id="581" r:id="rId26"/>
    <p:sldId id="582" r:id="rId27"/>
    <p:sldId id="583" r:id="rId28"/>
    <p:sldId id="584" r:id="rId29"/>
    <p:sldId id="603" r:id="rId30"/>
    <p:sldId id="521" r:id="rId31"/>
    <p:sldId id="586" r:id="rId32"/>
    <p:sldId id="587" r:id="rId33"/>
    <p:sldId id="588" r:id="rId34"/>
    <p:sldId id="605" r:id="rId35"/>
    <p:sldId id="553" r:id="rId36"/>
    <p:sldId id="558" r:id="rId37"/>
    <p:sldId id="555" r:id="rId38"/>
    <p:sldId id="556" r:id="rId39"/>
    <p:sldId id="591" r:id="rId40"/>
    <p:sldId id="592" r:id="rId41"/>
    <p:sldId id="593" r:id="rId42"/>
    <p:sldId id="594" r:id="rId43"/>
    <p:sldId id="595" r:id="rId44"/>
    <p:sldId id="596" r:id="rId45"/>
    <p:sldId id="598" r:id="rId46"/>
    <p:sldId id="59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4919AC-530D-9048-9828-B51E75815086}">
          <p14:sldIdLst>
            <p14:sldId id="563"/>
            <p14:sldId id="524"/>
          </p14:sldIdLst>
        </p14:section>
        <p14:section name="Goal" id="{74197861-F1E7-2A4A-B295-9925107FF036}">
          <p14:sldIdLst>
            <p14:sldId id="429"/>
          </p14:sldIdLst>
        </p14:section>
        <p14:section name="The situation" id="{928E1421-33F2-F844-A2E9-4A85A18A8CBA}">
          <p14:sldIdLst>
            <p14:sldId id="503"/>
            <p14:sldId id="564"/>
          </p14:sldIdLst>
        </p14:section>
        <p14:section name="Special needs of the small baby" id="{3D71886E-841E-724D-9E2A-0194A61507C8}">
          <p14:sldIdLst>
            <p14:sldId id="606"/>
            <p14:sldId id="565"/>
            <p14:sldId id="566"/>
            <p14:sldId id="567"/>
          </p14:sldIdLst>
        </p14:section>
        <p14:section name="Principles of KMC" id="{58389F31-CADB-7240-9076-006D9E48AD94}">
          <p14:sldIdLst>
            <p14:sldId id="525"/>
            <p14:sldId id="571"/>
            <p14:sldId id="568"/>
            <p14:sldId id="569"/>
            <p14:sldId id="570"/>
          </p14:sldIdLst>
        </p14:section>
        <p14:section name="Practical issues in KMC" id="{83FC0705-8F23-344F-97EE-7E1D5E340630}">
          <p14:sldIdLst>
            <p14:sldId id="578"/>
            <p14:sldId id="562"/>
            <p14:sldId id="572"/>
            <p14:sldId id="573"/>
            <p14:sldId id="574"/>
            <p14:sldId id="577"/>
            <p14:sldId id="575"/>
            <p14:sldId id="576"/>
            <p14:sldId id="602"/>
            <p14:sldId id="580"/>
            <p14:sldId id="581"/>
            <p14:sldId id="582"/>
            <p14:sldId id="583"/>
            <p14:sldId id="584"/>
            <p14:sldId id="603"/>
          </p14:sldIdLst>
        </p14:section>
        <p14:section name="6. Organisation of KMC" id="{EE9CE1CE-A5F6-EB4A-ABD4-FF99FAF1110A}">
          <p14:sldIdLst>
            <p14:sldId id="521"/>
            <p14:sldId id="586"/>
            <p14:sldId id="587"/>
            <p14:sldId id="588"/>
            <p14:sldId id="605"/>
          </p14:sldIdLst>
        </p14:section>
        <p14:section name="Summary" id="{453681CF-C474-2348-81C2-85711C6FF5F7}">
          <p14:sldIdLst>
            <p14:sldId id="553"/>
          </p14:sldIdLst>
        </p14:section>
        <p14:section name="Clinical practice" id="{9939434B-7FD4-7242-A9F7-045D9C7AC57C}">
          <p14:sldIdLst>
            <p14:sldId id="558"/>
          </p14:sldIdLst>
        </p14:section>
        <p14:section name="Quality inprovement" id="{98E390A7-1061-9643-A0B0-DBA693D77ACC}">
          <p14:sldIdLst>
            <p14:sldId id="555"/>
          </p14:sldIdLst>
        </p14:section>
        <p14:section name="References and additional resources" id="{C0A628E3-3445-4AFA-B752-A93FB000635D}">
          <p14:sldIdLst>
            <p14:sldId id="556"/>
            <p14:sldId id="591"/>
            <p14:sldId id="592"/>
            <p14:sldId id="593"/>
            <p14:sldId id="594"/>
            <p14:sldId id="595"/>
            <p14:sldId id="596"/>
            <p14:sldId id="598"/>
            <p14:sldId id="59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126940-D539-C06C-E73C-FD21C71D7984}" name="Wenche Stødle" initials="WS" userId="S::wenche.stodle@laerdal.com::13240b42-f082-4e59-bc10-21d0d23d6f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hris" initials="c" lastIdx="1" clrIdx="6">
    <p:extLst>
      <p:ext uri="{19B8F6BF-5375-455C-9EA6-DF929625EA0E}">
        <p15:presenceInfo xmlns:p15="http://schemas.microsoft.com/office/powerpoint/2012/main" userId="S::chris@sarpreg.no::2080fc9a-91fd-4fa4-93c0-5d557b0f6e4d" providerId="AD"/>
      </p:ext>
    </p:extLst>
  </p:cmAuthor>
  <p:cmAuthor id="1" name="Dr Helenlouise Taylor" initials="Dr HLT" lastIdx="169" clrIdx="0">
    <p:extLst>
      <p:ext uri="{19B8F6BF-5375-455C-9EA6-DF929625EA0E}">
        <p15:presenceInfo xmlns:p15="http://schemas.microsoft.com/office/powerpoint/2012/main" userId="Dr Helenlouise Taylor" providerId="None"/>
      </p:ext>
    </p:extLst>
  </p:cmAuthor>
  <p:cmAuthor id="8" name="Microsoft Office User" initials="MOU" lastIdx="1" clrIdx="7">
    <p:extLst>
      <p:ext uri="{19B8F6BF-5375-455C-9EA6-DF929625EA0E}">
        <p15:presenceInfo xmlns:p15="http://schemas.microsoft.com/office/powerpoint/2012/main" userId="Microsoft Office User" providerId="None"/>
      </p:ext>
    </p:extLst>
  </p:cmAuthor>
  <p:cmAuthor id="2" name="Peggy" initials="P" lastIdx="1" clrIdx="1"/>
  <p:cmAuthor id="9" name="Jura Eds" initials="JES" lastIdx="29" clrIdx="8">
    <p:extLst>
      <p:ext uri="{19B8F6BF-5375-455C-9EA6-DF929625EA0E}">
        <p15:presenceInfo xmlns:p15="http://schemas.microsoft.com/office/powerpoint/2012/main" userId="Jura Eds" providerId="None"/>
      </p:ext>
    </p:extLst>
  </p:cmAuthor>
  <p:cmAuthor id="3" name="Chris J. Haaland" initials="CJH" lastIdx="5" clrIdx="2">
    <p:extLst>
      <p:ext uri="{19B8F6BF-5375-455C-9EA6-DF929625EA0E}">
        <p15:presenceInfo xmlns:p15="http://schemas.microsoft.com/office/powerpoint/2012/main" userId="2794b43ad3ba56aa" providerId="Windows Live"/>
      </p:ext>
    </p:extLst>
  </p:cmAuthor>
  <p:cmAuthor id="10" name="Niermeyer, Susan" initials="SN" lastIdx="17" clrIdx="9">
    <p:extLst>
      <p:ext uri="{19B8F6BF-5375-455C-9EA6-DF929625EA0E}">
        <p15:presenceInfo xmlns:p15="http://schemas.microsoft.com/office/powerpoint/2012/main" userId="S::susan.niermeyer@cuanschutz.edu::72c7caa0-e52f-4608-afe1-8d9433e2689d" providerId="AD"/>
      </p:ext>
    </p:extLst>
  </p:cmAuthor>
  <p:cmAuthor id="4" name="Chris J. Haaland" initials="CJH [2]" lastIdx="1" clrIdx="3">
    <p:extLst>
      <p:ext uri="{19B8F6BF-5375-455C-9EA6-DF929625EA0E}">
        <p15:presenceInfo xmlns:p15="http://schemas.microsoft.com/office/powerpoint/2012/main" userId="Chris J. Haaland" providerId="None"/>
      </p:ext>
    </p:extLst>
  </p:cmAuthor>
  <p:cmAuthor id="11" name="David Pedersen" initials="" lastIdx="1" clrIdx="10">
    <p:extLst>
      <p:ext uri="{19B8F6BF-5375-455C-9EA6-DF929625EA0E}">
        <p15:presenceInfo xmlns:p15="http://schemas.microsoft.com/office/powerpoint/2012/main" userId="S::David.Pedersen@laerdal.com::33b13e9c-edae-4f02-b739-2e47d9158c2a" providerId="AD"/>
      </p:ext>
    </p:extLst>
  </p:cmAuthor>
  <p:cmAuthor id="5" name="TANG, He" initials="TH" lastIdx="28" clrIdx="4">
    <p:extLst>
      <p:ext uri="{19B8F6BF-5375-455C-9EA6-DF929625EA0E}">
        <p15:presenceInfo xmlns:p15="http://schemas.microsoft.com/office/powerpoint/2012/main" userId="TANG, He" providerId="None"/>
      </p:ext>
    </p:extLst>
  </p:cmAuthor>
  <p:cmAuthor id="6" name="Anne Svalastog Johnsen" initials="ASJ" lastIdx="27" clrIdx="5">
    <p:extLst>
      <p:ext uri="{19B8F6BF-5375-455C-9EA6-DF929625EA0E}">
        <p15:presenceInfo xmlns:p15="http://schemas.microsoft.com/office/powerpoint/2012/main" userId="S::anne.svalastog.johnsen@laerdal.com::e13644e5-2bbc-481b-beea-b179662257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87C4"/>
    <a:srgbClr val="FF6F00"/>
    <a:srgbClr val="404040"/>
    <a:srgbClr val="E7E6E6"/>
    <a:srgbClr val="FCB43C"/>
    <a:srgbClr val="FEF3DC"/>
    <a:srgbClr val="56C6C9"/>
    <a:srgbClr val="FDCF72"/>
    <a:srgbClr val="595959"/>
    <a:srgbClr val="007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3963" autoAdjust="0"/>
  </p:normalViewPr>
  <p:slideViewPr>
    <p:cSldViewPr snapToGrid="0">
      <p:cViewPr varScale="1">
        <p:scale>
          <a:sx n="64" d="100"/>
          <a:sy n="64" d="100"/>
        </p:scale>
        <p:origin x="768" y="5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10062"/>
    </p:cViewPr>
  </p:sorterViewPr>
  <p:notesViewPr>
    <p:cSldViewPr snapToGrid="0">
      <p:cViewPr varScale="1">
        <p:scale>
          <a:sx n="52" d="100"/>
          <a:sy n="52" d="100"/>
        </p:scale>
        <p:origin x="268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DCB769-4218-49BE-B6D2-487F508AB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652C0A-990D-4C9D-99AF-7CB4429AAB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A5D292-A6EA-45C8-A770-D3ED414D98BE}" type="datetimeFigureOut">
              <a:rPr lang="en-GB" smtClean="0"/>
              <a:t>10/05/2024</a:t>
            </a:fld>
            <a:endParaRPr lang="en-GB"/>
          </a:p>
        </p:txBody>
      </p:sp>
      <p:sp>
        <p:nvSpPr>
          <p:cNvPr id="4" name="Footer Placeholder 3">
            <a:extLst>
              <a:ext uri="{FF2B5EF4-FFF2-40B4-BE49-F238E27FC236}">
                <a16:creationId xmlns:a16="http://schemas.microsoft.com/office/drawing/2014/main" id="{5F1859E2-7EFB-488E-8907-4D270440D6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77BAA7-E738-4912-91BE-462F00DC4B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D8E4B-8E40-4777-AD17-6C0F900220A1}" type="slidenum">
              <a:rPr lang="en-GB" smtClean="0"/>
              <a:t>‹#›</a:t>
            </a:fld>
            <a:endParaRPr lang="en-GB"/>
          </a:p>
        </p:txBody>
      </p:sp>
    </p:spTree>
    <p:extLst>
      <p:ext uri="{BB962C8B-B14F-4D97-AF65-F5344CB8AC3E}">
        <p14:creationId xmlns:p14="http://schemas.microsoft.com/office/powerpoint/2010/main" val="35131216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36E62-41E0-4E1E-96C9-0A742958E2DA}" type="datetimeFigureOut">
              <a:rPr lang="en-US" smtClean="0"/>
              <a:t>5/10/2024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162FD-23BB-4572-BFF5-F0BCD729EF9C}" type="slidenum">
              <a:rPr lang="en-US" smtClean="0"/>
              <a:t>‹#›</a:t>
            </a:fld>
            <a:endParaRPr lang="en-US"/>
          </a:p>
        </p:txBody>
      </p:sp>
    </p:spTree>
    <p:extLst>
      <p:ext uri="{BB962C8B-B14F-4D97-AF65-F5344CB8AC3E}">
        <p14:creationId xmlns:p14="http://schemas.microsoft.com/office/powerpoint/2010/main" val="117023334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orldhealthorg.sharepoint.com/:v:/s/ws-whormnch/EReeogduaMlEtxjmx7hI-JoBXURaVQo6c7dbhGv3DBdwXg?e=64rdh2"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youtube.com/watch?reload=9&amp;v=sRNsOeHdsCU"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meo.com/picturinghealth/kmc?share=copy"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youtu.be/IIQB_ylzXmA"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mhm8O2a9rcA&amp;has_verified=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oogle.com/search?client=safari&amp;rls=en&amp;q=%E2%80%A2%09Charpak+N%2C+Tessier+R%2C+Ruiz+JG%2C+Uriza+F%2C+Hernandez+JT%2C+Cortes+D+et.+Kangaroo+mother+care+had+a+protective+effect+on+the+volume+of+brain+structures+in+young+adults+born+preterm.+Acta+Paediatr.+2022%3B111(5)%3A1004%E2%80%9314.+doi%3A10.1111%2Fapa.16265.&amp;ie=UTF-8&amp;oe=UTF-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IS9e8gOSu90&amp;list=PLlnCfzj-EjrV0Q4KQq5vSReHb5U_gVG5p&amp;index=4"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orldhealthorg.sharepoint.com/:v:/s/ws-whormnch/ETr1x551xhlJtrQ6y2MrDXkBKTSh4092OmhO9USbB-__Xg?e=o3eWbF" TargetMode="External"/><Relationship Id="rId4" Type="http://schemas.openxmlformats.org/officeDocument/2006/relationships/hyperlink" Target="applewebdata://C0717EAE-B6C8-4391-B6A1-C521F1806503/AIIMS%20monitoring%20in%20KMC%20%20WHO%20WPRO%20monitoring%20in%20KMC%20positio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dn.who.int/media/docs/default-source/mca-documents/nbh/enc-course/revised-resources/supplemental-materials/kangaroo-mother-care-for-the-small-baby/handout---infant-and-family-centered-developmental-care.pdf?sfvrsn=315ffedb_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dn.who.int/media/docs/default-source/mca-documents/nbh/enc-course/revised-resources/supplemental-materials/kangaroo-mother-care-for-the-small-baby/handout---infant-and-family-centered-developmental-care.pdf?sfvrsn=315ffedb_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2q3IYiLkcD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06cia03afh4&amp;list=PLlnCfzj-EjrV0Q4KQq5vSReHb5U_gVG5p&amp;index=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ewborntoolkit.org/toolkit/infrastructure/space-and-design?tab=overview"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ubmed.ncbi.nlm.nih.gov/25685896/"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gh.bmj.com/content/6/8/e006492"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3sfh1Z_veA"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globalhealthmedia.org/portfolio-items/breastfeeding-your-small-baby-for-mothers/?portfolioCats=191%2C94%2C13%2C23%2C65"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2q3IYiLkcDw"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orldhealthorg.sharepoint.com/:v:/s/ws-whormnch/EZMR9EvUWJVDmgSXqpT_W-8Bd_6QrO6l8hx_7uqqwOQV0w?e=7Zlde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ynewbornnetwork.org/resource/the-lancet-small-vulnerable-newborns-serie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_0gP3MdS56Q"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lobalhealthmedia.org/portfolio-items/danger-signs-in-the-small-baby/?portfolioCats=191%2C94%2C13%2C23%2C6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ntergrowth21.tghn.org/newborn-size-birth/#ns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000" kern="100" spc="0" baseline="30000" dirty="0">
                <a:effectLst/>
                <a:latin typeface="Arial" panose="020B0604020202020204" pitchFamily="34" charset="0"/>
                <a:ea typeface="微软雅黑" panose="020B0503020204020204" pitchFamily="34" charset="-122"/>
                <a:cs typeface="Arial" panose="020B0604020202020204" pitchFamily="34" charset="0"/>
              </a:rPr>
              <a:t>© World Health Organization 2024. All rights reserved.</a:t>
            </a:r>
          </a:p>
          <a:p>
            <a:pPr algn="just"/>
            <a:endParaRPr lang="en-GB" sz="1000" spc="0" dirty="0">
              <a:effectLst/>
              <a:latin typeface="Arial" panose="020B0604020202020204" pitchFamily="34" charset="0"/>
              <a:ea typeface="Myriad Pro"/>
              <a:cs typeface="Arial" panose="020B0604020202020204" pitchFamily="34" charset="0"/>
            </a:endParaRPr>
          </a:p>
          <a:p>
            <a:r>
              <a:rPr lang="en-GB" sz="1200" b="1" i="0" kern="0" spc="0" dirty="0">
                <a:latin typeface="Arial" panose="020B0604020202020204" pitchFamily="34" charset="0"/>
                <a:cs typeface="Arial" panose="020B0604020202020204" pitchFamily="34" charset="0"/>
              </a:rPr>
              <a:t>Materials for demonstrations, practice, and simulations</a:t>
            </a:r>
          </a:p>
          <a:p>
            <a:endParaRPr lang="en-GB" sz="1000" b="1" i="1" kern="0" spc="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pitchFamily="34" charset="0"/>
                <a:cs typeface="Arial" panose="020B0604020202020204" pitchFamily="34" charset="0"/>
              </a:rPr>
              <a:t>Organise one set per group of 3 participants and a set for the facilitator (as available).</a:t>
            </a:r>
            <a:endParaRPr lang="en-GB" sz="1000" i="1" spc="0" dirty="0">
              <a:solidFill>
                <a:srgbClr val="0075BF"/>
              </a:solidFill>
              <a:latin typeface="Arial" panose="020B0604020202020204" pitchFamily="34" charset="0"/>
              <a:ea typeface="Myriad Pro"/>
              <a:cs typeface="Arial" panose="020B0604020202020204" pitchFamily="34" charset="0"/>
            </a:endParaRPr>
          </a:p>
          <a:p>
            <a:pPr marL="162000" lvl="0" indent="-162000" eaLnBrk="0" fontAlgn="base" hangingPunct="0">
              <a:spcAft>
                <a:spcPct val="0"/>
              </a:spcAft>
              <a:buSzPts val="1100"/>
              <a:buFont typeface="Arial" panose="020B0604020202020204" pitchFamily="34" charset="0"/>
              <a:buChar char="•"/>
              <a:tabLst>
                <a:tab pos="2052320" algn="l"/>
              </a:tabLst>
            </a:pPr>
            <a:r>
              <a:rPr lang="en-GB" sz="1000" spc="0" dirty="0">
                <a:latin typeface="Arial" panose="020B0604020202020204" pitchFamily="34" charset="0"/>
                <a:cs typeface="Arial" panose="020B0604020202020204" pitchFamily="34" charset="0"/>
              </a:rPr>
              <a:t>Small newborn mannequin or doll</a:t>
            </a:r>
          </a:p>
          <a:p>
            <a:pPr marL="162000" lvl="0" indent="-162000" eaLnBrk="0" fontAlgn="base" hangingPunct="0">
              <a:spcAft>
                <a:spcPct val="0"/>
              </a:spcAft>
              <a:buSzPts val="1100"/>
              <a:buFont typeface="Arial" panose="020B0604020202020204" pitchFamily="34" charset="0"/>
              <a:buChar char="•"/>
              <a:tabLst>
                <a:tab pos="2052320" algn="l"/>
              </a:tabLst>
            </a:pPr>
            <a:r>
              <a:rPr lang="en-GB" sz="1000" spc="0" dirty="0">
                <a:latin typeface="Arial" panose="020B0604020202020204" pitchFamily="34" charset="0"/>
                <a:cs typeface="Arial" panose="020B0604020202020204" pitchFamily="34" charset="0"/>
              </a:rPr>
              <a:t>Model breasts or breast simulator (filled with water)</a:t>
            </a:r>
          </a:p>
          <a:p>
            <a:pPr marL="162000" lvl="0" indent="-162000" eaLnBrk="0" fontAlgn="base" hangingPunct="0">
              <a:spcAft>
                <a:spcPct val="0"/>
              </a:spcAft>
              <a:buSzPts val="1100"/>
              <a:buFont typeface="Arial" panose="020B0604020202020204" pitchFamily="34" charset="0"/>
              <a:buChar char="•"/>
              <a:tabLst>
                <a:tab pos="2052320" algn="l"/>
              </a:tabLst>
            </a:pPr>
            <a:r>
              <a:rPr lang="en-GB" sz="1000" spc="0" dirty="0">
                <a:latin typeface="Arial" panose="020B0604020202020204" pitchFamily="34" charset="0"/>
                <a:cs typeface="Arial" panose="020B0604020202020204" pitchFamily="34" charset="0"/>
              </a:rPr>
              <a:t>Preterm baby hat, socks, diaper/cloth </a:t>
            </a:r>
          </a:p>
          <a:p>
            <a:pPr marL="162000" lvl="0" indent="-162000" eaLnBrk="0" fontAlgn="base" hangingPunct="0">
              <a:spcAft>
                <a:spcPct val="0"/>
              </a:spcAft>
              <a:buSzPts val="1100"/>
              <a:buFont typeface="Arial" panose="020B0604020202020204" pitchFamily="34" charset="0"/>
              <a:buChar char="•"/>
              <a:tabLst>
                <a:tab pos="2052320" algn="l"/>
              </a:tabLst>
            </a:pPr>
            <a:r>
              <a:rPr lang="en-GB" sz="1000" spc="0" dirty="0">
                <a:latin typeface="Arial" panose="020B0604020202020204" pitchFamily="34" charset="0"/>
                <a:cs typeface="Arial" panose="020B0604020202020204" pitchFamily="34" charset="0"/>
              </a:rPr>
              <a:t>KMC binder or local wrap</a:t>
            </a:r>
          </a:p>
          <a:p>
            <a:pPr marL="162000" lvl="0" indent="-162000" eaLnBrk="0" fontAlgn="base" hangingPunct="0">
              <a:spcAft>
                <a:spcPct val="0"/>
              </a:spcAft>
              <a:buSzPts val="1100"/>
              <a:buFont typeface="Arial" panose="020B0604020202020204" pitchFamily="34" charset="0"/>
              <a:buChar char="•"/>
              <a:tabLst>
                <a:tab pos="2052320" algn="l"/>
              </a:tabLst>
            </a:pPr>
            <a:r>
              <a:rPr lang="en-GB" sz="1000" spc="0" dirty="0">
                <a:latin typeface="Arial" panose="020B0604020202020204" pitchFamily="34" charset="0"/>
                <a:cs typeface="Arial" panose="020B0604020202020204" pitchFamily="34" charset="0"/>
              </a:rPr>
              <a:t>Extra pillows for support when giving KMC</a:t>
            </a:r>
          </a:p>
          <a:p>
            <a:pPr marL="162000" lvl="0" indent="-162000" eaLnBrk="0" fontAlgn="base" hangingPunct="0">
              <a:spcAft>
                <a:spcPct val="0"/>
              </a:spcAft>
              <a:buSzPts val="1100"/>
              <a:buFont typeface="Arial" panose="020B0604020202020204" pitchFamily="34" charset="0"/>
              <a:buChar char="•"/>
              <a:tabLst>
                <a:tab pos="2052320" algn="l"/>
              </a:tabLst>
            </a:pPr>
            <a:r>
              <a:rPr lang="en-GB" sz="1000" spc="0" dirty="0">
                <a:latin typeface="Arial" panose="020B0604020202020204" pitchFamily="34" charset="0"/>
                <a:cs typeface="Arial" panose="020B0604020202020204" pitchFamily="34" charset="0"/>
              </a:rPr>
              <a:t>Large-size, open-front shirts for use when giving KMC</a:t>
            </a:r>
          </a:p>
          <a:p>
            <a:pPr marL="162000" lvl="0" indent="-162000" eaLnBrk="0" fontAlgn="base" hangingPunct="0">
              <a:spcAft>
                <a:spcPct val="0"/>
              </a:spcAft>
              <a:buSzPts val="1100"/>
              <a:buFont typeface="Arial" panose="020B0604020202020204" pitchFamily="34" charset="0"/>
              <a:buChar char="•"/>
              <a:tabLst>
                <a:tab pos="2052320" algn="l"/>
              </a:tabLst>
            </a:pPr>
            <a:r>
              <a:rPr lang="en-GB" sz="1000" spc="0" dirty="0">
                <a:latin typeface="Arial" panose="020B0604020202020204" pitchFamily="34" charset="0"/>
                <a:cs typeface="Arial" panose="020B0604020202020204" pitchFamily="34" charset="0"/>
              </a:rPr>
              <a:t>Blanket if cold climate </a:t>
            </a:r>
          </a:p>
          <a:p>
            <a:pPr marL="162000" lvl="0" indent="-162000" eaLnBrk="0" fontAlgn="base" hangingPunct="0">
              <a:spcAft>
                <a:spcPct val="0"/>
              </a:spcAft>
              <a:buSzPts val="1100"/>
              <a:buFont typeface="Arial" panose="020B0604020202020204" pitchFamily="34" charset="0"/>
              <a:buChar char="•"/>
              <a:tabLst>
                <a:tab pos="2052320" algn="l"/>
              </a:tabLst>
            </a:pPr>
            <a:r>
              <a:rPr lang="en-GB" sz="1000" spc="0" dirty="0">
                <a:latin typeface="Arial" panose="020B0604020202020204" pitchFamily="34" charset="0"/>
                <a:cs typeface="Arial" panose="020B0604020202020204" pitchFamily="34" charset="0"/>
              </a:rPr>
              <a:t>Alcohol hand gel or soap and water for hand </a:t>
            </a:r>
            <a:r>
              <a:rPr lang="en-US" sz="1000" spc="0" dirty="0">
                <a:latin typeface="Arial" panose="020B0604020202020204" pitchFamily="34" charset="0"/>
                <a:cs typeface="Arial" panose="020B0604020202020204" pitchFamily="34" charset="0"/>
              </a:rPr>
              <a:t>hygiene</a:t>
            </a:r>
            <a:endParaRPr lang="en-GB" sz="100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93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98874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KMC refers to skin-to-skin contact that is:</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for preterm or LBW infants, </a:t>
            </a:r>
            <a:r>
              <a:rPr lang="en-GB" sz="1000" b="1" dirty="0">
                <a:latin typeface="Arial" panose="020B0604020202020204" pitchFamily="34" charset="0"/>
                <a:cs typeface="Arial" panose="020B0604020202020204" pitchFamily="34" charset="0"/>
              </a:rPr>
              <a:t>both well and sick</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continuous and prolonged (8 -24 hours per day).</a:t>
            </a:r>
          </a:p>
          <a:p>
            <a:endParaRPr lang="en-GB" sz="1000" b="1" i="1" dirty="0">
              <a:latin typeface="Arial" panose="020B0604020202020204" pitchFamily="34" charset="0"/>
              <a:cs typeface="Arial" panose="020B0604020202020204" pitchFamily="34" charset="0"/>
            </a:endParaRPr>
          </a:p>
          <a:p>
            <a:pPr marL="162000" indent="-162000">
              <a:buFont typeface="Arial" panose="020B0604020202020204" pitchFamily="34" charset="0"/>
              <a:buChar char="•"/>
            </a:pPr>
            <a:r>
              <a:rPr lang="en-GB" sz="1000" dirty="0">
                <a:latin typeface="Arial" panose="020B0604020202020204" pitchFamily="34" charset="0"/>
                <a:cs typeface="Arial" panose="020B0604020202020204" pitchFamily="34" charset="0"/>
              </a:rPr>
              <a:t>KMC should be started immediately after birth for all preterm or LBW infants, unless critically ill. </a:t>
            </a:r>
          </a:p>
          <a:p>
            <a:pPr marL="162000" indent="-162000">
              <a:buFont typeface="Arial" panose="020B0604020202020204" pitchFamily="34" charset="0"/>
              <a:buChar char="•"/>
            </a:pPr>
            <a:r>
              <a:rPr lang="en-GB" sz="1000" dirty="0">
                <a:latin typeface="Arial" panose="020B0604020202020204" pitchFamily="34" charset="0"/>
                <a:cs typeface="Arial" panose="020B0604020202020204" pitchFamily="34" charset="0"/>
              </a:rPr>
              <a:t>Mothers, parents and families should be supported to participate actively in the routine care of their infants while in the facility.</a:t>
            </a:r>
          </a:p>
          <a:p>
            <a:pPr marL="162000" indent="-162000">
              <a:buFont typeface="Arial" panose="020B0604020202020204" pitchFamily="34" charset="0"/>
              <a:buChar char="•"/>
            </a:pPr>
            <a:r>
              <a:rPr lang="en-GB" sz="1000" dirty="0">
                <a:latin typeface="Arial" panose="020B0604020202020204" pitchFamily="34" charset="0"/>
                <a:cs typeface="Arial" panose="020B0604020202020204" pitchFamily="34" charset="0"/>
              </a:rPr>
              <a:t>KMC should be provided at all levels of facility care starting immediately after birth and in the community for preterm or LBW newborns who do not need admission to a newborn care unit.</a:t>
            </a:r>
          </a:p>
          <a:p>
            <a:r>
              <a:rPr lang="en-GB" sz="1000" b="1" i="1" dirty="0">
                <a:latin typeface="Arial" panose="020B0604020202020204" pitchFamily="34" charset="0"/>
                <a:cs typeface="Arial" panose="020B0604020202020204" pitchFamily="34" charset="0"/>
              </a:rPr>
              <a:t> </a:t>
            </a:r>
          </a:p>
          <a:p>
            <a:r>
              <a:rPr lang="en-US" sz="1000" i="1" spc="0" dirty="0">
                <a:latin typeface="Arial" panose="020B0604020202020204" pitchFamily="34" charset="0"/>
                <a:ea typeface="Myriad Pro Light"/>
                <a:cs typeface="Arial" panose="020B0604020202020204" pitchFamily="34" charset="0"/>
              </a:rPr>
              <a:t>To learn more </a:t>
            </a:r>
          </a:p>
          <a:p>
            <a:pPr>
              <a:lnSpc>
                <a:spcPct val="150000"/>
              </a:lnSpc>
            </a:pPr>
            <a:r>
              <a:rPr lang="en-GB" sz="1000" b="0" i="1" baseline="0" dirty="0">
                <a:solidFill>
                  <a:srgbClr val="0000FF"/>
                </a:solidFill>
                <a:effectLst/>
                <a:highlight>
                  <a:srgbClr val="F3F2F1"/>
                </a:highlight>
                <a:latin typeface="Arial" panose="020B0604020202020204" pitchFamily="34" charset="0"/>
                <a:ea typeface="Times New Roman" panose="02020603050405020304" pitchFamily="18" charset="0"/>
                <a:hlinkClick r:id="rId3"/>
              </a:rPr>
              <a:t>Introduction to KMC</a:t>
            </a:r>
            <a:endParaRPr lang="en-US" sz="1000" b="0" i="1" spc="0" baseline="0" dirty="0">
              <a:latin typeface="Arial" panose="020B0604020202020204" pitchFamily="34" charset="0"/>
              <a:ea typeface="Myriad Pro Light"/>
              <a:cs typeface="Arial" panose="020B0604020202020204" pitchFamily="34" charset="0"/>
            </a:endParaRPr>
          </a:p>
          <a:p>
            <a:r>
              <a:rPr lang="en-US" sz="10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KMC essential care of small newborn</a:t>
            </a:r>
            <a:r>
              <a:rPr lang="en-US" sz="10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br>
              <a:rPr lang="en-US" sz="10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Note this video was made before guidelines were updated in 2022</a:t>
            </a:r>
          </a:p>
          <a:p>
            <a:pPr marL="0" indent="0">
              <a:buFont typeface="Arial" panose="020B0604020202020204" pitchFamily="34" charset="0"/>
              <a:buNone/>
            </a:pP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732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57250" eaLnBrk="1" hangingPunct="1">
              <a:spcBef>
                <a:spcPct val="0"/>
              </a:spcBef>
            </a:pPr>
            <a:r>
              <a:rPr lang="en-GB" sz="1000" dirty="0">
                <a:effectLst/>
                <a:latin typeface="Arial" panose="020B0604020202020204" pitchFamily="34" charset="0"/>
                <a:ea typeface="Calibri" panose="020F0502020204030204" pitchFamily="34" charset="0"/>
              </a:rPr>
              <a:t>Use a printed or digital copy (pdf) of the document.</a:t>
            </a:r>
            <a:endParaRPr lang="en-US" altLang="zh-CN"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990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just">
              <a:spcBef>
                <a:spcPts val="1000"/>
              </a:spcBef>
              <a:spcAft>
                <a:spcPts val="0"/>
              </a:spcAft>
              <a:tabLst>
                <a:tab pos="457200" algn="l"/>
              </a:tabLst>
            </a:pPr>
            <a:r>
              <a:rPr lang="en-US" sz="1000" b="1" kern="100" dirty="0">
                <a:effectLst/>
                <a:latin typeface="Arial" panose="020B0604020202020204" pitchFamily="34" charset="0"/>
                <a:ea typeface="微软雅黑" panose="020B0503020204020204" pitchFamily="34" charset="-122"/>
                <a:cs typeface="Arial" panose="020B0604020202020204" pitchFamily="34" charset="0"/>
              </a:rPr>
              <a:t>Is this recommendation currently being applied in your place of work?</a:t>
            </a:r>
          </a:p>
          <a:p>
            <a:pPr marL="0" marR="0" lvl="0" indent="162000" algn="just">
              <a:buFont typeface="Arial" panose="020B0604020202020204" pitchFamily="34" charset="0"/>
              <a:buChar char="•"/>
              <a:tabLst>
                <a:tab pos="457200" algn="l"/>
              </a:tabLst>
            </a:pPr>
            <a:r>
              <a:rPr lang="en-US" sz="1000" b="0" kern="100" dirty="0">
                <a:effectLst/>
                <a:latin typeface="Arial" panose="020B0604020202020204" pitchFamily="34" charset="0"/>
                <a:ea typeface="微软雅黑" panose="020B0503020204020204" pitchFamily="34" charset="-122"/>
                <a:cs typeface="Arial" panose="020B0604020202020204" pitchFamily="34" charset="0"/>
              </a:rPr>
              <a:t>If yes, what enabling factors support the application of this recommendation?</a:t>
            </a:r>
          </a:p>
          <a:p>
            <a:pPr marL="0" marR="0" lvl="0" indent="162000" algn="just">
              <a:buFont typeface="Arial" panose="020B0604020202020204" pitchFamily="34" charset="0"/>
              <a:buChar char="•"/>
              <a:tabLst>
                <a:tab pos="457200" algn="l"/>
              </a:tabLst>
            </a:pPr>
            <a:r>
              <a:rPr lang="en-US" sz="1000" b="0" kern="100" dirty="0">
                <a:effectLst/>
                <a:latin typeface="Arial" panose="020B0604020202020204" pitchFamily="34" charset="0"/>
                <a:ea typeface="微软雅黑" panose="020B0503020204020204" pitchFamily="34" charset="-122"/>
                <a:cs typeface="Arial" panose="020B0604020202020204" pitchFamily="34" charset="0"/>
              </a:rPr>
              <a:t>If no, what are the barriers to applying this recommendation?</a:t>
            </a:r>
          </a:p>
          <a:p>
            <a:pPr marL="0" indent="162000"/>
            <a:endParaRPr lang="en-US" sz="1000" b="1" dirty="0">
              <a:latin typeface="Arial" panose="020B0604020202020204" pitchFamily="34" charset="0"/>
              <a:cs typeface="Arial" panose="020B0604020202020204" pitchFamily="34" charset="0"/>
            </a:endParaRPr>
          </a:p>
          <a:p>
            <a:pPr marL="0" indent="162000"/>
            <a:endParaRPr lang="en-NO"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87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05250"/>
          </a:xfrm>
        </p:spPr>
        <p:txBody>
          <a:bodyPr/>
          <a:lstStyle/>
          <a:p>
            <a:r>
              <a:rPr lang="en-US" sz="1000" b="0" i="1" spc="0" dirty="0">
                <a:latin typeface="Arial" panose="020B0604020202020204" pitchFamily="34" charset="0"/>
                <a:cs typeface="Arial" panose="020B0604020202020204" pitchFamily="34" charset="0"/>
              </a:rPr>
              <a:t>View video</a:t>
            </a:r>
          </a:p>
          <a:p>
            <a:endParaRPr lang="en-US" sz="1000" b="0" i="1" spc="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What is new knowledge for you in this video?</a:t>
            </a:r>
          </a:p>
          <a:p>
            <a:pPr marL="180975" marR="37754" lvl="0" indent="-171450" algn="l" defTabSz="914400" rtl="0" eaLnBrk="1" fontAlgn="auto" latinLnBrk="0" hangingPunct="1">
              <a:buClrTx/>
              <a:buSzTx/>
              <a:buFont typeface="Arial" panose="020B0604020202020204" pitchFamily="34" charset="0"/>
              <a:buChar char="•"/>
              <a:tabLst/>
              <a:defRPr/>
            </a:pPr>
            <a:r>
              <a:rPr lang="en-US" sz="1000" b="0" spc="0" baseline="0" dirty="0">
                <a:latin typeface="Arial" panose="020B0604020202020204" pitchFamily="34" charset="0"/>
                <a:cs typeface="Arial" panose="020B0604020202020204" pitchFamily="34" charset="0"/>
              </a:rPr>
              <a:t>KMC can be started for sick/unwell babies </a:t>
            </a:r>
            <a:r>
              <a:rPr lang="en-US" sz="1000" b="1" spc="0" baseline="0" dirty="0">
                <a:latin typeface="Arial" panose="020B0604020202020204" pitchFamily="34" charset="0"/>
                <a:cs typeface="Arial" panose="020B0604020202020204" pitchFamily="34" charset="0"/>
              </a:rPr>
              <a:t>before</a:t>
            </a:r>
            <a:r>
              <a:rPr lang="en-US" sz="1000" b="0" spc="0" baseline="0" dirty="0">
                <a:latin typeface="Arial" panose="020B0604020202020204" pitchFamily="34" charset="0"/>
                <a:cs typeface="Arial" panose="020B0604020202020204" pitchFamily="34" charset="0"/>
              </a:rPr>
              <a:t> they are clinically stable. </a:t>
            </a:r>
          </a:p>
          <a:p>
            <a:pPr marL="180975" marR="37754" lvl="0" indent="-171450" algn="l" defTabSz="914400" rtl="0" eaLnBrk="1" fontAlgn="auto" latinLnBrk="0" hangingPunct="1">
              <a:buClrTx/>
              <a:buSzTx/>
              <a:buFont typeface="Arial" panose="020B0604020202020204" pitchFamily="34" charset="0"/>
              <a:buChar char="•"/>
              <a:tabLst/>
              <a:defRPr/>
            </a:pPr>
            <a:r>
              <a:rPr lang="en-US" sz="1000" b="0" spc="0" dirty="0">
                <a:latin typeface="Arial" panose="020B0604020202020204" pitchFamily="34" charset="0"/>
                <a:cs typeface="Arial" panose="020B0604020202020204" pitchFamily="34" charset="0"/>
              </a:rPr>
              <a:t>Only critically ill babies (danger signs) are excluded.</a:t>
            </a:r>
          </a:p>
          <a:p>
            <a:pPr marL="180975" marR="37754" lvl="0" indent="-171450" algn="l" defTabSz="914400" rtl="0" eaLnBrk="1" fontAlgn="auto" latinLnBrk="0" hangingPunct="1">
              <a:buClrTx/>
              <a:buSzTx/>
              <a:buFont typeface="Arial" panose="020B0604020202020204" pitchFamily="34" charset="0"/>
              <a:buChar char="•"/>
              <a:tabLst/>
              <a:defRPr/>
            </a:pPr>
            <a:r>
              <a:rPr lang="en-US" sz="1000" b="0" spc="0" baseline="0" dirty="0">
                <a:latin typeface="Arial" panose="020B0604020202020204" pitchFamily="34" charset="0"/>
                <a:cs typeface="Arial" panose="020B0604020202020204" pitchFamily="34" charset="0"/>
              </a:rPr>
              <a:t>CPAP and naso</a:t>
            </a:r>
            <a:r>
              <a:rPr lang="en-US" sz="1000" dirty="0">
                <a:latin typeface="Arial" panose="020B0604020202020204" pitchFamily="34" charset="0"/>
                <a:cs typeface="Arial" panose="020B0604020202020204" pitchFamily="34" charset="0"/>
              </a:rPr>
              <a:t>gastric</a:t>
            </a:r>
            <a:r>
              <a:rPr lang="en-US" sz="1000" b="0" spc="0" baseline="0" dirty="0">
                <a:latin typeface="Arial" panose="020B0604020202020204" pitchFamily="34" charset="0"/>
                <a:cs typeface="Arial" panose="020B0604020202020204" pitchFamily="34" charset="0"/>
              </a:rPr>
              <a:t> feeding can be given in KMC position.</a:t>
            </a:r>
            <a:endParaRPr lang="en-US" sz="1000" spc="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spc="0" dirty="0">
                <a:latin typeface="Arial" panose="020B0604020202020204" pitchFamily="34" charset="0"/>
                <a:cs typeface="Arial" panose="020B0604020202020204" pitchFamily="34" charset="0"/>
              </a:rPr>
              <a:t>Recommended duration of KMC is minimum 8 hours and preferably 24 hours per day.</a:t>
            </a:r>
          </a:p>
          <a:p>
            <a:endParaRPr lang="en-US" sz="1000" b="0" i="1" spc="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In your </a:t>
            </a:r>
            <a:r>
              <a:rPr lang="en-US" sz="1000" b="1" spc="0" dirty="0">
                <a:latin typeface="Arial" panose="020B0604020202020204" pitchFamily="34" charset="0"/>
                <a:cs typeface="Arial" panose="020B0604020202020204" pitchFamily="34" charset="0"/>
              </a:rPr>
              <a:t>health facility guidelines</a:t>
            </a:r>
          </a:p>
          <a:p>
            <a:pPr marL="0" indent="-228600">
              <a:buFont typeface="+mj-lt"/>
              <a:buAutoNum type="arabicPeriod"/>
            </a:pPr>
            <a:r>
              <a:rPr lang="en-US" sz="1000" spc="0" dirty="0">
                <a:latin typeface="Arial" panose="020B0604020202020204" pitchFamily="34" charset="0"/>
                <a:cs typeface="Arial" panose="020B0604020202020204" pitchFamily="34" charset="0"/>
              </a:rPr>
              <a:t>How long a baby should be cared for in KMC position each day?</a:t>
            </a:r>
          </a:p>
          <a:p>
            <a:pPr marL="0" indent="-228600">
              <a:buFont typeface="+mj-lt"/>
              <a:buAutoNum type="arabicPeriod"/>
            </a:pPr>
            <a:r>
              <a:rPr lang="en-US" sz="1000" spc="0" dirty="0">
                <a:latin typeface="Arial" panose="020B0604020202020204" pitchFamily="34" charset="0"/>
                <a:cs typeface="Arial" panose="020B0604020202020204" pitchFamily="34" charset="0"/>
              </a:rPr>
              <a:t>When and where is  KMC started?</a:t>
            </a:r>
          </a:p>
          <a:p>
            <a:pPr marL="0" indent="-228600">
              <a:buFont typeface="+mj-lt"/>
              <a:buAutoNum type="arabicPeriod"/>
            </a:pPr>
            <a:r>
              <a:rPr lang="en-US" sz="1000" dirty="0">
                <a:latin typeface="Arial" panose="020B0604020202020204" pitchFamily="34" charset="0"/>
                <a:cs typeface="Arial" panose="020B0604020202020204" pitchFamily="34" charset="0"/>
              </a:rPr>
              <a:t>How are</a:t>
            </a:r>
            <a:r>
              <a:rPr lang="en-US" sz="1000" spc="0" dirty="0">
                <a:latin typeface="Arial" panose="020B0604020202020204" pitchFamily="34" charset="0"/>
                <a:cs typeface="Arial" panose="020B0604020202020204" pitchFamily="34" charset="0"/>
              </a:rPr>
              <a:t> mothers and families </a:t>
            </a:r>
            <a:r>
              <a:rPr lang="en-US" sz="1000" dirty="0">
                <a:latin typeface="Arial" panose="020B0604020202020204" pitchFamily="34" charset="0"/>
                <a:cs typeface="Arial" panose="020B0604020202020204" pitchFamily="34" charset="0"/>
              </a:rPr>
              <a:t>engaged in care</a:t>
            </a:r>
            <a:r>
              <a:rPr lang="en-US" sz="1000" spc="0" dirty="0">
                <a:latin typeface="Arial" panose="020B0604020202020204" pitchFamily="34" charset="0"/>
                <a:cs typeface="Arial" panose="020B0604020202020204" pitchFamily="34" charset="0"/>
              </a:rPr>
              <a:t>?</a:t>
            </a:r>
          </a:p>
          <a:p>
            <a:endParaRPr lang="en-GB" sz="1000" i="1" spc="0" dirty="0">
              <a:latin typeface="Arial" panose="020B0604020202020204" pitchFamily="34" charset="0"/>
              <a:cs typeface="Arial" panose="020B0604020202020204" pitchFamily="34" charset="0"/>
            </a:endParaRPr>
          </a:p>
          <a:p>
            <a:r>
              <a:rPr lang="en-US" sz="1000" b="1" spc="0" dirty="0">
                <a:latin typeface="Arial" panose="020B0604020202020204" pitchFamily="34" charset="0"/>
                <a:cs typeface="Arial" panose="020B0604020202020204" pitchFamily="34" charset="0"/>
              </a:rPr>
              <a:t>To transition to immediate KMC it is important that staff are confident in providing KMC routinely.</a:t>
            </a:r>
          </a:p>
          <a:p>
            <a:pPr marL="171450" indent="-171450">
              <a:buFont typeface="Arial" panose="020B0604020202020204" pitchFamily="34" charset="0"/>
              <a:buChar char="•"/>
            </a:pPr>
            <a:r>
              <a:rPr lang="en-US" sz="1000" spc="0" dirty="0" err="1">
                <a:latin typeface="Arial" panose="020B0604020202020204" pitchFamily="34" charset="0"/>
                <a:cs typeface="Arial" panose="020B0604020202020204" pitchFamily="34" charset="0"/>
              </a:rPr>
              <a:t>iKMC</a:t>
            </a:r>
            <a:r>
              <a:rPr lang="en-US" sz="1000" spc="0" dirty="0">
                <a:latin typeface="Arial" panose="020B0604020202020204" pitchFamily="34" charset="0"/>
                <a:cs typeface="Arial" panose="020B0604020202020204" pitchFamily="34" charset="0"/>
              </a:rPr>
              <a:t> is the foundation of care for all preterm or LBW infants, nested within comprehensive small and/or sick newborn care.</a:t>
            </a:r>
          </a:p>
          <a:p>
            <a:pPr marL="171450" indent="-171450">
              <a:buFont typeface="Arial" panose="020B0604020202020204" pitchFamily="34" charset="0"/>
              <a:buChar char="•"/>
            </a:pPr>
            <a:r>
              <a:rPr lang="en-US" sz="1000" spc="0" dirty="0">
                <a:latin typeface="Arial" panose="020B0604020202020204" pitchFamily="34" charset="0"/>
                <a:cs typeface="Arial" panose="020B0604020202020204" pitchFamily="34" charset="0"/>
              </a:rPr>
              <a:t>Mother is central to the care of her infant, humanizing maternal and newborn care.</a:t>
            </a:r>
          </a:p>
          <a:p>
            <a:pPr marL="171450" indent="-171450">
              <a:buFont typeface="Arial" panose="020B0604020202020204" pitchFamily="34" charset="0"/>
              <a:buChar char="•"/>
            </a:pPr>
            <a:r>
              <a:rPr lang="en-US" sz="1000" spc="0" dirty="0">
                <a:latin typeface="Arial" panose="020B0604020202020204" pitchFamily="34" charset="0"/>
                <a:cs typeface="Arial" panose="020B0604020202020204" pitchFamily="34" charset="0"/>
              </a:rPr>
              <a:t>Combined maternal-newborn care is possible even when the mother or the newborn is sick.</a:t>
            </a:r>
          </a:p>
          <a:p>
            <a:pPr marL="171450" indent="-171450">
              <a:buFont typeface="Arial" panose="020B0604020202020204" pitchFamily="34" charset="0"/>
              <a:buChar char="•"/>
            </a:pPr>
            <a:r>
              <a:rPr lang="en-US" sz="1000" spc="0" dirty="0">
                <a:latin typeface="Arial" panose="020B0604020202020204" pitchFamily="34" charset="0"/>
                <a:cs typeface="Arial" panose="020B0604020202020204" pitchFamily="34" charset="0"/>
              </a:rPr>
              <a:t>Involvement of fathers/partners and families is important to support mothers in providing KMC in the facility and at home.</a:t>
            </a:r>
          </a:p>
          <a:p>
            <a:pPr marL="171450" indent="-171450">
              <a:buFont typeface="Arial" panose="020B0604020202020204" pitchFamily="34" charset="0"/>
              <a:buChar char="•"/>
            </a:pPr>
            <a:r>
              <a:rPr lang="en-US" sz="1000" dirty="0" err="1">
                <a:latin typeface="Arial" panose="020B0604020202020204" pitchFamily="34" charset="0"/>
                <a:cs typeface="Arial" panose="020B0604020202020204" pitchFamily="34" charset="0"/>
              </a:rPr>
              <a:t>iKMC</a:t>
            </a:r>
            <a:r>
              <a:rPr lang="en-US" sz="1000" dirty="0">
                <a:latin typeface="Arial" panose="020B0604020202020204" pitchFamily="34" charset="0"/>
                <a:cs typeface="Arial" panose="020B0604020202020204" pitchFamily="34" charset="0"/>
              </a:rPr>
              <a:t> facilitates t</a:t>
            </a:r>
            <a:r>
              <a:rPr lang="en-US" sz="1000" spc="0" dirty="0">
                <a:latin typeface="Arial" panose="020B0604020202020204" pitchFamily="34" charset="0"/>
                <a:cs typeface="Arial" panose="020B0604020202020204" pitchFamily="34" charset="0"/>
              </a:rPr>
              <a:t>imely transition to lower levels of care within the health-care facility or to home with continued skin-to-skin contact and close monitoring.</a:t>
            </a:r>
            <a:endParaRPr lang="en-GB" sz="1000" i="1" spc="0" dirty="0">
              <a:latin typeface="Arial" panose="020B0604020202020204" pitchFamily="34" charset="0"/>
              <a:cs typeface="Arial" panose="020B0604020202020204" pitchFamily="34" charset="0"/>
            </a:endParaRPr>
          </a:p>
          <a:p>
            <a:endParaRPr lang="en-GB" sz="1000" i="1" dirty="0">
              <a:latin typeface="Arial" panose="020B0604020202020204" pitchFamily="34" charset="0"/>
              <a:cs typeface="Arial" panose="020B0604020202020204" pitchFamily="34" charset="0"/>
            </a:endParaRPr>
          </a:p>
          <a:p>
            <a:r>
              <a:rPr lang="en-GB" sz="1000" i="1" spc="0" dirty="0">
                <a:latin typeface="Arial" panose="020B0604020202020204" pitchFamily="34" charset="0"/>
                <a:cs typeface="Arial" panose="020B0604020202020204" pitchFamily="34" charset="0"/>
              </a:rPr>
              <a:t>To learn more </a:t>
            </a:r>
            <a:r>
              <a:rPr lang="en-US" sz="1000" dirty="0">
                <a:latin typeface="Arial" panose="020B0604020202020204" pitchFamily="34" charset="0"/>
                <a:cs typeface="Arial" panose="020B0604020202020204" pitchFamily="34" charset="0"/>
              </a:rPr>
              <a:t> </a:t>
            </a:r>
          </a:p>
          <a:p>
            <a:r>
              <a:rPr lang="en-GB" sz="1000" i="1" dirty="0">
                <a:latin typeface="Arial" panose="020B0604020202020204" pitchFamily="34" charset="0"/>
                <a:cs typeface="Arial" panose="020B0604020202020204" pitchFamily="34" charset="0"/>
                <a:hlinkClick r:id="rId3"/>
              </a:rPr>
              <a:t>iKMC introduction</a:t>
            </a:r>
            <a:r>
              <a:rPr lang="en-GB" sz="1000" i="1" dirty="0">
                <a:latin typeface="Arial" panose="020B0604020202020204" pitchFamily="34" charset="0"/>
                <a:cs typeface="Arial" panose="020B0604020202020204" pitchFamily="34" charset="0"/>
              </a:rPr>
              <a:t> </a:t>
            </a:r>
          </a:p>
          <a:p>
            <a:r>
              <a:rPr lang="en-US" sz="10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Immediate KMC all newborns </a:t>
            </a:r>
            <a:r>
              <a:rPr lang="en-US" sz="1000" i="1" u="sng" kern="100" dirty="0">
                <a:effectLst/>
                <a:latin typeface="Arial" panose="020B0604020202020204" pitchFamily="34" charset="0"/>
                <a:ea typeface="Aptos" panose="020B0004020202020204" pitchFamily="34" charset="0"/>
                <a:cs typeface="Arial" panose="020B0604020202020204" pitchFamily="34" charset="0"/>
              </a:rPr>
              <a:t>0:00-2:05</a:t>
            </a:r>
            <a:endParaRPr lang="en-NO" sz="1000" kern="100" dirty="0">
              <a:effectLst/>
              <a:latin typeface="Arial" panose="020B0604020202020204" pitchFamily="34" charset="0"/>
              <a:ea typeface="Aptos" panose="020B0004020202020204" pitchFamily="34" charset="0"/>
              <a:cs typeface="Arial" panose="020B0604020202020204" pitchFamily="34" charset="0"/>
            </a:endParaRPr>
          </a:p>
          <a:p>
            <a:endParaRPr lang="en-GB" sz="100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977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1427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00" spc="0" dirty="0">
                <a:effectLst/>
                <a:latin typeface="Arial" panose="020B0604020202020204" pitchFamily="34" charset="0"/>
                <a:ea typeface="Calibri" panose="020F0502020204030204" pitchFamily="34" charset="0"/>
                <a:cs typeface="Arial" panose="020B0604020202020204" pitchFamily="34" charset="0"/>
              </a:rPr>
              <a:t>Simulation</a:t>
            </a:r>
          </a:p>
          <a:p>
            <a:endParaRPr lang="en-US" sz="1000" b="1" i="0" kern="100" spc="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spc="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spc="0" dirty="0">
                <a:effectLst/>
                <a:latin typeface="Arial" panose="020B0604020202020204" pitchFamily="34" charset="0"/>
                <a:ea typeface="Calibri" panose="020F0502020204030204" pitchFamily="34" charset="0"/>
                <a:cs typeface="Arial" panose="020B0604020202020204" pitchFamily="34" charset="0"/>
              </a:rPr>
              <a:t>participants demonstrate counseling for initiation of KMC.</a:t>
            </a:r>
          </a:p>
          <a:p>
            <a:pPr marL="162000" indent="-162000">
              <a:buFont typeface="+mj-lt"/>
              <a:buAutoNum type="arabicPeriod"/>
            </a:pPr>
            <a:r>
              <a:rPr lang="en-US" sz="1000" i="0" spc="0" dirty="0">
                <a:latin typeface="Arial" panose="020B0604020202020204" pitchFamily="34" charset="0"/>
                <a:cs typeface="Arial" panose="020B0604020202020204" pitchFamily="34" charset="0"/>
              </a:rPr>
              <a:t>Communicating the newborn’s condition and care needed</a:t>
            </a:r>
            <a:r>
              <a:rPr lang="en-US" sz="1000" dirty="0">
                <a:latin typeface="Arial" panose="020B0604020202020204" pitchFamily="34" charset="0"/>
                <a:cs typeface="Arial" panose="020B0604020202020204" pitchFamily="34" charset="0"/>
              </a:rPr>
              <a:t> -</a:t>
            </a:r>
            <a:r>
              <a:rPr lang="en-US" sz="1000" i="0" spc="0" dirty="0">
                <a:latin typeface="Arial" panose="020B0604020202020204" pitchFamily="34" charset="0"/>
                <a:cs typeface="Arial" panose="020B0604020202020204" pitchFamily="34" charset="0"/>
              </a:rPr>
              <a:t> </a:t>
            </a:r>
            <a:r>
              <a:rPr lang="en-US" sz="1000" b="1" i="0" spc="0" dirty="0">
                <a:latin typeface="Arial" panose="020B0604020202020204" pitchFamily="34" charset="0"/>
                <a:cs typeface="Arial" panose="020B0604020202020204" pitchFamily="34" charset="0"/>
              </a:rPr>
              <a:t>thermal care</a:t>
            </a:r>
            <a:r>
              <a:rPr lang="en-US" sz="1000" i="0" spc="0" dirty="0">
                <a:latin typeface="Arial" panose="020B0604020202020204" pitchFamily="34" charset="0"/>
                <a:cs typeface="Arial" panose="020B0604020202020204" pitchFamily="34" charset="0"/>
              </a:rPr>
              <a:t> and possib</a:t>
            </a:r>
            <a:r>
              <a:rPr lang="en-US" sz="1000" dirty="0">
                <a:latin typeface="Arial" panose="020B0604020202020204" pitchFamily="34" charset="0"/>
                <a:cs typeface="Arial" panose="020B0604020202020204" pitchFamily="34" charset="0"/>
              </a:rPr>
              <a:t>le </a:t>
            </a:r>
            <a:r>
              <a:rPr lang="en-US" sz="1000" b="1" dirty="0">
                <a:latin typeface="Arial" panose="020B0604020202020204" pitchFamily="34" charset="0"/>
                <a:cs typeface="Arial" panose="020B0604020202020204" pitchFamily="34" charset="0"/>
              </a:rPr>
              <a:t>al</a:t>
            </a:r>
            <a:r>
              <a:rPr lang="en-US" sz="1000" b="1" i="0" spc="0" dirty="0">
                <a:latin typeface="Arial" panose="020B0604020202020204" pitchFamily="34" charset="0"/>
                <a:cs typeface="Arial" panose="020B0604020202020204" pitchFamily="34" charset="0"/>
              </a:rPr>
              <a:t>ternative methods of breast milk feeding </a:t>
            </a:r>
          </a:p>
          <a:p>
            <a:pPr marL="162000" indent="-162000">
              <a:buFont typeface="+mj-lt"/>
              <a:buAutoNum type="arabicPeriod"/>
            </a:pPr>
            <a:r>
              <a:rPr lang="en-US" sz="1000" i="0" spc="0" dirty="0">
                <a:latin typeface="Arial" panose="020B0604020202020204" pitchFamily="34" charset="0"/>
                <a:cs typeface="Arial" panose="020B0604020202020204" pitchFamily="34" charset="0"/>
              </a:rPr>
              <a:t>Counselling on KMC</a:t>
            </a:r>
            <a:r>
              <a:rPr lang="en-US" sz="1000" dirty="0">
                <a:latin typeface="Arial" panose="020B0604020202020204" pitchFamily="34" charset="0"/>
                <a:cs typeface="Arial" panose="020B0604020202020204" pitchFamily="34" charset="0"/>
              </a:rPr>
              <a:t> – including position, duration (hours and days), breast (milk) feeding, assessment, safe discharge and benefits to baby/mother/family</a:t>
            </a:r>
          </a:p>
          <a:p>
            <a:pPr marL="162000" indent="-162000">
              <a:buFont typeface="+mj-lt"/>
              <a:buAutoNum type="arabicPeriod"/>
            </a:pPr>
            <a:r>
              <a:rPr lang="en-US" sz="1000" dirty="0">
                <a:latin typeface="Arial" panose="020B0604020202020204" pitchFamily="34" charset="0"/>
                <a:cs typeface="Arial" panose="020B0604020202020204" pitchFamily="34" charset="0"/>
              </a:rPr>
              <a:t>Answering questions – </a:t>
            </a:r>
            <a:r>
              <a:rPr lang="en-US" sz="1000" b="1" dirty="0">
                <a:latin typeface="Arial" panose="020B0604020202020204" pitchFamily="34" charset="0"/>
                <a:cs typeface="Arial" panose="020B0604020202020204" pitchFamily="34" charset="0"/>
              </a:rPr>
              <a:t>alternative providers </a:t>
            </a:r>
            <a:r>
              <a:rPr lang="en-US" sz="1000" dirty="0">
                <a:latin typeface="Arial" panose="020B0604020202020204" pitchFamily="34" charset="0"/>
                <a:cs typeface="Arial" panose="020B0604020202020204" pitchFamily="34" charset="0"/>
              </a:rPr>
              <a:t>(father, grandmother) </a:t>
            </a:r>
            <a:endParaRPr lang="en-US" sz="1000" i="0" spc="0"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endParaRPr lang="en-US" sz="1000" b="0" i="0" spc="0" dirty="0">
              <a:solidFill>
                <a:srgbClr val="000000"/>
              </a:solidFill>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spc="0" dirty="0">
                <a:solidFill>
                  <a:srgbClr val="000000"/>
                </a:solidFill>
                <a:effectLst/>
                <a:latin typeface="Arial" panose="020B0604020202020204" pitchFamily="34" charset="0"/>
                <a:ea typeface="Myriad Pro"/>
                <a:cs typeface="Arial" panose="020B0604020202020204" pitchFamily="34" charset="0"/>
              </a:rPr>
              <a:t>Debriefing – </a:t>
            </a:r>
            <a:r>
              <a:rPr lang="en-US" sz="1000" i="0" kern="1200" spc="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 </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i="1" kern="1200" spc="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i="1"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spc="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spc="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spc="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r>
              <a:rPr lang="en-GB" sz="1000" dirty="0">
                <a:solidFill>
                  <a:srgbClr val="000000"/>
                </a:solidFill>
                <a:latin typeface="Arial" panose="020B0604020202020204" pitchFamily="34" charset="0"/>
                <a:ea typeface="Myriad Pro"/>
                <a:cs typeface="Arial" panose="020B0604020202020204" pitchFamily="34" charset="0"/>
              </a:rPr>
              <a:t>Did the health worker use a counselling checklist?</a:t>
            </a:r>
          </a:p>
          <a:p>
            <a:pPr marL="162000" marR="0" lvl="0" indent="-162000">
              <a:lnSpc>
                <a:spcPct val="107000"/>
              </a:lnSpc>
              <a:spcBef>
                <a:spcPts val="0"/>
              </a:spcBef>
              <a:spcAft>
                <a:spcPts val="0"/>
              </a:spcAft>
              <a:buFont typeface="Arial" panose="020B0604020202020204" pitchFamily="34" charset="0"/>
              <a:buChar char="•"/>
            </a:pPr>
            <a:endParaRPr lang="en-US" sz="1000" b="0" i="0" kern="100" spc="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i="1" kern="1200" spc="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i="1" kern="100" spc="0"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000" b="0" i="0" kern="0" spc="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b="0" i="0" kern="100" spc="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000" b="0" i="0" spc="0" dirty="0">
                <a:latin typeface="Arial" panose="020B0604020202020204" pitchFamily="34" charset="0"/>
                <a:cs typeface="Arial" panose="020B0604020202020204" pitchFamily="34" charset="0"/>
              </a:rPr>
              <a:t>Was communication sensitive to </a:t>
            </a:r>
            <a:r>
              <a:rPr lang="en-US" sz="1000" dirty="0">
                <a:latin typeface="Arial" panose="020B0604020202020204" pitchFamily="34" charset="0"/>
                <a:cs typeface="Arial" panose="020B0604020202020204" pitchFamily="34" charset="0"/>
              </a:rPr>
              <a:t>Lydia’s</a:t>
            </a:r>
            <a:r>
              <a:rPr lang="en-US" sz="1000" b="0" i="0" spc="0" dirty="0">
                <a:latin typeface="Arial" panose="020B0604020202020204" pitchFamily="34" charset="0"/>
                <a:cs typeface="Arial" panose="020B0604020202020204" pitchFamily="34" charset="0"/>
              </a:rPr>
              <a:t> anxieties and loss?</a:t>
            </a:r>
          </a:p>
          <a:p>
            <a:pPr marL="171450" indent="-171450">
              <a:buFont typeface="Arial" panose="020B0604020202020204" pitchFamily="34" charset="0"/>
              <a:buChar char="•"/>
            </a:pPr>
            <a:endParaRPr lang="en-US" sz="1000" b="0" i="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464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type of wraps and binders are used in your health facility?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 KMC binder holds the baby firmly against the mother’s chest and increases her mobility by allowing her to stand and walk with the baby in place.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 binder allows the baby to be easily shifted for breastfeeding and expressing breast milk while keeping the baby in skin-to-skin contact.</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Conventional wraps can make it more difficult to move the baby for feeding in the KMC position.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The use of only a shirt is less effective at maintaining the baby in skin-to-skin contact and may not provide enough support to allow the mother to move around with free hands.</a:t>
            </a:r>
          </a:p>
          <a:p>
            <a:pPr marR="1063625" lvl="0">
              <a:lnSpc>
                <a:spcPct val="105000"/>
              </a:lnSpc>
              <a:spcAft>
                <a:spcPts val="0"/>
              </a:spcAft>
              <a:buSzPts val="1100"/>
              <a:tabLst>
                <a:tab pos="472440" algn="l"/>
                <a:tab pos="473075" algn="l"/>
              </a:tabLst>
            </a:pPr>
            <a:endParaRPr lang="en-GB" sz="1000" dirty="0">
              <a:effectLst/>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spc="0" dirty="0">
                <a:latin typeface="Arial" panose="020B0604020202020204" pitchFamily="34" charset="0"/>
                <a:cs typeface="Arial" panose="020B0604020202020204" pitchFamily="34" charset="0"/>
              </a:rPr>
              <a:t>To learn more </a:t>
            </a:r>
            <a:r>
              <a:rPr lang="en-US" sz="1000" dirty="0">
                <a:latin typeface="Arial" panose="020B0604020202020204" pitchFamily="34" charset="0"/>
                <a:cs typeface="Arial" panose="020B0604020202020204" pitchFamily="34" charset="0"/>
              </a:rPr>
              <a:t> </a:t>
            </a:r>
          </a:p>
          <a:p>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KMC wrap designs</a:t>
            </a:r>
            <a:endParaRPr lang="en-NO" sz="1000" kern="100" dirty="0">
              <a:effectLst/>
              <a:latin typeface="Arial" panose="020B0604020202020204" pitchFamily="34" charset="0"/>
              <a:ea typeface="Calibri" panose="020F050202020403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how different binders and wraps should be used.</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Help a mother make a binder (optional)</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Choose a locally available, reasonably priced fabric or cloth or clean recycled cloth from home.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The cloth should have some elasticity so that it will hold the baby snugly.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Cut the cloth into strips 0.8–0.9 </a:t>
            </a:r>
            <a:r>
              <a:rPr lang="en-US" sz="1000" dirty="0" err="1">
                <a:latin typeface="Arial" panose="020B0604020202020204" pitchFamily="34" charset="0"/>
                <a:cs typeface="Arial" panose="020B0604020202020204" pitchFamily="34" charset="0"/>
              </a:rPr>
              <a:t>metres</a:t>
            </a:r>
            <a:r>
              <a:rPr lang="en-US" sz="1000" dirty="0">
                <a:latin typeface="Arial" panose="020B0604020202020204" pitchFamily="34" charset="0"/>
                <a:cs typeface="Arial" panose="020B0604020202020204" pitchFamily="34" charset="0"/>
              </a:rPr>
              <a:t> long and 0.5 </a:t>
            </a:r>
            <a:r>
              <a:rPr lang="en-US" sz="1000" dirty="0" err="1">
                <a:latin typeface="Arial" panose="020B0604020202020204" pitchFamily="34" charset="0"/>
                <a:cs typeface="Arial" panose="020B0604020202020204" pitchFamily="34" charset="0"/>
              </a:rPr>
              <a:t>metres</a:t>
            </a:r>
            <a:r>
              <a:rPr lang="en-US" sz="1000" dirty="0">
                <a:latin typeface="Arial" panose="020B0604020202020204" pitchFamily="34" charset="0"/>
                <a:cs typeface="Arial" panose="020B0604020202020204" pitchFamily="34" charset="0"/>
              </a:rPr>
              <a:t> wide.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Sew the ends of each cloth strip together to form a loop.</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Test the binders with mothers and preterm babies to establish correct average size. Adjust the fabric and length to ensure an adequate fit for the average mother.</a:t>
            </a:r>
          </a:p>
          <a:p>
            <a:endParaRPr lang="en-GB"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9932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step-by-step using locally available materials.</a:t>
            </a: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Perform hand hygiene.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Cover the baby’s head and make sure the diaper is dry.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Gently hold the baby with one hand placed behind the neck and on the back and the other hand under the baby’s buttocks.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When the baby is in an upright position, lightly support the lower part of the jaw with your thumb and fingers to prevent the head from slipping down and blocking the airway.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Position the baby between mother’s breasts with legs spread and flexed at the knees; pull up the binder over the baby’s body to the level of the ear.</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The baby’s head should be turned to one side and slightly extended. This slightly extended head position keeps the airway open and allows eye contact between the mother and baby.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Fasten mother’s garment over the binder or cover with a blanket for warmth.  The garment and binder can be adjusted as needed to reposition the baby for breastfeeding.</a:t>
            </a:r>
            <a:endParaRPr lang="en-US" sz="1000" b="1"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a:p>
            <a:r>
              <a:rPr lang="en-US" sz="1000" i="1" dirty="0">
                <a:latin typeface="Arial" panose="020B0604020202020204" pitchFamily="34" charset="0"/>
                <a:cs typeface="Arial" panose="020B0604020202020204" pitchFamily="34" charset="0"/>
              </a:rPr>
              <a:t>View videos </a:t>
            </a:r>
          </a:p>
          <a:p>
            <a:endParaRPr lang="en-US" sz="1000" i="1" dirty="0">
              <a:latin typeface="Arial" panose="020B0604020202020204" pitchFamily="34" charset="0"/>
              <a:cs typeface="Arial" panose="020B0604020202020204" pitchFamily="34" charset="0"/>
            </a:endParaRPr>
          </a:p>
          <a:p>
            <a:r>
              <a:rPr lang="en-GB" sz="1000" kern="100" dirty="0">
                <a:effectLst/>
                <a:latin typeface="Arial" panose="020B0604020202020204" pitchFamily="34" charset="0"/>
                <a:ea typeface="Calibri" panose="020F0502020204030204" pitchFamily="34" charset="0"/>
                <a:cs typeface="Times New Roman" panose="02020603050405020304" pitchFamily="18" charset="0"/>
              </a:rPr>
              <a:t>What new knowledge is presented in this video?</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dirty="0">
                <a:effectLst/>
                <a:latin typeface="Arial" panose="020B0604020202020204" pitchFamily="34" charset="0"/>
                <a:ea typeface="Calibri" panose="020F0502020204030204" pitchFamily="34" charset="0"/>
                <a:cs typeface="Times New Roman" panose="02020603050405020304" pitchFamily="18" charset="0"/>
              </a:rPr>
              <a:t>Are there any skills or practices that differ from your current practice?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dirty="0">
                <a:effectLst/>
                <a:latin typeface="Arial" panose="020B0604020202020204" pitchFamily="34" charset="0"/>
                <a:ea typeface="Calibri" panose="020F0502020204030204" pitchFamily="34" charset="0"/>
                <a:cs typeface="Times New Roman" panose="02020603050405020304" pitchFamily="18" charset="0"/>
              </a:rPr>
              <a:t>What provider behaviours differ from your current practice?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dirty="0">
                <a:effectLst/>
                <a:latin typeface="Arial" panose="020B0604020202020204" pitchFamily="34" charset="0"/>
                <a:ea typeface="Calibri" panose="020F0502020204030204" pitchFamily="34" charset="0"/>
                <a:cs typeface="Times New Roman" panose="02020603050405020304" pitchFamily="18" charset="0"/>
              </a:rPr>
              <a:t>Does this video highlight any quality gaps in your facility?</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latin typeface="Arial" panose="020B0604020202020204" pitchFamily="34" charset="0"/>
              <a:cs typeface="Arial" panose="020B0604020202020204" pitchFamily="34" charset="0"/>
            </a:endParaRPr>
          </a:p>
          <a:p>
            <a:endParaRPr lang="en-US" sz="1000" i="1"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28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CE920-8230-9AE8-434D-6D3FAB58A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384F0-54EA-605D-220B-C14BB40B4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0A0F4-C158-37F8-96B7-EC87442335A1}"/>
              </a:ext>
            </a:extLst>
          </p:cNvPr>
          <p:cNvSpPr>
            <a:spLocks noGrp="1"/>
          </p:cNvSpPr>
          <p:nvPr>
            <p:ph type="body" idx="1"/>
          </p:nvPr>
        </p:nvSpPr>
        <p:spPr>
          <a:xfrm>
            <a:off x="310101" y="4400550"/>
            <a:ext cx="6289481" cy="3727450"/>
          </a:xfrm>
        </p:spPr>
        <p:txBody>
          <a:bodyPr/>
          <a:lstStyle/>
          <a:p>
            <a:r>
              <a:rPr lang="en-GB" sz="1000" b="1" dirty="0">
                <a:latin typeface="Arial" panose="020B0604020202020204" pitchFamily="34" charset="0"/>
                <a:cs typeface="Arial" panose="020B0604020202020204" pitchFamily="34" charset="0"/>
              </a:rPr>
              <a:t>Simulation</a:t>
            </a:r>
          </a:p>
          <a:p>
            <a:endParaRPr lang="en-GB" sz="1000" b="1" i="1" kern="100" dirty="0">
              <a:effectLst/>
              <a:latin typeface="Arial" panose="020B0604020202020204" pitchFamily="34" charset="0"/>
              <a:ea typeface="Calibri" panose="020F0502020204030204" pitchFamily="34" charset="0"/>
              <a:cs typeface="Arial" panose="020B0604020202020204" pitchFamily="34" charset="0"/>
            </a:endParaRPr>
          </a:p>
          <a:p>
            <a:r>
              <a:rPr lang="en-GB" sz="1000" b="1"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GB" sz="1000" kern="10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GB" sz="1000" b="1" kern="100" dirty="0">
                <a:latin typeface="Arial" panose="020B0604020202020204" pitchFamily="34" charset="0"/>
                <a:ea typeface="Calibri" panose="020F0502020204030204" pitchFamily="34" charset="0"/>
                <a:cs typeface="Arial" panose="020B0604020202020204" pitchFamily="34" charset="0"/>
              </a:rPr>
              <a:t> </a:t>
            </a:r>
            <a:r>
              <a:rPr lang="en-GB" sz="1000" kern="100" dirty="0">
                <a:latin typeface="Arial" panose="020B0604020202020204" pitchFamily="34" charset="0"/>
                <a:ea typeface="Calibri" panose="020F0502020204030204" pitchFamily="34" charset="0"/>
                <a:cs typeface="Arial" panose="020B0604020202020204" pitchFamily="34" charset="0"/>
              </a:rPr>
              <a:t>moving a newborn out of and into KMC.</a:t>
            </a:r>
            <a:endParaRPr lang="en-GB" sz="1000" dirty="0">
              <a:effectLst/>
              <a:latin typeface="Arial" panose="020B0604020202020204" pitchFamily="34" charset="0"/>
              <a:ea typeface="Myriad Pro"/>
              <a:cs typeface="Arial" panose="020B0604020202020204" pitchFamily="34" charset="0"/>
            </a:endParaRPr>
          </a:p>
          <a:p>
            <a:pPr marL="162000" indent="-162000">
              <a:buFont typeface="+mj-lt"/>
              <a:buAutoNum type="arabicPeriod"/>
            </a:pPr>
            <a:r>
              <a:rPr lang="en-GB" sz="1000" dirty="0">
                <a:effectLst/>
                <a:latin typeface="Arial" panose="020B0604020202020204" pitchFamily="34" charset="0"/>
                <a:ea typeface="Myriad Pro"/>
                <a:cs typeface="Arial" panose="020B0604020202020204" pitchFamily="34" charset="0"/>
              </a:rPr>
              <a:t>Explaining and demonstrating the process to the mother and her companion. </a:t>
            </a:r>
            <a:endParaRPr lang="en-GB" sz="1000" dirty="0">
              <a:latin typeface="Arial" panose="020B0604020202020204" pitchFamily="34" charset="0"/>
              <a:ea typeface="Myriad Pro"/>
              <a:cs typeface="Arial" panose="020B0604020202020204" pitchFamily="34" charset="0"/>
            </a:endParaRPr>
          </a:p>
          <a:p>
            <a:pPr marL="162000" indent="-162000">
              <a:buFont typeface="+mj-lt"/>
              <a:buAutoNum type="arabicPeriod"/>
            </a:pPr>
            <a:r>
              <a:rPr lang="en-GB" sz="1000" dirty="0">
                <a:effectLst/>
                <a:latin typeface="Arial" panose="020B0604020202020204" pitchFamily="34" charset="0"/>
                <a:ea typeface="Myriad Pro"/>
                <a:cs typeface="Arial" panose="020B0604020202020204" pitchFamily="34" charset="0"/>
              </a:rPr>
              <a:t>Supporting the mother to safely hold the newborn, change diaper and resecure the newborn in KMC position. </a:t>
            </a:r>
          </a:p>
          <a:p>
            <a:pPr marL="342000" lvl="1" indent="-171450">
              <a:buFont typeface="Courier New" panose="02070309020205020404" pitchFamily="49" charset="0"/>
              <a:buChar char="o"/>
            </a:pPr>
            <a:r>
              <a:rPr lang="en-GB" sz="1000" kern="100" dirty="0">
                <a:effectLst/>
                <a:latin typeface="Arial" panose="020B0604020202020204" pitchFamily="34" charset="0"/>
                <a:ea typeface="Microsoft YaHei" panose="020B0503020204020204" pitchFamily="34" charset="-122"/>
                <a:cs typeface="Arial" panose="020B0604020202020204" pitchFamily="34" charset="0"/>
              </a:rPr>
              <a:t>Head supported and airway protected, breathing easily, tight edge of the binder not over </a:t>
            </a:r>
            <a:r>
              <a:rPr lang="en-GB" sz="1000" kern="100" dirty="0">
                <a:latin typeface="Arial" panose="020B0604020202020204" pitchFamily="34" charset="0"/>
                <a:ea typeface="Microsoft YaHei" panose="020B0503020204020204" pitchFamily="34" charset="-122"/>
                <a:cs typeface="Arial" panose="020B0604020202020204" pitchFamily="34" charset="0"/>
              </a:rPr>
              <a:t>the</a:t>
            </a:r>
            <a:r>
              <a:rPr lang="en-GB" sz="1000" kern="100" dirty="0">
                <a:effectLst/>
                <a:latin typeface="Arial" panose="020B0604020202020204" pitchFamily="34" charset="0"/>
                <a:ea typeface="Microsoft YaHei" panose="020B0503020204020204" pitchFamily="34" charset="-122"/>
                <a:cs typeface="Arial" panose="020B0604020202020204" pitchFamily="34" charset="0"/>
              </a:rPr>
              <a:t> chest</a:t>
            </a:r>
          </a:p>
          <a:p>
            <a:pPr marL="342000" lvl="1" indent="-171450">
              <a:buFont typeface="Courier New" panose="02070309020205020404" pitchFamily="49" charset="0"/>
              <a:buChar char="o"/>
            </a:pPr>
            <a:r>
              <a:rPr lang="en-GB" sz="1000" kern="100" dirty="0">
                <a:effectLst/>
                <a:latin typeface="Arial" panose="020B0604020202020204" pitchFamily="34" charset="0"/>
                <a:ea typeface="Microsoft YaHei" panose="020B0503020204020204" pitchFamily="34" charset="-122"/>
                <a:cs typeface="Arial" panose="020B0604020202020204" pitchFamily="34" charset="0"/>
              </a:rPr>
              <a:t>Binder adjusted to hold the baby securely when the mother moves around</a:t>
            </a:r>
          </a:p>
          <a:p>
            <a:pPr marL="342000" lvl="1" indent="-171450">
              <a:buFont typeface="Courier New" panose="02070309020205020404" pitchFamily="49" charset="0"/>
              <a:buChar char="o"/>
            </a:pPr>
            <a:r>
              <a:rPr lang="en-GB" sz="1000" kern="100" dirty="0">
                <a:latin typeface="Arial" panose="020B0604020202020204" pitchFamily="34" charset="0"/>
                <a:ea typeface="Microsoft YaHei" panose="020B0503020204020204" pitchFamily="34" charset="-122"/>
                <a:cs typeface="Arial" panose="020B0604020202020204" pitchFamily="34" charset="0"/>
              </a:rPr>
              <a:t>Kept warm by b</a:t>
            </a:r>
            <a:r>
              <a:rPr lang="en-GB" sz="1000" kern="100" dirty="0">
                <a:effectLst/>
                <a:latin typeface="Arial" panose="020B0604020202020204" pitchFamily="34" charset="0"/>
                <a:ea typeface="Microsoft YaHei" panose="020B0503020204020204" pitchFamily="34" charset="-122"/>
                <a:cs typeface="Arial" panose="020B0604020202020204" pitchFamily="34" charset="0"/>
              </a:rPr>
              <a:t>uttoning or tying clothes over the baby and covering  with a blanket</a:t>
            </a:r>
            <a:endParaRPr lang="en-GB" sz="1000" dirty="0">
              <a:effectLst/>
              <a:latin typeface="Arial" panose="020B0604020202020204" pitchFamily="34" charset="0"/>
              <a:ea typeface="Myriad Pro"/>
              <a:cs typeface="Arial" panose="020B0604020202020204" pitchFamily="34" charset="0"/>
            </a:endParaRPr>
          </a:p>
          <a:p>
            <a:pPr marL="162000" indent="-162000">
              <a:buFont typeface="+mj-lt"/>
              <a:buAutoNum type="arabicPeriod"/>
            </a:pPr>
            <a:r>
              <a:rPr lang="en-GB" sz="1000" dirty="0">
                <a:latin typeface="Arial" panose="020B0604020202020204" pitchFamily="34" charset="0"/>
                <a:ea typeface="Myriad Pro"/>
                <a:cs typeface="Arial" panose="020B0604020202020204" pitchFamily="34" charset="0"/>
              </a:rPr>
              <a:t>Performing </a:t>
            </a:r>
            <a:r>
              <a:rPr lang="en-GB" sz="1000" dirty="0">
                <a:effectLst/>
                <a:latin typeface="Arial" panose="020B0604020202020204" pitchFamily="34" charset="0"/>
                <a:ea typeface="Myriad Pro"/>
                <a:cs typeface="Arial" panose="020B0604020202020204" pitchFamily="34" charset="0"/>
              </a:rPr>
              <a:t>hand hygiene and disposing of soiled </a:t>
            </a:r>
            <a:r>
              <a:rPr lang="en-GB" sz="1000" dirty="0">
                <a:latin typeface="Arial" panose="020B0604020202020204" pitchFamily="34" charset="0"/>
                <a:ea typeface="Myriad Pro"/>
                <a:cs typeface="Arial" panose="020B0604020202020204" pitchFamily="34" charset="0"/>
              </a:rPr>
              <a:t>diaper</a:t>
            </a:r>
            <a:endParaRPr lang="en-GB" sz="1000" dirty="0">
              <a:effectLst/>
              <a:latin typeface="Arial" panose="020B0604020202020204" pitchFamily="34" charset="0"/>
              <a:ea typeface="Myriad Pro"/>
              <a:cs typeface="Arial" panose="020B0604020202020204" pitchFamily="34" charset="0"/>
            </a:endParaRPr>
          </a:p>
          <a:p>
            <a:pPr marL="162000" indent="-162000">
              <a:buFont typeface="+mj-lt"/>
              <a:buAutoNum type="arabicPeriod"/>
            </a:pPr>
            <a:r>
              <a:rPr lang="en-GB" sz="1000" dirty="0">
                <a:latin typeface="Arial" panose="020B0604020202020204" pitchFamily="34" charset="0"/>
                <a:ea typeface="Myriad Pro"/>
                <a:cs typeface="Arial" panose="020B0604020202020204" pitchFamily="34" charset="0"/>
              </a:rPr>
              <a:t>Counselling mother to monitor colour, temperature, breathing (</a:t>
            </a:r>
            <a:r>
              <a:rPr lang="en-GB" sz="1000" dirty="0" err="1">
                <a:latin typeface="Arial" panose="020B0604020202020204" pitchFamily="34" charset="0"/>
                <a:ea typeface="Myriad Pro"/>
                <a:cs typeface="Arial" panose="020B0604020202020204" pitchFamily="34" charset="0"/>
              </a:rPr>
              <a:t>apnoeas</a:t>
            </a:r>
            <a:r>
              <a:rPr lang="en-GB" sz="1000" dirty="0">
                <a:latin typeface="Arial" panose="020B0604020202020204" pitchFamily="34" charset="0"/>
                <a:ea typeface="Myriad Pro"/>
                <a:cs typeface="Arial" panose="020B0604020202020204" pitchFamily="34" charset="0"/>
              </a:rPr>
              <a:t>) and activity.</a:t>
            </a:r>
            <a:endParaRPr lang="en-GB" sz="1000" dirty="0">
              <a:effectLst/>
              <a:latin typeface="Arial" panose="020B0604020202020204" pitchFamily="34" charset="0"/>
              <a:ea typeface="Myriad Pro"/>
              <a:cs typeface="Arial" panose="020B0604020202020204" pitchFamily="34" charset="0"/>
            </a:endParaRPr>
          </a:p>
          <a:p>
            <a:pPr marL="162000" indent="-162000"/>
            <a:endParaRPr lang="en-GB" sz="1000" dirty="0">
              <a:latin typeface="Arial" panose="020B0604020202020204" pitchFamily="34" charset="0"/>
              <a:cs typeface="Arial" panose="020B0604020202020204" pitchFamily="34" charset="0"/>
            </a:endParaRPr>
          </a:p>
          <a:p>
            <a:pPr marL="162000" marR="0" indent="-162000">
              <a:lnSpc>
                <a:spcPct val="107000"/>
              </a:lnSpc>
              <a:spcBef>
                <a:spcPts val="40"/>
              </a:spcBef>
              <a:spcAft>
                <a:spcPts val="0"/>
              </a:spcAft>
              <a:buNone/>
            </a:pPr>
            <a:r>
              <a:rPr lang="en-GB" sz="1000" b="1" kern="1200" dirty="0">
                <a:solidFill>
                  <a:srgbClr val="000000"/>
                </a:solidFill>
                <a:effectLst/>
                <a:latin typeface="Arial" panose="020B0604020202020204" pitchFamily="34" charset="0"/>
                <a:ea typeface="Myriad Pro"/>
                <a:cs typeface="Arial" panose="020B0604020202020204" pitchFamily="34" charset="0"/>
              </a:rPr>
              <a:t>Debriefing – </a:t>
            </a:r>
            <a:r>
              <a:rPr lang="en-GB" sz="1000"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 </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r>
              <a:rPr lang="en-GB" sz="100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did </a:t>
            </a:r>
            <a:r>
              <a:rPr lang="en-GB" sz="1000" dirty="0">
                <a:solidFill>
                  <a:srgbClr val="000000"/>
                </a:solidFill>
                <a:latin typeface="Arial" panose="020B0604020202020204" pitchFamily="34" charset="0"/>
                <a:ea typeface="Myriad Pro"/>
                <a:cs typeface="Arial" panose="020B0604020202020204" pitchFamily="34" charset="0"/>
              </a:rPr>
              <a:t>the health worker</a:t>
            </a:r>
            <a:r>
              <a:rPr lang="en-GB" sz="1000" kern="1200" dirty="0">
                <a:solidFill>
                  <a:srgbClr val="000000"/>
                </a:solidFill>
                <a:effectLst/>
                <a:latin typeface="Arial" panose="020B0604020202020204" pitchFamily="34" charset="0"/>
                <a:ea typeface="Myriad Pro"/>
                <a:cs typeface="Arial" panose="020B0604020202020204" pitchFamily="34" charset="0"/>
              </a:rPr>
              <a:t> ask mother to monitor? And what should she do if she ha</a:t>
            </a:r>
            <a:r>
              <a:rPr lang="en-GB" sz="1000" dirty="0">
                <a:solidFill>
                  <a:srgbClr val="000000"/>
                </a:solidFill>
                <a:latin typeface="Arial" panose="020B0604020202020204" pitchFamily="34" charset="0"/>
                <a:ea typeface="Myriad Pro"/>
                <a:cs typeface="Arial" panose="020B0604020202020204" pitchFamily="34" charset="0"/>
              </a:rPr>
              <a:t>s concerns?</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endParaRPr lang="en-GB" sz="1000" b="0" i="1" kern="12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GB"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 and baby safely secured?</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lvl="2" indent="-162000">
              <a:lnSpc>
                <a:spcPts val="1440"/>
              </a:lnSpc>
              <a:buSzPts val="1100"/>
              <a:tabLst>
                <a:tab pos="2052320" algn="l"/>
              </a:tabLst>
            </a:pPr>
            <a:endParaRPr lang="en-GB" sz="1000" i="1" dirty="0">
              <a:latin typeface="Arial" panose="020B0604020202020204" pitchFamily="34" charset="0"/>
              <a:ea typeface="Minion Pro"/>
              <a:cs typeface="Arial" panose="020B0604020202020204" pitchFamily="34" charset="0"/>
            </a:endParaRPr>
          </a:p>
          <a:p>
            <a:pPr marL="162000" lvl="2" indent="-162000">
              <a:lnSpc>
                <a:spcPts val="1440"/>
              </a:lnSpc>
              <a:buSzPts val="1100"/>
              <a:tabLst>
                <a:tab pos="2052320" algn="l"/>
              </a:tabLst>
            </a:pPr>
            <a:r>
              <a:rPr lang="en-GB" sz="1000" i="1" dirty="0">
                <a:latin typeface="Arial" panose="020B0604020202020204" pitchFamily="34" charset="0"/>
                <a:ea typeface="Minion Pro"/>
                <a:cs typeface="Arial" panose="020B0604020202020204" pitchFamily="34" charset="0"/>
              </a:rPr>
              <a:t>View video</a:t>
            </a:r>
            <a:endParaRPr lang="en-GB" sz="1000" i="1" u="sng"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99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55649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000"/>
              </a:spcBef>
            </a:pPr>
            <a:r>
              <a:rPr lang="en-US" sz="1000" b="1" kern="100" dirty="0">
                <a:latin typeface="Arial" panose="020B0604020202020204" pitchFamily="34" charset="0"/>
                <a:ea typeface="微软雅黑" panose="020B0503020204020204" pitchFamily="34" charset="-122"/>
                <a:cs typeface="Arial" panose="020B0604020202020204" pitchFamily="34" charset="0"/>
              </a:rPr>
              <a:t>Are other family members allowed to provide KMC in your health facility?</a:t>
            </a:r>
            <a:endParaRPr lang="en-US" sz="1000" kern="100" dirty="0">
              <a:latin typeface="Arial" panose="020B0604020202020204" pitchFamily="34" charset="0"/>
              <a:ea typeface="微软雅黑" panose="020B0503020204020204" pitchFamily="34" charset="-122"/>
              <a:cs typeface="Arial" panose="020B0604020202020204" pitchFamily="34" charset="0"/>
            </a:endParaRPr>
          </a:p>
          <a:p>
            <a:pPr marL="171450" indent="-171450" algn="just">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Family members, including fathers and grandparents, can provide KMC. Exceptions are persons who have a cough, cold, fever, transmissible systemic infectious disease (for example, hepatitis A or E), skin infection on the chest or arms (boils, abscesses, furuncles) or some psychiatric illnesses, intoxication with alcohol or drugs.</a:t>
            </a:r>
          </a:p>
          <a:p>
            <a:pPr marL="171450" indent="-171450">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In some contexts where family-</a:t>
            </a:r>
            <a:r>
              <a:rPr lang="en-US" sz="1000" kern="100" dirty="0" err="1">
                <a:latin typeface="Arial" panose="020B0604020202020204" pitchFamily="34" charset="0"/>
                <a:ea typeface="微软雅黑" panose="020B0503020204020204" pitchFamily="34" charset="-122"/>
                <a:cs typeface="Arial" panose="020B0604020202020204" pitchFamily="34" charset="0"/>
              </a:rPr>
              <a:t>centred</a:t>
            </a:r>
            <a:r>
              <a:rPr lang="en-US" sz="1000" kern="100" dirty="0">
                <a:latin typeface="Arial" panose="020B0604020202020204" pitchFamily="34" charset="0"/>
                <a:ea typeface="微软雅黑" panose="020B0503020204020204" pitchFamily="34" charset="-122"/>
                <a:cs typeface="Arial" panose="020B0604020202020204" pitchFamily="34" charset="0"/>
              </a:rPr>
              <a:t> care is routine, siblings are encouraged and supported to provide safe KMC.</a:t>
            </a:r>
          </a:p>
          <a:p>
            <a:pPr marL="171450" indent="-171450" algn="just">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Ensure that siblings are well supervised to ensure safety and good hand hygiene.</a:t>
            </a:r>
          </a:p>
          <a:p>
            <a:pPr marL="171450" indent="-171450" algn="just">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Twins and triplets can also be cared for in kangaroo position.</a:t>
            </a:r>
          </a:p>
          <a:p>
            <a:pPr algn="just">
              <a:spcBef>
                <a:spcPts val="600"/>
              </a:spcBef>
            </a:pPr>
            <a:endParaRPr lang="en-US" sz="1000" kern="1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87541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64270-5F7F-5BDE-6ECC-622B520FA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5B6D6-83BE-9CC6-7944-462ABA0CD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A7AFD-E10F-13A5-078C-350C9E38C1F4}"/>
              </a:ext>
            </a:extLst>
          </p:cNvPr>
          <p:cNvSpPr>
            <a:spLocks noGrp="1"/>
          </p:cNvSpPr>
          <p:nvPr>
            <p:ph type="body" idx="1"/>
          </p:nvPr>
        </p:nvSpPr>
        <p:spPr/>
        <p:txBody>
          <a:bodyPr/>
          <a:lstStyle/>
          <a:p>
            <a:pPr algn="just">
              <a:spcBef>
                <a:spcPts val="1000"/>
              </a:spcBef>
            </a:pPr>
            <a:r>
              <a:rPr lang="en-GB" sz="1000" dirty="0">
                <a:effectLst/>
                <a:latin typeface="Arial" panose="020B0604020202020204" pitchFamily="34" charset="0"/>
                <a:ea typeface="Calibri" panose="020F0502020204030204" pitchFamily="34" charset="0"/>
              </a:rPr>
              <a:t>Use a printed or digital copy (pdf) of the document</a:t>
            </a:r>
            <a:r>
              <a:rPr lang="en-GB" sz="1800" dirty="0">
                <a:effectLst/>
                <a:latin typeface="Arial" panose="020B0604020202020204" pitchFamily="34" charset="0"/>
                <a:ea typeface="Calibri" panose="020F0502020204030204" pitchFamily="34" charset="0"/>
              </a:rPr>
              <a:t>.</a:t>
            </a:r>
            <a:endParaRPr lang="en-US" altLang="zh-CN" sz="1000" dirty="0">
              <a:latin typeface="Arial" panose="020B0604020202020204" pitchFamily="34" charset="0"/>
              <a:cs typeface="Arial" panose="020B0604020202020204" pitchFamily="34" charset="0"/>
            </a:endParaRPr>
          </a:p>
          <a:p>
            <a:pPr defTabSz="857250" eaLnBrk="1" hangingPunct="1">
              <a:spcBef>
                <a:spcPct val="0"/>
              </a:spcBef>
            </a:pPr>
            <a:endParaRPr lang="en-US" altLang="zh-C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5140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000" marR="0" lvl="0" indent="-162000" algn="just">
              <a:spcBef>
                <a:spcPts val="1000"/>
              </a:spcBef>
              <a:spcAft>
                <a:spcPts val="0"/>
              </a:spcAft>
              <a:tabLst>
                <a:tab pos="457200" algn="l"/>
              </a:tabLst>
            </a:pPr>
            <a:r>
              <a:rPr lang="en-US" sz="1000" b="1" kern="100" dirty="0">
                <a:effectLst/>
                <a:latin typeface="Arial" panose="020B0604020202020204" pitchFamily="34" charset="0"/>
                <a:ea typeface="微软雅黑" panose="020B0503020204020204" pitchFamily="34" charset="-122"/>
                <a:cs typeface="Arial" panose="020B0604020202020204" pitchFamily="34" charset="0"/>
              </a:rPr>
              <a:t>Is this recommendation currently being applied in your place of work?</a:t>
            </a:r>
          </a:p>
          <a:p>
            <a:pPr marL="162000" marR="0" lvl="0" indent="-162000" algn="just">
              <a:spcBef>
                <a:spcPts val="0"/>
              </a:spcBef>
              <a:spcAft>
                <a:spcPts val="0"/>
              </a:spcAft>
              <a:buFont typeface="Arial" panose="020B0604020202020204" pitchFamily="34" charset="0"/>
              <a:buChar char="•"/>
              <a:tabLst>
                <a:tab pos="457200" algn="l"/>
              </a:tabLst>
            </a:pPr>
            <a:r>
              <a:rPr lang="en-US" sz="1000" kern="100" dirty="0">
                <a:effectLst/>
                <a:latin typeface="Arial" panose="020B0604020202020204" pitchFamily="34" charset="0"/>
                <a:ea typeface="微软雅黑" panose="020B0503020204020204" pitchFamily="34" charset="-122"/>
                <a:cs typeface="Arial" panose="020B0604020202020204" pitchFamily="34" charset="0"/>
              </a:rPr>
              <a:t>If yes, what enabling factors support the application of this recommendation?</a:t>
            </a:r>
          </a:p>
          <a:p>
            <a:pPr marL="162000" marR="0" lvl="0" indent="-162000" algn="just">
              <a:spcBef>
                <a:spcPts val="0"/>
              </a:spcBef>
              <a:spcAft>
                <a:spcPts val="0"/>
              </a:spcAft>
              <a:buFont typeface="Arial" panose="020B0604020202020204" pitchFamily="34" charset="0"/>
              <a:buChar char="•"/>
              <a:tabLst>
                <a:tab pos="457200" algn="l"/>
              </a:tabLst>
            </a:pPr>
            <a:r>
              <a:rPr lang="en-US" sz="1000" kern="100" dirty="0">
                <a:effectLst/>
                <a:latin typeface="Arial" panose="020B0604020202020204" pitchFamily="34" charset="0"/>
                <a:ea typeface="微软雅黑" panose="020B0503020204020204" pitchFamily="34" charset="-122"/>
                <a:cs typeface="Arial" panose="020B0604020202020204" pitchFamily="34" charset="0"/>
              </a:rPr>
              <a:t>If no, what are the barriers to applying this recommendation?</a:t>
            </a:r>
          </a:p>
          <a:p>
            <a:pPr marL="162000" marR="0" lvl="0" indent="-162000" algn="just">
              <a:spcBef>
                <a:spcPts val="0"/>
              </a:spcBef>
              <a:spcAft>
                <a:spcPts val="0"/>
              </a:spcAft>
              <a:buFont typeface="Arial" panose="020B0604020202020204" pitchFamily="34" charset="0"/>
              <a:buChar char="•"/>
              <a:tabLst>
                <a:tab pos="457200" algn="l"/>
              </a:tabLst>
            </a:pPr>
            <a:endParaRPr lang="en-US" sz="1000" kern="100" dirty="0">
              <a:effectLst/>
              <a:latin typeface="Arial" panose="020B0604020202020204" pitchFamily="34" charset="0"/>
              <a:ea typeface="微软雅黑" panose="020B0503020204020204" pitchFamily="34" charset="-122"/>
              <a:cs typeface="Arial" panose="020B0604020202020204" pitchFamily="34" charset="0"/>
            </a:endParaRPr>
          </a:p>
          <a:p>
            <a:pPr marL="162000" indent="-162000">
              <a:buFont typeface="Arial" panose="020B0604020202020204" pitchFamily="34" charset="0"/>
              <a:buNone/>
            </a:pPr>
            <a:r>
              <a:rPr lang="en-GB" sz="1000" b="1" dirty="0">
                <a:latin typeface="Arial" panose="020B0604020202020204" pitchFamily="34" charset="0"/>
                <a:cs typeface="Arial" panose="020B0604020202020204" pitchFamily="34" charset="0"/>
              </a:rPr>
              <a:t>What neurodevelopmental benefits of KMC do you know?</a:t>
            </a:r>
          </a:p>
          <a:p>
            <a:pPr marL="162000" indent="-162000">
              <a:buFont typeface="Arial" panose="020B0604020202020204" pitchFamily="34" charset="0"/>
              <a:buChar char="•"/>
            </a:pPr>
            <a:r>
              <a:rPr lang="en-GB" sz="1000" dirty="0">
                <a:latin typeface="Arial" panose="020B0604020202020204" pitchFamily="34" charset="0"/>
                <a:cs typeface="Arial" panose="020B0604020202020204" pitchFamily="34" charset="0"/>
              </a:rPr>
              <a:t>KMC is associated with improved cognitive and motor development and functioning and improved longer-term social and behavioural outcomes.</a:t>
            </a:r>
          </a:p>
          <a:p>
            <a:pPr marL="162000" indent="-162000">
              <a:buFont typeface="Arial" panose="020B0604020202020204" pitchFamily="34" charset="0"/>
              <a:buChar char="•"/>
            </a:pPr>
            <a:r>
              <a:rPr lang="en-GB" sz="1000" dirty="0">
                <a:latin typeface="Arial" panose="020B0604020202020204" pitchFamily="34" charset="0"/>
                <a:cs typeface="Arial" panose="020B0604020202020204" pitchFamily="34" charset="0"/>
              </a:rPr>
              <a:t>Preterm infants who received KMC after birth had improved brain maturation (e.g. intelligence, attention, memory and coordination) compared with those who received incubator care; a longer duration of KMC strengthened this association. </a:t>
            </a:r>
          </a:p>
          <a:p>
            <a:pPr marL="162000" indent="-162000"/>
            <a:endParaRPr lang="en-GB" sz="1000" dirty="0">
              <a:latin typeface="Arial" panose="020B0604020202020204" pitchFamily="34" charset="0"/>
              <a:cs typeface="Arial" panose="020B0604020202020204" pitchFamily="34" charset="0"/>
            </a:endParaRPr>
          </a:p>
          <a:p>
            <a:pPr marL="162000" indent="-162000">
              <a:buFont typeface="Arial" panose="020B0604020202020204" pitchFamily="34" charset="0"/>
              <a:buNone/>
            </a:pPr>
            <a:r>
              <a:rPr lang="en-GB" sz="1000" i="1" dirty="0">
                <a:latin typeface="Arial" panose="020B0604020202020204" pitchFamily="34" charset="0"/>
                <a:cs typeface="Arial" panose="020B0604020202020204" pitchFamily="34" charset="0"/>
              </a:rPr>
              <a:t>To learn more </a:t>
            </a:r>
          </a:p>
          <a:p>
            <a:pPr marL="162000" lvl="0" indent="-162000">
              <a:buFont typeface="Arial" panose="020B0604020202020204" pitchFamily="34" charset="0"/>
              <a:buChar char="•"/>
              <a:tabLst>
                <a:tab pos="457200" algn="l"/>
              </a:tabLst>
            </a:pPr>
            <a:r>
              <a:rPr lang="en-NO" sz="10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 action="ppaction://noaction"/>
              </a:rPr>
              <a:t>Charpak N, Tessier R, Ruiz JG, Hernandez JT, Uriza F, Villegas J et al. </a:t>
            </a:r>
            <a:r>
              <a:rPr lang="en-GB" sz="10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 action="ppaction://noaction"/>
              </a:rPr>
              <a:t>Twenty-year follow-up of kangaroo mother care versus traditional care. Pediatrics. 2017;139(1):e20162063. doi:10.1542/peds.2016-2063.</a:t>
            </a:r>
            <a:endParaRPr lang="en-NO" sz="1000" i="1" kern="100" dirty="0">
              <a:effectLst/>
              <a:latin typeface="Arial" panose="020B0604020202020204" pitchFamily="34" charset="0"/>
              <a:ea typeface="Aptos" panose="020B0004020202020204" pitchFamily="34" charset="0"/>
              <a:cs typeface="Arial" panose="020B0604020202020204" pitchFamily="34" charset="0"/>
            </a:endParaRPr>
          </a:p>
          <a:p>
            <a:pPr marL="162000" lvl="0" indent="-162000">
              <a:buFont typeface="Arial" panose="020B0604020202020204" pitchFamily="34" charset="0"/>
              <a:buChar char="•"/>
              <a:tabLst>
                <a:tab pos="457200" algn="l"/>
              </a:tabLst>
            </a:pPr>
            <a:r>
              <a:rPr lang="en-GB" sz="10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 action="ppaction://noaction"/>
              </a:rPr>
              <a:t>Ropars S, Tessier R, Charpak N, Uriza LF. The long-term effects of the kangaroo mother care intervention on cognitive functioning: results from a longitudinal study. Dev Neuropsychol. 2018;43(1):82–91. doi:10.1080/87565641.2017.1422 507.</a:t>
            </a:r>
            <a:endParaRPr lang="en-NO" sz="1000" i="1" kern="100" dirty="0">
              <a:effectLst/>
              <a:latin typeface="Arial" panose="020B0604020202020204" pitchFamily="34" charset="0"/>
              <a:ea typeface="Aptos" panose="020B0004020202020204" pitchFamily="34" charset="0"/>
              <a:cs typeface="Arial" panose="020B0604020202020204" pitchFamily="34" charset="0"/>
            </a:endParaRPr>
          </a:p>
          <a:p>
            <a:pPr marL="162000" lvl="0" indent="-162000">
              <a:buFont typeface="Arial" panose="020B0604020202020204" pitchFamily="34" charset="0"/>
              <a:buChar char="•"/>
              <a:tabLst>
                <a:tab pos="457200" algn="l"/>
              </a:tabLst>
            </a:pPr>
            <a:r>
              <a:rPr lang="en-GB" sz="10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Charpak N, Tessier R, Ruiz JG, Uriza F, Hernandez JT, Cortes D et. Kangaroo mother care had a protective effect on the volume of brain structures in young adults born preterm. Acta Paediatr. 2022;111(5):1004–14. doi:10.1111/apa.16265.</a:t>
            </a:r>
            <a:endParaRPr lang="en-NO" sz="1000" i="1"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a:spcBef>
                <a:spcPts val="0"/>
              </a:spcBef>
              <a:spcAft>
                <a:spcPts val="0"/>
              </a:spcAft>
              <a:buFont typeface="Arial" panose="020B0604020202020204" pitchFamily="34" charset="0"/>
              <a:buNone/>
              <a:tabLst>
                <a:tab pos="457200" algn="l"/>
              </a:tabLst>
            </a:pPr>
            <a:endParaRPr lang="en-US" sz="1000" kern="100" dirty="0">
              <a:effectLst/>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66322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08450"/>
          </a:xfrm>
        </p:spPr>
        <p:txBody>
          <a:bodyPr/>
          <a:lstStyle/>
          <a:p>
            <a:pPr algn="just">
              <a:spcBef>
                <a:spcPts val="300"/>
              </a:spcBef>
            </a:pPr>
            <a:r>
              <a:rPr lang="en-US" sz="1000" b="1" kern="100" dirty="0">
                <a:latin typeface="Arial" panose="020B0604020202020204" pitchFamily="34" charset="0"/>
                <a:ea typeface="微软雅黑" panose="020B0503020204020204" pitchFamily="34" charset="-122"/>
                <a:cs typeface="Arial" panose="020B0604020202020204" pitchFamily="34" charset="0"/>
              </a:rPr>
              <a:t>Do you have a checklist for topics to cover in counselling other family members?</a:t>
            </a:r>
          </a:p>
          <a:p>
            <a:pPr algn="just">
              <a:spcBef>
                <a:spcPts val="300"/>
              </a:spcBef>
            </a:pPr>
            <a:r>
              <a:rPr lang="en-US" sz="1000" b="1" kern="100" dirty="0">
                <a:latin typeface="Arial" panose="020B0604020202020204" pitchFamily="34" charset="0"/>
                <a:ea typeface="微软雅黑" panose="020B0503020204020204" pitchFamily="34" charset="-122"/>
                <a:cs typeface="Arial" panose="020B0604020202020204" pitchFamily="34" charset="0"/>
              </a:rPr>
              <a:t>Include:</a:t>
            </a:r>
          </a:p>
          <a:p>
            <a:pPr marL="171450" indent="-171450">
              <a:spcBef>
                <a:spcPts val="300"/>
              </a:spcBef>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Infection prevention, keeping the baby warm, recognizing danger signs, </a:t>
            </a:r>
            <a:r>
              <a:rPr lang="en-US" sz="1000" kern="100" dirty="0" err="1">
                <a:latin typeface="Arial" panose="020B0604020202020204" pitchFamily="34" charset="0"/>
                <a:ea typeface="微软雅黑" panose="020B0503020204020204" pitchFamily="34" charset="-122"/>
                <a:cs typeface="Arial" panose="020B0604020202020204" pitchFamily="34" charset="0"/>
              </a:rPr>
              <a:t>behavioural</a:t>
            </a:r>
            <a:r>
              <a:rPr lang="en-US" sz="1000" kern="100" dirty="0">
                <a:latin typeface="Arial" panose="020B0604020202020204" pitchFamily="34" charset="0"/>
                <a:ea typeface="微软雅黑" panose="020B0503020204020204" pitchFamily="34" charset="-122"/>
                <a:cs typeface="Arial" panose="020B0604020202020204" pitchFamily="34" charset="0"/>
              </a:rPr>
              <a:t> cues, and responsive nurturing care</a:t>
            </a:r>
          </a:p>
          <a:p>
            <a:pPr marL="171450" indent="-171450">
              <a:spcBef>
                <a:spcPts val="300"/>
              </a:spcBef>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Monitoring the baby</a:t>
            </a:r>
          </a:p>
          <a:p>
            <a:pPr marL="171450" indent="-171450">
              <a:spcBef>
                <a:spcPts val="300"/>
              </a:spcBef>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No smoking</a:t>
            </a:r>
          </a:p>
          <a:p>
            <a:pPr marL="171450" indent="-171450">
              <a:spcBef>
                <a:spcPts val="300"/>
              </a:spcBef>
              <a:buFont typeface="Arial" panose="020B0604020202020204" pitchFamily="34" charset="0"/>
              <a:buChar char="•"/>
            </a:pPr>
            <a:r>
              <a:rPr lang="en-US" sz="1000" kern="100" dirty="0" err="1">
                <a:latin typeface="Arial" panose="020B0604020202020204" pitchFamily="34" charset="0"/>
                <a:ea typeface="微软雅黑" panose="020B0503020204020204" pitchFamily="34" charset="-122"/>
                <a:cs typeface="Arial" panose="020B0604020202020204" pitchFamily="34" charset="0"/>
              </a:rPr>
              <a:t>Prioritising</a:t>
            </a:r>
            <a:r>
              <a:rPr lang="en-US" sz="1000" kern="100" dirty="0">
                <a:latin typeface="Arial" panose="020B0604020202020204" pitchFamily="34" charset="0"/>
                <a:ea typeface="微软雅黑" panose="020B0503020204020204" pitchFamily="34" charset="-122"/>
                <a:cs typeface="Arial" panose="020B0604020202020204" pitchFamily="34" charset="0"/>
              </a:rPr>
              <a:t> skin-to-skin time with mothers over other family members. </a:t>
            </a:r>
          </a:p>
          <a:p>
            <a:pPr marL="171450" indent="-171450">
              <a:spcBef>
                <a:spcPts val="300"/>
              </a:spcBef>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Good hand hygiene – no handling of the baby by anyone who has not washed hands</a:t>
            </a:r>
          </a:p>
          <a:p>
            <a:pPr marL="171450" indent="-171450">
              <a:spcBef>
                <a:spcPts val="300"/>
              </a:spcBef>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Linking with experienced families who can share experiences, successes and how they overcame the challenges with KMC</a:t>
            </a:r>
          </a:p>
          <a:p>
            <a:pPr marL="171450" indent="-171450">
              <a:spcBef>
                <a:spcPts val="300"/>
              </a:spcBef>
              <a:buFont typeface="Arial" panose="020B0604020202020204" pitchFamily="34" charset="0"/>
              <a:buChar char="•"/>
            </a:pPr>
            <a:endParaRPr lang="en-US" sz="1000" kern="100" dirty="0">
              <a:latin typeface="Arial" panose="020B0604020202020204" pitchFamily="34" charset="0"/>
              <a:ea typeface="微软雅黑" panose="020B0503020204020204" pitchFamily="34" charset="-122"/>
              <a:cs typeface="Arial" panose="020B0604020202020204" pitchFamily="34" charset="0"/>
            </a:endParaRPr>
          </a:p>
          <a:p>
            <a:pPr algn="just">
              <a:spcBef>
                <a:spcPts val="300"/>
              </a:spcBef>
            </a:pPr>
            <a:r>
              <a:rPr lang="en-US" sz="1000" i="1" kern="100" dirty="0">
                <a:latin typeface="Arial" panose="020B0604020202020204" pitchFamily="34" charset="0"/>
                <a:ea typeface="微软雅黑" panose="020B0503020204020204" pitchFamily="34" charset="-122"/>
                <a:cs typeface="Arial" panose="020B0604020202020204" pitchFamily="34" charset="0"/>
              </a:rPr>
              <a:t>View video</a:t>
            </a:r>
          </a:p>
          <a:p>
            <a:pPr algn="just">
              <a:spcBef>
                <a:spcPts val="300"/>
              </a:spcBef>
            </a:pPr>
            <a:endParaRPr lang="en-US" sz="1000" i="1" kern="100" dirty="0">
              <a:latin typeface="Arial" panose="020B0604020202020204" pitchFamily="34" charset="0"/>
              <a:ea typeface="微软雅黑" panose="020B0503020204020204" pitchFamily="34" charset="-122"/>
              <a:cs typeface="Arial" panose="020B0604020202020204" pitchFamily="34" charset="0"/>
            </a:endParaRPr>
          </a:p>
          <a:p>
            <a:pPr algn="just">
              <a:spcBef>
                <a:spcPts val="300"/>
              </a:spcBef>
            </a:pPr>
            <a:r>
              <a:rPr lang="en-US" sz="1000" i="1" kern="100" dirty="0">
                <a:latin typeface="Arial" panose="020B0604020202020204" pitchFamily="34" charset="0"/>
                <a:ea typeface="微软雅黑" panose="020B0503020204020204" pitchFamily="34" charset="-122"/>
                <a:cs typeface="Arial" panose="020B0604020202020204" pitchFamily="34" charset="0"/>
              </a:rPr>
              <a:t>To learn more  </a:t>
            </a:r>
          </a:p>
          <a:p>
            <a:pPr algn="just">
              <a:spcBef>
                <a:spcPts val="300"/>
              </a:spcBef>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AIIMS role of family members</a:t>
            </a: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NO" sz="1000" i="1" kern="100" dirty="0">
              <a:effectLst/>
              <a:latin typeface="Arial" panose="020B0604020202020204" pitchFamily="34" charset="0"/>
              <a:ea typeface="Calibri" panose="020F0502020204030204" pitchFamily="34" charset="0"/>
              <a:cs typeface="Arial" panose="020B0604020202020204" pitchFamily="34" charset="0"/>
            </a:endParaRPr>
          </a:p>
          <a:p>
            <a:r>
              <a:rPr lang="en-US" sz="10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AIIMS monitoring in KMC</a:t>
            </a:r>
            <a:endParaRPr lang="en-NO" sz="1000" i="1" kern="100" dirty="0">
              <a:effectLst/>
              <a:latin typeface="Arial" panose="020B0604020202020204" pitchFamily="34" charset="0"/>
              <a:ea typeface="Aptos" panose="020B0004020202020204" pitchFamily="34" charset="0"/>
              <a:cs typeface="Arial" panose="020B0604020202020204" pitchFamily="34" charset="0"/>
            </a:endParaRPr>
          </a:p>
          <a:p>
            <a:pPr>
              <a:lnSpc>
                <a:spcPct val="150000"/>
              </a:lnSpc>
            </a:pPr>
            <a:r>
              <a:rPr lang="en-GB" sz="1000" b="0" i="1" baseline="0" dirty="0">
                <a:solidFill>
                  <a:srgbClr val="0000FF"/>
                </a:solidFill>
                <a:effectLst/>
                <a:highlight>
                  <a:srgbClr val="F3F2F1"/>
                </a:highlight>
                <a:latin typeface="Arial" panose="020B0604020202020204" pitchFamily="34" charset="0"/>
                <a:ea typeface="Times New Roman" panose="02020603050405020304" pitchFamily="18" charset="0"/>
                <a:hlinkClick r:id="rId5"/>
              </a:rPr>
              <a:t>Monitoring in KMC position</a:t>
            </a:r>
            <a:endParaRPr lang="en-NO" sz="1000" b="0" i="1" baseline="0" dirty="0">
              <a:effectLst/>
              <a:highlight>
                <a:srgbClr val="FFFFFF"/>
              </a:highlight>
              <a:latin typeface="Arial" panose="020B0604020202020204" pitchFamily="34" charset="0"/>
              <a:ea typeface="Times New Roman" panose="02020603050405020304" pitchFamily="18" charset="0"/>
            </a:endParaRPr>
          </a:p>
          <a:p>
            <a:r>
              <a:rPr lang="en-NO" sz="1000" kern="100" dirty="0">
                <a:effectLst/>
                <a:latin typeface="Arial" panose="020B06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487206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F29FD-6BBA-855A-872E-C941B2412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E92A8-4348-52D7-900F-529030AF4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35286-2F53-9232-848D-64EF14050E76}"/>
              </a:ext>
            </a:extLst>
          </p:cNvPr>
          <p:cNvSpPr>
            <a:spLocks noGrp="1"/>
          </p:cNvSpPr>
          <p:nvPr>
            <p:ph type="body" idx="1"/>
          </p:nvPr>
        </p:nvSpPr>
        <p:spPr/>
        <p:txBody>
          <a:bodyPr/>
          <a:lstStyle/>
          <a:p>
            <a:pPr algn="just">
              <a:spcBef>
                <a:spcPts val="300"/>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pPr algn="just">
              <a:spcBef>
                <a:spcPts val="300"/>
              </a:spcBef>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pPr algn="just">
              <a:spcBef>
                <a:spcPts val="300"/>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dirty="0">
                <a:effectLst/>
                <a:latin typeface="Arial" panose="020B0604020202020204" pitchFamily="34" charset="0"/>
                <a:ea typeface="Calibri" panose="020F0502020204030204" pitchFamily="34" charset="0"/>
                <a:cs typeface="Arial" panose="020B0604020202020204" pitchFamily="34" charset="0"/>
              </a:rPr>
              <a:t>participants demonstrate supporting a mother to independently position her baby in KMC and perform activities of daily living.</a:t>
            </a:r>
            <a:endParaRPr lang="en-US" sz="1000" i="0" kern="100" dirty="0">
              <a:latin typeface="Arial" panose="020B0604020202020204" pitchFamily="34" charset="0"/>
              <a:ea typeface="微软雅黑" panose="020B0503020204020204" pitchFamily="34" charset="-122"/>
              <a:cs typeface="Arial" panose="020B0604020202020204" pitchFamily="34" charset="0"/>
            </a:endParaRPr>
          </a:p>
          <a:p>
            <a:pPr marL="162000" indent="-162000">
              <a:buFont typeface="+mj-lt"/>
              <a:buAutoNum type="arabicPeriod"/>
            </a:pPr>
            <a:r>
              <a:rPr lang="en-US" sz="1000" kern="100" dirty="0">
                <a:latin typeface="Arial" panose="020B0604020202020204" pitchFamily="34" charset="0"/>
                <a:ea typeface="微软雅黑" panose="020B0503020204020204" pitchFamily="34" charset="-122"/>
                <a:cs typeface="Arial" panose="020B0604020202020204" pitchFamily="34" charset="0"/>
              </a:rPr>
              <a:t>Reviewing or demonstrating key steps in positioning with a mannequin.</a:t>
            </a:r>
            <a:endParaRPr lang="en-US" sz="1000" i="0" kern="100" dirty="0">
              <a:latin typeface="Arial" panose="020B0604020202020204" pitchFamily="34" charset="0"/>
              <a:ea typeface="微软雅黑" panose="020B0503020204020204" pitchFamily="34" charset="-122"/>
              <a:cs typeface="Arial" panose="020B0604020202020204" pitchFamily="34" charset="0"/>
            </a:endParaRPr>
          </a:p>
          <a:p>
            <a:pPr marL="162000" indent="-162000">
              <a:buFont typeface="+mj-lt"/>
              <a:buAutoNum type="arabicPeriod"/>
            </a:pPr>
            <a:r>
              <a:rPr lang="en-US" sz="1000" i="0" kern="100" dirty="0">
                <a:latin typeface="Arial" panose="020B0604020202020204" pitchFamily="34" charset="0"/>
                <a:ea typeface="微软雅黑" panose="020B0503020204020204" pitchFamily="34" charset="-122"/>
                <a:cs typeface="Arial" panose="020B0604020202020204" pitchFamily="34" charset="0"/>
              </a:rPr>
              <a:t>Supporting Lydia to safely place Amos in KMC position</a:t>
            </a:r>
          </a:p>
          <a:p>
            <a:pPr marL="162000" indent="-162000">
              <a:buFont typeface="+mj-lt"/>
              <a:buAutoNum type="arabicPeriod"/>
            </a:pPr>
            <a:r>
              <a:rPr lang="en-US" sz="1000" i="0" kern="100" dirty="0">
                <a:latin typeface="Arial" panose="020B0604020202020204" pitchFamily="34" charset="0"/>
                <a:ea typeface="微软雅黑" panose="020B0503020204020204" pitchFamily="34" charset="-122"/>
                <a:cs typeface="Arial" panose="020B0604020202020204" pitchFamily="34" charset="0"/>
              </a:rPr>
              <a:t>Counselling and supporting for sleeping in a reclined or semi-sitting position, hand hygiene after using toilet and before breastfeeding, walking and preparing food safely, talking/singing to the baby</a:t>
            </a:r>
            <a:endParaRPr lang="en-US" sz="1000" kern="100" dirty="0">
              <a:latin typeface="Arial" panose="020B0604020202020204" pitchFamily="34" charset="0"/>
              <a:ea typeface="微软雅黑" panose="020B0503020204020204" pitchFamily="34" charset="-122"/>
              <a:cs typeface="Arial" panose="020B0604020202020204" pitchFamily="34" charset="0"/>
            </a:endParaRPr>
          </a:p>
          <a:p>
            <a:endParaRPr lang="en-US" sz="1000" b="1" i="0" kern="100" dirty="0">
              <a:latin typeface="Arial" panose="020B0604020202020204" pitchFamily="34" charset="0"/>
              <a:ea typeface="微软雅黑" panose="020B0503020204020204" pitchFamily="34" charset="-122"/>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 </a:t>
            </a:r>
            <a:r>
              <a:rPr lang="en-US" sz="1000" i="0"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a:t>
            </a:r>
            <a:r>
              <a:rPr lang="en-US" sz="1000" b="1" i="0" kern="1200" dirty="0">
                <a:solidFill>
                  <a:srgbClr val="000000"/>
                </a:solidFill>
                <a:effectLst/>
                <a:latin typeface="Arial" panose="020B0604020202020204" pitchFamily="34" charset="0"/>
                <a:ea typeface="Myriad Pro"/>
                <a:cs typeface="Arial" panose="020B0604020202020204" pitchFamily="34" charset="0"/>
              </a:rPr>
              <a:t>. </a:t>
            </a:r>
            <a:endParaRPr lang="en-US" sz="100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0" marR="0" lvl="0" indent="0">
              <a:lnSpc>
                <a:spcPct val="107000"/>
              </a:lnSpc>
              <a:spcBef>
                <a:spcPts val="0"/>
              </a:spcBef>
              <a:spcAft>
                <a:spcPts val="0"/>
              </a:spcAft>
              <a:buFont typeface="Arial" panose="020B0604020202020204" pitchFamily="34" charset="0"/>
              <a:buNone/>
            </a:pPr>
            <a:r>
              <a:rPr lang="en-GB" sz="1000" b="0" i="0" kern="1200" dirty="0">
                <a:solidFill>
                  <a:srgbClr val="000000"/>
                </a:solidFill>
                <a:effectLst/>
                <a:latin typeface="Arial" panose="020B0604020202020204" pitchFamily="34" charset="0"/>
                <a:ea typeface="Myriad Pro"/>
                <a:cs typeface="Arial" panose="020B0604020202020204" pitchFamily="34" charset="0"/>
              </a:rPr>
              <a:t>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Calibri" panose="020F0502020204030204" pitchFamily="34" charset="0"/>
                <a:cs typeface="Arial" panose="020B0604020202020204" pitchFamily="34" charset="0"/>
              </a:rPr>
              <a:t>Was Amos securely positioned? Was the airway protected?</a:t>
            </a:r>
            <a:endParaRPr lang="en-US" sz="1000" i="0" kern="100" dirty="0">
              <a:latin typeface="Arial" panose="020B0604020202020204" pitchFamily="34" charset="0"/>
              <a:ea typeface="微软雅黑" panose="020B0503020204020204" pitchFamily="34" charset="-122"/>
              <a:cs typeface="Arial" panose="020B0604020202020204" pitchFamily="34" charset="0"/>
            </a:endParaRPr>
          </a:p>
          <a:p>
            <a:pPr algn="just">
              <a:spcBef>
                <a:spcPts val="300"/>
              </a:spcBef>
            </a:pPr>
            <a:endParaRPr lang="en-US" sz="1000" i="1" kern="100" dirty="0">
              <a:latin typeface="Arial" panose="020B0604020202020204" pitchFamily="34" charset="0"/>
              <a:ea typeface="微软雅黑" panose="020B0503020204020204" pitchFamily="34" charset="-122"/>
              <a:cs typeface="Arial" panose="020B0604020202020204" pitchFamily="34" charset="0"/>
            </a:endParaRPr>
          </a:p>
          <a:p>
            <a:pPr algn="just">
              <a:spcBef>
                <a:spcPts val="300"/>
              </a:spcBef>
            </a:pPr>
            <a:r>
              <a:rPr lang="en-US" sz="1000" i="1" kern="100" dirty="0">
                <a:latin typeface="Arial" panose="020B0604020202020204" pitchFamily="34" charset="0"/>
                <a:ea typeface="微软雅黑" panose="020B0503020204020204" pitchFamily="34" charset="-122"/>
                <a:cs typeface="Arial" panose="020B0604020202020204" pitchFamily="34" charset="0"/>
              </a:rPr>
              <a:t>View video</a:t>
            </a:r>
            <a:endParaRPr lang="en-US" sz="1000" b="1" i="0" kern="100" dirty="0">
              <a:latin typeface="Arial" panose="020B0604020202020204" pitchFamily="34" charset="0"/>
              <a:ea typeface="微软雅黑" panose="020B0503020204020204" pitchFamily="34" charset="-122"/>
              <a:cs typeface="Arial" panose="020B0604020202020204" pitchFamily="34" charset="0"/>
            </a:endParaRPr>
          </a:p>
          <a:p>
            <a:endParaRPr lang="en-GB"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52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SzPts val="1100"/>
              <a:buFont typeface="Arial" panose="020B0604020202020204" pitchFamily="34" charset="0"/>
              <a:buNone/>
              <a:tabLst>
                <a:tab pos="478155" algn="l"/>
                <a:tab pos="478790" algn="l"/>
              </a:tabLst>
            </a:pPr>
            <a:r>
              <a:rPr lang="en-US" sz="1000" dirty="0">
                <a:latin typeface="Arial" panose="020B0604020202020204" pitchFamily="34" charset="0"/>
                <a:ea typeface="Myriad Pro Light"/>
                <a:cs typeface="Arial" panose="020B0604020202020204" pitchFamily="34" charset="0"/>
              </a:rPr>
              <a:t>Nurturing care </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In the health facility, families must have access to their babies for breastfeeding, skin-to-skin care and nurturing care.</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Families make unique contributions to the care and neurological development of their small newborns.</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The consistent presence of parents provides familiar touch, sights, smells and sounds. Skin-to-skin care stimulates most of the senses.</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Maternal breastmilk offers significant advantages for a newborn’s survival, growth and cognition (development of the brain).</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In the first days, allow mother and baby to get to know each other, and make this nurturing relationship a priority.</a:t>
            </a:r>
          </a:p>
          <a:p>
            <a:pPr>
              <a:buSzPts val="1100"/>
              <a:tabLst>
                <a:tab pos="478155" algn="l"/>
                <a:tab pos="478790" algn="l"/>
              </a:tabLst>
            </a:pPr>
            <a:endParaRPr lang="en-US" sz="1000" b="1" dirty="0">
              <a:latin typeface="Arial" panose="020B0604020202020204" pitchFamily="34" charset="0"/>
              <a:ea typeface="Myriad Pro Light"/>
              <a:cs typeface="Arial" panose="020B0604020202020204" pitchFamily="34" charset="0"/>
            </a:endParaRP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With supervision, siblings also can stimulate and nurture their brothers and sisters. Under close supervision of health staff, this 10-year-old provided care for her preterm sister, including skin-to-skin and cup feeding after the death of her mother.</a:t>
            </a:r>
          </a:p>
          <a:p>
            <a:pPr marL="171450" indent="-171450">
              <a:spcBef>
                <a:spcPts val="3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Grandparents also have a very important role to play.</a:t>
            </a:r>
          </a:p>
          <a:p>
            <a:pPr marL="171450" indent="-171450">
              <a:spcBef>
                <a:spcPts val="300"/>
              </a:spcBef>
              <a:buSzPts val="1100"/>
              <a:buFont typeface="Arial" panose="020B0604020202020204" pitchFamily="34" charset="0"/>
              <a:buChar char="•"/>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r>
              <a:rPr lang="en-US" sz="1000" i="1" dirty="0">
                <a:latin typeface="Arial" panose="020B0604020202020204" pitchFamily="34" charset="0"/>
                <a:ea typeface="Myriad Pro Light"/>
                <a:cs typeface="Arial" panose="020B0604020202020204" pitchFamily="34" charset="0"/>
              </a:rPr>
              <a:t>To learn more  </a:t>
            </a:r>
            <a:r>
              <a:rPr lang="en-US" sz="1000" i="1" dirty="0">
                <a:effectLst/>
                <a:latin typeface="Arial" panose="020B0604020202020204" pitchFamily="34" charset="0"/>
                <a:ea typeface="Myriad Pro"/>
                <a:cs typeface="Arial" panose="020B0604020202020204" pitchFamily="34" charset="0"/>
              </a:rPr>
              <a:t> </a:t>
            </a:r>
            <a:endParaRPr lang="en-US" sz="1000" i="1" dirty="0">
              <a:solidFill>
                <a:srgbClr val="0075BF"/>
              </a:solidFill>
              <a:effectLst/>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300"/>
              </a:spcBef>
              <a:spcAft>
                <a:spcPts val="0"/>
              </a:spcAft>
              <a:buClrTx/>
              <a:buSzPts val="1100"/>
              <a:buFontTx/>
              <a:buNone/>
              <a:tabLst>
                <a:tab pos="478155" algn="l"/>
                <a:tab pos="478790" algn="l"/>
              </a:tabLst>
              <a:defRPr/>
            </a:pPr>
            <a:r>
              <a:rPr lang="en-US" sz="1000" u="sng" dirty="0">
                <a:solidFill>
                  <a:srgbClr val="2C363A"/>
                </a:solidFill>
                <a:highlight>
                  <a:srgbClr val="FFFFFF"/>
                </a:highlight>
                <a:latin typeface="Calibri" panose="020F0502020204030204" pitchFamily="34" charset="0"/>
                <a:ea typeface="Calibri" panose="020F0502020204030204" pitchFamily="34" charset="0"/>
                <a:hlinkClick r:id="rId3"/>
              </a:rPr>
              <a:t>Infant and family-</a:t>
            </a:r>
            <a:r>
              <a:rPr lang="en-US" sz="1000" u="sng" dirty="0" err="1">
                <a:solidFill>
                  <a:srgbClr val="2C363A"/>
                </a:solidFill>
                <a:highlight>
                  <a:srgbClr val="FFFFFF"/>
                </a:highlight>
                <a:latin typeface="Calibri" panose="020F0502020204030204" pitchFamily="34" charset="0"/>
                <a:ea typeface="Calibri" panose="020F0502020204030204" pitchFamily="34" charset="0"/>
                <a:hlinkClick r:id="rId3"/>
              </a:rPr>
              <a:t>centred</a:t>
            </a:r>
            <a:r>
              <a:rPr lang="en-US" sz="1000" u="sng" dirty="0">
                <a:solidFill>
                  <a:srgbClr val="2C363A"/>
                </a:solidFill>
                <a:highlight>
                  <a:srgbClr val="FFFFFF"/>
                </a:highlight>
                <a:latin typeface="Calibri" panose="020F0502020204030204" pitchFamily="34" charset="0"/>
                <a:ea typeface="Calibri" panose="020F0502020204030204" pitchFamily="34" charset="0"/>
                <a:hlinkClick r:id="rId3"/>
              </a:rPr>
              <a:t> developmental care</a:t>
            </a:r>
            <a:endParaRPr lang="en-GB" sz="1000" u="sng" dirty="0">
              <a:solidFill>
                <a:srgbClr val="2C363A"/>
              </a:solidFill>
              <a:highlight>
                <a:srgbClr val="FFFFFF"/>
              </a:highlight>
              <a:latin typeface="Calibri" panose="020F0502020204030204" pitchFamily="34" charset="0"/>
              <a:ea typeface="Calibri" panose="020F0502020204030204" pitchFamily="34" charset="0"/>
            </a:endParaRPr>
          </a:p>
          <a:p>
            <a:pPr>
              <a:spcBef>
                <a:spcPts val="3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p:txBody>
      </p:sp>
    </p:spTree>
    <p:extLst>
      <p:ext uri="{BB962C8B-B14F-4D97-AF65-F5344CB8AC3E}">
        <p14:creationId xmlns:p14="http://schemas.microsoft.com/office/powerpoint/2010/main" val="3664117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500"/>
              </a:spcBef>
              <a:buFont typeface="Arial" panose="020B0604020202020204" pitchFamily="34" charset="0"/>
              <a:buNone/>
            </a:pPr>
            <a:r>
              <a:rPr lang="en-US" sz="1000" b="1" kern="100" dirty="0">
                <a:latin typeface="Arial" panose="020B0604020202020204" pitchFamily="34" charset="0"/>
                <a:ea typeface="微软雅黑" panose="020B0503020204020204" pitchFamily="34" charset="-122"/>
                <a:cs typeface="Arial" panose="020B0604020202020204" pitchFamily="34" charset="0"/>
              </a:rPr>
              <a:t>Promote responsive care from pregnancy and birth; </a:t>
            </a:r>
          </a:p>
          <a:p>
            <a:pPr marL="171450" indent="-171450">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Support parents and other caregivers to provide responsive care.</a:t>
            </a:r>
          </a:p>
          <a:p>
            <a:pPr marL="171450" indent="-171450">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Ensure parents and other caregivers are aware of the newborn’s signals, such as indicate readiness to feed, pain or distress, and be able to respond to these signals appropriately.</a:t>
            </a:r>
          </a:p>
          <a:p>
            <a:pPr marL="171450" indent="-171450">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Promote positive caregivers–infant interactions and strengthen the parent–infant relationship. Address the caregiver–infant dyad rather than the caregivers or the baby alone.</a:t>
            </a:r>
          </a:p>
          <a:p>
            <a:pPr marL="171450" indent="-171450">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Support care that is prompt, consistent and contingent on and appropriate to the child’s cues, signals, </a:t>
            </a:r>
            <a:r>
              <a:rPr lang="en-US" sz="1000" kern="100" dirty="0" err="1">
                <a:latin typeface="Arial" panose="020B0604020202020204" pitchFamily="34" charset="0"/>
                <a:ea typeface="微软雅黑" panose="020B0503020204020204" pitchFamily="34" charset="-122"/>
                <a:cs typeface="Arial" panose="020B0604020202020204" pitchFamily="34" charset="0"/>
              </a:rPr>
              <a:t>behaviours</a:t>
            </a:r>
            <a:r>
              <a:rPr lang="en-US" sz="1000" kern="100" dirty="0">
                <a:latin typeface="Arial" panose="020B0604020202020204" pitchFamily="34" charset="0"/>
                <a:ea typeface="微软雅黑" panose="020B0503020204020204" pitchFamily="34" charset="-122"/>
                <a:cs typeface="Arial" panose="020B0604020202020204" pitchFamily="34" charset="0"/>
              </a:rPr>
              <a:t> and needs.</a:t>
            </a:r>
          </a:p>
          <a:p>
            <a:pPr marL="171450" indent="-171450">
              <a:buFont typeface="Arial" panose="020B0604020202020204" pitchFamily="34" charset="0"/>
              <a:buChar char="•"/>
            </a:pPr>
            <a:r>
              <a:rPr lang="en-US" sz="1000" kern="100" dirty="0">
                <a:latin typeface="Arial" panose="020B0604020202020204" pitchFamily="34" charset="0"/>
                <a:ea typeface="微软雅黑" panose="020B0503020204020204" pitchFamily="34" charset="-122"/>
                <a:cs typeface="Arial" panose="020B0604020202020204" pitchFamily="34" charset="0"/>
              </a:rPr>
              <a:t>Start with play, communication and exclusive breastfeeding on demand.</a:t>
            </a:r>
          </a:p>
          <a:p>
            <a:pPr marL="171450" indent="-171450">
              <a:buFont typeface="Arial" panose="020B0604020202020204" pitchFamily="34" charset="0"/>
              <a:buChar char="•"/>
            </a:pPr>
            <a:endParaRPr lang="en-US" sz="1000" kern="100" dirty="0">
              <a:latin typeface="Arial" panose="020B0604020202020204" pitchFamily="34" charset="0"/>
              <a:ea typeface="微软雅黑" panose="020B0503020204020204" pitchFamily="34" charset="-122"/>
              <a:cs typeface="Arial" panose="020B0604020202020204" pitchFamily="34" charset="0"/>
            </a:endParaRPr>
          </a:p>
          <a:p>
            <a:pPr marL="0" indent="0">
              <a:buFont typeface="Arial" panose="020B0604020202020204" pitchFamily="34" charset="0"/>
              <a:buNone/>
            </a:pPr>
            <a:r>
              <a:rPr lang="en-US" sz="1000" kern="100" dirty="0">
                <a:latin typeface="Arial" panose="020B0604020202020204" pitchFamily="34" charset="0"/>
                <a:ea typeface="微软雅黑" panose="020B0503020204020204" pitchFamily="34" charset="-122"/>
                <a:cs typeface="Arial" panose="020B0604020202020204" pitchFamily="34" charset="0"/>
              </a:rPr>
              <a:t>To learn more:</a:t>
            </a:r>
          </a:p>
          <a:p>
            <a:pPr marL="0" indent="0">
              <a:buFont typeface="Arial" panose="020B0604020202020204" pitchFamily="34" charset="0"/>
              <a:buNone/>
            </a:pPr>
            <a:r>
              <a:rPr lang="en-US" sz="1000" i="1" u="sng" dirty="0">
                <a:solidFill>
                  <a:srgbClr val="2C363A"/>
                </a:solidFill>
                <a:highlight>
                  <a:srgbClr val="FFFFFF"/>
                </a:highlight>
                <a:latin typeface="Calibri" panose="020F0502020204030204" pitchFamily="34" charset="0"/>
                <a:ea typeface="Calibri" panose="020F0502020204030204" pitchFamily="34" charset="0"/>
                <a:hlinkClick r:id="rId3"/>
              </a:rPr>
              <a:t>Infant and family-</a:t>
            </a:r>
            <a:r>
              <a:rPr lang="en-US" sz="1000" i="1" u="sng" dirty="0" err="1">
                <a:solidFill>
                  <a:srgbClr val="2C363A"/>
                </a:solidFill>
                <a:highlight>
                  <a:srgbClr val="FFFFFF"/>
                </a:highlight>
                <a:latin typeface="Calibri" panose="020F0502020204030204" pitchFamily="34" charset="0"/>
                <a:ea typeface="Calibri" panose="020F0502020204030204" pitchFamily="34" charset="0"/>
                <a:hlinkClick r:id="rId3"/>
              </a:rPr>
              <a:t>centred</a:t>
            </a:r>
            <a:r>
              <a:rPr lang="en-US" sz="1000" i="1" u="sng" dirty="0">
                <a:solidFill>
                  <a:srgbClr val="2C363A"/>
                </a:solidFill>
                <a:highlight>
                  <a:srgbClr val="FFFFFF"/>
                </a:highlight>
                <a:latin typeface="Calibri" panose="020F0502020204030204" pitchFamily="34" charset="0"/>
                <a:ea typeface="Calibri" panose="020F0502020204030204" pitchFamily="34" charset="0"/>
                <a:hlinkClick r:id="rId3"/>
              </a:rPr>
              <a:t> developmental care</a:t>
            </a:r>
            <a:endParaRPr lang="en-GB" sz="1000" i="1" u="sng" dirty="0">
              <a:solidFill>
                <a:srgbClr val="2C363A"/>
              </a:solidFill>
              <a:highlight>
                <a:srgbClr val="FFFFFF"/>
              </a:highlight>
              <a:latin typeface="Calibri" panose="020F0502020204030204" pitchFamily="34" charset="0"/>
              <a:ea typeface="Calibri" panose="020F0502020204030204" pitchFamily="34" charset="0"/>
            </a:endParaRPr>
          </a:p>
          <a:p>
            <a:endParaRPr lang="en-US" sz="1000" kern="1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819431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7C97-94B5-A324-695D-1499EFF79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41CE8-63CB-1BE8-062C-830FC8647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B5B87-5B9A-8217-D46D-2DA9536C6661}"/>
              </a:ext>
            </a:extLst>
          </p:cNvPr>
          <p:cNvSpPr>
            <a:spLocks noGrp="1"/>
          </p:cNvSpPr>
          <p:nvPr>
            <p:ph type="body" idx="1"/>
          </p:nvPr>
        </p:nvSpPr>
        <p:spPr>
          <a:xfrm>
            <a:off x="685800" y="4400550"/>
            <a:ext cx="5486400" cy="4121150"/>
          </a:xfrm>
        </p:spPr>
        <p:txBody>
          <a:bodyPr/>
          <a:lstStyle/>
          <a:p>
            <a:pPr marL="162000" indent="-162000">
              <a:spcBef>
                <a:spcPts val="300"/>
              </a:spcBef>
              <a:buSzPts val="1100"/>
              <a:buFont typeface="Arial" panose="020B0604020202020204" pitchFamily="34" charset="0"/>
              <a:buNone/>
              <a:tabLst>
                <a:tab pos="478155" algn="l"/>
                <a:tab pos="478790" algn="l"/>
              </a:tabLst>
            </a:pPr>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pPr marL="162000" indent="-162000">
              <a:spcBef>
                <a:spcPts val="300"/>
              </a:spcBef>
              <a:buSzPts val="1100"/>
              <a:buFont typeface="Arial" panose="020B0604020202020204" pitchFamily="34" charset="0"/>
              <a:buNone/>
              <a:tabLst>
                <a:tab pos="478155" algn="l"/>
                <a:tab pos="478790" algn="l"/>
              </a:tabLst>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spcBef>
                <a:spcPts val="300"/>
              </a:spcBef>
              <a:buSzPts val="1100"/>
              <a:buFont typeface="Arial" panose="020B0604020202020204" pitchFamily="34" charset="0"/>
              <a:buNone/>
              <a:tabLst>
                <a:tab pos="478155" algn="l"/>
                <a:tab pos="478790" algn="l"/>
              </a:tabLst>
            </a:pPr>
            <a:r>
              <a:rPr lang="en-GB"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GB" sz="1000" i="0" kern="100" dirty="0">
                <a:effectLst/>
                <a:latin typeface="Arial" panose="020B0604020202020204" pitchFamily="34" charset="0"/>
                <a:ea typeface="Calibri" panose="020F0502020204030204" pitchFamily="34" charset="0"/>
                <a:cs typeface="Arial" panose="020B0604020202020204" pitchFamily="34" charset="0"/>
              </a:rPr>
              <a:t>– participants demonstrate counselling on and supporting responsive care.</a:t>
            </a:r>
            <a:endParaRPr lang="en-GB" sz="1000" b="1" i="0"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spcBef>
                <a:spcPts val="300"/>
              </a:spcBef>
              <a:buSzPts val="1100"/>
              <a:buFont typeface="+mj-lt"/>
              <a:buAutoNum type="arabicPeriod"/>
              <a:tabLst>
                <a:tab pos="478155" algn="l"/>
                <a:tab pos="478790" algn="l"/>
              </a:tabLst>
            </a:pPr>
            <a:r>
              <a:rPr lang="en-GB" sz="1000" b="1" i="0" dirty="0">
                <a:latin typeface="Arial" panose="020B0604020202020204" pitchFamily="34" charset="0"/>
                <a:ea typeface="Myriad Pro Light"/>
                <a:cs typeface="Arial" panose="020B0604020202020204" pitchFamily="34" charset="0"/>
              </a:rPr>
              <a:t>Communicating to caregivers what is meant by responsive nurturing care </a:t>
            </a:r>
            <a:r>
              <a:rPr lang="en-GB" sz="1000" b="0" i="0" dirty="0">
                <a:latin typeface="Arial" panose="020B0604020202020204" pitchFamily="34" charset="0"/>
                <a:ea typeface="Myriad Pro Light"/>
                <a:cs typeface="Arial" panose="020B0604020202020204" pitchFamily="34" charset="0"/>
              </a:rPr>
              <a:t>(understanding and responding to the baby’s behavioural cues, stimulating all senses, and how it will enable the baby to grow and develop and will contribute to his reaching his full potential.)</a:t>
            </a:r>
          </a:p>
          <a:p>
            <a:pPr marL="162000" indent="-162000">
              <a:spcBef>
                <a:spcPts val="300"/>
              </a:spcBef>
              <a:buSzPts val="1100"/>
              <a:buFont typeface="+mj-lt"/>
              <a:buAutoNum type="arabicPeriod"/>
              <a:tabLst>
                <a:tab pos="478155" algn="l"/>
                <a:tab pos="478790" algn="l"/>
              </a:tabLst>
            </a:pPr>
            <a:r>
              <a:rPr lang="en-GB" sz="1000" b="1" i="0" dirty="0">
                <a:latin typeface="Arial" panose="020B0604020202020204" pitchFamily="34" charset="0"/>
                <a:ea typeface="Myriad Pro Light"/>
                <a:cs typeface="Arial" panose="020B0604020202020204" pitchFamily="34" charset="0"/>
              </a:rPr>
              <a:t>Supporting mother and family to give responsive care.  </a:t>
            </a:r>
          </a:p>
          <a:p>
            <a:pPr marL="162000" lvl="1" indent="-162000">
              <a:buSzPts val="1100"/>
              <a:buFont typeface="Arial" panose="020B0604020202020204" pitchFamily="34" charset="0"/>
              <a:buChar char="•"/>
              <a:tabLst>
                <a:tab pos="478155" algn="l"/>
                <a:tab pos="478790" algn="l"/>
              </a:tabLst>
            </a:pPr>
            <a:r>
              <a:rPr lang="en-GB" sz="1000" dirty="0">
                <a:latin typeface="Arial" panose="020B0604020202020204" pitchFamily="34" charset="0"/>
                <a:ea typeface="Myriad Pro Light"/>
                <a:cs typeface="Arial" panose="020B0604020202020204" pitchFamily="34" charset="0"/>
              </a:rPr>
              <a:t>Recognizing f</a:t>
            </a:r>
            <a:r>
              <a:rPr lang="en-GB" sz="1000" b="0" i="0" dirty="0">
                <a:latin typeface="Arial" panose="020B0604020202020204" pitchFamily="34" charset="0"/>
                <a:ea typeface="Myriad Pro Light"/>
                <a:cs typeface="Arial" panose="020B0604020202020204" pitchFamily="34" charset="0"/>
              </a:rPr>
              <a:t>eeding cues, pain or discomfort, stress</a:t>
            </a:r>
          </a:p>
          <a:p>
            <a:pPr marL="162000" lvl="1" indent="-162000">
              <a:buSzPts val="1100"/>
              <a:buFont typeface="Arial" panose="020B0604020202020204" pitchFamily="34" charset="0"/>
              <a:buChar char="•"/>
              <a:tabLst>
                <a:tab pos="478155" algn="l"/>
                <a:tab pos="478790" algn="l"/>
              </a:tabLst>
            </a:pPr>
            <a:r>
              <a:rPr lang="en-GB" sz="1000" b="0" i="0" dirty="0">
                <a:latin typeface="Arial" panose="020B0604020202020204" pitchFamily="34" charset="0"/>
                <a:ea typeface="Myriad Pro Light"/>
                <a:cs typeface="Arial" panose="020B0604020202020204" pitchFamily="34" charset="0"/>
              </a:rPr>
              <a:t>Support the mother to talk or sing to and have eye contact with her baby, to gently stroke or massage the baby and to “serve and return”, mimicking the baby’s expressions, sounds and gestures. </a:t>
            </a:r>
          </a:p>
          <a:p>
            <a:pPr marL="162000" lvl="1" indent="-162000">
              <a:buSzPts val="1100"/>
              <a:buFont typeface="Arial" panose="020B0604020202020204" pitchFamily="34" charset="0"/>
              <a:buChar char="•"/>
              <a:tabLst>
                <a:tab pos="478155" algn="l"/>
                <a:tab pos="478790" algn="l"/>
              </a:tabLst>
            </a:pPr>
            <a:r>
              <a:rPr lang="en-GB" sz="1000" b="0" i="0" dirty="0">
                <a:latin typeface="Arial" panose="020B0604020202020204" pitchFamily="34" charset="0"/>
                <a:ea typeface="Myriad Pro Light"/>
                <a:cs typeface="Arial" panose="020B0604020202020204" pitchFamily="34" charset="0"/>
              </a:rPr>
              <a:t>Demonstrating culturally appropriate tips </a:t>
            </a:r>
            <a:r>
              <a:rPr lang="en-GB" sz="1000" dirty="0">
                <a:latin typeface="Arial" panose="020B0604020202020204" pitchFamily="34" charset="0"/>
                <a:ea typeface="Myriad Pro Light"/>
                <a:cs typeface="Arial" panose="020B0604020202020204" pitchFamily="34" charset="0"/>
              </a:rPr>
              <a:t>for</a:t>
            </a:r>
            <a:r>
              <a:rPr lang="en-GB" sz="1000" b="0" i="0" dirty="0">
                <a:latin typeface="Arial" panose="020B0604020202020204" pitchFamily="34" charset="0"/>
                <a:ea typeface="Myriad Pro Light"/>
                <a:cs typeface="Arial" panose="020B0604020202020204" pitchFamily="34" charset="0"/>
              </a:rPr>
              <a:t> stimulating the 5 senses.</a:t>
            </a:r>
          </a:p>
          <a:p>
            <a:pPr marL="162000" marR="0" indent="-162000">
              <a:lnSpc>
                <a:spcPct val="107000"/>
              </a:lnSpc>
              <a:spcBef>
                <a:spcPts val="40"/>
              </a:spcBef>
              <a:spcAft>
                <a:spcPts val="0"/>
              </a:spcAft>
              <a:buFont typeface="Arial" panose="020B0604020202020204" pitchFamily="34" charset="0"/>
              <a:buNone/>
            </a:pPr>
            <a:endParaRPr lang="en-GB" sz="1000" b="0" i="0" kern="12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40"/>
              </a:spcBef>
              <a:spcAft>
                <a:spcPts val="0"/>
              </a:spcAft>
              <a:buFont typeface="Arial" panose="020B0604020202020204" pitchFamily="34" charset="0"/>
              <a:buNone/>
            </a:pPr>
            <a:r>
              <a:rPr lang="en-GB" sz="1000" b="1" i="0" kern="1200" dirty="0">
                <a:solidFill>
                  <a:srgbClr val="000000"/>
                </a:solidFill>
                <a:effectLst/>
                <a:latin typeface="Arial" panose="020B0604020202020204" pitchFamily="34" charset="0"/>
                <a:ea typeface="Myriad Pro"/>
                <a:cs typeface="Arial" panose="020B0604020202020204" pitchFamily="34" charset="0"/>
              </a:rPr>
              <a:t>Debriefing</a:t>
            </a:r>
            <a:r>
              <a:rPr lang="en-GB" sz="1000" b="0" i="0" kern="1200" dirty="0">
                <a:solidFill>
                  <a:srgbClr val="000000"/>
                </a:solidFill>
                <a:effectLst/>
                <a:latin typeface="Arial" panose="020B0604020202020204" pitchFamily="34" charset="0"/>
                <a:ea typeface="Myriad Pro"/>
                <a:cs typeface="Arial" panose="020B0604020202020204" pitchFamily="34" charset="0"/>
              </a:rPr>
              <a:t> – participants self-reflect and give feedback to one another in their roles. </a:t>
            </a:r>
          </a:p>
          <a:p>
            <a:pPr marL="162000" marR="0" indent="-162000">
              <a:lnSpc>
                <a:spcPct val="107000"/>
              </a:lnSpc>
              <a:spcBef>
                <a:spcPts val="0"/>
              </a:spcBef>
              <a:spcAft>
                <a:spcPts val="0"/>
              </a:spcAft>
              <a:buFont typeface="Arial" panose="020B0604020202020204" pitchFamily="34" charset="0"/>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GB"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GB"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GB"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endParaRPr lang="en-GB" sz="1000" b="0" i="0" kern="12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GB"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GB"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GB" sz="1000" b="0" i="0" kern="100" dirty="0">
              <a:effectLst/>
              <a:latin typeface="Arial" panose="020B0604020202020204" pitchFamily="34" charset="0"/>
              <a:ea typeface="Calibri" panose="020F0502020204030204" pitchFamily="34" charset="0"/>
              <a:cs typeface="Arial" panose="020B0604020202020204" pitchFamily="34" charset="0"/>
            </a:endParaRPr>
          </a:p>
          <a:p>
            <a:pPr marL="0" indent="0">
              <a:spcBef>
                <a:spcPts val="300"/>
              </a:spcBef>
              <a:buSzPts val="1100"/>
              <a:buFont typeface="Arial" panose="020B0604020202020204" pitchFamily="34" charset="0"/>
              <a:buNone/>
              <a:tabLst>
                <a:tab pos="478155" algn="l"/>
                <a:tab pos="478790" algn="l"/>
              </a:tabLst>
            </a:pPr>
            <a:endParaRPr lang="en-GB" sz="1000" b="0" i="0" dirty="0">
              <a:latin typeface="Arial" panose="020B0604020202020204" pitchFamily="34" charset="0"/>
              <a:ea typeface="Myriad Pro Light"/>
              <a:cs typeface="Arial" panose="020B0604020202020204" pitchFamily="34" charset="0"/>
            </a:endParaRPr>
          </a:p>
          <a:p>
            <a:pPr marL="0" indent="0">
              <a:spcBef>
                <a:spcPts val="300"/>
              </a:spcBef>
              <a:buSzPts val="1100"/>
              <a:buFont typeface="Arial" panose="020B0604020202020204" pitchFamily="34" charset="0"/>
              <a:buNone/>
              <a:tabLst>
                <a:tab pos="478155" algn="l"/>
                <a:tab pos="478790" algn="l"/>
              </a:tabLst>
            </a:pPr>
            <a:r>
              <a:rPr lang="en-GB" sz="1000" b="0" i="1" dirty="0">
                <a:latin typeface="Arial" panose="020B0604020202020204" pitchFamily="34" charset="0"/>
                <a:ea typeface="Myriad Pro Light"/>
                <a:cs typeface="Arial" panose="020B0604020202020204" pitchFamily="34" charset="0"/>
              </a:rPr>
              <a:t>View video  </a:t>
            </a:r>
            <a:br>
              <a:rPr lang="en-GB" sz="1000" b="0" i="0" dirty="0">
                <a:latin typeface="Arial" panose="020B0604020202020204" pitchFamily="34" charset="0"/>
                <a:ea typeface="Myriad Pro Light"/>
                <a:cs typeface="Arial" panose="020B0604020202020204" pitchFamily="34" charset="0"/>
              </a:rPr>
            </a:br>
            <a:r>
              <a:rPr lang="en-GB" sz="1000" b="0" i="1" u="sng" strike="noStrike" dirty="0">
                <a:solidFill>
                  <a:srgbClr val="0563C1"/>
                </a:solidFill>
                <a:effectLst/>
                <a:latin typeface="Arial" panose="020B0604020202020204" pitchFamily="34" charset="0"/>
                <a:cs typeface="Arial" panose="020B0604020202020204" pitchFamily="34" charset="0"/>
                <a:hlinkClick r:id="rId3"/>
              </a:rPr>
              <a:t>Massage in KMC position </a:t>
            </a:r>
            <a:endParaRPr lang="en-GB" sz="10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975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52850"/>
          </a:xfrm>
        </p:spPr>
        <p:txBody>
          <a:bodyPr/>
          <a:lstStyle/>
          <a:p>
            <a:pPr>
              <a:spcBef>
                <a:spcPts val="2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When do you plan for discharge of a small or preterm newborn?</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Discharge planning should start as early as possible after birth in collaboration with families.</a:t>
            </a:r>
          </a:p>
          <a:p>
            <a:pPr marL="162000" indent="-16200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Families should understand the criteria used.</a:t>
            </a:r>
          </a:p>
          <a:p>
            <a:pPr>
              <a:spcBef>
                <a:spcPts val="2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Do you use a discharge checklist in your health facility?</a:t>
            </a:r>
          </a:p>
          <a:p>
            <a:pPr>
              <a:spcBef>
                <a:spcPts val="2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2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Decision-making for discharge:</a:t>
            </a:r>
          </a:p>
          <a:p>
            <a:pPr marL="171450" indent="-171450">
              <a:spcBef>
                <a:spcPts val="2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Breathing: no </a:t>
            </a:r>
            <a:r>
              <a:rPr lang="en-US" sz="1000" dirty="0" err="1">
                <a:latin typeface="Arial" panose="020B0604020202020204" pitchFamily="34" charset="0"/>
                <a:ea typeface="Myriad Pro Light"/>
                <a:cs typeface="Arial" panose="020B0604020202020204" pitchFamily="34" charset="0"/>
              </a:rPr>
              <a:t>apnoea</a:t>
            </a:r>
            <a:r>
              <a:rPr lang="en-US" sz="1000" dirty="0">
                <a:latin typeface="Arial" panose="020B0604020202020204" pitchFamily="34" charset="0"/>
                <a:ea typeface="Myriad Pro Light"/>
                <a:cs typeface="Arial" panose="020B0604020202020204" pitchFamily="34" charset="0"/>
              </a:rPr>
              <a:t>, no fast breathing or chest indrawing.</a:t>
            </a:r>
          </a:p>
          <a:p>
            <a:pPr marL="171450" indent="-171450">
              <a:spcBef>
                <a:spcPts val="2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Temperature: normal and stable (36.5–37.5 °C).</a:t>
            </a:r>
          </a:p>
          <a:p>
            <a:pPr marL="171450" indent="-171450">
              <a:spcBef>
                <a:spcPts val="2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Weight gain: adequate over 3 consecutive days.</a:t>
            </a:r>
          </a:p>
          <a:p>
            <a:pPr marL="171450" indent="-171450">
              <a:spcBef>
                <a:spcPts val="2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Fully breastfeeding or using an alternative method of feeding.</a:t>
            </a:r>
          </a:p>
          <a:p>
            <a:pPr marL="171450" indent="-171450">
              <a:spcBef>
                <a:spcPts val="2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Baby is tolerating feeds well.</a:t>
            </a:r>
          </a:p>
          <a:p>
            <a:pPr marL="171450" indent="-171450">
              <a:spcBef>
                <a:spcPts val="2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Mother is confident in providing KMC, understands the danger signs for seeking care and has adequate family support at home.</a:t>
            </a:r>
          </a:p>
          <a:p>
            <a:pPr marL="171450" indent="-171450">
              <a:spcBef>
                <a:spcPts val="2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Mother has no health or psychosocial concerns.</a:t>
            </a:r>
          </a:p>
          <a:p>
            <a:pPr marL="171450" indent="-171450">
              <a:spcBef>
                <a:spcPts val="2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 Postnatal visits and follow up for mother–baby dyad are organized.</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To 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1" baseline="0" dirty="0">
                <a:latin typeface="Arial" panose="020B0604020202020204" pitchFamily="34" charset="0"/>
                <a:cs typeface="Arial" panose="020B0604020202020204" pitchFamily="34" charset="0"/>
                <a:hlinkClick r:id="rId3"/>
              </a:rPr>
              <a:t>Planning discharge and follow-up KMC</a:t>
            </a:r>
            <a:endParaRPr lang="en-GB" sz="1000" b="0" i="1" baseline="0" dirty="0">
              <a:latin typeface="Arial" panose="020B0604020202020204" pitchFamily="34" charset="0"/>
              <a:cs typeface="Arial" panose="020B0604020202020204" pitchFamily="34" charset="0"/>
            </a:endParaRPr>
          </a:p>
          <a:p>
            <a:endParaRPr lang="en-GB"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315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1150"/>
          </a:xfrm>
        </p:spPr>
        <p:txBody>
          <a:bodyPr/>
          <a:lstStyle/>
          <a:p>
            <a:pPr>
              <a:spcBef>
                <a:spcPts val="300"/>
              </a:spcBef>
              <a:buSzPts val="1100"/>
              <a:tabLst>
                <a:tab pos="478155" algn="l"/>
                <a:tab pos="478790" algn="l"/>
              </a:tabLst>
            </a:pPr>
            <a:r>
              <a:rPr lang="en-US" sz="1000" b="1" kern="100" dirty="0">
                <a:effectLst/>
                <a:latin typeface="Arial" panose="020B0604020202020204" pitchFamily="34" charset="0"/>
                <a:ea typeface="Calibri" panose="020F0502020204030204" pitchFamily="34" charset="0"/>
                <a:cs typeface="Arial" panose="020B0604020202020204" pitchFamily="34" charset="0"/>
              </a:rPr>
              <a:t>Simulation</a:t>
            </a:r>
          </a:p>
          <a:p>
            <a:pPr>
              <a:spcBef>
                <a:spcPts val="300"/>
              </a:spcBef>
              <a:buSzPts val="1100"/>
              <a:tabLst>
                <a:tab pos="478155" algn="l"/>
                <a:tab pos="478790" algn="l"/>
              </a:tabLst>
            </a:pPr>
            <a:endParaRPr lang="en-US" sz="1000" b="1"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spcBef>
                <a:spcPts val="300"/>
              </a:spcBef>
              <a:buSzPts val="1100"/>
              <a:tabLst>
                <a:tab pos="478155" algn="l"/>
                <a:tab pos="478790" algn="l"/>
              </a:tabLst>
            </a:pPr>
            <a:r>
              <a:rPr lang="en-US" sz="1000" b="1"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kern="10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US" sz="1000" b="1" kern="100" dirty="0">
                <a:latin typeface="Arial" panose="020B0604020202020204" pitchFamily="34" charset="0"/>
                <a:ea typeface="Calibri" panose="020F0502020204030204" pitchFamily="34" charset="0"/>
                <a:cs typeface="Arial" panose="020B0604020202020204" pitchFamily="34" charset="0"/>
              </a:rPr>
              <a:t> </a:t>
            </a:r>
            <a:r>
              <a:rPr lang="en-US" sz="1000" kern="100" dirty="0">
                <a:latin typeface="Arial" panose="020B0604020202020204" pitchFamily="34" charset="0"/>
                <a:ea typeface="Calibri" panose="020F0502020204030204" pitchFamily="34" charset="0"/>
                <a:cs typeface="Arial" panose="020B0604020202020204" pitchFamily="34" charset="0"/>
              </a:rPr>
              <a:t>assessing for discharge and counselling for care at home.</a:t>
            </a:r>
            <a:endParaRPr lang="en-US" sz="1000" dirty="0">
              <a:latin typeface="Arial" panose="020B0604020202020204" pitchFamily="34" charset="0"/>
              <a:ea typeface="Myriad Pro Light"/>
              <a:cs typeface="Arial" panose="020B0604020202020204" pitchFamily="34" charset="0"/>
            </a:endParaRPr>
          </a:p>
          <a:p>
            <a:pPr marL="162000" indent="-162000">
              <a:buSzPts val="1100"/>
              <a:buFont typeface="+mj-lt"/>
              <a:buAutoNum type="arabicPeriod"/>
              <a:tabLst>
                <a:tab pos="478155" algn="l"/>
                <a:tab pos="478790" algn="l"/>
              </a:tabLst>
            </a:pPr>
            <a:r>
              <a:rPr lang="en-US" sz="1000" dirty="0">
                <a:latin typeface="Arial" panose="020B0604020202020204" pitchFamily="34" charset="0"/>
                <a:ea typeface="Myriad Pro Light"/>
                <a:cs typeface="Arial" panose="020B0604020202020204" pitchFamily="34" charset="0"/>
              </a:rPr>
              <a:t>Counselling Lydia about home care and follow-up using, written or digital materials or job aids. </a:t>
            </a:r>
          </a:p>
          <a:p>
            <a:pPr marL="351450" indent="-171450">
              <a:buSzPts val="1100"/>
              <a:buFont typeface="Courier New" panose="02070309020205020404" pitchFamily="49" charset="0"/>
              <a:buChar char="o"/>
              <a:tabLst>
                <a:tab pos="477838" algn="l"/>
                <a:tab pos="571500" algn="l"/>
              </a:tabLst>
            </a:pPr>
            <a:r>
              <a:rPr lang="en-US" sz="1000" dirty="0">
                <a:latin typeface="Arial" panose="020B0604020202020204" pitchFamily="34" charset="0"/>
                <a:ea typeface="Myriad Pro Light"/>
                <a:cs typeface="Arial" panose="020B0604020202020204" pitchFamily="34" charset="0"/>
              </a:rPr>
              <a:t>Time, place and reason for follow-up visits</a:t>
            </a:r>
          </a:p>
          <a:p>
            <a:pPr marL="351450" indent="-171450">
              <a:buSzPts val="1100"/>
              <a:buFont typeface="Courier New" panose="02070309020205020404" pitchFamily="49" charset="0"/>
              <a:buChar char="o"/>
              <a:tabLst>
                <a:tab pos="477838" algn="l"/>
                <a:tab pos="571500" algn="l"/>
              </a:tabLst>
            </a:pPr>
            <a:r>
              <a:rPr lang="en-US" sz="1000" dirty="0">
                <a:latin typeface="Arial" panose="020B0604020202020204" pitchFamily="34" charset="0"/>
                <a:ea typeface="Myriad Pro Light"/>
                <a:cs typeface="Arial" panose="020B0604020202020204" pitchFamily="34" charset="0"/>
              </a:rPr>
              <a:t>Community support</a:t>
            </a:r>
          </a:p>
          <a:p>
            <a:pPr marL="162000" indent="-162000">
              <a:buSzPts val="1100"/>
              <a:buFont typeface="+mj-lt"/>
              <a:buAutoNum type="arabicPeriod" startAt="2"/>
              <a:tabLst>
                <a:tab pos="478155" algn="l"/>
                <a:tab pos="478790" algn="l"/>
              </a:tabLst>
            </a:pPr>
            <a:r>
              <a:rPr lang="en-US" sz="1000" dirty="0">
                <a:latin typeface="Arial" panose="020B0604020202020204" pitchFamily="34" charset="0"/>
                <a:ea typeface="Myriad Pro Light"/>
                <a:cs typeface="Arial" panose="020B0604020202020204" pitchFamily="34" charset="0"/>
              </a:rPr>
              <a:t>Examining  in the KMC position (complete examination) and reviewing clinical record</a:t>
            </a:r>
          </a:p>
          <a:p>
            <a:pPr marL="162000" indent="-162000">
              <a:buSzPts val="1100"/>
              <a:buFont typeface="+mj-lt"/>
              <a:buAutoNum type="arabicPeriod" startAt="2"/>
              <a:tabLst>
                <a:tab pos="478155" algn="l"/>
                <a:tab pos="478790" algn="l"/>
              </a:tabLst>
            </a:pPr>
            <a:r>
              <a:rPr lang="en-US" sz="1000" dirty="0">
                <a:latin typeface="Arial" panose="020B0604020202020204" pitchFamily="34" charset="0"/>
                <a:ea typeface="Myriad Pro Light"/>
                <a:cs typeface="Arial" panose="020B0604020202020204" pitchFamily="34" charset="0"/>
              </a:rPr>
              <a:t>Deciding whether the baby is ready for discharge using discharge checklist and local charts and forms</a:t>
            </a:r>
          </a:p>
          <a:p>
            <a:pPr marL="162000" indent="-162000">
              <a:spcBef>
                <a:spcPts val="3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marL="162000" marR="0" indent="-162000">
              <a:lnSpc>
                <a:spcPct val="107000"/>
              </a:lnSpc>
              <a:spcBef>
                <a:spcPts val="40"/>
              </a:spcBef>
              <a:spcAft>
                <a:spcPts val="0"/>
              </a:spcAft>
              <a:buNone/>
            </a:pPr>
            <a:r>
              <a:rPr lang="en-US" sz="1000" b="1" kern="1200" dirty="0">
                <a:solidFill>
                  <a:srgbClr val="000000"/>
                </a:solidFill>
                <a:effectLst/>
                <a:latin typeface="Arial" panose="020B0604020202020204" pitchFamily="34" charset="0"/>
                <a:ea typeface="Myriad Pro"/>
                <a:cs typeface="Arial" panose="020B0604020202020204" pitchFamily="34" charset="0"/>
              </a:rPr>
              <a:t>Debriefing</a:t>
            </a:r>
            <a:r>
              <a:rPr lang="en-US" sz="1000" b="1" i="1" kern="1200" dirty="0">
                <a:solidFill>
                  <a:srgbClr val="000000"/>
                </a:solidFill>
                <a:effectLst/>
                <a:latin typeface="Arial" panose="020B0604020202020204" pitchFamily="34" charset="0"/>
                <a:ea typeface="Myriad Pro"/>
                <a:cs typeface="Arial" panose="020B0604020202020204" pitchFamily="34" charset="0"/>
              </a:rPr>
              <a:t> – </a:t>
            </a:r>
            <a:r>
              <a:rPr lang="en-US" sz="1000"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a:t>
            </a:r>
            <a:r>
              <a:rPr lang="en-US" sz="1000" b="1" i="1" kern="1200" dirty="0">
                <a:solidFill>
                  <a:srgbClr val="000000"/>
                </a:solidFill>
                <a:effectLst/>
                <a:latin typeface="Arial" panose="020B0604020202020204" pitchFamily="34" charset="0"/>
                <a:ea typeface="Myriad Pro"/>
                <a:cs typeface="Arial" panose="020B0604020202020204" pitchFamily="34" charset="0"/>
              </a:rPr>
              <a:t>.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None/>
            </a:pPr>
            <a:r>
              <a:rPr lang="en-US" sz="100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i="1"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data used in decision making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None/>
            </a:pPr>
            <a:endParaRPr lang="en-GB" sz="1000" b="0" i="1" kern="12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b="0" i="0" kern="100" dirty="0">
              <a:effectLst/>
              <a:latin typeface="Arial" panose="020B0604020202020204" pitchFamily="34" charset="0"/>
              <a:ea typeface="Times New Roman" panose="02020603050405020304" pitchFamily="18"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US" sz="1000" b="0" i="0" kern="100" dirty="0">
              <a:effectLst/>
              <a:latin typeface="Arial" panose="020B0604020202020204" pitchFamily="34" charset="0"/>
              <a:ea typeface="Times New Roman" panose="02020603050405020304" pitchFamily="18"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endParaRPr lang="en-US" sz="1000" b="0" i="0" kern="100" dirty="0">
              <a:effectLst/>
              <a:latin typeface="Arial" panose="020B0604020202020204" pitchFamily="34" charset="0"/>
              <a:ea typeface="Times New Roman" panose="02020603050405020304" pitchFamily="18"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US" sz="1000" b="0" i="0" dirty="0">
                <a:latin typeface="Arial" panose="020B0604020202020204" pitchFamily="34" charset="0"/>
                <a:ea typeface="Myriad Pro Light"/>
                <a:cs typeface="Arial" panose="020B0604020202020204" pitchFamily="34" charset="0"/>
              </a:rPr>
              <a:t>Did </a:t>
            </a:r>
            <a:r>
              <a:rPr lang="en-US" sz="1000" dirty="0">
                <a:latin typeface="Arial" panose="020B0604020202020204" pitchFamily="34" charset="0"/>
                <a:ea typeface="Myriad Pro Light"/>
                <a:cs typeface="Arial" panose="020B0604020202020204" pitchFamily="34" charset="0"/>
              </a:rPr>
              <a:t>the health worker</a:t>
            </a:r>
            <a:r>
              <a:rPr lang="en-US" sz="1000" b="0" i="0" dirty="0">
                <a:latin typeface="Arial" panose="020B0604020202020204" pitchFamily="34" charset="0"/>
                <a:ea typeface="Myriad Pro Light"/>
                <a:cs typeface="Arial" panose="020B0604020202020204" pitchFamily="34" charset="0"/>
              </a:rPr>
              <a:t> explain to Lydia and family that Amos is ready to go home?</a:t>
            </a:r>
          </a:p>
          <a:p>
            <a:pPr marL="162000" indent="-162000">
              <a:spcBef>
                <a:spcPts val="300"/>
              </a:spcBef>
              <a:buSzPts val="1100"/>
              <a:tabLst>
                <a:tab pos="478155" algn="l"/>
                <a:tab pos="478790" algn="l"/>
              </a:tabLst>
            </a:pPr>
            <a:endParaRPr lang="en-US" sz="1000" b="1" dirty="0">
              <a:latin typeface="Arial" panose="020B0604020202020204" pitchFamily="34" charset="0"/>
              <a:ea typeface="Myriad Pro Light"/>
              <a:cs typeface="Arial" panose="020B0604020202020204" pitchFamily="34" charset="0"/>
            </a:endParaRPr>
          </a:p>
          <a:p>
            <a:pPr marL="162000" indent="-162000">
              <a:spcBef>
                <a:spcPts val="300"/>
              </a:spcBef>
              <a:buSzPts val="1100"/>
              <a:tabLst>
                <a:tab pos="478155" algn="l"/>
                <a:tab pos="478790" algn="l"/>
              </a:tabLst>
            </a:pPr>
            <a:endParaRPr lang="en-GB"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26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7763"/>
            <a:ext cx="4114800" cy="3086100"/>
          </a:xfrm>
        </p:spPr>
      </p:sp>
      <p:sp>
        <p:nvSpPr>
          <p:cNvPr id="3" name="Notes Placeholder 2"/>
          <p:cNvSpPr>
            <a:spLocks noGrp="1"/>
          </p:cNvSpPr>
          <p:nvPr>
            <p:ph type="body" idx="1"/>
          </p:nvPr>
        </p:nvSpPr>
        <p:spPr/>
        <p:txBody>
          <a:bodyPr/>
          <a:lstStyle/>
          <a:p>
            <a:pPr lvl="0">
              <a:spcBef>
                <a:spcPts val="700"/>
              </a:spcBef>
              <a:buSzPts val="1100"/>
              <a:tabLst>
                <a:tab pos="478155" algn="l"/>
                <a:tab pos="478790" algn="l"/>
              </a:tabLst>
            </a:pPr>
            <a:r>
              <a:rPr lang="en-US" sz="1000" b="1" spc="0" dirty="0">
                <a:effectLst/>
                <a:latin typeface="Arial" panose="020B0604020202020204" pitchFamily="34" charset="0"/>
                <a:ea typeface="Myriad Pro Light"/>
                <a:cs typeface="Arial" panose="020B0604020202020204" pitchFamily="34" charset="0"/>
              </a:rPr>
              <a:t>What is included in evidence-based newborn care for small newborns?</a:t>
            </a:r>
            <a:endParaRPr lang="en-GB" sz="1000" spc="0" dirty="0">
              <a:effectLst/>
              <a:latin typeface="Arial" panose="020B0604020202020204" pitchFamily="34" charset="0"/>
              <a:ea typeface="Myriad Pro"/>
              <a:cs typeface="Arial" panose="020B0604020202020204" pitchFamily="34" charset="0"/>
            </a:endParaRPr>
          </a:p>
          <a:p>
            <a:pPr marL="0" indent="0">
              <a:spcBef>
                <a:spcPts val="700"/>
              </a:spcBef>
              <a:buFont typeface="Arial" panose="020B0604020202020204" pitchFamily="34" charset="0"/>
              <a:buNone/>
            </a:pPr>
            <a:r>
              <a:rPr lang="en-GB" sz="1000" b="1" spc="0" dirty="0">
                <a:effectLst/>
                <a:latin typeface="Arial" panose="020B0604020202020204" pitchFamily="34" charset="0"/>
                <a:ea typeface="Myriad Pro"/>
                <a:cs typeface="Arial" panose="020B0604020202020204" pitchFamily="34" charset="0"/>
              </a:rPr>
              <a:t>Exactly the same care as for term and normal-weight newborns and, in addition: </a:t>
            </a:r>
          </a:p>
          <a:p>
            <a:pPr marL="0" indent="0">
              <a:spcBef>
                <a:spcPts val="700"/>
              </a:spcBef>
              <a:buFont typeface="Arial" panose="020B0604020202020204" pitchFamily="34" charset="0"/>
              <a:buNone/>
            </a:pPr>
            <a:endParaRPr lang="en-GB" sz="1000" b="1" spc="0" dirty="0">
              <a:effectLst/>
              <a:latin typeface="Arial" panose="020B0604020202020204" pitchFamily="34" charset="0"/>
              <a:ea typeface="Myriad Pro"/>
              <a:cs typeface="Arial" panose="020B0604020202020204" pitchFamily="34" charset="0"/>
            </a:endParaRPr>
          </a:p>
          <a:p>
            <a:pPr marL="171450" marR="0" lvl="0" indent="-171450" algn="l" defTabSz="914400" rtl="0" eaLnBrk="1" fontAlgn="auto" latinLnBrk="0" hangingPunct="1">
              <a:spcAft>
                <a:spcPts val="0"/>
              </a:spcAft>
              <a:buClrTx/>
              <a:buSzTx/>
              <a:buFont typeface="Arial" panose="020B0604020202020204" pitchFamily="34" charset="0"/>
              <a:buChar char="•"/>
              <a:tabLst/>
              <a:defRPr/>
            </a:pPr>
            <a:r>
              <a:rPr lang="en-GB" sz="1000" spc="0" dirty="0">
                <a:effectLst/>
                <a:latin typeface="Arial" panose="020B0604020202020204" pitchFamily="34" charset="0"/>
                <a:ea typeface="Myriad Pro"/>
                <a:cs typeface="Arial" panose="020B0604020202020204" pitchFamily="34" charset="0"/>
              </a:rPr>
              <a:t>No separation of newborns and caregivers with rooming-in during hospitalisation</a:t>
            </a:r>
          </a:p>
          <a:p>
            <a:pPr marL="171450" indent="-171450">
              <a:buFont typeface="Arial" panose="020B0604020202020204" pitchFamily="34" charset="0"/>
              <a:buChar char="•"/>
            </a:pPr>
            <a:r>
              <a:rPr lang="en-GB" sz="1000" spc="0" dirty="0">
                <a:effectLst/>
                <a:latin typeface="Arial" panose="020B0604020202020204" pitchFamily="34" charset="0"/>
                <a:ea typeface="Myriad Pro"/>
                <a:cs typeface="Arial" panose="020B0604020202020204" pitchFamily="34" charset="0"/>
              </a:rPr>
              <a:t>Continued re-assessment of additional needs for thermal support, feeding, and monitoring</a:t>
            </a:r>
          </a:p>
          <a:p>
            <a:pPr marL="171450" indent="-171450">
              <a:buFont typeface="Arial" panose="020B0604020202020204" pitchFamily="34" charset="0"/>
              <a:buChar char="•"/>
            </a:pPr>
            <a:r>
              <a:rPr lang="en-GB" sz="1000" dirty="0">
                <a:latin typeface="Arial" panose="020B0604020202020204" pitchFamily="34" charset="0"/>
                <a:ea typeface="Myriad Pro"/>
                <a:cs typeface="Arial" panose="020B0604020202020204" pitchFamily="34" charset="0"/>
              </a:rPr>
              <a:t>Infant- and f</a:t>
            </a:r>
            <a:r>
              <a:rPr lang="en-GB" sz="1000" spc="0" dirty="0">
                <a:effectLst/>
                <a:latin typeface="Arial" panose="020B0604020202020204" pitchFamily="34" charset="0"/>
                <a:ea typeface="Myriad Pro"/>
                <a:cs typeface="Arial" panose="020B0604020202020204" pitchFamily="34" charset="0"/>
              </a:rPr>
              <a:t>amily-centred developmentally supportive care and follow-up </a:t>
            </a:r>
          </a:p>
          <a:p>
            <a:pPr marL="171450" indent="-171450">
              <a:buFont typeface="Arial" panose="020B0604020202020204" pitchFamily="34" charset="0"/>
              <a:buChar char="•"/>
            </a:pPr>
            <a:r>
              <a:rPr lang="en-GB" sz="1000" spc="0" dirty="0">
                <a:effectLst/>
                <a:latin typeface="Arial" panose="020B0604020202020204" pitchFamily="34" charset="0"/>
                <a:ea typeface="Myriad Pro"/>
                <a:cs typeface="Arial" panose="020B0604020202020204" pitchFamily="34" charset="0"/>
              </a:rPr>
              <a:t>Emotional and psychosocial support for families that is sensitive to their needs and strengthens their capability</a:t>
            </a:r>
            <a:endParaRPr lang="en-GB" sz="1000" spc="0" dirty="0">
              <a:latin typeface="Arial" panose="020B0604020202020204" pitchFamily="34" charset="0"/>
              <a:ea typeface="Myriad Pro"/>
              <a:cs typeface="Arial" panose="020B0604020202020204" pitchFamily="34" charset="0"/>
            </a:endParaRPr>
          </a:p>
          <a:p>
            <a:pPr marL="171450" indent="-171450">
              <a:buFont typeface="Arial" panose="020B0604020202020204" pitchFamily="34" charset="0"/>
              <a:buChar char="•"/>
            </a:pPr>
            <a:r>
              <a:rPr lang="en-GB" sz="1000" spc="0" dirty="0">
                <a:effectLst/>
                <a:latin typeface="Arial" panose="020B0604020202020204" pitchFamily="34" charset="0"/>
                <a:ea typeface="Myriad Pro"/>
                <a:cs typeface="Arial" panose="020B0604020202020204" pitchFamily="34" charset="0"/>
              </a:rPr>
              <a:t>Early planning for follow-up and community support</a:t>
            </a:r>
            <a:endParaRPr lang="en-GB" sz="1000" spc="0" dirty="0">
              <a:latin typeface="Arial" panose="020B0604020202020204" pitchFamily="34" charset="0"/>
              <a:ea typeface="Myriad Pro"/>
              <a:cs typeface="Arial" panose="020B0604020202020204" pitchFamily="34" charset="0"/>
            </a:endParaRPr>
          </a:p>
        </p:txBody>
      </p:sp>
    </p:spTree>
    <p:extLst>
      <p:ext uri="{BB962C8B-B14F-4D97-AF65-F5344CB8AC3E}">
        <p14:creationId xmlns:p14="http://schemas.microsoft.com/office/powerpoint/2010/main" val="3487899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37764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Do you need to make any changes where you work?</a:t>
            </a:r>
          </a:p>
          <a:p>
            <a:r>
              <a:rPr lang="en-GB" sz="1000" dirty="0">
                <a:latin typeface="Arial" panose="020B0604020202020204" pitchFamily="34" charset="0"/>
                <a:cs typeface="Arial" panose="020B0604020202020204" pitchFamily="34" charset="0"/>
              </a:rPr>
              <a:t>Do you need to reorganise space?</a:t>
            </a:r>
            <a:endParaRPr lang="en-GB" sz="1000" b="1" dirty="0">
              <a:latin typeface="Arial" panose="020B0604020202020204" pitchFamily="34" charset="0"/>
              <a:cs typeface="Arial" panose="020B0604020202020204" pitchFamily="34" charset="0"/>
            </a:endParaRPr>
          </a:p>
          <a:p>
            <a:endParaRPr lang="en-GB"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latin typeface="Arial" panose="020B0604020202020204" pitchFamily="34" charset="0"/>
                <a:cs typeface="Arial" panose="020B0604020202020204" pitchFamily="34" charset="0"/>
              </a:rPr>
              <a:t>To learn more </a:t>
            </a:r>
            <a:br>
              <a:rPr lang="en-GB" sz="1000" i="1" dirty="0">
                <a:latin typeface="Arial" panose="020B0604020202020204" pitchFamily="34" charset="0"/>
                <a:cs typeface="Arial" panose="020B0604020202020204" pitchFamily="34" charset="0"/>
              </a:rPr>
            </a:br>
            <a:r>
              <a:rPr lang="en-US" sz="1000" i="1" dirty="0">
                <a:effectLst/>
                <a:latin typeface="Arial" panose="020B0604020202020204" pitchFamily="34" charset="0"/>
                <a:ea typeface="Myriad Pro" panose="020B0503030403020204"/>
                <a:cs typeface="Arial" panose="020B0604020202020204" pitchFamily="34" charset="0"/>
                <a:hlinkClick r:id="rId3"/>
              </a:rPr>
              <a:t>Space-and-design for KMC</a:t>
            </a:r>
            <a:endParaRPr lang="en-US" sz="1000" i="1" dirty="0">
              <a:effectLst/>
              <a:latin typeface="Arial" panose="020B0604020202020204" pitchFamily="34" charset="0"/>
              <a:ea typeface="Myriad Pro" panose="020B050303040302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dirty="0">
              <a:latin typeface="Arial" panose="020B0604020202020204" pitchFamily="34" charset="0"/>
              <a:ea typeface="Myriad Pro" panose="020B050303040302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Myriad Pro" panose="020B0503030403020204"/>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b="1"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819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What actions would ensure KMC for all preterm or  low birthweight newborns where you work?</a:t>
            </a:r>
          </a:p>
          <a:p>
            <a:endParaRPr lang="en-GB" sz="1000" dirty="0">
              <a:latin typeface="Arial" panose="020B0604020202020204" pitchFamily="34" charset="0"/>
              <a:cs typeface="Arial" panose="020B0604020202020204" pitchFamily="34" charset="0"/>
            </a:endParaRPr>
          </a:p>
          <a:p>
            <a:r>
              <a:rPr lang="en-GB" sz="1000" i="1" dirty="0">
                <a:latin typeface="Arial" panose="020B0604020202020204" pitchFamily="34" charset="0"/>
                <a:cs typeface="Arial" panose="020B0604020202020204" pitchFamily="34" charset="0"/>
              </a:rPr>
              <a:t>View video</a:t>
            </a:r>
          </a:p>
          <a:p>
            <a:endParaRPr lang="en-GB" sz="1000" i="1" dirty="0">
              <a:latin typeface="Arial" panose="020B0604020202020204" pitchFamily="34" charset="0"/>
              <a:cs typeface="Arial" panose="020B0604020202020204" pitchFamily="34" charset="0"/>
            </a:endParaRPr>
          </a:p>
          <a:p>
            <a:r>
              <a:rPr lang="en-GB" sz="1000" kern="100" dirty="0">
                <a:effectLst/>
                <a:latin typeface="Arial" panose="020B0604020202020204" pitchFamily="34" charset="0"/>
                <a:ea typeface="Calibri" panose="020F0502020204030204" pitchFamily="34" charset="0"/>
                <a:cs typeface="Arial" panose="020B0604020202020204" pitchFamily="34" charset="0"/>
              </a:rPr>
              <a:t>What new knowledge is presented in this video?</a:t>
            </a:r>
          </a:p>
          <a:p>
            <a:r>
              <a:rPr lang="en-GB" sz="1000" kern="100" dirty="0">
                <a:effectLst/>
                <a:latin typeface="Arial" panose="020B0604020202020204" pitchFamily="34" charset="0"/>
                <a:ea typeface="Calibri" panose="020F0502020204030204" pitchFamily="34" charset="0"/>
                <a:cs typeface="Arial" panose="020B0604020202020204" pitchFamily="34" charset="0"/>
              </a:rPr>
              <a:t>Are there any skills or practices that differ from your current practice?</a:t>
            </a:r>
          </a:p>
          <a:p>
            <a:r>
              <a:rPr lang="en-GB" sz="1000" kern="100" dirty="0">
                <a:effectLst/>
                <a:latin typeface="Arial" panose="020B0604020202020204" pitchFamily="34" charset="0"/>
                <a:ea typeface="Calibri" panose="020F0502020204030204" pitchFamily="34" charset="0"/>
                <a:cs typeface="Arial" panose="020B0604020202020204" pitchFamily="34" charset="0"/>
              </a:rPr>
              <a:t>What provider behaviours differ from your current practice?</a:t>
            </a:r>
          </a:p>
          <a:p>
            <a:r>
              <a:rPr lang="en-GB" sz="1000" kern="100" dirty="0">
                <a:effectLst/>
                <a:latin typeface="Arial" panose="020B0604020202020204" pitchFamily="34" charset="0"/>
                <a:ea typeface="Calibri" panose="020F0502020204030204" pitchFamily="34" charset="0"/>
                <a:cs typeface="Arial" panose="020B0604020202020204" pitchFamily="34" charset="0"/>
              </a:rPr>
              <a:t>Does this video highlight any quality gaps in your facility?</a:t>
            </a:r>
          </a:p>
          <a:p>
            <a:endParaRPr 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latin typeface="Arial" panose="020B0604020202020204" pitchFamily="34" charset="0"/>
                <a:cs typeface="Arial" panose="020B0604020202020204" pitchFamily="34" charset="0"/>
              </a:rPr>
              <a:t>To learn more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effectLst/>
                <a:latin typeface="Arial" panose="020B0604020202020204" pitchFamily="34" charset="0"/>
                <a:ea typeface="Myriad Pro" panose="020B0503030403020204"/>
                <a:cs typeface="Arial" panose="020B0604020202020204" pitchFamily="34" charset="0"/>
                <a:hlinkClick r:id="rId3"/>
              </a:rPr>
              <a:t>The neuroscience of birth and the case for Zero Separation</a:t>
            </a:r>
            <a:endParaRPr lang="en-US" sz="1000" dirty="0">
              <a:latin typeface="Arial" panose="020B0604020202020204" pitchFamily="34" charset="0"/>
              <a:ea typeface="Myriad Pro" panose="020B0503030403020204"/>
              <a:cs typeface="Arial" panose="020B0604020202020204" pitchFamily="34" charset="0"/>
            </a:endParaRPr>
          </a:p>
          <a:p>
            <a:pPr>
              <a:tabLst>
                <a:tab pos="5516245" algn="l"/>
              </a:tabLst>
            </a:pPr>
            <a:r>
              <a:rPr lang="en-GB" sz="1000" i="1" kern="100" dirty="0" err="1">
                <a:effectLst/>
                <a:latin typeface="Arial" panose="020B0604020202020204" pitchFamily="34" charset="0"/>
                <a:ea typeface="Calibri" panose="020F0502020204030204" pitchFamily="34" charset="0"/>
                <a:cs typeface="Arial" panose="020B0604020202020204" pitchFamily="34" charset="0"/>
              </a:rPr>
              <a:t>Calibo</a:t>
            </a:r>
            <a:r>
              <a:rPr lang="en-GB" sz="1000" i="1" kern="100" dirty="0">
                <a:effectLst/>
                <a:latin typeface="Arial" panose="020B0604020202020204" pitchFamily="34" charset="0"/>
                <a:ea typeface="Calibri" panose="020F0502020204030204" pitchFamily="34" charset="0"/>
                <a:cs typeface="Arial" panose="020B0604020202020204" pitchFamily="34" charset="0"/>
              </a:rPr>
              <a:t> A et al. Scaling up kangaroo mother care in the Philippines using policy, regulatory and systems reform to drive changes in birth practices. BMJ. 2021.</a:t>
            </a:r>
            <a:endParaRPr lang="en-NO" sz="1000" kern="100" dirty="0">
              <a:effectLst/>
              <a:latin typeface="Arial" panose="020B0604020202020204" pitchFamily="34" charset="0"/>
              <a:ea typeface="Calibri" panose="020F0502020204030204" pitchFamily="34" charset="0"/>
              <a:cs typeface="Arial" panose="020B0604020202020204" pitchFamily="34" charset="0"/>
            </a:endParaRPr>
          </a:p>
          <a:p>
            <a:pPr>
              <a:tabLst>
                <a:tab pos="5516245" algn="l"/>
              </a:tabLst>
            </a:pPr>
            <a:r>
              <a:rPr lang="en-GB"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https://gh.bmj.com/content/6/8/e006492</a:t>
            </a:r>
            <a:endParaRPr lang="en-NO" sz="10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effectLst/>
              <a:latin typeface="Arial" panose="020B0604020202020204" pitchFamily="34" charset="0"/>
              <a:ea typeface="Myriad Pro" panose="020B0503030403020204"/>
              <a:cs typeface="Arial" panose="020B0604020202020204" pitchFamily="34" charset="0"/>
            </a:endParaRPr>
          </a:p>
          <a:p>
            <a:endParaRPr lang="en-US" sz="10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23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How can these points be used to advocate for more access to KMC?</a:t>
            </a:r>
          </a:p>
        </p:txBody>
      </p:sp>
    </p:spTree>
    <p:extLst>
      <p:ext uri="{BB962C8B-B14F-4D97-AF65-F5344CB8AC3E}">
        <p14:creationId xmlns:p14="http://schemas.microsoft.com/office/powerpoint/2010/main" val="960584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E6D33-D26F-B649-649B-E316B2831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8C2DE-AD63-3772-1D76-587E82C45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121C0-0E5D-CB96-A576-42CD7060C5D4}"/>
              </a:ext>
            </a:extLst>
          </p:cNvPr>
          <p:cNvSpPr>
            <a:spLocks noGrp="1"/>
          </p:cNvSpPr>
          <p:nvPr>
            <p:ph type="body" idx="1"/>
          </p:nvPr>
        </p:nvSpPr>
        <p:spPr/>
        <p:txBody>
          <a:bodyPr/>
          <a:lstStyle/>
          <a:p>
            <a:r>
              <a:rPr lang="en-US" sz="1000" b="1" i="0" kern="100" spc="0" dirty="0">
                <a:effectLst/>
                <a:latin typeface="Arial" panose="020B0604020202020204" pitchFamily="34" charset="0"/>
                <a:ea typeface="Calibri" panose="020F0502020204030204" pitchFamily="34" charset="0"/>
                <a:cs typeface="Arial" panose="020B0604020202020204" pitchFamily="34" charset="0"/>
              </a:rPr>
              <a:t>Repeat simulation  </a:t>
            </a:r>
            <a:br>
              <a:rPr lang="en-US" sz="1000" b="1" i="0" kern="100" spc="0" dirty="0">
                <a:effectLst/>
                <a:latin typeface="Arial" panose="020B0604020202020204" pitchFamily="34" charset="0"/>
                <a:ea typeface="Calibri" panose="020F0502020204030204" pitchFamily="34" charset="0"/>
                <a:cs typeface="Arial" panose="020B0604020202020204" pitchFamily="34" charset="0"/>
              </a:rPr>
            </a:br>
            <a:endParaRPr lang="en-US" sz="1000" b="1" i="0" kern="100" spc="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spc="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spc="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US" sz="1000" kern="100" dirty="0">
                <a:latin typeface="Arial" panose="020B0604020202020204" pitchFamily="34" charset="0"/>
                <a:ea typeface="Calibri" panose="020F0502020204030204" pitchFamily="34" charset="0"/>
                <a:cs typeface="Arial" panose="020B0604020202020204" pitchFamily="34" charset="0"/>
              </a:rPr>
              <a:t> counselling for initiation of KMC.</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r>
              <a:rPr lang="en-US" sz="1000" b="0" i="0" kern="100" spc="0" dirty="0">
                <a:effectLst/>
                <a:latin typeface="Arial" panose="020B0604020202020204" pitchFamily="34" charset="0"/>
                <a:ea typeface="Calibri" panose="020F0502020204030204" pitchFamily="34" charset="0"/>
                <a:cs typeface="Arial" panose="020B0604020202020204" pitchFamily="34" charset="0"/>
              </a:rPr>
              <a:t>(Use local counselling checklist if available)</a:t>
            </a:r>
          </a:p>
          <a:p>
            <a:pPr marL="162000" indent="-162000">
              <a:buFont typeface="+mj-lt"/>
              <a:buAutoNum type="arabicPeriod"/>
            </a:pPr>
            <a:r>
              <a:rPr lang="en-US" sz="1000" i="0" spc="0" dirty="0">
                <a:latin typeface="Arial" panose="020B0604020202020204" pitchFamily="34" charset="0"/>
                <a:cs typeface="Arial" panose="020B0604020202020204" pitchFamily="34" charset="0"/>
              </a:rPr>
              <a:t>Communicating the newborn’s condition and care needed</a:t>
            </a:r>
            <a:r>
              <a:rPr lang="en-US" sz="1000" dirty="0">
                <a:latin typeface="Arial" panose="020B0604020202020204" pitchFamily="34" charset="0"/>
                <a:cs typeface="Arial" panose="020B0604020202020204" pitchFamily="34" charset="0"/>
              </a:rPr>
              <a:t> -</a:t>
            </a:r>
            <a:r>
              <a:rPr lang="en-US" sz="1000" i="0" spc="0" dirty="0">
                <a:latin typeface="Arial" panose="020B0604020202020204" pitchFamily="34" charset="0"/>
                <a:cs typeface="Arial" panose="020B0604020202020204" pitchFamily="34" charset="0"/>
              </a:rPr>
              <a:t> </a:t>
            </a:r>
            <a:r>
              <a:rPr lang="en-US" sz="1000" b="1" i="0" spc="0" dirty="0">
                <a:latin typeface="Arial" panose="020B0604020202020204" pitchFamily="34" charset="0"/>
                <a:cs typeface="Arial" panose="020B0604020202020204" pitchFamily="34" charset="0"/>
              </a:rPr>
              <a:t>thermal care</a:t>
            </a:r>
            <a:r>
              <a:rPr lang="en-US" sz="1000" i="0" spc="0" dirty="0">
                <a:latin typeface="Arial" panose="020B0604020202020204" pitchFamily="34" charset="0"/>
                <a:cs typeface="Arial" panose="020B0604020202020204" pitchFamily="34" charset="0"/>
              </a:rPr>
              <a:t> and possib</a:t>
            </a:r>
            <a:r>
              <a:rPr lang="en-US" sz="1000" dirty="0">
                <a:latin typeface="Arial" panose="020B0604020202020204" pitchFamily="34" charset="0"/>
                <a:cs typeface="Arial" panose="020B0604020202020204" pitchFamily="34" charset="0"/>
              </a:rPr>
              <a:t>le </a:t>
            </a:r>
            <a:r>
              <a:rPr lang="en-US" sz="1000" b="1" dirty="0">
                <a:latin typeface="Arial" panose="020B0604020202020204" pitchFamily="34" charset="0"/>
                <a:cs typeface="Arial" panose="020B0604020202020204" pitchFamily="34" charset="0"/>
              </a:rPr>
              <a:t>al</a:t>
            </a:r>
            <a:r>
              <a:rPr lang="en-US" sz="1000" b="1" i="0" spc="0" dirty="0">
                <a:latin typeface="Arial" panose="020B0604020202020204" pitchFamily="34" charset="0"/>
                <a:cs typeface="Arial" panose="020B0604020202020204" pitchFamily="34" charset="0"/>
              </a:rPr>
              <a:t>ternative methods of breast milk feeding </a:t>
            </a:r>
          </a:p>
          <a:p>
            <a:pPr marL="162000" indent="-162000">
              <a:buFont typeface="+mj-lt"/>
              <a:buAutoNum type="arabicPeriod"/>
            </a:pPr>
            <a:r>
              <a:rPr lang="en-US" sz="1000" i="0" spc="0" dirty="0">
                <a:latin typeface="Arial" panose="020B0604020202020204" pitchFamily="34" charset="0"/>
                <a:cs typeface="Arial" panose="020B0604020202020204" pitchFamily="34" charset="0"/>
              </a:rPr>
              <a:t>Counselling on KMC</a:t>
            </a:r>
            <a:r>
              <a:rPr lang="en-US" sz="1000" dirty="0">
                <a:latin typeface="Arial" panose="020B0604020202020204" pitchFamily="34" charset="0"/>
                <a:cs typeface="Arial" panose="020B0604020202020204" pitchFamily="34" charset="0"/>
              </a:rPr>
              <a:t> – including position, duration (hours and days), breast (milk) feeding, assessment, safe discharge and benefits to baby/mother/family</a:t>
            </a:r>
          </a:p>
          <a:p>
            <a:pPr marL="162000" indent="-162000">
              <a:buFont typeface="+mj-lt"/>
              <a:buAutoNum type="arabicPeriod"/>
            </a:pPr>
            <a:r>
              <a:rPr lang="en-US" sz="1000" dirty="0">
                <a:latin typeface="Arial" panose="020B0604020202020204" pitchFamily="34" charset="0"/>
                <a:cs typeface="Arial" panose="020B0604020202020204" pitchFamily="34" charset="0"/>
              </a:rPr>
              <a:t>Answering questions – </a:t>
            </a:r>
            <a:r>
              <a:rPr lang="en-US" sz="1000" b="1" dirty="0">
                <a:latin typeface="Arial" panose="020B0604020202020204" pitchFamily="34" charset="0"/>
                <a:cs typeface="Arial" panose="020B0604020202020204" pitchFamily="34" charset="0"/>
              </a:rPr>
              <a:t>alternative providers </a:t>
            </a:r>
            <a:r>
              <a:rPr lang="en-US" sz="1000" dirty="0">
                <a:latin typeface="Arial" panose="020B0604020202020204" pitchFamily="34" charset="0"/>
                <a:cs typeface="Arial" panose="020B0604020202020204" pitchFamily="34" charset="0"/>
              </a:rPr>
              <a:t>(father, grandmother) </a:t>
            </a:r>
            <a:endParaRPr lang="en-US" sz="1000" i="0" spc="0"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endParaRPr lang="en-US" sz="1000" b="1" i="0" spc="0" dirty="0">
              <a:solidFill>
                <a:srgbClr val="000000"/>
              </a:solidFill>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spc="0" dirty="0">
                <a:solidFill>
                  <a:srgbClr val="000000"/>
                </a:solidFill>
                <a:effectLst/>
                <a:latin typeface="Arial" panose="020B0604020202020204" pitchFamily="34" charset="0"/>
                <a:ea typeface="Myriad Pro"/>
                <a:cs typeface="Arial" panose="020B0604020202020204" pitchFamily="34" charset="0"/>
              </a:rPr>
              <a:t>Debriefing </a:t>
            </a:r>
            <a:r>
              <a:rPr lang="en-US" sz="1000" i="0" kern="1200" spc="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a:t>
            </a:r>
            <a:r>
              <a:rPr lang="en-US" sz="1000" b="1" i="0" kern="1200" spc="0" dirty="0">
                <a:solidFill>
                  <a:srgbClr val="000000"/>
                </a:solidFill>
                <a:effectLst/>
                <a:latin typeface="Arial" panose="020B0604020202020204" pitchFamily="34" charset="0"/>
                <a:ea typeface="Myriad Pro"/>
                <a:cs typeface="Arial" panose="020B0604020202020204" pitchFamily="34" charset="0"/>
              </a:rPr>
              <a:t>. </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1" i="0" kern="1200" spc="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spcBef>
                <a:spcPts val="0"/>
              </a:spcBef>
              <a:spcAft>
                <a:spcPts val="0"/>
              </a:spcAft>
              <a:buFont typeface="Arial" panose="020B0604020202020204" pitchFamily="34" charset="0"/>
              <a:buChar char="•"/>
            </a:pPr>
            <a:r>
              <a:rPr lang="en-GB" sz="1000" i="0" kern="1200" spc="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spcBef>
                <a:spcPts val="0"/>
              </a:spcBef>
              <a:spcAft>
                <a:spcPts val="0"/>
              </a:spcAft>
              <a:buFont typeface="Arial" panose="020B0604020202020204" pitchFamily="34" charset="0"/>
              <a:buChar char="•"/>
            </a:pPr>
            <a:r>
              <a:rPr lang="en-GB" sz="1000" i="0" kern="1200" spc="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spcBef>
                <a:spcPts val="0"/>
              </a:spcBef>
              <a:spcAft>
                <a:spcPts val="0"/>
              </a:spcAft>
              <a:buFont typeface="Arial" panose="020B0604020202020204" pitchFamily="34" charset="0"/>
              <a:buChar char="•"/>
            </a:pPr>
            <a:r>
              <a:rPr lang="en-GB" sz="1000" i="0" kern="1200" spc="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spcBef>
                <a:spcPts val="0"/>
              </a:spcBef>
              <a:spcAft>
                <a:spcPts val="0"/>
              </a:spcAft>
              <a:buFont typeface="Arial" panose="020B0604020202020204" pitchFamily="34" charset="0"/>
              <a:buChar char="•"/>
            </a:pPr>
            <a:endParaRPr lang="en-GB" sz="1000" i="0" kern="1200" spc="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0"/>
              </a:spcBef>
              <a:spcAft>
                <a:spcPts val="0"/>
              </a:spcAft>
              <a:buNone/>
            </a:pPr>
            <a:r>
              <a:rPr lang="en-GB" sz="1000" b="0" i="1" kern="1200" spc="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i="0" kern="0" spc="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marR="0" lvl="0" indent="-162000">
              <a:lnSpc>
                <a:spcPct val="107000"/>
              </a:lnSpc>
              <a:spcBef>
                <a:spcPts val="0"/>
              </a:spcBef>
              <a:spcAft>
                <a:spcPts val="0"/>
              </a:spcAft>
              <a:buFont typeface="Arial" panose="020B0604020202020204" pitchFamily="34" charset="0"/>
              <a:buChar char="•"/>
            </a:pPr>
            <a:r>
              <a:rPr lang="en-US" sz="1000" i="0" kern="0" spc="0" dirty="0">
                <a:latin typeface="Arial" panose="020B0604020202020204" pitchFamily="34" charset="0"/>
                <a:cs typeface="Arial" panose="020B0604020202020204" pitchFamily="34" charset="0"/>
              </a:rPr>
              <a:t>Did the </a:t>
            </a:r>
            <a:r>
              <a:rPr lang="en-US" sz="1000" i="0" spc="0" dirty="0">
                <a:latin typeface="Arial" panose="020B0604020202020204" pitchFamily="34" charset="0"/>
                <a:cs typeface="Arial" panose="020B0604020202020204" pitchFamily="34" charset="0"/>
              </a:rPr>
              <a:t>health worker explain the benefits and address any doubts?</a:t>
            </a:r>
            <a:endParaRPr lang="en-US" sz="1000" spc="0" dirty="0">
              <a:latin typeface="Arial" panose="020B060402020202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spc="0" dirty="0">
                <a:latin typeface="Arial" panose="020B0604020202020204" pitchFamily="34" charset="0"/>
                <a:cs typeface="Arial" panose="020B0604020202020204" pitchFamily="34" charset="0"/>
              </a:rPr>
              <a:t>Did the health worker explain how many hours per day and until what age the baby will need KMC?</a:t>
            </a:r>
          </a:p>
          <a:p>
            <a:pPr marR="0" lvl="0">
              <a:lnSpc>
                <a:spcPct val="107000"/>
              </a:lnSpc>
              <a:spcBef>
                <a:spcPts val="0"/>
              </a:spcBef>
              <a:spcAft>
                <a:spcPts val="0"/>
              </a:spcAft>
            </a:pPr>
            <a:endParaRPr lang="en-US" sz="1000" i="1" dirty="0">
              <a:effectLst/>
              <a:latin typeface="Arial" panose="020B0604020202020204" pitchFamily="34" charset="0"/>
              <a:ea typeface="Myriad Pro"/>
              <a:cs typeface="Arial" panose="020B0604020202020204" pitchFamily="34" charset="0"/>
            </a:endParaRPr>
          </a:p>
          <a:p>
            <a:pPr marR="0" lvl="0">
              <a:lnSpc>
                <a:spcPct val="107000"/>
              </a:lnSpc>
              <a:spcBef>
                <a:spcPts val="0"/>
              </a:spcBef>
              <a:spcAft>
                <a:spcPts val="0"/>
              </a:spcAft>
            </a:pPr>
            <a:r>
              <a:rPr lang="en-US" sz="1000" i="1" spc="0" dirty="0">
                <a:effectLst/>
                <a:latin typeface="Arial" panose="020B0604020202020204" pitchFamily="34" charset="0"/>
                <a:ea typeface="Myriad Pro"/>
                <a:cs typeface="Arial" panose="020B0604020202020204" pitchFamily="34" charset="0"/>
              </a:rPr>
              <a:t>To learn more </a:t>
            </a:r>
            <a:br>
              <a:rPr lang="en-US" sz="1000" i="1" spc="0" dirty="0">
                <a:effectLst/>
                <a:latin typeface="Arial" panose="020B0604020202020204" pitchFamily="34" charset="0"/>
                <a:ea typeface="Myriad Pro"/>
                <a:cs typeface="Arial" panose="020B0604020202020204" pitchFamily="34" charset="0"/>
              </a:rPr>
            </a:br>
            <a:r>
              <a:rPr lang="en-US" sz="10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KMC for preterm and low birthweight newborns</a:t>
            </a:r>
            <a:endParaRPr lang="en-US" sz="1000" i="1" u="sng" dirty="0">
              <a:solidFill>
                <a:srgbClr val="0070C0"/>
              </a:solidFill>
              <a:latin typeface="Arial" panose="020B0604020202020204" pitchFamily="34" charset="0"/>
              <a:cs typeface="Arial" panose="020B0604020202020204" pitchFamily="34" charset="0"/>
            </a:endParaRPr>
          </a:p>
          <a:p>
            <a:pPr marL="171450" indent="-171450">
              <a:spcBef>
                <a:spcPts val="300"/>
              </a:spcBef>
              <a:buFont typeface="Arial" panose="020B0604020202020204" pitchFamily="34" charset="0"/>
              <a:buChar char="•"/>
            </a:pPr>
            <a:endParaRPr lang="en-US" sz="1000" i="1" u="sng" dirty="0">
              <a:solidFill>
                <a:srgbClr val="0070C0"/>
              </a:solidFill>
              <a:latin typeface="Arial" panose="020B0604020202020204" pitchFamily="34" charset="0"/>
              <a:cs typeface="Arial" panose="020B0604020202020204" pitchFamily="34" charset="0"/>
            </a:endParaRPr>
          </a:p>
          <a:p>
            <a:pPr marR="1067435" lvl="0">
              <a:lnSpc>
                <a:spcPct val="105000"/>
              </a:lnSpc>
              <a:spcBef>
                <a:spcPts val="75"/>
              </a:spcBef>
              <a:spcAft>
                <a:spcPts val="0"/>
              </a:spcAft>
              <a:buSzPts val="1100"/>
              <a:tabLst>
                <a:tab pos="480695" algn="l"/>
                <a:tab pos="481330" algn="l"/>
              </a:tabLst>
            </a:pPr>
            <a:endParaRPr lang="en-US" sz="1000" i="1" spc="0" dirty="0">
              <a:effectLst/>
              <a:latin typeface="Arial" panose="020B0604020202020204" pitchFamily="34" charset="0"/>
              <a:ea typeface="Myriad Pro"/>
              <a:cs typeface="Arial" panose="020B0604020202020204" pitchFamily="34" charset="0"/>
            </a:endParaRPr>
          </a:p>
          <a:p>
            <a:pPr marR="1067435" lvl="0">
              <a:lnSpc>
                <a:spcPct val="105000"/>
              </a:lnSpc>
              <a:spcBef>
                <a:spcPts val="75"/>
              </a:spcBef>
              <a:spcAft>
                <a:spcPts val="0"/>
              </a:spcAft>
              <a:buSzPts val="1100"/>
              <a:tabLst>
                <a:tab pos="480695" algn="l"/>
                <a:tab pos="481330" algn="l"/>
              </a:tabLst>
            </a:pPr>
            <a:endParaRPr lang="en-NO" sz="100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816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40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00" dirty="0">
                <a:effectLst/>
                <a:latin typeface="Arial" panose="020B0604020202020204" pitchFamily="34" charset="0"/>
                <a:ea typeface="Calibri" panose="020F0502020204030204" pitchFamily="34" charset="0"/>
                <a:cs typeface="Arial" panose="020B0604020202020204" pitchFamily="34" charset="0"/>
              </a:rPr>
              <a:t>Review the Clinical practice checklist before observing or practicing in the clinical area.</a:t>
            </a:r>
          </a:p>
          <a:p>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895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kern="100" dirty="0">
                <a:effectLst/>
                <a:latin typeface="Arial" panose="020B0604020202020204" pitchFamily="34" charset="0"/>
                <a:ea typeface="Calibri" panose="020F0502020204030204" pitchFamily="34" charset="0"/>
                <a:cs typeface="Arial" panose="020B0604020202020204" pitchFamily="34" charset="0"/>
              </a:rPr>
              <a:t>After the clinical practice, discuss the observations made, possible reasons for practices, and changes needed to improve the quality of essential newborn care.</a:t>
            </a:r>
          </a:p>
          <a:p>
            <a:endParaRPr lang="en-GB" altLang="zh-CN" sz="1000" dirty="0">
              <a:latin typeface="Arial" panose="020B0604020202020204" pitchFamily="34" charset="0"/>
              <a:cs typeface="Arial" panose="020B0604020202020204" pitchFamily="34" charset="0"/>
            </a:endParaRP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What new things will you do? </a:t>
            </a: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What old things will you not do?</a:t>
            </a: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How will you make a change?</a:t>
            </a:r>
          </a:p>
          <a:p>
            <a:pPr marL="0" lvl="0" indent="0" algn="l">
              <a:buFont typeface="Arial" panose="020B0604020202020204" pitchFamily="34" charset="0"/>
              <a:buNone/>
            </a:pPr>
            <a:endParaRPr 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kern="100" dirty="0">
                <a:effectLst/>
                <a:latin typeface="Arial" panose="020B0604020202020204" pitchFamily="34" charset="0"/>
                <a:ea typeface="Calibri" panose="020F0502020204030204" pitchFamily="34" charset="0"/>
                <a:cs typeface="Arial" panose="020B0604020202020204" pitchFamily="34" charset="0"/>
              </a:rPr>
              <a:t>Use your reflections to fill out the QI template.</a:t>
            </a:r>
          </a:p>
          <a:p>
            <a:pPr marL="0" lvl="0" indent="0" algn="l">
              <a:buFont typeface="Arial" panose="020B0604020202020204" pitchFamily="34" charset="0"/>
              <a:buNone/>
            </a:pPr>
            <a:endParaRPr lang="en-US" sz="1000" b="1" dirty="0">
              <a:latin typeface="Arial" panose="020B0604020202020204" pitchFamily="34" charset="0"/>
              <a:cs typeface="Arial" panose="020B0604020202020204" pitchFamily="34" charset="0"/>
            </a:endParaRPr>
          </a:p>
          <a:p>
            <a:r>
              <a:rPr lang="en-GB" altLang="zh-CN" sz="1000" i="1" dirty="0">
                <a:latin typeface="Arial" panose="020B0604020202020204" pitchFamily="34" charset="0"/>
                <a:cs typeface="Arial" panose="020B0604020202020204" pitchFamily="34" charset="0"/>
              </a:rPr>
              <a:t>View video</a:t>
            </a:r>
            <a:endParaRPr lang="en-US" sz="1000" i="0" u="sng" dirty="0">
              <a:solidFill>
                <a:srgbClr val="0070C0"/>
              </a:solidFill>
              <a:latin typeface="Arial" panose="020B0604020202020204" pitchFamily="34" charset="0"/>
              <a:cs typeface="Arial" panose="020B0604020202020204" pitchFamily="34" charset="0"/>
            </a:endParaRPr>
          </a:p>
          <a:p>
            <a:pPr marL="0" lvl="0" indent="0" algn="l">
              <a:buFont typeface="Arial" panose="020B0604020202020204" pitchFamily="34" charset="0"/>
              <a:buNone/>
            </a:pP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616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NO"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3118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B6E67-FCB7-904E-10CB-0D985C892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74A3E-45E5-DE4E-7029-A06B5964D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B1902-CC50-148E-5668-8EFFC31D67FA}"/>
              </a:ext>
            </a:extLst>
          </p:cNvPr>
          <p:cNvSpPr>
            <a:spLocks noGrp="1"/>
          </p:cNvSpPr>
          <p:nvPr>
            <p:ph type="body" idx="1"/>
          </p:nvPr>
        </p:nvSpPr>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 </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kern="100" dirty="0">
                <a:effectLst/>
                <a:latin typeface="Arial" panose="020B0604020202020204" pitchFamily="34" charset="0"/>
                <a:ea typeface="Calibri" panose="020F0502020204030204" pitchFamily="34" charset="0"/>
                <a:cs typeface="Arial" panose="020B0604020202020204" pitchFamily="34" charset="0"/>
              </a:rPr>
              <a:t>– participants demonstrate</a:t>
            </a:r>
            <a:r>
              <a:rPr lang="en-US" sz="1000" b="1" kern="100" dirty="0">
                <a:latin typeface="Arial" panose="020B0604020202020204" pitchFamily="34" charset="0"/>
                <a:ea typeface="Calibri" panose="020F0502020204030204" pitchFamily="34" charset="0"/>
                <a:cs typeface="Arial" panose="020B0604020202020204" pitchFamily="34" charset="0"/>
              </a:rPr>
              <a:t> </a:t>
            </a:r>
            <a:r>
              <a:rPr lang="en-US" sz="1000" kern="100" dirty="0">
                <a:latin typeface="Arial" panose="020B0604020202020204" pitchFamily="34" charset="0"/>
                <a:ea typeface="Calibri" panose="020F0502020204030204" pitchFamily="34" charset="0"/>
                <a:cs typeface="Arial" panose="020B0604020202020204" pitchFamily="34" charset="0"/>
              </a:rPr>
              <a:t>supporting a mother for safe skin-to-skin positioning</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buFont typeface="+mj-lt"/>
              <a:buAutoNum type="arabicPeriod"/>
            </a:pPr>
            <a:r>
              <a:rPr lang="en-US" sz="1000" dirty="0">
                <a:latin typeface="Arial" panose="020B0604020202020204" pitchFamily="34" charset="0"/>
                <a:cs typeface="Arial" panose="020B0604020202020204" pitchFamily="34" charset="0"/>
              </a:rPr>
              <a:t>Communicating the safety aspects of skin-to-skin contact</a:t>
            </a:r>
          </a:p>
          <a:p>
            <a:pPr marL="162000" indent="-162000">
              <a:buFont typeface="+mj-lt"/>
              <a:buAutoNum type="arabicPeriod"/>
            </a:pPr>
            <a:r>
              <a:rPr lang="en-US" sz="1000" dirty="0">
                <a:latin typeface="Arial" panose="020B0604020202020204" pitchFamily="34" charset="0"/>
                <a:cs typeface="Arial" panose="020B0604020202020204" pitchFamily="34" charset="0"/>
              </a:rPr>
              <a:t>Demonstrating safe positioning to mother and supporting her own positioning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Mother semi-recumbent (head of bed elevated 30 degrees or more)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Visual contact for recognition of the baby’s awakening and hunger cues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Support that allows infant to lift head at all times to facilitate breathing and suckling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Visual check of infant’s breathing, </a:t>
            </a:r>
            <a:r>
              <a:rPr lang="en-US" sz="1000" dirty="0" err="1">
                <a:latin typeface="Arial" panose="020B0604020202020204" pitchFamily="34" charset="0"/>
                <a:cs typeface="Arial" panose="020B0604020202020204" pitchFamily="34" charset="0"/>
              </a:rPr>
              <a:t>colour</a:t>
            </a:r>
            <a:r>
              <a:rPr lang="en-US" sz="1000" dirty="0">
                <a:latin typeface="Arial" panose="020B0604020202020204" pitchFamily="34" charset="0"/>
                <a:cs typeface="Arial" panose="020B0604020202020204" pitchFamily="34" charset="0"/>
              </a:rPr>
              <a:t> and responsiveness to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Mother responsive (not sedated)</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How to get help if needed</a:t>
            </a:r>
          </a:p>
          <a:p>
            <a:endParaRPr lang="en-US" sz="1000"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r>
              <a:rPr lang="en-US" sz="1000" b="1" kern="1200" dirty="0">
                <a:solidFill>
                  <a:srgbClr val="000000"/>
                </a:solidFill>
                <a:effectLst/>
                <a:latin typeface="Arial" panose="020B0604020202020204" pitchFamily="34" charset="0"/>
                <a:ea typeface="Myriad Pro"/>
                <a:cs typeface="Arial" panose="020B0604020202020204" pitchFamily="34" charset="0"/>
              </a:rPr>
              <a:t>Debriefing</a:t>
            </a:r>
            <a:r>
              <a:rPr lang="en-US" sz="1000" kern="1200" dirty="0">
                <a:solidFill>
                  <a:srgbClr val="000000"/>
                </a:solidFill>
                <a:effectLst/>
                <a:latin typeface="Arial" panose="020B0604020202020204" pitchFamily="34" charset="0"/>
                <a:ea typeface="Myriad Pro"/>
                <a:cs typeface="Arial" panose="020B0604020202020204" pitchFamily="34" charset="0"/>
              </a:rPr>
              <a:t> – participants self-reflect and give feedback to one another in their roles.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endParaRPr lang="en-US" sz="1000" dirty="0">
              <a:latin typeface="Arial" panose="020B0604020202020204" pitchFamily="34" charset="0"/>
              <a:cs typeface="Arial" panose="020B0604020202020204" pitchFamily="34" charset="0"/>
            </a:endParaRPr>
          </a:p>
          <a:p>
            <a:pPr marL="162000" indent="-1620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36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000" b="1" noProof="0" dirty="0">
                <a:latin typeface="Arial" panose="020B0604020202020204" pitchFamily="34" charset="0"/>
                <a:cs typeface="Arial" panose="020B0604020202020204" pitchFamily="34" charset="0"/>
              </a:rPr>
              <a:t>How are small babies who are unable to feed cared for in your facility?</a:t>
            </a:r>
          </a:p>
          <a:p>
            <a:pPr marL="171450" indent="-171450">
              <a:buFont typeface="Arial" panose="020B0604020202020204" pitchFamily="34" charset="0"/>
              <a:buChar char="•"/>
            </a:pPr>
            <a:r>
              <a:rPr lang="en-GB" sz="1000" noProof="0" dirty="0">
                <a:latin typeface="Arial" panose="020B0604020202020204" pitchFamily="34" charset="0"/>
                <a:cs typeface="Arial" panose="020B0604020202020204" pitchFamily="34" charset="0"/>
              </a:rPr>
              <a:t>Amos should receive kangaroo mother care and breast milk by an alternative feeding method.</a:t>
            </a:r>
          </a:p>
          <a:p>
            <a:pPr marL="171450" indent="-171450">
              <a:buFont typeface="Arial" panose="020B0604020202020204" pitchFamily="34" charset="0"/>
              <a:buChar char="•"/>
            </a:pPr>
            <a:r>
              <a:rPr lang="en-GB" sz="1000" noProof="0" dirty="0">
                <a:latin typeface="Arial" panose="020B0604020202020204" pitchFamily="34" charset="0"/>
                <a:cs typeface="Arial" panose="020B0604020202020204" pitchFamily="34" charset="0"/>
              </a:rPr>
              <a:t>Support Lydia to start expressing breast milk as soon as possible.</a:t>
            </a:r>
          </a:p>
        </p:txBody>
      </p:sp>
    </p:spTree>
    <p:extLst>
      <p:ext uri="{BB962C8B-B14F-4D97-AF65-F5344CB8AC3E}">
        <p14:creationId xmlns:p14="http://schemas.microsoft.com/office/powerpoint/2010/main" val="594071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E628-7C73-BBA2-5D9D-4F4DA6058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FD0B0-378D-98AB-8D0C-F558F35AF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07EE4-44C1-D999-31E6-057DA23E284D}"/>
              </a:ext>
            </a:extLst>
          </p:cNvPr>
          <p:cNvSpPr>
            <a:spLocks noGrp="1"/>
          </p:cNvSpPr>
          <p:nvPr>
            <p:ph type="body" idx="1"/>
          </p:nvPr>
        </p:nvSpPr>
        <p:spPr>
          <a:xfrm>
            <a:off x="685800" y="4400550"/>
            <a:ext cx="5486400" cy="4095750"/>
          </a:xfrm>
        </p:spPr>
        <p:txBody>
          <a:bodyPr/>
          <a:lstStyle/>
          <a:p>
            <a:pPr>
              <a:spcBef>
                <a:spcPts val="500"/>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 </a:t>
            </a:r>
          </a:p>
          <a:p>
            <a:pPr>
              <a:spcBef>
                <a:spcPts val="500"/>
              </a:spcBef>
            </a:pPr>
            <a:endParaRPr lang="en-US" sz="1000" b="1" i="1" kern="100" dirty="0">
              <a:effectLst/>
              <a:latin typeface="Arial" panose="020B0604020202020204" pitchFamily="34" charset="0"/>
              <a:ea typeface="Calibri" panose="020F0502020204030204" pitchFamily="34" charset="0"/>
              <a:cs typeface="Arial" panose="020B0604020202020204" pitchFamily="34" charset="0"/>
            </a:endParaRPr>
          </a:p>
          <a:p>
            <a:pPr>
              <a:spcBef>
                <a:spcPts val="500"/>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kern="100" dirty="0">
                <a:effectLst/>
                <a:latin typeface="Arial" panose="020B0604020202020204" pitchFamily="34" charset="0"/>
                <a:ea typeface="Calibri" panose="020F0502020204030204" pitchFamily="34" charset="0"/>
                <a:cs typeface="Arial" panose="020B0604020202020204" pitchFamily="34" charset="0"/>
              </a:rPr>
              <a:t>– participants demonstrate supporting a young mother to keep her small baby warm.</a:t>
            </a:r>
          </a:p>
          <a:p>
            <a:pPr marL="228600" indent="-228600">
              <a:buFont typeface="+mj-lt"/>
              <a:buAutoNum type="arabicPeriod"/>
            </a:pPr>
            <a:r>
              <a:rPr lang="en-US" sz="1000" dirty="0">
                <a:latin typeface="Arial" panose="020B0604020202020204" pitchFamily="34" charset="0"/>
                <a:cs typeface="Arial" panose="020B0604020202020204" pitchFamily="34" charset="0"/>
              </a:rPr>
              <a:t>Assessing Samuel’s temperature and general condition </a:t>
            </a:r>
            <a:r>
              <a:rPr lang="en-US" sz="1000" b="1" dirty="0">
                <a:latin typeface="Arial" panose="020B0604020202020204" pitchFamily="34" charset="0"/>
                <a:cs typeface="Arial" panose="020B0604020202020204" pitchFamily="34" charset="0"/>
              </a:rPr>
              <a:t>– temperature 36 °C</a:t>
            </a:r>
          </a:p>
          <a:p>
            <a:pPr marL="228600" indent="-228600">
              <a:buFont typeface="+mj-lt"/>
              <a:buAutoNum type="arabicPeriod"/>
            </a:pPr>
            <a:r>
              <a:rPr lang="en-US" sz="1000" dirty="0">
                <a:latin typeface="Arial" panose="020B0604020202020204" pitchFamily="34" charset="0"/>
                <a:cs typeface="Arial" panose="020B0604020202020204" pitchFamily="34" charset="0"/>
              </a:rPr>
              <a:t>Communicating to an adolescent mother the importance of continuous skin-to-skin care and need for rewarming </a:t>
            </a:r>
          </a:p>
          <a:p>
            <a:pPr marL="228600" indent="-228600">
              <a:buFont typeface="+mj-lt"/>
              <a:buAutoNum type="arabicPeriod"/>
            </a:pPr>
            <a:r>
              <a:rPr lang="en-US" sz="1000" dirty="0">
                <a:latin typeface="Arial" panose="020B0604020202020204" pitchFamily="34" charset="0"/>
                <a:cs typeface="Arial" panose="020B0604020202020204" pitchFamily="34" charset="0"/>
              </a:rPr>
              <a:t>Supporting Amy for safe skin-to-skin care and improving thermal care</a:t>
            </a:r>
          </a:p>
          <a:p>
            <a:pPr marL="34200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Semi-recumbent position with visual contact </a:t>
            </a:r>
          </a:p>
          <a:p>
            <a:pPr marL="34200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Extra blankets, hat ,dry diaper </a:t>
            </a:r>
          </a:p>
          <a:p>
            <a:pPr marL="34200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Visual check of breathing, </a:t>
            </a:r>
            <a:r>
              <a:rPr lang="en-US" sz="1000" dirty="0" err="1">
                <a:latin typeface="Arial" panose="020B0604020202020204" pitchFamily="34" charset="0"/>
                <a:cs typeface="Arial" panose="020B0604020202020204" pitchFamily="34" charset="0"/>
              </a:rPr>
              <a:t>colour</a:t>
            </a:r>
            <a:r>
              <a:rPr lang="en-US" sz="1000" dirty="0">
                <a:latin typeface="Arial" panose="020B0604020202020204" pitchFamily="34" charset="0"/>
                <a:cs typeface="Arial" panose="020B0604020202020204" pitchFamily="34" charset="0"/>
              </a:rPr>
              <a:t> and responsiveness to stimulation. </a:t>
            </a:r>
          </a:p>
          <a:p>
            <a:pPr marL="34200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Repeat temperature check</a:t>
            </a:r>
          </a:p>
          <a:p>
            <a:pPr marL="0" marR="0" indent="0">
              <a:lnSpc>
                <a:spcPct val="107000"/>
              </a:lnSpc>
              <a:spcBef>
                <a:spcPts val="40"/>
              </a:spcBef>
              <a:spcAft>
                <a:spcPts val="0"/>
              </a:spcAft>
              <a:buNone/>
            </a:pPr>
            <a:endParaRPr lang="en-US" sz="1000" b="1" i="1" kern="120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a:t>
            </a:r>
            <a:r>
              <a:rPr lang="en-US" sz="1000" b="1" i="1" kern="1200" dirty="0">
                <a:solidFill>
                  <a:srgbClr val="000000"/>
                </a:solidFill>
                <a:effectLst/>
                <a:latin typeface="Arial" panose="020B0604020202020204" pitchFamily="34" charset="0"/>
                <a:ea typeface="Myriad Pro"/>
                <a:cs typeface="Arial" panose="020B0604020202020204" pitchFamily="34" charset="0"/>
              </a:rPr>
              <a:t> – </a:t>
            </a:r>
            <a:r>
              <a:rPr lang="en-US" sz="1000"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nSpc>
                <a:spcPct val="107000"/>
              </a:lnSpc>
              <a:spcBef>
                <a:spcPts val="0"/>
              </a:spcBef>
              <a:spcAft>
                <a:spcPts val="0"/>
              </a:spcAft>
              <a:buFont typeface="Arial" panose="020B0604020202020204" pitchFamily="34" charset="0"/>
              <a:buChar char="•"/>
            </a:pPr>
            <a:endParaRPr lang="en-US" sz="1000" b="1" i="1"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 for a young </a:t>
            </a:r>
            <a:r>
              <a:rPr lang="en-US" sz="1000" kern="0" dirty="0">
                <a:latin typeface="Arial" panose="020B0604020202020204" pitchFamily="34" charset="0"/>
                <a:ea typeface="Times New Roman" panose="02020603050405020304" pitchFamily="18" charset="0"/>
                <a:cs typeface="Arial" panose="020B0604020202020204" pitchFamily="34" charset="0"/>
              </a:rPr>
              <a:t>adolescent</a:t>
            </a:r>
            <a:r>
              <a:rPr lang="en-US" sz="1000" kern="0" dirty="0">
                <a:effectLst/>
                <a:latin typeface="Arial" panose="020B0604020202020204" pitchFamily="34" charset="0"/>
                <a:ea typeface="Times New Roman" panose="02020603050405020304" pitchFamily="18" charset="0"/>
                <a:cs typeface="Arial" panose="020B0604020202020204" pitchFamily="34" charset="0"/>
              </a:rPr>
              <a:t> mother</a:t>
            </a:r>
            <a:r>
              <a:rPr lang="en-US" sz="1000" kern="0" dirty="0">
                <a:latin typeface="Arial" panose="020B0604020202020204" pitchFamily="34" charset="0"/>
                <a:ea typeface="Times New Roman" panose="02020603050405020304" pitchFamily="18" charset="0"/>
                <a:cs typeface="Arial" panose="020B0604020202020204" pitchFamily="34" charset="0"/>
              </a:rPr>
              <a:t>, but effective in conveying not to leave the baby alone?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endParaRPr lang="en-US" sz="1000" dirty="0">
              <a:latin typeface="Arial" panose="020B0604020202020204" pitchFamily="34" charset="0"/>
              <a:cs typeface="Arial" panose="020B0604020202020204" pitchFamily="34" charset="0"/>
            </a:endParaRPr>
          </a:p>
          <a:p>
            <a:pPr>
              <a:spcBef>
                <a:spcPts val="500"/>
              </a:spcBef>
            </a:pPr>
            <a:endParaRPr lang="en-US" sz="1000" i="1" dirty="0">
              <a:latin typeface="Arial" panose="020B0604020202020204" pitchFamily="34" charset="0"/>
              <a:cs typeface="Arial" panose="020B0604020202020204" pitchFamily="34" charset="0"/>
            </a:endParaRPr>
          </a:p>
          <a:p>
            <a:pPr>
              <a:spcBef>
                <a:spcPts val="500"/>
              </a:spcBef>
            </a:pPr>
            <a:r>
              <a:rPr lang="en-US" sz="1000" i="1" dirty="0">
                <a:latin typeface="Arial" panose="020B0604020202020204" pitchFamily="34" charset="0"/>
                <a:cs typeface="Arial" panose="020B0604020202020204" pitchFamily="34" charset="0"/>
              </a:rPr>
              <a:t>View video</a:t>
            </a:r>
            <a:endParaRPr lang="en-GB" sz="1000" i="1" spc="-60" dirty="0">
              <a:effectLst/>
              <a:latin typeface="Arial" panose="020B0604020202020204" pitchFamily="34" charset="0"/>
              <a:ea typeface="Myriad Pro" panose="020B0503030403020204"/>
              <a:cs typeface="Arial" panose="020B0604020202020204" pitchFamily="34" charset="0"/>
            </a:endParaRPr>
          </a:p>
        </p:txBody>
      </p:sp>
    </p:spTree>
    <p:extLst>
      <p:ext uri="{BB962C8B-B14F-4D97-AF65-F5344CB8AC3E}">
        <p14:creationId xmlns:p14="http://schemas.microsoft.com/office/powerpoint/2010/main" val="123647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593C3-FAB5-DB1C-920E-6A77B71F2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BE638-766D-2CB6-0FA7-9EE70B1F4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3C9C8-DAD1-DABD-C829-C5880CC34988}"/>
              </a:ext>
            </a:extLst>
          </p:cNvPr>
          <p:cNvSpPr>
            <a:spLocks noGrp="1"/>
          </p:cNvSpPr>
          <p:nvPr>
            <p:ph type="body" idx="1"/>
          </p:nvPr>
        </p:nvSpPr>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endParaRPr lang="en-US" sz="1000" b="1" i="1"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kern="100" dirty="0">
                <a:effectLst/>
                <a:latin typeface="Arial" panose="020B0604020202020204" pitchFamily="34" charset="0"/>
                <a:ea typeface="Calibri" panose="020F0502020204030204" pitchFamily="34" charset="0"/>
                <a:cs typeface="Arial" panose="020B0604020202020204" pitchFamily="34" charset="0"/>
              </a:rPr>
              <a:t>– participants demonstrate:</a:t>
            </a:r>
            <a:endParaRPr lang="en-US" sz="1000" b="0" dirty="0">
              <a:latin typeface="Arial" panose="020B0604020202020204" pitchFamily="34" charset="0"/>
              <a:cs typeface="Arial" panose="020B0604020202020204" pitchFamily="34" charset="0"/>
            </a:endParaRPr>
          </a:p>
          <a:p>
            <a:pPr marL="228600" indent="-228600">
              <a:buFont typeface="+mj-lt"/>
              <a:buAutoNum type="arabicPeriod"/>
            </a:pPr>
            <a:r>
              <a:rPr lang="en-US" sz="1000" dirty="0">
                <a:latin typeface="Arial" panose="020B0604020202020204" pitchFamily="34" charset="0"/>
                <a:cs typeface="Arial" panose="020B0604020202020204" pitchFamily="34" charset="0"/>
              </a:rPr>
              <a:t>Explaining clearly the examination process to adolescent mother and  gaining consent.</a:t>
            </a:r>
          </a:p>
          <a:p>
            <a:pPr marL="228600" indent="-228600">
              <a:buFont typeface="+mj-lt"/>
              <a:buAutoNum type="arabicPeriod"/>
            </a:pPr>
            <a:r>
              <a:rPr lang="en-US" sz="1000" dirty="0">
                <a:latin typeface="Arial" panose="020B0604020202020204" pitchFamily="34" charset="0"/>
                <a:cs typeface="Arial" panose="020B0604020202020204" pitchFamily="34" charset="0"/>
              </a:rPr>
              <a:t>Examining systematically the stable small newborn whilst in skin to skin position ( see “Examination of the newborn” </a:t>
            </a:r>
            <a:r>
              <a:rPr lang="en-US" sz="1000" i="1" dirty="0">
                <a:effectLst/>
                <a:latin typeface="Arial" panose="020B0604020202020204" pitchFamily="34" charset="0"/>
                <a:ea typeface="Myriad Pro" panose="020B0503030403020204"/>
                <a:cs typeface="Arial" panose="020B0604020202020204" pitchFamily="34" charset="0"/>
              </a:rPr>
              <a:t>complete </a:t>
            </a:r>
            <a:r>
              <a:rPr lang="en-US" sz="1000" i="1" spc="-15" dirty="0">
                <a:effectLst/>
                <a:latin typeface="Arial" panose="020B0604020202020204" pitchFamily="34" charset="0"/>
                <a:ea typeface="Myriad Pro" panose="020B0503030403020204"/>
                <a:cs typeface="Arial" panose="020B0604020202020204" pitchFamily="34" charset="0"/>
              </a:rPr>
              <a:t>physical assessment, temperature , breathing, danger signs , including antenatal and perinatal and postnatal risk factors)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a:t>
            </a:r>
            <a:r>
              <a:rPr lang="en-US" sz="1000" b="1" i="1" kern="1200" dirty="0">
                <a:solidFill>
                  <a:srgbClr val="000000"/>
                </a:solidFill>
                <a:effectLst/>
                <a:latin typeface="Arial" panose="020B0604020202020204" pitchFamily="34" charset="0"/>
                <a:ea typeface="Myriad Pro"/>
                <a:cs typeface="Arial" panose="020B0604020202020204" pitchFamily="34" charset="0"/>
              </a:rPr>
              <a:t> – </a:t>
            </a:r>
            <a:r>
              <a:rPr lang="en-US" sz="1000" i="1"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a:t>
            </a:r>
            <a:r>
              <a:rPr lang="en-US" sz="1000" b="1" i="1" kern="1200" dirty="0">
                <a:solidFill>
                  <a:srgbClr val="000000"/>
                </a:solidFill>
                <a:effectLst/>
                <a:latin typeface="Arial" panose="020B0604020202020204" pitchFamily="34" charset="0"/>
                <a:ea typeface="Myriad Pro"/>
                <a:cs typeface="Arial" panose="020B0604020202020204" pitchFamily="34" charset="0"/>
              </a:rPr>
              <a:t>.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0" marR="0" lvl="0" indent="0">
              <a:lnSpc>
                <a:spcPct val="107000"/>
              </a:lnSpc>
              <a:spcBef>
                <a:spcPts val="0"/>
              </a:spcBef>
              <a:spcAft>
                <a:spcPts val="0"/>
              </a:spcAft>
              <a:buNone/>
            </a:pP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 for adolescent mother? Were the findings communicated?</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p>
          <a:p>
            <a:pPr marL="162000" marR="0" lvl="0" indent="-162000">
              <a:lnSpc>
                <a:spcPct val="107000"/>
              </a:lnSpc>
              <a:spcBef>
                <a:spcPts val="0"/>
              </a:spcBef>
              <a:spcAft>
                <a:spcPts val="0"/>
              </a:spcAft>
              <a:buFont typeface="Arial" panose="020B0604020202020204" pitchFamily="34" charset="0"/>
              <a:buChar char="•"/>
            </a:pPr>
            <a:r>
              <a:rPr lang="en-US" sz="1000" kern="0" dirty="0">
                <a:latin typeface="Arial" panose="020B0604020202020204" pitchFamily="34" charset="0"/>
                <a:ea typeface="Calibri" panose="020F0502020204030204" pitchFamily="34" charset="0"/>
                <a:cs typeface="Arial" panose="020B0604020202020204" pitchFamily="34" charset="0"/>
              </a:rPr>
              <a:t>Was the baby kept warm?</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endParaRPr lang="en-US" sz="1000" b="1" i="1"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075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150CF-4FE1-75B4-E8A2-87E8A0D2A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49900-52E9-2E07-3F62-40E90DF911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6D7C9-8989-1157-2E28-853B033AA624}"/>
              </a:ext>
            </a:extLst>
          </p:cNvPr>
          <p:cNvSpPr>
            <a:spLocks noGrp="1"/>
          </p:cNvSpPr>
          <p:nvPr>
            <p:ph type="body" idx="1"/>
          </p:nvPr>
        </p:nvSpPr>
        <p:spPr>
          <a:xfrm>
            <a:off x="685800" y="4400550"/>
            <a:ext cx="5486400" cy="3892550"/>
          </a:xfrm>
        </p:spPr>
        <p:txBody>
          <a:bodyPr/>
          <a:lstStyle/>
          <a:p>
            <a:pPr>
              <a:spcBef>
                <a:spcPts val="500"/>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pPr>
              <a:spcBef>
                <a:spcPts val="500"/>
              </a:spcBef>
            </a:pPr>
            <a:endParaRPr lang="en-US" sz="1000" b="1" i="1" kern="100" dirty="0">
              <a:effectLst/>
              <a:latin typeface="Arial" panose="020B0604020202020204" pitchFamily="34" charset="0"/>
              <a:ea typeface="Calibri" panose="020F0502020204030204" pitchFamily="34" charset="0"/>
              <a:cs typeface="Arial" panose="020B0604020202020204" pitchFamily="34" charset="0"/>
            </a:endParaRPr>
          </a:p>
          <a:p>
            <a:pPr>
              <a:spcBef>
                <a:spcPts val="500"/>
              </a:spcBef>
            </a:pPr>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kern="100" dirty="0">
                <a:effectLst/>
                <a:latin typeface="Arial" panose="020B0604020202020204" pitchFamily="34" charset="0"/>
                <a:ea typeface="Calibri" panose="020F0502020204030204" pitchFamily="34" charset="0"/>
                <a:cs typeface="Arial" panose="020B0604020202020204" pitchFamily="34" charset="0"/>
              </a:rPr>
              <a:t>– participants demonstrate supporting a mother to breastfeed in KMC.</a:t>
            </a:r>
            <a:endParaRPr lang="en-US" sz="1000" b="0" dirty="0">
              <a:latin typeface="Arial" panose="020B0604020202020204" pitchFamily="34" charset="0"/>
              <a:cs typeface="Arial" panose="020B0604020202020204" pitchFamily="34" charset="0"/>
            </a:endParaRPr>
          </a:p>
          <a:p>
            <a:pPr marL="162000" indent="-162000">
              <a:buFont typeface="+mj-lt"/>
              <a:buAutoNum type="arabicPeriod"/>
            </a:pPr>
            <a:r>
              <a:rPr lang="en-US" sz="1000" dirty="0">
                <a:latin typeface="Arial" panose="020B0604020202020204" pitchFamily="34" charset="0"/>
                <a:cs typeface="Arial" panose="020B0604020202020204" pitchFamily="34" charset="0"/>
              </a:rPr>
              <a:t>Pointing out feeding cues and demonstrating positioning for breast feeding a small baby</a:t>
            </a:r>
          </a:p>
          <a:p>
            <a:pPr marL="34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Positions which may be useful </a:t>
            </a:r>
          </a:p>
          <a:p>
            <a:pPr marL="34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Signs of good attachment</a:t>
            </a:r>
          </a:p>
          <a:p>
            <a:pPr marL="162000" indent="-162000">
              <a:buFont typeface="+mj-lt"/>
              <a:buAutoNum type="arabicPeriod" startAt="2"/>
            </a:pPr>
            <a:r>
              <a:rPr lang="en-US" sz="1000" dirty="0">
                <a:latin typeface="Arial" panose="020B0604020202020204" pitchFamily="34" charset="0"/>
                <a:cs typeface="Arial" panose="020B0604020202020204" pitchFamily="34" charset="0"/>
              </a:rPr>
              <a:t>Supporting a mother to breastfeed her small baby in KMC position.</a:t>
            </a:r>
          </a:p>
          <a:p>
            <a:pPr marL="0" marR="0" indent="0">
              <a:lnSpc>
                <a:spcPct val="107000"/>
              </a:lnSpc>
              <a:spcBef>
                <a:spcPts val="40"/>
              </a:spcBef>
              <a:spcAft>
                <a:spcPts val="0"/>
              </a:spcAft>
              <a:buNone/>
            </a:pPr>
            <a:endParaRPr lang="en-US" sz="1000" b="1" i="1" kern="120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a:t>
            </a:r>
            <a:r>
              <a:rPr lang="en-US" sz="1000" b="1" i="1" kern="1200" dirty="0">
                <a:solidFill>
                  <a:srgbClr val="000000"/>
                </a:solidFill>
                <a:effectLst/>
                <a:latin typeface="Arial" panose="020B0604020202020204" pitchFamily="34" charset="0"/>
                <a:ea typeface="Myriad Pro"/>
                <a:cs typeface="Arial" panose="020B0604020202020204" pitchFamily="34" charset="0"/>
              </a:rPr>
              <a:t> – </a:t>
            </a:r>
            <a:r>
              <a:rPr lang="en-US" sz="1000" i="0"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 </a:t>
            </a:r>
            <a:endParaRPr lang="en-US" sz="100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indent="-162000">
              <a:lnSpc>
                <a:spcPct val="107000"/>
              </a:lnSpc>
              <a:buFont typeface="Arial" panose="020B0604020202020204" pitchFamily="34" charset="0"/>
              <a:buChar char="•"/>
            </a:pPr>
            <a:r>
              <a:rPr lang="en-GB" sz="1000" dirty="0">
                <a:solidFill>
                  <a:srgbClr val="000000"/>
                </a:solidFill>
                <a:latin typeface="Arial" panose="020B0604020202020204" pitchFamily="34" charset="0"/>
                <a:ea typeface="Myriad Pro"/>
                <a:cs typeface="Arial" panose="020B0604020202020204" pitchFamily="34" charset="0"/>
              </a:rPr>
              <a:t>Did the health worker </a:t>
            </a:r>
            <a:r>
              <a:rPr lang="en-US" sz="1000" dirty="0">
                <a:latin typeface="Arial" panose="020B0604020202020204" pitchFamily="34" charset="0"/>
                <a:cs typeface="Arial" panose="020B0604020202020204" pitchFamily="34" charset="0"/>
              </a:rPr>
              <a:t>demonstrate using a small newborn mannequin or doll? </a:t>
            </a:r>
            <a:endParaRPr lang="en-GB" sz="1000" dirty="0">
              <a:solidFill>
                <a:srgbClr val="000000"/>
              </a:solidFill>
              <a:latin typeface="Arial" panose="020B0604020202020204" pitchFamily="34" charset="0"/>
              <a:ea typeface="Myriad Pro"/>
              <a:cs typeface="Arial" panose="020B0604020202020204" pitchFamily="34" charset="0"/>
            </a:endParaRPr>
          </a:p>
          <a:p>
            <a:pPr marL="162000" indent="-162000">
              <a:lnSpc>
                <a:spcPct val="107000"/>
              </a:lnSpc>
              <a:buFont typeface="Arial" panose="020B0604020202020204" pitchFamily="34" charset="0"/>
              <a:buChar char="•"/>
            </a:pPr>
            <a:r>
              <a:rPr lang="en-GB" sz="1000" dirty="0">
                <a:solidFill>
                  <a:srgbClr val="000000"/>
                </a:solidFill>
                <a:latin typeface="Arial" panose="020B0604020202020204" pitchFamily="34" charset="0"/>
                <a:ea typeface="Myriad Pro"/>
                <a:cs typeface="Arial" panose="020B0604020202020204" pitchFamily="34" charset="0"/>
              </a:rPr>
              <a:t>Were </a:t>
            </a:r>
            <a:r>
              <a:rPr lang="en-US" sz="1000" dirty="0">
                <a:latin typeface="Arial" panose="020B0604020202020204" pitchFamily="34" charset="0"/>
                <a:cs typeface="Arial" panose="020B0604020202020204" pitchFamily="34" charset="0"/>
              </a:rPr>
              <a:t>head and neck well supported and appropriate positions for small newborns used ? (AVOID Cradle hold for small newborns)</a:t>
            </a:r>
          </a:p>
          <a:p>
            <a:pPr marL="162000" indent="-162000">
              <a:lnSpc>
                <a:spcPct val="107000"/>
              </a:lnSpc>
              <a:buFont typeface="Arial" panose="020B0604020202020204" pitchFamily="34" charset="0"/>
              <a:buChar char="•"/>
            </a:pP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marR="0" lvl="0" indent="-162000">
              <a:lnSpc>
                <a:spcPct val="107000"/>
              </a:lnSpc>
              <a:spcBef>
                <a:spcPts val="0"/>
              </a:spcBef>
              <a:spcAft>
                <a:spcPts val="0"/>
              </a:spcAft>
              <a:buFont typeface="Arial" panose="020B0604020202020204" pitchFamily="34" charset="0"/>
              <a:buChar char="•"/>
            </a:pPr>
            <a:r>
              <a:rPr lang="en-US" sz="1000" kern="0" dirty="0">
                <a:latin typeface="Arial" panose="020B0604020202020204" pitchFamily="34" charset="0"/>
                <a:ea typeface="Calibri" panose="020F0502020204030204" pitchFamily="34" charset="0"/>
                <a:cs typeface="Arial" panose="020B0604020202020204" pitchFamily="34" charset="0"/>
              </a:rPr>
              <a:t>Did the health worker explain how often your baby will feed?</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p>
          <a:p>
            <a:pPr marL="162000" marR="0" lvl="0" indent="-162000">
              <a:lnSpc>
                <a:spcPct val="107000"/>
              </a:lnSpc>
              <a:spcBef>
                <a:spcPts val="0"/>
              </a:spcBef>
              <a:spcAft>
                <a:spcPts val="0"/>
              </a:spcAft>
              <a:buFont typeface="Arial" panose="020B0604020202020204" pitchFamily="34" charset="0"/>
              <a:buChar char="•"/>
            </a:pPr>
            <a:endParaRPr lang="en-US" sz="1000" kern="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0"/>
              </a:spcAft>
              <a:buFont typeface="Arial" panose="020B0604020202020204" pitchFamily="34" charset="0"/>
              <a:buNone/>
            </a:pPr>
            <a:r>
              <a:rPr lang="en-US" sz="1000" i="1" kern="0" dirty="0">
                <a:effectLst/>
                <a:latin typeface="Arial" panose="020B0604020202020204" pitchFamily="34" charset="0"/>
                <a:ea typeface="Times New Roman" panose="02020603050405020304" pitchFamily="18" charset="0"/>
                <a:cs typeface="Arial" panose="020B0604020202020204" pitchFamily="34" charset="0"/>
              </a:rPr>
              <a:t>To learn more </a:t>
            </a:r>
            <a:br>
              <a:rPr lang="en-US" sz="1000" kern="0" dirty="0">
                <a:effectLst/>
                <a:latin typeface="Arial" panose="020B0604020202020204" pitchFamily="34" charset="0"/>
                <a:ea typeface="Times New Roman" panose="02020603050405020304" pitchFamily="18" charset="0"/>
                <a:cs typeface="Arial" panose="020B0604020202020204" pitchFamily="34" charset="0"/>
              </a:rPr>
            </a:br>
            <a:r>
              <a:rPr lang="en-US" sz="10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Breastfeeding your small baby for mothers </a:t>
            </a:r>
            <a:endParaRPr lang="en-US" sz="1000" i="1" kern="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20403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6821-F56B-D2D6-B962-AEDEBEAA7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D10B2-AFD6-09F0-FBB4-74BBF6FBC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1381B-5517-4C66-135E-3ADB62A49EA8}"/>
              </a:ext>
            </a:extLst>
          </p:cNvPr>
          <p:cNvSpPr>
            <a:spLocks noGrp="1"/>
          </p:cNvSpPr>
          <p:nvPr>
            <p:ph type="body" idx="1"/>
          </p:nvPr>
        </p:nvSpPr>
        <p:spPr>
          <a:xfrm>
            <a:off x="685800" y="4400550"/>
            <a:ext cx="5486400" cy="4210050"/>
          </a:xfrm>
        </p:spPr>
        <p:txBody>
          <a:bodyPr/>
          <a:lstStyle/>
          <a:p>
            <a:pPr>
              <a:spcBef>
                <a:spcPts val="300"/>
              </a:spcBef>
              <a:buSzPts val="1100"/>
              <a:tabLst>
                <a:tab pos="478155" algn="l"/>
                <a:tab pos="478790" algn="l"/>
              </a:tabLst>
            </a:pPr>
            <a:r>
              <a:rPr lang="en-GB" sz="1000" b="1" kern="100" dirty="0">
                <a:effectLst/>
                <a:latin typeface="Arial" panose="020B0604020202020204" pitchFamily="34" charset="0"/>
                <a:ea typeface="Calibri" panose="020F0502020204030204" pitchFamily="34" charset="0"/>
                <a:cs typeface="Arial" panose="020B0604020202020204" pitchFamily="34" charset="0"/>
              </a:rPr>
              <a:t>Simulation</a:t>
            </a:r>
          </a:p>
          <a:p>
            <a:pPr>
              <a:spcBef>
                <a:spcPts val="300"/>
              </a:spcBef>
              <a:buSzPts val="1100"/>
              <a:tabLst>
                <a:tab pos="478155" algn="l"/>
                <a:tab pos="478790" algn="l"/>
              </a:tabLst>
            </a:pPr>
            <a:endParaRPr lang="en-GB" sz="1000" b="1"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spcBef>
                <a:spcPts val="300"/>
              </a:spcBef>
              <a:buSzPts val="1100"/>
              <a:tabLst>
                <a:tab pos="478155" algn="l"/>
                <a:tab pos="478790" algn="l"/>
              </a:tabLst>
            </a:pPr>
            <a:r>
              <a:rPr lang="en-GB" sz="1000" b="1"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GB" sz="1000" kern="10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GB" sz="1000" kern="100" dirty="0">
                <a:latin typeface="Arial" panose="020B0604020202020204" pitchFamily="34" charset="0"/>
                <a:ea typeface="Calibri" panose="020F0502020204030204" pitchFamily="34" charset="0"/>
                <a:cs typeface="Arial" panose="020B0604020202020204" pitchFamily="34" charset="0"/>
              </a:rPr>
              <a:t> supporting a family to provide responsive care.</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spcBef>
                <a:spcPts val="300"/>
              </a:spcBef>
              <a:buSzPts val="1100"/>
              <a:buFont typeface="+mj-lt"/>
              <a:buAutoNum type="arabicPeriod"/>
              <a:tabLst>
                <a:tab pos="478155" algn="l"/>
                <a:tab pos="478790" algn="l"/>
              </a:tabLst>
            </a:pPr>
            <a:r>
              <a:rPr lang="en-GB" sz="1000" dirty="0">
                <a:latin typeface="Arial" panose="020B0604020202020204" pitchFamily="34" charset="0"/>
                <a:ea typeface="Myriad Pro Light"/>
                <a:cs typeface="Arial" panose="020B0604020202020204" pitchFamily="34" charset="0"/>
              </a:rPr>
              <a:t>Communicating for responsive nurturing care (understanding and responding to the baby’s behavioural cues, stimulating all senses, benefits for growth and development)</a:t>
            </a:r>
          </a:p>
          <a:p>
            <a:pPr marL="162000" indent="-162000">
              <a:spcBef>
                <a:spcPts val="300"/>
              </a:spcBef>
              <a:buSzPts val="1100"/>
              <a:buFont typeface="+mj-lt"/>
              <a:buAutoNum type="arabicPeriod"/>
              <a:tabLst>
                <a:tab pos="478155" algn="l"/>
                <a:tab pos="478790" algn="l"/>
              </a:tabLst>
            </a:pPr>
            <a:r>
              <a:rPr lang="en-GB" sz="1000" dirty="0">
                <a:latin typeface="Arial" panose="020B0604020202020204" pitchFamily="34" charset="0"/>
                <a:ea typeface="Myriad Pro Light"/>
                <a:cs typeface="Arial" panose="020B0604020202020204" pitchFamily="34" charset="0"/>
              </a:rPr>
              <a:t>Supporting mother and family to recognize behavioural cues and give responsive care. </a:t>
            </a:r>
          </a:p>
          <a:p>
            <a:pPr marL="342000" indent="-162000">
              <a:spcBef>
                <a:spcPts val="300"/>
              </a:spcBef>
              <a:buSzPts val="1100"/>
              <a:buFont typeface="Arial" panose="020B0604020202020204" pitchFamily="34" charset="0"/>
              <a:buChar char="•"/>
              <a:tabLst>
                <a:tab pos="478155" algn="l"/>
                <a:tab pos="478790" algn="l"/>
              </a:tabLst>
            </a:pPr>
            <a:r>
              <a:rPr lang="en-GB" sz="1000" dirty="0">
                <a:latin typeface="Arial" panose="020B0604020202020204" pitchFamily="34" charset="0"/>
                <a:ea typeface="Myriad Pro Light"/>
                <a:cs typeface="Arial" panose="020B0604020202020204" pitchFamily="34" charset="0"/>
              </a:rPr>
              <a:t>Responding to feeding cues</a:t>
            </a:r>
          </a:p>
          <a:p>
            <a:pPr marL="342000" indent="-162000">
              <a:spcBef>
                <a:spcPts val="300"/>
              </a:spcBef>
              <a:buSzPts val="1100"/>
              <a:buFont typeface="Arial" panose="020B0604020202020204" pitchFamily="34" charset="0"/>
              <a:buChar char="•"/>
              <a:tabLst>
                <a:tab pos="478155" algn="l"/>
                <a:tab pos="478790" algn="l"/>
              </a:tabLst>
            </a:pPr>
            <a:r>
              <a:rPr lang="en-GB" sz="1000" dirty="0">
                <a:latin typeface="Arial" panose="020B0604020202020204" pitchFamily="34" charset="0"/>
                <a:ea typeface="Myriad Pro Light"/>
                <a:cs typeface="Arial" panose="020B0604020202020204" pitchFamily="34" charset="0"/>
              </a:rPr>
              <a:t>Talking or singing, having eye contact, stroking or massaging the baby and to </a:t>
            </a:r>
          </a:p>
          <a:p>
            <a:pPr marL="342000" indent="-162000">
              <a:spcBef>
                <a:spcPts val="300"/>
              </a:spcBef>
              <a:buSzPts val="1100"/>
              <a:buFont typeface="Arial" panose="020B0604020202020204" pitchFamily="34" charset="0"/>
              <a:buChar char="•"/>
              <a:tabLst>
                <a:tab pos="478155" algn="l"/>
                <a:tab pos="478790" algn="l"/>
              </a:tabLst>
            </a:pPr>
            <a:r>
              <a:rPr lang="en-GB" sz="1000" dirty="0">
                <a:latin typeface="Arial" panose="020B0604020202020204" pitchFamily="34" charset="0"/>
                <a:ea typeface="Myriad Pro Light"/>
                <a:cs typeface="Arial" panose="020B0604020202020204" pitchFamily="34" charset="0"/>
              </a:rPr>
              <a:t>“Serve and return”, mimicking the baby’s expressions, sounds and gestures.</a:t>
            </a:r>
          </a:p>
          <a:p>
            <a:pPr marL="162000" marR="0" indent="-162000">
              <a:lnSpc>
                <a:spcPct val="107000"/>
              </a:lnSpc>
              <a:spcBef>
                <a:spcPts val="40"/>
              </a:spcBef>
              <a:spcAft>
                <a:spcPts val="0"/>
              </a:spcAft>
              <a:buNone/>
            </a:pPr>
            <a:endParaRPr lang="en-GB" sz="1000" b="1" i="1" kern="12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40"/>
              </a:spcBef>
              <a:spcAft>
                <a:spcPts val="0"/>
              </a:spcAft>
              <a:buNone/>
            </a:pPr>
            <a:r>
              <a:rPr lang="en-GB" sz="1000" b="1" kern="1200" dirty="0">
                <a:solidFill>
                  <a:srgbClr val="000000"/>
                </a:solidFill>
                <a:effectLst/>
                <a:latin typeface="Arial" panose="020B0604020202020204" pitchFamily="34" charset="0"/>
                <a:ea typeface="Myriad Pro"/>
                <a:cs typeface="Arial" panose="020B0604020202020204" pitchFamily="34" charset="0"/>
              </a:rPr>
              <a:t>Debriefing</a:t>
            </a:r>
            <a:r>
              <a:rPr lang="en-GB" sz="1000" b="1" i="1" kern="1200" dirty="0">
                <a:solidFill>
                  <a:srgbClr val="000000"/>
                </a:solidFill>
                <a:effectLst/>
                <a:latin typeface="Arial" panose="020B0604020202020204" pitchFamily="34" charset="0"/>
                <a:ea typeface="Myriad Pro"/>
                <a:cs typeface="Arial" panose="020B0604020202020204" pitchFamily="34" charset="0"/>
              </a:rPr>
              <a:t> – </a:t>
            </a:r>
            <a:r>
              <a:rPr lang="en-GB" sz="1000"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 </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r>
              <a:rPr lang="en-GB" sz="100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GB" sz="1000"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GB" sz="1000"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GB" sz="1000"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endParaRPr lang="en-GB" sz="1000" i="1" kern="12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None/>
            </a:pPr>
            <a:r>
              <a:rPr lang="en-GB" sz="100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GB" sz="1000" i="1" kern="1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GB" sz="1000" kern="100" dirty="0">
              <a:effectLst/>
              <a:latin typeface="Arial" panose="020B0604020202020204" pitchFamily="34" charset="0"/>
              <a:ea typeface="Times New Roman" panose="02020603050405020304" pitchFamily="18"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endParaRPr lang="en-GB" sz="1000" kern="100" dirty="0">
              <a:effectLst/>
              <a:latin typeface="Arial" panose="020B0604020202020204" pitchFamily="34" charset="0"/>
              <a:ea typeface="Times New Roman" panose="02020603050405020304" pitchFamily="18"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endParaRPr lang="en-GB" sz="1000" kern="100" dirty="0">
              <a:effectLst/>
              <a:latin typeface="Arial" panose="020B0604020202020204" pitchFamily="34" charset="0"/>
              <a:ea typeface="Calibri" panose="020F0502020204030204" pitchFamily="34" charset="0"/>
              <a:cs typeface="Arial" panose="020B0604020202020204" pitchFamily="34" charset="0"/>
            </a:endParaRPr>
          </a:p>
          <a:p>
            <a:pPr>
              <a:spcBef>
                <a:spcPts val="300"/>
              </a:spcBef>
              <a:buSzPts val="1100"/>
              <a:tabLst>
                <a:tab pos="478155" algn="l"/>
                <a:tab pos="478790" algn="l"/>
              </a:tabLst>
            </a:pPr>
            <a:endParaRPr lang="en-GB" sz="1000"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r>
              <a:rPr lang="en-GB" sz="1000" i="1" dirty="0">
                <a:latin typeface="Arial" panose="020B0604020202020204" pitchFamily="34" charset="0"/>
                <a:ea typeface="Myriad Pro Light"/>
                <a:cs typeface="Arial" panose="020B0604020202020204" pitchFamily="34" charset="0"/>
              </a:rPr>
              <a:t>To learn more  </a:t>
            </a:r>
            <a:br>
              <a:rPr lang="en-GB" sz="1000" i="1" dirty="0">
                <a:latin typeface="Arial" panose="020B0604020202020204" pitchFamily="34" charset="0"/>
                <a:ea typeface="Myriad Pro Light"/>
                <a:cs typeface="Arial" panose="020B0604020202020204" pitchFamily="34" charset="0"/>
              </a:rPr>
            </a:br>
            <a:r>
              <a:rPr lang="en-GB" sz="1000" b="0" i="1" u="sng" strike="noStrike" dirty="0">
                <a:solidFill>
                  <a:srgbClr val="0563C1"/>
                </a:solidFill>
                <a:effectLst/>
                <a:latin typeface="Arial" panose="020B0604020202020204" pitchFamily="34" charset="0"/>
                <a:cs typeface="Arial" panose="020B0604020202020204" pitchFamily="34" charset="0"/>
                <a:hlinkClick r:id="rId3"/>
              </a:rPr>
              <a:t>Massage in KMC position </a:t>
            </a:r>
            <a:endParaRPr lang="en-GB" sz="1000" i="1"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1419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FDA42-212B-37FB-A4E3-B8DD3CEF4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06F21-0A2D-6379-B875-6C140546C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18D51-9E80-EB6E-98A1-BD2A40FD7316}"/>
              </a:ext>
            </a:extLst>
          </p:cNvPr>
          <p:cNvSpPr>
            <a:spLocks noGrp="1"/>
          </p:cNvSpPr>
          <p:nvPr>
            <p:ph type="body" idx="1"/>
          </p:nvPr>
        </p:nvSpPr>
        <p:spPr/>
        <p:txBody>
          <a:bodyPr/>
          <a:lstStyle/>
          <a:p>
            <a:pPr>
              <a:defRPr/>
            </a:pPr>
            <a:r>
              <a:rPr lang="en-US" sz="1000" b="1" kern="100" dirty="0">
                <a:effectLst/>
                <a:latin typeface="Arial" panose="020B0604020202020204" pitchFamily="34" charset="0"/>
                <a:ea typeface="Calibri" panose="020F0502020204030204" pitchFamily="34" charset="0"/>
                <a:cs typeface="Arial" panose="020B0604020202020204" pitchFamily="34" charset="0"/>
              </a:rPr>
              <a:t>Simulation</a:t>
            </a:r>
          </a:p>
          <a:p>
            <a:pPr>
              <a:defRPr/>
            </a:pPr>
            <a:endParaRPr lang="en-US" sz="1000" b="1"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defRPr/>
            </a:pPr>
            <a:r>
              <a:rPr lang="en-US" sz="1000" b="1"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kern="100" dirty="0">
                <a:effectLst/>
                <a:latin typeface="Arial" panose="020B0604020202020204" pitchFamily="34" charset="0"/>
                <a:ea typeface="Calibri" panose="020F0502020204030204" pitchFamily="34" charset="0"/>
                <a:cs typeface="Arial" panose="020B0604020202020204" pitchFamily="34" charset="0"/>
              </a:rPr>
              <a:t>– participants demonstrate referral of a very low birthweight newborn.</a:t>
            </a:r>
          </a:p>
          <a:p>
            <a:pPr marL="162000" indent="-162000">
              <a:buFont typeface="+mj-lt"/>
              <a:buAutoNum type="arabicPeriod"/>
              <a:defRPr/>
            </a:pPr>
            <a:r>
              <a:rPr lang="en-US" sz="1000" dirty="0">
                <a:latin typeface="Arial" panose="020B0604020202020204" pitchFamily="34" charset="0"/>
                <a:cs typeface="Arial" panose="020B0604020202020204" pitchFamily="34" charset="0"/>
              </a:rPr>
              <a:t>Communicating to the family the baby’s condition and need for referral</a:t>
            </a:r>
          </a:p>
          <a:p>
            <a:pPr marL="162000" indent="-162000">
              <a:buFont typeface="+mj-lt"/>
              <a:buAutoNum type="arabicPeriod"/>
              <a:defRPr/>
            </a:pPr>
            <a:r>
              <a:rPr lang="en-US" sz="1000" dirty="0">
                <a:latin typeface="Arial" panose="020B0604020202020204" pitchFamily="34" charset="0"/>
                <a:cs typeface="Arial" panose="020B0604020202020204" pitchFamily="34" charset="0"/>
              </a:rPr>
              <a:t>Safely referring a small newborn to next level of care  </a:t>
            </a:r>
            <a:r>
              <a:rPr lang="en-US" sz="1000" b="1" dirty="0">
                <a:latin typeface="Arial" panose="020B0604020202020204" pitchFamily="34" charset="0"/>
                <a:cs typeface="Arial" panose="020B0604020202020204" pitchFamily="34" charset="0"/>
              </a:rPr>
              <a:t>- transport in KMC</a:t>
            </a:r>
          </a:p>
          <a:p>
            <a:pPr marL="162000" indent="-162000">
              <a:buFont typeface="+mj-lt"/>
              <a:buAutoNum type="arabicPeriod"/>
              <a:defRPr/>
            </a:pPr>
            <a:r>
              <a:rPr lang="en-US" sz="1000" dirty="0">
                <a:latin typeface="Arial" panose="020B0604020202020204" pitchFamily="34" charset="0"/>
                <a:cs typeface="Arial" panose="020B0604020202020204" pitchFamily="34" charset="0"/>
              </a:rPr>
              <a:t>Carrying out steps in safe referral including communication </a:t>
            </a:r>
          </a:p>
          <a:p>
            <a:pPr marL="342000" lvl="1" indent="-162000">
              <a:buFont typeface="Courier New" panose="02070309020205020404" pitchFamily="49" charset="0"/>
              <a:buChar char="o"/>
              <a:defRPr/>
            </a:pPr>
            <a:r>
              <a:rPr lang="en-US" sz="1000" dirty="0">
                <a:latin typeface="Arial" panose="020B0604020202020204" pitchFamily="34" charset="0"/>
                <a:cs typeface="Arial" panose="020B0604020202020204" pitchFamily="34" charset="0"/>
              </a:rPr>
              <a:t>gaining consent from parents</a:t>
            </a:r>
          </a:p>
          <a:p>
            <a:pPr marL="342000" lvl="1" indent="-162000">
              <a:buFont typeface="Courier New" panose="02070309020205020404" pitchFamily="49" charset="0"/>
              <a:buChar char="o"/>
              <a:defRPr/>
            </a:pPr>
            <a:r>
              <a:rPr lang="en-US" sz="1000" dirty="0">
                <a:latin typeface="Arial" panose="020B0604020202020204" pitchFamily="34" charset="0"/>
                <a:cs typeface="Arial" panose="020B0604020202020204" pitchFamily="34" charset="0"/>
              </a:rPr>
              <a:t>contacting referral </a:t>
            </a:r>
            <a:r>
              <a:rPr lang="en-US" sz="1000" dirty="0" err="1">
                <a:latin typeface="Arial" panose="020B0604020202020204" pitchFamily="34" charset="0"/>
                <a:cs typeface="Arial" panose="020B0604020202020204" pitchFamily="34" charset="0"/>
              </a:rPr>
              <a:t>centre</a:t>
            </a:r>
            <a:endParaRPr lang="en-US" sz="1000" dirty="0">
              <a:latin typeface="Arial" panose="020B0604020202020204" pitchFamily="34" charset="0"/>
              <a:cs typeface="Arial" panose="020B0604020202020204" pitchFamily="34" charset="0"/>
            </a:endParaRPr>
          </a:p>
          <a:p>
            <a:pPr marL="162000" indent="-162000">
              <a:buFont typeface="+mj-lt"/>
              <a:buAutoNum type="arabicPeriod"/>
              <a:defRPr/>
            </a:pPr>
            <a:r>
              <a:rPr lang="en-US" sz="1000" dirty="0">
                <a:latin typeface="Arial" panose="020B0604020202020204" pitchFamily="34" charset="0"/>
                <a:cs typeface="Arial" panose="020B0604020202020204" pitchFamily="34" charset="0"/>
              </a:rPr>
              <a:t>Documenting and filling out relevant forms </a:t>
            </a:r>
          </a:p>
          <a:p>
            <a:pPr marL="162000" marR="0" lvl="0" indent="-16200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162000" marR="0" indent="-162000">
              <a:lnSpc>
                <a:spcPct val="107000"/>
              </a:lnSpc>
              <a:spcBef>
                <a:spcPts val="40"/>
              </a:spcBef>
              <a:spcAft>
                <a:spcPts val="0"/>
              </a:spcAft>
              <a:buNone/>
            </a:pPr>
            <a:r>
              <a:rPr lang="en-US" sz="1000" b="1" kern="1200" dirty="0">
                <a:solidFill>
                  <a:srgbClr val="000000"/>
                </a:solidFill>
                <a:effectLst/>
                <a:latin typeface="Arial" panose="020B0604020202020204" pitchFamily="34" charset="0"/>
                <a:ea typeface="Myriad Pro"/>
                <a:cs typeface="Arial" panose="020B0604020202020204" pitchFamily="34" charset="0"/>
              </a:rPr>
              <a:t>Debriefing – </a:t>
            </a:r>
            <a:r>
              <a:rPr lang="en-US" sz="1000"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a:t>
            </a:r>
            <a:r>
              <a:rPr lang="en-US" sz="1000" b="1" i="1" kern="1200" dirty="0">
                <a:solidFill>
                  <a:srgbClr val="000000"/>
                </a:solidFill>
                <a:effectLst/>
                <a:latin typeface="Arial" panose="020B0604020202020204" pitchFamily="34" charset="0"/>
                <a:ea typeface="Myriad Pro"/>
                <a:cs typeface="Arial" panose="020B0604020202020204" pitchFamily="34" charset="0"/>
              </a:rPr>
              <a:t>.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r>
              <a:rPr lang="en-US" sz="100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kern="100" dirty="0">
              <a:solidFill>
                <a:schemeClr val="tx1"/>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indent="-162000">
              <a:lnSpc>
                <a:spcPct val="107000"/>
              </a:lnSpc>
              <a:spcBef>
                <a:spcPts val="0"/>
              </a:spcBef>
              <a:spcAft>
                <a:spcPts val="0"/>
              </a:spcAft>
              <a:buFont typeface="Arial" panose="020B0604020202020204" pitchFamily="34" charset="0"/>
              <a:buChar char="•"/>
            </a:pP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None/>
            </a:pPr>
            <a:r>
              <a:rPr lang="en-GB" sz="100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i="1" kern="100" dirty="0">
              <a:solidFill>
                <a:srgbClr val="000000"/>
              </a:solidFill>
              <a:effectLst/>
              <a:latin typeface="Arial" panose="020B0604020202020204" pitchFamily="34" charset="0"/>
              <a:ea typeface="Myriad Pro"/>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kern="100" dirty="0">
              <a:effectLst/>
              <a:latin typeface="Arial" panose="020B0604020202020204" pitchFamily="34" charset="0"/>
              <a:ea typeface="Times New Roman" panose="02020603050405020304" pitchFamily="18"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Was handling of the baby gentle?</a:t>
            </a:r>
          </a:p>
          <a:p>
            <a:pPr marL="162000" marR="0" indent="-162000">
              <a:lnSpc>
                <a:spcPct val="107000"/>
              </a:lnSpc>
              <a:spcBef>
                <a:spcPts val="0"/>
              </a:spcBef>
              <a:spcAft>
                <a:spcPts val="0"/>
              </a:spcAft>
              <a:buFont typeface="Arial" panose="020B0604020202020204" pitchFamily="34" charset="0"/>
              <a:buChar char="•"/>
            </a:pPr>
            <a:r>
              <a:rPr lang="en-US" sz="1000" kern="0" dirty="0">
                <a:latin typeface="Arial" panose="020B0604020202020204" pitchFamily="34" charset="0"/>
                <a:ea typeface="Calibri" panose="020F0502020204030204" pitchFamily="34" charset="0"/>
                <a:cs typeface="Arial" panose="020B0604020202020204" pitchFamily="34" charset="0"/>
              </a:rPr>
              <a:t>Was safe thermal care addressed?</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162000" marR="0" indent="-162000">
              <a:lnSpc>
                <a:spcPct val="107000"/>
              </a:lnSpc>
              <a:spcBef>
                <a:spcPts val="0"/>
              </a:spcBef>
              <a:spcAft>
                <a:spcPts val="0"/>
              </a:spcAft>
              <a:buFont typeface="Arial" panose="020B0604020202020204" pitchFamily="34" charset="0"/>
              <a:buChar char="•"/>
            </a:pPr>
            <a:r>
              <a:rPr lang="en-US" sz="1000" kern="0" dirty="0">
                <a:effectLst/>
                <a:latin typeface="Arial" panose="020B0604020202020204" pitchFamily="34" charset="0"/>
                <a:ea typeface="Times New Roman" panose="02020603050405020304" pitchFamily="18" charset="0"/>
                <a:cs typeface="Arial" panose="020B0604020202020204" pitchFamily="34" charset="0"/>
              </a:rPr>
              <a:t>Were infection prevention practices followed?</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sz="1000"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r>
              <a:rPr lang="en-US" sz="1000" i="1" dirty="0">
                <a:latin typeface="Arial" panose="020B0604020202020204" pitchFamily="34" charset="0"/>
                <a:ea typeface="Myriad Pro Light"/>
                <a:cs typeface="Arial" panose="020B0604020202020204" pitchFamily="34" charset="0"/>
              </a:rPr>
              <a:t>View video</a:t>
            </a:r>
            <a:endParaRPr lang="nb-NO" sz="1000" i="1"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endParaRPr lang="en-NO" sz="1000"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170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Fifi has danger signs and needs to be referred urgently to the next level of care. This may be in the same hospital or in another hospital.</a:t>
            </a:r>
          </a:p>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Explain to Fifi’s mother and companion what you have found and what actions need to be taken.</a:t>
            </a:r>
          </a:p>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Gain consent of caregivers for referral.</a:t>
            </a:r>
          </a:p>
          <a:p>
            <a:pPr>
              <a:spcBef>
                <a:spcPts val="7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700"/>
              </a:spcBef>
              <a:buSzPts val="1100"/>
              <a:tabLst>
                <a:tab pos="478155" algn="l"/>
                <a:tab pos="478790" algn="l"/>
              </a:tabLst>
            </a:pPr>
            <a:r>
              <a:rPr lang="en-US" sz="1000" i="1" dirty="0">
                <a:latin typeface="Arial" panose="020B0604020202020204" pitchFamily="34" charset="0"/>
                <a:ea typeface="Myriad Pro Light"/>
                <a:cs typeface="Arial" panose="020B0604020202020204" pitchFamily="34" charset="0"/>
              </a:rPr>
              <a:t>View videos</a:t>
            </a:r>
            <a:endParaRPr lang="en-NO"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377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18B20-164B-FE48-C381-66D6EFACE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EEFF2-FE01-807C-8D20-7A5E82321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51AFB-C48D-D9B7-F648-F5F20029D2C3}"/>
              </a:ext>
            </a:extLst>
          </p:cNvPr>
          <p:cNvSpPr>
            <a:spLocks noGrp="1"/>
          </p:cNvSpPr>
          <p:nvPr>
            <p:ph type="body" idx="1"/>
          </p:nvPr>
        </p:nvSpPr>
        <p:spPr/>
        <p:txBody>
          <a:bodyPr/>
          <a:lstStyle/>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Vishnu has very low weight and needs urgent safe referral.</a:t>
            </a:r>
          </a:p>
          <a:p>
            <a:pPr>
              <a:spcBef>
                <a:spcPts val="3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Put the referral plan into action and follow all steps.</a:t>
            </a:r>
          </a:p>
          <a:p>
            <a:pPr>
              <a:spcBef>
                <a:spcPts val="300"/>
              </a:spcBef>
              <a:buSzPts val="1100"/>
              <a:tabLst>
                <a:tab pos="478155" algn="l"/>
                <a:tab pos="478790" algn="l"/>
              </a:tabLst>
            </a:pPr>
            <a:endParaRPr lang="en-US" sz="1000" i="1"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r>
              <a:rPr lang="en-US" sz="1000" i="1" dirty="0">
                <a:latin typeface="Arial" panose="020B0604020202020204" pitchFamily="34" charset="0"/>
                <a:ea typeface="Myriad Pro Light"/>
                <a:cs typeface="Arial" panose="020B0604020202020204" pitchFamily="34" charset="0"/>
              </a:rPr>
              <a:t>View video (optional)</a:t>
            </a:r>
          </a:p>
          <a:p>
            <a:pPr>
              <a:spcBef>
                <a:spcPts val="3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300"/>
              </a:spcBef>
              <a:buSzPts val="1100"/>
              <a:tabLst>
                <a:tab pos="478155" algn="l"/>
                <a:tab pos="478790" algn="l"/>
              </a:tabLst>
            </a:pPr>
            <a:endParaRPr lang="en-US" sz="1000" u="none" dirty="0">
              <a:latin typeface="Arial" panose="020B0604020202020204" pitchFamily="34" charset="0"/>
              <a:ea typeface="Myriad Pro Light"/>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40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E6D33-D26F-B649-649B-E316B2831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8C2DE-AD63-3772-1D76-587E82C45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121C0-0E5D-CB96-A576-42CD7060C5D4}"/>
              </a:ext>
            </a:extLst>
          </p:cNvPr>
          <p:cNvSpPr>
            <a:spLocks noGrp="1"/>
          </p:cNvSpPr>
          <p:nvPr>
            <p:ph type="body" idx="1"/>
          </p:nvPr>
        </p:nvSpPr>
        <p:spPr/>
        <p:txBody>
          <a:bodyPr/>
          <a:lstStyle/>
          <a:p>
            <a:r>
              <a:rPr lang="en-US" sz="1000" b="1" i="0" kern="100" spc="0" dirty="0">
                <a:effectLst/>
                <a:latin typeface="Arial" panose="020B0604020202020204" pitchFamily="34" charset="0"/>
                <a:ea typeface="Calibri" panose="020F0502020204030204" pitchFamily="34" charset="0"/>
                <a:cs typeface="Arial" panose="020B0604020202020204" pitchFamily="34" charset="0"/>
              </a:rPr>
              <a:t>Baseline simulation  </a:t>
            </a:r>
          </a:p>
          <a:p>
            <a:br>
              <a:rPr lang="en-US" sz="1000" b="1" i="0" kern="100" spc="0" dirty="0">
                <a:effectLst/>
                <a:latin typeface="Arial" panose="020B0604020202020204" pitchFamily="34" charset="0"/>
                <a:ea typeface="Calibri" panose="020F0502020204030204" pitchFamily="34" charset="0"/>
                <a:cs typeface="Arial" panose="020B0604020202020204" pitchFamily="34" charset="0"/>
              </a:rPr>
            </a:br>
            <a:r>
              <a:rPr lang="en-US" sz="1000" b="1" i="0" kern="100" spc="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spc="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US" sz="1000" kern="100" dirty="0">
                <a:latin typeface="Arial" panose="020B0604020202020204" pitchFamily="34" charset="0"/>
                <a:ea typeface="Calibri" panose="020F0502020204030204" pitchFamily="34" charset="0"/>
                <a:cs typeface="Arial" panose="020B0604020202020204" pitchFamily="34" charset="0"/>
              </a:rPr>
              <a:t> counselling for initiation of KMC.</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r>
              <a:rPr lang="en-US" sz="1000" b="0" i="0" kern="100" spc="0" dirty="0">
                <a:effectLst/>
                <a:latin typeface="Arial" panose="020B0604020202020204" pitchFamily="34" charset="0"/>
                <a:ea typeface="Calibri" panose="020F0502020204030204" pitchFamily="34" charset="0"/>
                <a:cs typeface="Arial" panose="020B0604020202020204" pitchFamily="34" charset="0"/>
              </a:rPr>
              <a:t>(Use local counselling checklist if available)</a:t>
            </a:r>
          </a:p>
          <a:p>
            <a:pPr marL="162000" indent="-162000">
              <a:buFont typeface="+mj-lt"/>
              <a:buAutoNum type="arabicPeriod"/>
            </a:pPr>
            <a:r>
              <a:rPr lang="en-US" sz="1000" i="0" spc="0" dirty="0">
                <a:latin typeface="Arial" panose="020B0604020202020204" pitchFamily="34" charset="0"/>
                <a:cs typeface="Arial" panose="020B0604020202020204" pitchFamily="34" charset="0"/>
              </a:rPr>
              <a:t>Communicating the newborn’s condition and care needed</a:t>
            </a:r>
            <a:r>
              <a:rPr lang="en-US" sz="1000" dirty="0">
                <a:latin typeface="Arial" panose="020B0604020202020204" pitchFamily="34" charset="0"/>
                <a:cs typeface="Arial" panose="020B0604020202020204" pitchFamily="34" charset="0"/>
              </a:rPr>
              <a:t> -</a:t>
            </a:r>
            <a:r>
              <a:rPr lang="en-US" sz="1000" i="0" spc="0" dirty="0">
                <a:latin typeface="Arial" panose="020B0604020202020204" pitchFamily="34" charset="0"/>
                <a:cs typeface="Arial" panose="020B0604020202020204" pitchFamily="34" charset="0"/>
              </a:rPr>
              <a:t> </a:t>
            </a:r>
            <a:r>
              <a:rPr lang="en-US" sz="1000" b="1" i="0" spc="0" dirty="0">
                <a:latin typeface="Arial" panose="020B0604020202020204" pitchFamily="34" charset="0"/>
                <a:cs typeface="Arial" panose="020B0604020202020204" pitchFamily="34" charset="0"/>
              </a:rPr>
              <a:t>thermal care</a:t>
            </a:r>
            <a:r>
              <a:rPr lang="en-US" sz="1000" i="0" spc="0" dirty="0">
                <a:latin typeface="Arial" panose="020B0604020202020204" pitchFamily="34" charset="0"/>
                <a:cs typeface="Arial" panose="020B0604020202020204" pitchFamily="34" charset="0"/>
              </a:rPr>
              <a:t> and possib</a:t>
            </a:r>
            <a:r>
              <a:rPr lang="en-US" sz="1000" dirty="0">
                <a:latin typeface="Arial" panose="020B0604020202020204" pitchFamily="34" charset="0"/>
                <a:cs typeface="Arial" panose="020B0604020202020204" pitchFamily="34" charset="0"/>
              </a:rPr>
              <a:t>le </a:t>
            </a:r>
            <a:r>
              <a:rPr lang="en-US" sz="1000" b="1" dirty="0">
                <a:latin typeface="Arial" panose="020B0604020202020204" pitchFamily="34" charset="0"/>
                <a:cs typeface="Arial" panose="020B0604020202020204" pitchFamily="34" charset="0"/>
              </a:rPr>
              <a:t>al</a:t>
            </a:r>
            <a:r>
              <a:rPr lang="en-US" sz="1000" b="1" i="0" spc="0" dirty="0">
                <a:latin typeface="Arial" panose="020B0604020202020204" pitchFamily="34" charset="0"/>
                <a:cs typeface="Arial" panose="020B0604020202020204" pitchFamily="34" charset="0"/>
              </a:rPr>
              <a:t>ternative methods of breast milk feeding </a:t>
            </a:r>
          </a:p>
          <a:p>
            <a:pPr marL="162000" indent="-162000">
              <a:buFont typeface="+mj-lt"/>
              <a:buAutoNum type="arabicPeriod"/>
            </a:pPr>
            <a:r>
              <a:rPr lang="en-US" sz="1000" i="0" spc="0" dirty="0">
                <a:latin typeface="Arial" panose="020B0604020202020204" pitchFamily="34" charset="0"/>
                <a:cs typeface="Arial" panose="020B0604020202020204" pitchFamily="34" charset="0"/>
              </a:rPr>
              <a:t>Counselling on KMC</a:t>
            </a:r>
            <a:r>
              <a:rPr lang="en-US" sz="1000" dirty="0">
                <a:latin typeface="Arial" panose="020B0604020202020204" pitchFamily="34" charset="0"/>
                <a:cs typeface="Arial" panose="020B0604020202020204" pitchFamily="34" charset="0"/>
              </a:rPr>
              <a:t> – including position, duration (hours and days), breast (milk) feeding, assessment, safe discharge and benefits to baby/mother/family</a:t>
            </a:r>
          </a:p>
          <a:p>
            <a:pPr marL="162000" indent="-162000">
              <a:buFont typeface="+mj-lt"/>
              <a:buAutoNum type="arabicPeriod"/>
            </a:pPr>
            <a:r>
              <a:rPr lang="en-US" sz="1000" dirty="0">
                <a:latin typeface="Arial" panose="020B0604020202020204" pitchFamily="34" charset="0"/>
                <a:cs typeface="Arial" panose="020B0604020202020204" pitchFamily="34" charset="0"/>
              </a:rPr>
              <a:t>Answering questions – </a:t>
            </a:r>
            <a:r>
              <a:rPr lang="en-US" sz="1000" b="1" dirty="0">
                <a:latin typeface="Arial" panose="020B0604020202020204" pitchFamily="34" charset="0"/>
                <a:cs typeface="Arial" panose="020B0604020202020204" pitchFamily="34" charset="0"/>
              </a:rPr>
              <a:t>alternative providers </a:t>
            </a:r>
            <a:r>
              <a:rPr lang="en-US" sz="1000" dirty="0">
                <a:latin typeface="Arial" panose="020B0604020202020204" pitchFamily="34" charset="0"/>
                <a:cs typeface="Arial" panose="020B0604020202020204" pitchFamily="34" charset="0"/>
              </a:rPr>
              <a:t>(father, grandmother) </a:t>
            </a:r>
            <a:endParaRPr lang="en-US" sz="1000" i="0" spc="0"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endParaRPr lang="en-US" sz="1000" b="1" i="0" spc="0" dirty="0">
              <a:solidFill>
                <a:srgbClr val="000000"/>
              </a:solidFill>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spc="0" dirty="0">
                <a:solidFill>
                  <a:srgbClr val="000000"/>
                </a:solidFill>
                <a:effectLst/>
                <a:latin typeface="Arial" panose="020B0604020202020204" pitchFamily="34" charset="0"/>
                <a:ea typeface="Myriad Pro"/>
                <a:cs typeface="Arial" panose="020B0604020202020204" pitchFamily="34" charset="0"/>
              </a:rPr>
              <a:t>Debriefing </a:t>
            </a:r>
            <a:r>
              <a:rPr lang="en-US" sz="1000" i="0" kern="1200" spc="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a:t>
            </a:r>
            <a:r>
              <a:rPr lang="en-US" sz="1000" b="1" i="0" kern="1200" spc="0" dirty="0">
                <a:solidFill>
                  <a:srgbClr val="000000"/>
                </a:solidFill>
                <a:effectLst/>
                <a:latin typeface="Arial" panose="020B0604020202020204" pitchFamily="34" charset="0"/>
                <a:ea typeface="Myriad Pro"/>
                <a:cs typeface="Arial" panose="020B0604020202020204" pitchFamily="34" charset="0"/>
              </a:rPr>
              <a:t>. </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spc="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spcBef>
                <a:spcPts val="0"/>
              </a:spcBef>
              <a:spcAft>
                <a:spcPts val="0"/>
              </a:spcAft>
              <a:buFont typeface="Arial" panose="020B0604020202020204" pitchFamily="34" charset="0"/>
              <a:buChar char="•"/>
            </a:pPr>
            <a:r>
              <a:rPr lang="en-GB" sz="1000" i="0" kern="1200" spc="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spcBef>
                <a:spcPts val="0"/>
              </a:spcBef>
              <a:spcAft>
                <a:spcPts val="0"/>
              </a:spcAft>
              <a:buFont typeface="Arial" panose="020B0604020202020204" pitchFamily="34" charset="0"/>
              <a:buChar char="•"/>
            </a:pPr>
            <a:r>
              <a:rPr lang="en-GB" sz="1000" i="0" kern="1200" spc="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i="0"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spcBef>
                <a:spcPts val="0"/>
              </a:spcBef>
              <a:spcAft>
                <a:spcPts val="0"/>
              </a:spcAft>
              <a:buFont typeface="Arial" panose="020B0604020202020204" pitchFamily="34" charset="0"/>
              <a:buChar char="•"/>
            </a:pPr>
            <a:r>
              <a:rPr lang="en-GB" sz="1000" i="0" kern="1200" spc="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spcBef>
                <a:spcPts val="0"/>
              </a:spcBef>
              <a:spcAft>
                <a:spcPts val="0"/>
              </a:spcAft>
              <a:buFont typeface="Arial" panose="020B0604020202020204" pitchFamily="34" charset="0"/>
              <a:buChar char="•"/>
            </a:pPr>
            <a:endParaRPr lang="en-GB" sz="1000" i="0" kern="1200" spc="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0"/>
              </a:spcBef>
              <a:spcAft>
                <a:spcPts val="0"/>
              </a:spcAft>
              <a:buNone/>
            </a:pPr>
            <a:r>
              <a:rPr lang="en-GB" sz="1000" b="0" i="1" kern="1200" spc="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spc="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i="0" kern="0" spc="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marR="0" lvl="0" indent="-162000">
              <a:lnSpc>
                <a:spcPct val="107000"/>
              </a:lnSpc>
              <a:spcBef>
                <a:spcPts val="0"/>
              </a:spcBef>
              <a:spcAft>
                <a:spcPts val="0"/>
              </a:spcAft>
              <a:buFont typeface="Arial" panose="020B0604020202020204" pitchFamily="34" charset="0"/>
              <a:buChar char="•"/>
            </a:pPr>
            <a:r>
              <a:rPr lang="en-US" sz="1000" i="0" kern="0" spc="0" dirty="0">
                <a:latin typeface="Arial" panose="020B0604020202020204" pitchFamily="34" charset="0"/>
                <a:cs typeface="Arial" panose="020B0604020202020204" pitchFamily="34" charset="0"/>
              </a:rPr>
              <a:t>Did the </a:t>
            </a:r>
            <a:r>
              <a:rPr lang="en-US" sz="1000" i="0" spc="0" dirty="0">
                <a:latin typeface="Arial" panose="020B0604020202020204" pitchFamily="34" charset="0"/>
                <a:cs typeface="Arial" panose="020B0604020202020204" pitchFamily="34" charset="0"/>
              </a:rPr>
              <a:t>health worker explain the benefits and address any doubts?</a:t>
            </a:r>
            <a:endParaRPr lang="en-US" sz="1000" spc="0" dirty="0">
              <a:latin typeface="Arial" panose="020B060402020202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spc="0" dirty="0">
                <a:latin typeface="Arial" panose="020B0604020202020204" pitchFamily="34" charset="0"/>
                <a:cs typeface="Arial" panose="020B0604020202020204" pitchFamily="34" charset="0"/>
              </a:rPr>
              <a:t>Did the health worker explain how many hours per day and until what age the baby will need KMC?</a:t>
            </a:r>
          </a:p>
          <a:p>
            <a:endParaRPr lang="en-US" sz="1000" b="1" i="0" kern="100" spc="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1000" i="1" spc="0" dirty="0">
                <a:effectLst/>
                <a:latin typeface="Arial" panose="020B0604020202020204" pitchFamily="34" charset="0"/>
                <a:ea typeface="Myriad Pro"/>
                <a:cs typeface="Arial" panose="020B0604020202020204" pitchFamily="34" charset="0"/>
              </a:rPr>
              <a:t>To learn more </a:t>
            </a:r>
            <a:br>
              <a:rPr lang="en-US" sz="1000" i="1" spc="0" dirty="0">
                <a:effectLst/>
                <a:latin typeface="Arial" panose="020B0604020202020204" pitchFamily="34" charset="0"/>
                <a:ea typeface="Myriad Pro"/>
                <a:cs typeface="Arial" panose="020B0604020202020204" pitchFamily="34" charset="0"/>
              </a:rPr>
            </a:br>
            <a:r>
              <a:rPr lang="en-GB" sz="1000" b="0" i="1" baseline="0" dirty="0">
                <a:solidFill>
                  <a:srgbClr val="0000FF"/>
                </a:solidFill>
                <a:effectLst/>
                <a:highlight>
                  <a:srgbClr val="F3F2F1"/>
                </a:highlight>
                <a:latin typeface="Arial" panose="020B0604020202020204" pitchFamily="34" charset="0"/>
                <a:ea typeface="Times New Roman" panose="02020603050405020304" pitchFamily="18" charset="0"/>
                <a:hlinkClick r:id="rId3"/>
              </a:rPr>
              <a:t>Counselling for KMC</a:t>
            </a:r>
            <a:endParaRPr lang="en-NO" sz="1000" b="0" i="1" baseline="0" dirty="0">
              <a:effectLst/>
              <a:highlight>
                <a:srgbClr val="FFFFFF"/>
              </a:highligh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481936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607B-917A-E3BC-54A1-8E070FFD6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6C555-D80E-80E1-72B0-319AAAE7C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387A7-DC14-9A73-E8D2-8220B4B31C5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78550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i="1" dirty="0">
                <a:latin typeface="Arial" panose="020B0604020202020204" pitchFamily="34" charset="0"/>
                <a:cs typeface="Arial" panose="020B0604020202020204" pitchFamily="34" charset="0"/>
              </a:rPr>
              <a:t>View video</a:t>
            </a:r>
            <a:endParaRPr lang="en-GB" sz="1000" dirty="0">
              <a:latin typeface="Arial" panose="020B0604020202020204" pitchFamily="34" charset="0"/>
              <a:cs typeface="Arial" panose="020B0604020202020204" pitchFamily="34" charset="0"/>
            </a:endParaRPr>
          </a:p>
          <a:p>
            <a:endParaRPr lang="en-GB" sz="1000" u="sng" dirty="0">
              <a:solidFill>
                <a:schemeClr val="accent1"/>
              </a:solidFill>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Were there any practices that differ from your health facility? </a:t>
            </a: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What is new knowledge for you in this video?</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Are there any skills that differ from your current practice?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Does this video highlight a quality gap in your setting? If yes, note on the QI template.</a:t>
            </a:r>
          </a:p>
          <a:p>
            <a:pPr marL="171450" indent="-171450">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1" dirty="0">
                <a:latin typeface="Arial" panose="020B0604020202020204" pitchFamily="34" charset="0"/>
                <a:cs typeface="Arial" panose="020B0604020202020204" pitchFamily="34" charset="0"/>
              </a:rPr>
              <a:t>To learn more </a:t>
            </a:r>
            <a:br>
              <a:rPr lang="en-GB" sz="1000" b="0" i="1" dirty="0">
                <a:latin typeface="Arial" panose="020B0604020202020204" pitchFamily="34" charset="0"/>
                <a:cs typeface="Arial" panose="020B0604020202020204" pitchFamily="34" charset="0"/>
              </a:rPr>
            </a:br>
            <a:r>
              <a:rPr lang="en-US" sz="1000" i="1" dirty="0">
                <a:latin typeface="Arial" panose="020B0604020202020204" pitchFamily="34" charset="0"/>
                <a:cs typeface="Arial" panose="020B0604020202020204" pitchFamily="34" charset="0"/>
                <a:hlinkClick r:id="rId3"/>
              </a:rPr>
              <a:t>The lancet -small-vulnerable-newborns-series</a:t>
            </a:r>
            <a:endParaRPr lang="en-US" sz="10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Low birthweight management overview</a:t>
            </a:r>
            <a:endParaRPr lang="en-US" sz="1000" i="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63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the steps to re-assess a newborn in the first hours after birth.  </a:t>
            </a:r>
            <a:endParaRPr lang="en-US" sz="100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000" dirty="0">
                <a:latin typeface="Arial" panose="020B0604020202020204" pitchFamily="34" charset="0"/>
                <a:cs typeface="Arial" panose="020B0604020202020204" pitchFamily="34" charset="0"/>
              </a:rPr>
              <a:t>The first 4-6 hours after birth represent a transition period when many of the newborn’s body systems are becoming established.  </a:t>
            </a:r>
          </a:p>
          <a:p>
            <a:pPr marL="171450" indent="-171450" algn="l">
              <a:buFont typeface="Arial" panose="020B0604020202020204" pitchFamily="34" charset="0"/>
              <a:buChar char="•"/>
            </a:pPr>
            <a:r>
              <a:rPr lang="en-US" sz="1000" dirty="0">
                <a:latin typeface="Arial" panose="020B0604020202020204" pitchFamily="34" charset="0"/>
                <a:cs typeface="Arial" panose="020B0604020202020204" pitchFamily="34" charset="0"/>
              </a:rPr>
              <a:t>Frequent re-assessment is important to document both improved and worsening condition.</a:t>
            </a:r>
          </a:p>
          <a:p>
            <a:pPr marL="171450" indent="-171450" algn="l">
              <a:buFont typeface="Arial" panose="020B0604020202020204" pitchFamily="34" charset="0"/>
              <a:buChar char="•"/>
            </a:pPr>
            <a:r>
              <a:rPr lang="en-US" sz="1000" dirty="0">
                <a:latin typeface="Arial" panose="020B0604020202020204" pitchFamily="34" charset="0"/>
                <a:cs typeface="Arial" panose="020B0604020202020204" pitchFamily="34" charset="0"/>
              </a:rPr>
              <a:t>Review the Danger Signs – temperature (too hot to cold), breathing (too fast, chest indrawing), not feeding, movement (lethargic or not moving, convulsions).</a:t>
            </a:r>
          </a:p>
          <a:p>
            <a:pPr algn="l"/>
            <a:endParaRPr lang="en-US" sz="1000" dirty="0">
              <a:latin typeface="Arial" panose="020B0604020202020204" pitchFamily="34" charset="0"/>
              <a:cs typeface="Arial" panose="020B0604020202020204" pitchFamily="34" charset="0"/>
            </a:endParaRPr>
          </a:p>
          <a:p>
            <a:pPr algn="l"/>
            <a:r>
              <a:rPr lang="en-US" sz="1000" i="1" dirty="0">
                <a:latin typeface="Arial" panose="020B0604020202020204" pitchFamily="34" charset="0"/>
                <a:cs typeface="Arial" panose="020B0604020202020204" pitchFamily="34" charset="0"/>
              </a:rPr>
              <a:t>To learn more </a:t>
            </a:r>
            <a:br>
              <a:rPr lang="en-US" sz="1000" i="1" dirty="0">
                <a:highlight>
                  <a:srgbClr val="FFFF00"/>
                </a:highlight>
                <a:latin typeface="Arial" panose="020B0604020202020204" pitchFamily="34" charset="0"/>
                <a:cs typeface="Arial" panose="020B0604020202020204" pitchFamily="34" charset="0"/>
              </a:rPr>
            </a:br>
            <a:r>
              <a:rPr lang="en-US" sz="10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Danger signs in the small baby</a:t>
            </a:r>
            <a:endParaRPr lang="en-US" sz="1000" i="1"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052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20"/>
              </a:spcBef>
              <a:buSzPts val="1100"/>
              <a:tabLst>
                <a:tab pos="478155" algn="l"/>
                <a:tab pos="478790" algn="l"/>
              </a:tabLst>
            </a:pPr>
            <a:r>
              <a:rPr lang="en-US" sz="1000" b="1" spc="0" dirty="0" err="1">
                <a:latin typeface="Arial" panose="020B0604020202020204" pitchFamily="34" charset="0"/>
                <a:ea typeface="Myriad Pro Light"/>
                <a:cs typeface="Arial" panose="020B0604020202020204" pitchFamily="34" charset="0"/>
              </a:rPr>
              <a:t>Practise</a:t>
            </a:r>
            <a:r>
              <a:rPr lang="en-US" sz="1000" b="1" spc="0" dirty="0">
                <a:latin typeface="Arial" panose="020B0604020202020204" pitchFamily="34" charset="0"/>
                <a:ea typeface="Myriad Pro Light"/>
                <a:cs typeface="Arial" panose="020B0604020202020204" pitchFamily="34" charset="0"/>
              </a:rPr>
              <a:t> weighing and measuring the newborn mannequin with equipment used in your facility.</a:t>
            </a:r>
            <a:endParaRPr lang="en-US" sz="1000" b="1" dirty="0">
              <a:latin typeface="Arial" panose="020B0604020202020204" pitchFamily="34" charset="0"/>
              <a:ea typeface="Myriad Pro Light"/>
              <a:cs typeface="Arial" panose="020B0604020202020204" pitchFamily="34" charset="0"/>
            </a:endParaRPr>
          </a:p>
          <a:p>
            <a:pPr>
              <a:buSzPts val="1100"/>
              <a:tabLst>
                <a:tab pos="478155" algn="l"/>
                <a:tab pos="478790" algn="l"/>
              </a:tabLst>
            </a:pPr>
            <a:r>
              <a:rPr lang="en-US" sz="1000" b="0" spc="0" dirty="0">
                <a:latin typeface="Arial" panose="020B0604020202020204" pitchFamily="34" charset="0"/>
                <a:ea typeface="Myriad Pro Light"/>
                <a:cs typeface="Arial" panose="020B0604020202020204" pitchFamily="34" charset="0"/>
              </a:rPr>
              <a:t>Growth</a:t>
            </a:r>
            <a:r>
              <a:rPr lang="en-US" sz="1000" b="1" spc="0" dirty="0">
                <a:latin typeface="Arial" panose="020B0604020202020204" pitchFamily="34" charset="0"/>
                <a:ea typeface="Myriad Pro Light"/>
                <a:cs typeface="Arial" panose="020B0604020202020204" pitchFamily="34" charset="0"/>
              </a:rPr>
              <a:t> </a:t>
            </a:r>
            <a:r>
              <a:rPr lang="en-US" sz="1000" b="0" spc="0" dirty="0">
                <a:latin typeface="Arial" panose="020B0604020202020204" pitchFamily="34" charset="0"/>
                <a:ea typeface="Myriad Pro Light"/>
                <a:cs typeface="Arial" panose="020B0604020202020204" pitchFamily="34" charset="0"/>
              </a:rPr>
              <a:t>is an important indicator of the general health of a small baby.</a:t>
            </a:r>
          </a:p>
          <a:p>
            <a:pPr>
              <a:buSzPts val="1100"/>
              <a:tabLst>
                <a:tab pos="478155" algn="l"/>
                <a:tab pos="478790" algn="l"/>
              </a:tabLst>
            </a:pPr>
            <a:endParaRPr lang="en-US" sz="1000" b="0" spc="0" dirty="0">
              <a:latin typeface="Arial" panose="020B0604020202020204" pitchFamily="34" charset="0"/>
              <a:ea typeface="Myriad Pro Light"/>
              <a:cs typeface="Arial" panose="020B0604020202020204" pitchFamily="34" charset="0"/>
            </a:endParaRPr>
          </a:p>
          <a:p>
            <a:pPr>
              <a:spcBef>
                <a:spcPts val="520"/>
              </a:spcBef>
              <a:buSzPts val="1100"/>
              <a:tabLst>
                <a:tab pos="478155" algn="l"/>
                <a:tab pos="478790" algn="l"/>
              </a:tabLst>
            </a:pPr>
            <a:r>
              <a:rPr lang="en-US" sz="1000" b="0" i="1" spc="0" dirty="0">
                <a:latin typeface="Arial" panose="020B0604020202020204" pitchFamily="34" charset="0"/>
                <a:ea typeface="Myriad Pro Light"/>
                <a:cs typeface="Arial" panose="020B0604020202020204" pitchFamily="34" charset="0"/>
              </a:rPr>
              <a:t>View video</a:t>
            </a:r>
          </a:p>
          <a:p>
            <a:pPr>
              <a:spcBef>
                <a:spcPts val="520"/>
              </a:spcBef>
              <a:buSzPts val="1100"/>
              <a:tabLst>
                <a:tab pos="478155" algn="l"/>
                <a:tab pos="478790" algn="l"/>
              </a:tabLst>
            </a:pPr>
            <a:endParaRPr lang="en-US" sz="1000" b="1" spc="0" dirty="0">
              <a:latin typeface="Arial" panose="020B0604020202020204" pitchFamily="34" charset="0"/>
              <a:ea typeface="Myriad Pro Light"/>
              <a:cs typeface="Arial" panose="020B0604020202020204" pitchFamily="34" charset="0"/>
            </a:endParaRPr>
          </a:p>
          <a:p>
            <a:pPr>
              <a:spcBef>
                <a:spcPts val="520"/>
              </a:spcBef>
              <a:buSzPts val="1100"/>
              <a:tabLst>
                <a:tab pos="478155" algn="l"/>
                <a:tab pos="478790" algn="l"/>
              </a:tabLst>
            </a:pPr>
            <a:r>
              <a:rPr lang="en-US" sz="1000" b="1" spc="0" dirty="0">
                <a:latin typeface="Arial" panose="020B0604020202020204" pitchFamily="34" charset="0"/>
                <a:ea typeface="Myriad Pro Light"/>
                <a:cs typeface="Arial" panose="020B0604020202020204" pitchFamily="34" charset="0"/>
              </a:rPr>
              <a:t>What growth measurements do you </a:t>
            </a:r>
            <a:r>
              <a:rPr lang="en-US" sz="1000" b="1" dirty="0">
                <a:latin typeface="Arial" panose="020B0604020202020204" pitchFamily="34" charset="0"/>
                <a:ea typeface="Myriad Pro Light"/>
                <a:cs typeface="Arial" panose="020B0604020202020204" pitchFamily="34" charset="0"/>
              </a:rPr>
              <a:t>record and where</a:t>
            </a:r>
            <a:r>
              <a:rPr lang="en-US" sz="1000" b="1" spc="0" dirty="0">
                <a:latin typeface="Arial" panose="020B0604020202020204" pitchFamily="34" charset="0"/>
                <a:ea typeface="Myriad Pro Light"/>
                <a:cs typeface="Arial" panose="020B0604020202020204" pitchFamily="34" charset="0"/>
              </a:rPr>
              <a:t>? </a:t>
            </a:r>
          </a:p>
          <a:p>
            <a:pPr marL="171450" indent="-171450">
              <a:buSzPts val="1100"/>
              <a:buFont typeface="Arial" panose="020B0604020202020204" pitchFamily="34" charset="0"/>
              <a:buChar char="•"/>
              <a:tabLst>
                <a:tab pos="478155" algn="l"/>
                <a:tab pos="478790" algn="l"/>
              </a:tabLst>
            </a:pPr>
            <a:r>
              <a:rPr lang="en-US" sz="1000" spc="0" dirty="0">
                <a:latin typeface="Arial" panose="020B0604020202020204" pitchFamily="34" charset="0"/>
                <a:cs typeface="Arial" panose="020B0604020202020204" pitchFamily="34" charset="0"/>
              </a:rPr>
              <a:t>Measurement of weight, head circumference and length after birth of a small baby is especially important to establish a baseline for monitoring growth </a:t>
            </a:r>
            <a:r>
              <a:rPr lang="en-US" sz="1000" spc="0" dirty="0">
                <a:latin typeface="Arial" panose="020B0604020202020204" pitchFamily="34" charset="0"/>
                <a:ea typeface="Myriad Pro Light"/>
                <a:cs typeface="Arial" panose="020B0604020202020204" pitchFamily="34" charset="0"/>
              </a:rPr>
              <a:t> </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Measure </a:t>
            </a:r>
            <a:r>
              <a:rPr lang="en-US" sz="1000" spc="0" dirty="0">
                <a:latin typeface="Arial" panose="020B0604020202020204" pitchFamily="34" charset="0"/>
                <a:ea typeface="Myriad Pro Light"/>
                <a:cs typeface="Arial" panose="020B0604020202020204" pitchFamily="34" charset="0"/>
              </a:rPr>
              <a:t>on examination, before discharge and at every follow-up visit..</a:t>
            </a:r>
          </a:p>
          <a:p>
            <a:pPr marL="171450" indent="-171450">
              <a:buSzPts val="1100"/>
              <a:buFont typeface="Arial" panose="020B0604020202020204" pitchFamily="34" charset="0"/>
              <a:buChar char="•"/>
              <a:tabLst>
                <a:tab pos="478155" algn="l"/>
                <a:tab pos="478790" algn="l"/>
              </a:tabLst>
            </a:pPr>
            <a:r>
              <a:rPr lang="en-US" sz="1000" spc="0" dirty="0">
                <a:latin typeface="Arial" panose="020B0604020202020204" pitchFamily="34" charset="0"/>
                <a:ea typeface="Myriad Pro Light"/>
                <a:cs typeface="Arial" panose="020B0604020202020204" pitchFamily="34" charset="0"/>
              </a:rPr>
              <a:t>Small babies should be weighed daily while in the facility to assess if feeding is adequate. </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M</a:t>
            </a:r>
            <a:r>
              <a:rPr lang="en-US" sz="1000" spc="0" dirty="0">
                <a:latin typeface="Arial" panose="020B0604020202020204" pitchFamily="34" charset="0"/>
                <a:ea typeface="Myriad Pro Light"/>
                <a:cs typeface="Arial" panose="020B0604020202020204" pitchFamily="34" charset="0"/>
              </a:rPr>
              <a:t>easurements should be recorded in notes and on the relevant growth chart</a:t>
            </a:r>
            <a:r>
              <a:rPr lang="en-US" sz="1000" dirty="0">
                <a:latin typeface="Arial" panose="020B0604020202020204" pitchFamily="34" charset="0"/>
                <a:ea typeface="Myriad Pro Light"/>
                <a:cs typeface="Arial" panose="020B0604020202020204" pitchFamily="34" charset="0"/>
              </a:rPr>
              <a:t>.</a:t>
            </a:r>
            <a:r>
              <a:rPr lang="en-US" sz="1000" spc="0" dirty="0">
                <a:latin typeface="Arial" panose="020B0604020202020204" pitchFamily="34" charset="0"/>
                <a:ea typeface="Myriad Pro Light"/>
                <a:cs typeface="Arial" panose="020B0604020202020204" pitchFamily="34" charset="0"/>
              </a:rPr>
              <a:t>. </a:t>
            </a:r>
          </a:p>
          <a:p>
            <a:pPr marL="0" marR="0" lvl="0" indent="0" algn="l" defTabSz="914400" rtl="0" eaLnBrk="1" fontAlgn="auto" latinLnBrk="0" hangingPunct="1">
              <a:lnSpc>
                <a:spcPct val="100000"/>
              </a:lnSpc>
              <a:spcBef>
                <a:spcPts val="520"/>
              </a:spcBef>
              <a:spcAft>
                <a:spcPts val="0"/>
              </a:spcAft>
              <a:buClrTx/>
              <a:buSzPts val="1100"/>
              <a:buFontTx/>
              <a:buNone/>
              <a:tabLst>
                <a:tab pos="478155" algn="l"/>
                <a:tab pos="478790" algn="l"/>
              </a:tabLst>
              <a:defRPr/>
            </a:pPr>
            <a:endParaRPr lang="en-US" sz="1000" spc="0"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520"/>
              </a:spcBef>
              <a:spcAft>
                <a:spcPts val="0"/>
              </a:spcAft>
              <a:buClrTx/>
              <a:buSzPts val="1100"/>
              <a:buFontTx/>
              <a:buNone/>
              <a:tabLst>
                <a:tab pos="478155" algn="l"/>
                <a:tab pos="478790" algn="l"/>
              </a:tabLst>
              <a:defRPr/>
            </a:pPr>
            <a:r>
              <a:rPr lang="en-US" sz="1000" spc="0" dirty="0">
                <a:latin typeface="Arial" panose="020B0604020202020204" pitchFamily="34" charset="0"/>
                <a:ea typeface="Myriad Pro Light"/>
                <a:cs typeface="Arial" panose="020B0604020202020204" pitchFamily="34" charset="0"/>
              </a:rPr>
              <a:t>T</a:t>
            </a:r>
            <a:r>
              <a:rPr lang="en-US" sz="1000" i="1" spc="0" dirty="0">
                <a:latin typeface="Arial" panose="020B0604020202020204" pitchFamily="34" charset="0"/>
                <a:ea typeface="Myriad Pro Light"/>
                <a:cs typeface="Arial" panose="020B0604020202020204" pitchFamily="34" charset="0"/>
              </a:rPr>
              <a:t>o learn more </a:t>
            </a:r>
            <a:r>
              <a:rPr lang="en-US" sz="1000" i="1" spc="0" dirty="0">
                <a:solidFill>
                  <a:srgbClr val="0075BF"/>
                </a:solidFill>
                <a:effectLst/>
                <a:latin typeface="Arial" panose="020B0604020202020204" pitchFamily="34" charset="0"/>
                <a:ea typeface="Myriad Pro"/>
                <a:cs typeface="Arial" panose="020B0604020202020204" pitchFamily="34" charset="0"/>
                <a:hlinkClick r:id="rId3"/>
              </a:rPr>
              <a:t> </a:t>
            </a:r>
            <a:br>
              <a:rPr lang="en-US" sz="1000" i="1" spc="0" dirty="0">
                <a:solidFill>
                  <a:srgbClr val="0075BF"/>
                </a:solidFill>
                <a:effectLst/>
                <a:latin typeface="Arial" panose="020B0604020202020204" pitchFamily="34" charset="0"/>
                <a:ea typeface="Myriad Pro"/>
                <a:cs typeface="Arial" panose="020B0604020202020204" pitchFamily="34" charset="0"/>
                <a:hlinkClick r:id="rId3"/>
              </a:rPr>
            </a:br>
            <a:r>
              <a:rPr lang="en-US" sz="1000" i="1" spc="0" dirty="0">
                <a:solidFill>
                  <a:srgbClr val="0075BF"/>
                </a:solidFill>
                <a:effectLst/>
                <a:latin typeface="Arial" panose="020B0604020202020204" pitchFamily="34" charset="0"/>
                <a:ea typeface="Myriad Pro"/>
                <a:cs typeface="Arial" panose="020B0604020202020204" pitchFamily="34" charset="0"/>
                <a:hlinkClick r:id="rId3"/>
              </a:rPr>
              <a:t>intergrowth21</a:t>
            </a:r>
            <a:r>
              <a:rPr lang="en-US" sz="1000" i="1" spc="0" dirty="0">
                <a:solidFill>
                  <a:srgbClr val="0075BF"/>
                </a:solidFill>
                <a:effectLst/>
                <a:latin typeface="Arial" panose="020B0604020202020204" pitchFamily="34" charset="0"/>
                <a:ea typeface="Myriad Pro"/>
                <a:cs typeface="Arial" panose="020B0604020202020204" pitchFamily="34" charset="0"/>
              </a:rPr>
              <a:t> </a:t>
            </a:r>
            <a:endParaRPr lang="en-GB" sz="1000" i="1" dirty="0">
              <a:solidFill>
                <a:srgbClr val="2C87C4"/>
              </a:solidFill>
            </a:endParaRPr>
          </a:p>
        </p:txBody>
      </p:sp>
    </p:spTree>
    <p:extLst>
      <p:ext uri="{BB962C8B-B14F-4D97-AF65-F5344CB8AC3E}">
        <p14:creationId xmlns:p14="http://schemas.microsoft.com/office/powerpoint/2010/main" val="3131664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Master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CBA450C-FB93-009C-FFFF-DAF1942B5672}"/>
              </a:ext>
            </a:extLst>
          </p:cNvPr>
          <p:cNvSpPr>
            <a:spLocks noGrp="1"/>
          </p:cNvSpPr>
          <p:nvPr>
            <p:ph idx="10" hasCustomPrompt="1"/>
          </p:nvPr>
        </p:nvSpPr>
        <p:spPr>
          <a:xfrm>
            <a:off x="741050" y="1604225"/>
            <a:ext cx="7861461" cy="4565266"/>
          </a:xfrm>
          <a:prstGeom prst="rect">
            <a:avLst/>
          </a:prstGeom>
        </p:spPr>
        <p:txBody>
          <a:bodyPr vert="horz" lIns="91440" tIns="45720" rIns="91440" bIns="45720" rtlCol="0">
            <a:noAutofit/>
          </a:bodyPr>
          <a:lstStyle>
            <a:lvl1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2"/>
                </a:solidFill>
                <a:latin typeface="Arial" panose="020B0604020202020204" pitchFamily="34" charset="0"/>
                <a:ea typeface="+mn-ea"/>
                <a:cs typeface="Arial" panose="020B0604020202020204" pitchFamily="34" charset="0"/>
              </a:defRPr>
            </a:lvl1pPr>
            <a:lvl2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2pPr>
            <a:lvl3pPr marL="446551" indent="-285750" algn="l" defTabSz="652795" rtl="0" eaLnBrk="1" latinLnBrk="1" hangingPunct="1">
              <a:lnSpc>
                <a:spcPts val="2100"/>
              </a:lnSpc>
              <a:spcBef>
                <a:spcPts val="1000"/>
              </a:spcBef>
              <a:spcAft>
                <a:spcPts val="245"/>
              </a:spcAft>
              <a:buSzPct val="60000"/>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0"/>
            <a:endParaRPr lang="nb-NO" dirty="0"/>
          </a:p>
        </p:txBody>
      </p:sp>
      <p:sp>
        <p:nvSpPr>
          <p:cNvPr id="7" name="Title 1">
            <a:extLst>
              <a:ext uri="{FF2B5EF4-FFF2-40B4-BE49-F238E27FC236}">
                <a16:creationId xmlns:a16="http://schemas.microsoft.com/office/drawing/2014/main" id="{87E3BBA1-AF9E-9EC2-1C27-8AD8A0387665}"/>
              </a:ext>
            </a:extLst>
          </p:cNvPr>
          <p:cNvSpPr>
            <a:spLocks noGrp="1"/>
          </p:cNvSpPr>
          <p:nvPr>
            <p:ph type="title"/>
          </p:nvPr>
        </p:nvSpPr>
        <p:spPr>
          <a:xfrm>
            <a:off x="741050" y="446089"/>
            <a:ext cx="7861461" cy="872398"/>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7096048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Master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275B19-B8D6-4DEF-6E32-FFA3AA97ED08}"/>
              </a:ext>
            </a:extLst>
          </p:cNvPr>
          <p:cNvSpPr/>
          <p:nvPr userDrawn="1"/>
        </p:nvSpPr>
        <p:spPr>
          <a:xfrm>
            <a:off x="0" y="0"/>
            <a:ext cx="9144000" cy="6858000"/>
          </a:xfrm>
          <a:prstGeom prst="rect">
            <a:avLst/>
          </a:prstGeom>
          <a:solidFill>
            <a:srgbClr val="F4E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1">
            <a:extLst>
              <a:ext uri="{FF2B5EF4-FFF2-40B4-BE49-F238E27FC236}">
                <a16:creationId xmlns:a16="http://schemas.microsoft.com/office/drawing/2014/main" id="{A040F858-3F3C-6D1C-7284-432896EB4BDB}"/>
              </a:ext>
            </a:extLst>
          </p:cNvPr>
          <p:cNvSpPr>
            <a:spLocks noGrp="1"/>
          </p:cNvSpPr>
          <p:nvPr>
            <p:ph type="title"/>
          </p:nvPr>
        </p:nvSpPr>
        <p:spPr>
          <a:xfrm>
            <a:off x="0" y="587351"/>
            <a:ext cx="9141354" cy="248289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17117320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Master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835FA8-BCC5-1150-BDA7-37100C2F68DC}"/>
              </a:ext>
            </a:extLst>
          </p:cNvPr>
          <p:cNvSpPr/>
          <p:nvPr userDrawn="1"/>
        </p:nvSpPr>
        <p:spPr>
          <a:xfrm>
            <a:off x="0" y="0"/>
            <a:ext cx="9144000" cy="6858000"/>
          </a:xfrm>
          <a:prstGeom prst="rect">
            <a:avLst/>
          </a:prstGeom>
          <a:solidFill>
            <a:srgbClr val="F4E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1">
            <a:extLst>
              <a:ext uri="{FF2B5EF4-FFF2-40B4-BE49-F238E27FC236}">
                <a16:creationId xmlns:a16="http://schemas.microsoft.com/office/drawing/2014/main" id="{E2C1D52D-D91C-2919-102F-E4F6099AE9DD}"/>
              </a:ext>
            </a:extLst>
          </p:cNvPr>
          <p:cNvSpPr>
            <a:spLocks noGrp="1"/>
          </p:cNvSpPr>
          <p:nvPr>
            <p:ph type="title"/>
          </p:nvPr>
        </p:nvSpPr>
        <p:spPr>
          <a:xfrm>
            <a:off x="0" y="587351"/>
            <a:ext cx="9141354" cy="248289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
        <p:nvSpPr>
          <p:cNvPr id="5" name="Content Placeholder 2">
            <a:extLst>
              <a:ext uri="{FF2B5EF4-FFF2-40B4-BE49-F238E27FC236}">
                <a16:creationId xmlns:a16="http://schemas.microsoft.com/office/drawing/2014/main" id="{F06FDC17-963F-C21A-DCD3-90285EB36760}"/>
              </a:ext>
            </a:extLst>
          </p:cNvPr>
          <p:cNvSpPr>
            <a:spLocks noGrp="1"/>
          </p:cNvSpPr>
          <p:nvPr>
            <p:ph idx="1" hasCustomPrompt="1"/>
          </p:nvPr>
        </p:nvSpPr>
        <p:spPr>
          <a:xfrm>
            <a:off x="519047" y="2537637"/>
            <a:ext cx="8117649" cy="3762482"/>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7813568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Master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BD7B1-5E89-3844-780D-565BBD7C6F69}"/>
              </a:ext>
            </a:extLst>
          </p:cNvPr>
          <p:cNvSpPr/>
          <p:nvPr userDrawn="1"/>
        </p:nvSpPr>
        <p:spPr>
          <a:xfrm>
            <a:off x="0" y="0"/>
            <a:ext cx="9144000" cy="6858000"/>
          </a:xfrm>
          <a:prstGeom prst="rect">
            <a:avLst/>
          </a:prstGeom>
          <a:solidFill>
            <a:srgbClr val="F4E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D3A50874-310F-AAA3-280D-C97E27A19E2A}"/>
              </a:ext>
            </a:extLst>
          </p:cNvPr>
          <p:cNvSpPr txBox="1">
            <a:spLocks/>
          </p:cNvSpPr>
          <p:nvPr userDrawn="1"/>
        </p:nvSpPr>
        <p:spPr>
          <a:xfrm>
            <a:off x="2574100" y="0"/>
            <a:ext cx="6231698"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en-US"/>
              <a:t>Quality improvement</a:t>
            </a:r>
            <a:endParaRPr lang="en-NO"/>
          </a:p>
        </p:txBody>
      </p:sp>
      <p:pic>
        <p:nvPicPr>
          <p:cNvPr id="7" name="Picture 6">
            <a:extLst>
              <a:ext uri="{FF2B5EF4-FFF2-40B4-BE49-F238E27FC236}">
                <a16:creationId xmlns:a16="http://schemas.microsoft.com/office/drawing/2014/main" id="{6C53DDB2-AE05-11ED-B39C-D0D5B324AB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571" y="543964"/>
            <a:ext cx="1036800" cy="1036800"/>
          </a:xfrm>
          <a:prstGeom prst="rect">
            <a:avLst/>
          </a:prstGeom>
        </p:spPr>
      </p:pic>
    </p:spTree>
    <p:extLst>
      <p:ext uri="{BB962C8B-B14F-4D97-AF65-F5344CB8AC3E}">
        <p14:creationId xmlns:p14="http://schemas.microsoft.com/office/powerpoint/2010/main" val="409426285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Master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3CFF8-3415-D722-0FE7-D32B5CF7666D}"/>
              </a:ext>
            </a:extLst>
          </p:cNvPr>
          <p:cNvSpPr/>
          <p:nvPr userDrawn="1"/>
        </p:nvSpPr>
        <p:spPr>
          <a:xfrm>
            <a:off x="0" y="0"/>
            <a:ext cx="9144000" cy="6858000"/>
          </a:xfrm>
          <a:prstGeom prst="rect">
            <a:avLst/>
          </a:prstGeom>
          <a:solidFill>
            <a:srgbClr val="F4E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1">
            <a:extLst>
              <a:ext uri="{FF2B5EF4-FFF2-40B4-BE49-F238E27FC236}">
                <a16:creationId xmlns:a16="http://schemas.microsoft.com/office/drawing/2014/main" id="{09E53237-8F72-4687-B5E5-5A03F02861E7}"/>
              </a:ext>
            </a:extLst>
          </p:cNvPr>
          <p:cNvSpPr txBox="1">
            <a:spLocks/>
          </p:cNvSpPr>
          <p:nvPr userDrawn="1"/>
        </p:nvSpPr>
        <p:spPr>
          <a:xfrm>
            <a:off x="2931090" y="0"/>
            <a:ext cx="6212910"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nb-NO" err="1"/>
              <a:t>Clinical</a:t>
            </a:r>
            <a:r>
              <a:rPr lang="nb-NO"/>
              <a:t> </a:t>
            </a:r>
            <a:r>
              <a:rPr lang="nb-NO" err="1"/>
              <a:t>practice</a:t>
            </a:r>
            <a:endParaRPr lang="en-NO"/>
          </a:p>
        </p:txBody>
      </p:sp>
      <p:pic>
        <p:nvPicPr>
          <p:cNvPr id="5" name="Picture 4" descr="A white line on a blue circle&#10;&#10;Description automatically generated">
            <a:extLst>
              <a:ext uri="{FF2B5EF4-FFF2-40B4-BE49-F238E27FC236}">
                <a16:creationId xmlns:a16="http://schemas.microsoft.com/office/drawing/2014/main" id="{FCF7F1D5-EBF8-49E1-701F-D270F60BFF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5772" y="543964"/>
            <a:ext cx="1036800" cy="1036800"/>
          </a:xfrm>
          <a:prstGeom prst="rect">
            <a:avLst/>
          </a:prstGeom>
        </p:spPr>
      </p:pic>
    </p:spTree>
    <p:extLst>
      <p:ext uri="{BB962C8B-B14F-4D97-AF65-F5344CB8AC3E}">
        <p14:creationId xmlns:p14="http://schemas.microsoft.com/office/powerpoint/2010/main" val="5738838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3" name="Picture 2" descr="A blue circle with white outline of a person with a stethoscope and a glove&#10;&#10;Description automatically generated">
            <a:extLst>
              <a:ext uri="{FF2B5EF4-FFF2-40B4-BE49-F238E27FC236}">
                <a16:creationId xmlns:a16="http://schemas.microsoft.com/office/drawing/2014/main" id="{22B1FB48-674B-CC2F-BF01-B15685C5F0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5" name="Content Placeholder 2">
            <a:extLst>
              <a:ext uri="{FF2B5EF4-FFF2-40B4-BE49-F238E27FC236}">
                <a16:creationId xmlns:a16="http://schemas.microsoft.com/office/drawing/2014/main" id="{0256A135-3A9F-66C7-27CB-9BF2DC9424D1}"/>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4953422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blue circle with a white camera&#10;&#10;Description automatically generated">
            <a:extLst>
              <a:ext uri="{FF2B5EF4-FFF2-40B4-BE49-F238E27FC236}">
                <a16:creationId xmlns:a16="http://schemas.microsoft.com/office/drawing/2014/main" id="{50887172-A9FD-2CA3-CB66-DC10F95FC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649" y="283245"/>
            <a:ext cx="1037556" cy="1037556"/>
          </a:xfrm>
          <a:prstGeom prst="rect">
            <a:avLst/>
          </a:prstGeom>
        </p:spPr>
      </p:pic>
      <p:sp>
        <p:nvSpPr>
          <p:cNvPr id="3" name="Content Placeholder 2">
            <a:extLst>
              <a:ext uri="{FF2B5EF4-FFF2-40B4-BE49-F238E27FC236}">
                <a16:creationId xmlns:a16="http://schemas.microsoft.com/office/drawing/2014/main" id="{0E899972-499E-0BC4-0D29-F82DA071EA24}"/>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126236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white question mark in a blue circle&#10;&#10;Description automatically generated">
            <a:extLst>
              <a:ext uri="{FF2B5EF4-FFF2-40B4-BE49-F238E27FC236}">
                <a16:creationId xmlns:a16="http://schemas.microsoft.com/office/drawing/2014/main" id="{6770B3D7-AE47-0E20-7788-86B12F932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3" name="Content Placeholder 2">
            <a:extLst>
              <a:ext uri="{FF2B5EF4-FFF2-40B4-BE49-F238E27FC236}">
                <a16:creationId xmlns:a16="http://schemas.microsoft.com/office/drawing/2014/main" id="{8E022A3A-5786-4310-7BE7-14F43769EC56}"/>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349706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3" name="Picture 2" descr="A white outline of a person holding a baby&#10;&#10;Description automatically generated">
            <a:extLst>
              <a:ext uri="{FF2B5EF4-FFF2-40B4-BE49-F238E27FC236}">
                <a16:creationId xmlns:a16="http://schemas.microsoft.com/office/drawing/2014/main" id="{887AB98C-4CE0-1819-D8D1-47938157B4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0724"/>
            <a:ext cx="1036800" cy="1036800"/>
          </a:xfrm>
          <a:prstGeom prst="rect">
            <a:avLst/>
          </a:prstGeom>
        </p:spPr>
      </p:pic>
      <p:sp>
        <p:nvSpPr>
          <p:cNvPr id="5" name="Content Placeholder 2">
            <a:extLst>
              <a:ext uri="{FF2B5EF4-FFF2-40B4-BE49-F238E27FC236}">
                <a16:creationId xmlns:a16="http://schemas.microsoft.com/office/drawing/2014/main" id="{7E7E43FC-CE7B-0B90-BF52-2B7E5DDE6AB9}"/>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1978504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descr="A white magnifying glass in a green circle&#10;&#10;Description automatically generated">
            <a:extLst>
              <a:ext uri="{FF2B5EF4-FFF2-40B4-BE49-F238E27FC236}">
                <a16:creationId xmlns:a16="http://schemas.microsoft.com/office/drawing/2014/main" id="{97FE8ADC-462B-833D-0CCB-4994A25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37A0A50D-5496-2A18-1909-D7FC33BE7CDF}"/>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5918540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descr="A blue circle with white outline of people holding a card&#10;&#10;Description automatically generated">
            <a:extLst>
              <a:ext uri="{FF2B5EF4-FFF2-40B4-BE49-F238E27FC236}">
                <a16:creationId xmlns:a16="http://schemas.microsoft.com/office/drawing/2014/main" id="{DF3EF673-4429-2081-B35E-2A5AFC6BC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6" y="279804"/>
            <a:ext cx="1036801" cy="1036801"/>
          </a:xfrm>
          <a:prstGeom prst="rect">
            <a:avLst/>
          </a:prstGeom>
        </p:spPr>
      </p:pic>
      <p:sp>
        <p:nvSpPr>
          <p:cNvPr id="3" name="Content Placeholder 2">
            <a:extLst>
              <a:ext uri="{FF2B5EF4-FFF2-40B4-BE49-F238E27FC236}">
                <a16:creationId xmlns:a16="http://schemas.microsoft.com/office/drawing/2014/main" id="{C3C3DCCF-7BD2-8146-0415-8B4610171C3F}"/>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8681631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A41B308B-13A0-4380-FC7D-0E3893C03B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1AB2C77B-6A1D-EF90-F9A1-8C810928C5EC}"/>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5618233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a:extLst>
              <a:ext uri="{FF2B5EF4-FFF2-40B4-BE49-F238E27FC236}">
                <a16:creationId xmlns:a16="http://schemas.microsoft.com/office/drawing/2014/main" id="{D7861761-DDFD-C645-335B-D8F211D0D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46E3DF8A-2364-5C2E-4182-88A8E06A0D3C}"/>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0932592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4A377D1-1368-4358-5AE0-43AFD9F29AC8}"/>
              </a:ext>
            </a:extLst>
          </p:cNvPr>
          <p:cNvSpPr txBox="1">
            <a:spLocks/>
          </p:cNvSpPr>
          <p:nvPr userDrawn="1"/>
        </p:nvSpPr>
        <p:spPr>
          <a:xfrm>
            <a:off x="6557554" y="6499041"/>
            <a:ext cx="2208759" cy="222478"/>
          </a:xfrm>
          <a:prstGeom prst="rect">
            <a:avLst/>
          </a:prstGeom>
        </p:spPr>
        <p:txBody>
          <a:bodyPr vert="horz" lIns="91440" tIns="45720" rIns="91440" bIns="45720" rtlCol="0" anchor="b"/>
          <a:lstStyle>
            <a:defPPr>
              <a:defRPr lang="en-US"/>
            </a:defPPr>
            <a:lvl1pPr marL="0" algn="r" defTabSz="914400" rtl="0" eaLnBrk="1" latinLnBrk="0" hangingPunct="1">
              <a:defRPr sz="62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50">
                <a:solidFill>
                  <a:schemeClr val="tx1">
                    <a:lumMod val="60000"/>
                    <a:lumOff val="40000"/>
                  </a:schemeClr>
                </a:solidFill>
              </a:rPr>
              <a:t>Page </a:t>
            </a:r>
            <a:fld id="{B53566B0-E8D1-8743-94DD-8A91F501F096}" type="slidenum">
              <a:rPr lang="en-US" sz="650" smtClean="0">
                <a:solidFill>
                  <a:schemeClr val="tx1">
                    <a:lumMod val="60000"/>
                    <a:lumOff val="40000"/>
                  </a:schemeClr>
                </a:solidFill>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650">
                <a:solidFill>
                  <a:schemeClr val="tx1">
                    <a:lumMod val="60000"/>
                    <a:lumOff val="40000"/>
                  </a:schemeClr>
                </a:solidFill>
              </a:rPr>
              <a:t> </a:t>
            </a:r>
          </a:p>
        </p:txBody>
      </p:sp>
    </p:spTree>
    <p:extLst>
      <p:ext uri="{BB962C8B-B14F-4D97-AF65-F5344CB8AC3E}">
        <p14:creationId xmlns:p14="http://schemas.microsoft.com/office/powerpoint/2010/main" val="1987881483"/>
      </p:ext>
    </p:extLst>
  </p:cSld>
  <p:clrMap bg1="lt1" tx1="dk1" bg2="lt2" tx2="dk2" accent1="accent1" accent2="accent2" accent3="accent3" accent4="accent4" accent5="accent5" accent6="accent6" hlink="hlink" folHlink="folHlink"/>
  <p:sldLayoutIdLst>
    <p:sldLayoutId id="2147483734" r:id="rId1"/>
    <p:sldLayoutId id="2147483663" r:id="rId2"/>
    <p:sldLayoutId id="2147483722" r:id="rId3"/>
    <p:sldLayoutId id="2147483721" r:id="rId4"/>
    <p:sldLayoutId id="2147483724" r:id="rId5"/>
    <p:sldLayoutId id="2147483725" r:id="rId6"/>
    <p:sldLayoutId id="2147483727" r:id="rId7"/>
    <p:sldLayoutId id="2147483728" r:id="rId8"/>
    <p:sldLayoutId id="2147483729" r:id="rId9"/>
    <p:sldLayoutId id="2147483731" r:id="rId10"/>
    <p:sldLayoutId id="2147483736" r:id="rId11"/>
    <p:sldLayoutId id="2147483737" r:id="rId12"/>
    <p:sldLayoutId id="2147483738" r:id="rId13"/>
  </p:sldLayoutIdLst>
  <p:hf sldNum="0" hdr="0" ftr="0" dt="0"/>
  <p:txStyles>
    <p:titleStyle>
      <a:lvl1pPr algn="l" defTabSz="630598" rtl="0" eaLnBrk="1" latinLnBrk="0" hangingPunct="1">
        <a:lnSpc>
          <a:spcPct val="90000"/>
        </a:lnSpc>
        <a:spcBef>
          <a:spcPct val="0"/>
        </a:spcBef>
        <a:buNone/>
        <a:defRPr sz="3035" kern="1200">
          <a:solidFill>
            <a:schemeClr val="tx1"/>
          </a:solidFill>
          <a:latin typeface="+mj-lt"/>
          <a:ea typeface="+mj-ea"/>
          <a:cs typeface="+mj-cs"/>
        </a:defRPr>
      </a:lvl1pPr>
    </p:titleStyle>
    <p:body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p:bodyStyle>
    <p:otherStyle>
      <a:defPPr>
        <a:defRPr lang="nb-NO"/>
      </a:defPPr>
      <a:lvl1pPr marL="0" algn="l" defTabSz="630598" rtl="0" eaLnBrk="1" latinLnBrk="0" hangingPunct="1">
        <a:defRPr sz="1241" kern="1200">
          <a:solidFill>
            <a:schemeClr val="tx1"/>
          </a:solidFill>
          <a:latin typeface="+mn-lt"/>
          <a:ea typeface="+mn-ea"/>
          <a:cs typeface="+mn-cs"/>
        </a:defRPr>
      </a:lvl1pPr>
      <a:lvl2pPr marL="315299" algn="l" defTabSz="630598" rtl="0" eaLnBrk="1" latinLnBrk="0" hangingPunct="1">
        <a:defRPr sz="1241" kern="1200">
          <a:solidFill>
            <a:schemeClr val="tx1"/>
          </a:solidFill>
          <a:latin typeface="+mn-lt"/>
          <a:ea typeface="+mn-ea"/>
          <a:cs typeface="+mn-cs"/>
        </a:defRPr>
      </a:lvl2pPr>
      <a:lvl3pPr marL="630598" algn="l" defTabSz="630598" rtl="0" eaLnBrk="1" latinLnBrk="0" hangingPunct="1">
        <a:defRPr sz="1241" kern="1200">
          <a:solidFill>
            <a:schemeClr val="tx1"/>
          </a:solidFill>
          <a:latin typeface="+mn-lt"/>
          <a:ea typeface="+mn-ea"/>
          <a:cs typeface="+mn-cs"/>
        </a:defRPr>
      </a:lvl3pPr>
      <a:lvl4pPr marL="945896" algn="l" defTabSz="630598" rtl="0" eaLnBrk="1" latinLnBrk="0" hangingPunct="1">
        <a:defRPr sz="1241" kern="1200">
          <a:solidFill>
            <a:schemeClr val="tx1"/>
          </a:solidFill>
          <a:latin typeface="+mn-lt"/>
          <a:ea typeface="+mn-ea"/>
          <a:cs typeface="+mn-cs"/>
        </a:defRPr>
      </a:lvl4pPr>
      <a:lvl5pPr marL="1261196" algn="l" defTabSz="630598" rtl="0" eaLnBrk="1" latinLnBrk="0" hangingPunct="1">
        <a:defRPr sz="1241" kern="1200">
          <a:solidFill>
            <a:schemeClr val="tx1"/>
          </a:solidFill>
          <a:latin typeface="+mn-lt"/>
          <a:ea typeface="+mn-ea"/>
          <a:cs typeface="+mn-cs"/>
        </a:defRPr>
      </a:lvl5pPr>
      <a:lvl6pPr marL="1576495" algn="l" defTabSz="630598" rtl="0" eaLnBrk="1" latinLnBrk="0" hangingPunct="1">
        <a:defRPr sz="1241" kern="1200">
          <a:solidFill>
            <a:schemeClr val="tx1"/>
          </a:solidFill>
          <a:latin typeface="+mn-lt"/>
          <a:ea typeface="+mn-ea"/>
          <a:cs typeface="+mn-cs"/>
        </a:defRPr>
      </a:lvl6pPr>
      <a:lvl7pPr marL="1891793" algn="l" defTabSz="630598" rtl="0" eaLnBrk="1" latinLnBrk="0" hangingPunct="1">
        <a:defRPr sz="1241" kern="1200">
          <a:solidFill>
            <a:schemeClr val="tx1"/>
          </a:solidFill>
          <a:latin typeface="+mn-lt"/>
          <a:ea typeface="+mn-ea"/>
          <a:cs typeface="+mn-cs"/>
        </a:defRPr>
      </a:lvl7pPr>
      <a:lvl8pPr marL="2207092" algn="l" defTabSz="630598" rtl="0" eaLnBrk="1" latinLnBrk="0" hangingPunct="1">
        <a:defRPr sz="1241" kern="1200">
          <a:solidFill>
            <a:schemeClr val="tx1"/>
          </a:solidFill>
          <a:latin typeface="+mn-lt"/>
          <a:ea typeface="+mn-ea"/>
          <a:cs typeface="+mn-cs"/>
        </a:defRPr>
      </a:lvl8pPr>
      <a:lvl9pPr marL="2522390" algn="l" defTabSz="630598" rtl="0" eaLnBrk="1" latinLnBrk="0" hangingPunct="1">
        <a:defRPr sz="12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publications/i/item/9789240058262"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picturinghealth.org/ikmc-tria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orldhealthorg.sharepoint.com/sites/ws-whormnch/_layouts/15/stream.aspx?id=%2Fsites%2Fws%2Dwhormnch%2FShared%20Documents%2FENCC%20videos%2FAIIMS%20Counselling%20for%20KMC%202m%2Emp4&amp;ga=1&amp;referrer=StreamWebApp%2EWeb&amp;referrerScenario=AddressBarCopied%2Eview%2E4caef48d%2Dad03%2D418a%2D82cd%2D840af5861b7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17.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0.jpeg"/><Relationship Id="rId11" Type="http://schemas.openxmlformats.org/officeDocument/2006/relationships/image" Target="../media/image16.png"/><Relationship Id="rId5" Type="http://schemas.openxmlformats.org/officeDocument/2006/relationships/image" Target="../media/image29.jpeg"/><Relationship Id="rId15" Type="http://schemas.openxmlformats.org/officeDocument/2006/relationships/image" Target="../media/image34.png"/><Relationship Id="rId10" Type="http://schemas.openxmlformats.org/officeDocument/2006/relationships/hyperlink" Target="https://worldhealthorg.sharepoint.com/sites/ws-whormnch/_layouts/15/stream.aspx?id=%2Fsites%2Fws%2Dwhormnch%2FShared%20Documents%2FENCC%20videos%2FWHO%20WPRO%20Positioning%20%20for%20KMC%201m%2046%2Emp4&amp;ga=1&amp;referrer=StreamWebApp%2EWeb&amp;referrerScenario=AddressBarCopied%2Eview%2E1a8c7152%2D8277%2D480b%2D871a%2D006a29de4479" TargetMode="External"/><Relationship Id="rId4" Type="http://schemas.openxmlformats.org/officeDocument/2006/relationships/image" Target="../media/image28.jpeg"/><Relationship Id="rId9" Type="http://schemas.openxmlformats.org/officeDocument/2006/relationships/hyperlink" Target="https://worldhealthorg.sharepoint.com/sites/ws-whormnch/_layouts/15/stream.aspx?id=%2Fsites%2Fws%2Dwhormnch%2FShared%20Documents%2FENCC%20videos%2FWHO%20WPRO%20Preparing%20for%20KMC%201m%2045%2Emp4&amp;ga=1&amp;referrer=StreamWebApp%2EWeb&amp;referrerScenario=AddressBarCopied%2Eview%2Ec8d2e9cd%2D2a27%2D404c%2Dbd1b%2D917b5df9b586" TargetMode="External"/><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worldhealthorg.sharepoint.com/sites/ws-whormnch/_layouts/15/stream.aspx?id=%2Fsites%2Fws%2Dwhormnch%2FShared%20Documents%2FENCC%20videos%2FWHO%20WPRO%20KMC%20diaper%20change%202m%2030%2Emp4&amp;ga=1&amp;referrer=StreamWebApp%2EWeb&amp;referrerScenario=AddressBarCopied%2Eview%2E576648ca%2Db8f1%2D453d%2D9c0a%2D027a4fbf5a5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hyperlink" Target="https://www.who.int/publications/i/item/9789240058262"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U0yBG59Afds" TargetMode="External"/><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hyperlink" Target="https://nurturing-care.org/nurturing-care-for-every-newborn/"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hyperlink" Target="https://globalhealthmedia.org/portfolio-items/caring-for-your-small-baby-at-home/?portfolioCats=191%2C94%2C13%2C23%2C65"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2.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orldhealthorg.sharepoint.com/sites/ws-whormnch/_layouts/15/stream.aspx?id=%2Fsites%2Fws%2Dwhormnch%2FShared%20Documents%2FENCC%20videos%2FWHO%20WPRO%20Discharge%20Criteria1m%2021%2Emp4&amp;ga=1&amp;referrer=StreamWebApp%2EWeb&amp;referrerScenario=AddressBarCopied%2Eview%2Ea2ca2e27%2Dabf5%2D4efa%2D8893%2D952217e4ab5a"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ww.youtube.com/watch?v=WMCc2D8Nwkw&amp;list=PLlnCfzj-EjrWVTyuFe4BIjC6u9eOdjTbF&amp;index=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ww.youtube.com/watch?v=gONdSkp6mnA" TargetMode="External"/></Relationships>
</file>

<file path=ppt/slides/_rels/slide38.xml.rels><?xml version="1.0" encoding="UTF-8" standalone="yes"?>
<Relationships xmlns="http://schemas.openxmlformats.org/package/2006/relationships"><Relationship Id="rId13" Type="http://schemas.openxmlformats.org/officeDocument/2006/relationships/hyperlink" Target="https://apps.who.int/iris/bitstream/handle/10665/326495/9789241515887-eng.pdf?ua=1" TargetMode="External"/><Relationship Id="rId18" Type="http://schemas.openxmlformats.org/officeDocument/2006/relationships/image" Target="../media/image66.png"/><Relationship Id="rId26" Type="http://schemas.openxmlformats.org/officeDocument/2006/relationships/image" Target="../media/image33.png"/><Relationship Id="rId3" Type="http://schemas.openxmlformats.org/officeDocument/2006/relationships/hyperlink" Target="https://www.healthynewbornnetwork.org/hnn-content/uploads/Limpopo_Care-Charts.pdf" TargetMode="External"/><Relationship Id="rId21" Type="http://schemas.openxmlformats.org/officeDocument/2006/relationships/hyperlink" Target="https://www.healthynewbornnetwork.org/hnn-content/uploads/summaryLancet.pdf" TargetMode="External"/><Relationship Id="rId34" Type="http://schemas.openxmlformats.org/officeDocument/2006/relationships/image" Target="../media/image16.png"/><Relationship Id="rId7" Type="http://schemas.openxmlformats.org/officeDocument/2006/relationships/hyperlink" Target="https://iris.who.int/bitstream/handle/10665/367625/9789240071636-eng.pdf.jpg?sequence=6" TargetMode="External"/><Relationship Id="rId12" Type="http://schemas.openxmlformats.org/officeDocument/2006/relationships/image" Target="../media/image63.png"/><Relationship Id="rId17" Type="http://schemas.openxmlformats.org/officeDocument/2006/relationships/hyperlink" Target="https://apps.who.int/iris/rest/bitstreams/1290196/retrieve" TargetMode="External"/><Relationship Id="rId25" Type="http://schemas.openxmlformats.org/officeDocument/2006/relationships/hyperlink" Target="https://iris.wpro.who.int/bitstream/handle/10665.1/14166/9789290618584-eng.pdf" TargetMode="External"/><Relationship Id="rId33" Type="http://schemas.openxmlformats.org/officeDocument/2006/relationships/hyperlink" Target="https://worldhealthorg.sharepoint.com/sites/ws-whormnch/_layouts/15/stream.aspx?id=%2Fsites%2Fws%2Dwhormnch%2FShared%20Documents%2FENCC%20videos%2FWHO%20WPRO%20KMC%20phototherapy%20or%20CPAP%205m%2030%2Emp4&amp;ga=1&amp;referrer=StreamWebApp%2EWeb&amp;referrerScenario=AddressBarCopied%2Eview%2E7811e32a%2D5e52%2D4c3a%2Dabd4%2Da1bb4c9e0aa5" TargetMode="External"/><Relationship Id="rId2" Type="http://schemas.openxmlformats.org/officeDocument/2006/relationships/notesSlide" Target="../notesSlides/notesSlide38.xml"/><Relationship Id="rId16" Type="http://schemas.openxmlformats.org/officeDocument/2006/relationships/image" Target="../media/image65.png"/><Relationship Id="rId20" Type="http://schemas.openxmlformats.org/officeDocument/2006/relationships/image" Target="../media/image67.png"/><Relationship Id="rId29" Type="http://schemas.openxmlformats.org/officeDocument/2006/relationships/hyperlink" Target="https://www.healthynewbornnetwork.org/hnn-content/uploads/Family-Participation-in-the-Care-of-the-Inpatient-Newborns-Technical-Brief-1-1.pdf" TargetMode="External"/><Relationship Id="rId1" Type="http://schemas.openxmlformats.org/officeDocument/2006/relationships/slideLayout" Target="../slideLayouts/slideLayout10.xml"/><Relationship Id="rId6" Type="http://schemas.openxmlformats.org/officeDocument/2006/relationships/image" Target="../media/image60.png"/><Relationship Id="rId11" Type="http://schemas.openxmlformats.org/officeDocument/2006/relationships/hyperlink" Target="https://www.who.int/publications/i/item/9789240058262" TargetMode="External"/><Relationship Id="rId24" Type="http://schemas.openxmlformats.org/officeDocument/2006/relationships/image" Target="../media/image69.emf"/><Relationship Id="rId32" Type="http://schemas.openxmlformats.org/officeDocument/2006/relationships/image" Target="../media/image71.png"/><Relationship Id="rId5" Type="http://schemas.openxmlformats.org/officeDocument/2006/relationships/hyperlink" Target="https://iris.who.int/bitstream/handle/10665/367626/9789240072657-eng.pdf.jpg?sequence=6" TargetMode="External"/><Relationship Id="rId15" Type="http://schemas.openxmlformats.org/officeDocument/2006/relationships/hyperlink" Target="https://apps.who.int/iris/rest/bitstreams/1299348/retrieve" TargetMode="External"/><Relationship Id="rId23" Type="http://schemas.openxmlformats.org/officeDocument/2006/relationships/hyperlink" Target="https://www.nejm.org/doi/full/10.1056/NEJMoa2026486" TargetMode="External"/><Relationship Id="rId28" Type="http://schemas.openxmlformats.org/officeDocument/2006/relationships/image" Target="../media/image49.png"/><Relationship Id="rId36" Type="http://schemas.openxmlformats.org/officeDocument/2006/relationships/image" Target="../media/image2.png"/><Relationship Id="rId10" Type="http://schemas.openxmlformats.org/officeDocument/2006/relationships/image" Target="../media/image62.png"/><Relationship Id="rId19" Type="http://schemas.openxmlformats.org/officeDocument/2006/relationships/hyperlink" Target="https://apps.who.int/iris/bitstream/handle/10665/272603/9789241514064-eng.pdf?ua=1&amp;ua=1" TargetMode="External"/><Relationship Id="rId31" Type="http://schemas.openxmlformats.org/officeDocument/2006/relationships/hyperlink" Target="https://www.everypreemie.org/country-profiles/" TargetMode="External"/><Relationship Id="rId4" Type="http://schemas.openxmlformats.org/officeDocument/2006/relationships/image" Target="../media/image59.png"/><Relationship Id="rId9" Type="http://schemas.openxmlformats.org/officeDocument/2006/relationships/hyperlink" Target="https://www.who.int/publications-detail-redirect/9789290619659" TargetMode="External"/><Relationship Id="rId14" Type="http://schemas.openxmlformats.org/officeDocument/2006/relationships/image" Target="../media/image64.png"/><Relationship Id="rId22" Type="http://schemas.openxmlformats.org/officeDocument/2006/relationships/image" Target="../media/image68.png"/><Relationship Id="rId27" Type="http://schemas.openxmlformats.org/officeDocument/2006/relationships/hyperlink" Target="https://nurturing-care.org/nurturing-care-for-every-newborn/" TargetMode="External"/><Relationship Id="rId30" Type="http://schemas.openxmlformats.org/officeDocument/2006/relationships/image" Target="../media/image70.png"/><Relationship Id="rId35" Type="http://schemas.openxmlformats.org/officeDocument/2006/relationships/image" Target="../media/image17.svg"/><Relationship Id="rId8"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s://globalhealthmedia.org/portfolio-items/keeping-the-small-baby-warm/?portfolioCats=191%2C94%2C13%2C23%2C65" TargetMode="External"/><Relationship Id="rId7"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hyperlink" Target="https://globalhealthmedia.org/portfolio-items/routine-assessment-of-the-small-baby/?portfolioCats=191%2C94%2C13%2C23%2C65"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hyperlink" Target="https://worldhealthorg.sharepoint.com/sites/ws-whormnch/_layouts/15/stream.aspx?id=%2Fsites%2Fws%2Dwhormnch%2FShared%20Documents%2FENCC%20videos%2FWHO%20WPRO%20Breastfeeding%20in%20KMC%20position%2Emp4&amp;ga=1&amp;referrer=StreamWebApp%2EWeb&amp;referrerScenario=AddressBarCopied%2Eview%2E0e3b592b%2Dc40c%2D4130%2Da280%2Da2823428ce27"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hyperlink" Target="https://globalhealthmedia.org/portfolio-items/caring-for-your-small-baby-at-home/?portfolioCats=191,94,13,23,65"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hyperlink" Target="https://globalhealthmedia.org/portfolio-items/referring-a-small-baby/?portfolioCats=191%2C94%2C13%2C23%2C65"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sv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globalhealthmedia.org/portfolio-items/referring-a-small-baby/?portfolioCats=191%2C94%2C13%2C23%2C65" TargetMode="External"/><Relationship Id="rId7"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https://globalhealthmedia.org/portfolio-items/danger-signs-in-the-small-baby/?portfolioCats=191%2C94%2C13%2C23%2C65" TargetMode="External"/><Relationship Id="rId5" Type="http://schemas.openxmlformats.org/officeDocument/2006/relationships/image" Target="../media/image74.png"/><Relationship Id="rId4" Type="http://schemas.openxmlformats.org/officeDocument/2006/relationships/image" Target="../media/image73.jpeg"/><Relationship Id="rId9"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hyperlink" Target="https://globalhealthmedia.org/portfolio-items/referring-a-small-baby/?portfolioCats=191%2C94%2C13%2C23%2C65" TargetMode="External"/><Relationship Id="rId7"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orldhealthorg.sharepoint.com/sites/ws-whormnch/_layouts/15/stream.aspx?id=%2Fsites%2Fws%2Dwhormnch%2FShared%20Documents%2FENCC%20videos%2FAIIMS%20Low%20birth%20weight%20neonates%20introduction%206m%2Emp4&amp;ga=1&amp;referrer=StreamWebApp%2EWeb&amp;referrerScenario=AddressBarCopied%2Eview%2Ef00576c8%2D48b4%2D4b88%2D825e%2D8b7208d80b6a"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ww.youtube.com/watch?v=bWJkDmZ6qPc&amp;feature=youtu.be"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A528-CD4D-A88C-0B14-55CE3963DF68}"/>
              </a:ext>
            </a:extLst>
          </p:cNvPr>
          <p:cNvSpPr>
            <a:spLocks noGrp="1"/>
          </p:cNvSpPr>
          <p:nvPr>
            <p:ph type="title"/>
          </p:nvPr>
        </p:nvSpPr>
        <p:spPr>
          <a:xfrm>
            <a:off x="0" y="587351"/>
            <a:ext cx="9141354" cy="2482896"/>
          </a:xfrm>
          <a:prstGeom prst="rect">
            <a:avLst/>
          </a:prstGeom>
        </p:spPr>
        <p:txBody>
          <a:bodyPr/>
          <a:lstStyle/>
          <a:p>
            <a:endParaRPr lang="en-NO"/>
          </a:p>
        </p:txBody>
      </p:sp>
      <p:sp>
        <p:nvSpPr>
          <p:cNvPr id="3" name="Rectangle 2">
            <a:extLst>
              <a:ext uri="{FF2B5EF4-FFF2-40B4-BE49-F238E27FC236}">
                <a16:creationId xmlns:a16="http://schemas.microsoft.com/office/drawing/2014/main" id="{1DD962F8-D06B-B8C8-15E2-BCFAEB551BB8}"/>
              </a:ext>
            </a:extLst>
          </p:cNvPr>
          <p:cNvSpPr/>
          <p:nvPr/>
        </p:nvSpPr>
        <p:spPr>
          <a:xfrm>
            <a:off x="0" y="0"/>
            <a:ext cx="9144000" cy="6858000"/>
          </a:xfrm>
          <a:prstGeom prst="rect">
            <a:avLst/>
          </a:prstGeom>
          <a:solidFill>
            <a:srgbClr val="E5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8042BCB-F2FE-6959-F3C9-030D460C27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59655" y="1276791"/>
            <a:ext cx="5017006" cy="4700618"/>
          </a:xfrm>
          <a:prstGeom prst="rect">
            <a:avLst/>
          </a:prstGeom>
        </p:spPr>
      </p:pic>
      <p:sp>
        <p:nvSpPr>
          <p:cNvPr id="6" name="TextBox 5">
            <a:extLst>
              <a:ext uri="{FF2B5EF4-FFF2-40B4-BE49-F238E27FC236}">
                <a16:creationId xmlns:a16="http://schemas.microsoft.com/office/drawing/2014/main" id="{B10DE073-5E6F-DFED-E73B-E18081C1340F}"/>
              </a:ext>
            </a:extLst>
          </p:cNvPr>
          <p:cNvSpPr txBox="1"/>
          <p:nvPr/>
        </p:nvSpPr>
        <p:spPr>
          <a:xfrm>
            <a:off x="4479635" y="3063834"/>
            <a:ext cx="184731" cy="369332"/>
          </a:xfrm>
          <a:prstGeom prst="rect">
            <a:avLst/>
          </a:prstGeom>
          <a:noFill/>
        </p:spPr>
        <p:txBody>
          <a:bodyPr wrap="none" rtlCol="0">
            <a:spAutoFit/>
          </a:bodyPr>
          <a:lstStyle/>
          <a:p>
            <a:endParaRPr lang="en-GB" dirty="0"/>
          </a:p>
        </p:txBody>
      </p:sp>
      <p:sp>
        <p:nvSpPr>
          <p:cNvPr id="7" name="Oval 6">
            <a:extLst>
              <a:ext uri="{FF2B5EF4-FFF2-40B4-BE49-F238E27FC236}">
                <a16:creationId xmlns:a16="http://schemas.microsoft.com/office/drawing/2014/main" id="{3BC27086-9877-91B3-3DCF-53BE9CFBE4CA}"/>
              </a:ext>
            </a:extLst>
          </p:cNvPr>
          <p:cNvSpPr/>
          <p:nvPr/>
        </p:nvSpPr>
        <p:spPr>
          <a:xfrm>
            <a:off x="2761763" y="1828800"/>
            <a:ext cx="3615184" cy="3615184"/>
          </a:xfrm>
          <a:prstGeom prst="ellipse">
            <a:avLst/>
          </a:prstGeom>
          <a:noFill/>
          <a:ln w="88900" cmpd="sng">
            <a:solidFill>
              <a:schemeClr val="bg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1914"/>
            <a:endParaRPr lang="en-US" sz="1166" dirty="0">
              <a:solidFill>
                <a:prstClr val="white"/>
              </a:solidFill>
              <a:latin typeface="Calibri"/>
            </a:endParaRPr>
          </a:p>
        </p:txBody>
      </p:sp>
      <p:sp>
        <p:nvSpPr>
          <p:cNvPr id="8" name="Title 1">
            <a:extLst>
              <a:ext uri="{FF2B5EF4-FFF2-40B4-BE49-F238E27FC236}">
                <a16:creationId xmlns:a16="http://schemas.microsoft.com/office/drawing/2014/main" id="{75B23C9F-E8BF-573B-4B69-834FBB0DD17D}"/>
              </a:ext>
            </a:extLst>
          </p:cNvPr>
          <p:cNvSpPr txBox="1">
            <a:spLocks/>
          </p:cNvSpPr>
          <p:nvPr/>
        </p:nvSpPr>
        <p:spPr>
          <a:xfrm>
            <a:off x="-3230" y="880591"/>
            <a:ext cx="9144000" cy="1292458"/>
          </a:xfrm>
          <a:prstGeom prst="rect">
            <a:avLst/>
          </a:prstGeom>
        </p:spPr>
        <p:txBody>
          <a:bodyPr>
            <a:noAutofit/>
          </a:bodyPr>
          <a:lstStyle>
            <a:lvl1pPr algn="l" defTabSz="630598" rtl="0" eaLnBrk="1" latinLnBrk="0" hangingPunct="1">
              <a:lnSpc>
                <a:spcPct val="90000"/>
              </a:lnSpc>
              <a:spcBef>
                <a:spcPct val="0"/>
              </a:spcBef>
              <a:buNone/>
              <a:defRPr sz="3035" kern="1200">
                <a:solidFill>
                  <a:schemeClr val="tx1"/>
                </a:solidFill>
                <a:latin typeface="+mj-lt"/>
                <a:ea typeface="+mj-ea"/>
                <a:cs typeface="+mj-cs"/>
              </a:defRPr>
            </a:lvl1pPr>
          </a:lstStyle>
          <a:p>
            <a:pPr algn="ctr"/>
            <a:r>
              <a:rPr lang="en-US" sz="4000" b="1" dirty="0">
                <a:solidFill>
                  <a:srgbClr val="1C86AA"/>
                </a:solidFill>
                <a:latin typeface="Arial" panose="020B0604020202020204" pitchFamily="34" charset="0"/>
                <a:cs typeface="Arial" panose="020B0604020202020204" pitchFamily="34" charset="0"/>
              </a:rPr>
              <a:t>Kangaroo mother care </a:t>
            </a:r>
            <a:br>
              <a:rPr lang="en-US" sz="4000" b="1" dirty="0">
                <a:solidFill>
                  <a:srgbClr val="1C86AA"/>
                </a:solidFill>
                <a:latin typeface="Arial" panose="020B0604020202020204" pitchFamily="34" charset="0"/>
                <a:cs typeface="Arial" panose="020B0604020202020204" pitchFamily="34" charset="0"/>
              </a:rPr>
            </a:br>
            <a:endParaRPr lang="en-US" sz="2400" b="1" dirty="0">
              <a:solidFill>
                <a:srgbClr val="1C86AA"/>
              </a:solidFill>
              <a:latin typeface="Arial" panose="020B0604020202020204" pitchFamily="34" charset="0"/>
              <a:cs typeface="Arial" panose="020B0604020202020204" pitchFamily="34" charset="0"/>
            </a:endParaRPr>
          </a:p>
        </p:txBody>
      </p:sp>
      <p:pic>
        <p:nvPicPr>
          <p:cNvPr id="9" name="Picture 8" descr="A picture containing logo&#10;&#10;Description automatically generated">
            <a:extLst>
              <a:ext uri="{FF2B5EF4-FFF2-40B4-BE49-F238E27FC236}">
                <a16:creationId xmlns:a16="http://schemas.microsoft.com/office/drawing/2014/main" id="{13DF41E9-6A37-F051-EA19-94BA3502A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687" y="5719434"/>
            <a:ext cx="2012626" cy="621375"/>
          </a:xfrm>
          <a:prstGeom prst="rect">
            <a:avLst/>
          </a:prstGeom>
        </p:spPr>
      </p:pic>
    </p:spTree>
    <p:extLst>
      <p:ext uri="{BB962C8B-B14F-4D97-AF65-F5344CB8AC3E}">
        <p14:creationId xmlns:p14="http://schemas.microsoft.com/office/powerpoint/2010/main" val="307540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91B-8D1B-F548-EA59-C61642D44FB3}"/>
              </a:ext>
            </a:extLst>
          </p:cNvPr>
          <p:cNvSpPr>
            <a:spLocks noGrp="1"/>
          </p:cNvSpPr>
          <p:nvPr>
            <p:ph type="title"/>
          </p:nvPr>
        </p:nvSpPr>
        <p:spPr>
          <a:xfrm>
            <a:off x="0" y="587351"/>
            <a:ext cx="9141354" cy="2482896"/>
          </a:xfrm>
          <a:prstGeom prst="rect">
            <a:avLst/>
          </a:prstGeom>
        </p:spPr>
        <p:txBody>
          <a:bodyPr/>
          <a:lstStyle/>
          <a:p>
            <a:pPr algn="ctr"/>
            <a:r>
              <a:rPr lang="en-US" dirty="0"/>
              <a:t>Principles of </a:t>
            </a:r>
            <a:br>
              <a:rPr lang="en-US" dirty="0"/>
            </a:br>
            <a:r>
              <a:rPr lang="en-US" dirty="0"/>
              <a:t>k</a:t>
            </a:r>
            <a:r>
              <a:rPr lang="en-US" sz="4000" b="1" dirty="0">
                <a:latin typeface="Arial" panose="020B0604020202020204" pitchFamily="34" charset="0"/>
                <a:cs typeface="Arial" panose="020B0604020202020204" pitchFamily="34" charset="0"/>
              </a:rPr>
              <a:t>angaroo mother care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571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5F6521B-F9E7-13B0-5E45-17F4A320E0D6}"/>
              </a:ext>
            </a:extLst>
          </p:cNvPr>
          <p:cNvSpPr/>
          <p:nvPr/>
        </p:nvSpPr>
        <p:spPr>
          <a:xfrm>
            <a:off x="4028090" y="1734852"/>
            <a:ext cx="4608606" cy="439240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5596C99B-8BE4-DB4C-31E9-09920EC6FB88}"/>
              </a:ext>
            </a:extLst>
          </p:cNvPr>
          <p:cNvSpPr>
            <a:spLocks noGrp="1"/>
          </p:cNvSpPr>
          <p:nvPr>
            <p:ph type="title"/>
          </p:nvPr>
        </p:nvSpPr>
        <p:spPr/>
        <p:txBody>
          <a:bodyPr/>
          <a:lstStyle/>
          <a:p>
            <a:r>
              <a:rPr lang="nb-NO" dirty="0"/>
              <a:t>I</a:t>
            </a:r>
            <a:r>
              <a:rPr lang="nb-NO" sz="2800" dirty="0"/>
              <a:t>s skin-to-skin </a:t>
            </a:r>
            <a:r>
              <a:rPr lang="nb-NO" dirty="0"/>
              <a:t>care the same as </a:t>
            </a:r>
            <a:r>
              <a:rPr lang="nb-NO" sz="2800" dirty="0"/>
              <a:t> Kangaroo Mother Care (KMC)?</a:t>
            </a:r>
            <a:endParaRPr lang="en-NO" dirty="0"/>
          </a:p>
        </p:txBody>
      </p:sp>
      <p:sp>
        <p:nvSpPr>
          <p:cNvPr id="2" name="Content Placeholder 1">
            <a:extLst>
              <a:ext uri="{FF2B5EF4-FFF2-40B4-BE49-F238E27FC236}">
                <a16:creationId xmlns:a16="http://schemas.microsoft.com/office/drawing/2014/main" id="{95BEF04C-9CD4-AEFD-831E-A4D2972EF3D6}"/>
              </a:ext>
            </a:extLst>
          </p:cNvPr>
          <p:cNvSpPr>
            <a:spLocks noGrp="1"/>
          </p:cNvSpPr>
          <p:nvPr>
            <p:ph idx="1"/>
          </p:nvPr>
        </p:nvSpPr>
        <p:spPr>
          <a:xfrm>
            <a:off x="4096439" y="1828799"/>
            <a:ext cx="4336361" cy="4471319"/>
          </a:xfrm>
          <a:prstGeom prst="rect">
            <a:avLst/>
          </a:prstGeom>
        </p:spPr>
        <p:txBody>
          <a:bodyPr/>
          <a:lstStyle/>
          <a:p>
            <a:r>
              <a:rPr lang="en-US" sz="1600" b="1" dirty="0"/>
              <a:t>Skin-to-skin contact is recommended for </a:t>
            </a:r>
            <a:br>
              <a:rPr lang="en-US" sz="1600" b="1" dirty="0"/>
            </a:br>
            <a:r>
              <a:rPr lang="en-US" sz="1600" b="1" dirty="0"/>
              <a:t>all newborns after birth.</a:t>
            </a:r>
          </a:p>
          <a:p>
            <a:r>
              <a:rPr lang="en-US" sz="1600" b="1" dirty="0"/>
              <a:t>KMC includes:</a:t>
            </a:r>
          </a:p>
          <a:p>
            <a:pPr lvl="2"/>
            <a:r>
              <a:rPr lang="en-US" sz="1600" dirty="0">
                <a:solidFill>
                  <a:schemeClr val="tx1"/>
                </a:solidFill>
              </a:rPr>
              <a:t>Early, continuous and prolonged skin-to-</a:t>
            </a:r>
            <a:br>
              <a:rPr lang="en-US" sz="1600" dirty="0">
                <a:solidFill>
                  <a:schemeClr val="tx1"/>
                </a:solidFill>
              </a:rPr>
            </a:br>
            <a:r>
              <a:rPr lang="en-US" sz="1600" dirty="0">
                <a:solidFill>
                  <a:schemeClr val="tx1"/>
                </a:solidFill>
              </a:rPr>
              <a:t>skin contact between the mother and her small baby in kangaroo position</a:t>
            </a:r>
          </a:p>
          <a:p>
            <a:pPr lvl="2"/>
            <a:r>
              <a:rPr lang="en-US" sz="1600" dirty="0">
                <a:solidFill>
                  <a:schemeClr val="tx1"/>
                </a:solidFill>
              </a:rPr>
              <a:t>Exclusive breastfeeding or breast milk </a:t>
            </a:r>
            <a:br>
              <a:rPr lang="en-US" sz="1600" dirty="0">
                <a:solidFill>
                  <a:schemeClr val="tx1"/>
                </a:solidFill>
              </a:rPr>
            </a:br>
            <a:r>
              <a:rPr lang="en-US" sz="1600" dirty="0">
                <a:solidFill>
                  <a:schemeClr val="tx1"/>
                </a:solidFill>
              </a:rPr>
              <a:t>feeding</a:t>
            </a:r>
          </a:p>
          <a:p>
            <a:pPr lvl="2"/>
            <a:r>
              <a:rPr lang="en-US" sz="1600" dirty="0">
                <a:solidFill>
                  <a:schemeClr val="tx1"/>
                </a:solidFill>
              </a:rPr>
              <a:t>Close monitoring and early discharge </a:t>
            </a:r>
            <a:br>
              <a:rPr lang="en-US" sz="1600" dirty="0">
                <a:solidFill>
                  <a:schemeClr val="tx1"/>
                </a:solidFill>
              </a:rPr>
            </a:br>
            <a:r>
              <a:rPr lang="en-US" sz="1600" dirty="0">
                <a:solidFill>
                  <a:schemeClr val="tx1"/>
                </a:solidFill>
              </a:rPr>
              <a:t>when adequate monitoring and special </a:t>
            </a:r>
            <a:br>
              <a:rPr lang="en-US" sz="1600" dirty="0">
                <a:solidFill>
                  <a:schemeClr val="tx1"/>
                </a:solidFill>
              </a:rPr>
            </a:br>
            <a:r>
              <a:rPr lang="en-US" sz="1600" dirty="0">
                <a:solidFill>
                  <a:schemeClr val="tx1"/>
                </a:solidFill>
              </a:rPr>
              <a:t>follow-up support can continue during </a:t>
            </a:r>
            <a:br>
              <a:rPr lang="en-US" sz="1600" dirty="0">
                <a:solidFill>
                  <a:schemeClr val="tx1"/>
                </a:solidFill>
              </a:rPr>
            </a:br>
            <a:r>
              <a:rPr lang="en-US" sz="1600" dirty="0">
                <a:solidFill>
                  <a:schemeClr val="tx1"/>
                </a:solidFill>
              </a:rPr>
              <a:t>postnatal care visits.</a:t>
            </a:r>
          </a:p>
        </p:txBody>
      </p:sp>
      <p:pic>
        <p:nvPicPr>
          <p:cNvPr id="9" name="Picture 8">
            <a:extLst>
              <a:ext uri="{FF2B5EF4-FFF2-40B4-BE49-F238E27FC236}">
                <a16:creationId xmlns:a16="http://schemas.microsoft.com/office/drawing/2014/main" id="{6D32B650-DE27-F74F-D1F5-3C1231BB71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871" y="1734853"/>
            <a:ext cx="1376976" cy="1457147"/>
          </a:xfrm>
          <a:prstGeom prst="rect">
            <a:avLst/>
          </a:prstGeom>
        </p:spPr>
      </p:pic>
      <p:sp>
        <p:nvSpPr>
          <p:cNvPr id="10" name="TextBox 9">
            <a:extLst>
              <a:ext uri="{FF2B5EF4-FFF2-40B4-BE49-F238E27FC236}">
                <a16:creationId xmlns:a16="http://schemas.microsoft.com/office/drawing/2014/main" id="{B3ED7BF3-54DC-822A-499C-C05DA8926A70}"/>
              </a:ext>
            </a:extLst>
          </p:cNvPr>
          <p:cNvSpPr txBox="1"/>
          <p:nvPr/>
        </p:nvSpPr>
        <p:spPr>
          <a:xfrm>
            <a:off x="788275" y="2899612"/>
            <a:ext cx="1121572" cy="292388"/>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a:t>
            </a:r>
            <a:r>
              <a:rPr lang="en-US" sz="650" dirty="0">
                <a:solidFill>
                  <a:schemeClr val="bg1"/>
                </a:solidFill>
                <a:latin typeface="Arial" panose="020B0604020202020204" pitchFamily="34" charset="0"/>
                <a:cs typeface="Arial" panose="020B0604020202020204" pitchFamily="34" charset="0"/>
              </a:rPr>
              <a:t>Da Nang Hospital for Women and Children </a:t>
            </a:r>
            <a:endParaRPr lang="en-GB" sz="65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2ADA8BE-D7C2-CBDD-1232-3BAF556A72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5887" y="1734853"/>
            <a:ext cx="1855148" cy="1457147"/>
          </a:xfrm>
          <a:prstGeom prst="rect">
            <a:avLst/>
          </a:prstGeom>
        </p:spPr>
      </p:pic>
      <p:pic>
        <p:nvPicPr>
          <p:cNvPr id="11" name="Picture 10">
            <a:extLst>
              <a:ext uri="{FF2B5EF4-FFF2-40B4-BE49-F238E27FC236}">
                <a16:creationId xmlns:a16="http://schemas.microsoft.com/office/drawing/2014/main" id="{CEA53F9A-790D-40C5-21EF-5E225809F4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999" r="12417"/>
          <a:stretch/>
        </p:blipFill>
        <p:spPr>
          <a:xfrm>
            <a:off x="507304" y="3277131"/>
            <a:ext cx="3316890" cy="2850130"/>
          </a:xfrm>
          <a:prstGeom prst="rect">
            <a:avLst/>
          </a:prstGeom>
        </p:spPr>
      </p:pic>
      <p:sp>
        <p:nvSpPr>
          <p:cNvPr id="12" name="TextBox 11">
            <a:extLst>
              <a:ext uri="{FF2B5EF4-FFF2-40B4-BE49-F238E27FC236}">
                <a16:creationId xmlns:a16="http://schemas.microsoft.com/office/drawing/2014/main" id="{A68685E4-E79B-12FE-A09E-59CA5910330C}"/>
              </a:ext>
            </a:extLst>
          </p:cNvPr>
          <p:cNvSpPr txBox="1"/>
          <p:nvPr/>
        </p:nvSpPr>
        <p:spPr>
          <a:xfrm>
            <a:off x="2398325" y="2990514"/>
            <a:ext cx="1442797" cy="192360"/>
          </a:xfrm>
          <a:prstGeom prst="rect">
            <a:avLst/>
          </a:prstGeom>
          <a:noFill/>
        </p:spPr>
        <p:txBody>
          <a:bodyPr wrap="square" rtlCol="0">
            <a:spAutoFit/>
          </a:bodyPr>
          <a:lstStyle/>
          <a:p>
            <a:pPr algn="r"/>
            <a:r>
              <a:rPr lang="en-GB" sz="650" dirty="0">
                <a:solidFill>
                  <a:schemeClr val="bg1">
                    <a:lumMod val="65000"/>
                  </a:schemeClr>
                </a:solidFill>
                <a:latin typeface="Arial" panose="020B0604020202020204" pitchFamily="34" charset="0"/>
                <a:cs typeface="Arial" panose="020B0604020202020204" pitchFamily="34" charset="0"/>
              </a:rPr>
              <a:t>© UNICEF / UN046134 / </a:t>
            </a:r>
            <a:r>
              <a:rPr lang="en-GB" sz="650" dirty="0" err="1">
                <a:solidFill>
                  <a:schemeClr val="bg1">
                    <a:lumMod val="65000"/>
                  </a:schemeClr>
                </a:solidFill>
                <a:latin typeface="Arial" panose="020B0604020202020204" pitchFamily="34" charset="0"/>
                <a:cs typeface="Arial" panose="020B0604020202020204" pitchFamily="34" charset="0"/>
              </a:rPr>
              <a:t>Kljajo</a:t>
            </a:r>
            <a:endParaRPr lang="en-GB" sz="650" dirty="0">
              <a:solidFill>
                <a:schemeClr val="bg1">
                  <a:lumMod val="6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7FF687-EBB0-912A-37E5-B25A7CB663B4}"/>
              </a:ext>
            </a:extLst>
          </p:cNvPr>
          <p:cNvSpPr txBox="1"/>
          <p:nvPr/>
        </p:nvSpPr>
        <p:spPr>
          <a:xfrm>
            <a:off x="2216353" y="5934901"/>
            <a:ext cx="1607841"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UNICEF / UN046134 / </a:t>
            </a:r>
            <a:r>
              <a:rPr lang="en-GB" sz="650" dirty="0" err="1">
                <a:solidFill>
                  <a:schemeClr val="bg1"/>
                </a:solidFill>
                <a:latin typeface="Arial" panose="020B0604020202020204" pitchFamily="34" charset="0"/>
                <a:cs typeface="Arial" panose="020B0604020202020204" pitchFamily="34" charset="0"/>
              </a:rPr>
              <a:t>Kljajo</a:t>
            </a:r>
            <a:endParaRPr lang="en-GB" sz="6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888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84D5A-1E9A-CAC6-E876-E188F7029F91}"/>
              </a:ext>
            </a:extLst>
          </p:cNvPr>
          <p:cNvSpPr>
            <a:spLocks noGrp="1"/>
          </p:cNvSpPr>
          <p:nvPr>
            <p:ph type="title"/>
          </p:nvPr>
        </p:nvSpPr>
        <p:spPr/>
        <p:txBody>
          <a:bodyPr/>
          <a:lstStyle/>
          <a:p>
            <a:pPr>
              <a:lnSpc>
                <a:spcPts val="2960"/>
              </a:lnSpc>
            </a:pPr>
            <a:r>
              <a:rPr lang="en-US" altLang="zh-CN" dirty="0"/>
              <a:t>When should kangaroo mother care begin for a low-birthweight or preterm newborn and w</a:t>
            </a:r>
            <a:r>
              <a:rPr lang="en-AU" dirty="0" err="1"/>
              <a:t>hy</a:t>
            </a:r>
            <a:r>
              <a:rPr lang="en-AU" dirty="0"/>
              <a:t>?</a:t>
            </a:r>
            <a:endParaRPr lang="en-NO" dirty="0"/>
          </a:p>
        </p:txBody>
      </p:sp>
      <p:sp>
        <p:nvSpPr>
          <p:cNvPr id="2" name="Content Placeholder 1">
            <a:extLst>
              <a:ext uri="{FF2B5EF4-FFF2-40B4-BE49-F238E27FC236}">
                <a16:creationId xmlns:a16="http://schemas.microsoft.com/office/drawing/2014/main" id="{BD733FF3-0A05-698A-02E4-6B55431826BD}"/>
              </a:ext>
            </a:extLst>
          </p:cNvPr>
          <p:cNvSpPr>
            <a:spLocks noGrp="1"/>
          </p:cNvSpPr>
          <p:nvPr>
            <p:ph idx="1"/>
          </p:nvPr>
        </p:nvSpPr>
        <p:spPr>
          <a:xfrm>
            <a:off x="3843580" y="1734853"/>
            <a:ext cx="2944678" cy="4565266"/>
          </a:xfrm>
          <a:prstGeom prst="rect">
            <a:avLst/>
          </a:prstGeom>
        </p:spPr>
        <p:txBody>
          <a:bodyPr/>
          <a:lstStyle/>
          <a:p>
            <a:pPr marL="0" indent="0" defTabSz="652463">
              <a:spcBef>
                <a:spcPts val="713"/>
              </a:spcBef>
              <a:buNone/>
            </a:pPr>
            <a:r>
              <a:rPr lang="en-US" altLang="zh-CN" dirty="0">
                <a:solidFill>
                  <a:srgbClr val="525252"/>
                </a:solidFill>
              </a:rPr>
              <a:t>Find the recommendations on pages 12-16. </a:t>
            </a:r>
          </a:p>
          <a:p>
            <a:pPr marL="0" indent="0" defTabSz="652463">
              <a:spcBef>
                <a:spcPts val="713"/>
              </a:spcBef>
              <a:buFont typeface="Arial" panose="020B0604020202020204" pitchFamily="34" charset="0"/>
              <a:buNone/>
            </a:pPr>
            <a:endParaRPr lang="en-US" altLang="zh-CN" dirty="0">
              <a:solidFill>
                <a:srgbClr val="525252"/>
              </a:solidFill>
            </a:endParaRPr>
          </a:p>
          <a:p>
            <a:pPr marL="0" indent="0" defTabSz="652463">
              <a:spcBef>
                <a:spcPts val="713"/>
              </a:spcBef>
              <a:buFont typeface="Arial" panose="020B0604020202020204" pitchFamily="34" charset="0"/>
              <a:buNone/>
            </a:pPr>
            <a:endParaRPr lang="zh-CN" altLang="en-US" dirty="0">
              <a:solidFill>
                <a:srgbClr val="525252"/>
              </a:solidFill>
            </a:endParaRPr>
          </a:p>
          <a:p>
            <a:pPr marL="0" indent="0" defTabSz="652463">
              <a:spcBef>
                <a:spcPts val="713"/>
              </a:spcBef>
              <a:buFont typeface="Arial" panose="020B0604020202020204" pitchFamily="34" charset="0"/>
              <a:buNone/>
            </a:pPr>
            <a:endParaRPr lang="en-US" altLang="zh-CN" dirty="0">
              <a:solidFill>
                <a:srgbClr val="525252"/>
              </a:solidFill>
            </a:endParaRPr>
          </a:p>
          <a:p>
            <a:pPr marL="0" indent="0" defTabSz="652463">
              <a:spcBef>
                <a:spcPts val="713"/>
              </a:spcBef>
              <a:buFont typeface="Arial" panose="020B0604020202020204" pitchFamily="34" charset="0"/>
              <a:buNone/>
            </a:pPr>
            <a:endParaRPr lang="en-US" altLang="zh-CN" dirty="0">
              <a:solidFill>
                <a:srgbClr val="525252"/>
              </a:solidFill>
            </a:endParaRPr>
          </a:p>
          <a:p>
            <a:pPr marL="0" indent="0" defTabSz="652463">
              <a:spcBef>
                <a:spcPts val="713"/>
              </a:spcBef>
              <a:buFont typeface="Arial" panose="020B0604020202020204" pitchFamily="34" charset="0"/>
              <a:buNone/>
            </a:pPr>
            <a:endParaRPr lang="en-US" altLang="zh-CN" dirty="0">
              <a:solidFill>
                <a:srgbClr val="525252"/>
              </a:solidFill>
            </a:endParaRPr>
          </a:p>
          <a:p>
            <a:pPr marL="0" indent="0" defTabSz="652463">
              <a:spcBef>
                <a:spcPts val="713"/>
              </a:spcBef>
            </a:pPr>
            <a:endParaRPr lang="en-US" altLang="zh-CN" dirty="0">
              <a:solidFill>
                <a:srgbClr val="525252"/>
              </a:solidFill>
            </a:endParaRPr>
          </a:p>
          <a:p>
            <a:pPr marL="0" indent="0" defTabSz="652463">
              <a:spcBef>
                <a:spcPts val="713"/>
              </a:spcBef>
            </a:pPr>
            <a:endParaRPr lang="en-US" altLang="zh-CN" dirty="0">
              <a:solidFill>
                <a:srgbClr val="525252"/>
              </a:solidFill>
            </a:endParaRPr>
          </a:p>
          <a:p>
            <a:pPr marL="0" indent="0" defTabSz="652463">
              <a:spcBef>
                <a:spcPts val="713"/>
              </a:spcBef>
              <a:buFont typeface="Arial" panose="020B0604020202020204" pitchFamily="34" charset="0"/>
              <a:buNone/>
            </a:pPr>
            <a:endParaRPr lang="en-US" altLang="zh-CN" dirty="0">
              <a:solidFill>
                <a:srgbClr val="525252"/>
              </a:solidFill>
            </a:endParaRPr>
          </a:p>
          <a:p>
            <a:pPr marL="0" indent="0" defTabSz="652463">
              <a:spcBef>
                <a:spcPts val="713"/>
              </a:spcBef>
              <a:buFont typeface="Arial" panose="020B0604020202020204" pitchFamily="34" charset="0"/>
              <a:buNone/>
            </a:pPr>
            <a:endParaRPr lang="en-US" altLang="zh-CN" dirty="0">
              <a:solidFill>
                <a:srgbClr val="525252"/>
              </a:solidFill>
            </a:endParaRPr>
          </a:p>
          <a:p>
            <a:pPr marL="0" indent="0" defTabSz="652463">
              <a:spcBef>
                <a:spcPts val="713"/>
              </a:spcBef>
              <a:buFont typeface="Arial" panose="020B0604020202020204" pitchFamily="34" charset="0"/>
              <a:buNone/>
            </a:pPr>
            <a:endParaRPr lang="en-US" altLang="zh-CN" dirty="0">
              <a:solidFill>
                <a:srgbClr val="525252"/>
              </a:solidFill>
            </a:endParaRPr>
          </a:p>
          <a:p>
            <a:pPr marL="0" indent="0" defTabSz="652463">
              <a:spcBef>
                <a:spcPts val="713"/>
              </a:spcBef>
            </a:pPr>
            <a:endParaRPr lang="nb-NO" altLang="en-US" dirty="0">
              <a:solidFill>
                <a:srgbClr val="525252"/>
              </a:solidFill>
              <a:ea typeface="等线" panose="02010600030101010101" pitchFamily="2" charset="-122"/>
            </a:endParaRPr>
          </a:p>
        </p:txBody>
      </p:sp>
      <p:pic>
        <p:nvPicPr>
          <p:cNvPr id="6" name="Picture 5" descr="A close-up of a baby&#10;&#10;Description automatically generated">
            <a:hlinkClick r:id="rId3"/>
            <a:extLst>
              <a:ext uri="{FF2B5EF4-FFF2-40B4-BE49-F238E27FC236}">
                <a16:creationId xmlns:a16="http://schemas.microsoft.com/office/drawing/2014/main" id="{BC56583C-BF51-F366-0533-C71CE36D1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80" y="1734852"/>
            <a:ext cx="3119018" cy="4438741"/>
          </a:xfrm>
          <a:prstGeom prst="rect">
            <a:avLst/>
          </a:prstGeom>
        </p:spPr>
      </p:pic>
    </p:spTree>
    <p:extLst>
      <p:ext uri="{BB962C8B-B14F-4D97-AF65-F5344CB8AC3E}">
        <p14:creationId xmlns:p14="http://schemas.microsoft.com/office/powerpoint/2010/main" val="2689075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013B1-1F08-434E-65F0-072A7684B590}"/>
              </a:ext>
            </a:extLst>
          </p:cNvPr>
          <p:cNvSpPr>
            <a:spLocks noGrp="1"/>
          </p:cNvSpPr>
          <p:nvPr>
            <p:ph type="title"/>
          </p:nvPr>
        </p:nvSpPr>
        <p:spPr/>
        <p:txBody>
          <a:bodyPr/>
          <a:lstStyle/>
          <a:p>
            <a:r>
              <a:rPr lang="en-US"/>
              <a:t>Recommendations and reasons</a:t>
            </a:r>
            <a:endParaRPr lang="en-NO"/>
          </a:p>
        </p:txBody>
      </p:sp>
      <p:sp>
        <p:nvSpPr>
          <p:cNvPr id="2" name="Content Placeholder 1">
            <a:extLst>
              <a:ext uri="{FF2B5EF4-FFF2-40B4-BE49-F238E27FC236}">
                <a16:creationId xmlns:a16="http://schemas.microsoft.com/office/drawing/2014/main" id="{758BB622-093B-BCC0-B85A-8617AB35698D}"/>
              </a:ext>
            </a:extLst>
          </p:cNvPr>
          <p:cNvSpPr>
            <a:spLocks noGrp="1"/>
          </p:cNvSpPr>
          <p:nvPr>
            <p:ph idx="1"/>
          </p:nvPr>
        </p:nvSpPr>
        <p:spPr>
          <a:prstGeom prst="rect">
            <a:avLst/>
          </a:prstGeom>
        </p:spPr>
        <p:txBody>
          <a:bodyPr/>
          <a:lstStyle/>
          <a:p>
            <a:pPr marL="0" indent="0">
              <a:buNone/>
            </a:pPr>
            <a:r>
              <a:rPr lang="en-US" sz="1800" b="1" dirty="0"/>
              <a:t>Kangaroo mother care (KMC) for preterm or low-birthweight infants </a:t>
            </a:r>
            <a:br>
              <a:rPr lang="en-US" sz="1800" b="1" dirty="0"/>
            </a:br>
            <a:r>
              <a:rPr lang="en-US" sz="1800" b="1" dirty="0"/>
              <a:t>should be started as soon as possible after birth.</a:t>
            </a:r>
            <a:endParaRPr lang="en-US" dirty="0"/>
          </a:p>
          <a:p>
            <a:pPr marL="0" indent="0">
              <a:lnSpc>
                <a:spcPts val="1200"/>
              </a:lnSpc>
              <a:buNone/>
            </a:pPr>
            <a:endParaRPr lang="en-US" sz="1800" dirty="0"/>
          </a:p>
          <a:p>
            <a:pPr marL="0" indent="0">
              <a:buNone/>
            </a:pPr>
            <a:r>
              <a:rPr lang="en-US" sz="1800" dirty="0"/>
              <a:t>Compared with later KMC, immediate KMC could:</a:t>
            </a:r>
          </a:p>
          <a:p>
            <a:r>
              <a:rPr lang="en-US" sz="1800" dirty="0"/>
              <a:t>decrease mortality</a:t>
            </a:r>
          </a:p>
          <a:p>
            <a:r>
              <a:rPr lang="en-US" sz="1800" dirty="0"/>
              <a:t>decrease hypothermia </a:t>
            </a:r>
          </a:p>
          <a:p>
            <a:r>
              <a:rPr lang="en-US" sz="1800" dirty="0"/>
              <a:t>decrease infections</a:t>
            </a:r>
          </a:p>
          <a:p>
            <a:r>
              <a:rPr lang="en-US" sz="1800" dirty="0"/>
              <a:t>increase weight gain</a:t>
            </a:r>
          </a:p>
          <a:p>
            <a:endParaRPr lang="en-NO" dirty="0"/>
          </a:p>
        </p:txBody>
      </p:sp>
    </p:spTree>
    <p:extLst>
      <p:ext uri="{BB962C8B-B14F-4D97-AF65-F5344CB8AC3E}">
        <p14:creationId xmlns:p14="http://schemas.microsoft.com/office/powerpoint/2010/main" val="126623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B85155-B55E-8250-E68A-9DC6F1E4FBA4}"/>
              </a:ext>
            </a:extLst>
          </p:cNvPr>
          <p:cNvSpPr/>
          <p:nvPr/>
        </p:nvSpPr>
        <p:spPr>
          <a:xfrm>
            <a:off x="549730" y="2192897"/>
            <a:ext cx="8168959" cy="426618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960A9C56-B403-E126-C921-69CF4EE9CC10}"/>
              </a:ext>
            </a:extLst>
          </p:cNvPr>
          <p:cNvSpPr>
            <a:spLocks noGrp="1"/>
          </p:cNvSpPr>
          <p:nvPr>
            <p:ph type="title"/>
          </p:nvPr>
        </p:nvSpPr>
        <p:spPr/>
        <p:txBody>
          <a:bodyPr/>
          <a:lstStyle/>
          <a:p>
            <a:r>
              <a:rPr lang="en-GB" dirty="0"/>
              <a:t>What is </a:t>
            </a:r>
            <a:r>
              <a:rPr lang="en-GB" dirty="0" err="1"/>
              <a:t>iKMC</a:t>
            </a:r>
            <a:r>
              <a:rPr lang="en-GB" dirty="0"/>
              <a:t> (immediate kangaroo mother care)?</a:t>
            </a:r>
            <a:endParaRPr lang="en-NO" dirty="0"/>
          </a:p>
        </p:txBody>
      </p:sp>
      <p:sp>
        <p:nvSpPr>
          <p:cNvPr id="2" name="Content Placeholder 1">
            <a:extLst>
              <a:ext uri="{FF2B5EF4-FFF2-40B4-BE49-F238E27FC236}">
                <a16:creationId xmlns:a16="http://schemas.microsoft.com/office/drawing/2014/main" id="{E042088B-3F9B-F979-0C99-29F64505B81D}"/>
              </a:ext>
            </a:extLst>
          </p:cNvPr>
          <p:cNvSpPr>
            <a:spLocks noGrp="1"/>
          </p:cNvSpPr>
          <p:nvPr>
            <p:ph idx="1"/>
          </p:nvPr>
        </p:nvSpPr>
        <p:spPr>
          <a:xfrm>
            <a:off x="670241" y="2305543"/>
            <a:ext cx="8168959" cy="3877350"/>
          </a:xfrm>
          <a:prstGeom prst="rect">
            <a:avLst/>
          </a:prstGeom>
        </p:spPr>
        <p:txBody>
          <a:bodyPr/>
          <a:lstStyle/>
          <a:p>
            <a:pPr marL="0" indent="0">
              <a:lnSpc>
                <a:spcPts val="2100"/>
              </a:lnSpc>
              <a:buNone/>
            </a:pPr>
            <a:r>
              <a:rPr lang="en-US" sz="1600" b="1" dirty="0"/>
              <a:t>Immediate KMC after birth is </a:t>
            </a:r>
          </a:p>
          <a:p>
            <a:pPr>
              <a:lnSpc>
                <a:spcPts val="2100"/>
              </a:lnSpc>
            </a:pPr>
            <a:r>
              <a:rPr lang="en-US" sz="1600" dirty="0"/>
              <a:t>initiated immediately after birth wherever the baby is born, all levels of care, </a:t>
            </a:r>
            <a:br>
              <a:rPr lang="en-US" sz="1600" dirty="0"/>
            </a:br>
            <a:r>
              <a:rPr lang="en-US" sz="1600" dirty="0"/>
              <a:t>in all settings, including at home</a:t>
            </a:r>
          </a:p>
          <a:p>
            <a:pPr>
              <a:lnSpc>
                <a:spcPts val="2100"/>
              </a:lnSpc>
            </a:pPr>
            <a:r>
              <a:rPr lang="en-US" sz="1600" dirty="0"/>
              <a:t>prolonged skin-to-skin contact (preferably for 24 h per day) with support for </a:t>
            </a:r>
            <a:br>
              <a:rPr lang="en-US" sz="1600" dirty="0"/>
            </a:br>
            <a:r>
              <a:rPr lang="en-US" sz="1600" dirty="0"/>
              <a:t>exclusive breastfeeding or breastmilk feeding</a:t>
            </a:r>
          </a:p>
          <a:p>
            <a:pPr>
              <a:lnSpc>
                <a:spcPts val="2100"/>
              </a:lnSpc>
              <a:spcAft>
                <a:spcPts val="0"/>
              </a:spcAft>
            </a:pPr>
            <a:r>
              <a:rPr lang="en-US" sz="1600" dirty="0"/>
              <a:t>the optimal standard of care, for all mothers and their preterm or low-birthweight </a:t>
            </a:r>
            <a:br>
              <a:rPr lang="en-US" sz="1600" dirty="0"/>
            </a:br>
            <a:r>
              <a:rPr lang="en-US" sz="1600" dirty="0"/>
              <a:t>infants except if they are critically ill</a:t>
            </a:r>
          </a:p>
          <a:p>
            <a:pPr>
              <a:lnSpc>
                <a:spcPts val="2100"/>
              </a:lnSpc>
            </a:pPr>
            <a:r>
              <a:rPr lang="en-US" sz="1600" dirty="0"/>
              <a:t>suitable for babies requiring respiratory support and close monitoring of both </a:t>
            </a:r>
            <a:br>
              <a:rPr lang="en-US" sz="1600" dirty="0"/>
            </a:br>
            <a:r>
              <a:rPr lang="en-US" sz="1600" dirty="0"/>
              <a:t>mother and newborn in the same space</a:t>
            </a:r>
          </a:p>
          <a:p>
            <a:pPr>
              <a:lnSpc>
                <a:spcPts val="2100"/>
              </a:lnSpc>
              <a:spcAft>
                <a:spcPts val="0"/>
              </a:spcAft>
            </a:pPr>
            <a:r>
              <a:rPr lang="en-US" sz="1600" dirty="0"/>
              <a:t>SUPERIOR to current high-tech strategies.</a:t>
            </a:r>
          </a:p>
          <a:p>
            <a:pPr>
              <a:lnSpc>
                <a:spcPts val="1300"/>
              </a:lnSpc>
              <a:spcBef>
                <a:spcPts val="0"/>
              </a:spcBef>
              <a:spcAft>
                <a:spcPts val="0"/>
              </a:spcAft>
            </a:pPr>
            <a:endParaRPr lang="en-US" sz="1600" dirty="0"/>
          </a:p>
          <a:p>
            <a:pPr marL="0" indent="0">
              <a:lnSpc>
                <a:spcPts val="2100"/>
              </a:lnSpc>
              <a:buNone/>
            </a:pPr>
            <a:r>
              <a:rPr lang="en-US" sz="1600" b="1" dirty="0"/>
              <a:t>Build experience and confidence with routine KMC before transition to </a:t>
            </a:r>
            <a:r>
              <a:rPr lang="en-US" sz="1600" b="1" dirty="0" err="1"/>
              <a:t>iKMC</a:t>
            </a:r>
            <a:r>
              <a:rPr lang="en-US" sz="1600" b="1" dirty="0"/>
              <a:t>.</a:t>
            </a:r>
          </a:p>
          <a:p>
            <a:pPr>
              <a:lnSpc>
                <a:spcPts val="2100"/>
              </a:lnSpc>
            </a:pPr>
            <a:endParaRPr lang="en-NO" sz="1600" dirty="0"/>
          </a:p>
        </p:txBody>
      </p:sp>
      <p:grpSp>
        <p:nvGrpSpPr>
          <p:cNvPr id="4" name="Group 3">
            <a:extLst>
              <a:ext uri="{FF2B5EF4-FFF2-40B4-BE49-F238E27FC236}">
                <a16:creationId xmlns:a16="http://schemas.microsoft.com/office/drawing/2014/main" id="{1C6E0F41-B932-9E49-CBCE-A3672FEBE624}"/>
              </a:ext>
            </a:extLst>
          </p:cNvPr>
          <p:cNvGrpSpPr/>
          <p:nvPr/>
        </p:nvGrpSpPr>
        <p:grpSpPr>
          <a:xfrm>
            <a:off x="549730" y="1680043"/>
            <a:ext cx="4022270" cy="360000"/>
            <a:chOff x="566707" y="4383958"/>
            <a:chExt cx="4022270" cy="360000"/>
          </a:xfrm>
        </p:grpSpPr>
        <p:grpSp>
          <p:nvGrpSpPr>
            <p:cNvPr id="5" name="Group 4">
              <a:extLst>
                <a:ext uri="{FF2B5EF4-FFF2-40B4-BE49-F238E27FC236}">
                  <a16:creationId xmlns:a16="http://schemas.microsoft.com/office/drawing/2014/main" id="{8C32B588-A208-A7C7-0C44-28D2918F350A}"/>
                </a:ext>
              </a:extLst>
            </p:cNvPr>
            <p:cNvGrpSpPr/>
            <p:nvPr/>
          </p:nvGrpSpPr>
          <p:grpSpPr>
            <a:xfrm>
              <a:off x="690712" y="4440486"/>
              <a:ext cx="3898265" cy="260328"/>
              <a:chOff x="2381314" y="5405811"/>
              <a:chExt cx="3898265" cy="260328"/>
            </a:xfrm>
          </p:grpSpPr>
          <p:sp>
            <p:nvSpPr>
              <p:cNvPr id="7" name="TextBox 6">
                <a:extLst>
                  <a:ext uri="{FF2B5EF4-FFF2-40B4-BE49-F238E27FC236}">
                    <a16:creationId xmlns:a16="http://schemas.microsoft.com/office/drawing/2014/main" id="{39117AA4-A1C4-8157-F151-A900B3CDB439}"/>
                  </a:ext>
                </a:extLst>
              </p:cNvPr>
              <p:cNvSpPr txBox="1"/>
              <p:nvPr/>
            </p:nvSpPr>
            <p:spPr>
              <a:xfrm>
                <a:off x="2620364" y="5405811"/>
                <a:ext cx="3659215" cy="260328"/>
              </a:xfrm>
              <a:prstGeom prst="rect">
                <a:avLst/>
              </a:prstGeom>
              <a:noFill/>
            </p:spPr>
            <p:txBody>
              <a:bodyPr wrap="square">
                <a:spAutoFit/>
              </a:bodyPr>
              <a:lstStyle/>
              <a:p>
                <a:r>
                  <a:rPr lang="en-GB" sz="1100" b="0" i="1" u="sng" strike="noStrike" dirty="0">
                    <a:solidFill>
                      <a:srgbClr val="0563C1"/>
                    </a:solidFill>
                    <a:effectLst/>
                    <a:latin typeface="Calibri" panose="020F0502020204030204" pitchFamily="34" charset="0"/>
                    <a:hlinkClick r:id="rId3"/>
                  </a:rPr>
                  <a:t>iKMC for lowbirthweight babies </a:t>
                </a:r>
                <a:endParaRPr lang="en-GB" sz="1100" i="1" dirty="0"/>
              </a:p>
            </p:txBody>
          </p:sp>
          <p:pic>
            <p:nvPicPr>
              <p:cNvPr id="8" name="Graphic 7">
                <a:extLst>
                  <a:ext uri="{FF2B5EF4-FFF2-40B4-BE49-F238E27FC236}">
                    <a16:creationId xmlns:a16="http://schemas.microsoft.com/office/drawing/2014/main" id="{7CFCBA2C-3DD1-7B63-8D4A-902AB453A3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6" name="Picture 5" descr="A blue circle with a white camera&#10;&#10;Description automatically generated">
              <a:extLst>
                <a:ext uri="{FF2B5EF4-FFF2-40B4-BE49-F238E27FC236}">
                  <a16:creationId xmlns:a16="http://schemas.microsoft.com/office/drawing/2014/main" id="{D1767D08-7ADB-E549-B9DB-FE0BD2BA17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42901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9883-EB1B-957C-0886-538EBD62D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13048-C460-E12F-2562-ABF4307864E8}"/>
              </a:ext>
            </a:extLst>
          </p:cNvPr>
          <p:cNvSpPr>
            <a:spLocks noGrp="1"/>
          </p:cNvSpPr>
          <p:nvPr>
            <p:ph type="title"/>
          </p:nvPr>
        </p:nvSpPr>
        <p:spPr>
          <a:xfrm>
            <a:off x="0" y="587351"/>
            <a:ext cx="9141354" cy="2482896"/>
          </a:xfrm>
          <a:prstGeom prst="rect">
            <a:avLst/>
          </a:prstGeom>
        </p:spPr>
        <p:txBody>
          <a:bodyPr/>
          <a:lstStyle/>
          <a:p>
            <a:pPr algn="ctr"/>
            <a:r>
              <a:rPr lang="en-US" sz="4000" b="1" dirty="0">
                <a:latin typeface="Arial" panose="020B0604020202020204" pitchFamily="34" charset="0"/>
                <a:cs typeface="Arial" panose="020B0604020202020204" pitchFamily="34" charset="0"/>
              </a:rPr>
              <a:t>Practical issues in KMC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89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BA67F9-F3B2-4E67-BE08-33C33DBC3647}"/>
              </a:ext>
            </a:extLst>
          </p:cNvPr>
          <p:cNvSpPr>
            <a:spLocks noGrp="1"/>
          </p:cNvSpPr>
          <p:nvPr>
            <p:ph type="title"/>
          </p:nvPr>
        </p:nvSpPr>
        <p:spPr>
          <a:xfrm>
            <a:off x="1652451" y="281687"/>
            <a:ext cx="6950060" cy="1036800"/>
          </a:xfrm>
        </p:spPr>
        <p:txBody>
          <a:bodyPr/>
          <a:lstStyle/>
          <a:p>
            <a:r>
              <a:rPr lang="en-GB" sz="2800" dirty="0"/>
              <a:t>Counsel</a:t>
            </a:r>
            <a:r>
              <a:rPr lang="nb-NO" sz="2800" dirty="0"/>
              <a:t> parents about kangaroo mother care</a:t>
            </a:r>
            <a:endParaRPr lang="en-NO" dirty="0"/>
          </a:p>
        </p:txBody>
      </p:sp>
      <p:sp>
        <p:nvSpPr>
          <p:cNvPr id="4" name="Content Placeholder 1">
            <a:extLst>
              <a:ext uri="{FF2B5EF4-FFF2-40B4-BE49-F238E27FC236}">
                <a16:creationId xmlns:a16="http://schemas.microsoft.com/office/drawing/2014/main" id="{FCEB1512-8579-6DA9-DAEF-CAF2F6B25D98}"/>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500"/>
              </a:lnSpc>
              <a:buNone/>
            </a:pPr>
            <a:r>
              <a:rPr lang="en-GB" altLang="zh-CN" sz="1800" dirty="0"/>
              <a:t>Form groups (mother, nurse and husband).</a:t>
            </a:r>
          </a:p>
          <a:p>
            <a:pPr marL="0" indent="0">
              <a:lnSpc>
                <a:spcPts val="2500"/>
              </a:lnSpc>
              <a:buNone/>
            </a:pPr>
            <a:endParaRPr lang="en-GB" altLang="zh-CN" sz="1800" dirty="0"/>
          </a:p>
          <a:p>
            <a:pPr marL="0" indent="0">
              <a:buNone/>
            </a:pPr>
            <a:endParaRPr lang="en-GB" altLang="zh-CN" sz="1800" dirty="0"/>
          </a:p>
          <a:p>
            <a:pPr marL="0" indent="0">
              <a:buNone/>
            </a:pPr>
            <a:endParaRPr lang="en-GB" sz="1800" dirty="0"/>
          </a:p>
          <a:p>
            <a:pPr marL="0" indent="0">
              <a:buFont typeface="Arial" panose="020B0604020202020204" pitchFamily="34" charset="0"/>
              <a:buNone/>
            </a:pPr>
            <a:endParaRPr lang="en-GB" sz="1800" b="1" dirty="0"/>
          </a:p>
          <a:p>
            <a:pPr marL="0" indent="0">
              <a:lnSpc>
                <a:spcPts val="1700"/>
              </a:lnSpc>
              <a:buFont typeface="Arial" panose="020B0604020202020204" pitchFamily="34" charset="0"/>
              <a:buNone/>
            </a:pPr>
            <a:br>
              <a:rPr lang="en-GB" sz="1800" b="1" dirty="0"/>
            </a:br>
            <a:endParaRPr lang="en-GB" sz="1800" b="1" dirty="0"/>
          </a:p>
          <a:p>
            <a:pPr marL="0" indent="0">
              <a:spcBef>
                <a:spcPts val="300"/>
              </a:spcBef>
              <a:buNone/>
            </a:pPr>
            <a:r>
              <a:rPr lang="en-GB" sz="1800" b="1" dirty="0"/>
              <a:t>Counsel Lydia and her husband about KMC. </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80980C01-F43C-1C51-3284-A88E2DF0BBD6}"/>
              </a:ext>
            </a:extLst>
          </p:cNvPr>
          <p:cNvSpPr/>
          <p:nvPr/>
        </p:nvSpPr>
        <p:spPr>
          <a:xfrm>
            <a:off x="624680" y="2202920"/>
            <a:ext cx="7977831" cy="2111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Amos is 1 hour old. He weighs 1900 g. He is skin-to-skin with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his mother, Lydia, who is 36 years old. </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There are no danger signs. His temperature is 37.5 °C. </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Lydia gave birth to two small babies in the past; both died. </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She is anxious and scared to touch her baby.</a:t>
            </a:r>
          </a:p>
        </p:txBody>
      </p:sp>
      <p:grpSp>
        <p:nvGrpSpPr>
          <p:cNvPr id="7" name="Group 6">
            <a:extLst>
              <a:ext uri="{FF2B5EF4-FFF2-40B4-BE49-F238E27FC236}">
                <a16:creationId xmlns:a16="http://schemas.microsoft.com/office/drawing/2014/main" id="{FDD37FC1-F3EC-62E5-9151-D8A0442DAC9C}"/>
              </a:ext>
            </a:extLst>
          </p:cNvPr>
          <p:cNvGrpSpPr/>
          <p:nvPr/>
        </p:nvGrpSpPr>
        <p:grpSpPr>
          <a:xfrm>
            <a:off x="624680" y="5920518"/>
            <a:ext cx="4086689" cy="386335"/>
            <a:chOff x="641657" y="4452093"/>
            <a:chExt cx="4086689" cy="386335"/>
          </a:xfrm>
        </p:grpSpPr>
        <p:grpSp>
          <p:nvGrpSpPr>
            <p:cNvPr id="8" name="Group 7">
              <a:extLst>
                <a:ext uri="{FF2B5EF4-FFF2-40B4-BE49-F238E27FC236}">
                  <a16:creationId xmlns:a16="http://schemas.microsoft.com/office/drawing/2014/main" id="{013F0A32-7010-6882-976B-1544E3CFED81}"/>
                </a:ext>
              </a:extLst>
            </p:cNvPr>
            <p:cNvGrpSpPr/>
            <p:nvPr/>
          </p:nvGrpSpPr>
          <p:grpSpPr>
            <a:xfrm>
              <a:off x="690712" y="4452093"/>
              <a:ext cx="4037634" cy="354536"/>
              <a:chOff x="2381314" y="5417418"/>
              <a:chExt cx="4037634" cy="354536"/>
            </a:xfrm>
          </p:grpSpPr>
          <p:sp>
            <p:nvSpPr>
              <p:cNvPr id="10" name="TextBox 9">
                <a:extLst>
                  <a:ext uri="{FF2B5EF4-FFF2-40B4-BE49-F238E27FC236}">
                    <a16:creationId xmlns:a16="http://schemas.microsoft.com/office/drawing/2014/main" id="{D477FEA0-1D4B-D6D7-CAA0-11E9AE9B4F17}"/>
                  </a:ext>
                </a:extLst>
              </p:cNvPr>
              <p:cNvSpPr txBox="1"/>
              <p:nvPr/>
            </p:nvSpPr>
            <p:spPr>
              <a:xfrm>
                <a:off x="2759733" y="5510344"/>
                <a:ext cx="3659215" cy="261610"/>
              </a:xfrm>
              <a:prstGeom prst="rect">
                <a:avLst/>
              </a:prstGeom>
              <a:noFill/>
            </p:spPr>
            <p:txBody>
              <a:bodyPr wrap="square">
                <a:spAutoFit/>
              </a:bodyPr>
              <a:lstStyle/>
              <a:p>
                <a:pPr>
                  <a:spcBef>
                    <a:spcPts val="300"/>
                  </a:spcBef>
                </a:pPr>
                <a:r>
                  <a:rPr lang="en-US" sz="1100" i="1" u="sng" dirty="0">
                    <a:solidFill>
                      <a:srgbClr val="0070C0"/>
                    </a:solidFill>
                    <a:latin typeface="Arial" panose="020B0604020202020204" pitchFamily="34" charset="0"/>
                    <a:cs typeface="Arial" panose="020B0604020202020204" pitchFamily="34" charset="0"/>
                    <a:hlinkClick r:id="rId3"/>
                  </a:rPr>
                  <a:t>Counselling for KMC</a:t>
                </a:r>
                <a:endParaRPr lang="en-US" sz="1100" i="1" u="sng" dirty="0">
                  <a:solidFill>
                    <a:srgbClr val="0070C0"/>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7BF6D579-19AF-3D06-EC6E-2649049916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CEAA7296-1CA4-925D-816E-E8A69EDB6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57" y="4478428"/>
              <a:ext cx="360000" cy="360000"/>
            </a:xfrm>
            <a:prstGeom prst="rect">
              <a:avLst/>
            </a:prstGeom>
          </p:spPr>
        </p:pic>
      </p:grpSp>
    </p:spTree>
    <p:extLst>
      <p:ext uri="{BB962C8B-B14F-4D97-AF65-F5344CB8AC3E}">
        <p14:creationId xmlns:p14="http://schemas.microsoft.com/office/powerpoint/2010/main" val="24006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396FFA-C475-C73D-97FF-7D07AD992A10}"/>
              </a:ext>
            </a:extLst>
          </p:cNvPr>
          <p:cNvSpPr>
            <a:spLocks noGrp="1"/>
          </p:cNvSpPr>
          <p:nvPr>
            <p:ph type="title"/>
          </p:nvPr>
        </p:nvSpPr>
        <p:spPr/>
        <p:txBody>
          <a:bodyPr/>
          <a:lstStyle/>
          <a:p>
            <a:r>
              <a:rPr lang="en-GB" sz="2800" dirty="0"/>
              <a:t>Wraps</a:t>
            </a:r>
            <a:r>
              <a:rPr lang="nb-NO" sz="2800" dirty="0"/>
              <a:t> and binders </a:t>
            </a:r>
            <a:endParaRPr lang="en-NO" dirty="0"/>
          </a:p>
        </p:txBody>
      </p:sp>
      <p:grpSp>
        <p:nvGrpSpPr>
          <p:cNvPr id="6" name="Group 5">
            <a:extLst>
              <a:ext uri="{FF2B5EF4-FFF2-40B4-BE49-F238E27FC236}">
                <a16:creationId xmlns:a16="http://schemas.microsoft.com/office/drawing/2014/main" id="{B4C3BE6A-8D00-1248-AC2E-8213ADA84D9B}"/>
              </a:ext>
            </a:extLst>
          </p:cNvPr>
          <p:cNvGrpSpPr/>
          <p:nvPr/>
        </p:nvGrpSpPr>
        <p:grpSpPr>
          <a:xfrm>
            <a:off x="462533" y="4144157"/>
            <a:ext cx="1577656" cy="2124311"/>
            <a:chOff x="4635958" y="2273890"/>
            <a:chExt cx="1591808" cy="2143366"/>
          </a:xfrm>
        </p:grpSpPr>
        <p:pic>
          <p:nvPicPr>
            <p:cNvPr id="8" name="Picture 4">
              <a:extLst>
                <a:ext uri="{FF2B5EF4-FFF2-40B4-BE49-F238E27FC236}">
                  <a16:creationId xmlns:a16="http://schemas.microsoft.com/office/drawing/2014/main" id="{AC13A28B-7C9A-32C5-FC7E-767AFB4B39F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343" t="18802" r="6750" b="6775"/>
            <a:stretch/>
          </p:blipFill>
          <p:spPr bwMode="auto">
            <a:xfrm>
              <a:off x="4635958" y="2273890"/>
              <a:ext cx="1591808" cy="214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B7576D7-C450-7ACF-F7B6-D59FA6450EEF}"/>
                </a:ext>
              </a:extLst>
            </p:cNvPr>
            <p:cNvSpPr txBox="1"/>
            <p:nvPr/>
          </p:nvSpPr>
          <p:spPr>
            <a:xfrm>
              <a:off x="4678821" y="4212743"/>
              <a:ext cx="1539013"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WHO/Dr </a:t>
              </a:r>
              <a:r>
                <a:rPr lang="en-GB" sz="650" dirty="0" err="1">
                  <a:solidFill>
                    <a:schemeClr val="bg1"/>
                  </a:solidFill>
                  <a:latin typeface="Arial" panose="020B0604020202020204" pitchFamily="34" charset="0"/>
                  <a:cs typeface="Arial" panose="020B0604020202020204" pitchFamily="34" charset="0"/>
                </a:rPr>
                <a:t>Helenlouise</a:t>
              </a:r>
              <a:r>
                <a:rPr lang="en-GB" sz="650" dirty="0">
                  <a:solidFill>
                    <a:schemeClr val="bg1"/>
                  </a:solidFill>
                  <a:latin typeface="Arial" panose="020B0604020202020204" pitchFamily="34" charset="0"/>
                  <a:cs typeface="Arial" panose="020B0604020202020204" pitchFamily="34" charset="0"/>
                </a:rPr>
                <a:t> Taylor </a:t>
              </a:r>
            </a:p>
          </p:txBody>
        </p:sp>
      </p:grpSp>
      <p:grpSp>
        <p:nvGrpSpPr>
          <p:cNvPr id="10" name="Group 9">
            <a:extLst>
              <a:ext uri="{FF2B5EF4-FFF2-40B4-BE49-F238E27FC236}">
                <a16:creationId xmlns:a16="http://schemas.microsoft.com/office/drawing/2014/main" id="{B78FCB40-072D-6B7A-977E-562A999761B8}"/>
              </a:ext>
            </a:extLst>
          </p:cNvPr>
          <p:cNvGrpSpPr/>
          <p:nvPr/>
        </p:nvGrpSpPr>
        <p:grpSpPr>
          <a:xfrm>
            <a:off x="462533" y="1612341"/>
            <a:ext cx="1577658" cy="2400782"/>
            <a:chOff x="6420062" y="1732445"/>
            <a:chExt cx="1919972" cy="2921695"/>
          </a:xfrm>
        </p:grpSpPr>
        <p:pic>
          <p:nvPicPr>
            <p:cNvPr id="11" name="Picture 10">
              <a:extLst>
                <a:ext uri="{FF2B5EF4-FFF2-40B4-BE49-F238E27FC236}">
                  <a16:creationId xmlns:a16="http://schemas.microsoft.com/office/drawing/2014/main" id="{0DDCB37F-CA9F-3F4D-369B-98F69CD3FCE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20062" y="1732445"/>
              <a:ext cx="1919970" cy="290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ABEE7FA-FB4F-BBA9-0F17-DB58ECE62487}"/>
                </a:ext>
              </a:extLst>
            </p:cNvPr>
            <p:cNvSpPr txBox="1"/>
            <p:nvPr/>
          </p:nvSpPr>
          <p:spPr>
            <a:xfrm>
              <a:off x="6741708" y="4420042"/>
              <a:ext cx="1598326" cy="234098"/>
            </a:xfrm>
            <a:prstGeom prst="rect">
              <a:avLst/>
            </a:prstGeom>
            <a:noFill/>
          </p:spPr>
          <p:txBody>
            <a:bodyPr wrap="square" rtlCol="0">
              <a:spAutoFit/>
            </a:bodyPr>
            <a:lstStyle/>
            <a:p>
              <a:pPr algn="r"/>
              <a:r>
                <a:rPr lang="en-GB" sz="650" dirty="0">
                  <a:solidFill>
                    <a:schemeClr val="tx1">
                      <a:lumMod val="60000"/>
                      <a:lumOff val="40000"/>
                    </a:schemeClr>
                  </a:solidFill>
                  <a:latin typeface="Arial" panose="020B0604020202020204" pitchFamily="34" charset="0"/>
                  <a:cs typeface="Arial" panose="020B0604020202020204" pitchFamily="34" charset="0"/>
                </a:rPr>
                <a:t>©WHO/Dr Ornella Lincetto</a:t>
              </a:r>
            </a:p>
          </p:txBody>
        </p:sp>
      </p:grpSp>
      <p:pic>
        <p:nvPicPr>
          <p:cNvPr id="5" name="Slide 9 KMC Binding">
            <a:hlinkClick r:id="" action="ppaction://media"/>
            <a:extLst>
              <a:ext uri="{FF2B5EF4-FFF2-40B4-BE49-F238E27FC236}">
                <a16:creationId xmlns:a16="http://schemas.microsoft.com/office/drawing/2014/main" id="{663B527F-A17E-924A-B332-008C866616B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04488" y="1612341"/>
            <a:ext cx="6320254" cy="4656127"/>
          </a:xfrm>
          <a:prstGeom prst="rect">
            <a:avLst/>
          </a:prstGeom>
        </p:spPr>
      </p:pic>
    </p:spTree>
    <p:extLst>
      <p:ext uri="{BB962C8B-B14F-4D97-AF65-F5344CB8AC3E}">
        <p14:creationId xmlns:p14="http://schemas.microsoft.com/office/powerpoint/2010/main" val="23944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3ED34B-364F-6678-14C3-983D3D316DCE}"/>
              </a:ext>
            </a:extLst>
          </p:cNvPr>
          <p:cNvSpPr>
            <a:spLocks noGrp="1"/>
          </p:cNvSpPr>
          <p:nvPr>
            <p:ph type="title"/>
          </p:nvPr>
        </p:nvSpPr>
        <p:spPr/>
        <p:txBody>
          <a:bodyPr/>
          <a:lstStyle/>
          <a:p>
            <a:r>
              <a:rPr lang="en-GB" dirty="0"/>
              <a:t>Help </a:t>
            </a:r>
            <a:r>
              <a:rPr lang="en-GB" sz="2800" dirty="0"/>
              <a:t>a mother place her newborn in kangaroo position</a:t>
            </a:r>
            <a:endParaRPr lang="en-NO" dirty="0"/>
          </a:p>
        </p:txBody>
      </p:sp>
      <p:pic>
        <p:nvPicPr>
          <p:cNvPr id="4" name="Picture 3">
            <a:extLst>
              <a:ext uri="{FF2B5EF4-FFF2-40B4-BE49-F238E27FC236}">
                <a16:creationId xmlns:a16="http://schemas.microsoft.com/office/drawing/2014/main" id="{28256354-246B-9BBF-10BB-F2C65F096B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047" y="1734853"/>
            <a:ext cx="1584000" cy="2120218"/>
          </a:xfrm>
          <a:prstGeom prst="rect">
            <a:avLst/>
          </a:prstGeom>
        </p:spPr>
      </p:pic>
      <p:pic>
        <p:nvPicPr>
          <p:cNvPr id="5" name="Picture 4">
            <a:extLst>
              <a:ext uri="{FF2B5EF4-FFF2-40B4-BE49-F238E27FC236}">
                <a16:creationId xmlns:a16="http://schemas.microsoft.com/office/drawing/2014/main" id="{E5EEA9E8-2BE3-F37E-3C13-E3D77CF66F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08461" y="1734853"/>
            <a:ext cx="1584000" cy="2120218"/>
          </a:xfrm>
          <a:prstGeom prst="rect">
            <a:avLst/>
          </a:prstGeom>
        </p:spPr>
      </p:pic>
      <p:pic>
        <p:nvPicPr>
          <p:cNvPr id="6" name="Picture 5">
            <a:extLst>
              <a:ext uri="{FF2B5EF4-FFF2-40B4-BE49-F238E27FC236}">
                <a16:creationId xmlns:a16="http://schemas.microsoft.com/office/drawing/2014/main" id="{EF509093-E30D-FC15-2F7D-E0B21185DA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97875" y="1734853"/>
            <a:ext cx="1584000" cy="2120218"/>
          </a:xfrm>
          <a:prstGeom prst="rect">
            <a:avLst/>
          </a:prstGeom>
        </p:spPr>
      </p:pic>
      <p:pic>
        <p:nvPicPr>
          <p:cNvPr id="7" name="Picture 6">
            <a:extLst>
              <a:ext uri="{FF2B5EF4-FFF2-40B4-BE49-F238E27FC236}">
                <a16:creationId xmlns:a16="http://schemas.microsoft.com/office/drawing/2014/main" id="{E7657E09-B89A-F64E-0EC2-555D8EEFCB6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87289" y="1734853"/>
            <a:ext cx="1584000" cy="2120218"/>
          </a:xfrm>
          <a:prstGeom prst="rect">
            <a:avLst/>
          </a:prstGeom>
        </p:spPr>
      </p:pic>
      <p:pic>
        <p:nvPicPr>
          <p:cNvPr id="8" name="Picture 7">
            <a:extLst>
              <a:ext uri="{FF2B5EF4-FFF2-40B4-BE49-F238E27FC236}">
                <a16:creationId xmlns:a16="http://schemas.microsoft.com/office/drawing/2014/main" id="{2C39DE18-12B0-BF64-6265-0B69226990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047" y="3974314"/>
            <a:ext cx="1584000" cy="1847495"/>
          </a:xfrm>
          <a:prstGeom prst="rect">
            <a:avLst/>
          </a:prstGeom>
        </p:spPr>
      </p:pic>
      <p:pic>
        <p:nvPicPr>
          <p:cNvPr id="9" name="Content Placeholder 5">
            <a:extLst>
              <a:ext uri="{FF2B5EF4-FFF2-40B4-BE49-F238E27FC236}">
                <a16:creationId xmlns:a16="http://schemas.microsoft.com/office/drawing/2014/main" id="{F4E28B99-9B3A-42E0-13F2-298A07E07C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08460" y="3974313"/>
            <a:ext cx="1583999" cy="1854211"/>
          </a:xfrm>
          <a:prstGeom prst="rect">
            <a:avLst/>
          </a:prstGeom>
        </p:spPr>
      </p:pic>
      <p:grpSp>
        <p:nvGrpSpPr>
          <p:cNvPr id="12" name="Group 11">
            <a:extLst>
              <a:ext uri="{FF2B5EF4-FFF2-40B4-BE49-F238E27FC236}">
                <a16:creationId xmlns:a16="http://schemas.microsoft.com/office/drawing/2014/main" id="{508F3816-48F9-8D13-E087-2F4BFBAA35CA}"/>
              </a:ext>
            </a:extLst>
          </p:cNvPr>
          <p:cNvGrpSpPr/>
          <p:nvPr/>
        </p:nvGrpSpPr>
        <p:grpSpPr>
          <a:xfrm>
            <a:off x="466473" y="5873129"/>
            <a:ext cx="5786290" cy="641542"/>
            <a:chOff x="-4871847" y="4452093"/>
            <a:chExt cx="5786290" cy="641542"/>
          </a:xfrm>
        </p:grpSpPr>
        <p:grpSp>
          <p:nvGrpSpPr>
            <p:cNvPr id="13" name="Group 12">
              <a:extLst>
                <a:ext uri="{FF2B5EF4-FFF2-40B4-BE49-F238E27FC236}">
                  <a16:creationId xmlns:a16="http://schemas.microsoft.com/office/drawing/2014/main" id="{B205DAD7-E4A5-7330-0214-1D589C1EEDBA}"/>
                </a:ext>
              </a:extLst>
            </p:cNvPr>
            <p:cNvGrpSpPr/>
            <p:nvPr/>
          </p:nvGrpSpPr>
          <p:grpSpPr>
            <a:xfrm>
              <a:off x="-4537667" y="4452093"/>
              <a:ext cx="5452110" cy="641542"/>
              <a:chOff x="-2847065" y="5417418"/>
              <a:chExt cx="5452110" cy="641542"/>
            </a:xfrm>
          </p:grpSpPr>
          <p:sp>
            <p:nvSpPr>
              <p:cNvPr id="15" name="TextBox 14">
                <a:extLst>
                  <a:ext uri="{FF2B5EF4-FFF2-40B4-BE49-F238E27FC236}">
                    <a16:creationId xmlns:a16="http://schemas.microsoft.com/office/drawing/2014/main" id="{19164115-002E-27D4-26D7-62FB29C16446}"/>
                  </a:ext>
                </a:extLst>
              </p:cNvPr>
              <p:cNvSpPr txBox="1"/>
              <p:nvPr/>
            </p:nvSpPr>
            <p:spPr>
              <a:xfrm>
                <a:off x="-2847065" y="5575430"/>
                <a:ext cx="3659215" cy="483530"/>
              </a:xfrm>
              <a:prstGeom prst="rect">
                <a:avLst/>
              </a:prstGeom>
              <a:noFill/>
            </p:spPr>
            <p:txBody>
              <a:bodyPr wrap="square">
                <a:spAutoFit/>
              </a:bodyPr>
              <a:lstStyle/>
              <a:p>
                <a:pPr marL="162000" indent="-162000">
                  <a:lnSpc>
                    <a:spcPts val="1620"/>
                  </a:lnSpc>
                  <a:buFont typeface="Arial" panose="020B0604020202020204" pitchFamily="34" charset="0"/>
                  <a:buChar char="•"/>
                </a:pPr>
                <a:r>
                  <a:rPr lang="en-US" sz="1100" i="1" u="sng" dirty="0">
                    <a:solidFill>
                      <a:schemeClr val="tx2"/>
                    </a:solidFill>
                    <a:latin typeface="Arial" panose="020B0604020202020204" pitchFamily="34" charset="0"/>
                    <a:cs typeface="Arial" panose="020B0604020202020204" pitchFamily="34" charset="0"/>
                    <a:hlinkClick r:id="rId9"/>
                  </a:rPr>
                  <a:t>Preparing for KMC  </a:t>
                </a:r>
                <a:endParaRPr lang="en-US" sz="1100" i="1" u="sng" dirty="0">
                  <a:solidFill>
                    <a:schemeClr val="tx2"/>
                  </a:solidFill>
                  <a:latin typeface="Arial" panose="020B0604020202020204" pitchFamily="34" charset="0"/>
                  <a:cs typeface="Arial" panose="020B0604020202020204" pitchFamily="34" charset="0"/>
                </a:endParaRPr>
              </a:p>
              <a:p>
                <a:pPr marL="162000" indent="-162000">
                  <a:lnSpc>
                    <a:spcPts val="1620"/>
                  </a:lnSpc>
                  <a:buFont typeface="Arial" panose="020B0604020202020204" pitchFamily="34" charset="0"/>
                  <a:buChar char="•"/>
                </a:pPr>
                <a:r>
                  <a:rPr lang="en-US" sz="1100" i="1" u="sng" dirty="0">
                    <a:solidFill>
                      <a:schemeClr val="tx2"/>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Place the baby in KMC position</a:t>
                </a:r>
                <a:endParaRPr lang="en-US" sz="1100" i="1" u="sng" dirty="0">
                  <a:solidFill>
                    <a:schemeClr val="tx2"/>
                  </a:solidFill>
                  <a:latin typeface="Arial" panose="020B060402020202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EE18ABA2-A968-1EF5-685A-020C4BBDC2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81314" y="5417418"/>
                <a:ext cx="223731" cy="223731"/>
              </a:xfrm>
              <a:prstGeom prst="rect">
                <a:avLst/>
              </a:prstGeom>
            </p:spPr>
          </p:pic>
        </p:grpSp>
        <p:pic>
          <p:nvPicPr>
            <p:cNvPr id="14" name="Picture 13" descr="A blue circle with a white camera&#10;&#10;Description automatically generated">
              <a:extLst>
                <a:ext uri="{FF2B5EF4-FFF2-40B4-BE49-F238E27FC236}">
                  <a16:creationId xmlns:a16="http://schemas.microsoft.com/office/drawing/2014/main" id="{043E732A-914E-36DE-7610-E1C0ACB40D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1847" y="4694005"/>
              <a:ext cx="360000" cy="360000"/>
            </a:xfrm>
            <a:prstGeom prst="rect">
              <a:avLst/>
            </a:prstGeom>
          </p:spPr>
        </p:pic>
      </p:grpSp>
      <p:sp>
        <p:nvSpPr>
          <p:cNvPr id="2" name="TextBox 1">
            <a:extLst>
              <a:ext uri="{FF2B5EF4-FFF2-40B4-BE49-F238E27FC236}">
                <a16:creationId xmlns:a16="http://schemas.microsoft.com/office/drawing/2014/main" id="{D16A291B-F039-9CDF-0ED4-07105A94B179}"/>
              </a:ext>
            </a:extLst>
          </p:cNvPr>
          <p:cNvSpPr txBox="1"/>
          <p:nvPr/>
        </p:nvSpPr>
        <p:spPr>
          <a:xfrm>
            <a:off x="2972700" y="5851586"/>
            <a:ext cx="2790265" cy="192360"/>
          </a:xfrm>
          <a:prstGeom prst="rect">
            <a:avLst/>
          </a:prstGeom>
          <a:noFill/>
        </p:spPr>
        <p:txBody>
          <a:bodyPr wrap="square" rtlCol="0">
            <a:spAutoFit/>
          </a:bodyPr>
          <a:lstStyle/>
          <a:p>
            <a:r>
              <a:rPr lang="en-GB" sz="650" dirty="0">
                <a:latin typeface="Arial" panose="020B0604020202020204" pitchFamily="34" charset="0"/>
                <a:cs typeface="Arial" panose="020B0604020202020204" pitchFamily="34" charset="0"/>
              </a:rPr>
              <a:t>© Neonatal unit Da Nang hospital for women and children Vietnam</a:t>
            </a:r>
            <a:endParaRPr lang="en-NO" sz="650" dirty="0">
              <a:latin typeface="Arial" panose="020B0604020202020204" pitchFamily="34" charset="0"/>
              <a:cs typeface="Arial" panose="020B0604020202020204" pitchFamily="34" charset="0"/>
            </a:endParaRPr>
          </a:p>
        </p:txBody>
      </p:sp>
      <p:pic>
        <p:nvPicPr>
          <p:cNvPr id="17" name="Picture 16" descr="A person and person holding a baby&#10;&#10;Description automatically generated">
            <a:extLst>
              <a:ext uri="{FF2B5EF4-FFF2-40B4-BE49-F238E27FC236}">
                <a16:creationId xmlns:a16="http://schemas.microsoft.com/office/drawing/2014/main" id="{75EA3CE3-E6C6-AC33-F3A0-CE49FECDD2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84431" y="3993357"/>
            <a:ext cx="1589716" cy="1858229"/>
          </a:xfrm>
          <a:prstGeom prst="rect">
            <a:avLst/>
          </a:prstGeom>
          <a:solidFill>
            <a:schemeClr val="bg1"/>
          </a:solidFill>
          <a:ln w="6985">
            <a:solidFill>
              <a:schemeClr val="tx1"/>
            </a:solidFill>
          </a:ln>
        </p:spPr>
      </p:pic>
      <p:pic>
        <p:nvPicPr>
          <p:cNvPr id="20" name="Picture 19" descr="A person in a hospital gown holding a baby&#10;&#10;Description automatically generated">
            <a:extLst>
              <a:ext uri="{FF2B5EF4-FFF2-40B4-BE49-F238E27FC236}">
                <a16:creationId xmlns:a16="http://schemas.microsoft.com/office/drawing/2014/main" id="{AE181FF2-B1F2-A306-2923-9470C9B08136}"/>
              </a:ext>
            </a:extLst>
          </p:cNvPr>
          <p:cNvPicPr>
            <a:picLocks noChangeAspect="1"/>
          </p:cNvPicPr>
          <p:nvPr/>
        </p:nvPicPr>
        <p:blipFill rotWithShape="1">
          <a:blip r:embed="rId15">
            <a:extLst>
              <a:ext uri="{28A0092B-C50C-407E-A947-70E740481C1C}">
                <a14:useLocalDpi xmlns:a14="http://schemas.microsoft.com/office/drawing/2010/main" val="0"/>
              </a:ext>
            </a:extLst>
          </a:blip>
          <a:srcRect l="2468" t="5041" b="1406"/>
          <a:stretch/>
        </p:blipFill>
        <p:spPr>
          <a:xfrm>
            <a:off x="3897875" y="3972280"/>
            <a:ext cx="1584000" cy="1832174"/>
          </a:xfrm>
          <a:prstGeom prst="rect">
            <a:avLst/>
          </a:prstGeom>
        </p:spPr>
      </p:pic>
    </p:spTree>
    <p:extLst>
      <p:ext uri="{BB962C8B-B14F-4D97-AF65-F5344CB8AC3E}">
        <p14:creationId xmlns:p14="http://schemas.microsoft.com/office/powerpoint/2010/main" val="168632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2E85F-6F62-414D-0E5B-781942D727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DBAA35-2FE3-802C-0F9B-4318165B3327}"/>
              </a:ext>
            </a:extLst>
          </p:cNvPr>
          <p:cNvSpPr>
            <a:spLocks noGrp="1"/>
          </p:cNvSpPr>
          <p:nvPr>
            <p:ph type="title"/>
          </p:nvPr>
        </p:nvSpPr>
        <p:spPr>
          <a:xfrm>
            <a:off x="1652451" y="281687"/>
            <a:ext cx="6950060" cy="1036800"/>
          </a:xfrm>
        </p:spPr>
        <p:txBody>
          <a:bodyPr/>
          <a:lstStyle/>
          <a:p>
            <a:r>
              <a:rPr lang="nb-NO" sz="2800" dirty="0"/>
              <a:t>Support Lydia for diaper change</a:t>
            </a:r>
            <a:endParaRPr lang="en-NO" dirty="0"/>
          </a:p>
        </p:txBody>
      </p:sp>
      <p:sp>
        <p:nvSpPr>
          <p:cNvPr id="4" name="Content Placeholder 1">
            <a:extLst>
              <a:ext uri="{FF2B5EF4-FFF2-40B4-BE49-F238E27FC236}">
                <a16:creationId xmlns:a16="http://schemas.microsoft.com/office/drawing/2014/main" id="{296D2D80-D939-48B9-4370-B2573721DED7}"/>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altLang="zh-CN" sz="1800" dirty="0"/>
              <a:t>Form groups (mother, midwife and companion).</a:t>
            </a:r>
            <a:br>
              <a:rPr lang="en-GB" altLang="zh-CN" sz="1800" dirty="0"/>
            </a:br>
            <a:endParaRPr lang="en-GB" altLang="zh-CN" sz="1800" dirty="0"/>
          </a:p>
          <a:p>
            <a:pPr marL="0" indent="0">
              <a:buNone/>
            </a:pPr>
            <a:endParaRPr lang="en-GB" altLang="zh-CN" sz="1800" dirty="0"/>
          </a:p>
          <a:p>
            <a:pPr marL="0" indent="0">
              <a:buNone/>
            </a:pPr>
            <a:endParaRPr lang="en-GB" sz="1800" dirty="0"/>
          </a:p>
          <a:p>
            <a:pPr marL="0" indent="0">
              <a:buFont typeface="Arial" panose="020B0604020202020204" pitchFamily="34" charset="0"/>
              <a:buNone/>
            </a:pPr>
            <a:endParaRPr lang="en-GB" sz="1800" b="1" dirty="0"/>
          </a:p>
          <a:p>
            <a:pPr marL="0" indent="0">
              <a:buFont typeface="Arial" panose="020B0604020202020204" pitchFamily="34" charset="0"/>
              <a:buNone/>
            </a:pPr>
            <a:br>
              <a:rPr lang="en-GB" sz="1800" b="1" dirty="0"/>
            </a:br>
            <a:r>
              <a:rPr lang="en-GB" sz="1800" b="1" dirty="0"/>
              <a:t>Support Lydia to safely move Amos for a diaper change and counsel </a:t>
            </a:r>
            <a:br>
              <a:rPr lang="en-GB" sz="1800" b="1" dirty="0"/>
            </a:br>
            <a:r>
              <a:rPr lang="en-GB" sz="1800" b="1" dirty="0"/>
              <a:t>her on monitoring her baby´s condition.</a:t>
            </a:r>
          </a:p>
          <a:p>
            <a:pPr marL="0" inden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C67E792C-F8C9-6BD5-78BB-409599E89ECD}"/>
              </a:ext>
            </a:extLst>
          </p:cNvPr>
          <p:cNvSpPr/>
          <p:nvPr/>
        </p:nvSpPr>
        <p:spPr>
          <a:xfrm>
            <a:off x="624680" y="2202921"/>
            <a:ext cx="7977831" cy="16599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Amos is 3 hours old. </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is being cared for in KMC by his mother, Lydia, who is growing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in confidence.</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There are no danger signs. His temperature is 37.6 °C.</a:t>
            </a:r>
          </a:p>
        </p:txBody>
      </p:sp>
      <p:grpSp>
        <p:nvGrpSpPr>
          <p:cNvPr id="7" name="Group 6">
            <a:extLst>
              <a:ext uri="{FF2B5EF4-FFF2-40B4-BE49-F238E27FC236}">
                <a16:creationId xmlns:a16="http://schemas.microsoft.com/office/drawing/2014/main" id="{E35E4D6E-C96E-21DD-0D81-B4FF499DF946}"/>
              </a:ext>
            </a:extLst>
          </p:cNvPr>
          <p:cNvGrpSpPr/>
          <p:nvPr/>
        </p:nvGrpSpPr>
        <p:grpSpPr>
          <a:xfrm>
            <a:off x="549730" y="5881881"/>
            <a:ext cx="4022270" cy="360000"/>
            <a:chOff x="566707" y="4383958"/>
            <a:chExt cx="4022270" cy="360000"/>
          </a:xfrm>
        </p:grpSpPr>
        <p:grpSp>
          <p:nvGrpSpPr>
            <p:cNvPr id="8" name="Group 7">
              <a:extLst>
                <a:ext uri="{FF2B5EF4-FFF2-40B4-BE49-F238E27FC236}">
                  <a16:creationId xmlns:a16="http://schemas.microsoft.com/office/drawing/2014/main" id="{3B0EE542-2CAC-95B5-8FFA-0419D2739B40}"/>
                </a:ext>
              </a:extLst>
            </p:cNvPr>
            <p:cNvGrpSpPr/>
            <p:nvPr/>
          </p:nvGrpSpPr>
          <p:grpSpPr>
            <a:xfrm>
              <a:off x="690712" y="4440486"/>
              <a:ext cx="3898265" cy="261610"/>
              <a:chOff x="2381314" y="5405811"/>
              <a:chExt cx="3898265" cy="261610"/>
            </a:xfrm>
          </p:grpSpPr>
          <p:sp>
            <p:nvSpPr>
              <p:cNvPr id="10" name="TextBox 9">
                <a:extLst>
                  <a:ext uri="{FF2B5EF4-FFF2-40B4-BE49-F238E27FC236}">
                    <a16:creationId xmlns:a16="http://schemas.microsoft.com/office/drawing/2014/main" id="{F2A0D2CF-731A-CDA0-A176-1C43AC2CE729}"/>
                  </a:ext>
                </a:extLst>
              </p:cNvPr>
              <p:cNvSpPr txBox="1"/>
              <p:nvPr/>
            </p:nvSpPr>
            <p:spPr>
              <a:xfrm>
                <a:off x="2620364" y="5405811"/>
                <a:ext cx="3659215" cy="261610"/>
              </a:xfrm>
              <a:prstGeom prst="rect">
                <a:avLst/>
              </a:prstGeom>
              <a:noFill/>
            </p:spPr>
            <p:txBody>
              <a:bodyPr wrap="square">
                <a:spAutoFit/>
              </a:bodyPr>
              <a:lstStyle/>
              <a:p>
                <a:r>
                  <a:rPr lang="en-GB" sz="1100" i="1" u="sng" dirty="0">
                    <a:solidFill>
                      <a:srgbClr val="0070C0"/>
                    </a:solidFill>
                    <a:latin typeface="Arial" panose="020B0604020202020204" pitchFamily="34" charset="0"/>
                    <a:cs typeface="Arial" panose="020B0604020202020204" pitchFamily="34" charset="0"/>
                    <a:hlinkClick r:id="rId3"/>
                  </a:rPr>
                  <a:t>KMC diaper change</a:t>
                </a:r>
                <a:endParaRPr lang="en-GB" sz="1100" i="1" u="sng" dirty="0">
                  <a:solidFill>
                    <a:srgbClr val="0070C0"/>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0928CBB9-F18E-0CC5-7EEA-C0F5FE0BB4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DEBA0D2C-9704-8CCC-13E7-1F3B50F555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228362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4DEE523-DEE6-D8CD-7338-D52983DB4E40}"/>
              </a:ext>
            </a:extLst>
          </p:cNvPr>
          <p:cNvSpPr>
            <a:spLocks noGrp="1"/>
          </p:cNvSpPr>
          <p:nvPr>
            <p:ph idx="10"/>
          </p:nvPr>
        </p:nvSpPr>
        <p:spPr/>
        <p:txBody>
          <a:bodyPr/>
          <a:lstStyle/>
          <a:p>
            <a:pPr lvl="0"/>
            <a:r>
              <a:rPr lang="en-GB" sz="1800" b="1" dirty="0"/>
              <a:t>Goal and </a:t>
            </a:r>
            <a:r>
              <a:rPr lang="nb-NO" sz="1800" b="1" dirty="0"/>
              <a:t>l</a:t>
            </a:r>
            <a:r>
              <a:rPr lang="en-NO" sz="1800" b="1" dirty="0"/>
              <a:t>earning </a:t>
            </a:r>
            <a:r>
              <a:rPr lang="en-GB" sz="1800" b="1" dirty="0"/>
              <a:t>outcomes</a:t>
            </a:r>
          </a:p>
          <a:p>
            <a:pPr lvl="0"/>
            <a:r>
              <a:rPr lang="en-GB" sz="1800" b="1" dirty="0"/>
              <a:t>The situation</a:t>
            </a:r>
          </a:p>
          <a:p>
            <a:pPr lvl="0"/>
            <a:r>
              <a:rPr lang="en-US" dirty="0"/>
              <a:t>Special needs of the s</a:t>
            </a:r>
            <a:r>
              <a:rPr lang="en-US" sz="1800" b="1" dirty="0"/>
              <a:t>mall baby</a:t>
            </a:r>
          </a:p>
          <a:p>
            <a:pPr lvl="0"/>
            <a:r>
              <a:rPr lang="en-US" dirty="0"/>
              <a:t>Principles of k</a:t>
            </a:r>
            <a:r>
              <a:rPr lang="en-US" sz="1800" b="1" dirty="0"/>
              <a:t>angaroo mother care (KMC)</a:t>
            </a:r>
          </a:p>
          <a:p>
            <a:pPr lvl="0"/>
            <a:r>
              <a:rPr lang="en-US" sz="1800" b="1" dirty="0"/>
              <a:t>Practical issues in KMC</a:t>
            </a:r>
          </a:p>
          <a:p>
            <a:pPr lvl="0"/>
            <a:r>
              <a:rPr lang="en-US" sz="1800" b="1" dirty="0"/>
              <a:t>Organization of KMC</a:t>
            </a:r>
          </a:p>
          <a:p>
            <a:pPr lvl="0"/>
            <a:r>
              <a:rPr lang="en-US" sz="1800" b="1" dirty="0"/>
              <a:t>Summary</a:t>
            </a:r>
          </a:p>
          <a:p>
            <a:pPr lvl="0"/>
            <a:r>
              <a:rPr lang="en-US" sz="1800" b="1" dirty="0"/>
              <a:t>Clinical practice</a:t>
            </a:r>
          </a:p>
          <a:p>
            <a:pPr lvl="0"/>
            <a:r>
              <a:rPr lang="en-US" sz="1800" b="1" dirty="0"/>
              <a:t>Quality improvement</a:t>
            </a:r>
          </a:p>
          <a:p>
            <a:r>
              <a:rPr lang="nb-NO" altLang="en-NO" dirty="0"/>
              <a:t>References and additional resources</a:t>
            </a:r>
            <a:endParaRPr lang="nb-NO" altLang="en-NO" sz="1800" b="1" dirty="0"/>
          </a:p>
          <a:p>
            <a:pPr marL="0" lvl="0" indent="0">
              <a:buNone/>
            </a:pPr>
            <a:endParaRPr lang="en-US" sz="1800" b="1" dirty="0"/>
          </a:p>
        </p:txBody>
      </p:sp>
      <p:sp>
        <p:nvSpPr>
          <p:cNvPr id="5" name="Title 4">
            <a:extLst>
              <a:ext uri="{FF2B5EF4-FFF2-40B4-BE49-F238E27FC236}">
                <a16:creationId xmlns:a16="http://schemas.microsoft.com/office/drawing/2014/main" id="{75733BCC-E12B-4A9A-CBBA-5EEFE8AF7199}"/>
              </a:ext>
            </a:extLst>
          </p:cNvPr>
          <p:cNvSpPr>
            <a:spLocks noGrp="1"/>
          </p:cNvSpPr>
          <p:nvPr>
            <p:ph type="title"/>
          </p:nvPr>
        </p:nvSpPr>
        <p:spPr/>
        <p:txBody>
          <a:bodyPr/>
          <a:lstStyle/>
          <a:p>
            <a:r>
              <a:rPr lang="en-NO"/>
              <a:t>Content</a:t>
            </a:r>
          </a:p>
        </p:txBody>
      </p:sp>
    </p:spTree>
    <p:extLst>
      <p:ext uri="{BB962C8B-B14F-4D97-AF65-F5344CB8AC3E}">
        <p14:creationId xmlns:p14="http://schemas.microsoft.com/office/powerpoint/2010/main" val="1508960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72B246-819C-6337-B95A-56704834C89C}"/>
              </a:ext>
            </a:extLst>
          </p:cNvPr>
          <p:cNvSpPr/>
          <p:nvPr/>
        </p:nvSpPr>
        <p:spPr>
          <a:xfrm>
            <a:off x="4272456" y="1746448"/>
            <a:ext cx="4330055" cy="19348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B69DBB59-BFBA-D327-B7B4-3ED155516217}"/>
              </a:ext>
            </a:extLst>
          </p:cNvPr>
          <p:cNvSpPr>
            <a:spLocks noGrp="1"/>
          </p:cNvSpPr>
          <p:nvPr>
            <p:ph type="title"/>
          </p:nvPr>
        </p:nvSpPr>
        <p:spPr/>
        <p:txBody>
          <a:bodyPr/>
          <a:lstStyle/>
          <a:p>
            <a:r>
              <a:rPr lang="en-GB" sz="2800" dirty="0"/>
              <a:t>Who else can support mothers to provide KMC?</a:t>
            </a:r>
            <a:endParaRPr lang="en-NO" dirty="0"/>
          </a:p>
        </p:txBody>
      </p:sp>
      <p:sp>
        <p:nvSpPr>
          <p:cNvPr id="2" name="Content Placeholder 1">
            <a:extLst>
              <a:ext uri="{FF2B5EF4-FFF2-40B4-BE49-F238E27FC236}">
                <a16:creationId xmlns:a16="http://schemas.microsoft.com/office/drawing/2014/main" id="{C8D35FB6-921B-CB6C-D347-915D7D48750F}"/>
              </a:ext>
            </a:extLst>
          </p:cNvPr>
          <p:cNvSpPr>
            <a:spLocks noGrp="1"/>
          </p:cNvSpPr>
          <p:nvPr>
            <p:ph idx="1"/>
          </p:nvPr>
        </p:nvSpPr>
        <p:spPr>
          <a:xfrm>
            <a:off x="4306641" y="1828799"/>
            <a:ext cx="4330055" cy="4471319"/>
          </a:xfrm>
          <a:prstGeom prst="rect">
            <a:avLst/>
          </a:prstGeom>
        </p:spPr>
        <p:txBody>
          <a:bodyPr/>
          <a:lstStyle/>
          <a:p>
            <a:r>
              <a:rPr lang="en-GB" sz="1600" dirty="0"/>
              <a:t>All family members can participate if they </a:t>
            </a:r>
            <a:br>
              <a:rPr lang="en-GB" sz="1600" dirty="0"/>
            </a:br>
            <a:r>
              <a:rPr lang="en-GB" sz="1600" dirty="0"/>
              <a:t>are willing and available.</a:t>
            </a:r>
          </a:p>
          <a:p>
            <a:r>
              <a:rPr lang="en-GB" sz="1600" dirty="0"/>
              <a:t>Age, number of children, education, </a:t>
            </a:r>
            <a:br>
              <a:rPr lang="en-GB" sz="1600" dirty="0"/>
            </a:br>
            <a:r>
              <a:rPr lang="en-GB" sz="1600" dirty="0"/>
              <a:t>cultural background, religion and </a:t>
            </a:r>
            <a:br>
              <a:rPr lang="en-GB" sz="1600" dirty="0"/>
            </a:br>
            <a:r>
              <a:rPr lang="en-GB" sz="1600" dirty="0"/>
              <a:t>social position should not be barriers.</a:t>
            </a:r>
          </a:p>
        </p:txBody>
      </p:sp>
      <p:pic>
        <p:nvPicPr>
          <p:cNvPr id="4" name="Picture 3" descr="_HGP1323">
            <a:extLst>
              <a:ext uri="{FF2B5EF4-FFF2-40B4-BE49-F238E27FC236}">
                <a16:creationId xmlns:a16="http://schemas.microsoft.com/office/drawing/2014/main" id="{8F9683BB-1FBD-B96E-C88C-E31EC205A0F8}"/>
              </a:ext>
            </a:extLst>
          </p:cNvPr>
          <p:cNvPicPr/>
          <p:nvPr/>
        </p:nvPicPr>
        <p:blipFill rotWithShape="1">
          <a:blip r:embed="rId3" cstate="screen">
            <a:extLst>
              <a:ext uri="{28A0092B-C50C-407E-A947-70E740481C1C}">
                <a14:useLocalDpi xmlns:a14="http://schemas.microsoft.com/office/drawing/2010/main"/>
              </a:ext>
            </a:extLst>
          </a:blip>
          <a:srcRect b="5018"/>
          <a:stretch/>
        </p:blipFill>
        <p:spPr bwMode="auto">
          <a:xfrm>
            <a:off x="519046" y="1746448"/>
            <a:ext cx="3537909" cy="2207309"/>
          </a:xfrm>
          <a:prstGeom prst="rect">
            <a:avLst/>
          </a:prstGeom>
          <a:noFill/>
          <a:ln w="9525">
            <a:noFill/>
            <a:miter lim="800000"/>
            <a:headEnd/>
            <a:tailEnd/>
          </a:ln>
        </p:spPr>
      </p:pic>
      <p:pic>
        <p:nvPicPr>
          <p:cNvPr id="5" name="Picture 4">
            <a:extLst>
              <a:ext uri="{FF2B5EF4-FFF2-40B4-BE49-F238E27FC236}">
                <a16:creationId xmlns:a16="http://schemas.microsoft.com/office/drawing/2014/main" id="{CE85B584-BD81-8458-68E4-BBF051743E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047" y="4059617"/>
            <a:ext cx="1794961" cy="2508522"/>
          </a:xfrm>
          <a:prstGeom prst="rect">
            <a:avLst/>
          </a:prstGeom>
        </p:spPr>
      </p:pic>
      <p:sp>
        <p:nvSpPr>
          <p:cNvPr id="6" name="TextBox 5">
            <a:extLst>
              <a:ext uri="{FF2B5EF4-FFF2-40B4-BE49-F238E27FC236}">
                <a16:creationId xmlns:a16="http://schemas.microsoft.com/office/drawing/2014/main" id="{B35AD3B1-1EB2-98FF-ADB3-DC7026A44745}"/>
              </a:ext>
            </a:extLst>
          </p:cNvPr>
          <p:cNvSpPr txBox="1"/>
          <p:nvPr/>
        </p:nvSpPr>
        <p:spPr>
          <a:xfrm>
            <a:off x="519046" y="6366231"/>
            <a:ext cx="1794961"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WHO/Dr </a:t>
            </a:r>
            <a:r>
              <a:rPr lang="en-GB" sz="650" dirty="0" err="1">
                <a:solidFill>
                  <a:schemeClr val="bg1"/>
                </a:solidFill>
                <a:latin typeface="Arial" panose="020B0604020202020204" pitchFamily="34" charset="0"/>
                <a:cs typeface="Arial" panose="020B0604020202020204" pitchFamily="34" charset="0"/>
              </a:rPr>
              <a:t>Helenlouise</a:t>
            </a:r>
            <a:r>
              <a:rPr lang="en-GB" sz="650" dirty="0">
                <a:solidFill>
                  <a:schemeClr val="bg1"/>
                </a:solidFill>
                <a:latin typeface="Arial" panose="020B0604020202020204" pitchFamily="34" charset="0"/>
                <a:cs typeface="Arial" panose="020B0604020202020204" pitchFamily="34" charset="0"/>
              </a:rPr>
              <a:t> Taylor</a:t>
            </a:r>
          </a:p>
        </p:txBody>
      </p:sp>
      <p:pic>
        <p:nvPicPr>
          <p:cNvPr id="7" name="Image 1">
            <a:extLst>
              <a:ext uri="{FF2B5EF4-FFF2-40B4-BE49-F238E27FC236}">
                <a16:creationId xmlns:a16="http://schemas.microsoft.com/office/drawing/2014/main" id="{367702F9-0BEC-F400-8FD0-EFA29BB06FE3}"/>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2403647" y="4071174"/>
            <a:ext cx="1653309" cy="1274881"/>
          </a:xfrm>
          <a:prstGeom prst="rect">
            <a:avLst/>
          </a:prstGeom>
          <a:noFill/>
          <a:ln w="9525">
            <a:noFill/>
            <a:miter lim="800000"/>
            <a:headEnd/>
            <a:tailEnd/>
          </a:ln>
        </p:spPr>
      </p:pic>
      <p:sp>
        <p:nvSpPr>
          <p:cNvPr id="10" name="TextBox 9">
            <a:extLst>
              <a:ext uri="{FF2B5EF4-FFF2-40B4-BE49-F238E27FC236}">
                <a16:creationId xmlns:a16="http://schemas.microsoft.com/office/drawing/2014/main" id="{B7C9547D-3B67-A817-5AB1-063176B78856}"/>
              </a:ext>
            </a:extLst>
          </p:cNvPr>
          <p:cNvSpPr txBox="1"/>
          <p:nvPr/>
        </p:nvSpPr>
        <p:spPr>
          <a:xfrm>
            <a:off x="3076567" y="3748829"/>
            <a:ext cx="980388"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UNICEF Mali</a:t>
            </a:r>
          </a:p>
        </p:txBody>
      </p:sp>
      <p:sp>
        <p:nvSpPr>
          <p:cNvPr id="11" name="TextBox 10">
            <a:extLst>
              <a:ext uri="{FF2B5EF4-FFF2-40B4-BE49-F238E27FC236}">
                <a16:creationId xmlns:a16="http://schemas.microsoft.com/office/drawing/2014/main" id="{A14AD0C4-98E5-F7A7-9F7B-57C9DC9CC0D5}"/>
              </a:ext>
            </a:extLst>
          </p:cNvPr>
          <p:cNvSpPr txBox="1"/>
          <p:nvPr/>
        </p:nvSpPr>
        <p:spPr>
          <a:xfrm>
            <a:off x="3076567" y="5153393"/>
            <a:ext cx="980388"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UNICEF Mali</a:t>
            </a:r>
          </a:p>
        </p:txBody>
      </p:sp>
      <p:pic>
        <p:nvPicPr>
          <p:cNvPr id="13" name="Picture 12" descr="A person holding a baby&#10;&#10;Description automatically generated">
            <a:extLst>
              <a:ext uri="{FF2B5EF4-FFF2-40B4-BE49-F238E27FC236}">
                <a16:creationId xmlns:a16="http://schemas.microsoft.com/office/drawing/2014/main" id="{7C940CA9-F9FE-9B48-4841-E99D0EF81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866" y="5463472"/>
            <a:ext cx="1658089" cy="1107603"/>
          </a:xfrm>
          <a:prstGeom prst="rect">
            <a:avLst/>
          </a:prstGeom>
        </p:spPr>
      </p:pic>
      <p:sp>
        <p:nvSpPr>
          <p:cNvPr id="14" name="TextBox 13">
            <a:extLst>
              <a:ext uri="{FF2B5EF4-FFF2-40B4-BE49-F238E27FC236}">
                <a16:creationId xmlns:a16="http://schemas.microsoft.com/office/drawing/2014/main" id="{F1E6A35A-1627-CABF-2483-48F2BF77E4F3}"/>
              </a:ext>
            </a:extLst>
          </p:cNvPr>
          <p:cNvSpPr txBox="1"/>
          <p:nvPr/>
        </p:nvSpPr>
        <p:spPr>
          <a:xfrm>
            <a:off x="2518116" y="6381255"/>
            <a:ext cx="1537827"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Da Nang hospital Vietnam</a:t>
            </a:r>
            <a:endParaRPr lang="en-NO" sz="6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9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C370F-2881-027C-9A2C-F9E191D6C6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B8D9AC-2C1F-E1B4-2FA6-F258C3427A26}"/>
              </a:ext>
            </a:extLst>
          </p:cNvPr>
          <p:cNvSpPr>
            <a:spLocks noGrp="1"/>
          </p:cNvSpPr>
          <p:nvPr>
            <p:ph type="title"/>
          </p:nvPr>
        </p:nvSpPr>
        <p:spPr/>
        <p:txBody>
          <a:bodyPr/>
          <a:lstStyle/>
          <a:p>
            <a:pPr>
              <a:lnSpc>
                <a:spcPts val="2960"/>
              </a:lnSpc>
            </a:pPr>
            <a:r>
              <a:rPr lang="en-US" altLang="zh-CN" dirty="0"/>
              <a:t>Should families be involved in care of preterm or low-birthweight infants in health facilities</a:t>
            </a:r>
            <a:r>
              <a:rPr lang="en-AU" dirty="0"/>
              <a:t>?</a:t>
            </a:r>
            <a:endParaRPr lang="en-NO" dirty="0"/>
          </a:p>
        </p:txBody>
      </p:sp>
      <p:sp>
        <p:nvSpPr>
          <p:cNvPr id="2" name="Content Placeholder 1">
            <a:extLst>
              <a:ext uri="{FF2B5EF4-FFF2-40B4-BE49-F238E27FC236}">
                <a16:creationId xmlns:a16="http://schemas.microsoft.com/office/drawing/2014/main" id="{2B62F763-6477-6279-A65C-9418CD95DBDA}"/>
              </a:ext>
            </a:extLst>
          </p:cNvPr>
          <p:cNvSpPr>
            <a:spLocks noGrp="1"/>
          </p:cNvSpPr>
          <p:nvPr>
            <p:ph idx="1"/>
          </p:nvPr>
        </p:nvSpPr>
        <p:spPr>
          <a:xfrm>
            <a:off x="3978031" y="1734853"/>
            <a:ext cx="2907323" cy="4565266"/>
          </a:xfrm>
          <a:prstGeom prst="rect">
            <a:avLst/>
          </a:prstGeom>
        </p:spPr>
        <p:txBody>
          <a:bodyPr/>
          <a:lstStyle/>
          <a:p>
            <a:pPr marL="0" indent="0" defTabSz="652463">
              <a:spcBef>
                <a:spcPts val="713"/>
              </a:spcBef>
              <a:buNone/>
            </a:pPr>
            <a:r>
              <a:rPr lang="en-US" altLang="zh-CN" dirty="0">
                <a:solidFill>
                  <a:srgbClr val="525252"/>
                </a:solidFill>
              </a:rPr>
              <a:t>Find the recommendations on pages 83-85. </a:t>
            </a:r>
          </a:p>
        </p:txBody>
      </p:sp>
      <p:pic>
        <p:nvPicPr>
          <p:cNvPr id="5" name="Picture 4" descr="A close-up of a baby&#10;&#10;Description automatically generated">
            <a:hlinkClick r:id="rId3"/>
            <a:extLst>
              <a:ext uri="{FF2B5EF4-FFF2-40B4-BE49-F238E27FC236}">
                <a16:creationId xmlns:a16="http://schemas.microsoft.com/office/drawing/2014/main" id="{30618D5D-BE23-4530-EBF6-8D05F4683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80" y="1734852"/>
            <a:ext cx="3119018" cy="4438741"/>
          </a:xfrm>
          <a:prstGeom prst="rect">
            <a:avLst/>
          </a:prstGeom>
        </p:spPr>
      </p:pic>
    </p:spTree>
    <p:extLst>
      <p:ext uri="{BB962C8B-B14F-4D97-AF65-F5344CB8AC3E}">
        <p14:creationId xmlns:p14="http://schemas.microsoft.com/office/powerpoint/2010/main" val="3602270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E600F-C562-BAC9-D01C-394F5164CFDE}"/>
              </a:ext>
            </a:extLst>
          </p:cNvPr>
          <p:cNvSpPr>
            <a:spLocks noGrp="1"/>
          </p:cNvSpPr>
          <p:nvPr>
            <p:ph type="title"/>
          </p:nvPr>
        </p:nvSpPr>
        <p:spPr/>
        <p:txBody>
          <a:bodyPr/>
          <a:lstStyle/>
          <a:p>
            <a:r>
              <a:rPr lang="en-US"/>
              <a:t>Recommendations and reasons</a:t>
            </a:r>
            <a:endParaRPr lang="en-NO"/>
          </a:p>
        </p:txBody>
      </p:sp>
      <p:sp>
        <p:nvSpPr>
          <p:cNvPr id="2" name="Content Placeholder 1">
            <a:extLst>
              <a:ext uri="{FF2B5EF4-FFF2-40B4-BE49-F238E27FC236}">
                <a16:creationId xmlns:a16="http://schemas.microsoft.com/office/drawing/2014/main" id="{59AF6854-CA09-C004-96A1-56A87B285226}"/>
              </a:ext>
            </a:extLst>
          </p:cNvPr>
          <p:cNvSpPr>
            <a:spLocks noGrp="1"/>
          </p:cNvSpPr>
          <p:nvPr>
            <p:ph idx="1"/>
          </p:nvPr>
        </p:nvSpPr>
        <p:spPr>
          <a:prstGeom prst="rect">
            <a:avLst/>
          </a:prstGeom>
        </p:spPr>
        <p:txBody>
          <a:bodyPr/>
          <a:lstStyle/>
          <a:p>
            <a:pPr marL="0" indent="0">
              <a:buNone/>
            </a:pPr>
            <a:r>
              <a:rPr lang="en-US" sz="1800" b="1" dirty="0"/>
              <a:t>Family involvement in the routine care of preterm or low-birth-weight </a:t>
            </a:r>
            <a:br>
              <a:rPr lang="en-US" sz="1800" b="1" dirty="0"/>
            </a:br>
            <a:r>
              <a:rPr lang="en-US" sz="1800" b="1" dirty="0"/>
              <a:t>infants in health-care facilities is recommended.</a:t>
            </a:r>
          </a:p>
          <a:p>
            <a:pPr marL="0" indent="0">
              <a:lnSpc>
                <a:spcPts val="1700"/>
              </a:lnSpc>
              <a:spcBef>
                <a:spcPts val="0"/>
              </a:spcBef>
              <a:buNone/>
            </a:pPr>
            <a:endParaRPr lang="en-US" sz="1800" dirty="0"/>
          </a:p>
          <a:p>
            <a:pPr marL="0" indent="0">
              <a:buNone/>
            </a:pPr>
            <a:r>
              <a:rPr lang="en-US" sz="1800" dirty="0"/>
              <a:t>Compared with usual hospital care, family involvement could:</a:t>
            </a:r>
          </a:p>
          <a:p>
            <a:r>
              <a:rPr lang="en-US" sz="1800" dirty="0"/>
              <a:t>decrease morbidity (infection, intraventricular </a:t>
            </a:r>
            <a:r>
              <a:rPr lang="en-US" sz="1800" dirty="0" err="1"/>
              <a:t>haemorrhage</a:t>
            </a:r>
            <a:r>
              <a:rPr lang="en-US" sz="1800" dirty="0"/>
              <a:t>, retinopathy </a:t>
            </a:r>
            <a:br>
              <a:rPr lang="en-US" sz="1800" dirty="0"/>
            </a:br>
            <a:r>
              <a:rPr lang="en-US" sz="1800" dirty="0"/>
              <a:t>of prematurity, bronchopulmonary dysplasia)</a:t>
            </a:r>
          </a:p>
          <a:p>
            <a:r>
              <a:rPr lang="en-US" sz="1800" dirty="0"/>
              <a:t>increase weight and length</a:t>
            </a:r>
          </a:p>
          <a:p>
            <a:r>
              <a:rPr lang="en-US" sz="1800" dirty="0"/>
              <a:t>improve neurodevelopment</a:t>
            </a:r>
          </a:p>
          <a:p>
            <a:pPr marL="0" indent="0">
              <a:buNone/>
            </a:pPr>
            <a:endParaRPr lang="en-NO" dirty="0"/>
          </a:p>
        </p:txBody>
      </p:sp>
    </p:spTree>
    <p:extLst>
      <p:ext uri="{BB962C8B-B14F-4D97-AF65-F5344CB8AC3E}">
        <p14:creationId xmlns:p14="http://schemas.microsoft.com/office/powerpoint/2010/main" val="85037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12402-7D23-160E-38F1-7242668FDB9E}"/>
              </a:ext>
            </a:extLst>
          </p:cNvPr>
          <p:cNvSpPr>
            <a:spLocks noGrp="1"/>
          </p:cNvSpPr>
          <p:nvPr>
            <p:ph type="title"/>
          </p:nvPr>
        </p:nvSpPr>
        <p:spPr/>
        <p:txBody>
          <a:bodyPr/>
          <a:lstStyle/>
          <a:p>
            <a:r>
              <a:rPr lang="en-NO" dirty="0"/>
              <a:t>How </a:t>
            </a:r>
            <a:r>
              <a:rPr lang="en-GB" dirty="0"/>
              <a:t>do</a:t>
            </a:r>
            <a:r>
              <a:rPr lang="en-NO" dirty="0"/>
              <a:t> you coun</a:t>
            </a:r>
            <a:r>
              <a:rPr lang="en-GB" dirty="0"/>
              <a:t>s</a:t>
            </a:r>
            <a:r>
              <a:rPr lang="en-NO" dirty="0"/>
              <a:t>el other family members?</a:t>
            </a:r>
          </a:p>
        </p:txBody>
      </p:sp>
      <p:pic>
        <p:nvPicPr>
          <p:cNvPr id="5" name="Picture 4">
            <a:extLst>
              <a:ext uri="{FF2B5EF4-FFF2-40B4-BE49-F238E27FC236}">
                <a16:creationId xmlns:a16="http://schemas.microsoft.com/office/drawing/2014/main" id="{FE3390E3-06A2-7E46-682B-741F9FD15F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3244675" y="3903094"/>
            <a:ext cx="1486342" cy="1880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B4ECE3E5-9F46-FC70-4C2D-AA62313A2E4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09649" y="3903094"/>
            <a:ext cx="1735118" cy="188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logo&#10;&#10;Description automatically generated">
            <a:extLst>
              <a:ext uri="{FF2B5EF4-FFF2-40B4-BE49-F238E27FC236}">
                <a16:creationId xmlns:a16="http://schemas.microsoft.com/office/drawing/2014/main" id="{E9A2BC33-00F4-0FE6-19D8-70FCDF9B0A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494" y="1775254"/>
            <a:ext cx="2706356" cy="2030259"/>
          </a:xfrm>
          <a:prstGeom prst="rect">
            <a:avLst/>
          </a:prstGeom>
        </p:spPr>
      </p:pic>
      <p:pic>
        <p:nvPicPr>
          <p:cNvPr id="8" name="Picture 7">
            <a:extLst>
              <a:ext uri="{FF2B5EF4-FFF2-40B4-BE49-F238E27FC236}">
                <a16:creationId xmlns:a16="http://schemas.microsoft.com/office/drawing/2014/main" id="{F6C9970B-67FB-ECBC-9D12-9E83B81B946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5494" y="3903094"/>
            <a:ext cx="2519898" cy="18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340F518-BCD1-EB0F-E51E-4681EDE94D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51860" y="1775254"/>
            <a:ext cx="3092907" cy="2030527"/>
          </a:xfrm>
          <a:prstGeom prst="rect">
            <a:avLst/>
          </a:prstGeom>
        </p:spPr>
      </p:pic>
      <p:sp>
        <p:nvSpPr>
          <p:cNvPr id="10" name="TextBox 26">
            <a:extLst>
              <a:ext uri="{FF2B5EF4-FFF2-40B4-BE49-F238E27FC236}">
                <a16:creationId xmlns:a16="http://schemas.microsoft.com/office/drawing/2014/main" id="{3DEEEB28-8F80-BCE5-2FA2-EA3DF0997242}"/>
              </a:ext>
            </a:extLst>
          </p:cNvPr>
          <p:cNvSpPr txBox="1"/>
          <p:nvPr/>
        </p:nvSpPr>
        <p:spPr>
          <a:xfrm>
            <a:off x="5127481" y="3613153"/>
            <a:ext cx="1627131" cy="1923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50" dirty="0">
                <a:solidFill>
                  <a:schemeClr val="bg1"/>
                </a:solidFill>
                <a:latin typeface="Arial" panose="020B0604020202020204" pitchFamily="34" charset="0"/>
                <a:cs typeface="Arial" panose="020B0604020202020204" pitchFamily="34" charset="0"/>
              </a:rPr>
              <a:t>© UNICEF/UNI356182/</a:t>
            </a:r>
            <a:r>
              <a:rPr lang="en-GB" sz="650" dirty="0" err="1">
                <a:solidFill>
                  <a:schemeClr val="bg1"/>
                </a:solidFill>
                <a:latin typeface="Arial" panose="020B0604020202020204" pitchFamily="34" charset="0"/>
                <a:cs typeface="Arial" panose="020B0604020202020204" pitchFamily="34" charset="0"/>
              </a:rPr>
              <a:t>Kanobana</a:t>
            </a:r>
            <a:r>
              <a:rPr lang="en-GB" sz="650" dirty="0">
                <a:solidFill>
                  <a:schemeClr val="bg1"/>
                </a:solidFill>
                <a:latin typeface="Arial" panose="020B0604020202020204" pitchFamily="34" charset="0"/>
                <a:cs typeface="Arial" panose="020B0604020202020204" pitchFamily="34" charset="0"/>
              </a:rPr>
              <a:t> </a:t>
            </a:r>
          </a:p>
        </p:txBody>
      </p:sp>
      <p:sp>
        <p:nvSpPr>
          <p:cNvPr id="12" name="TextBox 28">
            <a:extLst>
              <a:ext uri="{FF2B5EF4-FFF2-40B4-BE49-F238E27FC236}">
                <a16:creationId xmlns:a16="http://schemas.microsoft.com/office/drawing/2014/main" id="{FE0B8B94-709B-A0D2-7CAF-2FDFDCC4CDC0}"/>
              </a:ext>
            </a:extLst>
          </p:cNvPr>
          <p:cNvSpPr txBox="1"/>
          <p:nvPr/>
        </p:nvSpPr>
        <p:spPr>
          <a:xfrm>
            <a:off x="1843791" y="5568168"/>
            <a:ext cx="1359122" cy="1923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650" dirty="0">
                <a:solidFill>
                  <a:schemeClr val="bg1"/>
                </a:solidFill>
                <a:latin typeface="Arial" panose="020B0604020202020204" pitchFamily="34" charset="0"/>
                <a:cs typeface="Arial" panose="020B0604020202020204" pitchFamily="34" charset="0"/>
              </a:rPr>
              <a:t>© WHO/Dr Helenlouise Taylor </a:t>
            </a:r>
          </a:p>
        </p:txBody>
      </p:sp>
      <p:sp>
        <p:nvSpPr>
          <p:cNvPr id="21" name="TextBox 28">
            <a:extLst>
              <a:ext uri="{FF2B5EF4-FFF2-40B4-BE49-F238E27FC236}">
                <a16:creationId xmlns:a16="http://schemas.microsoft.com/office/drawing/2014/main" id="{8B217756-F051-0FFE-5A86-0F1A80D391F4}"/>
              </a:ext>
            </a:extLst>
          </p:cNvPr>
          <p:cNvSpPr txBox="1"/>
          <p:nvPr/>
        </p:nvSpPr>
        <p:spPr>
          <a:xfrm>
            <a:off x="3281546" y="5568168"/>
            <a:ext cx="1449472" cy="1923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650" dirty="0">
                <a:solidFill>
                  <a:schemeClr val="bg1"/>
                </a:solidFill>
                <a:latin typeface="Arial" panose="020B0604020202020204" pitchFamily="34" charset="0"/>
                <a:cs typeface="Arial" panose="020B0604020202020204" pitchFamily="34" charset="0"/>
              </a:rPr>
              <a:t>© WHO/Dr Helenlouise Taylor </a:t>
            </a:r>
          </a:p>
        </p:txBody>
      </p:sp>
      <p:sp>
        <p:nvSpPr>
          <p:cNvPr id="23" name="TextBox 28">
            <a:extLst>
              <a:ext uri="{FF2B5EF4-FFF2-40B4-BE49-F238E27FC236}">
                <a16:creationId xmlns:a16="http://schemas.microsoft.com/office/drawing/2014/main" id="{50D7107C-034A-C5C4-8A3B-7AEE15FED76D}"/>
              </a:ext>
            </a:extLst>
          </p:cNvPr>
          <p:cNvSpPr txBox="1"/>
          <p:nvPr/>
        </p:nvSpPr>
        <p:spPr>
          <a:xfrm>
            <a:off x="5095295" y="5585577"/>
            <a:ext cx="1449472" cy="1923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650" dirty="0">
                <a:solidFill>
                  <a:schemeClr val="bg1"/>
                </a:solidFill>
                <a:latin typeface="Arial" panose="020B0604020202020204" pitchFamily="34" charset="0"/>
                <a:cs typeface="Arial" panose="020B0604020202020204" pitchFamily="34" charset="0"/>
              </a:rPr>
              <a:t>© WHO/Dr Helenlouise Taylor </a:t>
            </a:r>
          </a:p>
        </p:txBody>
      </p:sp>
    </p:spTree>
    <p:extLst>
      <p:ext uri="{BB962C8B-B14F-4D97-AF65-F5344CB8AC3E}">
        <p14:creationId xmlns:p14="http://schemas.microsoft.com/office/powerpoint/2010/main" val="346019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D9B2C-79DF-44E9-6390-4FF314E654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930EAB-A0C3-E4DB-7F96-BA254A3F6CFF}"/>
              </a:ext>
            </a:extLst>
          </p:cNvPr>
          <p:cNvSpPr>
            <a:spLocks noGrp="1"/>
          </p:cNvSpPr>
          <p:nvPr>
            <p:ph type="title"/>
          </p:nvPr>
        </p:nvSpPr>
        <p:spPr>
          <a:xfrm>
            <a:off x="1652451" y="281687"/>
            <a:ext cx="7601908" cy="1036800"/>
          </a:xfrm>
        </p:spPr>
        <p:txBody>
          <a:bodyPr/>
          <a:lstStyle/>
          <a:p>
            <a:r>
              <a:rPr lang="en-GB" sz="2800" dirty="0"/>
              <a:t>Support Lydia for activities of daily living</a:t>
            </a:r>
            <a:endParaRPr lang="en-GB" dirty="0"/>
          </a:p>
        </p:txBody>
      </p:sp>
      <p:sp>
        <p:nvSpPr>
          <p:cNvPr id="4" name="Content Placeholder 1">
            <a:extLst>
              <a:ext uri="{FF2B5EF4-FFF2-40B4-BE49-F238E27FC236}">
                <a16:creationId xmlns:a16="http://schemas.microsoft.com/office/drawing/2014/main" id="{FFAB7193-C1B3-E13A-6C44-6E12B0979A9B}"/>
              </a:ext>
            </a:extLst>
          </p:cNvPr>
          <p:cNvSpPr txBox="1">
            <a:spLocks/>
          </p:cNvSpPr>
          <p:nvPr/>
        </p:nvSpPr>
        <p:spPr>
          <a:xfrm>
            <a:off x="2500923" y="1734853"/>
            <a:ext cx="6135773"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300"/>
              </a:lnSpc>
              <a:buNone/>
            </a:pPr>
            <a:r>
              <a:rPr lang="en-GB" altLang="zh-CN" sz="1800" dirty="0"/>
              <a:t>Form groups (mother, nurse and companion).</a:t>
            </a:r>
          </a:p>
          <a:p>
            <a:pPr marL="0" indent="0">
              <a:lnSpc>
                <a:spcPts val="2300"/>
              </a:lnSpc>
              <a:buNone/>
            </a:pPr>
            <a:endParaRPr lang="en-GB" altLang="zh-CN" sz="1800" dirty="0"/>
          </a:p>
          <a:p>
            <a:pPr marL="0" indent="0">
              <a:lnSpc>
                <a:spcPts val="2300"/>
              </a:lnSpc>
              <a:buNone/>
            </a:pPr>
            <a:endParaRPr lang="en-GB" sz="1800" dirty="0"/>
          </a:p>
          <a:p>
            <a:pPr marL="0" indent="0">
              <a:lnSpc>
                <a:spcPts val="2300"/>
              </a:lnSpc>
              <a:buNone/>
            </a:pPr>
            <a:endParaRPr lang="en-GB" sz="1800" b="1" dirty="0"/>
          </a:p>
          <a:p>
            <a:pPr marL="0" indent="0">
              <a:lnSpc>
                <a:spcPts val="1100"/>
              </a:lnSpc>
              <a:buNone/>
            </a:pPr>
            <a:endParaRPr lang="en-GB" sz="1800" b="1" dirty="0"/>
          </a:p>
          <a:p>
            <a:pPr marL="0" indent="0">
              <a:lnSpc>
                <a:spcPts val="2300"/>
              </a:lnSpc>
              <a:buNone/>
            </a:pPr>
            <a:r>
              <a:rPr lang="en-GB" sz="1800" b="1" dirty="0"/>
              <a:t>Support Lydia to put Amos safely in kangaroo position and give tips for activities of daily living with KMC.</a:t>
            </a:r>
            <a:endParaRPr lang="en-US" sz="1800" dirty="0"/>
          </a:p>
          <a:p>
            <a:pPr marL="0" indent="0">
              <a:lnSpc>
                <a:spcPts val="2300"/>
              </a:lnSpc>
              <a:buFont typeface="Arial" panose="020B0604020202020204" pitchFamily="34" charset="0"/>
              <a:buNone/>
            </a:pPr>
            <a:endParaRPr lang="en-US" sz="1800" dirty="0"/>
          </a:p>
          <a:p>
            <a:pPr marL="0" indent="0">
              <a:lnSpc>
                <a:spcPts val="2300"/>
              </a:lnSpc>
              <a:buFont typeface="Arial" panose="020B0604020202020204" pitchFamily="34" charset="0"/>
              <a:buNone/>
            </a:pPr>
            <a:r>
              <a:rPr lang="en-US" sz="1800" dirty="0"/>
              <a:t>Debrief with your team and facilitator.</a:t>
            </a:r>
          </a:p>
          <a:p>
            <a:pPr>
              <a:lnSpc>
                <a:spcPts val="2300"/>
              </a:lnSpc>
            </a:pPr>
            <a:endParaRPr lang="en-NO" sz="1800" dirty="0"/>
          </a:p>
        </p:txBody>
      </p:sp>
      <p:sp>
        <p:nvSpPr>
          <p:cNvPr id="6" name="Rectangle 5">
            <a:extLst>
              <a:ext uri="{FF2B5EF4-FFF2-40B4-BE49-F238E27FC236}">
                <a16:creationId xmlns:a16="http://schemas.microsoft.com/office/drawing/2014/main" id="{0266ABE7-2617-8B65-3A83-61B3BE12CC9C}"/>
              </a:ext>
            </a:extLst>
          </p:cNvPr>
          <p:cNvSpPr/>
          <p:nvPr/>
        </p:nvSpPr>
        <p:spPr>
          <a:xfrm>
            <a:off x="2500923" y="2202922"/>
            <a:ext cx="6135773" cy="1384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Lydia is on her own with Amos.</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Usually, her mother helps her place Amos in kangaroo position and move him around. </a:t>
            </a:r>
          </a:p>
        </p:txBody>
      </p:sp>
      <p:grpSp>
        <p:nvGrpSpPr>
          <p:cNvPr id="7" name="Group 6">
            <a:extLst>
              <a:ext uri="{FF2B5EF4-FFF2-40B4-BE49-F238E27FC236}">
                <a16:creationId xmlns:a16="http://schemas.microsoft.com/office/drawing/2014/main" id="{FAB770AE-C35A-617E-058D-41C0EFB3C0AE}"/>
              </a:ext>
            </a:extLst>
          </p:cNvPr>
          <p:cNvGrpSpPr/>
          <p:nvPr/>
        </p:nvGrpSpPr>
        <p:grpSpPr>
          <a:xfrm>
            <a:off x="2602518" y="5833359"/>
            <a:ext cx="4022270" cy="360000"/>
            <a:chOff x="566707" y="4383958"/>
            <a:chExt cx="4022270" cy="360000"/>
          </a:xfrm>
        </p:grpSpPr>
        <p:grpSp>
          <p:nvGrpSpPr>
            <p:cNvPr id="8" name="Group 7">
              <a:extLst>
                <a:ext uri="{FF2B5EF4-FFF2-40B4-BE49-F238E27FC236}">
                  <a16:creationId xmlns:a16="http://schemas.microsoft.com/office/drawing/2014/main" id="{96C44BA5-423D-AEDA-A3ED-BEAED7EC3C5F}"/>
                </a:ext>
              </a:extLst>
            </p:cNvPr>
            <p:cNvGrpSpPr/>
            <p:nvPr/>
          </p:nvGrpSpPr>
          <p:grpSpPr>
            <a:xfrm>
              <a:off x="690712" y="4440486"/>
              <a:ext cx="3898265" cy="261610"/>
              <a:chOff x="2381314" y="5405811"/>
              <a:chExt cx="3898265" cy="261610"/>
            </a:xfrm>
          </p:grpSpPr>
          <p:sp>
            <p:nvSpPr>
              <p:cNvPr id="10" name="TextBox 9">
                <a:extLst>
                  <a:ext uri="{FF2B5EF4-FFF2-40B4-BE49-F238E27FC236}">
                    <a16:creationId xmlns:a16="http://schemas.microsoft.com/office/drawing/2014/main" id="{89563100-3AC7-74F5-40DA-7F76FDDFAA97}"/>
                  </a:ext>
                </a:extLst>
              </p:cNvPr>
              <p:cNvSpPr txBox="1"/>
              <p:nvPr/>
            </p:nvSpPr>
            <p:spPr>
              <a:xfrm>
                <a:off x="2620364" y="5405811"/>
                <a:ext cx="3659215" cy="261610"/>
              </a:xfrm>
              <a:prstGeom prst="rect">
                <a:avLst/>
              </a:prstGeom>
              <a:noFill/>
            </p:spPr>
            <p:txBody>
              <a:bodyPr wrap="square">
                <a:spAutoFit/>
              </a:bodyPr>
              <a:lstStyle/>
              <a:p>
                <a:r>
                  <a:rPr lang="en-US" sz="1100" i="1" u="sng">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KMC activities of daily living</a:t>
                </a:r>
                <a:r>
                  <a:rPr lang="en-GB" sz="1100" i="1" u="sng">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6:05–7:45</a:t>
                </a:r>
                <a:endParaRPr lang="en-GB" sz="1100" i="1" u="sng">
                  <a:solidFill>
                    <a:srgbClr val="0070C0"/>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0F60561-BE71-CDB5-7EC7-E62E334644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6279AEBA-BA31-CF7A-75FE-695BB1FED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pic>
        <p:nvPicPr>
          <p:cNvPr id="5" name="Picture 4">
            <a:extLst>
              <a:ext uri="{FF2B5EF4-FFF2-40B4-BE49-F238E27FC236}">
                <a16:creationId xmlns:a16="http://schemas.microsoft.com/office/drawing/2014/main" id="{699DD55D-3CA1-5951-A018-EB40C5D05E7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7304" y="1842447"/>
            <a:ext cx="1787166" cy="1744815"/>
          </a:xfrm>
          <a:prstGeom prst="rect">
            <a:avLst/>
          </a:prstGeom>
        </p:spPr>
      </p:pic>
      <p:sp>
        <p:nvSpPr>
          <p:cNvPr id="2" name="TextBox 1">
            <a:extLst>
              <a:ext uri="{FF2B5EF4-FFF2-40B4-BE49-F238E27FC236}">
                <a16:creationId xmlns:a16="http://schemas.microsoft.com/office/drawing/2014/main" id="{10C80253-DDB5-5B34-CA18-9CC8279C50F9}"/>
              </a:ext>
            </a:extLst>
          </p:cNvPr>
          <p:cNvSpPr txBox="1"/>
          <p:nvPr/>
        </p:nvSpPr>
        <p:spPr>
          <a:xfrm>
            <a:off x="603250" y="3371818"/>
            <a:ext cx="1691220" cy="215444"/>
          </a:xfrm>
          <a:prstGeom prst="rect">
            <a:avLst/>
          </a:prstGeom>
          <a:noFill/>
        </p:spPr>
        <p:txBody>
          <a:bodyPr wrap="square" rtlCol="0">
            <a:spAutoFit/>
          </a:bodyPr>
          <a:lstStyle/>
          <a:p>
            <a:pPr algn="r"/>
            <a:r>
              <a:rPr lang="en-GB" sz="800" dirty="0">
                <a:solidFill>
                  <a:schemeClr val="bg1">
                    <a:lumMod val="50000"/>
                  </a:schemeClr>
                </a:solidFill>
              </a:rPr>
              <a:t>© WHO/Dr </a:t>
            </a:r>
            <a:r>
              <a:rPr lang="en-GB" sz="800" dirty="0" err="1">
                <a:solidFill>
                  <a:schemeClr val="bg1">
                    <a:lumMod val="50000"/>
                  </a:schemeClr>
                </a:solidFill>
              </a:rPr>
              <a:t>Helenlouise</a:t>
            </a:r>
            <a:r>
              <a:rPr lang="en-GB" sz="800" dirty="0">
                <a:solidFill>
                  <a:schemeClr val="bg1">
                    <a:lumMod val="50000"/>
                  </a:schemeClr>
                </a:solidFill>
              </a:rPr>
              <a:t> Taylor </a:t>
            </a:r>
          </a:p>
        </p:txBody>
      </p:sp>
    </p:spTree>
    <p:extLst>
      <p:ext uri="{BB962C8B-B14F-4D97-AF65-F5344CB8AC3E}">
        <p14:creationId xmlns:p14="http://schemas.microsoft.com/office/powerpoint/2010/main" val="31133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8" descr="Et bilde som inneholder person, baby, Menneskeansikt, smårolling&#10;&#10;Automatisk generert beskrivelse">
            <a:extLst>
              <a:ext uri="{FF2B5EF4-FFF2-40B4-BE49-F238E27FC236}">
                <a16:creationId xmlns:a16="http://schemas.microsoft.com/office/drawing/2014/main" id="{FF709C15-335D-644C-05BE-D20F63A06DCE}"/>
              </a:ext>
            </a:extLst>
          </p:cNvPr>
          <p:cNvPicPr>
            <a:picLocks noChangeAspect="1"/>
          </p:cNvPicPr>
          <p:nvPr/>
        </p:nvPicPr>
        <p:blipFill>
          <a:blip r:embed="rId3"/>
          <a:stretch>
            <a:fillRect/>
          </a:stretch>
        </p:blipFill>
        <p:spPr>
          <a:xfrm>
            <a:off x="4107383" y="1658378"/>
            <a:ext cx="1855676" cy="2181851"/>
          </a:xfrm>
          <a:prstGeom prst="rect">
            <a:avLst/>
          </a:prstGeom>
        </p:spPr>
      </p:pic>
      <p:sp>
        <p:nvSpPr>
          <p:cNvPr id="3" name="Title 2">
            <a:extLst>
              <a:ext uri="{FF2B5EF4-FFF2-40B4-BE49-F238E27FC236}">
                <a16:creationId xmlns:a16="http://schemas.microsoft.com/office/drawing/2014/main" id="{F872F928-E565-290E-0305-D51BD1746BE7}"/>
              </a:ext>
            </a:extLst>
          </p:cNvPr>
          <p:cNvSpPr>
            <a:spLocks noGrp="1"/>
          </p:cNvSpPr>
          <p:nvPr>
            <p:ph type="title"/>
          </p:nvPr>
        </p:nvSpPr>
        <p:spPr>
          <a:xfrm>
            <a:off x="1652451" y="281687"/>
            <a:ext cx="5704810" cy="1036800"/>
          </a:xfrm>
        </p:spPr>
        <p:txBody>
          <a:bodyPr/>
          <a:lstStyle/>
          <a:p>
            <a:r>
              <a:rPr lang="en-GB" dirty="0"/>
              <a:t>What additional care is essential for growth and development small newborns?</a:t>
            </a:r>
            <a:endParaRPr lang="en-NO" dirty="0"/>
          </a:p>
        </p:txBody>
      </p:sp>
      <p:pic>
        <p:nvPicPr>
          <p:cNvPr id="8" name="Picture 7">
            <a:extLst>
              <a:ext uri="{FF2B5EF4-FFF2-40B4-BE49-F238E27FC236}">
                <a16:creationId xmlns:a16="http://schemas.microsoft.com/office/drawing/2014/main" id="{ADDE66B9-026B-10D9-28E0-8CCC2A23DA9A}"/>
              </a:ext>
            </a:extLst>
          </p:cNvPr>
          <p:cNvPicPr>
            <a:picLocks noChangeAspect="1"/>
          </p:cNvPicPr>
          <p:nvPr/>
        </p:nvPicPr>
        <p:blipFill rotWithShape="1">
          <a:blip r:embed="rId4"/>
          <a:srcRect b="10045"/>
          <a:stretch/>
        </p:blipFill>
        <p:spPr>
          <a:xfrm>
            <a:off x="6020342" y="3944094"/>
            <a:ext cx="2479358" cy="2441509"/>
          </a:xfrm>
          <a:prstGeom prst="rect">
            <a:avLst/>
          </a:prstGeom>
        </p:spPr>
      </p:pic>
      <p:grpSp>
        <p:nvGrpSpPr>
          <p:cNvPr id="16" name="Group 15">
            <a:extLst>
              <a:ext uri="{FF2B5EF4-FFF2-40B4-BE49-F238E27FC236}">
                <a16:creationId xmlns:a16="http://schemas.microsoft.com/office/drawing/2014/main" id="{F8B048E5-C90F-0EFF-7639-589438F930AD}"/>
              </a:ext>
            </a:extLst>
          </p:cNvPr>
          <p:cNvGrpSpPr/>
          <p:nvPr/>
        </p:nvGrpSpPr>
        <p:grpSpPr>
          <a:xfrm>
            <a:off x="529485" y="1658814"/>
            <a:ext cx="3449807" cy="3930113"/>
            <a:chOff x="4236755" y="1761261"/>
            <a:chExt cx="4136903" cy="4680000"/>
          </a:xfrm>
        </p:grpSpPr>
        <p:pic>
          <p:nvPicPr>
            <p:cNvPr id="10" name="Picture 9">
              <a:extLst>
                <a:ext uri="{FF2B5EF4-FFF2-40B4-BE49-F238E27FC236}">
                  <a16:creationId xmlns:a16="http://schemas.microsoft.com/office/drawing/2014/main" id="{BC7ADD1E-D80B-E7E1-8C1A-0E5E4C6B51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803"/>
            <a:stretch/>
          </p:blipFill>
          <p:spPr>
            <a:xfrm>
              <a:off x="4236755" y="1761261"/>
              <a:ext cx="4136903" cy="4680000"/>
            </a:xfrm>
            <a:prstGeom prst="rect">
              <a:avLst/>
            </a:prstGeom>
          </p:spPr>
        </p:pic>
        <p:sp>
          <p:nvSpPr>
            <p:cNvPr id="12" name="TextBox 11">
              <a:extLst>
                <a:ext uri="{FF2B5EF4-FFF2-40B4-BE49-F238E27FC236}">
                  <a16:creationId xmlns:a16="http://schemas.microsoft.com/office/drawing/2014/main" id="{F14936DD-537F-5554-5C3D-4587050228E0}"/>
                </a:ext>
              </a:extLst>
            </p:cNvPr>
            <p:cNvSpPr txBox="1"/>
            <p:nvPr/>
          </p:nvSpPr>
          <p:spPr>
            <a:xfrm>
              <a:off x="6891175" y="6202762"/>
              <a:ext cx="1482483" cy="192362"/>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a:t>
              </a:r>
              <a:r>
                <a:rPr lang="en-GB" sz="650" dirty="0" err="1">
                  <a:solidFill>
                    <a:schemeClr val="bg1"/>
                  </a:solidFill>
                  <a:latin typeface="Arial" panose="020B0604020202020204" pitchFamily="34" charset="0"/>
                  <a:cs typeface="Arial" panose="020B0604020202020204" pitchFamily="34" charset="0"/>
                </a:rPr>
                <a:t>Chak</a:t>
              </a:r>
              <a:endParaRPr lang="en-GB" sz="650" dirty="0">
                <a:solidFill>
                  <a:schemeClr val="bg1"/>
                </a:solidFill>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50311A74-2BA1-5CB6-F80C-EE3281B6A8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9406" b="14584"/>
          <a:stretch/>
        </p:blipFill>
        <p:spPr>
          <a:xfrm>
            <a:off x="6066522" y="1658378"/>
            <a:ext cx="2505399" cy="2180519"/>
          </a:xfrm>
          <a:prstGeom prst="rect">
            <a:avLst/>
          </a:prstGeom>
        </p:spPr>
      </p:pic>
      <p:sp>
        <p:nvSpPr>
          <p:cNvPr id="13" name="TextBox 12">
            <a:extLst>
              <a:ext uri="{FF2B5EF4-FFF2-40B4-BE49-F238E27FC236}">
                <a16:creationId xmlns:a16="http://schemas.microsoft.com/office/drawing/2014/main" id="{948ADE92-FBB8-975C-55B4-EFCD1B7C1323}"/>
              </a:ext>
            </a:extLst>
          </p:cNvPr>
          <p:cNvSpPr txBox="1"/>
          <p:nvPr/>
        </p:nvSpPr>
        <p:spPr>
          <a:xfrm>
            <a:off x="7109326" y="3646536"/>
            <a:ext cx="1462595"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UNICEF/Dr </a:t>
            </a:r>
            <a:r>
              <a:rPr lang="en-GB" sz="650" dirty="0" err="1">
                <a:solidFill>
                  <a:schemeClr val="bg1"/>
                </a:solidFill>
                <a:latin typeface="Arial" panose="020B0604020202020204" pitchFamily="34" charset="0"/>
                <a:cs typeface="Arial" panose="020B0604020202020204" pitchFamily="34" charset="0"/>
              </a:rPr>
              <a:t>Helenlouise</a:t>
            </a:r>
            <a:r>
              <a:rPr lang="en-GB" sz="650" dirty="0">
                <a:solidFill>
                  <a:schemeClr val="bg1"/>
                </a:solidFill>
                <a:latin typeface="Arial" panose="020B0604020202020204" pitchFamily="34" charset="0"/>
                <a:cs typeface="Arial" panose="020B0604020202020204" pitchFamily="34" charset="0"/>
              </a:rPr>
              <a:t> Taylor</a:t>
            </a:r>
          </a:p>
        </p:txBody>
      </p:sp>
      <p:sp>
        <p:nvSpPr>
          <p:cNvPr id="14" name="TextBox 13">
            <a:extLst>
              <a:ext uri="{FF2B5EF4-FFF2-40B4-BE49-F238E27FC236}">
                <a16:creationId xmlns:a16="http://schemas.microsoft.com/office/drawing/2014/main" id="{558AC2D2-3C4B-40E3-18C3-D6988901B72D}"/>
              </a:ext>
            </a:extLst>
          </p:cNvPr>
          <p:cNvSpPr txBox="1"/>
          <p:nvPr/>
        </p:nvSpPr>
        <p:spPr>
          <a:xfrm>
            <a:off x="4700855" y="3653673"/>
            <a:ext cx="1256659"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WHO/Sergey Volkov</a:t>
            </a:r>
          </a:p>
        </p:txBody>
      </p:sp>
      <p:pic>
        <p:nvPicPr>
          <p:cNvPr id="4" name="Picture 3" descr="A magazine with a couple and a baby&#10;&#10;Description automatically generated">
            <a:hlinkClick r:id="rId7"/>
            <a:extLst>
              <a:ext uri="{FF2B5EF4-FFF2-40B4-BE49-F238E27FC236}">
                <a16:creationId xmlns:a16="http://schemas.microsoft.com/office/drawing/2014/main" id="{24CF1BD4-7818-258C-469D-322F7E405D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515" y="3944094"/>
            <a:ext cx="1853999" cy="2632219"/>
          </a:xfrm>
          <a:prstGeom prst="rect">
            <a:avLst/>
          </a:prstGeom>
          <a:ln w="6350">
            <a:solidFill>
              <a:schemeClr val="tx1"/>
            </a:solidFill>
          </a:ln>
        </p:spPr>
      </p:pic>
    </p:spTree>
    <p:extLst>
      <p:ext uri="{BB962C8B-B14F-4D97-AF65-F5344CB8AC3E}">
        <p14:creationId xmlns:p14="http://schemas.microsoft.com/office/powerpoint/2010/main" val="188801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B8EC99-21A8-7061-5CB3-306D1AB5D807}"/>
              </a:ext>
            </a:extLst>
          </p:cNvPr>
          <p:cNvSpPr/>
          <p:nvPr/>
        </p:nvSpPr>
        <p:spPr>
          <a:xfrm>
            <a:off x="3079300" y="1739808"/>
            <a:ext cx="5620407" cy="67267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08D10FA2-683F-FB7A-9E60-AA568B98EBB4}"/>
              </a:ext>
            </a:extLst>
          </p:cNvPr>
          <p:cNvSpPr>
            <a:spLocks noGrp="1"/>
          </p:cNvSpPr>
          <p:nvPr>
            <p:ph type="title"/>
          </p:nvPr>
        </p:nvSpPr>
        <p:spPr>
          <a:xfrm>
            <a:off x="1652451" y="281687"/>
            <a:ext cx="5620407" cy="1036800"/>
          </a:xfrm>
        </p:spPr>
        <p:txBody>
          <a:bodyPr/>
          <a:lstStyle/>
          <a:p>
            <a:r>
              <a:rPr lang="en-GB" dirty="0"/>
              <a:t>What are the components </a:t>
            </a:r>
            <a:br>
              <a:rPr lang="en-GB" dirty="0"/>
            </a:br>
            <a:r>
              <a:rPr lang="en-GB" dirty="0"/>
              <a:t>of nurturing care for small newborns?</a:t>
            </a:r>
            <a:endParaRPr lang="en-NO" dirty="0"/>
          </a:p>
        </p:txBody>
      </p:sp>
      <p:sp>
        <p:nvSpPr>
          <p:cNvPr id="2" name="Content Placeholder 1">
            <a:extLst>
              <a:ext uri="{FF2B5EF4-FFF2-40B4-BE49-F238E27FC236}">
                <a16:creationId xmlns:a16="http://schemas.microsoft.com/office/drawing/2014/main" id="{5B2B7440-ABB7-9AC4-6D18-9E71A8305BD1}"/>
              </a:ext>
            </a:extLst>
          </p:cNvPr>
          <p:cNvSpPr>
            <a:spLocks noGrp="1"/>
          </p:cNvSpPr>
          <p:nvPr>
            <p:ph idx="1"/>
          </p:nvPr>
        </p:nvSpPr>
        <p:spPr>
          <a:xfrm>
            <a:off x="3152667" y="1734853"/>
            <a:ext cx="5484029" cy="672153"/>
          </a:xfrm>
          <a:prstGeom prst="rect">
            <a:avLst/>
          </a:prstGeom>
        </p:spPr>
        <p:txBody>
          <a:bodyPr anchor="ctr"/>
          <a:lstStyle/>
          <a:p>
            <a:pPr marL="0" indent="0">
              <a:lnSpc>
                <a:spcPts val="2100"/>
              </a:lnSpc>
              <a:spcBef>
                <a:spcPts val="1500"/>
              </a:spcBef>
              <a:buNone/>
            </a:pPr>
            <a:r>
              <a:rPr lang="en-GB" sz="1400" dirty="0"/>
              <a:t>Preventing and managing illness, evidence-based high-quality </a:t>
            </a:r>
            <a:br>
              <a:rPr lang="en-GB" sz="1400" dirty="0"/>
            </a:br>
            <a:r>
              <a:rPr lang="en-GB" sz="1400" dirty="0"/>
              <a:t>care for small </a:t>
            </a:r>
            <a:r>
              <a:rPr lang="en-GB" sz="1400" dirty="0" err="1"/>
              <a:t>newborns</a:t>
            </a:r>
            <a:r>
              <a:rPr lang="en-GB" sz="1400" dirty="0"/>
              <a:t>.</a:t>
            </a:r>
            <a:endParaRPr lang="en-GB" sz="1400" b="1" dirty="0">
              <a:latin typeface="Arial" panose="020B0604020202020204" pitchFamily="34" charset="0"/>
              <a:cs typeface="Arial" panose="020B0604020202020204" pitchFamily="34" charset="0"/>
            </a:endParaRPr>
          </a:p>
        </p:txBody>
      </p:sp>
      <p:pic>
        <p:nvPicPr>
          <p:cNvPr id="4" name="Content Placeholder 4">
            <a:extLst>
              <a:ext uri="{FF2B5EF4-FFF2-40B4-BE49-F238E27FC236}">
                <a16:creationId xmlns:a16="http://schemas.microsoft.com/office/drawing/2014/main" id="{4FC057D8-934A-76E9-037E-63ABAD54DF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14" b="81105"/>
          <a:stretch/>
        </p:blipFill>
        <p:spPr>
          <a:xfrm>
            <a:off x="671973" y="1739808"/>
            <a:ext cx="2315593" cy="682722"/>
          </a:xfrm>
          <a:prstGeom prst="rect">
            <a:avLst/>
          </a:prstGeom>
        </p:spPr>
      </p:pic>
      <p:pic>
        <p:nvPicPr>
          <p:cNvPr id="7" name="Content Placeholder 4">
            <a:extLst>
              <a:ext uri="{FF2B5EF4-FFF2-40B4-BE49-F238E27FC236}">
                <a16:creationId xmlns:a16="http://schemas.microsoft.com/office/drawing/2014/main" id="{390024AC-F13A-D668-9813-0192044C14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401" b="61122"/>
          <a:stretch/>
        </p:blipFill>
        <p:spPr>
          <a:xfrm>
            <a:off x="671973" y="2485301"/>
            <a:ext cx="2315592" cy="729660"/>
          </a:xfrm>
          <a:prstGeom prst="rect">
            <a:avLst/>
          </a:prstGeom>
        </p:spPr>
      </p:pic>
      <p:pic>
        <p:nvPicPr>
          <p:cNvPr id="8" name="Content Placeholder 4">
            <a:extLst>
              <a:ext uri="{FF2B5EF4-FFF2-40B4-BE49-F238E27FC236}">
                <a16:creationId xmlns:a16="http://schemas.microsoft.com/office/drawing/2014/main" id="{AC0E1F90-5B2A-E201-2732-E1B12CFD37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06" t="42992" r="4951" b="41531"/>
          <a:stretch/>
        </p:blipFill>
        <p:spPr>
          <a:xfrm>
            <a:off x="601028" y="3181301"/>
            <a:ext cx="2378877" cy="759054"/>
          </a:xfrm>
          <a:prstGeom prst="rect">
            <a:avLst/>
          </a:prstGeom>
        </p:spPr>
      </p:pic>
      <p:pic>
        <p:nvPicPr>
          <p:cNvPr id="9" name="Content Placeholder 4">
            <a:extLst>
              <a:ext uri="{FF2B5EF4-FFF2-40B4-BE49-F238E27FC236}">
                <a16:creationId xmlns:a16="http://schemas.microsoft.com/office/drawing/2014/main" id="{E52FCD53-1AD7-886A-E7EE-F95D97506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4" t="64346" r="914" b="20177"/>
          <a:stretch/>
        </p:blipFill>
        <p:spPr>
          <a:xfrm>
            <a:off x="664313" y="3969466"/>
            <a:ext cx="2315592" cy="729660"/>
          </a:xfrm>
          <a:prstGeom prst="rect">
            <a:avLst/>
          </a:prstGeom>
        </p:spPr>
      </p:pic>
      <p:pic>
        <p:nvPicPr>
          <p:cNvPr id="10" name="Content Placeholder 4">
            <a:extLst>
              <a:ext uri="{FF2B5EF4-FFF2-40B4-BE49-F238E27FC236}">
                <a16:creationId xmlns:a16="http://schemas.microsoft.com/office/drawing/2014/main" id="{11FDF01F-3F32-195E-447A-9CC8BECAF6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97" t="85036" r="5293" b="-513"/>
          <a:stretch/>
        </p:blipFill>
        <p:spPr>
          <a:xfrm>
            <a:off x="652836" y="4710301"/>
            <a:ext cx="2327069" cy="764597"/>
          </a:xfrm>
          <a:prstGeom prst="rect">
            <a:avLst/>
          </a:prstGeom>
        </p:spPr>
      </p:pic>
      <p:grpSp>
        <p:nvGrpSpPr>
          <p:cNvPr id="23" name="Group 22">
            <a:extLst>
              <a:ext uri="{FF2B5EF4-FFF2-40B4-BE49-F238E27FC236}">
                <a16:creationId xmlns:a16="http://schemas.microsoft.com/office/drawing/2014/main" id="{E94E2C01-8469-9C50-F93E-819F5D5A6B24}"/>
              </a:ext>
            </a:extLst>
          </p:cNvPr>
          <p:cNvGrpSpPr/>
          <p:nvPr/>
        </p:nvGrpSpPr>
        <p:grpSpPr>
          <a:xfrm>
            <a:off x="3089348" y="4010736"/>
            <a:ext cx="5805636" cy="672674"/>
            <a:chOff x="3089348" y="4010736"/>
            <a:chExt cx="5805636" cy="672674"/>
          </a:xfrm>
        </p:grpSpPr>
        <p:sp>
          <p:nvSpPr>
            <p:cNvPr id="15" name="Rectangle 14">
              <a:extLst>
                <a:ext uri="{FF2B5EF4-FFF2-40B4-BE49-F238E27FC236}">
                  <a16:creationId xmlns:a16="http://schemas.microsoft.com/office/drawing/2014/main" id="{C7CD7DDB-BB9E-BEF2-3882-ADDB0842E05D}"/>
                </a:ext>
              </a:extLst>
            </p:cNvPr>
            <p:cNvSpPr/>
            <p:nvPr/>
          </p:nvSpPr>
          <p:spPr>
            <a:xfrm>
              <a:off x="3089348" y="4010736"/>
              <a:ext cx="5620407" cy="67267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Content Placeholder 1">
              <a:extLst>
                <a:ext uri="{FF2B5EF4-FFF2-40B4-BE49-F238E27FC236}">
                  <a16:creationId xmlns:a16="http://schemas.microsoft.com/office/drawing/2014/main" id="{4169FFFC-EC50-9E97-B5F5-6AB0621F1F05}"/>
                </a:ext>
              </a:extLst>
            </p:cNvPr>
            <p:cNvSpPr txBox="1">
              <a:spLocks/>
            </p:cNvSpPr>
            <p:nvPr/>
          </p:nvSpPr>
          <p:spPr>
            <a:xfrm>
              <a:off x="3162746" y="4016212"/>
              <a:ext cx="5732238" cy="667198"/>
            </a:xfrm>
            <a:prstGeom prst="rect">
              <a:avLst/>
            </a:prstGeom>
          </p:spPr>
          <p:txBody>
            <a:bodyPr vert="horz" lIns="91440" tIns="45720" rIns="91440" bIns="45720" rtlCol="0" anchor="ctr">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1500"/>
                </a:spcBef>
                <a:buFont typeface="Arial" panose="020B0604020202020204" pitchFamily="34" charset="0"/>
                <a:buNone/>
              </a:pPr>
              <a:r>
                <a:rPr lang="en-GB" sz="1400" dirty="0"/>
                <a:t>Stimulating the baby’s brain gently, through touch, voice or </a:t>
              </a:r>
              <a:br>
                <a:rPr lang="en-GB" sz="1400" dirty="0"/>
              </a:br>
              <a:r>
                <a:rPr lang="en-GB" sz="1400" dirty="0"/>
                <a:t>simply close contact.</a:t>
              </a:r>
              <a:endParaRPr lang="en-GB" sz="1400" b="1" dirty="0"/>
            </a:p>
          </p:txBody>
        </p:sp>
      </p:grpSp>
      <p:grpSp>
        <p:nvGrpSpPr>
          <p:cNvPr id="21" name="Group 20">
            <a:extLst>
              <a:ext uri="{FF2B5EF4-FFF2-40B4-BE49-F238E27FC236}">
                <a16:creationId xmlns:a16="http://schemas.microsoft.com/office/drawing/2014/main" id="{F84C4F87-6455-B04C-4771-AFC33F40ABF1}"/>
              </a:ext>
            </a:extLst>
          </p:cNvPr>
          <p:cNvGrpSpPr/>
          <p:nvPr/>
        </p:nvGrpSpPr>
        <p:grpSpPr>
          <a:xfrm>
            <a:off x="3079300" y="2503483"/>
            <a:ext cx="5805605" cy="672673"/>
            <a:chOff x="3079300" y="2503483"/>
            <a:chExt cx="5805605" cy="672673"/>
          </a:xfrm>
        </p:grpSpPr>
        <p:sp>
          <p:nvSpPr>
            <p:cNvPr id="13" name="Rectangle 12">
              <a:extLst>
                <a:ext uri="{FF2B5EF4-FFF2-40B4-BE49-F238E27FC236}">
                  <a16:creationId xmlns:a16="http://schemas.microsoft.com/office/drawing/2014/main" id="{FCB62001-83B5-4458-80A1-1CA973CCBCA5}"/>
                </a:ext>
              </a:extLst>
            </p:cNvPr>
            <p:cNvSpPr/>
            <p:nvPr/>
          </p:nvSpPr>
          <p:spPr>
            <a:xfrm>
              <a:off x="3079300" y="2503483"/>
              <a:ext cx="5620407" cy="67267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Content Placeholder 1">
              <a:extLst>
                <a:ext uri="{FF2B5EF4-FFF2-40B4-BE49-F238E27FC236}">
                  <a16:creationId xmlns:a16="http://schemas.microsoft.com/office/drawing/2014/main" id="{20944996-B329-8B6E-910C-6BB38BA6FCF0}"/>
                </a:ext>
              </a:extLst>
            </p:cNvPr>
            <p:cNvSpPr txBox="1">
              <a:spLocks/>
            </p:cNvSpPr>
            <p:nvPr/>
          </p:nvSpPr>
          <p:spPr>
            <a:xfrm>
              <a:off x="3152667" y="2531230"/>
              <a:ext cx="5732238" cy="624829"/>
            </a:xfrm>
            <a:prstGeom prst="rect">
              <a:avLst/>
            </a:prstGeom>
          </p:spPr>
          <p:txBody>
            <a:bodyPr vert="horz" lIns="91440" tIns="45720" rIns="91440" bIns="45720" rtlCol="0" anchor="ctr">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1500"/>
                </a:spcBef>
                <a:buFont typeface="Arial" panose="020B0604020202020204" pitchFamily="34" charset="0"/>
                <a:buNone/>
              </a:pPr>
              <a:r>
                <a:rPr lang="en-GB" sz="1400" dirty="0"/>
                <a:t>Optimising exclusive breastfeeding or breast milk feeding.</a:t>
              </a:r>
              <a:endParaRPr lang="en-GB" sz="1400" b="1" dirty="0"/>
            </a:p>
          </p:txBody>
        </p:sp>
      </p:grpSp>
      <p:grpSp>
        <p:nvGrpSpPr>
          <p:cNvPr id="22" name="Group 21">
            <a:extLst>
              <a:ext uri="{FF2B5EF4-FFF2-40B4-BE49-F238E27FC236}">
                <a16:creationId xmlns:a16="http://schemas.microsoft.com/office/drawing/2014/main" id="{EEAA2A84-BE6F-F6D1-DE64-99C77AA72773}"/>
              </a:ext>
            </a:extLst>
          </p:cNvPr>
          <p:cNvGrpSpPr/>
          <p:nvPr/>
        </p:nvGrpSpPr>
        <p:grpSpPr>
          <a:xfrm>
            <a:off x="3089348" y="3247061"/>
            <a:ext cx="5795557" cy="687747"/>
            <a:chOff x="3089348" y="3247061"/>
            <a:chExt cx="5795557" cy="687747"/>
          </a:xfrm>
        </p:grpSpPr>
        <p:sp>
          <p:nvSpPr>
            <p:cNvPr id="14" name="Rectangle 13">
              <a:extLst>
                <a:ext uri="{FF2B5EF4-FFF2-40B4-BE49-F238E27FC236}">
                  <a16:creationId xmlns:a16="http://schemas.microsoft.com/office/drawing/2014/main" id="{980A7755-61AD-C2E2-4430-52B9503C00B9}"/>
                </a:ext>
              </a:extLst>
            </p:cNvPr>
            <p:cNvSpPr/>
            <p:nvPr/>
          </p:nvSpPr>
          <p:spPr>
            <a:xfrm>
              <a:off x="3089348" y="3247061"/>
              <a:ext cx="5620407" cy="67267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Content Placeholder 1">
              <a:extLst>
                <a:ext uri="{FF2B5EF4-FFF2-40B4-BE49-F238E27FC236}">
                  <a16:creationId xmlns:a16="http://schemas.microsoft.com/office/drawing/2014/main" id="{C8DE577D-AF1B-EFC6-EB13-B39A95FF3801}"/>
                </a:ext>
              </a:extLst>
            </p:cNvPr>
            <p:cNvSpPr txBox="1">
              <a:spLocks/>
            </p:cNvSpPr>
            <p:nvPr/>
          </p:nvSpPr>
          <p:spPr>
            <a:xfrm>
              <a:off x="3152667" y="3247062"/>
              <a:ext cx="5732238" cy="687746"/>
            </a:xfrm>
            <a:prstGeom prst="rect">
              <a:avLst/>
            </a:prstGeom>
          </p:spPr>
          <p:txBody>
            <a:bodyPr vert="horz" lIns="91440" tIns="45720" rIns="91440" bIns="45720" rtlCol="0" anchor="ctr">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1400" dirty="0"/>
                <a:t>Warmth, practicing good hygiene, minimizing stress and enabling </a:t>
              </a:r>
              <a:br>
                <a:rPr lang="en-GB" sz="1400" dirty="0"/>
              </a:br>
              <a:r>
                <a:rPr lang="en-GB" sz="1400" dirty="0"/>
                <a:t>the primary caregiver to be with the infant in a quiet environment.</a:t>
              </a:r>
              <a:endParaRPr lang="en-GB" sz="1400" b="1" dirty="0"/>
            </a:p>
          </p:txBody>
        </p:sp>
      </p:grpSp>
      <p:grpSp>
        <p:nvGrpSpPr>
          <p:cNvPr id="24" name="Group 23">
            <a:extLst>
              <a:ext uri="{FF2B5EF4-FFF2-40B4-BE49-F238E27FC236}">
                <a16:creationId xmlns:a16="http://schemas.microsoft.com/office/drawing/2014/main" id="{ED263E2F-A413-3193-3ED6-CC638F14594A}"/>
              </a:ext>
            </a:extLst>
          </p:cNvPr>
          <p:cNvGrpSpPr/>
          <p:nvPr/>
        </p:nvGrpSpPr>
        <p:grpSpPr>
          <a:xfrm>
            <a:off x="3094372" y="4759338"/>
            <a:ext cx="5800612" cy="672673"/>
            <a:chOff x="3094372" y="4759338"/>
            <a:chExt cx="5800612" cy="672673"/>
          </a:xfrm>
        </p:grpSpPr>
        <p:sp>
          <p:nvSpPr>
            <p:cNvPr id="16" name="Rectangle 15">
              <a:extLst>
                <a:ext uri="{FF2B5EF4-FFF2-40B4-BE49-F238E27FC236}">
                  <a16:creationId xmlns:a16="http://schemas.microsoft.com/office/drawing/2014/main" id="{C8D5E2CC-B064-3D29-74E9-7AB7F4283A69}"/>
                </a:ext>
              </a:extLst>
            </p:cNvPr>
            <p:cNvSpPr/>
            <p:nvPr/>
          </p:nvSpPr>
          <p:spPr>
            <a:xfrm>
              <a:off x="3094372" y="4759338"/>
              <a:ext cx="5620407" cy="67267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0" name="Content Placeholder 1">
              <a:extLst>
                <a:ext uri="{FF2B5EF4-FFF2-40B4-BE49-F238E27FC236}">
                  <a16:creationId xmlns:a16="http://schemas.microsoft.com/office/drawing/2014/main" id="{43843FD7-D0EB-52EF-F766-E2DE0119AC1F}"/>
                </a:ext>
              </a:extLst>
            </p:cNvPr>
            <p:cNvSpPr txBox="1">
              <a:spLocks/>
            </p:cNvSpPr>
            <p:nvPr/>
          </p:nvSpPr>
          <p:spPr>
            <a:xfrm>
              <a:off x="3162746" y="4779887"/>
              <a:ext cx="5732238" cy="652124"/>
            </a:xfrm>
            <a:prstGeom prst="rect">
              <a:avLst/>
            </a:prstGeom>
          </p:spPr>
          <p:txBody>
            <a:bodyPr vert="horz" lIns="91440" tIns="45720" rIns="91440" bIns="45720" rtlCol="0" anchor="ctr">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1500"/>
                </a:spcBef>
                <a:buFont typeface="Arial" panose="020B0604020202020204" pitchFamily="34" charset="0"/>
                <a:buNone/>
              </a:pPr>
              <a:r>
                <a:rPr lang="en-GB" sz="1400" dirty="0"/>
                <a:t>Being aware of the </a:t>
              </a:r>
              <a:r>
                <a:rPr lang="en-GB" sz="1400" dirty="0" err="1"/>
                <a:t>newborn’s</a:t>
              </a:r>
              <a:r>
                <a:rPr lang="en-GB" sz="1400" dirty="0"/>
                <a:t> signals, which can indicate readiness </a:t>
              </a:r>
              <a:br>
                <a:rPr lang="en-GB" sz="1400" dirty="0"/>
              </a:br>
              <a:r>
                <a:rPr lang="en-GB" sz="1400" dirty="0"/>
                <a:t>for a feed, pain or stress, and respond to them appropriately.</a:t>
              </a:r>
            </a:p>
          </p:txBody>
        </p:sp>
      </p:grpSp>
      <p:pic>
        <p:nvPicPr>
          <p:cNvPr id="5" name="Picture 4">
            <a:extLst>
              <a:ext uri="{FF2B5EF4-FFF2-40B4-BE49-F238E27FC236}">
                <a16:creationId xmlns:a16="http://schemas.microsoft.com/office/drawing/2014/main" id="{01FBF8DC-CC3B-180A-B463-21D5FF4CA8FD}"/>
              </a:ext>
            </a:extLst>
          </p:cNvPr>
          <p:cNvPicPr>
            <a:picLocks noChangeAspect="1"/>
          </p:cNvPicPr>
          <p:nvPr/>
        </p:nvPicPr>
        <p:blipFill>
          <a:blip r:embed="rId4"/>
          <a:stretch>
            <a:fillRect/>
          </a:stretch>
        </p:blipFill>
        <p:spPr>
          <a:xfrm>
            <a:off x="7242151" y="240547"/>
            <a:ext cx="1394545" cy="1359507"/>
          </a:xfrm>
          <a:prstGeom prst="rect">
            <a:avLst/>
          </a:prstGeom>
        </p:spPr>
      </p:pic>
    </p:spTree>
    <p:extLst>
      <p:ext uri="{BB962C8B-B14F-4D97-AF65-F5344CB8AC3E}">
        <p14:creationId xmlns:p14="http://schemas.microsoft.com/office/powerpoint/2010/main" val="3699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401CD-A648-05B6-8694-E6BB8E4EC4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263F6E-BC82-F41D-F970-DF83A1AF0823}"/>
              </a:ext>
            </a:extLst>
          </p:cNvPr>
          <p:cNvSpPr>
            <a:spLocks noGrp="1"/>
          </p:cNvSpPr>
          <p:nvPr>
            <p:ph type="title"/>
          </p:nvPr>
        </p:nvSpPr>
        <p:spPr>
          <a:xfrm>
            <a:off x="1652451" y="281687"/>
            <a:ext cx="6950060" cy="1036800"/>
          </a:xfrm>
        </p:spPr>
        <p:txBody>
          <a:bodyPr/>
          <a:lstStyle/>
          <a:p>
            <a:r>
              <a:rPr lang="en-US" dirty="0"/>
              <a:t>Counsel Lydia about responsive care</a:t>
            </a:r>
            <a:endParaRPr lang="en-NO" dirty="0"/>
          </a:p>
        </p:txBody>
      </p:sp>
      <p:sp>
        <p:nvSpPr>
          <p:cNvPr id="4" name="Content Placeholder 1">
            <a:extLst>
              <a:ext uri="{FF2B5EF4-FFF2-40B4-BE49-F238E27FC236}">
                <a16:creationId xmlns:a16="http://schemas.microsoft.com/office/drawing/2014/main" id="{ACBBF9C3-E99A-761A-95E0-F1C923248853}"/>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300"/>
              </a:lnSpc>
              <a:buNone/>
            </a:pPr>
            <a:r>
              <a:rPr lang="en-GB" altLang="zh-CN" sz="1800" dirty="0"/>
              <a:t>Form groups (mother, neonatal nurse and grandmother).</a:t>
            </a:r>
          </a:p>
          <a:p>
            <a:pPr marL="0" indent="0">
              <a:lnSpc>
                <a:spcPts val="2300"/>
              </a:lnSpc>
              <a:buNone/>
            </a:pPr>
            <a:endParaRPr lang="en-GB" altLang="zh-CN" sz="1800" dirty="0"/>
          </a:p>
          <a:p>
            <a:pPr marL="0" indent="0">
              <a:lnSpc>
                <a:spcPts val="2300"/>
              </a:lnSpc>
              <a:buNone/>
            </a:pPr>
            <a:endParaRPr lang="en-GB" sz="1800" dirty="0"/>
          </a:p>
          <a:p>
            <a:pPr marL="0" indent="0">
              <a:lnSpc>
                <a:spcPts val="2300"/>
              </a:lnSpc>
              <a:buNone/>
            </a:pPr>
            <a:br>
              <a:rPr lang="en-GB" sz="1800" b="1" dirty="0"/>
            </a:br>
            <a:r>
              <a:rPr lang="nb-NO" sz="1800" b="1" dirty="0"/>
              <a:t>Counsel Lydia and her mother about responsive care and </a:t>
            </a:r>
            <a:r>
              <a:rPr lang="nb-NO" sz="1800" b="1" dirty="0" err="1"/>
              <a:t>practice</a:t>
            </a:r>
            <a:r>
              <a:rPr lang="nb-NO" sz="1800" b="1" dirty="0"/>
              <a:t> </a:t>
            </a:r>
            <a:br>
              <a:rPr lang="nb-NO" sz="1800" b="1" dirty="0"/>
            </a:br>
            <a:r>
              <a:rPr lang="nb-NO" sz="1800" b="1" dirty="0" err="1"/>
              <a:t>with</a:t>
            </a:r>
            <a:r>
              <a:rPr lang="nb-NO" sz="1800" b="1" dirty="0"/>
              <a:t> them after viewing the video to answer their questions.</a:t>
            </a:r>
          </a:p>
          <a:p>
            <a:pPr marL="0" indent="0">
              <a:lnSpc>
                <a:spcPts val="2300"/>
              </a:lnSpc>
              <a:buNone/>
            </a:pPr>
            <a:endParaRPr lang="en-US" sz="1800" dirty="0"/>
          </a:p>
          <a:p>
            <a:pPr marL="0" indent="0">
              <a:lnSpc>
                <a:spcPts val="2300"/>
              </a:lnSpc>
              <a:buFont typeface="Arial" panose="020B0604020202020204" pitchFamily="34" charset="0"/>
              <a:buNone/>
            </a:pPr>
            <a:r>
              <a:rPr lang="en-US" sz="1800" dirty="0"/>
              <a:t>Debrief with your team and facilitator.</a:t>
            </a:r>
          </a:p>
          <a:p>
            <a:pPr>
              <a:lnSpc>
                <a:spcPts val="2300"/>
              </a:lnSpc>
            </a:pPr>
            <a:endParaRPr lang="en-NO" sz="1800" dirty="0"/>
          </a:p>
        </p:txBody>
      </p:sp>
      <p:sp>
        <p:nvSpPr>
          <p:cNvPr id="6" name="Rectangle 5">
            <a:extLst>
              <a:ext uri="{FF2B5EF4-FFF2-40B4-BE49-F238E27FC236}">
                <a16:creationId xmlns:a16="http://schemas.microsoft.com/office/drawing/2014/main" id="{953A2531-7F13-A01D-F3FA-A41F5E1DDAD2}"/>
              </a:ext>
            </a:extLst>
          </p:cNvPr>
          <p:cNvSpPr/>
          <p:nvPr/>
        </p:nvSpPr>
        <p:spPr>
          <a:xfrm>
            <a:off x="624680" y="2202922"/>
            <a:ext cx="7977831" cy="9544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lvl="0">
              <a:lnSpc>
                <a:spcPts val="1820"/>
              </a:lnSpc>
              <a:spcBef>
                <a:spcPts val="1000"/>
              </a:spcBef>
              <a:spcAft>
                <a:spcPts val="245"/>
              </a:spcAft>
            </a:pPr>
            <a:endParaRPr lang="en-US" dirty="0">
              <a:solidFill>
                <a:schemeClr val="tx2"/>
              </a:solidFill>
              <a:latin typeface="Arial" panose="020B0604020202020204" pitchFamily="34" charset="0"/>
              <a:cs typeface="Arial" panose="020B0604020202020204" pitchFamily="34" charset="0"/>
            </a:endParaRPr>
          </a:p>
          <a:p>
            <a:pPr marL="162000" indent="-162000">
              <a:lnSpc>
                <a:spcPts val="1820"/>
              </a:lnSpc>
              <a:spcBef>
                <a:spcPts val="1000"/>
              </a:spcBef>
              <a:spcAft>
                <a:spcPts val="245"/>
              </a:spcAft>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Lydia is caring well for Amos and growing in confidence.</a:t>
            </a:r>
          </a:p>
          <a:p>
            <a:pPr marL="162000" indent="-162000">
              <a:lnSpc>
                <a:spcPts val="1820"/>
              </a:lnSpc>
              <a:spcBef>
                <a:spcPts val="1000"/>
              </a:spcBef>
              <a:spcAft>
                <a:spcPts val="245"/>
              </a:spcAft>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She is fully breastfeeding him without difficulties.</a:t>
            </a:r>
          </a:p>
          <a:p>
            <a:pPr marL="162000" indent="-162000">
              <a:lnSpc>
                <a:spcPts val="1820"/>
              </a:lnSpc>
              <a:spcBef>
                <a:spcPts val="1000"/>
              </a:spcBef>
              <a:spcAft>
                <a:spcPts val="245"/>
              </a:spcAft>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1A9D2E3-56E4-72AD-4D7E-91665F20C4AB}"/>
              </a:ext>
            </a:extLst>
          </p:cNvPr>
          <p:cNvGrpSpPr/>
          <p:nvPr/>
        </p:nvGrpSpPr>
        <p:grpSpPr>
          <a:xfrm>
            <a:off x="549730" y="5881881"/>
            <a:ext cx="4022270" cy="360000"/>
            <a:chOff x="566707" y="4383958"/>
            <a:chExt cx="4022270" cy="360000"/>
          </a:xfrm>
        </p:grpSpPr>
        <p:grpSp>
          <p:nvGrpSpPr>
            <p:cNvPr id="8" name="Group 7">
              <a:extLst>
                <a:ext uri="{FF2B5EF4-FFF2-40B4-BE49-F238E27FC236}">
                  <a16:creationId xmlns:a16="http://schemas.microsoft.com/office/drawing/2014/main" id="{DDEF74B6-CD6A-5048-9DFE-02D492275D5A}"/>
                </a:ext>
              </a:extLst>
            </p:cNvPr>
            <p:cNvGrpSpPr/>
            <p:nvPr/>
          </p:nvGrpSpPr>
          <p:grpSpPr>
            <a:xfrm>
              <a:off x="690712" y="4440486"/>
              <a:ext cx="3898265" cy="261610"/>
              <a:chOff x="2381314" y="5405811"/>
              <a:chExt cx="3898265" cy="261610"/>
            </a:xfrm>
          </p:grpSpPr>
          <p:sp>
            <p:nvSpPr>
              <p:cNvPr id="10" name="TextBox 9">
                <a:extLst>
                  <a:ext uri="{FF2B5EF4-FFF2-40B4-BE49-F238E27FC236}">
                    <a16:creationId xmlns:a16="http://schemas.microsoft.com/office/drawing/2014/main" id="{D49B78B9-B2CE-E9DC-0FAE-F17C694FAEAB}"/>
                  </a:ext>
                </a:extLst>
              </p:cNvPr>
              <p:cNvSpPr txBox="1"/>
              <p:nvPr/>
            </p:nvSpPr>
            <p:spPr>
              <a:xfrm>
                <a:off x="2620364" y="5405811"/>
                <a:ext cx="3659215" cy="261610"/>
              </a:xfrm>
              <a:prstGeom prst="rect">
                <a:avLst/>
              </a:prstGeom>
              <a:noFill/>
            </p:spPr>
            <p:txBody>
              <a:bodyPr wrap="square">
                <a:spAutoFit/>
              </a:bodyPr>
              <a:lstStyle/>
              <a:p>
                <a:r>
                  <a:rPr lang="en-GB" sz="1100" i="1">
                    <a:latin typeface="Arial" panose="020B0604020202020204" pitchFamily="34" charset="0"/>
                    <a:cs typeface="Arial" panose="020B0604020202020204" pitchFamily="34" charset="0"/>
                    <a:hlinkClick r:id="rId3"/>
                  </a:rPr>
                  <a:t>Caring for your small baby at home 0:00-6:54</a:t>
                </a:r>
                <a:endParaRPr lang="en-GB" sz="1100" i="1">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11CA45A5-7E88-CE22-748F-6970C36D0B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23638419-D63F-FB97-BD06-8E7D7535AC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42443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2FF6A-9E6A-9180-9E01-6C2E0E7BB52B}"/>
              </a:ext>
            </a:extLst>
          </p:cNvPr>
          <p:cNvSpPr>
            <a:spLocks noGrp="1"/>
          </p:cNvSpPr>
          <p:nvPr>
            <p:ph type="title"/>
          </p:nvPr>
        </p:nvSpPr>
        <p:spPr/>
        <p:txBody>
          <a:bodyPr/>
          <a:lstStyle/>
          <a:p>
            <a:r>
              <a:rPr lang="en-GB" sz="2800" dirty="0"/>
              <a:t>How will you decide if a small baby is ready for discharge? </a:t>
            </a:r>
            <a:endParaRPr lang="en-NO" dirty="0"/>
          </a:p>
        </p:txBody>
      </p:sp>
      <p:sp>
        <p:nvSpPr>
          <p:cNvPr id="2" name="Content Placeholder 1">
            <a:extLst>
              <a:ext uri="{FF2B5EF4-FFF2-40B4-BE49-F238E27FC236}">
                <a16:creationId xmlns:a16="http://schemas.microsoft.com/office/drawing/2014/main" id="{D0B53928-B02B-75FC-F841-CCCB71EFAD8D}"/>
              </a:ext>
            </a:extLst>
          </p:cNvPr>
          <p:cNvSpPr>
            <a:spLocks noGrp="1"/>
          </p:cNvSpPr>
          <p:nvPr>
            <p:ph idx="1"/>
          </p:nvPr>
        </p:nvSpPr>
        <p:spPr>
          <a:xfrm>
            <a:off x="2140458" y="1675427"/>
            <a:ext cx="6410272" cy="4624692"/>
          </a:xfrm>
          <a:prstGeom prst="rect">
            <a:avLst/>
          </a:prstGeom>
        </p:spPr>
        <p:txBody>
          <a:bodyPr/>
          <a:lstStyle/>
          <a:p>
            <a:pPr marL="0" indent="0">
              <a:buNone/>
            </a:pPr>
            <a:r>
              <a:rPr lang="en-GB" dirty="0"/>
              <a:t>Review your health facility discharge guidelines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spcBef>
                <a:spcPts val="600"/>
              </a:spcBef>
              <a:buNone/>
            </a:pPr>
            <a:endParaRPr lang="en-GB" dirty="0"/>
          </a:p>
          <a:p>
            <a:pPr>
              <a:spcBef>
                <a:spcPts val="600"/>
              </a:spcBef>
            </a:pPr>
            <a:endParaRPr lang="en-GB" dirty="0"/>
          </a:p>
          <a:p>
            <a:pPr marL="0" indent="0">
              <a:buNone/>
            </a:pPr>
            <a:endParaRPr lang="en-US" dirty="0"/>
          </a:p>
        </p:txBody>
      </p:sp>
      <p:pic>
        <p:nvPicPr>
          <p:cNvPr id="5" name="Picture 4">
            <a:extLst>
              <a:ext uri="{FF2B5EF4-FFF2-40B4-BE49-F238E27FC236}">
                <a16:creationId xmlns:a16="http://schemas.microsoft.com/office/drawing/2014/main" id="{190D23C9-4063-4757-EDD8-C75167B9499A}"/>
              </a:ext>
            </a:extLst>
          </p:cNvPr>
          <p:cNvPicPr>
            <a:picLocks noChangeAspect="1"/>
          </p:cNvPicPr>
          <p:nvPr/>
        </p:nvPicPr>
        <p:blipFill>
          <a:blip r:embed="rId3"/>
          <a:stretch>
            <a:fillRect/>
          </a:stretch>
        </p:blipFill>
        <p:spPr>
          <a:xfrm>
            <a:off x="2226424" y="2091543"/>
            <a:ext cx="6376087" cy="4044093"/>
          </a:xfrm>
          <a:prstGeom prst="rect">
            <a:avLst/>
          </a:prstGeom>
        </p:spPr>
      </p:pic>
      <p:grpSp>
        <p:nvGrpSpPr>
          <p:cNvPr id="6" name="Group 5">
            <a:extLst>
              <a:ext uri="{FF2B5EF4-FFF2-40B4-BE49-F238E27FC236}">
                <a16:creationId xmlns:a16="http://schemas.microsoft.com/office/drawing/2014/main" id="{6DCA29B7-D3E4-6EEA-4869-FBCA40691BFC}"/>
              </a:ext>
            </a:extLst>
          </p:cNvPr>
          <p:cNvGrpSpPr/>
          <p:nvPr/>
        </p:nvGrpSpPr>
        <p:grpSpPr>
          <a:xfrm>
            <a:off x="549730" y="6176077"/>
            <a:ext cx="4022270" cy="360000"/>
            <a:chOff x="566707" y="4383958"/>
            <a:chExt cx="4022270" cy="360000"/>
          </a:xfrm>
        </p:grpSpPr>
        <p:grpSp>
          <p:nvGrpSpPr>
            <p:cNvPr id="7" name="Group 6">
              <a:extLst>
                <a:ext uri="{FF2B5EF4-FFF2-40B4-BE49-F238E27FC236}">
                  <a16:creationId xmlns:a16="http://schemas.microsoft.com/office/drawing/2014/main" id="{CDE447FC-CD20-2742-D67A-6C36E84CD97E}"/>
                </a:ext>
              </a:extLst>
            </p:cNvPr>
            <p:cNvGrpSpPr/>
            <p:nvPr/>
          </p:nvGrpSpPr>
          <p:grpSpPr>
            <a:xfrm>
              <a:off x="690712" y="4440486"/>
              <a:ext cx="3898265" cy="261610"/>
              <a:chOff x="2381314" y="5405811"/>
              <a:chExt cx="3898265" cy="261610"/>
            </a:xfrm>
          </p:grpSpPr>
          <p:sp>
            <p:nvSpPr>
              <p:cNvPr id="9" name="TextBox 8">
                <a:extLst>
                  <a:ext uri="{FF2B5EF4-FFF2-40B4-BE49-F238E27FC236}">
                    <a16:creationId xmlns:a16="http://schemas.microsoft.com/office/drawing/2014/main" id="{B7C5816B-F852-0DA0-2310-469DEDE86AFB}"/>
                  </a:ext>
                </a:extLst>
              </p:cNvPr>
              <p:cNvSpPr txBox="1"/>
              <p:nvPr/>
            </p:nvSpPr>
            <p:spPr>
              <a:xfrm>
                <a:off x="2620364" y="5405811"/>
                <a:ext cx="3659215" cy="261610"/>
              </a:xfrm>
              <a:prstGeom prst="rect">
                <a:avLst/>
              </a:prstGeom>
              <a:noFill/>
            </p:spPr>
            <p:txBody>
              <a:bodyPr wrap="square">
                <a:spAutoFit/>
              </a:bodyPr>
              <a:lstStyle/>
              <a:p>
                <a:r>
                  <a:rPr lang="en-GB" sz="1100" i="1" dirty="0">
                    <a:latin typeface="Arial" panose="020B0604020202020204" pitchFamily="34" charset="0"/>
                    <a:cs typeface="Arial" panose="020B0604020202020204" pitchFamily="34" charset="0"/>
                    <a:hlinkClick r:id="rId4"/>
                  </a:rPr>
                  <a:t>Discharge criteria</a:t>
                </a:r>
                <a:endParaRPr lang="en-GB" sz="1100" i="1"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52665517-DC43-3D46-8296-43F9071CA6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8" name="Picture 7" descr="A blue circle with a white camera&#10;&#10;Description automatically generated">
              <a:extLst>
                <a:ext uri="{FF2B5EF4-FFF2-40B4-BE49-F238E27FC236}">
                  <a16:creationId xmlns:a16="http://schemas.microsoft.com/office/drawing/2014/main" id="{E91DAA2C-17DA-8CEC-1ECF-9D26E87F9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pic>
        <p:nvPicPr>
          <p:cNvPr id="12" name="Picture 11" descr="A person and person holding a baby&#10;&#10;Description automatically generated">
            <a:extLst>
              <a:ext uri="{FF2B5EF4-FFF2-40B4-BE49-F238E27FC236}">
                <a16:creationId xmlns:a16="http://schemas.microsoft.com/office/drawing/2014/main" id="{49A252DD-68AD-34D2-5FC3-7B760763CB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259" y="1675427"/>
            <a:ext cx="1548657" cy="1810235"/>
          </a:xfrm>
          <a:prstGeom prst="rect">
            <a:avLst/>
          </a:prstGeom>
          <a:solidFill>
            <a:schemeClr val="bg1"/>
          </a:solidFill>
          <a:ln w="6985">
            <a:solidFill>
              <a:schemeClr val="tx1"/>
            </a:solidFill>
          </a:ln>
        </p:spPr>
      </p:pic>
    </p:spTree>
    <p:extLst>
      <p:ext uri="{BB962C8B-B14F-4D97-AF65-F5344CB8AC3E}">
        <p14:creationId xmlns:p14="http://schemas.microsoft.com/office/powerpoint/2010/main" val="141822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13DFD-8960-FC32-1CC9-4A6621B77EEA}"/>
              </a:ext>
            </a:extLst>
          </p:cNvPr>
          <p:cNvSpPr>
            <a:spLocks noGrp="1"/>
          </p:cNvSpPr>
          <p:nvPr>
            <p:ph type="title"/>
          </p:nvPr>
        </p:nvSpPr>
        <p:spPr/>
        <p:txBody>
          <a:bodyPr/>
          <a:lstStyle/>
          <a:p>
            <a:r>
              <a:rPr lang="nb-NO" dirty="0"/>
              <a:t> Discharge </a:t>
            </a:r>
            <a:r>
              <a:rPr lang="nb-NO" dirty="0" err="1"/>
              <a:t>readiness</a:t>
            </a:r>
            <a:endParaRPr lang="en-NO" dirty="0"/>
          </a:p>
        </p:txBody>
      </p:sp>
      <p:sp>
        <p:nvSpPr>
          <p:cNvPr id="4" name="Content Placeholder 1">
            <a:extLst>
              <a:ext uri="{FF2B5EF4-FFF2-40B4-BE49-F238E27FC236}">
                <a16:creationId xmlns:a16="http://schemas.microsoft.com/office/drawing/2014/main" id="{2934BDDC-71CA-BE0B-DFCF-19A9BDFF14DF}"/>
              </a:ext>
            </a:extLst>
          </p:cNvPr>
          <p:cNvSpPr txBox="1">
            <a:spLocks/>
          </p:cNvSpPr>
          <p:nvPr/>
        </p:nvSpPr>
        <p:spPr>
          <a:xfrm>
            <a:off x="547361" y="1707368"/>
            <a:ext cx="7689726"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altLang="zh-CN" sz="1800" dirty="0"/>
              <a:t>Form groups (mother, doctor and companion).</a:t>
            </a:r>
          </a:p>
          <a:p>
            <a:pPr marL="0" indent="0">
              <a:buNone/>
            </a:pPr>
            <a:endParaRPr lang="en-GB" altLang="zh-CN" sz="1800" dirty="0"/>
          </a:p>
          <a:p>
            <a:pPr marL="0" indent="0">
              <a:buNone/>
            </a:pPr>
            <a:endParaRPr lang="en-GB" altLang="zh-CN" sz="1800" dirty="0"/>
          </a:p>
          <a:p>
            <a:pPr marL="0" indent="0">
              <a:buNone/>
            </a:pPr>
            <a:endParaRPr lang="en-GB" altLang="zh-CN" sz="1800" dirty="0"/>
          </a:p>
          <a:p>
            <a:pPr marL="0" indent="0">
              <a:buNone/>
            </a:pPr>
            <a:endParaRPr lang="en-GB" altLang="zh-CN" sz="1800" dirty="0"/>
          </a:p>
          <a:p>
            <a:pPr marL="0" indent="0">
              <a:buNone/>
            </a:pPr>
            <a:endParaRPr lang="en-GB" sz="1800" dirty="0"/>
          </a:p>
          <a:p>
            <a:pPr marL="0" indent="0">
              <a:buNone/>
            </a:pPr>
            <a:br>
              <a:rPr lang="en-GB" sz="1800" b="1" dirty="0"/>
            </a:br>
            <a:r>
              <a:rPr lang="en-GB" sz="1800" b="1" dirty="0"/>
              <a:t>Assess Amos for discharge and counsel Lydia about care at home </a:t>
            </a:r>
            <a:br>
              <a:rPr lang="en-GB" sz="1800" b="1" dirty="0"/>
            </a:br>
            <a:r>
              <a:rPr lang="en-GB" sz="1800" b="1" dirty="0"/>
              <a:t>including KMC and follow-up.</a:t>
            </a:r>
            <a:br>
              <a:rPr lang="en-GB" sz="1800" b="1" dirty="0"/>
            </a:br>
            <a:endParaRPr lang="en-GB" sz="1800" b="1" dirty="0"/>
          </a:p>
          <a:p>
            <a:pPr marL="0" indent="0">
              <a:spcBef>
                <a:spcPts val="352"/>
              </a:spcBef>
              <a:buNone/>
            </a:pPr>
            <a:r>
              <a:rPr lang="en-GB" sz="1800" dirty="0"/>
              <a:t>Debrief with your team and facilitator. </a:t>
            </a:r>
          </a:p>
        </p:txBody>
      </p:sp>
      <p:sp>
        <p:nvSpPr>
          <p:cNvPr id="5" name="Rectangle 4">
            <a:extLst>
              <a:ext uri="{FF2B5EF4-FFF2-40B4-BE49-F238E27FC236}">
                <a16:creationId xmlns:a16="http://schemas.microsoft.com/office/drawing/2014/main" id="{D83734B0-1320-98DD-8BF1-606BB7A388E8}"/>
              </a:ext>
            </a:extLst>
          </p:cNvPr>
          <p:cNvSpPr/>
          <p:nvPr/>
        </p:nvSpPr>
        <p:spPr>
          <a:xfrm>
            <a:off x="618808" y="2107388"/>
            <a:ext cx="7977831" cy="233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lvl="0">
              <a:lnSpc>
                <a:spcPts val="2300"/>
              </a:lnSpc>
              <a:spcBef>
                <a:spcPts val="1000"/>
              </a:spcBef>
              <a:spcAft>
                <a:spcPts val="245"/>
              </a:spcAft>
            </a:pPr>
            <a:endParaRPr lang="en-US" dirty="0">
              <a:solidFill>
                <a:schemeClr val="tx2"/>
              </a:solidFill>
              <a:latin typeface="Arial" panose="020B0604020202020204" pitchFamily="34" charset="0"/>
              <a:cs typeface="Arial" panose="020B0604020202020204" pitchFamily="34" charset="0"/>
            </a:endParaRPr>
          </a:p>
          <a:p>
            <a:pPr marL="162000" indent="-162000">
              <a:lnSpc>
                <a:spcPts val="2300"/>
              </a:lnSpc>
              <a:spcBef>
                <a:spcPts val="400"/>
              </a:spcBef>
              <a:spcAft>
                <a:spcPts val="245"/>
              </a:spcAft>
              <a:buFont typeface="Arial" panose="020B0604020202020204" pitchFamily="34" charset="0"/>
              <a:buChar char="•"/>
            </a:pPr>
            <a:r>
              <a:rPr lang="en-US" altLang="zh-CN" dirty="0">
                <a:solidFill>
                  <a:schemeClr val="tx2"/>
                </a:solidFill>
                <a:latin typeface="Arial" panose="020B0604020202020204" pitchFamily="34" charset="0"/>
                <a:cs typeface="Arial" panose="020B0604020202020204" pitchFamily="34" charset="0"/>
              </a:rPr>
              <a:t>Amos is growing well, gaining 20 g per day for the past 3 days. </a:t>
            </a:r>
          </a:p>
          <a:p>
            <a:pPr marL="162000" indent="-162000">
              <a:lnSpc>
                <a:spcPts val="2300"/>
              </a:lnSpc>
              <a:spcBef>
                <a:spcPts val="400"/>
              </a:spcBef>
              <a:spcAft>
                <a:spcPts val="245"/>
              </a:spcAft>
              <a:buFont typeface="Arial" panose="020B0604020202020204" pitchFamily="34" charset="0"/>
              <a:buChar char="•"/>
            </a:pPr>
            <a:r>
              <a:rPr lang="en-US" altLang="zh-CN" dirty="0">
                <a:solidFill>
                  <a:schemeClr val="tx2"/>
                </a:solidFill>
                <a:latin typeface="Arial" panose="020B0604020202020204" pitchFamily="34" charset="0"/>
                <a:cs typeface="Arial" panose="020B0604020202020204" pitchFamily="34" charset="0"/>
              </a:rPr>
              <a:t>He is now 35 weeks gestation. </a:t>
            </a:r>
          </a:p>
          <a:p>
            <a:pPr marL="162000" indent="-162000">
              <a:lnSpc>
                <a:spcPts val="2300"/>
              </a:lnSpc>
              <a:spcBef>
                <a:spcPts val="400"/>
              </a:spcBef>
              <a:spcAft>
                <a:spcPts val="245"/>
              </a:spcAft>
              <a:buFont typeface="Arial" panose="020B0604020202020204" pitchFamily="34" charset="0"/>
              <a:buChar char="•"/>
            </a:pPr>
            <a:r>
              <a:rPr lang="en-US" altLang="zh-CN" dirty="0">
                <a:solidFill>
                  <a:schemeClr val="tx2"/>
                </a:solidFill>
                <a:latin typeface="Arial" panose="020B0604020202020204" pitchFamily="34" charset="0"/>
                <a:cs typeface="Arial" panose="020B0604020202020204" pitchFamily="34" charset="0"/>
              </a:rPr>
              <a:t>Lydia is confident and is providing responsive nurturing care. </a:t>
            </a:r>
          </a:p>
          <a:p>
            <a:pPr marL="162000" indent="-162000">
              <a:lnSpc>
                <a:spcPts val="2300"/>
              </a:lnSpc>
              <a:spcBef>
                <a:spcPts val="400"/>
              </a:spcBef>
              <a:spcAft>
                <a:spcPts val="245"/>
              </a:spcAft>
              <a:buFont typeface="Arial" panose="020B0604020202020204" pitchFamily="34" charset="0"/>
              <a:buChar char="•"/>
            </a:pPr>
            <a:r>
              <a:rPr lang="en-US" altLang="zh-CN" dirty="0">
                <a:solidFill>
                  <a:schemeClr val="tx2"/>
                </a:solidFill>
                <a:latin typeface="Arial" panose="020B0604020202020204" pitchFamily="34" charset="0"/>
                <a:cs typeface="Arial" panose="020B0604020202020204" pitchFamily="34" charset="0"/>
              </a:rPr>
              <a:t>Amos is in kangaroo position all day and night. His grandfather and grandmother also help and enjoy time in kangaroo position with Amos. </a:t>
            </a:r>
          </a:p>
          <a:p>
            <a:pPr marL="162000" indent="-162000">
              <a:lnSpc>
                <a:spcPts val="2300"/>
              </a:lnSpc>
              <a:spcBef>
                <a:spcPts val="400"/>
              </a:spcBef>
              <a:spcAft>
                <a:spcPts val="245"/>
              </a:spcAft>
              <a:buFont typeface="Arial" panose="020B0604020202020204" pitchFamily="34" charset="0"/>
              <a:buChar char="•"/>
            </a:pPr>
            <a:r>
              <a:rPr lang="en-US" altLang="zh-CN" dirty="0">
                <a:solidFill>
                  <a:schemeClr val="tx2"/>
                </a:solidFill>
                <a:latin typeface="Arial" panose="020B0604020202020204" pitchFamily="34" charset="0"/>
                <a:cs typeface="Arial" panose="020B0604020202020204" pitchFamily="34" charset="0"/>
              </a:rPr>
              <a:t>He is stable and warm. </a:t>
            </a:r>
          </a:p>
          <a:p>
            <a:pPr marL="162000" indent="-162000">
              <a:lnSpc>
                <a:spcPts val="2300"/>
              </a:lnSpc>
              <a:spcBef>
                <a:spcPts val="1000"/>
              </a:spcBef>
              <a:spcAft>
                <a:spcPts val="245"/>
              </a:spcAft>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64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121FFE-1F8A-FDB8-4989-F2F7645B4F56}"/>
              </a:ext>
            </a:extLst>
          </p:cNvPr>
          <p:cNvSpPr txBox="1">
            <a:spLocks/>
          </p:cNvSpPr>
          <p:nvPr/>
        </p:nvSpPr>
        <p:spPr>
          <a:xfrm>
            <a:off x="4114800" y="1707356"/>
            <a:ext cx="4568417" cy="459276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accent3">
                    <a:lumMod val="50000"/>
                  </a:schemeClr>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altLang="en-US" b="1" dirty="0">
                <a:solidFill>
                  <a:schemeClr val="tx1"/>
                </a:solidFill>
              </a:rPr>
              <a:t>All low-birthweight or premature newborns </a:t>
            </a:r>
            <a:br>
              <a:rPr lang="en-US" altLang="en-US" b="1" dirty="0">
                <a:solidFill>
                  <a:schemeClr val="tx1"/>
                </a:solidFill>
              </a:rPr>
            </a:br>
            <a:r>
              <a:rPr lang="en-US" altLang="en-US" b="1" dirty="0">
                <a:solidFill>
                  <a:schemeClr val="tx1"/>
                </a:solidFill>
              </a:rPr>
              <a:t>receive evidence-based care including </a:t>
            </a:r>
            <a:br>
              <a:rPr lang="en-US" altLang="en-US" b="1" dirty="0">
                <a:solidFill>
                  <a:schemeClr val="tx1"/>
                </a:solidFill>
              </a:rPr>
            </a:br>
            <a:r>
              <a:rPr lang="en-US" altLang="en-US" b="1" dirty="0">
                <a:solidFill>
                  <a:schemeClr val="tx1"/>
                </a:solidFill>
              </a:rPr>
              <a:t>kangaroo mother care (KMC).</a:t>
            </a:r>
          </a:p>
          <a:p>
            <a:r>
              <a:rPr lang="en-US" altLang="en-US" dirty="0">
                <a:solidFill>
                  <a:schemeClr val="tx1"/>
                </a:solidFill>
              </a:rPr>
              <a:t>Recognize the special needs of a small baby.</a:t>
            </a:r>
          </a:p>
          <a:p>
            <a:r>
              <a:rPr lang="en-US" altLang="en-US" dirty="0">
                <a:solidFill>
                  <a:schemeClr val="tx1"/>
                </a:solidFill>
              </a:rPr>
              <a:t>Support mothers and families to </a:t>
            </a:r>
            <a:r>
              <a:rPr lang="en-US" altLang="en-US" dirty="0" err="1">
                <a:solidFill>
                  <a:schemeClr val="tx1"/>
                </a:solidFill>
              </a:rPr>
              <a:t>practise</a:t>
            </a:r>
            <a:r>
              <a:rPr lang="en-US" altLang="en-US" dirty="0">
                <a:solidFill>
                  <a:schemeClr val="tx1"/>
                </a:solidFill>
              </a:rPr>
              <a:t> KMC.</a:t>
            </a:r>
          </a:p>
          <a:p>
            <a:r>
              <a:rPr lang="en-US" altLang="en-US" dirty="0">
                <a:solidFill>
                  <a:schemeClr val="tx1"/>
                </a:solidFill>
              </a:rPr>
              <a:t>Organize the environment to provide </a:t>
            </a:r>
            <a:br>
              <a:rPr lang="en-US" altLang="en-US" dirty="0">
                <a:solidFill>
                  <a:schemeClr val="tx1"/>
                </a:solidFill>
              </a:rPr>
            </a:br>
            <a:r>
              <a:rPr lang="en-US" altLang="en-US" dirty="0">
                <a:solidFill>
                  <a:schemeClr val="tx1"/>
                </a:solidFill>
              </a:rPr>
              <a:t>infant- and family-</a:t>
            </a:r>
            <a:r>
              <a:rPr lang="en-US" altLang="en-US" dirty="0" err="1">
                <a:solidFill>
                  <a:schemeClr val="tx1"/>
                </a:solidFill>
              </a:rPr>
              <a:t>centred</a:t>
            </a:r>
            <a:r>
              <a:rPr lang="en-US" altLang="en-US" dirty="0">
                <a:solidFill>
                  <a:schemeClr val="tx1"/>
                </a:solidFill>
              </a:rPr>
              <a:t> developmentally </a:t>
            </a:r>
            <a:br>
              <a:rPr lang="en-US" altLang="en-US" dirty="0">
                <a:solidFill>
                  <a:schemeClr val="tx1"/>
                </a:solidFill>
              </a:rPr>
            </a:br>
            <a:r>
              <a:rPr lang="en-US" altLang="en-US" dirty="0">
                <a:solidFill>
                  <a:schemeClr val="tx1"/>
                </a:solidFill>
              </a:rPr>
              <a:t>supportive care. </a:t>
            </a:r>
          </a:p>
          <a:p>
            <a:r>
              <a:rPr lang="en-US" altLang="en-US" dirty="0">
                <a:solidFill>
                  <a:schemeClr val="tx1"/>
                </a:solidFill>
              </a:rPr>
              <a:t>Prepare for discharge, identify medical </a:t>
            </a:r>
            <a:br>
              <a:rPr lang="en-US" altLang="en-US" dirty="0">
                <a:solidFill>
                  <a:schemeClr val="tx1"/>
                </a:solidFill>
              </a:rPr>
            </a:br>
            <a:r>
              <a:rPr lang="en-US" altLang="en-US" dirty="0">
                <a:solidFill>
                  <a:schemeClr val="tx1"/>
                </a:solidFill>
              </a:rPr>
              <a:t>and developmental follow-up and community </a:t>
            </a:r>
            <a:br>
              <a:rPr lang="en-US" altLang="en-US" dirty="0">
                <a:solidFill>
                  <a:schemeClr val="tx1"/>
                </a:solidFill>
              </a:rPr>
            </a:br>
            <a:r>
              <a:rPr lang="en-US" altLang="en-US" dirty="0">
                <a:solidFill>
                  <a:schemeClr val="tx1"/>
                </a:solidFill>
              </a:rPr>
              <a:t>support. </a:t>
            </a:r>
          </a:p>
          <a:p>
            <a:pPr marL="0" indent="0">
              <a:buNone/>
            </a:pPr>
            <a:endParaRPr lang="en-US" altLang="en-US" b="1" dirty="0">
              <a:solidFill>
                <a:schemeClr val="tx1"/>
              </a:solidFill>
            </a:endParaRPr>
          </a:p>
        </p:txBody>
      </p:sp>
      <p:sp>
        <p:nvSpPr>
          <p:cNvPr id="3" name="Title 5">
            <a:extLst>
              <a:ext uri="{FF2B5EF4-FFF2-40B4-BE49-F238E27FC236}">
                <a16:creationId xmlns:a16="http://schemas.microsoft.com/office/drawing/2014/main" id="{E8AEDFD4-1D6C-AEDC-CE81-F861B70F5B5E}"/>
              </a:ext>
            </a:extLst>
          </p:cNvPr>
          <p:cNvSpPr txBox="1">
            <a:spLocks/>
          </p:cNvSpPr>
          <p:nvPr/>
        </p:nvSpPr>
        <p:spPr>
          <a:xfrm>
            <a:off x="0" y="0"/>
            <a:ext cx="9144000" cy="170735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en-GB" dirty="0"/>
              <a:t>Goal and </a:t>
            </a:r>
            <a:r>
              <a:rPr lang="nb-NO" dirty="0"/>
              <a:t>l</a:t>
            </a:r>
            <a:r>
              <a:rPr lang="en-NO" dirty="0"/>
              <a:t>earning </a:t>
            </a:r>
            <a:r>
              <a:rPr lang="en-GB" dirty="0"/>
              <a:t>outcomes</a:t>
            </a:r>
            <a:endParaRPr lang="en-NO" dirty="0"/>
          </a:p>
        </p:txBody>
      </p:sp>
      <p:pic>
        <p:nvPicPr>
          <p:cNvPr id="5" name="Picture 4">
            <a:extLst>
              <a:ext uri="{FF2B5EF4-FFF2-40B4-BE49-F238E27FC236}">
                <a16:creationId xmlns:a16="http://schemas.microsoft.com/office/drawing/2014/main" id="{2284757E-458B-BFDF-C858-EF57B655345C}"/>
              </a:ext>
            </a:extLst>
          </p:cNvPr>
          <p:cNvPicPr>
            <a:picLocks noChangeAspect="1"/>
          </p:cNvPicPr>
          <p:nvPr/>
        </p:nvPicPr>
        <p:blipFill rotWithShape="1">
          <a:blip r:embed="rId3"/>
          <a:srcRect l="20397" t="-1" r="6963" b="346"/>
          <a:stretch/>
        </p:blipFill>
        <p:spPr>
          <a:xfrm>
            <a:off x="671803" y="1707356"/>
            <a:ext cx="3336155" cy="3031742"/>
          </a:xfrm>
          <a:prstGeom prst="rect">
            <a:avLst/>
          </a:prstGeom>
        </p:spPr>
      </p:pic>
      <p:sp>
        <p:nvSpPr>
          <p:cNvPr id="6" name="TextBox 5">
            <a:extLst>
              <a:ext uri="{FF2B5EF4-FFF2-40B4-BE49-F238E27FC236}">
                <a16:creationId xmlns:a16="http://schemas.microsoft.com/office/drawing/2014/main" id="{75074B84-D2BB-380E-C80D-3E891F3D04C7}"/>
              </a:ext>
            </a:extLst>
          </p:cNvPr>
          <p:cNvSpPr txBox="1"/>
          <p:nvPr/>
        </p:nvSpPr>
        <p:spPr>
          <a:xfrm>
            <a:off x="2840639" y="4538988"/>
            <a:ext cx="1167319" cy="192360"/>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 UNICEF/Zahara Abdul</a:t>
            </a:r>
          </a:p>
        </p:txBody>
      </p:sp>
    </p:spTree>
    <p:extLst>
      <p:ext uri="{BB962C8B-B14F-4D97-AF65-F5344CB8AC3E}">
        <p14:creationId xmlns:p14="http://schemas.microsoft.com/office/powerpoint/2010/main" val="39111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E55AA2-E839-F9A6-C7BC-21E3EBA5C78B}"/>
              </a:ext>
            </a:extLst>
          </p:cNvPr>
          <p:cNvSpPr>
            <a:spLocks noGrp="1"/>
          </p:cNvSpPr>
          <p:nvPr>
            <p:ph type="title"/>
          </p:nvPr>
        </p:nvSpPr>
        <p:spPr>
          <a:xfrm>
            <a:off x="0" y="587351"/>
            <a:ext cx="9141354" cy="2482896"/>
          </a:xfrm>
          <a:prstGeom prst="rect">
            <a:avLst/>
          </a:prstGeom>
        </p:spPr>
        <p:txBody>
          <a:bodyPr/>
          <a:lstStyle/>
          <a:p>
            <a:r>
              <a:rPr lang="en-US" sz="4000" b="1" err="1">
                <a:latin typeface="Arial" panose="020B0604020202020204" pitchFamily="34" charset="0"/>
                <a:cs typeface="Arial" panose="020B0604020202020204" pitchFamily="34" charset="0"/>
              </a:rPr>
              <a:t>Organisation</a:t>
            </a:r>
            <a:r>
              <a:rPr lang="en-US" sz="4000" b="1">
                <a:latin typeface="Arial" panose="020B0604020202020204" pitchFamily="34" charset="0"/>
                <a:cs typeface="Arial" panose="020B0604020202020204" pitchFamily="34" charset="0"/>
              </a:rPr>
              <a:t> of KMC</a:t>
            </a:r>
            <a:endParaRPr lang="en-NO"/>
          </a:p>
        </p:txBody>
      </p:sp>
    </p:spTree>
    <p:extLst>
      <p:ext uri="{BB962C8B-B14F-4D97-AF65-F5344CB8AC3E}">
        <p14:creationId xmlns:p14="http://schemas.microsoft.com/office/powerpoint/2010/main" val="1920293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a:extLst>
              <a:ext uri="{FF2B5EF4-FFF2-40B4-BE49-F238E27FC236}">
                <a16:creationId xmlns:a16="http://schemas.microsoft.com/office/drawing/2014/main" id="{6939E653-016A-1CA7-A5C7-6A0CE27C3481}"/>
              </a:ext>
            </a:extLst>
          </p:cNvPr>
          <p:cNvSpPr/>
          <p:nvPr/>
        </p:nvSpPr>
        <p:spPr>
          <a:xfrm>
            <a:off x="507305" y="1734853"/>
            <a:ext cx="4110716" cy="2172129"/>
          </a:xfrm>
          <a:prstGeom prst="rect">
            <a:avLst/>
          </a:prstGeom>
          <a:blipFill>
            <a:blip r:embed="rId3" cstate="print"/>
            <a:stretch>
              <a:fillRect l="-14432" t="-22668" r="435" b="-15248"/>
            </a:stretch>
          </a:blipFill>
        </p:spPr>
        <p:txBody>
          <a:bodyPr wrap="square" lIns="0" tIns="0" rIns="0" bIns="0" rtlCol="0">
            <a:noAutofit/>
          </a:bodyPr>
          <a:lstStyle/>
          <a:p>
            <a:endParaRPr sz="1350"/>
          </a:p>
        </p:txBody>
      </p:sp>
      <p:sp>
        <p:nvSpPr>
          <p:cNvPr id="5" name="object 7">
            <a:extLst>
              <a:ext uri="{FF2B5EF4-FFF2-40B4-BE49-F238E27FC236}">
                <a16:creationId xmlns:a16="http://schemas.microsoft.com/office/drawing/2014/main" id="{30AF9244-7801-CBF0-B0AA-ED8FCD08F822}"/>
              </a:ext>
            </a:extLst>
          </p:cNvPr>
          <p:cNvSpPr/>
          <p:nvPr/>
        </p:nvSpPr>
        <p:spPr>
          <a:xfrm>
            <a:off x="507305" y="3978844"/>
            <a:ext cx="4064695" cy="2514320"/>
          </a:xfrm>
          <a:prstGeom prst="rect">
            <a:avLst/>
          </a:prstGeom>
          <a:blipFill>
            <a:blip r:embed="rId4" cstate="print"/>
            <a:stretch>
              <a:fillRect l="-7398" t="-20674" r="-3979"/>
            </a:stretch>
          </a:blipFill>
        </p:spPr>
        <p:txBody>
          <a:bodyPr wrap="square" lIns="0" tIns="0" rIns="0" bIns="0" rtlCol="0">
            <a:noAutofit/>
          </a:bodyPr>
          <a:lstStyle/>
          <a:p>
            <a:endParaRPr sz="1350"/>
          </a:p>
        </p:txBody>
      </p:sp>
      <p:sp>
        <p:nvSpPr>
          <p:cNvPr id="6" name="Rectangle 5">
            <a:extLst>
              <a:ext uri="{FF2B5EF4-FFF2-40B4-BE49-F238E27FC236}">
                <a16:creationId xmlns:a16="http://schemas.microsoft.com/office/drawing/2014/main" id="{D339009B-E89C-A9A4-9C08-ED04CD4EFD4A}"/>
              </a:ext>
            </a:extLst>
          </p:cNvPr>
          <p:cNvSpPr/>
          <p:nvPr/>
        </p:nvSpPr>
        <p:spPr>
          <a:xfrm>
            <a:off x="4705115" y="1734853"/>
            <a:ext cx="3897396" cy="323431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6ED44424-CCF5-2915-DB0C-DDD35BB2C0E3}"/>
              </a:ext>
            </a:extLst>
          </p:cNvPr>
          <p:cNvSpPr>
            <a:spLocks noGrp="1"/>
          </p:cNvSpPr>
          <p:nvPr>
            <p:ph type="title"/>
          </p:nvPr>
        </p:nvSpPr>
        <p:spPr/>
        <p:txBody>
          <a:bodyPr/>
          <a:lstStyle/>
          <a:p>
            <a:r>
              <a:rPr lang="en-GB" dirty="0"/>
              <a:t>What changes promote KMC in health facilities?</a:t>
            </a:r>
            <a:endParaRPr lang="en-NO" dirty="0"/>
          </a:p>
        </p:txBody>
      </p:sp>
      <p:sp>
        <p:nvSpPr>
          <p:cNvPr id="2" name="Content Placeholder 1">
            <a:extLst>
              <a:ext uri="{FF2B5EF4-FFF2-40B4-BE49-F238E27FC236}">
                <a16:creationId xmlns:a16="http://schemas.microsoft.com/office/drawing/2014/main" id="{6E28CA20-8C5F-DF37-90D4-93C9BBBCE537}"/>
              </a:ext>
            </a:extLst>
          </p:cNvPr>
          <p:cNvSpPr>
            <a:spLocks noGrp="1"/>
          </p:cNvSpPr>
          <p:nvPr>
            <p:ph idx="1"/>
          </p:nvPr>
        </p:nvSpPr>
        <p:spPr>
          <a:xfrm>
            <a:off x="4767905" y="1823827"/>
            <a:ext cx="3908006" cy="3234312"/>
          </a:xfrm>
          <a:prstGeom prst="rect">
            <a:avLst/>
          </a:prstGeom>
        </p:spPr>
        <p:txBody>
          <a:bodyPr/>
          <a:lstStyle/>
          <a:p>
            <a:pPr marL="0" indent="0">
              <a:buNone/>
            </a:pPr>
            <a:r>
              <a:rPr lang="en-GB" b="1" dirty="0"/>
              <a:t>Postnatal and KMC wards</a:t>
            </a:r>
          </a:p>
          <a:p>
            <a:r>
              <a:rPr lang="en-GB" dirty="0"/>
              <a:t>Reorganise space for mothers </a:t>
            </a:r>
            <a:br>
              <a:rPr lang="en-GB" dirty="0"/>
            </a:br>
            <a:r>
              <a:rPr lang="en-GB" dirty="0"/>
              <a:t>and babies, accommodating </a:t>
            </a:r>
            <a:br>
              <a:rPr lang="en-GB" dirty="0"/>
            </a:br>
            <a:r>
              <a:rPr lang="en-GB" dirty="0"/>
              <a:t>fathers and other family members </a:t>
            </a:r>
            <a:br>
              <a:rPr lang="en-GB" dirty="0"/>
            </a:br>
            <a:r>
              <a:rPr lang="en-GB" dirty="0"/>
              <a:t>to ensure KMC for ~24h per day.</a:t>
            </a:r>
          </a:p>
          <a:p>
            <a:r>
              <a:rPr lang="en-GB" dirty="0"/>
              <a:t>Change layout of infrastructure </a:t>
            </a:r>
            <a:br>
              <a:rPr lang="en-GB" dirty="0"/>
            </a:br>
            <a:r>
              <a:rPr lang="en-GB" dirty="0"/>
              <a:t>to enable mothers to be together </a:t>
            </a:r>
            <a:br>
              <a:rPr lang="en-GB" dirty="0"/>
            </a:br>
            <a:r>
              <a:rPr lang="en-GB" dirty="0"/>
              <a:t>with low birthweight or preterm </a:t>
            </a:r>
            <a:br>
              <a:rPr lang="en-GB" dirty="0"/>
            </a:br>
            <a:r>
              <a:rPr lang="en-GB" dirty="0"/>
              <a:t>infant.</a:t>
            </a:r>
          </a:p>
          <a:p>
            <a:endParaRPr lang="en-GB" dirty="0"/>
          </a:p>
        </p:txBody>
      </p:sp>
    </p:spTree>
    <p:extLst>
      <p:ext uri="{BB962C8B-B14F-4D97-AF65-F5344CB8AC3E}">
        <p14:creationId xmlns:p14="http://schemas.microsoft.com/office/powerpoint/2010/main" val="160951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48958-0A9B-EF39-5C85-252A30DF7E4C}"/>
              </a:ext>
            </a:extLst>
          </p:cNvPr>
          <p:cNvSpPr/>
          <p:nvPr/>
        </p:nvSpPr>
        <p:spPr>
          <a:xfrm>
            <a:off x="4084847" y="1734852"/>
            <a:ext cx="4540105" cy="392338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68FC4550-F9EA-D006-AAB4-8014AFAA557A}"/>
              </a:ext>
            </a:extLst>
          </p:cNvPr>
          <p:cNvSpPr>
            <a:spLocks noGrp="1"/>
          </p:cNvSpPr>
          <p:nvPr>
            <p:ph type="title"/>
          </p:nvPr>
        </p:nvSpPr>
        <p:spPr/>
        <p:txBody>
          <a:bodyPr/>
          <a:lstStyle/>
          <a:p>
            <a:r>
              <a:rPr lang="en-GB" dirty="0"/>
              <a:t>How can you improve access to KMC for small or preterm newborns?</a:t>
            </a:r>
            <a:endParaRPr lang="en-NO" dirty="0"/>
          </a:p>
        </p:txBody>
      </p:sp>
      <p:sp>
        <p:nvSpPr>
          <p:cNvPr id="2" name="Content Placeholder 1">
            <a:extLst>
              <a:ext uri="{FF2B5EF4-FFF2-40B4-BE49-F238E27FC236}">
                <a16:creationId xmlns:a16="http://schemas.microsoft.com/office/drawing/2014/main" id="{002BE3DB-D916-3641-CE09-3CDF4287E550}"/>
              </a:ext>
            </a:extLst>
          </p:cNvPr>
          <p:cNvSpPr>
            <a:spLocks noGrp="1"/>
          </p:cNvSpPr>
          <p:nvPr>
            <p:ph idx="1"/>
          </p:nvPr>
        </p:nvSpPr>
        <p:spPr>
          <a:xfrm>
            <a:off x="4084847" y="1805353"/>
            <a:ext cx="4427844" cy="4494765"/>
          </a:xfrm>
          <a:prstGeom prst="rect">
            <a:avLst/>
          </a:prstGeom>
        </p:spPr>
        <p:txBody>
          <a:bodyPr/>
          <a:lstStyle/>
          <a:p>
            <a:pPr>
              <a:lnSpc>
                <a:spcPts val="2100"/>
              </a:lnSpc>
            </a:pPr>
            <a:r>
              <a:rPr lang="en-GB" sz="1600" dirty="0"/>
              <a:t>Move away from obstetric and neonatal </a:t>
            </a:r>
            <a:br>
              <a:rPr lang="en-GB" sz="1600" dirty="0"/>
            </a:br>
            <a:r>
              <a:rPr lang="en-GB" sz="1600" dirty="0"/>
              <a:t>services in distinct departments with different guidelines, providers, and locations.</a:t>
            </a:r>
          </a:p>
          <a:p>
            <a:pPr>
              <a:lnSpc>
                <a:spcPts val="2100"/>
              </a:lnSpc>
            </a:pPr>
            <a:r>
              <a:rPr lang="en-GB" sz="1600" dirty="0"/>
              <a:t>Practise infant- and family-centred care with mothers and newborns together in one place, with families as key partners in the care of </a:t>
            </a:r>
            <a:br>
              <a:rPr lang="en-GB" sz="1600" dirty="0"/>
            </a:br>
            <a:r>
              <a:rPr lang="en-GB" sz="1600" dirty="0"/>
              <a:t>their newborns.</a:t>
            </a:r>
          </a:p>
          <a:p>
            <a:pPr>
              <a:lnSpc>
                <a:spcPts val="2100"/>
              </a:lnSpc>
            </a:pPr>
            <a:r>
              <a:rPr lang="en-GB" sz="1600" dirty="0"/>
              <a:t>Promote interdisciplinary teamwork among    obstetricians, midwives, paediatricians,          neonatal nurses and other cadres. </a:t>
            </a:r>
          </a:p>
          <a:p>
            <a:pPr>
              <a:lnSpc>
                <a:spcPts val="2100"/>
              </a:lnSpc>
            </a:pPr>
            <a:r>
              <a:rPr lang="en-GB" sz="1600" dirty="0"/>
              <a:t>Implement policies and hold everyone            accountable.</a:t>
            </a:r>
            <a:r>
              <a:rPr lang="en-US" sz="1600" dirty="0"/>
              <a:t> </a:t>
            </a:r>
            <a:br>
              <a:rPr lang="en-US" sz="1600" dirty="0"/>
            </a:br>
            <a:endParaRPr lang="en-US" sz="1600" dirty="0"/>
          </a:p>
          <a:p>
            <a:pPr>
              <a:lnSpc>
                <a:spcPts val="2100"/>
              </a:lnSpc>
            </a:pPr>
            <a:endParaRPr lang="en-GB" sz="1600" dirty="0"/>
          </a:p>
          <a:p>
            <a:pPr>
              <a:lnSpc>
                <a:spcPts val="2100"/>
              </a:lnSpc>
            </a:pPr>
            <a:endParaRPr lang="en-GB" sz="1600" dirty="0"/>
          </a:p>
        </p:txBody>
      </p:sp>
      <p:sp>
        <p:nvSpPr>
          <p:cNvPr id="4" name="object 6">
            <a:extLst>
              <a:ext uri="{FF2B5EF4-FFF2-40B4-BE49-F238E27FC236}">
                <a16:creationId xmlns:a16="http://schemas.microsoft.com/office/drawing/2014/main" id="{4216F291-26BE-74F0-A64F-5FD44A001CB4}"/>
              </a:ext>
            </a:extLst>
          </p:cNvPr>
          <p:cNvSpPr/>
          <p:nvPr/>
        </p:nvSpPr>
        <p:spPr>
          <a:xfrm>
            <a:off x="519047" y="1734852"/>
            <a:ext cx="3393175" cy="2290071"/>
          </a:xfrm>
          <a:prstGeom prst="rect">
            <a:avLst/>
          </a:prstGeom>
          <a:blipFill>
            <a:blip r:embed="rId3" cstate="print"/>
            <a:stretch>
              <a:fillRect t="-14944"/>
            </a:stretch>
          </a:blipFill>
        </p:spPr>
        <p:txBody>
          <a:bodyPr wrap="square" lIns="0" tIns="0" rIns="0" bIns="0" rtlCol="0">
            <a:noAutofit/>
          </a:bodyPr>
          <a:lstStyle/>
          <a:p>
            <a:endParaRPr sz="1350"/>
          </a:p>
        </p:txBody>
      </p:sp>
      <p:grpSp>
        <p:nvGrpSpPr>
          <p:cNvPr id="6" name="Group 5">
            <a:extLst>
              <a:ext uri="{FF2B5EF4-FFF2-40B4-BE49-F238E27FC236}">
                <a16:creationId xmlns:a16="http://schemas.microsoft.com/office/drawing/2014/main" id="{54651BD4-BB23-0479-474C-9A4DDDD4BFD2}"/>
              </a:ext>
            </a:extLst>
          </p:cNvPr>
          <p:cNvGrpSpPr/>
          <p:nvPr/>
        </p:nvGrpSpPr>
        <p:grpSpPr>
          <a:xfrm>
            <a:off x="4084847" y="5856454"/>
            <a:ext cx="4022270" cy="360000"/>
            <a:chOff x="566707" y="4383958"/>
            <a:chExt cx="4022270" cy="360000"/>
          </a:xfrm>
        </p:grpSpPr>
        <p:grpSp>
          <p:nvGrpSpPr>
            <p:cNvPr id="7" name="Group 6">
              <a:extLst>
                <a:ext uri="{FF2B5EF4-FFF2-40B4-BE49-F238E27FC236}">
                  <a16:creationId xmlns:a16="http://schemas.microsoft.com/office/drawing/2014/main" id="{A16275ED-4961-5AC2-2F9E-14F775BBB291}"/>
                </a:ext>
              </a:extLst>
            </p:cNvPr>
            <p:cNvGrpSpPr/>
            <p:nvPr/>
          </p:nvGrpSpPr>
          <p:grpSpPr>
            <a:xfrm>
              <a:off x="690712" y="4440486"/>
              <a:ext cx="3898265" cy="261610"/>
              <a:chOff x="2381314" y="5405811"/>
              <a:chExt cx="3898265" cy="261610"/>
            </a:xfrm>
          </p:grpSpPr>
          <p:sp>
            <p:nvSpPr>
              <p:cNvPr id="9" name="TextBox 8">
                <a:extLst>
                  <a:ext uri="{FF2B5EF4-FFF2-40B4-BE49-F238E27FC236}">
                    <a16:creationId xmlns:a16="http://schemas.microsoft.com/office/drawing/2014/main" id="{3F03D700-8480-085C-6E37-DD9FDFAC1AF2}"/>
                  </a:ext>
                </a:extLst>
              </p:cNvPr>
              <p:cNvSpPr txBox="1"/>
              <p:nvPr/>
            </p:nvSpPr>
            <p:spPr>
              <a:xfrm>
                <a:off x="2620364" y="5405811"/>
                <a:ext cx="3659215" cy="261610"/>
              </a:xfrm>
              <a:prstGeom prst="rect">
                <a:avLst/>
              </a:prstGeom>
              <a:noFill/>
            </p:spPr>
            <p:txBody>
              <a:bodyPr wrap="square">
                <a:spAutoFit/>
              </a:bodyPr>
              <a:lstStyle/>
              <a:p>
                <a:pPr marL="0" indent="0">
                  <a:buNone/>
                </a:pPr>
                <a:r>
                  <a:rPr lang="en-US" sz="1100" i="1" u="sng"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Family-</a:t>
                </a:r>
                <a:r>
                  <a:rPr lang="en-US" sz="1100" i="1" u="sng" dirty="0" err="1">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centred</a:t>
                </a:r>
                <a:r>
                  <a:rPr lang="en-US" sz="1100" i="1" u="sng"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care</a:t>
                </a:r>
                <a:r>
                  <a:rPr lang="en-US" sz="1100" i="1" u="sng" dirty="0">
                    <a:solidFill>
                      <a:srgbClr val="0070C0"/>
                    </a:solidFill>
                    <a:latin typeface="Arial" panose="020B0604020202020204" pitchFamily="34" charset="0"/>
                    <a:cs typeface="Arial" panose="020B0604020202020204" pitchFamily="34" charset="0"/>
                  </a:rPr>
                  <a:t> </a:t>
                </a:r>
              </a:p>
            </p:txBody>
          </p:sp>
          <p:pic>
            <p:nvPicPr>
              <p:cNvPr id="10" name="Graphic 9">
                <a:extLst>
                  <a:ext uri="{FF2B5EF4-FFF2-40B4-BE49-F238E27FC236}">
                    <a16:creationId xmlns:a16="http://schemas.microsoft.com/office/drawing/2014/main" id="{484A8A57-7C47-DCF2-F631-21C43E18F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8" name="Picture 7" descr="A blue circle with a white camera&#10;&#10;Description automatically generated">
              <a:extLst>
                <a:ext uri="{FF2B5EF4-FFF2-40B4-BE49-F238E27FC236}">
                  <a16:creationId xmlns:a16="http://schemas.microsoft.com/office/drawing/2014/main" id="{50C8D136-E0D0-94EB-5BE2-0B4203229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
        <p:nvSpPr>
          <p:cNvPr id="12" name="TextBox 11">
            <a:extLst>
              <a:ext uri="{FF2B5EF4-FFF2-40B4-BE49-F238E27FC236}">
                <a16:creationId xmlns:a16="http://schemas.microsoft.com/office/drawing/2014/main" id="{C2F779DA-D002-561B-B2FE-6FF00886B0E2}"/>
              </a:ext>
            </a:extLst>
          </p:cNvPr>
          <p:cNvSpPr txBox="1"/>
          <p:nvPr/>
        </p:nvSpPr>
        <p:spPr>
          <a:xfrm>
            <a:off x="409631" y="4118122"/>
            <a:ext cx="2747784"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ZERO SEPARATION</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A6AF8E-28D2-CD65-84ED-B679B6888281}"/>
              </a:ext>
            </a:extLst>
          </p:cNvPr>
          <p:cNvSpPr/>
          <p:nvPr/>
        </p:nvSpPr>
        <p:spPr>
          <a:xfrm>
            <a:off x="1877068" y="1734852"/>
            <a:ext cx="6755836" cy="392348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095C990D-32BF-EA0F-E080-0F5370A7C42B}"/>
              </a:ext>
            </a:extLst>
          </p:cNvPr>
          <p:cNvSpPr>
            <a:spLocks noGrp="1"/>
          </p:cNvSpPr>
          <p:nvPr>
            <p:ph type="title"/>
          </p:nvPr>
        </p:nvSpPr>
        <p:spPr/>
        <p:txBody>
          <a:bodyPr/>
          <a:lstStyle/>
          <a:p>
            <a:pPr>
              <a:lnSpc>
                <a:spcPts val="2960"/>
              </a:lnSpc>
            </a:pPr>
            <a:r>
              <a:rPr lang="en-GB" sz="2800" dirty="0"/>
              <a:t>How do </a:t>
            </a:r>
            <a:r>
              <a:rPr lang="en-GB" dirty="0"/>
              <a:t>KMC and </a:t>
            </a:r>
            <a:r>
              <a:rPr lang="en-GB" dirty="0" err="1"/>
              <a:t>iKMC</a:t>
            </a:r>
            <a:r>
              <a:rPr lang="en-GB" sz="2800" dirty="0"/>
              <a:t> benefit the health system?</a:t>
            </a:r>
            <a:endParaRPr lang="en-NO" dirty="0"/>
          </a:p>
        </p:txBody>
      </p:sp>
      <p:sp>
        <p:nvSpPr>
          <p:cNvPr id="6" name="Content Placeholder 1">
            <a:extLst>
              <a:ext uri="{FF2B5EF4-FFF2-40B4-BE49-F238E27FC236}">
                <a16:creationId xmlns:a16="http://schemas.microsoft.com/office/drawing/2014/main" id="{36C31A5C-7657-557F-F93D-D1840C911484}"/>
              </a:ext>
            </a:extLst>
          </p:cNvPr>
          <p:cNvSpPr>
            <a:spLocks noGrp="1"/>
          </p:cNvSpPr>
          <p:nvPr>
            <p:ph idx="1"/>
          </p:nvPr>
        </p:nvSpPr>
        <p:spPr>
          <a:xfrm>
            <a:off x="1961662" y="1813169"/>
            <a:ext cx="6675034" cy="4486950"/>
          </a:xfrm>
          <a:prstGeom prst="rect">
            <a:avLst/>
          </a:prstGeom>
        </p:spPr>
        <p:txBody>
          <a:bodyPr/>
          <a:lstStyle/>
          <a:p>
            <a:pPr defTabSz="652795">
              <a:buFont typeface="Arial" panose="020B0604020202020204" pitchFamily="34" charset="0"/>
              <a:buChar char="•"/>
            </a:pPr>
            <a:r>
              <a:rPr lang="en-US" dirty="0">
                <a:latin typeface="Arial" panose="020B0604020202020204" pitchFamily="34" charset="0"/>
                <a:cs typeface="Arial" panose="020B0604020202020204" pitchFamily="34" charset="0"/>
              </a:rPr>
              <a:t>Lower capital investment and recurrent costs</a:t>
            </a:r>
          </a:p>
          <a:p>
            <a:pPr defTabSz="652795">
              <a:buFont typeface="Arial" panose="020B0604020202020204" pitchFamily="34" charset="0"/>
              <a:buChar char="•"/>
            </a:pPr>
            <a:r>
              <a:rPr lang="en-US" dirty="0">
                <a:latin typeface="Arial" panose="020B0604020202020204" pitchFamily="34" charset="0"/>
                <a:cs typeface="Arial" panose="020B0604020202020204" pitchFamily="34" charset="0"/>
              </a:rPr>
              <a:t>Less need for incubators, which can be a source of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hospital-acquired infection and hypo- or hyperthermia</a:t>
            </a:r>
          </a:p>
          <a:p>
            <a:r>
              <a:rPr lang="en-US" dirty="0">
                <a:latin typeface="Arial" panose="020B0604020202020204" pitchFamily="34" charset="0"/>
                <a:cs typeface="Arial" panose="020B0604020202020204" pitchFamily="34" charset="0"/>
              </a:rPr>
              <a:t>Less hospital-acquired infection</a:t>
            </a:r>
          </a:p>
          <a:p>
            <a:r>
              <a:rPr lang="en-US" dirty="0">
                <a:latin typeface="Arial" panose="020B0604020202020204" pitchFamily="34" charset="0"/>
                <a:cs typeface="Arial" panose="020B0604020202020204" pitchFamily="34" charset="0"/>
              </a:rPr>
              <a:t>Families participate in care, freeing staff to take care of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critically ill newborns</a:t>
            </a:r>
          </a:p>
          <a:p>
            <a:r>
              <a:rPr lang="en-US" dirty="0">
                <a:latin typeface="Arial" panose="020B0604020202020204" pitchFamily="34" charset="0"/>
                <a:cs typeface="Arial" panose="020B0604020202020204" pitchFamily="34" charset="0"/>
              </a:rPr>
              <a:t>Earlier discharge</a:t>
            </a:r>
          </a:p>
          <a:p>
            <a:r>
              <a:rPr lang="en-US" dirty="0"/>
              <a:t>Reduced readmission rates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Increased job satisfaction</a:t>
            </a:r>
          </a:p>
          <a:p>
            <a:pPr defTabSz="652795">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7" name="Content Placeholder 1">
            <a:extLst>
              <a:ext uri="{FF2B5EF4-FFF2-40B4-BE49-F238E27FC236}">
                <a16:creationId xmlns:a16="http://schemas.microsoft.com/office/drawing/2014/main" id="{835FCB42-CB65-45AD-16A5-637D3659B6E1}"/>
              </a:ext>
            </a:extLst>
          </p:cNvPr>
          <p:cNvSpPr txBox="1">
            <a:spLocks/>
          </p:cNvSpPr>
          <p:nvPr/>
        </p:nvSpPr>
        <p:spPr>
          <a:xfrm>
            <a:off x="4166482" y="3904091"/>
            <a:ext cx="3281677" cy="659958"/>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285750" indent="-285750" defTabSz="652795">
              <a:spcBef>
                <a:spcPts val="714"/>
              </a:spcBef>
              <a:buFont typeface="Arial" panose="020B0604020202020204" pitchFamily="34" charset="0"/>
              <a:buChar char="•"/>
            </a:pPr>
            <a:endParaRPr lang="en-US">
              <a:latin typeface="Arial" panose="020B0604020202020204" pitchFamily="34" charset="0"/>
              <a:cs typeface="Arial" panose="020B0604020202020204" pitchFamily="34" charset="0"/>
            </a:endParaRPr>
          </a:p>
        </p:txBody>
      </p:sp>
      <p:pic>
        <p:nvPicPr>
          <p:cNvPr id="8" name="Picture 7" descr="A person and person holding a baby&#10;&#10;Description automatically generated">
            <a:extLst>
              <a:ext uri="{FF2B5EF4-FFF2-40B4-BE49-F238E27FC236}">
                <a16:creationId xmlns:a16="http://schemas.microsoft.com/office/drawing/2014/main" id="{BC541948-D99B-91FF-09F4-130A82A37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4" y="1734852"/>
            <a:ext cx="1250294" cy="1461477"/>
          </a:xfrm>
          <a:prstGeom prst="rect">
            <a:avLst/>
          </a:prstGeom>
          <a:solidFill>
            <a:schemeClr val="bg1"/>
          </a:solidFill>
          <a:ln w="6985">
            <a:solidFill>
              <a:schemeClr val="tx1"/>
            </a:solidFill>
          </a:ln>
        </p:spPr>
      </p:pic>
    </p:spTree>
    <p:extLst>
      <p:ext uri="{BB962C8B-B14F-4D97-AF65-F5344CB8AC3E}">
        <p14:creationId xmlns:p14="http://schemas.microsoft.com/office/powerpoint/2010/main" val="18088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203F0-13A6-E8B9-362F-9B5809BE98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947EB4-E263-B4E5-2EAD-7B50560785B0}"/>
              </a:ext>
            </a:extLst>
          </p:cNvPr>
          <p:cNvSpPr>
            <a:spLocks noGrp="1"/>
          </p:cNvSpPr>
          <p:nvPr>
            <p:ph type="title"/>
          </p:nvPr>
        </p:nvSpPr>
        <p:spPr>
          <a:xfrm>
            <a:off x="1652451" y="281687"/>
            <a:ext cx="6950060" cy="1036800"/>
          </a:xfrm>
        </p:spPr>
        <p:txBody>
          <a:bodyPr/>
          <a:lstStyle/>
          <a:p>
            <a:r>
              <a:rPr lang="nb-NO" sz="2800" dirty="0"/>
              <a:t>Doris gives birth unexpectedly to a healthy preterm baby </a:t>
            </a:r>
            <a:endParaRPr lang="en-NO" dirty="0"/>
          </a:p>
        </p:txBody>
      </p:sp>
      <p:sp>
        <p:nvSpPr>
          <p:cNvPr id="4" name="Content Placeholder 1">
            <a:extLst>
              <a:ext uri="{FF2B5EF4-FFF2-40B4-BE49-F238E27FC236}">
                <a16:creationId xmlns:a16="http://schemas.microsoft.com/office/drawing/2014/main" id="{3FBB45B6-8AB8-C123-B8C4-B82B109D0C2B}"/>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altLang="zh-CN" sz="1800" dirty="0"/>
              <a:t>Form groups (mother, midwife and husband).</a:t>
            </a:r>
          </a:p>
          <a:p>
            <a:pPr marL="0" indent="0">
              <a:buNone/>
            </a:pPr>
            <a:endParaRPr lang="en-GB" altLang="zh-CN" sz="1800" dirty="0"/>
          </a:p>
          <a:p>
            <a:endParaRPr lang="en-GB" sz="1800" dirty="0"/>
          </a:p>
          <a:p>
            <a:pPr marL="0" indent="0">
              <a:buFont typeface="Arial" panose="020B0604020202020204" pitchFamily="34" charset="0"/>
              <a:buNone/>
            </a:pPr>
            <a:endParaRPr lang="en-GB" sz="1800" b="1" dirty="0"/>
          </a:p>
          <a:p>
            <a:pPr marL="0" indent="0">
              <a:buFont typeface="Arial" panose="020B0604020202020204" pitchFamily="34" charset="0"/>
              <a:buNone/>
            </a:pPr>
            <a:br>
              <a:rPr lang="en-GB" sz="1800" b="1" dirty="0"/>
            </a:br>
            <a:endParaRPr lang="en-GB" sz="1800" b="1" dirty="0"/>
          </a:p>
          <a:p>
            <a:pPr marL="0" indent="0">
              <a:spcBef>
                <a:spcPts val="300"/>
              </a:spcBef>
              <a:buNone/>
            </a:pPr>
            <a:endParaRPr lang="en-GB" sz="1800" b="1" dirty="0"/>
          </a:p>
          <a:p>
            <a:pPr marL="0" indent="0">
              <a:spcBef>
                <a:spcPts val="300"/>
              </a:spcBef>
              <a:buNone/>
            </a:pPr>
            <a:r>
              <a:rPr lang="en-GB" sz="1800" b="1" dirty="0"/>
              <a:t>Counsel Doris and her husband about Zeta’s care and initiating KMC.</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A4AFCA9E-621B-76D3-815A-989EFCDF24AD}"/>
              </a:ext>
            </a:extLst>
          </p:cNvPr>
          <p:cNvSpPr/>
          <p:nvPr/>
        </p:nvSpPr>
        <p:spPr>
          <a:xfrm>
            <a:off x="624680" y="2202919"/>
            <a:ext cx="7977831" cy="20408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Doris, a 24-year-old primigravida, arrives at the health facility in advanced </a:t>
            </a:r>
            <a:r>
              <a:rPr lang="en-GB" dirty="0">
                <a:solidFill>
                  <a:schemeClr val="tx2"/>
                </a:solidFill>
                <a:latin typeface="Arial" panose="020B0604020202020204" pitchFamily="34" charset="0"/>
                <a:cs typeface="Arial" panose="020B0604020202020204" pitchFamily="34" charset="0"/>
              </a:rPr>
              <a:t>labour</a:t>
            </a:r>
            <a:r>
              <a:rPr lang="en-US" dirty="0">
                <a:solidFill>
                  <a:schemeClr val="tx2"/>
                </a:solidFill>
                <a:latin typeface="Arial" panose="020B0604020202020204" pitchFamily="34" charset="0"/>
                <a:cs typeface="Arial" panose="020B0604020202020204" pitchFamily="34" charset="0"/>
              </a:rPr>
              <a:t> at 33 weeks gestation.</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She delivers a healthy girl, Zeta, who breathes well. </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Zeta is in skin-to-skin contact immediately after birth, and her parents are adjusting to her unexpected arrival.</a:t>
            </a:r>
          </a:p>
        </p:txBody>
      </p:sp>
    </p:spTree>
    <p:extLst>
      <p:ext uri="{BB962C8B-B14F-4D97-AF65-F5344CB8AC3E}">
        <p14:creationId xmlns:p14="http://schemas.microsoft.com/office/powerpoint/2010/main" val="31544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21ECE5-32BA-503E-15F7-13830D9B55CC}"/>
              </a:ext>
            </a:extLst>
          </p:cNvPr>
          <p:cNvSpPr txBox="1">
            <a:spLocks/>
          </p:cNvSpPr>
          <p:nvPr/>
        </p:nvSpPr>
        <p:spPr>
          <a:xfrm>
            <a:off x="0" y="587351"/>
            <a:ext cx="9141354" cy="1872070"/>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en-NO"/>
              <a:t>Summary</a:t>
            </a:r>
          </a:p>
        </p:txBody>
      </p:sp>
      <p:sp>
        <p:nvSpPr>
          <p:cNvPr id="5" name="Content Placeholder 4">
            <a:extLst>
              <a:ext uri="{FF2B5EF4-FFF2-40B4-BE49-F238E27FC236}">
                <a16:creationId xmlns:a16="http://schemas.microsoft.com/office/drawing/2014/main" id="{0E26E722-D484-4800-3602-C7ADE1478029}"/>
              </a:ext>
            </a:extLst>
          </p:cNvPr>
          <p:cNvSpPr txBox="1">
            <a:spLocks/>
          </p:cNvSpPr>
          <p:nvPr/>
        </p:nvSpPr>
        <p:spPr>
          <a:xfrm>
            <a:off x="897466" y="2200867"/>
            <a:ext cx="7594352" cy="4099252"/>
          </a:xfrm>
          <a:prstGeom prst="rect">
            <a:avLst/>
          </a:prstGeom>
        </p:spPr>
        <p:txBody>
          <a:bodyPr/>
          <a:lst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a:lstStyle>
          <a:p>
            <a:pPr marL="162000" indent="-162000">
              <a:lnSpc>
                <a:spcPts val="2100"/>
              </a:lnSpc>
              <a:spcBef>
                <a:spcPts val="1000"/>
              </a:spcBef>
              <a:spcAft>
                <a:spcPts val="240"/>
              </a:spcAft>
              <a:buFont typeface="Arial" panose="020B0604020202020204" pitchFamily="34" charset="0"/>
              <a:buNone/>
            </a:pPr>
            <a:r>
              <a:rPr lang="en-GB" sz="1600" b="1" dirty="0">
                <a:latin typeface="Arial" panose="020B0604020202020204" pitchFamily="34" charset="0"/>
                <a:cs typeface="Arial" panose="020B0604020202020204" pitchFamily="34" charset="0"/>
              </a:rPr>
              <a:t>In this module, you have:</a:t>
            </a:r>
          </a:p>
          <a:p>
            <a:pPr marL="162000" indent="-162000">
              <a:lnSpc>
                <a:spcPts val="2100"/>
              </a:lnSpc>
              <a:spcBef>
                <a:spcPts val="1000"/>
              </a:spcBef>
              <a:spcAft>
                <a:spcPts val="240"/>
              </a:spcAft>
            </a:pPr>
            <a:r>
              <a:rPr lang="en-GB" sz="1600" dirty="0">
                <a:latin typeface="Arial" panose="020B0604020202020204" pitchFamily="34" charset="0"/>
                <a:cs typeface="Arial" panose="020B0604020202020204" pitchFamily="34" charset="0"/>
              </a:rPr>
              <a:t>Examined the evidence why all low-birthweight and premature newborns should receive kangaroo mother care as soon after birth as possible, wherever they are born and whether sick or well.</a:t>
            </a:r>
          </a:p>
          <a:p>
            <a:pPr marL="162000" indent="-162000">
              <a:lnSpc>
                <a:spcPts val="2100"/>
              </a:lnSpc>
              <a:spcBef>
                <a:spcPts val="1000"/>
              </a:spcBef>
              <a:spcAft>
                <a:spcPts val="240"/>
              </a:spcAft>
            </a:pPr>
            <a:r>
              <a:rPr lang="en-GB" sz="1600" dirty="0">
                <a:latin typeface="Arial" panose="020B0604020202020204" pitchFamily="34" charset="0"/>
                <a:cs typeface="Arial" panose="020B0604020202020204" pitchFamily="34" charset="0"/>
              </a:rPr>
              <a:t>Demonstrated how to counsel and give practical support to a mother and family members to safely practise kangaroo mother care.</a:t>
            </a:r>
          </a:p>
          <a:p>
            <a:pPr marL="162000" indent="-162000">
              <a:lnSpc>
                <a:spcPts val="2100"/>
              </a:lnSpc>
              <a:spcBef>
                <a:spcPts val="1000"/>
              </a:spcBef>
              <a:spcAft>
                <a:spcPts val="240"/>
              </a:spcAft>
            </a:pPr>
            <a:r>
              <a:rPr lang="en-GB" sz="1600" dirty="0">
                <a:latin typeface="Arial" panose="020B0604020202020204" pitchFamily="34" charset="0"/>
                <a:cs typeface="Arial" panose="020B0604020202020204" pitchFamily="34" charset="0"/>
              </a:rPr>
              <a:t>Identified the importance of monitoring the baby for growth, apnoea and changes in condition and demonstrated how to assess for discharge readiness.</a:t>
            </a:r>
          </a:p>
          <a:p>
            <a:pPr marL="162000" indent="-162000">
              <a:lnSpc>
                <a:spcPts val="2100"/>
              </a:lnSpc>
              <a:spcBef>
                <a:spcPts val="1000"/>
              </a:spcBef>
              <a:spcAft>
                <a:spcPts val="240"/>
              </a:spcAft>
            </a:pPr>
            <a:r>
              <a:rPr lang="en-GB" sz="1600" dirty="0">
                <a:latin typeface="Arial" panose="020B0604020202020204" pitchFamily="34" charset="0"/>
                <a:cs typeface="Arial" panose="020B0604020202020204" pitchFamily="34" charset="0"/>
              </a:rPr>
              <a:t>Identified organisational changes to improve access to kangaroo mother care.</a:t>
            </a:r>
          </a:p>
          <a:p>
            <a:pPr marL="162000">
              <a:lnSpc>
                <a:spcPts val="2100"/>
              </a:lnSpc>
              <a:spcBef>
                <a:spcPts val="1000"/>
              </a:spcBef>
              <a:spcAft>
                <a:spcPts val="240"/>
              </a:spcAft>
            </a:pPr>
            <a:endParaRPr lang="en-GB" sz="1600" dirty="0">
              <a:latin typeface="Arial" panose="020B0604020202020204" pitchFamily="34" charset="0"/>
              <a:cs typeface="Arial" panose="020B0604020202020204" pitchFamily="34" charset="0"/>
            </a:endParaRPr>
          </a:p>
          <a:p>
            <a:pPr marL="162000">
              <a:lnSpc>
                <a:spcPts val="2100"/>
              </a:lnSpc>
              <a:spcBef>
                <a:spcPts val="1000"/>
              </a:spcBef>
              <a:spcAft>
                <a:spcPts val="240"/>
              </a:spcAft>
            </a:pPr>
            <a:endParaRPr lang="en-GB" sz="1600" dirty="0">
              <a:latin typeface="Arial" panose="020B0604020202020204" pitchFamily="34" charset="0"/>
              <a:cs typeface="Arial" panose="020B0604020202020204" pitchFamily="34" charset="0"/>
            </a:endParaRPr>
          </a:p>
          <a:p>
            <a:pPr marL="162000">
              <a:lnSpc>
                <a:spcPts val="2100"/>
              </a:lnSpc>
              <a:spcBef>
                <a:spcPts val="1000"/>
              </a:spcBef>
              <a:spcAft>
                <a:spcPts val="240"/>
              </a:spcAft>
            </a:pPr>
            <a:endParaRPr lang="en-GB" sz="1600" dirty="0">
              <a:latin typeface="Arial" panose="020B0604020202020204" pitchFamily="34" charset="0"/>
              <a:cs typeface="Arial" panose="020B0604020202020204" pitchFamily="34" charset="0"/>
            </a:endParaRPr>
          </a:p>
          <a:p>
            <a:pPr marL="162000">
              <a:lnSpc>
                <a:spcPts val="2100"/>
              </a:lnSpc>
              <a:spcBef>
                <a:spcPts val="1000"/>
              </a:spcBef>
              <a:spcAft>
                <a:spcPts val="240"/>
              </a:spcAft>
            </a:pPr>
            <a:endParaRPr lang="en-GB" sz="1600" dirty="0">
              <a:latin typeface="Arial" panose="020B0604020202020204" pitchFamily="34" charset="0"/>
              <a:cs typeface="Arial" panose="020B0604020202020204" pitchFamily="34" charset="0"/>
            </a:endParaRPr>
          </a:p>
          <a:p>
            <a:pPr marL="162000">
              <a:lnSpc>
                <a:spcPts val="2100"/>
              </a:lnSpc>
              <a:spcBef>
                <a:spcPts val="1000"/>
              </a:spcBef>
              <a:spcAft>
                <a:spcPts val="240"/>
              </a:spcAft>
            </a:pPr>
            <a:endParaRPr lang="en-N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83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2A954F-365C-D812-EBAE-BA1ABA939CDF}"/>
              </a:ext>
            </a:extLst>
          </p:cNvPr>
          <p:cNvSpPr txBox="1">
            <a:spLocks/>
          </p:cNvSpPr>
          <p:nvPr/>
        </p:nvSpPr>
        <p:spPr>
          <a:xfrm>
            <a:off x="2646" y="0"/>
            <a:ext cx="9141354" cy="248289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nb-NO" dirty="0" err="1"/>
              <a:t>Clinical</a:t>
            </a:r>
            <a:r>
              <a:rPr lang="nb-NO" dirty="0"/>
              <a:t> </a:t>
            </a:r>
            <a:r>
              <a:rPr lang="nb-NO" dirty="0" err="1"/>
              <a:t>practice</a:t>
            </a:r>
            <a:endParaRPr lang="en-NO" dirty="0"/>
          </a:p>
        </p:txBody>
      </p:sp>
      <p:pic>
        <p:nvPicPr>
          <p:cNvPr id="10" name="Picture 9" descr="A white line on a blue circle&#10;&#10;Description automatically generated">
            <a:extLst>
              <a:ext uri="{FF2B5EF4-FFF2-40B4-BE49-F238E27FC236}">
                <a16:creationId xmlns:a16="http://schemas.microsoft.com/office/drawing/2014/main" id="{F285D12D-512D-76DA-B75D-8BC353024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621" y="723048"/>
            <a:ext cx="1036800" cy="1036800"/>
          </a:xfrm>
          <a:prstGeom prst="rect">
            <a:avLst/>
          </a:prstGeom>
        </p:spPr>
      </p:pic>
      <p:pic>
        <p:nvPicPr>
          <p:cNvPr id="8" name="Picture 7">
            <a:extLst>
              <a:ext uri="{FF2B5EF4-FFF2-40B4-BE49-F238E27FC236}">
                <a16:creationId xmlns:a16="http://schemas.microsoft.com/office/drawing/2014/main" id="{08939E87-E2D7-264F-C643-4B8D71F5D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41" y="1906951"/>
            <a:ext cx="3326075" cy="4706816"/>
          </a:xfrm>
          <a:prstGeom prst="rect">
            <a:avLst/>
          </a:prstGeom>
          <a:solidFill>
            <a:schemeClr val="bg1"/>
          </a:solidFill>
        </p:spPr>
      </p:pic>
      <p:pic>
        <p:nvPicPr>
          <p:cNvPr id="11" name="Picture 10">
            <a:extLst>
              <a:ext uri="{FF2B5EF4-FFF2-40B4-BE49-F238E27FC236}">
                <a16:creationId xmlns:a16="http://schemas.microsoft.com/office/drawing/2014/main" id="{EE883F72-54F5-2CD5-50F1-2F3436F8C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166" y="1906951"/>
            <a:ext cx="3326075" cy="4706816"/>
          </a:xfrm>
          <a:prstGeom prst="rect">
            <a:avLst/>
          </a:prstGeom>
          <a:solidFill>
            <a:schemeClr val="bg1"/>
          </a:solidFill>
        </p:spPr>
      </p:pic>
    </p:spTree>
    <p:extLst>
      <p:ext uri="{BB962C8B-B14F-4D97-AF65-F5344CB8AC3E}">
        <p14:creationId xmlns:p14="http://schemas.microsoft.com/office/powerpoint/2010/main" val="2767382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4CDA9D-D0BD-06FB-7775-4D33CCAA9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541" y="1670669"/>
            <a:ext cx="3454386" cy="4888392"/>
          </a:xfrm>
          <a:prstGeom prst="rect">
            <a:avLst/>
          </a:prstGeom>
          <a:solidFill>
            <a:schemeClr val="bg1"/>
          </a:solidFill>
        </p:spPr>
      </p:pic>
      <p:grpSp>
        <p:nvGrpSpPr>
          <p:cNvPr id="5" name="Group 4">
            <a:extLst>
              <a:ext uri="{FF2B5EF4-FFF2-40B4-BE49-F238E27FC236}">
                <a16:creationId xmlns:a16="http://schemas.microsoft.com/office/drawing/2014/main" id="{17A9E096-0D77-A8E1-E673-E4DD025318CF}"/>
              </a:ext>
            </a:extLst>
          </p:cNvPr>
          <p:cNvGrpSpPr/>
          <p:nvPr/>
        </p:nvGrpSpPr>
        <p:grpSpPr>
          <a:xfrm>
            <a:off x="6521218" y="6199061"/>
            <a:ext cx="4749293" cy="360000"/>
            <a:chOff x="566707" y="4383958"/>
            <a:chExt cx="4749293" cy="360000"/>
          </a:xfrm>
        </p:grpSpPr>
        <p:grpSp>
          <p:nvGrpSpPr>
            <p:cNvPr id="6" name="Group 5">
              <a:extLst>
                <a:ext uri="{FF2B5EF4-FFF2-40B4-BE49-F238E27FC236}">
                  <a16:creationId xmlns:a16="http://schemas.microsoft.com/office/drawing/2014/main" id="{3537324F-3D2C-7B16-6E14-8C64A89BB091}"/>
                </a:ext>
              </a:extLst>
            </p:cNvPr>
            <p:cNvGrpSpPr/>
            <p:nvPr/>
          </p:nvGrpSpPr>
          <p:grpSpPr>
            <a:xfrm>
              <a:off x="690712" y="4440486"/>
              <a:ext cx="4625288" cy="261610"/>
              <a:chOff x="2381314" y="5405811"/>
              <a:chExt cx="4625288" cy="261610"/>
            </a:xfrm>
          </p:grpSpPr>
          <p:sp>
            <p:nvSpPr>
              <p:cNvPr id="8" name="TextBox 7">
                <a:extLst>
                  <a:ext uri="{FF2B5EF4-FFF2-40B4-BE49-F238E27FC236}">
                    <a16:creationId xmlns:a16="http://schemas.microsoft.com/office/drawing/2014/main" id="{C398A093-40CC-F7ED-8090-47A5665D4F10}"/>
                  </a:ext>
                </a:extLst>
              </p:cNvPr>
              <p:cNvSpPr txBox="1"/>
              <p:nvPr/>
            </p:nvSpPr>
            <p:spPr>
              <a:xfrm>
                <a:off x="2620364" y="5405811"/>
                <a:ext cx="4386238" cy="261610"/>
              </a:xfrm>
              <a:prstGeom prst="rect">
                <a:avLst/>
              </a:prstGeom>
              <a:noFill/>
            </p:spPr>
            <p:txBody>
              <a:bodyPr wrap="square">
                <a:spAutoFit/>
              </a:bodyPr>
              <a:lstStyle/>
              <a:p>
                <a:pPr marL="0" marR="0" lvl="1" fontAlgn="base">
                  <a:lnSpc>
                    <a:spcPct val="100000"/>
                  </a:lnSpc>
                  <a:spcBef>
                    <a:spcPts val="300"/>
                  </a:spcBef>
                  <a:spcAft>
                    <a:spcPts val="0"/>
                  </a:spcAft>
                  <a:buClr>
                    <a:schemeClr val="accent3">
                      <a:lumMod val="50000"/>
                    </a:schemeClr>
                  </a:buClr>
                  <a:buSzTx/>
                  <a:tabLst/>
                  <a:defRPr/>
                </a:pPr>
                <a:r>
                  <a:rPr lang="en-US" sz="1100" i="1" u="sng"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Example of QI KMC</a:t>
                </a:r>
                <a:r>
                  <a:rPr lang="en-US" sz="1100" i="1" u="sng" dirty="0">
                    <a:solidFill>
                      <a:srgbClr val="0070C0"/>
                    </a:solidFill>
                    <a:latin typeface="Arial" panose="020B0604020202020204" pitchFamily="34" charset="0"/>
                    <a:cs typeface="Arial" panose="020B0604020202020204" pitchFamily="34" charset="0"/>
                  </a:rPr>
                  <a:t> </a:t>
                </a:r>
              </a:p>
            </p:txBody>
          </p:sp>
          <p:pic>
            <p:nvPicPr>
              <p:cNvPr id="9" name="Graphic 8">
                <a:extLst>
                  <a:ext uri="{FF2B5EF4-FFF2-40B4-BE49-F238E27FC236}">
                    <a16:creationId xmlns:a16="http://schemas.microsoft.com/office/drawing/2014/main" id="{ABDA69B4-B092-014A-7468-AE4F12E9DF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7" name="Picture 6" descr="A blue circle with a white camera&#10;&#10;Description automatically generated">
              <a:extLst>
                <a:ext uri="{FF2B5EF4-FFF2-40B4-BE49-F238E27FC236}">
                  <a16:creationId xmlns:a16="http://schemas.microsoft.com/office/drawing/2014/main" id="{EDBDB5CC-8774-32EA-CEBF-D201EFC085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1531112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EE15D5-A43C-B52E-8DFD-B2F041ED68B9}"/>
              </a:ext>
            </a:extLst>
          </p:cNvPr>
          <p:cNvSpPr>
            <a:spLocks noGrp="1"/>
          </p:cNvSpPr>
          <p:nvPr>
            <p:ph type="title"/>
          </p:nvPr>
        </p:nvSpPr>
        <p:spPr>
          <a:xfrm>
            <a:off x="2646" y="187085"/>
            <a:ext cx="9141354" cy="1814752"/>
          </a:xfrm>
          <a:prstGeom prst="rect">
            <a:avLst/>
          </a:prstGeom>
        </p:spPr>
        <p:txBody>
          <a:bodyPr/>
          <a:lstStyle/>
          <a:p>
            <a:r>
              <a:rPr lang="en-GB" dirty="0"/>
              <a:t>References and </a:t>
            </a:r>
            <a:br>
              <a:rPr lang="en-GB" dirty="0"/>
            </a:br>
            <a:r>
              <a:rPr lang="en-GB" dirty="0"/>
              <a:t>additional resources</a:t>
            </a:r>
            <a:endParaRPr lang="en-NO" dirty="0"/>
          </a:p>
        </p:txBody>
      </p:sp>
      <p:pic>
        <p:nvPicPr>
          <p:cNvPr id="20" name="Picture 19">
            <a:hlinkClick r:id="rId3"/>
            <a:extLst>
              <a:ext uri="{FF2B5EF4-FFF2-40B4-BE49-F238E27FC236}">
                <a16:creationId xmlns:a16="http://schemas.microsoft.com/office/drawing/2014/main" id="{6A3F2C87-9B9F-CBB0-2771-678E381BB1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465" y="2003272"/>
            <a:ext cx="1608755" cy="1134747"/>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26" name="Picture 25">
            <a:hlinkClick r:id="rId5"/>
            <a:extLst>
              <a:ext uri="{FF2B5EF4-FFF2-40B4-BE49-F238E27FC236}">
                <a16:creationId xmlns:a16="http://schemas.microsoft.com/office/drawing/2014/main" id="{0C1CBEE0-A74D-3570-5C6C-C02DE5E68AE5}"/>
              </a:ext>
            </a:extLst>
          </p:cNvPr>
          <p:cNvPicPr>
            <a:picLocks noChangeAspect="1"/>
          </p:cNvPicPr>
          <p:nvPr/>
        </p:nvPicPr>
        <p:blipFill>
          <a:blip r:embed="rId6"/>
          <a:stretch>
            <a:fillRect/>
          </a:stretch>
        </p:blipFill>
        <p:spPr>
          <a:xfrm>
            <a:off x="802271" y="2002487"/>
            <a:ext cx="977910" cy="1377058"/>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30" name="Picture 29">
            <a:hlinkClick r:id="rId7"/>
            <a:extLst>
              <a:ext uri="{FF2B5EF4-FFF2-40B4-BE49-F238E27FC236}">
                <a16:creationId xmlns:a16="http://schemas.microsoft.com/office/drawing/2014/main" id="{D3B0A681-75FC-31E7-17A2-1B1615389034}"/>
              </a:ext>
            </a:extLst>
          </p:cNvPr>
          <p:cNvPicPr>
            <a:picLocks noChangeAspect="1"/>
          </p:cNvPicPr>
          <p:nvPr/>
        </p:nvPicPr>
        <p:blipFill>
          <a:blip r:embed="rId8"/>
          <a:stretch>
            <a:fillRect/>
          </a:stretch>
        </p:blipFill>
        <p:spPr>
          <a:xfrm>
            <a:off x="1890075" y="1994977"/>
            <a:ext cx="993448" cy="1377058"/>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33" name="Picture 32">
            <a:hlinkClick r:id="rId9"/>
            <a:extLst>
              <a:ext uri="{FF2B5EF4-FFF2-40B4-BE49-F238E27FC236}">
                <a16:creationId xmlns:a16="http://schemas.microsoft.com/office/drawing/2014/main" id="{A0D56263-F359-AE00-1275-D827B7F83CCC}"/>
              </a:ext>
            </a:extLst>
          </p:cNvPr>
          <p:cNvPicPr>
            <a:picLocks noChangeAspect="1"/>
          </p:cNvPicPr>
          <p:nvPr/>
        </p:nvPicPr>
        <p:blipFill rotWithShape="1">
          <a:blip r:embed="rId10"/>
          <a:srcRect r="1047"/>
          <a:stretch/>
        </p:blipFill>
        <p:spPr>
          <a:xfrm>
            <a:off x="5393100" y="2001837"/>
            <a:ext cx="1365823" cy="776650"/>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35" name="Picture 34">
            <a:hlinkClick r:id="rId11"/>
            <a:extLst>
              <a:ext uri="{FF2B5EF4-FFF2-40B4-BE49-F238E27FC236}">
                <a16:creationId xmlns:a16="http://schemas.microsoft.com/office/drawing/2014/main" id="{6859E267-B693-666F-9B2F-945B76267865}"/>
              </a:ext>
            </a:extLst>
          </p:cNvPr>
          <p:cNvPicPr>
            <a:picLocks noChangeAspect="1"/>
          </p:cNvPicPr>
          <p:nvPr/>
        </p:nvPicPr>
        <p:blipFill>
          <a:blip r:embed="rId12"/>
          <a:stretch>
            <a:fillRect/>
          </a:stretch>
        </p:blipFill>
        <p:spPr>
          <a:xfrm>
            <a:off x="2986221" y="1999773"/>
            <a:ext cx="1082910" cy="1363866"/>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2" name="Picture 1">
            <a:hlinkClick r:id="rId13"/>
            <a:extLst>
              <a:ext uri="{FF2B5EF4-FFF2-40B4-BE49-F238E27FC236}">
                <a16:creationId xmlns:a16="http://schemas.microsoft.com/office/drawing/2014/main" id="{A1000FBA-32D2-1B15-121D-13D25C626AC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942464" y="3724052"/>
            <a:ext cx="984308" cy="1399056"/>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13" name="Picture 12">
            <a:hlinkClick r:id="rId15"/>
            <a:extLst>
              <a:ext uri="{FF2B5EF4-FFF2-40B4-BE49-F238E27FC236}">
                <a16:creationId xmlns:a16="http://schemas.microsoft.com/office/drawing/2014/main" id="{4E17B09A-8AAE-5594-BC5F-8BC31B9D75D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5267" y="3718985"/>
            <a:ext cx="984308" cy="1395171"/>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14" name="Picture 13">
            <a:hlinkClick r:id="rId17"/>
            <a:extLst>
              <a:ext uri="{FF2B5EF4-FFF2-40B4-BE49-F238E27FC236}">
                <a16:creationId xmlns:a16="http://schemas.microsoft.com/office/drawing/2014/main" id="{F2D1FDEE-C60B-F410-E120-49D04FE187F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876740" y="3724053"/>
            <a:ext cx="978560" cy="1390103"/>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22" name="Content Placeholder 3">
            <a:hlinkClick r:id="rId19"/>
            <a:extLst>
              <a:ext uri="{FF2B5EF4-FFF2-40B4-BE49-F238E27FC236}">
                <a16:creationId xmlns:a16="http://schemas.microsoft.com/office/drawing/2014/main" id="{8897EF42-ED30-ACA3-2E00-EF35A1FD6F3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55007" y="3705718"/>
            <a:ext cx="1116904" cy="1417390"/>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34" name="Picture 2">
            <a:hlinkClick r:id="rId21"/>
            <a:extLst>
              <a:ext uri="{FF2B5EF4-FFF2-40B4-BE49-F238E27FC236}">
                <a16:creationId xmlns:a16="http://schemas.microsoft.com/office/drawing/2014/main" id="{BA875EAC-5A4A-EE97-B37F-22A108D279E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13937" y="3711629"/>
            <a:ext cx="1053905" cy="1411479"/>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5" name="Picture 4">
            <a:hlinkClick r:id="rId23"/>
            <a:extLst>
              <a:ext uri="{FF2B5EF4-FFF2-40B4-BE49-F238E27FC236}">
                <a16:creationId xmlns:a16="http://schemas.microsoft.com/office/drawing/2014/main" id="{57F2D8F0-437A-1CF3-09D0-AD24D8885443}"/>
              </a:ext>
            </a:extLst>
          </p:cNvPr>
          <p:cNvPicPr>
            <a:picLocks noChangeAspect="1"/>
          </p:cNvPicPr>
          <p:nvPr/>
        </p:nvPicPr>
        <p:blipFill>
          <a:blip r:embed="rId24"/>
          <a:stretch>
            <a:fillRect/>
          </a:stretch>
        </p:blipFill>
        <p:spPr>
          <a:xfrm>
            <a:off x="4854102" y="5234012"/>
            <a:ext cx="2154842" cy="949900"/>
          </a:xfrm>
          <a:prstGeom prst="rect">
            <a:avLst/>
          </a:prstGeom>
        </p:spPr>
      </p:pic>
      <p:pic>
        <p:nvPicPr>
          <p:cNvPr id="4" name="Picture 3" descr="A person and person holding a baby&#10;&#10;Description automatically generated">
            <a:hlinkClick r:id="rId25"/>
            <a:extLst>
              <a:ext uri="{FF2B5EF4-FFF2-40B4-BE49-F238E27FC236}">
                <a16:creationId xmlns:a16="http://schemas.microsoft.com/office/drawing/2014/main" id="{E5D8BF1D-212E-912E-3828-FDC2215404A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52044" y="1999425"/>
            <a:ext cx="1167087" cy="1364215"/>
          </a:xfrm>
          <a:prstGeom prst="rect">
            <a:avLst/>
          </a:prstGeom>
          <a:solidFill>
            <a:schemeClr val="bg1"/>
          </a:solidFill>
          <a:ln w="6985">
            <a:noFill/>
          </a:ln>
        </p:spPr>
      </p:pic>
      <p:pic>
        <p:nvPicPr>
          <p:cNvPr id="7" name="Picture 6" descr="A magazine with a couple and a baby&#10;&#10;Description automatically generated">
            <a:hlinkClick r:id="rId27"/>
            <a:extLst>
              <a:ext uri="{FF2B5EF4-FFF2-40B4-BE49-F238E27FC236}">
                <a16:creationId xmlns:a16="http://schemas.microsoft.com/office/drawing/2014/main" id="{B85BFED3-BDFE-5326-F9D8-CCAA33F4F24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359076" y="3703324"/>
            <a:ext cx="1005081" cy="1426966"/>
          </a:xfrm>
          <a:prstGeom prst="rect">
            <a:avLst/>
          </a:prstGeom>
          <a:ln w="6350">
            <a:noFill/>
          </a:ln>
        </p:spPr>
      </p:pic>
      <p:pic>
        <p:nvPicPr>
          <p:cNvPr id="10" name="Picture 9" descr="A newspaper with text and images of a person and a baby&#10;&#10;Description automatically generated">
            <a:hlinkClick r:id="rId29"/>
            <a:extLst>
              <a:ext uri="{FF2B5EF4-FFF2-40B4-BE49-F238E27FC236}">
                <a16:creationId xmlns:a16="http://schemas.microsoft.com/office/drawing/2014/main" id="{8E582D23-1B50-037E-1AEA-25FFA50975E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451322" y="3696141"/>
            <a:ext cx="1117156" cy="1426967"/>
          </a:xfrm>
          <a:prstGeom prst="rect">
            <a:avLst/>
          </a:prstGeom>
        </p:spPr>
      </p:pic>
      <p:pic>
        <p:nvPicPr>
          <p:cNvPr id="12" name="Picture 11" descr="A close-up of a document&#10;&#10;Description automatically generated">
            <a:hlinkClick r:id="rId31"/>
            <a:extLst>
              <a:ext uri="{FF2B5EF4-FFF2-40B4-BE49-F238E27FC236}">
                <a16:creationId xmlns:a16="http://schemas.microsoft.com/office/drawing/2014/main" id="{6CF13BD8-9AC7-4CF7-0F43-6FD83D899B4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20848945">
            <a:off x="7283483" y="4908659"/>
            <a:ext cx="1581640" cy="1720323"/>
          </a:xfrm>
          <a:prstGeom prst="rect">
            <a:avLst/>
          </a:prstGeom>
        </p:spPr>
      </p:pic>
      <p:grpSp>
        <p:nvGrpSpPr>
          <p:cNvPr id="6" name="Group 5">
            <a:extLst>
              <a:ext uri="{FF2B5EF4-FFF2-40B4-BE49-F238E27FC236}">
                <a16:creationId xmlns:a16="http://schemas.microsoft.com/office/drawing/2014/main" id="{E46B7EBC-45EE-F78E-B77E-D75B3655EAEB}"/>
              </a:ext>
            </a:extLst>
          </p:cNvPr>
          <p:cNvGrpSpPr/>
          <p:nvPr/>
        </p:nvGrpSpPr>
        <p:grpSpPr>
          <a:xfrm>
            <a:off x="803245" y="5528962"/>
            <a:ext cx="4022270" cy="360000"/>
            <a:chOff x="566707" y="4383958"/>
            <a:chExt cx="4022270" cy="360000"/>
          </a:xfrm>
        </p:grpSpPr>
        <p:grpSp>
          <p:nvGrpSpPr>
            <p:cNvPr id="8" name="Group 7">
              <a:extLst>
                <a:ext uri="{FF2B5EF4-FFF2-40B4-BE49-F238E27FC236}">
                  <a16:creationId xmlns:a16="http://schemas.microsoft.com/office/drawing/2014/main" id="{12719ABE-C1EC-4E94-562B-B03753D1454A}"/>
                </a:ext>
              </a:extLst>
            </p:cNvPr>
            <p:cNvGrpSpPr/>
            <p:nvPr/>
          </p:nvGrpSpPr>
          <p:grpSpPr>
            <a:xfrm>
              <a:off x="690712" y="4440486"/>
              <a:ext cx="3898265" cy="261610"/>
              <a:chOff x="2381314" y="5405811"/>
              <a:chExt cx="3898265" cy="261610"/>
            </a:xfrm>
          </p:grpSpPr>
          <p:sp>
            <p:nvSpPr>
              <p:cNvPr id="11" name="TextBox 10">
                <a:extLst>
                  <a:ext uri="{FF2B5EF4-FFF2-40B4-BE49-F238E27FC236}">
                    <a16:creationId xmlns:a16="http://schemas.microsoft.com/office/drawing/2014/main" id="{8D5607D9-7B52-0AEE-E7FD-C4F0DC33EE20}"/>
                  </a:ext>
                </a:extLst>
              </p:cNvPr>
              <p:cNvSpPr txBox="1"/>
              <p:nvPr/>
            </p:nvSpPr>
            <p:spPr>
              <a:xfrm>
                <a:off x="2620364" y="5405811"/>
                <a:ext cx="3659215" cy="261610"/>
              </a:xfrm>
              <a:prstGeom prst="rect">
                <a:avLst/>
              </a:prstGeom>
              <a:noFill/>
            </p:spPr>
            <p:txBody>
              <a:bodyPr wrap="square">
                <a:spAutoFit/>
              </a:bodyPr>
              <a:lstStyle/>
              <a:p>
                <a:r>
                  <a:rPr lang="en-US" sz="1100" i="1"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33"/>
                  </a:rPr>
                  <a:t>KMC when phototherapy</a:t>
                </a:r>
                <a:endParaRPr lang="nb-NO" sz="1100" i="1" dirty="0">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0BF8E254-C5E8-3748-F0D3-4D89688DFF3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3A3F41D9-CA2D-31D8-AB7D-FC67F6E3CC47}"/>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3997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2EF29-D079-5983-74EB-FBB5907ED0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BA9A96-5298-0548-0C47-21393B65A0E3}"/>
              </a:ext>
            </a:extLst>
          </p:cNvPr>
          <p:cNvSpPr>
            <a:spLocks noGrp="1"/>
          </p:cNvSpPr>
          <p:nvPr>
            <p:ph type="title"/>
          </p:nvPr>
        </p:nvSpPr>
        <p:spPr>
          <a:xfrm>
            <a:off x="1652451" y="281687"/>
            <a:ext cx="6950060" cy="1036800"/>
          </a:xfrm>
        </p:spPr>
        <p:txBody>
          <a:bodyPr/>
          <a:lstStyle/>
          <a:p>
            <a:r>
              <a:rPr lang="nb-NO"/>
              <a:t>Ensure safe </a:t>
            </a:r>
            <a:r>
              <a:rPr lang="nb-NO" err="1"/>
              <a:t>skin</a:t>
            </a:r>
            <a:r>
              <a:rPr lang="nb-NO"/>
              <a:t>-to-</a:t>
            </a:r>
            <a:r>
              <a:rPr lang="nb-NO" err="1"/>
              <a:t>skin</a:t>
            </a:r>
            <a:r>
              <a:rPr lang="nb-NO"/>
              <a:t> </a:t>
            </a:r>
            <a:r>
              <a:rPr lang="nb-NO" err="1"/>
              <a:t>position</a:t>
            </a:r>
            <a:endParaRPr lang="en-NO"/>
          </a:p>
        </p:txBody>
      </p:sp>
      <p:sp>
        <p:nvSpPr>
          <p:cNvPr id="4" name="Content Placeholder 1">
            <a:extLst>
              <a:ext uri="{FF2B5EF4-FFF2-40B4-BE49-F238E27FC236}">
                <a16:creationId xmlns:a16="http://schemas.microsoft.com/office/drawing/2014/main" id="{65CEFAE4-BC91-C751-46C6-7E1A94291C08}"/>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sz="1800" dirty="0"/>
              <a:t>Form groups (mother Lydia, nurse and father).</a:t>
            </a:r>
          </a:p>
          <a:p>
            <a:pPr marL="0" indent="0">
              <a:buNone/>
            </a:pPr>
            <a:endParaRPr lang="en-GB" altLang="zh-CN" sz="1800" dirty="0"/>
          </a:p>
          <a:p>
            <a:pPr marL="0" indent="0">
              <a:buNone/>
            </a:pPr>
            <a:endParaRPr lang="en-GB" sz="1800" dirty="0"/>
          </a:p>
          <a:p>
            <a:pPr marL="0" indent="0">
              <a:buFont typeface="Arial" panose="020B0604020202020204" pitchFamily="34" charset="0"/>
              <a:buNone/>
            </a:pPr>
            <a:endParaRPr lang="en-GB" sz="1800" b="1" dirty="0"/>
          </a:p>
          <a:p>
            <a:pPr marL="0" indent="0">
              <a:buNone/>
            </a:pPr>
            <a:br>
              <a:rPr lang="en-GB" sz="1800" b="1" dirty="0"/>
            </a:br>
            <a:r>
              <a:rPr lang="nb-NO" sz="1800" b="1" dirty="0"/>
              <a:t>Support Lydia and Amos for safe skin-to-skin positioning. </a:t>
            </a:r>
          </a:p>
          <a:p>
            <a:pPr marL="0" inden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5DECBA89-5AE3-B7BA-BCA0-1404E2289802}"/>
              </a:ext>
            </a:extLst>
          </p:cNvPr>
          <p:cNvSpPr/>
          <p:nvPr/>
        </p:nvSpPr>
        <p:spPr>
          <a:xfrm>
            <a:off x="624680" y="2202921"/>
            <a:ext cx="7977831" cy="1367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Amos is 40 minutes old and is lying skin-to-skin on Lydia’s chest.</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His head is covered by a blanket.</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You cannot see his face.</a:t>
            </a:r>
          </a:p>
        </p:txBody>
      </p:sp>
    </p:spTree>
    <p:extLst>
      <p:ext uri="{BB962C8B-B14F-4D97-AF65-F5344CB8AC3E}">
        <p14:creationId xmlns:p14="http://schemas.microsoft.com/office/powerpoint/2010/main" val="46788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233322-27D3-8137-377A-C34771DDEDD6}"/>
              </a:ext>
            </a:extLst>
          </p:cNvPr>
          <p:cNvSpPr>
            <a:spLocks noGrp="1"/>
          </p:cNvSpPr>
          <p:nvPr>
            <p:ph type="title"/>
          </p:nvPr>
        </p:nvSpPr>
        <p:spPr>
          <a:xfrm>
            <a:off x="0" y="0"/>
            <a:ext cx="9141354" cy="1691995"/>
          </a:xfrm>
          <a:prstGeom prst="rect">
            <a:avLst/>
          </a:prstGeom>
        </p:spPr>
        <p:txBody>
          <a:bodyPr/>
          <a:lstStyle/>
          <a:p>
            <a:pPr algn="ctr"/>
            <a:r>
              <a:rPr lang="nb-NO" sz="4000" dirty="0"/>
              <a:t>The </a:t>
            </a:r>
            <a:r>
              <a:rPr lang="nb-NO" sz="4000" dirty="0" err="1"/>
              <a:t>situation</a:t>
            </a:r>
            <a:endParaRPr lang="en-NO" sz="4000" dirty="0"/>
          </a:p>
        </p:txBody>
      </p:sp>
      <p:sp>
        <p:nvSpPr>
          <p:cNvPr id="2" name="Content Placeholder 1">
            <a:extLst>
              <a:ext uri="{FF2B5EF4-FFF2-40B4-BE49-F238E27FC236}">
                <a16:creationId xmlns:a16="http://schemas.microsoft.com/office/drawing/2014/main" id="{EC977142-AEB6-94B6-97FB-BCDA7D0DCBB4}"/>
              </a:ext>
            </a:extLst>
          </p:cNvPr>
          <p:cNvSpPr>
            <a:spLocks noGrp="1"/>
          </p:cNvSpPr>
          <p:nvPr>
            <p:ph idx="1"/>
          </p:nvPr>
        </p:nvSpPr>
        <p:spPr>
          <a:xfrm>
            <a:off x="3862872" y="1691995"/>
            <a:ext cx="4857798" cy="3762482"/>
          </a:xfrm>
          <a:prstGeom prst="rect">
            <a:avLst/>
          </a:prstGeom>
        </p:spPr>
        <p:txBody>
          <a:bodyPr/>
          <a:lstStyle/>
          <a:p>
            <a:pPr marL="162000" indent="-162000">
              <a:lnSpc>
                <a:spcPts val="2100"/>
              </a:lnSpc>
              <a:spcBef>
                <a:spcPts val="1000"/>
              </a:spcBef>
            </a:pPr>
            <a:r>
              <a:rPr lang="en-GB" sz="1600" dirty="0">
                <a:latin typeface="Arial" panose="020B0604020202020204" pitchFamily="34" charset="0"/>
                <a:cs typeface="Arial" panose="020B0604020202020204" pitchFamily="34" charset="0"/>
              </a:rPr>
              <a:t>Amos weighs 1600 g. He was born at 33 weeks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gestation by spontaneous vaginal delivery.</a:t>
            </a:r>
          </a:p>
          <a:p>
            <a:pPr marL="162000" indent="-162000">
              <a:lnSpc>
                <a:spcPts val="2100"/>
              </a:lnSpc>
              <a:spcBef>
                <a:spcPts val="1000"/>
              </a:spcBef>
            </a:pPr>
            <a:r>
              <a:rPr lang="en-GB" sz="1600" dirty="0">
                <a:latin typeface="Arial" panose="020B0604020202020204" pitchFamily="34" charset="0"/>
                <a:cs typeface="Arial" panose="020B0604020202020204" pitchFamily="34" charset="0"/>
              </a:rPr>
              <a:t>He is 90 minutes old. </a:t>
            </a:r>
          </a:p>
          <a:p>
            <a:pPr marL="162000" indent="-162000">
              <a:lnSpc>
                <a:spcPts val="2100"/>
              </a:lnSpc>
              <a:spcBef>
                <a:spcPts val="1000"/>
              </a:spcBef>
            </a:pPr>
            <a:r>
              <a:rPr lang="en-GB" sz="1600" dirty="0">
                <a:latin typeface="Arial" panose="020B0604020202020204" pitchFamily="34" charset="0"/>
                <a:cs typeface="Arial" panose="020B0604020202020204" pitchFamily="34" charset="0"/>
              </a:rPr>
              <a:t>His mother Lydia has been practising skin-to-</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skin care. </a:t>
            </a:r>
          </a:p>
          <a:p>
            <a:pPr marL="162000" indent="-162000">
              <a:lnSpc>
                <a:spcPts val="2100"/>
              </a:lnSpc>
              <a:spcBef>
                <a:spcPts val="1000"/>
              </a:spcBef>
            </a:pPr>
            <a:r>
              <a:rPr lang="en-GB" sz="1600" dirty="0">
                <a:latin typeface="Arial" panose="020B0604020202020204" pitchFamily="34" charset="0"/>
                <a:cs typeface="Arial" panose="020B0604020202020204" pitchFamily="34" charset="0"/>
              </a:rPr>
              <a:t>He is stable but unable to breastfeed.</a:t>
            </a:r>
          </a:p>
          <a:p>
            <a:pPr marL="162000" indent="-162000">
              <a:lnSpc>
                <a:spcPts val="2100"/>
              </a:lnSpc>
              <a:spcBef>
                <a:spcPts val="1000"/>
              </a:spcBef>
            </a:pPr>
            <a:r>
              <a:rPr lang="en-GB" sz="1600" dirty="0">
                <a:latin typeface="Arial" panose="020B0604020202020204" pitchFamily="34" charset="0"/>
                <a:cs typeface="Arial" panose="020B0604020202020204" pitchFamily="34" charset="0"/>
              </a:rPr>
              <a:t>The nurse suggests caring for him under an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overhead heater so that Lydia can go home after her postpartum check tomorrow.</a:t>
            </a:r>
          </a:p>
          <a:p>
            <a:pPr marL="162000" indent="-162000">
              <a:lnSpc>
                <a:spcPts val="2100"/>
              </a:lnSpc>
              <a:spcBef>
                <a:spcPts val="1000"/>
              </a:spcBef>
            </a:pPr>
            <a:r>
              <a:rPr lang="en-GB" sz="1600" dirty="0">
                <a:latin typeface="Arial" panose="020B0604020202020204" pitchFamily="34" charset="0"/>
                <a:cs typeface="Arial" panose="020B0604020202020204" pitchFamily="34" charset="0"/>
              </a:rPr>
              <a:t>How would you recommend caring for Amos?</a:t>
            </a:r>
          </a:p>
          <a:p>
            <a:pPr marL="0" indent="0">
              <a:lnSpc>
                <a:spcPts val="2100"/>
              </a:lnSpc>
              <a:spcBef>
                <a:spcPts val="1000"/>
              </a:spcBef>
              <a:buNone/>
            </a:pPr>
            <a:endParaRPr lang="en-GB"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8C19CA7-12CB-F7BE-F6B0-75863CD86672}"/>
              </a:ext>
            </a:extLst>
          </p:cNvPr>
          <p:cNvPicPr/>
          <p:nvPr/>
        </p:nvPicPr>
        <p:blipFill>
          <a:blip r:embed="rId3" cstate="print"/>
          <a:srcRect/>
          <a:stretch>
            <a:fillRect/>
          </a:stretch>
        </p:blipFill>
        <p:spPr bwMode="auto">
          <a:xfrm rot="16200000">
            <a:off x="922880" y="1444076"/>
            <a:ext cx="2578270" cy="3080420"/>
          </a:xfrm>
          <a:prstGeom prst="rect">
            <a:avLst/>
          </a:prstGeom>
          <a:solidFill>
            <a:srgbClr val="4F81BD"/>
          </a:solidFill>
          <a:ln w="9525">
            <a:noFill/>
            <a:miter lim="800000"/>
            <a:headEnd/>
            <a:tailEnd/>
          </a:ln>
        </p:spPr>
      </p:pic>
      <p:sp>
        <p:nvSpPr>
          <p:cNvPr id="16" name="TextBox 15">
            <a:extLst>
              <a:ext uri="{FF2B5EF4-FFF2-40B4-BE49-F238E27FC236}">
                <a16:creationId xmlns:a16="http://schemas.microsoft.com/office/drawing/2014/main" id="{A9B909FF-0B07-FA95-B43F-67E103E508DF}"/>
              </a:ext>
            </a:extLst>
          </p:cNvPr>
          <p:cNvSpPr txBox="1"/>
          <p:nvPr/>
        </p:nvSpPr>
        <p:spPr>
          <a:xfrm>
            <a:off x="2068976" y="4061594"/>
            <a:ext cx="1677030" cy="192360"/>
          </a:xfrm>
          <a:prstGeom prst="rect">
            <a:avLst/>
          </a:prstGeom>
          <a:noFill/>
        </p:spPr>
        <p:txBody>
          <a:bodyPr wrap="square">
            <a:spAutoFit/>
          </a:bodyPr>
          <a:lstStyle/>
          <a:p>
            <a:pPr algn="r"/>
            <a:r>
              <a:rPr lang="en-US" sz="650" b="0" i="0" dirty="0">
                <a:solidFill>
                  <a:schemeClr val="bg1"/>
                </a:solidFill>
                <a:effectLst/>
                <a:latin typeface="Arial" panose="020B0604020202020204" pitchFamily="34" charset="0"/>
                <a:cs typeface="Arial" panose="020B0604020202020204" pitchFamily="34" charset="0"/>
              </a:rPr>
              <a:t>© WHO/Dr </a:t>
            </a:r>
            <a:r>
              <a:rPr lang="en-US" sz="650" b="0" i="0" dirty="0" err="1">
                <a:solidFill>
                  <a:schemeClr val="bg1"/>
                </a:solidFill>
                <a:effectLst/>
                <a:latin typeface="Arial" panose="020B0604020202020204" pitchFamily="34" charset="0"/>
                <a:cs typeface="Arial" panose="020B0604020202020204" pitchFamily="34" charset="0"/>
              </a:rPr>
              <a:t>Helenlouise</a:t>
            </a:r>
            <a:r>
              <a:rPr lang="en-US" sz="650" b="0" i="0" dirty="0">
                <a:solidFill>
                  <a:schemeClr val="bg1"/>
                </a:solidFill>
                <a:effectLst/>
                <a:latin typeface="Arial" panose="020B0604020202020204" pitchFamily="34" charset="0"/>
                <a:cs typeface="Arial" panose="020B0604020202020204" pitchFamily="34" charset="0"/>
              </a:rPr>
              <a:t> Taylor </a:t>
            </a:r>
          </a:p>
        </p:txBody>
      </p:sp>
    </p:spTree>
    <p:extLst>
      <p:ext uri="{BB962C8B-B14F-4D97-AF65-F5344CB8AC3E}">
        <p14:creationId xmlns:p14="http://schemas.microsoft.com/office/powerpoint/2010/main" val="291991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C956-F66D-E986-7138-1949637A21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9755BA-549C-D86B-AD92-770749A3F4F1}"/>
              </a:ext>
            </a:extLst>
          </p:cNvPr>
          <p:cNvSpPr>
            <a:spLocks noGrp="1"/>
          </p:cNvSpPr>
          <p:nvPr>
            <p:ph type="title"/>
          </p:nvPr>
        </p:nvSpPr>
        <p:spPr>
          <a:xfrm>
            <a:off x="1652450" y="281687"/>
            <a:ext cx="7491549" cy="1036800"/>
          </a:xfrm>
        </p:spPr>
        <p:txBody>
          <a:bodyPr/>
          <a:lstStyle/>
          <a:p>
            <a:r>
              <a:rPr lang="nb-NO" dirty="0"/>
              <a:t>Samuel is cold: Counsel for thermal care </a:t>
            </a:r>
            <a:endParaRPr lang="en-NO" dirty="0"/>
          </a:p>
        </p:txBody>
      </p:sp>
      <p:sp>
        <p:nvSpPr>
          <p:cNvPr id="4" name="Content Placeholder 1">
            <a:extLst>
              <a:ext uri="{FF2B5EF4-FFF2-40B4-BE49-F238E27FC236}">
                <a16:creationId xmlns:a16="http://schemas.microsoft.com/office/drawing/2014/main" id="{6B08D956-F869-A3C8-DF65-1D47C78221BF}"/>
              </a:ext>
            </a:extLst>
          </p:cNvPr>
          <p:cNvSpPr txBox="1">
            <a:spLocks/>
          </p:cNvSpPr>
          <p:nvPr/>
        </p:nvSpPr>
        <p:spPr>
          <a:xfrm>
            <a:off x="3074276" y="1734853"/>
            <a:ext cx="5904186"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altLang="zh-CN" sz="1800" dirty="0"/>
              <a:t>Form groups (mother Amy, midwife, grandmother).</a:t>
            </a:r>
          </a:p>
          <a:p>
            <a:pPr marL="0" indent="0">
              <a:buNone/>
            </a:pPr>
            <a:endParaRPr lang="en-GB" altLang="zh-CN" sz="1800" dirty="0"/>
          </a:p>
          <a:p>
            <a:pPr marL="0" indent="0">
              <a:buNone/>
            </a:pPr>
            <a:endParaRPr lang="en-GB" sz="1800" dirty="0"/>
          </a:p>
          <a:p>
            <a:pPr marL="0" indent="0">
              <a:buFont typeface="Arial" panose="020B0604020202020204" pitchFamily="34" charset="0"/>
              <a:buNone/>
            </a:pPr>
            <a:endParaRPr lang="en-GB" sz="1800" b="1" dirty="0"/>
          </a:p>
          <a:p>
            <a:pPr marL="0" indent="0">
              <a:buNone/>
            </a:pPr>
            <a:endParaRPr lang="nb-NO" sz="1800" b="1" dirty="0"/>
          </a:p>
          <a:p>
            <a:pPr marL="0" indent="0">
              <a:buNone/>
            </a:pPr>
            <a:endParaRPr lang="nb-NO" sz="1800" b="1" dirty="0"/>
          </a:p>
          <a:p>
            <a:pPr marL="0" indent="0">
              <a:buNone/>
            </a:pPr>
            <a:r>
              <a:rPr lang="nb-NO" sz="1800" b="1" dirty="0" err="1"/>
              <a:t>Assess</a:t>
            </a:r>
            <a:r>
              <a:rPr lang="nb-NO" sz="1800" b="1" dirty="0"/>
              <a:t> Samuel, then support Amy to keep her </a:t>
            </a:r>
            <a:br>
              <a:rPr lang="nb-NO" sz="1800" b="1" dirty="0"/>
            </a:br>
            <a:r>
              <a:rPr lang="nb-NO" sz="1800" b="1" dirty="0" err="1"/>
              <a:t>small</a:t>
            </a:r>
            <a:r>
              <a:rPr lang="nb-NO" sz="1800" b="1" dirty="0"/>
              <a:t> baby warm. </a:t>
            </a:r>
            <a:br>
              <a:rPr lang="nb-NO" sz="1800" b="1" dirty="0"/>
            </a:b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CAA63C00-C206-6195-15FD-8BE40FDE2EFE}"/>
              </a:ext>
            </a:extLst>
          </p:cNvPr>
          <p:cNvSpPr/>
          <p:nvPr/>
        </p:nvSpPr>
        <p:spPr>
          <a:xfrm>
            <a:off x="3168869" y="2202922"/>
            <a:ext cx="5433642" cy="17491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Amy wrapped Samuel after feeding him, placed him in a cot and took a shower.</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Samuel is cold.</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Amy returns from the shower.</a:t>
            </a:r>
          </a:p>
        </p:txBody>
      </p:sp>
      <p:grpSp>
        <p:nvGrpSpPr>
          <p:cNvPr id="7" name="Group 6">
            <a:extLst>
              <a:ext uri="{FF2B5EF4-FFF2-40B4-BE49-F238E27FC236}">
                <a16:creationId xmlns:a16="http://schemas.microsoft.com/office/drawing/2014/main" id="{044194AE-BAA6-1B0E-3C91-61C362A4CA95}"/>
              </a:ext>
            </a:extLst>
          </p:cNvPr>
          <p:cNvGrpSpPr/>
          <p:nvPr/>
        </p:nvGrpSpPr>
        <p:grpSpPr>
          <a:xfrm>
            <a:off x="3168869" y="6009283"/>
            <a:ext cx="4022270" cy="360000"/>
            <a:chOff x="566707" y="4383958"/>
            <a:chExt cx="4022270" cy="360000"/>
          </a:xfrm>
        </p:grpSpPr>
        <p:grpSp>
          <p:nvGrpSpPr>
            <p:cNvPr id="8" name="Group 7">
              <a:extLst>
                <a:ext uri="{FF2B5EF4-FFF2-40B4-BE49-F238E27FC236}">
                  <a16:creationId xmlns:a16="http://schemas.microsoft.com/office/drawing/2014/main" id="{76F4C9EF-DECF-AB43-64F7-162C734523FD}"/>
                </a:ext>
              </a:extLst>
            </p:cNvPr>
            <p:cNvGrpSpPr/>
            <p:nvPr/>
          </p:nvGrpSpPr>
          <p:grpSpPr>
            <a:xfrm>
              <a:off x="690712" y="4440486"/>
              <a:ext cx="3898265" cy="261610"/>
              <a:chOff x="2381314" y="5405811"/>
              <a:chExt cx="3898265" cy="261610"/>
            </a:xfrm>
          </p:grpSpPr>
          <p:sp>
            <p:nvSpPr>
              <p:cNvPr id="10" name="TextBox 9">
                <a:extLst>
                  <a:ext uri="{FF2B5EF4-FFF2-40B4-BE49-F238E27FC236}">
                    <a16:creationId xmlns:a16="http://schemas.microsoft.com/office/drawing/2014/main" id="{D905E23B-E9CB-5AE1-8118-35E68186BAB3}"/>
                  </a:ext>
                </a:extLst>
              </p:cNvPr>
              <p:cNvSpPr txBox="1"/>
              <p:nvPr/>
            </p:nvSpPr>
            <p:spPr>
              <a:xfrm>
                <a:off x="2620364" y="5405811"/>
                <a:ext cx="3659215" cy="261610"/>
              </a:xfrm>
              <a:prstGeom prst="rect">
                <a:avLst/>
              </a:prstGeom>
              <a:noFill/>
            </p:spPr>
            <p:txBody>
              <a:bodyPr wrap="square">
                <a:spAutoFit/>
              </a:bodyPr>
              <a:lstStyle/>
              <a:p>
                <a:r>
                  <a:rPr lang="en-US" sz="1100" i="1"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3"/>
                  </a:rPr>
                  <a:t>Keeping the small baby warm</a:t>
                </a:r>
                <a:endParaRPr lang="nb-NO" sz="1100" i="1" dirty="0">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EC41B833-A3B3-FA6C-0B33-7B229DF27E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D78B29F9-C791-A77B-4F8B-F6854425E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pic>
        <p:nvPicPr>
          <p:cNvPr id="5" name="Picture 4">
            <a:extLst>
              <a:ext uri="{FF2B5EF4-FFF2-40B4-BE49-F238E27FC236}">
                <a16:creationId xmlns:a16="http://schemas.microsoft.com/office/drawing/2014/main" id="{012AE662-4DDB-755C-4FDD-75EBE78EAC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871" y="1786556"/>
            <a:ext cx="2251775" cy="1525624"/>
          </a:xfrm>
          <a:prstGeom prst="rect">
            <a:avLst/>
          </a:prstGeom>
        </p:spPr>
      </p:pic>
      <p:sp>
        <p:nvSpPr>
          <p:cNvPr id="12" name="TextBox 11">
            <a:extLst>
              <a:ext uri="{FF2B5EF4-FFF2-40B4-BE49-F238E27FC236}">
                <a16:creationId xmlns:a16="http://schemas.microsoft.com/office/drawing/2014/main" id="{1EE2B654-5848-816D-456D-4E1E5E14EE5B}"/>
              </a:ext>
            </a:extLst>
          </p:cNvPr>
          <p:cNvSpPr txBox="1"/>
          <p:nvPr/>
        </p:nvSpPr>
        <p:spPr>
          <a:xfrm>
            <a:off x="1128359" y="3112502"/>
            <a:ext cx="1749287" cy="192360"/>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 Global Health Media Project</a:t>
            </a:r>
          </a:p>
        </p:txBody>
      </p:sp>
    </p:spTree>
    <p:extLst>
      <p:ext uri="{BB962C8B-B14F-4D97-AF65-F5344CB8AC3E}">
        <p14:creationId xmlns:p14="http://schemas.microsoft.com/office/powerpoint/2010/main" val="24255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47089-AE16-7853-B4AE-E719BB01BA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01C888-963D-A8F6-AC65-8420D386C253}"/>
              </a:ext>
            </a:extLst>
          </p:cNvPr>
          <p:cNvSpPr>
            <a:spLocks noGrp="1"/>
          </p:cNvSpPr>
          <p:nvPr>
            <p:ph type="title"/>
          </p:nvPr>
        </p:nvSpPr>
        <p:spPr>
          <a:xfrm>
            <a:off x="1652450" y="281687"/>
            <a:ext cx="7491549" cy="1036800"/>
          </a:xfrm>
        </p:spPr>
        <p:txBody>
          <a:bodyPr/>
          <a:lstStyle/>
          <a:p>
            <a:r>
              <a:rPr lang="nb-NO" dirty="0"/>
              <a:t>Examine newborn in KMC position and counsel his mother</a:t>
            </a:r>
            <a:endParaRPr lang="en-NO" dirty="0"/>
          </a:p>
        </p:txBody>
      </p:sp>
      <p:sp>
        <p:nvSpPr>
          <p:cNvPr id="4" name="Content Placeholder 1">
            <a:extLst>
              <a:ext uri="{FF2B5EF4-FFF2-40B4-BE49-F238E27FC236}">
                <a16:creationId xmlns:a16="http://schemas.microsoft.com/office/drawing/2014/main" id="{53D37777-08C1-F4CB-4858-453846193BB4}"/>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300"/>
              </a:lnSpc>
              <a:buNone/>
            </a:pPr>
            <a:r>
              <a:rPr lang="en-GB" altLang="zh-CN" sz="1800" dirty="0"/>
              <a:t>Form groups (mother Amy, doctor and grandmother).</a:t>
            </a:r>
          </a:p>
          <a:p>
            <a:pPr marL="0" indent="0">
              <a:lnSpc>
                <a:spcPts val="2300"/>
              </a:lnSpc>
              <a:buNone/>
            </a:pPr>
            <a:endParaRPr lang="en-GB" altLang="zh-CN" sz="1800" dirty="0"/>
          </a:p>
          <a:p>
            <a:pPr marL="0" indent="0">
              <a:lnSpc>
                <a:spcPts val="2300"/>
              </a:lnSpc>
              <a:buNone/>
            </a:pPr>
            <a:endParaRPr lang="en-GB" sz="1800" dirty="0"/>
          </a:p>
          <a:p>
            <a:pPr marL="0" indent="0">
              <a:lnSpc>
                <a:spcPts val="2300"/>
              </a:lnSpc>
              <a:buFont typeface="Arial" panose="020B0604020202020204" pitchFamily="34" charset="0"/>
              <a:buNone/>
            </a:pPr>
            <a:endParaRPr lang="en-GB" sz="1800" b="1" dirty="0"/>
          </a:p>
          <a:p>
            <a:pPr marL="0" indent="0">
              <a:lnSpc>
                <a:spcPts val="2300"/>
              </a:lnSpc>
              <a:buNone/>
            </a:pPr>
            <a:r>
              <a:rPr lang="nb-NO" sz="1800" b="1" dirty="0"/>
              <a:t>Examine Samuel and counsel Amy (15 years old) </a:t>
            </a:r>
            <a:r>
              <a:rPr lang="nb-NO" sz="1800" b="1" dirty="0" err="1"/>
              <a:t>about</a:t>
            </a:r>
            <a:r>
              <a:rPr lang="nb-NO" sz="1800" b="1" dirty="0"/>
              <a:t> </a:t>
            </a:r>
            <a:br>
              <a:rPr lang="nb-NO" sz="1800" b="1" dirty="0"/>
            </a:br>
            <a:r>
              <a:rPr lang="nb-NO" sz="1800" b="1" dirty="0" err="1"/>
              <a:t>kangaroo</a:t>
            </a:r>
            <a:r>
              <a:rPr lang="nb-NO" sz="1800" b="1" dirty="0"/>
              <a:t> mother care.</a:t>
            </a:r>
          </a:p>
          <a:p>
            <a:pPr marL="0" indent="0">
              <a:lnSpc>
                <a:spcPts val="2300"/>
              </a:lnSpc>
              <a:buNone/>
            </a:pPr>
            <a:endParaRPr lang="en-US" sz="1800" dirty="0"/>
          </a:p>
          <a:p>
            <a:pPr marL="0" indent="0">
              <a:lnSpc>
                <a:spcPts val="2300"/>
              </a:lnSpc>
              <a:buFont typeface="Arial" panose="020B0604020202020204" pitchFamily="34" charset="0"/>
              <a:buNone/>
            </a:pPr>
            <a:r>
              <a:rPr lang="en-US" sz="1800" dirty="0"/>
              <a:t>Debrief with your team and facilitator.</a:t>
            </a:r>
          </a:p>
          <a:p>
            <a:pPr>
              <a:lnSpc>
                <a:spcPts val="2300"/>
              </a:lnSpc>
            </a:pPr>
            <a:endParaRPr lang="en-NO" sz="1800" dirty="0"/>
          </a:p>
        </p:txBody>
      </p:sp>
      <p:sp>
        <p:nvSpPr>
          <p:cNvPr id="6" name="Rectangle 5">
            <a:extLst>
              <a:ext uri="{FF2B5EF4-FFF2-40B4-BE49-F238E27FC236}">
                <a16:creationId xmlns:a16="http://schemas.microsoft.com/office/drawing/2014/main" id="{B1637206-7A93-7C1F-66A1-9572D317519A}"/>
              </a:ext>
            </a:extLst>
          </p:cNvPr>
          <p:cNvSpPr/>
          <p:nvPr/>
        </p:nvSpPr>
        <p:spPr>
          <a:xfrm>
            <a:off x="624680" y="2202922"/>
            <a:ext cx="7977831" cy="10211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Samuel took a small breastfeed at 20 minutes of age.</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is now 90 minutes old and stable, but small.</a:t>
            </a:r>
          </a:p>
        </p:txBody>
      </p:sp>
      <p:grpSp>
        <p:nvGrpSpPr>
          <p:cNvPr id="7" name="Group 6">
            <a:extLst>
              <a:ext uri="{FF2B5EF4-FFF2-40B4-BE49-F238E27FC236}">
                <a16:creationId xmlns:a16="http://schemas.microsoft.com/office/drawing/2014/main" id="{137030BA-C39D-665A-2C4B-7AA1F4B617ED}"/>
              </a:ext>
            </a:extLst>
          </p:cNvPr>
          <p:cNvGrpSpPr/>
          <p:nvPr/>
        </p:nvGrpSpPr>
        <p:grpSpPr>
          <a:xfrm>
            <a:off x="580726" y="5540259"/>
            <a:ext cx="4022270" cy="360000"/>
            <a:chOff x="566707" y="4383958"/>
            <a:chExt cx="4022270" cy="360000"/>
          </a:xfrm>
        </p:grpSpPr>
        <p:grpSp>
          <p:nvGrpSpPr>
            <p:cNvPr id="8" name="Group 7">
              <a:extLst>
                <a:ext uri="{FF2B5EF4-FFF2-40B4-BE49-F238E27FC236}">
                  <a16:creationId xmlns:a16="http://schemas.microsoft.com/office/drawing/2014/main" id="{BBCDCF89-0ECD-4FE2-E456-7C67EBF5ADB5}"/>
                </a:ext>
              </a:extLst>
            </p:cNvPr>
            <p:cNvGrpSpPr/>
            <p:nvPr/>
          </p:nvGrpSpPr>
          <p:grpSpPr>
            <a:xfrm>
              <a:off x="690712" y="4440486"/>
              <a:ext cx="3898265" cy="261610"/>
              <a:chOff x="2381314" y="5405811"/>
              <a:chExt cx="3898265" cy="261610"/>
            </a:xfrm>
          </p:grpSpPr>
          <p:sp>
            <p:nvSpPr>
              <p:cNvPr id="10" name="TextBox 9">
                <a:extLst>
                  <a:ext uri="{FF2B5EF4-FFF2-40B4-BE49-F238E27FC236}">
                    <a16:creationId xmlns:a16="http://schemas.microsoft.com/office/drawing/2014/main" id="{80E4927F-AC0E-108D-EADD-3F3AF0DDB227}"/>
                  </a:ext>
                </a:extLst>
              </p:cNvPr>
              <p:cNvSpPr txBox="1"/>
              <p:nvPr/>
            </p:nvSpPr>
            <p:spPr>
              <a:xfrm>
                <a:off x="2620364" y="5405811"/>
                <a:ext cx="3659215" cy="261610"/>
              </a:xfrm>
              <a:prstGeom prst="rect">
                <a:avLst/>
              </a:prstGeom>
              <a:noFill/>
            </p:spPr>
            <p:txBody>
              <a:bodyPr wrap="square">
                <a:spAutoFit/>
              </a:bodyPr>
              <a:lstStyle/>
              <a:p>
                <a:r>
                  <a:rPr lang="en-US" sz="1100" i="1"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3"/>
                  </a:rPr>
                  <a:t>Routine assessment of the small baby</a:t>
                </a:r>
                <a:endParaRPr lang="en-GB" sz="1100" i="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Graphic 10">
                <a:extLst>
                  <a:ext uri="{FF2B5EF4-FFF2-40B4-BE49-F238E27FC236}">
                    <a16:creationId xmlns:a16="http://schemas.microsoft.com/office/drawing/2014/main" id="{50A393DA-A241-BFB3-4967-C3FFBDB27E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9BCDBE5C-D8D4-9A25-0070-88D7815E01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342582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6D2FC-5210-D419-3C16-D3A032DE0A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18F423-78D6-3293-95B0-351FBE883E3D}"/>
              </a:ext>
            </a:extLst>
          </p:cNvPr>
          <p:cNvSpPr>
            <a:spLocks noGrp="1"/>
          </p:cNvSpPr>
          <p:nvPr>
            <p:ph type="title"/>
          </p:nvPr>
        </p:nvSpPr>
        <p:spPr>
          <a:xfrm>
            <a:off x="1652450" y="281687"/>
            <a:ext cx="7491549" cy="1036800"/>
          </a:xfrm>
        </p:spPr>
        <p:txBody>
          <a:bodyPr/>
          <a:lstStyle/>
          <a:p>
            <a:r>
              <a:rPr lang="nb-NO" dirty="0"/>
              <a:t>Samuel is showing feeding cues</a:t>
            </a:r>
            <a:endParaRPr lang="en-NO" dirty="0"/>
          </a:p>
        </p:txBody>
      </p:sp>
      <p:sp>
        <p:nvSpPr>
          <p:cNvPr id="4" name="Content Placeholder 1">
            <a:extLst>
              <a:ext uri="{FF2B5EF4-FFF2-40B4-BE49-F238E27FC236}">
                <a16:creationId xmlns:a16="http://schemas.microsoft.com/office/drawing/2014/main" id="{7E35BCA3-C75B-B0EE-920B-97DC25BC3FD2}"/>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altLang="zh-CN" sz="1800" dirty="0"/>
              <a:t> Form groups (mother Amy, midwife and grandmother).</a:t>
            </a:r>
          </a:p>
          <a:p>
            <a:pPr marL="0" indent="0">
              <a:buNone/>
            </a:pPr>
            <a:endParaRPr lang="en-GB" altLang="zh-CN" sz="1800" dirty="0"/>
          </a:p>
          <a:p>
            <a:pPr marL="0" indent="0">
              <a:buNone/>
            </a:pPr>
            <a:endParaRPr lang="en-GB" sz="1800" dirty="0"/>
          </a:p>
          <a:p>
            <a:pPr marL="0" indent="0">
              <a:spcBef>
                <a:spcPts val="352"/>
              </a:spcBef>
              <a:buNone/>
            </a:pPr>
            <a:r>
              <a:rPr lang="nb-NO" sz="1800" b="1" dirty="0"/>
              <a:t>Support Amy to </a:t>
            </a:r>
            <a:r>
              <a:rPr lang="nb-NO" sz="1800" b="1" dirty="0" err="1"/>
              <a:t>position</a:t>
            </a:r>
            <a:r>
              <a:rPr lang="nb-NO" sz="1800" b="1" dirty="0"/>
              <a:t> and </a:t>
            </a:r>
            <a:r>
              <a:rPr lang="nb-NO" sz="1800" b="1" dirty="0" err="1"/>
              <a:t>attach</a:t>
            </a:r>
            <a:r>
              <a:rPr lang="nb-NO" sz="1800" b="1" dirty="0"/>
              <a:t> her baby at </a:t>
            </a:r>
            <a:r>
              <a:rPr lang="nb-NO" sz="1800" b="1" dirty="0" err="1"/>
              <a:t>the</a:t>
            </a:r>
            <a:r>
              <a:rPr lang="nb-NO" sz="1800" b="1" dirty="0"/>
              <a:t> </a:t>
            </a:r>
            <a:r>
              <a:rPr lang="nb-NO" sz="1800" b="1" dirty="0" err="1"/>
              <a:t>breast</a:t>
            </a:r>
            <a:r>
              <a:rPr lang="nb-NO" sz="1800" b="1" dirty="0"/>
              <a:t>.</a:t>
            </a:r>
            <a:r>
              <a:rPr lang="en-GB" sz="1800" b="1" dirty="0"/>
              <a:t> </a:t>
            </a:r>
            <a:endParaRPr lang="en-GB" sz="1800" dirty="0"/>
          </a:p>
          <a:p>
            <a:pPr marL="0" inden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CA6491F9-43CD-CBF5-DE7C-5E5CC69B44E9}"/>
              </a:ext>
            </a:extLst>
          </p:cNvPr>
          <p:cNvSpPr/>
          <p:nvPr/>
        </p:nvSpPr>
        <p:spPr>
          <a:xfrm>
            <a:off x="624680" y="2202922"/>
            <a:ext cx="7977831" cy="6269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Samuel is showing feeding cues. </a:t>
            </a:r>
          </a:p>
        </p:txBody>
      </p:sp>
      <p:grpSp>
        <p:nvGrpSpPr>
          <p:cNvPr id="7" name="Group 6">
            <a:extLst>
              <a:ext uri="{FF2B5EF4-FFF2-40B4-BE49-F238E27FC236}">
                <a16:creationId xmlns:a16="http://schemas.microsoft.com/office/drawing/2014/main" id="{D9D750B4-C835-8D9C-C1D8-75CF4D54B35F}"/>
              </a:ext>
            </a:extLst>
          </p:cNvPr>
          <p:cNvGrpSpPr/>
          <p:nvPr/>
        </p:nvGrpSpPr>
        <p:grpSpPr>
          <a:xfrm>
            <a:off x="596537" y="4606219"/>
            <a:ext cx="4022270" cy="360000"/>
            <a:chOff x="566707" y="4383958"/>
            <a:chExt cx="4022270" cy="360000"/>
          </a:xfrm>
        </p:grpSpPr>
        <p:grpSp>
          <p:nvGrpSpPr>
            <p:cNvPr id="8" name="Group 7">
              <a:extLst>
                <a:ext uri="{FF2B5EF4-FFF2-40B4-BE49-F238E27FC236}">
                  <a16:creationId xmlns:a16="http://schemas.microsoft.com/office/drawing/2014/main" id="{97E1A3BF-799B-6124-BD74-B047EBB55E3D}"/>
                </a:ext>
              </a:extLst>
            </p:cNvPr>
            <p:cNvGrpSpPr/>
            <p:nvPr/>
          </p:nvGrpSpPr>
          <p:grpSpPr>
            <a:xfrm>
              <a:off x="690712" y="4440486"/>
              <a:ext cx="3898265" cy="261610"/>
              <a:chOff x="2381314" y="5405811"/>
              <a:chExt cx="3898265" cy="261610"/>
            </a:xfrm>
          </p:grpSpPr>
          <p:sp>
            <p:nvSpPr>
              <p:cNvPr id="10" name="TextBox 9">
                <a:extLst>
                  <a:ext uri="{FF2B5EF4-FFF2-40B4-BE49-F238E27FC236}">
                    <a16:creationId xmlns:a16="http://schemas.microsoft.com/office/drawing/2014/main" id="{BDC6CD63-6713-D735-D316-9098CA8FCC25}"/>
                  </a:ext>
                </a:extLst>
              </p:cNvPr>
              <p:cNvSpPr txBox="1"/>
              <p:nvPr/>
            </p:nvSpPr>
            <p:spPr>
              <a:xfrm>
                <a:off x="2620364" y="5405811"/>
                <a:ext cx="3659215" cy="261610"/>
              </a:xfrm>
              <a:prstGeom prst="rect">
                <a:avLst/>
              </a:prstGeom>
              <a:noFill/>
            </p:spPr>
            <p:txBody>
              <a:bodyPr wrap="square">
                <a:spAutoFit/>
              </a:bodyPr>
              <a:lstStyle/>
              <a:p>
                <a:r>
                  <a:rPr lang="en-GB" sz="1100" i="1"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3"/>
                  </a:rPr>
                  <a:t>Breastfeeding the small baby</a:t>
                </a:r>
                <a:endParaRPr lang="nb-NO" sz="1100" i="1" dirty="0">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A2C9F6E-C5AA-9A3C-2650-284D7F9050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B4ADAE3E-69D6-A27D-0B83-B36EC8B9E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1971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6BEC0-522E-2E80-A133-233697B4F5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711FC0-7847-5E45-B7FE-E60A5F3D32D7}"/>
              </a:ext>
            </a:extLst>
          </p:cNvPr>
          <p:cNvSpPr>
            <a:spLocks noGrp="1"/>
          </p:cNvSpPr>
          <p:nvPr>
            <p:ph type="title"/>
          </p:nvPr>
        </p:nvSpPr>
        <p:spPr>
          <a:xfrm>
            <a:off x="1652450" y="281687"/>
            <a:ext cx="7491549" cy="1036800"/>
          </a:xfrm>
        </p:spPr>
        <p:txBody>
          <a:bodyPr/>
          <a:lstStyle/>
          <a:p>
            <a:r>
              <a:rPr lang="en-US" dirty="0"/>
              <a:t>Support Amy for responsive care</a:t>
            </a:r>
            <a:endParaRPr lang="en-NO" dirty="0"/>
          </a:p>
        </p:txBody>
      </p:sp>
      <p:sp>
        <p:nvSpPr>
          <p:cNvPr id="4" name="Content Placeholder 1">
            <a:extLst>
              <a:ext uri="{FF2B5EF4-FFF2-40B4-BE49-F238E27FC236}">
                <a16:creationId xmlns:a16="http://schemas.microsoft.com/office/drawing/2014/main" id="{CD80FDE7-45C7-3606-12F0-AB9E28BFA3BA}"/>
              </a:ext>
            </a:extLst>
          </p:cNvPr>
          <p:cNvSpPr txBox="1">
            <a:spLocks/>
          </p:cNvSpPr>
          <p:nvPr/>
        </p:nvSpPr>
        <p:spPr>
          <a:xfrm>
            <a:off x="519047" y="1734853"/>
            <a:ext cx="8033628"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300"/>
              </a:lnSpc>
              <a:spcAft>
                <a:spcPts val="0"/>
              </a:spcAft>
              <a:buNone/>
            </a:pPr>
            <a:r>
              <a:rPr lang="en-GB" altLang="zh-CN" sz="1800" dirty="0"/>
              <a:t>Form groups (mother, neonatal nurse and grandmother).</a:t>
            </a:r>
          </a:p>
          <a:p>
            <a:pPr marL="0" indent="0">
              <a:lnSpc>
                <a:spcPts val="2300"/>
              </a:lnSpc>
              <a:buNone/>
            </a:pPr>
            <a:endParaRPr lang="en-GB" altLang="zh-CN" sz="1800" dirty="0"/>
          </a:p>
          <a:p>
            <a:pPr marL="0" indent="0">
              <a:lnSpc>
                <a:spcPts val="2300"/>
              </a:lnSpc>
              <a:buNone/>
            </a:pPr>
            <a:endParaRPr lang="en-GB" sz="1800" dirty="0"/>
          </a:p>
          <a:p>
            <a:pPr marL="0" indent="0">
              <a:lnSpc>
                <a:spcPts val="2300"/>
              </a:lnSpc>
              <a:spcBef>
                <a:spcPts val="352"/>
              </a:spcBef>
              <a:buNone/>
            </a:pPr>
            <a:endParaRPr lang="nb-NO" sz="1800" b="1" dirty="0"/>
          </a:p>
          <a:p>
            <a:pPr marL="0" indent="0">
              <a:lnSpc>
                <a:spcPts val="2300"/>
              </a:lnSpc>
              <a:buNone/>
            </a:pPr>
            <a:r>
              <a:rPr lang="nb-NO" sz="1800" b="1" dirty="0"/>
              <a:t>Counsel Amy and her mother on responsive care and support </a:t>
            </a:r>
            <a:br>
              <a:rPr lang="nb-NO" sz="1800" b="1" dirty="0"/>
            </a:br>
            <a:r>
              <a:rPr lang="nb-NO" sz="1800" b="1" dirty="0" err="1"/>
              <a:t>them</a:t>
            </a:r>
            <a:r>
              <a:rPr lang="nb-NO" sz="1800" b="1" dirty="0"/>
              <a:t> to practise.</a:t>
            </a:r>
          </a:p>
          <a:p>
            <a:pPr marL="0" indent="0">
              <a:lnSpc>
                <a:spcPts val="2300"/>
              </a:lnSpc>
              <a:buNone/>
            </a:pPr>
            <a:endParaRPr lang="en-US" sz="1800" dirty="0"/>
          </a:p>
          <a:p>
            <a:pPr marL="0" indent="0">
              <a:lnSpc>
                <a:spcPts val="2300"/>
              </a:lnSpc>
              <a:buFont typeface="Arial" panose="020B0604020202020204" pitchFamily="34" charset="0"/>
              <a:buNone/>
            </a:pPr>
            <a:r>
              <a:rPr lang="en-US" sz="1800" dirty="0"/>
              <a:t>Debrief with your team and facilitator.</a:t>
            </a:r>
          </a:p>
          <a:p>
            <a:pPr>
              <a:lnSpc>
                <a:spcPts val="2300"/>
              </a:lnSpc>
            </a:pPr>
            <a:endParaRPr lang="en-NO" sz="1800" dirty="0"/>
          </a:p>
        </p:txBody>
      </p:sp>
      <p:sp>
        <p:nvSpPr>
          <p:cNvPr id="6" name="Rectangle 5">
            <a:extLst>
              <a:ext uri="{FF2B5EF4-FFF2-40B4-BE49-F238E27FC236}">
                <a16:creationId xmlns:a16="http://schemas.microsoft.com/office/drawing/2014/main" id="{B0B3E38D-1074-F587-2AE4-7A47018B8093}"/>
              </a:ext>
            </a:extLst>
          </p:cNvPr>
          <p:cNvSpPr/>
          <p:nvPr/>
        </p:nvSpPr>
        <p:spPr>
          <a:xfrm>
            <a:off x="624680" y="2202922"/>
            <a:ext cx="7977831" cy="1036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Amy is caring well for Samuel in kangaroo position.</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She is fully breastfeeding him without difficulties.</a:t>
            </a:r>
          </a:p>
        </p:txBody>
      </p:sp>
      <p:grpSp>
        <p:nvGrpSpPr>
          <p:cNvPr id="7" name="Group 6">
            <a:extLst>
              <a:ext uri="{FF2B5EF4-FFF2-40B4-BE49-F238E27FC236}">
                <a16:creationId xmlns:a16="http://schemas.microsoft.com/office/drawing/2014/main" id="{7F3B18AF-4135-934D-2BB6-7DE31476BD4D}"/>
              </a:ext>
            </a:extLst>
          </p:cNvPr>
          <p:cNvGrpSpPr/>
          <p:nvPr/>
        </p:nvGrpSpPr>
        <p:grpSpPr>
          <a:xfrm>
            <a:off x="591325" y="5505595"/>
            <a:ext cx="4022270" cy="360000"/>
            <a:chOff x="566707" y="4383958"/>
            <a:chExt cx="4022270" cy="360000"/>
          </a:xfrm>
        </p:grpSpPr>
        <p:grpSp>
          <p:nvGrpSpPr>
            <p:cNvPr id="8" name="Group 7">
              <a:extLst>
                <a:ext uri="{FF2B5EF4-FFF2-40B4-BE49-F238E27FC236}">
                  <a16:creationId xmlns:a16="http://schemas.microsoft.com/office/drawing/2014/main" id="{FA6A5AA8-1AC0-744C-42DD-121B0A50A406}"/>
                </a:ext>
              </a:extLst>
            </p:cNvPr>
            <p:cNvGrpSpPr/>
            <p:nvPr/>
          </p:nvGrpSpPr>
          <p:grpSpPr>
            <a:xfrm>
              <a:off x="690712" y="4440486"/>
              <a:ext cx="3898265" cy="261610"/>
              <a:chOff x="2381314" y="5405811"/>
              <a:chExt cx="3898265" cy="261610"/>
            </a:xfrm>
          </p:grpSpPr>
          <p:sp>
            <p:nvSpPr>
              <p:cNvPr id="10" name="TextBox 9">
                <a:extLst>
                  <a:ext uri="{FF2B5EF4-FFF2-40B4-BE49-F238E27FC236}">
                    <a16:creationId xmlns:a16="http://schemas.microsoft.com/office/drawing/2014/main" id="{3DA6A9EB-0142-18E9-1EAE-B440220CA03C}"/>
                  </a:ext>
                </a:extLst>
              </p:cNvPr>
              <p:cNvSpPr txBox="1"/>
              <p:nvPr/>
            </p:nvSpPr>
            <p:spPr>
              <a:xfrm>
                <a:off x="2620364" y="5405811"/>
                <a:ext cx="3659215" cy="261610"/>
              </a:xfrm>
              <a:prstGeom prst="rect">
                <a:avLst/>
              </a:prstGeom>
              <a:noFill/>
            </p:spPr>
            <p:txBody>
              <a:bodyPr wrap="square">
                <a:spAutoFit/>
              </a:bodyPr>
              <a:lstStyle/>
              <a:p>
                <a:r>
                  <a:rPr lang="en-US" sz="1100" i="1" dirty="0">
                    <a:latin typeface="Arial" panose="020B0604020202020204" pitchFamily="34" charset="0"/>
                    <a:cs typeface="Arial" panose="020B0604020202020204" pitchFamily="34" charset="0"/>
                    <a:hlinkClick r:id="rId3"/>
                  </a:rPr>
                  <a:t>Caring for your small baby at home</a:t>
                </a:r>
                <a:endParaRPr lang="en-GB" sz="1100" dirty="0">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7AFE7CC6-4E59-E2BC-D0EE-112CB223CE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283D8ACF-8820-774E-FFEC-89DFE80E48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174323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1E8BA-B623-25FD-C249-07DDA59B70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F756A0-F089-81BB-0D72-7AF37DAD472D}"/>
              </a:ext>
            </a:extLst>
          </p:cNvPr>
          <p:cNvSpPr>
            <a:spLocks noGrp="1"/>
          </p:cNvSpPr>
          <p:nvPr>
            <p:ph type="title"/>
          </p:nvPr>
        </p:nvSpPr>
        <p:spPr>
          <a:xfrm>
            <a:off x="1652450" y="281687"/>
            <a:ext cx="7491549" cy="1036800"/>
          </a:xfrm>
        </p:spPr>
        <p:txBody>
          <a:bodyPr/>
          <a:lstStyle/>
          <a:p>
            <a:r>
              <a:rPr lang="nb-NO"/>
              <a:t> </a:t>
            </a:r>
            <a:r>
              <a:rPr lang="nb-NO" err="1"/>
              <a:t>Refer</a:t>
            </a:r>
            <a:r>
              <a:rPr lang="nb-NO"/>
              <a:t> Pierre </a:t>
            </a:r>
            <a:endParaRPr lang="en-NO"/>
          </a:p>
        </p:txBody>
      </p:sp>
      <p:sp>
        <p:nvSpPr>
          <p:cNvPr id="4" name="Content Placeholder 1">
            <a:extLst>
              <a:ext uri="{FF2B5EF4-FFF2-40B4-BE49-F238E27FC236}">
                <a16:creationId xmlns:a16="http://schemas.microsoft.com/office/drawing/2014/main" id="{00E433D1-9B50-FED4-4FC1-B8318059C30F}"/>
              </a:ext>
            </a:extLst>
          </p:cNvPr>
          <p:cNvSpPr txBox="1">
            <a:spLocks/>
          </p:cNvSpPr>
          <p:nvPr/>
        </p:nvSpPr>
        <p:spPr>
          <a:xfrm>
            <a:off x="519047" y="1734853"/>
            <a:ext cx="8033628"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Aft>
                <a:spcPts val="0"/>
              </a:spcAft>
              <a:buNone/>
            </a:pPr>
            <a:r>
              <a:rPr lang="en-GB" altLang="zh-CN" sz="1800" dirty="0"/>
              <a:t>Form groups (referring doctor, midwife and mother).</a:t>
            </a:r>
          </a:p>
          <a:p>
            <a:pPr marL="0" indent="0">
              <a:spcAft>
                <a:spcPts val="0"/>
              </a:spcAft>
              <a:buNone/>
            </a:pPr>
            <a:endParaRPr lang="en-GB" altLang="zh-CN" sz="1800" dirty="0"/>
          </a:p>
          <a:p>
            <a:pPr marL="0" indent="0">
              <a:spcAft>
                <a:spcPts val="0"/>
              </a:spcAft>
              <a:buNone/>
            </a:pPr>
            <a:endParaRPr lang="en-GB" altLang="zh-CN" sz="1800" dirty="0"/>
          </a:p>
          <a:p>
            <a:pPr marL="0" indent="0">
              <a:spcAft>
                <a:spcPts val="0"/>
              </a:spcAft>
              <a:buNone/>
            </a:pPr>
            <a:endParaRPr lang="en-GB" altLang="zh-CN" sz="1800" dirty="0"/>
          </a:p>
          <a:p>
            <a:pPr marL="0" indent="0">
              <a:lnSpc>
                <a:spcPts val="1800"/>
              </a:lnSpc>
              <a:spcAft>
                <a:spcPts val="0"/>
              </a:spcAft>
              <a:buNone/>
            </a:pPr>
            <a:endParaRPr lang="en-GB" altLang="zh-CN" sz="1800" dirty="0"/>
          </a:p>
          <a:p>
            <a:pPr marL="0" indent="0">
              <a:lnSpc>
                <a:spcPts val="1800"/>
              </a:lnSpc>
              <a:buNone/>
            </a:pPr>
            <a:endParaRPr lang="en-GB" sz="1800" dirty="0"/>
          </a:p>
          <a:p>
            <a:pPr marL="0" indent="0">
              <a:lnSpc>
                <a:spcPts val="1200"/>
              </a:lnSpc>
              <a:spcBef>
                <a:spcPts val="352"/>
              </a:spcBef>
              <a:buNone/>
            </a:pPr>
            <a:endParaRPr lang="nb-NO" sz="1800" b="1" dirty="0"/>
          </a:p>
          <a:p>
            <a:pPr marL="0" indent="0">
              <a:spcBef>
                <a:spcPts val="352"/>
              </a:spcBef>
              <a:buNone/>
            </a:pPr>
            <a:r>
              <a:rPr lang="nb-NO" sz="1800" b="1" dirty="0" err="1"/>
              <a:t>Refer</a:t>
            </a:r>
            <a:r>
              <a:rPr lang="nb-NO" sz="1800" b="1" dirty="0"/>
              <a:t> Pierre to </a:t>
            </a:r>
            <a:r>
              <a:rPr lang="nb-NO" sz="1800" b="1" dirty="0" err="1"/>
              <a:t>the</a:t>
            </a:r>
            <a:r>
              <a:rPr lang="nb-NO" sz="1800" b="1" dirty="0"/>
              <a:t> </a:t>
            </a:r>
            <a:r>
              <a:rPr lang="nb-NO" sz="1800" b="1" dirty="0" err="1"/>
              <a:t>next</a:t>
            </a:r>
            <a:r>
              <a:rPr lang="nb-NO" sz="1800" b="1" dirty="0"/>
              <a:t> </a:t>
            </a:r>
            <a:r>
              <a:rPr lang="nb-NO" sz="1800" b="1" dirty="0" err="1"/>
              <a:t>level</a:t>
            </a:r>
            <a:r>
              <a:rPr lang="nb-NO" sz="1800" b="1" dirty="0"/>
              <a:t> </a:t>
            </a:r>
            <a:r>
              <a:rPr lang="nb-NO" sz="1800" b="1" dirty="0" err="1"/>
              <a:t>of</a:t>
            </a:r>
            <a:r>
              <a:rPr lang="nb-NO" sz="1800" b="1" dirty="0"/>
              <a:t> </a:t>
            </a:r>
            <a:r>
              <a:rPr lang="nb-NO" sz="1800" b="1" dirty="0" err="1"/>
              <a:t>care</a:t>
            </a:r>
            <a:r>
              <a:rPr lang="nb-NO" sz="1800" b="1" dirty="0"/>
              <a:t>. </a:t>
            </a:r>
            <a:r>
              <a:rPr lang="en-GB" sz="1800" b="1" dirty="0"/>
              <a:t> </a:t>
            </a:r>
            <a:endParaRPr lang="en-GB" sz="1800" dirty="0"/>
          </a:p>
          <a:p>
            <a:pPr marL="0" inden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90C9EDA2-ACDD-2F26-DAD9-115EFCEA1EFA}"/>
              </a:ext>
            </a:extLst>
          </p:cNvPr>
          <p:cNvSpPr/>
          <p:nvPr/>
        </p:nvSpPr>
        <p:spPr>
          <a:xfrm>
            <a:off x="624680" y="2202921"/>
            <a:ext cx="7977831" cy="17336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4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You are in a first-level health facility. </a:t>
            </a:r>
          </a:p>
          <a:p>
            <a:pPr marL="162000" lvl="0" indent="-162000">
              <a:lnSpc>
                <a:spcPts val="2300"/>
              </a:lnSpc>
              <a:spcBef>
                <a:spcPts val="4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Pierre was born 10 minutes ago.</a:t>
            </a:r>
          </a:p>
          <a:p>
            <a:pPr marL="162000" lvl="0" indent="-162000">
              <a:lnSpc>
                <a:spcPts val="2300"/>
              </a:lnSpc>
              <a:spcBef>
                <a:spcPts val="4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weighs 1500g and he is skin-to-skin with his mother. </a:t>
            </a:r>
          </a:p>
          <a:p>
            <a:pPr marL="162000" lvl="0" indent="-162000">
              <a:lnSpc>
                <a:spcPts val="2300"/>
              </a:lnSpc>
              <a:spcBef>
                <a:spcPts val="4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is pink and warm.</a:t>
            </a:r>
          </a:p>
        </p:txBody>
      </p:sp>
      <p:grpSp>
        <p:nvGrpSpPr>
          <p:cNvPr id="7" name="Group 6">
            <a:extLst>
              <a:ext uri="{FF2B5EF4-FFF2-40B4-BE49-F238E27FC236}">
                <a16:creationId xmlns:a16="http://schemas.microsoft.com/office/drawing/2014/main" id="{6B4C63C1-AF01-6CCF-A0B8-EB65F68A6353}"/>
              </a:ext>
            </a:extLst>
          </p:cNvPr>
          <p:cNvGrpSpPr/>
          <p:nvPr/>
        </p:nvGrpSpPr>
        <p:grpSpPr>
          <a:xfrm>
            <a:off x="624680" y="5761539"/>
            <a:ext cx="4022270" cy="360000"/>
            <a:chOff x="566707" y="4383958"/>
            <a:chExt cx="4022270" cy="360000"/>
          </a:xfrm>
        </p:grpSpPr>
        <p:grpSp>
          <p:nvGrpSpPr>
            <p:cNvPr id="8" name="Group 7">
              <a:extLst>
                <a:ext uri="{FF2B5EF4-FFF2-40B4-BE49-F238E27FC236}">
                  <a16:creationId xmlns:a16="http://schemas.microsoft.com/office/drawing/2014/main" id="{55DC6F50-237B-7DFE-B7DA-E3AF6111DB95}"/>
                </a:ext>
              </a:extLst>
            </p:cNvPr>
            <p:cNvGrpSpPr/>
            <p:nvPr/>
          </p:nvGrpSpPr>
          <p:grpSpPr>
            <a:xfrm>
              <a:off x="690712" y="4440486"/>
              <a:ext cx="3898265" cy="261610"/>
              <a:chOff x="2381314" y="5405811"/>
              <a:chExt cx="3898265" cy="261610"/>
            </a:xfrm>
          </p:grpSpPr>
          <p:sp>
            <p:nvSpPr>
              <p:cNvPr id="10" name="TextBox 9">
                <a:extLst>
                  <a:ext uri="{FF2B5EF4-FFF2-40B4-BE49-F238E27FC236}">
                    <a16:creationId xmlns:a16="http://schemas.microsoft.com/office/drawing/2014/main" id="{90589D1B-F741-3FE1-178F-CB8860BDA0BE}"/>
                  </a:ext>
                </a:extLst>
              </p:cNvPr>
              <p:cNvSpPr txBox="1"/>
              <p:nvPr/>
            </p:nvSpPr>
            <p:spPr>
              <a:xfrm>
                <a:off x="2620364" y="5405811"/>
                <a:ext cx="3659215" cy="261610"/>
              </a:xfrm>
              <a:prstGeom prst="rect">
                <a:avLst/>
              </a:prstGeom>
              <a:noFill/>
            </p:spPr>
            <p:txBody>
              <a:bodyPr wrap="square">
                <a:spAutoFit/>
              </a:bodyPr>
              <a:lstStyle/>
              <a:p>
                <a:pPr marL="192024" indent="-192024">
                  <a:buNone/>
                </a:pPr>
                <a:r>
                  <a:rPr lang="en-US" altLang="zh-CN" sz="1100" i="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Referring a small baby</a:t>
                </a:r>
                <a:endParaRPr lang="en-US" sz="1100" i="1" dirty="0">
                  <a:solidFill>
                    <a:srgbClr val="0070C0"/>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31BB1009-092B-92EF-D52B-6E6FEDCBFB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F9AE20DA-F0BA-2A2F-224B-04C498C62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325015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B00EF-45A5-69F6-A7A4-09F05E326FC9}"/>
              </a:ext>
            </a:extLst>
          </p:cNvPr>
          <p:cNvSpPr>
            <a:spLocks noGrp="1"/>
          </p:cNvSpPr>
          <p:nvPr>
            <p:ph type="title"/>
          </p:nvPr>
        </p:nvSpPr>
        <p:spPr/>
        <p:txBody>
          <a:bodyPr/>
          <a:lstStyle/>
          <a:p>
            <a:r>
              <a:rPr lang="en-GB"/>
              <a:t>Assess and manage Fifi safely</a:t>
            </a:r>
            <a:endParaRPr lang="en-NO"/>
          </a:p>
        </p:txBody>
      </p:sp>
      <p:sp>
        <p:nvSpPr>
          <p:cNvPr id="2" name="Content Placeholder 1">
            <a:extLst>
              <a:ext uri="{FF2B5EF4-FFF2-40B4-BE49-F238E27FC236}">
                <a16:creationId xmlns:a16="http://schemas.microsoft.com/office/drawing/2014/main" id="{F1DC16BB-11A8-1C33-315F-FC0F6B58FE22}"/>
              </a:ext>
            </a:extLst>
          </p:cNvPr>
          <p:cNvSpPr>
            <a:spLocks noGrp="1"/>
          </p:cNvSpPr>
          <p:nvPr>
            <p:ph idx="1"/>
          </p:nvPr>
        </p:nvSpPr>
        <p:spPr>
          <a:xfrm>
            <a:off x="3161654" y="1734853"/>
            <a:ext cx="5475042" cy="4565266"/>
          </a:xfrm>
          <a:prstGeom prst="rect">
            <a:avLst/>
          </a:prstGeom>
        </p:spPr>
        <p:txBody>
          <a:bodyPr/>
          <a:lstStyle/>
          <a:p>
            <a:pPr>
              <a:lnSpc>
                <a:spcPts val="2100"/>
              </a:lnSpc>
            </a:pPr>
            <a:r>
              <a:rPr lang="en-GB" sz="1600" dirty="0"/>
              <a:t>Fifi was born 4 hours ago at 35 weeks gestation.</a:t>
            </a:r>
          </a:p>
          <a:p>
            <a:pPr>
              <a:lnSpc>
                <a:spcPts val="2100"/>
              </a:lnSpc>
            </a:pPr>
            <a:r>
              <a:rPr lang="en-GB" sz="1600" dirty="0"/>
              <a:t>She required no resuscitation.</a:t>
            </a:r>
          </a:p>
          <a:p>
            <a:pPr>
              <a:lnSpc>
                <a:spcPts val="2100"/>
              </a:lnSpc>
            </a:pPr>
            <a:r>
              <a:rPr lang="en-GB" sz="1600" dirty="0"/>
              <a:t>Her birth weight was 1900 g.</a:t>
            </a:r>
          </a:p>
          <a:p>
            <a:pPr>
              <a:lnSpc>
                <a:spcPts val="2100"/>
              </a:lnSpc>
            </a:pPr>
            <a:r>
              <a:rPr lang="en-GB" sz="1600" dirty="0"/>
              <a:t>You ask how the baby is feeding. Fifi has never fed.</a:t>
            </a:r>
          </a:p>
          <a:p>
            <a:pPr>
              <a:lnSpc>
                <a:spcPts val="2100"/>
              </a:lnSpc>
            </a:pPr>
            <a:r>
              <a:rPr lang="en-GB" sz="1600" dirty="0"/>
              <a:t>When you assess her breathing, you count 70 breaths </a:t>
            </a:r>
            <a:br>
              <a:rPr lang="en-GB" sz="1600" dirty="0"/>
            </a:br>
            <a:r>
              <a:rPr lang="en-GB" sz="1600" dirty="0"/>
              <a:t>per minute and you hear grunting.</a:t>
            </a:r>
          </a:p>
          <a:p>
            <a:pPr>
              <a:lnSpc>
                <a:spcPts val="2100"/>
              </a:lnSpc>
            </a:pPr>
            <a:r>
              <a:rPr lang="en-GB" sz="1600" dirty="0"/>
              <a:t>Fifi is very pale, she feels cool, and her temperature </a:t>
            </a:r>
            <a:br>
              <a:rPr lang="en-GB" sz="1600" dirty="0"/>
            </a:br>
            <a:r>
              <a:rPr lang="en-GB" sz="1600" dirty="0"/>
              <a:t>is 35.4 °C.</a:t>
            </a:r>
          </a:p>
          <a:p>
            <a:pPr marL="0" indent="0">
              <a:lnSpc>
                <a:spcPts val="2100"/>
              </a:lnSpc>
              <a:buNone/>
            </a:pPr>
            <a:r>
              <a:rPr lang="en-GB" sz="1600" b="1" dirty="0"/>
              <a:t>How will you manage </a:t>
            </a:r>
            <a:r>
              <a:rPr lang="en-GB" sz="1600" b="1" dirty="0" err="1"/>
              <a:t>FiFi</a:t>
            </a:r>
            <a:r>
              <a:rPr lang="en-GB" sz="1600" b="1" dirty="0"/>
              <a:t>?</a:t>
            </a:r>
          </a:p>
        </p:txBody>
      </p:sp>
      <p:pic>
        <p:nvPicPr>
          <p:cNvPr id="5" name="Picture 4">
            <a:hlinkClick r:id="rId3"/>
            <a:extLst>
              <a:ext uri="{FF2B5EF4-FFF2-40B4-BE49-F238E27FC236}">
                <a16:creationId xmlns:a16="http://schemas.microsoft.com/office/drawing/2014/main" id="{9D89C339-F6F7-8E15-F5D6-1A7DD687EB5A}"/>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07304" y="3730129"/>
            <a:ext cx="2502783" cy="1405409"/>
          </a:xfrm>
          <a:prstGeom prst="rect">
            <a:avLst/>
          </a:prstGeom>
          <a:noFill/>
          <a:ln>
            <a:noFill/>
          </a:ln>
        </p:spPr>
      </p:pic>
      <p:pic>
        <p:nvPicPr>
          <p:cNvPr id="7" name="Picture 6">
            <a:extLst>
              <a:ext uri="{FF2B5EF4-FFF2-40B4-BE49-F238E27FC236}">
                <a16:creationId xmlns:a16="http://schemas.microsoft.com/office/drawing/2014/main" id="{41161D09-668A-0C9D-A373-F3A46336A5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1164" y="1734852"/>
            <a:ext cx="2514533" cy="1886507"/>
          </a:xfrm>
          <a:prstGeom prst="rect">
            <a:avLst/>
          </a:prstGeom>
          <a:solidFill>
            <a:schemeClr val="tx1">
              <a:lumMod val="20000"/>
              <a:lumOff val="80000"/>
            </a:schemeClr>
          </a:solidFill>
          <a:ln w="9525">
            <a:noFill/>
            <a:miter lim="800000"/>
            <a:headEnd/>
            <a:tailEnd/>
          </a:ln>
          <a:effectLst/>
        </p:spPr>
      </p:pic>
      <p:sp>
        <p:nvSpPr>
          <p:cNvPr id="8" name="TextBox 7">
            <a:extLst>
              <a:ext uri="{FF2B5EF4-FFF2-40B4-BE49-F238E27FC236}">
                <a16:creationId xmlns:a16="http://schemas.microsoft.com/office/drawing/2014/main" id="{952D0FB8-574E-2A64-4121-60E58CB4EE47}"/>
              </a:ext>
            </a:extLst>
          </p:cNvPr>
          <p:cNvSpPr txBox="1"/>
          <p:nvPr/>
        </p:nvSpPr>
        <p:spPr>
          <a:xfrm>
            <a:off x="1488708" y="3425766"/>
            <a:ext cx="1544872" cy="192360"/>
          </a:xfrm>
          <a:prstGeom prst="rect">
            <a:avLst/>
          </a:prstGeom>
          <a:noFill/>
        </p:spPr>
        <p:txBody>
          <a:bodyPr wrap="square" rtlCol="0">
            <a:spAutoFit/>
          </a:bodyPr>
          <a:lstStyle/>
          <a:p>
            <a:pPr algn="r"/>
            <a:r>
              <a:rPr lang="en-CA" sz="650">
                <a:solidFill>
                  <a:schemeClr val="tx1">
                    <a:lumMod val="60000"/>
                    <a:lumOff val="40000"/>
                  </a:schemeClr>
                </a:solidFill>
                <a:latin typeface="Arial" panose="020B0604020202020204" pitchFamily="34" charset="0"/>
                <a:cs typeface="Arial" panose="020B0604020202020204" pitchFamily="34" charset="0"/>
              </a:rPr>
              <a:t>© Sandra Lang</a:t>
            </a:r>
          </a:p>
        </p:txBody>
      </p:sp>
      <p:grpSp>
        <p:nvGrpSpPr>
          <p:cNvPr id="9" name="Group 8">
            <a:extLst>
              <a:ext uri="{FF2B5EF4-FFF2-40B4-BE49-F238E27FC236}">
                <a16:creationId xmlns:a16="http://schemas.microsoft.com/office/drawing/2014/main" id="{E223C5C4-F824-B0FB-935C-B820D48CAA13}"/>
              </a:ext>
            </a:extLst>
          </p:cNvPr>
          <p:cNvGrpSpPr/>
          <p:nvPr/>
        </p:nvGrpSpPr>
        <p:grpSpPr>
          <a:xfrm>
            <a:off x="3352115" y="5609070"/>
            <a:ext cx="4022270" cy="450316"/>
            <a:chOff x="566707" y="4339749"/>
            <a:chExt cx="4022270" cy="450316"/>
          </a:xfrm>
        </p:grpSpPr>
        <p:grpSp>
          <p:nvGrpSpPr>
            <p:cNvPr id="10" name="Group 9">
              <a:extLst>
                <a:ext uri="{FF2B5EF4-FFF2-40B4-BE49-F238E27FC236}">
                  <a16:creationId xmlns:a16="http://schemas.microsoft.com/office/drawing/2014/main" id="{EEB56EB9-E1B7-844E-FCF5-13C1C63EF1A4}"/>
                </a:ext>
              </a:extLst>
            </p:cNvPr>
            <p:cNvGrpSpPr/>
            <p:nvPr/>
          </p:nvGrpSpPr>
          <p:grpSpPr>
            <a:xfrm>
              <a:off x="690712" y="4339749"/>
              <a:ext cx="3898265" cy="450316"/>
              <a:chOff x="2381314" y="5305074"/>
              <a:chExt cx="3898265" cy="450316"/>
            </a:xfrm>
          </p:grpSpPr>
          <p:sp>
            <p:nvSpPr>
              <p:cNvPr id="12" name="TextBox 11">
                <a:extLst>
                  <a:ext uri="{FF2B5EF4-FFF2-40B4-BE49-F238E27FC236}">
                    <a16:creationId xmlns:a16="http://schemas.microsoft.com/office/drawing/2014/main" id="{A48EAAAC-9598-EE77-BF1F-75F4F6F1A0A3}"/>
                  </a:ext>
                </a:extLst>
              </p:cNvPr>
              <p:cNvSpPr txBox="1"/>
              <p:nvPr/>
            </p:nvSpPr>
            <p:spPr>
              <a:xfrm>
                <a:off x="2620364" y="5305074"/>
                <a:ext cx="3659215" cy="450316"/>
              </a:xfrm>
              <a:prstGeom prst="rect">
                <a:avLst/>
              </a:prstGeom>
              <a:noFill/>
            </p:spPr>
            <p:txBody>
              <a:bodyPr wrap="square">
                <a:spAutoFit/>
              </a:bodyPr>
              <a:lstStyle/>
              <a:p>
                <a:pPr marL="162000" indent="-162000">
                  <a:lnSpc>
                    <a:spcPct val="110000"/>
                  </a:lnSpc>
                  <a:buFont typeface="Arial" panose="020B0604020202020204" pitchFamily="34" charset="0"/>
                  <a:buChar char="•"/>
                </a:pPr>
                <a:r>
                  <a:rPr lang="en-US" sz="1100" i="1"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Danger signs in the small baby</a:t>
                </a:r>
                <a:r>
                  <a:rPr lang="en-US" sz="1100" i="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p>
              <a:p>
                <a:pPr marL="162000" indent="-162000">
                  <a:lnSpc>
                    <a:spcPct val="110000"/>
                  </a:lnSpc>
                  <a:buFont typeface="Arial" panose="020B0604020202020204" pitchFamily="34" charset="0"/>
                  <a:buChar char="•"/>
                </a:pPr>
                <a:r>
                  <a:rPr lang="en-US" sz="1100" i="1" dirty="0">
                    <a:solidFill>
                      <a:srgbClr val="0070C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Referring a small baby</a:t>
                </a:r>
                <a:r>
                  <a:rPr lang="en-US" sz="1100" i="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p>
            </p:txBody>
          </p:sp>
          <p:pic>
            <p:nvPicPr>
              <p:cNvPr id="13" name="Graphic 12">
                <a:extLst>
                  <a:ext uri="{FF2B5EF4-FFF2-40B4-BE49-F238E27FC236}">
                    <a16:creationId xmlns:a16="http://schemas.microsoft.com/office/drawing/2014/main" id="{4E3784A1-27DB-77B4-0B2D-9F41EA8F60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314" y="5417418"/>
                <a:ext cx="223731" cy="223731"/>
              </a:xfrm>
              <a:prstGeom prst="rect">
                <a:avLst/>
              </a:prstGeom>
            </p:spPr>
          </p:pic>
        </p:grpSp>
        <p:pic>
          <p:nvPicPr>
            <p:cNvPr id="11" name="Picture 10" descr="A blue circle with a white camera&#10;&#10;Description automatically generated">
              <a:extLst>
                <a:ext uri="{FF2B5EF4-FFF2-40B4-BE49-F238E27FC236}">
                  <a16:creationId xmlns:a16="http://schemas.microsoft.com/office/drawing/2014/main" id="{EE59A61A-2A3E-DE5D-FD11-FD89CDB19C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31434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3FBDA-C426-E59A-01CC-4E291DC759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08926D-2592-CFF4-38FA-C1F8415669BB}"/>
              </a:ext>
            </a:extLst>
          </p:cNvPr>
          <p:cNvSpPr>
            <a:spLocks noGrp="1"/>
          </p:cNvSpPr>
          <p:nvPr>
            <p:ph type="title"/>
          </p:nvPr>
        </p:nvSpPr>
        <p:spPr/>
        <p:txBody>
          <a:bodyPr/>
          <a:lstStyle/>
          <a:p>
            <a:r>
              <a:rPr lang="en-GB"/>
              <a:t> Assess and manage Vishnu </a:t>
            </a:r>
            <a:endParaRPr lang="en-NO"/>
          </a:p>
        </p:txBody>
      </p:sp>
      <p:sp>
        <p:nvSpPr>
          <p:cNvPr id="2" name="Content Placeholder 1">
            <a:extLst>
              <a:ext uri="{FF2B5EF4-FFF2-40B4-BE49-F238E27FC236}">
                <a16:creationId xmlns:a16="http://schemas.microsoft.com/office/drawing/2014/main" id="{096F1A2A-A8C6-B174-0ED1-53354F1D2388}"/>
              </a:ext>
            </a:extLst>
          </p:cNvPr>
          <p:cNvSpPr>
            <a:spLocks noGrp="1"/>
          </p:cNvSpPr>
          <p:nvPr>
            <p:ph idx="1"/>
          </p:nvPr>
        </p:nvSpPr>
        <p:spPr>
          <a:xfrm>
            <a:off x="3161654" y="1734853"/>
            <a:ext cx="5475042" cy="4565266"/>
          </a:xfrm>
          <a:prstGeom prst="rect">
            <a:avLst/>
          </a:prstGeom>
        </p:spPr>
        <p:txBody>
          <a:bodyPr/>
          <a:lstStyle/>
          <a:p>
            <a:pPr lvl="0">
              <a:tabLst>
                <a:tab pos="228600" algn="l"/>
              </a:tabLst>
            </a:pPr>
            <a:r>
              <a:rPr lang="en-GB" sz="1600" dirty="0"/>
              <a:t>Vishnu has just been born by spontaneous </a:t>
            </a:r>
            <a:br>
              <a:rPr lang="en-GB" sz="1600" dirty="0"/>
            </a:br>
            <a:r>
              <a:rPr lang="en-GB" sz="1600" dirty="0"/>
              <a:t>vaginal delivery. </a:t>
            </a:r>
            <a:endParaRPr lang="en-US" sz="1600" dirty="0"/>
          </a:p>
          <a:p>
            <a:pPr lvl="0">
              <a:tabLst>
                <a:tab pos="228600" algn="l"/>
              </a:tabLst>
            </a:pPr>
            <a:r>
              <a:rPr lang="en-GB" sz="1600" dirty="0"/>
              <a:t>He was 29 weeks gestation</a:t>
            </a:r>
            <a:r>
              <a:rPr lang="en-US" sz="1600" dirty="0"/>
              <a:t>.</a:t>
            </a:r>
          </a:p>
          <a:p>
            <a:pPr lvl="0">
              <a:tabLst>
                <a:tab pos="228600" algn="l"/>
              </a:tabLst>
            </a:pPr>
            <a:r>
              <a:rPr lang="en-GB" sz="1600" dirty="0"/>
              <a:t>He weighs 1200 g.</a:t>
            </a:r>
          </a:p>
          <a:p>
            <a:pPr lvl="0">
              <a:tabLst>
                <a:tab pos="228600" algn="l"/>
              </a:tabLst>
            </a:pPr>
            <a:r>
              <a:rPr lang="en-GB" sz="1600" dirty="0"/>
              <a:t>He received essential </a:t>
            </a:r>
            <a:r>
              <a:rPr lang="en-GB" sz="1600" dirty="0" err="1"/>
              <a:t>newborn</a:t>
            </a:r>
            <a:r>
              <a:rPr lang="en-GB" sz="1600" dirty="0"/>
              <a:t> care and is skin-to-skin </a:t>
            </a:r>
            <a:br>
              <a:rPr lang="en-GB" sz="1600" dirty="0"/>
            </a:br>
            <a:r>
              <a:rPr lang="en-GB" sz="1600" dirty="0"/>
              <a:t>with his mother.</a:t>
            </a:r>
            <a:endParaRPr lang="en-GB" sz="1600" dirty="0">
              <a:ea typeface="Times New Roman" panose="02020603050405020304" pitchFamily="18" charset="0"/>
            </a:endParaRPr>
          </a:p>
          <a:p>
            <a:pPr marL="0" indent="0">
              <a:buNone/>
            </a:pPr>
            <a:r>
              <a:rPr lang="en-US" sz="1600" b="1" dirty="0"/>
              <a:t>Classify Vishnu and decide on his management.</a:t>
            </a:r>
          </a:p>
          <a:p>
            <a:pPr marL="0" indent="0">
              <a:buNone/>
            </a:pPr>
            <a:r>
              <a:rPr lang="en-US" sz="1600" b="1" dirty="0"/>
              <a:t>What are important steps when referring a newborn?</a:t>
            </a:r>
          </a:p>
        </p:txBody>
      </p:sp>
      <p:pic>
        <p:nvPicPr>
          <p:cNvPr id="5" name="Picture 4">
            <a:hlinkClick r:id="rId3"/>
            <a:extLst>
              <a:ext uri="{FF2B5EF4-FFF2-40B4-BE49-F238E27FC236}">
                <a16:creationId xmlns:a16="http://schemas.microsoft.com/office/drawing/2014/main" id="{A1B86549-19A0-98F8-F6EE-4E8C8720D952}"/>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07304" y="1734853"/>
            <a:ext cx="2502783" cy="1405409"/>
          </a:xfrm>
          <a:prstGeom prst="rect">
            <a:avLst/>
          </a:prstGeom>
          <a:noFill/>
          <a:ln>
            <a:noFill/>
          </a:ln>
        </p:spPr>
      </p:pic>
      <p:grpSp>
        <p:nvGrpSpPr>
          <p:cNvPr id="9" name="Group 8">
            <a:extLst>
              <a:ext uri="{FF2B5EF4-FFF2-40B4-BE49-F238E27FC236}">
                <a16:creationId xmlns:a16="http://schemas.microsoft.com/office/drawing/2014/main" id="{EAFF0BE1-7105-214A-3E13-B60F1FD35F9B}"/>
              </a:ext>
            </a:extLst>
          </p:cNvPr>
          <p:cNvGrpSpPr/>
          <p:nvPr/>
        </p:nvGrpSpPr>
        <p:grpSpPr>
          <a:xfrm>
            <a:off x="3273961" y="5514485"/>
            <a:ext cx="4022270" cy="360000"/>
            <a:chOff x="566707" y="4383958"/>
            <a:chExt cx="4022270" cy="360000"/>
          </a:xfrm>
        </p:grpSpPr>
        <p:grpSp>
          <p:nvGrpSpPr>
            <p:cNvPr id="10" name="Group 9">
              <a:extLst>
                <a:ext uri="{FF2B5EF4-FFF2-40B4-BE49-F238E27FC236}">
                  <a16:creationId xmlns:a16="http://schemas.microsoft.com/office/drawing/2014/main" id="{ABB3B465-EF73-517A-630A-F8C7AAB4EAF8}"/>
                </a:ext>
              </a:extLst>
            </p:cNvPr>
            <p:cNvGrpSpPr/>
            <p:nvPr/>
          </p:nvGrpSpPr>
          <p:grpSpPr>
            <a:xfrm>
              <a:off x="690712" y="4440486"/>
              <a:ext cx="3898265" cy="264111"/>
              <a:chOff x="2381314" y="5405811"/>
              <a:chExt cx="3898265" cy="264111"/>
            </a:xfrm>
          </p:grpSpPr>
          <p:sp>
            <p:nvSpPr>
              <p:cNvPr id="12" name="TextBox 11">
                <a:extLst>
                  <a:ext uri="{FF2B5EF4-FFF2-40B4-BE49-F238E27FC236}">
                    <a16:creationId xmlns:a16="http://schemas.microsoft.com/office/drawing/2014/main" id="{79787EBC-785A-6D67-81C1-9933806E1C35}"/>
                  </a:ext>
                </a:extLst>
              </p:cNvPr>
              <p:cNvSpPr txBox="1"/>
              <p:nvPr/>
            </p:nvSpPr>
            <p:spPr>
              <a:xfrm>
                <a:off x="2620364" y="5405811"/>
                <a:ext cx="3659215" cy="264111"/>
              </a:xfrm>
              <a:prstGeom prst="rect">
                <a:avLst/>
              </a:prstGeom>
              <a:noFill/>
            </p:spPr>
            <p:txBody>
              <a:bodyPr wrap="square">
                <a:spAutoFit/>
              </a:bodyPr>
              <a:lstStyle/>
              <a:p>
                <a:pPr marL="192024" indent="-192024">
                  <a:buNone/>
                </a:pPr>
                <a:r>
                  <a:rPr lang="en-US" altLang="zh-CN" sz="1100" i="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Referring a small baby</a:t>
                </a:r>
                <a:endParaRPr lang="en-US" sz="1100" i="1" dirty="0">
                  <a:solidFill>
                    <a:srgbClr val="0070C0"/>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1C423334-F45D-C6EF-D080-EC485CE3AB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11" name="Picture 10" descr="A blue circle with a white camera&#10;&#10;Description automatically generated">
              <a:extLst>
                <a:ext uri="{FF2B5EF4-FFF2-40B4-BE49-F238E27FC236}">
                  <a16:creationId xmlns:a16="http://schemas.microsoft.com/office/drawing/2014/main" id="{7922E4FC-871A-CAE2-89A8-EC0815183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269989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203F0-13A6-E8B9-362F-9B5809BE98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947EB4-E263-B4E5-2EAD-7B50560785B0}"/>
              </a:ext>
            </a:extLst>
          </p:cNvPr>
          <p:cNvSpPr>
            <a:spLocks noGrp="1"/>
          </p:cNvSpPr>
          <p:nvPr>
            <p:ph type="title"/>
          </p:nvPr>
        </p:nvSpPr>
        <p:spPr>
          <a:xfrm>
            <a:off x="1652451" y="281687"/>
            <a:ext cx="6950060" cy="1036800"/>
          </a:xfrm>
        </p:spPr>
        <p:txBody>
          <a:bodyPr/>
          <a:lstStyle/>
          <a:p>
            <a:r>
              <a:rPr lang="nb-NO" sz="2800" dirty="0"/>
              <a:t>Doris </a:t>
            </a:r>
            <a:r>
              <a:rPr lang="en-GB" sz="2800" dirty="0"/>
              <a:t>gives</a:t>
            </a:r>
            <a:r>
              <a:rPr lang="nb-NO" sz="2800" dirty="0"/>
              <a:t> birth unexpectedly to a healthy preterm baby </a:t>
            </a:r>
            <a:endParaRPr lang="en-NO" dirty="0"/>
          </a:p>
        </p:txBody>
      </p:sp>
      <p:sp>
        <p:nvSpPr>
          <p:cNvPr id="4" name="Content Placeholder 1">
            <a:extLst>
              <a:ext uri="{FF2B5EF4-FFF2-40B4-BE49-F238E27FC236}">
                <a16:creationId xmlns:a16="http://schemas.microsoft.com/office/drawing/2014/main" id="{3FBB45B6-8AB8-C123-B8C4-B82B109D0C2B}"/>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altLang="zh-CN" sz="1800" dirty="0"/>
              <a:t>Form groups (mother, midwife and husband).</a:t>
            </a:r>
          </a:p>
          <a:p>
            <a:pPr marL="0" indent="0">
              <a:buNone/>
            </a:pPr>
            <a:endParaRPr lang="en-GB" altLang="zh-CN" sz="1800" dirty="0"/>
          </a:p>
          <a:p>
            <a:endParaRPr lang="en-GB" sz="1800" dirty="0"/>
          </a:p>
          <a:p>
            <a:pPr marL="0" indent="0">
              <a:buFont typeface="Arial" panose="020B0604020202020204" pitchFamily="34" charset="0"/>
              <a:buNone/>
            </a:pPr>
            <a:endParaRPr lang="en-GB" sz="1800" b="1" dirty="0"/>
          </a:p>
          <a:p>
            <a:pPr marL="0" indent="0">
              <a:buFont typeface="Arial" panose="020B0604020202020204" pitchFamily="34" charset="0"/>
              <a:buNone/>
            </a:pPr>
            <a:br>
              <a:rPr lang="en-GB" sz="1800" b="1" dirty="0"/>
            </a:br>
            <a:endParaRPr lang="en-GB" sz="1800" b="1" dirty="0"/>
          </a:p>
          <a:p>
            <a:pPr marL="0" indent="0">
              <a:spcBef>
                <a:spcPts val="300"/>
              </a:spcBef>
              <a:buNone/>
            </a:pPr>
            <a:endParaRPr lang="en-GB" sz="1800" b="1" dirty="0"/>
          </a:p>
          <a:p>
            <a:pPr marL="0" indent="0">
              <a:spcBef>
                <a:spcPts val="300"/>
              </a:spcBef>
              <a:buNone/>
            </a:pPr>
            <a:r>
              <a:rPr lang="en-GB" sz="1800" b="1" dirty="0"/>
              <a:t>Counsel Doris and her husband about Zeta’s care and initiating KMC.</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A4AFCA9E-621B-76D3-815A-989EFCDF24AD}"/>
              </a:ext>
            </a:extLst>
          </p:cNvPr>
          <p:cNvSpPr/>
          <p:nvPr/>
        </p:nvSpPr>
        <p:spPr>
          <a:xfrm>
            <a:off x="624680" y="2202920"/>
            <a:ext cx="7977831" cy="19911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Doris, a 24-year-old primigravida, arrives at the health facility in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advanced </a:t>
            </a:r>
            <a:r>
              <a:rPr lang="en-GB" dirty="0">
                <a:solidFill>
                  <a:schemeClr val="tx2"/>
                </a:solidFill>
                <a:latin typeface="Arial" panose="020B0604020202020204" pitchFamily="34" charset="0"/>
                <a:cs typeface="Arial" panose="020B0604020202020204" pitchFamily="34" charset="0"/>
              </a:rPr>
              <a:t>labour</a:t>
            </a:r>
            <a:r>
              <a:rPr lang="en-US" dirty="0">
                <a:solidFill>
                  <a:schemeClr val="tx2"/>
                </a:solidFill>
                <a:latin typeface="Arial" panose="020B0604020202020204" pitchFamily="34" charset="0"/>
                <a:cs typeface="Arial" panose="020B0604020202020204" pitchFamily="34" charset="0"/>
              </a:rPr>
              <a:t> at 33 weeks gestation.</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She delivers a healthy girl, Zeta, who breathes well. </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Zeta is in skin-to-skin contact immediately after birth, and her parents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are adjusting to her unexpected arrival.</a:t>
            </a:r>
          </a:p>
        </p:txBody>
      </p:sp>
    </p:spTree>
    <p:extLst>
      <p:ext uri="{BB962C8B-B14F-4D97-AF65-F5344CB8AC3E}">
        <p14:creationId xmlns:p14="http://schemas.microsoft.com/office/powerpoint/2010/main" val="20916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988DD-0F17-32EB-B104-4DBE70FDD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0712ED-5771-C826-2A33-0A887209B258}"/>
              </a:ext>
            </a:extLst>
          </p:cNvPr>
          <p:cNvSpPr>
            <a:spLocks noGrp="1"/>
          </p:cNvSpPr>
          <p:nvPr>
            <p:ph type="title"/>
          </p:nvPr>
        </p:nvSpPr>
        <p:spPr>
          <a:xfrm>
            <a:off x="0" y="587351"/>
            <a:ext cx="9141354" cy="2482896"/>
          </a:xfrm>
          <a:prstGeom prst="rect">
            <a:avLst/>
          </a:prstGeom>
        </p:spPr>
        <p:txBody>
          <a:bodyPr/>
          <a:lstStyle/>
          <a:p>
            <a:pPr algn="ctr"/>
            <a:r>
              <a:rPr lang="en-US" dirty="0"/>
              <a:t>Special needs of the small baby</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850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F56B9D-0BA0-EAC1-AAA8-C8E98FB71959}"/>
              </a:ext>
            </a:extLst>
          </p:cNvPr>
          <p:cNvSpPr/>
          <p:nvPr/>
        </p:nvSpPr>
        <p:spPr>
          <a:xfrm>
            <a:off x="519047" y="1734853"/>
            <a:ext cx="8117649" cy="40292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4E307C5C-5D6D-2912-4A2B-B554F92B5B86}"/>
              </a:ext>
            </a:extLst>
          </p:cNvPr>
          <p:cNvSpPr>
            <a:spLocks noGrp="1"/>
          </p:cNvSpPr>
          <p:nvPr>
            <p:ph type="title"/>
          </p:nvPr>
        </p:nvSpPr>
        <p:spPr/>
        <p:txBody>
          <a:bodyPr/>
          <a:lstStyle/>
          <a:p>
            <a:r>
              <a:rPr lang="nb-NO" dirty="0"/>
              <a:t>What does being small mean for a newborn?</a:t>
            </a:r>
            <a:endParaRPr lang="en-NO" dirty="0"/>
          </a:p>
        </p:txBody>
      </p:sp>
      <p:sp>
        <p:nvSpPr>
          <p:cNvPr id="2" name="Content Placeholder 1">
            <a:extLst>
              <a:ext uri="{FF2B5EF4-FFF2-40B4-BE49-F238E27FC236}">
                <a16:creationId xmlns:a16="http://schemas.microsoft.com/office/drawing/2014/main" id="{6A0F4D63-514A-6D05-B92E-106D2CB14E77}"/>
              </a:ext>
            </a:extLst>
          </p:cNvPr>
          <p:cNvSpPr>
            <a:spLocks noGrp="1"/>
          </p:cNvSpPr>
          <p:nvPr>
            <p:ph idx="1"/>
          </p:nvPr>
        </p:nvSpPr>
        <p:spPr>
          <a:xfrm>
            <a:off x="625231" y="1828799"/>
            <a:ext cx="8011465" cy="4471319"/>
          </a:xfrm>
          <a:prstGeom prst="rect">
            <a:avLst/>
          </a:prstGeom>
        </p:spPr>
        <p:txBody>
          <a:bodyPr/>
          <a:lstStyle/>
          <a:p>
            <a:pPr>
              <a:lnSpc>
                <a:spcPts val="1500"/>
              </a:lnSpc>
              <a:spcBef>
                <a:spcPts val="500"/>
              </a:spcBef>
              <a:buNone/>
            </a:pPr>
            <a:r>
              <a:rPr lang="en-US" sz="1500" b="1" dirty="0"/>
              <a:t>Weight:</a:t>
            </a:r>
          </a:p>
          <a:p>
            <a:pPr>
              <a:lnSpc>
                <a:spcPts val="1500"/>
              </a:lnSpc>
              <a:spcBef>
                <a:spcPts val="500"/>
              </a:spcBef>
            </a:pPr>
            <a:r>
              <a:rPr lang="en-US" sz="1500" dirty="0"/>
              <a:t>A</a:t>
            </a:r>
            <a:r>
              <a:rPr lang="en-US" sz="1500" b="1" dirty="0"/>
              <a:t> small baby </a:t>
            </a:r>
            <a:r>
              <a:rPr lang="en-US" sz="1500" dirty="0"/>
              <a:t>has a</a:t>
            </a:r>
            <a:r>
              <a:rPr lang="en-US" sz="1500" b="1" dirty="0"/>
              <a:t> </a:t>
            </a:r>
            <a:r>
              <a:rPr lang="en-US" sz="1500" dirty="0"/>
              <a:t>birth weight is between </a:t>
            </a:r>
            <a:r>
              <a:rPr lang="en-US" sz="1500" b="1" dirty="0"/>
              <a:t>1500 and 2500 g. </a:t>
            </a:r>
          </a:p>
          <a:p>
            <a:pPr>
              <a:lnSpc>
                <a:spcPts val="1500"/>
              </a:lnSpc>
              <a:spcBef>
                <a:spcPts val="500"/>
              </a:spcBef>
            </a:pPr>
            <a:r>
              <a:rPr lang="en-US" sz="1500" dirty="0"/>
              <a:t>A </a:t>
            </a:r>
            <a:r>
              <a:rPr lang="en-US" sz="1500" b="1" dirty="0"/>
              <a:t>very small baby </a:t>
            </a:r>
            <a:r>
              <a:rPr lang="en-US" sz="1500" dirty="0"/>
              <a:t>has a birth weight </a:t>
            </a:r>
            <a:r>
              <a:rPr lang="en-US" sz="1500" b="1" dirty="0"/>
              <a:t>less than 1500 g.   </a:t>
            </a:r>
            <a:endParaRPr lang="en-US" sz="1500" i="1" dirty="0"/>
          </a:p>
          <a:p>
            <a:pPr>
              <a:lnSpc>
                <a:spcPts val="1500"/>
              </a:lnSpc>
              <a:spcBef>
                <a:spcPts val="500"/>
              </a:spcBef>
            </a:pPr>
            <a:endParaRPr lang="en-US" sz="1500" i="1" dirty="0"/>
          </a:p>
          <a:p>
            <a:pPr>
              <a:lnSpc>
                <a:spcPts val="1500"/>
              </a:lnSpc>
              <a:spcBef>
                <a:spcPts val="0"/>
              </a:spcBef>
              <a:buNone/>
            </a:pPr>
            <a:r>
              <a:rPr lang="en-US" sz="1500" b="1" dirty="0"/>
              <a:t>Gestation: a small baby may be term or preterm. </a:t>
            </a:r>
          </a:p>
          <a:p>
            <a:pPr>
              <a:lnSpc>
                <a:spcPts val="1500"/>
              </a:lnSpc>
              <a:spcBef>
                <a:spcPts val="500"/>
              </a:spcBef>
            </a:pPr>
            <a:r>
              <a:rPr lang="en-US" sz="1500" dirty="0"/>
              <a:t>A small baby is </a:t>
            </a:r>
            <a:r>
              <a:rPr lang="en-US" sz="1500" b="1" dirty="0"/>
              <a:t>term</a:t>
            </a:r>
            <a:r>
              <a:rPr lang="en-US" sz="1500" dirty="0"/>
              <a:t> at </a:t>
            </a:r>
            <a:r>
              <a:rPr lang="en-US" sz="1500" b="1" dirty="0"/>
              <a:t>37 weeks and more.</a:t>
            </a:r>
          </a:p>
          <a:p>
            <a:pPr>
              <a:lnSpc>
                <a:spcPts val="1500"/>
              </a:lnSpc>
              <a:spcBef>
                <a:spcPts val="500"/>
              </a:spcBef>
            </a:pPr>
            <a:r>
              <a:rPr lang="en-US" sz="1500" dirty="0"/>
              <a:t>A small baby is </a:t>
            </a:r>
            <a:r>
              <a:rPr lang="en-US" sz="1500" b="1" dirty="0"/>
              <a:t>preterm</a:t>
            </a:r>
            <a:r>
              <a:rPr lang="en-US" sz="1500" dirty="0"/>
              <a:t> between </a:t>
            </a:r>
            <a:r>
              <a:rPr lang="en-US" sz="1500" b="1" dirty="0"/>
              <a:t>32 and 36 weeks</a:t>
            </a:r>
            <a:r>
              <a:rPr lang="en-US" sz="1500" dirty="0"/>
              <a:t>.</a:t>
            </a:r>
          </a:p>
          <a:p>
            <a:pPr>
              <a:lnSpc>
                <a:spcPts val="1500"/>
              </a:lnSpc>
              <a:spcBef>
                <a:spcPts val="500"/>
              </a:spcBef>
            </a:pPr>
            <a:r>
              <a:rPr lang="en-US" sz="1500" dirty="0"/>
              <a:t>A small baby is </a:t>
            </a:r>
            <a:r>
              <a:rPr lang="en-US" sz="1500" b="1" dirty="0"/>
              <a:t>very preterm</a:t>
            </a:r>
            <a:r>
              <a:rPr lang="en-US" sz="1500" dirty="0"/>
              <a:t> at </a:t>
            </a:r>
            <a:r>
              <a:rPr lang="en-US" sz="1500" b="1" dirty="0"/>
              <a:t>less than 32 weeks</a:t>
            </a:r>
          </a:p>
          <a:p>
            <a:pPr marL="0" indent="0">
              <a:lnSpc>
                <a:spcPts val="1500"/>
              </a:lnSpc>
              <a:spcBef>
                <a:spcPts val="500"/>
              </a:spcBef>
              <a:buNone/>
            </a:pPr>
            <a:endParaRPr lang="en-US" sz="1500" b="1" dirty="0"/>
          </a:p>
          <a:p>
            <a:pPr marL="0" indent="0">
              <a:lnSpc>
                <a:spcPts val="1500"/>
              </a:lnSpc>
              <a:spcBef>
                <a:spcPts val="500"/>
              </a:spcBef>
              <a:buNone/>
            </a:pPr>
            <a:r>
              <a:rPr lang="en-US" sz="1500" b="1" dirty="0"/>
              <a:t>Care needed: a small baby needs extra assessment and support.</a:t>
            </a:r>
          </a:p>
          <a:p>
            <a:pPr>
              <a:lnSpc>
                <a:spcPts val="1500"/>
              </a:lnSpc>
              <a:spcBef>
                <a:spcPts val="500"/>
              </a:spcBef>
            </a:pPr>
            <a:r>
              <a:rPr lang="en-US" sz="1500" dirty="0"/>
              <a:t>Ensure adequate feeding, thermal care, infection protection and respiratory support.</a:t>
            </a:r>
          </a:p>
          <a:p>
            <a:pPr>
              <a:lnSpc>
                <a:spcPts val="1700"/>
              </a:lnSpc>
              <a:spcBef>
                <a:spcPts val="500"/>
              </a:spcBef>
            </a:pPr>
            <a:r>
              <a:rPr lang="en-US" sz="1500" dirty="0"/>
              <a:t>Assess low birthweight and preterm newborns frequently, as they are at increased risk </a:t>
            </a:r>
            <a:br>
              <a:rPr lang="en-US" sz="1500" dirty="0"/>
            </a:br>
            <a:r>
              <a:rPr lang="en-US" sz="1500" dirty="0"/>
              <a:t>of problems and poor outcomes.</a:t>
            </a:r>
          </a:p>
          <a:p>
            <a:pPr>
              <a:lnSpc>
                <a:spcPts val="1500"/>
              </a:lnSpc>
              <a:spcBef>
                <a:spcPts val="500"/>
              </a:spcBef>
            </a:pPr>
            <a:r>
              <a:rPr lang="en-US" sz="1500" dirty="0"/>
              <a:t>Utilize a safe referral system to access additional urgent care.</a:t>
            </a:r>
          </a:p>
          <a:p>
            <a:pPr>
              <a:lnSpc>
                <a:spcPts val="1500"/>
              </a:lnSpc>
              <a:spcBef>
                <a:spcPts val="500"/>
              </a:spcBef>
            </a:pPr>
            <a:endParaRPr lang="en-US" sz="1500" dirty="0"/>
          </a:p>
        </p:txBody>
      </p:sp>
      <p:grpSp>
        <p:nvGrpSpPr>
          <p:cNvPr id="5" name="Group 4">
            <a:extLst>
              <a:ext uri="{FF2B5EF4-FFF2-40B4-BE49-F238E27FC236}">
                <a16:creationId xmlns:a16="http://schemas.microsoft.com/office/drawing/2014/main" id="{A28E032B-A494-A6A6-4FCD-71FB643CA403}"/>
              </a:ext>
            </a:extLst>
          </p:cNvPr>
          <p:cNvGrpSpPr/>
          <p:nvPr/>
        </p:nvGrpSpPr>
        <p:grpSpPr>
          <a:xfrm>
            <a:off x="526862" y="6033021"/>
            <a:ext cx="4746238" cy="360000"/>
            <a:chOff x="526862" y="6033021"/>
            <a:chExt cx="4746238" cy="360000"/>
          </a:xfrm>
        </p:grpSpPr>
        <p:sp>
          <p:nvSpPr>
            <p:cNvPr id="9" name="TextBox 8">
              <a:extLst>
                <a:ext uri="{FF2B5EF4-FFF2-40B4-BE49-F238E27FC236}">
                  <a16:creationId xmlns:a16="http://schemas.microsoft.com/office/drawing/2014/main" id="{91FAAA41-23B2-AF7D-2065-E4DF94EF0ABC}"/>
                </a:ext>
              </a:extLst>
            </p:cNvPr>
            <p:cNvSpPr txBox="1"/>
            <p:nvPr/>
          </p:nvSpPr>
          <p:spPr>
            <a:xfrm>
              <a:off x="886862" y="6092039"/>
              <a:ext cx="4386238" cy="261610"/>
            </a:xfrm>
            <a:prstGeom prst="rect">
              <a:avLst/>
            </a:prstGeom>
            <a:noFill/>
          </p:spPr>
          <p:txBody>
            <a:bodyPr wrap="square">
              <a:spAutoFit/>
            </a:bodyPr>
            <a:lstStyle/>
            <a:p>
              <a:r>
                <a:rPr lang="en-GB" sz="1100" i="1" u="sng" dirty="0">
                  <a:solidFill>
                    <a:schemeClr val="tx2"/>
                  </a:solidFill>
                  <a:latin typeface="Arial" panose="020B0604020202020204" pitchFamily="34" charset="0"/>
                  <a:cs typeface="Arial" panose="020B0604020202020204" pitchFamily="34" charset="0"/>
                  <a:hlinkClick r:id="rId3"/>
                </a:rPr>
                <a:t>Low birthweight neonates introduction</a:t>
              </a:r>
              <a:endParaRPr lang="en-GB" sz="1100" i="1" u="sng" dirty="0">
                <a:solidFill>
                  <a:schemeClr val="tx2"/>
                </a:solidFill>
                <a:latin typeface="Arial" panose="020B0604020202020204" pitchFamily="34" charset="0"/>
                <a:cs typeface="Arial" panose="020B0604020202020204" pitchFamily="34" charset="0"/>
              </a:endParaRPr>
            </a:p>
          </p:txBody>
        </p:sp>
        <p:pic>
          <p:nvPicPr>
            <p:cNvPr id="7" name="Picture 6" descr="A blue circle with a white camera&#10;&#10;Description automatically generated">
              <a:extLst>
                <a:ext uri="{FF2B5EF4-FFF2-40B4-BE49-F238E27FC236}">
                  <a16:creationId xmlns:a16="http://schemas.microsoft.com/office/drawing/2014/main" id="{1A223B37-73BA-3282-71FE-E1EFDA7B8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62" y="6033021"/>
              <a:ext cx="360000" cy="360000"/>
            </a:xfrm>
            <a:prstGeom prst="rect">
              <a:avLst/>
            </a:prstGeom>
          </p:spPr>
        </p:pic>
      </p:grpSp>
    </p:spTree>
    <p:extLst>
      <p:ext uri="{BB962C8B-B14F-4D97-AF65-F5344CB8AC3E}">
        <p14:creationId xmlns:p14="http://schemas.microsoft.com/office/powerpoint/2010/main" val="18933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FCDAD-7A7C-6B57-3EC1-6A43619ABFDF}"/>
              </a:ext>
            </a:extLst>
          </p:cNvPr>
          <p:cNvSpPr>
            <a:spLocks noGrp="1"/>
          </p:cNvSpPr>
          <p:nvPr>
            <p:ph type="title"/>
          </p:nvPr>
        </p:nvSpPr>
        <p:spPr/>
        <p:txBody>
          <a:bodyPr/>
          <a:lstStyle/>
          <a:p>
            <a:r>
              <a:rPr lang="en-GB" sz="2800" dirty="0"/>
              <a:t>Re-assess a small newborn for problems in the first hours after birth</a:t>
            </a:r>
            <a:endParaRPr lang="en-NO"/>
          </a:p>
        </p:txBody>
      </p:sp>
      <p:sp>
        <p:nvSpPr>
          <p:cNvPr id="2" name="Content Placeholder 1">
            <a:extLst>
              <a:ext uri="{FF2B5EF4-FFF2-40B4-BE49-F238E27FC236}">
                <a16:creationId xmlns:a16="http://schemas.microsoft.com/office/drawing/2014/main" id="{B8EB16C5-B4EC-FA5C-A2B2-A6939FA9D522}"/>
              </a:ext>
            </a:extLst>
          </p:cNvPr>
          <p:cNvSpPr>
            <a:spLocks noGrp="1"/>
          </p:cNvSpPr>
          <p:nvPr>
            <p:ph idx="1"/>
          </p:nvPr>
        </p:nvSpPr>
        <p:spPr>
          <a:xfrm>
            <a:off x="3665415" y="1734853"/>
            <a:ext cx="5189416" cy="4565266"/>
          </a:xfrm>
          <a:prstGeom prst="rect">
            <a:avLst/>
          </a:prstGeom>
        </p:spPr>
        <p:txBody>
          <a:bodyPr/>
          <a:lstStyle/>
          <a:p>
            <a:pPr>
              <a:lnSpc>
                <a:spcPts val="2100"/>
              </a:lnSpc>
              <a:spcBef>
                <a:spcPts val="800"/>
              </a:spcBef>
            </a:pPr>
            <a:r>
              <a:rPr lang="en-GB" sz="1600" b="1" dirty="0"/>
              <a:t>Ask</a:t>
            </a:r>
            <a:r>
              <a:rPr lang="en-GB" sz="1600" dirty="0"/>
              <a:t> the mother about her baby and any concerns.</a:t>
            </a:r>
            <a:br>
              <a:rPr lang="en-GB" sz="1600" dirty="0"/>
            </a:br>
            <a:r>
              <a:rPr lang="en-GB" sz="1600" b="1" dirty="0"/>
              <a:t>Check</a:t>
            </a:r>
            <a:r>
              <a:rPr lang="en-GB" sz="1600" dirty="0"/>
              <a:t> the notes of the mother and of the baby. </a:t>
            </a:r>
          </a:p>
          <a:p>
            <a:pPr lvl="2">
              <a:lnSpc>
                <a:spcPts val="1700"/>
              </a:lnSpc>
              <a:spcBef>
                <a:spcPts val="800"/>
              </a:spcBef>
            </a:pPr>
            <a:r>
              <a:rPr lang="en-GB" sz="1600" dirty="0">
                <a:solidFill>
                  <a:schemeClr val="tx1"/>
                </a:solidFill>
              </a:rPr>
              <a:t>Temperature</a:t>
            </a:r>
            <a:endParaRPr lang="en-GB" sz="1600" dirty="0"/>
          </a:p>
          <a:p>
            <a:pPr lvl="2">
              <a:lnSpc>
                <a:spcPts val="1700"/>
              </a:lnSpc>
              <a:spcBef>
                <a:spcPts val="800"/>
              </a:spcBef>
            </a:pPr>
            <a:r>
              <a:rPr lang="en-GB" sz="1600" dirty="0">
                <a:solidFill>
                  <a:schemeClr val="tx1"/>
                </a:solidFill>
              </a:rPr>
              <a:t>Breathing</a:t>
            </a:r>
            <a:endParaRPr lang="en-GB" sz="1600" dirty="0"/>
          </a:p>
          <a:p>
            <a:pPr lvl="2">
              <a:lnSpc>
                <a:spcPts val="1700"/>
              </a:lnSpc>
              <a:spcBef>
                <a:spcPts val="800"/>
              </a:spcBef>
            </a:pPr>
            <a:r>
              <a:rPr lang="en-GB" sz="1600" dirty="0">
                <a:solidFill>
                  <a:schemeClr val="tx1"/>
                </a:solidFill>
              </a:rPr>
              <a:t>Feeding</a:t>
            </a:r>
            <a:endParaRPr lang="en-GB" sz="1600" dirty="0"/>
          </a:p>
          <a:p>
            <a:pPr lvl="2">
              <a:lnSpc>
                <a:spcPts val="1700"/>
              </a:lnSpc>
              <a:spcBef>
                <a:spcPts val="800"/>
              </a:spcBef>
            </a:pPr>
            <a:r>
              <a:rPr lang="en-GB" sz="1600" dirty="0">
                <a:solidFill>
                  <a:schemeClr val="tx1"/>
                </a:solidFill>
              </a:rPr>
              <a:t>Any conditions needing treatment</a:t>
            </a:r>
          </a:p>
          <a:p>
            <a:pPr>
              <a:lnSpc>
                <a:spcPts val="2100"/>
              </a:lnSpc>
            </a:pPr>
            <a:r>
              <a:rPr lang="en-GB" sz="1600" b="1" dirty="0"/>
              <a:t>Examine</a:t>
            </a:r>
            <a:r>
              <a:rPr lang="en-GB" sz="1600" dirty="0"/>
              <a:t> the baby</a:t>
            </a:r>
          </a:p>
          <a:p>
            <a:pPr lvl="2">
              <a:lnSpc>
                <a:spcPts val="1700"/>
              </a:lnSpc>
              <a:spcBef>
                <a:spcPts val="800"/>
              </a:spcBef>
            </a:pPr>
            <a:r>
              <a:rPr lang="en-GB" sz="1600" dirty="0">
                <a:solidFill>
                  <a:schemeClr val="tx1"/>
                </a:solidFill>
              </a:rPr>
              <a:t>Look and listen (breathing, cry) BEFORE touching</a:t>
            </a:r>
          </a:p>
          <a:p>
            <a:pPr lvl="2">
              <a:lnSpc>
                <a:spcPts val="1700"/>
              </a:lnSpc>
              <a:spcBef>
                <a:spcPts val="800"/>
              </a:spcBef>
            </a:pPr>
            <a:r>
              <a:rPr lang="en-GB" sz="1600" dirty="0">
                <a:solidFill>
                  <a:schemeClr val="tx1"/>
                </a:solidFill>
              </a:rPr>
              <a:t>Note changes (temperature, breathing)</a:t>
            </a:r>
          </a:p>
          <a:p>
            <a:pPr lvl="2">
              <a:lnSpc>
                <a:spcPts val="1700"/>
              </a:lnSpc>
              <a:spcBef>
                <a:spcPts val="800"/>
              </a:spcBef>
            </a:pPr>
            <a:r>
              <a:rPr lang="en-GB" sz="1600" dirty="0">
                <a:solidFill>
                  <a:schemeClr val="tx1"/>
                </a:solidFill>
              </a:rPr>
              <a:t>Identify </a:t>
            </a:r>
            <a:r>
              <a:rPr lang="en-GB" sz="1600" dirty="0">
                <a:solidFill>
                  <a:srgbClr val="C00000"/>
                </a:solidFill>
              </a:rPr>
              <a:t>Danger Signs</a:t>
            </a:r>
          </a:p>
          <a:p>
            <a:pPr>
              <a:lnSpc>
                <a:spcPts val="2100"/>
              </a:lnSpc>
              <a:spcBef>
                <a:spcPts val="800"/>
              </a:spcBef>
            </a:pPr>
            <a:r>
              <a:rPr lang="en-GB" sz="1600" b="1" dirty="0"/>
              <a:t>Assess</a:t>
            </a:r>
            <a:r>
              <a:rPr lang="en-GB" sz="1600" dirty="0"/>
              <a:t> a breastfeed</a:t>
            </a:r>
          </a:p>
          <a:p>
            <a:pPr lvl="2">
              <a:lnSpc>
                <a:spcPts val="2100"/>
              </a:lnSpc>
              <a:spcBef>
                <a:spcPts val="800"/>
              </a:spcBef>
            </a:pPr>
            <a:r>
              <a:rPr lang="en-GB" sz="1600" dirty="0">
                <a:solidFill>
                  <a:schemeClr val="tx1"/>
                </a:solidFill>
              </a:rPr>
              <a:t>Especially if early initiation of breastfeeding in </a:t>
            </a:r>
            <a:br>
              <a:rPr lang="en-GB" sz="1600" dirty="0">
                <a:solidFill>
                  <a:schemeClr val="tx1"/>
                </a:solidFill>
              </a:rPr>
            </a:br>
            <a:r>
              <a:rPr lang="en-GB" sz="1600" dirty="0">
                <a:solidFill>
                  <a:schemeClr val="tx1"/>
                </a:solidFill>
              </a:rPr>
              <a:t>doubt due to small size or breathing difficulty</a:t>
            </a:r>
          </a:p>
          <a:p>
            <a:pPr marL="0" indent="0">
              <a:lnSpc>
                <a:spcPts val="2100"/>
              </a:lnSpc>
              <a:buNone/>
            </a:pPr>
            <a:endParaRPr lang="en-GB" sz="1600" dirty="0"/>
          </a:p>
        </p:txBody>
      </p:sp>
      <p:pic>
        <p:nvPicPr>
          <p:cNvPr id="4" name="Picture 3">
            <a:extLst>
              <a:ext uri="{FF2B5EF4-FFF2-40B4-BE49-F238E27FC236}">
                <a16:creationId xmlns:a16="http://schemas.microsoft.com/office/drawing/2014/main" id="{7C187E90-8F29-77B6-9FBA-48075134E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4" y="1734853"/>
            <a:ext cx="3042563" cy="4004489"/>
          </a:xfrm>
          <a:prstGeom prst="rect">
            <a:avLst/>
          </a:prstGeom>
          <a:ln>
            <a:solidFill>
              <a:schemeClr val="bg1">
                <a:lumMod val="75000"/>
              </a:schemeClr>
            </a:solidFill>
          </a:ln>
        </p:spPr>
      </p:pic>
      <p:sp>
        <p:nvSpPr>
          <p:cNvPr id="5" name="Oval 4">
            <a:extLst>
              <a:ext uri="{FF2B5EF4-FFF2-40B4-BE49-F238E27FC236}">
                <a16:creationId xmlns:a16="http://schemas.microsoft.com/office/drawing/2014/main" id="{B08790CE-71D8-A239-6C8B-F626F82133C4}"/>
              </a:ext>
            </a:extLst>
          </p:cNvPr>
          <p:cNvSpPr/>
          <p:nvPr/>
        </p:nvSpPr>
        <p:spPr>
          <a:xfrm>
            <a:off x="1587137" y="3429000"/>
            <a:ext cx="783772" cy="195943"/>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134837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3274BD-C821-010C-9F3E-E20FC52C0A1D}"/>
              </a:ext>
            </a:extLst>
          </p:cNvPr>
          <p:cNvSpPr>
            <a:spLocks noGrp="1"/>
          </p:cNvSpPr>
          <p:nvPr>
            <p:ph type="title"/>
          </p:nvPr>
        </p:nvSpPr>
        <p:spPr/>
        <p:txBody>
          <a:bodyPr/>
          <a:lstStyle/>
          <a:p>
            <a:r>
              <a:rPr lang="en-GB" dirty="0"/>
              <a:t>Measure and document growth</a:t>
            </a:r>
            <a:endParaRPr lang="en-NO" dirty="0"/>
          </a:p>
        </p:txBody>
      </p:sp>
      <p:sp>
        <p:nvSpPr>
          <p:cNvPr id="2" name="Content Placeholder 1">
            <a:extLst>
              <a:ext uri="{FF2B5EF4-FFF2-40B4-BE49-F238E27FC236}">
                <a16:creationId xmlns:a16="http://schemas.microsoft.com/office/drawing/2014/main" id="{A89AA19E-174B-9E54-9C21-C8EBA8D5DB19}"/>
              </a:ext>
            </a:extLst>
          </p:cNvPr>
          <p:cNvSpPr>
            <a:spLocks noGrp="1"/>
          </p:cNvSpPr>
          <p:nvPr>
            <p:ph idx="1"/>
          </p:nvPr>
        </p:nvSpPr>
        <p:spPr>
          <a:xfrm>
            <a:off x="512733" y="3938953"/>
            <a:ext cx="8123963" cy="2361165"/>
          </a:xfrm>
          <a:prstGeom prst="rect">
            <a:avLst/>
          </a:prstGeom>
        </p:spPr>
        <p:txBody>
          <a:bodyPr/>
          <a:lstStyle/>
          <a:p>
            <a:pPr lvl="0" defTabSz="914400" eaLnBrk="0" fontAlgn="base" hangingPunct="0">
              <a:lnSpc>
                <a:spcPct val="150000"/>
              </a:lnSpc>
              <a:spcBef>
                <a:spcPct val="0"/>
              </a:spcBef>
              <a:spcAft>
                <a:spcPct val="0"/>
              </a:spcAft>
            </a:pPr>
            <a:r>
              <a:rPr lang="it-IT" altLang="en-US" sz="1600" dirty="0">
                <a:ea typeface="Calibri" panose="020F0502020204030204" pitchFamily="34" charset="0"/>
              </a:rPr>
              <a:t>Weight </a:t>
            </a:r>
            <a:endParaRPr lang="it-IT" altLang="en-US" sz="1600" dirty="0"/>
          </a:p>
          <a:p>
            <a:pPr lvl="0" defTabSz="914400" eaLnBrk="0" fontAlgn="base" hangingPunct="0">
              <a:lnSpc>
                <a:spcPct val="150000"/>
              </a:lnSpc>
              <a:spcBef>
                <a:spcPct val="0"/>
              </a:spcBef>
              <a:spcAft>
                <a:spcPct val="0"/>
              </a:spcAft>
            </a:pPr>
            <a:r>
              <a:rPr lang="it-IT" altLang="en-US" sz="1600" dirty="0">
                <a:ea typeface="Calibri" panose="020F0502020204030204" pitchFamily="34" charset="0"/>
              </a:rPr>
              <a:t>Head </a:t>
            </a:r>
            <a:r>
              <a:rPr lang="en-US" altLang="en-US" sz="1600" dirty="0">
                <a:ea typeface="Calibri" panose="020F0502020204030204" pitchFamily="34" charset="0"/>
              </a:rPr>
              <a:t>circumference</a:t>
            </a:r>
            <a:endParaRPr lang="en-US" altLang="en-US" sz="1600" dirty="0"/>
          </a:p>
          <a:p>
            <a:pPr lvl="0" defTabSz="914400" eaLnBrk="0" fontAlgn="base" hangingPunct="0">
              <a:lnSpc>
                <a:spcPct val="150000"/>
              </a:lnSpc>
              <a:spcBef>
                <a:spcPct val="0"/>
              </a:spcBef>
              <a:spcAft>
                <a:spcPct val="0"/>
              </a:spcAft>
            </a:pPr>
            <a:r>
              <a:rPr lang="it-IT" altLang="en-US" sz="1600" dirty="0">
                <a:ea typeface="Calibri" panose="020F0502020204030204" pitchFamily="34" charset="0"/>
              </a:rPr>
              <a:t>Length (crown-to-heel length)</a:t>
            </a:r>
          </a:p>
          <a:p>
            <a:pPr defTabSz="914400" eaLnBrk="0" fontAlgn="base" hangingPunct="0">
              <a:lnSpc>
                <a:spcPct val="150000"/>
              </a:lnSpc>
              <a:spcBef>
                <a:spcPct val="0"/>
              </a:spcBef>
              <a:spcAft>
                <a:spcPct val="0"/>
              </a:spcAft>
            </a:pPr>
            <a:r>
              <a:rPr lang="en-GB" sz="1600" dirty="0"/>
              <a:t>Use appropriate growth charts for preterm baby </a:t>
            </a:r>
            <a:br>
              <a:rPr lang="en-GB" sz="1600" dirty="0"/>
            </a:br>
            <a:endParaRPr lang="en-GB" sz="1600" dirty="0"/>
          </a:p>
          <a:p>
            <a:pPr defTabSz="914400" eaLnBrk="0" fontAlgn="base" hangingPunct="0">
              <a:lnSpc>
                <a:spcPct val="150000"/>
              </a:lnSpc>
              <a:spcBef>
                <a:spcPct val="0"/>
              </a:spcBef>
              <a:spcAft>
                <a:spcPct val="0"/>
              </a:spcAft>
            </a:pPr>
            <a:endParaRPr lang="en-GB" sz="1600" dirty="0"/>
          </a:p>
          <a:p>
            <a:pPr lvl="0" defTabSz="914400" eaLnBrk="0" fontAlgn="base" hangingPunct="0">
              <a:lnSpc>
                <a:spcPct val="150000"/>
              </a:lnSpc>
              <a:spcBef>
                <a:spcPct val="0"/>
              </a:spcBef>
              <a:spcAft>
                <a:spcPct val="0"/>
              </a:spcAft>
            </a:pPr>
            <a:endParaRPr lang="it-IT" altLang="en-US" sz="1600" dirty="0">
              <a:ea typeface="Calibri" panose="020F0502020204030204" pitchFamily="34" charset="0"/>
            </a:endParaRPr>
          </a:p>
          <a:p>
            <a:pPr lvl="0" defTabSz="914400" eaLnBrk="0" fontAlgn="base" hangingPunct="0">
              <a:lnSpc>
                <a:spcPct val="150000"/>
              </a:lnSpc>
              <a:spcBef>
                <a:spcPct val="0"/>
              </a:spcBef>
              <a:spcAft>
                <a:spcPct val="0"/>
              </a:spcAft>
            </a:pPr>
            <a:endParaRPr lang="it-IT" altLang="en-US" sz="1600" dirty="0"/>
          </a:p>
        </p:txBody>
      </p:sp>
      <p:pic>
        <p:nvPicPr>
          <p:cNvPr id="5" name="Picture 4">
            <a:extLst>
              <a:ext uri="{FF2B5EF4-FFF2-40B4-BE49-F238E27FC236}">
                <a16:creationId xmlns:a16="http://schemas.microsoft.com/office/drawing/2014/main" id="{AA11EF4B-00CD-6D36-1469-80950E6F67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047" y="1734853"/>
            <a:ext cx="3048000" cy="2032635"/>
          </a:xfrm>
          <a:prstGeom prst="rect">
            <a:avLst/>
          </a:prstGeom>
        </p:spPr>
      </p:pic>
      <p:sp>
        <p:nvSpPr>
          <p:cNvPr id="6" name="TextBox 5">
            <a:extLst>
              <a:ext uri="{FF2B5EF4-FFF2-40B4-BE49-F238E27FC236}">
                <a16:creationId xmlns:a16="http://schemas.microsoft.com/office/drawing/2014/main" id="{B9939AA1-2B83-FFFF-3C69-CF6620FAAB7A}"/>
              </a:ext>
            </a:extLst>
          </p:cNvPr>
          <p:cNvSpPr txBox="1"/>
          <p:nvPr/>
        </p:nvSpPr>
        <p:spPr>
          <a:xfrm>
            <a:off x="512733" y="3575128"/>
            <a:ext cx="3048000" cy="192360"/>
          </a:xfrm>
          <a:prstGeom prst="rect">
            <a:avLst/>
          </a:prstGeom>
          <a:noFill/>
        </p:spPr>
        <p:txBody>
          <a:bodyPr wrap="square" rtlCol="0">
            <a:spAutoFit/>
          </a:bodyPr>
          <a:lstStyle/>
          <a:p>
            <a:pPr algn="r"/>
            <a:r>
              <a:rPr lang="en-US" sz="650" b="0" i="0" dirty="0">
                <a:solidFill>
                  <a:schemeClr val="bg1"/>
                </a:solidFill>
                <a:effectLst/>
                <a:latin typeface="Arial" panose="020B0604020202020204" pitchFamily="34" charset="0"/>
                <a:cs typeface="Arial" panose="020B0604020202020204" pitchFamily="34" charset="0"/>
              </a:rPr>
              <a:t>© WHO / Malin Bring</a:t>
            </a:r>
          </a:p>
        </p:txBody>
      </p:sp>
      <p:grpSp>
        <p:nvGrpSpPr>
          <p:cNvPr id="7" name="Group 6">
            <a:extLst>
              <a:ext uri="{FF2B5EF4-FFF2-40B4-BE49-F238E27FC236}">
                <a16:creationId xmlns:a16="http://schemas.microsoft.com/office/drawing/2014/main" id="{32C27F64-CB30-0C6B-B989-7683201EC146}"/>
              </a:ext>
            </a:extLst>
          </p:cNvPr>
          <p:cNvGrpSpPr/>
          <p:nvPr/>
        </p:nvGrpSpPr>
        <p:grpSpPr>
          <a:xfrm>
            <a:off x="568180" y="6018886"/>
            <a:ext cx="4386480" cy="360000"/>
            <a:chOff x="566707" y="4383958"/>
            <a:chExt cx="4386480" cy="360000"/>
          </a:xfrm>
        </p:grpSpPr>
        <p:grpSp>
          <p:nvGrpSpPr>
            <p:cNvPr id="8" name="Group 7">
              <a:extLst>
                <a:ext uri="{FF2B5EF4-FFF2-40B4-BE49-F238E27FC236}">
                  <a16:creationId xmlns:a16="http://schemas.microsoft.com/office/drawing/2014/main" id="{B18D47EE-EFDD-811E-6A82-ACE218878031}"/>
                </a:ext>
              </a:extLst>
            </p:cNvPr>
            <p:cNvGrpSpPr/>
            <p:nvPr/>
          </p:nvGrpSpPr>
          <p:grpSpPr>
            <a:xfrm>
              <a:off x="690712" y="4440486"/>
              <a:ext cx="4262475" cy="261610"/>
              <a:chOff x="2381314" y="5405811"/>
              <a:chExt cx="4262475" cy="261610"/>
            </a:xfrm>
          </p:grpSpPr>
          <p:sp>
            <p:nvSpPr>
              <p:cNvPr id="10" name="TextBox 9">
                <a:extLst>
                  <a:ext uri="{FF2B5EF4-FFF2-40B4-BE49-F238E27FC236}">
                    <a16:creationId xmlns:a16="http://schemas.microsoft.com/office/drawing/2014/main" id="{1D30CD24-085C-97F2-C048-3434A5AD3EDD}"/>
                  </a:ext>
                </a:extLst>
              </p:cNvPr>
              <p:cNvSpPr txBox="1"/>
              <p:nvPr/>
            </p:nvSpPr>
            <p:spPr>
              <a:xfrm>
                <a:off x="2620364" y="5405811"/>
                <a:ext cx="4023425" cy="261610"/>
              </a:xfrm>
              <a:prstGeom prst="rect">
                <a:avLst/>
              </a:prstGeom>
              <a:noFill/>
            </p:spPr>
            <p:txBody>
              <a:bodyPr wrap="square">
                <a:spAutoFit/>
              </a:bodyPr>
              <a:lstStyle/>
              <a:p>
                <a:r>
                  <a:rPr lang="en-US" sz="1100" i="1" strike="noStrike" dirty="0">
                    <a:solidFill>
                      <a:srgbClr val="2C87C4"/>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Anthropometry Newborn head circumference, weight, </a:t>
                </a:r>
                <a:r>
                  <a:rPr lang="en-US" sz="1100" i="1" dirty="0">
                    <a:solidFill>
                      <a:srgbClr val="2C87C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length</a:t>
                </a:r>
                <a:r>
                  <a:rPr lang="en-US" sz="1100" i="1" dirty="0">
                    <a:solidFill>
                      <a:srgbClr val="2C87C4"/>
                    </a:solidFill>
                    <a:latin typeface="Arial" panose="020B0604020202020204" pitchFamily="34" charset="0"/>
                    <a:cs typeface="Arial" panose="020B0604020202020204" pitchFamily="34" charset="0"/>
                  </a:rPr>
                  <a:t> </a:t>
                </a:r>
              </a:p>
            </p:txBody>
          </p:sp>
          <p:pic>
            <p:nvPicPr>
              <p:cNvPr id="11" name="Graphic 10">
                <a:extLst>
                  <a:ext uri="{FF2B5EF4-FFF2-40B4-BE49-F238E27FC236}">
                    <a16:creationId xmlns:a16="http://schemas.microsoft.com/office/drawing/2014/main" id="{B167E2EA-3329-C37B-19CC-20DA7CFFC7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1D6F5431-3495-A3E1-91AA-6C6D9E4B7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pic>
        <p:nvPicPr>
          <p:cNvPr id="12" name="Picture 11">
            <a:extLst>
              <a:ext uri="{FF2B5EF4-FFF2-40B4-BE49-F238E27FC236}">
                <a16:creationId xmlns:a16="http://schemas.microsoft.com/office/drawing/2014/main" id="{3056F299-B321-2587-19EE-8A35433F75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03041" y="1231498"/>
            <a:ext cx="3259183" cy="4879619"/>
          </a:xfrm>
          <a:prstGeom prst="rect">
            <a:avLst/>
          </a:prstGeom>
        </p:spPr>
      </p:pic>
      <p:pic>
        <p:nvPicPr>
          <p:cNvPr id="13" name="Picture 12">
            <a:extLst>
              <a:ext uri="{FF2B5EF4-FFF2-40B4-BE49-F238E27FC236}">
                <a16:creationId xmlns:a16="http://schemas.microsoft.com/office/drawing/2014/main" id="{97BB55AA-BAF6-9C9D-507D-CB9F427E42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17392" y="1734853"/>
            <a:ext cx="3296353" cy="4792634"/>
          </a:xfrm>
          <a:prstGeom prst="rect">
            <a:avLst/>
          </a:prstGeom>
        </p:spPr>
      </p:pic>
    </p:spTree>
    <p:extLst>
      <p:ext uri="{BB962C8B-B14F-4D97-AF65-F5344CB8AC3E}">
        <p14:creationId xmlns:p14="http://schemas.microsoft.com/office/powerpoint/2010/main" val="808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2_Custom Design">
  <a:themeElements>
    <a:clrScheme name="Custom 1">
      <a:dk1>
        <a:srgbClr val="404040"/>
      </a:dk1>
      <a:lt1>
        <a:srgbClr val="FFFFFF"/>
      </a:lt1>
      <a:dk2>
        <a:srgbClr val="2B87C3"/>
      </a:dk2>
      <a:lt2>
        <a:srgbClr val="D6ECF7"/>
      </a:lt2>
      <a:accent1>
        <a:srgbClr val="5DB5E4"/>
      </a:accent1>
      <a:accent2>
        <a:srgbClr val="26ACAF"/>
      </a:accent2>
      <a:accent3>
        <a:srgbClr val="00509C"/>
      </a:accent3>
      <a:accent4>
        <a:srgbClr val="007173"/>
      </a:accent4>
      <a:accent5>
        <a:srgbClr val="D4F1F0"/>
      </a:accent5>
      <a:accent6>
        <a:srgbClr val="FCB33C"/>
      </a:accent6>
      <a:hlink>
        <a:srgbClr val="2B87C3"/>
      </a:hlink>
      <a:folHlink>
        <a:srgbClr val="5DB5E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id="{135A855D-B95B-1B4E-9578-1805F3125630}" vid="{E51A0FBC-D2C7-1E41-A622-DF7D199CA2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47045</TotalTime>
  <Words>7280</Words>
  <Application>Microsoft Office PowerPoint</Application>
  <PresentationFormat>On-screen Show (4:3)</PresentationFormat>
  <Paragraphs>870</Paragraphs>
  <Slides>46</Slides>
  <Notes>46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等线</vt:lpstr>
      <vt:lpstr>Arial</vt:lpstr>
      <vt:lpstr>Calibri</vt:lpstr>
      <vt:lpstr>Courier New</vt:lpstr>
      <vt:lpstr>System Font Regular</vt:lpstr>
      <vt:lpstr>Times New Roman</vt:lpstr>
      <vt:lpstr>2_Custom Design</vt:lpstr>
      <vt:lpstr>PowerPoint Presentation</vt:lpstr>
      <vt:lpstr>Content</vt:lpstr>
      <vt:lpstr>PowerPoint Presentation</vt:lpstr>
      <vt:lpstr>The situation</vt:lpstr>
      <vt:lpstr>Doris gives birth unexpectedly to a healthy preterm baby </vt:lpstr>
      <vt:lpstr>Special needs of the small baby</vt:lpstr>
      <vt:lpstr>What does being small mean for a newborn?</vt:lpstr>
      <vt:lpstr>Re-assess a small newborn for problems in the first hours after birth</vt:lpstr>
      <vt:lpstr>Measure and document growth</vt:lpstr>
      <vt:lpstr>Principles of  kangaroo mother care </vt:lpstr>
      <vt:lpstr>Is skin-to-skin care the same as  Kangaroo Mother Care (KMC)?</vt:lpstr>
      <vt:lpstr>When should kangaroo mother care begin for a low-birthweight or preterm newborn and why?</vt:lpstr>
      <vt:lpstr>Recommendations and reasons</vt:lpstr>
      <vt:lpstr>What is iKMC (immediate kangaroo mother care)?</vt:lpstr>
      <vt:lpstr>Practical issues in KMC </vt:lpstr>
      <vt:lpstr>Counsel parents about kangaroo mother care</vt:lpstr>
      <vt:lpstr>Wraps and binders </vt:lpstr>
      <vt:lpstr>Help a mother place her newborn in kangaroo position</vt:lpstr>
      <vt:lpstr>Support Lydia for diaper change</vt:lpstr>
      <vt:lpstr>Who else can support mothers to provide KMC?</vt:lpstr>
      <vt:lpstr>Should families be involved in care of preterm or low-birthweight infants in health facilities?</vt:lpstr>
      <vt:lpstr>Recommendations and reasons</vt:lpstr>
      <vt:lpstr>How do you counsel other family members?</vt:lpstr>
      <vt:lpstr>Support Lydia for activities of daily living</vt:lpstr>
      <vt:lpstr>What additional care is essential for growth and development small newborns?</vt:lpstr>
      <vt:lpstr>What are the components  of nurturing care for small newborns?</vt:lpstr>
      <vt:lpstr>Counsel Lydia about responsive care</vt:lpstr>
      <vt:lpstr>How will you decide if a small baby is ready for discharge? </vt:lpstr>
      <vt:lpstr> Discharge readiness</vt:lpstr>
      <vt:lpstr>Organisation of KMC</vt:lpstr>
      <vt:lpstr>What changes promote KMC in health facilities?</vt:lpstr>
      <vt:lpstr>How can you improve access to KMC for small or preterm newborns?</vt:lpstr>
      <vt:lpstr>How do KMC and iKMC benefit the health system?</vt:lpstr>
      <vt:lpstr>Doris gives birth unexpectedly to a healthy preterm baby </vt:lpstr>
      <vt:lpstr>PowerPoint Presentation</vt:lpstr>
      <vt:lpstr>PowerPoint Presentation</vt:lpstr>
      <vt:lpstr>PowerPoint Presentation</vt:lpstr>
      <vt:lpstr>References and  additional resources</vt:lpstr>
      <vt:lpstr>Ensure safe skin-to-skin position</vt:lpstr>
      <vt:lpstr>Samuel is cold: Counsel for thermal care </vt:lpstr>
      <vt:lpstr>Examine newborn in KMC position and counsel his mother</vt:lpstr>
      <vt:lpstr>Samuel is showing feeding cues</vt:lpstr>
      <vt:lpstr>Support Amy for responsive care</vt:lpstr>
      <vt:lpstr> Refer Pierre </vt:lpstr>
      <vt:lpstr>Assess and manage Fifi safely</vt:lpstr>
      <vt:lpstr> Assess and manage Vishnu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KMC for the small baby</dc:title>
  <dc:creator>Sandra Lang Updated Dr HLT</dc:creator>
  <cp:keywords>Updated post field testing HLT</cp:keywords>
  <cp:lastModifiedBy>Dr Helenlouise Taylor</cp:lastModifiedBy>
  <cp:revision>1544</cp:revision>
  <dcterms:created xsi:type="dcterms:W3CDTF">2020-10-07T10:46:25Z</dcterms:created>
  <dcterms:modified xsi:type="dcterms:W3CDTF">2024-05-10T14:00:08Z</dcterms:modified>
  <cp:category>Merged small baby and KMC Updated to include iKMC</cp:category>
</cp:coreProperties>
</file>