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1"/>
  </p:notesMasterIdLst>
  <p:handoutMasterIdLst>
    <p:handoutMasterId r:id="rId42"/>
  </p:handoutMasterIdLst>
  <p:sldIdLst>
    <p:sldId id="331" r:id="rId2"/>
    <p:sldId id="524" r:id="rId3"/>
    <p:sldId id="429" r:id="rId4"/>
    <p:sldId id="503" r:id="rId5"/>
    <p:sldId id="563" r:id="rId6"/>
    <p:sldId id="525" r:id="rId7"/>
    <p:sldId id="564" r:id="rId8"/>
    <p:sldId id="565" r:id="rId9"/>
    <p:sldId id="566" r:id="rId10"/>
    <p:sldId id="567" r:id="rId11"/>
    <p:sldId id="568" r:id="rId12"/>
    <p:sldId id="569" r:id="rId13"/>
    <p:sldId id="570" r:id="rId14"/>
    <p:sldId id="571" r:id="rId15"/>
    <p:sldId id="572" r:id="rId16"/>
    <p:sldId id="573" r:id="rId17"/>
    <p:sldId id="574" r:id="rId18"/>
    <p:sldId id="521" r:id="rId19"/>
    <p:sldId id="575" r:id="rId20"/>
    <p:sldId id="576" r:id="rId21"/>
    <p:sldId id="577" r:id="rId22"/>
    <p:sldId id="578" r:id="rId23"/>
    <p:sldId id="579" r:id="rId24"/>
    <p:sldId id="580" r:id="rId25"/>
    <p:sldId id="583" r:id="rId26"/>
    <p:sldId id="581" r:id="rId27"/>
    <p:sldId id="582" r:id="rId28"/>
    <p:sldId id="584" r:id="rId29"/>
    <p:sldId id="585" r:id="rId30"/>
    <p:sldId id="586" r:id="rId31"/>
    <p:sldId id="523" r:id="rId32"/>
    <p:sldId id="587" r:id="rId33"/>
    <p:sldId id="588" r:id="rId34"/>
    <p:sldId id="589" r:id="rId35"/>
    <p:sldId id="590" r:id="rId36"/>
    <p:sldId id="593" r:id="rId37"/>
    <p:sldId id="558" r:id="rId38"/>
    <p:sldId id="591" r:id="rId39"/>
    <p:sldId id="592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4919AC-530D-9048-9828-B51E75815086}">
          <p14:sldIdLst>
            <p14:sldId id="331"/>
            <p14:sldId id="524"/>
          </p14:sldIdLst>
        </p14:section>
        <p14:section name="Goal" id="{74197861-F1E7-2A4A-B295-9925107FF036}">
          <p14:sldIdLst>
            <p14:sldId id="429"/>
          </p14:sldIdLst>
        </p14:section>
        <p14:section name="The situation" id="{928E1421-33F2-F844-A2E9-4A85A18A8CBA}">
          <p14:sldIdLst>
            <p14:sldId id="503"/>
            <p14:sldId id="563"/>
          </p14:sldIdLst>
        </p14:section>
        <p14:section name="Keeping the newborn warm" id="{58389F31-CADB-7240-9076-006D9E48AD94}">
          <p14:sldIdLst>
            <p14:sldId id="525"/>
            <p14:sldId id="564"/>
            <p14:sldId id="565"/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4"/>
          </p14:sldIdLst>
        </p14:section>
        <p14:section name="Hypo- and hyperthermia" id="{EE9CE1CE-A5F6-EB4A-ABD4-FF99FAF1110A}">
          <p14:sldIdLst>
            <p14:sldId id="521"/>
            <p14:sldId id="575"/>
            <p14:sldId id="576"/>
            <p14:sldId id="577"/>
            <p14:sldId id="578"/>
            <p14:sldId id="579"/>
            <p14:sldId id="580"/>
            <p14:sldId id="583"/>
            <p14:sldId id="581"/>
            <p14:sldId id="582"/>
            <p14:sldId id="584"/>
            <p14:sldId id="585"/>
            <p14:sldId id="586"/>
          </p14:sldIdLst>
        </p14:section>
        <p14:section name="Alternative warming methods" id="{893166CD-144C-1145-B477-D4BD48B8C0BB}">
          <p14:sldIdLst>
            <p14:sldId id="523"/>
            <p14:sldId id="587"/>
            <p14:sldId id="588"/>
            <p14:sldId id="589"/>
            <p14:sldId id="590"/>
          </p14:sldIdLst>
        </p14:section>
        <p14:section name="Summary" id="{453681CF-C474-2348-81C2-85711C6FF5F7}">
          <p14:sldIdLst>
            <p14:sldId id="593"/>
          </p14:sldIdLst>
        </p14:section>
        <p14:section name="Clinical practice" id="{9939434B-7FD4-7242-A9F7-045D9C7AC57C}">
          <p14:sldIdLst>
            <p14:sldId id="558"/>
          </p14:sldIdLst>
        </p14:section>
        <p14:section name="Quality inprovement" id="{98E390A7-1061-9643-A0B0-DBA693D77ACC}">
          <p14:sldIdLst>
            <p14:sldId id="591"/>
          </p14:sldIdLst>
        </p14:section>
        <p14:section name="References" id="{FBDB797D-914D-2A4B-A1C3-C5C7E9FA8ECE}">
          <p14:sldIdLst>
            <p14:sldId id="5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B78C20-839E-4DEE-F1E2-0F6AD8C1C21D}" name="Anne Svalastog Johnsen" initials="AS" userId="S::Anne.Svalastog.Johnsen@laerdal.com::e13644e5-2bbc-481b-beea-b1796622576c" providerId="AD"/>
  <p188:author id="{F04C0337-8CC3-8624-4E67-C406FFD3A2C9}" name="Venke Eiane Sæther" initials="VES" userId="S::venke.sather@laerdal.com::1415a79a-78f6-43be-a188-14114c5d36df" providerId="AD"/>
  <p188:author id="{C6DFD55D-3634-A20A-C42A-4F5C511A7B18}" name="Niermeyer, Susan" initials="SN" userId="S::susan.niermeyer@cuanschutz.edu::72c7caa0-e52f-4608-afe1-8d9433e2689d" providerId="AD"/>
  <p188:author id="{89BD3C85-FDEB-0F3A-6365-F201185E1757}" name="Dr Helenlouise Taylor" initials="Dr HLT" userId="Dr Helenlouise Taylor" providerId="None"/>
  <p188:author id="{0611EA8F-3D0B-CD42-02EB-4BA43E6073BB}" name="Niermeyer, Susan" initials="NS" userId="S::SUSAN.NIERMEYER@CUANSCHUTZ.EDU::72c7caa0-e52f-4608-afe1-8d9433e2689d" providerId="AD"/>
  <p188:author id="{DF3180BD-E750-01D9-789A-FEE7636E8E82}" name="David Pedersen" initials="" userId="S::David.Pedersen@laerdal.com::33b13e9c-edae-4f02-b739-2e47d9158c2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chris" initials="c" lastIdx="1" clrIdx="6">
    <p:extLst>
      <p:ext uri="{19B8F6BF-5375-455C-9EA6-DF929625EA0E}">
        <p15:presenceInfo xmlns:p15="http://schemas.microsoft.com/office/powerpoint/2012/main" userId="S::chris@sarpreg.no::2080fc9a-91fd-4fa4-93c0-5d557b0f6e4d" providerId="AD"/>
      </p:ext>
    </p:extLst>
  </p:cmAuthor>
  <p:cmAuthor id="1" name="Dr Helenlouise Taylor" initials="Dr HLT" lastIdx="147" clrIdx="0">
    <p:extLst>
      <p:ext uri="{19B8F6BF-5375-455C-9EA6-DF929625EA0E}">
        <p15:presenceInfo xmlns:p15="http://schemas.microsoft.com/office/powerpoint/2012/main" userId="Dr Helenlouise Taylor" providerId="None"/>
      </p:ext>
    </p:extLst>
  </p:cmAuthor>
  <p:cmAuthor id="8" name="Microsoft Office User" initials="MOU" lastIdx="1" clrIdx="7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Peggy" initials="P" lastIdx="1" clrIdx="1"/>
  <p:cmAuthor id="9" name="Jura Eds" initials="JES" lastIdx="29" clrIdx="8">
    <p:extLst>
      <p:ext uri="{19B8F6BF-5375-455C-9EA6-DF929625EA0E}">
        <p15:presenceInfo xmlns:p15="http://schemas.microsoft.com/office/powerpoint/2012/main" userId="Jura Eds" providerId="None"/>
      </p:ext>
    </p:extLst>
  </p:cmAuthor>
  <p:cmAuthor id="3" name="Chris J. Haaland" initials="CJH" lastIdx="5" clrIdx="2">
    <p:extLst>
      <p:ext uri="{19B8F6BF-5375-455C-9EA6-DF929625EA0E}">
        <p15:presenceInfo xmlns:p15="http://schemas.microsoft.com/office/powerpoint/2012/main" userId="2794b43ad3ba56aa" providerId="Windows Live"/>
      </p:ext>
    </p:extLst>
  </p:cmAuthor>
  <p:cmAuthor id="4" name="Chris J. Haaland" initials="CJH [2]" lastIdx="1" clrIdx="3">
    <p:extLst>
      <p:ext uri="{19B8F6BF-5375-455C-9EA6-DF929625EA0E}">
        <p15:presenceInfo xmlns:p15="http://schemas.microsoft.com/office/powerpoint/2012/main" userId="Chris J. Haaland" providerId="None"/>
      </p:ext>
    </p:extLst>
  </p:cmAuthor>
  <p:cmAuthor id="5" name="TANG, He" initials="TH" lastIdx="28" clrIdx="4">
    <p:extLst>
      <p:ext uri="{19B8F6BF-5375-455C-9EA6-DF929625EA0E}">
        <p15:presenceInfo xmlns:p15="http://schemas.microsoft.com/office/powerpoint/2012/main" userId="TANG, He" providerId="None"/>
      </p:ext>
    </p:extLst>
  </p:cmAuthor>
  <p:cmAuthor id="6" name="Anne Svalastog Johnsen" initials="ASJ" lastIdx="20" clrIdx="5">
    <p:extLst>
      <p:ext uri="{19B8F6BF-5375-455C-9EA6-DF929625EA0E}">
        <p15:presenceInfo xmlns:p15="http://schemas.microsoft.com/office/powerpoint/2012/main" userId="S::anne.svalastog.johnsen@laerdal.com::e13644e5-2bbc-481b-beea-b179662257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87C4"/>
    <a:srgbClr val="404040"/>
    <a:srgbClr val="E7E6E6"/>
    <a:srgbClr val="FCB43C"/>
    <a:srgbClr val="FF6F00"/>
    <a:srgbClr val="FEF3DC"/>
    <a:srgbClr val="56C6C9"/>
    <a:srgbClr val="FDCF72"/>
    <a:srgbClr val="595959"/>
    <a:srgbClr val="0071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86" autoAdjust="0"/>
    <p:restoredTop sz="60544" autoAdjust="0"/>
  </p:normalViewPr>
  <p:slideViewPr>
    <p:cSldViewPr snapToGrid="0">
      <p:cViewPr varScale="1">
        <p:scale>
          <a:sx n="75" d="100"/>
          <a:sy n="75" d="100"/>
        </p:scale>
        <p:origin x="2488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70" d="100"/>
        <a:sy n="170" d="100"/>
      </p:scale>
      <p:origin x="0" y="0"/>
    </p:cViewPr>
  </p:notesTextViewPr>
  <p:sorterViewPr>
    <p:cViewPr>
      <p:scale>
        <a:sx n="100" d="100"/>
        <a:sy n="100" d="100"/>
      </p:scale>
      <p:origin x="0" y="-8520"/>
    </p:cViewPr>
  </p:sorterViewPr>
  <p:notesViewPr>
    <p:cSldViewPr snapToGrid="0">
      <p:cViewPr>
        <p:scale>
          <a:sx n="150" d="100"/>
          <a:sy n="150" d="100"/>
        </p:scale>
        <p:origin x="548" y="-7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48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DCB769-4218-49BE-B6D2-487F508AB9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652C0A-990D-4C9D-99AF-7CB4429AAB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5D292-A6EA-45C8-A770-D3ED414D98BE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1859E2-7EFB-488E-8907-4D270440D6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7BAA7-E738-4912-91BE-462F00DC4B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D8E4B-8E40-4777-AD17-6C0F90022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1216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36E62-41E0-4E1E-96C9-0A742958E2DA}" type="datetimeFigureOut">
              <a:rPr lang="en-US" smtClean="0"/>
              <a:t>5/8/24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162FD-23BB-4572-BFF5-F0BCD729E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333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healthmedia.org/portfolio-items/the-cold-baby/?portfolioCats=191%2C94%2C13%2C23%2C65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CRHw9xGDcc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nest360.org/wp-content/uploads/2021/04/Technical-Modules-Radiant-Warmer.pdf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imeo.com/644435027" TargetMode="External"/><Relationship Id="rId4" Type="http://schemas.openxmlformats.org/officeDocument/2006/relationships/hyperlink" Target="https://vimeo.com/640955403" TargetMode="Externa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healthmedia.org/videos/keeping-the-baby-warm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57288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7480" y="4400550"/>
            <a:ext cx="6560954" cy="3600450"/>
          </a:xfrm>
        </p:spPr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000" kern="100" baseline="3000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© World Health Organization 2024. All rights reserved.</a:t>
            </a:r>
          </a:p>
          <a:p>
            <a:pPr algn="just"/>
            <a:endParaRPr lang="en-GB" sz="1000" dirty="0"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r>
              <a:rPr lang="en-US" sz="1000" b="1" i="0" kern="0" dirty="0">
                <a:latin typeface="Arial" panose="020B0604020202020204" pitchFamily="34" charset="0"/>
                <a:cs typeface="Arial" panose="020B0604020202020204" pitchFamily="34" charset="0"/>
              </a:rPr>
              <a:t>Materials for demonstrations, practice, and simulations</a:t>
            </a:r>
            <a:endParaRPr lang="en-US" sz="1000" i="0" spc="-15" dirty="0">
              <a:solidFill>
                <a:srgbClr val="0075BF"/>
              </a:solidFill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endParaRPr lang="en-GB" sz="1000" spc="-15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spc="-15" noProof="0" dirty="0">
                <a:latin typeface="Arial" panose="020B0604020202020204" pitchFamily="34" charset="0"/>
                <a:cs typeface="Arial" panose="020B0604020202020204" pitchFamily="34" charset="0"/>
              </a:rPr>
              <a:t>Organise</a:t>
            </a:r>
            <a:r>
              <a:rPr lang="en-US" sz="1000" spc="-15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sz="1000" i="0" spc="-15" dirty="0"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en-US" sz="1000" spc="-15" dirty="0">
                <a:latin typeface="Arial" panose="020B0604020202020204" pitchFamily="34" charset="0"/>
                <a:cs typeface="Arial" panose="020B0604020202020204" pitchFamily="34" charset="0"/>
              </a:rPr>
              <a:t>set per group of 3 participants and a set for facilitator demonstration (as available).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N</a:t>
            </a:r>
            <a:r>
              <a:rPr lang="en-US" sz="1000" dirty="0"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ewborn mannequin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Towel for drying (at birth)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Cover or blanket for mother and newborn </a:t>
            </a:r>
            <a:endParaRPr lang="en-GB" sz="1000" dirty="0">
              <a:effectLst/>
              <a:latin typeface="Arial" panose="020B0604020202020204" pitchFamily="34" charset="0"/>
              <a:ea typeface="Minion Pro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B</a:t>
            </a:r>
            <a:r>
              <a:rPr lang="en-US" sz="1000" dirty="0"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aby clothes and diapers, hat, blanket</a:t>
            </a:r>
            <a:r>
              <a:rPr lang="en-US" sz="1000" spc="-15" dirty="0"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, socks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5" dirty="0"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Kangaroo mother care wrap or binder</a:t>
            </a:r>
            <a:endParaRPr lang="en-GB" sz="1000" spc="-15" dirty="0">
              <a:effectLst/>
              <a:latin typeface="Arial" panose="020B0604020202020204" pitchFamily="34" charset="0"/>
              <a:ea typeface="Minion Pro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Thermometer (newborn)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Room thermometer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Newborn record</a:t>
            </a:r>
            <a:endParaRPr lang="en-GB" sz="1000" dirty="0">
              <a:effectLst/>
              <a:latin typeface="Arial" panose="020B0604020202020204" pitchFamily="34" charset="0"/>
              <a:ea typeface="Minion Pro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4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Use a printed or digital copy (pdf) of the document.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27955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this recommendation currently applied in your place of work?</a:t>
            </a:r>
            <a:endParaRPr lang="en-GB" sz="11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yes, what enabling factors support the application of this recommendation?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no, what are the barriers to applying this recommendatio</a:t>
            </a:r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n?</a:t>
            </a:r>
            <a:endParaRPr lang="en-GB" sz="1100" b="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009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Does every newborn experience this where you work?</a:t>
            </a:r>
          </a:p>
          <a:p>
            <a:endParaRPr lang="en-NO" b="1" dirty="0"/>
          </a:p>
        </p:txBody>
      </p:sp>
    </p:spTree>
    <p:extLst>
      <p:ext uri="{BB962C8B-B14F-4D97-AF65-F5344CB8AC3E}">
        <p14:creationId xmlns:p14="http://schemas.microsoft.com/office/powerpoint/2010/main" val="1577481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000" i="1" dirty="0"/>
              <a:t>View video</a:t>
            </a:r>
          </a:p>
          <a:p>
            <a:endParaRPr lang="nb-NO" sz="1000" dirty="0"/>
          </a:p>
          <a:p>
            <a:pPr lvl="0">
              <a:spcBef>
                <a:spcPts val="1335"/>
              </a:spcBef>
              <a:buSzPts val="1100"/>
              <a:tabLst>
                <a:tab pos="478155" algn="l"/>
                <a:tab pos="478790" algn="l"/>
              </a:tabLst>
            </a:pPr>
            <a:r>
              <a:rPr lang="en-US" sz="1000" b="1" i="0" dirty="0">
                <a:effectLst/>
                <a:ea typeface="Myriad Pro Light"/>
                <a:cs typeface="Myriad Pro Light"/>
              </a:rPr>
              <a:t>Did you notice that the hands were not</a:t>
            </a:r>
            <a:r>
              <a:rPr lang="en-US" sz="1000" b="1" i="0" spc="-15" dirty="0">
                <a:effectLst/>
                <a:ea typeface="Myriad Pro Light"/>
                <a:cs typeface="Myriad Pro Light"/>
              </a:rPr>
              <a:t> </a:t>
            </a:r>
            <a:r>
              <a:rPr lang="en-US" sz="1000" b="1" i="0" dirty="0">
                <a:effectLst/>
                <a:ea typeface="Myriad Pro Light"/>
                <a:cs typeface="Myriad Pro Light"/>
              </a:rPr>
              <a:t>dried?</a:t>
            </a:r>
            <a:endParaRPr lang="en-US" sz="1000" b="1" i="0" dirty="0">
              <a:effectLst/>
              <a:ea typeface="Myriad Pro"/>
              <a:cs typeface="Myriad Pro"/>
            </a:endParaRPr>
          </a:p>
          <a:p>
            <a:pPr lvl="0">
              <a:spcBef>
                <a:spcPts val="1335"/>
              </a:spcBef>
              <a:buSzPts val="1100"/>
              <a:tabLst>
                <a:tab pos="478155" algn="l"/>
                <a:tab pos="478790" algn="l"/>
              </a:tabLst>
            </a:pPr>
            <a:r>
              <a:rPr lang="en-US" sz="1000" dirty="0">
                <a:effectLst/>
                <a:ea typeface="Myriad Pro"/>
                <a:cs typeface="Myriad Pro"/>
              </a:rPr>
              <a:t>Leaving amniotic fluid on the baby’s hands promote early initiation of breastfeeding</a:t>
            </a:r>
            <a:r>
              <a:rPr lang="en-US" sz="1000" spc="-40" dirty="0">
                <a:effectLst/>
                <a:ea typeface="Myriad Pro"/>
                <a:cs typeface="Myriad Pro"/>
              </a:rPr>
              <a:t> </a:t>
            </a:r>
            <a:r>
              <a:rPr lang="en-US" sz="1000" dirty="0">
                <a:effectLst/>
                <a:ea typeface="Myriad Pro"/>
                <a:cs typeface="Myriad Pro"/>
              </a:rPr>
              <a:t>by</a:t>
            </a:r>
            <a:r>
              <a:rPr lang="en-US" sz="1000" spc="-40" dirty="0">
                <a:effectLst/>
                <a:ea typeface="Myriad Pro"/>
                <a:cs typeface="Myriad Pro"/>
              </a:rPr>
              <a:t> </a:t>
            </a:r>
            <a:r>
              <a:rPr lang="en-US" sz="1000" dirty="0">
                <a:effectLst/>
                <a:ea typeface="Myriad Pro"/>
                <a:cs typeface="Myriad Pro"/>
              </a:rPr>
              <a:t>stimulating</a:t>
            </a:r>
            <a:r>
              <a:rPr lang="en-US" sz="1000" spc="-40" dirty="0">
                <a:effectLst/>
                <a:ea typeface="Myriad Pro"/>
                <a:cs typeface="Myriad Pro"/>
              </a:rPr>
              <a:t> </a:t>
            </a:r>
            <a:r>
              <a:rPr lang="en-US" sz="1000" dirty="0">
                <a:effectLst/>
                <a:ea typeface="Myriad Pro"/>
                <a:cs typeface="Myriad Pro"/>
              </a:rPr>
              <a:t>the</a:t>
            </a:r>
            <a:r>
              <a:rPr lang="en-US" sz="1000" spc="-40" dirty="0">
                <a:effectLst/>
                <a:ea typeface="Myriad Pro"/>
                <a:cs typeface="Myriad Pro"/>
              </a:rPr>
              <a:t> </a:t>
            </a:r>
            <a:r>
              <a:rPr lang="en-US" sz="1000" dirty="0">
                <a:effectLst/>
                <a:ea typeface="Myriad Pro"/>
                <a:cs typeface="Myriad Pro"/>
              </a:rPr>
              <a:t>baby’s</a:t>
            </a:r>
            <a:r>
              <a:rPr lang="en-US" sz="1000" spc="-35" dirty="0">
                <a:effectLst/>
                <a:ea typeface="Myriad Pro"/>
                <a:cs typeface="Myriad Pro"/>
              </a:rPr>
              <a:t> </a:t>
            </a:r>
            <a:r>
              <a:rPr lang="en-US" sz="1000" dirty="0">
                <a:effectLst/>
                <a:ea typeface="Myriad Pro"/>
                <a:cs typeface="Myriad Pro"/>
              </a:rPr>
              <a:t>olfactory</a:t>
            </a:r>
            <a:r>
              <a:rPr lang="en-US" sz="1000" spc="-40" dirty="0">
                <a:effectLst/>
                <a:ea typeface="Myriad Pro"/>
                <a:cs typeface="Myriad Pro"/>
              </a:rPr>
              <a:t> </a:t>
            </a:r>
            <a:r>
              <a:rPr lang="en-US" sz="1000" dirty="0">
                <a:effectLst/>
                <a:ea typeface="Myriad Pro"/>
                <a:cs typeface="Myriad Pro"/>
              </a:rPr>
              <a:t>(smell)</a:t>
            </a:r>
            <a:r>
              <a:rPr lang="en-US" sz="1000" spc="-40" dirty="0">
                <a:effectLst/>
                <a:ea typeface="Myriad Pro"/>
                <a:cs typeface="Myriad Pro"/>
              </a:rPr>
              <a:t> </a:t>
            </a:r>
            <a:r>
              <a:rPr lang="en-US" sz="1000" dirty="0">
                <a:effectLst/>
                <a:ea typeface="Myriad Pro"/>
                <a:cs typeface="Myriad Pro"/>
              </a:rPr>
              <a:t>response.</a:t>
            </a:r>
            <a:r>
              <a:rPr lang="en-US" sz="1000" spc="-40" dirty="0">
                <a:effectLst/>
                <a:ea typeface="Myriad Pro"/>
                <a:cs typeface="Myriad Pro"/>
              </a:rPr>
              <a:t> </a:t>
            </a:r>
            <a:br>
              <a:rPr lang="en-US" sz="1000" spc="-40" dirty="0">
                <a:effectLst/>
                <a:ea typeface="Myriad Pro"/>
                <a:cs typeface="Myriad Pro"/>
              </a:rPr>
            </a:br>
            <a:r>
              <a:rPr lang="en-US" sz="1000" dirty="0">
                <a:effectLst/>
                <a:ea typeface="Myriad Pro"/>
                <a:cs typeface="Myriad Pro"/>
              </a:rPr>
              <a:t>(Klaus</a:t>
            </a:r>
            <a:r>
              <a:rPr lang="en-US" sz="1000" spc="-40" dirty="0">
                <a:effectLst/>
                <a:ea typeface="Myriad Pro"/>
                <a:cs typeface="Myriad Pro"/>
              </a:rPr>
              <a:t> </a:t>
            </a:r>
            <a:r>
              <a:rPr lang="en-US" sz="1000" dirty="0">
                <a:effectLst/>
                <a:ea typeface="Myriad Pro"/>
                <a:cs typeface="Myriad Pro"/>
              </a:rPr>
              <a:t>and Kennel,</a:t>
            </a:r>
            <a:r>
              <a:rPr lang="en-US" sz="1000" spc="-5" dirty="0">
                <a:effectLst/>
                <a:ea typeface="Myriad Pro"/>
                <a:cs typeface="Myriad Pro"/>
              </a:rPr>
              <a:t> </a:t>
            </a:r>
            <a:r>
              <a:rPr lang="en-US" sz="1000" spc="-35" dirty="0">
                <a:effectLst/>
                <a:ea typeface="Myriad Pro"/>
                <a:cs typeface="Myriad Pro"/>
              </a:rPr>
              <a:t>2001)</a:t>
            </a:r>
            <a:endParaRPr lang="en-GB" sz="1000" dirty="0">
              <a:effectLst/>
              <a:ea typeface="Myriad Pro"/>
              <a:cs typeface="Myriad Pro"/>
            </a:endParaRPr>
          </a:p>
          <a:p>
            <a:endParaRPr lang="nb-NO" sz="1000" dirty="0"/>
          </a:p>
          <a:p>
            <a:r>
              <a:rPr lang="nb-NO" sz="1000" b="1" dirty="0"/>
              <a:t>Practise immediate thorough drying with the newborn mannequin.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0233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b="1" i="0" dirty="0">
                <a:latin typeface="Arial" panose="020B0604020202020204" pitchFamily="34" charset="0"/>
                <a:cs typeface="Arial" panose="020B0604020202020204" pitchFamily="34" charset="0"/>
              </a:rPr>
              <a:t>Do any of these apply in your health facility?</a:t>
            </a:r>
          </a:p>
          <a:p>
            <a:endParaRPr lang="en-GB" sz="1000" i="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O" i="0" dirty="0"/>
          </a:p>
        </p:txBody>
      </p:sp>
    </p:spTree>
    <p:extLst>
      <p:ext uri="{BB962C8B-B14F-4D97-AF65-F5344CB8AC3E}">
        <p14:creationId xmlns:p14="http://schemas.microsoft.com/office/powerpoint/2010/main" val="2640449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taking the temperature with the newborn mannequin.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10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What are the decision-making points and actions for mild, moderate, and severe hypothermia?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926820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4400550"/>
            <a:ext cx="5926667" cy="3600450"/>
          </a:xfrm>
        </p:spPr>
        <p:txBody>
          <a:bodyPr/>
          <a:lstStyle/>
          <a:p>
            <a:r>
              <a:rPr lang="en-US" sz="1000" b="1" dirty="0"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What are your health facility protocols for frequency of temperature measurement?</a:t>
            </a:r>
          </a:p>
          <a:p>
            <a:pPr marL="171450" marR="1463040" lvl="0" indent="-171450">
              <a:lnSpc>
                <a:spcPct val="105000"/>
              </a:lnSpc>
              <a:spcBef>
                <a:spcPts val="955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tabLst>
                <a:tab pos="478155" algn="l"/>
                <a:tab pos="478790" algn="l"/>
              </a:tabLst>
            </a:pP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In</a:t>
            </a:r>
            <a:r>
              <a:rPr lang="en-US" sz="1000" spc="-3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some</a:t>
            </a:r>
            <a:r>
              <a:rPr lang="en-US" sz="1000" spc="-2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environments</a:t>
            </a:r>
            <a:r>
              <a:rPr lang="en-US" sz="1000" spc="-2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a</a:t>
            </a:r>
            <a:r>
              <a:rPr lang="en-US" sz="1000" spc="-2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large</a:t>
            </a:r>
            <a:r>
              <a:rPr lang="en-US" sz="1000" spc="-2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difference</a:t>
            </a:r>
            <a:r>
              <a:rPr lang="en-US" sz="1000" spc="-2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between</a:t>
            </a:r>
            <a:r>
              <a:rPr lang="en-US" sz="1000" spc="-2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day</a:t>
            </a:r>
            <a:r>
              <a:rPr lang="en-US" sz="1000" spc="-2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and night temperatures requires</a:t>
            </a:r>
            <a:r>
              <a:rPr lang="en-US" sz="1000" spc="-3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frequent monitoring</a:t>
            </a:r>
            <a:r>
              <a:rPr lang="en-US" sz="1000" spc="-2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to</a:t>
            </a:r>
            <a:r>
              <a:rPr lang="en-US" sz="1000" spc="-3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avoid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hypothermia.</a:t>
            </a:r>
            <a:endParaRPr lang="en-GB" sz="1000" dirty="0"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The</a:t>
            </a:r>
            <a:r>
              <a:rPr lang="en-US" sz="1000" spc="-3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temperatures</a:t>
            </a:r>
            <a:r>
              <a:rPr lang="en-US" sz="1000" spc="-3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of</a:t>
            </a:r>
            <a:r>
              <a:rPr lang="en-US" sz="1000" spc="-3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small</a:t>
            </a:r>
            <a:r>
              <a:rPr lang="en-US" sz="1000" spc="-3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or</a:t>
            </a:r>
            <a:r>
              <a:rPr lang="en-US" sz="1000" spc="-3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sick</a:t>
            </a:r>
            <a:r>
              <a:rPr lang="en-US" sz="1000" spc="-3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newborns</a:t>
            </a:r>
            <a:r>
              <a:rPr lang="en-US" sz="1000" spc="-3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should</a:t>
            </a:r>
            <a:r>
              <a:rPr lang="en-US" sz="1000" spc="-3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be</a:t>
            </a:r>
            <a:r>
              <a:rPr lang="en-US" sz="1000" spc="-3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taken</a:t>
            </a:r>
            <a:r>
              <a:rPr lang="en-US" sz="1000" spc="-3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more</a:t>
            </a:r>
            <a:r>
              <a:rPr lang="en-US" sz="1000" spc="-3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frequently.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R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ecord temperature in clinical notes.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Do NOT take a rectal temperature. It is not necessary and can cause</a:t>
            </a:r>
            <a:r>
              <a:rPr lang="en-US" sz="1000" b="1" spc="-3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b="1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harm.</a:t>
            </a:r>
          </a:p>
          <a:p>
            <a:endParaRPr lang="en-GB" sz="1000" b="1" dirty="0"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646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203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1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percentage </a:t>
            </a:r>
            <a:r>
              <a:rPr lang="en-US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newborns have </a:t>
            </a:r>
            <a:r>
              <a:rPr lang="en-GB" sz="1000" b="1" noProof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</a:t>
            </a:r>
            <a:r>
              <a:rPr lang="en-US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admission temperature 36.5-37.5 °C on initial assessment in your health facility?</a:t>
            </a:r>
          </a:p>
          <a:p>
            <a:endParaRPr lang="en-US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percentage have a temperature less than 36.5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C ?</a:t>
            </a:r>
          </a:p>
        </p:txBody>
      </p:sp>
    </p:spTree>
    <p:extLst>
      <p:ext uri="{BB962C8B-B14F-4D97-AF65-F5344CB8AC3E}">
        <p14:creationId xmlns:p14="http://schemas.microsoft.com/office/powerpoint/2010/main" val="2695854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104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When does mild hypothermia occur in your health facility?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spc="-15" dirty="0"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918319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8F65F-118C-947E-D63D-340934F34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EB0540-02FF-89FE-55BB-BFCD38C9CE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6B117D-BBB4-1C31-5A33-E6CA3DB42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Have you ever seen severe hypothermia in a newborn?</a:t>
            </a:r>
          </a:p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What did you observe?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View video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new knowledge is presented in this video?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there any skills or practices that differ from your current practice?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provider behaviours differ from your current practice?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this video highlight any quality gaps in your facility?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20027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View video  </a:t>
            </a:r>
          </a:p>
          <a:p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new knowledge is presented in this video?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there any skills or practices that differ from your current practice?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provider behaviours differ from your current practice?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this video highlight any quality gaps in your facility?</a:t>
            </a:r>
            <a:endParaRPr lang="en-GB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To learn more </a:t>
            </a:r>
            <a:b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i="1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The cold baby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142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9CFD5-798E-1503-3B4C-3DDE8FFBB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A4FA93-584F-254A-B58B-53E690CBDB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86C644-39CE-0791-A17D-F871DBA79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 err="1"/>
              <a:t>Practise</a:t>
            </a:r>
            <a:r>
              <a:rPr lang="en-US" b="1" i="0" dirty="0"/>
              <a:t> the steps in referral of a newborn whose temperature is a danger sign.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Consider whether the newborn will be cared for in the same or another facility.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Decide what additional care is needed before and during referral (for example, antibiotics).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Describe how the newborn will be kept </a:t>
            </a:r>
            <a:r>
              <a:rPr lang="en-US" i="0"/>
              <a:t>secure and warm </a:t>
            </a:r>
            <a:r>
              <a:rPr lang="en-US" i="0" dirty="0"/>
              <a:t>during referral.</a:t>
            </a:r>
          </a:p>
        </p:txBody>
      </p:sp>
    </p:spTree>
    <p:extLst>
      <p:ext uri="{BB962C8B-B14F-4D97-AF65-F5344CB8AC3E}">
        <p14:creationId xmlns:p14="http://schemas.microsoft.com/office/powerpoint/2010/main" val="3881579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B0833-13D9-89D1-DBCF-5DF7D3279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C7381F-9E4E-069D-EADE-52B0B65DF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6E96BD-C934-1209-9126-F5A598ED4B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How do you provide thermal care for small newborns where you work?</a:t>
            </a:r>
          </a:p>
          <a:p>
            <a:pPr marL="0" marR="0" lvl="0" indent="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Small newborns benefit from prolonged skin-to-skin contact and immediate kangaroo mother care to prevent hypothermia.</a:t>
            </a:r>
          </a:p>
          <a:p>
            <a:pPr marL="0" marR="0" lvl="0" indent="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9527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0E365-F369-BB95-6A64-9A171947C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488C88-54A2-369A-1BD8-D1601267A2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56E327-1010-8EA8-2F00-F4CC8974E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b="1" spc="0" dirty="0"/>
              <a:t>Repeat simulation </a:t>
            </a:r>
          </a:p>
          <a:p>
            <a:endParaRPr lang="en-GB" sz="1000" b="1" spc="0" dirty="0"/>
          </a:p>
          <a:p>
            <a:r>
              <a:rPr lang="en-US" sz="1000" b="1" i="0" kern="100" spc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Skills and performance – </a:t>
            </a:r>
            <a:r>
              <a:rPr lang="en-US" sz="1000" i="0" kern="100" spc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participants demonstrate immediate care after birth to maintain warmth.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Drying head, body, arms and legs thoroughly and removing wet cloth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Positioning the newborn in skin-to-skin contact – </a:t>
            </a:r>
            <a:r>
              <a:rPr lang="en-US" sz="1000" b="1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no separation for assessment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Covering head and body with blanket and hat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Monitoring breathing, </a:t>
            </a:r>
            <a:r>
              <a:rPr lang="en-US" sz="1000" i="0" spc="0" dirty="0" err="1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colour</a:t>
            </a:r>
            <a:r>
              <a:rPr lang="en-US" sz="10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, temperature in skin-to-skin contact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Communicating clearly to mother and companion about thermal protection</a:t>
            </a:r>
          </a:p>
          <a:p>
            <a:pPr>
              <a:spcBef>
                <a:spcPts val="15"/>
              </a:spcBef>
            </a:pPr>
            <a:r>
              <a:rPr lang="en-US" sz="10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 </a:t>
            </a:r>
          </a:p>
          <a:p>
            <a:pPr marL="0" marR="0" indent="0">
              <a:lnSpc>
                <a:spcPct val="107000"/>
              </a:lnSpc>
              <a:spcBef>
                <a:spcPts val="40"/>
              </a:spcBef>
              <a:spcAft>
                <a:spcPts val="0"/>
              </a:spcAft>
              <a:buNone/>
            </a:pPr>
            <a:r>
              <a:rPr lang="en-US" sz="1000" b="1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Debriefing </a:t>
            </a:r>
            <a:r>
              <a:rPr lang="en-US" sz="1000" b="0" i="0" kern="100" spc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participants self-reflect and give feedback in their roles.</a:t>
            </a:r>
            <a:r>
              <a:rPr lang="en-NO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b="0" i="0" kern="100" spc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1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Provision of care (performance objectives)</a:t>
            </a:r>
            <a:endParaRPr lang="en-US" sz="1000" b="0" i="1" kern="100" spc="0" dirty="0">
              <a:solidFill>
                <a:schemeClr val="tx1"/>
              </a:solidFill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What was done well?  </a:t>
            </a:r>
            <a:endParaRPr lang="en-US" sz="1000" i="0" kern="100" spc="0" dirty="0">
              <a:solidFill>
                <a:schemeClr val="tx1"/>
              </a:solidFill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What could have been done better? </a:t>
            </a:r>
            <a:endParaRPr lang="en-US" sz="1000" i="0" kern="100" spc="0" dirty="0">
              <a:solidFill>
                <a:schemeClr val="tx1"/>
              </a:solidFill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What will you change the next time?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assessment </a:t>
            </a:r>
            <a:endParaRPr lang="en-US" sz="1000" b="0" i="1" kern="100" spc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1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Experience of care</a:t>
            </a:r>
            <a:endParaRPr lang="en-US" sz="1000" b="0" i="1" kern="100" spc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the communication respectful and the language appropriate?</a:t>
            </a:r>
            <a:endParaRPr lang="en-US" sz="1000" i="0" kern="1200" spc="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handling of the baby gentle?</a:t>
            </a:r>
            <a:endParaRPr lang="en-US" sz="1000" i="0" kern="1200" spc="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Were infection prevention practices followed?</a:t>
            </a:r>
          </a:p>
          <a:p>
            <a:pPr>
              <a:spcBef>
                <a:spcPts val="15"/>
              </a:spcBef>
            </a:pPr>
            <a:endParaRPr lang="en-US" sz="1000" i="1" spc="0" dirty="0">
              <a:effectLst/>
              <a:latin typeface="Myriad Pro"/>
              <a:ea typeface="Myriad Pro"/>
              <a:cs typeface="Myriad Pro"/>
            </a:endParaRPr>
          </a:p>
          <a:p>
            <a:pPr>
              <a:spcBef>
                <a:spcPts val="15"/>
              </a:spcBef>
            </a:pPr>
            <a:endParaRPr lang="en-US" sz="1000" i="1" spc="0" dirty="0">
              <a:latin typeface="Myriad Pro"/>
              <a:ea typeface="Myriad Pro"/>
              <a:cs typeface="Myriad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spc="0" dirty="0">
                <a:effectLst/>
                <a:latin typeface="Myriad Pro"/>
                <a:ea typeface="Myriad Pro"/>
                <a:cs typeface="Myriad Pro"/>
              </a:rPr>
              <a:t>To learn more </a:t>
            </a:r>
            <a:br>
              <a:rPr lang="en-US" sz="1000" i="1" spc="0" dirty="0">
                <a:effectLst/>
                <a:latin typeface="Myriad Pro"/>
                <a:ea typeface="Myriad Pro"/>
                <a:cs typeface="Myriad Pro"/>
              </a:rPr>
            </a:b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Thermal protection of newborn WHO CC AIIMS</a:t>
            </a:r>
            <a:endParaRPr lang="en-US" sz="10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"/>
              </a:spcBef>
            </a:pPr>
            <a:endParaRPr lang="en-US" sz="1000" i="1" spc="0" dirty="0">
              <a:effectLst/>
              <a:latin typeface="Myriad Pro"/>
              <a:ea typeface="Myriad Pro"/>
              <a:cs typeface="Myriad Pro"/>
            </a:endParaRPr>
          </a:p>
          <a:p>
            <a:pPr>
              <a:spcBef>
                <a:spcPts val="15"/>
              </a:spcBef>
            </a:pPr>
            <a:endParaRPr lang="en-US" sz="1000" i="1" spc="0" dirty="0">
              <a:latin typeface="Myriad Pro"/>
              <a:ea typeface="Myriad Pro"/>
              <a:cs typeface="Myriad Pro"/>
            </a:endParaRPr>
          </a:p>
          <a:p>
            <a:endParaRPr lang="en-GB" spc="0" dirty="0"/>
          </a:p>
        </p:txBody>
      </p:sp>
    </p:spTree>
    <p:extLst>
      <p:ext uri="{BB962C8B-B14F-4D97-AF65-F5344CB8AC3E}">
        <p14:creationId xmlns:p14="http://schemas.microsoft.com/office/powerpoint/2010/main" val="3591278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i="0" kern="100" spc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Simulation</a:t>
            </a:r>
          </a:p>
          <a:p>
            <a:endParaRPr lang="en-US" sz="1000" b="1" i="0" kern="100" spc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000" b="1" i="0" kern="100" spc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Skills and performance </a:t>
            </a:r>
            <a:r>
              <a:rPr lang="en-US" sz="1000" b="0" i="0" kern="100" spc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participants demonstrate steps to maintain normal temperature during transfer to the postnatal ward.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Removing any wet cloths, clothing or head covers and replacing with dry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Securing Ekta in skin-to-skin contact for transfer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Covering Ekta and Leela with a warmed blanket</a:t>
            </a:r>
            <a:endParaRPr lang="en-GB" sz="1000" i="0" spc="0" dirty="0"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Communicating the importance of skin-to-skin contact to maintain warmth</a:t>
            </a:r>
            <a:endParaRPr lang="en-GB" sz="1000" i="0" spc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40"/>
              </a:spcBef>
              <a:spcAft>
                <a:spcPts val="0"/>
              </a:spcAft>
              <a:buNone/>
            </a:pPr>
            <a:endParaRPr lang="en-US" sz="1000" b="1" i="0" kern="1200" spc="0" dirty="0">
              <a:solidFill>
                <a:srgbClr val="000000"/>
              </a:solidFill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40"/>
              </a:spcBef>
              <a:spcAft>
                <a:spcPts val="0"/>
              </a:spcAft>
              <a:buNone/>
            </a:pPr>
            <a:r>
              <a:rPr lang="en-US" sz="1000" b="1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Debriefing </a:t>
            </a:r>
            <a:r>
              <a:rPr lang="en-US" sz="1000" b="0" i="0" kern="100" spc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participants self-reflect and give feedback in their roles.</a:t>
            </a:r>
            <a:r>
              <a:rPr lang="en-NO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b="0" i="0" kern="100" spc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1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Provision of care (performance objectives)</a:t>
            </a:r>
            <a:endParaRPr lang="en-US" sz="1000" b="0" i="1" kern="100" spc="0" dirty="0">
              <a:solidFill>
                <a:schemeClr val="tx1"/>
              </a:solidFill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What was done well?  </a:t>
            </a:r>
            <a:endParaRPr lang="en-US" sz="1000" i="0" kern="100" spc="0" dirty="0">
              <a:solidFill>
                <a:schemeClr val="tx1"/>
              </a:solidFill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What could have been done better? </a:t>
            </a:r>
            <a:endParaRPr lang="en-US" sz="1000" i="0" kern="100" spc="0" dirty="0">
              <a:solidFill>
                <a:schemeClr val="tx1"/>
              </a:solidFill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171450" marR="0" lvl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What will you change the next time?</a:t>
            </a:r>
          </a:p>
          <a:p>
            <a:pPr marL="171450" marR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data recorded and used?</a:t>
            </a:r>
          </a:p>
          <a:p>
            <a:pPr marL="171450" marR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i="0" kern="100" spc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1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Experience of care</a:t>
            </a:r>
            <a:endParaRPr lang="en-US" sz="1000" b="0" i="1" kern="100" spc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the communication respectful and the language appropriate?</a:t>
            </a:r>
            <a:endParaRPr lang="en-US" sz="1000" i="0" kern="1200" spc="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handling of the baby gentle?</a:t>
            </a:r>
          </a:p>
          <a:p>
            <a:pPr marL="171450" marR="0" lvl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Did Leela feel that Ekta was secure in skin-to-skin contact?</a:t>
            </a:r>
          </a:p>
          <a:p>
            <a:pPr marR="0" lvl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000" i="0" kern="1200" spc="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000" i="0" kern="100" spc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000" i="0" spc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"/>
              </a:spcBef>
            </a:pPr>
            <a:endParaRPr lang="en-US" sz="1000" i="0" spc="0" dirty="0"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endParaRPr lang="en-GB" sz="1000" b="1" i="0" spc="0" dirty="0"/>
          </a:p>
          <a:p>
            <a:pPr>
              <a:spcBef>
                <a:spcPts val="15"/>
              </a:spcBef>
            </a:pPr>
            <a:endParaRPr lang="en-US" sz="1000" i="0" spc="0" dirty="0"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>
              <a:spcBef>
                <a:spcPts val="15"/>
              </a:spcBef>
            </a:pPr>
            <a:endParaRPr lang="en-US" sz="1000" i="0" spc="0" dirty="0"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>
              <a:spcBef>
                <a:spcPts val="15"/>
              </a:spcBef>
            </a:pPr>
            <a:endParaRPr lang="en-US" sz="1000" i="0" spc="0" dirty="0"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endParaRPr lang="en-GB" sz="1000" i="0" spc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O" i="0" spc="0" dirty="0"/>
          </a:p>
        </p:txBody>
      </p:sp>
    </p:spTree>
    <p:extLst>
      <p:ext uri="{BB962C8B-B14F-4D97-AF65-F5344CB8AC3E}">
        <p14:creationId xmlns:p14="http://schemas.microsoft.com/office/powerpoint/2010/main" val="30160921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3A5E1-73BB-C7C7-61E3-4509C5CED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A3A9B4-5F3F-03A2-62C6-85ECD6166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FE9362-53FA-CFE5-19B1-39264E634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i="0" kern="100" spc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Simulation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kern="100" spc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b="1" i="0" kern="100" spc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Skills and performance </a:t>
            </a:r>
            <a:r>
              <a:rPr lang="en-US" sz="1200" b="0" i="0" kern="100" spc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participants demonstrate steps to maintain normal temperature at night on the postnatal ward.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Removing any wet cloths, clothing or head covers and replacing with dry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Encouraging Leela to keep Ekta in skin-to-skin contact through the night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Securing Ekta in skin-to-skin contact with an appropriate binder or wrap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Covering Ekta and Leela with a warmed blanket</a:t>
            </a:r>
            <a:endParaRPr lang="en-GB" sz="1200" i="0" spc="0" dirty="0"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Communicating the importance of skin-to-skin contact to maintain warmth</a:t>
            </a:r>
            <a:endParaRPr lang="en-GB" sz="1200" i="0" spc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40"/>
              </a:spcBef>
              <a:spcAft>
                <a:spcPts val="0"/>
              </a:spcAft>
              <a:buNone/>
            </a:pPr>
            <a:endParaRPr lang="en-US" sz="1200" b="1" i="0" kern="1200" spc="0" dirty="0">
              <a:solidFill>
                <a:srgbClr val="000000"/>
              </a:solidFill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40"/>
              </a:spcBef>
              <a:spcAft>
                <a:spcPts val="0"/>
              </a:spcAft>
              <a:buNone/>
            </a:pPr>
            <a:r>
              <a:rPr lang="en-US" sz="1200" b="1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Debriefing </a:t>
            </a:r>
            <a:r>
              <a:rPr lang="en-US" sz="1200" b="0" i="0" kern="100" spc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participants self-reflect and give feedback in their roles.</a:t>
            </a:r>
            <a:r>
              <a:rPr lang="en-NO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0" i="0" kern="100" spc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Provision of care (performance objectives)</a:t>
            </a:r>
            <a:endParaRPr lang="en-US" sz="1200" b="0" i="1" kern="100" spc="0" dirty="0">
              <a:solidFill>
                <a:schemeClr val="tx1"/>
              </a:solidFill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What was done well?  </a:t>
            </a:r>
            <a:endParaRPr lang="en-US" sz="1200" i="0" kern="100" spc="0" dirty="0">
              <a:solidFill>
                <a:schemeClr val="tx1"/>
              </a:solidFill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What could have been done better? </a:t>
            </a:r>
            <a:endParaRPr lang="en-US" sz="1200" i="0" kern="100" spc="0" dirty="0">
              <a:solidFill>
                <a:schemeClr val="tx1"/>
              </a:solidFill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171450" marR="0" lvl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What will you change the next time?</a:t>
            </a:r>
          </a:p>
          <a:p>
            <a:pPr marL="171450" marR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data recorded and used?</a:t>
            </a:r>
          </a:p>
          <a:p>
            <a:pPr marL="171450" marR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i="0" kern="100" spc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1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Experience of care</a:t>
            </a:r>
            <a:endParaRPr lang="en-US" sz="1200" b="0" i="1" kern="100" spc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the communication respectful and the language appropriate?</a:t>
            </a:r>
            <a:endParaRPr lang="en-US" sz="1200" i="0" kern="1200" spc="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handling of the baby gentle?</a:t>
            </a:r>
          </a:p>
          <a:p>
            <a:pPr marL="171450" marR="0" lvl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Were infection prevention practices followed?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kern="100" spc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320"/>
              </a:lnSpc>
              <a:buSzPts val="1100"/>
              <a:tabLst>
                <a:tab pos="1944370" algn="l"/>
              </a:tabLst>
            </a:pPr>
            <a:endParaRPr lang="en-GB" sz="1200" spc="0" dirty="0">
              <a:effectLst/>
              <a:latin typeface="Myriad Pro"/>
              <a:ea typeface="Myriad Pro"/>
              <a:cs typeface="Myriad Pro"/>
            </a:endParaRPr>
          </a:p>
          <a:p>
            <a:endParaRPr lang="en-GB" spc="0" dirty="0"/>
          </a:p>
        </p:txBody>
      </p:sp>
    </p:spTree>
    <p:extLst>
      <p:ext uri="{BB962C8B-B14F-4D97-AF65-F5344CB8AC3E}">
        <p14:creationId xmlns:p14="http://schemas.microsoft.com/office/powerpoint/2010/main" val="15146612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88AFB-2E2B-E52D-49C1-E55B07EA1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FA348C-6207-0AFB-14A9-22AFD957B2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5D4F07-AFA1-7803-BB02-102814F25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Do newborns experience hyperthermia in your health facility?</a:t>
            </a:r>
          </a:p>
          <a:p>
            <a:pPr marL="0" marR="0" lvl="0" indent="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0" marR="0" lvl="0" indent="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Overheating can cause death, dehydration, </a:t>
            </a:r>
            <a:r>
              <a:rPr lang="en-US" sz="1000" dirty="0" err="1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apnoea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or brain</a:t>
            </a:r>
            <a:r>
              <a:rPr lang="en-US" sz="1000" spc="-4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injury.</a:t>
            </a:r>
            <a:endParaRPr lang="en-GB" sz="1000" dirty="0"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"/>
              </a:spcBef>
            </a:pPr>
            <a:r>
              <a:rPr lang="en-US" sz="1000" b="1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 </a:t>
            </a:r>
            <a:endParaRPr lang="en-GB" sz="1000" b="1" dirty="0"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05092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>
                <a:latin typeface="+mj-lt"/>
                <a:ea typeface="Myriad Pro"/>
                <a:cs typeface="Myriad Pro"/>
              </a:rPr>
              <a:t>Do any of these apply to your setting?</a:t>
            </a:r>
          </a:p>
          <a:p>
            <a:endParaRPr lang="en-US" sz="1000" b="1" dirty="0">
              <a:latin typeface="+mj-lt"/>
              <a:ea typeface="Myriad Pro"/>
              <a:cs typeface="Myriad Pro"/>
            </a:endParaRPr>
          </a:p>
          <a:p>
            <a:r>
              <a:rPr lang="en-US" sz="1000" dirty="0">
                <a:latin typeface="+mj-lt"/>
                <a:ea typeface="Myriad Pro"/>
                <a:cs typeface="Arial" panose="020B0604020202020204" pitchFamily="34" charset="0"/>
              </a:rPr>
              <a:t>Referral </a:t>
            </a:r>
            <a:r>
              <a:rPr lang="en-US" sz="1000" dirty="0">
                <a:effectLst/>
                <a:latin typeface="+mj-lt"/>
                <a:ea typeface="Myriad Pro"/>
                <a:cs typeface="Arial" panose="020B0604020202020204" pitchFamily="34" charset="0"/>
              </a:rPr>
              <a:t>depends on your setting</a:t>
            </a:r>
          </a:p>
          <a:p>
            <a:r>
              <a:rPr lang="en-US" sz="1000" dirty="0">
                <a:effectLst/>
                <a:latin typeface="+mj-lt"/>
                <a:ea typeface="Myriad Pro"/>
                <a:cs typeface="Arial" panose="020B0604020202020204" pitchFamily="34" charset="0"/>
              </a:rPr>
              <a:t>Refer can mean request a </a:t>
            </a:r>
            <a:r>
              <a:rPr lang="en-US" sz="1000" dirty="0" err="1">
                <a:effectLst/>
                <a:latin typeface="+mj-lt"/>
                <a:ea typeface="Myriad Pro"/>
                <a:cs typeface="Arial" panose="020B0604020202020204" pitchFamily="34" charset="0"/>
              </a:rPr>
              <a:t>paediatrician</a:t>
            </a:r>
            <a:r>
              <a:rPr lang="en-US" sz="1000" dirty="0">
                <a:effectLst/>
                <a:latin typeface="+mj-lt"/>
                <a:ea typeface="Myriad Pro"/>
                <a:cs typeface="Arial" panose="020B0604020202020204" pitchFamily="34" charset="0"/>
              </a:rPr>
              <a:t> or neonatologist</a:t>
            </a:r>
            <a:r>
              <a:rPr lang="en-US" sz="1000" spc="-25" dirty="0">
                <a:effectLst/>
                <a:latin typeface="+mj-lt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+mj-lt"/>
                <a:ea typeface="Myriad Pro"/>
                <a:cs typeface="Arial" panose="020B0604020202020204" pitchFamily="34" charset="0"/>
              </a:rPr>
              <a:t>to</a:t>
            </a:r>
            <a:r>
              <a:rPr lang="en-US" sz="1000" spc="-20" dirty="0">
                <a:effectLst/>
                <a:latin typeface="+mj-lt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spc="-15" dirty="0">
                <a:effectLst/>
                <a:latin typeface="+mj-lt"/>
                <a:ea typeface="Myriad Pro"/>
                <a:cs typeface="Arial" panose="020B0604020202020204" pitchFamily="34" charset="0"/>
              </a:rPr>
              <a:t>review,</a:t>
            </a:r>
            <a:r>
              <a:rPr lang="en-US" sz="1000" spc="-20" dirty="0">
                <a:effectLst/>
                <a:latin typeface="+mj-lt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+mj-lt"/>
                <a:ea typeface="Myriad Pro"/>
                <a:cs typeface="Arial" panose="020B0604020202020204" pitchFamily="34" charset="0"/>
              </a:rPr>
              <a:t>or</a:t>
            </a:r>
            <a:r>
              <a:rPr lang="en-US" sz="1000" spc="-20" dirty="0">
                <a:effectLst/>
                <a:latin typeface="+mj-lt"/>
                <a:ea typeface="Myriad Pro"/>
                <a:cs typeface="Arial" panose="020B0604020202020204" pitchFamily="34" charset="0"/>
              </a:rPr>
              <a:t> </a:t>
            </a:r>
          </a:p>
          <a:p>
            <a:r>
              <a:rPr lang="en-US" sz="1000" dirty="0">
                <a:effectLst/>
                <a:latin typeface="+mj-lt"/>
                <a:ea typeface="Myriad Pro"/>
                <a:cs typeface="Arial" panose="020B0604020202020204" pitchFamily="34" charset="0"/>
              </a:rPr>
              <a:t>Refer</a:t>
            </a:r>
            <a:r>
              <a:rPr lang="en-US" sz="1000" spc="-20" dirty="0">
                <a:effectLst/>
                <a:latin typeface="+mj-lt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spc="-15" dirty="0">
                <a:effectLst/>
                <a:latin typeface="+mj-lt"/>
                <a:ea typeface="Myriad Pro"/>
                <a:cs typeface="Arial" panose="020B0604020202020204" pitchFamily="34" charset="0"/>
              </a:rPr>
              <a:t>internally</a:t>
            </a:r>
            <a:r>
              <a:rPr lang="en-US" sz="1000" spc="-20" dirty="0">
                <a:effectLst/>
                <a:latin typeface="+mj-lt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+mj-lt"/>
                <a:ea typeface="Myriad Pro"/>
                <a:cs typeface="Arial" panose="020B0604020202020204" pitchFamily="34" charset="0"/>
              </a:rPr>
              <a:t>if</a:t>
            </a:r>
            <a:r>
              <a:rPr lang="en-US" sz="1000" spc="-25" dirty="0">
                <a:effectLst/>
                <a:latin typeface="+mj-lt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+mj-lt"/>
                <a:ea typeface="Myriad Pro"/>
                <a:cs typeface="Arial" panose="020B0604020202020204" pitchFamily="34" charset="0"/>
              </a:rPr>
              <a:t>there</a:t>
            </a:r>
            <a:r>
              <a:rPr lang="en-US" sz="1000" spc="-20" dirty="0">
                <a:effectLst/>
                <a:latin typeface="+mj-lt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+mj-lt"/>
                <a:ea typeface="Myriad Pro"/>
                <a:cs typeface="Arial" panose="020B0604020202020204" pitchFamily="34" charset="0"/>
              </a:rPr>
              <a:t>are</a:t>
            </a:r>
            <a:r>
              <a:rPr lang="en-US" sz="1000" spc="-20" dirty="0">
                <a:effectLst/>
                <a:latin typeface="+mj-lt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+mj-lt"/>
                <a:ea typeface="Myriad Pro"/>
                <a:cs typeface="Arial" panose="020B0604020202020204" pitchFamily="34" charset="0"/>
              </a:rPr>
              <a:t>different</a:t>
            </a:r>
            <a:r>
              <a:rPr lang="en-US" sz="1000" spc="-20" dirty="0">
                <a:effectLst/>
                <a:latin typeface="+mj-lt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+mj-lt"/>
                <a:ea typeface="Myriad Pro"/>
                <a:cs typeface="Arial" panose="020B0604020202020204" pitchFamily="34" charset="0"/>
              </a:rPr>
              <a:t>levels</a:t>
            </a:r>
            <a:r>
              <a:rPr lang="en-US" sz="1000" spc="-20" dirty="0">
                <a:effectLst/>
                <a:latin typeface="+mj-lt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+mj-lt"/>
                <a:ea typeface="Myriad Pro"/>
                <a:cs typeface="Arial" panose="020B0604020202020204" pitchFamily="34" charset="0"/>
              </a:rPr>
              <a:t>of</a:t>
            </a:r>
            <a:r>
              <a:rPr lang="en-US" sz="1000" spc="-20" dirty="0">
                <a:effectLst/>
                <a:latin typeface="+mj-lt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+mj-lt"/>
                <a:ea typeface="Myriad Pro"/>
                <a:cs typeface="Arial" panose="020B0604020202020204" pitchFamily="34" charset="0"/>
              </a:rPr>
              <a:t>care</a:t>
            </a:r>
            <a:r>
              <a:rPr lang="en-US" sz="1000" spc="-20" dirty="0">
                <a:effectLst/>
                <a:latin typeface="+mj-lt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+mj-lt"/>
                <a:ea typeface="Myriad Pro"/>
                <a:cs typeface="Arial" panose="020B0604020202020204" pitchFamily="34" charset="0"/>
              </a:rPr>
              <a:t>in the hospital, or </a:t>
            </a:r>
          </a:p>
          <a:p>
            <a:r>
              <a:rPr lang="en-US" sz="1000" dirty="0">
                <a:effectLst/>
                <a:latin typeface="+mj-lt"/>
                <a:ea typeface="Myriad Pro"/>
                <a:cs typeface="Arial" panose="020B0604020202020204" pitchFamily="34" charset="0"/>
              </a:rPr>
              <a:t>Refer to another</a:t>
            </a:r>
            <a:r>
              <a:rPr lang="en-US" sz="1000" spc="-20" dirty="0">
                <a:effectLst/>
                <a:latin typeface="+mj-lt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+mj-lt"/>
                <a:ea typeface="Myriad Pro"/>
                <a:cs typeface="Arial" panose="020B0604020202020204" pitchFamily="34" charset="0"/>
              </a:rPr>
              <a:t>hospital.</a:t>
            </a:r>
          </a:p>
          <a:p>
            <a:endParaRPr lang="en-US" sz="1000" dirty="0">
              <a:latin typeface="+mj-lt"/>
              <a:cs typeface="Arial" panose="020B0604020202020204" pitchFamily="34" charset="0"/>
            </a:endParaRPr>
          </a:p>
          <a:p>
            <a:r>
              <a:rPr lang="en-US" sz="1000" i="1" dirty="0">
                <a:latin typeface="+mj-lt"/>
                <a:cs typeface="Arial" panose="020B0604020202020204" pitchFamily="34" charset="0"/>
              </a:rPr>
              <a:t>View video </a:t>
            </a:r>
            <a:endParaRPr lang="en-GB" sz="1000" i="1" dirty="0">
              <a:latin typeface="+mj-lt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new knowledge is presented in this video?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there any skills or practices that differ from your current practice?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provider behaviours differ from your current practice?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 this video highlight any quality gaps in your facility?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2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7763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78992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2E972-6000-4A32-227B-3F7E50BEE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05514C-523A-CF3B-7D2D-7EB679EDF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13AC06-DBA3-8B7C-98DC-21102518A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View video </a:t>
            </a:r>
            <a:endParaRPr lang="en-GB" sz="1000" b="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new knowledge is presented in this video?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there any skills or practices that differ from your current practice?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provider behaviours differ from your current practice?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 this video highlight any quality gaps in your facility?</a:t>
            </a:r>
          </a:p>
          <a:p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0147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6247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Is this the practice in your health facility?</a:t>
            </a:r>
          </a:p>
        </p:txBody>
      </p:sp>
    </p:spTree>
    <p:extLst>
      <p:ext uri="{BB962C8B-B14F-4D97-AF65-F5344CB8AC3E}">
        <p14:creationId xmlns:p14="http://schemas.microsoft.com/office/powerpoint/2010/main" val="20124813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View video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new knowledge is presented in this video?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there any skills or practices that differ from your current practice?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provider behaviours differ from your current practice?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 this video highlight any quality gaps in your facility?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learn more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i="1" baseline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Radiant-Warmer NEST 360</a:t>
            </a:r>
            <a:endParaRPr lang="en-US" sz="100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i="1" baseline="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Introduction radiant  warmer </a:t>
            </a:r>
            <a:endParaRPr lang="en-GB" sz="100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i="1" baseline="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Maintenance and troubleshooting radiant warmer </a:t>
            </a:r>
            <a:endParaRPr lang="en-GB" sz="100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41640704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BE909-AF9A-1F7F-F35C-00D48127C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38FFED-30B1-AA17-B871-38ACABDB91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08764C-73F2-196E-D83E-16BB7F13C5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515"/>
              </a:spcBef>
              <a:spcAft>
                <a:spcPts val="0"/>
              </a:spcAft>
              <a:buSzPts val="1100"/>
              <a:buFont typeface="Myriad Pro Light"/>
              <a:buNone/>
              <a:tabLst>
                <a:tab pos="408940" algn="l"/>
                <a:tab pos="409575" algn="l"/>
              </a:tabLst>
            </a:pPr>
            <a:r>
              <a:rPr lang="en-US" sz="1000" b="1" dirty="0"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  <a:t>Which babies are placed in incubators where you work?</a:t>
            </a:r>
          </a:p>
          <a:p>
            <a:pPr marL="0" lvl="0" indent="0">
              <a:spcBef>
                <a:spcPts val="515"/>
              </a:spcBef>
              <a:spcAft>
                <a:spcPts val="0"/>
              </a:spcAft>
              <a:buSzPts val="1100"/>
              <a:buFont typeface="Myriad Pro Light"/>
              <a:buNone/>
              <a:tabLst>
                <a:tab pos="408940" algn="l"/>
                <a:tab pos="409575" algn="l"/>
              </a:tabLst>
            </a:pPr>
            <a:endParaRPr lang="en-US" sz="1000" b="1" dirty="0">
              <a:effectLst/>
              <a:latin typeface="Arial" panose="020B0604020202020204" pitchFamily="34" charset="0"/>
              <a:ea typeface="Myriad Pro Light"/>
              <a:cs typeface="Arial" panose="020B0604020202020204" pitchFamily="34" charset="0"/>
            </a:endParaRPr>
          </a:p>
          <a:p>
            <a:pPr marL="0" lvl="0" indent="0">
              <a:spcBef>
                <a:spcPts val="515"/>
              </a:spcBef>
              <a:spcAft>
                <a:spcPts val="0"/>
              </a:spcAft>
              <a:buSzPts val="1100"/>
              <a:buFont typeface="Myriad Pro Light"/>
              <a:buNone/>
              <a:tabLst>
                <a:tab pos="408940" algn="l"/>
                <a:tab pos="409575" algn="l"/>
              </a:tabLst>
            </a:pPr>
            <a:r>
              <a:rPr lang="en-US" sz="1000" b="1" dirty="0">
                <a:effectLst/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  <a:t>What is safe use of incubators?</a:t>
            </a:r>
            <a:endParaRPr lang="en-US" sz="1000" b="1" dirty="0"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>
              <a:spcBef>
                <a:spcPts val="5"/>
              </a:spcBef>
            </a:pPr>
            <a:r>
              <a:rPr lang="en-US" sz="1000" b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Safe use includes</a:t>
            </a:r>
            <a:r>
              <a:rPr lang="en-US" sz="1000" b="0" spc="-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b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knowing:</a:t>
            </a:r>
            <a:endParaRPr lang="en-GB" sz="1000" b="0" dirty="0"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171450" indent="-171450"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when and how to use</a:t>
            </a:r>
            <a:r>
              <a:rPr lang="en-US" sz="1000" spc="-5" dirty="0"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correctly</a:t>
            </a:r>
            <a:endParaRPr lang="en-GB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inion Pro"/>
              <a:cs typeface="Arial" panose="020B0604020202020204" pitchFamily="34" charset="0"/>
            </a:endParaRPr>
          </a:p>
          <a:p>
            <a:pPr marL="171450" indent="-171450"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which babies cannot have skin-to-skin care</a:t>
            </a:r>
            <a:endParaRPr lang="en-GB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inion Pro"/>
              <a:cs typeface="Arial" panose="020B0604020202020204" pitchFamily="34" charset="0"/>
            </a:endParaRPr>
          </a:p>
          <a:p>
            <a:pPr marL="171450" indent="-171450"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how to clean and prevent infection</a:t>
            </a:r>
            <a:endParaRPr lang="en-GB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inion Pro"/>
              <a:cs typeface="Arial" panose="020B0604020202020204" pitchFamily="34" charset="0"/>
            </a:endParaRPr>
          </a:p>
          <a:p>
            <a:pPr marL="171450" indent="-171450"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how to care for and maintain the equipment</a:t>
            </a:r>
            <a:endParaRPr lang="en-GB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inion Pro"/>
              <a:cs typeface="Arial" panose="020B0604020202020204" pitchFamily="34" charset="0"/>
            </a:endParaRPr>
          </a:p>
          <a:p>
            <a:pPr marL="171450" indent="-171450"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complications of using an incubator for the newborn and mother/family</a:t>
            </a:r>
            <a:endParaRPr lang="en-GB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inion Pro"/>
              <a:cs typeface="Arial" panose="020B0604020202020204" pitchFamily="34" charset="0"/>
            </a:endParaRPr>
          </a:p>
          <a:p>
            <a:pPr marL="171450" indent="-171450"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how to troubleshoot if malfunctioning on the ward or during transport (simple technical difficulties). </a:t>
            </a:r>
          </a:p>
          <a:p>
            <a:pPr marL="171450" indent="-171450">
              <a:spcBef>
                <a:spcPts val="5"/>
              </a:spcBef>
              <a:buFont typeface="Arial" panose="020B0604020202020204" pitchFamily="34" charset="0"/>
              <a:buChar char="•"/>
            </a:pPr>
            <a:endParaRPr lang="en-US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inion Pro"/>
              <a:cs typeface="Arial" panose="020B0604020202020204" pitchFamily="34" charset="0"/>
            </a:endParaRPr>
          </a:p>
          <a:p>
            <a:pPr marL="0" indent="0">
              <a:spcBef>
                <a:spcPts val="5"/>
              </a:spcBef>
              <a:buFont typeface="Arial" panose="020B0604020202020204" pitchFamily="34" charset="0"/>
              <a:buNone/>
            </a:pPr>
            <a:r>
              <a:rPr lang="en-US" sz="10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View video/s</a:t>
            </a:r>
          </a:p>
          <a:p>
            <a:pPr marL="0" indent="0">
              <a:spcBef>
                <a:spcPts val="5"/>
              </a:spcBef>
              <a:buFont typeface="Arial" panose="020B0604020202020204" pitchFamily="34" charset="0"/>
              <a:buNone/>
            </a:pPr>
            <a:endParaRPr lang="en-US" sz="1000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new knowledge is presented in this video?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there any skills or practices that differ from your current practice?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provider behaviours differ from your current practice?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 this video highlight any quality gaps in your facility?</a:t>
            </a:r>
          </a:p>
          <a:p>
            <a:pPr marL="0" indent="0">
              <a:spcBef>
                <a:spcPts val="5"/>
              </a:spcBef>
              <a:buFont typeface="Arial" panose="020B0604020202020204" pitchFamily="34" charset="0"/>
              <a:buNone/>
            </a:pPr>
            <a:endParaRPr lang="en-US" sz="1000" dirty="0"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0" indent="0">
              <a:spcBef>
                <a:spcPts val="5"/>
              </a:spcBef>
              <a:buFont typeface="Arial" panose="020B0604020202020204" pitchFamily="34" charset="0"/>
              <a:buNone/>
            </a:pPr>
            <a:endParaRPr lang="en-GB" sz="1000" dirty="0"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742950" marR="977900" lvl="1" indent="-285750">
              <a:lnSpc>
                <a:spcPct val="96000"/>
              </a:lnSpc>
              <a:spcAft>
                <a:spcPts val="0"/>
              </a:spcAft>
              <a:buSzPts val="1100"/>
              <a:buFont typeface="Minion Pro"/>
              <a:buChar char="-"/>
              <a:tabLst>
                <a:tab pos="517525" algn="l"/>
              </a:tabLst>
            </a:pPr>
            <a:endParaRPr lang="en-GB" sz="1000" dirty="0">
              <a:effectLst/>
              <a:latin typeface="Arial" panose="020B0604020202020204" pitchFamily="34" charset="0"/>
              <a:ea typeface="Minion Pro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2772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BFA5F-B1BA-3DBA-CC1A-52919D3DF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4A1CAE-0B0A-DF9B-6419-400F5028D4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791E42-8FD5-9F7D-1342-4442D15CD8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What indicator/s do you use for monitoring thermal care in your health facility?</a:t>
            </a:r>
          </a:p>
        </p:txBody>
      </p:sp>
    </p:spTree>
    <p:extLst>
      <p:ext uri="{BB962C8B-B14F-4D97-AF65-F5344CB8AC3E}">
        <p14:creationId xmlns:p14="http://schemas.microsoft.com/office/powerpoint/2010/main" val="34237334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11363-F4C2-F7B2-93F4-18CFB6C07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019304-0488-53DD-73B8-6FF94421AD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6CEBF8-50F2-33AE-93AF-15C3603EF9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2246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 the Clinical practice checklist before observing or practicing in the clinical area.</a:t>
            </a:r>
            <a:endParaRPr lang="en-NO" sz="10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NO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101222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 the clinical practice, discuss the observations made, possible reason for practices, and changes needed to improve the quality of essential newborn care.</a:t>
            </a:r>
            <a:endParaRPr lang="en-NO" sz="1000" b="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l">
              <a:buFont typeface="Arial" panose="020B0604020202020204" pitchFamily="34" charset="0"/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>
              <a:buFont typeface="Arial" panose="020B0604020202020204" pitchFamily="34" charset="0"/>
              <a:buNone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What new things will you do?</a:t>
            </a:r>
          </a:p>
          <a:p>
            <a:pPr marL="0" lvl="0" indent="0" algn="l">
              <a:buFont typeface="Arial" panose="020B0604020202020204" pitchFamily="34" charset="0"/>
              <a:buNone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What old things will you not do?</a:t>
            </a:r>
          </a:p>
          <a:p>
            <a:pPr marL="0" lvl="0" indent="0" algn="l">
              <a:buFont typeface="Arial" panose="020B0604020202020204" pitchFamily="34" charset="0"/>
              <a:buNone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How will you make a change?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Use your reflections to fill out the QI template.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057835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064848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Keep the</a:t>
            </a:r>
            <a:r>
              <a:rPr lang="en-US" sz="1000" b="1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newborn and mother together skin-to-skin from birth. </a:t>
            </a:r>
          </a:p>
          <a:p>
            <a:pPr marL="0" marR="0" lvl="0" indent="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Budi should not be separated and placed under a radiant warmer or in an</a:t>
            </a:r>
            <a:r>
              <a:rPr lang="en-US" sz="1000" spc="-1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incubator</a:t>
            </a:r>
            <a:r>
              <a:rPr lang="en-GB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.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0" marR="0" lvl="0" indent="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Explain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to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Budi’s</a:t>
            </a:r>
            <a:r>
              <a:rPr lang="en-US" sz="1000" spc="-2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mother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that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he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is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cold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and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needs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skin-to-skin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care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and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why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it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is important. </a:t>
            </a:r>
          </a:p>
          <a:p>
            <a:pPr marL="0" marR="0" lvl="0" indent="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Support her to provide safe skin-to-skin care. </a:t>
            </a:r>
          </a:p>
          <a:p>
            <a:pPr marL="0" marR="0" lvl="0" indent="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Change wet clothes or 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diaper.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071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28661-C258-C0E9-BACB-98F357472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977887-E61E-CACA-4F2D-4DE595362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E514F8-F708-248A-7BED-F8EB24AD5D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b="1" i="0" spc="0" dirty="0">
                <a:latin typeface="Arial" panose="020B0604020202020204" pitchFamily="34" charset="0"/>
                <a:cs typeface="Arial" panose="020B0604020202020204" pitchFamily="34" charset="0"/>
              </a:rPr>
              <a:t>Baseline Simulation</a:t>
            </a:r>
          </a:p>
          <a:p>
            <a:endParaRPr lang="en-GB" sz="1000" b="1" i="0" spc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b="1" i="0" kern="100" spc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Skills and performance – </a:t>
            </a:r>
            <a:r>
              <a:rPr lang="en-US" sz="1000" i="0" kern="100" spc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participants demonstrate immediate care after birth to maintain warmth.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Drying head, body, arms and legs thoroughly and removing wet cloth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Positioning the newborn in skin-to-skin contact – </a:t>
            </a:r>
            <a:r>
              <a:rPr lang="en-US" sz="1000" b="1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no separation for assessment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Covering head and body with blanket and hat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Monitoring breathing, </a:t>
            </a:r>
            <a:r>
              <a:rPr lang="en-US" sz="1000" i="0" spc="0" dirty="0" err="1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colour</a:t>
            </a:r>
            <a:r>
              <a:rPr lang="en-US" sz="10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, temperature in skin-to-skin contact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Communicating clearly to mother and companion about thermal protection</a:t>
            </a:r>
          </a:p>
          <a:p>
            <a:pPr>
              <a:spcBef>
                <a:spcPts val="15"/>
              </a:spcBef>
            </a:pPr>
            <a:r>
              <a:rPr lang="en-US" sz="1000" i="0" spc="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 </a:t>
            </a:r>
          </a:p>
          <a:p>
            <a:pPr marL="0" marR="0" indent="0">
              <a:lnSpc>
                <a:spcPct val="107000"/>
              </a:lnSpc>
              <a:spcBef>
                <a:spcPts val="40"/>
              </a:spcBef>
              <a:spcAft>
                <a:spcPts val="0"/>
              </a:spcAft>
              <a:buNone/>
            </a:pPr>
            <a:r>
              <a:rPr lang="en-US" sz="1000" b="1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Debriefing </a:t>
            </a:r>
            <a:r>
              <a:rPr lang="en-US" sz="1000" b="0" i="0" kern="100" spc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participants self-reflect and give feedback in their roles.</a:t>
            </a:r>
            <a:r>
              <a:rPr lang="en-NO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b="0" i="0" kern="100" spc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1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Provision of care (performance objectives)</a:t>
            </a:r>
            <a:endParaRPr lang="en-US" sz="1000" b="0" i="1" kern="100" spc="0" dirty="0">
              <a:solidFill>
                <a:schemeClr val="tx1"/>
              </a:solidFill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What was done well?  </a:t>
            </a:r>
            <a:endParaRPr lang="en-US" sz="1000" i="0" kern="100" spc="0" dirty="0">
              <a:solidFill>
                <a:schemeClr val="tx1"/>
              </a:solidFill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What could have been done better? </a:t>
            </a:r>
            <a:endParaRPr lang="en-US" sz="1000" i="0" kern="100" spc="0" dirty="0">
              <a:solidFill>
                <a:schemeClr val="tx1"/>
              </a:solidFill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What will you change the next time?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assessment 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b="0" i="1" kern="100" spc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1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Experience of care</a:t>
            </a:r>
            <a:endParaRPr lang="en-US" sz="1000" b="0" i="1" kern="100" spc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the communication respectful and the language appropriate?</a:t>
            </a:r>
            <a:endParaRPr lang="en-US" sz="1000" i="0" kern="1200" spc="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handling of the baby gentle?</a:t>
            </a:r>
            <a:endParaRPr lang="en-US" sz="1000" i="0" kern="1200" spc="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i="0" kern="120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Were infection prevention practices followed?</a:t>
            </a:r>
          </a:p>
          <a:p>
            <a:pPr>
              <a:spcBef>
                <a:spcPts val="15"/>
              </a:spcBef>
            </a:pPr>
            <a:endParaRPr lang="en-GB" sz="1000" i="0" kern="1200" spc="0" dirty="0">
              <a:solidFill>
                <a:srgbClr val="000000"/>
              </a:solidFill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R="0" lvl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  <a:tabLst>
                <a:tab pos="1943735" algn="l"/>
                <a:tab pos="1944370" algn="l"/>
              </a:tabLst>
            </a:pPr>
            <a:br>
              <a:rPr lang="en-US" sz="1200" i="0" kern="1200" spc="0" dirty="0">
                <a:solidFill>
                  <a:srgbClr val="000000"/>
                </a:solidFill>
                <a:effectLst/>
                <a:latin typeface="Myriad Pro"/>
                <a:ea typeface="Myriad Pro"/>
                <a:cs typeface="Times New Roman" panose="02020603050405020304" pitchFamily="18" charset="0"/>
              </a:rPr>
            </a:br>
            <a:endParaRPr lang="en-US" sz="1200" i="0" kern="1200" spc="0" dirty="0">
              <a:solidFill>
                <a:srgbClr val="000000"/>
              </a:solidFill>
              <a:effectLst/>
              <a:latin typeface="Myriad Pro"/>
              <a:ea typeface="Myriad Pro"/>
              <a:cs typeface="Times New Roman" panose="02020603050405020304" pitchFamily="18" charset="0"/>
            </a:endParaRPr>
          </a:p>
          <a:p>
            <a:pPr marL="0" marR="0" lv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tabLst>
                <a:tab pos="1943735" algn="l"/>
                <a:tab pos="1944370" algn="l"/>
              </a:tabLst>
            </a:pPr>
            <a:endParaRPr lang="en-US" sz="1100" i="0" spc="0" dirty="0">
              <a:effectLst/>
              <a:latin typeface="Myriad Pro"/>
              <a:ea typeface="Myriad Pro"/>
              <a:cs typeface="Myriad Pro"/>
            </a:endParaRPr>
          </a:p>
          <a:p>
            <a:pPr marL="0" marR="0" lv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tabLst>
                <a:tab pos="1943735" algn="l"/>
                <a:tab pos="1944370" algn="l"/>
              </a:tabLst>
            </a:pPr>
            <a:endParaRPr lang="en-US" sz="1100" i="1" spc="0" dirty="0">
              <a:latin typeface="Myriad Pro"/>
            </a:endParaRPr>
          </a:p>
          <a:p>
            <a:pPr marL="0" marR="0" lv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tabLst>
                <a:tab pos="1943735" algn="l"/>
                <a:tab pos="1944370" algn="l"/>
              </a:tabLst>
            </a:pPr>
            <a:endParaRPr lang="en-GB" sz="1100" b="1" i="0" spc="0" dirty="0"/>
          </a:p>
        </p:txBody>
      </p:sp>
    </p:spTree>
    <p:extLst>
      <p:ext uri="{BB962C8B-B14F-4D97-AF65-F5344CB8AC3E}">
        <p14:creationId xmlns:p14="http://schemas.microsoft.com/office/powerpoint/2010/main" val="250848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552"/>
              </a:spcBef>
              <a:buFont typeface="Arial" panose="020B0604020202020204" pitchFamily="34" charset="0"/>
              <a:buNone/>
            </a:pPr>
            <a:endParaRPr lang="en-GB" sz="1200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585897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Low body temperature is a risk in the first hours after birth for ALL newborns.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52"/>
              </a:spcBef>
              <a:buFont typeface="Arial" panose="020B0604020202020204" pitchFamily="34" charset="0"/>
              <a:buNone/>
            </a:pPr>
            <a:b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 baby begins to lose heat immediately after birth because the environment is much colder than the woman’s uterus and the baby is wet with amniotic fluid.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140953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View video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new knowledge is presented in this video?</a:t>
            </a:r>
            <a:endParaRPr lang="en-GB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there any skills or practices that differ from your current practice?</a:t>
            </a:r>
            <a:endParaRPr lang="en-GB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provider behaviours differ from your current practice?</a:t>
            </a:r>
            <a:endParaRPr lang="en-GB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this video highlight any quality gaps in your facility?</a:t>
            </a:r>
            <a:endParaRPr lang="en-GB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123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actions to keep a newborn warm in the delivery room. </a:t>
            </a:r>
          </a:p>
          <a:p>
            <a:pPr marL="0" marR="0" lvl="0" indent="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 dirty="0"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171450" marR="0" lvl="0" indent="-17145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Many normal babies become cold because they are</a:t>
            </a:r>
            <a:r>
              <a:rPr lang="en-US" sz="1000" spc="-2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not</a:t>
            </a:r>
            <a:r>
              <a:rPr lang="en-US" sz="1000" spc="-2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dried</a:t>
            </a:r>
            <a:r>
              <a:rPr lang="en-US" sz="1000" spc="-2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thoroughly,</a:t>
            </a:r>
            <a:r>
              <a:rPr lang="en-US" sz="1000" spc="-2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are</a:t>
            </a:r>
            <a:r>
              <a:rPr lang="en-US" sz="1000" spc="-2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left</a:t>
            </a:r>
            <a:r>
              <a:rPr lang="en-US" sz="1000" spc="-2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on</a:t>
            </a:r>
            <a:r>
              <a:rPr lang="en-US" sz="1000" spc="-2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wet</a:t>
            </a:r>
            <a:r>
              <a:rPr lang="en-US" sz="1000" spc="-2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cloths,</a:t>
            </a:r>
            <a:r>
              <a:rPr lang="en-US" sz="1000" spc="-2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or</a:t>
            </a:r>
            <a:r>
              <a:rPr lang="en-US" sz="1000" spc="-2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are</a:t>
            </a:r>
            <a:r>
              <a:rPr lang="en-US" sz="1000" spc="-2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separated</a:t>
            </a:r>
            <a:r>
              <a:rPr lang="en-US" sz="1000" spc="-2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from</a:t>
            </a:r>
            <a:r>
              <a:rPr lang="en-US" sz="1000" spc="-2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their mothers.</a:t>
            </a:r>
            <a:endParaRPr lang="en-GB" sz="1000" dirty="0"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171450" marR="0" lvl="0" indent="-17145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Skin-to-skin contact can be too easily forgotten in the delivery room, when midwives and obstetricians </a:t>
            </a:r>
            <a:r>
              <a:rPr lang="en-US" sz="1000" spc="-15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may </a:t>
            </a:r>
            <a:r>
              <a:rPr lang="en-US" sz="1000" dirty="0"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be focusing on the mother and delivery of the placenta or on emergencies. </a:t>
            </a:r>
          </a:p>
          <a:p>
            <a:pPr marL="171450" marR="0" lvl="0" indent="-17145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Separation from the mother may causes distress and hypothermia, exposure to infection and delayed initiation of breastfeeding.</a:t>
            </a:r>
          </a:p>
          <a:p>
            <a:pPr marL="171450" marR="0" lvl="0" indent="-17145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Skin-to-skin care should be continued to stabilize the baby’s temperature and allow early initiation of breastfeeding and for as long as the mother desires. </a:t>
            </a:r>
          </a:p>
          <a:p>
            <a:pPr marL="171450" marR="0" lvl="0" indent="-17145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If a mother is not well, other family members can provide skin-to-skin care.</a:t>
            </a:r>
            <a:endParaRPr lang="en-GB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171450" marR="0" lvl="0" indent="-17145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Myriad Pro"/>
            </a:endParaRPr>
          </a:p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To learn more  </a:t>
            </a:r>
            <a:b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Improving thermal care</a:t>
            </a:r>
            <a:endParaRPr lang="en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85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461629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ast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BA450C-FB93-009C-FFFF-DAF1942B567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41050" y="1604225"/>
            <a:ext cx="7861461" cy="456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-285750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46551" indent="-285750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SzPct val="60000"/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2391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965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68787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95186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1582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80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4378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0"/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E3BBA1-AF9E-9EC2-1C27-8AD8A0387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050" y="446089"/>
            <a:ext cx="7861461" cy="87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5279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04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ast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C5B852-5E63-4D2E-1734-4CC7B86B1C9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BE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112D9C-539C-0523-8E91-0C1D5FBB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7351"/>
            <a:ext cx="9141354" cy="2482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5279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399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ast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77DA88-F49A-B068-4A37-85EE038E06F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BE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5CFD37-AF62-364F-4A9F-F950E6E8D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4937"/>
            <a:ext cx="9141354" cy="1800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5279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7A08A-3554-0FDA-676B-5547616533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9047" y="1734853"/>
            <a:ext cx="8117649" cy="456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2000" indent="-162000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24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SzPct val="110000"/>
              <a:buFont typeface="System Font Regular"/>
              <a:buChar char="◦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2391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965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68787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95186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1582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80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4378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811247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ast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91DE24-3A9A-CD29-7A66-ED007F1F811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BE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61F87AD-4FF7-9456-24C4-6E4882787432}"/>
              </a:ext>
            </a:extLst>
          </p:cNvPr>
          <p:cNvSpPr txBox="1">
            <a:spLocks/>
          </p:cNvSpPr>
          <p:nvPr userDrawn="1"/>
        </p:nvSpPr>
        <p:spPr>
          <a:xfrm>
            <a:off x="2574100" y="0"/>
            <a:ext cx="6231698" cy="2124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5279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/>
              <a:t>Quality improvement</a:t>
            </a:r>
            <a:endParaRPr lang="en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88000-9F12-0C05-AB5D-C806089E9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71" y="543964"/>
            <a:ext cx="1036800" cy="10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00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ast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9739-4227-5849-C054-2FA903FA438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BE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30B87E-14A4-11CA-5E24-AF6A83AF9F0D}"/>
              </a:ext>
            </a:extLst>
          </p:cNvPr>
          <p:cNvSpPr txBox="1">
            <a:spLocks/>
          </p:cNvSpPr>
          <p:nvPr userDrawn="1"/>
        </p:nvSpPr>
        <p:spPr>
          <a:xfrm>
            <a:off x="2931090" y="0"/>
            <a:ext cx="6212910" cy="2124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5279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nb-NO" dirty="0" err="1"/>
              <a:t>Clinical</a:t>
            </a:r>
            <a:r>
              <a:rPr lang="nb-NO" dirty="0"/>
              <a:t> </a:t>
            </a:r>
            <a:r>
              <a:rPr lang="nb-NO" dirty="0" err="1"/>
              <a:t>practice</a:t>
            </a:r>
            <a:endParaRPr lang="en-NO" dirty="0"/>
          </a:p>
        </p:txBody>
      </p:sp>
      <p:pic>
        <p:nvPicPr>
          <p:cNvPr id="4" name="Picture 3" descr="A white line on a blue circle&#10;&#10;Description automatically generated">
            <a:extLst>
              <a:ext uri="{FF2B5EF4-FFF2-40B4-BE49-F238E27FC236}">
                <a16:creationId xmlns:a16="http://schemas.microsoft.com/office/drawing/2014/main" id="{1E83F4B7-9749-56A0-B597-6BEDC540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72" y="543964"/>
            <a:ext cx="1036800" cy="10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85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512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DB8ED3-D59A-58B5-293F-BC055532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451" y="281687"/>
            <a:ext cx="6950060" cy="103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5279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A blue circle with white outline of a person with a stethoscope and a glove&#10;&#10;Description automatically generated">
            <a:extLst>
              <a:ext uri="{FF2B5EF4-FFF2-40B4-BE49-F238E27FC236}">
                <a16:creationId xmlns:a16="http://schemas.microsoft.com/office/drawing/2014/main" id="{22B1FB48-674B-CC2F-BF01-B15685C5F0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7" y="281687"/>
            <a:ext cx="1036800" cy="10368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B2F567-5D21-13F9-206A-0EC5B2F7CF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9047" y="1734853"/>
            <a:ext cx="8117649" cy="456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2000" indent="-162000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24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SzPct val="110000"/>
              <a:buFont typeface="System Font Regular"/>
              <a:buChar char="◦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2391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965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68787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95186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1582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80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4378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495342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DB8ED3-D59A-58B5-293F-BC055532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451" y="281687"/>
            <a:ext cx="6950060" cy="103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5279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5" name="Picture 4" descr="A blue circle with a white camera&#10;&#10;Description automatically generated">
            <a:extLst>
              <a:ext uri="{FF2B5EF4-FFF2-40B4-BE49-F238E27FC236}">
                <a16:creationId xmlns:a16="http://schemas.microsoft.com/office/drawing/2014/main" id="{50887172-A9FD-2CA3-CB66-DC10F95FC5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9" y="283245"/>
            <a:ext cx="1037556" cy="10375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9F5EE-6783-3610-2A81-29ED816291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9047" y="1734853"/>
            <a:ext cx="8117649" cy="456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2000" indent="-162000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24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SzPct val="110000"/>
              <a:buFont typeface="System Font Regular"/>
              <a:buChar char="◦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2391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965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68787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95186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1582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80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4378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612623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DB8ED3-D59A-58B5-293F-BC055532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451" y="281687"/>
            <a:ext cx="6950060" cy="103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5279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5" name="Picture 4" descr="A white question mark in a blue circle&#10;&#10;Description automatically generated">
            <a:extLst>
              <a:ext uri="{FF2B5EF4-FFF2-40B4-BE49-F238E27FC236}">
                <a16:creationId xmlns:a16="http://schemas.microsoft.com/office/drawing/2014/main" id="{6770B3D7-AE47-0E20-7788-86B12F932B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7" y="281687"/>
            <a:ext cx="1036800" cy="1036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616B8-BB27-337E-D809-570B708A5EB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9047" y="1734853"/>
            <a:ext cx="8117649" cy="456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2000" indent="-162000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24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SzPct val="110000"/>
              <a:buFont typeface="System Font Regular"/>
              <a:buChar char="◦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2391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965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68787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95186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1582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80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4378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634970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DB8ED3-D59A-58B5-293F-BC055532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451" y="281687"/>
            <a:ext cx="6950060" cy="103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5279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A white outline of a person holding a baby&#10;&#10;Description automatically generated">
            <a:extLst>
              <a:ext uri="{FF2B5EF4-FFF2-40B4-BE49-F238E27FC236}">
                <a16:creationId xmlns:a16="http://schemas.microsoft.com/office/drawing/2014/main" id="{887AB98C-4CE0-1819-D8D1-47938157B4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7" y="280724"/>
            <a:ext cx="1036800" cy="10368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DD87C7-635A-0AB7-D7AA-D917FE1119B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9047" y="1734853"/>
            <a:ext cx="8117649" cy="456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2000" indent="-162000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24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SzPct val="110000"/>
              <a:buFont typeface="System Font Regular"/>
              <a:buChar char="◦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2391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965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68787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95186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1582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80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4378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3197850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DB8ED3-D59A-58B5-293F-BC055532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451" y="281687"/>
            <a:ext cx="6950060" cy="103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5279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6" name="Picture 5" descr="A white magnifying glass in a green circle&#10;&#10;Description automatically generated">
            <a:extLst>
              <a:ext uri="{FF2B5EF4-FFF2-40B4-BE49-F238E27FC236}">
                <a16:creationId xmlns:a16="http://schemas.microsoft.com/office/drawing/2014/main" id="{97FE8ADC-462B-833D-0CCB-4994A25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7" y="279805"/>
            <a:ext cx="1036800" cy="1036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984D4-5E51-482D-9070-BCBA45FF0B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9047" y="1734853"/>
            <a:ext cx="8117649" cy="456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2000" indent="-162000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24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SzPct val="110000"/>
              <a:buFont typeface="System Font Regular"/>
              <a:buChar char="◦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2391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965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68787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95186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1582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80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4378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591854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st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DB8ED3-D59A-58B5-293F-BC055532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451" y="281687"/>
            <a:ext cx="6950060" cy="103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5279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6" name="Picture 5" descr="A blue circle with white outline of people holding a card&#10;&#10;Description automatically generated">
            <a:extLst>
              <a:ext uri="{FF2B5EF4-FFF2-40B4-BE49-F238E27FC236}">
                <a16:creationId xmlns:a16="http://schemas.microsoft.com/office/drawing/2014/main" id="{DF3EF673-4429-2081-B35E-2A5AFC6BC0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6" y="279804"/>
            <a:ext cx="1036801" cy="1036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35CC8-DD0E-7579-772C-EE90866532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9047" y="1734853"/>
            <a:ext cx="8117649" cy="456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2000" indent="-162000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24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SzPct val="110000"/>
              <a:buFont typeface="System Font Regular"/>
              <a:buChar char="◦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2391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965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68787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95186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1582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80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4378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868163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st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DB8ED3-D59A-58B5-293F-BC055532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451" y="281687"/>
            <a:ext cx="6950060" cy="103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5279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B308B-13A0-4380-FC7D-0E3893C03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7" y="279805"/>
            <a:ext cx="1036800" cy="1036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F147F-E057-2333-C4A4-13F84FEDA47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9047" y="1734853"/>
            <a:ext cx="8117649" cy="456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2000" indent="-162000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24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SzPct val="110000"/>
              <a:buFont typeface="System Font Regular"/>
              <a:buChar char="◦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2391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965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68787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95186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1582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80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4378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56182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st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DB8ED3-D59A-58B5-293F-BC055532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451" y="281687"/>
            <a:ext cx="6950060" cy="103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5279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861761-DDFD-C645-335B-D8F211D0D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7" y="279805"/>
            <a:ext cx="1036800" cy="1036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55E40-5AE5-C064-DF92-9E9C777D26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9047" y="1734853"/>
            <a:ext cx="8117649" cy="456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2000" indent="-162000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24000" indent="-163199" algn="l" defTabSz="652795" rtl="0" eaLnBrk="1" latinLnBrk="1" hangingPunct="1">
              <a:lnSpc>
                <a:spcPts val="2300"/>
              </a:lnSpc>
              <a:spcBef>
                <a:spcPts val="1000"/>
              </a:spcBef>
              <a:spcAft>
                <a:spcPts val="245"/>
              </a:spcAft>
              <a:buSzPct val="110000"/>
              <a:buFont typeface="System Font Regular"/>
              <a:buChar char="◦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2391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965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68787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95186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1582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80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4378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309325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4A377D1-1368-4358-5AE0-43AFD9F29AC8}"/>
              </a:ext>
            </a:extLst>
          </p:cNvPr>
          <p:cNvSpPr txBox="1">
            <a:spLocks/>
          </p:cNvSpPr>
          <p:nvPr userDrawn="1"/>
        </p:nvSpPr>
        <p:spPr>
          <a:xfrm>
            <a:off x="6557554" y="6499041"/>
            <a:ext cx="2208759" cy="2224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621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Page </a:t>
            </a:r>
            <a:fld id="{B53566B0-E8D1-8743-94DD-8A91F501F096}" type="slidenum">
              <a:rPr lang="en-US" sz="65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6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788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663" r:id="rId2"/>
    <p:sldLayoutId id="2147483722" r:id="rId3"/>
    <p:sldLayoutId id="2147483721" r:id="rId4"/>
    <p:sldLayoutId id="2147483724" r:id="rId5"/>
    <p:sldLayoutId id="2147483725" r:id="rId6"/>
    <p:sldLayoutId id="2147483727" r:id="rId7"/>
    <p:sldLayoutId id="2147483728" r:id="rId8"/>
    <p:sldLayoutId id="2147483729" r:id="rId9"/>
    <p:sldLayoutId id="2147483735" r:id="rId10"/>
    <p:sldLayoutId id="2147483736" r:id="rId11"/>
    <p:sldLayoutId id="2147483737" r:id="rId12"/>
    <p:sldLayoutId id="2147483738" r:id="rId13"/>
    <p:sldLayoutId id="2147483723" r:id="rId14"/>
  </p:sldLayoutIdLst>
  <p:hf sldNum="0" hdr="0" ftr="0" dt="0"/>
  <p:txStyles>
    <p:titleStyle>
      <a:lvl1pPr algn="l" defTabSz="630598" rtl="0" eaLnBrk="1" latinLnBrk="0" hangingPunct="1">
        <a:lnSpc>
          <a:spcPct val="90000"/>
        </a:lnSpc>
        <a:spcBef>
          <a:spcPct val="0"/>
        </a:spcBef>
        <a:buNone/>
        <a:defRPr sz="30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7649" indent="-157649" algn="l" defTabSz="630598" rtl="0" eaLnBrk="1" latinLnBrk="0" hangingPunct="1">
        <a:lnSpc>
          <a:spcPct val="90000"/>
        </a:lnSpc>
        <a:spcBef>
          <a:spcPts val="690"/>
        </a:spcBef>
        <a:buFont typeface="Arial" panose="020B0604020202020204" pitchFamily="34" charset="0"/>
        <a:buChar char="•"/>
        <a:defRPr sz="1931" kern="1200">
          <a:solidFill>
            <a:schemeClr val="tx1"/>
          </a:solidFill>
          <a:latin typeface="+mn-lt"/>
          <a:ea typeface="+mn-ea"/>
          <a:cs typeface="+mn-cs"/>
        </a:defRPr>
      </a:lvl1pPr>
      <a:lvl2pPr marL="472949" indent="-157649" algn="l" defTabSz="630598" rtl="0" eaLnBrk="1" latinLnBrk="0" hangingPunct="1">
        <a:lnSpc>
          <a:spcPct val="90000"/>
        </a:lnSpc>
        <a:spcBef>
          <a:spcPts val="345"/>
        </a:spcBef>
        <a:buFont typeface="Arial" panose="020B0604020202020204" pitchFamily="34" charset="0"/>
        <a:buChar char="•"/>
        <a:defRPr sz="1655" kern="1200">
          <a:solidFill>
            <a:schemeClr val="tx1"/>
          </a:solidFill>
          <a:latin typeface="+mn-lt"/>
          <a:ea typeface="+mn-ea"/>
          <a:cs typeface="+mn-cs"/>
        </a:defRPr>
      </a:lvl2pPr>
      <a:lvl3pPr marL="788247" indent="-157649" algn="l" defTabSz="630598" rtl="0" eaLnBrk="1" latinLnBrk="0" hangingPunct="1">
        <a:lnSpc>
          <a:spcPct val="90000"/>
        </a:lnSpc>
        <a:spcBef>
          <a:spcPts val="345"/>
        </a:spcBef>
        <a:buFont typeface="Arial" panose="020B0604020202020204" pitchFamily="34" charset="0"/>
        <a:buChar char="•"/>
        <a:defRPr sz="1379" kern="1200">
          <a:solidFill>
            <a:schemeClr val="tx1"/>
          </a:solidFill>
          <a:latin typeface="+mn-lt"/>
          <a:ea typeface="+mn-ea"/>
          <a:cs typeface="+mn-cs"/>
        </a:defRPr>
      </a:lvl3pPr>
      <a:lvl4pPr marL="1103546" indent="-157649" algn="l" defTabSz="630598" rtl="0" eaLnBrk="1" latinLnBrk="0" hangingPunct="1">
        <a:lnSpc>
          <a:spcPct val="90000"/>
        </a:lnSpc>
        <a:spcBef>
          <a:spcPts val="345"/>
        </a:spcBef>
        <a:buFont typeface="Arial" panose="020B0604020202020204" pitchFamily="34" charset="0"/>
        <a:buChar char="•"/>
        <a:defRPr sz="1241" kern="1200">
          <a:solidFill>
            <a:schemeClr val="tx1"/>
          </a:solidFill>
          <a:latin typeface="+mn-lt"/>
          <a:ea typeface="+mn-ea"/>
          <a:cs typeface="+mn-cs"/>
        </a:defRPr>
      </a:lvl4pPr>
      <a:lvl5pPr marL="1418845" indent="-157649" algn="l" defTabSz="630598" rtl="0" eaLnBrk="1" latinLnBrk="0" hangingPunct="1">
        <a:lnSpc>
          <a:spcPct val="90000"/>
        </a:lnSpc>
        <a:spcBef>
          <a:spcPts val="345"/>
        </a:spcBef>
        <a:buFont typeface="Arial" panose="020B0604020202020204" pitchFamily="34" charset="0"/>
        <a:buChar char="•"/>
        <a:defRPr sz="1241" kern="1200">
          <a:solidFill>
            <a:schemeClr val="tx1"/>
          </a:solidFill>
          <a:latin typeface="+mn-lt"/>
          <a:ea typeface="+mn-ea"/>
          <a:cs typeface="+mn-cs"/>
        </a:defRPr>
      </a:lvl5pPr>
      <a:lvl6pPr marL="1734143" indent="-157649" algn="l" defTabSz="630598" rtl="0" eaLnBrk="1" latinLnBrk="0" hangingPunct="1">
        <a:lnSpc>
          <a:spcPct val="90000"/>
        </a:lnSpc>
        <a:spcBef>
          <a:spcPts val="345"/>
        </a:spcBef>
        <a:buFont typeface="Arial" panose="020B0604020202020204" pitchFamily="34" charset="0"/>
        <a:buChar char="•"/>
        <a:defRPr sz="1241" kern="1200">
          <a:solidFill>
            <a:schemeClr val="tx1"/>
          </a:solidFill>
          <a:latin typeface="+mn-lt"/>
          <a:ea typeface="+mn-ea"/>
          <a:cs typeface="+mn-cs"/>
        </a:defRPr>
      </a:lvl6pPr>
      <a:lvl7pPr marL="2049442" indent="-157649" algn="l" defTabSz="630598" rtl="0" eaLnBrk="1" latinLnBrk="0" hangingPunct="1">
        <a:lnSpc>
          <a:spcPct val="90000"/>
        </a:lnSpc>
        <a:spcBef>
          <a:spcPts val="345"/>
        </a:spcBef>
        <a:buFont typeface="Arial" panose="020B0604020202020204" pitchFamily="34" charset="0"/>
        <a:buChar char="•"/>
        <a:defRPr sz="1241" kern="1200">
          <a:solidFill>
            <a:schemeClr val="tx1"/>
          </a:solidFill>
          <a:latin typeface="+mn-lt"/>
          <a:ea typeface="+mn-ea"/>
          <a:cs typeface="+mn-cs"/>
        </a:defRPr>
      </a:lvl7pPr>
      <a:lvl8pPr marL="2364741" indent="-157649" algn="l" defTabSz="630598" rtl="0" eaLnBrk="1" latinLnBrk="0" hangingPunct="1">
        <a:lnSpc>
          <a:spcPct val="90000"/>
        </a:lnSpc>
        <a:spcBef>
          <a:spcPts val="345"/>
        </a:spcBef>
        <a:buFont typeface="Arial" panose="020B0604020202020204" pitchFamily="34" charset="0"/>
        <a:buChar char="•"/>
        <a:defRPr sz="1241" kern="1200">
          <a:solidFill>
            <a:schemeClr val="tx1"/>
          </a:solidFill>
          <a:latin typeface="+mn-lt"/>
          <a:ea typeface="+mn-ea"/>
          <a:cs typeface="+mn-cs"/>
        </a:defRPr>
      </a:lvl8pPr>
      <a:lvl9pPr marL="2680040" indent="-157649" algn="l" defTabSz="630598" rtl="0" eaLnBrk="1" latinLnBrk="0" hangingPunct="1">
        <a:lnSpc>
          <a:spcPct val="90000"/>
        </a:lnSpc>
        <a:spcBef>
          <a:spcPts val="345"/>
        </a:spcBef>
        <a:buFont typeface="Arial" panose="020B0604020202020204" pitchFamily="34" charset="0"/>
        <a:buChar char="•"/>
        <a:defRPr sz="12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30598" rtl="0" eaLnBrk="1" latinLnBrk="0" hangingPunct="1">
        <a:defRPr sz="1241" kern="1200">
          <a:solidFill>
            <a:schemeClr val="tx1"/>
          </a:solidFill>
          <a:latin typeface="+mn-lt"/>
          <a:ea typeface="+mn-ea"/>
          <a:cs typeface="+mn-cs"/>
        </a:defRPr>
      </a:lvl1pPr>
      <a:lvl2pPr marL="315299" algn="l" defTabSz="630598" rtl="0" eaLnBrk="1" latinLnBrk="0" hangingPunct="1">
        <a:defRPr sz="1241" kern="1200">
          <a:solidFill>
            <a:schemeClr val="tx1"/>
          </a:solidFill>
          <a:latin typeface="+mn-lt"/>
          <a:ea typeface="+mn-ea"/>
          <a:cs typeface="+mn-cs"/>
        </a:defRPr>
      </a:lvl2pPr>
      <a:lvl3pPr marL="630598" algn="l" defTabSz="630598" rtl="0" eaLnBrk="1" latinLnBrk="0" hangingPunct="1">
        <a:defRPr sz="1241" kern="1200">
          <a:solidFill>
            <a:schemeClr val="tx1"/>
          </a:solidFill>
          <a:latin typeface="+mn-lt"/>
          <a:ea typeface="+mn-ea"/>
          <a:cs typeface="+mn-cs"/>
        </a:defRPr>
      </a:lvl3pPr>
      <a:lvl4pPr marL="945896" algn="l" defTabSz="630598" rtl="0" eaLnBrk="1" latinLnBrk="0" hangingPunct="1">
        <a:defRPr sz="1241" kern="1200">
          <a:solidFill>
            <a:schemeClr val="tx1"/>
          </a:solidFill>
          <a:latin typeface="+mn-lt"/>
          <a:ea typeface="+mn-ea"/>
          <a:cs typeface="+mn-cs"/>
        </a:defRPr>
      </a:lvl4pPr>
      <a:lvl5pPr marL="1261196" algn="l" defTabSz="630598" rtl="0" eaLnBrk="1" latinLnBrk="0" hangingPunct="1">
        <a:defRPr sz="1241" kern="1200">
          <a:solidFill>
            <a:schemeClr val="tx1"/>
          </a:solidFill>
          <a:latin typeface="+mn-lt"/>
          <a:ea typeface="+mn-ea"/>
          <a:cs typeface="+mn-cs"/>
        </a:defRPr>
      </a:lvl5pPr>
      <a:lvl6pPr marL="1576495" algn="l" defTabSz="630598" rtl="0" eaLnBrk="1" latinLnBrk="0" hangingPunct="1">
        <a:defRPr sz="1241" kern="1200">
          <a:solidFill>
            <a:schemeClr val="tx1"/>
          </a:solidFill>
          <a:latin typeface="+mn-lt"/>
          <a:ea typeface="+mn-ea"/>
          <a:cs typeface="+mn-cs"/>
        </a:defRPr>
      </a:lvl6pPr>
      <a:lvl7pPr marL="1891793" algn="l" defTabSz="630598" rtl="0" eaLnBrk="1" latinLnBrk="0" hangingPunct="1">
        <a:defRPr sz="1241" kern="1200">
          <a:solidFill>
            <a:schemeClr val="tx1"/>
          </a:solidFill>
          <a:latin typeface="+mn-lt"/>
          <a:ea typeface="+mn-ea"/>
          <a:cs typeface="+mn-cs"/>
        </a:defRPr>
      </a:lvl7pPr>
      <a:lvl8pPr marL="2207092" algn="l" defTabSz="630598" rtl="0" eaLnBrk="1" latinLnBrk="0" hangingPunct="1">
        <a:defRPr sz="1241" kern="1200">
          <a:solidFill>
            <a:schemeClr val="tx1"/>
          </a:solidFill>
          <a:latin typeface="+mn-lt"/>
          <a:ea typeface="+mn-ea"/>
          <a:cs typeface="+mn-cs"/>
        </a:defRPr>
      </a:lvl8pPr>
      <a:lvl9pPr marL="2522390" algn="l" defTabSz="630598" rtl="0" eaLnBrk="1" latinLnBrk="0" hangingPunct="1">
        <a:defRPr sz="12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publications/i/item/978924004598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https://globalhealthmedia.org/portfolio-items/immediate-care-after-birth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lobalhealthmedia.org/portfolio-items/newborn-physical-exam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healthorg.sharepoint.com/sites/ws-whormnch/_layouts/15/stream.aspx?id=%2Fsites%2Fws%2Dwhormnch%2FShared%20Documents%2FENCC%20videos%2FAIIMS%20Hypothermia%20definitions%20and%20physiology%2Emp4&amp;ga=1&amp;referrer=StreamWebApp%2EWeb&amp;referrerScenario=AddressBarCopied%2Eview%2E8006f873%2D3e15%2D4957%2Dadff%2D1dc3716cd9e5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https://worldhealthorg.sharepoint.com/sites/ws-whormnch/_layouts/15/stream.aspx?id=%2Fsites%2Fws%2Dwhormnch%2FShared%20Documents%2FENCC%20videos%2FAIIMS%20Management%20of%20Hypothermia%2Emp4&amp;ga=1&amp;referrer=StreamWebApp%2EWeb&amp;referrerScenario=AddressBarCopied%2Eview%2Eedff1d75%2D71c8%2D4084%2D8cfb%2Dcc58f58bbff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UsNYsQArQQ&amp;list=PLlnCfzj-EjrUfebihLVRJT5MvVOie1niE&amp;index=12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healthmedia.org/videos/referring-a-sick-baby/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watch?v=T7hhmPiXdX8&amp;list=PLlnCfzj-EjrUfebihLVRJT5MvVOie1niE&amp;index=1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www.youtube.com/watch?v=QxDSqAo3wdk&amp;list=PLlnCfzj-EjrUfebihLVRJT5MvVOie1niE&amp;index=2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watch?v=hYXQqA7dGco" TargetMode="External"/><Relationship Id="rId9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nest360.org/wp-content/uploads/2021/04/Technical-Modules-Radiant-Warmer.pdf" TargetMode="External"/><Relationship Id="rId3" Type="http://schemas.openxmlformats.org/officeDocument/2006/relationships/hyperlink" Target="https://www.newbornwhocc.org/pdf/Thermal_protection.pdf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apps.who.int/iris/bitstream/handle/10665/259269/WHO-MCA-17.07-eng.pdf?sequence=1&amp;isAllowed=y" TargetMode="Externa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hyperlink" Target="https://www.everypreemie.org/wp-content/uploads/2019/09/ThermalProtection_english_7.2.18Revised.pdf" TargetMode="External"/><Relationship Id="rId4" Type="http://schemas.openxmlformats.org/officeDocument/2006/relationships/hyperlink" Target="http://apps.who.int/iris/bitstream/10665/249155/1/9789241511216-eng.pdf?ua=1" TargetMode="External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orldhealthorg.sharepoint.com/sites/ws-whormnch/_layouts/15/stream.aspx?id=%2Fsites%2Fws%2Dwhormnch%2FShared%20Documents%2FENCC%20videos%2FAIIMS%20Thermal%20protection%2Emp4&amp;ga=1&amp;referrer=StreamWebApp%2EWeb&amp;referrerScenario=AddressBarCopied%2Eview%2Ede2237dc%2D236a%2D4c1b%2D8212%2Dd9a6ad0863db" TargetMode="External"/><Relationship Id="rId5" Type="http://schemas.openxmlformats.org/officeDocument/2006/relationships/image" Target="../media/image15.emf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https://worldhealthorg.sharepoint.com/sites/ws-whormnch/_layouts/15/stream.aspx?id=%2Fsites%2Fws%2Dwhormnch%2FShared%20Documents%2FENCC%20videos%2FAIIMS%20Warm%20Chain%2Emp4&amp;ga=1&amp;referrer=StreamWebApp%2EWeb&amp;referrerScenario=AddressBarCopied%2Eview%2E8081b64a%2D63b4%2D427d%2D9269%2D0416f5abd3be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92A8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BC3C-44D2-DEC2-325B-F44A8C3411A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5E1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4D83D76-C54D-DFDA-01C3-C11DE4AD860B}"/>
              </a:ext>
            </a:extLst>
          </p:cNvPr>
          <p:cNvSpPr txBox="1">
            <a:spLocks/>
          </p:cNvSpPr>
          <p:nvPr/>
        </p:nvSpPr>
        <p:spPr>
          <a:xfrm>
            <a:off x="0" y="895350"/>
            <a:ext cx="9144000" cy="9255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8407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4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Keeping the newborn warm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DF37316-976A-0105-59D5-B01194A38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868" y="1920600"/>
            <a:ext cx="5384768" cy="370754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D659BFD-76A1-E969-8AD7-54877E159684}"/>
              </a:ext>
            </a:extLst>
          </p:cNvPr>
          <p:cNvSpPr/>
          <p:nvPr/>
        </p:nvSpPr>
        <p:spPr>
          <a:xfrm>
            <a:off x="2761763" y="1921672"/>
            <a:ext cx="3615184" cy="3615184"/>
          </a:xfrm>
          <a:prstGeom prst="ellipse">
            <a:avLst/>
          </a:prstGeom>
          <a:noFill/>
          <a:ln w="88900" cmpd="sng">
            <a:solidFill>
              <a:schemeClr val="bg1"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1914"/>
            <a:endParaRPr lang="en-US" sz="1166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00E0F7BA-EE11-9881-6EE5-7DAC3BB5A3D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5687" y="5719434"/>
            <a:ext cx="2012626" cy="6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81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5DA67B-6BA2-F886-3141-428667C0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is the evidence for delaying the first bath? 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69E71B-8987-A510-A89C-3F8C79497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932" y="1734853"/>
            <a:ext cx="4303552" cy="456526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Find the recommendation and evidence on pages 114-116.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D1979F21-7A7E-F677-C961-45B9D0891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09" y="1734853"/>
            <a:ext cx="2871934" cy="407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10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8C3185-91C8-58B0-84DB-5C82B348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Recommendation and reasons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3DFB0-396C-1606-120E-7F3BC4A49D6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11837" indent="0">
              <a:buNone/>
            </a:pPr>
            <a:r>
              <a:rPr lang="en-US" b="1" dirty="0"/>
              <a:t>The first bath of a term, healthy newborn should be delayed</a:t>
            </a:r>
            <a:br>
              <a:rPr lang="en-US" b="1" dirty="0"/>
            </a:br>
            <a:r>
              <a:rPr lang="en-US" b="1" dirty="0"/>
              <a:t>for at least 24 hours after birth.</a:t>
            </a:r>
          </a:p>
          <a:p>
            <a:pPr marL="11837" indent="0">
              <a:spcBef>
                <a:spcPts val="2200"/>
              </a:spcBef>
              <a:buNone/>
            </a:pPr>
            <a:r>
              <a:rPr lang="en-US" altLang="zh-CN" b="1" dirty="0"/>
              <a:t>Reasons</a:t>
            </a:r>
          </a:p>
          <a:p>
            <a:r>
              <a:rPr lang="en-US" altLang="zh-CN" dirty="0"/>
              <a:t>A delayed first bath (after 24 hours) may: </a:t>
            </a:r>
          </a:p>
          <a:p>
            <a:pPr lvl="2">
              <a:lnSpc>
                <a:spcPts val="1500"/>
              </a:lnSpc>
            </a:pPr>
            <a:r>
              <a:rPr lang="en-US" altLang="zh-CN" dirty="0"/>
              <a:t>reduce infant all-cause mortality</a:t>
            </a:r>
          </a:p>
          <a:p>
            <a:pPr lvl="2">
              <a:lnSpc>
                <a:spcPts val="1500"/>
              </a:lnSpc>
            </a:pPr>
            <a:r>
              <a:rPr lang="en-US" altLang="zh-CN" dirty="0"/>
              <a:t>reduce neonatal hypothermia.</a:t>
            </a:r>
            <a:br>
              <a:rPr lang="en-US" altLang="zh-CN" dirty="0"/>
            </a:br>
            <a:endParaRPr lang="en-US" altLang="zh-CN" dirty="0"/>
          </a:p>
          <a:p>
            <a:r>
              <a:rPr lang="en-US" altLang="zh-CN" dirty="0"/>
              <a:t>A delayed first bath (after 6 hours) may: </a:t>
            </a:r>
          </a:p>
          <a:p>
            <a:pPr lvl="2">
              <a:lnSpc>
                <a:spcPts val="1500"/>
              </a:lnSpc>
            </a:pPr>
            <a:r>
              <a:rPr lang="en-US" altLang="zh-CN" dirty="0"/>
              <a:t>reduce neonatal hypothermia</a:t>
            </a:r>
          </a:p>
          <a:p>
            <a:pPr lvl="2">
              <a:lnSpc>
                <a:spcPts val="1500"/>
              </a:lnSpc>
            </a:pPr>
            <a:r>
              <a:rPr lang="en-US" altLang="zh-CN" dirty="0"/>
              <a:t>reduce neonatal </a:t>
            </a:r>
            <a:r>
              <a:rPr lang="en-US" altLang="zh-CN" dirty="0" err="1"/>
              <a:t>hypoglycaemia</a:t>
            </a:r>
            <a:r>
              <a:rPr lang="en-US" altLang="zh-CN" dirty="0"/>
              <a:t> </a:t>
            </a:r>
          </a:p>
          <a:p>
            <a:pPr lvl="2">
              <a:lnSpc>
                <a:spcPts val="1500"/>
              </a:lnSpc>
            </a:pPr>
            <a:r>
              <a:rPr lang="en-US" altLang="zh-CN" dirty="0"/>
              <a:t>increase exclusive breastfeeding at discharge.</a:t>
            </a:r>
          </a:p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0612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D9CF3D9-51F4-5B5F-5DEF-C6B58560FA34}"/>
              </a:ext>
            </a:extLst>
          </p:cNvPr>
          <p:cNvSpPr/>
          <p:nvPr/>
        </p:nvSpPr>
        <p:spPr>
          <a:xfrm>
            <a:off x="490972" y="4023745"/>
            <a:ext cx="8208411" cy="197322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E4EAA1-B971-99EE-64A0-81E08D7C6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promote early and prolonged </a:t>
            </a:r>
            <a:br>
              <a:rPr lang="en-US" b="1" dirty="0"/>
            </a:br>
            <a:r>
              <a:rPr lang="en-US" b="1" dirty="0"/>
              <a:t>skin-to-skin contact for all newborns?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0890B0-F0BC-44A3-BC93-DE91B408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007" y="4181405"/>
            <a:ext cx="8032689" cy="211871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Maintains warmth and prevents hypothermia</a:t>
            </a:r>
          </a:p>
          <a:p>
            <a:pPr>
              <a:lnSpc>
                <a:spcPct val="100000"/>
              </a:lnSpc>
            </a:pPr>
            <a:r>
              <a:rPr lang="en-US" dirty="0"/>
              <a:t>Lowers infection and mortality</a:t>
            </a:r>
          </a:p>
          <a:p>
            <a:pPr>
              <a:lnSpc>
                <a:spcPct val="100000"/>
              </a:lnSpc>
            </a:pPr>
            <a:r>
              <a:rPr lang="en-US" dirty="0"/>
              <a:t>Enables establishment of breastfeeding</a:t>
            </a:r>
          </a:p>
          <a:p>
            <a:pPr>
              <a:lnSpc>
                <a:spcPct val="100000"/>
              </a:lnSpc>
            </a:pPr>
            <a:r>
              <a:rPr lang="en-US" dirty="0"/>
              <a:t>Promotes bonding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CC7BA5-C2C9-1EFF-2FC6-E3CDC7BBFA3D}"/>
              </a:ext>
            </a:extLst>
          </p:cNvPr>
          <p:cNvSpPr/>
          <p:nvPr/>
        </p:nvSpPr>
        <p:spPr>
          <a:xfrm>
            <a:off x="498915" y="1726463"/>
            <a:ext cx="1976696" cy="2049995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254E58-9632-845B-C834-ED35807E2D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2907" y="1726464"/>
            <a:ext cx="2550920" cy="204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CC724E-32FF-2A29-9A37-D99E91BB66DE}"/>
              </a:ext>
            </a:extLst>
          </p:cNvPr>
          <p:cNvSpPr txBox="1"/>
          <p:nvPr/>
        </p:nvSpPr>
        <p:spPr>
          <a:xfrm>
            <a:off x="4057576" y="3590868"/>
            <a:ext cx="1026393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US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WHO/</a:t>
            </a:r>
            <a:r>
              <a:rPr lang="en-CA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Yoshi Shimizu</a:t>
            </a:r>
            <a:endParaRPr lang="en-US" sz="6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B1B9FC-C415-091D-E161-339FC3108B37}"/>
              </a:ext>
            </a:extLst>
          </p:cNvPr>
          <p:cNvSpPr>
            <a:spLocks/>
          </p:cNvSpPr>
          <p:nvPr/>
        </p:nvSpPr>
        <p:spPr>
          <a:xfrm>
            <a:off x="5179215" y="1726464"/>
            <a:ext cx="3456742" cy="2046965"/>
          </a:xfrm>
          <a:prstGeom prst="rect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99F254-6602-B007-2A08-31EF724AE0E8}"/>
              </a:ext>
            </a:extLst>
          </p:cNvPr>
          <p:cNvSpPr/>
          <p:nvPr/>
        </p:nvSpPr>
        <p:spPr>
          <a:xfrm>
            <a:off x="510830" y="3581069"/>
            <a:ext cx="1964668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 UNICEF/UN0319780/</a:t>
            </a:r>
            <a:r>
              <a:rPr lang="en-US" sz="6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Kanobana</a:t>
            </a:r>
            <a:endParaRPr lang="en-US" sz="6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110C85-4586-31C8-7018-45301998C582}"/>
              </a:ext>
            </a:extLst>
          </p:cNvPr>
          <p:cNvSpPr/>
          <p:nvPr/>
        </p:nvSpPr>
        <p:spPr>
          <a:xfrm>
            <a:off x="6791787" y="3582479"/>
            <a:ext cx="184428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WHO/Yoshi Shimizu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763C94A6-95DB-3331-C18D-BEF367930173}"/>
              </a:ext>
            </a:extLst>
          </p:cNvPr>
          <p:cNvSpPr txBox="1">
            <a:spLocks/>
          </p:cNvSpPr>
          <p:nvPr/>
        </p:nvSpPr>
        <p:spPr>
          <a:xfrm>
            <a:off x="2700356" y="4016976"/>
            <a:ext cx="1871644" cy="1746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2000" indent="-162000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000" indent="-163199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24000" indent="-163199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SzPct val="60000"/>
              <a:buFont typeface="Courier New" panose="02070309020205020404" pitchFamily="49" charset="0"/>
              <a:buChar char="o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2391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965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68787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95186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1582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80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4378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43DBA8DF-31B7-2BF0-F955-90A7D5EC963D}"/>
              </a:ext>
            </a:extLst>
          </p:cNvPr>
          <p:cNvSpPr txBox="1">
            <a:spLocks/>
          </p:cNvSpPr>
          <p:nvPr/>
        </p:nvSpPr>
        <p:spPr>
          <a:xfrm>
            <a:off x="5275777" y="4008587"/>
            <a:ext cx="3326734" cy="1746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2000" indent="-162000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000" indent="-163199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24000" indent="-163199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SzPct val="60000"/>
              <a:buFont typeface="Courier New" panose="02070309020205020404" pitchFamily="49" charset="0"/>
              <a:buChar char="o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2391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965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68787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95186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1582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80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4378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9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81889-A57F-549A-8BDD-10417AB36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FC8CF0-A046-A8EB-34DF-6302A76A8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</a:t>
            </a:r>
            <a:r>
              <a:rPr lang="en-US" dirty="0" err="1"/>
              <a:t>i</a:t>
            </a:r>
            <a:r>
              <a:rPr lang="nb-NO" dirty="0" err="1"/>
              <a:t>mmediate</a:t>
            </a:r>
            <a:r>
              <a:rPr lang="nb-NO" dirty="0"/>
              <a:t> </a:t>
            </a:r>
            <a:r>
              <a:rPr lang="nb-NO" dirty="0" err="1"/>
              <a:t>thorough</a:t>
            </a:r>
            <a:r>
              <a:rPr lang="nb-NO" dirty="0"/>
              <a:t> </a:t>
            </a:r>
            <a:r>
              <a:rPr lang="nb-NO" dirty="0" err="1"/>
              <a:t>drying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420331-A5B2-8431-2605-FD4456BDE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2257" y="1734853"/>
            <a:ext cx="5998128" cy="4565266"/>
          </a:xfrm>
          <a:prstGeom prst="rect">
            <a:avLst/>
          </a:prstGeom>
        </p:spPr>
        <p:txBody>
          <a:bodyPr/>
          <a:lstStyle/>
          <a:p>
            <a:r>
              <a:rPr lang="en-US" sz="1600" dirty="0"/>
              <a:t>Deliver the newborn onto a dry cloth </a:t>
            </a:r>
            <a:r>
              <a:rPr lang="en-US" dirty="0"/>
              <a:t>plac</a:t>
            </a:r>
            <a:r>
              <a:rPr lang="en-US" sz="1600" dirty="0"/>
              <a:t>ed over the </a:t>
            </a:r>
            <a:br>
              <a:rPr lang="en-US" sz="1600" dirty="0"/>
            </a:br>
            <a:r>
              <a:rPr lang="en-US" sz="1600" dirty="0"/>
              <a:t>mother’s abdomen.</a:t>
            </a:r>
          </a:p>
          <a:p>
            <a:r>
              <a:rPr lang="en-US" sz="1600" dirty="0"/>
              <a:t>Dry the newborn immediately by wiping face, head, </a:t>
            </a:r>
            <a:br>
              <a:rPr lang="en-US" sz="1600" dirty="0"/>
            </a:br>
            <a:r>
              <a:rPr lang="en-US" sz="1600" dirty="0"/>
              <a:t>trunk, back, arms and legs thoroughly.</a:t>
            </a:r>
          </a:p>
          <a:p>
            <a:r>
              <a:rPr lang="en-US" sz="1600" dirty="0"/>
              <a:t>Dry the newborn by rubbing, not patting, but do not </a:t>
            </a:r>
            <a:br>
              <a:rPr lang="en-US" sz="1600" dirty="0"/>
            </a:br>
            <a:r>
              <a:rPr lang="en-US" sz="1600" dirty="0"/>
              <a:t>remove the vernix.</a:t>
            </a:r>
          </a:p>
          <a:p>
            <a:r>
              <a:rPr lang="en-US" sz="1600" dirty="0"/>
              <a:t>Remove the wet cloth to start skin-to-skin contact.</a:t>
            </a:r>
          </a:p>
          <a:p>
            <a:r>
              <a:rPr lang="en-US" sz="1600" dirty="0"/>
              <a:t>Cover the baby’s body with a dry cloth and head with </a:t>
            </a:r>
            <a:br>
              <a:rPr lang="en-US" sz="1600" dirty="0"/>
            </a:br>
            <a:r>
              <a:rPr lang="en-US" sz="1600" dirty="0"/>
              <a:t>a hat/bonnet.</a:t>
            </a:r>
          </a:p>
          <a:p>
            <a:r>
              <a:rPr lang="en-US" sz="1600" dirty="0"/>
              <a:t>Zero separation of mother and baby for 1 hour </a:t>
            </a:r>
            <a:br>
              <a:rPr lang="en-US" sz="1600" dirty="0"/>
            </a:br>
            <a:r>
              <a:rPr lang="en-US" sz="1600" dirty="0"/>
              <a:t>prevents hypothermia.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C6F987-D7B5-BC9D-00A8-9034EE3B7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6" y="1726464"/>
            <a:ext cx="2124071" cy="37767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A79F04F-F49C-A15C-B123-79B57B1070FA}"/>
              </a:ext>
            </a:extLst>
          </p:cNvPr>
          <p:cNvSpPr/>
          <p:nvPr/>
        </p:nvSpPr>
        <p:spPr>
          <a:xfrm>
            <a:off x="1266739" y="2482242"/>
            <a:ext cx="629174" cy="621684"/>
          </a:xfrm>
          <a:prstGeom prst="ellipse">
            <a:avLst/>
          </a:prstGeom>
          <a:noFill/>
          <a:ln w="28575">
            <a:solidFill>
              <a:srgbClr val="1C86A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92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54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DA4D8B-1EE6-69CD-2010-5F8AC7FFF2FC}"/>
              </a:ext>
            </a:extLst>
          </p:cNvPr>
          <p:cNvGrpSpPr/>
          <p:nvPr/>
        </p:nvGrpSpPr>
        <p:grpSpPr>
          <a:xfrm>
            <a:off x="3116346" y="6120119"/>
            <a:ext cx="4022270" cy="360000"/>
            <a:chOff x="566707" y="4383958"/>
            <a:chExt cx="4022270" cy="360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8282A95-3EBB-C5CB-DA53-DE76BF120FA8}"/>
                </a:ext>
              </a:extLst>
            </p:cNvPr>
            <p:cNvGrpSpPr/>
            <p:nvPr/>
          </p:nvGrpSpPr>
          <p:grpSpPr>
            <a:xfrm>
              <a:off x="690712" y="4440486"/>
              <a:ext cx="3898265" cy="264303"/>
              <a:chOff x="2381314" y="5405811"/>
              <a:chExt cx="3898265" cy="26430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51CE36-2E51-DE3F-79F6-B2D5BA8665AD}"/>
                  </a:ext>
                </a:extLst>
              </p:cNvPr>
              <p:cNvSpPr txBox="1"/>
              <p:nvPr/>
            </p:nvSpPr>
            <p:spPr>
              <a:xfrm>
                <a:off x="2620364" y="5405811"/>
                <a:ext cx="3659215" cy="264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>
                  <a:buNone/>
                </a:pPr>
                <a:r>
                  <a:rPr lang="en-US" sz="1100" i="1" dirty="0">
                    <a:latin typeface="Arial" panose="020B0604020202020204" pitchFamily="34" charset="0"/>
                    <a:cs typeface="Arial" panose="020B0604020202020204" pitchFamily="34" charset="0"/>
                    <a:hlinkClick r:id="rId4"/>
                  </a:rPr>
                  <a:t>Immediately drying the newborn 0:30-1:28</a:t>
                </a:r>
                <a:endParaRPr lang="en-US" sz="11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AB797EAA-520A-92BF-0C9C-8F78B578A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81314" y="5417418"/>
                <a:ext cx="223731" cy="223731"/>
              </a:xfrm>
              <a:prstGeom prst="rect">
                <a:avLst/>
              </a:prstGeom>
            </p:spPr>
          </p:pic>
        </p:grpSp>
        <p:pic>
          <p:nvPicPr>
            <p:cNvPr id="9" name="Picture 8" descr="A blue circle with a white camera&#10;&#10;Description automatically generated">
              <a:extLst>
                <a:ext uri="{FF2B5EF4-FFF2-40B4-BE49-F238E27FC236}">
                  <a16:creationId xmlns:a16="http://schemas.microsoft.com/office/drawing/2014/main" id="{A37B436C-C770-ABB9-9576-2FE1646B1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07" y="4383958"/>
              <a:ext cx="360000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482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E7C961-8B07-143A-7407-2FECE058997A}"/>
              </a:ext>
            </a:extLst>
          </p:cNvPr>
          <p:cNvSpPr/>
          <p:nvPr/>
        </p:nvSpPr>
        <p:spPr>
          <a:xfrm>
            <a:off x="519046" y="1734853"/>
            <a:ext cx="8117650" cy="4414277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084857-B6BA-0524-6DA3-453C8C9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Why may newborns become hypothermic in the postnatal ward? </a:t>
            </a:r>
            <a:endParaRPr lang="en-N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E012D31-6106-DAFB-33F3-86C1D7F13C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0785" y="1812021"/>
                <a:ext cx="8015911" cy="4488097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GB" sz="1600" dirty="0"/>
                  <a:t>Cold environment (day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GB" sz="1600" dirty="0"/>
                  <a:t>night variability)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GB" sz="1600" dirty="0"/>
                  <a:t>Open windows and doors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GB" sz="1600" dirty="0"/>
                  <a:t>Broken window glass, frames, handles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GB" sz="1600" dirty="0"/>
                  <a:t>Ceiling fans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GB" sz="1600" dirty="0"/>
                  <a:t>No heaters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600" dirty="0"/>
                  <a:t>No room thermometer to check temperature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600" dirty="0"/>
                  <a:t>Newborn left in wet diaper or cloth</a:t>
                </a:r>
                <a:endParaRPr lang="en-GB" sz="1600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GB" sz="1600" dirty="0"/>
                  <a:t>Bathing the baby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600" dirty="0"/>
                  <a:t>Newborn separated from mother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600" dirty="0"/>
                  <a:t>Newborn not wearing enough clothing </a:t>
                </a:r>
                <a:endParaRPr lang="en-GB" sz="1600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600" dirty="0"/>
                  <a:t>Mother not prepared with clothing and wrap for baby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600" dirty="0"/>
                  <a:t>Transfer in open air from delivery room to another building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600" dirty="0"/>
                  <a:t>Inadequate monitoring of newborn temperature and response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E012D31-6106-DAFB-33F3-86C1D7F13C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0785" y="1812021"/>
                <a:ext cx="8015911" cy="4488097"/>
              </a:xfrm>
              <a:prstGeom prst="rect">
                <a:avLst/>
              </a:prstGeom>
              <a:blipFill>
                <a:blip r:embed="rId3"/>
                <a:stretch>
                  <a:fillRect l="-158" t="-2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943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C2DFD-7F7D-BD7C-E12F-9161DC337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 the temperature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C82E5E-FA53-056D-165E-B968DAE68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6346" y="1734853"/>
            <a:ext cx="5520350" cy="456526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52"/>
              </a:spcBef>
            </a:pPr>
            <a:r>
              <a:rPr lang="en-US" sz="1600" dirty="0"/>
              <a:t>W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ash hands correctly and clean the thermometer.</a:t>
            </a:r>
          </a:p>
          <a:p>
            <a:pPr>
              <a:spcBef>
                <a:spcPts val="552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Keep newborn in skin-to-skin contact.</a:t>
            </a:r>
          </a:p>
          <a:p>
            <a:pPr>
              <a:spcBef>
                <a:spcPts val="552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Put the tip of the thermometer high in the armpit (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axilla).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552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Hold the arm against the chest, 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 minutes for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mercury thermometer before reading.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Digital thermometers can be read quickly.</a:t>
            </a:r>
          </a:p>
          <a:p>
            <a:pPr>
              <a:spcBef>
                <a:spcPts val="552"/>
              </a:spcBef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Record the temperature in the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newborn’s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notes.</a:t>
            </a:r>
          </a:p>
          <a:p>
            <a:pPr>
              <a:spcBef>
                <a:spcPts val="552"/>
              </a:spcBef>
            </a:pPr>
            <a:r>
              <a:rPr lang="en-US" sz="1600" dirty="0"/>
              <a:t>Clean the thermometer after use.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01856-89EC-DE50-F7ED-4B7D5D921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7" y="1734853"/>
            <a:ext cx="2233887" cy="29401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4E2B998-7455-762D-02A0-C0DA40053805}"/>
              </a:ext>
            </a:extLst>
          </p:cNvPr>
          <p:cNvSpPr/>
          <p:nvPr/>
        </p:nvSpPr>
        <p:spPr>
          <a:xfrm>
            <a:off x="952540" y="2175933"/>
            <a:ext cx="317461" cy="312257"/>
          </a:xfrm>
          <a:prstGeom prst="ellipse">
            <a:avLst/>
          </a:prstGeom>
          <a:noFill/>
          <a:ln w="28575">
            <a:solidFill>
              <a:srgbClr val="1C86A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92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54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231D6C-6EC9-5E7F-F2F9-BC047A70F86D}"/>
              </a:ext>
            </a:extLst>
          </p:cNvPr>
          <p:cNvGrpSpPr/>
          <p:nvPr/>
        </p:nvGrpSpPr>
        <p:grpSpPr>
          <a:xfrm>
            <a:off x="263148" y="5140619"/>
            <a:ext cx="3171784" cy="1255565"/>
            <a:chOff x="5707215" y="5067532"/>
            <a:chExt cx="3171784" cy="1255565"/>
          </a:xfrm>
        </p:grpSpPr>
        <p:pic>
          <p:nvPicPr>
            <p:cNvPr id="7" name="Picture 6" descr="A close up of a device&#10;&#10;Description automatically generated">
              <a:extLst>
                <a:ext uri="{FF2B5EF4-FFF2-40B4-BE49-F238E27FC236}">
                  <a16:creationId xmlns:a16="http://schemas.microsoft.com/office/drawing/2014/main" id="{504B8EC8-B96A-8F80-4394-33C54FBB1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4250888">
              <a:off x="7296761" y="4740859"/>
              <a:ext cx="708794" cy="2455682"/>
            </a:xfrm>
            <a:prstGeom prst="rect">
              <a:avLst/>
            </a:prstGeom>
          </p:spPr>
        </p:pic>
        <p:pic>
          <p:nvPicPr>
            <p:cNvPr id="8" name="Picture 7" descr="A picture containing sitting, white&#10;&#10;Description automatically generated">
              <a:extLst>
                <a:ext uri="{FF2B5EF4-FFF2-40B4-BE49-F238E27FC236}">
                  <a16:creationId xmlns:a16="http://schemas.microsoft.com/office/drawing/2014/main" id="{461AD976-9318-B60A-4ECA-3FC671EC7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258458">
              <a:off x="6684679" y="4090068"/>
              <a:ext cx="635826" cy="259075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85B86A4-0578-1196-F1B8-86388D491F8F}"/>
              </a:ext>
            </a:extLst>
          </p:cNvPr>
          <p:cNvGrpSpPr/>
          <p:nvPr/>
        </p:nvGrpSpPr>
        <p:grpSpPr>
          <a:xfrm>
            <a:off x="3116346" y="5141560"/>
            <a:ext cx="4022270" cy="360000"/>
            <a:chOff x="566707" y="4383958"/>
            <a:chExt cx="4022270" cy="360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611E7AC-6395-64EA-2D2C-9CD3A562A5F0}"/>
                </a:ext>
              </a:extLst>
            </p:cNvPr>
            <p:cNvGrpSpPr/>
            <p:nvPr/>
          </p:nvGrpSpPr>
          <p:grpSpPr>
            <a:xfrm>
              <a:off x="690712" y="4440486"/>
              <a:ext cx="3898265" cy="264303"/>
              <a:chOff x="2381314" y="5405811"/>
              <a:chExt cx="3898265" cy="26430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358FFA-2695-1CAC-96D5-4CD552975734}"/>
                  </a:ext>
                </a:extLst>
              </p:cNvPr>
              <p:cNvSpPr txBox="1"/>
              <p:nvPr/>
            </p:nvSpPr>
            <p:spPr>
              <a:xfrm>
                <a:off x="2620364" y="5405811"/>
                <a:ext cx="3659215" cy="264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>
                  <a:buNone/>
                </a:pPr>
                <a:r>
                  <a:rPr lang="en-US" sz="1100" i="1" dirty="0">
                    <a:latin typeface="Arial" panose="020B0604020202020204" pitchFamily="34" charset="0"/>
                    <a:cs typeface="Arial" panose="020B0604020202020204" pitchFamily="34" charset="0"/>
                    <a:hlinkClick r:id="rId6"/>
                  </a:rPr>
                  <a:t>Taking the temperature 1:18</a:t>
                </a:r>
                <a:r>
                  <a:rPr lang="en-US" sz="1100" i="1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–</a:t>
                </a:r>
                <a:r>
                  <a:rPr lang="en-US" sz="1100" i="1" dirty="0">
                    <a:latin typeface="Arial" panose="020B0604020202020204" pitchFamily="34" charset="0"/>
                    <a:cs typeface="Arial" panose="020B0604020202020204" pitchFamily="34" charset="0"/>
                    <a:hlinkClick r:id="rId6"/>
                  </a:rPr>
                  <a:t>2:40</a:t>
                </a:r>
                <a:endParaRPr lang="en-US" sz="11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0F85FEA2-088F-0956-F602-4FC496E22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381314" y="5417418"/>
                <a:ext cx="223731" cy="223731"/>
              </a:xfrm>
              <a:prstGeom prst="rect">
                <a:avLst/>
              </a:prstGeom>
            </p:spPr>
          </p:pic>
        </p:grpSp>
        <p:pic>
          <p:nvPicPr>
            <p:cNvPr id="11" name="Picture 10" descr="A blue circle with a white camera&#10;&#10;Description automatically generated">
              <a:extLst>
                <a:ext uri="{FF2B5EF4-FFF2-40B4-BE49-F238E27FC236}">
                  <a16:creationId xmlns:a16="http://schemas.microsoft.com/office/drawing/2014/main" id="{6C7EBC7A-8005-0110-ED89-ACDCADD29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07" y="4383958"/>
              <a:ext cx="360000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054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3E0347B-5A52-7328-6FC9-1AD834026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661" y="2180064"/>
            <a:ext cx="2442138" cy="32142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8B7EFFA-0697-F6CD-C9CF-9069579C9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temperature ranges</a:t>
            </a:r>
            <a:endParaRPr lang="en-NO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775B3C-891B-7F57-6D80-E5FEC6E05F38}"/>
              </a:ext>
            </a:extLst>
          </p:cNvPr>
          <p:cNvGrpSpPr/>
          <p:nvPr/>
        </p:nvGrpSpPr>
        <p:grpSpPr>
          <a:xfrm>
            <a:off x="934887" y="2100972"/>
            <a:ext cx="4074344" cy="3849649"/>
            <a:chOff x="147920" y="2527862"/>
            <a:chExt cx="4074344" cy="38496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D62F7C5-15BB-D228-8C71-FAAA67A5C073}"/>
                </a:ext>
              </a:extLst>
            </p:cNvPr>
            <p:cNvGrpSpPr/>
            <p:nvPr/>
          </p:nvGrpSpPr>
          <p:grpSpPr>
            <a:xfrm>
              <a:off x="147920" y="2527862"/>
              <a:ext cx="4074344" cy="3849649"/>
              <a:chOff x="2147746" y="1398699"/>
              <a:chExt cx="4074344" cy="3849649"/>
            </a:xfrm>
          </p:grpSpPr>
          <p:pic>
            <p:nvPicPr>
              <p:cNvPr id="8" name="Picture 2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6BF2687C-7509-2371-2C70-AEE9F34B0A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6371"/>
              <a:stretch/>
            </p:blipFill>
            <p:spPr>
              <a:xfrm>
                <a:off x="4544007" y="1398699"/>
                <a:ext cx="1678083" cy="3849649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92074918-ABB8-3363-F31E-A31514611047}"/>
                  </a:ext>
                </a:extLst>
              </p:cNvPr>
              <p:cNvGrpSpPr/>
              <p:nvPr/>
            </p:nvGrpSpPr>
            <p:grpSpPr>
              <a:xfrm>
                <a:off x="2147746" y="1398699"/>
                <a:ext cx="2677931" cy="3849649"/>
                <a:chOff x="2147746" y="1398699"/>
                <a:chExt cx="2677931" cy="3849649"/>
              </a:xfrm>
            </p:grpSpPr>
            <p:pic>
              <p:nvPicPr>
                <p:cNvPr id="10" name="Picture 2" descr="A screenshot of a cell phone&#10;&#10;Description automatically generated">
                  <a:extLst>
                    <a:ext uri="{FF2B5EF4-FFF2-40B4-BE49-F238E27FC236}">
                      <a16:creationId xmlns:a16="http://schemas.microsoft.com/office/drawing/2014/main" id="{6612F175-1869-8ABD-4227-C0E3ACA718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6371"/>
                <a:stretch/>
              </p:blipFill>
              <p:spPr>
                <a:xfrm>
                  <a:off x="2147746" y="1398699"/>
                  <a:ext cx="2358214" cy="3849649"/>
                </a:xfrm>
                <a:prstGeom prst="rect">
                  <a:avLst/>
                </a:prstGeom>
              </p:spPr>
            </p:pic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6DB2036-E8CF-11E4-BD6F-E3C94B109EEA}"/>
                    </a:ext>
                  </a:extLst>
                </p:cNvPr>
                <p:cNvSpPr/>
                <p:nvPr/>
              </p:nvSpPr>
              <p:spPr>
                <a:xfrm>
                  <a:off x="4450407" y="3367620"/>
                  <a:ext cx="375270" cy="2711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63DDB8-AEA8-74DF-1ED6-B02AE59AB544}"/>
                </a:ext>
              </a:extLst>
            </p:cNvPr>
            <p:cNvSpPr/>
            <p:nvPr/>
          </p:nvSpPr>
          <p:spPr>
            <a:xfrm>
              <a:off x="2676525" y="4767886"/>
              <a:ext cx="1545739" cy="661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8">
            <a:extLst>
              <a:ext uri="{FF2B5EF4-FFF2-40B4-BE49-F238E27FC236}">
                <a16:creationId xmlns:a16="http://schemas.microsoft.com/office/drawing/2014/main" id="{F6631AD5-BA19-3C57-3B51-20422C3D3A60}"/>
              </a:ext>
            </a:extLst>
          </p:cNvPr>
          <p:cNvSpPr/>
          <p:nvPr/>
        </p:nvSpPr>
        <p:spPr>
          <a:xfrm>
            <a:off x="5912198" y="2994590"/>
            <a:ext cx="1018087" cy="1592431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4"/>
          </a:p>
        </p:txBody>
      </p:sp>
      <p:cxnSp>
        <p:nvCxnSpPr>
          <p:cNvPr id="14" name="Straight Arrow Connector 9">
            <a:extLst>
              <a:ext uri="{FF2B5EF4-FFF2-40B4-BE49-F238E27FC236}">
                <a16:creationId xmlns:a16="http://schemas.microsoft.com/office/drawing/2014/main" id="{8C5B7D7F-0273-BEF6-CD87-CFC148C230E4}"/>
              </a:ext>
            </a:extLst>
          </p:cNvPr>
          <p:cNvCxnSpPr>
            <a:cxnSpLocks/>
          </p:cNvCxnSpPr>
          <p:nvPr/>
        </p:nvCxnSpPr>
        <p:spPr>
          <a:xfrm>
            <a:off x="4975032" y="3094833"/>
            <a:ext cx="1122518" cy="0"/>
          </a:xfrm>
          <a:prstGeom prst="straightConnector1">
            <a:avLst/>
          </a:prstGeom>
          <a:ln w="28575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1">
            <a:extLst>
              <a:ext uri="{FF2B5EF4-FFF2-40B4-BE49-F238E27FC236}">
                <a16:creationId xmlns:a16="http://schemas.microsoft.com/office/drawing/2014/main" id="{25133C36-E06A-B283-441A-4A151FCE6699}"/>
              </a:ext>
            </a:extLst>
          </p:cNvPr>
          <p:cNvSpPr/>
          <p:nvPr/>
        </p:nvSpPr>
        <p:spPr>
          <a:xfrm>
            <a:off x="6954670" y="2994590"/>
            <a:ext cx="633363" cy="2306261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4"/>
          </a:p>
        </p:txBody>
      </p:sp>
      <p:cxnSp>
        <p:nvCxnSpPr>
          <p:cNvPr id="16" name="Straight Arrow Connector 12">
            <a:extLst>
              <a:ext uri="{FF2B5EF4-FFF2-40B4-BE49-F238E27FC236}">
                <a16:creationId xmlns:a16="http://schemas.microsoft.com/office/drawing/2014/main" id="{28AA9CF1-3752-0268-1BA8-C427F295067A}"/>
              </a:ext>
            </a:extLst>
          </p:cNvPr>
          <p:cNvCxnSpPr>
            <a:cxnSpLocks/>
          </p:cNvCxnSpPr>
          <p:nvPr/>
        </p:nvCxnSpPr>
        <p:spPr>
          <a:xfrm>
            <a:off x="4356310" y="4700337"/>
            <a:ext cx="2598360" cy="0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4">
            <a:extLst>
              <a:ext uri="{FF2B5EF4-FFF2-40B4-BE49-F238E27FC236}">
                <a16:creationId xmlns:a16="http://schemas.microsoft.com/office/drawing/2014/main" id="{B961CC6E-1080-114A-1DF3-2C5D7FDCD828}"/>
              </a:ext>
            </a:extLst>
          </p:cNvPr>
          <p:cNvCxnSpPr>
            <a:cxnSpLocks/>
          </p:cNvCxnSpPr>
          <p:nvPr/>
        </p:nvCxnSpPr>
        <p:spPr>
          <a:xfrm>
            <a:off x="5017698" y="3881488"/>
            <a:ext cx="1936972" cy="0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ktangel 2">
            <a:extLst>
              <a:ext uri="{FF2B5EF4-FFF2-40B4-BE49-F238E27FC236}">
                <a16:creationId xmlns:a16="http://schemas.microsoft.com/office/drawing/2014/main" id="{0FA669AD-FB45-1DF3-BE5C-7EC4F51CD053}"/>
              </a:ext>
            </a:extLst>
          </p:cNvPr>
          <p:cNvSpPr/>
          <p:nvPr/>
        </p:nvSpPr>
        <p:spPr>
          <a:xfrm>
            <a:off x="3646643" y="4286167"/>
            <a:ext cx="1328389" cy="828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kstSylinder 3">
            <a:extLst>
              <a:ext uri="{FF2B5EF4-FFF2-40B4-BE49-F238E27FC236}">
                <a16:creationId xmlns:a16="http://schemas.microsoft.com/office/drawing/2014/main" id="{67A5A6D8-6D66-4F31-6365-25DF1678C38B}"/>
              </a:ext>
            </a:extLst>
          </p:cNvPr>
          <p:cNvSpPr txBox="1"/>
          <p:nvPr/>
        </p:nvSpPr>
        <p:spPr>
          <a:xfrm>
            <a:off x="3518065" y="4311055"/>
            <a:ext cx="138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>
                <a:solidFill>
                  <a:srgbClr val="BE1C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</a:t>
            </a:r>
            <a:r>
              <a:rPr lang="nb-NO" sz="1200" dirty="0">
                <a:solidFill>
                  <a:srgbClr val="BE1C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200" dirty="0" err="1">
                <a:solidFill>
                  <a:srgbClr val="BE1C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sign-</a:t>
            </a:r>
            <a:r>
              <a:rPr lang="nb-NO" sz="1200" b="1" dirty="0" err="1">
                <a:solidFill>
                  <a:srgbClr val="BE1C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Urgently</a:t>
            </a:r>
            <a:r>
              <a:rPr lang="nb-NO" sz="1200" b="1" dirty="0">
                <a:solidFill>
                  <a:srgbClr val="BE1C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200" b="1" dirty="0" err="1">
                <a:solidFill>
                  <a:srgbClr val="BE1C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nb-NO" sz="1200" b="1" dirty="0">
                <a:solidFill>
                  <a:srgbClr val="BE1C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200" b="1" dirty="0" err="1">
                <a:solidFill>
                  <a:srgbClr val="BE1C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skilled</a:t>
            </a:r>
            <a:r>
              <a:rPr lang="nb-NO" sz="1200" b="1" dirty="0">
                <a:solidFill>
                  <a:srgbClr val="BE1C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200" b="1" dirty="0" err="1">
                <a:solidFill>
                  <a:srgbClr val="BE1C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endParaRPr lang="nb-NO" sz="1200" b="1" dirty="0">
              <a:solidFill>
                <a:srgbClr val="BE1C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35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88E20-9571-7B2B-4CD0-A919A8B2528D}"/>
              </a:ext>
            </a:extLst>
          </p:cNvPr>
          <p:cNvSpPr/>
          <p:nvPr/>
        </p:nvSpPr>
        <p:spPr>
          <a:xfrm>
            <a:off x="513174" y="1718011"/>
            <a:ext cx="8117649" cy="205703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74905-0953-20B6-2855-23EEF1AE1AA5}"/>
              </a:ext>
            </a:extLst>
          </p:cNvPr>
          <p:cNvSpPr/>
          <p:nvPr/>
        </p:nvSpPr>
        <p:spPr>
          <a:xfrm>
            <a:off x="513174" y="4408515"/>
            <a:ext cx="8117649" cy="1936926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96DA53-04E5-B09B-3652-B1A48F95F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do you monitor and record temperature?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DD8058-A7ED-C906-3CAE-0E86DE19F994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600" dirty="0"/>
              <a:t>All newborns: within 90 minutes after birth, at least twice in the first 24 hours, and</a:t>
            </a:r>
            <a:br>
              <a:rPr lang="en-US" sz="1600" dirty="0"/>
            </a:br>
            <a:r>
              <a:rPr lang="en-US" sz="1600" dirty="0"/>
              <a:t>once per day until discharge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600" dirty="0"/>
              <a:t>When a newborn is preterm/low birth weight, sick or has any danger sign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600" dirty="0"/>
              <a:t>When a baby is admitted to hospital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600" dirty="0"/>
              <a:t>When a newborn is suspected of being too cold (hypothermic) or too hot                      (hyperthermic)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600" dirty="0"/>
              <a:t>When re-warming or cooling during management of hypo- and hyperthermia</a:t>
            </a:r>
            <a:endParaRPr lang="en-US" sz="1600" b="1" dirty="0">
              <a:ea typeface="+mj-ea"/>
            </a:endParaRPr>
          </a:p>
          <a:p>
            <a:pPr marL="0" indent="0">
              <a:lnSpc>
                <a:spcPct val="2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600" b="1" dirty="0">
                <a:ea typeface="+mj-ea"/>
              </a:rPr>
              <a:t>How frequently do you measure temperature?</a:t>
            </a:r>
          </a:p>
          <a:p>
            <a:pPr marL="0" indent="0" defTabSz="914400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1600" b="1" dirty="0"/>
              <a:t>Measure axillary temperature using a thermometer and record it:</a:t>
            </a:r>
            <a:endParaRPr lang="en-US" sz="1600" b="1" dirty="0"/>
          </a:p>
          <a:p>
            <a:pPr marL="194400" defTabSz="914400">
              <a:lnSpc>
                <a:spcPct val="100000"/>
              </a:lnSpc>
              <a:spcBef>
                <a:spcPts val="368"/>
              </a:spcBef>
            </a:pPr>
            <a:r>
              <a:rPr lang="en-US" sz="1600" dirty="0"/>
              <a:t>2–4 times per day for preterm or small baby (&lt;2500 g), sick newborn or newborn </a:t>
            </a:r>
            <a:br>
              <a:rPr lang="en-US" sz="1600" dirty="0"/>
            </a:br>
            <a:r>
              <a:rPr lang="en-US" sz="1600" dirty="0"/>
              <a:t>with a danger sign</a:t>
            </a:r>
          </a:p>
          <a:p>
            <a:pPr marL="194400" defTabSz="914400">
              <a:lnSpc>
                <a:spcPct val="100000"/>
              </a:lnSpc>
              <a:spcBef>
                <a:spcPts val="368"/>
              </a:spcBef>
            </a:pPr>
            <a:r>
              <a:rPr lang="en-US" sz="1600" dirty="0"/>
              <a:t>More often when thermal environment varies day/night, when newborn cannot be </a:t>
            </a:r>
            <a:br>
              <a:rPr lang="en-US" sz="1600" dirty="0"/>
            </a:br>
            <a:r>
              <a:rPr lang="en-US" sz="1600" dirty="0"/>
              <a:t>maintained in skin-to-skin contact, or when the newborn is unstable.</a:t>
            </a:r>
          </a:p>
          <a:p>
            <a:pPr marL="0" indent="0" defTabSz="914400">
              <a:lnSpc>
                <a:spcPct val="100000"/>
              </a:lnSpc>
              <a:spcBef>
                <a:spcPts val="368"/>
              </a:spcBef>
              <a:buNone/>
            </a:pPr>
            <a:r>
              <a:rPr lang="en-US" sz="1600" b="1" dirty="0"/>
              <a:t>Check and use unit guidelines for specific conditions.</a:t>
            </a:r>
          </a:p>
          <a:p>
            <a:pPr>
              <a:lnSpc>
                <a:spcPct val="100000"/>
              </a:lnSpc>
            </a:pPr>
            <a:endParaRPr lang="en-NO" sz="1600" dirty="0"/>
          </a:p>
        </p:txBody>
      </p:sp>
    </p:spTree>
    <p:extLst>
      <p:ext uri="{BB962C8B-B14F-4D97-AF65-F5344CB8AC3E}">
        <p14:creationId xmlns:p14="http://schemas.microsoft.com/office/powerpoint/2010/main" val="296376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E55AA2-E839-F9A6-C7BC-21E3EBA5C78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Hypo- and hyperthermia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920293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4D3309-E028-7FF2-D387-1273CF266E72}"/>
              </a:ext>
            </a:extLst>
          </p:cNvPr>
          <p:cNvSpPr/>
          <p:nvPr/>
        </p:nvSpPr>
        <p:spPr>
          <a:xfrm>
            <a:off x="3301239" y="1734854"/>
            <a:ext cx="5301272" cy="2937814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1960F2-B576-284C-DA3F-5EB479054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hypothermia?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B85FDD-07A7-CB16-E133-DD4585B5A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319" y="1820411"/>
            <a:ext cx="5222377" cy="447970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8"/>
              </a:spcBef>
              <a:spcAft>
                <a:spcPts val="920"/>
              </a:spcAft>
            </a:pPr>
            <a:r>
              <a:rPr lang="en-GB" dirty="0"/>
              <a:t>If a </a:t>
            </a:r>
            <a:r>
              <a:rPr lang="en-GB" dirty="0" err="1"/>
              <a:t>newborn</a:t>
            </a:r>
            <a:r>
              <a:rPr lang="en-GB" dirty="0"/>
              <a:t> has a temperature of less than </a:t>
            </a:r>
            <a:br>
              <a:rPr lang="en-GB" dirty="0"/>
            </a:br>
            <a:r>
              <a:rPr lang="en-GB" dirty="0"/>
              <a:t>36.5 </a:t>
            </a:r>
            <a:r>
              <a:rPr lang="en-US" dirty="0"/>
              <a:t>°</a:t>
            </a:r>
            <a:r>
              <a:rPr lang="en-GB" dirty="0"/>
              <a:t>C, the </a:t>
            </a:r>
            <a:r>
              <a:rPr lang="en-GB" dirty="0" err="1"/>
              <a:t>newborn</a:t>
            </a:r>
            <a:r>
              <a:rPr lang="en-GB" dirty="0"/>
              <a:t> has </a:t>
            </a:r>
            <a:r>
              <a:rPr lang="en-GB" b="1" dirty="0"/>
              <a:t>hypothermia.</a:t>
            </a:r>
            <a:endParaRPr lang="en-US" dirty="0"/>
          </a:p>
          <a:p>
            <a:pPr>
              <a:spcBef>
                <a:spcPts val="368"/>
              </a:spcBef>
              <a:spcAft>
                <a:spcPts val="920"/>
              </a:spcAft>
            </a:pPr>
            <a:r>
              <a:rPr lang="en-GB" dirty="0"/>
              <a:t>Hypothermia is a risk to newborns in </a:t>
            </a:r>
            <a:r>
              <a:rPr lang="en-GB" b="1" dirty="0"/>
              <a:t>all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climates.</a:t>
            </a:r>
          </a:p>
          <a:p>
            <a:pPr>
              <a:spcBef>
                <a:spcPts val="368"/>
              </a:spcBef>
              <a:spcAft>
                <a:spcPts val="920"/>
              </a:spcAft>
            </a:pPr>
            <a:r>
              <a:rPr lang="en-GB" dirty="0"/>
              <a:t>Hypothermia is frequent where the temperature          difference between day and night is large or </a:t>
            </a:r>
            <a:br>
              <a:rPr lang="en-GB" dirty="0"/>
            </a:br>
            <a:r>
              <a:rPr lang="en-GB" dirty="0"/>
              <a:t>when transferring from delivery room to </a:t>
            </a:r>
            <a:br>
              <a:rPr lang="en-GB" dirty="0"/>
            </a:br>
            <a:r>
              <a:rPr lang="en-GB" dirty="0"/>
              <a:t>postnatal ward.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4BA64-6C46-7CBE-941E-E782CDB7F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9" y="1734853"/>
            <a:ext cx="2610091" cy="34352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A2EB9E-4131-DF4C-391A-11CD38110237}"/>
              </a:ext>
            </a:extLst>
          </p:cNvPr>
          <p:cNvSpPr/>
          <p:nvPr/>
        </p:nvSpPr>
        <p:spPr>
          <a:xfrm>
            <a:off x="1402539" y="2635649"/>
            <a:ext cx="756000" cy="226984"/>
          </a:xfrm>
          <a:prstGeom prst="ellipse">
            <a:avLst/>
          </a:prstGeom>
          <a:noFill/>
          <a:ln w="28575">
            <a:solidFill>
              <a:srgbClr val="1C86A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92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54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993E5E-00CD-CF91-DC26-15A138AD8385}"/>
              </a:ext>
            </a:extLst>
          </p:cNvPr>
          <p:cNvSpPr/>
          <p:nvPr/>
        </p:nvSpPr>
        <p:spPr>
          <a:xfrm>
            <a:off x="2358870" y="2742266"/>
            <a:ext cx="455517" cy="513491"/>
          </a:xfrm>
          <a:prstGeom prst="ellipse">
            <a:avLst/>
          </a:prstGeom>
          <a:noFill/>
          <a:ln w="28575">
            <a:solidFill>
              <a:srgbClr val="1C86A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92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54" dirty="0"/>
          </a:p>
        </p:txBody>
      </p:sp>
    </p:spTree>
    <p:extLst>
      <p:ext uri="{BB962C8B-B14F-4D97-AF65-F5344CB8AC3E}">
        <p14:creationId xmlns:p14="http://schemas.microsoft.com/office/powerpoint/2010/main" val="334923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uiExpand="1" build="p"/>
      <p:bldP spid="5" grpId="0" animBg="1"/>
      <p:bldP spid="5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DEE523-DEE6-D8CD-7338-D52983DB4E4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lvl="0"/>
            <a:r>
              <a:rPr lang="en-GB" sz="1800" b="1" dirty="0"/>
              <a:t>Goal and </a:t>
            </a:r>
            <a:r>
              <a:rPr lang="nb-NO" sz="1800" b="1" dirty="0"/>
              <a:t>l</a:t>
            </a:r>
            <a:r>
              <a:rPr lang="en-NO" sz="1800" b="1" dirty="0"/>
              <a:t>earning </a:t>
            </a:r>
            <a:r>
              <a:rPr lang="en-GB" sz="1800" b="1" dirty="0"/>
              <a:t>outcomes</a:t>
            </a:r>
          </a:p>
          <a:p>
            <a:pPr lvl="0"/>
            <a:r>
              <a:rPr lang="en-GB" sz="1800" b="1" dirty="0"/>
              <a:t>The situation</a:t>
            </a:r>
          </a:p>
          <a:p>
            <a:pPr lvl="0"/>
            <a:r>
              <a:rPr lang="en-US" sz="1800" b="1" dirty="0"/>
              <a:t>Keeping the newborn warm </a:t>
            </a:r>
          </a:p>
          <a:p>
            <a:pPr lvl="0"/>
            <a:r>
              <a:rPr lang="en-US" dirty="0"/>
              <a:t>Hypo- and hyperthermia</a:t>
            </a:r>
            <a:endParaRPr lang="en-US" sz="1800" b="1" dirty="0"/>
          </a:p>
          <a:p>
            <a:r>
              <a:rPr lang="en-US" sz="1800" b="1" dirty="0"/>
              <a:t>Alternative warming methods</a:t>
            </a:r>
          </a:p>
          <a:p>
            <a:pPr lvl="0"/>
            <a:r>
              <a:rPr lang="en-US" sz="1800" b="1" dirty="0"/>
              <a:t>Summary</a:t>
            </a:r>
          </a:p>
          <a:p>
            <a:pPr lvl="0"/>
            <a:r>
              <a:rPr lang="en-US" sz="1800" b="1" dirty="0"/>
              <a:t>Clinical practice</a:t>
            </a:r>
          </a:p>
          <a:p>
            <a:pPr lvl="0"/>
            <a:r>
              <a:rPr lang="en-US" sz="1800" b="1" dirty="0"/>
              <a:t>Quality improvement</a:t>
            </a:r>
          </a:p>
          <a:p>
            <a:pPr lvl="0"/>
            <a:r>
              <a:rPr lang="en-GB" sz="1800" dirty="0"/>
              <a:t>References and additional </a:t>
            </a:r>
            <a:r>
              <a:rPr lang="en-GB" dirty="0"/>
              <a:t>resources</a:t>
            </a:r>
            <a:endParaRPr lang="en-GB" sz="18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733BCC-E12B-4A9A-CBBA-5EEFE8AF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508960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FFE78-ECB9-D9F7-B82E-FDDE64C9D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2254E4-953B-E012-8F24-156881DAB51F}"/>
              </a:ext>
            </a:extLst>
          </p:cNvPr>
          <p:cNvSpPr/>
          <p:nvPr/>
        </p:nvSpPr>
        <p:spPr>
          <a:xfrm>
            <a:off x="507304" y="1734852"/>
            <a:ext cx="8095207" cy="2837147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23C627-74FF-7BBA-C1D3-01EDB34C4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signs indicate that a newborn may have mild hypothermia?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FFE0D4-A562-3859-E4B3-71F9643BE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52" y="1812021"/>
            <a:ext cx="7990744" cy="4488097"/>
          </a:xfrm>
          <a:prstGeom prst="rect">
            <a:avLst/>
          </a:prstGeom>
        </p:spPr>
        <p:txBody>
          <a:bodyPr/>
          <a:lstStyle/>
          <a:p>
            <a:pPr marL="193675" indent="-193675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Activity decreased</a:t>
            </a:r>
          </a:p>
          <a:p>
            <a:pPr marL="193675" indent="-193675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Breastfeeding inadequate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3675" indent="-193675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Weak cry</a:t>
            </a:r>
          </a:p>
          <a:p>
            <a:pPr marL="193675" indent="-193675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Respiratory distress (fast or difficult breathing)</a:t>
            </a:r>
          </a:p>
          <a:p>
            <a:pPr marL="193675" indent="-193675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Cold feet and hands (may also have a cold body)</a:t>
            </a:r>
          </a:p>
          <a:p>
            <a:pPr marL="193675" indent="-193675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Hypoglycaemia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3675" indent="-193675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5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5AC5B-2773-0E10-D084-471DB91B9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4E90D2-E660-AE79-B1DC-9CD573E40A4C}"/>
              </a:ext>
            </a:extLst>
          </p:cNvPr>
          <p:cNvSpPr/>
          <p:nvPr/>
        </p:nvSpPr>
        <p:spPr>
          <a:xfrm>
            <a:off x="507304" y="1734852"/>
            <a:ext cx="8095207" cy="405355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3CE4A7-F8A1-D436-B871-7DA286B27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signs indicate severe hypothermia?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C590F6-ED04-27F0-E0B1-0EE387A8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09" y="1800625"/>
            <a:ext cx="8005387" cy="4499494"/>
          </a:xfrm>
          <a:prstGeom prst="rect">
            <a:avLst/>
          </a:prstGeom>
        </p:spPr>
        <p:txBody>
          <a:bodyPr/>
          <a:lstStyle/>
          <a:p>
            <a:r>
              <a:rPr lang="en-GB" sz="1600" dirty="0"/>
              <a:t>Face, hands and feet may develop a bright red colour (in all skin colours).</a:t>
            </a:r>
            <a:endParaRPr lang="en-US" sz="1600" dirty="0"/>
          </a:p>
          <a:p>
            <a:r>
              <a:rPr lang="en-GB" sz="1600" dirty="0"/>
              <a:t>The skin over the back and limbs or over the whole body may become </a:t>
            </a:r>
            <a:br>
              <a:rPr lang="en-GB" sz="1600" dirty="0"/>
            </a:br>
            <a:r>
              <a:rPr lang="en-GB" sz="1600" dirty="0"/>
              <a:t>hard, together with reddening and oedema.</a:t>
            </a:r>
          </a:p>
          <a:p>
            <a:r>
              <a:rPr lang="en-US" sz="1600" dirty="0"/>
              <a:t>Breathing becomes slow, shallow and irregular, with slow heartbeat.</a:t>
            </a:r>
          </a:p>
          <a:p>
            <a:r>
              <a:rPr lang="en-US" sz="1600" dirty="0"/>
              <a:t>Blood sugar falls (</a:t>
            </a:r>
            <a:r>
              <a:rPr lang="en-US" sz="1600" dirty="0" err="1"/>
              <a:t>hypoglycaemia</a:t>
            </a:r>
            <a:r>
              <a:rPr lang="en-US" sz="1600" dirty="0"/>
              <a:t>), with metabolic acidosis and possible </a:t>
            </a:r>
            <a:br>
              <a:rPr lang="en-US" sz="1600" dirty="0"/>
            </a:br>
            <a:r>
              <a:rPr lang="en-US" sz="1600" dirty="0"/>
              <a:t>internal bleeding.</a:t>
            </a:r>
          </a:p>
          <a:p>
            <a:pPr lvl="2">
              <a:spcBef>
                <a:spcPts val="400"/>
              </a:spcBef>
            </a:pPr>
            <a:r>
              <a:rPr lang="en-GB" sz="1600" dirty="0"/>
              <a:t>Blood glucose levels must be checked in every newborn with hypothermia, </a:t>
            </a:r>
            <a:br>
              <a:rPr lang="en-GB" sz="1600" dirty="0"/>
            </a:br>
            <a:r>
              <a:rPr lang="en-GB" sz="1600" dirty="0"/>
              <a:t>and hypoglycaemia must be treated appropriately.</a:t>
            </a:r>
            <a:endParaRPr lang="en-US" sz="1600" dirty="0"/>
          </a:p>
          <a:p>
            <a:pPr marL="160801" lvl="2" indent="0">
              <a:lnSpc>
                <a:spcPts val="1300"/>
              </a:lnSpc>
              <a:spcBef>
                <a:spcPts val="400"/>
              </a:spcBef>
              <a:buNone/>
            </a:pPr>
            <a:endParaRPr lang="en-US" sz="1600" dirty="0"/>
          </a:p>
          <a:p>
            <a:pPr marL="160801" lvl="2" indent="0">
              <a:spcBef>
                <a:spcPts val="0"/>
              </a:spcBef>
              <a:buNone/>
            </a:pPr>
            <a:r>
              <a:rPr lang="en-GB" sz="1600" b="1" dirty="0"/>
              <a:t>Hypothermia may be a sign of serious bacterial infection in a newborn.</a:t>
            </a:r>
          </a:p>
          <a:p>
            <a:pPr marL="160801" lvl="2" indent="0">
              <a:spcBef>
                <a:spcPts val="400"/>
              </a:spcBef>
              <a:buNone/>
            </a:pPr>
            <a:r>
              <a:rPr lang="en-GB" sz="1600" b="1" dirty="0"/>
              <a:t>Urgent referral for skilled care is needed.</a:t>
            </a:r>
            <a:endParaRPr lang="en-US" sz="1600" b="1" dirty="0"/>
          </a:p>
          <a:p>
            <a:pPr marL="435195" lvl="1" indent="0">
              <a:buNone/>
            </a:pPr>
            <a:endParaRPr lang="en-GB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143375-EB0B-81E5-6E1F-B7BD7F63733C}"/>
              </a:ext>
            </a:extLst>
          </p:cNvPr>
          <p:cNvGrpSpPr/>
          <p:nvPr/>
        </p:nvGrpSpPr>
        <p:grpSpPr>
          <a:xfrm>
            <a:off x="507304" y="6090771"/>
            <a:ext cx="4022270" cy="360000"/>
            <a:chOff x="566707" y="4383958"/>
            <a:chExt cx="4022270" cy="360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887DEB0-EFD4-FE55-A75A-273271C4D29B}"/>
                </a:ext>
              </a:extLst>
            </p:cNvPr>
            <p:cNvGrpSpPr/>
            <p:nvPr/>
          </p:nvGrpSpPr>
          <p:grpSpPr>
            <a:xfrm>
              <a:off x="690712" y="4440486"/>
              <a:ext cx="3898265" cy="261610"/>
              <a:chOff x="2381314" y="5405811"/>
              <a:chExt cx="3898265" cy="26161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9985DD-222D-A7BF-3336-725DF1A6DF7D}"/>
                  </a:ext>
                </a:extLst>
              </p:cNvPr>
              <p:cNvSpPr txBox="1"/>
              <p:nvPr/>
            </p:nvSpPr>
            <p:spPr>
              <a:xfrm>
                <a:off x="2620364" y="5405811"/>
                <a:ext cx="3659215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938" lvl="1">
                  <a:buNone/>
                </a:pPr>
                <a:r>
                  <a:rPr lang="en-US" sz="1100" i="1" u="sng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3"/>
                  </a:rPr>
                  <a:t>Hypothermia definitions and physiology</a:t>
                </a:r>
                <a:endParaRPr lang="en-US" sz="1100" i="1" u="sng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1B7EEA86-A518-026A-7DA9-CE2B52061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381314" y="5417418"/>
                <a:ext cx="223731" cy="223731"/>
              </a:xfrm>
              <a:prstGeom prst="rect">
                <a:avLst/>
              </a:prstGeom>
            </p:spPr>
          </p:pic>
        </p:grpSp>
        <p:pic>
          <p:nvPicPr>
            <p:cNvPr id="6" name="Picture 5" descr="A blue circle with a white camera&#10;&#10;Description automatically generated">
              <a:extLst>
                <a:ext uri="{FF2B5EF4-FFF2-40B4-BE49-F238E27FC236}">
                  <a16:creationId xmlns:a16="http://schemas.microsoft.com/office/drawing/2014/main" id="{7A6F8EA1-4914-331F-EB27-94ACD361C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07" y="4383958"/>
              <a:ext cx="360000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03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CD341-874C-6FF2-1F7D-B7CCDAE89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154DF3-3364-E36B-DD4F-6CCA6129D670}"/>
              </a:ext>
            </a:extLst>
          </p:cNvPr>
          <p:cNvSpPr/>
          <p:nvPr/>
        </p:nvSpPr>
        <p:spPr>
          <a:xfrm>
            <a:off x="2868630" y="1734853"/>
            <a:ext cx="5733881" cy="432992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0A875C-EA79-C420-E275-F69B2E30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</a:t>
            </a:r>
            <a:r>
              <a:rPr lang="en-US" dirty="0"/>
              <a:t>actions do you take for hypothermic newborns?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F4978C-29AD-7A71-6FE5-557B807A6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2635" y="1828799"/>
            <a:ext cx="5644061" cy="4471319"/>
          </a:xfrm>
          <a:prstGeom prst="rect">
            <a:avLst/>
          </a:prstGeom>
        </p:spPr>
        <p:txBody>
          <a:bodyPr/>
          <a:lstStyle/>
          <a:p>
            <a:pPr marL="193675" indent="-194400">
              <a:lnSpc>
                <a:spcPts val="1900"/>
              </a:lnSpc>
              <a:spcBef>
                <a:spcPts val="300"/>
              </a:spcBef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Make sure the room is warm,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at least 25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C, no draughts.</a:t>
            </a:r>
            <a:endParaRPr lang="nb-NO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3675" indent="-194400">
              <a:lnSpc>
                <a:spcPts val="1900"/>
              </a:lnSpc>
              <a:spcBef>
                <a:spcPts val="300"/>
              </a:spcBef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Remove wet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clothes, change nappy and put on warm </a:t>
            </a:r>
            <a:b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clothes, hat, mittens and socks.</a:t>
            </a:r>
            <a:endParaRPr lang="nb-NO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3675" indent="-194400">
              <a:lnSpc>
                <a:spcPts val="1900"/>
              </a:lnSpc>
              <a:spcBef>
                <a:spcPts val="300"/>
              </a:spcBef>
            </a:pP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Place baby in continuous skin-to-skin contact day and night. </a:t>
            </a:r>
          </a:p>
          <a:p>
            <a:pPr marL="193675" indent="-194400">
              <a:lnSpc>
                <a:spcPts val="1900"/>
              </a:lnSpc>
              <a:spcBef>
                <a:spcPts val="300"/>
              </a:spcBef>
            </a:pP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Cover with the mother’s clothes and an additional </a:t>
            </a:r>
            <a:b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pre-warmed blanket.</a:t>
            </a:r>
          </a:p>
          <a:p>
            <a:pPr marL="193675" indent="-194400">
              <a:lnSpc>
                <a:spcPts val="1900"/>
              </a:lnSpc>
              <a:spcBef>
                <a:spcPts val="300"/>
              </a:spcBef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Monitor temperature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(axilla) every 15 minutes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until normal, </a:t>
            </a:r>
            <a:b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then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after two hours</a:t>
            </a:r>
            <a: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b-NO" sz="1500" dirty="0"/>
              <a:t>T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emperature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should rise by 0.5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b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per hour.</a:t>
            </a:r>
            <a:endParaRPr lang="nb-NO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3675" indent="-194400">
              <a:lnSpc>
                <a:spcPts val="1900"/>
              </a:lnSpc>
              <a:spcBef>
                <a:spcPts val="300"/>
              </a:spcBef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Assess the baby carefully for changes in condition, d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anger </a:t>
            </a:r>
            <a:b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500" dirty="0"/>
              <a:t>s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igns and signs of infection. </a:t>
            </a:r>
          </a:p>
          <a:p>
            <a:pPr marL="193675" indent="-194400">
              <a:lnSpc>
                <a:spcPts val="1900"/>
              </a:lnSpc>
              <a:spcBef>
                <a:spcPts val="300"/>
              </a:spcBef>
            </a:pPr>
            <a: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  <a:t>If the newborn's temperature </a:t>
            </a:r>
            <a:r>
              <a:rPr lang="nb-NO" sz="1500" dirty="0"/>
              <a:t>does</a:t>
            </a:r>
            <a: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nb-NO" sz="1500" dirty="0"/>
              <a:t>rise</a:t>
            </a:r>
            <a: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  <a:t> to 36.5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GB" sz="1500" dirty="0"/>
              <a:t>C</a:t>
            </a:r>
            <a: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  <a:t>or more </a:t>
            </a:r>
            <a:r>
              <a:rPr lang="nb-NO" sz="15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nb-NO" sz="1500" dirty="0" err="1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5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500" dirty="0" err="1">
                <a:latin typeface="Arial" panose="020B0604020202020204" pitchFamily="34" charset="0"/>
                <a:cs typeface="Arial" panose="020B0604020202020204" pitchFamily="34" charset="0"/>
              </a:rPr>
              <a:t>rewarming</a:t>
            </a:r>
            <a: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1500" dirty="0" err="1">
                <a:latin typeface="Arial" panose="020B0604020202020204" pitchFamily="34" charset="0"/>
                <a:cs typeface="Arial" panose="020B0604020202020204" pitchFamily="34" charset="0"/>
              </a:rPr>
              <a:t>reassess</a:t>
            </a:r>
            <a: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sz="1500" dirty="0" err="1">
                <a:latin typeface="Arial" panose="020B0604020202020204" pitchFamily="34" charset="0"/>
                <a:cs typeface="Arial" panose="020B0604020202020204" pitchFamily="34" charset="0"/>
              </a:rPr>
              <a:t>refer</a:t>
            </a:r>
            <a: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  <a:t>to a </a:t>
            </a:r>
            <a:r>
              <a:rPr lang="nb-NO" sz="15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5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5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500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nb-NO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3675" indent="-194400">
              <a:lnSpc>
                <a:spcPts val="1900"/>
              </a:lnSpc>
              <a:spcBef>
                <a:spcPts val="300"/>
              </a:spcBef>
            </a:pPr>
            <a:r>
              <a:rPr lang="en-US" sz="1500" dirty="0"/>
              <a:t>Maintain z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ero separation.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230D3-AF9C-91EC-FBEC-C8FFBFEE4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9" y="1734853"/>
            <a:ext cx="2233887" cy="29401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06C2CCC-F893-A9AE-AF4C-FE71D7F1504D}"/>
              </a:ext>
            </a:extLst>
          </p:cNvPr>
          <p:cNvSpPr/>
          <p:nvPr/>
        </p:nvSpPr>
        <p:spPr>
          <a:xfrm>
            <a:off x="1127051" y="2480930"/>
            <a:ext cx="992371" cy="1694121"/>
          </a:xfrm>
          <a:prstGeom prst="ellipse">
            <a:avLst/>
          </a:prstGeom>
          <a:noFill/>
          <a:ln w="28575">
            <a:solidFill>
              <a:srgbClr val="1C86A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92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54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EA2BE8-2EEC-15AF-0441-56D3ECF94BD6}"/>
              </a:ext>
            </a:extLst>
          </p:cNvPr>
          <p:cNvGrpSpPr/>
          <p:nvPr/>
        </p:nvGrpSpPr>
        <p:grpSpPr>
          <a:xfrm>
            <a:off x="2868630" y="6198087"/>
            <a:ext cx="4022270" cy="360000"/>
            <a:chOff x="566707" y="4383958"/>
            <a:chExt cx="4022270" cy="360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4BF275-56E4-B06C-B249-335F57758A9B}"/>
                </a:ext>
              </a:extLst>
            </p:cNvPr>
            <p:cNvGrpSpPr/>
            <p:nvPr/>
          </p:nvGrpSpPr>
          <p:grpSpPr>
            <a:xfrm>
              <a:off x="690712" y="4440486"/>
              <a:ext cx="3898265" cy="261610"/>
              <a:chOff x="2381314" y="5405811"/>
              <a:chExt cx="3898265" cy="26161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114AAF-EC53-B3F6-EBBC-19FEF957C1E9}"/>
                  </a:ext>
                </a:extLst>
              </p:cNvPr>
              <p:cNvSpPr txBox="1"/>
              <p:nvPr/>
            </p:nvSpPr>
            <p:spPr>
              <a:xfrm>
                <a:off x="2620364" y="5405811"/>
                <a:ext cx="3659215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100" i="1" u="sng" dirty="0">
                    <a:solidFill>
                      <a:srgbClr val="2C87C4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4"/>
                  </a:rPr>
                  <a:t>Hypothermia management</a:t>
                </a:r>
                <a:endParaRPr lang="en-GB" sz="1100" i="1" u="sng" dirty="0">
                  <a:solidFill>
                    <a:srgbClr val="2C87C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C61311DC-A1F7-6C4F-F10D-F5BA6994AD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81314" y="5417418"/>
                <a:ext cx="223731" cy="223731"/>
              </a:xfrm>
              <a:prstGeom prst="rect">
                <a:avLst/>
              </a:prstGeom>
            </p:spPr>
          </p:pic>
        </p:grpSp>
        <p:pic>
          <p:nvPicPr>
            <p:cNvPr id="10" name="Picture 9" descr="A blue circle with a white camera&#10;&#10;Description automatically generated">
              <a:extLst>
                <a:ext uri="{FF2B5EF4-FFF2-40B4-BE49-F238E27FC236}">
                  <a16:creationId xmlns:a16="http://schemas.microsoft.com/office/drawing/2014/main" id="{201CC786-2F82-1E23-9AA3-62E833F0E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07" y="4383958"/>
              <a:ext cx="360000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9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uiExpand="1" build="p"/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32D08-1B8C-58F4-EFC2-2364391BD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EC3D1A-8C57-9781-05BD-1E1B4E238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Recap: Refer if danger sign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A4165C-0B9F-3B4D-B2AE-2C95C2FBE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982" y="1734853"/>
            <a:ext cx="5574714" cy="456526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52"/>
              </a:spcBef>
            </a:pPr>
            <a:r>
              <a:rPr lang="en-GB" sz="1600" b="1" dirty="0"/>
              <a:t>Danger sign: </a:t>
            </a:r>
            <a:r>
              <a:rPr lang="en-GB" sz="1600" dirty="0"/>
              <a:t>A newborn has a temperature of less than </a:t>
            </a:r>
            <a:r>
              <a:rPr lang="en-GB" sz="1600" b="1" dirty="0"/>
              <a:t>35.5 </a:t>
            </a:r>
            <a:r>
              <a:rPr lang="en-GB" sz="1600" b="1" baseline="30000" dirty="0"/>
              <a:t>°</a:t>
            </a:r>
            <a:r>
              <a:rPr lang="en-GB" sz="1600" b="1" dirty="0"/>
              <a:t>C or greater than 38 </a:t>
            </a:r>
            <a:r>
              <a:rPr lang="en-GB" sz="1600" b="1" baseline="30000" dirty="0"/>
              <a:t>°</a:t>
            </a:r>
            <a:r>
              <a:rPr lang="en-GB" sz="1600" b="1" dirty="0"/>
              <a:t>C </a:t>
            </a:r>
            <a:r>
              <a:rPr lang="en-GB" sz="1600" dirty="0"/>
              <a:t>or the newborn’s </a:t>
            </a:r>
            <a:br>
              <a:rPr lang="en-GB" sz="1600" dirty="0"/>
            </a:br>
            <a:r>
              <a:rPr lang="en-GB" sz="1600" dirty="0"/>
              <a:t>temperature does not rise after improved thermal care.</a:t>
            </a:r>
          </a:p>
          <a:p>
            <a:pPr>
              <a:spcBef>
                <a:spcPts val="552"/>
              </a:spcBef>
            </a:pPr>
            <a:r>
              <a:rPr lang="en-GB" sz="1600" dirty="0"/>
              <a:t>This newborn might have a severe infection and needs to be referred urgently to higher level of care for treatment.</a:t>
            </a:r>
          </a:p>
          <a:p>
            <a:pPr>
              <a:spcBef>
                <a:spcPts val="552"/>
              </a:spcBef>
            </a:pPr>
            <a:r>
              <a:rPr lang="en-GB" sz="1600" dirty="0"/>
              <a:t>During referral, keep the newborn skin-to-skin with the </a:t>
            </a:r>
            <a:br>
              <a:rPr lang="en-GB" sz="1600" dirty="0"/>
            </a:br>
            <a:r>
              <a:rPr lang="en-GB" sz="1600" dirty="0"/>
              <a:t>mother or family member accompanying the newborn.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B2D8E-D684-C0FD-E6B5-180B4A35C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9" y="1734853"/>
            <a:ext cx="2233887" cy="29401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5233C9E-3DFA-437C-D538-0A968417619F}"/>
              </a:ext>
            </a:extLst>
          </p:cNvPr>
          <p:cNvSpPr/>
          <p:nvPr/>
        </p:nvSpPr>
        <p:spPr>
          <a:xfrm>
            <a:off x="2006010" y="2055627"/>
            <a:ext cx="822251" cy="2537637"/>
          </a:xfrm>
          <a:prstGeom prst="ellipse">
            <a:avLst/>
          </a:prstGeom>
          <a:noFill/>
          <a:ln w="28575">
            <a:solidFill>
              <a:srgbClr val="1C86A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92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54" dirty="0"/>
          </a:p>
        </p:txBody>
      </p:sp>
    </p:spTree>
    <p:extLst>
      <p:ext uri="{BB962C8B-B14F-4D97-AF65-F5344CB8AC3E}">
        <p14:creationId xmlns:p14="http://schemas.microsoft.com/office/powerpoint/2010/main" val="183738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F7661-D10B-CA42-A37C-37560474A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91B1E4-D408-9BC9-9A54-7E69F5F88136}"/>
              </a:ext>
            </a:extLst>
          </p:cNvPr>
          <p:cNvSpPr/>
          <p:nvPr/>
        </p:nvSpPr>
        <p:spPr>
          <a:xfrm>
            <a:off x="524396" y="1756119"/>
            <a:ext cx="8095207" cy="293332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CE48BC-775A-B8E3-37F2-3FAD994F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thermal protection for </a:t>
            </a:r>
            <a:r>
              <a:rPr lang="en-US" u="sng" dirty="0"/>
              <a:t>small</a:t>
            </a:r>
            <a:r>
              <a:rPr lang="en-US" dirty="0"/>
              <a:t> newborns important?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7A5D2A-11FD-6879-55CD-701588D97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63" y="1845577"/>
            <a:ext cx="7999133" cy="445454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/>
              <a:t>Each year more than 20 million newborns weighing less than 2500 g at </a:t>
            </a:r>
            <a:br>
              <a:rPr lang="en-US" sz="1800" dirty="0"/>
            </a:br>
            <a:r>
              <a:rPr lang="en-US" sz="1800" dirty="0"/>
              <a:t>birth have</a:t>
            </a:r>
            <a:endParaRPr lang="en-US" sz="1800" strike="sngStrike" dirty="0">
              <a:highlight>
                <a:srgbClr val="FFFF00"/>
              </a:highlight>
            </a:endParaRPr>
          </a:p>
          <a:p>
            <a:pPr lvl="2" indent="-162000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Impaired ability to regulate temperature</a:t>
            </a:r>
          </a:p>
          <a:p>
            <a:pPr lvl="2" indent="-162000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Vulnerability to hypo- or hyperthermia in facilities and at home.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/>
              <a:t>Early temperature support is an important aspect of essential </a:t>
            </a:r>
            <a:br>
              <a:rPr lang="en-US" sz="1800" dirty="0"/>
            </a:br>
            <a:r>
              <a:rPr lang="en-US" sz="1800" dirty="0"/>
              <a:t>newborn care.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/>
              <a:t>Hypothermia and hyperthermia are associated with increased </a:t>
            </a:r>
            <a:br>
              <a:rPr lang="en-US" sz="1800" dirty="0"/>
            </a:br>
            <a:r>
              <a:rPr lang="en-US" sz="1800" dirty="0"/>
              <a:t>mortality and poor outcomes.</a:t>
            </a:r>
          </a:p>
          <a:p>
            <a:pPr marL="0">
              <a:lnSpc>
                <a:spcPct val="100000"/>
              </a:lnSpc>
              <a:spcBef>
                <a:spcPts val="1200"/>
              </a:spcBef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674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uiExpand="1" build="p" bldLvl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74768-4539-C40E-36D1-BB4567293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2708AF-35CE-EE2B-CD05-CAD07A1E3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Keep Ekta warm in the delivery room</a:t>
            </a:r>
            <a:endParaRPr lang="en-NO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8D86414-A40B-5DF1-78C3-1F0755418606}"/>
              </a:ext>
            </a:extLst>
          </p:cNvPr>
          <p:cNvSpPr txBox="1">
            <a:spLocks/>
          </p:cNvSpPr>
          <p:nvPr/>
        </p:nvSpPr>
        <p:spPr>
          <a:xfrm>
            <a:off x="519047" y="1734853"/>
            <a:ext cx="8117649" cy="456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2000" indent="-162000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000" indent="-163199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24000" indent="-163199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SzPct val="60000"/>
              <a:buFont typeface="Courier New" panose="02070309020205020404" pitchFamily="49" charset="0"/>
              <a:buChar char="o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2391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965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68787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95186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1582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80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4378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zh-CN" sz="1800" dirty="0"/>
              <a:t>Form groups (mother, midwife, companion).</a:t>
            </a:r>
          </a:p>
          <a:p>
            <a:endParaRPr lang="en-GB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800" b="1" dirty="0"/>
          </a:p>
          <a:p>
            <a:pPr marL="0" indent="0">
              <a:lnSpc>
                <a:spcPts val="300"/>
              </a:lnSpc>
              <a:buNone/>
            </a:pPr>
            <a:endParaRPr lang="en-GB" sz="1800" b="1" dirty="0"/>
          </a:p>
          <a:p>
            <a:pPr marL="0" indent="0">
              <a:buNone/>
            </a:pPr>
            <a:r>
              <a:rPr lang="en-GB" sz="1800" b="1" dirty="0"/>
              <a:t>Carry out all steps to keep Ekta warm and maintain normal temperature.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Debrief with your team and facilitator.</a:t>
            </a:r>
          </a:p>
          <a:p>
            <a:endParaRPr lang="en-NO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23A075-6A42-BE9F-E9DF-A50D9BE43A21}"/>
              </a:ext>
            </a:extLst>
          </p:cNvPr>
          <p:cNvSpPr/>
          <p:nvPr/>
        </p:nvSpPr>
        <p:spPr>
          <a:xfrm>
            <a:off x="624680" y="2202921"/>
            <a:ext cx="7977831" cy="8734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bIns="180000" rtlCol="0" anchor="ctr"/>
          <a:lstStyle/>
          <a:p>
            <a:pPr marL="162000" lvl="0" indent="-162000">
              <a:lnSpc>
                <a:spcPts val="182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Leela gives birth to Ekta at term. He is normal size. </a:t>
            </a:r>
          </a:p>
          <a:p>
            <a:pPr marL="162000" lvl="0" indent="-162000">
              <a:lnSpc>
                <a:spcPts val="182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Ekta cries immediately.</a:t>
            </a:r>
          </a:p>
        </p:txBody>
      </p:sp>
    </p:spTree>
    <p:extLst>
      <p:ext uri="{BB962C8B-B14F-4D97-AF65-F5344CB8AC3E}">
        <p14:creationId xmlns:p14="http://schemas.microsoft.com/office/powerpoint/2010/main" val="273543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uiExpand="1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E57771-D397-5D54-68FA-BE51FC218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Keep Ekta warm during transfer to postnatal ward</a:t>
            </a:r>
            <a:endParaRPr lang="en-NO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21F716A-2207-2D7C-C5B7-39766B064CEB}"/>
              </a:ext>
            </a:extLst>
          </p:cNvPr>
          <p:cNvSpPr txBox="1">
            <a:spLocks/>
          </p:cNvSpPr>
          <p:nvPr/>
        </p:nvSpPr>
        <p:spPr>
          <a:xfrm>
            <a:off x="519047" y="1734853"/>
            <a:ext cx="8117649" cy="456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2000" indent="-162000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000" indent="-163199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24000" indent="-163199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SzPct val="60000"/>
              <a:buFont typeface="Courier New" panose="02070309020205020404" pitchFamily="49" charset="0"/>
              <a:buChar char="o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2391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965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68787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95186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1582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80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4378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zh-CN" sz="1800" dirty="0"/>
              <a:t>Form groups (mother, nurse, and companion).</a:t>
            </a:r>
          </a:p>
          <a:p>
            <a:endParaRPr lang="en-GB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800" b="1" dirty="0"/>
          </a:p>
          <a:p>
            <a:pPr marL="0" indent="0">
              <a:lnSpc>
                <a:spcPts val="1400"/>
              </a:lnSpc>
              <a:buFont typeface="Arial" panose="020B0604020202020204" pitchFamily="34" charset="0"/>
              <a:buNone/>
            </a:pPr>
            <a:br>
              <a:rPr lang="en-GB" sz="1800" b="1" dirty="0"/>
            </a:br>
            <a:endParaRPr lang="en-GB" sz="1800" b="1" dirty="0"/>
          </a:p>
          <a:p>
            <a:pPr marL="0" indent="0">
              <a:spcAft>
                <a:spcPts val="600"/>
              </a:spcAft>
              <a:buNone/>
            </a:pPr>
            <a:r>
              <a:rPr lang="en-GB" sz="1800" b="1" dirty="0"/>
              <a:t>Carry out all steps to keep Ekta warm and maintain normal temperature </a:t>
            </a:r>
            <a:br>
              <a:rPr lang="en-GB" sz="1800" b="1" dirty="0"/>
            </a:br>
            <a:r>
              <a:rPr lang="en-GB" sz="1800" b="1" dirty="0"/>
              <a:t>during transfer.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Debrief with your team and facilitator.</a:t>
            </a:r>
          </a:p>
          <a:p>
            <a:endParaRPr lang="en-NO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072A17-3C0A-B902-AD56-72A47ACFB75E}"/>
              </a:ext>
            </a:extLst>
          </p:cNvPr>
          <p:cNvSpPr/>
          <p:nvPr/>
        </p:nvSpPr>
        <p:spPr>
          <a:xfrm>
            <a:off x="624680" y="2202921"/>
            <a:ext cx="7977831" cy="1226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bIns="180000" rtlCol="0" anchor="ctr"/>
          <a:lstStyle/>
          <a:p>
            <a:pPr marL="162000" lvl="0" indent="-162000">
              <a:lnSpc>
                <a:spcPts val="182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postnatal ward is in another building 150 m distant from the delivery room, on the other side of the car park. </a:t>
            </a:r>
          </a:p>
          <a:p>
            <a:pPr marL="162000" lvl="0" indent="-162000">
              <a:lnSpc>
                <a:spcPts val="182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need to transfer Ekta and Leela to the postnatal ward.</a:t>
            </a:r>
          </a:p>
        </p:txBody>
      </p:sp>
    </p:spTree>
    <p:extLst>
      <p:ext uri="{BB962C8B-B14F-4D97-AF65-F5344CB8AC3E}">
        <p14:creationId xmlns:p14="http://schemas.microsoft.com/office/powerpoint/2010/main" val="412203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A7B01-FC5F-3F85-D617-B6D166749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A04363-CC42-F7AB-8748-6B5326D0A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Keep Ekta warm at night</a:t>
            </a:r>
            <a:endParaRPr lang="en-NO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E670302-CBD7-8449-9971-3DFE519B36F1}"/>
              </a:ext>
            </a:extLst>
          </p:cNvPr>
          <p:cNvSpPr txBox="1">
            <a:spLocks/>
          </p:cNvSpPr>
          <p:nvPr/>
        </p:nvSpPr>
        <p:spPr>
          <a:xfrm>
            <a:off x="519047" y="1734853"/>
            <a:ext cx="8117649" cy="456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2000" indent="-162000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000" indent="-163199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24000" indent="-163199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SzPct val="60000"/>
              <a:buFont typeface="Courier New" panose="02070309020205020404" pitchFamily="49" charset="0"/>
              <a:buChar char="o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2391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965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68787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95186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1582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80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4378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buNone/>
            </a:pPr>
            <a:r>
              <a:rPr lang="en-GB" altLang="zh-CN" sz="1800" dirty="0"/>
              <a:t>Form groups (mother, nurse, and companion).</a:t>
            </a:r>
          </a:p>
          <a:p>
            <a:pPr>
              <a:lnSpc>
                <a:spcPts val="2300"/>
              </a:lnSpc>
            </a:pPr>
            <a:endParaRPr lang="en-GB" sz="1800" dirty="0"/>
          </a:p>
          <a:p>
            <a:pPr marL="0" indent="0">
              <a:lnSpc>
                <a:spcPts val="2300"/>
              </a:lnSpc>
              <a:buFont typeface="Arial" panose="020B0604020202020204" pitchFamily="34" charset="0"/>
              <a:buNone/>
            </a:pPr>
            <a:endParaRPr lang="en-GB" sz="1800" b="1" dirty="0"/>
          </a:p>
          <a:p>
            <a:pPr marL="0" indent="0">
              <a:lnSpc>
                <a:spcPts val="2300"/>
              </a:lnSpc>
              <a:buNone/>
            </a:pPr>
            <a:r>
              <a:rPr lang="en-GB" sz="1800" b="1" dirty="0"/>
              <a:t>Counsel and support Leela to carry out all steps to keep Ekta warm and maintain normal temperature.</a:t>
            </a:r>
          </a:p>
          <a:p>
            <a:pPr marL="0" indent="0">
              <a:lnSpc>
                <a:spcPts val="2300"/>
              </a:lnSpc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lnSpc>
                <a:spcPts val="2300"/>
              </a:lnSpc>
              <a:buFont typeface="Arial" panose="020B0604020202020204" pitchFamily="34" charset="0"/>
              <a:buNone/>
            </a:pPr>
            <a:r>
              <a:rPr lang="en-US" sz="1800" dirty="0"/>
              <a:t>Debrief with your team and facilitator.</a:t>
            </a:r>
          </a:p>
          <a:p>
            <a:pPr>
              <a:lnSpc>
                <a:spcPts val="2300"/>
              </a:lnSpc>
            </a:pPr>
            <a:endParaRPr lang="en-NO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CB12C1-5B53-99A6-FC78-FF61DE9DD681}"/>
              </a:ext>
            </a:extLst>
          </p:cNvPr>
          <p:cNvSpPr/>
          <p:nvPr/>
        </p:nvSpPr>
        <p:spPr>
          <a:xfrm>
            <a:off x="624680" y="2202921"/>
            <a:ext cx="7977831" cy="568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bIns="180000" rtlCol="0" anchor="ctr"/>
          <a:lstStyle/>
          <a:p>
            <a:pPr marL="162000" lvl="0" indent="-162000">
              <a:lnSpc>
                <a:spcPts val="182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postnatal ward there is a variation of 15 °C between day and night. </a:t>
            </a:r>
          </a:p>
        </p:txBody>
      </p:sp>
    </p:spTree>
    <p:extLst>
      <p:ext uri="{BB962C8B-B14F-4D97-AF65-F5344CB8AC3E}">
        <p14:creationId xmlns:p14="http://schemas.microsoft.com/office/powerpoint/2010/main" val="141637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uiExpand="1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9A19E-97DB-4E90-0FC3-BA61193F3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82263-C239-7459-0482-159370A157F1}"/>
              </a:ext>
            </a:extLst>
          </p:cNvPr>
          <p:cNvSpPr/>
          <p:nvPr/>
        </p:nvSpPr>
        <p:spPr>
          <a:xfrm>
            <a:off x="2941674" y="2143907"/>
            <a:ext cx="5660837" cy="47897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BA5F97-D760-31C2-B8D1-70144F06C050}"/>
              </a:ext>
            </a:extLst>
          </p:cNvPr>
          <p:cNvSpPr/>
          <p:nvPr/>
        </p:nvSpPr>
        <p:spPr>
          <a:xfrm>
            <a:off x="2948763" y="3361509"/>
            <a:ext cx="5660837" cy="194872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33613F-9FD1-C5BA-1B15-FC0CAB260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hyperthermia and what are its physical signs?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D1401C-D7D6-D099-66BB-4BFCEB247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674" y="1734853"/>
            <a:ext cx="5695022" cy="4565266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920"/>
              </a:spcBef>
              <a:spcAft>
                <a:spcPts val="368"/>
              </a:spcAft>
              <a:buNone/>
            </a:pPr>
            <a:r>
              <a:rPr lang="en-GB" b="1" dirty="0"/>
              <a:t>What is hyperthermia?</a:t>
            </a:r>
          </a:p>
          <a:p>
            <a:pPr>
              <a:spcBef>
                <a:spcPts val="920"/>
              </a:spcBef>
              <a:spcAft>
                <a:spcPts val="368"/>
              </a:spcAft>
            </a:pPr>
            <a:r>
              <a:rPr lang="en-GB" dirty="0"/>
              <a:t>A temperature above 38.0</a:t>
            </a:r>
            <a:r>
              <a:rPr lang="en-US" dirty="0"/>
              <a:t> °</a:t>
            </a:r>
            <a:r>
              <a:rPr lang="en-GB" dirty="0"/>
              <a:t>C</a:t>
            </a:r>
            <a:endParaRPr lang="en-US" dirty="0"/>
          </a:p>
          <a:p>
            <a:pPr marL="0" indent="0">
              <a:lnSpc>
                <a:spcPts val="1300"/>
              </a:lnSpc>
              <a:spcBef>
                <a:spcPts val="920"/>
              </a:spcBef>
              <a:spcAft>
                <a:spcPts val="368"/>
              </a:spcAft>
              <a:buNone/>
            </a:pPr>
            <a:endParaRPr lang="en-GB" b="1" dirty="0"/>
          </a:p>
          <a:p>
            <a:pPr marL="0" indent="0">
              <a:spcBef>
                <a:spcPts val="920"/>
              </a:spcBef>
              <a:spcAft>
                <a:spcPts val="368"/>
              </a:spcAft>
              <a:buNone/>
            </a:pPr>
            <a:r>
              <a:rPr lang="en-GB" b="1" dirty="0"/>
              <a:t>What are the signs of hyperthermia?</a:t>
            </a:r>
          </a:p>
          <a:p>
            <a:pPr>
              <a:spcBef>
                <a:spcPts val="920"/>
              </a:spcBef>
              <a:spcAft>
                <a:spcPts val="368"/>
              </a:spcAft>
            </a:pPr>
            <a:r>
              <a:rPr lang="en-US" dirty="0"/>
              <a:t>Irritability</a:t>
            </a:r>
          </a:p>
          <a:p>
            <a:pPr>
              <a:spcBef>
                <a:spcPts val="920"/>
              </a:spcBef>
              <a:spcAft>
                <a:spcPts val="368"/>
              </a:spcAft>
            </a:pPr>
            <a:r>
              <a:rPr lang="en-US" dirty="0"/>
              <a:t>Agitation</a:t>
            </a:r>
          </a:p>
          <a:p>
            <a:pPr>
              <a:spcBef>
                <a:spcPts val="920"/>
              </a:spcBef>
              <a:spcAft>
                <a:spcPts val="368"/>
              </a:spcAft>
            </a:pPr>
            <a:r>
              <a:rPr lang="en-US" dirty="0"/>
              <a:t>Sweating</a:t>
            </a:r>
          </a:p>
          <a:p>
            <a:pPr>
              <a:spcBef>
                <a:spcPts val="920"/>
              </a:spcBef>
              <a:spcAft>
                <a:spcPts val="368"/>
              </a:spcAft>
            </a:pPr>
            <a:r>
              <a:rPr lang="en-US" dirty="0"/>
              <a:t>Convulsions</a:t>
            </a:r>
          </a:p>
          <a:p>
            <a:pPr marL="0" indent="0">
              <a:spcBef>
                <a:spcPts val="920"/>
              </a:spcBef>
              <a:spcAft>
                <a:spcPts val="368"/>
              </a:spcAft>
              <a:buNone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AA8F7-C286-E44A-A5F7-517812EB6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9" y="1734853"/>
            <a:ext cx="2233887" cy="29401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1599F1D-CF94-FA55-2B59-77E393F36115}"/>
              </a:ext>
            </a:extLst>
          </p:cNvPr>
          <p:cNvSpPr/>
          <p:nvPr/>
        </p:nvSpPr>
        <p:spPr>
          <a:xfrm>
            <a:off x="2055628" y="2573080"/>
            <a:ext cx="453655" cy="489097"/>
          </a:xfrm>
          <a:prstGeom prst="ellipse">
            <a:avLst/>
          </a:prstGeom>
          <a:noFill/>
          <a:ln w="28575">
            <a:solidFill>
              <a:srgbClr val="1C86A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92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54" dirty="0"/>
          </a:p>
        </p:txBody>
      </p:sp>
    </p:spTree>
    <p:extLst>
      <p:ext uri="{BB962C8B-B14F-4D97-AF65-F5344CB8AC3E}">
        <p14:creationId xmlns:p14="http://schemas.microsoft.com/office/powerpoint/2010/main" val="35031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uiExpand="1" build="p" bldLvl="5"/>
      <p:bldP spid="5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655F10-A818-85DB-8B8D-6006D9E60DFB}"/>
              </a:ext>
            </a:extLst>
          </p:cNvPr>
          <p:cNvSpPr/>
          <p:nvPr/>
        </p:nvSpPr>
        <p:spPr>
          <a:xfrm>
            <a:off x="526136" y="4203409"/>
            <a:ext cx="8083464" cy="189259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722865-7305-3381-603E-93A002E5E028}"/>
              </a:ext>
            </a:extLst>
          </p:cNvPr>
          <p:cNvSpPr/>
          <p:nvPr/>
        </p:nvSpPr>
        <p:spPr>
          <a:xfrm>
            <a:off x="519047" y="2105247"/>
            <a:ext cx="8083464" cy="158779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0F8D12-460D-2DAC-2A96-8054A0F30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causes and management of hyperthermia in a newborn?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B98CC6-1B1E-7BC1-073C-4BB190C497DF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ts val="1600"/>
              </a:lnSpc>
              <a:spcBef>
                <a:spcPts val="1520"/>
              </a:spcBef>
              <a:spcAft>
                <a:spcPts val="968"/>
              </a:spcAft>
              <a:buFont typeface="Arial" panose="020B0604020202020204" pitchFamily="34" charset="0"/>
              <a:buNone/>
            </a:pPr>
            <a:r>
              <a:rPr lang="en-GB" sz="1600" b="1" dirty="0"/>
              <a:t>What causes hyperthermia?</a:t>
            </a:r>
          </a:p>
          <a:p>
            <a:pPr>
              <a:lnSpc>
                <a:spcPts val="1600"/>
              </a:lnSpc>
              <a:spcBef>
                <a:spcPts val="920"/>
              </a:spcBef>
              <a:spcAft>
                <a:spcPts val="368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Too many wraps/clothes in hot weather</a:t>
            </a:r>
          </a:p>
          <a:p>
            <a:pPr>
              <a:lnSpc>
                <a:spcPts val="1600"/>
              </a:lnSpc>
              <a:spcBef>
                <a:spcPts val="920"/>
              </a:spcBef>
              <a:spcAft>
                <a:spcPts val="368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Placing the newborn next to a heater</a:t>
            </a:r>
          </a:p>
          <a:p>
            <a:pPr>
              <a:lnSpc>
                <a:spcPts val="1600"/>
              </a:lnSpc>
              <a:spcBef>
                <a:spcPts val="920"/>
              </a:spcBef>
              <a:spcAft>
                <a:spcPts val="368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 environment too hot for the newborn</a:t>
            </a:r>
          </a:p>
          <a:p>
            <a:pPr>
              <a:lnSpc>
                <a:spcPts val="1600"/>
              </a:lnSpc>
              <a:spcBef>
                <a:spcPts val="920"/>
              </a:spcBef>
              <a:spcAft>
                <a:spcPts val="368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 of a mechanical warming device without servo-control</a:t>
            </a:r>
          </a:p>
          <a:p>
            <a:pPr marL="0" indent="0">
              <a:lnSpc>
                <a:spcPts val="200"/>
              </a:lnSpc>
              <a:spcBef>
                <a:spcPts val="920"/>
              </a:spcBef>
              <a:spcAft>
                <a:spcPts val="368"/>
              </a:spcAft>
              <a:buFont typeface="Arial" panose="020B0604020202020204" pitchFamily="34" charset="0"/>
              <a:buNone/>
            </a:pPr>
            <a:endParaRPr lang="en-US" sz="1600" b="1" dirty="0"/>
          </a:p>
          <a:p>
            <a:pPr marL="0" indent="0">
              <a:lnSpc>
                <a:spcPts val="1600"/>
              </a:lnSpc>
              <a:spcBef>
                <a:spcPts val="920"/>
              </a:spcBef>
              <a:spcAft>
                <a:spcPts val="968"/>
              </a:spcAft>
              <a:buNone/>
            </a:pPr>
            <a:r>
              <a:rPr lang="en-GB" sz="1600" b="1" dirty="0"/>
              <a:t>How do you manage the baby?</a:t>
            </a:r>
            <a:endParaRPr lang="en-US" sz="1600" b="1" dirty="0"/>
          </a:p>
          <a:p>
            <a:pPr>
              <a:lnSpc>
                <a:spcPts val="16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Move newborn away from the source of heat, for example, heater, direct sun. </a:t>
            </a:r>
          </a:p>
          <a:p>
            <a:pPr>
              <a:lnSpc>
                <a:spcPts val="16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Undress the newborn.</a:t>
            </a:r>
          </a:p>
          <a:p>
            <a:pPr>
              <a:lnSpc>
                <a:spcPts val="16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Give frequent breastfeeds.</a:t>
            </a:r>
          </a:p>
          <a:p>
            <a:pPr>
              <a:lnSpc>
                <a:spcPts val="16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Examine carefully for signs of infection.</a:t>
            </a:r>
          </a:p>
          <a:p>
            <a:pPr>
              <a:lnSpc>
                <a:spcPts val="16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Refer the baby if temperature above 38.0 °C. This is a danger sign.</a:t>
            </a:r>
          </a:p>
          <a:p>
            <a:pPr>
              <a:lnSpc>
                <a:spcPts val="1600"/>
              </a:lnSpc>
            </a:pPr>
            <a:endParaRPr lang="en-NO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542FEC-C729-05AF-AC2F-E436CAF0EE3A}"/>
              </a:ext>
            </a:extLst>
          </p:cNvPr>
          <p:cNvGrpSpPr/>
          <p:nvPr/>
        </p:nvGrpSpPr>
        <p:grpSpPr>
          <a:xfrm>
            <a:off x="556924" y="6197038"/>
            <a:ext cx="4022270" cy="360000"/>
            <a:chOff x="566707" y="4383958"/>
            <a:chExt cx="4022270" cy="360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78EE3C-CB3C-019E-360F-347D8301FCC3}"/>
                </a:ext>
              </a:extLst>
            </p:cNvPr>
            <p:cNvGrpSpPr/>
            <p:nvPr/>
          </p:nvGrpSpPr>
          <p:grpSpPr>
            <a:xfrm>
              <a:off x="690712" y="4440486"/>
              <a:ext cx="3898265" cy="261610"/>
              <a:chOff x="2381314" y="5405811"/>
              <a:chExt cx="3898265" cy="26161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A1F4CC-CBA9-A77D-79C3-C197DBB23A06}"/>
                  </a:ext>
                </a:extLst>
              </p:cNvPr>
              <p:cNvSpPr txBox="1"/>
              <p:nvPr/>
            </p:nvSpPr>
            <p:spPr>
              <a:xfrm>
                <a:off x="2620364" y="5405811"/>
                <a:ext cx="3659215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indent="0">
                  <a:spcBef>
                    <a:spcPts val="368"/>
                  </a:spcBef>
                  <a:spcAft>
                    <a:spcPts val="368"/>
                  </a:spcAft>
                  <a:buNone/>
                </a:pPr>
                <a:r>
                  <a:rPr lang="nb-NO" sz="1100" i="1" dirty="0">
                    <a:latin typeface="Arial" panose="020B0604020202020204" pitchFamily="34" charset="0"/>
                    <a:cs typeface="Arial" panose="020B0604020202020204" pitchFamily="34" charset="0"/>
                    <a:hlinkClick r:id="rId3"/>
                  </a:rPr>
                  <a:t>Manage hyperthermia </a:t>
                </a:r>
                <a:r>
                  <a:rPr lang="nb-NO" sz="1100" dirty="0">
                    <a:latin typeface="Arial" panose="020B0604020202020204" pitchFamily="34" charset="0"/>
                    <a:cs typeface="Arial" panose="020B0604020202020204" pitchFamily="34" charset="0"/>
                    <a:hlinkClick r:id="rId3"/>
                  </a:rPr>
                  <a:t>(WHO CC AIIMS) </a:t>
                </a:r>
                <a:endParaRPr lang="nb-NO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DA083045-3CFA-D616-1A4C-3C2A491E9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381314" y="5417418"/>
                <a:ext cx="223731" cy="223731"/>
              </a:xfrm>
              <a:prstGeom prst="rect">
                <a:avLst/>
              </a:prstGeom>
            </p:spPr>
          </p:pic>
        </p:grpSp>
        <p:pic>
          <p:nvPicPr>
            <p:cNvPr id="8" name="Picture 7" descr="A blue circle with a white camera&#10;&#10;Description automatically generated">
              <a:extLst>
                <a:ext uri="{FF2B5EF4-FFF2-40B4-BE49-F238E27FC236}">
                  <a16:creationId xmlns:a16="http://schemas.microsoft.com/office/drawing/2014/main" id="{A16D3A9E-BD1A-0C2B-94A3-CF9F0FE52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07" y="4383958"/>
              <a:ext cx="360000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88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121FFE-1F8A-FDB8-4989-F2F7645B4F56}"/>
              </a:ext>
            </a:extLst>
          </p:cNvPr>
          <p:cNvSpPr txBox="1">
            <a:spLocks/>
          </p:cNvSpPr>
          <p:nvPr/>
        </p:nvSpPr>
        <p:spPr>
          <a:xfrm>
            <a:off x="4984586" y="1707356"/>
            <a:ext cx="3953157" cy="4592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2000" indent="-162000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000" indent="-163199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24000" indent="-163199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SzPct val="60000"/>
              <a:buFont typeface="Courier New" panose="02070309020205020404" pitchFamily="49" charset="0"/>
              <a:buChar char="o"/>
              <a:defRPr sz="1600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2391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965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68787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95186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1582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80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4378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All newborns are protected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from hypothermia and hyperthermia.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</a:rPr>
              <a:t>Implement care that prevents heat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loss and maintains warmth.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</a:rPr>
              <a:t>Identify newborns with abnormal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temperature and manage correctly.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</a:rPr>
              <a:t>Use alternative warming methods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safely when necessary.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</a:rPr>
              <a:t>Communicate effectively to parents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how they can keep the baby warm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 when low or high temperature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is a danger sign.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67C0D-B2D5-53C3-C0E2-52D9DF52D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84" y="1707356"/>
            <a:ext cx="2380246" cy="31327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435899-64E2-6714-529F-51FD85A42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3" y="1707356"/>
            <a:ext cx="1758014" cy="312584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7B104850-FA83-6004-8829-EBBDD660D7D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707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5279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Goal and </a:t>
            </a:r>
            <a:r>
              <a:rPr lang="nb-NO"/>
              <a:t>l</a:t>
            </a:r>
            <a:r>
              <a:rPr lang="en-NO"/>
              <a:t>earning </a:t>
            </a:r>
            <a:r>
              <a:rPr lang="en-GB"/>
              <a:t>outcomes</a:t>
            </a:r>
            <a:endParaRPr lang="en-NO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D5FD6AA-135F-3D7A-8894-ABCB87B0CF9A}"/>
              </a:ext>
            </a:extLst>
          </p:cNvPr>
          <p:cNvSpPr/>
          <p:nvPr/>
        </p:nvSpPr>
        <p:spPr>
          <a:xfrm>
            <a:off x="800926" y="2743199"/>
            <a:ext cx="1446187" cy="751563"/>
          </a:xfrm>
          <a:prstGeom prst="ellipse">
            <a:avLst/>
          </a:prstGeom>
          <a:noFill/>
          <a:ln w="28575">
            <a:solidFill>
              <a:srgbClr val="1C86A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4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37112A-9BF0-A141-C4F9-0C9FEC331415}"/>
              </a:ext>
            </a:extLst>
          </p:cNvPr>
          <p:cNvSpPr/>
          <p:nvPr/>
        </p:nvSpPr>
        <p:spPr>
          <a:xfrm>
            <a:off x="3147564" y="2743198"/>
            <a:ext cx="633861" cy="1309689"/>
          </a:xfrm>
          <a:prstGeom prst="ellipse">
            <a:avLst/>
          </a:prstGeom>
          <a:noFill/>
          <a:ln w="28575">
            <a:solidFill>
              <a:srgbClr val="1C86A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4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F87B7B-BB8F-2183-39E9-B5C78833FEF8}"/>
              </a:ext>
            </a:extLst>
          </p:cNvPr>
          <p:cNvSpPr/>
          <p:nvPr/>
        </p:nvSpPr>
        <p:spPr>
          <a:xfrm>
            <a:off x="861617" y="3851808"/>
            <a:ext cx="485707" cy="456203"/>
          </a:xfrm>
          <a:prstGeom prst="ellipse">
            <a:avLst/>
          </a:prstGeom>
          <a:noFill/>
          <a:ln w="28575">
            <a:solidFill>
              <a:srgbClr val="1C86A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4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3700CE-82AB-8487-B990-9D855EDF6ED7}"/>
              </a:ext>
            </a:extLst>
          </p:cNvPr>
          <p:cNvSpPr/>
          <p:nvPr/>
        </p:nvSpPr>
        <p:spPr>
          <a:xfrm>
            <a:off x="2613543" y="2743199"/>
            <a:ext cx="485707" cy="456203"/>
          </a:xfrm>
          <a:prstGeom prst="ellipse">
            <a:avLst/>
          </a:prstGeom>
          <a:noFill/>
          <a:ln w="28575">
            <a:solidFill>
              <a:srgbClr val="1C86A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4" dirty="0"/>
          </a:p>
        </p:txBody>
      </p:sp>
    </p:spTree>
    <p:extLst>
      <p:ext uri="{BB962C8B-B14F-4D97-AF65-F5344CB8AC3E}">
        <p14:creationId xmlns:p14="http://schemas.microsoft.com/office/powerpoint/2010/main" val="391113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C8662-4A54-ED91-6247-8E879A23D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DDBFE8-A683-449C-E812-9E52D74D2C0F}"/>
              </a:ext>
            </a:extLst>
          </p:cNvPr>
          <p:cNvSpPr/>
          <p:nvPr/>
        </p:nvSpPr>
        <p:spPr>
          <a:xfrm>
            <a:off x="4672668" y="1820410"/>
            <a:ext cx="3964028" cy="2592199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58D10A-8220-BF00-0C0D-002876400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keep a newborn warm during referral?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E6774C-6575-E8A9-E34D-82AED4950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111" y="1921079"/>
            <a:ext cx="3964027" cy="4412596"/>
          </a:xfrm>
          <a:prstGeom prst="rect">
            <a:avLst/>
          </a:prstGeom>
        </p:spPr>
        <p:txBody>
          <a:bodyPr/>
          <a:lstStyle/>
          <a:p>
            <a:pPr marL="194400" indent="-194400"/>
            <a:r>
              <a:rPr lang="en-GB" dirty="0"/>
              <a:t>By skin-to-skin contact with the </a:t>
            </a:r>
            <a:br>
              <a:rPr lang="en-GB" dirty="0"/>
            </a:br>
            <a:r>
              <a:rPr lang="en-GB" dirty="0"/>
              <a:t>mother or with another person </a:t>
            </a:r>
            <a:br>
              <a:rPr lang="en-GB" dirty="0"/>
            </a:br>
            <a:r>
              <a:rPr lang="en-GB" dirty="0"/>
              <a:t>if the mother is not able to </a:t>
            </a:r>
            <a:br>
              <a:rPr lang="en-GB" dirty="0"/>
            </a:br>
            <a:r>
              <a:rPr lang="en-GB" dirty="0"/>
              <a:t>accompany the newborn</a:t>
            </a:r>
          </a:p>
          <a:p>
            <a:pPr marL="194400" indent="-194400"/>
            <a:r>
              <a:rPr lang="en-GB" dirty="0"/>
              <a:t>By using a clean functioning </a:t>
            </a:r>
            <a:br>
              <a:rPr lang="en-GB" dirty="0"/>
            </a:br>
            <a:r>
              <a:rPr lang="en-GB" dirty="0"/>
              <a:t>incubator accompanied by a health worker who is trained in its use</a:t>
            </a:r>
          </a:p>
          <a:p>
            <a:pPr marL="194400" indent="-194400"/>
            <a:endParaRPr lang="en-NO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4710D0-8376-858A-1525-8DEF4D6964A3}"/>
              </a:ext>
            </a:extLst>
          </p:cNvPr>
          <p:cNvGrpSpPr/>
          <p:nvPr/>
        </p:nvGrpSpPr>
        <p:grpSpPr>
          <a:xfrm>
            <a:off x="4695111" y="4784866"/>
            <a:ext cx="4482909" cy="360000"/>
            <a:chOff x="566707" y="4383958"/>
            <a:chExt cx="4482909" cy="360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5FAD1F-9ABC-2C2C-818E-B0C25C1FA0F5}"/>
                </a:ext>
              </a:extLst>
            </p:cNvPr>
            <p:cNvGrpSpPr/>
            <p:nvPr/>
          </p:nvGrpSpPr>
          <p:grpSpPr>
            <a:xfrm>
              <a:off x="690712" y="4440486"/>
              <a:ext cx="4358904" cy="261610"/>
              <a:chOff x="2381314" y="5405811"/>
              <a:chExt cx="4358904" cy="26161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128970-9465-24B3-F729-3EB2ACDFBB26}"/>
                  </a:ext>
                </a:extLst>
              </p:cNvPr>
              <p:cNvSpPr txBox="1"/>
              <p:nvPr/>
            </p:nvSpPr>
            <p:spPr>
              <a:xfrm>
                <a:off x="2620364" y="5405811"/>
                <a:ext cx="4119854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indent="0">
                  <a:spcBef>
                    <a:spcPts val="368"/>
                  </a:spcBef>
                  <a:spcAft>
                    <a:spcPts val="368"/>
                  </a:spcAft>
                  <a:buNone/>
                </a:pPr>
                <a:r>
                  <a:rPr lang="nb-NO" sz="1100" i="1" u="sng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3"/>
                  </a:rPr>
                  <a:t>Referring-a-sick-baby</a:t>
                </a:r>
                <a:endParaRPr lang="nb-NO" sz="1100" u="sng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85BEB44A-0038-ED88-4C33-9A4F3CFB6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381314" y="5417418"/>
                <a:ext cx="223731" cy="223731"/>
              </a:xfrm>
              <a:prstGeom prst="rect">
                <a:avLst/>
              </a:prstGeom>
            </p:spPr>
          </p:pic>
        </p:grpSp>
        <p:pic>
          <p:nvPicPr>
            <p:cNvPr id="8" name="Picture 7" descr="A blue circle with a white camera&#10;&#10;Description automatically generated">
              <a:extLst>
                <a:ext uri="{FF2B5EF4-FFF2-40B4-BE49-F238E27FC236}">
                  <a16:creationId xmlns:a16="http://schemas.microsoft.com/office/drawing/2014/main" id="{F2C1352E-7C16-7DD4-A328-B4B427F8E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07" y="4383958"/>
              <a:ext cx="360000" cy="36000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61BD8D9-4285-8517-B5F6-DDF100D0A0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/>
          <a:stretch/>
        </p:blipFill>
        <p:spPr>
          <a:xfrm>
            <a:off x="638079" y="1822908"/>
            <a:ext cx="4057032" cy="258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95855D-0FBF-D534-02AD-63921F9F869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Alternative warming methods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722202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963BF8-2B6F-FF96-682E-6490F7312548}"/>
              </a:ext>
            </a:extLst>
          </p:cNvPr>
          <p:cNvSpPr/>
          <p:nvPr/>
        </p:nvSpPr>
        <p:spPr>
          <a:xfrm>
            <a:off x="519046" y="1734852"/>
            <a:ext cx="8117649" cy="45652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23BFD1-6C23-C9FF-C49C-3B91356FE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 dirty="0"/>
              <a:t>When and how to use alternative warming methods (radiant warmer and incubator)?</a:t>
            </a:r>
            <a:endParaRPr lang="en-NO" sz="2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49AC61-3E76-A745-7CBD-D9EFF3189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19" y="1828799"/>
            <a:ext cx="7965577" cy="447131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b-NO" sz="1600" b="1" dirty="0" err="1"/>
              <a:t>When</a:t>
            </a:r>
            <a:endParaRPr lang="nb-NO" sz="1600" b="1" dirty="0"/>
          </a:p>
          <a:p>
            <a:pPr marL="193675" indent="-194400"/>
            <a:r>
              <a:rPr lang="nb-NO" dirty="0" err="1"/>
              <a:t>Skin</a:t>
            </a:r>
            <a:r>
              <a:rPr lang="nb-NO" dirty="0"/>
              <a:t>-to-</a:t>
            </a:r>
            <a:r>
              <a:rPr lang="nb-NO" dirty="0" err="1"/>
              <a:t>skin</a:t>
            </a:r>
            <a:r>
              <a:rPr lang="nb-NO" dirty="0"/>
              <a:t> </a:t>
            </a:r>
            <a:r>
              <a:rPr lang="nb-NO" dirty="0" err="1"/>
              <a:t>contact</a:t>
            </a:r>
            <a:r>
              <a:rPr lang="nb-NO" dirty="0"/>
              <a:t> is not </a:t>
            </a:r>
            <a:r>
              <a:rPr lang="nb-NO" dirty="0" err="1"/>
              <a:t>possible</a:t>
            </a:r>
            <a:r>
              <a:rPr lang="nb-NO" dirty="0"/>
              <a:t> and </a:t>
            </a:r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methods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available</a:t>
            </a:r>
            <a:r>
              <a:rPr lang="nb-NO" dirty="0"/>
              <a:t>.</a:t>
            </a:r>
          </a:p>
          <a:p>
            <a:pPr marL="193675" indent="-194400"/>
            <a:r>
              <a:rPr lang="nb-NO" dirty="0"/>
              <a:t>Staff are trained in </a:t>
            </a:r>
            <a:r>
              <a:rPr lang="en-GB" dirty="0"/>
              <a:t>the</a:t>
            </a:r>
            <a:r>
              <a:rPr lang="nb-NO" dirty="0"/>
              <a:t> use of equipment. (</a:t>
            </a:r>
            <a:r>
              <a:rPr lang="nb-NO" dirty="0" err="1"/>
              <a:t>Incorrect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</a:t>
            </a:r>
            <a:br>
              <a:rPr lang="nb-NO" dirty="0"/>
            </a:br>
            <a:r>
              <a:rPr lang="nb-NO" dirty="0" err="1"/>
              <a:t>dangerous</a:t>
            </a:r>
            <a:r>
              <a:rPr lang="nb-NO" dirty="0"/>
              <a:t>.)</a:t>
            </a:r>
          </a:p>
          <a:p>
            <a:pPr marL="0" indent="0">
              <a:buNone/>
            </a:pPr>
            <a:r>
              <a:rPr lang="nb-NO" sz="1600" b="1" dirty="0"/>
              <a:t>How</a:t>
            </a:r>
          </a:p>
          <a:p>
            <a:pPr marL="193675" indent="-194400"/>
            <a:r>
              <a:rPr lang="nb-NO" dirty="0"/>
              <a:t>Select</a:t>
            </a:r>
            <a:r>
              <a:rPr lang="sv-SE" dirty="0"/>
              <a:t> a </a:t>
            </a:r>
            <a:r>
              <a:rPr lang="sv-SE" dirty="0" err="1"/>
              <a:t>safe</a:t>
            </a:r>
            <a:r>
              <a:rPr lang="sv-SE" dirty="0"/>
              <a:t> alternative </a:t>
            </a:r>
            <a:r>
              <a:rPr lang="en-US" dirty="0"/>
              <a:t>warming method.</a:t>
            </a:r>
          </a:p>
          <a:p>
            <a:pPr marL="193675" indent="-194400"/>
            <a:r>
              <a:rPr lang="en-US" dirty="0"/>
              <a:t>Follow the manufacturer’s instructions.</a:t>
            </a:r>
          </a:p>
          <a:p>
            <a:pPr marL="193675" indent="-194400"/>
            <a:r>
              <a:rPr lang="en-US" dirty="0"/>
              <a:t>Monitor the newborn’s temperature using continuous monitoring and </a:t>
            </a:r>
            <a:br>
              <a:rPr lang="en-US" dirty="0"/>
            </a:br>
            <a:r>
              <a:rPr lang="en-US" dirty="0"/>
              <a:t>functional neonatal temperature probes.</a:t>
            </a:r>
          </a:p>
          <a:p>
            <a:pPr marL="193675" indent="-194400"/>
            <a:r>
              <a:rPr lang="nb-NO" dirty="0"/>
              <a:t>Thoroughly clean and disinfect warming devices to prevent </a:t>
            </a:r>
            <a:r>
              <a:rPr lang="nb-NO" dirty="0" err="1"/>
              <a:t>health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 err="1"/>
              <a:t>facility-acquired</a:t>
            </a:r>
            <a:r>
              <a:rPr lang="nb-NO" dirty="0"/>
              <a:t> </a:t>
            </a:r>
            <a:r>
              <a:rPr lang="nb-NO" dirty="0" err="1"/>
              <a:t>infections</a:t>
            </a:r>
            <a:r>
              <a:rPr lang="nb-NO" dirty="0"/>
              <a:t>.</a:t>
            </a:r>
          </a:p>
          <a:p>
            <a:pPr marL="0" indent="0">
              <a:buNone/>
            </a:pPr>
            <a:endParaRPr lang="nb-NO" sz="1600" b="1" dirty="0"/>
          </a:p>
        </p:txBody>
      </p:sp>
    </p:spTree>
    <p:extLst>
      <p:ext uri="{BB962C8B-B14F-4D97-AF65-F5344CB8AC3E}">
        <p14:creationId xmlns:p14="http://schemas.microsoft.com/office/powerpoint/2010/main" val="363005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FD3A7C-7DFF-C4BC-AC1A-B0D3DEA14810}"/>
              </a:ext>
            </a:extLst>
          </p:cNvPr>
          <p:cNvSpPr/>
          <p:nvPr/>
        </p:nvSpPr>
        <p:spPr>
          <a:xfrm>
            <a:off x="4102217" y="1820410"/>
            <a:ext cx="4534479" cy="3428576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FAC73A-4695-A36F-83BB-0138A251A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safe use of a </a:t>
            </a:r>
            <a:r>
              <a:rPr lang="en-US" dirty="0"/>
              <a:t>radiant warmer?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1BD3B0-31B9-3E38-7ECA-A8E7D6D6D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878" y="1895911"/>
            <a:ext cx="4393818" cy="440420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Safe use includes </a:t>
            </a:r>
          </a:p>
          <a:p>
            <a:pPr marL="193675" indent="-194400"/>
            <a:r>
              <a:rPr lang="en-US" sz="1600" dirty="0"/>
              <a:t>Preparation, cleaning, infection prevention</a:t>
            </a:r>
          </a:p>
          <a:p>
            <a:pPr marL="193675" indent="-194400"/>
            <a:r>
              <a:rPr lang="en-US" sz="1600" dirty="0"/>
              <a:t>Policies and training for health workers</a:t>
            </a:r>
          </a:p>
          <a:p>
            <a:pPr marL="193675" indent="-194400"/>
            <a:r>
              <a:rPr lang="en-US" sz="1600" dirty="0"/>
              <a:t>Indications for use: when and how to start </a:t>
            </a:r>
            <a:br>
              <a:rPr lang="en-US" sz="1600" dirty="0"/>
            </a:br>
            <a:r>
              <a:rPr lang="en-US" sz="1600" dirty="0"/>
              <a:t>and stop </a:t>
            </a:r>
            <a:r>
              <a:rPr lang="en-US" sz="1600" i="1" dirty="0"/>
              <a:t>if skin-to-skin contact is not </a:t>
            </a:r>
            <a:br>
              <a:rPr lang="en-US" sz="1600" i="1" dirty="0"/>
            </a:br>
            <a:r>
              <a:rPr lang="en-US" sz="1600" i="1" dirty="0"/>
              <a:t>possible</a:t>
            </a:r>
          </a:p>
          <a:p>
            <a:pPr marL="193675" indent="-194400"/>
            <a:r>
              <a:rPr lang="en-US" sz="1600" dirty="0"/>
              <a:t>Monitoring</a:t>
            </a:r>
          </a:p>
          <a:p>
            <a:pPr marL="193675" indent="-194400"/>
            <a:r>
              <a:rPr lang="en-US" sz="1600" dirty="0"/>
              <a:t>Care and maintenance of equipment</a:t>
            </a:r>
            <a:endParaRPr lang="en-GB" sz="1600" dirty="0"/>
          </a:p>
          <a:p>
            <a:endParaRPr lang="en-NO" dirty="0"/>
          </a:p>
        </p:txBody>
      </p:sp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15891C7-D323-CBC0-1CE7-2C5675664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91"/>
          <a:stretch/>
        </p:blipFill>
        <p:spPr>
          <a:xfrm>
            <a:off x="507304" y="1820410"/>
            <a:ext cx="3494245" cy="34285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BB1C51-BAC8-31F1-F3B8-CBD89CFD071D}"/>
              </a:ext>
            </a:extLst>
          </p:cNvPr>
          <p:cNvGrpSpPr/>
          <p:nvPr/>
        </p:nvGrpSpPr>
        <p:grpSpPr>
          <a:xfrm>
            <a:off x="4301601" y="5580260"/>
            <a:ext cx="3394617" cy="360000"/>
            <a:chOff x="566707" y="4383958"/>
            <a:chExt cx="3394617" cy="360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4B54BE-B84D-2E12-A6E3-926D2FEF4031}"/>
                </a:ext>
              </a:extLst>
            </p:cNvPr>
            <p:cNvGrpSpPr/>
            <p:nvPr/>
          </p:nvGrpSpPr>
          <p:grpSpPr>
            <a:xfrm>
              <a:off x="690712" y="4440486"/>
              <a:ext cx="3270612" cy="261610"/>
              <a:chOff x="2381314" y="5405811"/>
              <a:chExt cx="3270612" cy="26161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06B3D1-0EF2-4931-D7CC-A60AE22462E1}"/>
                  </a:ext>
                </a:extLst>
              </p:cNvPr>
              <p:cNvSpPr txBox="1"/>
              <p:nvPr/>
            </p:nvSpPr>
            <p:spPr>
              <a:xfrm>
                <a:off x="2620364" y="5405811"/>
                <a:ext cx="303156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i="1" dirty="0">
                    <a:latin typeface="Arial" panose="020B0604020202020204" pitchFamily="34" charset="0"/>
                    <a:cs typeface="Arial" panose="020B0604020202020204" pitchFamily="34" charset="0"/>
                    <a:hlinkClick r:id="rId4"/>
                  </a:rPr>
                  <a:t>Use radiant warmer safely (WHO CC AIIMS)</a:t>
                </a:r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7CED6B3C-6F50-B70D-9756-0A84189E48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81314" y="5417418"/>
                <a:ext cx="223731" cy="223731"/>
              </a:xfrm>
              <a:prstGeom prst="rect">
                <a:avLst/>
              </a:prstGeom>
            </p:spPr>
          </p:pic>
        </p:grpSp>
        <p:pic>
          <p:nvPicPr>
            <p:cNvPr id="7" name="Picture 6" descr="A blue circle with a white camera&#10;&#10;Description automatically generated">
              <a:extLst>
                <a:ext uri="{FF2B5EF4-FFF2-40B4-BE49-F238E27FC236}">
                  <a16:creationId xmlns:a16="http://schemas.microsoft.com/office/drawing/2014/main" id="{9036E7EE-A86D-CF13-365F-7166C9578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07" y="4383958"/>
              <a:ext cx="360000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608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89707-18EB-525C-315B-3C7C4ADFA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1D51D2-EFB7-8370-190C-7760781C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Overview: safe use of incubator if </a:t>
            </a:r>
            <a:br>
              <a:rPr lang="en-US" dirty="0"/>
            </a:br>
            <a:r>
              <a:rPr lang="en-US" dirty="0"/>
              <a:t>skin-to-skin contact not possible </a:t>
            </a:r>
            <a:endParaRPr lang="en-NO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1B7C37-9988-87CF-FC9C-88D895F347F7}"/>
              </a:ext>
            </a:extLst>
          </p:cNvPr>
          <p:cNvGrpSpPr/>
          <p:nvPr/>
        </p:nvGrpSpPr>
        <p:grpSpPr>
          <a:xfrm>
            <a:off x="523929" y="5283730"/>
            <a:ext cx="3391562" cy="568810"/>
            <a:chOff x="566707" y="4360038"/>
            <a:chExt cx="3391562" cy="5688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3A00043-2D19-C922-EE94-AAF95AD1224B}"/>
                </a:ext>
              </a:extLst>
            </p:cNvPr>
            <p:cNvGrpSpPr/>
            <p:nvPr/>
          </p:nvGrpSpPr>
          <p:grpSpPr>
            <a:xfrm>
              <a:off x="690712" y="4360038"/>
              <a:ext cx="3267557" cy="568810"/>
              <a:chOff x="2381314" y="5325363"/>
              <a:chExt cx="3267557" cy="56881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E9AFA2-B103-821F-E731-DDB683FDF86E}"/>
                  </a:ext>
                </a:extLst>
              </p:cNvPr>
              <p:cNvSpPr txBox="1"/>
              <p:nvPr/>
            </p:nvSpPr>
            <p:spPr>
              <a:xfrm>
                <a:off x="2617309" y="5325363"/>
                <a:ext cx="3031562" cy="568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1100" i="1" dirty="0">
                    <a:solidFill>
                      <a:srgbClr val="2B87C3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Use incubator safely </a:t>
                </a:r>
                <a:r>
                  <a:rPr lang="en-GB" sz="1100" dirty="0">
                    <a:solidFill>
                      <a:srgbClr val="2B87C3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(WHO </a:t>
                </a:r>
                <a:r>
                  <a:rPr lang="en-GB" sz="11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CC AIIMS</a:t>
                </a:r>
                <a:r>
                  <a:rPr lang="en-GB" sz="11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1100" i="1" dirty="0">
                    <a:solidFill>
                      <a:srgbClr val="2B87C3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Transport incubator </a:t>
                </a:r>
                <a:r>
                  <a:rPr lang="en-GB" sz="11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(WHO CC AIIMS</a:t>
                </a:r>
                <a:r>
                  <a:rPr lang="en-GB" sz="11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3847F534-9FED-5F0E-87FB-666B06A6D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81314" y="5417418"/>
                <a:ext cx="223731" cy="223731"/>
              </a:xfrm>
              <a:prstGeom prst="rect">
                <a:avLst/>
              </a:prstGeom>
            </p:spPr>
          </p:pic>
        </p:grpSp>
        <p:pic>
          <p:nvPicPr>
            <p:cNvPr id="7" name="Picture 6" descr="A blue circle with a white camera&#10;&#10;Description automatically generated">
              <a:extLst>
                <a:ext uri="{FF2B5EF4-FFF2-40B4-BE49-F238E27FC236}">
                  <a16:creationId xmlns:a16="http://schemas.microsoft.com/office/drawing/2014/main" id="{4931E2FE-C1BC-0234-440A-8BF9359A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07" y="4452093"/>
              <a:ext cx="360000" cy="360000"/>
            </a:xfrm>
            <a:prstGeom prst="rect">
              <a:avLst/>
            </a:prstGeom>
          </p:spPr>
        </p:pic>
      </p:grpSp>
      <p:pic>
        <p:nvPicPr>
          <p:cNvPr id="11" name="Picture 10" descr="A drawing of a person&#10;&#10;Description automatically generated">
            <a:extLst>
              <a:ext uri="{FF2B5EF4-FFF2-40B4-BE49-F238E27FC236}">
                <a16:creationId xmlns:a16="http://schemas.microsoft.com/office/drawing/2014/main" id="{ADF8D6D3-68BD-8F3A-EA1E-BDD2397FC5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929" y="1734853"/>
            <a:ext cx="4296164" cy="3315076"/>
          </a:xfrm>
          <a:prstGeom prst="rect">
            <a:avLst/>
          </a:prstGeom>
        </p:spPr>
      </p:pic>
      <p:pic>
        <p:nvPicPr>
          <p:cNvPr id="14" name="Picture 13">
            <a:hlinkClick r:id="rId4"/>
            <a:extLst>
              <a:ext uri="{FF2B5EF4-FFF2-40B4-BE49-F238E27FC236}">
                <a16:creationId xmlns:a16="http://schemas.microsoft.com/office/drawing/2014/main" id="{B15C5181-02D6-A23D-DA7F-3C3E7ECC7A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844" y="1734852"/>
            <a:ext cx="3614667" cy="202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E71B3-7115-5007-A7F5-A0D69BFBA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7E01495-FC32-E50E-6C91-EDA9A4AA0384}"/>
              </a:ext>
            </a:extLst>
          </p:cNvPr>
          <p:cNvSpPr/>
          <p:nvPr/>
        </p:nvSpPr>
        <p:spPr>
          <a:xfrm>
            <a:off x="2540847" y="1734853"/>
            <a:ext cx="6074734" cy="430813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ADB805-FA72-37DC-7883-72AE96C6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actions can be taken to ensure safe thermal care for all newborns?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C9DE54-9091-C568-E3F3-1C6ABCB89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738" y="1828799"/>
            <a:ext cx="5923699" cy="4471319"/>
          </a:xfrm>
          <a:prstGeom prst="rect">
            <a:avLst/>
          </a:prstGeom>
        </p:spPr>
        <p:txBody>
          <a:bodyPr/>
          <a:lstStyle/>
          <a:p>
            <a:pPr marL="194400" indent="-194400">
              <a:lnSpc>
                <a:spcPts val="1800"/>
              </a:lnSpc>
            </a:pPr>
            <a:r>
              <a:rPr lang="en-US" sz="1500" dirty="0"/>
              <a:t>Involve and support parents and families directly in inpatient care (skin-to-skin).</a:t>
            </a:r>
          </a:p>
          <a:p>
            <a:pPr marL="194400" indent="-194400">
              <a:lnSpc>
                <a:spcPts val="1800"/>
              </a:lnSpc>
            </a:pPr>
            <a:r>
              <a:rPr lang="en-US" sz="1500" dirty="0"/>
              <a:t>Counsel for care at home.</a:t>
            </a:r>
          </a:p>
          <a:p>
            <a:pPr marL="194400" indent="-194400">
              <a:lnSpc>
                <a:spcPts val="18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Increase awareness of newborn hypo- and hyperthermia among </a:t>
            </a:r>
            <a:b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ALL staff, students and families.</a:t>
            </a:r>
          </a:p>
          <a:p>
            <a:pPr marL="194400" indent="-194400">
              <a:lnSpc>
                <a:spcPts val="1800"/>
              </a:lnSpc>
            </a:pPr>
            <a:r>
              <a:rPr lang="en-US" sz="1500" dirty="0"/>
              <a:t>Use clinical guidelines and apply the standards for newborn care.</a:t>
            </a:r>
          </a:p>
          <a:p>
            <a:pPr marL="194400" indent="-194400">
              <a:lnSpc>
                <a:spcPts val="1800"/>
              </a:lnSpc>
            </a:pPr>
            <a:r>
              <a:rPr lang="en-US" sz="1500" dirty="0"/>
              <a:t>Build the capacity of health workers for safe thermal care.</a:t>
            </a:r>
          </a:p>
          <a:p>
            <a:pPr marL="194400" indent="-194400">
              <a:lnSpc>
                <a:spcPts val="18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Ensure safe thermal care during referral or transfer.</a:t>
            </a:r>
          </a:p>
          <a:p>
            <a:pPr marL="194400" indent="-194400">
              <a:lnSpc>
                <a:spcPts val="18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Maintain infrastructure, equipment and supplies for thermal care.</a:t>
            </a:r>
          </a:p>
          <a:p>
            <a:pPr marL="194400" indent="-194400">
              <a:lnSpc>
                <a:spcPts val="18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Monitor and document equipment maintenance, cleaning and </a:t>
            </a:r>
            <a:b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staff training on safe use.</a:t>
            </a:r>
          </a:p>
          <a:p>
            <a:pPr marL="194400" indent="-194400">
              <a:lnSpc>
                <a:spcPts val="1800"/>
              </a:lnSpc>
            </a:pPr>
            <a:r>
              <a:rPr lang="en-US" sz="1500" dirty="0"/>
              <a:t>Measure and monitor standard indicators for thermal care.</a:t>
            </a:r>
            <a:endParaRPr lang="en-GB" sz="1500" dirty="0"/>
          </a:p>
          <a:p>
            <a:pPr marL="194400" indent="-194400">
              <a:lnSpc>
                <a:spcPts val="1800"/>
              </a:lnSpc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4BBD7-2512-FCB6-8D28-7FD4F624F7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8419" y="1734853"/>
            <a:ext cx="1905997" cy="27813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5B9B16-9A7D-1DE1-83E1-42B4A44106B0}"/>
              </a:ext>
            </a:extLst>
          </p:cNvPr>
          <p:cNvSpPr txBox="1"/>
          <p:nvPr/>
        </p:nvSpPr>
        <p:spPr>
          <a:xfrm>
            <a:off x="765145" y="4323807"/>
            <a:ext cx="1711162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650" dirty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GB" sz="650" dirty="0">
                <a:latin typeface="Arial" panose="020B0604020202020204" pitchFamily="34" charset="0"/>
                <a:cs typeface="Arial" panose="020B0604020202020204" pitchFamily="34" charset="0"/>
              </a:rPr>
              <a:t>WHO/Dr Helenlouise Taylor</a:t>
            </a:r>
          </a:p>
        </p:txBody>
      </p:sp>
    </p:spTree>
    <p:extLst>
      <p:ext uri="{BB962C8B-B14F-4D97-AF65-F5344CB8AC3E}">
        <p14:creationId xmlns:p14="http://schemas.microsoft.com/office/powerpoint/2010/main" val="54522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uiExpand="1" build="p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25C8F-D7AE-5663-D16A-57B2CB8CF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96B966-10F4-7A43-57A2-207FBDF4C277}"/>
              </a:ext>
            </a:extLst>
          </p:cNvPr>
          <p:cNvSpPr txBox="1">
            <a:spLocks/>
          </p:cNvSpPr>
          <p:nvPr/>
        </p:nvSpPr>
        <p:spPr>
          <a:xfrm>
            <a:off x="0" y="587351"/>
            <a:ext cx="9141354" cy="1872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5279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O" dirty="0"/>
              <a:t>Summary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911D931-9B2E-93BE-5DB7-4F12DFF99381}"/>
              </a:ext>
            </a:extLst>
          </p:cNvPr>
          <p:cNvSpPr txBox="1">
            <a:spLocks/>
          </p:cNvSpPr>
          <p:nvPr/>
        </p:nvSpPr>
        <p:spPr>
          <a:xfrm>
            <a:off x="897466" y="2200867"/>
            <a:ext cx="7062312" cy="4099252"/>
          </a:xfrm>
          <a:prstGeom prst="rect">
            <a:avLst/>
          </a:prstGeom>
        </p:spPr>
        <p:txBody>
          <a:bodyPr/>
          <a:lstStyle>
            <a:lvl1pPr marL="157649" indent="-157649" algn="l" defTabSz="630598" rtl="0" eaLnBrk="1" latinLnBrk="0" hangingPunct="1">
              <a:lnSpc>
                <a:spcPct val="90000"/>
              </a:lnSpc>
              <a:spcBef>
                <a:spcPts val="690"/>
              </a:spcBef>
              <a:buFont typeface="Arial" panose="020B0604020202020204" pitchFamily="34" charset="0"/>
              <a:buChar char="•"/>
              <a:defRPr sz="19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2949" indent="-157649" algn="l" defTabSz="630598" rtl="0" eaLnBrk="1" latinLnBrk="0" hangingPunct="1">
              <a:lnSpc>
                <a:spcPct val="90000"/>
              </a:lnSpc>
              <a:spcBef>
                <a:spcPts val="345"/>
              </a:spcBef>
              <a:buFont typeface="Arial" panose="020B0604020202020204" pitchFamily="34" charset="0"/>
              <a:buChar char="•"/>
              <a:defRPr sz="16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8247" indent="-157649" algn="l" defTabSz="630598" rtl="0" eaLnBrk="1" latinLnBrk="0" hangingPunct="1">
              <a:lnSpc>
                <a:spcPct val="90000"/>
              </a:lnSpc>
              <a:spcBef>
                <a:spcPts val="345"/>
              </a:spcBef>
              <a:buFont typeface="Arial" panose="020B0604020202020204" pitchFamily="34" charset="0"/>
              <a:buChar char="•"/>
              <a:defRPr sz="13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03546" indent="-157649" algn="l" defTabSz="630598" rtl="0" eaLnBrk="1" latinLnBrk="0" hangingPunct="1">
              <a:lnSpc>
                <a:spcPct val="90000"/>
              </a:lnSpc>
              <a:spcBef>
                <a:spcPts val="345"/>
              </a:spcBef>
              <a:buFont typeface="Arial" panose="020B0604020202020204" pitchFamily="34" charset="0"/>
              <a:buChar char="•"/>
              <a:defRPr sz="12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18845" indent="-157649" algn="l" defTabSz="630598" rtl="0" eaLnBrk="1" latinLnBrk="0" hangingPunct="1">
              <a:lnSpc>
                <a:spcPct val="90000"/>
              </a:lnSpc>
              <a:spcBef>
                <a:spcPts val="345"/>
              </a:spcBef>
              <a:buFont typeface="Arial" panose="020B0604020202020204" pitchFamily="34" charset="0"/>
              <a:buChar char="•"/>
              <a:defRPr sz="12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4143" indent="-157649" algn="l" defTabSz="630598" rtl="0" eaLnBrk="1" latinLnBrk="0" hangingPunct="1">
              <a:lnSpc>
                <a:spcPct val="90000"/>
              </a:lnSpc>
              <a:spcBef>
                <a:spcPts val="345"/>
              </a:spcBef>
              <a:buFont typeface="Arial" panose="020B0604020202020204" pitchFamily="34" charset="0"/>
              <a:buChar char="•"/>
              <a:defRPr sz="12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49442" indent="-157649" algn="l" defTabSz="630598" rtl="0" eaLnBrk="1" latinLnBrk="0" hangingPunct="1">
              <a:lnSpc>
                <a:spcPct val="90000"/>
              </a:lnSpc>
              <a:spcBef>
                <a:spcPts val="345"/>
              </a:spcBef>
              <a:buFont typeface="Arial" panose="020B0604020202020204" pitchFamily="34" charset="0"/>
              <a:buChar char="•"/>
              <a:defRPr sz="12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64741" indent="-157649" algn="l" defTabSz="630598" rtl="0" eaLnBrk="1" latinLnBrk="0" hangingPunct="1">
              <a:lnSpc>
                <a:spcPct val="90000"/>
              </a:lnSpc>
              <a:spcBef>
                <a:spcPts val="345"/>
              </a:spcBef>
              <a:buFont typeface="Arial" panose="020B0604020202020204" pitchFamily="34" charset="0"/>
              <a:buChar char="•"/>
              <a:defRPr sz="12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80040" indent="-157649" algn="l" defTabSz="630598" rtl="0" eaLnBrk="1" latinLnBrk="0" hangingPunct="1">
              <a:lnSpc>
                <a:spcPct val="90000"/>
              </a:lnSpc>
              <a:spcBef>
                <a:spcPts val="345"/>
              </a:spcBef>
              <a:buFont typeface="Arial" panose="020B0604020202020204" pitchFamily="34" charset="0"/>
              <a:buChar char="•"/>
              <a:defRPr sz="12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1290"/>
              </a:spcBef>
              <a:spcAft>
                <a:spcPts val="240"/>
              </a:spcAft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In this module, you have:</a:t>
            </a:r>
          </a:p>
          <a:p>
            <a:pPr marL="162000" indent="-162000">
              <a:lnSpc>
                <a:spcPts val="2300"/>
              </a:lnSpc>
              <a:spcBef>
                <a:spcPts val="1290"/>
              </a:spcBef>
              <a:spcAft>
                <a:spcPts val="240"/>
              </a:spcAf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Demonstrated methods that prevent heat loss and maintain warmth for every newborn</a:t>
            </a:r>
          </a:p>
          <a:p>
            <a:pPr marL="162000" indent="-162000">
              <a:lnSpc>
                <a:spcPts val="2300"/>
              </a:lnSpc>
              <a:spcBef>
                <a:spcPts val="1290"/>
              </a:spcBef>
              <a:spcAft>
                <a:spcPts val="240"/>
              </a:spcAf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Identified and correctly treated newborns with abnormal temperature (hypothermia and hyperthermia)</a:t>
            </a:r>
          </a:p>
          <a:p>
            <a:pPr marL="162000" indent="-162000">
              <a:lnSpc>
                <a:spcPts val="2300"/>
              </a:lnSpc>
              <a:spcBef>
                <a:spcPts val="1290"/>
              </a:spcBef>
              <a:spcAft>
                <a:spcPts val="240"/>
              </a:spcAf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Identified when and how to use alternative warming methods</a:t>
            </a:r>
          </a:p>
          <a:p>
            <a:pPr marL="162000" indent="-162000">
              <a:lnSpc>
                <a:spcPts val="2300"/>
              </a:lnSpc>
              <a:spcBef>
                <a:spcPts val="1290"/>
              </a:spcBef>
              <a:spcAft>
                <a:spcPts val="240"/>
              </a:spcAf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Demonstrated how to communicate effectively to support the mother and family to keep the baby warm.</a:t>
            </a:r>
          </a:p>
          <a:p>
            <a:pPr>
              <a:lnSpc>
                <a:spcPts val="2300"/>
              </a:lnSpc>
              <a:spcBef>
                <a:spcPts val="1290"/>
              </a:spcBef>
              <a:spcAft>
                <a:spcPts val="240"/>
              </a:spcAft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1290"/>
              </a:spcBef>
              <a:spcAft>
                <a:spcPts val="240"/>
              </a:spcAft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1290"/>
              </a:spcBef>
              <a:spcAft>
                <a:spcPts val="240"/>
              </a:spcAft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1290"/>
              </a:spcBef>
              <a:spcAft>
                <a:spcPts val="240"/>
              </a:spcAft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1290"/>
              </a:spcBef>
              <a:spcAft>
                <a:spcPts val="240"/>
              </a:spcAft>
            </a:pPr>
            <a:endParaRPr lang="en-NO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91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52DF4E-5FAA-338A-9E71-3F0CD3864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7" y="1670670"/>
            <a:ext cx="3454385" cy="48883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67382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E31C7E-A3FD-8049-2AF6-6A4FFA215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6" y="1670670"/>
            <a:ext cx="3454385" cy="48883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92525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D26FC40-B6AA-4500-DD13-473F85545508}"/>
              </a:ext>
            </a:extLst>
          </p:cNvPr>
          <p:cNvSpPr txBox="1"/>
          <p:nvPr/>
        </p:nvSpPr>
        <p:spPr>
          <a:xfrm>
            <a:off x="1054612" y="4592582"/>
            <a:ext cx="6788170" cy="314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Poster: </a:t>
            </a:r>
            <a:r>
              <a:rPr lang="en-US" altLang="zh-CN" sz="1100" i="1" u="sng" dirty="0">
                <a:solidFill>
                  <a:srgbClr val="0563C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hlinkClick r:id="rId3"/>
              </a:rPr>
              <a:t>Thermal protection </a:t>
            </a:r>
            <a:r>
              <a:rPr lang="en-US" altLang="zh-CN" sz="1100" u="sng" dirty="0">
                <a:solidFill>
                  <a:srgbClr val="0563C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hlinkClick r:id="rId3"/>
              </a:rPr>
              <a:t>(WHO CC AIIMS</a:t>
            </a:r>
            <a:r>
              <a:rPr lang="en-US" altLang="zh-CN" sz="1100" u="sng" dirty="0">
                <a:solidFill>
                  <a:srgbClr val="0563C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3" descr="A graphic of a person holding a baby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5637FA89-34B5-0380-4C43-1613332AB2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125" y="1791414"/>
            <a:ext cx="1472673" cy="2075803"/>
          </a:xfrm>
          <a:prstGeom prst="rect">
            <a:avLst/>
          </a:prstGeom>
        </p:spPr>
      </p:pic>
      <p:pic>
        <p:nvPicPr>
          <p:cNvPr id="6" name="Picture 5" descr="A green cover with white text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F38CBDCE-844E-9037-7F0C-7A7DAEB1BE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505" y="1791414"/>
            <a:ext cx="1452804" cy="2056302"/>
          </a:xfrm>
          <a:prstGeom prst="rect">
            <a:avLst/>
          </a:prstGeom>
        </p:spPr>
      </p:pic>
      <p:pic>
        <p:nvPicPr>
          <p:cNvPr id="15" name="Picture 14" descr="A cover of a white and blue cover&#10;&#10;Description automatically generated with medium confidence">
            <a:hlinkClick r:id="rId8"/>
            <a:extLst>
              <a:ext uri="{FF2B5EF4-FFF2-40B4-BE49-F238E27FC236}">
                <a16:creationId xmlns:a16="http://schemas.microsoft.com/office/drawing/2014/main" id="{02F91B1E-CC97-42C8-18BF-43AB0B996D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12" y="1791414"/>
            <a:ext cx="1557806" cy="2073647"/>
          </a:xfrm>
          <a:prstGeom prst="rect">
            <a:avLst/>
          </a:prstGeom>
        </p:spPr>
      </p:pic>
      <p:pic>
        <p:nvPicPr>
          <p:cNvPr id="17" name="Picture 16" descr="A newspaper with text and images of a person and a baby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434757B5-66DA-E901-3E25-85DFD3B8B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16" y="1791414"/>
            <a:ext cx="2405494" cy="3087885"/>
          </a:xfrm>
          <a:prstGeom prst="rect">
            <a:avLst/>
          </a:prstGeom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id="{E4E55B2A-D5F7-019A-854A-B4E08163D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1354" cy="1659675"/>
          </a:xfrm>
        </p:spPr>
        <p:txBody>
          <a:bodyPr/>
          <a:lstStyle/>
          <a:p>
            <a:r>
              <a:rPr lang="en-GB" dirty="0"/>
              <a:t>References and </a:t>
            </a:r>
            <a:br>
              <a:rPr lang="en-GB" dirty="0"/>
            </a:br>
            <a:r>
              <a:rPr lang="en-GB" dirty="0"/>
              <a:t>additional resources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04515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1C409F57-B070-F29E-A1E7-68A5BF2AA84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nb-NO" sz="4000" dirty="0"/>
              <a:t>The situation</a:t>
            </a:r>
            <a:endParaRPr lang="en-NO" sz="4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9EBC59-CDC2-E7E5-25AB-19C7D53B4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103" y="1734853"/>
            <a:ext cx="4752593" cy="45652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Budi was born at term one hour ago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by spontaneous vaginal delivery.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He is lying next to his mother.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When examining Budi 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His feet are cold to the touch.</a:t>
            </a:r>
          </a:p>
          <a:p>
            <a:pPr lvl="2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tx1"/>
                </a:solidFill>
              </a:rPr>
              <a:t>His temperature is 36.0 °C.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The nurse midwife suggests placing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Budi under a radiant warmer.</a:t>
            </a:r>
          </a:p>
          <a:p>
            <a:pPr>
              <a:lnSpc>
                <a:spcPct val="100000"/>
              </a:lnSpc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tx1"/>
                </a:solidFill>
              </a:rPr>
              <a:t>What would you do differently?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9E0AEE-9A6B-8E6C-1DD8-C96237A449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92525" y="1665963"/>
            <a:ext cx="2956685" cy="40506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B909FF-0B07-FA95-B43F-67E103E508DF}"/>
              </a:ext>
            </a:extLst>
          </p:cNvPr>
          <p:cNvSpPr txBox="1"/>
          <p:nvPr/>
        </p:nvSpPr>
        <p:spPr>
          <a:xfrm>
            <a:off x="2124637" y="5524300"/>
            <a:ext cx="1524573" cy="192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5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WHO/Dr </a:t>
            </a:r>
            <a:r>
              <a:rPr lang="en-US" sz="65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Helenlouise</a:t>
            </a:r>
            <a:r>
              <a:rPr lang="en-US" sz="65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Taylor</a:t>
            </a:r>
          </a:p>
        </p:txBody>
      </p:sp>
    </p:spTree>
    <p:extLst>
      <p:ext uri="{BB962C8B-B14F-4D97-AF65-F5344CB8AC3E}">
        <p14:creationId xmlns:p14="http://schemas.microsoft.com/office/powerpoint/2010/main" val="2919919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A877F-75AF-BF4F-EB9C-AF18C74A9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F82D4-A738-0617-8050-25C6FF2B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r>
              <a:rPr lang="en-GB" dirty="0"/>
              <a:t>Keep Ekta warm in the delivery room</a:t>
            </a:r>
            <a:endParaRPr lang="en-NO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1708B57-DC6C-5EAD-A773-19125A48DC30}"/>
              </a:ext>
            </a:extLst>
          </p:cNvPr>
          <p:cNvSpPr txBox="1">
            <a:spLocks/>
          </p:cNvSpPr>
          <p:nvPr/>
        </p:nvSpPr>
        <p:spPr>
          <a:xfrm>
            <a:off x="519047" y="1734853"/>
            <a:ext cx="7777665" cy="456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2000" indent="-162000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000" indent="-163199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24000" indent="-163199" algn="l" defTabSz="652795" rtl="0" eaLnBrk="1" latinLnBrk="1" hangingPunct="1">
              <a:lnSpc>
                <a:spcPts val="2100"/>
              </a:lnSpc>
              <a:spcBef>
                <a:spcPts val="1000"/>
              </a:spcBef>
              <a:spcAft>
                <a:spcPts val="245"/>
              </a:spcAft>
              <a:buSzPct val="60000"/>
              <a:buFont typeface="Courier New" panose="02070309020205020404" pitchFamily="49" charset="0"/>
              <a:buChar char="o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2391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965" b="0" i="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68787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95186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1582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80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4378" indent="-163199" algn="l" defTabSz="652795" rtl="0" eaLnBrk="1" latinLnBrk="0" hangingPunct="1">
              <a:lnSpc>
                <a:spcPct val="90000"/>
              </a:lnSpc>
              <a:spcBef>
                <a:spcPts val="357"/>
              </a:spcBef>
              <a:buFont typeface="Arial" panose="020B0604020202020204" pitchFamily="34" charset="0"/>
              <a:buChar char="•"/>
              <a:defRPr sz="12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altLang="zh-CN" sz="1800" dirty="0"/>
              <a:t>Form groups (mother, midwife and companion).</a:t>
            </a:r>
          </a:p>
          <a:p>
            <a:endParaRPr lang="en-GB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800" b="1" dirty="0"/>
          </a:p>
          <a:p>
            <a:pPr marL="0" indent="0">
              <a:spcBef>
                <a:spcPts val="600"/>
              </a:spcBef>
              <a:buNone/>
            </a:pPr>
            <a:br>
              <a:rPr lang="en-GB" sz="1800" b="1" dirty="0"/>
            </a:br>
            <a:r>
              <a:rPr lang="en-GB" sz="1800" b="1" dirty="0"/>
              <a:t>Carry out immediate care to ensure that Ekta remains warm.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Debrief with your team and facilitator.</a:t>
            </a:r>
          </a:p>
          <a:p>
            <a:endParaRPr lang="en-NO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3ECA04-4273-50A6-1684-1A09CFED3511}"/>
              </a:ext>
            </a:extLst>
          </p:cNvPr>
          <p:cNvSpPr/>
          <p:nvPr/>
        </p:nvSpPr>
        <p:spPr>
          <a:xfrm>
            <a:off x="624680" y="2202920"/>
            <a:ext cx="7977831" cy="9513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bIns="180000" rtlCol="0" anchor="ctr"/>
          <a:lstStyle/>
          <a:p>
            <a:pPr marL="162000" lvl="0" indent="-162000">
              <a:lnSpc>
                <a:spcPts val="182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Leela just gave birth to Ekta by spontaneous vaginal delivery at term. </a:t>
            </a:r>
          </a:p>
          <a:p>
            <a:pPr marL="162000" lvl="0" indent="-162000">
              <a:lnSpc>
                <a:spcPts val="1820"/>
              </a:lnSpc>
              <a:spcBef>
                <a:spcPts val="1000"/>
              </a:spcBef>
              <a:spcAft>
                <a:spcPts val="245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Ekta cried immediately at birth.</a:t>
            </a:r>
          </a:p>
        </p:txBody>
      </p:sp>
    </p:spTree>
    <p:extLst>
      <p:ext uri="{BB962C8B-B14F-4D97-AF65-F5344CB8AC3E}">
        <p14:creationId xmlns:p14="http://schemas.microsoft.com/office/powerpoint/2010/main" val="138661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uiExpand="1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4191B-8D1B-F548-EA59-C61642D44FB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Keeping the newborn warm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4251571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CF8B2C2-522A-B349-2CC2-11F1D4F3E2B7}"/>
              </a:ext>
            </a:extLst>
          </p:cNvPr>
          <p:cNvSpPr/>
          <p:nvPr/>
        </p:nvSpPr>
        <p:spPr>
          <a:xfrm>
            <a:off x="5990689" y="1731551"/>
            <a:ext cx="2730963" cy="3215226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B3B145-2FB0-7F43-83A6-A6729A1E1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How will this newborn lose heat?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661F49-BF1D-2783-0A41-83907D686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2919" y="1812021"/>
            <a:ext cx="2667132" cy="448809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600" dirty="0"/>
              <a:t>This baby is lying on </a:t>
            </a:r>
            <a:br>
              <a:rPr lang="en-GB" sz="1600" dirty="0"/>
            </a:br>
            <a:r>
              <a:rPr lang="en-GB" sz="1600" dirty="0"/>
              <a:t>a metal surface.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600" dirty="0"/>
              <a:t>This baby is not in skin-</a:t>
            </a:r>
            <a:br>
              <a:rPr lang="en-GB" sz="1600" dirty="0"/>
            </a:br>
            <a:r>
              <a:rPr lang="en-GB" sz="1600" dirty="0"/>
              <a:t>to-skin contact with her </a:t>
            </a:r>
            <a:br>
              <a:rPr lang="en-GB" sz="1600" dirty="0"/>
            </a:br>
            <a:r>
              <a:rPr lang="en-GB" sz="1600" dirty="0"/>
              <a:t>mother.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600" dirty="0"/>
              <a:t>This baby is not covered.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600" dirty="0"/>
              <a:t>This baby is exposed </a:t>
            </a:r>
            <a:br>
              <a:rPr lang="en-GB" sz="1600" dirty="0"/>
            </a:br>
            <a:r>
              <a:rPr lang="en-GB" sz="1600" dirty="0"/>
              <a:t>if  there is a draught.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600" dirty="0"/>
              <a:t>This baby’s head is not </a:t>
            </a:r>
            <a:br>
              <a:rPr lang="en-GB" sz="1600" dirty="0"/>
            </a:br>
            <a:r>
              <a:rPr lang="en-GB" sz="1600" dirty="0"/>
              <a:t>covered.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NO" sz="1600" dirty="0"/>
          </a:p>
        </p:txBody>
      </p:sp>
      <p:pic>
        <p:nvPicPr>
          <p:cNvPr id="4" name="Picture 31">
            <a:extLst>
              <a:ext uri="{FF2B5EF4-FFF2-40B4-BE49-F238E27FC236}">
                <a16:creationId xmlns:a16="http://schemas.microsoft.com/office/drawing/2014/main" id="{D2EDB0A9-CA17-6EA7-28FB-89C68BC12D94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22" t="26867" r="7116" b="13757"/>
          <a:stretch/>
        </p:blipFill>
        <p:spPr bwMode="auto">
          <a:xfrm>
            <a:off x="510657" y="1734854"/>
            <a:ext cx="5498257" cy="32221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A5F5371-40C0-E7EF-78AE-69BDA2CBE528}"/>
              </a:ext>
            </a:extLst>
          </p:cNvPr>
          <p:cNvGrpSpPr/>
          <p:nvPr/>
        </p:nvGrpSpPr>
        <p:grpSpPr>
          <a:xfrm>
            <a:off x="498394" y="5576874"/>
            <a:ext cx="4022270" cy="360000"/>
            <a:chOff x="566707" y="4383958"/>
            <a:chExt cx="4022270" cy="360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5864D39-62FB-1F35-DE2D-AF5A6DD37ECE}"/>
                </a:ext>
              </a:extLst>
            </p:cNvPr>
            <p:cNvGrpSpPr/>
            <p:nvPr/>
          </p:nvGrpSpPr>
          <p:grpSpPr>
            <a:xfrm>
              <a:off x="690712" y="4440486"/>
              <a:ext cx="3898265" cy="264303"/>
              <a:chOff x="2381314" y="5405811"/>
              <a:chExt cx="3898265" cy="26430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A17621-DD2E-D137-9649-A8BBF3BD336E}"/>
                  </a:ext>
                </a:extLst>
              </p:cNvPr>
              <p:cNvSpPr txBox="1"/>
              <p:nvPr/>
            </p:nvSpPr>
            <p:spPr>
              <a:xfrm>
                <a:off x="2620364" y="5405811"/>
                <a:ext cx="3659215" cy="264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i="1" u="sng">
                    <a:solidFill>
                      <a:srgbClr val="0563C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hlinkClick r:id="rId6"/>
                  </a:rPr>
                  <a:t>Thermal protection</a:t>
                </a:r>
                <a:endParaRPr lang="en-US" sz="1100" i="1" u="sng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E7610635-24F8-2656-0310-2BE163A7A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381314" y="5417418"/>
                <a:ext cx="223731" cy="223731"/>
              </a:xfrm>
              <a:prstGeom prst="rect">
                <a:avLst/>
              </a:prstGeom>
            </p:spPr>
          </p:pic>
        </p:grpSp>
        <p:pic>
          <p:nvPicPr>
            <p:cNvPr id="7" name="Picture 6" descr="A blue circle with a white camera&#10;&#10;Description automatically generated">
              <a:extLst>
                <a:ext uri="{FF2B5EF4-FFF2-40B4-BE49-F238E27FC236}">
                  <a16:creationId xmlns:a16="http://schemas.microsoft.com/office/drawing/2014/main" id="{4B7635A4-90A6-4EE1-7ACE-E22B48139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07" y="4383958"/>
              <a:ext cx="360000" cy="360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60871F3-6202-1FF7-85F4-40431F9E4343}"/>
              </a:ext>
            </a:extLst>
          </p:cNvPr>
          <p:cNvSpPr txBox="1"/>
          <p:nvPr/>
        </p:nvSpPr>
        <p:spPr>
          <a:xfrm>
            <a:off x="4888051" y="4734940"/>
            <a:ext cx="1085850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5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WHO/ Sandra Lang</a:t>
            </a:r>
            <a:endParaRPr lang="en-US" sz="6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Heatloss newborn">
            <a:hlinkClick r:id="" action="ppaction://media"/>
            <a:extLst>
              <a:ext uri="{FF2B5EF4-FFF2-40B4-BE49-F238E27FC236}">
                <a16:creationId xmlns:a16="http://schemas.microsoft.com/office/drawing/2014/main" id="{C5156C98-2363-FC9D-57DD-385D1C89B3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4525" y="1734853"/>
            <a:ext cx="5510520" cy="321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2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8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813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2" grpId="0" animBg="1"/>
      <p:bldP spid="2" grpId="0" uiExpand="1" build="p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21E3A1-AEAE-E958-7B01-DE94EA75DD74}"/>
              </a:ext>
            </a:extLst>
          </p:cNvPr>
          <p:cNvSpPr/>
          <p:nvPr/>
        </p:nvSpPr>
        <p:spPr>
          <a:xfrm>
            <a:off x="2785145" y="1726464"/>
            <a:ext cx="5839809" cy="432199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C333B7-946B-B3B5-C483-65A776C47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warm chain?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2C2736-7A31-D78F-9293-2C4BC24F6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4202" y="1853967"/>
            <a:ext cx="5742494" cy="4446152"/>
          </a:xfrm>
          <a:prstGeom prst="rect">
            <a:avLst/>
          </a:prstGeom>
        </p:spPr>
        <p:txBody>
          <a:bodyPr/>
          <a:lstStyle/>
          <a:p>
            <a:pPr marL="342000" indent="-342000">
              <a:lnSpc>
                <a:spcPts val="1800"/>
              </a:lnSpc>
              <a:buFont typeface="+mj-lt"/>
              <a:buAutoNum type="arabicPeriod"/>
            </a:pPr>
            <a:r>
              <a:rPr lang="en-GB" sz="1600" dirty="0"/>
              <a:t>Warm delivery room temperature – at least 25 °C</a:t>
            </a:r>
          </a:p>
          <a:p>
            <a:pPr marL="342000" indent="-342000">
              <a:lnSpc>
                <a:spcPts val="1800"/>
              </a:lnSpc>
              <a:buFont typeface="+mj-lt"/>
              <a:buAutoNum type="arabicPeriod"/>
            </a:pPr>
            <a:r>
              <a:rPr lang="en-GB" sz="1600" dirty="0"/>
              <a:t>Immediate thorough drying, within 5 seconds of birth</a:t>
            </a:r>
          </a:p>
          <a:p>
            <a:pPr marL="342000" indent="-342000">
              <a:lnSpc>
                <a:spcPts val="1800"/>
              </a:lnSpc>
              <a:buFont typeface="+mj-lt"/>
              <a:buAutoNum type="arabicPeriod"/>
            </a:pPr>
            <a:r>
              <a:rPr lang="en-GB" sz="1600" dirty="0"/>
              <a:t>Prolonged skin-to-skin contact – 60-90 minutes </a:t>
            </a:r>
          </a:p>
          <a:p>
            <a:pPr marL="342000" indent="-342000">
              <a:lnSpc>
                <a:spcPts val="1800"/>
              </a:lnSpc>
              <a:buFont typeface="+mj-lt"/>
              <a:buAutoNum type="arabicPeriod"/>
            </a:pPr>
            <a:r>
              <a:rPr lang="en-GB" sz="1600" dirty="0"/>
              <a:t>Early initiation of breastfeeding</a:t>
            </a:r>
          </a:p>
          <a:p>
            <a:pPr marL="342000" indent="-342000">
              <a:lnSpc>
                <a:spcPts val="1800"/>
              </a:lnSpc>
              <a:buFont typeface="+mj-lt"/>
              <a:buAutoNum type="arabicPeriod"/>
            </a:pPr>
            <a:r>
              <a:rPr lang="en-GB" sz="1600" dirty="0"/>
              <a:t>Delayed bathing (24h) and weighing</a:t>
            </a:r>
          </a:p>
          <a:p>
            <a:pPr marL="342000" indent="-342000">
              <a:lnSpc>
                <a:spcPts val="1800"/>
              </a:lnSpc>
              <a:buFont typeface="+mj-lt"/>
              <a:buAutoNum type="arabicPeriod"/>
            </a:pPr>
            <a:r>
              <a:rPr lang="en-GB" sz="1600" dirty="0"/>
              <a:t>Appropriate clothing and bedding</a:t>
            </a:r>
          </a:p>
          <a:p>
            <a:pPr marL="342000" indent="-342000">
              <a:lnSpc>
                <a:spcPts val="1800"/>
              </a:lnSpc>
              <a:buFont typeface="+mj-lt"/>
              <a:buAutoNum type="arabicPeriod"/>
            </a:pPr>
            <a:r>
              <a:rPr lang="en-GB" sz="1600" dirty="0"/>
              <a:t>Zero separation: mother and baby together</a:t>
            </a:r>
          </a:p>
          <a:p>
            <a:pPr marL="342000" indent="-342000">
              <a:lnSpc>
                <a:spcPts val="1800"/>
              </a:lnSpc>
              <a:buFont typeface="+mj-lt"/>
              <a:buAutoNum type="arabicPeriod"/>
            </a:pPr>
            <a:r>
              <a:rPr lang="en-GB" sz="1600" dirty="0"/>
              <a:t>Warm transportation (skin-to-skin)</a:t>
            </a:r>
          </a:p>
          <a:p>
            <a:pPr marL="342000" indent="-342000">
              <a:lnSpc>
                <a:spcPts val="1800"/>
              </a:lnSpc>
              <a:buFont typeface="+mj-lt"/>
              <a:buAutoNum type="arabicPeriod"/>
            </a:pPr>
            <a:r>
              <a:rPr lang="en-GB" sz="1600" dirty="0"/>
              <a:t>Warm resuscitation (if required)</a:t>
            </a:r>
          </a:p>
          <a:p>
            <a:pPr marL="342000" indent="-342000">
              <a:lnSpc>
                <a:spcPts val="1800"/>
              </a:lnSpc>
              <a:buFont typeface="+mj-lt"/>
              <a:buAutoNum type="arabicPeriod"/>
            </a:pPr>
            <a:r>
              <a:rPr lang="en-GB" sz="1600" dirty="0"/>
              <a:t>Awareness and education of health workers and </a:t>
            </a:r>
            <a:br>
              <a:rPr lang="en-GB" sz="1600" dirty="0"/>
            </a:br>
            <a:r>
              <a:rPr lang="en-GB" sz="1600" dirty="0"/>
              <a:t>care givers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978810-8372-20BF-4DB1-3312D5A2D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6" y="1726464"/>
            <a:ext cx="2124071" cy="37767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40E41CE-1DEA-4DF8-4FD7-B944C8A63E46}"/>
              </a:ext>
            </a:extLst>
          </p:cNvPr>
          <p:cNvSpPr/>
          <p:nvPr/>
        </p:nvSpPr>
        <p:spPr>
          <a:xfrm>
            <a:off x="453006" y="1619075"/>
            <a:ext cx="2221309" cy="3976382"/>
          </a:xfrm>
          <a:prstGeom prst="ellipse">
            <a:avLst/>
          </a:prstGeom>
          <a:noFill/>
          <a:ln w="28575">
            <a:solidFill>
              <a:srgbClr val="1C86A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92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54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F39084-1AE3-3A09-EC6E-2F45BC8CFBF7}"/>
              </a:ext>
            </a:extLst>
          </p:cNvPr>
          <p:cNvGrpSpPr/>
          <p:nvPr/>
        </p:nvGrpSpPr>
        <p:grpSpPr>
          <a:xfrm>
            <a:off x="521598" y="5805908"/>
            <a:ext cx="4022270" cy="360000"/>
            <a:chOff x="566707" y="4383958"/>
            <a:chExt cx="4022270" cy="360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8DE174F-D690-E8B5-8B99-63E3ADD97AFD}"/>
                </a:ext>
              </a:extLst>
            </p:cNvPr>
            <p:cNvGrpSpPr/>
            <p:nvPr/>
          </p:nvGrpSpPr>
          <p:grpSpPr>
            <a:xfrm>
              <a:off x="690712" y="4440486"/>
              <a:ext cx="3898265" cy="264303"/>
              <a:chOff x="2381314" y="5405811"/>
              <a:chExt cx="3898265" cy="26430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DF9CD0-4507-BB44-9F0B-042D2D8A4D00}"/>
                  </a:ext>
                </a:extLst>
              </p:cNvPr>
              <p:cNvSpPr txBox="1"/>
              <p:nvPr/>
            </p:nvSpPr>
            <p:spPr>
              <a:xfrm>
                <a:off x="2620364" y="5405811"/>
                <a:ext cx="3659215" cy="264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100" i="1" u="sng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AIIMS </a:t>
                </a:r>
                <a:r>
                  <a:rPr lang="en-GB" sz="1100" i="1" u="sng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4"/>
                  </a:rPr>
                  <a:t>Warm</a:t>
                </a:r>
                <a:r>
                  <a:rPr lang="en-GB" sz="1100" i="1" u="sng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chain</a:t>
                </a:r>
              </a:p>
            </p:txBody>
          </p: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3D6B6F6F-FCAD-FC58-F9B9-C9390A29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81314" y="5417418"/>
                <a:ext cx="223731" cy="223731"/>
              </a:xfrm>
              <a:prstGeom prst="rect">
                <a:avLst/>
              </a:prstGeom>
            </p:spPr>
          </p:pic>
        </p:grpSp>
        <p:pic>
          <p:nvPicPr>
            <p:cNvPr id="9" name="Picture 8" descr="A blue circle with a white camera&#10;&#10;Description automatically generated">
              <a:extLst>
                <a:ext uri="{FF2B5EF4-FFF2-40B4-BE49-F238E27FC236}">
                  <a16:creationId xmlns:a16="http://schemas.microsoft.com/office/drawing/2014/main" id="{DF6CD109-01EB-0D74-899B-46616EBF5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07" y="4383958"/>
              <a:ext cx="360000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387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uiExpand="1" build="p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1D5DBB-B42F-6222-ADE3-0C48809A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Keep the newborn warm</a:t>
            </a:r>
            <a:endParaRPr lang="en-NO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973580-5FEB-4EE2-C9EF-9F8BE8795663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2045"/>
              </a:spcAft>
              <a:buNone/>
            </a:pPr>
            <a:r>
              <a:rPr lang="en-US" sz="1600" b="1" dirty="0"/>
              <a:t>In the delivery room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Ensure no air draugh</a:t>
            </a:r>
            <a:r>
              <a:rPr lang="en-US" dirty="0"/>
              <a:t>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s.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(Close windows and doors.)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Adjust delivery room temperature between 25 and 28 °C.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Deliver the newborn onto a dry cloth on the mother’s abdomen.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Dry the newborn immediately by wiping thoroughly.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Discard the wet cloth.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Start skin-to-skin contact with the mother.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Cover the baby’s body with dry cloth and head with hat/bonnet.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Maintain zero separation for at least 1 hour.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2762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2_Custom Design">
  <a:themeElements>
    <a:clrScheme name="ENCC new">
      <a:dk1>
        <a:srgbClr val="595959"/>
      </a:dk1>
      <a:lt1>
        <a:srgbClr val="FFFFFF"/>
      </a:lt1>
      <a:dk2>
        <a:srgbClr val="2B87C3"/>
      </a:dk2>
      <a:lt2>
        <a:srgbClr val="D6ECF7"/>
      </a:lt2>
      <a:accent1>
        <a:srgbClr val="5DB5E4"/>
      </a:accent1>
      <a:accent2>
        <a:srgbClr val="26ACAF"/>
      </a:accent2>
      <a:accent3>
        <a:srgbClr val="00509C"/>
      </a:accent3>
      <a:accent4>
        <a:srgbClr val="007173"/>
      </a:accent4>
      <a:accent5>
        <a:srgbClr val="D4F1F0"/>
      </a:accent5>
      <a:accent6>
        <a:srgbClr val="FCB33C"/>
      </a:accent6>
      <a:hlink>
        <a:srgbClr val="2B87C3"/>
      </a:hlink>
      <a:folHlink>
        <a:srgbClr val="5DB5E4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" id="{135A855D-B95B-1B4E-9578-1805F3125630}" vid="{E51A0FBC-D2C7-1E41-A622-DF7D199CA2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44679</TotalTime>
  <Words>4052</Words>
  <Application>Microsoft Macintosh PowerPoint</Application>
  <PresentationFormat>On-screen Show (4:3)</PresentationFormat>
  <Paragraphs>518</Paragraphs>
  <Slides>39</Slides>
  <Notes>39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Aptos</vt:lpstr>
      <vt:lpstr>Arial</vt:lpstr>
      <vt:lpstr>Calibri</vt:lpstr>
      <vt:lpstr>Cambria Math</vt:lpstr>
      <vt:lpstr>Minion Pro</vt:lpstr>
      <vt:lpstr>Myriad Pro</vt:lpstr>
      <vt:lpstr>Myriad Pro Light</vt:lpstr>
      <vt:lpstr>System Font Regular</vt:lpstr>
      <vt:lpstr>2_Custom Design</vt:lpstr>
      <vt:lpstr>PowerPoint Presentation</vt:lpstr>
      <vt:lpstr>Content</vt:lpstr>
      <vt:lpstr>PowerPoint Presentation</vt:lpstr>
      <vt:lpstr>The situation</vt:lpstr>
      <vt:lpstr> Keep Ekta warm in the delivery room</vt:lpstr>
      <vt:lpstr>Keeping the newborn warm</vt:lpstr>
      <vt:lpstr> How will this newborn lose heat?</vt:lpstr>
      <vt:lpstr>What is the warm chain?</vt:lpstr>
      <vt:lpstr> Keep the newborn warm</vt:lpstr>
      <vt:lpstr>What is the evidence for delaying the first bath? </vt:lpstr>
      <vt:lpstr> Recommendation and reasons</vt:lpstr>
      <vt:lpstr>Why promote early and prolonged  skin-to-skin contact for all newborns?</vt:lpstr>
      <vt:lpstr>Practice immediate thorough drying</vt:lpstr>
      <vt:lpstr>Why may newborns become hypothermic in the postnatal ward? </vt:lpstr>
      <vt:lpstr>Take the temperature</vt:lpstr>
      <vt:lpstr>Check temperature ranges</vt:lpstr>
      <vt:lpstr>When do you monitor and record temperature?</vt:lpstr>
      <vt:lpstr>Hypo- and hyperthermia</vt:lpstr>
      <vt:lpstr>What is hypothermia?</vt:lpstr>
      <vt:lpstr>What signs indicate that a newborn may have mild hypothermia?</vt:lpstr>
      <vt:lpstr>What signs indicate severe hypothermia?</vt:lpstr>
      <vt:lpstr>What actions do you take for hypothermic newborns?</vt:lpstr>
      <vt:lpstr> Recap: Refer if danger sign</vt:lpstr>
      <vt:lpstr>Why is thermal protection for small newborns important?</vt:lpstr>
      <vt:lpstr>Keep Ekta warm in the delivery room</vt:lpstr>
      <vt:lpstr>Keep Ekta warm during transfer to postnatal ward</vt:lpstr>
      <vt:lpstr>Keep Ekta warm at night</vt:lpstr>
      <vt:lpstr>What is hyperthermia and what are its physical signs?</vt:lpstr>
      <vt:lpstr>What are the causes and management of hyperthermia in a newborn?</vt:lpstr>
      <vt:lpstr>How do you keep a newborn warm during referral?</vt:lpstr>
      <vt:lpstr>Alternative warming methods</vt:lpstr>
      <vt:lpstr>When and how to use alternative warming methods (radiant warmer and incubator)?</vt:lpstr>
      <vt:lpstr>What is safe use of a radiant warmer?</vt:lpstr>
      <vt:lpstr>Overview: safe use of incubator if  skin-to-skin contact not possible </vt:lpstr>
      <vt:lpstr>What actions can be taken to ensure safe thermal care for all newborns?</vt:lpstr>
      <vt:lpstr>PowerPoint Presentation</vt:lpstr>
      <vt:lpstr>PowerPoint Presentation</vt:lpstr>
      <vt:lpstr>PowerPoint Presentation</vt:lpstr>
      <vt:lpstr>References and  additional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Keeping the newborn warm standardised</dc:title>
  <dc:creator>Sandra Lang  updated Dr Helenlouise Taylor</dc:creator>
  <cp:keywords>Updated post field testing HLT</cp:keywords>
  <cp:lastModifiedBy>David Pedersen</cp:lastModifiedBy>
  <cp:revision>1401</cp:revision>
  <dcterms:created xsi:type="dcterms:W3CDTF">2020-10-07T10:46:25Z</dcterms:created>
  <dcterms:modified xsi:type="dcterms:W3CDTF">2024-05-08T07:49:56Z</dcterms:modified>
</cp:coreProperties>
</file>