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566" r:id="rId2"/>
    <p:sldId id="524" r:id="rId3"/>
    <p:sldId id="429" r:id="rId4"/>
    <p:sldId id="503" r:id="rId5"/>
    <p:sldId id="525" r:id="rId6"/>
    <p:sldId id="567" r:id="rId7"/>
    <p:sldId id="568" r:id="rId8"/>
    <p:sldId id="569" r:id="rId9"/>
    <p:sldId id="571" r:id="rId10"/>
    <p:sldId id="570" r:id="rId11"/>
    <p:sldId id="572" r:id="rId12"/>
    <p:sldId id="582" r:id="rId13"/>
    <p:sldId id="573" r:id="rId14"/>
    <p:sldId id="574" r:id="rId15"/>
    <p:sldId id="575" r:id="rId16"/>
    <p:sldId id="576" r:id="rId17"/>
    <p:sldId id="577" r:id="rId18"/>
    <p:sldId id="578" r:id="rId19"/>
    <p:sldId id="579" r:id="rId20"/>
    <p:sldId id="580" r:id="rId21"/>
    <p:sldId id="581" r:id="rId22"/>
    <p:sldId id="559" r:id="rId23"/>
    <p:sldId id="558" r:id="rId24"/>
    <p:sldId id="555" r:id="rId25"/>
    <p:sldId id="55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4919AC-530D-9048-9828-B51E75815086}">
          <p14:sldIdLst>
            <p14:sldId id="566"/>
            <p14:sldId id="524"/>
          </p14:sldIdLst>
        </p14:section>
        <p14:section name="Goal" id="{74197861-F1E7-2A4A-B295-9925107FF036}">
          <p14:sldIdLst>
            <p14:sldId id="429"/>
          </p14:sldIdLst>
        </p14:section>
        <p14:section name="The situation" id="{928E1421-33F2-F844-A2E9-4A85A18A8CBA}">
          <p14:sldIdLst>
            <p14:sldId id="503"/>
          </p14:sldIdLst>
        </p14:section>
        <p14:section name="Welcoming mother and assessing risk factors" id="{58389F31-CADB-7240-9076-006D9E48AD94}">
          <p14:sldIdLst>
            <p14:sldId id="525"/>
            <p14:sldId id="567"/>
            <p14:sldId id="568"/>
            <p14:sldId id="569"/>
            <p14:sldId id="571"/>
            <p14:sldId id="570"/>
            <p14:sldId id="572"/>
          </p14:sldIdLst>
        </p14:section>
        <p14:section name="Preparing for birth" id="{7950A1AC-51D2-4DFB-B6A7-DE12E375C431}">
          <p14:sldIdLst>
            <p14:sldId id="58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</p14:sldIdLst>
        </p14:section>
        <p14:section name="Summary" id="{453681CF-C474-2348-81C2-85711C6FF5F7}">
          <p14:sldIdLst>
            <p14:sldId id="559"/>
          </p14:sldIdLst>
        </p14:section>
        <p14:section name="Clinical practice" id="{9939434B-7FD4-7242-A9F7-045D9C7AC57C}">
          <p14:sldIdLst>
            <p14:sldId id="558"/>
          </p14:sldIdLst>
        </p14:section>
        <p14:section name="Quality inprovement" id="{98E390A7-1061-9643-A0B0-DBA693D77ACC}">
          <p14:sldIdLst>
            <p14:sldId id="555"/>
          </p14:sldIdLst>
        </p14:section>
        <p14:section name="References" id="{6375A797-93F9-E548-AE7C-3393F20557E6}">
          <p14:sldIdLst>
            <p14:sldId id="5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694E2D-3D47-9331-9761-58B2B352E944}" name="Wenche Stødle" initials="WS" userId="S::Wenche.Stodle@laerdal.com::13240b42-f082-4e59-bc10-21d0d23d6f41" providerId="AD"/>
  <p188:author id="{C6DFD55D-3634-A20A-C42A-4F5C511A7B18}" name="Niermeyer, Susan" initials="SN" userId="S::susan.niermeyer@cuanschutz.edu::72c7caa0-e52f-4608-afe1-8d9433e2689d" providerId="AD"/>
  <p188:author id="{89BD3C85-FDEB-0F3A-6365-F201185E1757}" name="Dr Helenlouise Taylor" initials="Dr HLT" userId="Dr Helenlouise Taylor" providerId="None"/>
  <p188:author id="{0611EA8F-3D0B-CD42-02EB-4BA43E6073BB}" name="Niermeyer, Susan" initials="NS" userId="S::SUSAN.NIERMEYER@CUANSCHUTZ.EDU::72c7caa0-e52f-4608-afe1-8d9433e2689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hris" initials="c" lastIdx="1" clrIdx="6">
    <p:extLst>
      <p:ext uri="{19B8F6BF-5375-455C-9EA6-DF929625EA0E}">
        <p15:presenceInfo xmlns:p15="http://schemas.microsoft.com/office/powerpoint/2012/main" userId="S::chris@sarpreg.no::2080fc9a-91fd-4fa4-93c0-5d557b0f6e4d" providerId="AD"/>
      </p:ext>
    </p:extLst>
  </p:cmAuthor>
  <p:cmAuthor id="1" name="Dr Helenlouise Taylor" initials="Dr HLT" lastIdx="147" clrIdx="0">
    <p:extLst>
      <p:ext uri="{19B8F6BF-5375-455C-9EA6-DF929625EA0E}">
        <p15:presenceInfo xmlns:p15="http://schemas.microsoft.com/office/powerpoint/2012/main" userId="Dr Helenlouise Taylor" providerId="None"/>
      </p:ext>
    </p:extLst>
  </p:cmAuthor>
  <p:cmAuthor id="8" name="Microsoft Office User" initials="MOU" lastIdx="1" clrIdx="7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Peggy" initials="P" lastIdx="1" clrIdx="1"/>
  <p:cmAuthor id="9" name="Jura Eds" initials="JES" lastIdx="29" clrIdx="8">
    <p:extLst>
      <p:ext uri="{19B8F6BF-5375-455C-9EA6-DF929625EA0E}">
        <p15:presenceInfo xmlns:p15="http://schemas.microsoft.com/office/powerpoint/2012/main" userId="Jura Eds" providerId="None"/>
      </p:ext>
    </p:extLst>
  </p:cmAuthor>
  <p:cmAuthor id="3" name="Chris J. Haaland" initials="CJH" lastIdx="5" clrIdx="2">
    <p:extLst>
      <p:ext uri="{19B8F6BF-5375-455C-9EA6-DF929625EA0E}">
        <p15:presenceInfo xmlns:p15="http://schemas.microsoft.com/office/powerpoint/2012/main" userId="2794b43ad3ba56aa" providerId="Windows Live"/>
      </p:ext>
    </p:extLst>
  </p:cmAuthor>
  <p:cmAuthor id="4" name="Chris J. Haaland" initials="CJH [2]" lastIdx="1" clrIdx="3">
    <p:extLst>
      <p:ext uri="{19B8F6BF-5375-455C-9EA6-DF929625EA0E}">
        <p15:presenceInfo xmlns:p15="http://schemas.microsoft.com/office/powerpoint/2012/main" userId="Chris J. Haaland" providerId="None"/>
      </p:ext>
    </p:extLst>
  </p:cmAuthor>
  <p:cmAuthor id="5" name="TANG, He" initials="TH" lastIdx="28" clrIdx="4">
    <p:extLst>
      <p:ext uri="{19B8F6BF-5375-455C-9EA6-DF929625EA0E}">
        <p15:presenceInfo xmlns:p15="http://schemas.microsoft.com/office/powerpoint/2012/main" userId="TANG, He" providerId="None"/>
      </p:ext>
    </p:extLst>
  </p:cmAuthor>
  <p:cmAuthor id="6" name="Anne Svalastog Johnsen" initials="ASJ" lastIdx="20" clrIdx="5">
    <p:extLst>
      <p:ext uri="{19B8F6BF-5375-455C-9EA6-DF929625EA0E}">
        <p15:presenceInfo xmlns:p15="http://schemas.microsoft.com/office/powerpoint/2012/main" userId="S::anne.svalastog.johnsen@laerdal.com::e13644e5-2bbc-481b-beea-b179662257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7C4"/>
    <a:srgbClr val="404040"/>
    <a:srgbClr val="E7E6E6"/>
    <a:srgbClr val="FCB43C"/>
    <a:srgbClr val="FF6F00"/>
    <a:srgbClr val="FEF3DC"/>
    <a:srgbClr val="56C6C9"/>
    <a:srgbClr val="FDCF72"/>
    <a:srgbClr val="595959"/>
    <a:srgbClr val="007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5238" autoAdjust="0"/>
  </p:normalViewPr>
  <p:slideViewPr>
    <p:cSldViewPr snapToGrid="0">
      <p:cViewPr varScale="1">
        <p:scale>
          <a:sx n="64" d="100"/>
          <a:sy n="64" d="100"/>
        </p:scale>
        <p:origin x="75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2052" y="-7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DCB769-4218-49BE-B6D2-487F508AB9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52C0A-990D-4C9D-99AF-7CB4429AAB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5D292-A6EA-45C8-A770-D3ED414D98B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1859E2-7EFB-488E-8907-4D270440D6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7BAA7-E738-4912-91BE-462F00DC4B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D8E4B-8E40-4777-AD17-6C0F90022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216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36E62-41E0-4E1E-96C9-0A742958E2D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162FD-23BB-4572-BFF5-F0BCD729E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33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iris/bitstream/10665/260178/1/9789241550215-eng.pdf?ua=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000" kern="100" baseline="300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 World Health Organization 2024. All rights reserved.</a:t>
            </a:r>
          </a:p>
          <a:p>
            <a:pPr algn="just"/>
            <a:endParaRPr lang="en-GB" sz="1000" dirty="0">
              <a:effectLst/>
              <a:latin typeface="Arial" panose="020B0604020202020204" pitchFamily="34" charset="0"/>
              <a:ea typeface="Myriad Pro"/>
              <a:cs typeface="Arial" panose="020B0604020202020204" pitchFamily="34" charset="0"/>
            </a:endParaRPr>
          </a:p>
          <a:p>
            <a:r>
              <a:rPr lang="en-US" sz="1200" b="1" i="0" kern="0" dirty="0">
                <a:latin typeface="Arial" panose="020B0604020202020204" pitchFamily="34" charset="0"/>
                <a:cs typeface="Arial" panose="020B0604020202020204" pitchFamily="34" charset="0"/>
              </a:rPr>
              <a:t>Materials for demonstrations, practice, and simulations</a:t>
            </a:r>
          </a:p>
          <a:p>
            <a:endParaRPr lang="en-N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Organise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one set per group of 3 participants and a set for the facilitator (as available).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If possible, use a vacant </a:t>
            </a: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area for simulations in this module.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Appropriate personal protective equipment (for context - apron, utility or sterile and non-sterile gloves, mask, eye protection)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Colour-coded clinical waste disposal containers; sharps boxes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Delivery set or clean delivery kit (for humanitarian or specific situations)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Uterotonic (for mother)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Clock with second hand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Room thermometer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Cord clamps/ties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Sterile scissors/blade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Two towels for drying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Head covering (for newborn) 	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Self-inflating bag (250–400 mL)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Two neonatal masks (sizes 0 and 1)	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Suction device (reusable)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Stethoscope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Soft, warm cover (for mother and newborn)</a:t>
            </a:r>
          </a:p>
        </p:txBody>
      </p:sp>
    </p:spTree>
    <p:extLst>
      <p:ext uri="{BB962C8B-B14F-4D97-AF65-F5344CB8AC3E}">
        <p14:creationId xmlns:p14="http://schemas.microsoft.com/office/powerpoint/2010/main" val="3558168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with the antenatal and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/delivery/partograph forms from your facility.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With this information, you can explain the care planned for the newborn immediately after birth.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This is an opportunity to discuss skin-to-skin care and initiation of breastfeeding, as well as the emergency plan, with mother and her companion.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Do these forms provide all the information needed?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09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Practise by discussing the emergency plan for your facility:</a:t>
            </a:r>
          </a:p>
          <a:p>
            <a:pPr marL="171450" indent="-171450">
              <a:buFont typeface="Arial"/>
              <a:buChar char="•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Who will provide skilled help?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Where will the mother and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newborn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be referred?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How will you communicate with the receiving facility?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How will the mother and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newborn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get there?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How much will it cost for transport and services?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Who will go along for support?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Who will care for the household and other children?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Is the emergency plan adequate in your facility?</a:t>
            </a:r>
          </a:p>
        </p:txBody>
      </p:sp>
    </p:spTree>
    <p:extLst>
      <p:ext uri="{BB962C8B-B14F-4D97-AF65-F5344CB8AC3E}">
        <p14:creationId xmlns:p14="http://schemas.microsoft.com/office/powerpoint/2010/main" val="1114822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What actions will you take to prepare the area for delivery in your facility?</a:t>
            </a:r>
          </a:p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how you will make sure the area for delivery is warm, well-lighted, private but with space for a birth companion.</a:t>
            </a:r>
          </a:p>
          <a:p>
            <a:endParaRPr lang="en-N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05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All persons who are present at a birth should wash their hands.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 mother and family members or birth companion will hold and touch the baby after birth.</a:t>
            </a:r>
          </a:p>
        </p:txBody>
      </p:sp>
    </p:spTree>
    <p:extLst>
      <p:ext uri="{BB962C8B-B14F-4D97-AF65-F5344CB8AC3E}">
        <p14:creationId xmlns:p14="http://schemas.microsoft.com/office/powerpoint/2010/main" val="43768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Practice the technique for using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handrub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NO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35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58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the actions to prepare an area for ventilation.</a:t>
            </a:r>
          </a:p>
          <a:p>
            <a:pPr marL="0" marR="0" lvl="0" indent="0" algn="l" defTabSz="858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58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What area in your facility has all the characteristics listed?</a:t>
            </a:r>
          </a:p>
        </p:txBody>
      </p:sp>
    </p:spTree>
    <p:extLst>
      <p:ext uri="{BB962C8B-B14F-4D97-AF65-F5344CB8AC3E}">
        <p14:creationId xmlns:p14="http://schemas.microsoft.com/office/powerpoint/2010/main" val="413225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ourier New" panose="02070309020205020404" pitchFamily="49" charset="0"/>
              <a:buNone/>
            </a:pP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organising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the equipment for the newborn (along with that for the delivery).</a:t>
            </a:r>
          </a:p>
          <a:p>
            <a:pPr marL="0" indent="0">
              <a:buFont typeface="Courier New" panose="02070309020205020404" pitchFamily="49" charset="0"/>
              <a:buNone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ourier New" panose="02070309020205020404" pitchFamily="49" charset="0"/>
              <a:buNone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What is the consequence of not having all the necessary equipment available and functioning?</a:t>
            </a:r>
          </a:p>
        </p:txBody>
      </p:sp>
    </p:spTree>
    <p:extLst>
      <p:ext uri="{BB962C8B-B14F-4D97-AF65-F5344CB8AC3E}">
        <p14:creationId xmlns:p14="http://schemas.microsoft.com/office/powerpoint/2010/main" val="33890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View video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checking the self-inflating bag (4 steps) and the suction device.</a:t>
            </a:r>
          </a:p>
          <a:p>
            <a:endParaRPr lang="en-NO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65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View video</a:t>
            </a:r>
          </a:p>
          <a:p>
            <a:endParaRPr lang="en-US" sz="10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What new knowledge is presented in this video?</a:t>
            </a:r>
          </a:p>
          <a:p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Are there any skills or practices that differ from your current practice?</a:t>
            </a:r>
          </a:p>
          <a:p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What provider </a:t>
            </a:r>
            <a:r>
              <a:rPr lang="en-US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behaviours</a:t>
            </a: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differ from your current practice?</a:t>
            </a:r>
          </a:p>
          <a:p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Does this video highlight any quality gaps in your facility?</a:t>
            </a:r>
          </a:p>
          <a:p>
            <a:endParaRPr lang="en-NO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71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49147-1CEF-5BEA-C161-0504873C0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2FFF8C-C8DE-CB14-E805-45D3DFCC76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5A2B17-444F-4199-D808-14655AA32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Repeat simulation </a:t>
            </a:r>
          </a:p>
          <a:p>
            <a:endParaRPr lang="en-US" sz="1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GB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Skills and performance </a:t>
            </a:r>
            <a:r>
              <a:rPr lang="en-GB" sz="1000" b="0" i="0" dirty="0">
                <a:latin typeface="Arial" panose="020B0604020202020204" pitchFamily="34" charset="0"/>
                <a:cs typeface="Arial" panose="020B0604020202020204" pitchFamily="34" charset="0"/>
              </a:rPr>
              <a:t>– participants demonstrate welcoming the mother and preparing for birth.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Welcoming the mother </a:t>
            </a:r>
          </a:p>
          <a:p>
            <a:pPr marL="457200" lvl="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Encourage a companion in labour</a:t>
            </a:r>
          </a:p>
          <a:p>
            <a:pPr marL="457200" lvl="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Assess risk factors</a:t>
            </a:r>
          </a:p>
          <a:p>
            <a:pPr marL="0" indent="0">
              <a:spcBef>
                <a:spcPts val="0"/>
              </a:spcBef>
              <a:buFont typeface="+mj-lt"/>
              <a:buNone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2.   Preparing for birth</a:t>
            </a:r>
          </a:p>
          <a:p>
            <a:pPr marL="4572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Identify a helper and review the emergency plan</a:t>
            </a:r>
          </a:p>
          <a:p>
            <a:pPr marL="4572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Prepare the area for birth</a:t>
            </a:r>
          </a:p>
          <a:p>
            <a:pPr marL="4572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Wash hands</a:t>
            </a:r>
          </a:p>
          <a:p>
            <a:pPr marL="4572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Prepare an area for ventilation</a:t>
            </a:r>
          </a:p>
          <a:p>
            <a:pPr marL="4572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Assemble and test equipment</a:t>
            </a:r>
          </a:p>
          <a:p>
            <a:pPr marL="4572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Check that a uterotonic is prepared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Debriefing </a:t>
            </a:r>
            <a:r>
              <a:rPr lang="en-GB" sz="1000" b="0" i="0" dirty="0">
                <a:latin typeface="Arial" panose="020B0604020202020204" pitchFamily="34" charset="0"/>
                <a:cs typeface="Arial" panose="020B0604020202020204" pitchFamily="34" charset="0"/>
              </a:rPr>
              <a:t>– participant self-reflect and give feedback in their roles.</a:t>
            </a:r>
            <a:endParaRPr lang="en-GB" sz="1000" b="1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Provision of care (performance objectives)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What was done well?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What could have been done better?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What will you change the next time?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Experience of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0" dirty="0">
                <a:latin typeface="Arial" panose="020B0604020202020204" pitchFamily="34" charset="0"/>
                <a:cs typeface="Arial" panose="020B0604020202020204" pitchFamily="34" charset="0"/>
              </a:rPr>
              <a:t>Was communication respectful and language appropriate?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0" dirty="0">
                <a:latin typeface="Arial" panose="020B0604020202020204" pitchFamily="34" charset="0"/>
                <a:cs typeface="Arial" panose="020B0604020202020204" pitchFamily="34" charset="0"/>
              </a:rPr>
              <a:t>Were infection prevention practices followed?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0" dirty="0">
                <a:latin typeface="Arial" panose="020B0604020202020204" pitchFamily="34" charset="0"/>
                <a:cs typeface="Arial" panose="020B0604020202020204" pitchFamily="34" charset="0"/>
              </a:rPr>
              <a:t>Was the equipment well </a:t>
            </a:r>
            <a:r>
              <a:rPr lang="en-US" sz="1000" i="0" dirty="0" err="1">
                <a:latin typeface="Arial" panose="020B0604020202020204" pitchFamily="34" charset="0"/>
                <a:cs typeface="Arial" panose="020B0604020202020204" pitchFamily="34" charset="0"/>
              </a:rPr>
              <a:t>organised</a:t>
            </a:r>
            <a:r>
              <a:rPr lang="en-US" sz="1000" i="0" dirty="0">
                <a:latin typeface="Arial" panose="020B0604020202020204" pitchFamily="34" charset="0"/>
                <a:cs typeface="Arial" panose="020B0604020202020204" pitchFamily="34" charset="0"/>
              </a:rPr>
              <a:t> to facilitate continued monitoring of mother and baby?</a:t>
            </a:r>
          </a:p>
          <a:p>
            <a:endParaRPr lang="en-NO" sz="1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8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808658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471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Review the Clinical practice checklist before observing or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practising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in the clinical area.</a:t>
            </a:r>
          </a:p>
          <a:p>
            <a:endParaRPr lang="en-NO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75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After the clinical practice, discuss the observations made, possible reasons for practices and changes needed to improve the quality of essential newborn care.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What new things will you do?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What old things will you not do?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How will you make a change?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Use your reflections to fill out the QI template.</a:t>
            </a:r>
          </a:p>
        </p:txBody>
      </p:sp>
    </p:spTree>
    <p:extLst>
      <p:ext uri="{BB962C8B-B14F-4D97-AF65-F5344CB8AC3E}">
        <p14:creationId xmlns:p14="http://schemas.microsoft.com/office/powerpoint/2010/main" val="4215616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793118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7763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789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What prevents women from delivering their babies in your health facility?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What can be done to make a more clean, safe, and welcoming environment?</a:t>
            </a:r>
          </a:p>
        </p:txBody>
      </p:sp>
    </p:spTree>
    <p:extLst>
      <p:ext uri="{BB962C8B-B14F-4D97-AF65-F5344CB8AC3E}">
        <p14:creationId xmlns:p14="http://schemas.microsoft.com/office/powerpoint/2010/main" val="594071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</a:pPr>
            <a:r>
              <a:rPr lang="en-GB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Baseline simulation</a:t>
            </a:r>
          </a:p>
          <a:p>
            <a:pPr marL="342900" indent="-342900">
              <a:spcBef>
                <a:spcPts val="0"/>
              </a:spcBef>
            </a:pPr>
            <a:endParaRPr lang="en-GB" sz="1000" b="1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GB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Skills and performance </a:t>
            </a:r>
            <a:r>
              <a:rPr lang="en-GB" sz="1000" b="0" i="0" dirty="0">
                <a:latin typeface="Arial" panose="020B0604020202020204" pitchFamily="34" charset="0"/>
                <a:cs typeface="Arial" panose="020B0604020202020204" pitchFamily="34" charset="0"/>
              </a:rPr>
              <a:t>– participants demonstrate welcoming the mother and preparing for birth.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Welcoming the mother </a:t>
            </a:r>
          </a:p>
          <a:p>
            <a:pPr marL="457200" lvl="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Encourage a companion in labour</a:t>
            </a:r>
          </a:p>
          <a:p>
            <a:pPr marL="457200" lvl="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Assess risk factors</a:t>
            </a:r>
          </a:p>
          <a:p>
            <a:pPr marL="0" indent="0">
              <a:spcBef>
                <a:spcPts val="0"/>
              </a:spcBef>
              <a:buFont typeface="+mj-lt"/>
              <a:buNone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2.   Preparing for birth</a:t>
            </a:r>
          </a:p>
          <a:p>
            <a:pPr marL="4572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Identify a helper and review the emergency plan</a:t>
            </a:r>
          </a:p>
          <a:p>
            <a:pPr marL="4572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Prepare the area for birth</a:t>
            </a:r>
          </a:p>
          <a:p>
            <a:pPr marL="4572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Wash hands</a:t>
            </a:r>
          </a:p>
          <a:p>
            <a:pPr marL="4572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Prepare an area for ventilation</a:t>
            </a:r>
          </a:p>
          <a:p>
            <a:pPr marL="4572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Assemble and test equipment</a:t>
            </a:r>
          </a:p>
          <a:p>
            <a:pPr marL="4572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Check that a uterotonic is prepared</a:t>
            </a:r>
          </a:p>
          <a:p>
            <a:pPr marL="162000" indent="-1620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000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Debriefing</a:t>
            </a:r>
            <a:r>
              <a:rPr lang="en-GB" sz="1000" b="0" i="0" dirty="0">
                <a:latin typeface="Arial" panose="020B0604020202020204" pitchFamily="34" charset="0"/>
                <a:cs typeface="Arial" panose="020B0604020202020204" pitchFamily="34" charset="0"/>
              </a:rPr>
              <a:t> – participants self-reflect and give feedback in their roles.</a:t>
            </a:r>
          </a:p>
          <a:p>
            <a:pPr>
              <a:spcBef>
                <a:spcPts val="0"/>
              </a:spcBef>
            </a:pPr>
            <a:r>
              <a:rPr lang="en-GB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Provision of care (performance objectives)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What was done well?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What could have been done better?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00" i="0" dirty="0">
                <a:latin typeface="Arial" panose="020B0604020202020204" pitchFamily="34" charset="0"/>
                <a:cs typeface="Arial" panose="020B0604020202020204" pitchFamily="34" charset="0"/>
              </a:rPr>
              <a:t>What will you change the next time?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Experience of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0" dirty="0">
                <a:latin typeface="Arial" panose="020B0604020202020204" pitchFamily="34" charset="0"/>
                <a:cs typeface="Arial" panose="020B0604020202020204" pitchFamily="34" charset="0"/>
              </a:rPr>
              <a:t>Was communication respectful and language appropriate?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0" dirty="0">
                <a:latin typeface="Arial" panose="020B0604020202020204" pitchFamily="34" charset="0"/>
                <a:cs typeface="Arial" panose="020B0604020202020204" pitchFamily="34" charset="0"/>
              </a:rPr>
              <a:t>Were infection prevention practices followed?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0" dirty="0">
                <a:latin typeface="Arial" panose="020B0604020202020204" pitchFamily="34" charset="0"/>
                <a:cs typeface="Arial" panose="020B0604020202020204" pitchFamily="34" charset="0"/>
              </a:rPr>
              <a:t>Was the equipment well </a:t>
            </a:r>
            <a:r>
              <a:rPr lang="en-US" sz="1000" i="0" dirty="0" err="1">
                <a:latin typeface="Arial" panose="020B0604020202020204" pitchFamily="34" charset="0"/>
                <a:cs typeface="Arial" panose="020B0604020202020204" pitchFamily="34" charset="0"/>
              </a:rPr>
              <a:t>organised</a:t>
            </a:r>
            <a:r>
              <a:rPr lang="en-US" sz="1000" i="0" dirty="0">
                <a:latin typeface="Arial" panose="020B0604020202020204" pitchFamily="34" charset="0"/>
                <a:cs typeface="Arial" panose="020B0604020202020204" pitchFamily="34" charset="0"/>
              </a:rPr>
              <a:t> to facilitate continued monitoring of mother and baby?</a:t>
            </a:r>
          </a:p>
        </p:txBody>
      </p:sp>
    </p:spTree>
    <p:extLst>
      <p:ext uri="{BB962C8B-B14F-4D97-AF65-F5344CB8AC3E}">
        <p14:creationId xmlns:p14="http://schemas.microsoft.com/office/powerpoint/2010/main" val="4064943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What actions show respect and make a birth experience positive?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Respectful </a:t>
            </a: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care means that no intervention should be implemented without a clear medical indication and consent from the woman.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Is care provided in this way in your facility?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To learn more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effectLst/>
                <a:latin typeface="Arial" panose="020B0604020202020204" pitchFamily="34" charset="0"/>
                <a:ea typeface="Myriad Pro" panose="020B0503030403020204"/>
                <a:cs typeface="Arial" panose="020B0604020202020204" pitchFamily="34" charset="0"/>
                <a:hlinkClick r:id="rId3"/>
              </a:rPr>
              <a:t>Intrapartum care for a positive childbirth experience</a:t>
            </a:r>
            <a:endParaRPr lang="en-US" sz="1000" i="1" dirty="0">
              <a:effectLst/>
              <a:latin typeface="Arial" panose="020B0604020202020204" pitchFamily="34" charset="0"/>
              <a:ea typeface="Myriad Pro" panose="020B0503030403020204"/>
              <a:cs typeface="Arial" panose="020B0604020202020204" pitchFamily="34" charset="0"/>
            </a:endParaRPr>
          </a:p>
          <a:p>
            <a:endParaRPr lang="en-NO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46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58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Attention to physical and emotional needs improves the experience of birth for the mother.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858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Why are they also important for the baby?</a:t>
            </a:r>
          </a:p>
          <a:p>
            <a:pPr marL="0" marR="0" lvl="0" indent="0" algn="l" defTabSz="858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58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Why is handwashing especially important for the woman and her companion?</a:t>
            </a:r>
          </a:p>
          <a:p>
            <a:endParaRPr lang="en-N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77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Use a printed or digital copy (pdf) of the document to find the recommendations.</a:t>
            </a:r>
            <a:endParaRPr lang="en-N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24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58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Women everywhere value feeling in control during </a:t>
            </a:r>
            <a:r>
              <a:rPr lang="en-US" altLang="zh-CN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 and confident in their ability to give birth with a companion present.</a:t>
            </a:r>
          </a:p>
          <a:p>
            <a:pPr marL="0" marR="0" lvl="0" indent="0" algn="l" defTabSz="858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b="0" dirty="0">
                <a:latin typeface="Arial" panose="020B0604020202020204" pitchFamily="34" charset="0"/>
                <a:cs typeface="Arial" panose="020B0604020202020204" pitchFamily="34" charset="0"/>
              </a:rPr>
              <a:t>Are there any concerns about implementing this recommendation?</a:t>
            </a:r>
          </a:p>
          <a:p>
            <a:pPr marL="0" marR="0" lvl="0" indent="0" algn="l" defTabSz="858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58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Does this recommendation highlight any quality gaps in your setting?</a:t>
            </a:r>
          </a:p>
          <a:p>
            <a:endParaRPr lang="en-NO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7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BA450C-FB93-009C-FFFF-DAF1942B567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41050" y="1604225"/>
            <a:ext cx="7861461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85750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6551" indent="-285750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SzPct val="60000"/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0"/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E3BBA1-AF9E-9EC2-1C27-8AD8A038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50" y="446089"/>
            <a:ext cx="7861461" cy="872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04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6FCDE9-F279-161D-812F-30CACA6DDF9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7D8718-2774-98AB-79A8-8C46E3E97B5C}"/>
              </a:ext>
            </a:extLst>
          </p:cNvPr>
          <p:cNvSpPr txBox="1">
            <a:spLocks/>
          </p:cNvSpPr>
          <p:nvPr userDrawn="1"/>
        </p:nvSpPr>
        <p:spPr>
          <a:xfrm>
            <a:off x="2574100" y="0"/>
            <a:ext cx="6231698" cy="2124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/>
              <a:t>Quality improvement</a:t>
            </a:r>
            <a:endParaRPr lang="en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DEE412-B854-E480-CB61-CE5522703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71" y="543964"/>
            <a:ext cx="1036800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7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BF8EF7-E242-8E11-6AD4-4312245B28F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8253C7-6279-C947-BA3F-B8BAB8C00FA7}"/>
              </a:ext>
            </a:extLst>
          </p:cNvPr>
          <p:cNvSpPr txBox="1">
            <a:spLocks/>
          </p:cNvSpPr>
          <p:nvPr userDrawn="1"/>
        </p:nvSpPr>
        <p:spPr>
          <a:xfrm>
            <a:off x="2931090" y="0"/>
            <a:ext cx="6212910" cy="2124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nb-NO" dirty="0" err="1"/>
              <a:t>Clinical</a:t>
            </a:r>
            <a:r>
              <a:rPr lang="nb-NO" dirty="0"/>
              <a:t> </a:t>
            </a:r>
            <a:r>
              <a:rPr lang="nb-NO" dirty="0" err="1"/>
              <a:t>practice</a:t>
            </a:r>
            <a:endParaRPr lang="en-NO" dirty="0"/>
          </a:p>
        </p:txBody>
      </p:sp>
      <p:pic>
        <p:nvPicPr>
          <p:cNvPr id="7" name="Picture 6" descr="A white line on a blue circle&#10;&#10;Description automatically generated">
            <a:extLst>
              <a:ext uri="{FF2B5EF4-FFF2-40B4-BE49-F238E27FC236}">
                <a16:creationId xmlns:a16="http://schemas.microsoft.com/office/drawing/2014/main" id="{CCF78CCD-C24A-9AA7-DCE2-E838F34CF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72" y="543964"/>
            <a:ext cx="1036800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40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998C21-6211-9EC5-74C9-B0E32166663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112D9C-539C-0523-8E91-0C1D5FBB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7351"/>
            <a:ext cx="9141354" cy="2482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B4BF44-C167-9656-03D3-0781381A9F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047" y="2699057"/>
            <a:ext cx="8117649" cy="360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726158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0ECC7E-6AFA-34A1-95D7-8A61516EDB2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D2E9E3-6674-DDC1-8348-2282AAE110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047" y="1734853"/>
            <a:ext cx="8117649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28F4E1-C1D9-0596-529E-757926B6B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1354" cy="1734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7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DB8ED3-D59A-58B5-293F-BC055532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51" y="281687"/>
            <a:ext cx="6950060" cy="103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blue circle with white outline of a person with a stethoscope and a glove&#10;&#10;Description automatically generated">
            <a:extLst>
              <a:ext uri="{FF2B5EF4-FFF2-40B4-BE49-F238E27FC236}">
                <a16:creationId xmlns:a16="http://schemas.microsoft.com/office/drawing/2014/main" id="{22B1FB48-674B-CC2F-BF01-B15685C5F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7" y="281687"/>
            <a:ext cx="1036800" cy="1036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AE1324-CEE2-C54E-5352-EA3550439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047" y="1734853"/>
            <a:ext cx="8117649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49534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DB8ED3-D59A-58B5-293F-BC055532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51" y="281687"/>
            <a:ext cx="6950060" cy="103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A blue circle with a white camera&#10;&#10;Description automatically generated">
            <a:extLst>
              <a:ext uri="{FF2B5EF4-FFF2-40B4-BE49-F238E27FC236}">
                <a16:creationId xmlns:a16="http://schemas.microsoft.com/office/drawing/2014/main" id="{50887172-A9FD-2CA3-CB66-DC10F95FC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9" y="283245"/>
            <a:ext cx="1037556" cy="103755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984EF2-4D58-8869-A108-DD3256A73C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047" y="1734853"/>
            <a:ext cx="8117649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612623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DB8ED3-D59A-58B5-293F-BC055532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51" y="281687"/>
            <a:ext cx="6950060" cy="103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A white question mark in a blue circle&#10;&#10;Description automatically generated">
            <a:extLst>
              <a:ext uri="{FF2B5EF4-FFF2-40B4-BE49-F238E27FC236}">
                <a16:creationId xmlns:a16="http://schemas.microsoft.com/office/drawing/2014/main" id="{6770B3D7-AE47-0E20-7788-86B12F932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7" y="281687"/>
            <a:ext cx="1036800" cy="1036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74ECA0-C236-B793-A6E1-68A0A5920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047" y="1734853"/>
            <a:ext cx="8117649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634970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DB8ED3-D59A-58B5-293F-BC055532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51" y="281687"/>
            <a:ext cx="6950060" cy="103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white outline of a person holding a baby&#10;&#10;Description automatically generated">
            <a:extLst>
              <a:ext uri="{FF2B5EF4-FFF2-40B4-BE49-F238E27FC236}">
                <a16:creationId xmlns:a16="http://schemas.microsoft.com/office/drawing/2014/main" id="{887AB98C-4CE0-1819-D8D1-47938157B4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7" y="280724"/>
            <a:ext cx="1036800" cy="1036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7EE818-9B9E-AF77-795C-CBF40DCBB05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047" y="1734853"/>
            <a:ext cx="8117649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197850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DB8ED3-D59A-58B5-293F-BC055532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51" y="281687"/>
            <a:ext cx="6950060" cy="103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A white magnifying glass in a green circle&#10;&#10;Description automatically generated">
            <a:extLst>
              <a:ext uri="{FF2B5EF4-FFF2-40B4-BE49-F238E27FC236}">
                <a16:creationId xmlns:a16="http://schemas.microsoft.com/office/drawing/2014/main" id="{97FE8ADC-462B-833D-0CCB-4994A25C9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7" y="279805"/>
            <a:ext cx="1036800" cy="10368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CBD96A-C1A6-E328-586D-AE0C6BDC76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047" y="1734853"/>
            <a:ext cx="8117649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591854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DB8ED3-D59A-58B5-293F-BC055532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51" y="281687"/>
            <a:ext cx="6950060" cy="103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A blue circle with white outline of people holding a card&#10;&#10;Description automatically generated">
            <a:extLst>
              <a:ext uri="{FF2B5EF4-FFF2-40B4-BE49-F238E27FC236}">
                <a16:creationId xmlns:a16="http://schemas.microsoft.com/office/drawing/2014/main" id="{DF3EF673-4429-2081-B35E-2A5AFC6BC0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6" y="279804"/>
            <a:ext cx="1036801" cy="103680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3ED945-3DE0-D68A-DE5F-7017D8F5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047" y="1734853"/>
            <a:ext cx="8117649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868163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DB8ED3-D59A-58B5-293F-BC055532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51" y="281687"/>
            <a:ext cx="6950060" cy="103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B308B-13A0-4380-FC7D-0E3893C03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7" y="279805"/>
            <a:ext cx="1036800" cy="1036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056C63-5388-6B87-89F9-7174ED943DB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047" y="1734853"/>
            <a:ext cx="8117649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561823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DB8ED3-D59A-58B5-293F-BC055532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51" y="281687"/>
            <a:ext cx="6950060" cy="103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61761-DDFD-C645-335B-D8F211D0D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7" y="279805"/>
            <a:ext cx="1036800" cy="10368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03432B-2D44-654A-086B-9A81A4FD08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047" y="1734853"/>
            <a:ext cx="8117649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09325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4A377D1-1368-4358-5AE0-43AFD9F29AC8}"/>
              </a:ext>
            </a:extLst>
          </p:cNvPr>
          <p:cNvSpPr txBox="1">
            <a:spLocks/>
          </p:cNvSpPr>
          <p:nvPr userDrawn="1"/>
        </p:nvSpPr>
        <p:spPr>
          <a:xfrm>
            <a:off x="6557554" y="6499041"/>
            <a:ext cx="2208759" cy="2224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62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Page </a:t>
            </a:r>
            <a:fld id="{B53566B0-E8D1-8743-94DD-8A91F501F096}" type="slidenum">
              <a:rPr lang="en-US" sz="65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6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788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663" r:id="rId2"/>
    <p:sldLayoutId id="2147483722" r:id="rId3"/>
    <p:sldLayoutId id="2147483721" r:id="rId4"/>
    <p:sldLayoutId id="2147483724" r:id="rId5"/>
    <p:sldLayoutId id="2147483725" r:id="rId6"/>
    <p:sldLayoutId id="2147483727" r:id="rId7"/>
    <p:sldLayoutId id="2147483728" r:id="rId8"/>
    <p:sldLayoutId id="2147483729" r:id="rId9"/>
    <p:sldLayoutId id="2147483736" r:id="rId10"/>
    <p:sldLayoutId id="2147483735" r:id="rId11"/>
    <p:sldLayoutId id="2147483737" r:id="rId12"/>
    <p:sldLayoutId id="2147483733" r:id="rId13"/>
  </p:sldLayoutIdLst>
  <p:hf sldNum="0" hdr="0" ftr="0" dt="0"/>
  <p:txStyles>
    <p:titleStyle>
      <a:lvl1pPr algn="l" defTabSz="630598" rtl="0" eaLnBrk="1" latinLnBrk="0" hangingPunct="1">
        <a:lnSpc>
          <a:spcPct val="90000"/>
        </a:lnSpc>
        <a:spcBef>
          <a:spcPct val="0"/>
        </a:spcBef>
        <a:buNone/>
        <a:defRPr sz="30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7649" indent="-157649" algn="l" defTabSz="630598" rtl="0" eaLnBrk="1" latinLnBrk="0" hangingPunct="1">
        <a:lnSpc>
          <a:spcPct val="90000"/>
        </a:lnSpc>
        <a:spcBef>
          <a:spcPts val="690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1pPr>
      <a:lvl2pPr marL="472949" indent="-157649" algn="l" defTabSz="630598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2pPr>
      <a:lvl3pPr marL="788247" indent="-157649" algn="l" defTabSz="630598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379" kern="1200">
          <a:solidFill>
            <a:schemeClr val="tx1"/>
          </a:solidFill>
          <a:latin typeface="+mn-lt"/>
          <a:ea typeface="+mn-ea"/>
          <a:cs typeface="+mn-cs"/>
        </a:defRPr>
      </a:lvl3pPr>
      <a:lvl4pPr marL="1103546" indent="-157649" algn="l" defTabSz="630598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1" kern="1200">
          <a:solidFill>
            <a:schemeClr val="tx1"/>
          </a:solidFill>
          <a:latin typeface="+mn-lt"/>
          <a:ea typeface="+mn-ea"/>
          <a:cs typeface="+mn-cs"/>
        </a:defRPr>
      </a:lvl4pPr>
      <a:lvl5pPr marL="1418845" indent="-157649" algn="l" defTabSz="630598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1" kern="1200">
          <a:solidFill>
            <a:schemeClr val="tx1"/>
          </a:solidFill>
          <a:latin typeface="+mn-lt"/>
          <a:ea typeface="+mn-ea"/>
          <a:cs typeface="+mn-cs"/>
        </a:defRPr>
      </a:lvl5pPr>
      <a:lvl6pPr marL="1734143" indent="-157649" algn="l" defTabSz="630598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1" kern="1200">
          <a:solidFill>
            <a:schemeClr val="tx1"/>
          </a:solidFill>
          <a:latin typeface="+mn-lt"/>
          <a:ea typeface="+mn-ea"/>
          <a:cs typeface="+mn-cs"/>
        </a:defRPr>
      </a:lvl6pPr>
      <a:lvl7pPr marL="2049442" indent="-157649" algn="l" defTabSz="630598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1" kern="1200">
          <a:solidFill>
            <a:schemeClr val="tx1"/>
          </a:solidFill>
          <a:latin typeface="+mn-lt"/>
          <a:ea typeface="+mn-ea"/>
          <a:cs typeface="+mn-cs"/>
        </a:defRPr>
      </a:lvl7pPr>
      <a:lvl8pPr marL="2364741" indent="-157649" algn="l" defTabSz="630598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1" kern="1200">
          <a:solidFill>
            <a:schemeClr val="tx1"/>
          </a:solidFill>
          <a:latin typeface="+mn-lt"/>
          <a:ea typeface="+mn-ea"/>
          <a:cs typeface="+mn-cs"/>
        </a:defRPr>
      </a:lvl8pPr>
      <a:lvl9pPr marL="2680040" indent="-157649" algn="l" defTabSz="630598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30598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1pPr>
      <a:lvl2pPr marL="315299" algn="l" defTabSz="630598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2pPr>
      <a:lvl3pPr marL="630598" algn="l" defTabSz="630598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3pPr>
      <a:lvl4pPr marL="945896" algn="l" defTabSz="630598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4pPr>
      <a:lvl5pPr marL="1261196" algn="l" defTabSz="630598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5pPr>
      <a:lvl6pPr marL="1576495" algn="l" defTabSz="630598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6pPr>
      <a:lvl7pPr marL="1891793" algn="l" defTabSz="630598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7pPr>
      <a:lvl8pPr marL="2207092" algn="l" defTabSz="630598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8pPr>
      <a:lvl9pPr marL="2522390" algn="l" defTabSz="630598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hyperlink" Target="https://www.youtube.com/watch?v=0clo9Lvpv7Y" TargetMode="Externa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hyperlink" Target="https://globalhealthmedia.org/portfolio-items/preparing-the-birth-room/?portfolioCats=191%2C94%2C13%2C23%2C65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hyperlink" Target="https://iris.who.int/bitstream/handle/10665/250796/9789241549912-eng.pdf.jpg?sequence=13" TargetMode="External"/><Relationship Id="rId18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hyperlink" Target="https://apps.who.int/iris/bitstream/handle/10665/251730/9789241549929-eng.pdf;jsessionid=4BF70B77EA4464898769B342BAB3C279?sequence=1" TargetMode="External"/><Relationship Id="rId12" Type="http://schemas.openxmlformats.org/officeDocument/2006/relationships/image" Target="../media/image35.png"/><Relationship Id="rId17" Type="http://schemas.openxmlformats.org/officeDocument/2006/relationships/hyperlink" Target="https://apps.who.int/iris/bitstream/handle/10665/259269/WHO-MCA-17.07-eng.pdf?sequence=1&amp;isAllowed=y" TargetMode="Externa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hyperlink" Target="http://apps.who.int/iris/bitstream/10665/260178/1/9789241550215-eng.pdf?ua=1" TargetMode="External"/><Relationship Id="rId5" Type="http://schemas.openxmlformats.org/officeDocument/2006/relationships/hyperlink" Target="https://globalhealthmedia.org/portfolio-items/respectful-care-during-labor-and-birth/?portfolioCats=191%2C94%2C13%2C23%2C65" TargetMode="External"/><Relationship Id="rId15" Type="http://schemas.openxmlformats.org/officeDocument/2006/relationships/hyperlink" Target="http://apps.who.int/iris/bitstream/10665/249155/1/9789241511216-eng.pdf?ua=1" TargetMode="External"/><Relationship Id="rId10" Type="http://schemas.openxmlformats.org/officeDocument/2006/relationships/image" Target="../media/image34.png"/><Relationship Id="rId4" Type="http://schemas.openxmlformats.org/officeDocument/2006/relationships/hyperlink" Target="https://globalhealthmedia.org/portfolio-items/preventing-infection-at-birth/?portfolioCats=191%2C94%2C13%2C23%2C65" TargetMode="External"/><Relationship Id="rId9" Type="http://schemas.openxmlformats.org/officeDocument/2006/relationships/hyperlink" Target="https://www.who.int/medical_devices/md_maternal_v12_web.pdf" TargetMode="External"/><Relationship Id="rId1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hyperlink" Target="https://www.whatwomenwant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iris/bitstream/10665/260178/1/9789241550215-eng.pdf?ua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2ED4BC-5E49-DE2B-6DA4-B7EA0A8A0CA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3AB5B4D-57ED-41E4-CE93-AFA43195C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189" y="1784151"/>
            <a:ext cx="3933342" cy="37026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D370DA-A107-4C89-3ACD-E056A9F913BB}"/>
              </a:ext>
            </a:extLst>
          </p:cNvPr>
          <p:cNvSpPr txBox="1">
            <a:spLocks/>
          </p:cNvSpPr>
          <p:nvPr/>
        </p:nvSpPr>
        <p:spPr>
          <a:xfrm>
            <a:off x="0" y="895350"/>
            <a:ext cx="9144000" cy="9255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4079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4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000" b="1" dirty="0">
                <a:solidFill>
                  <a:srgbClr val="1C86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for birth</a:t>
            </a:r>
            <a:endParaRPr lang="en-US" sz="4000" b="1" dirty="0">
              <a:solidFill>
                <a:srgbClr val="1C86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C7A2CA-FE95-0E47-53B9-C7690E14CAB3}"/>
              </a:ext>
            </a:extLst>
          </p:cNvPr>
          <p:cNvSpPr/>
          <p:nvPr/>
        </p:nvSpPr>
        <p:spPr>
          <a:xfrm>
            <a:off x="2761763" y="1828800"/>
            <a:ext cx="3615184" cy="3615184"/>
          </a:xfrm>
          <a:prstGeom prst="ellipse">
            <a:avLst/>
          </a:prstGeom>
          <a:noFill/>
          <a:ln w="88900" cmpd="sng">
            <a:solidFill>
              <a:schemeClr val="bg1">
                <a:alpha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914"/>
            <a:endParaRPr lang="en-US" sz="1166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DFDBFADB-1329-E46D-A8DE-911E886A4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87" y="5719434"/>
            <a:ext cx="2012626" cy="6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86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3396D-DFF1-8B27-76D2-C604080D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WHO recommendation and evidence</a:t>
            </a:r>
            <a:endParaRPr lang="en-NO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DFFCC5-B088-9155-1939-EEE5B8ADF3A9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zh-CN" sz="1800" b="1" dirty="0"/>
              <a:t>A companion of choice is recommended for all women throughout </a:t>
            </a:r>
            <a:br>
              <a:rPr lang="en-US" altLang="zh-CN" sz="1800" b="1" dirty="0"/>
            </a:br>
            <a:r>
              <a:rPr lang="en-US" altLang="zh-CN" sz="1800" b="1" dirty="0"/>
              <a:t>labour and childbirth.</a:t>
            </a:r>
          </a:p>
          <a:p>
            <a:pPr marL="0" indent="0">
              <a:lnSpc>
                <a:spcPts val="1500"/>
              </a:lnSpc>
              <a:buNone/>
            </a:pPr>
            <a:endParaRPr lang="en-US" altLang="zh-CN" sz="1800" b="1" dirty="0"/>
          </a:p>
          <a:p>
            <a:pPr marL="0" indent="0">
              <a:buNone/>
            </a:pPr>
            <a:r>
              <a:rPr lang="en-US" altLang="zh-CN" sz="1800" dirty="0"/>
              <a:t>Companionship during </a:t>
            </a:r>
            <a:r>
              <a:rPr lang="en-US" altLang="zh-CN" sz="1800" dirty="0" err="1"/>
              <a:t>labour</a:t>
            </a:r>
            <a:r>
              <a:rPr lang="en-US" altLang="zh-CN" sz="1800" dirty="0"/>
              <a:t> and childbirth may:</a:t>
            </a:r>
          </a:p>
          <a:p>
            <a:pPr marL="1692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1800" dirty="0"/>
              <a:t>Increase spontaneous vaginal births.</a:t>
            </a:r>
          </a:p>
          <a:p>
            <a:pPr marL="1692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1800" dirty="0"/>
              <a:t>Reduce caesarean sections and instrumental vaginal births.</a:t>
            </a:r>
          </a:p>
          <a:p>
            <a:pPr marL="1692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1800" dirty="0"/>
              <a:t>Reduce low Apgar scores at 5 minutes.</a:t>
            </a:r>
          </a:p>
          <a:p>
            <a:pPr marL="0" indent="0">
              <a:buNone/>
            </a:pPr>
            <a:endParaRPr lang="en-US" altLang="zh-CN" sz="1800" dirty="0"/>
          </a:p>
          <a:p>
            <a:endParaRPr lang="en-NO" sz="1800" dirty="0"/>
          </a:p>
        </p:txBody>
      </p:sp>
    </p:spTree>
    <p:extLst>
      <p:ext uri="{BB962C8B-B14F-4D97-AF65-F5344CB8AC3E}">
        <p14:creationId xmlns:p14="http://schemas.microsoft.com/office/powerpoint/2010/main" val="7340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37DCF9-F7A4-B89A-FCFD-63F5CC98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 risk factors affecting </a:t>
            </a:r>
            <a:br>
              <a:rPr lang="en-US" dirty="0"/>
            </a:br>
            <a:r>
              <a:rPr lang="en-US" dirty="0"/>
              <a:t>newborn care</a:t>
            </a:r>
            <a:endParaRPr lang="en-NO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B4349-5768-D950-04C2-AC6D6110C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811" y="1734853"/>
            <a:ext cx="5404885" cy="456526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/>
              <a:t>Review the mother’s records with her.</a:t>
            </a:r>
          </a:p>
          <a:p>
            <a:pPr marL="7200" indent="0">
              <a:lnSpc>
                <a:spcPts val="2100"/>
              </a:lnSpc>
              <a:buNone/>
            </a:pPr>
            <a:r>
              <a:rPr lang="en-US" sz="1600" b="1" dirty="0"/>
              <a:t>Pregnancy</a:t>
            </a:r>
          </a:p>
          <a:p>
            <a:pPr marL="162000" lvl="2" indent="-162000">
              <a:lnSpc>
                <a:spcPts val="21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Gestational age</a:t>
            </a:r>
          </a:p>
          <a:p>
            <a:pPr marL="162000" lvl="2" indent="-162000">
              <a:lnSpc>
                <a:spcPts val="21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Number of fetuses</a:t>
            </a:r>
          </a:p>
          <a:p>
            <a:pPr marL="162000" lvl="2" indent="-162000">
              <a:lnSpc>
                <a:spcPts val="21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Growth of the fetus</a:t>
            </a:r>
          </a:p>
          <a:p>
            <a:pPr marL="162000" lvl="2" indent="-162000">
              <a:lnSpc>
                <a:spcPts val="21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Chronic or pregnancy-related disease</a:t>
            </a:r>
          </a:p>
          <a:p>
            <a:pPr marL="162000" lvl="2" indent="-162000">
              <a:lnSpc>
                <a:spcPts val="21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Infections</a:t>
            </a:r>
          </a:p>
          <a:p>
            <a:pPr marL="162000" lvl="2" indent="-162000">
              <a:lnSpc>
                <a:spcPts val="21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Immunization status</a:t>
            </a:r>
          </a:p>
          <a:p>
            <a:pPr>
              <a:lnSpc>
                <a:spcPts val="2100"/>
              </a:lnSpc>
              <a:buNone/>
            </a:pPr>
            <a:r>
              <a:rPr lang="en-US" sz="1600" b="1" dirty="0" err="1"/>
              <a:t>Labour</a:t>
            </a:r>
            <a:endParaRPr lang="en-US" sz="1600" b="1" dirty="0"/>
          </a:p>
          <a:p>
            <a:pPr marL="162000" lvl="2" indent="-162000">
              <a:lnSpc>
                <a:spcPts val="21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Danger Signs and vital signs in mother</a:t>
            </a:r>
          </a:p>
          <a:p>
            <a:pPr marL="162000" lvl="2" indent="-162000">
              <a:lnSpc>
                <a:spcPts val="21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Rupture of membranes</a:t>
            </a:r>
          </a:p>
          <a:p>
            <a:pPr marL="162000" lvl="2" indent="-162000">
              <a:lnSpc>
                <a:spcPts val="21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Progress of </a:t>
            </a:r>
            <a:r>
              <a:rPr lang="en-US" sz="1600" dirty="0" err="1"/>
              <a:t>labour</a:t>
            </a:r>
            <a:endParaRPr lang="en-US" sz="1600" dirty="0"/>
          </a:p>
          <a:p>
            <a:pPr marL="162000" lvl="2" indent="-162000">
              <a:lnSpc>
                <a:spcPts val="21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Fetal well-being</a:t>
            </a:r>
          </a:p>
          <a:p>
            <a:pPr marL="0">
              <a:lnSpc>
                <a:spcPts val="2100"/>
              </a:lnSpc>
            </a:pPr>
            <a:endParaRPr lang="en-NO" sz="1600" dirty="0"/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1BB0845-C96A-3539-3504-6825FA5B3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52" y="1734853"/>
            <a:ext cx="2819398" cy="265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1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8D977-F988-4495-B009-944414CFB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397B1-7B8D-5F85-2F8E-CE615958352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 sz="4000" dirty="0"/>
              <a:t>Preparing for birth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812064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E75C278-0DDA-B983-383B-835F53C63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73" y="1557342"/>
            <a:ext cx="2818377" cy="3009095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E5CC80-A973-7560-750F-0150FFA6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Identify a helper and review the emergency plan</a:t>
            </a:r>
            <a:endParaRPr lang="en-NO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4E48A9-983F-8129-3AF8-965A12717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850" y="1734853"/>
            <a:ext cx="5418846" cy="456526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800" dirty="0"/>
              <a:t>Identify a second person to assist at birth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en-US" sz="1800" dirty="0"/>
              <a:t>another health worker</a:t>
            </a:r>
            <a:endParaRPr lang="en-US" sz="1800" i="1" dirty="0"/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en-US" sz="1800" dirty="0"/>
              <a:t>mother’s companion to support her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1800" dirty="0"/>
              <a:t>Discuss the emergency plan with mother, </a:t>
            </a:r>
            <a:br>
              <a:rPr lang="en-US" sz="1800" dirty="0"/>
            </a:br>
            <a:r>
              <a:rPr lang="en-US" sz="1800" dirty="0"/>
              <a:t>the helper, and companion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1800" dirty="0"/>
          </a:p>
          <a:p>
            <a:pPr marL="193675" indent="-194400">
              <a:lnSpc>
                <a:spcPct val="100000"/>
              </a:lnSpc>
              <a:spcBef>
                <a:spcPts val="800"/>
              </a:spcBef>
            </a:pPr>
            <a:r>
              <a:rPr lang="en-US" sz="1800" dirty="0"/>
              <a:t>If referral for advanced care is needed, </a:t>
            </a:r>
            <a:br>
              <a:rPr lang="en-US" sz="1800" dirty="0"/>
            </a:br>
            <a:r>
              <a:rPr lang="en-US" sz="1800" dirty="0"/>
              <a:t>define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en-US" sz="1800" dirty="0"/>
              <a:t>communication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en-US" sz="1800" dirty="0"/>
              <a:t>transportation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en-US" sz="1800" dirty="0"/>
              <a:t>finances</a:t>
            </a:r>
          </a:p>
          <a:p>
            <a:pPr>
              <a:lnSpc>
                <a:spcPct val="100000"/>
              </a:lnSpc>
            </a:pP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7030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umbrella, clock&#10;&#10;Description automatically generated">
            <a:extLst>
              <a:ext uri="{FF2B5EF4-FFF2-40B4-BE49-F238E27FC236}">
                <a16:creationId xmlns:a16="http://schemas.microsoft.com/office/drawing/2014/main" id="{F0EAAFCF-8006-172F-5015-4E9AFAB16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84" y="1543895"/>
            <a:ext cx="3201879" cy="301418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F530FB-BDC2-3640-EB3F-1DC4BB2D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Prepare the area for delivery</a:t>
            </a:r>
            <a:endParaRPr lang="en-NO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E8215-7204-C584-C0B9-22DADFBA7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263" y="1734853"/>
            <a:ext cx="5246433" cy="4565266"/>
          </a:xfrm>
          <a:prstGeom prst="rect">
            <a:avLst/>
          </a:prstGeom>
        </p:spPr>
        <p:txBody>
          <a:bodyPr/>
          <a:lstStyle/>
          <a:p>
            <a:pPr lvl="1" indent="-162000">
              <a:lnSpc>
                <a:spcPct val="100000"/>
              </a:lnSpc>
            </a:pPr>
            <a:r>
              <a:rPr lang="en-US" sz="1800" kern="0" dirty="0"/>
              <a:t>Draught-free, warm room </a:t>
            </a: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1800" kern="0" dirty="0"/>
              <a:t> temperature </a:t>
            </a:r>
            <a:br>
              <a:rPr lang="en-US" sz="1800" kern="0" dirty="0"/>
            </a:br>
            <a:r>
              <a:rPr lang="en-US" sz="1800" kern="0" dirty="0"/>
              <a:t>between 25 and 28 °C.</a:t>
            </a:r>
          </a:p>
          <a:p>
            <a:pPr lvl="1" indent="-162000">
              <a:lnSpc>
                <a:spcPct val="100000"/>
              </a:lnSpc>
            </a:pPr>
            <a:r>
              <a:rPr lang="en-US" sz="1800" kern="0" dirty="0"/>
              <a:t>Good light for assessment and procedures.</a:t>
            </a:r>
          </a:p>
          <a:p>
            <a:pPr lvl="1" indent="-162000">
              <a:lnSpc>
                <a:spcPct val="100000"/>
              </a:lnSpc>
            </a:pPr>
            <a:r>
              <a:rPr lang="en-US" sz="1800" kern="0" dirty="0"/>
              <a:t>Privacy for mother.</a:t>
            </a:r>
          </a:p>
          <a:p>
            <a:pPr lvl="1" indent="-162000">
              <a:lnSpc>
                <a:spcPct val="100000"/>
              </a:lnSpc>
            </a:pPr>
            <a:r>
              <a:rPr lang="en-US" sz="1800" kern="0" dirty="0"/>
              <a:t>Space for family members or birth companion.</a:t>
            </a:r>
          </a:p>
          <a:p>
            <a:pPr lvl="1" indent="-162000">
              <a:buNone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71779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F799F0-6FE8-9595-6233-BD27719FCBCD}"/>
              </a:ext>
            </a:extLst>
          </p:cNvPr>
          <p:cNvSpPr/>
          <p:nvPr/>
        </p:nvSpPr>
        <p:spPr>
          <a:xfrm>
            <a:off x="2368730" y="4496322"/>
            <a:ext cx="6267965" cy="1653957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F30113-A2BF-4087-8C75-2A898101C485}"/>
              </a:ext>
            </a:extLst>
          </p:cNvPr>
          <p:cNvSpPr/>
          <p:nvPr/>
        </p:nvSpPr>
        <p:spPr>
          <a:xfrm>
            <a:off x="2351314" y="2194690"/>
            <a:ext cx="6267965" cy="17285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203A17-835B-90B0-6558-8183059F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Who needs to wash hands and what </a:t>
            </a:r>
            <a:r>
              <a:rPr lang="en-GB" sz="2800" dirty="0"/>
              <a:t>personal protective equipment is needed?</a:t>
            </a:r>
            <a:endParaRPr lang="en-NO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621C04-2F7D-412C-B3B4-D0C03EC5D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730" y="1878904"/>
            <a:ext cx="6570890" cy="4179147"/>
          </a:xfrm>
          <a:prstGeom prst="rect">
            <a:avLst/>
          </a:prstGeom>
        </p:spPr>
        <p:txBody>
          <a:bodyPr/>
          <a:lstStyle/>
          <a:p>
            <a:pPr marL="0" indent="0" defTabSz="652795" latinLnBrk="1">
              <a:lnSpc>
                <a:spcPts val="2100"/>
              </a:lnSpc>
              <a:buNone/>
            </a:pPr>
            <a:r>
              <a:rPr lang="en-US" sz="1600" b="1" dirty="0"/>
              <a:t>Who needs to wash their hands?</a:t>
            </a:r>
          </a:p>
          <a:p>
            <a:pPr lvl="1" indent="-162000">
              <a:lnSpc>
                <a:spcPts val="21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All persons who will be present at a birth should </a:t>
            </a:r>
            <a:br>
              <a:rPr lang="en-US" sz="1600" dirty="0"/>
            </a:br>
            <a:r>
              <a:rPr lang="en-US" sz="1600" dirty="0"/>
              <a:t>wash hands</a:t>
            </a:r>
          </a:p>
          <a:p>
            <a:pPr lvl="2" indent="-162000">
              <a:lnSpc>
                <a:spcPts val="21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1600" dirty="0"/>
              <a:t>Mother</a:t>
            </a:r>
          </a:p>
          <a:p>
            <a:pPr lvl="2" indent="-162000">
              <a:lnSpc>
                <a:spcPts val="21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1600" dirty="0"/>
              <a:t>Family members or companion</a:t>
            </a:r>
          </a:p>
          <a:p>
            <a:pPr lvl="2" indent="-162000">
              <a:lnSpc>
                <a:spcPts val="21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1600" dirty="0"/>
              <a:t>Health worker(s) attending birth</a:t>
            </a:r>
          </a:p>
          <a:p>
            <a:pPr lvl="2" indent="-162000">
              <a:lnSpc>
                <a:spcPts val="2100"/>
              </a:lnSpc>
              <a:spcBef>
                <a:spcPts val="400"/>
              </a:spcBef>
              <a:spcAft>
                <a:spcPts val="0"/>
              </a:spcAft>
            </a:pPr>
            <a:endParaRPr lang="en-US" sz="1600" dirty="0"/>
          </a:p>
          <a:p>
            <a:pPr marL="0" indent="0">
              <a:lnSpc>
                <a:spcPts val="2100"/>
              </a:lnSpc>
              <a:buNone/>
            </a:pPr>
            <a:r>
              <a:rPr lang="en-US" sz="1600" b="1" dirty="0"/>
              <a:t>What personal protective equipment (PPE) is needed?</a:t>
            </a:r>
          </a:p>
          <a:p>
            <a:pPr lvl="1">
              <a:lnSpc>
                <a:spcPts val="21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1600" dirty="0"/>
              <a:t>According to context and situation regarding outbreaks </a:t>
            </a:r>
            <a:br>
              <a:rPr lang="en-US" sz="1600" dirty="0"/>
            </a:br>
            <a:r>
              <a:rPr lang="en-US" sz="1600" dirty="0"/>
              <a:t>and epidemics</a:t>
            </a:r>
          </a:p>
          <a:p>
            <a:pPr lvl="2" indent="-162000">
              <a:lnSpc>
                <a:spcPts val="21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1600" dirty="0"/>
              <a:t>Mask, eye protection or facial shield</a:t>
            </a:r>
          </a:p>
          <a:p>
            <a:pPr lvl="2" indent="-162000">
              <a:lnSpc>
                <a:spcPts val="21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1600" dirty="0"/>
              <a:t>Gloves</a:t>
            </a:r>
          </a:p>
          <a:p>
            <a:pPr lvl="2" indent="-162000">
              <a:lnSpc>
                <a:spcPts val="21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1600" dirty="0"/>
              <a:t>Gown, apron</a:t>
            </a:r>
          </a:p>
          <a:p>
            <a:pPr marL="0" indent="0">
              <a:lnSpc>
                <a:spcPts val="2100"/>
              </a:lnSpc>
              <a:buNone/>
            </a:pPr>
            <a:endParaRPr lang="en-US" sz="1600" b="1" dirty="0"/>
          </a:p>
          <a:p>
            <a:pPr lvl="2" indent="-162000">
              <a:lnSpc>
                <a:spcPts val="2100"/>
              </a:lnSpc>
              <a:spcBef>
                <a:spcPts val="400"/>
              </a:spcBef>
              <a:spcAft>
                <a:spcPts val="0"/>
              </a:spcAft>
            </a:pPr>
            <a:endParaRPr lang="en-US" sz="1600" dirty="0"/>
          </a:p>
          <a:p>
            <a:pPr marL="0" indent="0" defTabSz="652795" latinLnBrk="1">
              <a:lnSpc>
                <a:spcPts val="2100"/>
              </a:lnSpc>
              <a:buNone/>
            </a:pPr>
            <a:endParaRPr lang="en-US" sz="1600" b="1" dirty="0"/>
          </a:p>
        </p:txBody>
      </p:sp>
      <p:pic>
        <p:nvPicPr>
          <p:cNvPr id="4" name="Picture 3" descr="A picture containing plate, table, room&#10;&#10;Description automatically generated">
            <a:extLst>
              <a:ext uri="{FF2B5EF4-FFF2-40B4-BE49-F238E27FC236}">
                <a16:creationId xmlns:a16="http://schemas.microsoft.com/office/drawing/2014/main" id="{6093DF6B-29EB-7EE4-8D9E-A66A508183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48" y="1965432"/>
            <a:ext cx="1511925" cy="152346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75B2A7E-AF13-3027-EB4A-A112E5F3FE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47" y="3923190"/>
            <a:ext cx="1511926" cy="159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2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D27951-869B-01C2-A7B6-B53C4662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Wash hands or use hand rub</a:t>
            </a:r>
            <a:endParaRPr lang="en-N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727BF0-BFF3-A86B-3BF6-FE3291B35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r="11344"/>
          <a:stretch/>
        </p:blipFill>
        <p:spPr>
          <a:xfrm rot="5400000">
            <a:off x="1229577" y="775228"/>
            <a:ext cx="6203074" cy="52159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09238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291187-7203-70AD-146F-121CD5C8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an area for ventilation</a:t>
            </a:r>
            <a:endParaRPr lang="en-NO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DAB799-B756-8E8C-2AAF-353DC820F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a flat, firm, clean, dry surface</a:t>
            </a:r>
          </a:p>
          <a:p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equipment within reach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adequate lighting for assessment of the newborn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visual contact with mother, her birth companion, and the newborn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5E796B-77FB-3408-4EA5-AE759B13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Prepare equipment for the newborn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delivery </a:t>
            </a:r>
            <a:endParaRPr lang="en-NO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97F95C37-43D9-0421-1871-C3F6A7E1B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504" y="1734853"/>
            <a:ext cx="5800508" cy="456526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100"/>
              </a:lnSpc>
              <a:spcBef>
                <a:spcPts val="300"/>
              </a:spcBef>
            </a:pPr>
            <a:r>
              <a:rPr lang="en-US" sz="1600" dirty="0"/>
              <a:t>Two clean, warm towels/cloths</a:t>
            </a:r>
          </a:p>
          <a:p>
            <a:pPr>
              <a:lnSpc>
                <a:spcPts val="2100"/>
              </a:lnSpc>
              <a:spcBef>
                <a:spcPts val="300"/>
              </a:spcBef>
            </a:pPr>
            <a:r>
              <a:rPr lang="en-US" sz="1600" dirty="0"/>
              <a:t>Head covering for the newborn</a:t>
            </a:r>
          </a:p>
          <a:p>
            <a:pPr marL="169200">
              <a:lnSpc>
                <a:spcPts val="2100"/>
              </a:lnSpc>
              <a:spcBef>
                <a:spcPts val="300"/>
              </a:spcBef>
            </a:pPr>
            <a:r>
              <a:rPr lang="en-US" sz="1600" dirty="0"/>
              <a:t>Cord ties or cord clamp and sterile scissors or blade</a:t>
            </a:r>
          </a:p>
          <a:p>
            <a:pPr>
              <a:lnSpc>
                <a:spcPts val="2100"/>
              </a:lnSpc>
              <a:spcBef>
                <a:spcPts val="300"/>
              </a:spcBef>
            </a:pPr>
            <a:r>
              <a:rPr lang="en-US" sz="1600" dirty="0"/>
              <a:t>Stethoscope</a:t>
            </a:r>
          </a:p>
          <a:p>
            <a:pPr>
              <a:lnSpc>
                <a:spcPts val="2100"/>
              </a:lnSpc>
              <a:spcBef>
                <a:spcPts val="300"/>
              </a:spcBef>
            </a:pPr>
            <a:r>
              <a:rPr lang="en-US" sz="1600" dirty="0"/>
              <a:t>Suction device </a:t>
            </a:r>
          </a:p>
          <a:p>
            <a:pPr>
              <a:lnSpc>
                <a:spcPts val="2100"/>
              </a:lnSpc>
              <a:spcBef>
                <a:spcPts val="300"/>
              </a:spcBef>
            </a:pPr>
            <a:r>
              <a:rPr lang="en-US" sz="1600" dirty="0"/>
              <a:t>Newborn-size self-inflating bag</a:t>
            </a:r>
          </a:p>
          <a:p>
            <a:pPr>
              <a:lnSpc>
                <a:spcPts val="2100"/>
              </a:lnSpc>
              <a:spcBef>
                <a:spcPts val="300"/>
              </a:spcBef>
            </a:pPr>
            <a:r>
              <a:rPr lang="en-US" sz="1600" dirty="0"/>
              <a:t>Newborn masks: term and preterm</a:t>
            </a:r>
          </a:p>
          <a:p>
            <a:pPr>
              <a:lnSpc>
                <a:spcPts val="2100"/>
              </a:lnSpc>
              <a:spcBef>
                <a:spcPts val="300"/>
              </a:spcBef>
            </a:pPr>
            <a:r>
              <a:rPr lang="en-US" sz="1600" dirty="0"/>
              <a:t>Gloves</a:t>
            </a:r>
          </a:p>
          <a:p>
            <a:pPr>
              <a:lnSpc>
                <a:spcPts val="2100"/>
              </a:lnSpc>
              <a:spcBef>
                <a:spcPts val="300"/>
              </a:spcBef>
            </a:pPr>
            <a:r>
              <a:rPr lang="en-US" sz="1600" dirty="0"/>
              <a:t>Clock/timer</a:t>
            </a:r>
            <a:br>
              <a:rPr lang="en-US" dirty="0"/>
            </a:br>
            <a:endParaRPr lang="en-US" dirty="0"/>
          </a:p>
          <a:p>
            <a:pPr marL="169200" indent="-169200">
              <a:lnSpc>
                <a:spcPts val="1200"/>
              </a:lnSpc>
              <a:spcBef>
                <a:spcPts val="300"/>
              </a:spcBef>
              <a:buNone/>
            </a:pPr>
            <a:r>
              <a:rPr lang="en-US" sz="1200" b="1" dirty="0"/>
              <a:t>Additional equipment for delivery</a:t>
            </a:r>
          </a:p>
          <a:p>
            <a:pPr marL="169200" indent="-169200">
              <a:lnSpc>
                <a:spcPts val="1200"/>
              </a:lnSpc>
              <a:spcBef>
                <a:spcPts val="300"/>
              </a:spcBef>
            </a:pPr>
            <a:r>
              <a:rPr lang="en-US" sz="1200" dirty="0"/>
              <a:t>Clean delivery kit</a:t>
            </a:r>
          </a:p>
          <a:p>
            <a:pPr marL="169200" indent="-169200">
              <a:lnSpc>
                <a:spcPts val="1200"/>
              </a:lnSpc>
              <a:spcBef>
                <a:spcPts val="300"/>
              </a:spcBef>
            </a:pPr>
            <a:r>
              <a:rPr lang="en-US" sz="1200" dirty="0"/>
              <a:t>Uterotonic</a:t>
            </a:r>
          </a:p>
          <a:p>
            <a:pPr marL="169200" indent="-169200">
              <a:lnSpc>
                <a:spcPts val="1200"/>
              </a:lnSpc>
              <a:spcBef>
                <a:spcPts val="300"/>
              </a:spcBef>
            </a:pPr>
            <a:r>
              <a:rPr lang="en-US" sz="1200" dirty="0"/>
              <a:t>Gloves, apron, mask, eye protection</a:t>
            </a:r>
          </a:p>
          <a:p>
            <a:pPr marL="169200" indent="-169200">
              <a:lnSpc>
                <a:spcPts val="1200"/>
              </a:lnSpc>
              <a:spcBef>
                <a:spcPts val="300"/>
              </a:spcBef>
            </a:pPr>
            <a:r>
              <a:rPr lang="en-US" sz="1200" dirty="0"/>
              <a:t>Bucket or other receptacle with 0.5% chlorine solution for decontamination</a:t>
            </a:r>
          </a:p>
          <a:p>
            <a:pPr marL="169200" indent="-169200">
              <a:lnSpc>
                <a:spcPts val="1200"/>
              </a:lnSpc>
              <a:spcBef>
                <a:spcPts val="300"/>
              </a:spcBef>
            </a:pPr>
            <a:r>
              <a:rPr lang="en-US" sz="1200" dirty="0"/>
              <a:t>Receptacle for placenta</a:t>
            </a:r>
          </a:p>
          <a:p>
            <a:pPr marL="169200" indent="-169200">
              <a:lnSpc>
                <a:spcPts val="1200"/>
              </a:lnSpc>
              <a:spcBef>
                <a:spcPts val="300"/>
              </a:spcBef>
            </a:pPr>
            <a:r>
              <a:rPr lang="en-US" sz="1200" dirty="0"/>
              <a:t>Sharps box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816178-0D4C-4A6A-4AE0-B9354A831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04" y="1734853"/>
            <a:ext cx="2346304" cy="158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4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1C79B4D9-D7C0-1E71-7386-AEA1297F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/>
              <a:t>Check the self-</a:t>
            </a:r>
            <a:r>
              <a:rPr lang="en-US" altLang="en-US" dirty="0"/>
              <a:t>inflating</a:t>
            </a:r>
            <a:r>
              <a:rPr lang="it-IT" altLang="en-US" dirty="0"/>
              <a:t> </a:t>
            </a:r>
            <a:r>
              <a:rPr lang="it-IT" altLang="en-US" dirty="0" err="1"/>
              <a:t>bag</a:t>
            </a:r>
            <a:r>
              <a:rPr lang="it-IT" altLang="en-US" dirty="0"/>
              <a:t> and </a:t>
            </a:r>
            <a:r>
              <a:rPr lang="it-IT" altLang="en-US" dirty="0" err="1"/>
              <a:t>suction</a:t>
            </a:r>
            <a:r>
              <a:rPr lang="it-IT" altLang="en-US" dirty="0"/>
              <a:t> device</a:t>
            </a:r>
            <a:endParaRPr lang="en-GB" dirty="0"/>
          </a:p>
        </p:txBody>
      </p:sp>
      <p:pic>
        <p:nvPicPr>
          <p:cNvPr id="34" name="Content Placeholder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92246D7-6EBE-8EF4-224B-05CF0CB07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58"/>
          <a:stretch/>
        </p:blipFill>
        <p:spPr>
          <a:xfrm>
            <a:off x="361252" y="1554278"/>
            <a:ext cx="6690599" cy="44525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A5B0214-C178-ADA2-E56C-63E0AA6E55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4" r="10791" b="12608"/>
          <a:stretch/>
        </p:blipFill>
        <p:spPr>
          <a:xfrm>
            <a:off x="6950074" y="4860425"/>
            <a:ext cx="1501233" cy="114434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38892B0-4E5B-52D5-A13C-4E33EF9E74E5}"/>
              </a:ext>
            </a:extLst>
          </p:cNvPr>
          <p:cNvGrpSpPr/>
          <p:nvPr/>
        </p:nvGrpSpPr>
        <p:grpSpPr>
          <a:xfrm>
            <a:off x="490370" y="6147717"/>
            <a:ext cx="5219681" cy="357302"/>
            <a:chOff x="3857682" y="6292979"/>
            <a:chExt cx="5219681" cy="35730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D26AFAD-98A1-B7EC-31B2-B05573FD1119}"/>
                </a:ext>
              </a:extLst>
            </p:cNvPr>
            <p:cNvSpPr txBox="1"/>
            <p:nvPr/>
          </p:nvSpPr>
          <p:spPr>
            <a:xfrm>
              <a:off x="4179501" y="6356959"/>
              <a:ext cx="48978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Check equipment  (1:26-2:10)</a:t>
              </a:r>
              <a:endParaRPr lang="en-GB" sz="11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2111A593-84C7-E7B3-4EB1-51130705C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82" y="6292979"/>
              <a:ext cx="357302" cy="357302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227B166-0D41-A037-950C-BBC848F1A1EC}"/>
              </a:ext>
            </a:extLst>
          </p:cNvPr>
          <p:cNvSpPr txBox="1"/>
          <p:nvPr/>
        </p:nvSpPr>
        <p:spPr>
          <a:xfrm>
            <a:off x="621541" y="1732828"/>
            <a:ext cx="29841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Air flows through patient outlet</a:t>
            </a:r>
          </a:p>
          <a:p>
            <a:endParaRPr lang="en-NO" sz="11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EEABA4-3F47-C739-AD35-A6E6822062A4}"/>
              </a:ext>
            </a:extLst>
          </p:cNvPr>
          <p:cNvSpPr txBox="1"/>
          <p:nvPr/>
        </p:nvSpPr>
        <p:spPr>
          <a:xfrm>
            <a:off x="619799" y="3611079"/>
            <a:ext cx="261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Pressure-relief valve activates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223920-E6C9-8D83-AA93-ABE3A937A6C5}"/>
              </a:ext>
            </a:extLst>
          </p:cNvPr>
          <p:cNvSpPr txBox="1"/>
          <p:nvPr/>
        </p:nvSpPr>
        <p:spPr>
          <a:xfrm>
            <a:off x="3823336" y="1732827"/>
            <a:ext cx="3126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Air flow reinflates bag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37637C-9733-DD77-2721-3091D40CDD21}"/>
              </a:ext>
            </a:extLst>
          </p:cNvPr>
          <p:cNvSpPr txBox="1"/>
          <p:nvPr/>
        </p:nvSpPr>
        <p:spPr>
          <a:xfrm>
            <a:off x="3823337" y="3611079"/>
            <a:ext cx="2334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Pressure-relief valve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by-passed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240D000-99A0-E722-2AA1-4F9CB95745D6}"/>
              </a:ext>
            </a:extLst>
          </p:cNvPr>
          <p:cNvSpPr txBox="1"/>
          <p:nvPr/>
        </p:nvSpPr>
        <p:spPr>
          <a:xfrm>
            <a:off x="6950073" y="4069825"/>
            <a:ext cx="17793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Device stays compressed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(no leak)</a:t>
            </a:r>
          </a:p>
        </p:txBody>
      </p:sp>
    </p:spTree>
    <p:extLst>
      <p:ext uri="{BB962C8B-B14F-4D97-AF65-F5344CB8AC3E}">
        <p14:creationId xmlns:p14="http://schemas.microsoft.com/office/powerpoint/2010/main" val="406206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DEE523-DEE6-D8CD-7338-D52983DB4E4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GB" sz="1800" b="1" dirty="0"/>
              <a:t>Goal and </a:t>
            </a:r>
            <a:r>
              <a:rPr lang="nb-NO" sz="1800" b="1" dirty="0"/>
              <a:t>l</a:t>
            </a:r>
            <a:r>
              <a:rPr lang="en-NO" sz="1800" b="1" dirty="0"/>
              <a:t>earning </a:t>
            </a:r>
            <a:r>
              <a:rPr lang="en-GB" sz="1800" b="1" dirty="0"/>
              <a:t>outcomes</a:t>
            </a:r>
          </a:p>
          <a:p>
            <a:pPr lvl="0"/>
            <a:r>
              <a:rPr lang="en-GB" sz="1800" b="1" dirty="0"/>
              <a:t>The situation</a:t>
            </a:r>
          </a:p>
          <a:p>
            <a:pPr lvl="0"/>
            <a:r>
              <a:rPr lang="en-GB" dirty="0"/>
              <a:t>Welcoming mother and assessing risk factors</a:t>
            </a:r>
            <a:endParaRPr lang="en-GB" sz="1800" b="1" dirty="0"/>
          </a:p>
          <a:p>
            <a:pPr lvl="0"/>
            <a:r>
              <a:rPr lang="en-US" sz="1800" b="1" dirty="0"/>
              <a:t>Preparing for birth</a:t>
            </a:r>
          </a:p>
          <a:p>
            <a:pPr lvl="0"/>
            <a:r>
              <a:rPr lang="en-US" sz="1800" b="1" dirty="0"/>
              <a:t>Summary</a:t>
            </a:r>
          </a:p>
          <a:p>
            <a:pPr lvl="0"/>
            <a:r>
              <a:rPr lang="en-US" sz="1800" b="1" dirty="0"/>
              <a:t>Clinical practice</a:t>
            </a:r>
          </a:p>
          <a:p>
            <a:pPr lvl="0"/>
            <a:r>
              <a:rPr lang="en-US" sz="1800" b="1" dirty="0"/>
              <a:t>Quality improvement</a:t>
            </a:r>
          </a:p>
          <a:p>
            <a:pPr lvl="0"/>
            <a:r>
              <a:rPr lang="en-US" altLang="en-NO" dirty="0"/>
              <a:t>References and additional resources</a:t>
            </a:r>
            <a:endParaRPr lang="nb-NO" altLang="en-NO" sz="1800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733BCC-E12B-4A9A-CBBA-5EEFE8AF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508960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B236CF-F548-CF5B-62B5-2AA5EF7F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Prepare the area for delivery</a:t>
            </a:r>
            <a:endParaRPr lang="en-NO" dirty="0"/>
          </a:p>
        </p:txBody>
      </p:sp>
      <p:pic>
        <p:nvPicPr>
          <p:cNvPr id="4" name="Picture 3" descr="Two people standing in front of a curtain&#10;&#10;Description automatically generated">
            <a:extLst>
              <a:ext uri="{FF2B5EF4-FFF2-40B4-BE49-F238E27FC236}">
                <a16:creationId xmlns:a16="http://schemas.microsoft.com/office/drawing/2014/main" id="{EEE0207F-7B74-20EC-7CCE-443DD31CA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30" y="1619269"/>
            <a:ext cx="7308901" cy="40915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5BAC06E-871C-4689-7A7E-FB141A6C3E88}"/>
              </a:ext>
            </a:extLst>
          </p:cNvPr>
          <p:cNvGrpSpPr/>
          <p:nvPr/>
        </p:nvGrpSpPr>
        <p:grpSpPr>
          <a:xfrm>
            <a:off x="549730" y="5955109"/>
            <a:ext cx="4022270" cy="360000"/>
            <a:chOff x="566707" y="4383958"/>
            <a:chExt cx="4022270" cy="360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E0BC9E-8615-5D12-A40E-ED9AE4531C7D}"/>
                </a:ext>
              </a:extLst>
            </p:cNvPr>
            <p:cNvGrpSpPr/>
            <p:nvPr/>
          </p:nvGrpSpPr>
          <p:grpSpPr>
            <a:xfrm>
              <a:off x="690712" y="4440486"/>
              <a:ext cx="3898265" cy="260328"/>
              <a:chOff x="2381314" y="5405811"/>
              <a:chExt cx="3898265" cy="26032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4F8ED6-0184-EF2E-FB89-CB607D1D4132}"/>
                  </a:ext>
                </a:extLst>
              </p:cNvPr>
              <p:cNvSpPr txBox="1"/>
              <p:nvPr/>
            </p:nvSpPr>
            <p:spPr>
              <a:xfrm>
                <a:off x="2620364" y="5405811"/>
                <a:ext cx="3659215" cy="260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i="1" dirty="0">
                    <a:solidFill>
                      <a:srgbClr val="2C87C4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Preparing the birth room</a:t>
                </a:r>
                <a:r>
                  <a:rPr lang="en-US" sz="1100" i="1" dirty="0">
                    <a:solidFill>
                      <a:srgbClr val="2C87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(0:00-4.15)</a:t>
                </a:r>
              </a:p>
            </p:txBody>
          </p: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A12C3DFD-BE54-1B35-4818-A1DCADB84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81314" y="5417418"/>
                <a:ext cx="223731" cy="223731"/>
              </a:xfrm>
              <a:prstGeom prst="rect">
                <a:avLst/>
              </a:prstGeom>
            </p:spPr>
          </p:pic>
        </p:grpSp>
        <p:pic>
          <p:nvPicPr>
            <p:cNvPr id="7" name="Picture 6" descr="A blue circle with a white camera&#10;&#10;Description automatically generated">
              <a:extLst>
                <a:ext uri="{FF2B5EF4-FFF2-40B4-BE49-F238E27FC236}">
                  <a16:creationId xmlns:a16="http://schemas.microsoft.com/office/drawing/2014/main" id="{E90F63CD-D01D-4656-684C-F15E06132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07" y="4383958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3710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0C832-F233-4A8B-A6B5-AE74BAC06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1AD65D-E245-0DAB-BBFD-0AEB212E8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Prepare for birth</a:t>
            </a:r>
            <a:endParaRPr lang="en-NO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CD18213-DC64-6929-3F6D-AEEA868D1C7A}"/>
              </a:ext>
            </a:extLst>
          </p:cNvPr>
          <p:cNvSpPr txBox="1">
            <a:spLocks/>
          </p:cNvSpPr>
          <p:nvPr/>
        </p:nvSpPr>
        <p:spPr>
          <a:xfrm>
            <a:off x="519047" y="1734853"/>
            <a:ext cx="8117649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SzPct val="6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Form groups (mother, companion, midwife).</a:t>
            </a:r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800" b="1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1800" b="1" dirty="0"/>
            </a:br>
            <a:endParaRPr lang="en-GB" sz="1800" b="1" dirty="0"/>
          </a:p>
          <a:p>
            <a:pPr marL="0" indent="0">
              <a:spcBef>
                <a:spcPts val="300"/>
              </a:spcBef>
              <a:buNone/>
            </a:pPr>
            <a:endParaRPr lang="en-GB" sz="1800" b="1" dirty="0"/>
          </a:p>
          <a:p>
            <a:pPr marL="0" indent="0">
              <a:spcBef>
                <a:spcPts val="300"/>
              </a:spcBef>
              <a:buNone/>
            </a:pPr>
            <a:r>
              <a:rPr lang="en-GB" sz="1800" b="1" dirty="0"/>
              <a:t>Welcome the mother and her companion and prepare for birth.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Debrief with your team and facilitator.</a:t>
            </a:r>
          </a:p>
          <a:p>
            <a:endParaRPr lang="en-NO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8860E0-FDF0-E60C-DED5-676171CEA556}"/>
              </a:ext>
            </a:extLst>
          </p:cNvPr>
          <p:cNvSpPr/>
          <p:nvPr/>
        </p:nvSpPr>
        <p:spPr>
          <a:xfrm>
            <a:off x="624680" y="2202920"/>
            <a:ext cx="7977831" cy="19083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marL="162000" lvl="0" indent="-162000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Mrs. Ahmed arrives with her mother-in-law.</a:t>
            </a:r>
          </a:p>
          <a:p>
            <a:pPr marL="162000" lvl="0" indent="-162000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her first pregnancy. </a:t>
            </a:r>
          </a:p>
          <a:p>
            <a:pPr marL="162000" lvl="0" indent="-162000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attended 6 ANC visits. She has had no complications. </a:t>
            </a:r>
          </a:p>
          <a:p>
            <a:pPr marL="162000" lvl="0" indent="-162000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expected date of delivery is today; delivery will occur very soon.</a:t>
            </a:r>
          </a:p>
        </p:txBody>
      </p:sp>
    </p:spTree>
    <p:extLst>
      <p:ext uri="{BB962C8B-B14F-4D97-AF65-F5344CB8AC3E}">
        <p14:creationId xmlns:p14="http://schemas.microsoft.com/office/powerpoint/2010/main" val="23718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78AEE04-E1CE-148F-1FC3-4DB218FB9718}"/>
              </a:ext>
            </a:extLst>
          </p:cNvPr>
          <p:cNvSpPr txBox="1">
            <a:spLocks/>
          </p:cNvSpPr>
          <p:nvPr/>
        </p:nvSpPr>
        <p:spPr>
          <a:xfrm>
            <a:off x="897466" y="2200867"/>
            <a:ext cx="7571416" cy="4099252"/>
          </a:xfrm>
          <a:prstGeom prst="rect">
            <a:avLst/>
          </a:prstGeom>
        </p:spPr>
        <p:txBody>
          <a:bodyPr/>
          <a:lstStyle>
            <a:lvl1pPr marL="157649" indent="-157649" algn="l" defTabSz="630598" rtl="0" eaLnBrk="1" latinLnBrk="0" hangingPunct="1">
              <a:lnSpc>
                <a:spcPct val="90000"/>
              </a:lnSpc>
              <a:spcBef>
                <a:spcPts val="690"/>
              </a:spcBef>
              <a:buFont typeface="Arial" panose="020B0604020202020204" pitchFamily="34" charset="0"/>
              <a:buChar char="•"/>
              <a:defRPr sz="19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2949" indent="-157649" algn="l" defTabSz="630598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  <a:defRPr sz="16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8247" indent="-157649" algn="l" defTabSz="630598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  <a:defRPr sz="13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3546" indent="-157649" algn="l" defTabSz="630598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  <a:defRPr sz="1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845" indent="-157649" algn="l" defTabSz="630598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  <a:defRPr sz="1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4143" indent="-157649" algn="l" defTabSz="630598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  <a:defRPr sz="1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49442" indent="-157649" algn="l" defTabSz="630598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  <a:defRPr sz="1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64741" indent="-157649" algn="l" defTabSz="630598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  <a:defRPr sz="1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0040" indent="-157649" algn="l" defTabSz="630598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  <a:defRPr sz="1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90"/>
              </a:spcBef>
              <a:spcAft>
                <a:spcPts val="240"/>
              </a:spcAft>
            </a:pPr>
            <a:endParaRPr lang="en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8923773C-25EB-FDFF-2597-BDD5E999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924"/>
            <a:ext cx="9141354" cy="1734853"/>
          </a:xfrm>
        </p:spPr>
        <p:txBody>
          <a:bodyPr/>
          <a:lstStyle/>
          <a:p>
            <a:r>
              <a:rPr lang="en-NO" dirty="0"/>
              <a:t>Summary:</a:t>
            </a:r>
            <a:br>
              <a:rPr lang="en-NO" dirty="0"/>
            </a:br>
            <a:r>
              <a:rPr lang="en-NO" dirty="0"/>
              <a:t>Preparation for birth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5555F6AB-3B7E-D5B4-EAF2-30B7C4EE4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466" y="2200867"/>
            <a:ext cx="7739230" cy="3941667"/>
          </a:xfrm>
        </p:spPr>
        <p:txBody>
          <a:bodyPr/>
          <a:lstStyle/>
          <a:p>
            <a:pPr marL="0" indent="0">
              <a:spcBef>
                <a:spcPts val="1290"/>
              </a:spcBef>
              <a:spcAft>
                <a:spcPts val="240"/>
              </a:spcAft>
              <a:buFont typeface="Arial" panose="020B0604020202020204" pitchFamily="34" charset="0"/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 this module you have:</a:t>
            </a:r>
          </a:p>
          <a:p>
            <a:pPr lvl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Prepared a clean, safe, welcoming environment for every birth.</a:t>
            </a:r>
          </a:p>
          <a:p>
            <a:pPr lvl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Reviewed mother’s notes to assess for risk factors affecting the newborn.</a:t>
            </a:r>
          </a:p>
          <a:p>
            <a:pPr lvl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Demonstrated effective communication with mother, her companion and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helper, explaining what will happen to the newborn immediately after birth.</a:t>
            </a:r>
          </a:p>
          <a:p>
            <a:pPr lvl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Organised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 delivery and resuscitation spaces, ensuring safety and maintaining dignity and privacy.</a:t>
            </a:r>
          </a:p>
          <a:p>
            <a:pPr lvl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Checked the equipment and supplies to make sure they are complete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function properly.</a:t>
            </a:r>
          </a:p>
        </p:txBody>
      </p:sp>
    </p:spTree>
    <p:extLst>
      <p:ext uri="{BB962C8B-B14F-4D97-AF65-F5344CB8AC3E}">
        <p14:creationId xmlns:p14="http://schemas.microsoft.com/office/powerpoint/2010/main" val="28092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BA6D0-2DF2-EE70-B39B-18F14F85A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47" y="1790566"/>
            <a:ext cx="3231979" cy="45736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67382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B300E8-DF76-879F-8EBF-66B62B33C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01" y="1805388"/>
            <a:ext cx="3261398" cy="461529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31112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61A8D54-F70B-5B4A-EF67-D5B9BABFE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3" b="2135"/>
          <a:stretch/>
        </p:blipFill>
        <p:spPr>
          <a:xfrm>
            <a:off x="6375526" y="4091695"/>
            <a:ext cx="2067859" cy="1153165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A595EDF-7A56-926C-5559-0D425215948C}"/>
              </a:ext>
            </a:extLst>
          </p:cNvPr>
          <p:cNvGrpSpPr/>
          <p:nvPr/>
        </p:nvGrpSpPr>
        <p:grpSpPr>
          <a:xfrm>
            <a:off x="628281" y="4278888"/>
            <a:ext cx="3407901" cy="568810"/>
            <a:chOff x="654109" y="4798929"/>
            <a:chExt cx="3407901" cy="56881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A1577B-A10A-2D0F-FE50-49778E617A6F}"/>
                </a:ext>
              </a:extLst>
            </p:cNvPr>
            <p:cNvSpPr txBox="1"/>
            <p:nvPr/>
          </p:nvSpPr>
          <p:spPr>
            <a:xfrm>
              <a:off x="1003843" y="4798929"/>
              <a:ext cx="3058167" cy="5688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altLang="zh-CN" sz="1100" i="1" u="sng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Preventing infection at birth</a:t>
              </a:r>
              <a:endParaRPr lang="en-US" altLang="zh-CN" sz="1100" i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lnSpc>
                  <a:spcPct val="150000"/>
                </a:lnSpc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altLang="zh-CN" sz="1100" i="1" u="sng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Respectful care during labour and birth</a:t>
              </a:r>
              <a:endParaRPr lang="zh-CN" altLang="en-US" sz="1100" i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29" descr="A blue circle with a white camera&#10;&#10;Description automatically generated">
              <a:extLst>
                <a:ext uri="{FF2B5EF4-FFF2-40B4-BE49-F238E27FC236}">
                  <a16:creationId xmlns:a16="http://schemas.microsoft.com/office/drawing/2014/main" id="{C6186B00-77E7-A8CC-BECF-E9BF44B03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09" y="4943649"/>
              <a:ext cx="360000" cy="360000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6CCCD17-D865-79F7-2E04-E50CC1C984E4}"/>
              </a:ext>
            </a:extLst>
          </p:cNvPr>
          <p:cNvSpPr txBox="1"/>
          <p:nvPr/>
        </p:nvSpPr>
        <p:spPr>
          <a:xfrm>
            <a:off x="-477520" y="375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O" dirty="0"/>
          </a:p>
        </p:txBody>
      </p:sp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9D0EAE1B-AF4D-B3B4-5E7F-8E50BC1B61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786" y="1800724"/>
            <a:ext cx="1510304" cy="2146703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>
            <a:hlinkClick r:id="rId9"/>
            <a:extLst>
              <a:ext uri="{FF2B5EF4-FFF2-40B4-BE49-F238E27FC236}">
                <a16:creationId xmlns:a16="http://schemas.microsoft.com/office/drawing/2014/main" id="{09581AC2-60E7-CD98-6294-A3A6AA3DDC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588" y="1800724"/>
            <a:ext cx="1512797" cy="2146703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>
            <a:hlinkClick r:id="rId11"/>
            <a:extLst>
              <a:ext uri="{FF2B5EF4-FFF2-40B4-BE49-F238E27FC236}">
                <a16:creationId xmlns:a16="http://schemas.microsoft.com/office/drawing/2014/main" id="{CD3349E9-EEE3-7999-AD5F-96EC24E98AB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306" y="1800724"/>
            <a:ext cx="1511637" cy="2151698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 descr="WHO recommendations on antenatal care for a positive pregnancy experience">
            <a:hlinkClick r:id="rId13"/>
            <a:extLst>
              <a:ext uri="{FF2B5EF4-FFF2-40B4-BE49-F238E27FC236}">
                <a16:creationId xmlns:a16="http://schemas.microsoft.com/office/drawing/2014/main" id="{F737121E-4B3D-5509-AD2D-F8FF59615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1" y="1800724"/>
            <a:ext cx="1511637" cy="214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8C2A10BE-4BE4-B12F-5A20-13B4AE7DA02E}"/>
              </a:ext>
            </a:extLst>
          </p:cNvPr>
          <p:cNvSpPr txBox="1">
            <a:spLocks/>
          </p:cNvSpPr>
          <p:nvPr/>
        </p:nvSpPr>
        <p:spPr>
          <a:xfrm>
            <a:off x="7226" y="-176"/>
            <a:ext cx="9141354" cy="1800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References and </a:t>
            </a:r>
            <a:br>
              <a:rPr lang="en-GB" dirty="0"/>
            </a:br>
            <a:r>
              <a:rPr lang="en-GB" dirty="0"/>
              <a:t>additional resources</a:t>
            </a:r>
            <a:endParaRPr lang="en-NO" dirty="0"/>
          </a:p>
        </p:txBody>
      </p:sp>
      <p:pic>
        <p:nvPicPr>
          <p:cNvPr id="11" name="Picture 10" descr="A graphic of a person holding a baby&#10;&#10;Description automatically generated">
            <a:hlinkClick r:id="rId15"/>
            <a:extLst>
              <a:ext uri="{FF2B5EF4-FFF2-40B4-BE49-F238E27FC236}">
                <a16:creationId xmlns:a16="http://schemas.microsoft.com/office/drawing/2014/main" id="{62583119-AEAB-8754-915D-E7894185325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9"/>
          <a:stretch/>
        </p:blipFill>
        <p:spPr>
          <a:xfrm>
            <a:off x="3727929" y="1800725"/>
            <a:ext cx="1558018" cy="2146702"/>
          </a:xfrm>
          <a:prstGeom prst="rect">
            <a:avLst/>
          </a:prstGeom>
          <a:ln w="6350">
            <a:noFill/>
          </a:ln>
        </p:spPr>
      </p:pic>
      <p:pic>
        <p:nvPicPr>
          <p:cNvPr id="13" name="Picture 12" descr="A green and white cover&#10;&#10;Description automatically generated">
            <a:hlinkClick r:id="rId17"/>
            <a:extLst>
              <a:ext uri="{FF2B5EF4-FFF2-40B4-BE49-F238E27FC236}">
                <a16:creationId xmlns:a16="http://schemas.microsoft.com/office/drawing/2014/main" id="{55247270-C770-0EB7-89BD-C509B7C3C5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05" y="4091695"/>
            <a:ext cx="1408835" cy="2017612"/>
          </a:xfrm>
          <a:prstGeom prst="rect">
            <a:avLst/>
          </a:prstGeom>
          <a:ln w="6350">
            <a:noFill/>
          </a:ln>
        </p:spPr>
      </p:pic>
    </p:spTree>
    <p:extLst>
      <p:ext uri="{BB962C8B-B14F-4D97-AF65-F5344CB8AC3E}">
        <p14:creationId xmlns:p14="http://schemas.microsoft.com/office/powerpoint/2010/main" val="399701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B5597-48BF-5FDD-0492-0DA0C53E0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8" y="1734853"/>
            <a:ext cx="5004148" cy="456526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Prepare a clean, safe, and welcoming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environment for birth.</a:t>
            </a:r>
          </a:p>
          <a:p>
            <a:pPr lvl="1" indent="-162000"/>
            <a:r>
              <a:rPr lang="en-US" dirty="0">
                <a:solidFill>
                  <a:schemeClr val="tx1"/>
                </a:solidFill>
              </a:rPr>
              <a:t>Welcome mother and assess risk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factors that affect newborn care. </a:t>
            </a:r>
          </a:p>
          <a:p>
            <a:pPr lvl="1" indent="-162000"/>
            <a:r>
              <a:rPr lang="en-US" dirty="0">
                <a:solidFill>
                  <a:schemeClr val="tx1"/>
                </a:solidFill>
              </a:rPr>
              <a:t>Identify a helper and review 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emergency plan.</a:t>
            </a:r>
          </a:p>
          <a:p>
            <a:pPr lvl="1" indent="-162000"/>
            <a:r>
              <a:rPr lang="en-US" dirty="0">
                <a:solidFill>
                  <a:schemeClr val="tx1"/>
                </a:solidFill>
              </a:rPr>
              <a:t>Prepare the delivery area to ensure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privacy and safety.</a:t>
            </a:r>
          </a:p>
          <a:p>
            <a:pPr lvl="1" indent="-162000"/>
            <a:r>
              <a:rPr lang="en-US" dirty="0" err="1">
                <a:solidFill>
                  <a:schemeClr val="tx1"/>
                </a:solidFill>
              </a:rPr>
              <a:t>Organise</a:t>
            </a:r>
            <a:r>
              <a:rPr lang="en-US" dirty="0">
                <a:solidFill>
                  <a:schemeClr val="tx1"/>
                </a:solidFill>
              </a:rPr>
              <a:t> equipment and supplies.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12F781-3EA0-0223-AEEE-784574346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49" y="1707355"/>
            <a:ext cx="2629468" cy="46753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DBA5588-BD01-BEF5-3347-15B28F60DDF5}"/>
              </a:ext>
            </a:extLst>
          </p:cNvPr>
          <p:cNvSpPr/>
          <p:nvPr/>
        </p:nvSpPr>
        <p:spPr>
          <a:xfrm>
            <a:off x="740749" y="2014538"/>
            <a:ext cx="2681107" cy="635793"/>
          </a:xfrm>
          <a:prstGeom prst="ellipse">
            <a:avLst/>
          </a:prstGeom>
          <a:noFill/>
          <a:ln w="28575">
            <a:solidFill>
              <a:srgbClr val="1C86A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4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8E12F91E-3D42-D053-638E-CDEC9D8E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1354" cy="173485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4000" dirty="0"/>
              <a:t>Goal and </a:t>
            </a:r>
            <a:r>
              <a:rPr lang="nb-NO" sz="4000" dirty="0"/>
              <a:t>l</a:t>
            </a:r>
            <a:r>
              <a:rPr lang="en-NO" sz="4000" dirty="0"/>
              <a:t>earning </a:t>
            </a:r>
            <a:r>
              <a:rPr lang="en-GB" sz="4000" dirty="0"/>
              <a:t>outcomes</a:t>
            </a:r>
            <a:endParaRPr lang="en-NO" sz="4000" dirty="0"/>
          </a:p>
        </p:txBody>
      </p:sp>
    </p:spTree>
    <p:extLst>
      <p:ext uri="{BB962C8B-B14F-4D97-AF65-F5344CB8AC3E}">
        <p14:creationId xmlns:p14="http://schemas.microsoft.com/office/powerpoint/2010/main" val="391113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EF9EB0-9B41-3E2C-797A-7354E1F1E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807" y="1583552"/>
            <a:ext cx="5034380" cy="4716567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chemeClr val="tx1"/>
                </a:solidFill>
              </a:rPr>
              <a:t>Lydia has decided to deliver her second baby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at home. </a:t>
            </a:r>
          </a:p>
          <a:p>
            <a:pPr marL="0" lv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Why might she make that decision?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tx1"/>
                </a:solidFill>
              </a:rPr>
              <a:t>When she delivered her first baby, there were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 curtains and anyone passing could see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her in </a:t>
            </a:r>
            <a:r>
              <a:rPr lang="en-US" dirty="0" err="1">
                <a:solidFill>
                  <a:schemeClr val="tx1"/>
                </a:solidFill>
              </a:rPr>
              <a:t>labour</a:t>
            </a:r>
            <a:r>
              <a:rPr lang="en-US" dirty="0">
                <a:solidFill>
                  <a:schemeClr val="tx1"/>
                </a:solidFill>
              </a:rPr>
              <a:t>. She found the delivery room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was not very clean. The midwife was unfriendly.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9A7112-2DBF-1E32-128A-8B4A183B8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46" y="1583552"/>
            <a:ext cx="3040694" cy="40542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FB35A7-BC30-AD26-81C5-C25C17CF0539}"/>
              </a:ext>
            </a:extLst>
          </p:cNvPr>
          <p:cNvSpPr txBox="1"/>
          <p:nvPr/>
        </p:nvSpPr>
        <p:spPr>
          <a:xfrm>
            <a:off x="1958476" y="5443363"/>
            <a:ext cx="157845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50" dirty="0">
                <a:solidFill>
                  <a:schemeClr val="bg1"/>
                </a:solidFill>
              </a:rPr>
              <a:t>© WHO/Dr Helenlouise Taylor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89FDE1-088A-4217-F387-6555E00A4918}"/>
              </a:ext>
            </a:extLst>
          </p:cNvPr>
          <p:cNvSpPr txBox="1"/>
          <p:nvPr/>
        </p:nvSpPr>
        <p:spPr>
          <a:xfrm>
            <a:off x="3793918" y="5885539"/>
            <a:ext cx="48310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What Women Want survey: 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Demands for quality health care for women and girls (2019).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i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https://www.whatwomenwant.org/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1.2 million women surveyed)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10D5FD-39E0-DF05-FB44-0A275F966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4807" y="4207863"/>
            <a:ext cx="3212509" cy="14304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CB7BF6-ADD2-9406-62FF-826B7A868D2C}"/>
              </a:ext>
            </a:extLst>
          </p:cNvPr>
          <p:cNvSpPr txBox="1">
            <a:spLocks/>
          </p:cNvSpPr>
          <p:nvPr/>
        </p:nvSpPr>
        <p:spPr>
          <a:xfrm>
            <a:off x="519046" y="0"/>
            <a:ext cx="8105908" cy="1583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/>
              <a:t>The situation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9199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4191B-8D1B-F548-EA59-C61642D44FB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Welcoming mother and </a:t>
            </a:r>
            <a:br>
              <a:rPr lang="en-US" dirty="0"/>
            </a:br>
            <a:r>
              <a:rPr lang="en-US" dirty="0"/>
              <a:t>assessing risk factors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425157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B245A0-3388-9CF0-5EDE-74748BAD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err="1"/>
              <a:t>Prepare</a:t>
            </a:r>
            <a:r>
              <a:rPr lang="nb-NO" sz="2800" dirty="0"/>
              <a:t> for </a:t>
            </a:r>
            <a:r>
              <a:rPr lang="nb-NO" sz="2800" dirty="0" err="1"/>
              <a:t>birth</a:t>
            </a:r>
            <a:endParaRPr lang="en-NO" dirty="0"/>
          </a:p>
        </p:txBody>
      </p:sp>
      <p:sp>
        <p:nvSpPr>
          <p:cNvPr id="6" name="Plassholder for innhold 4">
            <a:extLst>
              <a:ext uri="{FF2B5EF4-FFF2-40B4-BE49-F238E27FC236}">
                <a16:creationId xmlns:a16="http://schemas.microsoft.com/office/drawing/2014/main" id="{563F3D9D-63EC-ACE1-0849-662875C5F46E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Form groups (midwife, mother, companion).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br>
              <a:rPr lang="en-US" sz="1800" dirty="0"/>
            </a:br>
            <a:r>
              <a:rPr lang="en-GB" sz="1800" b="1" dirty="0"/>
              <a:t>Welcome the mother and her companion and prepare for birth.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Debrief with your team and facilitator.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A97E8E-CDA8-58AB-CFCE-0C05D57AF2D3}"/>
              </a:ext>
            </a:extLst>
          </p:cNvPr>
          <p:cNvSpPr/>
          <p:nvPr/>
        </p:nvSpPr>
        <p:spPr>
          <a:xfrm>
            <a:off x="571500" y="2222879"/>
            <a:ext cx="8000999" cy="1008931"/>
          </a:xfrm>
          <a:prstGeom prst="rect">
            <a:avLst/>
          </a:pr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anchor="ctr"/>
          <a:lstStyle/>
          <a:p>
            <a:pPr marL="194400" indent="-19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Madame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Sylla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arrives with her mother </a:t>
            </a:r>
          </a:p>
          <a:p>
            <a:pPr marL="194400" indent="-19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her third baby, and delivery will occur very soon.</a:t>
            </a:r>
          </a:p>
        </p:txBody>
      </p:sp>
    </p:spTree>
    <p:extLst>
      <p:ext uri="{BB962C8B-B14F-4D97-AF65-F5344CB8AC3E}">
        <p14:creationId xmlns:p14="http://schemas.microsoft.com/office/powerpoint/2010/main" val="410847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FCDBCA-BACD-59DB-F6E0-759BBE0A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50" y="281687"/>
            <a:ext cx="7186749" cy="1036800"/>
          </a:xfrm>
        </p:spPr>
        <p:txBody>
          <a:bodyPr/>
          <a:lstStyle/>
          <a:p>
            <a:r>
              <a:rPr lang="en-GB" sz="2800" dirty="0"/>
              <a:t>What makes a positive birth experience?</a:t>
            </a:r>
            <a:endParaRPr lang="en-NO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D73A6FC3-13F0-5DC2-6051-A43E01593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796" y="1239557"/>
            <a:ext cx="5492225" cy="511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83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835F03-24CF-9222-2999-5D6AF898723A}"/>
              </a:ext>
            </a:extLst>
          </p:cNvPr>
          <p:cNvSpPr/>
          <p:nvPr/>
        </p:nvSpPr>
        <p:spPr>
          <a:xfrm>
            <a:off x="4110446" y="1850896"/>
            <a:ext cx="4541582" cy="157810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CE59A3-7E93-02AD-C7CF-9DCACCD3A495}"/>
              </a:ext>
            </a:extLst>
          </p:cNvPr>
          <p:cNvSpPr/>
          <p:nvPr/>
        </p:nvSpPr>
        <p:spPr>
          <a:xfrm>
            <a:off x="4119155" y="3632107"/>
            <a:ext cx="4541582" cy="276770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A391BA-A642-EBD4-72C7-1F42CFD8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will you encourage while a woman is in </a:t>
            </a:r>
            <a:r>
              <a:rPr lang="en-US" sz="2800" dirty="0" err="1"/>
              <a:t>labour</a:t>
            </a:r>
            <a:r>
              <a:rPr lang="en-US" sz="2800" dirty="0"/>
              <a:t>? </a:t>
            </a:r>
            <a:endParaRPr lang="en-NO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778617B-8D9C-95F6-EAF5-51C60BE9E26C}"/>
              </a:ext>
            </a:extLst>
          </p:cNvPr>
          <p:cNvSpPr txBox="1">
            <a:spLocks/>
          </p:cNvSpPr>
          <p:nvPr/>
        </p:nvSpPr>
        <p:spPr>
          <a:xfrm>
            <a:off x="4241074" y="1954305"/>
            <a:ext cx="4361437" cy="4345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SzPct val="60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2300"/>
              </a:lnSpc>
              <a:buNone/>
            </a:pPr>
            <a:r>
              <a:rPr lang="en-US" sz="1800" dirty="0">
                <a:solidFill>
                  <a:schemeClr val="tx1"/>
                </a:solidFill>
              </a:rPr>
              <a:t>Encourage birth companion(s) to </a:t>
            </a:r>
          </a:p>
          <a:p>
            <a:pPr lvl="1" indent="-194400">
              <a:lnSpc>
                <a:spcPts val="2300"/>
              </a:lnSpc>
            </a:pPr>
            <a:r>
              <a:rPr lang="en-US" sz="1800" dirty="0">
                <a:solidFill>
                  <a:schemeClr val="tx1"/>
                </a:solidFill>
              </a:rPr>
              <a:t>Stay with the woman</a:t>
            </a:r>
          </a:p>
          <a:p>
            <a:pPr lvl="1" indent="-194400">
              <a:lnSpc>
                <a:spcPts val="2300"/>
              </a:lnSpc>
            </a:pPr>
            <a:r>
              <a:rPr lang="en-US" sz="1800" dirty="0">
                <a:solidFill>
                  <a:schemeClr val="tx1"/>
                </a:solidFill>
              </a:rPr>
              <a:t>Wash hands</a:t>
            </a:r>
          </a:p>
          <a:p>
            <a:pPr>
              <a:lnSpc>
                <a:spcPts val="23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 marL="7938" lvl="1" indent="0">
              <a:lnSpc>
                <a:spcPts val="2300"/>
              </a:lnSpc>
              <a:buNone/>
            </a:pPr>
            <a:r>
              <a:rPr lang="en-US" sz="1800" dirty="0">
                <a:solidFill>
                  <a:schemeClr val="tx1"/>
                </a:solidFill>
              </a:rPr>
              <a:t>Encourage the woman to</a:t>
            </a:r>
          </a:p>
          <a:p>
            <a:pPr>
              <a:lnSpc>
                <a:spcPts val="2300"/>
              </a:lnSpc>
            </a:pPr>
            <a:r>
              <a:rPr lang="en-US" sz="1800" dirty="0">
                <a:solidFill>
                  <a:schemeClr val="tx1"/>
                </a:solidFill>
              </a:rPr>
              <a:t>Move around</a:t>
            </a:r>
          </a:p>
          <a:p>
            <a:pPr>
              <a:lnSpc>
                <a:spcPts val="2300"/>
              </a:lnSpc>
            </a:pPr>
            <a:r>
              <a:rPr lang="en-US" sz="1800" dirty="0">
                <a:solidFill>
                  <a:schemeClr val="tx1"/>
                </a:solidFill>
              </a:rPr>
              <a:t>Choose comfortable position(s)</a:t>
            </a:r>
          </a:p>
          <a:p>
            <a:pPr>
              <a:lnSpc>
                <a:spcPts val="2300"/>
              </a:lnSpc>
            </a:pPr>
            <a:r>
              <a:rPr lang="en-US" sz="1800" dirty="0">
                <a:solidFill>
                  <a:schemeClr val="tx1"/>
                </a:solidFill>
              </a:rPr>
              <a:t>Eat and drink</a:t>
            </a:r>
          </a:p>
          <a:p>
            <a:pPr>
              <a:lnSpc>
                <a:spcPts val="2300"/>
              </a:lnSpc>
            </a:pPr>
            <a:r>
              <a:rPr lang="en-US" sz="1800" dirty="0">
                <a:solidFill>
                  <a:schemeClr val="tx1"/>
                </a:solidFill>
              </a:rPr>
              <a:t>Use toilet to empty her bladder</a:t>
            </a:r>
          </a:p>
          <a:p>
            <a:pPr>
              <a:lnSpc>
                <a:spcPts val="2300"/>
              </a:lnSpc>
            </a:pPr>
            <a:r>
              <a:rPr lang="en-US" sz="1800" dirty="0">
                <a:solidFill>
                  <a:schemeClr val="tx1"/>
                </a:solidFill>
              </a:rPr>
              <a:t>Wash her hands </a:t>
            </a:r>
          </a:p>
          <a:p>
            <a:pPr>
              <a:lnSpc>
                <a:spcPts val="23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C81F770-5774-9D81-1031-7A75A936C2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972" y="1679641"/>
            <a:ext cx="3346466" cy="34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CA4A54-480E-4AD4-DDD6-3BB528E9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Why is a companion during </a:t>
            </a:r>
            <a:r>
              <a:rPr lang="en-US" sz="2800" dirty="0" err="1"/>
              <a:t>labour</a:t>
            </a:r>
            <a:r>
              <a:rPr lang="en-US" sz="2800" dirty="0"/>
              <a:t> and childbirth recommended?</a:t>
            </a:r>
            <a:endParaRPr lang="en-NO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817EE4-4013-1E57-FF65-AAF8D7364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216" y="1734853"/>
            <a:ext cx="2987506" cy="456526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zh-CN" sz="1800" b="0" dirty="0"/>
              <a:t>Find the recommendations on pages 29</a:t>
            </a:r>
            <a:r>
              <a:rPr lang="en-US" altLang="zh-CN" sz="1800" b="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zh-CN" sz="1800" b="0" dirty="0"/>
              <a:t>30.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F11B7998-21C0-5E19-65BB-B30EB1F4C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72" y="1721129"/>
            <a:ext cx="2819545" cy="4013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5517677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1">
      <a:dk1>
        <a:srgbClr val="404040"/>
      </a:dk1>
      <a:lt1>
        <a:srgbClr val="FFFFFF"/>
      </a:lt1>
      <a:dk2>
        <a:srgbClr val="2B87C3"/>
      </a:dk2>
      <a:lt2>
        <a:srgbClr val="D6ECF7"/>
      </a:lt2>
      <a:accent1>
        <a:srgbClr val="5DB5E4"/>
      </a:accent1>
      <a:accent2>
        <a:srgbClr val="26ACAF"/>
      </a:accent2>
      <a:accent3>
        <a:srgbClr val="00509C"/>
      </a:accent3>
      <a:accent4>
        <a:srgbClr val="007173"/>
      </a:accent4>
      <a:accent5>
        <a:srgbClr val="D4F1F0"/>
      </a:accent5>
      <a:accent6>
        <a:srgbClr val="FCB33C"/>
      </a:accent6>
      <a:hlink>
        <a:srgbClr val="2B87C3"/>
      </a:hlink>
      <a:folHlink>
        <a:srgbClr val="5DB5E4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" id="{135A855D-B95B-1B4E-9578-1805F3125630}" vid="{E51A0FBC-D2C7-1E41-A622-DF7D199CA2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44327</TotalTime>
  <Words>1923</Words>
  <Application>Microsoft Office PowerPoint</Application>
  <PresentationFormat>On-screen Show (4:3)</PresentationFormat>
  <Paragraphs>283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System Font Regular</vt:lpstr>
      <vt:lpstr>2_Custom Design</vt:lpstr>
      <vt:lpstr>PowerPoint Presentation</vt:lpstr>
      <vt:lpstr>Content</vt:lpstr>
      <vt:lpstr>Goal and learning outcomes</vt:lpstr>
      <vt:lpstr>PowerPoint Presentation</vt:lpstr>
      <vt:lpstr>Welcoming mother and  assessing risk factors</vt:lpstr>
      <vt:lpstr>Prepare for birth</vt:lpstr>
      <vt:lpstr>What makes a positive birth experience?</vt:lpstr>
      <vt:lpstr>What will you encourage while a woman is in labour? </vt:lpstr>
      <vt:lpstr>Why is a companion during labour and childbirth recommended?</vt:lpstr>
      <vt:lpstr>WHO recommendation and evidence</vt:lpstr>
      <vt:lpstr>Assess risk factors affecting  newborn care</vt:lpstr>
      <vt:lpstr>Preparing for birth</vt:lpstr>
      <vt:lpstr>Identify a helper and review the emergency plan</vt:lpstr>
      <vt:lpstr>Prepare the area for delivery</vt:lpstr>
      <vt:lpstr>Who needs to wash hands and what personal protective equipment is needed?</vt:lpstr>
      <vt:lpstr>Wash hands or use hand rub</vt:lpstr>
      <vt:lpstr>Prepare an area for ventilation</vt:lpstr>
      <vt:lpstr>Prepare equipment for the newborn  and delivery </vt:lpstr>
      <vt:lpstr>Check the self-inflating bag and suction device</vt:lpstr>
      <vt:lpstr>Prepare the area for delivery</vt:lpstr>
      <vt:lpstr>Prepare for birth</vt:lpstr>
      <vt:lpstr>Summary: Preparation for birth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birth</dc:title>
  <dc:creator>Sandra Lange</dc:creator>
  <cp:keywords>reviewed Dr HLT;adapted from ENCC</cp:keywords>
  <cp:lastModifiedBy>Dr Helenlouise Taylor</cp:lastModifiedBy>
  <cp:revision>1311</cp:revision>
  <dcterms:created xsi:type="dcterms:W3CDTF">2020-10-07T10:46:25Z</dcterms:created>
  <dcterms:modified xsi:type="dcterms:W3CDTF">2024-05-10T10:51:40Z</dcterms:modified>
</cp:coreProperties>
</file>