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70" r:id="rId115"/>
  </p:sldIdLst>
  <p:sldSz cx="12192000" cy="6858000"/>
  <p:notesSz cx="6808788" cy="9940925"/>
  <p:embeddedFontLst>
    <p:embeddedFont>
      <p:font typeface="Calibri" panose="020F0502020204030204" pitchFamily="34" charset="0"/>
      <p:regular r:id="rId117"/>
      <p:bold r:id="rId118"/>
      <p:italic r:id="rId119"/>
      <p:boldItalic r:id="rId120"/>
    </p:embeddedFont>
    <p:embeddedFont>
      <p:font typeface="Century Gothic" panose="020B0502020202020204" pitchFamily="34" charset="0"/>
      <p:regular r:id="rId121"/>
      <p:bold r:id="rId122"/>
      <p:italic r:id="rId123"/>
      <p:boldItalic r:id="rId124"/>
    </p:embeddedFont>
    <p:embeddedFont>
      <p:font typeface="Helvetica Neue" panose="020B0604020202020204" charset="0"/>
      <p:regular r:id="rId125"/>
      <p:bold r:id="rId126"/>
      <p:italic r:id="rId127"/>
      <p:boldItalic r:id="rId1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9" roundtripDataSignature="AMtx7mjJukkqYdT1X9ZwcrYvfWVuR/oW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font" Target="fonts/font1.fntdata"/><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7.fntdata"/><Relationship Id="rId128" Type="http://schemas.openxmlformats.org/officeDocument/2006/relationships/font" Target="fonts/font12.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font" Target="fonts/font2.fntdata"/><Relationship Id="rId134" Type="http://schemas.microsoft.com/office/2016/11/relationships/changesInfo" Target="changesInfos/changesInfo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font" Target="fonts/font8.fntdata"/><Relationship Id="rId129" Type="http://customschemas.google.com/relationships/presentationmetadata" Target="meta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font" Target="fonts/font3.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4.fntdata"/><Relationship Id="rId125"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5.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anuele Brito" userId="8d2a4f77ad6596a2" providerId="LiveId" clId="{3812254F-C85E-4F52-94E7-834F2546F4D3}"/>
    <pc:docChg chg="modSld">
      <pc:chgData name="Emanuele Brito" userId="8d2a4f77ad6596a2" providerId="LiveId" clId="{3812254F-C85E-4F52-94E7-834F2546F4D3}" dt="2025-09-01T14:48:21.227" v="1" actId="20577"/>
      <pc:docMkLst>
        <pc:docMk/>
      </pc:docMkLst>
      <pc:sldChg chg="modSp mod">
        <pc:chgData name="Emanuele Brito" userId="8d2a4f77ad6596a2" providerId="LiveId" clId="{3812254F-C85E-4F52-94E7-834F2546F4D3}" dt="2025-09-01T14:48:21.227" v="1" actId="20577"/>
        <pc:sldMkLst>
          <pc:docMk/>
          <pc:sldMk cId="0" sldId="257"/>
        </pc:sldMkLst>
        <pc:spChg chg="mod">
          <ac:chgData name="Emanuele Brito" userId="8d2a4f77ad6596a2" providerId="LiveId" clId="{3812254F-C85E-4F52-94E7-834F2546F4D3}" dt="2025-09-01T14:48:21.227" v="1" actId="20577"/>
          <ac:spMkLst>
            <pc:docMk/>
            <pc:sldMk cId="0" sldId="257"/>
            <ac:spMk id="14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50475" cy="498773"/>
          </a:xfrm>
          <a:prstGeom prst="rect">
            <a:avLst/>
          </a:prstGeom>
          <a:noFill/>
          <a:ln>
            <a:noFill/>
          </a:ln>
        </p:spPr>
        <p:txBody>
          <a:bodyPr spcFirstLastPara="1" wrap="square" lIns="95700" tIns="47850" rIns="95700" bIns="47850"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6738" y="0"/>
            <a:ext cx="2950475" cy="498773"/>
          </a:xfrm>
          <a:prstGeom prst="rect">
            <a:avLst/>
          </a:prstGeom>
          <a:noFill/>
          <a:ln>
            <a:noFill/>
          </a:ln>
        </p:spPr>
        <p:txBody>
          <a:bodyPr spcFirstLastPara="1" wrap="square" lIns="95700" tIns="47850" rIns="95700" bIns="47850"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lvl1pPr marL="457200" marR="0" lvl="0" indent="-228600" algn="l" rtl="0">
              <a:spcBef>
                <a:spcPts val="0"/>
              </a:spcBef>
              <a:spcAft>
                <a:spcPts val="0"/>
              </a:spcAft>
              <a:buSzPts val="1400"/>
              <a:buNone/>
              <a:defRPr sz="6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6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6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6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6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6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6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6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2156"/>
            <a:ext cx="2950475" cy="498772"/>
          </a:xfrm>
          <a:prstGeom prst="rect">
            <a:avLst/>
          </a:prstGeom>
          <a:noFill/>
          <a:ln>
            <a:noFill/>
          </a:ln>
        </p:spPr>
        <p:txBody>
          <a:bodyPr spcFirstLastPara="1" wrap="square" lIns="95700" tIns="47850" rIns="95700" bIns="47850"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‹nº›</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3" Type="http://schemas.openxmlformats.org/officeDocument/2006/relationships/hyperlink" Target="#_ENREF_39"/><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3" Type="http://schemas.openxmlformats.org/officeDocument/2006/relationships/hyperlink" Target="#_ENREF_40"/><Relationship Id="rId2" Type="http://schemas.openxmlformats.org/officeDocument/2006/relationships/slide" Target="../slides/slide101.xml"/><Relationship Id="rId1" Type="http://schemas.openxmlformats.org/officeDocument/2006/relationships/notesMaster" Target="../notesMasters/notesMaster1.xml"/><Relationship Id="rId4" Type="http://schemas.openxmlformats.org/officeDocument/2006/relationships/hyperlink" Target="#_ENREF_41"/></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3" Type="http://schemas.openxmlformats.org/officeDocument/2006/relationships/hyperlink" Target="#_ENREF_42"/><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udhr.audio/"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ohchr.org/EN/UDHR/Pages/UDHRinsignlanguages.aspx"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_ENREF_2"/><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amnesty.org.uk/resources/lesson-understanding-human-right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_ENREF_3"/><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_ENREF_4"/></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_ENREF_6"/><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_ENREF_7"/><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_ENREF_8"/><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_ENREF_9"/></Relationships>
</file>

<file path=ppt/notesSlides/_rels/notesSlide36.xml.rels><?xml version="1.0" encoding="UTF-8" standalone="yes"?>
<Relationships xmlns="http://schemas.openxmlformats.org/package/2006/relationships"><Relationship Id="rId3" Type="http://schemas.openxmlformats.org/officeDocument/2006/relationships/hyperlink" Target="#_ENREF_10"/><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_ENREF_11"/></Relationships>
</file>

<file path=ppt/notesSlides/_rels/notesSlide37.xml.rels><?xml version="1.0" encoding="UTF-8" standalone="yes"?>
<Relationships xmlns="http://schemas.openxmlformats.org/package/2006/relationships"><Relationship Id="rId3" Type="http://schemas.openxmlformats.org/officeDocument/2006/relationships/hyperlink" Target="#_ENREF_12"/><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_ENREF_13"/></Relationships>
</file>

<file path=ppt/notesSlides/_rels/notesSlide38.xml.rels><?xml version="1.0" encoding="UTF-8" standalone="yes"?>
<Relationships xmlns="http://schemas.openxmlformats.org/package/2006/relationships"><Relationship Id="rId3" Type="http://schemas.openxmlformats.org/officeDocument/2006/relationships/hyperlink" Target="#_ENREF_14"/><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_ENREF_15"/><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_ENREF_16"/><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_ENREF_17"/></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_ENREF_18"/><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_ENREF_19"/><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_ENREF_22"/><Relationship Id="rId5" Type="http://schemas.openxmlformats.org/officeDocument/2006/relationships/hyperlink" Target="#_ENREF_21"/><Relationship Id="rId4" Type="http://schemas.openxmlformats.org/officeDocument/2006/relationships/hyperlink" Target="#_ENREF_20"/></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_ENREF_24"/><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8" Type="http://schemas.openxmlformats.org/officeDocument/2006/relationships/hyperlink" Target="#_ENREF_30"/><Relationship Id="rId3" Type="http://schemas.openxmlformats.org/officeDocument/2006/relationships/hyperlink" Target="#_ENREF_25"/><Relationship Id="rId7" Type="http://schemas.openxmlformats.org/officeDocument/2006/relationships/hyperlink" Target="#_ENREF_29"/><Relationship Id="rId2" Type="http://schemas.openxmlformats.org/officeDocument/2006/relationships/slide" Target="../slides/slide64.xml"/><Relationship Id="rId1" Type="http://schemas.openxmlformats.org/officeDocument/2006/relationships/notesMaster" Target="../notesMasters/notesMaster1.xml"/><Relationship Id="rId6" Type="http://schemas.openxmlformats.org/officeDocument/2006/relationships/hyperlink" Target="#_ENREF_28"/><Relationship Id="rId5" Type="http://schemas.openxmlformats.org/officeDocument/2006/relationships/hyperlink" Target="#_ENREF_27"/><Relationship Id="rId4" Type="http://schemas.openxmlformats.org/officeDocument/2006/relationships/hyperlink" Target="#_ENREF_26"/><Relationship Id="rId9" Type="http://schemas.openxmlformats.org/officeDocument/2006/relationships/hyperlink" Target="#_ENREF_31"/></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_ENREF_32"/><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_ENREF_33"/><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hyperlink" Target="#_ENREF_34"/><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3" Type="http://schemas.openxmlformats.org/officeDocument/2006/relationships/hyperlink" Target="#_ENREF_35"/><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3" Type="http://schemas.openxmlformats.org/officeDocument/2006/relationships/hyperlink" Target="#_ENREF_36"/><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3" Type="http://schemas.openxmlformats.org/officeDocument/2006/relationships/hyperlink" Target="#_ENREF_37"/><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3" Type="http://schemas.openxmlformats.org/officeDocument/2006/relationships/hyperlink" Target="#_ENREF_38"/><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1: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117" name="Google Shape;117;p1: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a:spLocks noGrp="1" noRot="1" noChangeAspect="1"/>
          </p:cNvSpPr>
          <p:nvPr>
            <p:ph type="sldImg" idx="2"/>
          </p:nvPr>
        </p:nvSpPr>
        <p:spPr>
          <a:xfrm>
            <a:off x="85725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0:notes"/>
          <p:cNvSpPr txBox="1">
            <a:spLocks noGrp="1"/>
          </p:cNvSpPr>
          <p:nvPr>
            <p:ph type="body" idx="1"/>
          </p:nvPr>
        </p:nvSpPr>
        <p:spPr>
          <a:xfrm>
            <a:off x="484263" y="3324240"/>
            <a:ext cx="5879299" cy="6214468"/>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r>
              <a:rPr lang="en-US" sz="1200" b="1" i="1">
                <a:latin typeface="Calibri"/>
                <a:ea typeface="Calibri"/>
                <a:cs typeface="Calibri"/>
                <a:sym typeface="Calibri"/>
              </a:rPr>
              <a:t>Exercício 1.1: Todos nascemos livres e iguais (10 min.) </a:t>
            </a:r>
            <a:endParaRPr sz="1200">
              <a:latin typeface="Calibri"/>
              <a:ea typeface="Calibri"/>
              <a:cs typeface="Calibri"/>
              <a:sym typeface="Calibri"/>
            </a:endParaRPr>
          </a:p>
          <a:p>
            <a:pPr marL="0" lvl="0" indent="0" algn="just" rtl="0">
              <a:spcBef>
                <a:spcPts val="0"/>
              </a:spcBef>
              <a:spcAft>
                <a:spcPts val="0"/>
              </a:spcAft>
              <a:buNone/>
            </a:pPr>
            <a:r>
              <a:rPr lang="en-US" sz="1200">
                <a:solidFill>
                  <a:srgbClr val="4F81BD"/>
                </a:solidFill>
                <a:latin typeface="Calibri"/>
                <a:ea typeface="Calibri"/>
                <a:cs typeface="Calibri"/>
                <a:sym typeface="Calibri"/>
              </a:rPr>
              <a:t>Para este exercício, peça aos participantes que se reúnam no centro da sala. Explique que você lerá uma declaração e pedirá às pessoas que se movam para a direita da sala se concordarem com a declaração ou para a esquerda se discordarem.</a:t>
            </a:r>
            <a:endParaRPr sz="1200">
              <a:latin typeface="Calibri"/>
              <a:ea typeface="Calibri"/>
              <a:cs typeface="Calibri"/>
              <a:sym typeface="Calibri"/>
            </a:endParaRPr>
          </a:p>
          <a:p>
            <a:pPr marL="0" lvl="0" indent="0" algn="just" rtl="0">
              <a:spcBef>
                <a:spcPts val="1002"/>
              </a:spcBef>
              <a:spcAft>
                <a:spcPts val="0"/>
              </a:spcAft>
              <a:buNone/>
            </a:pPr>
            <a:r>
              <a:rPr lang="en-US" sz="1200">
                <a:solidFill>
                  <a:srgbClr val="4F81BD"/>
                </a:solidFill>
                <a:latin typeface="Calibri"/>
                <a:ea typeface="Calibri"/>
                <a:cs typeface="Calibri"/>
                <a:sym typeface="Calibri"/>
              </a:rPr>
              <a:t>Se os participantes tiverem problemas de mobilidade, você pode simplesmente pedir a todo o grupo que levante a mão se eles concordarem ou discordarem da seguinte afirmação. </a:t>
            </a:r>
            <a:endParaRPr sz="1200">
              <a:latin typeface="Calibri"/>
              <a:ea typeface="Calibri"/>
              <a:cs typeface="Calibri"/>
              <a:sym typeface="Calibri"/>
            </a:endParaRPr>
          </a:p>
          <a:p>
            <a:pPr marL="0" lvl="0" indent="0" algn="just" rtl="0">
              <a:spcBef>
                <a:spcPts val="0"/>
              </a:spcBef>
              <a:spcAft>
                <a:spcPts val="0"/>
              </a:spcAft>
              <a:buNone/>
            </a:pPr>
            <a:r>
              <a:rPr lang="en-US" sz="1200">
                <a:solidFill>
                  <a:srgbClr val="4F81BD"/>
                </a:solidFill>
                <a:latin typeface="Calibri"/>
                <a:ea typeface="Calibri"/>
                <a:cs typeface="Calibri"/>
                <a:sym typeface="Calibri"/>
              </a:rPr>
              <a:t> </a:t>
            </a:r>
            <a:endParaRPr sz="1200">
              <a:latin typeface="Calibri"/>
              <a:ea typeface="Calibri"/>
              <a:cs typeface="Calibri"/>
              <a:sym typeface="Calibri"/>
            </a:endParaRPr>
          </a:p>
          <a:p>
            <a:pPr marL="0" lvl="0" indent="0" algn="just" rtl="0">
              <a:spcBef>
                <a:spcPts val="0"/>
              </a:spcBef>
              <a:spcAft>
                <a:spcPts val="0"/>
              </a:spcAft>
              <a:buNone/>
            </a:pPr>
            <a:r>
              <a:rPr lang="en-US" sz="1200">
                <a:solidFill>
                  <a:srgbClr val="4F81BD"/>
                </a:solidFill>
                <a:latin typeface="Calibri"/>
                <a:ea typeface="Calibri"/>
                <a:cs typeface="Calibri"/>
                <a:sym typeface="Calibri"/>
              </a:rPr>
              <a:t>Esta declaração foi deliberadamente formulada para ser aberta à interpretação. É importante lembrar ao grupo que, neste momento, não há resposta correta. </a:t>
            </a:r>
            <a:endParaRPr sz="1200">
              <a:solidFill>
                <a:srgbClr val="4F81BD"/>
              </a:solidFill>
              <a:latin typeface="Calibri"/>
              <a:ea typeface="Calibri"/>
              <a:cs typeface="Calibri"/>
              <a:sym typeface="Calibri"/>
            </a:endParaRPr>
          </a:p>
          <a:p>
            <a:pPr marL="0" lvl="0" indent="0" algn="just"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US" sz="1200">
                <a:latin typeface="Calibri"/>
                <a:ea typeface="Calibri"/>
                <a:cs typeface="Calibri"/>
                <a:sym typeface="Calibri"/>
              </a:rPr>
              <a:t>Você concorda ou discorda da seguinte afirmação? </a:t>
            </a:r>
            <a:endParaRPr sz="1200">
              <a:latin typeface="Calibri"/>
              <a:ea typeface="Calibri"/>
              <a:cs typeface="Calibri"/>
              <a:sym typeface="Calibri"/>
            </a:endParaRPr>
          </a:p>
          <a:p>
            <a:pPr marL="0" lvl="0" indent="0" algn="ctr" rtl="0">
              <a:spcBef>
                <a:spcPts val="1002"/>
              </a:spcBef>
              <a:spcAft>
                <a:spcPts val="0"/>
              </a:spcAft>
              <a:buNone/>
            </a:pPr>
            <a:r>
              <a:rPr lang="en-US" sz="1200" b="1">
                <a:latin typeface="Calibri"/>
                <a:ea typeface="Calibri"/>
                <a:cs typeface="Calibri"/>
                <a:sym typeface="Calibri"/>
              </a:rPr>
              <a:t> “Todos nascemos livres e iguais”</a:t>
            </a:r>
            <a:endParaRPr sz="1200">
              <a:latin typeface="Calibri"/>
              <a:ea typeface="Calibri"/>
              <a:cs typeface="Calibri"/>
              <a:sym typeface="Calibri"/>
            </a:endParaRPr>
          </a:p>
          <a:p>
            <a:pPr marL="0" lvl="0" indent="0" algn="just" rtl="0">
              <a:spcBef>
                <a:spcPts val="1002"/>
              </a:spcBef>
              <a:spcAft>
                <a:spcPts val="0"/>
              </a:spcAft>
              <a:buNone/>
            </a:pPr>
            <a:r>
              <a:rPr lang="en-US" sz="1200">
                <a:solidFill>
                  <a:srgbClr val="4F81BD"/>
                </a:solidFill>
                <a:latin typeface="Calibri"/>
                <a:ea typeface="Calibri"/>
                <a:cs typeface="Calibri"/>
                <a:sym typeface="Calibri"/>
              </a:rPr>
              <a:t>Pergunte aos participantes suas opiniões sobre por que eles escolheram concordar ou discordar da afirmação acima. Anote ideias no flipchart. Incentive os participantes a discutir suas ideias diretamente uns com os outros.</a:t>
            </a:r>
            <a:endParaRPr sz="1200">
              <a:latin typeface="Calibri"/>
              <a:ea typeface="Calibri"/>
              <a:cs typeface="Calibri"/>
              <a:sym typeface="Calibri"/>
            </a:endParaRPr>
          </a:p>
          <a:p>
            <a:pPr marL="0" lvl="0" indent="0" algn="l" rtl="0">
              <a:spcBef>
                <a:spcPts val="1002"/>
              </a:spcBef>
              <a:spcAft>
                <a:spcPts val="0"/>
              </a:spcAft>
              <a:buNone/>
            </a:pPr>
            <a:r>
              <a:rPr lang="en-US" sz="1200">
                <a:solidFill>
                  <a:srgbClr val="4F81BD"/>
                </a:solidFill>
                <a:latin typeface="Calibri"/>
                <a:ea typeface="Calibri"/>
                <a:cs typeface="Calibri"/>
                <a:sym typeface="Calibri"/>
              </a:rPr>
              <a:t>Algumas opiniões possíveis: </a:t>
            </a:r>
            <a:endParaRPr sz="1200">
              <a:latin typeface="Calibri"/>
              <a:ea typeface="Calibri"/>
              <a:cs typeface="Calibri"/>
              <a:sym typeface="Calibri"/>
            </a:endParaRPr>
          </a:p>
          <a:p>
            <a:pPr marL="343414" lvl="0" indent="-349764" algn="l" rtl="0">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Sim, todos nascemos livres e iguais. É a sociedade que pode nos negar esse direito.</a:t>
            </a:r>
            <a:endParaRPr sz="1200">
              <a:latin typeface="Calibri"/>
              <a:ea typeface="Calibri"/>
              <a:cs typeface="Calibri"/>
              <a:sym typeface="Calibri"/>
            </a:endParaRPr>
          </a:p>
          <a:p>
            <a:pPr marL="343414" lvl="0" indent="-349764" algn="l" rtl="0">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Não, uma pessoa nascida na escravidão ou na pobreza nunca será livre.</a:t>
            </a:r>
            <a:endParaRPr sz="1200">
              <a:latin typeface="Calibri"/>
              <a:ea typeface="Calibri"/>
              <a:cs typeface="Calibri"/>
              <a:sym typeface="Calibri"/>
            </a:endParaRPr>
          </a:p>
          <a:p>
            <a:pPr marL="343414" lvl="0" indent="-349764" algn="l" rtl="0">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Características como raça, cor, sexo, orientação sexual, idioma, religião, opinião política ou outra, origem nacional ou social, propriedade, nascimento ou outro status podem contribuir para que muitas pessoas não sejam tratadas igualmente.</a:t>
            </a:r>
            <a:endParaRPr sz="1200">
              <a:latin typeface="Calibri"/>
              <a:ea typeface="Calibri"/>
              <a:cs typeface="Calibri"/>
              <a:sym typeface="Calibri"/>
            </a:endParaRPr>
          </a:p>
          <a:p>
            <a:pPr marL="343414" lvl="0" indent="-349764" algn="l" rtl="0">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Não, muitas pessoas não têm liberdade quando nascem. </a:t>
            </a:r>
            <a:endParaRPr sz="1200">
              <a:latin typeface="Calibri"/>
              <a:ea typeface="Calibri"/>
              <a:cs typeface="Calibri"/>
              <a:sym typeface="Calibri"/>
            </a:endParaRPr>
          </a:p>
          <a:p>
            <a:pPr marL="0" lvl="0" indent="0" algn="l" rtl="0">
              <a:spcBef>
                <a:spcPts val="0"/>
              </a:spcBef>
              <a:spcAft>
                <a:spcPts val="0"/>
              </a:spcAft>
              <a:buNone/>
            </a:pPr>
            <a:r>
              <a:rPr lang="en-US" sz="1200">
                <a:latin typeface="Calibri"/>
                <a:ea typeface="Calibri"/>
                <a:cs typeface="Calibri"/>
                <a:sym typeface="Calibri"/>
              </a:rPr>
              <a:t> </a:t>
            </a:r>
            <a:endParaRPr sz="1200">
              <a:latin typeface="Calibri"/>
              <a:ea typeface="Calibri"/>
              <a:cs typeface="Calibri"/>
              <a:sym typeface="Calibri"/>
            </a:endParaRPr>
          </a:p>
          <a:p>
            <a:pPr marL="0" lvl="0" indent="0" algn="l" rtl="0">
              <a:spcBef>
                <a:spcPts val="0"/>
              </a:spcBef>
              <a:spcAft>
                <a:spcPts val="0"/>
              </a:spcAft>
              <a:buNone/>
            </a:pPr>
            <a:r>
              <a:rPr lang="en-US" sz="1200">
                <a:solidFill>
                  <a:srgbClr val="4F81BD"/>
                </a:solidFill>
                <a:latin typeface="Calibri"/>
                <a:ea typeface="Calibri"/>
                <a:cs typeface="Calibri"/>
                <a:sym typeface="Calibri"/>
              </a:rPr>
              <a:t>Termine este exercício descrevendo o seguinte para os participantes:</a:t>
            </a:r>
            <a:endParaRPr sz="1200">
              <a:latin typeface="Calibri"/>
              <a:ea typeface="Calibri"/>
              <a:cs typeface="Calibri"/>
              <a:sym typeface="Calibri"/>
            </a:endParaRPr>
          </a:p>
          <a:p>
            <a:pPr marL="343414" lvl="0" indent="-349764" algn="l" rtl="0">
              <a:spcBef>
                <a:spcPts val="0"/>
              </a:spcBef>
              <a:spcAft>
                <a:spcPts val="0"/>
              </a:spcAft>
              <a:buClr>
                <a:schemeClr val="dk1"/>
              </a:buClr>
              <a:buSzPts val="1200"/>
              <a:buFont typeface="Noto Sans Symbols"/>
              <a:buChar char="∙"/>
            </a:pPr>
            <a:r>
              <a:rPr lang="en-US" sz="1200">
                <a:latin typeface="Calibri"/>
                <a:ea typeface="Calibri"/>
                <a:cs typeface="Calibri"/>
                <a:sym typeface="Calibri"/>
              </a:rPr>
              <a:t>A afirmação “todos nascemos livres e iguais” é deliberadamente ambígua.</a:t>
            </a:r>
            <a:endParaRPr sz="1200">
              <a:latin typeface="Calibri"/>
              <a:ea typeface="Calibri"/>
              <a:cs typeface="Calibri"/>
              <a:sym typeface="Calibri"/>
            </a:endParaRPr>
          </a:p>
          <a:p>
            <a:pPr marL="343414" lvl="0" indent="-349764" algn="l" rtl="0">
              <a:spcBef>
                <a:spcPts val="0"/>
              </a:spcBef>
              <a:spcAft>
                <a:spcPts val="0"/>
              </a:spcAft>
              <a:buClr>
                <a:schemeClr val="dk1"/>
              </a:buClr>
              <a:buSzPts val="1200"/>
              <a:buFont typeface="Noto Sans Symbols"/>
              <a:buChar char="∙"/>
            </a:pPr>
            <a:r>
              <a:rPr lang="en-US" sz="1200">
                <a:latin typeface="Calibri"/>
                <a:ea typeface="Calibri"/>
                <a:cs typeface="Calibri"/>
                <a:sym typeface="Calibri"/>
              </a:rPr>
              <a:t>Por um lado, em virtude da nossa humanidade, todos nascemos livres e iguais.</a:t>
            </a:r>
            <a:endParaRPr sz="1200">
              <a:latin typeface="Calibri"/>
              <a:ea typeface="Calibri"/>
              <a:cs typeface="Calibri"/>
              <a:sym typeface="Calibri"/>
            </a:endParaRPr>
          </a:p>
          <a:p>
            <a:pPr marL="343414" lvl="0" indent="-349764" algn="l" rtl="0">
              <a:spcBef>
                <a:spcPts val="0"/>
              </a:spcBef>
              <a:spcAft>
                <a:spcPts val="0"/>
              </a:spcAft>
              <a:buClr>
                <a:schemeClr val="dk1"/>
              </a:buClr>
              <a:buSzPts val="1200"/>
              <a:buFont typeface="Noto Sans Symbols"/>
              <a:buChar char="∙"/>
            </a:pPr>
            <a:r>
              <a:rPr lang="en-US" sz="1200">
                <a:latin typeface="Calibri"/>
                <a:ea typeface="Calibri"/>
                <a:cs typeface="Calibri"/>
                <a:sym typeface="Calibri"/>
              </a:rPr>
              <a:t>Por outro lado, em muitos casos, o governo ou a sociedade podem negar a muitas pessoas seu direito à liberdade e à igualdade.</a:t>
            </a:r>
            <a:endParaRPr sz="1200">
              <a:latin typeface="Calibri"/>
              <a:ea typeface="Calibri"/>
              <a:cs typeface="Calibri"/>
              <a:sym typeface="Calibri"/>
            </a:endParaRPr>
          </a:p>
          <a:p>
            <a:pPr marL="343414" lvl="0" indent="-349764" algn="l" rtl="0">
              <a:spcBef>
                <a:spcPts val="0"/>
              </a:spcBef>
              <a:spcAft>
                <a:spcPts val="0"/>
              </a:spcAft>
              <a:buClr>
                <a:schemeClr val="dk1"/>
              </a:buClr>
              <a:buSzPts val="1200"/>
              <a:buFont typeface="Noto Sans Symbols"/>
              <a:buChar char="∙"/>
            </a:pPr>
            <a:r>
              <a:rPr lang="en-US" sz="1200">
                <a:latin typeface="Calibri"/>
                <a:ea typeface="Calibri"/>
                <a:cs typeface="Calibri"/>
                <a:sym typeface="Calibri"/>
              </a:rPr>
              <a:t>Os direitos humanos são sobre garantir que a liberdade e a igualdade de todas as pessoas sejam respeitadas</a:t>
            </a:r>
            <a:endParaRPr sz="1200">
              <a:latin typeface="Calibri"/>
              <a:ea typeface="Calibri"/>
              <a:cs typeface="Calibri"/>
              <a:sym typeface="Calibri"/>
            </a:endParaRPr>
          </a:p>
          <a:p>
            <a:pPr marL="0" lvl="0" indent="0" algn="l" rtl="0">
              <a:spcBef>
                <a:spcPts val="0"/>
              </a:spcBef>
              <a:spcAft>
                <a:spcPts val="0"/>
              </a:spcAft>
              <a:buNone/>
            </a:pPr>
            <a:endParaRPr sz="1200"/>
          </a:p>
        </p:txBody>
      </p:sp>
      <p:sp>
        <p:nvSpPr>
          <p:cNvPr id="204" name="Google Shape;204;p10: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p100: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9" name="Google Shape;949;p100: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b="1" u="sng">
                <a:latin typeface="Calibri"/>
                <a:ea typeface="Calibri"/>
                <a:cs typeface="Calibri"/>
                <a:sym typeface="Calibri"/>
              </a:rPr>
              <a:t>Comunidades </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sz="1200" b="1">
                <a:latin typeface="Calibri"/>
                <a:ea typeface="Calibri"/>
                <a:cs typeface="Calibri"/>
                <a:sym typeface="Calibri"/>
              </a:rPr>
              <a:t>Exemplo 1. </a:t>
            </a:r>
            <a:r>
              <a:rPr lang="en-US" sz="1200" b="1"/>
              <a:t>Movimento Afro-Americano dos Direitos Civis</a:t>
            </a:r>
            <a:r>
              <a:rPr lang="en-US" sz="1200" b="1">
                <a:latin typeface="Calibri"/>
                <a:ea typeface="Calibri"/>
                <a:cs typeface="Calibri"/>
                <a:sym typeface="Calibri"/>
              </a:rPr>
              <a:t> </a:t>
            </a:r>
            <a:r>
              <a:rPr lang="en-US" i="1"/>
              <a:t>(</a:t>
            </a:r>
            <a:r>
              <a:rPr lang="en-US" i="1" u="sng">
                <a:solidFill>
                  <a:schemeClr val="hlink"/>
                </a:solidFill>
                <a:hlinkClick r:id="rId3"/>
              </a:rPr>
              <a:t>39</a:t>
            </a:r>
            <a:r>
              <a:rPr lang="en-US" i="1"/>
              <a:t>)</a:t>
            </a:r>
            <a:endParaRPr sz="1200" b="1">
              <a:latin typeface="Calibri"/>
              <a:ea typeface="Calibri"/>
              <a:cs typeface="Calibri"/>
              <a:sym typeface="Calibri"/>
            </a:endParaRPr>
          </a:p>
          <a:p>
            <a:pPr marL="0" lvl="0" indent="0" algn="just" rtl="0">
              <a:lnSpc>
                <a:spcPct val="115000"/>
              </a:lnSpc>
              <a:spcBef>
                <a:spcPts val="1002"/>
              </a:spcBef>
              <a:spcAft>
                <a:spcPts val="0"/>
              </a:spcAft>
              <a:buNone/>
            </a:pPr>
            <a:r>
              <a:rPr lang="en-US" sz="1200"/>
              <a:t>Nos anos 60, a comunidade de afro-americanos nos Estados Unidos continuou a luta para alcançar a igualdade de direitos e combater a privação de direitos, a segregação racial e a violência de inspiração racial que era comum nos estados do sul dos EUA. O uso de protestos não violentos e desobediência civil resultou na Lei de Direitos Civis de 1964 e permitiu que esta comunidade conquistasse o direito ao voto.</a:t>
            </a:r>
            <a:endParaRPr sz="1200"/>
          </a:p>
          <a:p>
            <a:pPr marL="0" lvl="0" indent="0" algn="l" rtl="0">
              <a:spcBef>
                <a:spcPts val="1002"/>
              </a:spcBef>
              <a:spcAft>
                <a:spcPts val="0"/>
              </a:spcAft>
              <a:buNone/>
            </a:pPr>
            <a:endParaRPr sz="1200"/>
          </a:p>
        </p:txBody>
      </p:sp>
      <p:sp>
        <p:nvSpPr>
          <p:cNvPr id="950" name="Google Shape;950;p100: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100</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01: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01: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100" b="1"/>
              <a:t>Exemplo 2.</a:t>
            </a:r>
            <a:r>
              <a:rPr lang="en-US" sz="1100"/>
              <a:t> </a:t>
            </a:r>
            <a:r>
              <a:rPr lang="en-US" sz="1100" b="1"/>
              <a:t>Movimentação de usuários e sobreviventes da psiquiatria </a:t>
            </a:r>
            <a:r>
              <a:rPr lang="en-US" sz="1100" b="1" i="1"/>
              <a:t>(</a:t>
            </a:r>
            <a:r>
              <a:rPr lang="en-US" sz="1100" b="1" i="1" u="sng">
                <a:solidFill>
                  <a:schemeClr val="hlink"/>
                </a:solidFill>
                <a:hlinkClick r:id="rId3"/>
              </a:rPr>
              <a:t>40</a:t>
            </a:r>
            <a:r>
              <a:rPr lang="en-US" sz="1100" b="1" i="1"/>
              <a:t>)</a:t>
            </a:r>
            <a:r>
              <a:rPr lang="en-US" sz="1100" b="1"/>
              <a:t> </a:t>
            </a:r>
            <a:endParaRPr sz="1700">
              <a:latin typeface="Calibri"/>
              <a:ea typeface="Calibri"/>
              <a:cs typeface="Calibri"/>
              <a:sym typeface="Calibri"/>
            </a:endParaRPr>
          </a:p>
          <a:p>
            <a:pPr marL="0" lvl="0" indent="0" algn="just" rtl="0">
              <a:lnSpc>
                <a:spcPct val="115000"/>
              </a:lnSpc>
              <a:spcBef>
                <a:spcPts val="1002"/>
              </a:spcBef>
              <a:spcAft>
                <a:spcPts val="0"/>
              </a:spcAft>
              <a:buNone/>
            </a:pPr>
            <a:r>
              <a:rPr lang="en-US" sz="1100"/>
              <a:t>Os usuários/sobreviventes do movimento psiquiátrico cresceram e ganharam dinamismo tanto internacionalmente quanto nacionalmente. O movimento se desenvolveu em grande parte em resposta aos danos e abusos na psiquiatria. Nos EUA nos anos 60 e 70, antigos “pacientes de saúde mental” denunciaram publicamente os danos causados por abusos na psiquiatria – incluindo violência, internação e tratamento forçados, uso de isolamento e contenções e outras medidas coercitivas. Os antigos “pacientes de saúde mental” defendiam autodeterminação e plena participação na sociedade. Este movimento levou à criação de ONGs internacionais como a MindFreedom International, MFI (MenteLivre Internacional) </a:t>
            </a:r>
            <a:r>
              <a:rPr lang="en-US" sz="1100" i="1"/>
              <a:t>(</a:t>
            </a:r>
            <a:r>
              <a:rPr lang="en-US" sz="1100" i="1" u="sng">
                <a:solidFill>
                  <a:schemeClr val="hlink"/>
                </a:solidFill>
                <a:hlinkClick r:id="rId4"/>
              </a:rPr>
              <a:t>41</a:t>
            </a:r>
            <a:r>
              <a:rPr lang="en-US" sz="1100" i="1"/>
              <a:t>) </a:t>
            </a:r>
            <a:r>
              <a:rPr lang="en-US" sz="1100"/>
              <a:t>e a World Network of Users and Survivors of Psychiatry, WNUSP (Rede Mundial de Usuários e Sobreviventes da Psiquiatria) , bem como de organizações nacionais</a:t>
            </a:r>
            <a:endParaRPr sz="1100"/>
          </a:p>
          <a:p>
            <a:pPr marL="0" lvl="0" indent="0" algn="l" rtl="0">
              <a:spcBef>
                <a:spcPts val="1002"/>
              </a:spcBef>
              <a:spcAft>
                <a:spcPts val="0"/>
              </a:spcAft>
              <a:buNone/>
            </a:pPr>
            <a:endParaRPr sz="1700"/>
          </a:p>
        </p:txBody>
      </p:sp>
      <p:sp>
        <p:nvSpPr>
          <p:cNvPr id="959" name="Google Shape;959;p101: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101</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p102: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7" name="Google Shape;967;p102: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b="1" u="sng">
                <a:latin typeface="Calibri"/>
                <a:ea typeface="Calibri"/>
                <a:cs typeface="Calibri"/>
                <a:sym typeface="Calibri"/>
              </a:rPr>
              <a:t>Governos </a:t>
            </a:r>
            <a:endParaRPr sz="1200">
              <a:latin typeface="Calibri"/>
              <a:ea typeface="Calibri"/>
              <a:cs typeface="Calibri"/>
              <a:sym typeface="Calibri"/>
            </a:endParaRPr>
          </a:p>
          <a:p>
            <a:pPr marL="171707" lvl="0" indent="-171707" algn="just" rtl="0">
              <a:lnSpc>
                <a:spcPct val="115000"/>
              </a:lnSpc>
              <a:spcBef>
                <a:spcPts val="1002"/>
              </a:spcBef>
              <a:spcAft>
                <a:spcPts val="0"/>
              </a:spcAft>
              <a:buClr>
                <a:schemeClr val="dk1"/>
              </a:buClr>
              <a:buSzPts val="1200"/>
              <a:buFont typeface="Arial"/>
              <a:buChar char="•"/>
            </a:pPr>
            <a:r>
              <a:rPr lang="en-US" sz="1200"/>
              <a:t>Os governos têm a responsabilidade primária de proteger, respeitar e assegurar o cumprimento dos direitos humanos.</a:t>
            </a:r>
            <a:r>
              <a:rPr lang="en-US" sz="1200">
                <a:latin typeface="Calibri"/>
                <a:ea typeface="Calibri"/>
                <a:cs typeface="Calibri"/>
                <a:sym typeface="Calibri"/>
              </a:rPr>
              <a:t> </a:t>
            </a:r>
            <a:endParaRPr/>
          </a:p>
          <a:p>
            <a:pPr marL="171707" lvl="0" indent="-171707" algn="just" rtl="0">
              <a:lnSpc>
                <a:spcPct val="115000"/>
              </a:lnSpc>
              <a:spcBef>
                <a:spcPts val="1002"/>
              </a:spcBef>
              <a:spcAft>
                <a:spcPts val="0"/>
              </a:spcAft>
              <a:buClr>
                <a:schemeClr val="dk1"/>
              </a:buClr>
              <a:buSzPts val="1200"/>
              <a:buFont typeface="Arial"/>
              <a:buChar char="•"/>
            </a:pPr>
            <a:r>
              <a:rPr lang="en-US" sz="1200"/>
              <a:t>Os governos do mundo concordaram em defender os direitos que estão expressos na DUDH e em outros tratados de direitos humanos. Muitos governos também elaboraram suas próprias leis de direitos humanos ou integraram os princípios dos direitos humanos em suas constituições. Isto significa que estes princípios são juridicamente vinculativos e podem ser usados para proteger os direitos humanos dos cidadãos.</a:t>
            </a:r>
            <a:endParaRPr sz="1200"/>
          </a:p>
          <a:p>
            <a:pPr marL="171707" lvl="0" indent="-171707" algn="just" rtl="0">
              <a:lnSpc>
                <a:spcPct val="115000"/>
              </a:lnSpc>
              <a:spcBef>
                <a:spcPts val="1002"/>
              </a:spcBef>
              <a:spcAft>
                <a:spcPts val="0"/>
              </a:spcAft>
              <a:buClr>
                <a:schemeClr val="dk1"/>
              </a:buClr>
              <a:buSzPts val="1200"/>
              <a:buFont typeface="Arial"/>
              <a:buChar char="•"/>
            </a:pPr>
            <a:r>
              <a:rPr lang="en-US" sz="1200">
                <a:latin typeface="Calibri"/>
                <a:ea typeface="Calibri"/>
                <a:cs typeface="Calibri"/>
                <a:sym typeface="Calibri"/>
              </a:rPr>
              <a:t>Apesar dos papéis dos governos, as violações dos direitos humanos ainda são comuns nos países.</a:t>
            </a: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968" name="Google Shape;968;p102: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102</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p103: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6" name="Google Shape;976;p103: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b="1" u="sng">
                <a:latin typeface="Calibri"/>
                <a:ea typeface="Calibri"/>
                <a:cs typeface="Calibri"/>
                <a:sym typeface="Calibri"/>
              </a:rPr>
              <a:t>Nações Unidas</a:t>
            </a:r>
            <a:endParaRPr sz="1200">
              <a:latin typeface="Calibri"/>
              <a:ea typeface="Calibri"/>
              <a:cs typeface="Calibri"/>
              <a:sym typeface="Calibri"/>
            </a:endParaRPr>
          </a:p>
          <a:p>
            <a:pPr marL="171707" lvl="0" indent="-171707" algn="just" rtl="0">
              <a:lnSpc>
                <a:spcPct val="115000"/>
              </a:lnSpc>
              <a:spcBef>
                <a:spcPts val="1002"/>
              </a:spcBef>
              <a:spcAft>
                <a:spcPts val="0"/>
              </a:spcAft>
              <a:buClr>
                <a:schemeClr val="dk1"/>
              </a:buClr>
              <a:buSzPts val="1200"/>
              <a:buFont typeface="Arial"/>
              <a:buChar char="•"/>
            </a:pPr>
            <a:r>
              <a:rPr lang="en-US" sz="1200">
                <a:latin typeface="Calibri"/>
                <a:ea typeface="Calibri"/>
                <a:cs typeface="Calibri"/>
                <a:sym typeface="Calibri"/>
              </a:rPr>
              <a:t>Um dos principais objetivos das Nações Unidas é “desenvolver relações amistosas entre as nações baseadas no respeito ao princípio da igualdade de direitos e autodeterminação dos povos, e tomar outras medidas apropriadas para fortalecer a paz universal” </a:t>
            </a:r>
            <a:r>
              <a:rPr lang="en-US" i="1"/>
              <a:t>(</a:t>
            </a:r>
            <a:r>
              <a:rPr lang="en-US" i="1" u="sng">
                <a:solidFill>
                  <a:schemeClr val="hlink"/>
                </a:solidFill>
                <a:hlinkClick r:id="rId3"/>
              </a:rPr>
              <a:t>42</a:t>
            </a:r>
            <a:r>
              <a:rPr lang="en-US" i="1"/>
              <a:t>)</a:t>
            </a:r>
            <a:r>
              <a:rPr lang="en-US" sz="1200">
                <a:latin typeface="Calibri"/>
                <a:ea typeface="Calibri"/>
                <a:cs typeface="Calibri"/>
                <a:sym typeface="Calibri"/>
              </a:rPr>
              <a:t>. </a:t>
            </a:r>
            <a:endParaRPr/>
          </a:p>
          <a:p>
            <a:pPr marL="171707" lvl="0" indent="-171707" algn="just" rtl="0">
              <a:lnSpc>
                <a:spcPct val="115000"/>
              </a:lnSpc>
              <a:spcBef>
                <a:spcPts val="1002"/>
              </a:spcBef>
              <a:spcAft>
                <a:spcPts val="0"/>
              </a:spcAft>
              <a:buClr>
                <a:schemeClr val="dk1"/>
              </a:buClr>
              <a:buSzPts val="1200"/>
              <a:buFont typeface="Arial"/>
              <a:buChar char="•"/>
            </a:pPr>
            <a:r>
              <a:rPr lang="en-US" sz="1200"/>
              <a:t>Através do Escritório do Alto Comissariado para os Direitos Humanos, do Conselho de Direitos Humanos e de outras agências e mecanismos críticos, as Nações Unidas trabalham para monitorar, proteger e promover os direitos humanos em todo o mundo. As Nações Unidas também facilitaram as discussões e negociações entre governos para adotar tratados de direitos humanos e promover sua implementação pelos países.</a:t>
            </a:r>
            <a:endParaRPr sz="1200"/>
          </a:p>
          <a:p>
            <a:pPr marL="0" lvl="0" indent="0" algn="l" rtl="0">
              <a:spcBef>
                <a:spcPts val="1002"/>
              </a:spcBef>
              <a:spcAft>
                <a:spcPts val="0"/>
              </a:spcAft>
              <a:buNone/>
            </a:pPr>
            <a:endParaRPr sz="1200"/>
          </a:p>
        </p:txBody>
      </p:sp>
      <p:sp>
        <p:nvSpPr>
          <p:cNvPr id="977" name="Google Shape;977;p103: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103</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104: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5" name="Google Shape;985;p104: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b="1" u="sng">
                <a:latin typeface="Calibri"/>
                <a:ea typeface="Calibri"/>
                <a:cs typeface="Calibri"/>
                <a:sym typeface="Calibri"/>
              </a:rPr>
              <a:t>Grupos de defesa, ONGs e organizações religiosas</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sz="1200">
                <a:latin typeface="Calibri"/>
                <a:ea typeface="Calibri"/>
                <a:cs typeface="Calibri"/>
                <a:sym typeface="Calibri"/>
              </a:rPr>
              <a:t>Grupos foram fundados para defender os direitos humanos em todo o mundo. Alguns exemplos bem conhecidos incluem:</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t>Anistia Internacional;</a:t>
            </a:r>
            <a:endParaRPr sz="1200"/>
          </a:p>
          <a:p>
            <a:pPr marL="343414" lvl="0" indent="-343414" algn="l" rtl="0">
              <a:lnSpc>
                <a:spcPct val="115000"/>
              </a:lnSpc>
              <a:spcBef>
                <a:spcPts val="0"/>
              </a:spcBef>
              <a:spcAft>
                <a:spcPts val="0"/>
              </a:spcAft>
              <a:buClr>
                <a:schemeClr val="dk1"/>
              </a:buClr>
              <a:buSzPts val="1200"/>
              <a:buFont typeface="Noto Sans Symbols"/>
              <a:buChar char="∙"/>
            </a:pPr>
            <a:r>
              <a:rPr lang="en-US" sz="1200"/>
              <a:t>CBM;</a:t>
            </a:r>
            <a:endParaRPr sz="1200"/>
          </a:p>
          <a:p>
            <a:pPr marL="343414" lvl="0" indent="-343414" algn="l" rtl="0">
              <a:lnSpc>
                <a:spcPct val="115000"/>
              </a:lnSpc>
              <a:spcBef>
                <a:spcPts val="0"/>
              </a:spcBef>
              <a:spcAft>
                <a:spcPts val="0"/>
              </a:spcAft>
              <a:buClr>
                <a:schemeClr val="dk1"/>
              </a:buClr>
              <a:buSzPts val="1200"/>
              <a:buFont typeface="Noto Sans Symbols"/>
              <a:buChar char="∙"/>
            </a:pPr>
            <a:r>
              <a:rPr lang="en-US" sz="1200" i="1"/>
              <a:t>Human Rights Watch;</a:t>
            </a:r>
            <a:endParaRPr sz="1200" i="1"/>
          </a:p>
          <a:p>
            <a:pPr marL="343414" lvl="0" indent="-343414" algn="l" rtl="0">
              <a:lnSpc>
                <a:spcPct val="115000"/>
              </a:lnSpc>
              <a:spcBef>
                <a:spcPts val="0"/>
              </a:spcBef>
              <a:spcAft>
                <a:spcPts val="0"/>
              </a:spcAft>
              <a:buClr>
                <a:schemeClr val="dk1"/>
              </a:buClr>
              <a:buSzPts val="1200"/>
              <a:buFont typeface="Noto Sans Symbols"/>
              <a:buChar char="∙"/>
            </a:pPr>
            <a:r>
              <a:rPr lang="en-US" sz="1200" i="1"/>
              <a:t>Humanity and Inclusion</a:t>
            </a:r>
            <a:r>
              <a:rPr lang="en-US" sz="1200" i="1">
                <a:latin typeface="Calibri"/>
                <a:ea typeface="Calibri"/>
                <a:cs typeface="Calibri"/>
                <a:sym typeface="Calibri"/>
              </a:rPr>
              <a:t>.</a:t>
            </a:r>
            <a:endParaRPr sz="1200" i="1">
              <a:latin typeface="Calibri"/>
              <a:ea typeface="Calibri"/>
              <a:cs typeface="Calibri"/>
              <a:sym typeface="Calibri"/>
            </a:endParaRPr>
          </a:p>
          <a:p>
            <a:pPr marL="0" lvl="0" indent="0" algn="just" rtl="0">
              <a:lnSpc>
                <a:spcPct val="115000"/>
              </a:lnSpc>
              <a:spcBef>
                <a:spcPts val="0"/>
              </a:spcBef>
              <a:spcAft>
                <a:spcPts val="0"/>
              </a:spcAft>
              <a:buNone/>
            </a:pPr>
            <a:r>
              <a:rPr lang="en-US" sz="1200">
                <a:latin typeface="Calibri"/>
                <a:ea typeface="Calibri"/>
                <a:cs typeface="Calibri"/>
                <a:sym typeface="Calibri"/>
              </a:rPr>
              <a:t> </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sz="1200">
                <a:latin typeface="Calibri"/>
                <a:ea typeface="Calibri"/>
                <a:cs typeface="Calibri"/>
                <a:sym typeface="Calibri"/>
              </a:rPr>
              <a:t>Essas organizações fazem campanha para respeitar, proteger e</a:t>
            </a:r>
            <a:r>
              <a:rPr lang="en-US" sz="1200"/>
              <a:t>assegurar o cumprimento dos</a:t>
            </a:r>
            <a:r>
              <a:rPr lang="en-US" sz="1200">
                <a:latin typeface="Calibri"/>
                <a:ea typeface="Calibri"/>
                <a:cs typeface="Calibri"/>
                <a:sym typeface="Calibri"/>
              </a:rPr>
              <a:t> direitos humanos das pessoas em todo o mundo. Esses grupos geralmente são compostos por membros individuais que se juntam porque acreditam fortemente no trabalho que está sendo feito pela organização. </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sz="1200">
                <a:latin typeface="Calibri"/>
                <a:ea typeface="Calibri"/>
                <a:cs typeface="Calibri"/>
                <a:sym typeface="Calibri"/>
              </a:rPr>
              <a:t>Muitas dessas organizações </a:t>
            </a:r>
            <a:r>
              <a:rPr lang="en-US" sz="1200"/>
              <a:t>têm feito</a:t>
            </a:r>
            <a:r>
              <a:rPr lang="en-US" sz="1200">
                <a:latin typeface="Calibri"/>
                <a:ea typeface="Calibri"/>
                <a:cs typeface="Calibri"/>
                <a:sym typeface="Calibri"/>
              </a:rPr>
              <a:t> campanha com sucesso pela libertação de famosos defensores dos direitos humanos, como Nelson Mandela. Eles geralmente têm um impacto importante nos governos e seu trabalho pode ser muito poderoso e resultar em mudanças reais.</a:t>
            </a: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986" name="Google Shape;986;p104: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104</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p105: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4" name="Google Shape;994;p105: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a:solidFill>
                  <a:srgbClr val="4F81BD"/>
                </a:solidFill>
                <a:latin typeface="Calibri"/>
                <a:ea typeface="Calibri"/>
                <a:cs typeface="Calibri"/>
                <a:sym typeface="Calibri"/>
              </a:rPr>
              <a:t>Faça ao grupo </a:t>
            </a:r>
            <a:r>
              <a:rPr lang="en-US" sz="1200">
                <a:solidFill>
                  <a:srgbClr val="4F81BD"/>
                </a:solidFill>
              </a:rPr>
              <a:t>as seguintes perguntas</a:t>
            </a:r>
            <a:r>
              <a:rPr lang="en-US" sz="1200">
                <a:solidFill>
                  <a:srgbClr val="4F81BD"/>
                </a:solidFill>
                <a:latin typeface="Calibri"/>
                <a:ea typeface="Calibri"/>
                <a:cs typeface="Calibri"/>
                <a:sym typeface="Calibri"/>
              </a:rPr>
              <a:t>:</a:t>
            </a:r>
            <a:endParaRPr sz="1200">
              <a:latin typeface="Calibri"/>
              <a:ea typeface="Calibri"/>
              <a:cs typeface="Calibri"/>
              <a:sym typeface="Calibri"/>
            </a:endParaRPr>
          </a:p>
          <a:p>
            <a:pPr marL="343414" lvl="0" indent="-343414" algn="l" rtl="0">
              <a:lnSpc>
                <a:spcPct val="115000"/>
              </a:lnSpc>
              <a:spcBef>
                <a:spcPts val="1002"/>
              </a:spcBef>
              <a:spcAft>
                <a:spcPts val="0"/>
              </a:spcAft>
              <a:buClr>
                <a:schemeClr val="dk1"/>
              </a:buClr>
              <a:buSzPts val="1200"/>
              <a:buFont typeface="Noto Sans Symbols"/>
              <a:buChar char="∙"/>
            </a:pPr>
            <a:r>
              <a:rPr lang="en-US" sz="1200">
                <a:latin typeface="Calibri"/>
                <a:ea typeface="Calibri"/>
                <a:cs typeface="Calibri"/>
                <a:sym typeface="Calibri"/>
              </a:rPr>
              <a:t>Você consegue pensar em algum defensor dos direitos humanos ou grupo de defesa no seu próprio país?</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Existe uma instituição nacional de direitos humanos no seu país? Qual tem sido o seu papel na promoção de direitos?</a:t>
            </a:r>
            <a:endParaRPr sz="1200">
              <a:latin typeface="Calibri"/>
              <a:ea typeface="Calibri"/>
              <a:cs typeface="Calibri"/>
              <a:sym typeface="Calibri"/>
            </a:endParaRPr>
          </a:p>
          <a:p>
            <a:pPr marL="0" lvl="0" indent="0" algn="l" rtl="0">
              <a:lnSpc>
                <a:spcPct val="115000"/>
              </a:lnSpc>
              <a:spcBef>
                <a:spcPts val="1002"/>
              </a:spcBef>
              <a:spcAft>
                <a:spcPts val="0"/>
              </a:spcAft>
              <a:buNone/>
            </a:pPr>
            <a:r>
              <a:rPr lang="en-US" sz="1200">
                <a:solidFill>
                  <a:srgbClr val="4F81BD"/>
                </a:solidFill>
                <a:latin typeface="Calibri"/>
                <a:ea typeface="Calibri"/>
                <a:cs typeface="Calibri"/>
                <a:sym typeface="Calibri"/>
              </a:rPr>
              <a:t>Os participantes também devem ser incentivados a pensar além de nomes famosos e olhar para "heróis desconhecidos" em suas próprias comunidades que defendem os direitos humanos.</a:t>
            </a: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995" name="Google Shape;995;p105: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105</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106: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2" name="Google Shape;1002;p106: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1003" name="Google Shape;1003;p106: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106</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07:notes"/>
          <p:cNvSpPr>
            <a:spLocks noGrp="1" noRot="1" noChangeAspect="1"/>
          </p:cNvSpPr>
          <p:nvPr>
            <p:ph type="sldImg" idx="2"/>
          </p:nvPr>
        </p:nvSpPr>
        <p:spPr>
          <a:xfrm>
            <a:off x="85725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07:notes"/>
          <p:cNvSpPr txBox="1">
            <a:spLocks noGrp="1"/>
          </p:cNvSpPr>
          <p:nvPr>
            <p:ph type="body" idx="1"/>
          </p:nvPr>
        </p:nvSpPr>
        <p:spPr>
          <a:xfrm>
            <a:off x="680880" y="3324240"/>
            <a:ext cx="5447030" cy="6117915"/>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None/>
            </a:pPr>
            <a:r>
              <a:rPr lang="en-US" sz="1200">
                <a:solidFill>
                  <a:srgbClr val="4F81BD"/>
                </a:solidFill>
              </a:rPr>
              <a:t>Após esta pergunta, apresente as principais mensagens para levar para casa</a:t>
            </a:r>
            <a:r>
              <a:rPr lang="en-US" sz="1200">
                <a:solidFill>
                  <a:srgbClr val="4F81BD"/>
                </a:solidFill>
                <a:latin typeface="Calibri"/>
                <a:ea typeface="Calibri"/>
                <a:cs typeface="Calibri"/>
                <a:sym typeface="Calibri"/>
              </a:rPr>
              <a:t>.</a:t>
            </a:r>
            <a:endParaRPr sz="1200">
              <a:latin typeface="Calibri"/>
              <a:ea typeface="Calibri"/>
              <a:cs typeface="Calibri"/>
              <a:sym typeface="Calibri"/>
            </a:endParaRPr>
          </a:p>
          <a:p>
            <a:pPr marL="0" lvl="0" indent="0" algn="just" rtl="0">
              <a:lnSpc>
                <a:spcPct val="115000"/>
              </a:lnSpc>
              <a:spcBef>
                <a:spcPts val="0"/>
              </a:spcBef>
              <a:spcAft>
                <a:spcPts val="0"/>
              </a:spcAft>
              <a:buNone/>
            </a:pPr>
            <a:r>
              <a:rPr lang="en-US" sz="1200">
                <a:latin typeface="Calibri"/>
                <a:ea typeface="Calibri"/>
                <a:cs typeface="Calibri"/>
                <a:sym typeface="Calibri"/>
              </a:rPr>
              <a:t> </a:t>
            </a:r>
            <a:endParaRPr sz="1200">
              <a:latin typeface="Calibri"/>
              <a:ea typeface="Calibri"/>
              <a:cs typeface="Calibri"/>
              <a:sym typeface="Calibri"/>
            </a:endParaRPr>
          </a:p>
          <a:p>
            <a:pPr marL="0" lvl="0" indent="0" algn="just" rtl="0">
              <a:lnSpc>
                <a:spcPct val="115000"/>
              </a:lnSpc>
              <a:spcBef>
                <a:spcPts val="0"/>
              </a:spcBef>
              <a:spcAft>
                <a:spcPts val="0"/>
              </a:spcAft>
              <a:buNone/>
            </a:pPr>
            <a:r>
              <a:rPr lang="en-US" sz="1200"/>
              <a:t>Principais pontos para levar para casa</a:t>
            </a:r>
            <a:r>
              <a:rPr lang="en-US" sz="1200">
                <a:latin typeface="Calibri"/>
                <a:ea typeface="Calibri"/>
                <a:cs typeface="Calibri"/>
                <a:sym typeface="Calibri"/>
              </a:rPr>
              <a:t>:</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Os direitos humanos são direitos básicos que temos simplesmente porque somos humanos.</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Todos nascemos com direitos humanos e ninguém deve tirá-los.</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Certos grupos/segmentos da população podem estar em maior risco de violações dos direitos humanos. </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 </a:t>
            </a:r>
            <a:r>
              <a:rPr lang="en-US" b="1" u="sng"/>
              <a:t>Todos</a:t>
            </a:r>
            <a:r>
              <a:rPr lang="en-US" sz="1200">
                <a:latin typeface="Calibri"/>
                <a:ea typeface="Calibri"/>
                <a:cs typeface="Calibri"/>
                <a:sym typeface="Calibri"/>
              </a:rPr>
              <a:t> </a:t>
            </a:r>
            <a:r>
              <a:rPr lang="en-US" sz="1200" b="1" u="sng"/>
              <a:t>nós</a:t>
            </a:r>
            <a:r>
              <a:rPr lang="en-US" sz="1200">
                <a:latin typeface="Calibri"/>
                <a:ea typeface="Calibri"/>
                <a:cs typeface="Calibri"/>
                <a:sym typeface="Calibri"/>
              </a:rPr>
              <a:t> precisamos respeitar, proteger e cumprir os direitos humanos em todos os lugares – em casa, na comunidade, na saúde e em outros ambientes.</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Todos têm um papel fundamental a desempenhar na promoção dos direitos humanos.</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Em todo o mundo, grupos de defesa, comunidades e indivíduos têm trabalhado para defender os direitos humanos.</a:t>
            </a: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1011" name="Google Shape;1011;p107: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107</a:t>
            </a:fld>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108:notes"/>
          <p:cNvSpPr txBox="1">
            <a:spLocks noGrp="1"/>
          </p:cNvSpPr>
          <p:nvPr>
            <p:ph type="body" idx="1"/>
          </p:nvPr>
        </p:nvSpPr>
        <p:spPr>
          <a:xfrm>
            <a:off x="341380" y="374612"/>
            <a:ext cx="5872161" cy="9442155"/>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r>
              <a:rPr lang="en-US" sz="1100" b="1"/>
              <a:t>Conceituação </a:t>
            </a:r>
            <a:endParaRPr/>
          </a:p>
          <a:p>
            <a:pPr marL="0" lvl="0" indent="0" algn="l" rtl="0">
              <a:spcBef>
                <a:spcPts val="0"/>
              </a:spcBef>
              <a:spcAft>
                <a:spcPts val="0"/>
              </a:spcAft>
              <a:buNone/>
            </a:pPr>
            <a:r>
              <a:rPr lang="en-US" sz="1100"/>
              <a:t>Michelle Funk (Coordenadora) e Natalie Drew Bold (Diretora Técnica) Política de Saúde Mental e Desenvolvimento de Serviços, Departamento de Saúde Mental e Abuso de Substâncias (OMS, Genebra)</a:t>
            </a:r>
            <a:endParaRPr/>
          </a:p>
          <a:p>
            <a:pPr marL="0" lvl="0" indent="0" algn="l" rtl="0">
              <a:spcBef>
                <a:spcPts val="0"/>
              </a:spcBef>
              <a:spcAft>
                <a:spcPts val="0"/>
              </a:spcAft>
              <a:buNone/>
            </a:pPr>
            <a:endParaRPr sz="1100"/>
          </a:p>
          <a:p>
            <a:pPr marL="0" lvl="0" indent="0" algn="l" rtl="0">
              <a:spcBef>
                <a:spcPts val="0"/>
              </a:spcBef>
              <a:spcAft>
                <a:spcPts val="0"/>
              </a:spcAft>
              <a:buNone/>
            </a:pPr>
            <a:r>
              <a:rPr lang="en-US" sz="1100" b="1"/>
              <a:t>Equipe de redação e redação</a:t>
            </a:r>
            <a:endParaRPr/>
          </a:p>
          <a:p>
            <a:pPr marL="0" lvl="0" indent="0" algn="l" rtl="0">
              <a:spcBef>
                <a:spcPts val="0"/>
              </a:spcBef>
              <a:spcAft>
                <a:spcPts val="0"/>
              </a:spcAft>
              <a:buNone/>
            </a:pPr>
            <a:r>
              <a:rPr lang="en-US" sz="1100"/>
              <a:t>Dra. Michelle Funk, (OMS, Genebra), Natalie Drew Bold (OMS, Genebra); Marie Baudel, Université de Nantes, França</a:t>
            </a:r>
            <a:endParaRPr/>
          </a:p>
          <a:p>
            <a:pPr marL="0" lvl="0" indent="0" algn="l" rtl="0">
              <a:spcBef>
                <a:spcPts val="0"/>
              </a:spcBef>
              <a:spcAft>
                <a:spcPts val="0"/>
              </a:spcAft>
              <a:buNone/>
            </a:pPr>
            <a:endParaRPr sz="1100"/>
          </a:p>
          <a:p>
            <a:pPr marL="0" lvl="0" indent="0" algn="l" rtl="0">
              <a:spcBef>
                <a:spcPts val="0"/>
              </a:spcBef>
              <a:spcAft>
                <a:spcPts val="0"/>
              </a:spcAft>
              <a:buNone/>
            </a:pPr>
            <a:r>
              <a:rPr lang="en-US" sz="1100" b="1"/>
              <a:t>Principais especialistas internacionais</a:t>
            </a:r>
            <a:endParaRPr/>
          </a:p>
          <a:p>
            <a:pPr marL="0" lvl="0" indent="0" algn="l" rtl="0">
              <a:spcBef>
                <a:spcPts val="0"/>
              </a:spcBef>
              <a:spcAft>
                <a:spcPts val="0"/>
              </a:spcAft>
              <a:buNone/>
            </a:pPr>
            <a:r>
              <a:rPr lang="en-US" sz="1100"/>
              <a:t>Celia Brown, MindFreedom International (Estados Unidos da América); Mauro Giovanni Carta, Università degli studi di Cagliari (Itália); Yeni Rosa Damayanti, Associação de Saúde Mental da Indonésia (Indonésia); Sera Davidow, Western Mass Recovery Learning Community (Estados Unidos da América); Catalina Devandas Aguilar, Relatora Especial da ONU sobre os direitos das pessoas com deficiência (Suíça); Julian Eaton, CBM International e London School of Hygiene and Tropical Medicine (Reino Unido); Salam Gómez, Rede Mundial de Usuários e Sobreviventes da Psiquiatria (Colômbia); Gemma Hunting, Consultora Internacional (Alemanha); Diane Kingston, Aliança Internacional contra o HIV/AIDS (Reino Unido); Itzhak Levav, Departamento de Saúde Mental Comunitária, Universidade de Haifa (Israel); Peter McGovern, Modum Bad (Noruega); David McGrath, Consultor Internacional (Austrália); Tina Minkowitz, Centro para os Direitos Humanos dos Usuários e Sobreviventes da Psiquiatria (Estados Unidos da América); Peter Mittler, Aliança Internacional contra a Demência (Reino Unido); Maria Francesca Moro, Universidade de Columbia (Estados Unidos da América); Fiona Morrissey, Consultora em Pesquisa sobre Legislação sobre Deficiência (Irlanda); Michael Njenga, Usuários e Sobreviventes da Psiquiatria no Quênia (Quênia); David W. Oaks, Aciu Insitute, LLC (Estados Unidos da América); Soumitra Pathare, Centro de Direito e Política de Saúde Mental, Sociedade Jurídica Indiana (Índia); Dainius Pūras, Relator Especial sobre o direito de todos ao gozo do mais alto padrão de saúde possível (Suíça); Jolijn Santegoeds, Rede Mundial de Usuários e Sobreviventes da Psiquiatria (Países Baixos); Sashi Sashidharan, Universidade de Glasgow (Reino Unido); Gregory Smith, consultor internacional (Estados Unidos da América); Kate Swaffer, Aliança Internacional para a Demência (Austrália); Carmen Valle, CBM International (Tailândia); Alberto Vásquez Encalada, Gabinete do Relator Especial da ONU sobre os direitos das pessoas com deficiência (Suíça)</a:t>
            </a:r>
            <a:endParaRPr/>
          </a:p>
          <a:p>
            <a:pPr marL="0" lvl="0" indent="0" algn="l" rtl="0">
              <a:spcBef>
                <a:spcPts val="0"/>
              </a:spcBef>
              <a:spcAft>
                <a:spcPts val="0"/>
              </a:spcAft>
              <a:buNone/>
            </a:pPr>
            <a:endParaRPr sz="1100"/>
          </a:p>
          <a:p>
            <a:pPr marL="0" lvl="0" indent="0" algn="l" rtl="0">
              <a:spcBef>
                <a:spcPts val="0"/>
              </a:spcBef>
              <a:spcAft>
                <a:spcPts val="0"/>
              </a:spcAft>
              <a:buNone/>
            </a:pPr>
            <a:r>
              <a:rPr lang="en-US" sz="1100" b="1"/>
              <a:t>Contribuições</a:t>
            </a:r>
            <a:endParaRPr/>
          </a:p>
          <a:p>
            <a:pPr marL="0" lvl="0" indent="0" algn="l" rtl="0">
              <a:spcBef>
                <a:spcPts val="0"/>
              </a:spcBef>
              <a:spcAft>
                <a:spcPts val="0"/>
              </a:spcAft>
              <a:buNone/>
            </a:pPr>
            <a:r>
              <a:rPr lang="en-US" sz="1100">
                <a:solidFill>
                  <a:schemeClr val="accent2"/>
                </a:solidFill>
              </a:rPr>
              <a:t>Revisores técnicos</a:t>
            </a:r>
            <a:endParaRPr/>
          </a:p>
          <a:p>
            <a:pPr marL="0" lvl="0" indent="0" algn="l" rtl="0">
              <a:spcBef>
                <a:spcPts val="0"/>
              </a:spcBef>
              <a:spcAft>
                <a:spcPts val="0"/>
              </a:spcAft>
              <a:buNone/>
            </a:pPr>
            <a:r>
              <a:rPr lang="en-US" sz="1100"/>
              <a:t>Abu Bakar Abdul Kadir, Hospital Permai (Malásia); Robinah Nakanwagi Alambuya, Rede Pan-Africana de Pessoas com Deficiência Psicossocial. (Uganda); Anna Arstein-Kerslake, Melbourne Law School, University of Melbourne (Austrália); Lori Ashcraft, Resilience Inc. (Estados Unidos da América); Rod Astbury, Associação de Saúde Mental da Austrália Ocidental (Austrália); Joseph Atukunda, Heartsounds, Uganda (Uganda); David Axworthy, Comissão de Saúde Mental da Austrália Ocidental (Austrália); Simon Vasseur Bacle, EPSM Lille Metropole, Centro Colaborador da OMS, Lille (França); Sam Badege, Organização Nacional de Usuários e Sobreviventes da Psiquiatria em Ruanda (Ruanda); Amrit Bakhshy, Associação de Conscientização sobre Esquizofrenia (Índia); Anja Baumann, Ação Saúde Mental Alemanha (Alemanha); Jerome Bickenbach, Universidade de Lucerna (Suíça); Jean-Sébastien Blanc, Associação para a Prevenção da Tortura (Suíça); Pat Bracken, Psiquiatra Consultor Independente (Irlanda); Simon Bradstreet, Universidade de Glasgow (Reino Unido); Claudia Pellegrini Braga, Universidade de São Paulo (Brasil); Ministério Público do Rio de Janeiro (Brasil); Patricia Brogna, Escola Nacional de Terapia Ocupacional (Argentina); Celia Brown, MindFreedom International (Estados Unidos da América); Kimberly Budnick, Professora do Head Start/Educadora da Primeira Infância (Estados Unidos da América); Janice Cambri, Psychosocial Disability Inclusive Philippines (Filipinas); Aleisha Carroll, CBM Austrália (Austrália); Mauro Giovanni Carta, Università degli studi di Cagliari (Itália); Chauhan Ajay, Autoridade Estadual de Saúde Mental, Gujarat, (Índia); Facundo Chavez Penillas, Escritório do Alto Comissariado das Nações Unidas para os Direitos Humanos (Suíça); Daniel Chisholm, Escritório Regional da OMS para a Europa (Dinamarca); </a:t>
            </a:r>
            <a:endParaRPr sz="1100"/>
          </a:p>
        </p:txBody>
      </p:sp>
      <p:sp>
        <p:nvSpPr>
          <p:cNvPr id="1018" name="Google Shape;1018;p108: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108</a:t>
            </a:fld>
            <a:endParaRPr/>
          </a:p>
        </p:txBody>
      </p:sp>
      <p:sp>
        <p:nvSpPr>
          <p:cNvPr id="1019" name="Google Shape;1019;p108: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a:extLst>
            <a:ext uri="{FF2B5EF4-FFF2-40B4-BE49-F238E27FC236}">
              <a16:creationId xmlns:a16="http://schemas.microsoft.com/office/drawing/2014/main" id="{0ABF589C-F6D5-3F6D-CCA3-151B5FF7834C}"/>
            </a:ext>
          </a:extLst>
        </p:cNvPr>
        <p:cNvGrpSpPr/>
        <p:nvPr/>
      </p:nvGrpSpPr>
      <p:grpSpPr>
        <a:xfrm>
          <a:off x="0" y="0"/>
          <a:ext cx="0" cy="0"/>
          <a:chOff x="0" y="0"/>
          <a:chExt cx="0" cy="0"/>
        </a:xfrm>
      </p:grpSpPr>
      <p:sp>
        <p:nvSpPr>
          <p:cNvPr id="1017" name="Google Shape;1017;p108:notes">
            <a:extLst>
              <a:ext uri="{FF2B5EF4-FFF2-40B4-BE49-F238E27FC236}">
                <a16:creationId xmlns:a16="http://schemas.microsoft.com/office/drawing/2014/main" id="{A8F7ED8C-BB51-BC5C-FE02-2EBA0FF12481}"/>
              </a:ext>
            </a:extLst>
          </p:cNvPr>
          <p:cNvSpPr txBox="1">
            <a:spLocks noGrp="1"/>
          </p:cNvSpPr>
          <p:nvPr>
            <p:ph type="body" idx="1"/>
          </p:nvPr>
        </p:nvSpPr>
        <p:spPr>
          <a:xfrm>
            <a:off x="341380" y="374612"/>
            <a:ext cx="5872161" cy="9442155"/>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r>
              <a:rPr lang="en-US" sz="1100" b="1"/>
              <a:t>Conceituação </a:t>
            </a:r>
            <a:endParaRPr/>
          </a:p>
          <a:p>
            <a:pPr marL="0" lvl="0" indent="0" algn="l" rtl="0">
              <a:spcBef>
                <a:spcPts val="0"/>
              </a:spcBef>
              <a:spcAft>
                <a:spcPts val="0"/>
              </a:spcAft>
              <a:buNone/>
            </a:pPr>
            <a:r>
              <a:rPr lang="en-US" sz="1100"/>
              <a:t>Michelle Funk (Coordenadora) e Natalie Drew Bold (Diretora Técnica) Política de Saúde Mental e Desenvolvimento de Serviços, Departamento de Saúde Mental e Abuso de Substâncias (OMS, Genebra)</a:t>
            </a:r>
            <a:endParaRPr/>
          </a:p>
          <a:p>
            <a:pPr marL="0" lvl="0" indent="0" algn="l" rtl="0">
              <a:spcBef>
                <a:spcPts val="0"/>
              </a:spcBef>
              <a:spcAft>
                <a:spcPts val="0"/>
              </a:spcAft>
              <a:buNone/>
            </a:pPr>
            <a:endParaRPr sz="1100"/>
          </a:p>
          <a:p>
            <a:pPr marL="0" lvl="0" indent="0" algn="l" rtl="0">
              <a:spcBef>
                <a:spcPts val="0"/>
              </a:spcBef>
              <a:spcAft>
                <a:spcPts val="0"/>
              </a:spcAft>
              <a:buNone/>
            </a:pPr>
            <a:r>
              <a:rPr lang="en-US" sz="1100" b="1"/>
              <a:t>Equipe de redação e redação</a:t>
            </a:r>
            <a:endParaRPr/>
          </a:p>
          <a:p>
            <a:pPr marL="0" lvl="0" indent="0" algn="l" rtl="0">
              <a:spcBef>
                <a:spcPts val="0"/>
              </a:spcBef>
              <a:spcAft>
                <a:spcPts val="0"/>
              </a:spcAft>
              <a:buNone/>
            </a:pPr>
            <a:r>
              <a:rPr lang="en-US" sz="1100"/>
              <a:t>Dra. Michelle Funk, (OMS, Genebra), Natalie Drew Bold (OMS, Genebra); Marie Baudel, Université de Nantes, França</a:t>
            </a:r>
            <a:endParaRPr/>
          </a:p>
          <a:p>
            <a:pPr marL="0" lvl="0" indent="0" algn="l" rtl="0">
              <a:spcBef>
                <a:spcPts val="0"/>
              </a:spcBef>
              <a:spcAft>
                <a:spcPts val="0"/>
              </a:spcAft>
              <a:buNone/>
            </a:pPr>
            <a:endParaRPr sz="1100"/>
          </a:p>
          <a:p>
            <a:pPr marL="0" lvl="0" indent="0" algn="l" rtl="0">
              <a:spcBef>
                <a:spcPts val="0"/>
              </a:spcBef>
              <a:spcAft>
                <a:spcPts val="0"/>
              </a:spcAft>
              <a:buNone/>
            </a:pPr>
            <a:r>
              <a:rPr lang="en-US" sz="1100" b="1"/>
              <a:t>Principais especialistas internacionais</a:t>
            </a:r>
            <a:endParaRPr/>
          </a:p>
          <a:p>
            <a:pPr marL="0" lvl="0" indent="0" algn="l" rtl="0">
              <a:spcBef>
                <a:spcPts val="0"/>
              </a:spcBef>
              <a:spcAft>
                <a:spcPts val="0"/>
              </a:spcAft>
              <a:buNone/>
            </a:pPr>
            <a:r>
              <a:rPr lang="en-US" sz="1100"/>
              <a:t>Celia Brown, MindFreedom International (Estados Unidos da América); Mauro Giovanni Carta, Università degli studi di Cagliari (Itália); Yeni Rosa Damayanti, Associação de Saúde Mental da Indonésia (Indonésia); Sera Davidow, Western Mass Recovery Learning Community (Estados Unidos da América); Catalina Devandas Aguilar, Relatora Especial da ONU sobre os direitos das pessoas com deficiência (Suíça); Julian Eaton, CBM International e London School of Hygiene and Tropical Medicine (Reino Unido); Salam Gómez, Rede Mundial de Usuários e Sobreviventes da Psiquiatria (Colômbia); Gemma Hunting, Consultora Internacional (Alemanha); Diane Kingston, Aliança Internacional contra o HIV/AIDS (Reino Unido); Itzhak Levav, Departamento de Saúde Mental Comunitária, Universidade de Haifa (Israel); Peter McGovern, Modum Bad (Noruega); David McGrath, Consultor Internacional (Austrália); Tina Minkowitz, Centro para os Direitos Humanos dos Usuários e Sobreviventes da Psiquiatria (Estados Unidos da América); Peter Mittler, Aliança Internacional contra a Demência (Reino Unido); Maria Francesca Moro, Universidade de Columbia (Estados Unidos da América); Fiona Morrissey, Consultora em Pesquisa sobre Legislação sobre Deficiência (Irlanda); Michael Njenga, Usuários e Sobreviventes da Psiquiatria no Quênia (Quênia); David W. Oaks, Aciu Insitute, LLC (Estados Unidos da América); Soumitra Pathare, Centro de Direito e Política de Saúde Mental, Sociedade Jurídica Indiana (Índia); Dainius Pūras, Relator Especial sobre o direito de todos ao gozo do mais alto padrão de saúde possível (Suíça); Jolijn Santegoeds, Rede Mundial de Usuários e Sobreviventes da Psiquiatria (Países Baixos); Sashi Sashidharan, Universidade de Glasgow (Reino Unido); Gregory Smith, consultor internacional (Estados Unidos da América); Kate Swaffer, Aliança Internacional para a Demência (Austrália); Carmen Valle, CBM International (Tailândia); Alberto Vásquez Encalada, Gabinete do Relator Especial da ONU sobre os direitos das pessoas com deficiência (Suíça)</a:t>
            </a:r>
            <a:endParaRPr/>
          </a:p>
          <a:p>
            <a:pPr marL="0" lvl="0" indent="0" algn="l" rtl="0">
              <a:spcBef>
                <a:spcPts val="0"/>
              </a:spcBef>
              <a:spcAft>
                <a:spcPts val="0"/>
              </a:spcAft>
              <a:buNone/>
            </a:pPr>
            <a:endParaRPr sz="1100"/>
          </a:p>
          <a:p>
            <a:pPr marL="0" lvl="0" indent="0" algn="l" rtl="0">
              <a:spcBef>
                <a:spcPts val="0"/>
              </a:spcBef>
              <a:spcAft>
                <a:spcPts val="0"/>
              </a:spcAft>
              <a:buNone/>
            </a:pPr>
            <a:r>
              <a:rPr lang="en-US" sz="1100" b="1"/>
              <a:t>Contribuições</a:t>
            </a:r>
            <a:endParaRPr/>
          </a:p>
          <a:p>
            <a:pPr marL="0" lvl="0" indent="0" algn="l" rtl="0">
              <a:spcBef>
                <a:spcPts val="0"/>
              </a:spcBef>
              <a:spcAft>
                <a:spcPts val="0"/>
              </a:spcAft>
              <a:buNone/>
            </a:pPr>
            <a:r>
              <a:rPr lang="en-US" sz="1100">
                <a:solidFill>
                  <a:schemeClr val="accent2"/>
                </a:solidFill>
              </a:rPr>
              <a:t>Revisores técnicos</a:t>
            </a:r>
            <a:endParaRPr/>
          </a:p>
          <a:p>
            <a:pPr marL="0" lvl="0" indent="0" algn="l" rtl="0">
              <a:spcBef>
                <a:spcPts val="0"/>
              </a:spcBef>
              <a:spcAft>
                <a:spcPts val="0"/>
              </a:spcAft>
              <a:buNone/>
            </a:pPr>
            <a:r>
              <a:rPr lang="en-US" sz="1100"/>
              <a:t>Abu Bakar Abdul Kadir, Hospital Permai (Malásia); Robinah Nakanwagi Alambuya, Rede Pan-Africana de Pessoas com Deficiência Psicossocial. (Uganda); Anna Arstein-Kerslake, Melbourne Law School, University of Melbourne (Austrália); Lori Ashcraft, Resilience Inc. (Estados Unidos da América); Rod Astbury, Associação de Saúde Mental da Austrália Ocidental (Austrália); Joseph Atukunda, Heartsounds, Uganda (Uganda); David Axworthy, Comissão de Saúde Mental da Austrália Ocidental (Austrália); Simon Vasseur Bacle, EPSM Lille Metropole, Centro Colaborador da OMS, Lille (França); Sam Badege, Organização Nacional de Usuários e Sobreviventes da Psiquiatria em Ruanda (Ruanda); Amrit Bakhshy, Associação de Conscientização sobre Esquizofrenia (Índia); Anja Baumann, Ação Saúde Mental Alemanha (Alemanha); Jerome Bickenbach, Universidade de Lucerna (Suíça); Jean-Sébastien Blanc, Associação para a Prevenção da Tortura (Suíça); Pat Bracken, Psiquiatra Consultor Independente (Irlanda); Simon Bradstreet, Universidade de Glasgow (Reino Unido); Claudia Pellegrini Braga, Universidade de São Paulo (Brasil); Ministério Público do Rio de Janeiro (Brasil); Patricia Brogna, Escola Nacional de Terapia Ocupacional (Argentina); Celia Brown, MindFreedom International (Estados Unidos da América); Kimberly Budnick, Professora do Head Start/Educadora da Primeira Infância (Estados Unidos da América); Janice Cambri, Psychosocial Disability Inclusive Philippines (Filipinas); Aleisha Carroll, CBM Austrália (Austrália); Mauro Giovanni Carta, Università degli studi di Cagliari (Itália); Chauhan Ajay, Autoridade Estadual de Saúde Mental, Gujarat, (Índia); Facundo Chavez Penillas, Escritório do Alto Comissariado das Nações Unidas para os Direitos Humanos (Suíça); Daniel Chisholm, Escritório Regional da OMS para a Europa (Dinamarca); </a:t>
            </a:r>
            <a:endParaRPr sz="1100"/>
          </a:p>
        </p:txBody>
      </p:sp>
      <p:sp>
        <p:nvSpPr>
          <p:cNvPr id="1018" name="Google Shape;1018;p108:notes">
            <a:extLst>
              <a:ext uri="{FF2B5EF4-FFF2-40B4-BE49-F238E27FC236}">
                <a16:creationId xmlns:a16="http://schemas.microsoft.com/office/drawing/2014/main" id="{C73CD0C4-BD9E-13ED-9F64-DA35EA66489A}"/>
              </a:ext>
            </a:extLst>
          </p:cNvPr>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109</a:t>
            </a:fld>
            <a:endParaRPr/>
          </a:p>
        </p:txBody>
      </p:sp>
      <p:sp>
        <p:nvSpPr>
          <p:cNvPr id="1019" name="Google Shape;1019;p108:notes">
            <a:extLst>
              <a:ext uri="{FF2B5EF4-FFF2-40B4-BE49-F238E27FC236}">
                <a16:creationId xmlns:a16="http://schemas.microsoft.com/office/drawing/2014/main" id="{746A0B4E-3126-E174-CA0B-4C5787A5CBAE}"/>
              </a:ext>
            </a:extLst>
          </p:cNvPr>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50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1: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212" name="Google Shape;212;p11: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a:extLst>
            <a:ext uri="{FF2B5EF4-FFF2-40B4-BE49-F238E27FC236}">
              <a16:creationId xmlns:a16="http://schemas.microsoft.com/office/drawing/2014/main" id="{58168967-2FAC-C3FB-5617-DCFBEB193B5D}"/>
            </a:ext>
          </a:extLst>
        </p:cNvPr>
        <p:cNvGrpSpPr/>
        <p:nvPr/>
      </p:nvGrpSpPr>
      <p:grpSpPr>
        <a:xfrm>
          <a:off x="0" y="0"/>
          <a:ext cx="0" cy="0"/>
          <a:chOff x="0" y="0"/>
          <a:chExt cx="0" cy="0"/>
        </a:xfrm>
      </p:grpSpPr>
      <p:sp>
        <p:nvSpPr>
          <p:cNvPr id="1017" name="Google Shape;1017;p108:notes">
            <a:extLst>
              <a:ext uri="{FF2B5EF4-FFF2-40B4-BE49-F238E27FC236}">
                <a16:creationId xmlns:a16="http://schemas.microsoft.com/office/drawing/2014/main" id="{EBFC3F62-9CCF-F6E4-A9F9-FA1F1CFD0D22}"/>
              </a:ext>
            </a:extLst>
          </p:cNvPr>
          <p:cNvSpPr txBox="1">
            <a:spLocks noGrp="1"/>
          </p:cNvSpPr>
          <p:nvPr>
            <p:ph type="body" idx="1"/>
          </p:nvPr>
        </p:nvSpPr>
        <p:spPr>
          <a:xfrm>
            <a:off x="341380" y="374612"/>
            <a:ext cx="5872161" cy="9442155"/>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r>
              <a:rPr lang="en-US" sz="1100" b="1"/>
              <a:t>Conceituação </a:t>
            </a:r>
            <a:endParaRPr/>
          </a:p>
          <a:p>
            <a:pPr marL="0" lvl="0" indent="0" algn="l" rtl="0">
              <a:spcBef>
                <a:spcPts val="0"/>
              </a:spcBef>
              <a:spcAft>
                <a:spcPts val="0"/>
              </a:spcAft>
              <a:buNone/>
            </a:pPr>
            <a:r>
              <a:rPr lang="en-US" sz="1100"/>
              <a:t>Michelle Funk (Coordenadora) e Natalie Drew Bold (Diretora Técnica) Política de Saúde Mental e Desenvolvimento de Serviços, Departamento de Saúde Mental e Abuso de Substâncias (OMS, Genebra)</a:t>
            </a:r>
            <a:endParaRPr/>
          </a:p>
          <a:p>
            <a:pPr marL="0" lvl="0" indent="0" algn="l" rtl="0">
              <a:spcBef>
                <a:spcPts val="0"/>
              </a:spcBef>
              <a:spcAft>
                <a:spcPts val="0"/>
              </a:spcAft>
              <a:buNone/>
            </a:pPr>
            <a:endParaRPr sz="1100"/>
          </a:p>
          <a:p>
            <a:pPr marL="0" lvl="0" indent="0" algn="l" rtl="0">
              <a:spcBef>
                <a:spcPts val="0"/>
              </a:spcBef>
              <a:spcAft>
                <a:spcPts val="0"/>
              </a:spcAft>
              <a:buNone/>
            </a:pPr>
            <a:r>
              <a:rPr lang="en-US" sz="1100" b="1"/>
              <a:t>Equipe de redação e redação</a:t>
            </a:r>
            <a:endParaRPr/>
          </a:p>
          <a:p>
            <a:pPr marL="0" lvl="0" indent="0" algn="l" rtl="0">
              <a:spcBef>
                <a:spcPts val="0"/>
              </a:spcBef>
              <a:spcAft>
                <a:spcPts val="0"/>
              </a:spcAft>
              <a:buNone/>
            </a:pPr>
            <a:r>
              <a:rPr lang="en-US" sz="1100"/>
              <a:t>Dra. Michelle Funk, (OMS, Genebra), Natalie Drew Bold (OMS, Genebra); Marie Baudel, Université de Nantes, França</a:t>
            </a:r>
            <a:endParaRPr/>
          </a:p>
          <a:p>
            <a:pPr marL="0" lvl="0" indent="0" algn="l" rtl="0">
              <a:spcBef>
                <a:spcPts val="0"/>
              </a:spcBef>
              <a:spcAft>
                <a:spcPts val="0"/>
              </a:spcAft>
              <a:buNone/>
            </a:pPr>
            <a:endParaRPr sz="1100"/>
          </a:p>
          <a:p>
            <a:pPr marL="0" lvl="0" indent="0" algn="l" rtl="0">
              <a:spcBef>
                <a:spcPts val="0"/>
              </a:spcBef>
              <a:spcAft>
                <a:spcPts val="0"/>
              </a:spcAft>
              <a:buNone/>
            </a:pPr>
            <a:r>
              <a:rPr lang="en-US" sz="1100" b="1"/>
              <a:t>Principais especialistas internacionais</a:t>
            </a:r>
            <a:endParaRPr/>
          </a:p>
          <a:p>
            <a:pPr marL="0" lvl="0" indent="0" algn="l" rtl="0">
              <a:spcBef>
                <a:spcPts val="0"/>
              </a:spcBef>
              <a:spcAft>
                <a:spcPts val="0"/>
              </a:spcAft>
              <a:buNone/>
            </a:pPr>
            <a:r>
              <a:rPr lang="en-US" sz="1100"/>
              <a:t>Celia Brown, MindFreedom International (Estados Unidos da América); Mauro Giovanni Carta, Università degli studi di Cagliari (Itália); Yeni Rosa Damayanti, Associação de Saúde Mental da Indonésia (Indonésia); Sera Davidow, Western Mass Recovery Learning Community (Estados Unidos da América); Catalina Devandas Aguilar, Relatora Especial da ONU sobre os direitos das pessoas com deficiência (Suíça); Julian Eaton, CBM International e London School of Hygiene and Tropical Medicine (Reino Unido); Salam Gómez, Rede Mundial de Usuários e Sobreviventes da Psiquiatria (Colômbia); Gemma Hunting, Consultora Internacional (Alemanha); Diane Kingston, Aliança Internacional contra o HIV/AIDS (Reino Unido); Itzhak Levav, Departamento de Saúde Mental Comunitária, Universidade de Haifa (Israel); Peter McGovern, Modum Bad (Noruega); David McGrath, Consultor Internacional (Austrália); Tina Minkowitz, Centro para os Direitos Humanos dos Usuários e Sobreviventes da Psiquiatria (Estados Unidos da América); Peter Mittler, Aliança Internacional contra a Demência (Reino Unido); Maria Francesca Moro, Universidade de Columbia (Estados Unidos da América); Fiona Morrissey, Consultora em Pesquisa sobre Legislação sobre Deficiência (Irlanda); Michael Njenga, Usuários e Sobreviventes da Psiquiatria no Quênia (Quênia); David W. Oaks, Aciu Insitute, LLC (Estados Unidos da América); Soumitra Pathare, Centro de Direito e Política de Saúde Mental, Sociedade Jurídica Indiana (Índia); Dainius Pūras, Relator Especial sobre o direito de todos ao gozo do mais alto padrão de saúde possível (Suíça); Jolijn Santegoeds, Rede Mundial de Usuários e Sobreviventes da Psiquiatria (Países Baixos); Sashi Sashidharan, Universidade de Glasgow (Reino Unido); Gregory Smith, consultor internacional (Estados Unidos da América); Kate Swaffer, Aliança Internacional para a Demência (Austrália); Carmen Valle, CBM International (Tailândia); Alberto Vásquez Encalada, Gabinete do Relator Especial da ONU sobre os direitos das pessoas com deficiência (Suíça)</a:t>
            </a:r>
            <a:endParaRPr/>
          </a:p>
          <a:p>
            <a:pPr marL="0" lvl="0" indent="0" algn="l" rtl="0">
              <a:spcBef>
                <a:spcPts val="0"/>
              </a:spcBef>
              <a:spcAft>
                <a:spcPts val="0"/>
              </a:spcAft>
              <a:buNone/>
            </a:pPr>
            <a:endParaRPr sz="1100"/>
          </a:p>
          <a:p>
            <a:pPr marL="0" lvl="0" indent="0" algn="l" rtl="0">
              <a:spcBef>
                <a:spcPts val="0"/>
              </a:spcBef>
              <a:spcAft>
                <a:spcPts val="0"/>
              </a:spcAft>
              <a:buNone/>
            </a:pPr>
            <a:r>
              <a:rPr lang="en-US" sz="1100" b="1"/>
              <a:t>Contribuições</a:t>
            </a:r>
            <a:endParaRPr/>
          </a:p>
          <a:p>
            <a:pPr marL="0" lvl="0" indent="0" algn="l" rtl="0">
              <a:spcBef>
                <a:spcPts val="0"/>
              </a:spcBef>
              <a:spcAft>
                <a:spcPts val="0"/>
              </a:spcAft>
              <a:buNone/>
            </a:pPr>
            <a:r>
              <a:rPr lang="en-US" sz="1100">
                <a:solidFill>
                  <a:schemeClr val="accent2"/>
                </a:solidFill>
              </a:rPr>
              <a:t>Revisores técnicos</a:t>
            </a:r>
            <a:endParaRPr/>
          </a:p>
          <a:p>
            <a:pPr marL="0" lvl="0" indent="0" algn="l" rtl="0">
              <a:spcBef>
                <a:spcPts val="0"/>
              </a:spcBef>
              <a:spcAft>
                <a:spcPts val="0"/>
              </a:spcAft>
              <a:buNone/>
            </a:pPr>
            <a:r>
              <a:rPr lang="en-US" sz="1100"/>
              <a:t>Abu Bakar Abdul Kadir, Hospital Permai (Malásia); Robinah Nakanwagi Alambuya, Rede Pan-Africana de Pessoas com Deficiência Psicossocial. (Uganda); Anna Arstein-Kerslake, Melbourne Law School, University of Melbourne (Austrália); Lori Ashcraft, Resilience Inc. (Estados Unidos da América); Rod Astbury, Associação de Saúde Mental da Austrália Ocidental (Austrália); Joseph Atukunda, Heartsounds, Uganda (Uganda); David Axworthy, Comissão de Saúde Mental da Austrália Ocidental (Austrália); Simon Vasseur Bacle, EPSM Lille Metropole, Centro Colaborador da OMS, Lille (França); Sam Badege, Organização Nacional de Usuários e Sobreviventes da Psiquiatria em Ruanda (Ruanda); Amrit Bakhshy, Associação de Conscientização sobre Esquizofrenia (Índia); Anja Baumann, Ação Saúde Mental Alemanha (Alemanha); Jerome Bickenbach, Universidade de Lucerna (Suíça); Jean-Sébastien Blanc, Associação para a Prevenção da Tortura (Suíça); Pat Bracken, Psiquiatra Consultor Independente (Irlanda); Simon Bradstreet, Universidade de Glasgow (Reino Unido); Claudia Pellegrini Braga, Universidade de São Paulo (Brasil); Ministério Público do Rio de Janeiro (Brasil); Patricia Brogna, Escola Nacional de Terapia Ocupacional (Argentina); Celia Brown, MindFreedom International (Estados Unidos da América); Kimberly Budnick, Professora do Head Start/Educadora da Primeira Infância (Estados Unidos da América); Janice Cambri, Psychosocial Disability Inclusive Philippines (Filipinas); Aleisha Carroll, CBM Austrália (Austrália); Mauro Giovanni Carta, Università degli studi di Cagliari (Itália); Chauhan Ajay, Autoridade Estadual de Saúde Mental, Gujarat, (Índia); Facundo Chavez Penillas, Escritório do Alto Comissariado das Nações Unidas para os Direitos Humanos (Suíça); Daniel Chisholm, Escritório Regional da OMS para a Europa (Dinamarca); </a:t>
            </a:r>
            <a:endParaRPr sz="1100"/>
          </a:p>
        </p:txBody>
      </p:sp>
      <p:sp>
        <p:nvSpPr>
          <p:cNvPr id="1018" name="Google Shape;1018;p108:notes">
            <a:extLst>
              <a:ext uri="{FF2B5EF4-FFF2-40B4-BE49-F238E27FC236}">
                <a16:creationId xmlns:a16="http://schemas.microsoft.com/office/drawing/2014/main" id="{5B8060DC-8997-1CCF-3239-8493C219506F}"/>
              </a:ext>
            </a:extLst>
          </p:cNvPr>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110</a:t>
            </a:fld>
            <a:endParaRPr/>
          </a:p>
        </p:txBody>
      </p:sp>
      <p:sp>
        <p:nvSpPr>
          <p:cNvPr id="1019" name="Google Shape;1019;p108:notes">
            <a:extLst>
              <a:ext uri="{FF2B5EF4-FFF2-40B4-BE49-F238E27FC236}">
                <a16:creationId xmlns:a16="http://schemas.microsoft.com/office/drawing/2014/main" id="{E0BBCDFF-A74D-CCC0-8B02-E59FD137D6F5}"/>
              </a:ext>
            </a:extLst>
          </p:cNvPr>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265698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a:extLst>
            <a:ext uri="{FF2B5EF4-FFF2-40B4-BE49-F238E27FC236}">
              <a16:creationId xmlns:a16="http://schemas.microsoft.com/office/drawing/2014/main" id="{4AECED09-A5E3-002F-0BC3-668DDC74591D}"/>
            </a:ext>
          </a:extLst>
        </p:cNvPr>
        <p:cNvGrpSpPr/>
        <p:nvPr/>
      </p:nvGrpSpPr>
      <p:grpSpPr>
        <a:xfrm>
          <a:off x="0" y="0"/>
          <a:ext cx="0" cy="0"/>
          <a:chOff x="0" y="0"/>
          <a:chExt cx="0" cy="0"/>
        </a:xfrm>
      </p:grpSpPr>
      <p:sp>
        <p:nvSpPr>
          <p:cNvPr id="1017" name="Google Shape;1017;p108:notes">
            <a:extLst>
              <a:ext uri="{FF2B5EF4-FFF2-40B4-BE49-F238E27FC236}">
                <a16:creationId xmlns:a16="http://schemas.microsoft.com/office/drawing/2014/main" id="{B0B700CE-E7F7-F47D-9177-315A54B11AAE}"/>
              </a:ext>
            </a:extLst>
          </p:cNvPr>
          <p:cNvSpPr txBox="1">
            <a:spLocks noGrp="1"/>
          </p:cNvSpPr>
          <p:nvPr>
            <p:ph type="body" idx="1"/>
          </p:nvPr>
        </p:nvSpPr>
        <p:spPr>
          <a:xfrm>
            <a:off x="341380" y="374612"/>
            <a:ext cx="5872161" cy="9442155"/>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r>
              <a:rPr lang="en-US" sz="1100" b="1"/>
              <a:t>Conceituação </a:t>
            </a:r>
            <a:endParaRPr/>
          </a:p>
          <a:p>
            <a:pPr marL="0" lvl="0" indent="0" algn="l" rtl="0">
              <a:spcBef>
                <a:spcPts val="0"/>
              </a:spcBef>
              <a:spcAft>
                <a:spcPts val="0"/>
              </a:spcAft>
              <a:buNone/>
            </a:pPr>
            <a:r>
              <a:rPr lang="en-US" sz="1100"/>
              <a:t>Michelle Funk (Coordenadora) e Natalie Drew Bold (Diretora Técnica) Política de Saúde Mental e Desenvolvimento de Serviços, Departamento de Saúde Mental e Abuso de Substâncias (OMS, Genebra)</a:t>
            </a:r>
            <a:endParaRPr/>
          </a:p>
          <a:p>
            <a:pPr marL="0" lvl="0" indent="0" algn="l" rtl="0">
              <a:spcBef>
                <a:spcPts val="0"/>
              </a:spcBef>
              <a:spcAft>
                <a:spcPts val="0"/>
              </a:spcAft>
              <a:buNone/>
            </a:pPr>
            <a:endParaRPr sz="1100"/>
          </a:p>
          <a:p>
            <a:pPr marL="0" lvl="0" indent="0" algn="l" rtl="0">
              <a:spcBef>
                <a:spcPts val="0"/>
              </a:spcBef>
              <a:spcAft>
                <a:spcPts val="0"/>
              </a:spcAft>
              <a:buNone/>
            </a:pPr>
            <a:r>
              <a:rPr lang="en-US" sz="1100" b="1"/>
              <a:t>Equipe de redação e redação</a:t>
            </a:r>
            <a:endParaRPr/>
          </a:p>
          <a:p>
            <a:pPr marL="0" lvl="0" indent="0" algn="l" rtl="0">
              <a:spcBef>
                <a:spcPts val="0"/>
              </a:spcBef>
              <a:spcAft>
                <a:spcPts val="0"/>
              </a:spcAft>
              <a:buNone/>
            </a:pPr>
            <a:r>
              <a:rPr lang="en-US" sz="1100"/>
              <a:t>Dra. Michelle Funk, (OMS, Genebra), Natalie Drew Bold (OMS, Genebra); Marie Baudel, Université de Nantes, França</a:t>
            </a:r>
            <a:endParaRPr/>
          </a:p>
          <a:p>
            <a:pPr marL="0" lvl="0" indent="0" algn="l" rtl="0">
              <a:spcBef>
                <a:spcPts val="0"/>
              </a:spcBef>
              <a:spcAft>
                <a:spcPts val="0"/>
              </a:spcAft>
              <a:buNone/>
            </a:pPr>
            <a:endParaRPr sz="1100"/>
          </a:p>
          <a:p>
            <a:pPr marL="0" lvl="0" indent="0" algn="l" rtl="0">
              <a:spcBef>
                <a:spcPts val="0"/>
              </a:spcBef>
              <a:spcAft>
                <a:spcPts val="0"/>
              </a:spcAft>
              <a:buNone/>
            </a:pPr>
            <a:r>
              <a:rPr lang="en-US" sz="1100" b="1"/>
              <a:t>Principais especialistas internacionais</a:t>
            </a:r>
            <a:endParaRPr/>
          </a:p>
          <a:p>
            <a:pPr marL="0" lvl="0" indent="0" algn="l" rtl="0">
              <a:spcBef>
                <a:spcPts val="0"/>
              </a:spcBef>
              <a:spcAft>
                <a:spcPts val="0"/>
              </a:spcAft>
              <a:buNone/>
            </a:pPr>
            <a:r>
              <a:rPr lang="en-US" sz="1100"/>
              <a:t>Celia Brown, MindFreedom International (Estados Unidos da América); Mauro Giovanni Carta, Università degli studi di Cagliari (Itália); Yeni Rosa Damayanti, Associação de Saúde Mental da Indonésia (Indonésia); Sera Davidow, Western Mass Recovery Learning Community (Estados Unidos da América); Catalina Devandas Aguilar, Relatora Especial da ONU sobre os direitos das pessoas com deficiência (Suíça); Julian Eaton, CBM International e London School of Hygiene and Tropical Medicine (Reino Unido); Salam Gómez, Rede Mundial de Usuários e Sobreviventes da Psiquiatria (Colômbia); Gemma Hunting, Consultora Internacional (Alemanha); Diane Kingston, Aliança Internacional contra o HIV/AIDS (Reino Unido); Itzhak Levav, Departamento de Saúde Mental Comunitária, Universidade de Haifa (Israel); Peter McGovern, Modum Bad (Noruega); David McGrath, Consultor Internacional (Austrália); Tina Minkowitz, Centro para os Direitos Humanos dos Usuários e Sobreviventes da Psiquiatria (Estados Unidos da América); Peter Mittler, Aliança Internacional contra a Demência (Reino Unido); Maria Francesca Moro, Universidade de Columbia (Estados Unidos da América); Fiona Morrissey, Consultora em Pesquisa sobre Legislação sobre Deficiência (Irlanda); Michael Njenga, Usuários e Sobreviventes da Psiquiatria no Quênia (Quênia); David W. Oaks, Aciu Insitute, LLC (Estados Unidos da América); Soumitra Pathare, Centro de Direito e Política de Saúde Mental, Sociedade Jurídica Indiana (Índia); Dainius Pūras, Relator Especial sobre o direito de todos ao gozo do mais alto padrão de saúde possível (Suíça); Jolijn Santegoeds, Rede Mundial de Usuários e Sobreviventes da Psiquiatria (Países Baixos); Sashi Sashidharan, Universidade de Glasgow (Reino Unido); Gregory Smith, consultor internacional (Estados Unidos da América); Kate Swaffer, Aliança Internacional para a Demência (Austrália); Carmen Valle, CBM International (Tailândia); Alberto Vásquez Encalada, Gabinete do Relator Especial da ONU sobre os direitos das pessoas com deficiência (Suíça)</a:t>
            </a:r>
            <a:endParaRPr/>
          </a:p>
          <a:p>
            <a:pPr marL="0" lvl="0" indent="0" algn="l" rtl="0">
              <a:spcBef>
                <a:spcPts val="0"/>
              </a:spcBef>
              <a:spcAft>
                <a:spcPts val="0"/>
              </a:spcAft>
              <a:buNone/>
            </a:pPr>
            <a:endParaRPr sz="1100"/>
          </a:p>
          <a:p>
            <a:pPr marL="0" lvl="0" indent="0" algn="l" rtl="0">
              <a:spcBef>
                <a:spcPts val="0"/>
              </a:spcBef>
              <a:spcAft>
                <a:spcPts val="0"/>
              </a:spcAft>
              <a:buNone/>
            </a:pPr>
            <a:r>
              <a:rPr lang="en-US" sz="1100" b="1"/>
              <a:t>Contribuições</a:t>
            </a:r>
            <a:endParaRPr/>
          </a:p>
          <a:p>
            <a:pPr marL="0" lvl="0" indent="0" algn="l" rtl="0">
              <a:spcBef>
                <a:spcPts val="0"/>
              </a:spcBef>
              <a:spcAft>
                <a:spcPts val="0"/>
              </a:spcAft>
              <a:buNone/>
            </a:pPr>
            <a:r>
              <a:rPr lang="en-US" sz="1100">
                <a:solidFill>
                  <a:schemeClr val="accent2"/>
                </a:solidFill>
              </a:rPr>
              <a:t>Revisores técnicos</a:t>
            </a:r>
            <a:endParaRPr/>
          </a:p>
          <a:p>
            <a:pPr marL="0" lvl="0" indent="0" algn="l" rtl="0">
              <a:spcBef>
                <a:spcPts val="0"/>
              </a:spcBef>
              <a:spcAft>
                <a:spcPts val="0"/>
              </a:spcAft>
              <a:buNone/>
            </a:pPr>
            <a:r>
              <a:rPr lang="en-US" sz="1100"/>
              <a:t>Abu Bakar Abdul Kadir, Hospital Permai (Malásia); Robinah Nakanwagi Alambuya, Rede Pan-Africana de Pessoas com Deficiência Psicossocial. (Uganda); Anna Arstein-Kerslake, Melbourne Law School, University of Melbourne (Austrália); Lori Ashcraft, Resilience Inc. (Estados Unidos da América); Rod Astbury, Associação de Saúde Mental da Austrália Ocidental (Austrália); Joseph Atukunda, Heartsounds, Uganda (Uganda); David Axworthy, Comissão de Saúde Mental da Austrália Ocidental (Austrália); Simon Vasseur Bacle, EPSM Lille Metropole, Centro Colaborador da OMS, Lille (França); Sam Badege, Organização Nacional de Usuários e Sobreviventes da Psiquiatria em Ruanda (Ruanda); Amrit Bakhshy, Associação de Conscientização sobre Esquizofrenia (Índia); Anja Baumann, Ação Saúde Mental Alemanha (Alemanha); Jerome Bickenbach, Universidade de Lucerna (Suíça); Jean-Sébastien Blanc, Associação para a Prevenção da Tortura (Suíça); Pat Bracken, Psiquiatra Consultor Independente (Irlanda); Simon Bradstreet, Universidade de Glasgow (Reino Unido); Claudia Pellegrini Braga, Universidade de São Paulo (Brasil); Ministério Público do Rio de Janeiro (Brasil); Patricia Brogna, Escola Nacional de Terapia Ocupacional (Argentina); Celia Brown, MindFreedom International (Estados Unidos da América); Kimberly Budnick, Professora do Head Start/Educadora da Primeira Infância (Estados Unidos da América); Janice Cambri, Psychosocial Disability Inclusive Philippines (Filipinas); Aleisha Carroll, CBM Austrália (Austrália); Mauro Giovanni Carta, Università degli studi di Cagliari (Itália); Chauhan Ajay, Autoridade Estadual de Saúde Mental, Gujarat, (Índia); Facundo Chavez Penillas, Escritório do Alto Comissariado das Nações Unidas para os Direitos Humanos (Suíça); Daniel Chisholm, Escritório Regional da OMS para a Europa (Dinamarca); </a:t>
            </a:r>
            <a:endParaRPr sz="1100"/>
          </a:p>
        </p:txBody>
      </p:sp>
      <p:sp>
        <p:nvSpPr>
          <p:cNvPr id="1018" name="Google Shape;1018;p108:notes">
            <a:extLst>
              <a:ext uri="{FF2B5EF4-FFF2-40B4-BE49-F238E27FC236}">
                <a16:creationId xmlns:a16="http://schemas.microsoft.com/office/drawing/2014/main" id="{950D57B5-BE94-4C3F-D3B7-30A6C5154B2C}"/>
              </a:ext>
            </a:extLst>
          </p:cNvPr>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111</a:t>
            </a:fld>
            <a:endParaRPr/>
          </a:p>
        </p:txBody>
      </p:sp>
      <p:sp>
        <p:nvSpPr>
          <p:cNvPr id="1019" name="Google Shape;1019;p108:notes">
            <a:extLst>
              <a:ext uri="{FF2B5EF4-FFF2-40B4-BE49-F238E27FC236}">
                <a16:creationId xmlns:a16="http://schemas.microsoft.com/office/drawing/2014/main" id="{A49B7404-C657-1237-96DF-F985BF8652E8}"/>
              </a:ext>
            </a:extLst>
          </p:cNvPr>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611330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a:extLst>
            <a:ext uri="{FF2B5EF4-FFF2-40B4-BE49-F238E27FC236}">
              <a16:creationId xmlns:a16="http://schemas.microsoft.com/office/drawing/2014/main" id="{62693EF1-B2F8-E6CF-33F8-B6E7A8B0D2F4}"/>
            </a:ext>
          </a:extLst>
        </p:cNvPr>
        <p:cNvGrpSpPr/>
        <p:nvPr/>
      </p:nvGrpSpPr>
      <p:grpSpPr>
        <a:xfrm>
          <a:off x="0" y="0"/>
          <a:ext cx="0" cy="0"/>
          <a:chOff x="0" y="0"/>
          <a:chExt cx="0" cy="0"/>
        </a:xfrm>
      </p:grpSpPr>
      <p:sp>
        <p:nvSpPr>
          <p:cNvPr id="1017" name="Google Shape;1017;p108:notes">
            <a:extLst>
              <a:ext uri="{FF2B5EF4-FFF2-40B4-BE49-F238E27FC236}">
                <a16:creationId xmlns:a16="http://schemas.microsoft.com/office/drawing/2014/main" id="{AAEA2DB0-2128-BEB6-244E-AE4FD2E1A684}"/>
              </a:ext>
            </a:extLst>
          </p:cNvPr>
          <p:cNvSpPr txBox="1">
            <a:spLocks noGrp="1"/>
          </p:cNvSpPr>
          <p:nvPr>
            <p:ph type="body" idx="1"/>
          </p:nvPr>
        </p:nvSpPr>
        <p:spPr>
          <a:xfrm>
            <a:off x="341380" y="374612"/>
            <a:ext cx="5872161" cy="9442155"/>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r>
              <a:rPr lang="en-US" sz="1100" b="1"/>
              <a:t>Conceituação </a:t>
            </a:r>
            <a:endParaRPr/>
          </a:p>
          <a:p>
            <a:pPr marL="0" lvl="0" indent="0" algn="l" rtl="0">
              <a:spcBef>
                <a:spcPts val="0"/>
              </a:spcBef>
              <a:spcAft>
                <a:spcPts val="0"/>
              </a:spcAft>
              <a:buNone/>
            </a:pPr>
            <a:r>
              <a:rPr lang="en-US" sz="1100"/>
              <a:t>Michelle Funk (Coordenadora) e Natalie Drew Bold (Diretora Técnica) Política de Saúde Mental e Desenvolvimento de Serviços, Departamento de Saúde Mental e Abuso de Substâncias (OMS, Genebra)</a:t>
            </a:r>
            <a:endParaRPr/>
          </a:p>
          <a:p>
            <a:pPr marL="0" lvl="0" indent="0" algn="l" rtl="0">
              <a:spcBef>
                <a:spcPts val="0"/>
              </a:spcBef>
              <a:spcAft>
                <a:spcPts val="0"/>
              </a:spcAft>
              <a:buNone/>
            </a:pPr>
            <a:endParaRPr sz="1100"/>
          </a:p>
          <a:p>
            <a:pPr marL="0" lvl="0" indent="0" algn="l" rtl="0">
              <a:spcBef>
                <a:spcPts val="0"/>
              </a:spcBef>
              <a:spcAft>
                <a:spcPts val="0"/>
              </a:spcAft>
              <a:buNone/>
            </a:pPr>
            <a:r>
              <a:rPr lang="en-US" sz="1100" b="1"/>
              <a:t>Equipe de redação e redação</a:t>
            </a:r>
            <a:endParaRPr/>
          </a:p>
          <a:p>
            <a:pPr marL="0" lvl="0" indent="0" algn="l" rtl="0">
              <a:spcBef>
                <a:spcPts val="0"/>
              </a:spcBef>
              <a:spcAft>
                <a:spcPts val="0"/>
              </a:spcAft>
              <a:buNone/>
            </a:pPr>
            <a:r>
              <a:rPr lang="en-US" sz="1100"/>
              <a:t>Dra. Michelle Funk, (OMS, Genebra), Natalie Drew Bold (OMS, Genebra); Marie Baudel, Université de Nantes, França</a:t>
            </a:r>
            <a:endParaRPr/>
          </a:p>
          <a:p>
            <a:pPr marL="0" lvl="0" indent="0" algn="l" rtl="0">
              <a:spcBef>
                <a:spcPts val="0"/>
              </a:spcBef>
              <a:spcAft>
                <a:spcPts val="0"/>
              </a:spcAft>
              <a:buNone/>
            </a:pPr>
            <a:endParaRPr sz="1100"/>
          </a:p>
          <a:p>
            <a:pPr marL="0" lvl="0" indent="0" algn="l" rtl="0">
              <a:spcBef>
                <a:spcPts val="0"/>
              </a:spcBef>
              <a:spcAft>
                <a:spcPts val="0"/>
              </a:spcAft>
              <a:buNone/>
            </a:pPr>
            <a:r>
              <a:rPr lang="en-US" sz="1100" b="1"/>
              <a:t>Principais especialistas internacionais</a:t>
            </a:r>
            <a:endParaRPr/>
          </a:p>
          <a:p>
            <a:pPr marL="0" lvl="0" indent="0" algn="l" rtl="0">
              <a:spcBef>
                <a:spcPts val="0"/>
              </a:spcBef>
              <a:spcAft>
                <a:spcPts val="0"/>
              </a:spcAft>
              <a:buNone/>
            </a:pPr>
            <a:r>
              <a:rPr lang="en-US" sz="1100"/>
              <a:t>Celia Brown, MindFreedom International (Estados Unidos da América); Mauro Giovanni Carta, Università degli studi di Cagliari (Itália); Yeni Rosa Damayanti, Associação de Saúde Mental da Indonésia (Indonésia); Sera Davidow, Western Mass Recovery Learning Community (Estados Unidos da América); Catalina Devandas Aguilar, Relatora Especial da ONU sobre os direitos das pessoas com deficiência (Suíça); Julian Eaton, CBM International e London School of Hygiene and Tropical Medicine (Reino Unido); Salam Gómez, Rede Mundial de Usuários e Sobreviventes da Psiquiatria (Colômbia); Gemma Hunting, Consultora Internacional (Alemanha); Diane Kingston, Aliança Internacional contra o HIV/AIDS (Reino Unido); Itzhak Levav, Departamento de Saúde Mental Comunitária, Universidade de Haifa (Israel); Peter McGovern, Modum Bad (Noruega); David McGrath, Consultor Internacional (Austrália); Tina Minkowitz, Centro para os Direitos Humanos dos Usuários e Sobreviventes da Psiquiatria (Estados Unidos da América); Peter Mittler, Aliança Internacional contra a Demência (Reino Unido); Maria Francesca Moro, Universidade de Columbia (Estados Unidos da América); Fiona Morrissey, Consultora em Pesquisa sobre Legislação sobre Deficiência (Irlanda); Michael Njenga, Usuários e Sobreviventes da Psiquiatria no Quênia (Quênia); David W. Oaks, Aciu Insitute, LLC (Estados Unidos da América); Soumitra Pathare, Centro de Direito e Política de Saúde Mental, Sociedade Jurídica Indiana (Índia); Dainius Pūras, Relator Especial sobre o direito de todos ao gozo do mais alto padrão de saúde possível (Suíça); Jolijn Santegoeds, Rede Mundial de Usuários e Sobreviventes da Psiquiatria (Países Baixos); Sashi Sashidharan, Universidade de Glasgow (Reino Unido); Gregory Smith, consultor internacional (Estados Unidos da América); Kate Swaffer, Aliança Internacional para a Demência (Austrália); Carmen Valle, CBM International (Tailândia); Alberto Vásquez Encalada, Gabinete do Relator Especial da ONU sobre os direitos das pessoas com deficiência (Suíça)</a:t>
            </a:r>
            <a:endParaRPr/>
          </a:p>
          <a:p>
            <a:pPr marL="0" lvl="0" indent="0" algn="l" rtl="0">
              <a:spcBef>
                <a:spcPts val="0"/>
              </a:spcBef>
              <a:spcAft>
                <a:spcPts val="0"/>
              </a:spcAft>
              <a:buNone/>
            </a:pPr>
            <a:endParaRPr sz="1100"/>
          </a:p>
          <a:p>
            <a:pPr marL="0" lvl="0" indent="0" algn="l" rtl="0">
              <a:spcBef>
                <a:spcPts val="0"/>
              </a:spcBef>
              <a:spcAft>
                <a:spcPts val="0"/>
              </a:spcAft>
              <a:buNone/>
            </a:pPr>
            <a:r>
              <a:rPr lang="en-US" sz="1100" b="1"/>
              <a:t>Contribuições</a:t>
            </a:r>
            <a:endParaRPr/>
          </a:p>
          <a:p>
            <a:pPr marL="0" lvl="0" indent="0" algn="l" rtl="0">
              <a:spcBef>
                <a:spcPts val="0"/>
              </a:spcBef>
              <a:spcAft>
                <a:spcPts val="0"/>
              </a:spcAft>
              <a:buNone/>
            </a:pPr>
            <a:r>
              <a:rPr lang="en-US" sz="1100">
                <a:solidFill>
                  <a:schemeClr val="accent2"/>
                </a:solidFill>
              </a:rPr>
              <a:t>Revisores técnicos</a:t>
            </a:r>
            <a:endParaRPr/>
          </a:p>
          <a:p>
            <a:pPr marL="0" lvl="0" indent="0" algn="l" rtl="0">
              <a:spcBef>
                <a:spcPts val="0"/>
              </a:spcBef>
              <a:spcAft>
                <a:spcPts val="0"/>
              </a:spcAft>
              <a:buNone/>
            </a:pPr>
            <a:r>
              <a:rPr lang="en-US" sz="1100"/>
              <a:t>Abu Bakar Abdul Kadir, Hospital Permai (Malásia); Robinah Nakanwagi Alambuya, Rede Pan-Africana de Pessoas com Deficiência Psicossocial. (Uganda); Anna Arstein-Kerslake, Melbourne Law School, University of Melbourne (Austrália); Lori Ashcraft, Resilience Inc. (Estados Unidos da América); Rod Astbury, Associação de Saúde Mental da Austrália Ocidental (Austrália); Joseph Atukunda, Heartsounds, Uganda (Uganda); David Axworthy, Comissão de Saúde Mental da Austrália Ocidental (Austrália); Simon Vasseur Bacle, EPSM Lille Metropole, Centro Colaborador da OMS, Lille (França); Sam Badege, Organização Nacional de Usuários e Sobreviventes da Psiquiatria em Ruanda (Ruanda); Amrit Bakhshy, Associação de Conscientização sobre Esquizofrenia (Índia); Anja Baumann, Ação Saúde Mental Alemanha (Alemanha); Jerome Bickenbach, Universidade de Lucerna (Suíça); Jean-Sébastien Blanc, Associação para a Prevenção da Tortura (Suíça); Pat Bracken, Psiquiatra Consultor Independente (Irlanda); Simon Bradstreet, Universidade de Glasgow (Reino Unido); Claudia Pellegrini Braga, Universidade de São Paulo (Brasil); Ministério Público do Rio de Janeiro (Brasil); Patricia Brogna, Escola Nacional de Terapia Ocupacional (Argentina); Celia Brown, MindFreedom International (Estados Unidos da América); Kimberly Budnick, Professora do Head Start/Educadora da Primeira Infância (Estados Unidos da América); Janice Cambri, Psychosocial Disability Inclusive Philippines (Filipinas); Aleisha Carroll, CBM Austrália (Austrália); Mauro Giovanni Carta, Università degli studi di Cagliari (Itália); Chauhan Ajay, Autoridade Estadual de Saúde Mental, Gujarat, (Índia); Facundo Chavez Penillas, Escritório do Alto Comissariado das Nações Unidas para os Direitos Humanos (Suíça); Daniel Chisholm, Escritório Regional da OMS para a Europa (Dinamarca); </a:t>
            </a:r>
            <a:endParaRPr sz="1100"/>
          </a:p>
        </p:txBody>
      </p:sp>
      <p:sp>
        <p:nvSpPr>
          <p:cNvPr id="1018" name="Google Shape;1018;p108:notes">
            <a:extLst>
              <a:ext uri="{FF2B5EF4-FFF2-40B4-BE49-F238E27FC236}">
                <a16:creationId xmlns:a16="http://schemas.microsoft.com/office/drawing/2014/main" id="{60737BD6-7F9F-E332-836F-629AF6EC5DC2}"/>
              </a:ext>
            </a:extLst>
          </p:cNvPr>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112</a:t>
            </a:fld>
            <a:endParaRPr/>
          </a:p>
        </p:txBody>
      </p:sp>
      <p:sp>
        <p:nvSpPr>
          <p:cNvPr id="1019" name="Google Shape;1019;p108:notes">
            <a:extLst>
              <a:ext uri="{FF2B5EF4-FFF2-40B4-BE49-F238E27FC236}">
                <a16:creationId xmlns:a16="http://schemas.microsoft.com/office/drawing/2014/main" id="{4E415B2D-4540-3269-A068-7C60CD049680}"/>
              </a:ext>
            </a:extLst>
          </p:cNvPr>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288553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a:extLst>
            <a:ext uri="{FF2B5EF4-FFF2-40B4-BE49-F238E27FC236}">
              <a16:creationId xmlns:a16="http://schemas.microsoft.com/office/drawing/2014/main" id="{0E6D261A-AA44-2A11-4146-6F070D369AC8}"/>
            </a:ext>
          </a:extLst>
        </p:cNvPr>
        <p:cNvGrpSpPr/>
        <p:nvPr/>
      </p:nvGrpSpPr>
      <p:grpSpPr>
        <a:xfrm>
          <a:off x="0" y="0"/>
          <a:ext cx="0" cy="0"/>
          <a:chOff x="0" y="0"/>
          <a:chExt cx="0" cy="0"/>
        </a:xfrm>
      </p:grpSpPr>
      <p:sp>
        <p:nvSpPr>
          <p:cNvPr id="1017" name="Google Shape;1017;p108:notes">
            <a:extLst>
              <a:ext uri="{FF2B5EF4-FFF2-40B4-BE49-F238E27FC236}">
                <a16:creationId xmlns:a16="http://schemas.microsoft.com/office/drawing/2014/main" id="{D247278E-4ECD-8FE7-D4CA-B9F76333ABA5}"/>
              </a:ext>
            </a:extLst>
          </p:cNvPr>
          <p:cNvSpPr txBox="1">
            <a:spLocks noGrp="1"/>
          </p:cNvSpPr>
          <p:nvPr>
            <p:ph type="body" idx="1"/>
          </p:nvPr>
        </p:nvSpPr>
        <p:spPr>
          <a:xfrm>
            <a:off x="341380" y="374612"/>
            <a:ext cx="5872161" cy="9442155"/>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r>
              <a:rPr lang="en-US" sz="1100" b="1"/>
              <a:t>Conceituação </a:t>
            </a:r>
            <a:endParaRPr/>
          </a:p>
          <a:p>
            <a:pPr marL="0" lvl="0" indent="0" algn="l" rtl="0">
              <a:spcBef>
                <a:spcPts val="0"/>
              </a:spcBef>
              <a:spcAft>
                <a:spcPts val="0"/>
              </a:spcAft>
              <a:buNone/>
            </a:pPr>
            <a:r>
              <a:rPr lang="en-US" sz="1100"/>
              <a:t>Michelle Funk (Coordenadora) e Natalie Drew Bold (Diretora Técnica) Política de Saúde Mental e Desenvolvimento de Serviços, Departamento de Saúde Mental e Abuso de Substâncias (OMS, Genebra)</a:t>
            </a:r>
            <a:endParaRPr/>
          </a:p>
          <a:p>
            <a:pPr marL="0" lvl="0" indent="0" algn="l" rtl="0">
              <a:spcBef>
                <a:spcPts val="0"/>
              </a:spcBef>
              <a:spcAft>
                <a:spcPts val="0"/>
              </a:spcAft>
              <a:buNone/>
            </a:pPr>
            <a:endParaRPr sz="1100"/>
          </a:p>
          <a:p>
            <a:pPr marL="0" lvl="0" indent="0" algn="l" rtl="0">
              <a:spcBef>
                <a:spcPts val="0"/>
              </a:spcBef>
              <a:spcAft>
                <a:spcPts val="0"/>
              </a:spcAft>
              <a:buNone/>
            </a:pPr>
            <a:r>
              <a:rPr lang="en-US" sz="1100" b="1"/>
              <a:t>Equipe de redação e redação</a:t>
            </a:r>
            <a:endParaRPr/>
          </a:p>
          <a:p>
            <a:pPr marL="0" lvl="0" indent="0" algn="l" rtl="0">
              <a:spcBef>
                <a:spcPts val="0"/>
              </a:spcBef>
              <a:spcAft>
                <a:spcPts val="0"/>
              </a:spcAft>
              <a:buNone/>
            </a:pPr>
            <a:r>
              <a:rPr lang="en-US" sz="1100"/>
              <a:t>Dra. Michelle Funk, (OMS, Genebra), Natalie Drew Bold (OMS, Genebra); Marie Baudel, Université de Nantes, França</a:t>
            </a:r>
            <a:endParaRPr/>
          </a:p>
          <a:p>
            <a:pPr marL="0" lvl="0" indent="0" algn="l" rtl="0">
              <a:spcBef>
                <a:spcPts val="0"/>
              </a:spcBef>
              <a:spcAft>
                <a:spcPts val="0"/>
              </a:spcAft>
              <a:buNone/>
            </a:pPr>
            <a:endParaRPr sz="1100"/>
          </a:p>
          <a:p>
            <a:pPr marL="0" lvl="0" indent="0" algn="l" rtl="0">
              <a:spcBef>
                <a:spcPts val="0"/>
              </a:spcBef>
              <a:spcAft>
                <a:spcPts val="0"/>
              </a:spcAft>
              <a:buNone/>
            </a:pPr>
            <a:r>
              <a:rPr lang="en-US" sz="1100" b="1"/>
              <a:t>Principais especialistas internacionais</a:t>
            </a:r>
            <a:endParaRPr/>
          </a:p>
          <a:p>
            <a:pPr marL="0" lvl="0" indent="0" algn="l" rtl="0">
              <a:spcBef>
                <a:spcPts val="0"/>
              </a:spcBef>
              <a:spcAft>
                <a:spcPts val="0"/>
              </a:spcAft>
              <a:buNone/>
            </a:pPr>
            <a:r>
              <a:rPr lang="en-US" sz="1100"/>
              <a:t>Celia Brown, MindFreedom International (Estados Unidos da América); Mauro Giovanni Carta, Università degli studi di Cagliari (Itália); Yeni Rosa Damayanti, Associação de Saúde Mental da Indonésia (Indonésia); Sera Davidow, Western Mass Recovery Learning Community (Estados Unidos da América); Catalina Devandas Aguilar, Relatora Especial da ONU sobre os direitos das pessoas com deficiência (Suíça); Julian Eaton, CBM International e London School of Hygiene and Tropical Medicine (Reino Unido); Salam Gómez, Rede Mundial de Usuários e Sobreviventes da Psiquiatria (Colômbia); Gemma Hunting, Consultora Internacional (Alemanha); Diane Kingston, Aliança Internacional contra o HIV/AIDS (Reino Unido); Itzhak Levav, Departamento de Saúde Mental Comunitária, Universidade de Haifa (Israel); Peter McGovern, Modum Bad (Noruega); David McGrath, Consultor Internacional (Austrália); Tina Minkowitz, Centro para os Direitos Humanos dos Usuários e Sobreviventes da Psiquiatria (Estados Unidos da América); Peter Mittler, Aliança Internacional contra a Demência (Reino Unido); Maria Francesca Moro, Universidade de Columbia (Estados Unidos da América); Fiona Morrissey, Consultora em Pesquisa sobre Legislação sobre Deficiência (Irlanda); Michael Njenga, Usuários e Sobreviventes da Psiquiatria no Quênia (Quênia); David W. Oaks, Aciu Insitute, LLC (Estados Unidos da América); Soumitra Pathare, Centro de Direito e Política de Saúde Mental, Sociedade Jurídica Indiana (Índia); Dainius Pūras, Relator Especial sobre o direito de todos ao gozo do mais alto padrão de saúde possível (Suíça); Jolijn Santegoeds, Rede Mundial de Usuários e Sobreviventes da Psiquiatria (Países Baixos); Sashi Sashidharan, Universidade de Glasgow (Reino Unido); Gregory Smith, consultor internacional (Estados Unidos da América); Kate Swaffer, Aliança Internacional para a Demência (Austrália); Carmen Valle, CBM International (Tailândia); Alberto Vásquez Encalada, Gabinete do Relator Especial da ONU sobre os direitos das pessoas com deficiência (Suíça)</a:t>
            </a:r>
            <a:endParaRPr/>
          </a:p>
          <a:p>
            <a:pPr marL="0" lvl="0" indent="0" algn="l" rtl="0">
              <a:spcBef>
                <a:spcPts val="0"/>
              </a:spcBef>
              <a:spcAft>
                <a:spcPts val="0"/>
              </a:spcAft>
              <a:buNone/>
            </a:pPr>
            <a:endParaRPr sz="1100"/>
          </a:p>
          <a:p>
            <a:pPr marL="0" lvl="0" indent="0" algn="l" rtl="0">
              <a:spcBef>
                <a:spcPts val="0"/>
              </a:spcBef>
              <a:spcAft>
                <a:spcPts val="0"/>
              </a:spcAft>
              <a:buNone/>
            </a:pPr>
            <a:r>
              <a:rPr lang="en-US" sz="1100" b="1"/>
              <a:t>Contribuições</a:t>
            </a:r>
            <a:endParaRPr/>
          </a:p>
          <a:p>
            <a:pPr marL="0" lvl="0" indent="0" algn="l" rtl="0">
              <a:spcBef>
                <a:spcPts val="0"/>
              </a:spcBef>
              <a:spcAft>
                <a:spcPts val="0"/>
              </a:spcAft>
              <a:buNone/>
            </a:pPr>
            <a:r>
              <a:rPr lang="en-US" sz="1100">
                <a:solidFill>
                  <a:schemeClr val="accent2"/>
                </a:solidFill>
              </a:rPr>
              <a:t>Revisores técnicos</a:t>
            </a:r>
            <a:endParaRPr/>
          </a:p>
          <a:p>
            <a:pPr marL="0" lvl="0" indent="0" algn="l" rtl="0">
              <a:spcBef>
                <a:spcPts val="0"/>
              </a:spcBef>
              <a:spcAft>
                <a:spcPts val="0"/>
              </a:spcAft>
              <a:buNone/>
            </a:pPr>
            <a:r>
              <a:rPr lang="en-US" sz="1100"/>
              <a:t>Abu Bakar Abdul Kadir, Hospital Permai (Malásia); Robinah Nakanwagi Alambuya, Rede Pan-Africana de Pessoas com Deficiência Psicossocial. (Uganda); Anna Arstein-Kerslake, Melbourne Law School, University of Melbourne (Austrália); Lori Ashcraft, Resilience Inc. (Estados Unidos da América); Rod Astbury, Associação de Saúde Mental da Austrália Ocidental (Austrália); Joseph Atukunda, Heartsounds, Uganda (Uganda); David Axworthy, Comissão de Saúde Mental da Austrália Ocidental (Austrália); Simon Vasseur Bacle, EPSM Lille Metropole, Centro Colaborador da OMS, Lille (França); Sam Badege, Organização Nacional de Usuários e Sobreviventes da Psiquiatria em Ruanda (Ruanda); Amrit Bakhshy, Associação de Conscientização sobre Esquizofrenia (Índia); Anja Baumann, Ação Saúde Mental Alemanha (Alemanha); Jerome Bickenbach, Universidade de Lucerna (Suíça); Jean-Sébastien Blanc, Associação para a Prevenção da Tortura (Suíça); Pat Bracken, Psiquiatra Consultor Independente (Irlanda); Simon Bradstreet, Universidade de Glasgow (Reino Unido); Claudia Pellegrini Braga, Universidade de São Paulo (Brasil); Ministério Público do Rio de Janeiro (Brasil); Patricia Brogna, Escola Nacional de Terapia Ocupacional (Argentina); Celia Brown, MindFreedom International (Estados Unidos da América); Kimberly Budnick, Professora do Head Start/Educadora da Primeira Infância (Estados Unidos da América); Janice Cambri, Psychosocial Disability Inclusive Philippines (Filipinas); Aleisha Carroll, CBM Austrália (Austrália); Mauro Giovanni Carta, Università degli studi di Cagliari (Itália); Chauhan Ajay, Autoridade Estadual de Saúde Mental, Gujarat, (Índia); Facundo Chavez Penillas, Escritório do Alto Comissariado das Nações Unidas para os Direitos Humanos (Suíça); Daniel Chisholm, Escritório Regional da OMS para a Europa (Dinamarca); </a:t>
            </a:r>
            <a:endParaRPr sz="1100"/>
          </a:p>
        </p:txBody>
      </p:sp>
      <p:sp>
        <p:nvSpPr>
          <p:cNvPr id="1018" name="Google Shape;1018;p108:notes">
            <a:extLst>
              <a:ext uri="{FF2B5EF4-FFF2-40B4-BE49-F238E27FC236}">
                <a16:creationId xmlns:a16="http://schemas.microsoft.com/office/drawing/2014/main" id="{2793DD14-7285-B68F-F9F4-0E20E0144A24}"/>
              </a:ext>
            </a:extLst>
          </p:cNvPr>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113</a:t>
            </a:fld>
            <a:endParaRPr/>
          </a:p>
        </p:txBody>
      </p:sp>
      <p:sp>
        <p:nvSpPr>
          <p:cNvPr id="1019" name="Google Shape;1019;p108:notes">
            <a:extLst>
              <a:ext uri="{FF2B5EF4-FFF2-40B4-BE49-F238E27FC236}">
                <a16:creationId xmlns:a16="http://schemas.microsoft.com/office/drawing/2014/main" id="{184B0C55-9755-FA33-CF63-B231828D0056}"/>
              </a:ext>
            </a:extLst>
          </p:cNvPr>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44226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a:extLst>
            <a:ext uri="{FF2B5EF4-FFF2-40B4-BE49-F238E27FC236}">
              <a16:creationId xmlns:a16="http://schemas.microsoft.com/office/drawing/2014/main" id="{25C7A0BB-5DBF-BF62-EF5B-75EF8BF5F1AC}"/>
            </a:ext>
          </a:extLst>
        </p:cNvPr>
        <p:cNvGrpSpPr/>
        <p:nvPr/>
      </p:nvGrpSpPr>
      <p:grpSpPr>
        <a:xfrm>
          <a:off x="0" y="0"/>
          <a:ext cx="0" cy="0"/>
          <a:chOff x="0" y="0"/>
          <a:chExt cx="0" cy="0"/>
        </a:xfrm>
      </p:grpSpPr>
      <p:sp>
        <p:nvSpPr>
          <p:cNvPr id="1017" name="Google Shape;1017;p108:notes">
            <a:extLst>
              <a:ext uri="{FF2B5EF4-FFF2-40B4-BE49-F238E27FC236}">
                <a16:creationId xmlns:a16="http://schemas.microsoft.com/office/drawing/2014/main" id="{DEA70C5C-8E45-80C5-966F-18A2839023F7}"/>
              </a:ext>
            </a:extLst>
          </p:cNvPr>
          <p:cNvSpPr txBox="1">
            <a:spLocks noGrp="1"/>
          </p:cNvSpPr>
          <p:nvPr>
            <p:ph type="body" idx="1"/>
          </p:nvPr>
        </p:nvSpPr>
        <p:spPr>
          <a:xfrm>
            <a:off x="341380" y="374612"/>
            <a:ext cx="5872161" cy="9442155"/>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r>
              <a:rPr lang="en-US" sz="1100" b="1"/>
              <a:t>Conceituação </a:t>
            </a:r>
            <a:endParaRPr/>
          </a:p>
          <a:p>
            <a:pPr marL="0" lvl="0" indent="0" algn="l" rtl="0">
              <a:spcBef>
                <a:spcPts val="0"/>
              </a:spcBef>
              <a:spcAft>
                <a:spcPts val="0"/>
              </a:spcAft>
              <a:buNone/>
            </a:pPr>
            <a:r>
              <a:rPr lang="en-US" sz="1100"/>
              <a:t>Michelle Funk (Coordenadora) e Natalie Drew Bold (Diretora Técnica) Política de Saúde Mental e Desenvolvimento de Serviços, Departamento de Saúde Mental e Abuso de Substâncias (OMS, Genebra)</a:t>
            </a:r>
            <a:endParaRPr/>
          </a:p>
          <a:p>
            <a:pPr marL="0" lvl="0" indent="0" algn="l" rtl="0">
              <a:spcBef>
                <a:spcPts val="0"/>
              </a:spcBef>
              <a:spcAft>
                <a:spcPts val="0"/>
              </a:spcAft>
              <a:buNone/>
            </a:pPr>
            <a:endParaRPr sz="1100"/>
          </a:p>
          <a:p>
            <a:pPr marL="0" lvl="0" indent="0" algn="l" rtl="0">
              <a:spcBef>
                <a:spcPts val="0"/>
              </a:spcBef>
              <a:spcAft>
                <a:spcPts val="0"/>
              </a:spcAft>
              <a:buNone/>
            </a:pPr>
            <a:r>
              <a:rPr lang="en-US" sz="1100" b="1"/>
              <a:t>Equipe de redação e redação</a:t>
            </a:r>
            <a:endParaRPr/>
          </a:p>
          <a:p>
            <a:pPr marL="0" lvl="0" indent="0" algn="l" rtl="0">
              <a:spcBef>
                <a:spcPts val="0"/>
              </a:spcBef>
              <a:spcAft>
                <a:spcPts val="0"/>
              </a:spcAft>
              <a:buNone/>
            </a:pPr>
            <a:r>
              <a:rPr lang="en-US" sz="1100"/>
              <a:t>Dra. Michelle Funk, (OMS, Genebra), Natalie Drew Bold (OMS, Genebra); Marie Baudel, Université de Nantes, França</a:t>
            </a:r>
            <a:endParaRPr/>
          </a:p>
          <a:p>
            <a:pPr marL="0" lvl="0" indent="0" algn="l" rtl="0">
              <a:spcBef>
                <a:spcPts val="0"/>
              </a:spcBef>
              <a:spcAft>
                <a:spcPts val="0"/>
              </a:spcAft>
              <a:buNone/>
            </a:pPr>
            <a:endParaRPr sz="1100"/>
          </a:p>
          <a:p>
            <a:pPr marL="0" lvl="0" indent="0" algn="l" rtl="0">
              <a:spcBef>
                <a:spcPts val="0"/>
              </a:spcBef>
              <a:spcAft>
                <a:spcPts val="0"/>
              </a:spcAft>
              <a:buNone/>
            </a:pPr>
            <a:r>
              <a:rPr lang="en-US" sz="1100" b="1"/>
              <a:t>Principais especialistas internacionais</a:t>
            </a:r>
            <a:endParaRPr/>
          </a:p>
          <a:p>
            <a:pPr marL="0" lvl="0" indent="0" algn="l" rtl="0">
              <a:spcBef>
                <a:spcPts val="0"/>
              </a:spcBef>
              <a:spcAft>
                <a:spcPts val="0"/>
              </a:spcAft>
              <a:buNone/>
            </a:pPr>
            <a:r>
              <a:rPr lang="en-US" sz="1100"/>
              <a:t>Celia Brown, MindFreedom International (Estados Unidos da América); Mauro Giovanni Carta, Università degli studi di Cagliari (Itália); Yeni Rosa Damayanti, Associação de Saúde Mental da Indonésia (Indonésia); Sera Davidow, Western Mass Recovery Learning Community (Estados Unidos da América); Catalina Devandas Aguilar, Relatora Especial da ONU sobre os direitos das pessoas com deficiência (Suíça); Julian Eaton, CBM International e London School of Hygiene and Tropical Medicine (Reino Unido); Salam Gómez, Rede Mundial de Usuários e Sobreviventes da Psiquiatria (Colômbia); Gemma Hunting, Consultora Internacional (Alemanha); Diane Kingston, Aliança Internacional contra o HIV/AIDS (Reino Unido); Itzhak Levav, Departamento de Saúde Mental Comunitária, Universidade de Haifa (Israel); Peter McGovern, Modum Bad (Noruega); David McGrath, Consultor Internacional (Austrália); Tina Minkowitz, Centro para os Direitos Humanos dos Usuários e Sobreviventes da Psiquiatria (Estados Unidos da América); Peter Mittler, Aliança Internacional contra a Demência (Reino Unido); Maria Francesca Moro, Universidade de Columbia (Estados Unidos da América); Fiona Morrissey, Consultora em Pesquisa sobre Legislação sobre Deficiência (Irlanda); Michael Njenga, Usuários e Sobreviventes da Psiquiatria no Quênia (Quênia); David W. Oaks, Aciu Insitute, LLC (Estados Unidos da América); Soumitra Pathare, Centro de Direito e Política de Saúde Mental, Sociedade Jurídica Indiana (Índia); Dainius Pūras, Relator Especial sobre o direito de todos ao gozo do mais alto padrão de saúde possível (Suíça); Jolijn Santegoeds, Rede Mundial de Usuários e Sobreviventes da Psiquiatria (Países Baixos); Sashi Sashidharan, Universidade de Glasgow (Reino Unido); Gregory Smith, consultor internacional (Estados Unidos da América); Kate Swaffer, Aliança Internacional para a Demência (Austrália); Carmen Valle, CBM International (Tailândia); Alberto Vásquez Encalada, Gabinete do Relator Especial da ONU sobre os direitos das pessoas com deficiência (Suíça)</a:t>
            </a:r>
            <a:endParaRPr/>
          </a:p>
          <a:p>
            <a:pPr marL="0" lvl="0" indent="0" algn="l" rtl="0">
              <a:spcBef>
                <a:spcPts val="0"/>
              </a:spcBef>
              <a:spcAft>
                <a:spcPts val="0"/>
              </a:spcAft>
              <a:buNone/>
            </a:pPr>
            <a:endParaRPr sz="1100"/>
          </a:p>
          <a:p>
            <a:pPr marL="0" lvl="0" indent="0" algn="l" rtl="0">
              <a:spcBef>
                <a:spcPts val="0"/>
              </a:spcBef>
              <a:spcAft>
                <a:spcPts val="0"/>
              </a:spcAft>
              <a:buNone/>
            </a:pPr>
            <a:r>
              <a:rPr lang="en-US" sz="1100" b="1"/>
              <a:t>Contribuições</a:t>
            </a:r>
            <a:endParaRPr/>
          </a:p>
          <a:p>
            <a:pPr marL="0" lvl="0" indent="0" algn="l" rtl="0">
              <a:spcBef>
                <a:spcPts val="0"/>
              </a:spcBef>
              <a:spcAft>
                <a:spcPts val="0"/>
              </a:spcAft>
              <a:buNone/>
            </a:pPr>
            <a:r>
              <a:rPr lang="en-US" sz="1100">
                <a:solidFill>
                  <a:schemeClr val="accent2"/>
                </a:solidFill>
              </a:rPr>
              <a:t>Revisores técnicos</a:t>
            </a:r>
            <a:endParaRPr/>
          </a:p>
          <a:p>
            <a:pPr marL="0" lvl="0" indent="0" algn="l" rtl="0">
              <a:spcBef>
                <a:spcPts val="0"/>
              </a:spcBef>
              <a:spcAft>
                <a:spcPts val="0"/>
              </a:spcAft>
              <a:buNone/>
            </a:pPr>
            <a:r>
              <a:rPr lang="en-US" sz="1100"/>
              <a:t>Abu Bakar Abdul Kadir, Hospital Permai (Malásia); Robinah Nakanwagi Alambuya, Rede Pan-Africana de Pessoas com Deficiência Psicossocial. (Uganda); Anna Arstein-Kerslake, Melbourne Law School, University of Melbourne (Austrália); Lori Ashcraft, Resilience Inc. (Estados Unidos da América); Rod Astbury, Associação de Saúde Mental da Austrália Ocidental (Austrália); Joseph Atukunda, Heartsounds, Uganda (Uganda); David Axworthy, Comissão de Saúde Mental da Austrália Ocidental (Austrália); Simon Vasseur Bacle, EPSM Lille Metropole, Centro Colaborador da OMS, Lille (França); Sam Badege, Organização Nacional de Usuários e Sobreviventes da Psiquiatria em Ruanda (Ruanda); Amrit Bakhshy, Associação de Conscientização sobre Esquizofrenia (Índia); Anja Baumann, Ação Saúde Mental Alemanha (Alemanha); Jerome Bickenbach, Universidade de Lucerna (Suíça); Jean-Sébastien Blanc, Associação para a Prevenção da Tortura (Suíça); Pat Bracken, Psiquiatra Consultor Independente (Irlanda); Simon Bradstreet, Universidade de Glasgow (Reino Unido); Claudia Pellegrini Braga, Universidade de São Paulo (Brasil); Ministério Público do Rio de Janeiro (Brasil); Patricia Brogna, Escola Nacional de Terapia Ocupacional (Argentina); Celia Brown, MindFreedom International (Estados Unidos da América); Kimberly Budnick, Professora do Head Start/Educadora da Primeira Infância (Estados Unidos da América); Janice Cambri, Psychosocial Disability Inclusive Philippines (Filipinas); Aleisha Carroll, CBM Austrália (Austrália); Mauro Giovanni Carta, Università degli studi di Cagliari (Itália); Chauhan Ajay, Autoridade Estadual de Saúde Mental, Gujarat, (Índia); Facundo Chavez Penillas, Escritório do Alto Comissariado das Nações Unidas para os Direitos Humanos (Suíça); Daniel Chisholm, Escritório Regional da OMS para a Europa (Dinamarca); </a:t>
            </a:r>
            <a:endParaRPr sz="1100"/>
          </a:p>
        </p:txBody>
      </p:sp>
      <p:sp>
        <p:nvSpPr>
          <p:cNvPr id="1018" name="Google Shape;1018;p108:notes">
            <a:extLst>
              <a:ext uri="{FF2B5EF4-FFF2-40B4-BE49-F238E27FC236}">
                <a16:creationId xmlns:a16="http://schemas.microsoft.com/office/drawing/2014/main" id="{13689E8C-15A6-E4C0-751F-B72AB1C1DA20}"/>
              </a:ext>
            </a:extLst>
          </p:cNvPr>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114</a:t>
            </a:fld>
            <a:endParaRPr/>
          </a:p>
        </p:txBody>
      </p:sp>
      <p:sp>
        <p:nvSpPr>
          <p:cNvPr id="1019" name="Google Shape;1019;p108:notes">
            <a:extLst>
              <a:ext uri="{FF2B5EF4-FFF2-40B4-BE49-F238E27FC236}">
                <a16:creationId xmlns:a16="http://schemas.microsoft.com/office/drawing/2014/main" id="{E66A0EC4-7DF8-9F52-634D-80C49C40F1F4}"/>
              </a:ext>
            </a:extLst>
          </p:cNvPr>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5828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2: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2:notes"/>
          <p:cNvSpPr txBox="1">
            <a:spLocks noGrp="1"/>
          </p:cNvSpPr>
          <p:nvPr>
            <p:ph type="body" idx="1"/>
          </p:nvPr>
        </p:nvSpPr>
        <p:spPr>
          <a:xfrm>
            <a:off x="422965" y="4605607"/>
            <a:ext cx="5962856" cy="4836548"/>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None/>
            </a:pPr>
            <a:r>
              <a:rPr lang="en-US" sz="1200" b="1" i="1">
                <a:latin typeface="Helvetica Neue"/>
                <a:ea typeface="Helvetica Neue"/>
                <a:cs typeface="Helvetica Neue"/>
                <a:sym typeface="Helvetica Neue"/>
              </a:rPr>
              <a:t>Exercício 1.2: Viver uma boa vida (15 min.)</a:t>
            </a:r>
            <a:endParaRPr sz="1200">
              <a:latin typeface="Helvetica Neue"/>
              <a:ea typeface="Helvetica Neue"/>
              <a:cs typeface="Helvetica Neue"/>
              <a:sym typeface="Helvetica Neue"/>
            </a:endParaRPr>
          </a:p>
          <a:p>
            <a:pPr marL="90305" lvl="0" indent="0" algn="just" rtl="0">
              <a:lnSpc>
                <a:spcPct val="115000"/>
              </a:lnSpc>
              <a:spcBef>
                <a:spcPts val="1002"/>
              </a:spcBef>
              <a:spcAft>
                <a:spcPts val="0"/>
              </a:spcAft>
              <a:buNone/>
            </a:pPr>
            <a:r>
              <a:rPr lang="en-US" sz="1200">
                <a:solidFill>
                  <a:srgbClr val="4F81BD"/>
                </a:solidFill>
                <a:latin typeface="Calibri"/>
                <a:ea typeface="Calibri"/>
                <a:cs typeface="Calibri"/>
                <a:sym typeface="Calibri"/>
              </a:rPr>
              <a:t>O objetivo deste exercício é permitir que os participantes explorem o que é fundamentalmente importante para que eles vivam uma vida boa e decente. É provável que as ideias expressas pelo grupo sejam semelhantes às contidas na Declaração Universal dos Direitos Humanos (DUDH). Isso permitirá que o grupo veja como os direitos humanos são relevantes e importantes para todas as pessoas. </a:t>
            </a:r>
            <a:endParaRPr sz="1200">
              <a:latin typeface="Calibri"/>
              <a:ea typeface="Calibri"/>
              <a:cs typeface="Calibri"/>
              <a:sym typeface="Calibri"/>
            </a:endParaRPr>
          </a:p>
          <a:p>
            <a:pPr marL="90305" lvl="0" indent="0" algn="l" rtl="0">
              <a:lnSpc>
                <a:spcPct val="115000"/>
              </a:lnSpc>
              <a:spcBef>
                <a:spcPts val="1002"/>
              </a:spcBef>
              <a:spcAft>
                <a:spcPts val="0"/>
              </a:spcAft>
              <a:buNone/>
            </a:pPr>
            <a:r>
              <a:rPr lang="en-US" sz="1200">
                <a:solidFill>
                  <a:srgbClr val="4F81BD"/>
                </a:solidFill>
                <a:latin typeface="Calibri"/>
                <a:ea typeface="Calibri"/>
                <a:cs typeface="Calibri"/>
                <a:sym typeface="Calibri"/>
              </a:rPr>
              <a:t>Comece fazendo estas duas perguntas:</a:t>
            </a:r>
            <a:endParaRPr sz="1200">
              <a:latin typeface="Calibri"/>
              <a:ea typeface="Calibri"/>
              <a:cs typeface="Calibri"/>
              <a:sym typeface="Calibri"/>
            </a:endParaRPr>
          </a:p>
          <a:p>
            <a:pPr marL="343414" lvl="0" indent="-343414" algn="l" rtl="0">
              <a:lnSpc>
                <a:spcPct val="115000"/>
              </a:lnSpc>
              <a:spcBef>
                <a:spcPts val="1002"/>
              </a:spcBef>
              <a:spcAft>
                <a:spcPts val="0"/>
              </a:spcAft>
              <a:buClr>
                <a:schemeClr val="dk1"/>
              </a:buClr>
              <a:buSzPts val="1200"/>
              <a:buFont typeface="Noto Sans Symbols"/>
              <a:buChar char="∙"/>
            </a:pPr>
            <a:r>
              <a:rPr lang="en-US" sz="1200">
                <a:latin typeface="Calibri"/>
                <a:ea typeface="Calibri"/>
                <a:cs typeface="Calibri"/>
                <a:sym typeface="Calibri"/>
              </a:rPr>
              <a:t>O que é mais importante para você na vida? </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O que é necessário para viver </a:t>
            </a:r>
            <a:r>
              <a:rPr lang="en-US" sz="1200"/>
              <a:t>bem</a:t>
            </a:r>
            <a:r>
              <a:rPr lang="en-US" sz="1200">
                <a:latin typeface="Calibri"/>
                <a:ea typeface="Calibri"/>
                <a:cs typeface="Calibri"/>
                <a:sym typeface="Calibri"/>
              </a:rPr>
              <a:t>?</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sz="1200">
                <a:solidFill>
                  <a:srgbClr val="4F81BD"/>
                </a:solidFill>
              </a:rPr>
              <a:t>Permita que os participantes discutam em grupo e listem ideias no painel flipchart. Você pode escrever “vida boa” no meio do painel flipchart e adicionar as ideias das pessoas em torno disso. Incentive os participantes a dar seus próprios exemplos pessoais (por exemplo, alguns podem dizer viajar, outros ter uma família, socializar com amigos ou segurança financeira).</a:t>
            </a:r>
            <a:endParaRPr sz="1200">
              <a:solidFill>
                <a:srgbClr val="4F81BD"/>
              </a:solidFill>
            </a:endParaRPr>
          </a:p>
          <a:p>
            <a:pPr marL="0" lvl="0" indent="0" algn="just" rtl="0">
              <a:lnSpc>
                <a:spcPct val="115000"/>
              </a:lnSpc>
              <a:spcBef>
                <a:spcPts val="1002"/>
              </a:spcBef>
              <a:spcAft>
                <a:spcPts val="0"/>
              </a:spcAft>
              <a:buNone/>
            </a:pPr>
            <a:r>
              <a:rPr lang="en-US" sz="1200">
                <a:solidFill>
                  <a:srgbClr val="4F81BD"/>
                </a:solidFill>
              </a:rPr>
              <a:t>Destaque que muitas pessoas ao redor do mundo provavelmente chegariam a conclusões semelhantes sobre o que é necessário para viver uma vida boa. Guarde esta lista, pois ela será usada novamente mais tarde neste treinamento.</a:t>
            </a:r>
            <a:endParaRPr sz="1200">
              <a:solidFill>
                <a:srgbClr val="4F81BD"/>
              </a:solidFill>
            </a:endParaRPr>
          </a:p>
          <a:p>
            <a:pPr marL="0" lvl="0" indent="0" algn="just" rtl="0">
              <a:lnSpc>
                <a:spcPct val="115000"/>
              </a:lnSpc>
              <a:spcBef>
                <a:spcPts val="1002"/>
              </a:spcBef>
              <a:spcAft>
                <a:spcPts val="0"/>
              </a:spcAft>
              <a:buNone/>
            </a:pPr>
            <a:r>
              <a:rPr lang="en-US" sz="1200">
                <a:solidFill>
                  <a:srgbClr val="4F81BD"/>
                </a:solidFill>
              </a:rPr>
              <a:t>Termine este exercício destacando que precisamos de alguns elementos essenciais para viver uma vida boa. De fato, muitos dos elementos identificados neste exercício são direitos contidos na Declaração Universal dos Direitos Humanos, que exploraremos no próximo tema.</a:t>
            </a:r>
            <a:r>
              <a:rPr lang="en-US" sz="1200">
                <a:solidFill>
                  <a:srgbClr val="4F81BD"/>
                </a:solidFill>
                <a:latin typeface="Calibri"/>
                <a:ea typeface="Calibri"/>
                <a:cs typeface="Calibri"/>
                <a:sym typeface="Calibri"/>
              </a:rPr>
              <a:t> </a:t>
            </a:r>
            <a:endParaRPr/>
          </a:p>
          <a:p>
            <a:pPr marL="0" lvl="0" indent="0" algn="l" rtl="0">
              <a:spcBef>
                <a:spcPts val="1002"/>
              </a:spcBef>
              <a:spcAft>
                <a:spcPts val="0"/>
              </a:spcAft>
              <a:buNone/>
            </a:pPr>
            <a:endParaRPr sz="1200"/>
          </a:p>
        </p:txBody>
      </p:sp>
      <p:sp>
        <p:nvSpPr>
          <p:cNvPr id="220" name="Google Shape;220;p12: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3: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3: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r>
              <a:rPr lang="en-US" sz="1200" b="1">
                <a:solidFill>
                  <a:srgbClr val="4F81BD"/>
                </a:solidFill>
                <a:latin typeface="Calibri"/>
                <a:ea typeface="Calibri"/>
                <a:cs typeface="Calibri"/>
                <a:sym typeface="Calibri"/>
              </a:rPr>
              <a:t>Tempo para este </a:t>
            </a:r>
            <a:r>
              <a:rPr lang="en-US" sz="1200" b="1">
                <a:solidFill>
                  <a:srgbClr val="4F81BD"/>
                </a:solidFill>
              </a:rPr>
              <a:t>tema</a:t>
            </a:r>
            <a:endParaRPr sz="1200" b="1">
              <a:solidFill>
                <a:srgbClr val="4F81BD"/>
              </a:solidFill>
              <a:latin typeface="Calibri"/>
              <a:ea typeface="Calibri"/>
              <a:cs typeface="Calibri"/>
              <a:sym typeface="Calibri"/>
            </a:endParaRPr>
          </a:p>
          <a:p>
            <a:pPr marL="0" lvl="0" indent="0" algn="l" rtl="0">
              <a:spcBef>
                <a:spcPts val="0"/>
              </a:spcBef>
              <a:spcAft>
                <a:spcPts val="0"/>
              </a:spcAft>
              <a:buNone/>
            </a:pPr>
            <a:r>
              <a:rPr lang="en-US" sz="1200"/>
              <a:t>Aproximadamente 1 hora e 5 minutos.</a:t>
            </a:r>
            <a:endParaRPr sz="1200"/>
          </a:p>
          <a:p>
            <a:pPr marL="0" lvl="0" indent="0" algn="l" rtl="0">
              <a:spcBef>
                <a:spcPts val="0"/>
              </a:spcBef>
              <a:spcAft>
                <a:spcPts val="0"/>
              </a:spcAft>
              <a:buNone/>
            </a:pPr>
            <a:endParaRPr sz="1200"/>
          </a:p>
        </p:txBody>
      </p:sp>
      <p:sp>
        <p:nvSpPr>
          <p:cNvPr id="228" name="Google Shape;228;p13: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4:notes"/>
          <p:cNvSpPr>
            <a:spLocks noGrp="1" noRot="1" noChangeAspect="1"/>
          </p:cNvSpPr>
          <p:nvPr>
            <p:ph type="sldImg" idx="2"/>
          </p:nvPr>
        </p:nvSpPr>
        <p:spPr>
          <a:xfrm>
            <a:off x="858838" y="742950"/>
            <a:ext cx="5089525" cy="28622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4:notes"/>
          <p:cNvSpPr txBox="1">
            <a:spLocks noGrp="1"/>
          </p:cNvSpPr>
          <p:nvPr>
            <p:ph type="body" idx="1"/>
          </p:nvPr>
        </p:nvSpPr>
        <p:spPr>
          <a:xfrm>
            <a:off x="470986" y="3605632"/>
            <a:ext cx="6007062" cy="5914000"/>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None/>
            </a:pPr>
            <a:r>
              <a:rPr lang="en-US" sz="1200" b="1" i="1">
                <a:latin typeface="Calibri"/>
                <a:ea typeface="Calibri"/>
                <a:cs typeface="Calibri"/>
                <a:sym typeface="Calibri"/>
              </a:rPr>
              <a:t>Apresentação: O que são direitos humanos? (35 min</a:t>
            </a:r>
            <a:r>
              <a:rPr lang="en-US" sz="1200" b="1" i="1"/>
              <a:t>utos</a:t>
            </a:r>
            <a:r>
              <a:rPr lang="en-US" sz="1200" b="1" i="1">
                <a:latin typeface="Calibri"/>
                <a:ea typeface="Calibri"/>
                <a:cs typeface="Calibri"/>
                <a:sym typeface="Calibri"/>
              </a:rPr>
              <a:t>)</a:t>
            </a:r>
            <a:r>
              <a:rPr lang="en-US">
                <a:solidFill>
                  <a:srgbClr val="4F81BD"/>
                </a:solidFill>
              </a:rPr>
              <a:t> </a:t>
            </a:r>
            <a:endParaRPr sz="1200">
              <a:latin typeface="Calibri"/>
              <a:ea typeface="Calibri"/>
              <a:cs typeface="Calibri"/>
              <a:sym typeface="Calibri"/>
            </a:endParaRPr>
          </a:p>
          <a:p>
            <a:pPr marL="0" lvl="0" indent="0" algn="ctr" rtl="0">
              <a:lnSpc>
                <a:spcPct val="115000"/>
              </a:lnSpc>
              <a:spcBef>
                <a:spcPts val="1002"/>
              </a:spcBef>
              <a:spcAft>
                <a:spcPts val="0"/>
              </a:spcAft>
              <a:buNone/>
            </a:pPr>
            <a:r>
              <a:rPr lang="en-US" sz="1200" b="1"/>
              <a:t>“Direitos humanos são o que ninguém pode tirar de você”</a:t>
            </a:r>
            <a:endParaRPr sz="1200" b="1"/>
          </a:p>
          <a:p>
            <a:pPr marL="0" lvl="0" indent="0" algn="l" rtl="0">
              <a:lnSpc>
                <a:spcPct val="115000"/>
              </a:lnSpc>
              <a:spcBef>
                <a:spcPts val="1002"/>
              </a:spcBef>
              <a:spcAft>
                <a:spcPts val="0"/>
              </a:spcAft>
              <a:buNone/>
            </a:pPr>
            <a:r>
              <a:rPr lang="en-US" sz="1200">
                <a:latin typeface="Calibri"/>
                <a:ea typeface="Calibri"/>
                <a:cs typeface="Calibri"/>
                <a:sym typeface="Calibri"/>
              </a:rPr>
              <a:t>Esta é uma citação de Rene Cassin, um dos redatores da Declaração Universal dos Direitos Humanos (DUDH).</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t>Os direitos humanos não são um dom ou um privilégio. Eles não são concedidos a nós por outros.</a:t>
            </a:r>
            <a:endParaRPr sz="1200"/>
          </a:p>
          <a:p>
            <a:pPr marL="343414" lvl="0" indent="-343414" algn="l" rtl="0">
              <a:lnSpc>
                <a:spcPct val="115000"/>
              </a:lnSpc>
              <a:spcBef>
                <a:spcPts val="0"/>
              </a:spcBef>
              <a:spcAft>
                <a:spcPts val="0"/>
              </a:spcAft>
              <a:buClr>
                <a:schemeClr val="dk1"/>
              </a:buClr>
              <a:buSzPts val="1200"/>
              <a:buFont typeface="Noto Sans Symbols"/>
              <a:buChar char="∙"/>
            </a:pPr>
            <a:r>
              <a:rPr lang="en-US" sz="1200"/>
              <a:t>São direitos básicos que temos simplesmente porque somos humanos. Eles são fundamentais para viver uma vida boa e florescer.</a:t>
            </a:r>
            <a:endParaRPr sz="1200"/>
          </a:p>
          <a:p>
            <a:pPr marL="0" lvl="0" indent="0" algn="just" rtl="0">
              <a:lnSpc>
                <a:spcPct val="115000"/>
              </a:lnSpc>
              <a:spcBef>
                <a:spcPts val="1002"/>
              </a:spcBef>
              <a:spcAft>
                <a:spcPts val="0"/>
              </a:spcAft>
              <a:buNone/>
            </a:pPr>
            <a:r>
              <a:rPr lang="en-US" sz="1200">
                <a:solidFill>
                  <a:srgbClr val="4F81BD"/>
                </a:solidFill>
                <a:latin typeface="Calibri"/>
                <a:ea typeface="Calibri"/>
                <a:cs typeface="Calibri"/>
                <a:sym typeface="Calibri"/>
              </a:rPr>
              <a:t>Neste ponto, forneça aos participantes uma cópia da DUDH (com a versão simplificada associada pela Anistia Internacional no Anexo 2). </a:t>
            </a:r>
            <a:endParaRPr sz="1200">
              <a:latin typeface="Calibri"/>
              <a:ea typeface="Calibri"/>
              <a:cs typeface="Calibri"/>
              <a:sym typeface="Calibri"/>
            </a:endParaRPr>
          </a:p>
          <a:p>
            <a:pPr marL="0" lvl="0" indent="0" algn="l" rtl="0">
              <a:lnSpc>
                <a:spcPct val="115000"/>
              </a:lnSpc>
              <a:spcBef>
                <a:spcPts val="1002"/>
              </a:spcBef>
              <a:spcAft>
                <a:spcPts val="0"/>
              </a:spcAft>
              <a:buNone/>
            </a:pPr>
            <a:r>
              <a:rPr lang="en-US">
                <a:solidFill>
                  <a:srgbClr val="4F81BD"/>
                </a:solidFill>
              </a:rPr>
              <a:t>As diferentes versões linguísticas da DUDH podem ser encontradas aqui: </a:t>
            </a:r>
            <a:r>
              <a:rPr lang="en-US" u="sng">
                <a:solidFill>
                  <a:srgbClr val="0000FF"/>
                </a:solidFill>
                <a:hlinkClick r:id="rId3">
                  <a:extLst>
                    <a:ext uri="{A12FA001-AC4F-418D-AE19-62706E023703}">
                      <ahyp:hlinkClr xmlns:ahyp="http://schemas.microsoft.com/office/drawing/2018/hyperlinkcolor" val="tx"/>
                    </a:ext>
                  </a:extLst>
                </a:hlinkClick>
              </a:rPr>
              <a:t>https://udhr.audio/</a:t>
            </a:r>
            <a:r>
              <a:rPr lang="en-US">
                <a:solidFill>
                  <a:srgbClr val="4F81BD"/>
                </a:solidFill>
              </a:rPr>
              <a:t> </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sz="1200">
                <a:solidFill>
                  <a:srgbClr val="4F81BD"/>
                </a:solidFill>
                <a:latin typeface="Calibri"/>
                <a:ea typeface="Calibri"/>
                <a:cs typeface="Calibri"/>
                <a:sym typeface="Calibri"/>
              </a:rPr>
              <a:t>A DUDH em língua de sinais pode ser encontrada aqui: </a:t>
            </a:r>
            <a:endParaRPr sz="1200">
              <a:latin typeface="Calibri"/>
              <a:ea typeface="Calibri"/>
              <a:cs typeface="Calibri"/>
              <a:sym typeface="Calibri"/>
            </a:endParaRPr>
          </a:p>
          <a:p>
            <a:pPr marL="0" lvl="0" indent="0" algn="l" rtl="0">
              <a:lnSpc>
                <a:spcPct val="115000"/>
              </a:lnSpc>
              <a:spcBef>
                <a:spcPts val="1002"/>
              </a:spcBef>
              <a:spcAft>
                <a:spcPts val="0"/>
              </a:spcAft>
              <a:buNone/>
            </a:pPr>
            <a:r>
              <a:rPr lang="en-US" u="sng">
                <a:solidFill>
                  <a:srgbClr val="0000FF"/>
                </a:solidFill>
                <a:hlinkClick r:id="rId4">
                  <a:extLst>
                    <a:ext uri="{A12FA001-AC4F-418D-AE19-62706E023703}">
                      <ahyp:hlinkClr xmlns:ahyp="http://schemas.microsoft.com/office/drawing/2018/hyperlinkcolor" val="tx"/>
                    </a:ext>
                  </a:extLst>
                </a:hlinkClick>
              </a:rPr>
              <a:t>http://www.ohchr.org/EN/UDHR/Pages/UDHRinsignlanguages.aspx</a:t>
            </a:r>
            <a:r>
              <a:rPr lang="en-US">
                <a:solidFill>
                  <a:srgbClr val="4F81BD"/>
                </a:solidFill>
              </a:rPr>
              <a:t> (acessado em 23 de novembro de 2018).</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a:solidFill>
                  <a:srgbClr val="4F81BD"/>
                </a:solidFill>
              </a:rPr>
              <a:t>A DUDH será usada ao longo deste módulo, pois proporciona uma introdução geral aos direitos humanos. A intenção não é fornecer conhecimento e treinamento aprofundados sobre a estrutura internacional dos direitos humanos, o que exigiria informações adicionais extensas. O propósito de usar a DUDH neste módulo é apresentar aos participantes questões e conceitos de direitos humanos de uma forma fácil de entender. Nos módulos subsequentes, a Convenção sobre os Direitos das Pessoas com Deficiência (CDPD) será amplamente examinada.</a:t>
            </a:r>
            <a:r>
              <a:rPr lang="en-US">
                <a:solidFill>
                  <a:srgbClr val="4F81BD"/>
                </a:solidFill>
                <a:latin typeface="Calibri"/>
                <a:ea typeface="Calibri"/>
                <a:cs typeface="Calibri"/>
                <a:sym typeface="Calibri"/>
              </a:rPr>
              <a:t>.</a:t>
            </a:r>
            <a:endParaRPr sz="1200">
              <a:latin typeface="Calibri"/>
              <a:ea typeface="Calibri"/>
              <a:cs typeface="Calibri"/>
              <a:sym typeface="Calibri"/>
            </a:endParaRPr>
          </a:p>
          <a:p>
            <a:pPr marL="0" lvl="0" indent="0" algn="l" rtl="0">
              <a:spcBef>
                <a:spcPts val="1002"/>
              </a:spcBef>
              <a:spcAft>
                <a:spcPts val="0"/>
              </a:spcAft>
              <a:buNone/>
            </a:pPr>
            <a:r>
              <a:rPr lang="en-US" sz="1200">
                <a:solidFill>
                  <a:srgbClr val="4F81BD"/>
                </a:solidFill>
                <a:latin typeface="Calibri"/>
                <a:ea typeface="Calibri"/>
                <a:cs typeface="Calibri"/>
                <a:sym typeface="Calibri"/>
              </a:rPr>
              <a:t>Dê aos participantes alguns minutos para lerem a DUDH. </a:t>
            </a:r>
            <a:endParaRPr sz="1200"/>
          </a:p>
        </p:txBody>
      </p:sp>
      <p:sp>
        <p:nvSpPr>
          <p:cNvPr id="235" name="Google Shape;235;p14: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5:notes"/>
          <p:cNvSpPr>
            <a:spLocks noGrp="1" noRot="1" noChangeAspect="1"/>
          </p:cNvSpPr>
          <p:nvPr>
            <p:ph type="sldImg" idx="2"/>
          </p:nvPr>
        </p:nvSpPr>
        <p:spPr>
          <a:xfrm>
            <a:off x="855663" y="457200"/>
            <a:ext cx="5095875" cy="286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5:notes"/>
          <p:cNvSpPr txBox="1">
            <a:spLocks noGrp="1"/>
          </p:cNvSpPr>
          <p:nvPr>
            <p:ph type="body" idx="1"/>
          </p:nvPr>
        </p:nvSpPr>
        <p:spPr>
          <a:xfrm>
            <a:off x="680878" y="3381474"/>
            <a:ext cx="5447030" cy="6080926"/>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None/>
            </a:pPr>
            <a:r>
              <a:rPr lang="en-US" sz="1000"/>
              <a:t>Mostre a seguinte fotografia:</a:t>
            </a:r>
            <a:endParaRPr sz="1600">
              <a:latin typeface="Calibri"/>
              <a:ea typeface="Calibri"/>
              <a:cs typeface="Calibri"/>
              <a:sym typeface="Calibri"/>
            </a:endParaRPr>
          </a:p>
          <a:p>
            <a:pPr marL="0" lvl="0" indent="0" algn="l" rtl="0">
              <a:lnSpc>
                <a:spcPct val="115000"/>
              </a:lnSpc>
              <a:spcBef>
                <a:spcPts val="0"/>
              </a:spcBef>
              <a:spcAft>
                <a:spcPts val="0"/>
              </a:spcAft>
              <a:buNone/>
            </a:pPr>
            <a:r>
              <a:rPr lang="en-US" sz="1000"/>
              <a:t> </a:t>
            </a:r>
            <a:endParaRPr sz="1600">
              <a:latin typeface="Calibri"/>
              <a:ea typeface="Calibri"/>
              <a:cs typeface="Calibri"/>
              <a:sym typeface="Calibri"/>
            </a:endParaRPr>
          </a:p>
          <a:p>
            <a:pPr marL="0" lvl="0" indent="0" algn="l" rtl="0">
              <a:lnSpc>
                <a:spcPct val="115000"/>
              </a:lnSpc>
              <a:spcBef>
                <a:spcPts val="0"/>
              </a:spcBef>
              <a:spcAft>
                <a:spcPts val="0"/>
              </a:spcAft>
              <a:buNone/>
            </a:pPr>
            <a:r>
              <a:rPr lang="en-US" sz="1000"/>
              <a:t>Fotografia do campo de concentração </a:t>
            </a:r>
            <a:r>
              <a:rPr lang="en-US" sz="1000" i="1"/>
              <a:t>(</a:t>
            </a:r>
            <a:r>
              <a:rPr lang="en-US" sz="1000" i="1" u="sng">
                <a:solidFill>
                  <a:schemeClr val="hlink"/>
                </a:solidFill>
                <a:hlinkClick r:id="rId3"/>
              </a:rPr>
              <a:t>2</a:t>
            </a:r>
            <a:r>
              <a:rPr lang="en-US" sz="1000" i="1"/>
              <a:t>) </a:t>
            </a:r>
            <a:r>
              <a:rPr lang="en-US" sz="1000"/>
              <a:t>{NOTA:</a:t>
            </a:r>
            <a:endParaRPr sz="1600">
              <a:latin typeface="Calibri"/>
              <a:ea typeface="Calibri"/>
              <a:cs typeface="Calibri"/>
              <a:sym typeface="Calibri"/>
            </a:endParaRPr>
          </a:p>
          <a:p>
            <a:pPr marL="0" lvl="0" indent="0" algn="l" rtl="0">
              <a:lnSpc>
                <a:spcPct val="115000"/>
              </a:lnSpc>
              <a:spcBef>
                <a:spcPts val="0"/>
              </a:spcBef>
              <a:spcAft>
                <a:spcPts val="0"/>
              </a:spcAft>
              <a:buNone/>
            </a:pPr>
            <a:r>
              <a:rPr lang="en-US" sz="1000"/>
              <a:t> Referência da foto: Lição 1 Todos em Todos os Lugares – Compreendendo os direitos humanos. (Apresentação Power Point) Anistia Internacional Reino Unido. URL: </a:t>
            </a:r>
            <a:endParaRPr sz="1600">
              <a:latin typeface="Calibri"/>
              <a:ea typeface="Calibri"/>
              <a:cs typeface="Calibri"/>
              <a:sym typeface="Calibri"/>
            </a:endParaRPr>
          </a:p>
          <a:p>
            <a:pPr marL="0" lvl="0" indent="0" algn="l" rtl="0">
              <a:lnSpc>
                <a:spcPct val="115000"/>
              </a:lnSpc>
              <a:spcBef>
                <a:spcPts val="0"/>
              </a:spcBef>
              <a:spcAft>
                <a:spcPts val="0"/>
              </a:spcAft>
              <a:buNone/>
            </a:pPr>
            <a:r>
              <a:rPr lang="en-US" sz="1000"/>
              <a:t> </a:t>
            </a:r>
            <a:r>
              <a:rPr lang="en-US" sz="1000" u="sng">
                <a:solidFill>
                  <a:schemeClr val="hlink"/>
                </a:solidFill>
                <a:hlinkClick r:id="rId4"/>
              </a:rPr>
              <a:t>http://www.amnesty.org.uk/resources/lesson-understanding-human-rights</a:t>
            </a:r>
            <a:r>
              <a:rPr lang="en-US" sz="1000"/>
              <a:t>  (acessado em 7/7/2014}</a:t>
            </a:r>
            <a:endParaRPr sz="1600">
              <a:latin typeface="Calibri"/>
              <a:ea typeface="Calibri"/>
              <a:cs typeface="Calibri"/>
              <a:sym typeface="Calibri"/>
            </a:endParaRPr>
          </a:p>
          <a:p>
            <a:pPr marL="0" lvl="0" indent="0" algn="l" rtl="0">
              <a:lnSpc>
                <a:spcPct val="115000"/>
              </a:lnSpc>
              <a:spcBef>
                <a:spcPts val="0"/>
              </a:spcBef>
              <a:spcAft>
                <a:spcPts val="0"/>
              </a:spcAft>
              <a:buNone/>
            </a:pPr>
            <a:r>
              <a:rPr lang="en-US" sz="1000"/>
              <a:t> </a:t>
            </a:r>
            <a:endParaRPr sz="1600">
              <a:latin typeface="Calibri"/>
              <a:ea typeface="Calibri"/>
              <a:cs typeface="Calibri"/>
              <a:sym typeface="Calibri"/>
            </a:endParaRPr>
          </a:p>
          <a:p>
            <a:pPr marL="0" lvl="0" indent="0" algn="l" rtl="0">
              <a:lnSpc>
                <a:spcPct val="115000"/>
              </a:lnSpc>
              <a:spcBef>
                <a:spcPts val="0"/>
              </a:spcBef>
              <a:spcAft>
                <a:spcPts val="0"/>
              </a:spcAft>
              <a:buNone/>
            </a:pPr>
            <a:r>
              <a:rPr lang="en-US" sz="1000"/>
              <a:t>Pergunte ao grupo: </a:t>
            </a:r>
            <a:endParaRPr sz="1600">
              <a:latin typeface="Calibri"/>
              <a:ea typeface="Calibri"/>
              <a:cs typeface="Calibri"/>
              <a:sym typeface="Calibri"/>
            </a:endParaRPr>
          </a:p>
          <a:p>
            <a:pPr marL="0" lvl="0" indent="0" algn="l" rtl="0">
              <a:lnSpc>
                <a:spcPct val="115000"/>
              </a:lnSpc>
              <a:spcBef>
                <a:spcPts val="0"/>
              </a:spcBef>
              <a:spcAft>
                <a:spcPts val="0"/>
              </a:spcAft>
              <a:buNone/>
            </a:pPr>
            <a:r>
              <a:rPr lang="en-US" sz="1000"/>
              <a:t> </a:t>
            </a:r>
            <a:endParaRPr sz="1600">
              <a:latin typeface="Calibri"/>
              <a:ea typeface="Calibri"/>
              <a:cs typeface="Calibri"/>
              <a:sym typeface="Calibri"/>
            </a:endParaRPr>
          </a:p>
          <a:p>
            <a:pPr marL="0" lvl="0" indent="0" algn="l" rtl="0">
              <a:lnSpc>
                <a:spcPct val="115000"/>
              </a:lnSpc>
              <a:spcBef>
                <a:spcPts val="0"/>
              </a:spcBef>
              <a:spcAft>
                <a:spcPts val="0"/>
              </a:spcAft>
              <a:buNone/>
            </a:pPr>
            <a:r>
              <a:rPr lang="en-US" sz="1000"/>
              <a:t>Alguém reconhece onde esta foto pode ter sido tirada?</a:t>
            </a:r>
            <a:endParaRPr sz="1600">
              <a:latin typeface="Calibri"/>
              <a:ea typeface="Calibri"/>
              <a:cs typeface="Calibri"/>
              <a:sym typeface="Calibri"/>
            </a:endParaRPr>
          </a:p>
          <a:p>
            <a:pPr marL="0" lvl="0" indent="0" algn="ctr" rtl="0">
              <a:lnSpc>
                <a:spcPct val="115000"/>
              </a:lnSpc>
              <a:spcBef>
                <a:spcPts val="0"/>
              </a:spcBef>
              <a:spcAft>
                <a:spcPts val="0"/>
              </a:spcAft>
              <a:buNone/>
            </a:pPr>
            <a:r>
              <a:rPr lang="en-US" sz="1000"/>
              <a:t> </a:t>
            </a:r>
            <a:endParaRPr sz="1600">
              <a:latin typeface="Calibri"/>
              <a:ea typeface="Calibri"/>
              <a:cs typeface="Calibri"/>
              <a:sym typeface="Calibri"/>
            </a:endParaRPr>
          </a:p>
          <a:p>
            <a:pPr marL="0" lvl="0" indent="0" algn="just" rtl="0">
              <a:lnSpc>
                <a:spcPct val="115000"/>
              </a:lnSpc>
              <a:spcBef>
                <a:spcPts val="0"/>
              </a:spcBef>
              <a:spcAft>
                <a:spcPts val="0"/>
              </a:spcAft>
              <a:buNone/>
            </a:pPr>
            <a:r>
              <a:rPr lang="en-US" sz="1000"/>
              <a:t>Esta fotografia foi tirada em um dos campos de concentração liberados no final da Segunda Guerra Mundial</a:t>
            </a:r>
            <a:endParaRPr sz="1000"/>
          </a:p>
          <a:p>
            <a:pPr marL="0" lvl="0" indent="0" algn="just" rtl="0">
              <a:lnSpc>
                <a:spcPct val="115000"/>
              </a:lnSpc>
              <a:spcBef>
                <a:spcPts val="0"/>
              </a:spcBef>
              <a:spcAft>
                <a:spcPts val="0"/>
              </a:spcAft>
              <a:buNone/>
            </a:pPr>
            <a:r>
              <a:rPr lang="en-US" sz="1000"/>
              <a:t>e após o Holocausto.</a:t>
            </a:r>
            <a:endParaRPr sz="1000"/>
          </a:p>
          <a:p>
            <a:pPr marL="0" lvl="0" indent="0" algn="just" rtl="0">
              <a:lnSpc>
                <a:spcPct val="115000"/>
              </a:lnSpc>
              <a:spcBef>
                <a:spcPts val="0"/>
              </a:spcBef>
              <a:spcAft>
                <a:spcPts val="0"/>
              </a:spcAft>
              <a:buNone/>
            </a:pPr>
            <a:endParaRPr sz="1000"/>
          </a:p>
          <a:p>
            <a:pPr marL="0" lvl="0" indent="0" algn="just" rtl="0">
              <a:lnSpc>
                <a:spcPct val="115000"/>
              </a:lnSpc>
              <a:spcBef>
                <a:spcPts val="0"/>
              </a:spcBef>
              <a:spcAft>
                <a:spcPts val="0"/>
              </a:spcAft>
              <a:buNone/>
            </a:pPr>
            <a:r>
              <a:rPr lang="en-US" sz="1000"/>
              <a:t>A ideia com esta pergunta e fotografia é ajudar os participantes a entender a conexão entre os eventos da</a:t>
            </a:r>
            <a:endParaRPr sz="1000"/>
          </a:p>
          <a:p>
            <a:pPr marL="0" lvl="0" indent="0" algn="just" rtl="0">
              <a:lnSpc>
                <a:spcPct val="115000"/>
              </a:lnSpc>
              <a:spcBef>
                <a:spcPts val="0"/>
              </a:spcBef>
              <a:spcAft>
                <a:spcPts val="0"/>
              </a:spcAft>
              <a:buNone/>
            </a:pPr>
            <a:r>
              <a:rPr lang="en-US" sz="1000"/>
              <a:t>Segunda Guerra Mundial, o Holocausto e a percepção global da necessidade da criação das Nações Unidas</a:t>
            </a:r>
            <a:endParaRPr sz="1000"/>
          </a:p>
          <a:p>
            <a:pPr marL="0" lvl="0" indent="0" algn="just" rtl="0">
              <a:lnSpc>
                <a:spcPct val="115000"/>
              </a:lnSpc>
              <a:spcBef>
                <a:spcPts val="0"/>
              </a:spcBef>
              <a:spcAft>
                <a:spcPts val="0"/>
              </a:spcAft>
              <a:buNone/>
            </a:pPr>
            <a:r>
              <a:rPr lang="en-US" sz="1000"/>
              <a:t>e da elaboração da DUDH. Você pode perguntar aos participantes se eles sabem algo sobre as Nações Unidas,</a:t>
            </a:r>
            <a:endParaRPr sz="1000"/>
          </a:p>
          <a:p>
            <a:pPr marL="0" lvl="0" indent="0" algn="just" rtl="0">
              <a:lnSpc>
                <a:spcPct val="115000"/>
              </a:lnSpc>
              <a:spcBef>
                <a:spcPts val="0"/>
              </a:spcBef>
              <a:spcAft>
                <a:spcPts val="0"/>
              </a:spcAft>
              <a:buNone/>
            </a:pPr>
            <a:r>
              <a:rPr lang="en-US" sz="1000"/>
              <a:t>por que foi criada, seus objetivos, propósito e principais documentos.</a:t>
            </a:r>
            <a:endParaRPr sz="1000"/>
          </a:p>
          <a:p>
            <a:pPr marL="0" lvl="0" indent="0" algn="l" rtl="0">
              <a:spcBef>
                <a:spcPts val="1002"/>
              </a:spcBef>
              <a:spcAft>
                <a:spcPts val="0"/>
              </a:spcAft>
              <a:buNone/>
            </a:pPr>
            <a:endParaRPr sz="1200"/>
          </a:p>
        </p:txBody>
      </p:sp>
      <p:sp>
        <p:nvSpPr>
          <p:cNvPr id="243" name="Google Shape;243;p15: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6: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6: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100"/>
              <a:t>Depois que os participantes compartilharem seus pensamentos, destaque as seguintes informações:</a:t>
            </a:r>
            <a:endParaRPr sz="1700">
              <a:latin typeface="Calibri"/>
              <a:ea typeface="Calibri"/>
              <a:cs typeface="Calibri"/>
              <a:sym typeface="Calibri"/>
            </a:endParaRPr>
          </a:p>
          <a:p>
            <a:pPr marL="0" lvl="0" indent="0" algn="just" rtl="0">
              <a:lnSpc>
                <a:spcPct val="115000"/>
              </a:lnSpc>
              <a:spcBef>
                <a:spcPts val="0"/>
              </a:spcBef>
              <a:spcAft>
                <a:spcPts val="0"/>
              </a:spcAft>
              <a:buNone/>
            </a:pPr>
            <a:r>
              <a:rPr lang="en-US" sz="1100"/>
              <a:t> </a:t>
            </a:r>
            <a:endParaRPr sz="1700">
              <a:latin typeface="Calibri"/>
              <a:ea typeface="Calibri"/>
              <a:cs typeface="Calibri"/>
              <a:sym typeface="Calibri"/>
            </a:endParaRPr>
          </a:p>
          <a:p>
            <a:pPr marL="171707" lvl="0" indent="-203457" algn="just" rtl="0">
              <a:lnSpc>
                <a:spcPct val="115000"/>
              </a:lnSpc>
              <a:spcBef>
                <a:spcPts val="0"/>
              </a:spcBef>
              <a:spcAft>
                <a:spcPts val="0"/>
              </a:spcAft>
              <a:buClr>
                <a:schemeClr val="dk1"/>
              </a:buClr>
              <a:buSzPts val="1700"/>
              <a:buFont typeface="Arial"/>
              <a:buChar char="•"/>
            </a:pPr>
            <a:r>
              <a:rPr lang="en-US" sz="1100"/>
              <a:t>Após os horrores da Segunda Guerra Mundial, os líderes do mundo se reuniram e criaram uma nova organização chamada Nações Unidas. Seu objetivo era acabar as guerras entre os países e construir um mundo melhor. </a:t>
            </a:r>
            <a:endParaRPr sz="1700">
              <a:latin typeface="Calibri"/>
              <a:ea typeface="Calibri"/>
              <a:cs typeface="Calibri"/>
              <a:sym typeface="Calibri"/>
            </a:endParaRPr>
          </a:p>
          <a:p>
            <a:pPr marL="0" lvl="0" indent="0" algn="just" rtl="0">
              <a:lnSpc>
                <a:spcPct val="115000"/>
              </a:lnSpc>
              <a:spcBef>
                <a:spcPts val="0"/>
              </a:spcBef>
              <a:spcAft>
                <a:spcPts val="0"/>
              </a:spcAft>
              <a:buNone/>
            </a:pPr>
            <a:endParaRPr sz="1700">
              <a:latin typeface="Calibri"/>
              <a:ea typeface="Calibri"/>
              <a:cs typeface="Calibri"/>
              <a:sym typeface="Calibri"/>
            </a:endParaRPr>
          </a:p>
          <a:p>
            <a:pPr marL="171707" lvl="0" indent="-203457" algn="just" rtl="0">
              <a:lnSpc>
                <a:spcPct val="115000"/>
              </a:lnSpc>
              <a:spcBef>
                <a:spcPts val="0"/>
              </a:spcBef>
              <a:spcAft>
                <a:spcPts val="0"/>
              </a:spcAft>
              <a:buClr>
                <a:schemeClr val="dk1"/>
              </a:buClr>
              <a:buSzPts val="1700"/>
              <a:buFont typeface="Arial"/>
              <a:buChar char="•"/>
            </a:pPr>
            <a:r>
              <a:rPr lang="en-US" sz="1100"/>
              <a:t>Uma das primeiras tarefas das Nações Unidas foi elaborar uma lista de direitos humanos que pertencem a todo ser humano no mundo: a DUDH.</a:t>
            </a:r>
            <a:endParaRPr sz="1700">
              <a:latin typeface="Calibri"/>
              <a:ea typeface="Calibri"/>
              <a:cs typeface="Calibri"/>
              <a:sym typeface="Calibri"/>
            </a:endParaRPr>
          </a:p>
          <a:p>
            <a:pPr marL="0" lvl="0" indent="0" algn="just" rtl="0">
              <a:lnSpc>
                <a:spcPct val="115000"/>
              </a:lnSpc>
              <a:spcBef>
                <a:spcPts val="0"/>
              </a:spcBef>
              <a:spcAft>
                <a:spcPts val="0"/>
              </a:spcAft>
              <a:buNone/>
            </a:pPr>
            <a:endParaRPr sz="1700">
              <a:latin typeface="Calibri"/>
              <a:ea typeface="Calibri"/>
              <a:cs typeface="Calibri"/>
              <a:sym typeface="Calibri"/>
            </a:endParaRPr>
          </a:p>
          <a:p>
            <a:pPr marL="171707" lvl="0" indent="-203457" algn="just" rtl="0">
              <a:lnSpc>
                <a:spcPct val="115000"/>
              </a:lnSpc>
              <a:spcBef>
                <a:spcPts val="0"/>
              </a:spcBef>
              <a:spcAft>
                <a:spcPts val="0"/>
              </a:spcAft>
              <a:buClr>
                <a:schemeClr val="dk1"/>
              </a:buClr>
              <a:buSzPts val="1700"/>
              <a:buFont typeface="Arial"/>
              <a:buChar char="•"/>
            </a:pPr>
            <a:r>
              <a:rPr lang="en-US" sz="1100"/>
              <a:t>Os governos do mundo prometeram que respeitariam, protegeriam e cumpririam os direitos contidos na DUDH.</a:t>
            </a:r>
            <a:endParaRPr sz="1700">
              <a:latin typeface="Calibri"/>
              <a:ea typeface="Calibri"/>
              <a:cs typeface="Calibri"/>
              <a:sym typeface="Calibri"/>
            </a:endParaRPr>
          </a:p>
          <a:p>
            <a:pPr marL="0" lvl="0" indent="0" algn="just" rtl="0">
              <a:lnSpc>
                <a:spcPct val="115000"/>
              </a:lnSpc>
              <a:spcBef>
                <a:spcPts val="0"/>
              </a:spcBef>
              <a:spcAft>
                <a:spcPts val="0"/>
              </a:spcAft>
              <a:buNone/>
            </a:pPr>
            <a:endParaRPr sz="1700">
              <a:latin typeface="Calibri"/>
              <a:ea typeface="Calibri"/>
              <a:cs typeface="Calibri"/>
              <a:sym typeface="Calibri"/>
            </a:endParaRPr>
          </a:p>
          <a:p>
            <a:pPr marL="0" lvl="0" indent="0" algn="l" rtl="0">
              <a:spcBef>
                <a:spcPts val="0"/>
              </a:spcBef>
              <a:spcAft>
                <a:spcPts val="0"/>
              </a:spcAft>
              <a:buNone/>
            </a:pPr>
            <a:endParaRPr sz="1700"/>
          </a:p>
        </p:txBody>
      </p:sp>
      <p:sp>
        <p:nvSpPr>
          <p:cNvPr id="252" name="Google Shape;252;p16: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7: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171707" lvl="0" indent="-197107" algn="just" rtl="0">
              <a:lnSpc>
                <a:spcPct val="115000"/>
              </a:lnSpc>
              <a:spcBef>
                <a:spcPts val="0"/>
              </a:spcBef>
              <a:spcAft>
                <a:spcPts val="0"/>
              </a:spcAft>
              <a:buClr>
                <a:srgbClr val="000000"/>
              </a:buClr>
              <a:buSzPts val="1600"/>
              <a:buFont typeface="Arial"/>
              <a:buChar char="•"/>
            </a:pPr>
            <a:r>
              <a:rPr lang="en-US" sz="1000"/>
              <a:t>A Declaração foi adotada pela Assembleia Geral das Nações Unidas em 1948: 56 países de todo o mundo adotaram um conjunto central de direitos humanos que devem ser protegidos.</a:t>
            </a:r>
            <a:endParaRPr sz="1600">
              <a:solidFill>
                <a:srgbClr val="000000"/>
              </a:solidFill>
              <a:latin typeface="Calibri"/>
              <a:ea typeface="Calibri"/>
              <a:cs typeface="Calibri"/>
              <a:sym typeface="Calibri"/>
            </a:endParaRPr>
          </a:p>
          <a:p>
            <a:pPr marL="171706" lvl="0" indent="-197106" algn="just" rtl="0">
              <a:lnSpc>
                <a:spcPct val="115000"/>
              </a:lnSpc>
              <a:spcBef>
                <a:spcPts val="0"/>
              </a:spcBef>
              <a:spcAft>
                <a:spcPts val="0"/>
              </a:spcAft>
              <a:buClr>
                <a:srgbClr val="000000"/>
              </a:buClr>
              <a:buSzPts val="1600"/>
              <a:buFont typeface="Arial"/>
              <a:buChar char="•"/>
            </a:pPr>
            <a:r>
              <a:rPr lang="en-US" sz="1000"/>
              <a:t>A</a:t>
            </a:r>
            <a:r>
              <a:rPr lang="en-US" sz="1000" b="1"/>
              <a:t> </a:t>
            </a:r>
            <a:r>
              <a:rPr lang="en-US" sz="1000"/>
              <a:t>DUDH não é originalmente um documento juridicamente vinculativo – o que significa que não estabelece requisitos legais para os governos – mas, ao longo dos anos, foi considerada uma </a:t>
            </a:r>
            <a:r>
              <a:rPr lang="en-US" sz="1000" u="sng"/>
              <a:t>lei internacional consuetudinária vinculativa</a:t>
            </a:r>
            <a:r>
              <a:rPr lang="en-US" sz="1000"/>
              <a:t>, o que significa que os governos são obrigados a respeitá-la. </a:t>
            </a:r>
            <a:endParaRPr sz="1600">
              <a:solidFill>
                <a:srgbClr val="000000"/>
              </a:solidFill>
              <a:latin typeface="Calibri"/>
              <a:ea typeface="Calibri"/>
              <a:cs typeface="Calibri"/>
              <a:sym typeface="Calibri"/>
            </a:endParaRPr>
          </a:p>
          <a:p>
            <a:pPr marL="171707" lvl="0" indent="-197107" algn="just" rtl="0">
              <a:lnSpc>
                <a:spcPct val="115000"/>
              </a:lnSpc>
              <a:spcBef>
                <a:spcPts val="1002"/>
              </a:spcBef>
              <a:spcAft>
                <a:spcPts val="0"/>
              </a:spcAft>
              <a:buClr>
                <a:schemeClr val="dk1"/>
              </a:buClr>
              <a:buSzPts val="1600"/>
              <a:buFont typeface="Arial"/>
              <a:buChar char="•"/>
            </a:pPr>
            <a:r>
              <a:rPr lang="en-US" sz="1000"/>
              <a:t>Algumas pessoas argumentam que os direitos humanos são um conceito ocidental ou que só foram acordados por países de alta renda e não são realistas em ambientes com poucos recursos. No entanto, é importante notar que a DUDH foi adotada e endossada por países de alta, média e baixa renda em todo o mundo. </a:t>
            </a:r>
            <a:endParaRPr sz="1600">
              <a:latin typeface="Calibri"/>
              <a:ea typeface="Calibri"/>
              <a:cs typeface="Calibri"/>
              <a:sym typeface="Calibri"/>
            </a:endParaRPr>
          </a:p>
          <a:p>
            <a:pPr marL="171707" lvl="0" indent="-95507" algn="just" rtl="0">
              <a:lnSpc>
                <a:spcPct val="115000"/>
              </a:lnSpc>
              <a:spcBef>
                <a:spcPts val="1002"/>
              </a:spcBef>
              <a:spcAft>
                <a:spcPts val="0"/>
              </a:spcAft>
              <a:buClr>
                <a:schemeClr val="dk1"/>
              </a:buClr>
              <a:buSzPts val="1200"/>
              <a:buFont typeface="Arial"/>
              <a:buNone/>
            </a:pPr>
            <a:endParaRPr sz="1600">
              <a:solidFill>
                <a:srgbClr val="000000"/>
              </a:solidFill>
              <a:latin typeface="Calibri"/>
              <a:ea typeface="Calibri"/>
              <a:cs typeface="Calibri"/>
              <a:sym typeface="Calibri"/>
            </a:endParaRPr>
          </a:p>
          <a:p>
            <a:pPr marL="0" lvl="0" indent="0" algn="l" rtl="0">
              <a:spcBef>
                <a:spcPts val="1002"/>
              </a:spcBef>
              <a:spcAft>
                <a:spcPts val="0"/>
              </a:spcAft>
              <a:buNone/>
            </a:pPr>
            <a:endParaRPr sz="1600"/>
          </a:p>
        </p:txBody>
      </p:sp>
      <p:sp>
        <p:nvSpPr>
          <p:cNvPr id="260" name="Google Shape;260;p17: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8:notes"/>
          <p:cNvSpPr>
            <a:spLocks noGrp="1" noRot="1" noChangeAspect="1"/>
          </p:cNvSpPr>
          <p:nvPr>
            <p:ph type="sldImg" idx="2"/>
          </p:nvPr>
        </p:nvSpPr>
        <p:spPr>
          <a:xfrm>
            <a:off x="85725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8:notes"/>
          <p:cNvSpPr txBox="1">
            <a:spLocks noGrp="1"/>
          </p:cNvSpPr>
          <p:nvPr>
            <p:ph type="body" idx="1"/>
          </p:nvPr>
        </p:nvSpPr>
        <p:spPr>
          <a:xfrm>
            <a:off x="680878" y="3431037"/>
            <a:ext cx="5447030" cy="5859665"/>
          </a:xfrm>
          <a:prstGeom prst="rect">
            <a:avLst/>
          </a:prstGeom>
          <a:noFill/>
          <a:ln>
            <a:noFill/>
          </a:ln>
        </p:spPr>
        <p:txBody>
          <a:bodyPr spcFirstLastPara="1" wrap="square" lIns="95700" tIns="47850" rIns="95700" bIns="47850" anchor="t" anchorCtr="0">
            <a:noAutofit/>
          </a:bodyPr>
          <a:lstStyle/>
          <a:p>
            <a:pPr marL="171707" lvl="0" indent="-190757" algn="just" rtl="0">
              <a:lnSpc>
                <a:spcPct val="115000"/>
              </a:lnSpc>
              <a:spcBef>
                <a:spcPts val="0"/>
              </a:spcBef>
              <a:spcAft>
                <a:spcPts val="0"/>
              </a:spcAft>
              <a:buClr>
                <a:schemeClr val="dk1"/>
              </a:buClr>
              <a:buSzPts val="1500"/>
              <a:buFont typeface="Arial"/>
              <a:buChar char="•"/>
            </a:pPr>
            <a:r>
              <a:rPr lang="en-US" sz="900"/>
              <a:t>Os princípios de direitos humanos foram reafirmados em 1966, quando dois tratados importantes foram redigidos:: </a:t>
            </a:r>
            <a:endParaRPr sz="900"/>
          </a:p>
          <a:p>
            <a:pPr marL="343414" lvl="1" indent="-190756" algn="just" rtl="0">
              <a:lnSpc>
                <a:spcPct val="115000"/>
              </a:lnSpc>
              <a:spcBef>
                <a:spcPts val="0"/>
              </a:spcBef>
              <a:spcAft>
                <a:spcPts val="0"/>
              </a:spcAft>
              <a:buClr>
                <a:schemeClr val="dk1"/>
              </a:buClr>
              <a:buSzPts val="1500"/>
              <a:buFont typeface="Arial"/>
              <a:buChar char="•"/>
            </a:pPr>
            <a:r>
              <a:rPr lang="en-US" sz="900"/>
              <a:t>o Pacto Internacional sobre Direitos Civis e Políticos (PIDCP) </a:t>
            </a:r>
            <a:r>
              <a:rPr lang="en-US" sz="900" i="1"/>
              <a:t>(</a:t>
            </a:r>
            <a:r>
              <a:rPr lang="en-US" sz="900" i="1" u="sng">
                <a:solidFill>
                  <a:schemeClr val="hlink"/>
                </a:solidFill>
                <a:hlinkClick r:id="rId3"/>
              </a:rPr>
              <a:t>3</a:t>
            </a:r>
            <a:r>
              <a:rPr lang="en-US" sz="900" i="1"/>
              <a:t>)</a:t>
            </a:r>
            <a:r>
              <a:rPr lang="en-US" sz="900"/>
              <a:t> e </a:t>
            </a:r>
            <a:endParaRPr sz="900"/>
          </a:p>
          <a:p>
            <a:pPr marL="343414" lvl="1" indent="-190756" algn="just" rtl="0">
              <a:lnSpc>
                <a:spcPct val="115000"/>
              </a:lnSpc>
              <a:spcBef>
                <a:spcPts val="0"/>
              </a:spcBef>
              <a:spcAft>
                <a:spcPts val="0"/>
              </a:spcAft>
              <a:buClr>
                <a:schemeClr val="dk1"/>
              </a:buClr>
              <a:buSzPts val="1500"/>
              <a:buFont typeface="Arial"/>
              <a:buChar char="•"/>
            </a:pPr>
            <a:r>
              <a:rPr lang="en-US" sz="900"/>
              <a:t>o Pacto Internacional sobre os Direitos Econômicos, Sociais e Culturais (PIDESC) </a:t>
            </a:r>
            <a:r>
              <a:rPr lang="en-US" sz="900" i="1"/>
              <a:t>(</a:t>
            </a:r>
            <a:r>
              <a:rPr lang="en-US" sz="900" i="1" u="sng">
                <a:solidFill>
                  <a:schemeClr val="hlink"/>
                </a:solidFill>
                <a:hlinkClick r:id="rId4"/>
              </a:rPr>
              <a:t>4</a:t>
            </a:r>
            <a:r>
              <a:rPr lang="en-US" sz="900" i="1"/>
              <a:t>)</a:t>
            </a:r>
            <a:r>
              <a:rPr lang="en-US" sz="900"/>
              <a:t>. </a:t>
            </a:r>
            <a:endParaRPr sz="1500">
              <a:latin typeface="Calibri"/>
              <a:ea typeface="Calibri"/>
              <a:cs typeface="Calibri"/>
              <a:sym typeface="Calibri"/>
            </a:endParaRPr>
          </a:p>
          <a:p>
            <a:pPr marL="171707" lvl="0" indent="-190757" algn="just" rtl="0">
              <a:lnSpc>
                <a:spcPct val="115000"/>
              </a:lnSpc>
              <a:spcBef>
                <a:spcPts val="1002"/>
              </a:spcBef>
              <a:spcAft>
                <a:spcPts val="0"/>
              </a:spcAft>
              <a:buClr>
                <a:schemeClr val="dk1"/>
              </a:buClr>
              <a:buSzPts val="1500"/>
              <a:buFont typeface="Arial"/>
              <a:buChar char="•"/>
            </a:pPr>
            <a:r>
              <a:rPr lang="en-US" sz="900"/>
              <a:t>Esses convênios foram ratificados pela grande maioria dos países do mundo. Como consequência, os governos de todo o mundo têm a obrigação de proteger os direitos humanos de seus cidadãos. </a:t>
            </a:r>
            <a:endParaRPr sz="1500">
              <a:latin typeface="Calibri"/>
              <a:ea typeface="Calibri"/>
              <a:cs typeface="Calibri"/>
              <a:sym typeface="Calibri"/>
            </a:endParaRPr>
          </a:p>
          <a:p>
            <a:pPr marL="171707" lvl="0" indent="-190757" algn="just" rtl="0">
              <a:lnSpc>
                <a:spcPct val="115000"/>
              </a:lnSpc>
              <a:spcBef>
                <a:spcPts val="1002"/>
              </a:spcBef>
              <a:spcAft>
                <a:spcPts val="0"/>
              </a:spcAft>
              <a:buClr>
                <a:schemeClr val="dk1"/>
              </a:buClr>
              <a:buSzPts val="1500"/>
              <a:buFont typeface="Arial"/>
              <a:buChar char="•"/>
            </a:pPr>
            <a:r>
              <a:rPr lang="en-US" sz="900"/>
              <a:t>Outros tratados também foram adotados para fornecer proteções específicas a certos grupos de pessoas. Por exemplo: </a:t>
            </a:r>
            <a:endParaRPr sz="1500">
              <a:latin typeface="Calibri"/>
              <a:ea typeface="Calibri"/>
              <a:cs typeface="Calibri"/>
              <a:sym typeface="Calibri"/>
            </a:endParaRPr>
          </a:p>
          <a:p>
            <a:pPr marL="343414" lvl="1" indent="-190756" algn="l" rtl="0">
              <a:lnSpc>
                <a:spcPct val="115000"/>
              </a:lnSpc>
              <a:spcBef>
                <a:spcPts val="1002"/>
              </a:spcBef>
              <a:spcAft>
                <a:spcPts val="0"/>
              </a:spcAft>
              <a:buClr>
                <a:schemeClr val="dk1"/>
              </a:buClr>
              <a:buSzPts val="1500"/>
              <a:buFont typeface="Arial"/>
              <a:buChar char="•"/>
            </a:pPr>
            <a:r>
              <a:rPr lang="en-US" sz="900"/>
              <a:t>a Convenção sobre os Direitos da Criança (CDC);</a:t>
            </a:r>
            <a:endParaRPr sz="1500">
              <a:latin typeface="Calibri"/>
              <a:ea typeface="Calibri"/>
              <a:cs typeface="Calibri"/>
              <a:sym typeface="Calibri"/>
            </a:endParaRPr>
          </a:p>
          <a:p>
            <a:pPr marL="343414" lvl="1" indent="-190756" algn="l" rtl="0">
              <a:lnSpc>
                <a:spcPct val="115000"/>
              </a:lnSpc>
              <a:spcBef>
                <a:spcPts val="0"/>
              </a:spcBef>
              <a:spcAft>
                <a:spcPts val="0"/>
              </a:spcAft>
              <a:buClr>
                <a:schemeClr val="dk1"/>
              </a:buClr>
              <a:buSzPts val="1500"/>
              <a:buFont typeface="Arial"/>
              <a:buChar char="•"/>
            </a:pPr>
            <a:r>
              <a:rPr lang="en-US" sz="900"/>
              <a:t>a Convenção sobre a Eliminação de Todas as Formas de Discriminação contra as Mulheres (CEDAW); e </a:t>
            </a:r>
            <a:endParaRPr sz="1500">
              <a:latin typeface="Calibri"/>
              <a:ea typeface="Calibri"/>
              <a:cs typeface="Calibri"/>
              <a:sym typeface="Calibri"/>
            </a:endParaRPr>
          </a:p>
          <a:p>
            <a:pPr marL="343414" lvl="1" indent="-190756" algn="l" rtl="0">
              <a:lnSpc>
                <a:spcPct val="115000"/>
              </a:lnSpc>
              <a:spcBef>
                <a:spcPts val="0"/>
              </a:spcBef>
              <a:spcAft>
                <a:spcPts val="0"/>
              </a:spcAft>
              <a:buClr>
                <a:schemeClr val="dk1"/>
              </a:buClr>
              <a:buSzPts val="1500"/>
              <a:buFont typeface="Arial"/>
              <a:buChar char="•"/>
            </a:pPr>
            <a:r>
              <a:rPr lang="en-US" sz="900"/>
              <a:t>a Convenção sobre os Direitos das Pessoas com Deficiência (CDPD), que exploraremos com mais detalhes posteriormente no treinamento.</a:t>
            </a:r>
            <a:endParaRPr sz="1500">
              <a:latin typeface="Calibri"/>
              <a:ea typeface="Calibri"/>
              <a:cs typeface="Calibri"/>
              <a:sym typeface="Calibri"/>
            </a:endParaRPr>
          </a:p>
          <a:p>
            <a:pPr marL="171707" lvl="0" indent="-190757" algn="just" rtl="0">
              <a:lnSpc>
                <a:spcPct val="115000"/>
              </a:lnSpc>
              <a:spcBef>
                <a:spcPts val="0"/>
              </a:spcBef>
              <a:spcAft>
                <a:spcPts val="0"/>
              </a:spcAft>
              <a:buClr>
                <a:schemeClr val="dk1"/>
              </a:buClr>
              <a:buSzPts val="1500"/>
              <a:buFont typeface="Arial"/>
              <a:buChar char="•"/>
            </a:pPr>
            <a:r>
              <a:rPr lang="en-US" sz="900"/>
              <a:t>Além desses instrumentos internacionais de direitos humanos, muitos países protegem os direitos humanos em sua legislação nacional (por exemplo, por meio de uma Declaração de Direitos ou de sua constituição nacional). Na verdade, muitos direitos nas leis nacionais foram inspirados e refletem instrumentos internacionais de direitos humanos.</a:t>
            </a:r>
            <a:endParaRPr sz="1500">
              <a:latin typeface="Calibri"/>
              <a:ea typeface="Calibri"/>
              <a:cs typeface="Calibri"/>
              <a:sym typeface="Calibri"/>
            </a:endParaRPr>
          </a:p>
          <a:p>
            <a:pPr marL="0" lvl="0" indent="0" algn="l" rtl="0">
              <a:spcBef>
                <a:spcPts val="1002"/>
              </a:spcBef>
              <a:spcAft>
                <a:spcPts val="0"/>
              </a:spcAft>
              <a:buNone/>
            </a:pPr>
            <a:endParaRPr sz="1500"/>
          </a:p>
          <a:p>
            <a:pPr marL="0" lvl="0" indent="0" algn="l" rtl="0">
              <a:spcBef>
                <a:spcPts val="0"/>
              </a:spcBef>
              <a:spcAft>
                <a:spcPts val="0"/>
              </a:spcAft>
              <a:buNone/>
            </a:pPr>
            <a:endParaRPr sz="1500"/>
          </a:p>
        </p:txBody>
      </p:sp>
      <p:sp>
        <p:nvSpPr>
          <p:cNvPr id="268" name="Google Shape;268;p18: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9: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9: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r>
              <a:rPr lang="en-US" sz="1200">
                <a:solidFill>
                  <a:srgbClr val="4F81BD"/>
                </a:solidFill>
              </a:rPr>
              <a:t>Peça a participantes diferentes para serem voluntários e lerem, em voz alta, cada uma das citações a seguir, e solicite às pessoas que compartilhem seus pensamentos sobre elas.</a:t>
            </a:r>
            <a:endParaRPr sz="1200">
              <a:solidFill>
                <a:srgbClr val="4F81BD"/>
              </a:solidFill>
            </a:endParaRPr>
          </a:p>
          <a:p>
            <a:pPr marL="0" lvl="0" indent="0" algn="l" rtl="0">
              <a:spcBef>
                <a:spcPts val="0"/>
              </a:spcBef>
              <a:spcAft>
                <a:spcPts val="0"/>
              </a:spcAft>
              <a:buNone/>
            </a:pPr>
            <a:endParaRPr sz="1200"/>
          </a:p>
        </p:txBody>
      </p:sp>
      <p:sp>
        <p:nvSpPr>
          <p:cNvPr id="276" name="Google Shape;276;p19: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txBox="1">
            <a:spLocks noGrp="1"/>
          </p:cNvSpPr>
          <p:nvPr>
            <p:ph type="body" idx="1"/>
          </p:nvPr>
        </p:nvSpPr>
        <p:spPr>
          <a:xfrm>
            <a:off x="680880" y="4784069"/>
            <a:ext cx="5447030" cy="3914240"/>
          </a:xfrm>
          <a:prstGeom prst="rect">
            <a:avLst/>
          </a:prstGeom>
        </p:spPr>
        <p:txBody>
          <a:bodyPr spcFirstLastPara="1" wrap="square" lIns="95700" tIns="47850" rIns="95700" bIns="47850" anchor="t" anchorCtr="0">
            <a:noAutofit/>
          </a:bodyPr>
          <a:lstStyle/>
          <a:p>
            <a:pPr marL="0" lvl="0" indent="0" algn="l" rtl="0">
              <a:spcBef>
                <a:spcPts val="0"/>
              </a:spcBef>
              <a:spcAft>
                <a:spcPts val="0"/>
              </a:spcAft>
              <a:buNone/>
            </a:pPr>
            <a:endParaRPr dirty="0"/>
          </a:p>
        </p:txBody>
      </p:sp>
      <p:sp>
        <p:nvSpPr>
          <p:cNvPr id="135" name="Google Shape;135;p2: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0: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0: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None/>
            </a:pPr>
            <a:r>
              <a:rPr lang="en-US" sz="1200">
                <a:solidFill>
                  <a:srgbClr val="4F81BD"/>
                </a:solidFill>
                <a:latin typeface="Calibri"/>
                <a:ea typeface="Calibri"/>
                <a:cs typeface="Calibri"/>
                <a:sym typeface="Calibri"/>
              </a:rPr>
              <a:t>Pergunte aos participantes:</a:t>
            </a:r>
            <a:endParaRPr sz="1200">
              <a:latin typeface="Calibri"/>
              <a:ea typeface="Calibri"/>
              <a:cs typeface="Calibri"/>
              <a:sym typeface="Calibri"/>
            </a:endParaRPr>
          </a:p>
          <a:p>
            <a:pPr marL="0" lvl="0" indent="0" algn="l" rtl="0">
              <a:lnSpc>
                <a:spcPct val="115000"/>
              </a:lnSpc>
              <a:spcBef>
                <a:spcPts val="0"/>
              </a:spcBef>
              <a:spcAft>
                <a:spcPts val="0"/>
              </a:spcAft>
              <a:buNone/>
            </a:pPr>
            <a:r>
              <a:rPr lang="en-US" sz="1200">
                <a:solidFill>
                  <a:srgbClr val="4F81BD"/>
                </a:solidFill>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US" sz="1200">
                <a:latin typeface="Calibri"/>
                <a:ea typeface="Calibri"/>
                <a:cs typeface="Calibri"/>
                <a:sym typeface="Calibri"/>
              </a:rPr>
              <a:t>Alguém gostaria de explicar o que Eleanor Roosevelt está dizendo aqui?</a:t>
            </a:r>
            <a:endParaRPr sz="1200">
              <a:latin typeface="Calibri"/>
              <a:ea typeface="Calibri"/>
              <a:cs typeface="Calibri"/>
              <a:sym typeface="Calibri"/>
            </a:endParaRPr>
          </a:p>
          <a:p>
            <a:pPr marL="0" lvl="0" indent="0" algn="l" rtl="0">
              <a:lnSpc>
                <a:spcPct val="115000"/>
              </a:lnSpc>
              <a:spcBef>
                <a:spcPts val="0"/>
              </a:spcBef>
              <a:spcAft>
                <a:spcPts val="0"/>
              </a:spcAft>
              <a:buNone/>
            </a:pPr>
            <a:r>
              <a:rPr lang="en-US"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US" sz="1200">
                <a:solidFill>
                  <a:srgbClr val="4F81BD"/>
                </a:solidFill>
                <a:latin typeface="Calibri"/>
                <a:ea typeface="Calibri"/>
                <a:cs typeface="Calibri"/>
                <a:sym typeface="Calibri"/>
              </a:rPr>
              <a:t>Em seguida, explique aos participantes:</a:t>
            </a:r>
            <a:endParaRPr sz="1200">
              <a:latin typeface="Calibri"/>
              <a:ea typeface="Calibri"/>
              <a:cs typeface="Calibri"/>
              <a:sym typeface="Calibri"/>
            </a:endParaRPr>
          </a:p>
          <a:p>
            <a:pPr marL="0" lvl="0" indent="0" algn="just" rtl="0">
              <a:lnSpc>
                <a:spcPct val="115000"/>
              </a:lnSpc>
              <a:spcBef>
                <a:spcPts val="0"/>
              </a:spcBef>
              <a:spcAft>
                <a:spcPts val="0"/>
              </a:spcAft>
              <a:buNone/>
            </a:pPr>
            <a:r>
              <a:rPr lang="en-US" sz="1200">
                <a:latin typeface="Calibri"/>
                <a:ea typeface="Calibri"/>
                <a:cs typeface="Calibri"/>
                <a:sym typeface="Calibri"/>
              </a:rPr>
              <a:t> </a:t>
            </a:r>
            <a:endParaRPr sz="1200">
              <a:latin typeface="Calibri"/>
              <a:ea typeface="Calibri"/>
              <a:cs typeface="Calibri"/>
              <a:sym typeface="Calibri"/>
            </a:endParaRPr>
          </a:p>
          <a:p>
            <a:pPr marL="171707" lvl="0"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Eleanor Roosevelt está dizendo que o respeito pelos direitos humanos deve começar em “lugares pequenos” por todos os concidadãos. </a:t>
            </a:r>
            <a:endParaRPr/>
          </a:p>
          <a:p>
            <a:pPr marL="171707" lvl="0" indent="-171707" algn="just" rtl="0">
              <a:lnSpc>
                <a:spcPct val="115000"/>
              </a:lnSpc>
              <a:spcBef>
                <a:spcPts val="1002"/>
              </a:spcBef>
              <a:spcAft>
                <a:spcPts val="0"/>
              </a:spcAft>
              <a:buClr>
                <a:schemeClr val="dk1"/>
              </a:buClr>
              <a:buSzPts val="1200"/>
              <a:buFont typeface="Arial"/>
              <a:buChar char="•"/>
            </a:pPr>
            <a:r>
              <a:rPr lang="en-US" sz="1200">
                <a:latin typeface="Calibri"/>
                <a:ea typeface="Calibri"/>
                <a:cs typeface="Calibri"/>
                <a:sym typeface="Calibri"/>
              </a:rPr>
              <a:t>Ela está destacando que somente se todos nós defendermos os direitos "perto de casa" – nos lugares onde as pessoas vivem, aprendem e trabalham – podemos esperar criar um mundo melhor. </a:t>
            </a:r>
            <a:endParaRPr/>
          </a:p>
          <a:p>
            <a:pPr marL="171707" lvl="0" indent="-171707" algn="just" rtl="0">
              <a:lnSpc>
                <a:spcPct val="115000"/>
              </a:lnSpc>
              <a:spcBef>
                <a:spcPts val="1002"/>
              </a:spcBef>
              <a:spcAft>
                <a:spcPts val="0"/>
              </a:spcAft>
              <a:buClr>
                <a:schemeClr val="dk1"/>
              </a:buClr>
              <a:buSzPts val="1200"/>
              <a:buFont typeface="Arial"/>
              <a:buChar char="•"/>
            </a:pPr>
            <a:r>
              <a:rPr lang="en-US" sz="1200">
                <a:latin typeface="Calibri"/>
                <a:ea typeface="Calibri"/>
                <a:cs typeface="Calibri"/>
                <a:sym typeface="Calibri"/>
              </a:rPr>
              <a:t>Em outras palavras, todos temos a responsabilidade de defender os direitos humanos.</a:t>
            </a: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284" name="Google Shape;284;p20: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1: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21: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None/>
            </a:pPr>
            <a:r>
              <a:rPr lang="en-US" sz="1200">
                <a:latin typeface="Calibri"/>
                <a:ea typeface="Calibri"/>
                <a:cs typeface="Calibri"/>
                <a:sym typeface="Calibri"/>
              </a:rPr>
              <a:t>Há uma série de princípios fundamentais que sustentam os direitos humanos </a:t>
            </a:r>
            <a:r>
              <a:rPr lang="en-US" i="1"/>
              <a:t>(</a:t>
            </a:r>
            <a:r>
              <a:rPr lang="en-US" i="1" u="sng">
                <a:solidFill>
                  <a:schemeClr val="hlink"/>
                </a:solidFill>
                <a:hlinkClick r:id="rId3"/>
              </a:rPr>
              <a:t>5</a:t>
            </a:r>
            <a:r>
              <a:rPr lang="en-US" i="1"/>
              <a:t>)</a:t>
            </a:r>
            <a:r>
              <a:rPr lang="en-US"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None/>
            </a:pPr>
            <a:r>
              <a:rPr lang="en-US" sz="1200" b="1">
                <a:latin typeface="Calibri"/>
                <a:ea typeface="Calibri"/>
                <a:cs typeface="Calibri"/>
                <a:sym typeface="Calibri"/>
              </a:rPr>
              <a:t> </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b="1"/>
              <a:t>Justiça </a:t>
            </a:r>
            <a:r>
              <a:rPr lang="en-US" sz="1200"/>
              <a:t>para todos os seres humanos;</a:t>
            </a:r>
            <a:endParaRPr sz="1200"/>
          </a:p>
          <a:p>
            <a:pPr marL="343414" lvl="0" indent="-343414" algn="l" rtl="0">
              <a:lnSpc>
                <a:spcPct val="115000"/>
              </a:lnSpc>
              <a:spcBef>
                <a:spcPts val="0"/>
              </a:spcBef>
              <a:spcAft>
                <a:spcPts val="0"/>
              </a:spcAft>
              <a:buClr>
                <a:schemeClr val="dk1"/>
              </a:buClr>
              <a:buSzPts val="1200"/>
              <a:buFont typeface="Noto Sans Symbols"/>
              <a:buChar char="∙"/>
            </a:pPr>
            <a:r>
              <a:rPr lang="en-US" sz="1200" b="1"/>
              <a:t>Respeito </a:t>
            </a:r>
            <a:r>
              <a:rPr lang="en-US" sz="1200"/>
              <a:t>pelos outros;</a:t>
            </a:r>
            <a:endParaRPr sz="1200"/>
          </a:p>
          <a:p>
            <a:pPr marL="343414" lvl="0" indent="-343414" algn="l" rtl="0">
              <a:lnSpc>
                <a:spcPct val="115000"/>
              </a:lnSpc>
              <a:spcBef>
                <a:spcPts val="0"/>
              </a:spcBef>
              <a:spcAft>
                <a:spcPts val="0"/>
              </a:spcAft>
              <a:buClr>
                <a:schemeClr val="dk1"/>
              </a:buClr>
              <a:buSzPts val="1200"/>
              <a:buFont typeface="Noto Sans Symbols"/>
              <a:buChar char="∙"/>
            </a:pPr>
            <a:r>
              <a:rPr lang="en-US" sz="1200" b="1"/>
              <a:t>Igualdade</a:t>
            </a:r>
            <a:r>
              <a:rPr lang="en-US" sz="1200"/>
              <a:t> entre todas as pessoas;</a:t>
            </a:r>
            <a:endParaRPr sz="1200"/>
          </a:p>
          <a:p>
            <a:pPr marL="343414" lvl="0" indent="-343414" algn="l" rtl="0">
              <a:lnSpc>
                <a:spcPct val="115000"/>
              </a:lnSpc>
              <a:spcBef>
                <a:spcPts val="0"/>
              </a:spcBef>
              <a:spcAft>
                <a:spcPts val="0"/>
              </a:spcAft>
              <a:buClr>
                <a:schemeClr val="dk1"/>
              </a:buClr>
              <a:buSzPts val="1200"/>
              <a:buFont typeface="Noto Sans Symbols"/>
              <a:buChar char="∙"/>
            </a:pPr>
            <a:r>
              <a:rPr lang="en-US" sz="1200" b="1"/>
              <a:t>Dignidade </a:t>
            </a:r>
            <a:r>
              <a:rPr lang="en-US" sz="1200"/>
              <a:t>a ser preservada em todos os momentos;</a:t>
            </a:r>
            <a:endParaRPr sz="1200"/>
          </a:p>
          <a:p>
            <a:pPr marL="343414" lvl="0" indent="-343414" algn="l" rtl="0">
              <a:lnSpc>
                <a:spcPct val="115000"/>
              </a:lnSpc>
              <a:spcBef>
                <a:spcPts val="0"/>
              </a:spcBef>
              <a:spcAft>
                <a:spcPts val="0"/>
              </a:spcAft>
              <a:buClr>
                <a:schemeClr val="dk1"/>
              </a:buClr>
              <a:buSzPts val="1200"/>
              <a:buFont typeface="Noto Sans Symbols"/>
              <a:buChar char="∙"/>
            </a:pPr>
            <a:r>
              <a:rPr lang="en-US" sz="1200" b="1"/>
              <a:t>Liberdade </a:t>
            </a:r>
            <a:r>
              <a:rPr lang="en-US" sz="1200"/>
              <a:t>para todas as pessoas</a:t>
            </a:r>
            <a:endParaRPr sz="1200"/>
          </a:p>
          <a:p>
            <a:pPr marL="0" lvl="0" indent="0" algn="l" rtl="0">
              <a:lnSpc>
                <a:spcPct val="115000"/>
              </a:lnSpc>
              <a:spcBef>
                <a:spcPts val="0"/>
              </a:spcBef>
              <a:spcAft>
                <a:spcPts val="0"/>
              </a:spcAft>
              <a:buNone/>
            </a:pPr>
            <a:r>
              <a:rPr lang="en-US" sz="1200">
                <a:latin typeface="Calibri"/>
                <a:ea typeface="Calibri"/>
                <a:cs typeface="Calibri"/>
                <a:sym typeface="Calibri"/>
              </a:rPr>
              <a:t> </a:t>
            </a:r>
            <a:endParaRPr sz="1200">
              <a:latin typeface="Calibri"/>
              <a:ea typeface="Calibri"/>
              <a:cs typeface="Calibri"/>
              <a:sym typeface="Calibri"/>
            </a:endParaRPr>
          </a:p>
          <a:p>
            <a:pPr marL="0" lvl="0" indent="0" algn="just" rtl="0">
              <a:lnSpc>
                <a:spcPct val="115000"/>
              </a:lnSpc>
              <a:spcBef>
                <a:spcPts val="0"/>
              </a:spcBef>
              <a:spcAft>
                <a:spcPts val="0"/>
              </a:spcAft>
              <a:buNone/>
            </a:pPr>
            <a:r>
              <a:rPr lang="en-US" sz="1200">
                <a:latin typeface="Calibri"/>
                <a:ea typeface="Calibri"/>
                <a:cs typeface="Calibri"/>
                <a:sym typeface="Calibri"/>
              </a:rPr>
              <a:t>A DUDH é o ponto de partida para tornar esses valores reais na vida das pessoas, para que possam viver “uma boa vida”.</a:t>
            </a: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292" name="Google Shape;292;p21: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2:notes"/>
          <p:cNvSpPr>
            <a:spLocks noGrp="1" noRot="1" noChangeAspect="1"/>
          </p:cNvSpPr>
          <p:nvPr>
            <p:ph type="sldImg" idx="2"/>
          </p:nvPr>
        </p:nvSpPr>
        <p:spPr>
          <a:xfrm>
            <a:off x="857250" y="457200"/>
            <a:ext cx="5092700" cy="2865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22:notes"/>
          <p:cNvSpPr txBox="1">
            <a:spLocks noGrp="1"/>
          </p:cNvSpPr>
          <p:nvPr>
            <p:ph type="body" idx="1"/>
          </p:nvPr>
        </p:nvSpPr>
        <p:spPr>
          <a:xfrm>
            <a:off x="706003" y="3322651"/>
            <a:ext cx="5447030" cy="6119505"/>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a:t>De que partes das nossas vidas a DUDH fala?</a:t>
            </a:r>
            <a:endParaRPr sz="1200">
              <a:latin typeface="Calibri"/>
              <a:ea typeface="Calibri"/>
              <a:cs typeface="Calibri"/>
              <a:sym typeface="Calibri"/>
            </a:endParaRPr>
          </a:p>
          <a:p>
            <a:pPr marL="0" lvl="0" indent="0" algn="just" rtl="0">
              <a:lnSpc>
                <a:spcPct val="115000"/>
              </a:lnSpc>
              <a:spcBef>
                <a:spcPts val="0"/>
              </a:spcBef>
              <a:spcAft>
                <a:spcPts val="0"/>
              </a:spcAft>
              <a:buNone/>
            </a:pPr>
            <a:r>
              <a:rPr lang="en-US" sz="1200">
                <a:latin typeface="Calibri"/>
                <a:ea typeface="Calibri"/>
                <a:cs typeface="Calibri"/>
                <a:sym typeface="Calibri"/>
              </a:rPr>
              <a:t> </a:t>
            </a:r>
            <a:endParaRPr sz="1200">
              <a:latin typeface="Calibri"/>
              <a:ea typeface="Calibri"/>
              <a:cs typeface="Calibri"/>
              <a:sym typeface="Calibri"/>
            </a:endParaRPr>
          </a:p>
          <a:p>
            <a:pPr marL="171707" lvl="0" indent="-171707" algn="just" rtl="0">
              <a:lnSpc>
                <a:spcPct val="115000"/>
              </a:lnSpc>
              <a:spcBef>
                <a:spcPts val="0"/>
              </a:spcBef>
              <a:spcAft>
                <a:spcPts val="0"/>
              </a:spcAft>
              <a:buClr>
                <a:schemeClr val="dk1"/>
              </a:buClr>
              <a:buSzPts val="1200"/>
              <a:buFont typeface="Arial"/>
              <a:buChar char="•"/>
            </a:pPr>
            <a:r>
              <a:rPr lang="en-US" sz="1200"/>
              <a:t>A DUDH promove e protege uma série de direitos diferentes, incluindo direitos civis, políticos, econômicos, sociais e culturais. Esses direitos são necessários para garantir que todos nós, sem discriminação, possamos participar plenamente da sociedade.</a:t>
            </a:r>
            <a:endParaRPr sz="1200"/>
          </a:p>
          <a:p>
            <a:pPr marL="0" lvl="0" indent="0" algn="just" rtl="0">
              <a:lnSpc>
                <a:spcPct val="115000"/>
              </a:lnSpc>
              <a:spcBef>
                <a:spcPts val="0"/>
              </a:spcBef>
              <a:spcAft>
                <a:spcPts val="0"/>
              </a:spcAft>
              <a:buNone/>
            </a:pPr>
            <a:endParaRPr sz="1200">
              <a:latin typeface="Calibri"/>
              <a:ea typeface="Calibri"/>
              <a:cs typeface="Calibri"/>
              <a:sym typeface="Calibri"/>
            </a:endParaRPr>
          </a:p>
          <a:p>
            <a:pPr marL="171707" lvl="0" indent="-171707" algn="just" rtl="0">
              <a:lnSpc>
                <a:spcPct val="115000"/>
              </a:lnSpc>
              <a:spcBef>
                <a:spcPts val="0"/>
              </a:spcBef>
              <a:spcAft>
                <a:spcPts val="0"/>
              </a:spcAft>
              <a:buClr>
                <a:schemeClr val="dk1"/>
              </a:buClr>
              <a:buSzPts val="1200"/>
              <a:buFont typeface="Arial"/>
              <a:buChar char="•"/>
            </a:pPr>
            <a:r>
              <a:rPr lang="en-US" sz="1200"/>
              <a:t>Exemplos de direitos </a:t>
            </a:r>
            <a:r>
              <a:rPr lang="en-US" sz="1200" b="1"/>
              <a:t>civis e políticos </a:t>
            </a:r>
            <a:r>
              <a:rPr lang="en-US" sz="1200"/>
              <a:t>incluem o direito à liberdade, ser reconhecido como pessoa perante a lei, e estar livre de tortura e outros tratamentos cruéis, desumanos ou degradantes. Inclui também o direito de contrair casamento ou outras formas de união civil ou parceria, o direito de constituir família; o direito à liberdade de pensamento, consciência e religião; à liberdade de opinião e expressão; a se reunir pacificamente, votar e participar no governo.</a:t>
            </a:r>
            <a:endParaRPr sz="1200"/>
          </a:p>
          <a:p>
            <a:pPr marL="0" lvl="0" indent="0" algn="just" rtl="0">
              <a:lnSpc>
                <a:spcPct val="115000"/>
              </a:lnSpc>
              <a:spcBef>
                <a:spcPts val="0"/>
              </a:spcBef>
              <a:spcAft>
                <a:spcPts val="0"/>
              </a:spcAft>
              <a:buNone/>
            </a:pPr>
            <a:endParaRPr sz="1200">
              <a:latin typeface="Calibri"/>
              <a:ea typeface="Calibri"/>
              <a:cs typeface="Calibri"/>
              <a:sym typeface="Calibri"/>
            </a:endParaRPr>
          </a:p>
          <a:p>
            <a:pPr marL="171707" lvl="0" indent="-171707" algn="just" rtl="0">
              <a:lnSpc>
                <a:spcPct val="115000"/>
              </a:lnSpc>
              <a:spcBef>
                <a:spcPts val="0"/>
              </a:spcBef>
              <a:spcAft>
                <a:spcPts val="0"/>
              </a:spcAft>
              <a:buClr>
                <a:schemeClr val="dk1"/>
              </a:buClr>
              <a:buSzPts val="1200"/>
              <a:buFont typeface="Arial"/>
              <a:buChar char="•"/>
            </a:pPr>
            <a:r>
              <a:rPr lang="en-US" sz="1200"/>
              <a:t>Exemplos de </a:t>
            </a:r>
            <a:r>
              <a:rPr lang="en-US" sz="1200" b="1"/>
              <a:t>direitos econômicos, sociais e culturais</a:t>
            </a:r>
            <a:r>
              <a:rPr lang="en-US" sz="1200"/>
              <a:t> incluem o direito ao trabalho; o direito a um padrão de vida adequado; os direitos à saúde e à educação; e o direito de participar dos direitos culturais de nossas comunidades.</a:t>
            </a:r>
            <a:endParaRPr sz="1200"/>
          </a:p>
          <a:p>
            <a:pPr marL="171707" lvl="0" indent="-171707" algn="just" rtl="0">
              <a:lnSpc>
                <a:spcPct val="115000"/>
              </a:lnSpc>
              <a:spcBef>
                <a:spcPts val="1002"/>
              </a:spcBef>
              <a:spcAft>
                <a:spcPts val="0"/>
              </a:spcAft>
              <a:buClr>
                <a:srgbClr val="000000"/>
              </a:buClr>
              <a:buSzPts val="1200"/>
              <a:buFont typeface="Arial"/>
              <a:buChar char="•"/>
            </a:pPr>
            <a:r>
              <a:rPr lang="en-US" sz="1200">
                <a:solidFill>
                  <a:srgbClr val="000000"/>
                </a:solidFill>
                <a:latin typeface="Calibri"/>
                <a:ea typeface="Calibri"/>
                <a:cs typeface="Calibri"/>
                <a:sym typeface="Calibri"/>
              </a:rPr>
              <a:t>Esses direitos garantem que possamos participar plenamente da sociedade sem discriminação.</a:t>
            </a:r>
            <a:endParaRPr sz="1200">
              <a:solidFill>
                <a:srgbClr val="000000"/>
              </a:solidFill>
              <a:latin typeface="Calibri"/>
              <a:ea typeface="Calibri"/>
              <a:cs typeface="Calibri"/>
              <a:sym typeface="Calibri"/>
            </a:endParaRPr>
          </a:p>
          <a:p>
            <a:pPr marL="0" lvl="0" indent="0" algn="just" rtl="0">
              <a:lnSpc>
                <a:spcPct val="115000"/>
              </a:lnSpc>
              <a:spcBef>
                <a:spcPts val="1002"/>
              </a:spcBef>
              <a:spcAft>
                <a:spcPts val="0"/>
              </a:spcAft>
              <a:buNone/>
            </a:pP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300" name="Google Shape;300;p22: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3:notes"/>
          <p:cNvSpPr>
            <a:spLocks noGrp="1" noRot="1" noChangeAspect="1"/>
          </p:cNvSpPr>
          <p:nvPr>
            <p:ph type="sldImg" idx="2"/>
          </p:nvPr>
        </p:nvSpPr>
        <p:spPr>
          <a:xfrm>
            <a:off x="85725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3:notes"/>
          <p:cNvSpPr txBox="1">
            <a:spLocks noGrp="1"/>
          </p:cNvSpPr>
          <p:nvPr>
            <p:ph type="body" idx="1"/>
          </p:nvPr>
        </p:nvSpPr>
        <p:spPr>
          <a:xfrm>
            <a:off x="422966" y="3324241"/>
            <a:ext cx="5962857" cy="6117914"/>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a:latin typeface="Calibri"/>
                <a:ea typeface="Calibri"/>
                <a:cs typeface="Calibri"/>
                <a:sym typeface="Calibri"/>
              </a:rPr>
              <a:t>É importante notar que nem todos os direitos humanos são absolutos. Alguns direitos podem ser </a:t>
            </a:r>
            <a:r>
              <a:rPr lang="en-US" sz="1200"/>
              <a:t>restringidos</a:t>
            </a:r>
            <a:r>
              <a:rPr lang="en-US" sz="1200">
                <a:latin typeface="Calibri"/>
                <a:ea typeface="Calibri"/>
                <a:cs typeface="Calibri"/>
                <a:sym typeface="Calibri"/>
              </a:rPr>
              <a:t> em situações específicas. Por exemplo:</a:t>
            </a:r>
            <a:endParaRPr sz="1200">
              <a:latin typeface="Calibri"/>
              <a:ea typeface="Calibri"/>
              <a:cs typeface="Calibri"/>
              <a:sym typeface="Calibri"/>
            </a:endParaRPr>
          </a:p>
          <a:p>
            <a:pPr marL="0" lvl="0" indent="0" algn="just" rtl="0">
              <a:lnSpc>
                <a:spcPct val="115000"/>
              </a:lnSpc>
              <a:spcBef>
                <a:spcPts val="0"/>
              </a:spcBef>
              <a:spcAft>
                <a:spcPts val="0"/>
              </a:spcAft>
              <a:buNone/>
            </a:pPr>
            <a:r>
              <a:rPr lang="en-US" sz="1200">
                <a:latin typeface="Calibri"/>
                <a:ea typeface="Calibri"/>
                <a:cs typeface="Calibri"/>
                <a:sym typeface="Calibri"/>
              </a:rPr>
              <a:t> </a:t>
            </a:r>
            <a:endParaRPr sz="1200">
              <a:latin typeface="Calibri"/>
              <a:ea typeface="Calibri"/>
              <a:cs typeface="Calibri"/>
              <a:sym typeface="Calibri"/>
            </a:endParaRPr>
          </a:p>
          <a:p>
            <a:pPr marL="343414" lvl="0" indent="-343414" algn="just"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Um direito pode estar sujeito a restrições ou limitações razoáveis se o exercício desse direito por uma pessoa infringir os direitos de outra pessoa (por exemplo, o direito à liberdade de expressão às vezes pode ser restrito se alguém o usar para incitar o ódio a um determinado grupo).</a:t>
            </a:r>
            <a:endParaRPr sz="1200">
              <a:latin typeface="Calibri"/>
              <a:ea typeface="Calibri"/>
              <a:cs typeface="Calibri"/>
              <a:sym typeface="Calibri"/>
            </a:endParaRPr>
          </a:p>
          <a:p>
            <a:pPr marL="343414" lvl="0" indent="-343414" algn="just"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Certos direitos podem ser limitados ou suspensos em certas situações extremas (por exemplo, durante uma emergência pública).</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sz="1200">
                <a:latin typeface="Calibri"/>
                <a:ea typeface="Calibri"/>
                <a:cs typeface="Calibri"/>
                <a:sym typeface="Calibri"/>
              </a:rPr>
              <a:t>Mas é importante observar que: </a:t>
            </a:r>
            <a:endParaRPr sz="1200">
              <a:latin typeface="Calibri"/>
              <a:ea typeface="Calibri"/>
              <a:cs typeface="Calibri"/>
              <a:sym typeface="Calibri"/>
            </a:endParaRPr>
          </a:p>
          <a:p>
            <a:pPr marL="343414" lvl="0" indent="-343414" algn="just" rtl="0">
              <a:lnSpc>
                <a:spcPct val="115000"/>
              </a:lnSpc>
              <a:spcBef>
                <a:spcPts val="1002"/>
              </a:spcBef>
              <a:spcAft>
                <a:spcPts val="0"/>
              </a:spcAft>
              <a:buClr>
                <a:schemeClr val="dk1"/>
              </a:buClr>
              <a:buSzPts val="1200"/>
              <a:buFont typeface="Noto Sans Symbols"/>
              <a:buChar char="∙"/>
            </a:pPr>
            <a:r>
              <a:rPr lang="en-US" sz="1200">
                <a:latin typeface="Calibri"/>
                <a:ea typeface="Calibri"/>
                <a:cs typeface="Calibri"/>
                <a:sym typeface="Calibri"/>
              </a:rPr>
              <a:t>Quaisquer restrições ou limitações a um direito não podem ser arbitrárias. Deve haver uma razão válida para isso (por exemplo, porque infringe os direitos de terceiros).</a:t>
            </a:r>
            <a:endParaRPr sz="1200">
              <a:latin typeface="Calibri"/>
              <a:ea typeface="Calibri"/>
              <a:cs typeface="Calibri"/>
              <a:sym typeface="Calibri"/>
            </a:endParaRPr>
          </a:p>
          <a:p>
            <a:pPr marL="343414" lvl="0" indent="-343414" algn="just"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Certos direitos que nunca podem ser limitados ou restritos. São eles: </a:t>
            </a:r>
            <a:endParaRPr/>
          </a:p>
          <a:p>
            <a:pPr marL="801300" lvl="1" indent="-343414" algn="just"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direito a vida; </a:t>
            </a:r>
            <a:endParaRPr/>
          </a:p>
          <a:p>
            <a:pPr marL="801300" lvl="1" indent="-343414" algn="just"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o direito de estar livre de tortura, tratamento ou punição cruel, desumano ou degradante; </a:t>
            </a:r>
            <a:endParaRPr/>
          </a:p>
          <a:p>
            <a:pPr marL="801300" lvl="1" indent="-343414" algn="just"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o direito de estar livre da escravidão; </a:t>
            </a:r>
            <a:endParaRPr/>
          </a:p>
          <a:p>
            <a:pPr marL="801300" lvl="1" indent="-343414" algn="just"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o direito ao reconhecimento em todos os lugares como uma pessoa perante a lei; </a:t>
            </a:r>
            <a:endParaRPr/>
          </a:p>
          <a:p>
            <a:pPr marL="801300" lvl="1" indent="-343414" algn="just"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e o direito de não ser discriminado </a:t>
            </a:r>
            <a:r>
              <a:rPr lang="en-US" i="1"/>
              <a:t>(</a:t>
            </a:r>
            <a:r>
              <a:rPr lang="en-US" i="1" u="sng">
                <a:solidFill>
                  <a:schemeClr val="hlink"/>
                </a:solidFill>
                <a:hlinkClick r:id="rId3"/>
              </a:rPr>
              <a:t>6</a:t>
            </a:r>
            <a:r>
              <a:rPr lang="en-US" i="1"/>
              <a:t>)</a:t>
            </a:r>
            <a:r>
              <a:rPr lang="en-US" sz="1200">
                <a:latin typeface="Calibri"/>
                <a:ea typeface="Calibri"/>
                <a:cs typeface="Calibri"/>
                <a:sym typeface="Calibri"/>
              </a:rPr>
              <a:t>.</a:t>
            </a:r>
            <a:endParaRPr sz="1200">
              <a:latin typeface="Calibri"/>
              <a:ea typeface="Calibri"/>
              <a:cs typeface="Calibri"/>
              <a:sym typeface="Calibri"/>
            </a:endParaRPr>
          </a:p>
          <a:p>
            <a:pPr marL="908776" lvl="1" indent="-450890" algn="l" rtl="0">
              <a:lnSpc>
                <a:spcPct val="115000"/>
              </a:lnSpc>
              <a:spcBef>
                <a:spcPts val="0"/>
              </a:spcBef>
              <a:spcAft>
                <a:spcPts val="0"/>
              </a:spcAft>
              <a:buNone/>
            </a:pPr>
            <a:r>
              <a:rPr lang="en-US" sz="1200">
                <a:latin typeface="Calibri"/>
                <a:ea typeface="Calibri"/>
                <a:cs typeface="Calibri"/>
                <a:sym typeface="Calibri"/>
              </a:rPr>
              <a:t> </a:t>
            </a:r>
            <a:endParaRPr sz="1200">
              <a:latin typeface="Calibri"/>
              <a:ea typeface="Calibri"/>
              <a:cs typeface="Calibri"/>
              <a:sym typeface="Calibri"/>
            </a:endParaRPr>
          </a:p>
          <a:p>
            <a:pPr marL="0" lvl="0" indent="0" algn="l" rtl="0">
              <a:spcBef>
                <a:spcPts val="0"/>
              </a:spcBef>
              <a:spcAft>
                <a:spcPts val="0"/>
              </a:spcAft>
              <a:buNone/>
            </a:pPr>
            <a:endParaRPr sz="1200"/>
          </a:p>
        </p:txBody>
      </p:sp>
      <p:sp>
        <p:nvSpPr>
          <p:cNvPr id="308" name="Google Shape;308;p23: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4: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4: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a:latin typeface="Calibri"/>
                <a:ea typeface="Calibri"/>
                <a:cs typeface="Calibri"/>
                <a:sym typeface="Calibri"/>
              </a:rPr>
              <a:t>Ao longo dos anos, as discussões sobre questões de direitos humanos levaram a uma compreensão de duas gerações diferentes de direitos: </a:t>
            </a:r>
            <a:endParaRPr/>
          </a:p>
          <a:p>
            <a:pPr marL="171707" lvl="0"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a “primeira geração de direitos” (direitos civis e políticos) </a:t>
            </a:r>
            <a:endParaRPr/>
          </a:p>
          <a:p>
            <a:pPr marL="171707" lvl="0"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e a “segunda geração de direitos” (direitos econômicos, sociais e culturais). </a:t>
            </a:r>
            <a:endParaRPr sz="1200">
              <a:latin typeface="Calibri"/>
              <a:ea typeface="Calibri"/>
              <a:cs typeface="Calibri"/>
              <a:sym typeface="Calibri"/>
            </a:endParaRPr>
          </a:p>
          <a:p>
            <a:pPr marL="0" lvl="0" indent="0" algn="just" rtl="0">
              <a:lnSpc>
                <a:spcPct val="115000"/>
              </a:lnSpc>
              <a:spcBef>
                <a:spcPts val="0"/>
              </a:spcBef>
              <a:spcAft>
                <a:spcPts val="0"/>
              </a:spcAft>
              <a:buNone/>
            </a:pPr>
            <a:r>
              <a:rPr lang="en-US" sz="1200">
                <a:latin typeface="Calibri"/>
                <a:ea typeface="Calibri"/>
                <a:cs typeface="Calibri"/>
                <a:sym typeface="Calibri"/>
              </a:rPr>
              <a:t> </a:t>
            </a:r>
            <a:endParaRPr sz="1200">
              <a:latin typeface="Calibri"/>
              <a:ea typeface="Calibri"/>
              <a:cs typeface="Calibri"/>
              <a:sym typeface="Calibri"/>
            </a:endParaRPr>
          </a:p>
          <a:p>
            <a:pPr marL="0" lvl="0" indent="0" algn="just" rtl="0">
              <a:lnSpc>
                <a:spcPct val="115000"/>
              </a:lnSpc>
              <a:spcBef>
                <a:spcPts val="0"/>
              </a:spcBef>
              <a:spcAft>
                <a:spcPts val="0"/>
              </a:spcAft>
              <a:buNone/>
            </a:pPr>
            <a:r>
              <a:rPr lang="en-US" sz="1200">
                <a:latin typeface="Calibri"/>
                <a:ea typeface="Calibri"/>
                <a:cs typeface="Calibri"/>
                <a:sym typeface="Calibri"/>
              </a:rPr>
              <a:t>Mais recentemente, muita atenção tem sido focada em uma “terceira geração de direitos” envolvendo direitos coletivos notavelmente ligados a populações indígenas, como </a:t>
            </a:r>
            <a:endParaRPr/>
          </a:p>
          <a:p>
            <a:pPr marL="171707" lvl="0" indent="-171707" algn="just" rtl="0">
              <a:lnSpc>
                <a:spcPct val="115000"/>
              </a:lnSpc>
              <a:spcBef>
                <a:spcPts val="1002"/>
              </a:spcBef>
              <a:spcAft>
                <a:spcPts val="0"/>
              </a:spcAft>
              <a:buClr>
                <a:schemeClr val="dk1"/>
              </a:buClr>
              <a:buSzPts val="1200"/>
              <a:buFont typeface="Arial"/>
              <a:buChar char="•"/>
            </a:pPr>
            <a:r>
              <a:rPr lang="en-US" sz="1200">
                <a:latin typeface="Calibri"/>
                <a:ea typeface="Calibri"/>
                <a:cs typeface="Calibri"/>
                <a:sym typeface="Calibri"/>
              </a:rPr>
              <a:t>o direito à identidade, à terra e aos recursos, </a:t>
            </a:r>
            <a:endParaRPr/>
          </a:p>
          <a:p>
            <a:pPr marL="171707" lvl="0" indent="-171707" algn="just" rtl="0">
              <a:lnSpc>
                <a:spcPct val="115000"/>
              </a:lnSpc>
              <a:spcBef>
                <a:spcPts val="1002"/>
              </a:spcBef>
              <a:spcAft>
                <a:spcPts val="0"/>
              </a:spcAft>
              <a:buClr>
                <a:schemeClr val="dk1"/>
              </a:buClr>
              <a:buSzPts val="1200"/>
              <a:buFont typeface="Arial"/>
              <a:buChar char="•"/>
            </a:pPr>
            <a:r>
              <a:rPr lang="en-US" sz="1200">
                <a:latin typeface="Calibri"/>
                <a:ea typeface="Calibri"/>
                <a:cs typeface="Calibri"/>
                <a:sym typeface="Calibri"/>
              </a:rPr>
              <a:t>o direito a um meio ambiente saudável e à sustentabilidade,</a:t>
            </a:r>
            <a:endParaRPr/>
          </a:p>
          <a:p>
            <a:pPr marL="171707" lvl="0" indent="-171707" algn="just" rtl="0">
              <a:lnSpc>
                <a:spcPct val="115000"/>
              </a:lnSpc>
              <a:spcBef>
                <a:spcPts val="1002"/>
              </a:spcBef>
              <a:spcAft>
                <a:spcPts val="0"/>
              </a:spcAft>
              <a:buClr>
                <a:schemeClr val="dk1"/>
              </a:buClr>
              <a:buSzPts val="1200"/>
              <a:buFont typeface="Arial"/>
              <a:buChar char="•"/>
            </a:pPr>
            <a:r>
              <a:rPr lang="en-US" sz="1200">
                <a:latin typeface="Calibri"/>
                <a:ea typeface="Calibri"/>
                <a:cs typeface="Calibri"/>
                <a:sym typeface="Calibri"/>
              </a:rPr>
              <a:t>e o direito ao desenvolvimento.</a:t>
            </a: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316" name="Google Shape;316;p24: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5: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25: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None/>
            </a:pPr>
            <a:r>
              <a:rPr lang="en-US" sz="1200"/>
              <a:t>Em suma, os direitos humanos</a:t>
            </a:r>
            <a:r>
              <a:rPr lang="en-US" sz="1200">
                <a:latin typeface="Calibri"/>
                <a:ea typeface="Calibri"/>
                <a:cs typeface="Calibri"/>
                <a:sym typeface="Calibri"/>
              </a:rPr>
              <a:t>:</a:t>
            </a:r>
            <a:endParaRPr sz="1200">
              <a:latin typeface="Calibri"/>
              <a:ea typeface="Calibri"/>
              <a:cs typeface="Calibri"/>
              <a:sym typeface="Calibri"/>
            </a:endParaRPr>
          </a:p>
          <a:p>
            <a:pPr marL="0" lvl="0" indent="0" algn="l" rtl="0">
              <a:lnSpc>
                <a:spcPct val="115000"/>
              </a:lnSpc>
              <a:spcBef>
                <a:spcPts val="0"/>
              </a:spcBef>
              <a:spcAft>
                <a:spcPts val="0"/>
              </a:spcAft>
              <a:buNone/>
            </a:pPr>
            <a:r>
              <a:rPr lang="en-US" sz="1200">
                <a:latin typeface="Calibri"/>
                <a:ea typeface="Calibri"/>
                <a:cs typeface="Calibri"/>
                <a:sym typeface="Calibri"/>
              </a:rPr>
              <a:t> </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t>dizem respeito a cada parte de nossas vidas;</a:t>
            </a:r>
            <a:endParaRPr sz="1200"/>
          </a:p>
          <a:p>
            <a:pPr marL="343414" lvl="0" indent="-343414" algn="l" rtl="0">
              <a:lnSpc>
                <a:spcPct val="115000"/>
              </a:lnSpc>
              <a:spcBef>
                <a:spcPts val="0"/>
              </a:spcBef>
              <a:spcAft>
                <a:spcPts val="0"/>
              </a:spcAft>
              <a:buClr>
                <a:schemeClr val="dk1"/>
              </a:buClr>
              <a:buSzPts val="1200"/>
              <a:buFont typeface="Noto Sans Symbols"/>
              <a:buChar char="∙"/>
            </a:pPr>
            <a:r>
              <a:rPr lang="en-US" sz="1200"/>
              <a:t>pertencem a todos no mundo;</a:t>
            </a:r>
            <a:endParaRPr sz="1200"/>
          </a:p>
          <a:p>
            <a:pPr marL="343414" lvl="0" indent="-343414" algn="l" rtl="0">
              <a:lnSpc>
                <a:spcPct val="115000"/>
              </a:lnSpc>
              <a:spcBef>
                <a:spcPts val="0"/>
              </a:spcBef>
              <a:spcAft>
                <a:spcPts val="0"/>
              </a:spcAft>
              <a:buClr>
                <a:schemeClr val="dk1"/>
              </a:buClr>
              <a:buSzPts val="1200"/>
              <a:buFont typeface="Noto Sans Symbols"/>
              <a:buChar char="∙"/>
            </a:pPr>
            <a:r>
              <a:rPr lang="en-US" sz="1200"/>
              <a:t>não devem ser arbitrariamente tirados das pessoas;</a:t>
            </a:r>
            <a:endParaRPr sz="1200"/>
          </a:p>
          <a:p>
            <a:pPr marL="343414" lvl="0" indent="-343414" algn="l" rtl="0">
              <a:lnSpc>
                <a:spcPct val="115000"/>
              </a:lnSpc>
              <a:spcBef>
                <a:spcPts val="0"/>
              </a:spcBef>
              <a:spcAft>
                <a:spcPts val="0"/>
              </a:spcAft>
              <a:buClr>
                <a:schemeClr val="dk1"/>
              </a:buClr>
              <a:buSzPts val="1200"/>
              <a:buFont typeface="Noto Sans Symbols"/>
              <a:buChar char="∙"/>
            </a:pPr>
            <a:r>
              <a:rPr lang="en-US" sz="1200"/>
              <a:t>são todos necessários para que os seres humanos participem e floresçam na sociedade.</a:t>
            </a:r>
            <a:endParaRPr sz="1200"/>
          </a:p>
          <a:p>
            <a:pPr marL="0" lvl="0" indent="0" algn="l" rtl="0">
              <a:spcBef>
                <a:spcPts val="0"/>
              </a:spcBef>
              <a:spcAft>
                <a:spcPts val="0"/>
              </a:spcAft>
              <a:buNone/>
            </a:pPr>
            <a:endParaRPr sz="1200"/>
          </a:p>
          <a:p>
            <a:pPr marL="0" lvl="0" indent="0" algn="l" rtl="0">
              <a:lnSpc>
                <a:spcPct val="115000"/>
              </a:lnSpc>
              <a:spcBef>
                <a:spcPts val="0"/>
              </a:spcBef>
              <a:spcAft>
                <a:spcPts val="0"/>
              </a:spcAft>
              <a:buNone/>
            </a:pPr>
            <a:r>
              <a:rPr lang="en-US" sz="1200">
                <a:solidFill>
                  <a:srgbClr val="4F81BD"/>
                </a:solidFill>
              </a:rPr>
              <a:t>Para resumir a apresentação, mostre os seguintes vídeos aos participantes:</a:t>
            </a:r>
            <a:r>
              <a:rPr lang="en-US" sz="1200">
                <a:solidFill>
                  <a:srgbClr val="4F81BD"/>
                </a:solidFill>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1002"/>
              </a:spcBef>
              <a:spcAft>
                <a:spcPts val="0"/>
              </a:spcAft>
              <a:buNone/>
            </a:pPr>
            <a:r>
              <a:rPr lang="en-US" b="1">
                <a:solidFill>
                  <a:srgbClr val="4F81BD"/>
                </a:solidFill>
              </a:rPr>
              <a:t>Declaração Universal dos Direitos Humanos (6:10 minutos) https://www.youtube.com/watch?v=SJy1M4iYiMo (acesso em 28 de novembro de 2022)</a:t>
            </a: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324" name="Google Shape;324;p25: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6: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26: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None/>
            </a:pPr>
            <a:r>
              <a:rPr lang="en-US" sz="1200" b="1" i="1">
                <a:latin typeface="Calibri"/>
                <a:ea typeface="Calibri"/>
                <a:cs typeface="Calibri"/>
                <a:sym typeface="Calibri"/>
              </a:rPr>
              <a:t>Exercício 2.1: Exercício comparativo com viver uma vida </a:t>
            </a:r>
            <a:r>
              <a:rPr lang="en-US" sz="1200" b="1" i="1"/>
              <a:t>boa </a:t>
            </a:r>
            <a:r>
              <a:rPr lang="en-US" sz="1200" b="1" i="1">
                <a:latin typeface="Calibri"/>
                <a:ea typeface="Calibri"/>
                <a:cs typeface="Calibri"/>
                <a:sym typeface="Calibri"/>
              </a:rPr>
              <a:t>(25 min.) </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sz="1200">
                <a:solidFill>
                  <a:srgbClr val="4F81BD"/>
                </a:solidFill>
              </a:rPr>
              <a:t>Mostre aos participantes a lista que foi feita durante o Exercício 1.2 (Viver uma vida boa). Faça as seguintes perguntas:</a:t>
            </a:r>
            <a:endParaRPr sz="1200">
              <a:solidFill>
                <a:srgbClr val="4F81BD"/>
              </a:solidFill>
            </a:endParaRPr>
          </a:p>
          <a:p>
            <a:pPr marL="0" lvl="0" indent="0" algn="just" rtl="0">
              <a:lnSpc>
                <a:spcPct val="115000"/>
              </a:lnSpc>
              <a:spcBef>
                <a:spcPts val="1002"/>
              </a:spcBef>
              <a:spcAft>
                <a:spcPts val="0"/>
              </a:spcAft>
              <a:buNone/>
            </a:pPr>
            <a:r>
              <a:rPr lang="en-US" sz="1200"/>
              <a:t>Você pode comparar a lista de direitos na DUDH com a lista do que identificamos anteriormente como importante para viver uma vida boa?</a:t>
            </a:r>
            <a:r>
              <a:rPr lang="en-US" sz="1200">
                <a:latin typeface="Calibri"/>
                <a:ea typeface="Calibri"/>
                <a:cs typeface="Calibri"/>
                <a:sym typeface="Calibri"/>
              </a:rPr>
              <a:t> </a:t>
            </a:r>
            <a:endParaRPr sz="1200">
              <a:latin typeface="Calibri"/>
              <a:ea typeface="Calibri"/>
              <a:cs typeface="Calibri"/>
              <a:sym typeface="Calibri"/>
            </a:endParaRPr>
          </a:p>
          <a:p>
            <a:pPr marL="343414" lvl="0" indent="-343414" algn="just" rtl="0">
              <a:lnSpc>
                <a:spcPct val="115000"/>
              </a:lnSpc>
              <a:spcBef>
                <a:spcPts val="1002"/>
              </a:spcBef>
              <a:spcAft>
                <a:spcPts val="0"/>
              </a:spcAft>
              <a:buClr>
                <a:schemeClr val="dk1"/>
              </a:buClr>
              <a:buSzPts val="1200"/>
              <a:buFont typeface="Noto Sans Symbols"/>
              <a:buChar char="∙"/>
            </a:pPr>
            <a:r>
              <a:rPr lang="en-US" sz="1200">
                <a:latin typeface="Calibri"/>
                <a:ea typeface="Calibri"/>
                <a:cs typeface="Calibri"/>
                <a:sym typeface="Calibri"/>
              </a:rPr>
              <a:t>Quais são as </a:t>
            </a:r>
            <a:r>
              <a:rPr lang="en-US" sz="1200"/>
              <a:t>semelhanças</a:t>
            </a:r>
            <a:r>
              <a:rPr lang="en-US" sz="1200">
                <a:latin typeface="Calibri"/>
                <a:ea typeface="Calibri"/>
                <a:cs typeface="Calibri"/>
                <a:sym typeface="Calibri"/>
              </a:rPr>
              <a:t>? </a:t>
            </a:r>
            <a:endParaRPr sz="1200">
              <a:latin typeface="Calibri"/>
              <a:ea typeface="Calibri"/>
              <a:cs typeface="Calibri"/>
              <a:sym typeface="Calibri"/>
            </a:endParaRPr>
          </a:p>
          <a:p>
            <a:pPr marL="343414" lvl="0" indent="-343414" algn="just"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Quais são as diferenças?</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a:solidFill>
                  <a:srgbClr val="4F81BD"/>
                </a:solidFill>
              </a:rPr>
              <a:t>Dê aos participantes tempo suficiente para refletirem e discutirem juntos em grupo. Certifique-se de que os participantes tenham entendido todos os termos e conceitos da DUDH. Reserve um tempo para esclarecer qualquer ponto que ainda não esteja claro..</a:t>
            </a: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332" name="Google Shape;332;p26: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7: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27: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None/>
            </a:pPr>
            <a:r>
              <a:rPr lang="en-US" sz="1200" b="1">
                <a:solidFill>
                  <a:srgbClr val="4F81BD"/>
                </a:solidFill>
                <a:latin typeface="Calibri"/>
                <a:ea typeface="Calibri"/>
                <a:cs typeface="Calibri"/>
                <a:sym typeface="Calibri"/>
              </a:rPr>
              <a:t>Tempo para este </a:t>
            </a:r>
            <a:r>
              <a:rPr lang="en-US" sz="1200" b="1">
                <a:solidFill>
                  <a:srgbClr val="4F81BD"/>
                </a:solidFill>
              </a:rPr>
              <a:t>tema</a:t>
            </a:r>
            <a:endParaRPr sz="1200">
              <a:latin typeface="Calibri"/>
              <a:ea typeface="Calibri"/>
              <a:cs typeface="Calibri"/>
              <a:sym typeface="Calibri"/>
            </a:endParaRPr>
          </a:p>
          <a:p>
            <a:pPr marL="0" lvl="0" indent="0" algn="just" rtl="0">
              <a:lnSpc>
                <a:spcPct val="115000"/>
              </a:lnSpc>
              <a:spcBef>
                <a:spcPts val="0"/>
              </a:spcBef>
              <a:spcAft>
                <a:spcPts val="0"/>
              </a:spcAft>
              <a:buNone/>
            </a:pPr>
            <a:r>
              <a:rPr lang="en-US" sz="1200">
                <a:solidFill>
                  <a:srgbClr val="000000"/>
                </a:solidFill>
                <a:latin typeface="Calibri"/>
                <a:ea typeface="Calibri"/>
                <a:cs typeface="Calibri"/>
                <a:sym typeface="Calibri"/>
              </a:rPr>
              <a:t>Aproximadamente 20 minutos.</a:t>
            </a:r>
            <a:endParaRPr sz="1200">
              <a:latin typeface="Calibri"/>
              <a:ea typeface="Calibri"/>
              <a:cs typeface="Calibri"/>
              <a:sym typeface="Calibri"/>
            </a:endParaRPr>
          </a:p>
          <a:p>
            <a:pPr marL="0" lvl="0" indent="0" algn="l" rtl="0">
              <a:spcBef>
                <a:spcPts val="0"/>
              </a:spcBef>
              <a:spcAft>
                <a:spcPts val="0"/>
              </a:spcAft>
              <a:buNone/>
            </a:pPr>
            <a:endParaRPr sz="1200"/>
          </a:p>
        </p:txBody>
      </p:sp>
      <p:sp>
        <p:nvSpPr>
          <p:cNvPr id="340" name="Google Shape;340;p27: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8:notes"/>
          <p:cNvSpPr>
            <a:spLocks noGrp="1" noRot="1" noChangeAspect="1"/>
          </p:cNvSpPr>
          <p:nvPr>
            <p:ph type="sldImg" idx="2"/>
          </p:nvPr>
        </p:nvSpPr>
        <p:spPr>
          <a:xfrm>
            <a:off x="1620838" y="498475"/>
            <a:ext cx="3567112" cy="2006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8:notes"/>
          <p:cNvSpPr txBox="1">
            <a:spLocks noGrp="1"/>
          </p:cNvSpPr>
          <p:nvPr>
            <p:ph type="body" idx="1"/>
          </p:nvPr>
        </p:nvSpPr>
        <p:spPr>
          <a:xfrm>
            <a:off x="680878" y="2593640"/>
            <a:ext cx="5447030" cy="6563521"/>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None/>
            </a:pPr>
            <a:r>
              <a:rPr lang="en-US" sz="1200" b="1" i="1">
                <a:latin typeface="Calibri"/>
                <a:ea typeface="Calibri"/>
                <a:cs typeface="Calibri"/>
                <a:sym typeface="Calibri"/>
              </a:rPr>
              <a:t>Exercício 3.1: Como todos os direitos humanos estão vinculados (20 min.)</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sz="1200">
                <a:solidFill>
                  <a:srgbClr val="4F81BD"/>
                </a:solidFill>
              </a:rPr>
              <a:t>Este exercício trata da indivisibilidade dos direitos e de como as pessoas precisam de todos os seus direitos humanos para viver uma vida boa. Ele é projetado para ajudar os participantes a entender que todos os direitos são importantes.</a:t>
            </a:r>
            <a:endParaRPr sz="1200">
              <a:solidFill>
                <a:srgbClr val="4F81BD"/>
              </a:solidFill>
            </a:endParaRPr>
          </a:p>
          <a:p>
            <a:pPr marL="0" lvl="0" indent="0" algn="just" rtl="0">
              <a:lnSpc>
                <a:spcPct val="115000"/>
              </a:lnSpc>
              <a:spcBef>
                <a:spcPts val="1002"/>
              </a:spcBef>
              <a:spcAft>
                <a:spcPts val="0"/>
              </a:spcAft>
              <a:buNone/>
            </a:pPr>
            <a:r>
              <a:rPr lang="en-US" sz="1200">
                <a:solidFill>
                  <a:srgbClr val="4F81BD"/>
                </a:solidFill>
                <a:latin typeface="Calibri"/>
                <a:ea typeface="Calibri"/>
                <a:cs typeface="Calibri"/>
                <a:sym typeface="Calibri"/>
              </a:rPr>
              <a:t>Dê as seguintes instruções ao grupo:</a:t>
            </a:r>
            <a:endParaRPr sz="1200">
              <a:latin typeface="Calibri"/>
              <a:ea typeface="Calibri"/>
              <a:cs typeface="Calibri"/>
              <a:sym typeface="Calibri"/>
            </a:endParaRPr>
          </a:p>
          <a:p>
            <a:pPr marL="171707" lvl="0" indent="-171707" algn="just" rtl="0">
              <a:lnSpc>
                <a:spcPct val="115000"/>
              </a:lnSpc>
              <a:spcBef>
                <a:spcPts val="601"/>
              </a:spcBef>
              <a:spcAft>
                <a:spcPts val="0"/>
              </a:spcAft>
              <a:buClr>
                <a:schemeClr val="dk1"/>
              </a:buClr>
              <a:buSzPts val="1200"/>
              <a:buFont typeface="Arial"/>
              <a:buChar char="•"/>
            </a:pPr>
            <a:r>
              <a:rPr lang="en-US" sz="1200"/>
              <a:t>Escolha o direito da DUDH que você sente que é mais importante para permitir que você viva uma vida boa</a:t>
            </a:r>
            <a:r>
              <a:rPr lang="en-US" sz="1200">
                <a:latin typeface="Calibri"/>
                <a:ea typeface="Calibri"/>
                <a:cs typeface="Calibri"/>
                <a:sym typeface="Calibri"/>
              </a:rPr>
              <a:t> </a:t>
            </a:r>
            <a:r>
              <a:rPr lang="en-US">
                <a:solidFill>
                  <a:srgbClr val="4F81BD"/>
                </a:solidFill>
              </a:rPr>
              <a:t>(dois direitos também podem ser escolhidos para possibilitar uma discussão mais ampla, se o tempo permitir).</a:t>
            </a:r>
            <a:r>
              <a:rPr lang="en-US" sz="1200">
                <a:latin typeface="Calibri"/>
                <a:ea typeface="Calibri"/>
                <a:cs typeface="Calibri"/>
                <a:sym typeface="Calibri"/>
              </a:rPr>
              <a:t>.</a:t>
            </a:r>
            <a:endParaRPr sz="1200">
              <a:latin typeface="Calibri"/>
              <a:ea typeface="Calibri"/>
              <a:cs typeface="Calibri"/>
              <a:sym typeface="Calibri"/>
            </a:endParaRPr>
          </a:p>
          <a:p>
            <a:pPr marL="171706" lvl="0" indent="-171706" algn="just" rtl="0">
              <a:lnSpc>
                <a:spcPct val="115000"/>
              </a:lnSpc>
              <a:spcBef>
                <a:spcPts val="601"/>
              </a:spcBef>
              <a:spcAft>
                <a:spcPts val="0"/>
              </a:spcAft>
              <a:buClr>
                <a:schemeClr val="dk1"/>
              </a:buClr>
              <a:buSzPts val="1200"/>
              <a:buFont typeface="Arial"/>
              <a:buChar char="•"/>
            </a:pPr>
            <a:r>
              <a:rPr lang="en-US" sz="1200"/>
              <a:t>Para o resto da discussão, vamos imaginar que esse direito é o único que é garantido.</a:t>
            </a:r>
            <a:endParaRPr sz="1200"/>
          </a:p>
          <a:p>
            <a:pPr marL="171707" lvl="0" indent="-171707" algn="just" rtl="0">
              <a:lnSpc>
                <a:spcPct val="115000"/>
              </a:lnSpc>
              <a:spcBef>
                <a:spcPts val="601"/>
              </a:spcBef>
              <a:spcAft>
                <a:spcPts val="0"/>
              </a:spcAft>
              <a:buClr>
                <a:schemeClr val="dk1"/>
              </a:buClr>
              <a:buSzPts val="1200"/>
              <a:buFont typeface="Arial"/>
              <a:buChar char="•"/>
            </a:pPr>
            <a:r>
              <a:rPr lang="en-US" sz="1200"/>
              <a:t>Pense sobre por que você escolheu esse direito e por que ele é o mais importante para você</a:t>
            </a:r>
            <a:endParaRPr sz="1200"/>
          </a:p>
          <a:p>
            <a:pPr marL="0" lvl="0" indent="0" algn="just" rtl="0">
              <a:lnSpc>
                <a:spcPct val="115000"/>
              </a:lnSpc>
              <a:spcBef>
                <a:spcPts val="601"/>
              </a:spcBef>
              <a:spcAft>
                <a:spcPts val="0"/>
              </a:spcAft>
              <a:buNone/>
            </a:pPr>
            <a:r>
              <a:rPr lang="en-US" sz="1200">
                <a:solidFill>
                  <a:srgbClr val="4F81BD"/>
                </a:solidFill>
              </a:rPr>
              <a:t>Neste ponto, peça a um voluntário do grupo para compartilhar seu direito escolhido com os outros participantes. Peça ao voluntário para explicar as razões pelas quais ele acha que esse é o direito mais importante para viver uma vida boa (isso pode ser repetido com outros 2 ou 3 participantes).</a:t>
            </a:r>
            <a:endParaRPr sz="1200">
              <a:solidFill>
                <a:srgbClr val="4F81BD"/>
              </a:solidFill>
            </a:endParaRPr>
          </a:p>
          <a:p>
            <a:pPr marL="0" lvl="0" indent="0" algn="just" rtl="0">
              <a:lnSpc>
                <a:spcPct val="115000"/>
              </a:lnSpc>
              <a:spcBef>
                <a:spcPts val="0"/>
              </a:spcBef>
              <a:spcAft>
                <a:spcPts val="0"/>
              </a:spcAft>
              <a:buNone/>
            </a:pPr>
            <a:endParaRPr sz="1200">
              <a:solidFill>
                <a:srgbClr val="4F81BD"/>
              </a:solidFill>
              <a:latin typeface="Calibri"/>
              <a:ea typeface="Calibri"/>
              <a:cs typeface="Calibri"/>
              <a:sym typeface="Calibri"/>
            </a:endParaRPr>
          </a:p>
          <a:p>
            <a:pPr marL="0" lvl="0" indent="0" algn="just" rtl="0">
              <a:lnSpc>
                <a:spcPct val="115000"/>
              </a:lnSpc>
              <a:spcBef>
                <a:spcPts val="601"/>
              </a:spcBef>
              <a:spcAft>
                <a:spcPts val="0"/>
              </a:spcAft>
              <a:buNone/>
            </a:pPr>
            <a:r>
              <a:rPr lang="en-US" sz="1200">
                <a:solidFill>
                  <a:srgbClr val="4F81BD"/>
                </a:solidFill>
                <a:latin typeface="Calibri"/>
                <a:ea typeface="Calibri"/>
                <a:cs typeface="Calibri"/>
                <a:sym typeface="Calibri"/>
              </a:rPr>
              <a:t>Agora peça a todos os participantes que olhem suas cópias da DUDH e perguntem: </a:t>
            </a:r>
            <a:endParaRPr sz="1200">
              <a:latin typeface="Calibri"/>
              <a:ea typeface="Calibri"/>
              <a:cs typeface="Calibri"/>
              <a:sym typeface="Calibri"/>
            </a:endParaRPr>
          </a:p>
          <a:p>
            <a:pPr marL="171707" lvl="0" indent="-171707" algn="just" rtl="0">
              <a:lnSpc>
                <a:spcPct val="115000"/>
              </a:lnSpc>
              <a:spcBef>
                <a:spcPts val="601"/>
              </a:spcBef>
              <a:spcAft>
                <a:spcPts val="0"/>
              </a:spcAft>
              <a:buClr>
                <a:schemeClr val="dk1"/>
              </a:buClr>
              <a:buSzPts val="1200"/>
              <a:buFont typeface="Arial"/>
              <a:buChar char="•"/>
            </a:pPr>
            <a:r>
              <a:rPr lang="en-US" sz="1200"/>
              <a:t>Que outros direitos essa pessoa precisaria para poder desfrutar plenamente de seu(s) direito(s) escolhido(s)?</a:t>
            </a:r>
            <a:endParaRPr sz="1200">
              <a:latin typeface="Calibri"/>
              <a:ea typeface="Calibri"/>
              <a:cs typeface="Calibri"/>
              <a:sym typeface="Calibri"/>
            </a:endParaRPr>
          </a:p>
          <a:p>
            <a:pPr marL="343414" lvl="0" indent="-343414" algn="just" rtl="0">
              <a:lnSpc>
                <a:spcPct val="115000"/>
              </a:lnSpc>
              <a:spcBef>
                <a:spcPts val="0"/>
              </a:spcBef>
              <a:spcAft>
                <a:spcPts val="0"/>
              </a:spcAft>
              <a:buClr>
                <a:srgbClr val="4F81BD"/>
              </a:buClr>
              <a:buSzPts val="1200"/>
              <a:buFont typeface="Noto Sans Symbols"/>
              <a:buChar char="∙"/>
            </a:pPr>
            <a:r>
              <a:rPr lang="en-US" sz="1200">
                <a:solidFill>
                  <a:srgbClr val="4F81BD"/>
                </a:solidFill>
              </a:rPr>
              <a:t>Exemplos:</a:t>
            </a:r>
            <a:endParaRPr sz="1200">
              <a:solidFill>
                <a:srgbClr val="4F81BD"/>
              </a:solidFill>
            </a:endParaRPr>
          </a:p>
          <a:p>
            <a:pPr marL="343414" lvl="0" indent="-343414" algn="just" rtl="0">
              <a:lnSpc>
                <a:spcPct val="115000"/>
              </a:lnSpc>
              <a:spcBef>
                <a:spcPts val="0"/>
              </a:spcBef>
              <a:spcAft>
                <a:spcPts val="0"/>
              </a:spcAft>
              <a:buClr>
                <a:srgbClr val="4F81BD"/>
              </a:buClr>
              <a:buSzPts val="1200"/>
              <a:buFont typeface="Noto Sans Symbols"/>
              <a:buChar char="∙"/>
            </a:pPr>
            <a:r>
              <a:rPr lang="en-US" sz="1200">
                <a:solidFill>
                  <a:srgbClr val="4F81BD"/>
                </a:solidFill>
              </a:rPr>
              <a:t>Se uma pessoa escolheu o direito ao trabalho (Artigo 23), ela não poderia usufruir desse direito se fosse mantida em escravidão ou servidão (Artigo 4) em seu trabalho.</a:t>
            </a:r>
            <a:endParaRPr sz="1200">
              <a:solidFill>
                <a:srgbClr val="4F81BD"/>
              </a:solidFill>
            </a:endParaRPr>
          </a:p>
          <a:p>
            <a:pPr marL="343414" lvl="0" indent="-343414" algn="just" rtl="0">
              <a:lnSpc>
                <a:spcPct val="115000"/>
              </a:lnSpc>
              <a:spcBef>
                <a:spcPts val="0"/>
              </a:spcBef>
              <a:spcAft>
                <a:spcPts val="0"/>
              </a:spcAft>
              <a:buClr>
                <a:srgbClr val="4F81BD"/>
              </a:buClr>
              <a:buSzPts val="1200"/>
              <a:buFont typeface="Noto Sans Symbols"/>
              <a:buChar char="∙"/>
            </a:pPr>
            <a:r>
              <a:rPr lang="en-US" sz="1200">
                <a:solidFill>
                  <a:srgbClr val="4F81BD"/>
                </a:solidFill>
              </a:rPr>
              <a:t>Se uma pessoa escolheu o direito à liberdade de expressão (Artigo 19), ela precisa ser livre e igual (Artigo 1) para se expressar.</a:t>
            </a:r>
            <a:endParaRPr sz="1200">
              <a:solidFill>
                <a:srgbClr val="4F81BD"/>
              </a:solidFill>
            </a:endParaRPr>
          </a:p>
          <a:p>
            <a:pPr marL="343414" lvl="0" indent="-343414" algn="just" rtl="0">
              <a:lnSpc>
                <a:spcPct val="115000"/>
              </a:lnSpc>
              <a:spcBef>
                <a:spcPts val="0"/>
              </a:spcBef>
              <a:spcAft>
                <a:spcPts val="0"/>
              </a:spcAft>
              <a:buClr>
                <a:srgbClr val="4F81BD"/>
              </a:buClr>
              <a:buSzPts val="1200"/>
              <a:buFont typeface="Noto Sans Symbols"/>
              <a:buChar char="∙"/>
            </a:pPr>
            <a:r>
              <a:rPr lang="en-US" sz="1200">
                <a:solidFill>
                  <a:srgbClr val="4F81BD"/>
                </a:solidFill>
              </a:rPr>
              <a:t>Se uma pessoa escolheu o direito à saúde (Artigo 25), ela precisa estar livre de tortura ou tratamentos ou penas cruéis, desumanos ou degradantes (Artigo 5).</a:t>
            </a:r>
            <a:endParaRPr sz="1200">
              <a:solidFill>
                <a:srgbClr val="4F81BD"/>
              </a:solidFill>
            </a:endParaRPr>
          </a:p>
          <a:p>
            <a:pPr marL="0" lvl="0" indent="0" algn="l" rtl="0">
              <a:spcBef>
                <a:spcPts val="0"/>
              </a:spcBef>
              <a:spcAft>
                <a:spcPts val="0"/>
              </a:spcAft>
              <a:buNone/>
            </a:pPr>
            <a:endParaRPr sz="1200"/>
          </a:p>
        </p:txBody>
      </p:sp>
      <p:sp>
        <p:nvSpPr>
          <p:cNvPr id="347" name="Google Shape;347;p28: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9: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29: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None/>
            </a:pPr>
            <a:r>
              <a:rPr lang="en-US" sz="1200">
                <a:solidFill>
                  <a:srgbClr val="4F81BD"/>
                </a:solidFill>
                <a:latin typeface="Calibri"/>
                <a:ea typeface="Calibri"/>
                <a:cs typeface="Calibri"/>
                <a:sym typeface="Calibri"/>
              </a:rPr>
              <a:t>Em seguida, pergunte ao grupo:</a:t>
            </a:r>
            <a:endParaRPr sz="1200">
              <a:latin typeface="Calibri"/>
              <a:ea typeface="Calibri"/>
              <a:cs typeface="Calibri"/>
              <a:sym typeface="Calibri"/>
            </a:endParaRPr>
          </a:p>
          <a:p>
            <a:pPr marL="0" lvl="0" indent="0" algn="l" rtl="0">
              <a:lnSpc>
                <a:spcPct val="115000"/>
              </a:lnSpc>
              <a:spcBef>
                <a:spcPts val="1002"/>
              </a:spcBef>
              <a:spcAft>
                <a:spcPts val="0"/>
              </a:spcAft>
              <a:buNone/>
            </a:pPr>
            <a:r>
              <a:rPr lang="en-US" sz="1200">
                <a:latin typeface="Calibri"/>
                <a:ea typeface="Calibri"/>
                <a:cs typeface="Calibri"/>
                <a:sym typeface="Calibri"/>
              </a:rPr>
              <a:t>Com base em discussões anteriores, é possível viver “uma boa vida” com apenas um ou alguns dos seus direitos humanos?</a:t>
            </a: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355" name="Google Shape;355;p29: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notes"/>
          <p:cNvSpPr>
            <a:spLocks noGrp="1" noRot="1" noChangeAspect="1"/>
          </p:cNvSpPr>
          <p:nvPr>
            <p:ph type="sldImg" idx="2"/>
          </p:nvPr>
        </p:nvSpPr>
        <p:spPr>
          <a:xfrm>
            <a:off x="855663" y="457200"/>
            <a:ext cx="5095875" cy="286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3:notes"/>
          <p:cNvSpPr txBox="1">
            <a:spLocks noGrp="1"/>
          </p:cNvSpPr>
          <p:nvPr>
            <p:ph type="body" idx="1"/>
          </p:nvPr>
        </p:nvSpPr>
        <p:spPr>
          <a:xfrm>
            <a:off x="310466" y="3419446"/>
            <a:ext cx="6179906" cy="5818855"/>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Clr>
                <a:schemeClr val="dk1"/>
              </a:buClr>
              <a:buFont typeface="Arial"/>
              <a:buNone/>
            </a:pPr>
            <a:r>
              <a:rPr lang="en-US" sz="1000" b="1"/>
              <a:t>A </a:t>
            </a:r>
            <a:r>
              <a:rPr lang="en-US" sz="1000" b="1" i="1"/>
              <a:t>QualityRights</a:t>
            </a:r>
            <a:r>
              <a:rPr lang="en-US" sz="1000" b="1"/>
              <a:t> da OMS é uma iniciativa que visa melhorar a qualidade dos cuidados e apoio nos serviços de saúde mental e serviços sociais e promover os direitos humanos das pessoas com deficiências psicossociais, intelectuais ou cognitivas em todo o mundo. A </a:t>
            </a:r>
            <a:r>
              <a:rPr lang="en-US" sz="1000" b="1" i="1"/>
              <a:t>QualityRights</a:t>
            </a:r>
            <a:r>
              <a:rPr lang="en-US" sz="1000" b="1"/>
              <a:t> usa uma abordagem participativa para atingir os seguintes objetivos: </a:t>
            </a:r>
            <a:endParaRPr sz="1200"/>
          </a:p>
          <a:p>
            <a:pPr marL="0" lvl="0" indent="0" algn="l" rtl="0">
              <a:spcBef>
                <a:spcPts val="0"/>
              </a:spcBef>
              <a:spcAft>
                <a:spcPts val="0"/>
              </a:spcAft>
              <a:buClr>
                <a:schemeClr val="dk1"/>
              </a:buClr>
              <a:buFont typeface="Arial"/>
              <a:buNone/>
            </a:pPr>
            <a:r>
              <a:rPr lang="en-US" sz="1000" b="1"/>
              <a:t>A iniciativa tem cinco objetivos principais:</a:t>
            </a:r>
            <a:endParaRPr sz="1000">
              <a:solidFill>
                <a:srgbClr val="404040"/>
              </a:solidFill>
            </a:endParaRPr>
          </a:p>
          <a:p>
            <a:pPr marL="228600" lvl="0" indent="-228600" algn="l" rtl="0">
              <a:spcBef>
                <a:spcPts val="0"/>
              </a:spcBef>
              <a:spcAft>
                <a:spcPts val="0"/>
              </a:spcAft>
              <a:buClr>
                <a:schemeClr val="dk1"/>
              </a:buClr>
              <a:buSzPts val="1000"/>
              <a:buFont typeface="Calibri"/>
              <a:buAutoNum type="arabicPeriod"/>
            </a:pPr>
            <a:r>
              <a:rPr lang="en-US" sz="1000" b="1"/>
              <a:t>O primeiro é desenvolver a capacidade de compreender e promover os direitos das pessoas com deficiências psicossociais, intelectuais e cognitivas (entre pessoas com deficiência, famílias, profissionais, ONGs, etc.). Somente através do desenvolvimento de conhecimentos e habilidades sobre direitos humanos seremos capazes de mudar atitudes e práticas de forma sustentável.</a:t>
            </a:r>
            <a:endParaRPr sz="1000" b="1"/>
          </a:p>
          <a:p>
            <a:pPr marL="628650" lvl="1" indent="-171450" algn="l" rtl="0">
              <a:lnSpc>
                <a:spcPct val="80000"/>
              </a:lnSpc>
              <a:spcBef>
                <a:spcPts val="0"/>
              </a:spcBef>
              <a:spcAft>
                <a:spcPts val="0"/>
              </a:spcAft>
              <a:buClr>
                <a:schemeClr val="dk1"/>
              </a:buClr>
              <a:buSzPts val="1000"/>
              <a:buChar char="•"/>
            </a:pPr>
            <a:r>
              <a:rPr lang="en-US" sz="1000"/>
              <a:t>As pessoas precisam entender quais são seus direitos para que possam reivindicá-los.</a:t>
            </a:r>
            <a:endParaRPr sz="1200"/>
          </a:p>
          <a:p>
            <a:pPr marL="628650" lvl="1" indent="-171450" algn="l" rtl="0">
              <a:lnSpc>
                <a:spcPct val="80000"/>
              </a:lnSpc>
              <a:spcBef>
                <a:spcPts val="0"/>
              </a:spcBef>
              <a:spcAft>
                <a:spcPts val="0"/>
              </a:spcAft>
              <a:buClr>
                <a:schemeClr val="dk1"/>
              </a:buClr>
              <a:buSzPts val="1000"/>
              <a:buChar char="•"/>
            </a:pPr>
            <a:r>
              <a:rPr lang="en-US" sz="1000"/>
              <a:t>Os familiares e cuidadores também precisam entender esses direitos para que também possam respeitá-los e apoiar seus parentes no acesso a esses direitos.  </a:t>
            </a:r>
            <a:endParaRPr sz="1200"/>
          </a:p>
          <a:p>
            <a:pPr marL="628650" lvl="1" indent="-171450" algn="l" rtl="0">
              <a:lnSpc>
                <a:spcPct val="80000"/>
              </a:lnSpc>
              <a:spcBef>
                <a:spcPts val="0"/>
              </a:spcBef>
              <a:spcAft>
                <a:spcPts val="0"/>
              </a:spcAft>
              <a:buClr>
                <a:schemeClr val="dk1"/>
              </a:buClr>
              <a:buSzPts val="1000"/>
              <a:buChar char="•"/>
            </a:pPr>
            <a:r>
              <a:rPr lang="en-US" sz="1000"/>
              <a:t>Os profissionais de saúde, assistentes sociais e outros profissionais precisam estar cientes dos direitos das pessoas com deficiências psicossociais, intelectuais e cognitivas para mudar suas atitudes e práticas.</a:t>
            </a:r>
            <a:endParaRPr sz="1000"/>
          </a:p>
          <a:p>
            <a:pPr marL="228600" lvl="0" indent="-228600" algn="l" rtl="0">
              <a:lnSpc>
                <a:spcPct val="80000"/>
              </a:lnSpc>
              <a:spcBef>
                <a:spcPts val="0"/>
              </a:spcBef>
              <a:spcAft>
                <a:spcPts val="0"/>
              </a:spcAft>
              <a:buClr>
                <a:schemeClr val="dk1"/>
              </a:buClr>
              <a:buSzPts val="1000"/>
              <a:buFont typeface="Calibri"/>
              <a:buAutoNum type="arabicPeriod"/>
            </a:pPr>
            <a:r>
              <a:rPr lang="en-US" sz="1000" b="1"/>
              <a:t>A QualityRights também trabalha com os países para melhorar a qualidade e as condições dos direitos humanos na saúde mental e serviços relacionados.  </a:t>
            </a:r>
            <a:endParaRPr sz="1200"/>
          </a:p>
          <a:p>
            <a:pPr marL="628650" lvl="1" indent="-171450" algn="l" rtl="0">
              <a:lnSpc>
                <a:spcPct val="80000"/>
              </a:lnSpc>
              <a:spcBef>
                <a:spcPts val="0"/>
              </a:spcBef>
              <a:spcAft>
                <a:spcPts val="0"/>
              </a:spcAft>
              <a:buClr>
                <a:schemeClr val="dk1"/>
              </a:buClr>
              <a:buSzPts val="1000"/>
              <a:buChar char="•"/>
            </a:pPr>
            <a:r>
              <a:rPr lang="en-US" sz="1000"/>
              <a:t>A </a:t>
            </a:r>
            <a:r>
              <a:rPr lang="en-US" sz="1000" i="1"/>
              <a:t>QualityRights</a:t>
            </a:r>
            <a:r>
              <a:rPr lang="en-US" sz="1000"/>
              <a:t> apoia os países na avaliação de seus serviços de saúde mental e assistência social para determinar em que medida estes defendem os direitos dos usuários dos serviços.  </a:t>
            </a:r>
            <a:endParaRPr sz="1200"/>
          </a:p>
          <a:p>
            <a:pPr marL="628650" lvl="1" indent="-171450" algn="l" rtl="0">
              <a:lnSpc>
                <a:spcPct val="80000"/>
              </a:lnSpc>
              <a:spcBef>
                <a:spcPts val="0"/>
              </a:spcBef>
              <a:spcAft>
                <a:spcPts val="0"/>
              </a:spcAft>
              <a:buClr>
                <a:schemeClr val="dk1"/>
              </a:buClr>
              <a:buSzPts val="1000"/>
              <a:buChar char="•"/>
            </a:pPr>
            <a:r>
              <a:rPr lang="en-US" sz="1000"/>
              <a:t>A </a:t>
            </a:r>
            <a:r>
              <a:rPr lang="en-US" sz="1000" i="1"/>
              <a:t>QualityRights</a:t>
            </a:r>
            <a:r>
              <a:rPr lang="en-US" sz="1000"/>
              <a:t> também apoia os países na implementação de planos para ajudar a transformar os serviços, de modo que promovam os direitos humanos e a recuperação.</a:t>
            </a:r>
            <a:endParaRPr sz="1200"/>
          </a:p>
          <a:p>
            <a:pPr marL="228600" lvl="0" indent="-228600" algn="l" rtl="0">
              <a:lnSpc>
                <a:spcPct val="80000"/>
              </a:lnSpc>
              <a:spcBef>
                <a:spcPts val="0"/>
              </a:spcBef>
              <a:spcAft>
                <a:spcPts val="0"/>
              </a:spcAft>
              <a:buClr>
                <a:schemeClr val="dk1"/>
              </a:buClr>
              <a:buSzPts val="1000"/>
              <a:buFont typeface="Calibri"/>
              <a:buAutoNum type="arabicPeriod"/>
            </a:pPr>
            <a:r>
              <a:rPr lang="en-US" sz="1000" b="1"/>
              <a:t>Outra área é a criação de serviços e apoios baseados na comunidade que respeitem e promovam os direitos humanos.  </a:t>
            </a:r>
            <a:endParaRPr sz="1200"/>
          </a:p>
          <a:p>
            <a:pPr marL="628650" lvl="1" indent="-171450" algn="l" rtl="0">
              <a:lnSpc>
                <a:spcPct val="80000"/>
              </a:lnSpc>
              <a:spcBef>
                <a:spcPts val="0"/>
              </a:spcBef>
              <a:spcAft>
                <a:spcPts val="0"/>
              </a:spcAft>
              <a:buClr>
                <a:schemeClr val="dk1"/>
              </a:buClr>
              <a:buSzPts val="1000"/>
              <a:buChar char="•"/>
            </a:pPr>
            <a:r>
              <a:rPr lang="en-US" sz="1000"/>
              <a:t>Para acabar com a institucionalização e promover a inclusão na comunidade, é essencial que os países implementem uma gama completa de serviços que atendam às necessidades e exigências das pessoas.  No entanto, muitos dos serviços prestados nos países estão desatualizados e não atendem às exigências das pessoas.  </a:t>
            </a:r>
            <a:endParaRPr sz="1200"/>
          </a:p>
          <a:p>
            <a:pPr marL="628650" lvl="1" indent="-171450" algn="l" rtl="0">
              <a:lnSpc>
                <a:spcPct val="80000"/>
              </a:lnSpc>
              <a:spcBef>
                <a:spcPts val="0"/>
              </a:spcBef>
              <a:spcAft>
                <a:spcPts val="0"/>
              </a:spcAft>
              <a:buClr>
                <a:schemeClr val="dk1"/>
              </a:buClr>
              <a:buSzPts val="1000"/>
              <a:buChar char="•"/>
            </a:pPr>
            <a:r>
              <a:rPr lang="en-US" sz="1000"/>
              <a:t>A </a:t>
            </a:r>
            <a:r>
              <a:rPr lang="en-US" sz="1000" i="1"/>
              <a:t>QualityRights</a:t>
            </a:r>
            <a:r>
              <a:rPr lang="en-US" sz="1000"/>
              <a:t> está fornecendo orientação aos países sobre serviços e apoios baseados na comunidade que são centrados nas pessoas, operam sem coerção, respondem às necessidades das pessoas e apoiam a recuperação.</a:t>
            </a:r>
            <a:endParaRPr sz="1200"/>
          </a:p>
          <a:p>
            <a:pPr marL="228600" lvl="0" indent="-228600" algn="l" rtl="0">
              <a:lnSpc>
                <a:spcPct val="80000"/>
              </a:lnSpc>
              <a:spcBef>
                <a:spcPts val="0"/>
              </a:spcBef>
              <a:spcAft>
                <a:spcPts val="0"/>
              </a:spcAft>
              <a:buClr>
                <a:schemeClr val="dk1"/>
              </a:buClr>
              <a:buSzPts val="1000"/>
              <a:buFont typeface="Calibri"/>
              <a:buAutoNum type="arabicPeriod"/>
            </a:pPr>
            <a:r>
              <a:rPr lang="en-US" sz="1000" b="1"/>
              <a:t>Uma quarta área importante de trabalho é apoiar o desenvolvimento de movimentos da sociedade civil nos países para realizar advocacy e influenciar a formulação de políticas.  </a:t>
            </a:r>
            <a:endParaRPr sz="1200"/>
          </a:p>
          <a:p>
            <a:pPr marL="685800" lvl="1" indent="-228600" algn="l" rtl="0">
              <a:lnSpc>
                <a:spcPct val="80000"/>
              </a:lnSpc>
              <a:spcBef>
                <a:spcPts val="0"/>
              </a:spcBef>
              <a:spcAft>
                <a:spcPts val="0"/>
              </a:spcAft>
              <a:buClr>
                <a:schemeClr val="dk1"/>
              </a:buClr>
              <a:buSzPts val="1000"/>
              <a:buChar char="•"/>
            </a:pPr>
            <a:r>
              <a:rPr lang="en-US" sz="1000"/>
              <a:t>Trata-se de apoiar as pessoas com deficiências psicossociais, intelectuais e cognitivas e suas organizações para que tenham um papel central e uma voz forte em todos os processos de tomada de decisão que as afetam.</a:t>
            </a:r>
            <a:endParaRPr sz="1200"/>
          </a:p>
          <a:p>
            <a:pPr marL="342831" lvl="0" indent="-342831" algn="l" rtl="0">
              <a:spcBef>
                <a:spcPts val="0"/>
              </a:spcBef>
              <a:spcAft>
                <a:spcPts val="0"/>
              </a:spcAft>
              <a:buClr>
                <a:schemeClr val="dk1"/>
              </a:buClr>
              <a:buSzPts val="1000"/>
              <a:buFont typeface="Calibri"/>
              <a:buAutoNum type="arabicPeriod"/>
            </a:pPr>
            <a:r>
              <a:rPr lang="en-US" sz="1000" b="1"/>
              <a:t>E, finalmente, a </a:t>
            </a:r>
            <a:r>
              <a:rPr lang="en-US" sz="1000" b="1" i="1"/>
              <a:t>QualityRights</a:t>
            </a:r>
            <a:r>
              <a:rPr lang="en-US" sz="1000" b="1"/>
              <a:t> trabalha com os países para reformar políticas e leis de acordo com os padrões internacionais de direitos humanos. </a:t>
            </a:r>
            <a:endParaRPr sz="1200"/>
          </a:p>
          <a:p>
            <a:pPr marL="628650" lvl="1" indent="-171450" algn="l" rtl="0">
              <a:spcBef>
                <a:spcPts val="0"/>
              </a:spcBef>
              <a:spcAft>
                <a:spcPts val="0"/>
              </a:spcAft>
              <a:buClr>
                <a:schemeClr val="dk1"/>
              </a:buClr>
              <a:buSzPts val="1000"/>
              <a:buChar char="•"/>
            </a:pPr>
            <a:r>
              <a:rPr lang="en-US" sz="1000"/>
              <a:t>Isso proporciona um mecanismo importante nos países para impedir violações, promover o acesso a serviços comunitários de saúde mental, moradia, educação e emprego, e toda a gama de direitos a que as pessoas têm direito.</a:t>
            </a:r>
            <a:endParaRPr sz="1000"/>
          </a:p>
          <a:p>
            <a:pPr marL="0" lvl="0" indent="0" algn="l" rtl="0">
              <a:spcBef>
                <a:spcPts val="0"/>
              </a:spcBef>
              <a:spcAft>
                <a:spcPts val="0"/>
              </a:spcAft>
              <a:buClr>
                <a:schemeClr val="dk1"/>
              </a:buClr>
              <a:buSzPts val="1100"/>
              <a:buFont typeface="Arial"/>
              <a:buNone/>
            </a:pPr>
            <a:r>
              <a:rPr lang="en-US" sz="1000" b="1"/>
              <a:t>Todas essas ações são baseadas no quadro internacional de direitos humanos e, em particular, na Convenção das Nações Unidas sobre os Direitos das Pessoas com Deficiência. </a:t>
            </a:r>
            <a:endParaRPr sz="1000" b="1"/>
          </a:p>
          <a:p>
            <a:pPr marL="0" lvl="0" indent="0" algn="l" rtl="0">
              <a:spcBef>
                <a:spcPts val="0"/>
              </a:spcBef>
              <a:spcAft>
                <a:spcPts val="0"/>
              </a:spcAft>
              <a:buClr>
                <a:schemeClr val="dk1"/>
              </a:buClr>
              <a:buSzPts val="1100"/>
              <a:buFont typeface="Arial"/>
              <a:buNone/>
            </a:pPr>
            <a:r>
              <a:rPr lang="en-US" sz="1000" b="1"/>
              <a:t>Além disso, a </a:t>
            </a:r>
            <a:r>
              <a:rPr lang="en-US" sz="1000" b="1" i="1"/>
              <a:t>QualityRights</a:t>
            </a:r>
            <a:r>
              <a:rPr lang="en-US" sz="1000" b="1"/>
              <a:t> utiliza uma abordagem participativa que envolve todas as partes interessadas, a fim de cumprir cada um dos seus objetivos. </a:t>
            </a:r>
            <a:endParaRPr sz="1200"/>
          </a:p>
          <a:p>
            <a:pPr marL="0" lvl="0" indent="0" algn="l" rtl="0">
              <a:spcBef>
                <a:spcPts val="0"/>
              </a:spcBef>
              <a:spcAft>
                <a:spcPts val="0"/>
              </a:spcAft>
              <a:buClr>
                <a:schemeClr val="dk1"/>
              </a:buClr>
              <a:buFont typeface="Arial"/>
              <a:buNone/>
            </a:pPr>
            <a:endParaRPr sz="1050" b="1"/>
          </a:p>
          <a:p>
            <a:pPr marL="0" lvl="0" indent="0" algn="l" rtl="0">
              <a:spcBef>
                <a:spcPts val="0"/>
              </a:spcBef>
              <a:spcAft>
                <a:spcPts val="0"/>
              </a:spcAft>
              <a:buClr>
                <a:schemeClr val="dk1"/>
              </a:buClr>
              <a:buFont typeface="Arial"/>
              <a:buNone/>
            </a:pPr>
            <a:endParaRPr sz="1000" b="1"/>
          </a:p>
          <a:p>
            <a:pPr marL="0" lvl="0" indent="0" algn="l" rtl="0">
              <a:spcBef>
                <a:spcPts val="0"/>
              </a:spcBef>
              <a:spcAft>
                <a:spcPts val="0"/>
              </a:spcAft>
              <a:buNone/>
            </a:pPr>
            <a:endParaRPr/>
          </a:p>
        </p:txBody>
      </p:sp>
      <p:sp>
        <p:nvSpPr>
          <p:cNvPr id="147" name="Google Shape;147;p3: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0: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30: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None/>
            </a:pPr>
            <a:r>
              <a:rPr lang="en-US" sz="1000"/>
              <a:t>Termine este exercício destacando que:</a:t>
            </a:r>
            <a:endParaRPr sz="1600">
              <a:latin typeface="Calibri"/>
              <a:ea typeface="Calibri"/>
              <a:cs typeface="Calibri"/>
              <a:sym typeface="Calibri"/>
            </a:endParaRPr>
          </a:p>
          <a:p>
            <a:pPr marL="343414" lvl="0" indent="-368814" algn="l" rtl="0">
              <a:lnSpc>
                <a:spcPct val="115000"/>
              </a:lnSpc>
              <a:spcBef>
                <a:spcPts val="1002"/>
              </a:spcBef>
              <a:spcAft>
                <a:spcPts val="0"/>
              </a:spcAft>
              <a:buClr>
                <a:schemeClr val="dk1"/>
              </a:buClr>
              <a:buSzPts val="1600"/>
              <a:buFont typeface="Noto Sans Symbols"/>
              <a:buChar char="∙"/>
            </a:pPr>
            <a:r>
              <a:rPr lang="en-US" sz="1000"/>
              <a:t>Todos os direitos são indivisíveis, interdependentes e inter-relacionados, sejam eles civis, políticos, econômicos, sociais ou culturais.</a:t>
            </a:r>
            <a:endParaRPr sz="1600">
              <a:latin typeface="Calibri"/>
              <a:ea typeface="Calibri"/>
              <a:cs typeface="Calibri"/>
              <a:sym typeface="Calibri"/>
            </a:endParaRPr>
          </a:p>
          <a:p>
            <a:pPr marL="343414" lvl="0" indent="-368814" algn="l" rtl="0">
              <a:lnSpc>
                <a:spcPct val="115000"/>
              </a:lnSpc>
              <a:spcBef>
                <a:spcPts val="0"/>
              </a:spcBef>
              <a:spcAft>
                <a:spcPts val="0"/>
              </a:spcAft>
              <a:buClr>
                <a:schemeClr val="dk1"/>
              </a:buClr>
              <a:buSzPts val="1600"/>
              <a:buFont typeface="Noto Sans Symbols"/>
              <a:buChar char="∙"/>
            </a:pPr>
            <a:r>
              <a:rPr lang="en-US" sz="1000"/>
              <a:t>O gozo de um direito depende da possibilidade de poder gozar de outros direitos.</a:t>
            </a:r>
            <a:endParaRPr sz="1600">
              <a:latin typeface="Calibri"/>
              <a:ea typeface="Calibri"/>
              <a:cs typeface="Calibri"/>
              <a:sym typeface="Calibri"/>
            </a:endParaRPr>
          </a:p>
          <a:p>
            <a:pPr marL="343414" lvl="0" indent="-368814" algn="l" rtl="0">
              <a:lnSpc>
                <a:spcPct val="115000"/>
              </a:lnSpc>
              <a:spcBef>
                <a:spcPts val="0"/>
              </a:spcBef>
              <a:spcAft>
                <a:spcPts val="0"/>
              </a:spcAft>
              <a:buClr>
                <a:schemeClr val="dk1"/>
              </a:buClr>
              <a:buSzPts val="1600"/>
              <a:buFont typeface="Noto Sans Symbols"/>
              <a:buChar char="∙"/>
            </a:pPr>
            <a:r>
              <a:rPr lang="en-US" sz="1000"/>
              <a:t>Da mesma forma, a negação de um direito afeta adversamente outros direitos.</a:t>
            </a:r>
            <a:endParaRPr sz="1600">
              <a:latin typeface="Calibri"/>
              <a:ea typeface="Calibri"/>
              <a:cs typeface="Calibri"/>
              <a:sym typeface="Calibri"/>
            </a:endParaRPr>
          </a:p>
          <a:p>
            <a:pPr marL="0" lvl="0" indent="0" algn="just" rtl="0">
              <a:lnSpc>
                <a:spcPct val="115000"/>
              </a:lnSpc>
              <a:spcBef>
                <a:spcPts val="0"/>
              </a:spcBef>
              <a:spcAft>
                <a:spcPts val="0"/>
              </a:spcAft>
              <a:buNone/>
            </a:pPr>
            <a:endParaRPr sz="1000"/>
          </a:p>
          <a:p>
            <a:pPr marL="0" lvl="0" indent="0" algn="just" rtl="0">
              <a:lnSpc>
                <a:spcPct val="115000"/>
              </a:lnSpc>
              <a:spcBef>
                <a:spcPts val="0"/>
              </a:spcBef>
              <a:spcAft>
                <a:spcPts val="0"/>
              </a:spcAft>
              <a:buNone/>
            </a:pPr>
            <a:r>
              <a:rPr lang="en-US" sz="1000"/>
              <a:t>Ao final deste tema, dê aos participantes a oportunidade de expressar quaisquer preocupações que eles</a:t>
            </a:r>
            <a:endParaRPr sz="1000"/>
          </a:p>
          <a:p>
            <a:pPr marL="0" lvl="0" indent="0" algn="just" rtl="0">
              <a:lnSpc>
                <a:spcPct val="115000"/>
              </a:lnSpc>
              <a:spcBef>
                <a:spcPts val="0"/>
              </a:spcBef>
              <a:spcAft>
                <a:spcPts val="0"/>
              </a:spcAft>
              <a:buNone/>
            </a:pPr>
            <a:r>
              <a:rPr lang="en-US" sz="1000"/>
              <a:t>possam ter sobre os direitos humanos, a DUDH e a utilidade prática dos direitos humanos.</a:t>
            </a:r>
            <a:endParaRPr sz="1000"/>
          </a:p>
          <a:p>
            <a:pPr marL="0" lvl="0" indent="0" algn="just" rtl="0">
              <a:lnSpc>
                <a:spcPct val="115000"/>
              </a:lnSpc>
              <a:spcBef>
                <a:spcPts val="0"/>
              </a:spcBef>
              <a:spcAft>
                <a:spcPts val="0"/>
              </a:spcAft>
              <a:buNone/>
            </a:pPr>
            <a:endParaRPr sz="1000"/>
          </a:p>
          <a:p>
            <a:pPr marL="0" lvl="0" indent="0" algn="just" rtl="0">
              <a:lnSpc>
                <a:spcPct val="115000"/>
              </a:lnSpc>
              <a:spcBef>
                <a:spcPts val="0"/>
              </a:spcBef>
              <a:spcAft>
                <a:spcPts val="0"/>
              </a:spcAft>
              <a:buNone/>
            </a:pPr>
            <a:r>
              <a:rPr lang="en-US" sz="1000"/>
              <a:t>Os direitos humanos são violados todos os dias e em todos os lugares. Como consequência, algumas pessoas</a:t>
            </a:r>
            <a:endParaRPr sz="1000"/>
          </a:p>
          <a:p>
            <a:pPr marL="0" lvl="0" indent="0" algn="just" rtl="0">
              <a:lnSpc>
                <a:spcPct val="115000"/>
              </a:lnSpc>
              <a:spcBef>
                <a:spcPts val="0"/>
              </a:spcBef>
              <a:spcAft>
                <a:spcPts val="0"/>
              </a:spcAft>
              <a:buNone/>
            </a:pPr>
            <a:r>
              <a:rPr lang="en-US" sz="1000"/>
              <a:t>podem achar que falar sobre direitos humanos é idealista e de pouca utilidade. Enfatize que todos podem</a:t>
            </a:r>
            <a:endParaRPr sz="1000"/>
          </a:p>
          <a:p>
            <a:pPr marL="0" lvl="0" indent="0" algn="just" rtl="0">
              <a:lnSpc>
                <a:spcPct val="115000"/>
              </a:lnSpc>
              <a:spcBef>
                <a:spcPts val="0"/>
              </a:spcBef>
              <a:spcAft>
                <a:spcPts val="0"/>
              </a:spcAft>
              <a:buNone/>
            </a:pPr>
            <a:r>
              <a:rPr lang="en-US" sz="1000"/>
              <a:t>agir para melhorar a situação e respeitar, proteger e assegurar o cumprimento dos direitos humanos.</a:t>
            </a:r>
            <a:endParaRPr sz="1000"/>
          </a:p>
          <a:p>
            <a:pPr marL="0" lvl="0" indent="0" algn="just" rtl="0">
              <a:lnSpc>
                <a:spcPct val="115000"/>
              </a:lnSpc>
              <a:spcBef>
                <a:spcPts val="0"/>
              </a:spcBef>
              <a:spcAft>
                <a:spcPts val="0"/>
              </a:spcAft>
              <a:buNone/>
            </a:pPr>
            <a:r>
              <a:rPr lang="en-US" sz="1000"/>
              <a:t>Este ponto será desenvolvido posteriormente neste treinamento.</a:t>
            </a:r>
            <a:endParaRPr sz="1000"/>
          </a:p>
          <a:p>
            <a:pPr marL="0" lvl="0" indent="0" algn="l" rtl="0">
              <a:spcBef>
                <a:spcPts val="0"/>
              </a:spcBef>
              <a:spcAft>
                <a:spcPts val="0"/>
              </a:spcAft>
              <a:buNone/>
            </a:pPr>
            <a:endParaRPr sz="1600"/>
          </a:p>
        </p:txBody>
      </p:sp>
      <p:sp>
        <p:nvSpPr>
          <p:cNvPr id="363" name="Google Shape;363;p30: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1: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31: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None/>
            </a:pPr>
            <a:r>
              <a:rPr lang="en-US" sz="1200" b="1">
                <a:solidFill>
                  <a:srgbClr val="4F81BD"/>
                </a:solidFill>
                <a:latin typeface="Calibri"/>
                <a:ea typeface="Calibri"/>
                <a:cs typeface="Calibri"/>
                <a:sym typeface="Calibri"/>
              </a:rPr>
              <a:t>Tempo para este </a:t>
            </a:r>
            <a:r>
              <a:rPr lang="en-US" sz="1200" b="1">
                <a:solidFill>
                  <a:srgbClr val="4F81BD"/>
                </a:solidFill>
              </a:rPr>
              <a:t>Tema</a:t>
            </a:r>
            <a:endParaRPr sz="1200">
              <a:latin typeface="Calibri"/>
              <a:ea typeface="Calibri"/>
              <a:cs typeface="Calibri"/>
              <a:sym typeface="Calibri"/>
            </a:endParaRPr>
          </a:p>
          <a:p>
            <a:pPr marL="0" lvl="0" indent="0" algn="just" rtl="0">
              <a:lnSpc>
                <a:spcPct val="115000"/>
              </a:lnSpc>
              <a:spcBef>
                <a:spcPts val="0"/>
              </a:spcBef>
              <a:spcAft>
                <a:spcPts val="0"/>
              </a:spcAft>
              <a:buNone/>
            </a:pPr>
            <a:r>
              <a:rPr lang="en-US" sz="1200">
                <a:solidFill>
                  <a:srgbClr val="000000"/>
                </a:solidFill>
                <a:latin typeface="Calibri"/>
                <a:ea typeface="Calibri"/>
                <a:cs typeface="Calibri"/>
                <a:sym typeface="Calibri"/>
              </a:rPr>
              <a:t>Aproximadamente 1 hora e 20 minutos.</a:t>
            </a:r>
            <a:endParaRPr sz="1200">
              <a:latin typeface="Calibri"/>
              <a:ea typeface="Calibri"/>
              <a:cs typeface="Calibri"/>
              <a:sym typeface="Calibri"/>
            </a:endParaRPr>
          </a:p>
          <a:p>
            <a:pPr marL="270916" lvl="0" indent="-270916" algn="l" rtl="0">
              <a:lnSpc>
                <a:spcPct val="115000"/>
              </a:lnSpc>
              <a:spcBef>
                <a:spcPts val="0"/>
              </a:spcBef>
              <a:spcAft>
                <a:spcPts val="0"/>
              </a:spcAft>
              <a:buNone/>
            </a:pPr>
            <a:endParaRPr sz="1200">
              <a:latin typeface="Calibri"/>
              <a:ea typeface="Calibri"/>
              <a:cs typeface="Calibri"/>
              <a:sym typeface="Calibri"/>
            </a:endParaRPr>
          </a:p>
          <a:p>
            <a:pPr marL="270916" lvl="0" indent="-270916" algn="l" rtl="0">
              <a:lnSpc>
                <a:spcPct val="115000"/>
              </a:lnSpc>
              <a:spcBef>
                <a:spcPts val="1002"/>
              </a:spcBef>
              <a:spcAft>
                <a:spcPts val="0"/>
              </a:spcAft>
              <a:buNone/>
            </a:pPr>
            <a:r>
              <a:rPr lang="en-US" sz="1200" b="1">
                <a:latin typeface="Calibri"/>
                <a:ea typeface="Calibri"/>
                <a:cs typeface="Calibri"/>
                <a:sym typeface="Calibri"/>
              </a:rPr>
              <a:t> </a:t>
            </a:r>
            <a:endParaRPr/>
          </a:p>
          <a:p>
            <a:pPr marL="76200" lvl="0" indent="0" algn="just" rtl="0">
              <a:lnSpc>
                <a:spcPct val="115000"/>
              </a:lnSpc>
              <a:spcBef>
                <a:spcPts val="800"/>
              </a:spcBef>
              <a:spcAft>
                <a:spcPts val="0"/>
              </a:spcAft>
              <a:buSzPts val="1100"/>
              <a:buNone/>
            </a:pPr>
            <a:r>
              <a:rPr lang="en-US" sz="850" b="1">
                <a:solidFill>
                  <a:srgbClr val="4A83BD"/>
                </a:solidFill>
                <a:latin typeface="Arial"/>
                <a:ea typeface="Arial"/>
                <a:cs typeface="Arial"/>
                <a:sym typeface="Arial"/>
              </a:rPr>
              <a:t>Advertência</a:t>
            </a:r>
            <a:r>
              <a:rPr lang="en-US" sz="1200">
                <a:solidFill>
                  <a:srgbClr val="4F81BD"/>
                </a:solidFill>
                <a:latin typeface="Calibri"/>
                <a:ea typeface="Calibri"/>
                <a:cs typeface="Calibri"/>
                <a:sym typeface="Calibri"/>
              </a:rPr>
              <a:t>: </a:t>
            </a:r>
            <a:r>
              <a:rPr lang="en-US" sz="1200">
                <a:solidFill>
                  <a:srgbClr val="4F81BD"/>
                </a:solidFill>
              </a:rPr>
              <a:t>A discussão das violações dos direitos humanos pode provocar fortes reações emocionais em algumas pessoas, levando à angústia, despertando memórias tristes e, em alguns casos, à retraumatização.</a:t>
            </a:r>
            <a:r>
              <a:rPr lang="en-US" sz="1200">
                <a:solidFill>
                  <a:srgbClr val="4F81BD"/>
                </a:solidFill>
                <a:latin typeface="Calibri"/>
                <a:ea typeface="Calibri"/>
                <a:cs typeface="Calibri"/>
                <a:sym typeface="Calibri"/>
              </a:rPr>
              <a:t> </a:t>
            </a:r>
            <a:endParaRPr sz="1200">
              <a:solidFill>
                <a:srgbClr val="4F81BD"/>
              </a:solidFill>
              <a:latin typeface="Calibri"/>
              <a:ea typeface="Calibri"/>
              <a:cs typeface="Calibri"/>
              <a:sym typeface="Calibri"/>
            </a:endParaRPr>
          </a:p>
          <a:p>
            <a:pPr marL="0" lvl="0" indent="0" algn="just" rtl="0">
              <a:lnSpc>
                <a:spcPct val="115000"/>
              </a:lnSpc>
              <a:spcBef>
                <a:spcPts val="0"/>
              </a:spcBef>
              <a:spcAft>
                <a:spcPts val="0"/>
              </a:spcAft>
              <a:buNone/>
            </a:pPr>
            <a:r>
              <a:rPr lang="en-US" sz="1200">
                <a:solidFill>
                  <a:srgbClr val="4F81BD"/>
                </a:solidFill>
                <a:latin typeface="Calibri"/>
                <a:ea typeface="Calibri"/>
                <a:cs typeface="Calibri"/>
                <a:sym typeface="Calibri"/>
              </a:rPr>
              <a:t> </a:t>
            </a:r>
            <a:endParaRPr sz="1200">
              <a:solidFill>
                <a:srgbClr val="4F81BD"/>
              </a:solidFill>
              <a:latin typeface="Calibri"/>
              <a:ea typeface="Calibri"/>
              <a:cs typeface="Calibri"/>
              <a:sym typeface="Calibri"/>
            </a:endParaRPr>
          </a:p>
          <a:p>
            <a:pPr marL="0" lvl="0" indent="0" algn="just" rtl="0">
              <a:lnSpc>
                <a:spcPct val="115000"/>
              </a:lnSpc>
              <a:spcBef>
                <a:spcPts val="0"/>
              </a:spcBef>
              <a:spcAft>
                <a:spcPts val="0"/>
              </a:spcAft>
              <a:buNone/>
            </a:pPr>
            <a:r>
              <a:rPr lang="en-US">
                <a:solidFill>
                  <a:srgbClr val="4F81BD"/>
                </a:solidFill>
              </a:rPr>
              <a:t>Os facilitadores devem estar atentos a isso. Antes desta atividade, os facilitadores </a:t>
            </a:r>
            <a:r>
              <a:rPr lang="en-US" b="1"/>
              <a:t>devem informar aos participantes que eles devem se sentir à vontade para expressar suas emoções ou fazer uma pausa ou sair da sessão de treinamento até o final da atividade. </a:t>
            </a:r>
            <a:r>
              <a:rPr lang="en-US">
                <a:solidFill>
                  <a:srgbClr val="4F81BD"/>
                </a:solidFill>
              </a:rPr>
              <a:t>O facilitador também deve estar atento a qualquer sinal de angústia mostrado pelos participantes e deve estar preparado para fornecer apoio.</a:t>
            </a:r>
            <a:endParaRPr sz="1200">
              <a:solidFill>
                <a:srgbClr val="4F81BD"/>
              </a:solidFill>
              <a:latin typeface="Calibri"/>
              <a:ea typeface="Calibri"/>
              <a:cs typeface="Calibri"/>
              <a:sym typeface="Calibri"/>
            </a:endParaRPr>
          </a:p>
          <a:p>
            <a:pPr marL="270916" lvl="0" indent="-270916" algn="l" rtl="0">
              <a:lnSpc>
                <a:spcPct val="115000"/>
              </a:lnSpc>
              <a:spcBef>
                <a:spcPts val="0"/>
              </a:spcBef>
              <a:spcAft>
                <a:spcPts val="0"/>
              </a:spcAft>
              <a:buNone/>
            </a:pPr>
            <a:r>
              <a:rPr lang="en-US" sz="1200">
                <a:latin typeface="Calibri"/>
                <a:ea typeface="Calibri"/>
                <a:cs typeface="Calibri"/>
                <a:sym typeface="Calibri"/>
              </a:rPr>
              <a:t> </a:t>
            </a:r>
            <a:endParaRPr sz="1200">
              <a:latin typeface="Calibri"/>
              <a:ea typeface="Calibri"/>
              <a:cs typeface="Calibri"/>
              <a:sym typeface="Calibri"/>
            </a:endParaRPr>
          </a:p>
          <a:p>
            <a:pPr marL="270916" lvl="0" indent="-270916" algn="l" rtl="0">
              <a:lnSpc>
                <a:spcPct val="115000"/>
              </a:lnSpc>
              <a:spcBef>
                <a:spcPts val="0"/>
              </a:spcBef>
              <a:spcAft>
                <a:spcPts val="0"/>
              </a:spcAft>
              <a:buNone/>
            </a:pPr>
            <a:r>
              <a:rPr lang="en-US" sz="1200" b="1" i="1">
                <a:latin typeface="Calibri"/>
                <a:ea typeface="Calibri"/>
                <a:cs typeface="Calibri"/>
                <a:sym typeface="Calibri"/>
              </a:rPr>
              <a:t> </a:t>
            </a: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371" name="Google Shape;371;p31: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2:notes"/>
          <p:cNvSpPr>
            <a:spLocks noGrp="1" noRot="1" noChangeAspect="1"/>
          </p:cNvSpPr>
          <p:nvPr>
            <p:ph type="sldImg" idx="2"/>
          </p:nvPr>
        </p:nvSpPr>
        <p:spPr>
          <a:xfrm>
            <a:off x="855663" y="457200"/>
            <a:ext cx="5095875" cy="286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32:notes"/>
          <p:cNvSpPr txBox="1">
            <a:spLocks noGrp="1"/>
          </p:cNvSpPr>
          <p:nvPr>
            <p:ph type="body" idx="1"/>
          </p:nvPr>
        </p:nvSpPr>
        <p:spPr>
          <a:xfrm>
            <a:off x="680878" y="3324242"/>
            <a:ext cx="5447030" cy="5822498"/>
          </a:xfrm>
          <a:prstGeom prst="rect">
            <a:avLst/>
          </a:prstGeom>
          <a:noFill/>
          <a:ln>
            <a:noFill/>
          </a:ln>
        </p:spPr>
        <p:txBody>
          <a:bodyPr spcFirstLastPara="1" wrap="square" lIns="95700" tIns="47850" rIns="95700" bIns="47850" anchor="t" anchorCtr="0">
            <a:noAutofit/>
          </a:bodyPr>
          <a:lstStyle/>
          <a:p>
            <a:pPr marL="0" lvl="0" indent="0" algn="just" rtl="0">
              <a:spcBef>
                <a:spcPts val="0"/>
              </a:spcBef>
              <a:spcAft>
                <a:spcPts val="0"/>
              </a:spcAft>
              <a:buNone/>
            </a:pPr>
            <a:r>
              <a:rPr lang="en-US" sz="1100" b="1" i="1">
                <a:latin typeface="Calibri"/>
                <a:ea typeface="Calibri"/>
                <a:cs typeface="Calibri"/>
                <a:sym typeface="Calibri"/>
              </a:rPr>
              <a:t>Apresentação: Violações de direitos humanos (40 minutos)</a:t>
            </a:r>
            <a:endParaRPr sz="1100">
              <a:latin typeface="Calibri"/>
              <a:ea typeface="Calibri"/>
              <a:cs typeface="Calibri"/>
              <a:sym typeface="Calibri"/>
            </a:endParaRPr>
          </a:p>
          <a:p>
            <a:pPr marL="0" lvl="0" indent="0" algn="just" rtl="0">
              <a:spcBef>
                <a:spcPts val="1002"/>
              </a:spcBef>
              <a:spcAft>
                <a:spcPts val="0"/>
              </a:spcAft>
              <a:buNone/>
            </a:pPr>
            <a:r>
              <a:rPr lang="en-US" sz="1100">
                <a:solidFill>
                  <a:srgbClr val="4F81BD"/>
                </a:solidFill>
                <a:latin typeface="Calibri"/>
                <a:ea typeface="Calibri"/>
                <a:cs typeface="Calibri"/>
                <a:sym typeface="Calibri"/>
              </a:rPr>
              <a:t>O tema das violações dos direitos humanos deve ser introduzido com sensibilidade. Tente evitar exemplos altamente políticos e controversos e, em vez disso, concentre-se em violações amplamente acordadas. </a:t>
            </a:r>
            <a:endParaRPr sz="1100">
              <a:latin typeface="Calibri"/>
              <a:ea typeface="Calibri"/>
              <a:cs typeface="Calibri"/>
              <a:sym typeface="Calibri"/>
            </a:endParaRPr>
          </a:p>
          <a:p>
            <a:pPr marL="171707" lvl="0" indent="-171707" algn="l" rtl="0">
              <a:spcBef>
                <a:spcPts val="1002"/>
              </a:spcBef>
              <a:spcAft>
                <a:spcPts val="0"/>
              </a:spcAft>
              <a:buClr>
                <a:schemeClr val="dk1"/>
              </a:buClr>
              <a:buSzPts val="1100"/>
              <a:buFont typeface="Arial"/>
              <a:buChar char="•"/>
            </a:pPr>
            <a:r>
              <a:rPr lang="en-US" sz="1100">
                <a:latin typeface="Calibri"/>
                <a:ea typeface="Calibri"/>
                <a:cs typeface="Calibri"/>
                <a:sym typeface="Calibri"/>
              </a:rPr>
              <a:t>As violações dos direitos humanos podem ser realizadas por:</a:t>
            </a:r>
            <a:endParaRPr sz="1100">
              <a:latin typeface="Calibri"/>
              <a:ea typeface="Calibri"/>
              <a:cs typeface="Calibri"/>
              <a:sym typeface="Calibri"/>
            </a:endParaRPr>
          </a:p>
          <a:p>
            <a:pPr marL="801300" lvl="1" indent="-343414" algn="l" rtl="0">
              <a:spcBef>
                <a:spcPts val="0"/>
              </a:spcBef>
              <a:spcAft>
                <a:spcPts val="0"/>
              </a:spcAft>
              <a:buClr>
                <a:schemeClr val="dk1"/>
              </a:buClr>
              <a:buSzPts val="1100"/>
              <a:buFont typeface="Arial"/>
              <a:buChar char="•"/>
            </a:pPr>
            <a:r>
              <a:rPr lang="en-US" sz="1100">
                <a:latin typeface="Calibri"/>
                <a:ea typeface="Calibri"/>
                <a:cs typeface="Calibri"/>
                <a:sym typeface="Calibri"/>
              </a:rPr>
              <a:t>governos e </a:t>
            </a:r>
            <a:r>
              <a:rPr lang="en-US" sz="1100"/>
              <a:t>autoridades;</a:t>
            </a:r>
            <a:endParaRPr sz="1100">
              <a:latin typeface="Calibri"/>
              <a:ea typeface="Calibri"/>
              <a:cs typeface="Calibri"/>
              <a:sym typeface="Calibri"/>
            </a:endParaRPr>
          </a:p>
          <a:p>
            <a:pPr marL="801300" lvl="1" indent="-343414" algn="l" rtl="0">
              <a:spcBef>
                <a:spcPts val="0"/>
              </a:spcBef>
              <a:spcAft>
                <a:spcPts val="0"/>
              </a:spcAft>
              <a:buClr>
                <a:schemeClr val="dk1"/>
              </a:buClr>
              <a:buSzPts val="1100"/>
              <a:buFont typeface="Arial"/>
              <a:buChar char="•"/>
            </a:pPr>
            <a:r>
              <a:rPr lang="en-US" sz="1100">
                <a:latin typeface="Calibri"/>
                <a:ea typeface="Calibri"/>
                <a:cs typeface="Calibri"/>
                <a:sym typeface="Calibri"/>
              </a:rPr>
              <a:t>atores não estatais, como:</a:t>
            </a:r>
            <a:endParaRPr sz="1100">
              <a:latin typeface="Calibri"/>
              <a:ea typeface="Calibri"/>
              <a:cs typeface="Calibri"/>
              <a:sym typeface="Calibri"/>
            </a:endParaRPr>
          </a:p>
          <a:p>
            <a:pPr marL="1201950" lvl="2" indent="-286178" algn="l" rtl="0">
              <a:spcBef>
                <a:spcPts val="0"/>
              </a:spcBef>
              <a:spcAft>
                <a:spcPts val="0"/>
              </a:spcAft>
              <a:buClr>
                <a:schemeClr val="dk1"/>
              </a:buClr>
              <a:buSzPts val="1100"/>
              <a:buFont typeface="Arial"/>
              <a:buChar char="•"/>
            </a:pPr>
            <a:r>
              <a:rPr lang="en-US" sz="1100">
                <a:latin typeface="Calibri"/>
                <a:ea typeface="Calibri"/>
                <a:cs typeface="Calibri"/>
                <a:sym typeface="Calibri"/>
              </a:rPr>
              <a:t>organizações e corporações</a:t>
            </a:r>
            <a:endParaRPr sz="1100">
              <a:latin typeface="Calibri"/>
              <a:ea typeface="Calibri"/>
              <a:cs typeface="Calibri"/>
              <a:sym typeface="Calibri"/>
            </a:endParaRPr>
          </a:p>
          <a:p>
            <a:pPr marL="1201950" lvl="2" indent="-286178" algn="l" rtl="0">
              <a:spcBef>
                <a:spcPts val="0"/>
              </a:spcBef>
              <a:spcAft>
                <a:spcPts val="0"/>
              </a:spcAft>
              <a:buClr>
                <a:schemeClr val="dk1"/>
              </a:buClr>
              <a:buSzPts val="1100"/>
              <a:buFont typeface="Arial"/>
              <a:buChar char="•"/>
            </a:pPr>
            <a:r>
              <a:rPr lang="en-US" sz="1100">
                <a:latin typeface="Calibri"/>
                <a:ea typeface="Calibri"/>
                <a:cs typeface="Calibri"/>
                <a:sym typeface="Calibri"/>
              </a:rPr>
              <a:t>prestadores de serviço</a:t>
            </a:r>
            <a:endParaRPr sz="1100">
              <a:latin typeface="Calibri"/>
              <a:ea typeface="Calibri"/>
              <a:cs typeface="Calibri"/>
              <a:sym typeface="Calibri"/>
            </a:endParaRPr>
          </a:p>
          <a:p>
            <a:pPr marL="1201950" lvl="2" indent="-286178" algn="l" rtl="0">
              <a:spcBef>
                <a:spcPts val="0"/>
              </a:spcBef>
              <a:spcAft>
                <a:spcPts val="0"/>
              </a:spcAft>
              <a:buClr>
                <a:schemeClr val="dk1"/>
              </a:buClr>
              <a:buSzPts val="1100"/>
              <a:buFont typeface="Arial"/>
              <a:buChar char="•"/>
            </a:pPr>
            <a:r>
              <a:rPr lang="en-US" sz="1100">
                <a:latin typeface="Calibri"/>
                <a:ea typeface="Calibri"/>
                <a:cs typeface="Calibri"/>
                <a:sym typeface="Calibri"/>
              </a:rPr>
              <a:t> indivíduos. </a:t>
            </a:r>
            <a:endParaRPr sz="1100">
              <a:latin typeface="Calibri"/>
              <a:ea typeface="Calibri"/>
              <a:cs typeface="Calibri"/>
              <a:sym typeface="Calibri"/>
            </a:endParaRPr>
          </a:p>
          <a:p>
            <a:pPr marL="171707" lvl="0" indent="-171707" algn="just" rtl="0">
              <a:spcBef>
                <a:spcPts val="0"/>
              </a:spcBef>
              <a:spcAft>
                <a:spcPts val="0"/>
              </a:spcAft>
              <a:buClr>
                <a:schemeClr val="dk1"/>
              </a:buClr>
              <a:buSzPts val="1100"/>
              <a:buFont typeface="Arial"/>
              <a:buChar char="•"/>
            </a:pPr>
            <a:r>
              <a:rPr lang="en-US" sz="1100">
                <a:latin typeface="Calibri"/>
                <a:ea typeface="Calibri"/>
                <a:cs typeface="Calibri"/>
                <a:sym typeface="Calibri"/>
              </a:rPr>
              <a:t>Quando ocorrem as violações?</a:t>
            </a:r>
            <a:endParaRPr sz="1100">
              <a:latin typeface="Calibri"/>
              <a:ea typeface="Calibri"/>
              <a:cs typeface="Calibri"/>
              <a:sym typeface="Calibri"/>
            </a:endParaRPr>
          </a:p>
          <a:p>
            <a:pPr marL="629593" lvl="1" indent="-171707" algn="just" rtl="0">
              <a:spcBef>
                <a:spcPts val="601"/>
              </a:spcBef>
              <a:spcAft>
                <a:spcPts val="0"/>
              </a:spcAft>
              <a:buClr>
                <a:schemeClr val="dk1"/>
              </a:buClr>
              <a:buSzPts val="1100"/>
              <a:buFont typeface="Arial"/>
              <a:buChar char="•"/>
            </a:pPr>
            <a:r>
              <a:rPr lang="en-US" sz="1100">
                <a:latin typeface="Calibri"/>
                <a:ea typeface="Calibri"/>
                <a:cs typeface="Calibri"/>
                <a:sym typeface="Calibri"/>
              </a:rPr>
              <a:t>As violações ocorrem quando uma pessoa ou grupo de pessoas não tem todos os seus direitos humanos respeitados por outras pessoas.</a:t>
            </a:r>
            <a:endParaRPr/>
          </a:p>
          <a:p>
            <a:pPr marL="629593" lvl="1" indent="-171707" algn="just" rtl="0">
              <a:spcBef>
                <a:spcPts val="0"/>
              </a:spcBef>
              <a:spcAft>
                <a:spcPts val="0"/>
              </a:spcAft>
              <a:buClr>
                <a:schemeClr val="dk1"/>
              </a:buClr>
              <a:buSzPts val="1100"/>
              <a:buFont typeface="Arial"/>
              <a:buChar char="•"/>
            </a:pPr>
            <a:r>
              <a:rPr lang="en-US" sz="1100">
                <a:latin typeface="Calibri"/>
                <a:ea typeface="Calibri"/>
                <a:cs typeface="Calibri"/>
                <a:sym typeface="Calibri"/>
              </a:rPr>
              <a:t>Qualquer um dos 30 direitos da DUDH está em risco de ser violado e isso pode e ocorre em todo o mundo</a:t>
            </a:r>
            <a:endParaRPr sz="1100">
              <a:latin typeface="Calibri"/>
              <a:ea typeface="Calibri"/>
              <a:cs typeface="Calibri"/>
              <a:sym typeface="Calibri"/>
            </a:endParaRPr>
          </a:p>
          <a:p>
            <a:pPr marL="0" lvl="0" indent="0" algn="just" rtl="0">
              <a:spcBef>
                <a:spcPts val="601"/>
              </a:spcBef>
              <a:spcAft>
                <a:spcPts val="0"/>
              </a:spcAft>
              <a:buNone/>
            </a:pPr>
            <a:r>
              <a:rPr lang="en-US" sz="1100">
                <a:solidFill>
                  <a:srgbClr val="4F81BD"/>
                </a:solidFill>
                <a:latin typeface="Calibri"/>
                <a:ea typeface="Calibri"/>
                <a:cs typeface="Calibri"/>
                <a:sym typeface="Calibri"/>
              </a:rPr>
              <a:t>Antes de continuar a apresentação, faça a seguinte pergunta.</a:t>
            </a:r>
            <a:endParaRPr sz="1100">
              <a:latin typeface="Calibri"/>
              <a:ea typeface="Calibri"/>
              <a:cs typeface="Calibri"/>
              <a:sym typeface="Calibri"/>
            </a:endParaRPr>
          </a:p>
          <a:p>
            <a:pPr marL="171707" lvl="0" indent="-171707" algn="just" rtl="0">
              <a:spcBef>
                <a:spcPts val="1002"/>
              </a:spcBef>
              <a:spcAft>
                <a:spcPts val="0"/>
              </a:spcAft>
              <a:buClr>
                <a:schemeClr val="dk1"/>
              </a:buClr>
              <a:buSzPts val="1100"/>
              <a:buFont typeface="Arial"/>
              <a:buChar char="•"/>
            </a:pPr>
            <a:r>
              <a:rPr lang="en-US" sz="1100">
                <a:latin typeface="Calibri"/>
                <a:ea typeface="Calibri"/>
                <a:cs typeface="Calibri"/>
                <a:sym typeface="Calibri"/>
              </a:rPr>
              <a:t>Você pode citar algum evento histórico que constitua violação dos direitos humanos?</a:t>
            </a:r>
            <a:endParaRPr sz="1100">
              <a:latin typeface="Calibri"/>
              <a:ea typeface="Calibri"/>
              <a:cs typeface="Calibri"/>
              <a:sym typeface="Calibri"/>
            </a:endParaRPr>
          </a:p>
          <a:p>
            <a:pPr marL="0" lvl="0" indent="0" algn="just" rtl="0">
              <a:spcBef>
                <a:spcPts val="1002"/>
              </a:spcBef>
              <a:spcAft>
                <a:spcPts val="0"/>
              </a:spcAft>
              <a:buNone/>
            </a:pPr>
            <a:r>
              <a:rPr lang="en-US" sz="1100">
                <a:solidFill>
                  <a:srgbClr val="4F81BD"/>
                </a:solidFill>
                <a:latin typeface="Calibri"/>
                <a:ea typeface="Calibri"/>
                <a:cs typeface="Calibri"/>
                <a:sym typeface="Calibri"/>
              </a:rPr>
              <a:t>Explique aos participantes que eles podem mencionar eventos históricos que aconteceram em seu país, bem como em outros países. Existem inúmeros exemplos de violações dos direitos humanos em todos os países do mundo, seja no passado ou no presente, mas os exemplos a seguir se concentram apenas em violações internacionalmente conhecidas. Mais exemplos diários de violações dos direitos humanos serão discutidos posteriormente neste treinamento. Se os facilitadores acharem apropriado, eles podem preparar com antecedência exemplos históricos de violações dos direitos humanos que façam mais sentido no contexto ou país em que o treinamento está ocorrendo.</a:t>
            </a:r>
            <a:endParaRPr sz="1100">
              <a:latin typeface="Calibri"/>
              <a:ea typeface="Calibri"/>
              <a:cs typeface="Calibri"/>
              <a:sym typeface="Calibri"/>
            </a:endParaRPr>
          </a:p>
          <a:p>
            <a:pPr marL="0" lvl="0" indent="0" algn="l" rtl="0">
              <a:spcBef>
                <a:spcPts val="1002"/>
              </a:spcBef>
              <a:spcAft>
                <a:spcPts val="0"/>
              </a:spcAft>
              <a:buNone/>
            </a:pPr>
            <a:endParaRPr sz="1200"/>
          </a:p>
        </p:txBody>
      </p:sp>
      <p:sp>
        <p:nvSpPr>
          <p:cNvPr id="378" name="Google Shape;378;p32: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3: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33: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r>
              <a:rPr lang="en-US" sz="1200"/>
              <a:t>Algumas violações históricas conhecidas e importantes dos direitos humanos incluem:</a:t>
            </a:r>
            <a:endParaRPr/>
          </a:p>
          <a:p>
            <a:pPr marL="0" lvl="0" indent="0" algn="l" rtl="0">
              <a:spcBef>
                <a:spcPts val="0"/>
              </a:spcBef>
              <a:spcAft>
                <a:spcPts val="0"/>
              </a:spcAft>
              <a:buNone/>
            </a:pPr>
            <a:r>
              <a:rPr lang="en-US" sz="1200"/>
              <a:t> </a:t>
            </a:r>
            <a:endParaRPr/>
          </a:p>
          <a:p>
            <a:pPr marL="0" lvl="0" indent="0" algn="l" rtl="0">
              <a:spcBef>
                <a:spcPts val="0"/>
              </a:spcBef>
              <a:spcAft>
                <a:spcPts val="0"/>
              </a:spcAft>
              <a:buNone/>
            </a:pPr>
            <a:r>
              <a:rPr lang="en-US" sz="1200"/>
              <a:t>O Tráfico de Escravos</a:t>
            </a:r>
            <a:endParaRPr/>
          </a:p>
          <a:p>
            <a:pPr marL="0" lvl="0" indent="0" algn="l" rtl="0">
              <a:spcBef>
                <a:spcPts val="0"/>
              </a:spcBef>
              <a:spcAft>
                <a:spcPts val="0"/>
              </a:spcAft>
              <a:buNone/>
            </a:pPr>
            <a:r>
              <a:rPr lang="en-US" sz="1200"/>
              <a:t>O Holocausto</a:t>
            </a:r>
            <a:endParaRPr/>
          </a:p>
          <a:p>
            <a:pPr marL="0" lvl="0" indent="0" algn="l" rtl="0">
              <a:spcBef>
                <a:spcPts val="0"/>
              </a:spcBef>
              <a:spcAft>
                <a:spcPts val="0"/>
              </a:spcAft>
              <a:buNone/>
            </a:pPr>
            <a:r>
              <a:rPr lang="en-US" sz="1200"/>
              <a:t>A opressão do povo Maori</a:t>
            </a:r>
            <a:endParaRPr/>
          </a:p>
          <a:p>
            <a:pPr marL="0" lvl="0" indent="0" algn="l" rtl="0">
              <a:spcBef>
                <a:spcPts val="0"/>
              </a:spcBef>
              <a:spcAft>
                <a:spcPts val="0"/>
              </a:spcAft>
              <a:buNone/>
            </a:pPr>
            <a:r>
              <a:rPr lang="en-US" sz="1200"/>
              <a:t>O Apartheid na África do Sul</a:t>
            </a:r>
            <a:endParaRPr/>
          </a:p>
          <a:p>
            <a:pPr marL="0" lvl="0" indent="0" algn="l" rtl="0">
              <a:spcBef>
                <a:spcPts val="0"/>
              </a:spcBef>
              <a:spcAft>
                <a:spcPts val="0"/>
              </a:spcAft>
              <a:buNone/>
            </a:pPr>
            <a:r>
              <a:rPr lang="en-US" sz="1200"/>
              <a:t>O genocídio cambojano</a:t>
            </a:r>
            <a:endParaRPr/>
          </a:p>
          <a:p>
            <a:pPr marL="0" lvl="0" indent="0" algn="l" rtl="0">
              <a:spcBef>
                <a:spcPts val="0"/>
              </a:spcBef>
              <a:spcAft>
                <a:spcPts val="0"/>
              </a:spcAft>
              <a:buNone/>
            </a:pPr>
            <a:r>
              <a:rPr lang="en-US" sz="1200"/>
              <a:t>O genocídio em Ruanda.</a:t>
            </a:r>
            <a:endParaRPr/>
          </a:p>
          <a:p>
            <a:pPr marL="0" lvl="0" indent="0" algn="l" rtl="0">
              <a:spcBef>
                <a:spcPts val="0"/>
              </a:spcBef>
              <a:spcAft>
                <a:spcPts val="0"/>
              </a:spcAft>
              <a:buNone/>
            </a:pPr>
            <a:r>
              <a:rPr lang="en-US" sz="1200"/>
              <a:t> </a:t>
            </a:r>
            <a:endParaRPr/>
          </a:p>
          <a:p>
            <a:pPr marL="0" lvl="0" indent="0" algn="l" rtl="0">
              <a:spcBef>
                <a:spcPts val="0"/>
              </a:spcBef>
              <a:spcAft>
                <a:spcPts val="0"/>
              </a:spcAft>
              <a:buNone/>
            </a:pPr>
            <a:r>
              <a:rPr lang="en-US" sz="1200"/>
              <a:t>Agora algumas dessas principais violações serão analisadas.</a:t>
            </a:r>
            <a:endParaRPr/>
          </a:p>
          <a:p>
            <a:pPr marL="0" lvl="0" indent="0" algn="l" rtl="0">
              <a:spcBef>
                <a:spcPts val="0"/>
              </a:spcBef>
              <a:spcAft>
                <a:spcPts val="0"/>
              </a:spcAft>
              <a:buNone/>
            </a:pPr>
            <a:r>
              <a:rPr lang="en-US" sz="1200"/>
              <a:t> </a:t>
            </a:r>
            <a:endParaRPr/>
          </a:p>
          <a:p>
            <a:pPr marL="0" lvl="0" indent="0" algn="l" rtl="0">
              <a:spcBef>
                <a:spcPts val="0"/>
              </a:spcBef>
              <a:spcAft>
                <a:spcPts val="0"/>
              </a:spcAft>
              <a:buNone/>
            </a:pPr>
            <a:r>
              <a:rPr lang="en-US" sz="1200">
                <a:solidFill>
                  <a:srgbClr val="4F81BD"/>
                </a:solidFill>
              </a:rPr>
              <a:t>O facilitador deve selecionar apenas dois ou três exemplos das principais violações nesta apresentação</a:t>
            </a:r>
            <a:r>
              <a:rPr lang="en-US" sz="1200">
                <a:solidFill>
                  <a:srgbClr val="4F81BD"/>
                </a:solidFill>
                <a:latin typeface="Calibri"/>
                <a:ea typeface="Calibri"/>
                <a:cs typeface="Calibri"/>
                <a:sym typeface="Calibri"/>
              </a:rPr>
              <a:t>. </a:t>
            </a:r>
            <a:endParaRPr/>
          </a:p>
          <a:p>
            <a:pPr marL="0" lvl="0" indent="0" algn="l" rtl="0">
              <a:spcBef>
                <a:spcPts val="0"/>
              </a:spcBef>
              <a:spcAft>
                <a:spcPts val="0"/>
              </a:spcAft>
              <a:buNone/>
            </a:pPr>
            <a:endParaRPr sz="1200"/>
          </a:p>
        </p:txBody>
      </p:sp>
      <p:sp>
        <p:nvSpPr>
          <p:cNvPr id="386" name="Google Shape;386;p33: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4:notes"/>
          <p:cNvSpPr>
            <a:spLocks noGrp="1" noRot="1" noChangeAspect="1"/>
          </p:cNvSpPr>
          <p:nvPr>
            <p:ph type="sldImg" idx="2"/>
          </p:nvPr>
        </p:nvSpPr>
        <p:spPr>
          <a:xfrm>
            <a:off x="904875" y="24765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34:notes"/>
          <p:cNvSpPr txBox="1">
            <a:spLocks noGrp="1"/>
          </p:cNvSpPr>
          <p:nvPr>
            <p:ph type="body" idx="1"/>
          </p:nvPr>
        </p:nvSpPr>
        <p:spPr>
          <a:xfrm>
            <a:off x="451315" y="3219457"/>
            <a:ext cx="6054588" cy="6473817"/>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400"/>
              <a:t>O Comércio de Escravos (</a:t>
            </a:r>
            <a:r>
              <a:rPr lang="en-US" sz="1400">
                <a:solidFill>
                  <a:srgbClr val="252525"/>
                </a:solidFill>
              </a:rPr>
              <a:t>século XVI ao XIX) </a:t>
            </a:r>
            <a:r>
              <a:rPr lang="en-US" sz="1400" i="1">
                <a:solidFill>
                  <a:srgbClr val="252525"/>
                </a:solidFill>
              </a:rPr>
              <a:t>(</a:t>
            </a:r>
            <a:r>
              <a:rPr lang="en-US" sz="1400" i="1" u="sng">
                <a:solidFill>
                  <a:srgbClr val="252525"/>
                </a:solidFill>
                <a:hlinkClick r:id="rId3">
                  <a:extLst>
                    <a:ext uri="{A12FA001-AC4F-418D-AE19-62706E023703}">
                      <ahyp:hlinkClr xmlns:ahyp="http://schemas.microsoft.com/office/drawing/2018/hyperlinkcolor" val="tx"/>
                    </a:ext>
                  </a:extLst>
                </a:hlinkClick>
              </a:rPr>
              <a:t>7</a:t>
            </a:r>
            <a:r>
              <a:rPr lang="en-US" sz="1400" i="1">
                <a:solidFill>
                  <a:srgbClr val="252525"/>
                </a:solidFill>
              </a:rPr>
              <a:t>)</a:t>
            </a:r>
            <a:r>
              <a:rPr lang="en-US" sz="1400">
                <a:solidFill>
                  <a:srgbClr val="252525"/>
                </a:solidFill>
              </a:rPr>
              <a:t>:</a:t>
            </a:r>
            <a:endParaRPr sz="2000">
              <a:latin typeface="Calibri"/>
              <a:ea typeface="Calibri"/>
              <a:cs typeface="Calibri"/>
              <a:sym typeface="Calibri"/>
            </a:endParaRPr>
          </a:p>
          <a:p>
            <a:pPr marL="0" lvl="0" indent="0" algn="just" rtl="0">
              <a:lnSpc>
                <a:spcPct val="115000"/>
              </a:lnSpc>
              <a:spcBef>
                <a:spcPts val="1002"/>
              </a:spcBef>
              <a:spcAft>
                <a:spcPts val="0"/>
              </a:spcAft>
              <a:buNone/>
            </a:pPr>
            <a:r>
              <a:rPr lang="en-US" sz="1200"/>
              <a:t>Refere às rotas comerciais que se desenvolveram em ambos os lados do Atlântico do século XVI até o século XIX</a:t>
            </a:r>
            <a:r>
              <a:rPr lang="en-US" sz="1200">
                <a:latin typeface="Calibri"/>
                <a:ea typeface="Calibri"/>
                <a:cs typeface="Calibri"/>
                <a:sym typeface="Calibri"/>
              </a:rPr>
              <a:t> </a:t>
            </a:r>
            <a:endParaRPr sz="1200">
              <a:latin typeface="Calibri"/>
              <a:ea typeface="Calibri"/>
              <a:cs typeface="Calibri"/>
              <a:sym typeface="Calibri"/>
            </a:endParaRPr>
          </a:p>
          <a:p>
            <a:pPr marL="171706" lvl="0" indent="-171706" algn="just" rtl="0">
              <a:lnSpc>
                <a:spcPct val="115000"/>
              </a:lnSpc>
              <a:spcBef>
                <a:spcPts val="601"/>
              </a:spcBef>
              <a:spcAft>
                <a:spcPts val="0"/>
              </a:spcAft>
              <a:buClr>
                <a:schemeClr val="dk1"/>
              </a:buClr>
              <a:buSzPts val="1200"/>
              <a:buFont typeface="Arial"/>
              <a:buChar char="•"/>
            </a:pPr>
            <a:r>
              <a:rPr lang="en-US" sz="1200"/>
              <a:t>Os navios comerciais zarpavam da Europa com uma carga de mercadorias para a costa oeste da África. Estas mercadorias eram trocadas por pessoas capturadas – escravos -, fornecidas por comerciantes africanos.</a:t>
            </a:r>
            <a:endParaRPr sz="1200"/>
          </a:p>
          <a:p>
            <a:pPr marL="171706" lvl="0" indent="-171706" algn="just" rtl="0">
              <a:lnSpc>
                <a:spcPct val="115000"/>
              </a:lnSpc>
              <a:spcBef>
                <a:spcPts val="601"/>
              </a:spcBef>
              <a:spcAft>
                <a:spcPts val="0"/>
              </a:spcAft>
              <a:buClr>
                <a:schemeClr val="dk1"/>
              </a:buClr>
              <a:buSzPts val="1200"/>
              <a:buFont typeface="Arial"/>
              <a:buChar char="•"/>
            </a:pPr>
            <a:r>
              <a:rPr lang="en-US" sz="1200"/>
              <a:t>Quando os navios dos comerciantes Europeus já estavam cheios, eles atravessavam o Atlântico para as Américas, onde os escravos seriam comercializados por rum, açúcar ou outros itens de luxo.</a:t>
            </a:r>
            <a:endParaRPr sz="1200"/>
          </a:p>
          <a:p>
            <a:pPr marL="171706" lvl="0" indent="-171706" algn="just" rtl="0">
              <a:lnSpc>
                <a:spcPct val="115000"/>
              </a:lnSpc>
              <a:spcBef>
                <a:spcPts val="601"/>
              </a:spcBef>
              <a:spcAft>
                <a:spcPts val="0"/>
              </a:spcAft>
              <a:buClr>
                <a:schemeClr val="dk1"/>
              </a:buClr>
              <a:buSzPts val="1200"/>
              <a:buFont typeface="Arial"/>
              <a:buChar char="•"/>
            </a:pPr>
            <a:r>
              <a:rPr lang="en-US" sz="1200"/>
              <a:t>Estes escravos estavam destinados a trabalhar em plantações no Caribe ou nas Américas, que produziam bens para o consumo na Europa.</a:t>
            </a:r>
            <a:endParaRPr sz="1200"/>
          </a:p>
          <a:p>
            <a:pPr marL="171707" lvl="0" indent="-171707" algn="just" rtl="0">
              <a:lnSpc>
                <a:spcPct val="115000"/>
              </a:lnSpc>
              <a:spcBef>
                <a:spcPts val="601"/>
              </a:spcBef>
              <a:spcAft>
                <a:spcPts val="0"/>
              </a:spcAft>
              <a:buClr>
                <a:schemeClr val="dk1"/>
              </a:buClr>
              <a:buSzPts val="1200"/>
              <a:buFont typeface="Arial"/>
              <a:buChar char="•"/>
            </a:pPr>
            <a:r>
              <a:rPr lang="en-US" sz="1200"/>
              <a:t>Os escravos eram transportados em condições horríveis e muitos morriam durante a viagem.</a:t>
            </a:r>
            <a:r>
              <a:rPr lang="en-US" sz="1200">
                <a:latin typeface="Calibri"/>
                <a:ea typeface="Calibri"/>
                <a:cs typeface="Calibri"/>
                <a:sym typeface="Calibri"/>
              </a:rPr>
              <a:t> </a:t>
            </a:r>
            <a:endParaRPr sz="1200">
              <a:latin typeface="Calibri"/>
              <a:ea typeface="Calibri"/>
              <a:cs typeface="Calibri"/>
              <a:sym typeface="Calibri"/>
            </a:endParaRPr>
          </a:p>
          <a:p>
            <a:pPr marL="171706" lvl="0" indent="-171706" algn="just" rtl="0">
              <a:lnSpc>
                <a:spcPct val="115000"/>
              </a:lnSpc>
              <a:spcBef>
                <a:spcPts val="601"/>
              </a:spcBef>
              <a:spcAft>
                <a:spcPts val="0"/>
              </a:spcAft>
              <a:buClr>
                <a:schemeClr val="dk1"/>
              </a:buClr>
              <a:buSzPts val="1200"/>
              <a:buFont typeface="Arial"/>
              <a:buChar char="•"/>
            </a:pPr>
            <a:r>
              <a:rPr lang="en-US" sz="1200"/>
              <a:t>Os escravos eram mantidos como propriedade e regularmente comprados e vendidos. Eles eram</a:t>
            </a:r>
            <a:endParaRPr sz="1200"/>
          </a:p>
          <a:p>
            <a:pPr marL="171706" lvl="0" indent="-171706" algn="just" rtl="0">
              <a:lnSpc>
                <a:spcPct val="115000"/>
              </a:lnSpc>
              <a:spcBef>
                <a:spcPts val="601"/>
              </a:spcBef>
              <a:spcAft>
                <a:spcPts val="0"/>
              </a:spcAft>
              <a:buClr>
                <a:schemeClr val="dk1"/>
              </a:buClr>
              <a:buSzPts val="1200"/>
              <a:buFont typeface="Arial"/>
              <a:buChar char="•"/>
            </a:pPr>
            <a:r>
              <a:rPr lang="en-US" sz="1200"/>
              <a:t>frequentemente vítimas de violência e assassinato.</a:t>
            </a:r>
            <a:endParaRPr sz="1200"/>
          </a:p>
          <a:p>
            <a:pPr marL="171706" lvl="0" indent="-171706" algn="just" rtl="0">
              <a:lnSpc>
                <a:spcPct val="115000"/>
              </a:lnSpc>
              <a:spcBef>
                <a:spcPts val="601"/>
              </a:spcBef>
              <a:spcAft>
                <a:spcPts val="0"/>
              </a:spcAft>
              <a:buClr>
                <a:schemeClr val="dk1"/>
              </a:buClr>
              <a:buSzPts val="1200"/>
              <a:buFont typeface="Arial"/>
              <a:buChar char="•"/>
            </a:pPr>
            <a:r>
              <a:rPr lang="en-US" sz="1200"/>
              <a:t>Embora a escravidão tenha sido abolida, as formas modernas de escravidão ainda existem hoje em dia.</a:t>
            </a:r>
            <a:endParaRPr sz="1200"/>
          </a:p>
          <a:p>
            <a:pPr marL="171707" lvl="0" indent="-171707" algn="just" rtl="0">
              <a:lnSpc>
                <a:spcPct val="115000"/>
              </a:lnSpc>
              <a:spcBef>
                <a:spcPts val="601"/>
              </a:spcBef>
              <a:spcAft>
                <a:spcPts val="0"/>
              </a:spcAft>
              <a:buClr>
                <a:schemeClr val="dk1"/>
              </a:buClr>
              <a:buSzPts val="1200"/>
              <a:buFont typeface="Arial"/>
              <a:buChar char="•"/>
            </a:pPr>
            <a:r>
              <a:rPr lang="en-US" sz="1200"/>
              <a:t>Muitas pessoas ao redor do mundo são submetidas a trabalhos forçados. Além disso, a escravidão sexual, que afeta particularmente as meninas e mulheres jovens, ainda é uma realidade em muitas partes do mundo.</a:t>
            </a:r>
            <a:endParaRPr sz="1200"/>
          </a:p>
          <a:p>
            <a:pPr marL="0" lvl="0" indent="0" algn="l" rtl="0">
              <a:lnSpc>
                <a:spcPct val="115000"/>
              </a:lnSpc>
              <a:spcBef>
                <a:spcPts val="0"/>
              </a:spcBef>
              <a:spcAft>
                <a:spcPts val="0"/>
              </a:spcAft>
              <a:buNone/>
            </a:pPr>
            <a:r>
              <a:rPr lang="en-US" sz="1200">
                <a:solidFill>
                  <a:srgbClr val="4F81BD"/>
                </a:solidFill>
              </a:rPr>
              <a:t>Convidar os participantes a consultar sua cópia da DUDH e a destacar quais direitos eles acham que podem ter sido violados. As respostas podem incluir:</a:t>
            </a:r>
            <a:endParaRPr sz="1200">
              <a:solidFill>
                <a:srgbClr val="4F81BD"/>
              </a:solidFill>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rPr>
              <a:t>O direito de não ser escravizado (Artigo 4).</a:t>
            </a:r>
            <a:endParaRPr sz="1200">
              <a:solidFill>
                <a:srgbClr val="4F81BD"/>
              </a:solidFill>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rPr>
              <a:t>O direito à vida (Artigo 3): muitos escravos morreram durante a viagem ou foram vítimas de</a:t>
            </a:r>
            <a:endParaRPr sz="1200">
              <a:solidFill>
                <a:srgbClr val="4F81BD"/>
              </a:solidFill>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rPr>
              <a:t>assassinato.</a:t>
            </a:r>
            <a:endParaRPr sz="1200">
              <a:solidFill>
                <a:srgbClr val="4F81BD"/>
              </a:solidFill>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rPr>
              <a:t>O direito de não ser torturado (Artigo 5): os escravos eram frequentemente vítimas de violência.</a:t>
            </a:r>
            <a:endParaRPr sz="1200">
              <a:solidFill>
                <a:srgbClr val="4F81BD"/>
              </a:solidFill>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rPr>
              <a:t>O direito de receber um salário justo pelo trabalho (Artigo 23): os escravos não eram pagos por seu</a:t>
            </a:r>
            <a:endParaRPr sz="1200">
              <a:solidFill>
                <a:srgbClr val="4F81BD"/>
              </a:solidFill>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rPr>
              <a:t>trabalho.</a:t>
            </a:r>
            <a:endParaRPr sz="1200">
              <a:solidFill>
                <a:srgbClr val="4F81BD"/>
              </a:solidFill>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rPr>
              <a:t>O direito de descansar do trabalho (Artigo 24): as horas de trabalho eram longas e frequentemente</a:t>
            </a:r>
            <a:endParaRPr sz="1200">
              <a:solidFill>
                <a:srgbClr val="4F81BD"/>
              </a:solidFill>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rPr>
              <a:t>sem intervalos.</a:t>
            </a:r>
            <a:endParaRPr sz="1200">
              <a:solidFill>
                <a:srgbClr val="4F81BD"/>
              </a:solidFill>
            </a:endParaRPr>
          </a:p>
          <a:p>
            <a:pPr marL="0" lvl="0" indent="0" algn="l" rtl="0">
              <a:spcBef>
                <a:spcPts val="0"/>
              </a:spcBef>
              <a:spcAft>
                <a:spcPts val="0"/>
              </a:spcAft>
              <a:buNone/>
            </a:pPr>
            <a:endParaRPr sz="1200"/>
          </a:p>
        </p:txBody>
      </p:sp>
      <p:sp>
        <p:nvSpPr>
          <p:cNvPr id="395" name="Google Shape;395;p34: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5:notes"/>
          <p:cNvSpPr>
            <a:spLocks noGrp="1" noRot="1" noChangeAspect="1"/>
          </p:cNvSpPr>
          <p:nvPr>
            <p:ph type="sldImg" idx="2"/>
          </p:nvPr>
        </p:nvSpPr>
        <p:spPr>
          <a:xfrm>
            <a:off x="85725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35:notes"/>
          <p:cNvSpPr txBox="1">
            <a:spLocks noGrp="1"/>
          </p:cNvSpPr>
          <p:nvPr>
            <p:ph type="body" idx="1"/>
          </p:nvPr>
        </p:nvSpPr>
        <p:spPr>
          <a:xfrm>
            <a:off x="422965" y="3324241"/>
            <a:ext cx="5962856" cy="5960103"/>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b="1" u="sng">
                <a:latin typeface="Calibri"/>
                <a:ea typeface="Calibri"/>
                <a:cs typeface="Calibri"/>
                <a:sym typeface="Calibri"/>
              </a:rPr>
              <a:t>O Holocausto (1933–1945) </a:t>
            </a:r>
            <a:r>
              <a:rPr lang="en-US" i="1"/>
              <a:t>(</a:t>
            </a:r>
            <a:r>
              <a:rPr lang="en-US" i="1" u="sng">
                <a:solidFill>
                  <a:schemeClr val="hlink"/>
                </a:solidFill>
                <a:hlinkClick r:id="rId3"/>
              </a:rPr>
              <a:t>8</a:t>
            </a:r>
            <a:r>
              <a:rPr lang="en-US" i="1"/>
              <a:t>)</a:t>
            </a:r>
            <a:r>
              <a:rPr lang="en-US" sz="1200" b="1" u="sng">
                <a:latin typeface="Calibri"/>
                <a:ea typeface="Calibri"/>
                <a:cs typeface="Calibri"/>
                <a:sym typeface="Calibri"/>
              </a:rPr>
              <a:t>:</a:t>
            </a:r>
            <a:endParaRPr sz="1200">
              <a:latin typeface="Calibri"/>
              <a:ea typeface="Calibri"/>
              <a:cs typeface="Calibri"/>
              <a:sym typeface="Calibri"/>
            </a:endParaRPr>
          </a:p>
          <a:p>
            <a:pPr marL="171707" lvl="0" indent="-171707" algn="just" rtl="0">
              <a:lnSpc>
                <a:spcPct val="115000"/>
              </a:lnSpc>
              <a:spcBef>
                <a:spcPts val="1002"/>
              </a:spcBef>
              <a:spcAft>
                <a:spcPts val="0"/>
              </a:spcAft>
              <a:buClr>
                <a:schemeClr val="dk1"/>
              </a:buClr>
              <a:buSzPts val="1200"/>
              <a:buFont typeface="Arial"/>
              <a:buChar char="•"/>
            </a:pPr>
            <a:r>
              <a:rPr lang="en-US" sz="1200">
                <a:latin typeface="Calibri"/>
                <a:ea typeface="Calibri"/>
                <a:cs typeface="Calibri"/>
                <a:sym typeface="Calibri"/>
              </a:rPr>
              <a:t>O Holocausto foi uma das principais razões para a redação da DUDH. </a:t>
            </a:r>
            <a:endParaRPr sz="1200">
              <a:latin typeface="Calibri"/>
              <a:ea typeface="Calibri"/>
              <a:cs typeface="Calibri"/>
              <a:sym typeface="Calibri"/>
            </a:endParaRPr>
          </a:p>
          <a:p>
            <a:pPr marL="171707" lvl="0" indent="-171707" algn="just" rtl="0">
              <a:lnSpc>
                <a:spcPct val="115000"/>
              </a:lnSpc>
              <a:spcBef>
                <a:spcPts val="300"/>
              </a:spcBef>
              <a:spcAft>
                <a:spcPts val="0"/>
              </a:spcAft>
              <a:buClr>
                <a:schemeClr val="dk1"/>
              </a:buClr>
              <a:buSzPts val="1200"/>
              <a:buFont typeface="Arial"/>
              <a:buChar char="•"/>
            </a:pPr>
            <a:r>
              <a:rPr lang="en-US" sz="1200">
                <a:latin typeface="Calibri"/>
                <a:ea typeface="Calibri"/>
                <a:cs typeface="Calibri"/>
                <a:sym typeface="Calibri"/>
              </a:rPr>
              <a:t>O Holocausto da Segunda Guerra Mundial resultou no assassinato de 6 milhões de judeus na Europa pelo regime nazista e seus aliados. </a:t>
            </a:r>
            <a:endParaRPr sz="1200">
              <a:latin typeface="Calibri"/>
              <a:ea typeface="Calibri"/>
              <a:cs typeface="Calibri"/>
              <a:sym typeface="Calibri"/>
            </a:endParaRPr>
          </a:p>
          <a:p>
            <a:pPr marL="171707" lvl="0" indent="-171707" algn="just" rtl="0">
              <a:lnSpc>
                <a:spcPct val="115000"/>
              </a:lnSpc>
              <a:spcBef>
                <a:spcPts val="300"/>
              </a:spcBef>
              <a:spcAft>
                <a:spcPts val="0"/>
              </a:spcAft>
              <a:buClr>
                <a:schemeClr val="dk1"/>
              </a:buClr>
              <a:buSzPts val="1200"/>
              <a:buFont typeface="Arial"/>
              <a:buChar char="•"/>
            </a:pPr>
            <a:r>
              <a:rPr lang="en-US" sz="1200">
                <a:latin typeface="Calibri"/>
                <a:ea typeface="Calibri"/>
                <a:cs typeface="Calibri"/>
                <a:sym typeface="Calibri"/>
              </a:rPr>
              <a:t>A maioria dos assassinatos ocorreu em “campos de concentração” instalados em territórios ocupados pelos nazistas. Outros grupos também foram alvo e assassinados, incluindo pessoas de diferentes origens políticas ou de identidades étnicas, culturais, sexuais e religiosas específicas (por exemplo, ciganos, comunistas, homossexuais). </a:t>
            </a:r>
            <a:endParaRPr sz="1200">
              <a:latin typeface="Calibri"/>
              <a:ea typeface="Calibri"/>
              <a:cs typeface="Calibri"/>
              <a:sym typeface="Calibri"/>
            </a:endParaRPr>
          </a:p>
          <a:p>
            <a:pPr marL="171707" lvl="0" indent="-171707" algn="just" rtl="0">
              <a:lnSpc>
                <a:spcPct val="115000"/>
              </a:lnSpc>
              <a:spcBef>
                <a:spcPts val="300"/>
              </a:spcBef>
              <a:spcAft>
                <a:spcPts val="0"/>
              </a:spcAft>
              <a:buClr>
                <a:schemeClr val="dk1"/>
              </a:buClr>
              <a:buSzPts val="1200"/>
              <a:buFont typeface="Arial"/>
              <a:buChar char="•"/>
            </a:pPr>
            <a:r>
              <a:rPr lang="en-US" sz="1200">
                <a:latin typeface="Calibri"/>
                <a:ea typeface="Calibri"/>
                <a:cs typeface="Calibri"/>
                <a:sym typeface="Calibri"/>
              </a:rPr>
              <a:t>Os extermínios nazistas também envolveram o assassinato de cerca de 250.000 a 275.000 </a:t>
            </a:r>
            <a:r>
              <a:rPr lang="en-US" b="1"/>
              <a:t>pessoas com deficiências, incluindo pessoas com deficiências psicossociais e intelectuais </a:t>
            </a:r>
            <a:r>
              <a:rPr lang="en-US" b="1" i="1"/>
              <a:t>(</a:t>
            </a:r>
            <a:r>
              <a:rPr lang="en-US" b="1" i="1" u="sng">
                <a:solidFill>
                  <a:schemeClr val="hlink"/>
                </a:solidFill>
                <a:hlinkClick r:id="rId3"/>
              </a:rPr>
              <a:t>8</a:t>
            </a:r>
            <a:r>
              <a:rPr lang="en-US" b="1" i="1"/>
              <a:t>, </a:t>
            </a:r>
            <a:r>
              <a:rPr lang="en-US" b="1" i="1" u="sng">
                <a:solidFill>
                  <a:schemeClr val="hlink"/>
                </a:solidFill>
                <a:hlinkClick r:id="rId4"/>
              </a:rPr>
              <a:t>9</a:t>
            </a:r>
            <a:r>
              <a:rPr lang="en-US" b="1" i="1"/>
              <a:t>)</a:t>
            </a:r>
            <a:r>
              <a:rPr lang="en-US" b="1"/>
              <a:t>,</a:t>
            </a:r>
            <a:r>
              <a:rPr lang="en-US" sz="1200">
                <a:latin typeface="Calibri"/>
                <a:ea typeface="Calibri"/>
                <a:cs typeface="Calibri"/>
                <a:sym typeface="Calibri"/>
              </a:rPr>
              <a:t> (principalmente alemães) que vivem em instituições.</a:t>
            </a:r>
            <a:endParaRPr sz="1200">
              <a:latin typeface="Calibri"/>
              <a:ea typeface="Calibri"/>
              <a:cs typeface="Calibri"/>
              <a:sym typeface="Calibri"/>
            </a:endParaRPr>
          </a:p>
          <a:p>
            <a:pPr marL="0" lvl="0" indent="0" algn="l" rtl="0">
              <a:lnSpc>
                <a:spcPct val="115000"/>
              </a:lnSpc>
              <a:spcBef>
                <a:spcPts val="300"/>
              </a:spcBef>
              <a:spcAft>
                <a:spcPts val="0"/>
              </a:spcAft>
              <a:buNone/>
            </a:pPr>
            <a:r>
              <a:rPr lang="en-US" sz="1200">
                <a:solidFill>
                  <a:srgbClr val="4F81BD"/>
                </a:solidFill>
                <a:latin typeface="Calibri"/>
                <a:ea typeface="Calibri"/>
                <a:cs typeface="Calibri"/>
                <a:sym typeface="Calibri"/>
              </a:rPr>
              <a:t>Convide os participantes a consultar sua cópia da DUDH e destacar quais direitos eles acham que foram violados. Algumas respostas podem incluir:</a:t>
            </a:r>
            <a:endParaRPr sz="1200">
              <a:latin typeface="Calibri"/>
              <a:ea typeface="Calibri"/>
              <a:cs typeface="Calibri"/>
              <a:sym typeface="Calibri"/>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O direito à vida (artigo 3). </a:t>
            </a:r>
            <a:endParaRPr sz="1200">
              <a:latin typeface="Calibri"/>
              <a:ea typeface="Calibri"/>
              <a:cs typeface="Calibri"/>
              <a:sym typeface="Calibri"/>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O direito de não ser discriminado (artigo 2): as pessoas eram tratadas como cidadãos de segunda classe porque eram judias ou de grupos minoritários.</a:t>
            </a:r>
            <a:endParaRPr sz="1200">
              <a:latin typeface="Calibri"/>
              <a:ea typeface="Calibri"/>
              <a:cs typeface="Calibri"/>
              <a:sym typeface="Calibri"/>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O direito de estar livre de tortura e tratamento ou punição cruel, desumano ou degradante (artigo 5º).</a:t>
            </a:r>
            <a:endParaRPr sz="1200">
              <a:latin typeface="Calibri"/>
              <a:ea typeface="Calibri"/>
              <a:cs typeface="Calibri"/>
              <a:sym typeface="Calibri"/>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O direito de não ser preso sem o devido processo legal (artigo 9º): as pessoas foram detidas arbitrariamente em campos de concentração.</a:t>
            </a:r>
            <a:endParaRPr sz="1200">
              <a:latin typeface="Calibri"/>
              <a:ea typeface="Calibri"/>
              <a:cs typeface="Calibri"/>
              <a:sym typeface="Calibri"/>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O direito à liberdade de religião (artigo 18): milhões de pessoas foram perseguidas por causa de sua religião.</a:t>
            </a:r>
            <a:endParaRPr sz="1200">
              <a:latin typeface="Calibri"/>
              <a:ea typeface="Calibri"/>
              <a:cs typeface="Calibri"/>
              <a:sym typeface="Calibri"/>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O direito a um padrão de vida adequado (artigo 25): as condições nos campos de concentração eram horríveis.</a:t>
            </a:r>
            <a:endParaRPr sz="1200">
              <a:latin typeface="Calibri"/>
              <a:ea typeface="Calibri"/>
              <a:cs typeface="Calibri"/>
              <a:sym typeface="Calibri"/>
            </a:endParaRPr>
          </a:p>
          <a:p>
            <a:pPr marL="0" lvl="0" indent="0" algn="l" rtl="0">
              <a:spcBef>
                <a:spcPts val="0"/>
              </a:spcBef>
              <a:spcAft>
                <a:spcPts val="0"/>
              </a:spcAft>
              <a:buNone/>
            </a:pPr>
            <a:endParaRPr sz="1200"/>
          </a:p>
        </p:txBody>
      </p:sp>
      <p:sp>
        <p:nvSpPr>
          <p:cNvPr id="403" name="Google Shape;403;p35: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6:notes"/>
          <p:cNvSpPr>
            <a:spLocks noGrp="1" noRot="1" noChangeAspect="1"/>
          </p:cNvSpPr>
          <p:nvPr>
            <p:ph type="sldImg" idx="2"/>
          </p:nvPr>
        </p:nvSpPr>
        <p:spPr>
          <a:xfrm>
            <a:off x="857250" y="403225"/>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36:notes"/>
          <p:cNvSpPr txBox="1">
            <a:spLocks noGrp="1"/>
          </p:cNvSpPr>
          <p:nvPr>
            <p:ph type="body" idx="1"/>
          </p:nvPr>
        </p:nvSpPr>
        <p:spPr>
          <a:xfrm>
            <a:off x="680878" y="3270188"/>
            <a:ext cx="5447030" cy="6171967"/>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b="1" u="sng">
                <a:latin typeface="Calibri"/>
                <a:ea typeface="Calibri"/>
                <a:cs typeface="Calibri"/>
                <a:sym typeface="Calibri"/>
              </a:rPr>
              <a:t>A opressão do povo Maori (</a:t>
            </a:r>
            <a:r>
              <a:rPr lang="en-US" baseline="30000"/>
              <a:t> </a:t>
            </a:r>
            <a:r>
              <a:rPr lang="en-US" sz="1200" b="1" u="sng">
                <a:latin typeface="Calibri"/>
                <a:ea typeface="Calibri"/>
                <a:cs typeface="Calibri"/>
                <a:sym typeface="Calibri"/>
              </a:rPr>
              <a:t>século XIX ao XX) </a:t>
            </a:r>
            <a:r>
              <a:rPr lang="en-US" i="1"/>
              <a:t>(</a:t>
            </a:r>
            <a:r>
              <a:rPr lang="en-US" i="1" u="sng">
                <a:solidFill>
                  <a:schemeClr val="hlink"/>
                </a:solidFill>
                <a:hlinkClick r:id="rId3"/>
              </a:rPr>
              <a:t>10</a:t>
            </a:r>
            <a:r>
              <a:rPr lang="en-US" i="1"/>
              <a:t>), (</a:t>
            </a:r>
            <a:r>
              <a:rPr lang="en-US" i="1" u="sng">
                <a:solidFill>
                  <a:schemeClr val="hlink"/>
                </a:solidFill>
                <a:hlinkClick r:id="rId4"/>
              </a:rPr>
              <a:t>11</a:t>
            </a:r>
            <a:r>
              <a:rPr lang="en-US" i="1"/>
              <a:t>)</a:t>
            </a:r>
            <a:endParaRPr sz="1200">
              <a:latin typeface="Calibri"/>
              <a:ea typeface="Calibri"/>
              <a:cs typeface="Calibri"/>
              <a:sym typeface="Calibri"/>
            </a:endParaRPr>
          </a:p>
          <a:p>
            <a:pPr marL="171707" lvl="0" indent="-171707" algn="just" rtl="0">
              <a:lnSpc>
                <a:spcPct val="115000"/>
              </a:lnSpc>
              <a:spcBef>
                <a:spcPts val="1002"/>
              </a:spcBef>
              <a:spcAft>
                <a:spcPts val="0"/>
              </a:spcAft>
              <a:buClr>
                <a:schemeClr val="dk1"/>
              </a:buClr>
              <a:buSzPts val="1200"/>
              <a:buFont typeface="Arial"/>
              <a:buChar char="•"/>
            </a:pPr>
            <a:r>
              <a:rPr lang="en-US" sz="1200">
                <a:latin typeface="Calibri"/>
                <a:ea typeface="Calibri"/>
                <a:cs typeface="Calibri"/>
                <a:sym typeface="Calibri"/>
              </a:rPr>
              <a:t>A chegada de colonos brancos na Nova Zelândia levou ao declínio da população indígena Maori. </a:t>
            </a:r>
            <a:endParaRPr/>
          </a:p>
          <a:p>
            <a:pPr marL="171707" lvl="0" indent="-171707" algn="just" rtl="0">
              <a:lnSpc>
                <a:spcPct val="115000"/>
              </a:lnSpc>
              <a:spcBef>
                <a:spcPts val="300"/>
              </a:spcBef>
              <a:spcAft>
                <a:spcPts val="0"/>
              </a:spcAft>
              <a:buClr>
                <a:schemeClr val="dk1"/>
              </a:buClr>
              <a:buSzPts val="1200"/>
              <a:buFont typeface="Arial"/>
              <a:buChar char="•"/>
            </a:pPr>
            <a:r>
              <a:rPr lang="en-US" sz="1200">
                <a:latin typeface="Calibri"/>
                <a:ea typeface="Calibri"/>
                <a:cs typeface="Calibri"/>
                <a:sym typeface="Calibri"/>
              </a:rPr>
              <a:t>A política colonial levou à privação de terras e à assimilação cultural. Privados de seus meios de sobrevivência, muitos maoris foram forçados a se mudar para áreas urbanas. </a:t>
            </a:r>
            <a:endParaRPr/>
          </a:p>
          <a:p>
            <a:pPr marL="171707" lvl="0" indent="-171707" algn="just" rtl="0">
              <a:lnSpc>
                <a:spcPct val="115000"/>
              </a:lnSpc>
              <a:spcBef>
                <a:spcPts val="300"/>
              </a:spcBef>
              <a:spcAft>
                <a:spcPts val="0"/>
              </a:spcAft>
              <a:buClr>
                <a:schemeClr val="dk1"/>
              </a:buClr>
              <a:buSzPts val="1200"/>
              <a:buFont typeface="Arial"/>
              <a:buChar char="•"/>
            </a:pPr>
            <a:r>
              <a:rPr lang="en-US" sz="1200">
                <a:latin typeface="Calibri"/>
                <a:ea typeface="Calibri"/>
                <a:cs typeface="Calibri"/>
                <a:sym typeface="Calibri"/>
              </a:rPr>
              <a:t>Em 1881, as tropas do governo invadiram o assentamento de Parihaka, que era um símbolo da resistência pacífica contra o confisco de terras. </a:t>
            </a:r>
            <a:endParaRPr/>
          </a:p>
          <a:p>
            <a:pPr marL="171707" lvl="0" indent="-171707" algn="just" rtl="0">
              <a:lnSpc>
                <a:spcPct val="115000"/>
              </a:lnSpc>
              <a:spcBef>
                <a:spcPts val="300"/>
              </a:spcBef>
              <a:spcAft>
                <a:spcPts val="0"/>
              </a:spcAft>
              <a:buClr>
                <a:schemeClr val="dk1"/>
              </a:buClr>
              <a:buSzPts val="1200"/>
              <a:buFont typeface="Arial"/>
              <a:buChar char="•"/>
            </a:pPr>
            <a:r>
              <a:rPr lang="en-US" sz="1200">
                <a:latin typeface="Calibri"/>
                <a:ea typeface="Calibri"/>
                <a:cs typeface="Calibri"/>
                <a:sym typeface="Calibri"/>
              </a:rPr>
              <a:t>Centenas de homens foram enviados para a prisão sem julgamento enquanto a aldeia era destruída e os habitantes dispersos. </a:t>
            </a:r>
            <a:endParaRPr sz="1200">
              <a:latin typeface="Calibri"/>
              <a:ea typeface="Calibri"/>
              <a:cs typeface="Calibri"/>
              <a:sym typeface="Calibri"/>
            </a:endParaRPr>
          </a:p>
          <a:p>
            <a:pPr marL="0" lvl="0" indent="0" algn="l" rtl="0">
              <a:lnSpc>
                <a:spcPct val="115000"/>
              </a:lnSpc>
              <a:spcBef>
                <a:spcPts val="300"/>
              </a:spcBef>
              <a:spcAft>
                <a:spcPts val="0"/>
              </a:spcAft>
              <a:buNone/>
            </a:pPr>
            <a:r>
              <a:rPr lang="en-US" sz="1200">
                <a:solidFill>
                  <a:srgbClr val="4F81BD"/>
                </a:solidFill>
                <a:latin typeface="Calibri"/>
                <a:ea typeface="Calibri"/>
                <a:cs typeface="Calibri"/>
                <a:sym typeface="Calibri"/>
              </a:rPr>
              <a:t>Convide os participantes a consultar sua cópia da DUDH e destacar quais direitos eles acham que podem ter sido violados. Algumas respostas podem incluir:</a:t>
            </a:r>
            <a:endParaRPr sz="1200">
              <a:latin typeface="Calibri"/>
              <a:ea typeface="Calibri"/>
              <a:cs typeface="Calibri"/>
              <a:sym typeface="Calibri"/>
            </a:endParaRPr>
          </a:p>
          <a:p>
            <a:pPr marL="343414" lvl="0" indent="-343414" algn="just"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O direito de não ser preso sem o devido processo legal (artigo 9º): os homens foram enviados para a prisão sem julgamento.</a:t>
            </a:r>
            <a:endParaRPr sz="1200">
              <a:latin typeface="Calibri"/>
              <a:ea typeface="Calibri"/>
              <a:cs typeface="Calibri"/>
              <a:sym typeface="Calibri"/>
            </a:endParaRPr>
          </a:p>
          <a:p>
            <a:pPr marL="343414" lvl="0" indent="-343414" algn="just"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O direito à propriedade e não ser privado da propriedade (artigo 17): a terra do povo Maori foi confiscada pelo governo.</a:t>
            </a:r>
            <a:endParaRPr sz="1200">
              <a:latin typeface="Calibri"/>
              <a:ea typeface="Calibri"/>
              <a:cs typeface="Calibri"/>
              <a:sym typeface="Calibri"/>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O direito a um padrão de vida adequado (artigo 25): a terra em que dependiam para sobreviver foi tirada deles.</a:t>
            </a:r>
            <a:endParaRPr sz="1200">
              <a:latin typeface="Calibri"/>
              <a:ea typeface="Calibri"/>
              <a:cs typeface="Calibri"/>
              <a:sym typeface="Calibri"/>
            </a:endParaRPr>
          </a:p>
          <a:p>
            <a:pPr marL="343414" lvl="0" indent="-343414" algn="just"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O direito de participar da vida cultural da comunidade (artigo 27): o governo impôs uma política de assimilação forçada.</a:t>
            </a: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411" name="Google Shape;411;p36: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7:notes"/>
          <p:cNvSpPr>
            <a:spLocks noGrp="1" noRot="1" noChangeAspect="1"/>
          </p:cNvSpPr>
          <p:nvPr>
            <p:ph type="sldImg" idx="2"/>
          </p:nvPr>
        </p:nvSpPr>
        <p:spPr>
          <a:xfrm>
            <a:off x="1654175" y="341313"/>
            <a:ext cx="3498850" cy="19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37:notes"/>
          <p:cNvSpPr txBox="1">
            <a:spLocks noGrp="1"/>
          </p:cNvSpPr>
          <p:nvPr>
            <p:ph type="body" idx="1"/>
          </p:nvPr>
        </p:nvSpPr>
        <p:spPr>
          <a:xfrm>
            <a:off x="521870" y="2443906"/>
            <a:ext cx="5763459" cy="7155214"/>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b="1" u="sng">
                <a:latin typeface="Calibri"/>
                <a:ea typeface="Calibri"/>
                <a:cs typeface="Calibri"/>
                <a:sym typeface="Calibri"/>
              </a:rPr>
              <a:t>O Apartheid na África do Sul (1948–1991) </a:t>
            </a:r>
            <a:r>
              <a:rPr lang="en-US" i="1"/>
              <a:t>(</a:t>
            </a:r>
            <a:r>
              <a:rPr lang="en-US" i="1" u="sng">
                <a:solidFill>
                  <a:schemeClr val="hlink"/>
                </a:solidFill>
                <a:hlinkClick r:id="rId3"/>
              </a:rPr>
              <a:t>12</a:t>
            </a:r>
            <a:r>
              <a:rPr lang="en-US" i="1"/>
              <a:t>)</a:t>
            </a:r>
            <a:r>
              <a:rPr lang="en-US" sz="1200" b="1" u="sng">
                <a:latin typeface="Calibri"/>
                <a:ea typeface="Calibri"/>
                <a:cs typeface="Calibri"/>
                <a:sym typeface="Calibri"/>
              </a:rPr>
              <a:t>:</a:t>
            </a:r>
            <a:endParaRPr sz="1200">
              <a:latin typeface="Calibri"/>
              <a:ea typeface="Calibri"/>
              <a:cs typeface="Calibri"/>
              <a:sym typeface="Calibri"/>
            </a:endParaRPr>
          </a:p>
          <a:p>
            <a:pPr marL="171707" lvl="0" indent="-171707" algn="just" rtl="0">
              <a:lnSpc>
                <a:spcPct val="115000"/>
              </a:lnSpc>
              <a:spcBef>
                <a:spcPts val="1002"/>
              </a:spcBef>
              <a:spcAft>
                <a:spcPts val="0"/>
              </a:spcAft>
              <a:buClr>
                <a:schemeClr val="dk1"/>
              </a:buClr>
              <a:buSzPts val="1200"/>
              <a:buFont typeface="Arial"/>
              <a:buChar char="•"/>
            </a:pPr>
            <a:r>
              <a:rPr lang="en-US" sz="1200">
                <a:latin typeface="Calibri"/>
                <a:ea typeface="Calibri"/>
                <a:cs typeface="Calibri"/>
                <a:sym typeface="Calibri"/>
              </a:rPr>
              <a:t>Entre 1948 e 1991, na África do Sul, o governo impôs uma série de leis que resultaram na segregação de negros e outros sul-africanos não brancos da população branca. A legislação classificou os habitantes em quatro grupos raciais: “negros”, “brancos”, “de cor” e “índios”.</a:t>
            </a:r>
            <a:endParaRPr sz="1200">
              <a:latin typeface="Calibri"/>
              <a:ea typeface="Calibri"/>
              <a:cs typeface="Calibri"/>
              <a:sym typeface="Calibri"/>
            </a:endParaRPr>
          </a:p>
          <a:p>
            <a:pPr marL="171707" lvl="0" indent="-171707" algn="just" rtl="0">
              <a:lnSpc>
                <a:spcPct val="115000"/>
              </a:lnSpc>
              <a:spcBef>
                <a:spcPts val="401"/>
              </a:spcBef>
              <a:spcAft>
                <a:spcPts val="0"/>
              </a:spcAft>
              <a:buClr>
                <a:schemeClr val="dk1"/>
              </a:buClr>
              <a:buSzPts val="1200"/>
              <a:buFont typeface="Arial"/>
              <a:buChar char="•"/>
            </a:pPr>
            <a:r>
              <a:rPr lang="en-US" sz="1200">
                <a:latin typeface="Calibri"/>
                <a:ea typeface="Calibri"/>
                <a:cs typeface="Calibri"/>
                <a:sym typeface="Calibri"/>
              </a:rPr>
              <a:t>Essas leis forçaram os sul-africanos não brancos a viver em áreas diferentes das pessoas brancas, frequentar escolas diferentes e usar instalações de saúde separadas e outros serviços públicos. </a:t>
            </a:r>
            <a:endParaRPr sz="1200">
              <a:latin typeface="Calibri"/>
              <a:ea typeface="Calibri"/>
              <a:cs typeface="Calibri"/>
              <a:sym typeface="Calibri"/>
            </a:endParaRPr>
          </a:p>
          <a:p>
            <a:pPr marL="171707" lvl="0" indent="-171707" algn="just" rtl="0">
              <a:lnSpc>
                <a:spcPct val="115000"/>
              </a:lnSpc>
              <a:spcBef>
                <a:spcPts val="401"/>
              </a:spcBef>
              <a:spcAft>
                <a:spcPts val="0"/>
              </a:spcAft>
              <a:buClr>
                <a:schemeClr val="dk1"/>
              </a:buClr>
              <a:buSzPts val="1200"/>
              <a:buFont typeface="Arial"/>
              <a:buChar char="•"/>
            </a:pPr>
            <a:r>
              <a:rPr lang="en-US" sz="1200">
                <a:latin typeface="Calibri"/>
                <a:ea typeface="Calibri"/>
                <a:cs typeface="Calibri"/>
                <a:sym typeface="Calibri"/>
              </a:rPr>
              <a:t>A população não branca não tinha permissão para votar ou ter representação política no governo. As pessoas não brancas também foram negadas a liberdade de associação e seu direito de cidadania.</a:t>
            </a:r>
            <a:endParaRPr sz="1200">
              <a:latin typeface="Calibri"/>
              <a:ea typeface="Calibri"/>
              <a:cs typeface="Calibri"/>
              <a:sym typeface="Calibri"/>
            </a:endParaRPr>
          </a:p>
          <a:p>
            <a:pPr marL="171707" lvl="0" indent="-171707" algn="just" rtl="0">
              <a:lnSpc>
                <a:spcPct val="115000"/>
              </a:lnSpc>
              <a:spcBef>
                <a:spcPts val="401"/>
              </a:spcBef>
              <a:spcAft>
                <a:spcPts val="0"/>
              </a:spcAft>
              <a:buClr>
                <a:schemeClr val="dk1"/>
              </a:buClr>
              <a:buSzPts val="1200"/>
              <a:buFont typeface="Arial"/>
              <a:buChar char="•"/>
            </a:pPr>
            <a:r>
              <a:rPr lang="en-US" sz="1200">
                <a:latin typeface="Calibri"/>
                <a:ea typeface="Calibri"/>
                <a:cs typeface="Calibri"/>
                <a:sym typeface="Calibri"/>
              </a:rPr>
              <a:t>Cerca de 80% das terras do país foram reservadas para a minoria branca. Casamentos mistos entre diferentes grupos raciais eram proibidos. </a:t>
            </a:r>
            <a:endParaRPr sz="1200">
              <a:latin typeface="Calibri"/>
              <a:ea typeface="Calibri"/>
              <a:cs typeface="Calibri"/>
              <a:sym typeface="Calibri"/>
            </a:endParaRPr>
          </a:p>
          <a:p>
            <a:pPr marL="171707" lvl="0" indent="-171707" algn="just" rtl="0">
              <a:lnSpc>
                <a:spcPct val="115000"/>
              </a:lnSpc>
              <a:spcBef>
                <a:spcPts val="401"/>
              </a:spcBef>
              <a:spcAft>
                <a:spcPts val="0"/>
              </a:spcAft>
              <a:buClr>
                <a:schemeClr val="dk1"/>
              </a:buClr>
              <a:buSzPts val="1200"/>
              <a:buFont typeface="Arial"/>
              <a:buChar char="•"/>
            </a:pPr>
            <a:r>
              <a:rPr lang="en-US" sz="1200">
                <a:latin typeface="Calibri"/>
                <a:ea typeface="Calibri"/>
                <a:cs typeface="Calibri"/>
                <a:sym typeface="Calibri"/>
              </a:rPr>
              <a:t>Durante esse período, também houve repressão violenta de sul-africanos não brancos, com centenas de pessoas presas ou assassinadas </a:t>
            </a:r>
            <a:r>
              <a:rPr lang="en-US" i="1"/>
              <a:t>(</a:t>
            </a:r>
            <a:r>
              <a:rPr lang="en-US" i="1" u="sng">
                <a:solidFill>
                  <a:schemeClr val="hlink"/>
                </a:solidFill>
                <a:hlinkClick r:id="rId4"/>
              </a:rPr>
              <a:t>13</a:t>
            </a:r>
            <a:r>
              <a:rPr lang="en-US" i="1"/>
              <a:t>)</a:t>
            </a:r>
            <a:r>
              <a:rPr lang="en-US" sz="1200">
                <a:latin typeface="Calibri"/>
                <a:ea typeface="Calibri"/>
                <a:cs typeface="Calibri"/>
                <a:sym typeface="Calibri"/>
              </a:rPr>
              <a:t>.</a:t>
            </a:r>
            <a:endParaRPr sz="1200">
              <a:latin typeface="Calibri"/>
              <a:ea typeface="Calibri"/>
              <a:cs typeface="Calibri"/>
              <a:sym typeface="Calibri"/>
            </a:endParaRPr>
          </a:p>
          <a:p>
            <a:pPr marL="0" lvl="0" indent="0" algn="just" rtl="0">
              <a:lnSpc>
                <a:spcPct val="115000"/>
              </a:lnSpc>
              <a:spcBef>
                <a:spcPts val="601"/>
              </a:spcBef>
              <a:spcAft>
                <a:spcPts val="0"/>
              </a:spcAft>
              <a:buNone/>
            </a:pPr>
            <a:r>
              <a:rPr lang="en-US" sz="1200">
                <a:solidFill>
                  <a:srgbClr val="4F81BD"/>
                </a:solidFill>
                <a:latin typeface="Calibri"/>
                <a:ea typeface="Calibri"/>
                <a:cs typeface="Calibri"/>
                <a:sym typeface="Calibri"/>
              </a:rPr>
              <a:t>Convide os participantes a consultar sua cópia da DUDH e destacar quais direitos eles acham que podem ter sido violados. Algumas respostas podem incluir:</a:t>
            </a:r>
            <a:endParaRPr sz="1200">
              <a:latin typeface="Calibri"/>
              <a:ea typeface="Calibri"/>
              <a:cs typeface="Calibri"/>
              <a:sym typeface="Calibri"/>
            </a:endParaRPr>
          </a:p>
          <a:p>
            <a:pPr marL="171707" lvl="0" indent="-171707" algn="l" rtl="0">
              <a:lnSpc>
                <a:spcPct val="115000"/>
              </a:lnSpc>
              <a:spcBef>
                <a:spcPts val="300"/>
              </a:spcBef>
              <a:spcAft>
                <a:spcPts val="0"/>
              </a:spcAft>
              <a:buClr>
                <a:srgbClr val="4F81BD"/>
              </a:buClr>
              <a:buSzPts val="1200"/>
              <a:buFont typeface="Arial"/>
              <a:buChar char="•"/>
            </a:pPr>
            <a:r>
              <a:rPr lang="en-US" sz="1200">
                <a:solidFill>
                  <a:srgbClr val="4F81BD"/>
                </a:solidFill>
                <a:latin typeface="Calibri"/>
                <a:ea typeface="Calibri"/>
                <a:cs typeface="Calibri"/>
                <a:sym typeface="Calibri"/>
              </a:rPr>
              <a:t>O direito de não ser discriminado (artigo 2).</a:t>
            </a:r>
            <a:endParaRPr sz="1200">
              <a:latin typeface="Calibri"/>
              <a:ea typeface="Calibri"/>
              <a:cs typeface="Calibri"/>
              <a:sym typeface="Calibri"/>
            </a:endParaRPr>
          </a:p>
          <a:p>
            <a:pPr marL="171707" lvl="0" indent="-171707" algn="l" rtl="0">
              <a:lnSpc>
                <a:spcPct val="115000"/>
              </a:lnSpc>
              <a:spcBef>
                <a:spcPts val="0"/>
              </a:spcBef>
              <a:spcAft>
                <a:spcPts val="0"/>
              </a:spcAft>
              <a:buClr>
                <a:srgbClr val="4F81BD"/>
              </a:buClr>
              <a:buSzPts val="1200"/>
              <a:buFont typeface="Arial"/>
              <a:buChar char="•"/>
            </a:pPr>
            <a:r>
              <a:rPr lang="en-US" sz="1200">
                <a:solidFill>
                  <a:srgbClr val="4F81BD"/>
                </a:solidFill>
                <a:latin typeface="Calibri"/>
                <a:ea typeface="Calibri"/>
                <a:cs typeface="Calibri"/>
                <a:sym typeface="Calibri"/>
              </a:rPr>
              <a:t>O direito à vida (artigo 3): pessoas foram mortas.</a:t>
            </a:r>
            <a:endParaRPr sz="1200">
              <a:latin typeface="Calibri"/>
              <a:ea typeface="Calibri"/>
              <a:cs typeface="Calibri"/>
              <a:sym typeface="Calibri"/>
            </a:endParaRPr>
          </a:p>
          <a:p>
            <a:pPr marL="171707" lvl="0" indent="-171707" algn="l" rtl="0">
              <a:lnSpc>
                <a:spcPct val="115000"/>
              </a:lnSpc>
              <a:spcBef>
                <a:spcPts val="0"/>
              </a:spcBef>
              <a:spcAft>
                <a:spcPts val="0"/>
              </a:spcAft>
              <a:buClr>
                <a:srgbClr val="4F81BD"/>
              </a:buClr>
              <a:buSzPts val="1200"/>
              <a:buFont typeface="Arial"/>
              <a:buChar char="•"/>
            </a:pPr>
            <a:r>
              <a:rPr lang="en-US" sz="1200">
                <a:solidFill>
                  <a:srgbClr val="4F81BD"/>
                </a:solidFill>
                <a:latin typeface="Calibri"/>
                <a:ea typeface="Calibri"/>
                <a:cs typeface="Calibri"/>
                <a:sym typeface="Calibri"/>
              </a:rPr>
              <a:t>Liberdade de movimento (artigo 13): pessoas não brancas não eram permitidas nas mesmas áreas que pessoas brancas.</a:t>
            </a:r>
            <a:endParaRPr sz="1200">
              <a:latin typeface="Calibri"/>
              <a:ea typeface="Calibri"/>
              <a:cs typeface="Calibri"/>
              <a:sym typeface="Calibri"/>
            </a:endParaRPr>
          </a:p>
          <a:p>
            <a:pPr marL="171707" lvl="0" indent="-171707" algn="l" rtl="0">
              <a:lnSpc>
                <a:spcPct val="115000"/>
              </a:lnSpc>
              <a:spcBef>
                <a:spcPts val="0"/>
              </a:spcBef>
              <a:spcAft>
                <a:spcPts val="0"/>
              </a:spcAft>
              <a:buClr>
                <a:srgbClr val="4F81BD"/>
              </a:buClr>
              <a:buSzPts val="1200"/>
              <a:buFont typeface="Arial"/>
              <a:buChar char="•"/>
            </a:pPr>
            <a:r>
              <a:rPr lang="en-US" sz="1200">
                <a:solidFill>
                  <a:srgbClr val="4F81BD"/>
                </a:solidFill>
                <a:latin typeface="Calibri"/>
                <a:ea typeface="Calibri"/>
                <a:cs typeface="Calibri"/>
                <a:sym typeface="Calibri"/>
              </a:rPr>
              <a:t>O direito de se casar (artigo 16): os casamentos mistos foram proibidos.</a:t>
            </a:r>
            <a:endParaRPr sz="1200">
              <a:latin typeface="Calibri"/>
              <a:ea typeface="Calibri"/>
              <a:cs typeface="Calibri"/>
              <a:sym typeface="Calibri"/>
            </a:endParaRPr>
          </a:p>
          <a:p>
            <a:pPr marL="171707" lvl="0" indent="-171707" algn="l" rtl="0">
              <a:lnSpc>
                <a:spcPct val="115000"/>
              </a:lnSpc>
              <a:spcBef>
                <a:spcPts val="0"/>
              </a:spcBef>
              <a:spcAft>
                <a:spcPts val="0"/>
              </a:spcAft>
              <a:buClr>
                <a:srgbClr val="4F81BD"/>
              </a:buClr>
              <a:buSzPts val="1200"/>
              <a:buFont typeface="Arial"/>
              <a:buChar char="•"/>
            </a:pPr>
            <a:r>
              <a:rPr lang="en-US" sz="1200">
                <a:solidFill>
                  <a:srgbClr val="4F81BD"/>
                </a:solidFill>
                <a:latin typeface="Calibri"/>
                <a:ea typeface="Calibri"/>
                <a:cs typeface="Calibri"/>
                <a:sym typeface="Calibri"/>
              </a:rPr>
              <a:t>O direito à propriedade e não ser privado da propriedade (artigo 17): 80% da terra era detida por pessoas brancas.</a:t>
            </a:r>
            <a:endParaRPr sz="1200">
              <a:latin typeface="Calibri"/>
              <a:ea typeface="Calibri"/>
              <a:cs typeface="Calibri"/>
              <a:sym typeface="Calibri"/>
            </a:endParaRPr>
          </a:p>
          <a:p>
            <a:pPr marL="171707" lvl="0" indent="-171707" algn="l" rtl="0">
              <a:lnSpc>
                <a:spcPct val="115000"/>
              </a:lnSpc>
              <a:spcBef>
                <a:spcPts val="0"/>
              </a:spcBef>
              <a:spcAft>
                <a:spcPts val="0"/>
              </a:spcAft>
              <a:buClr>
                <a:srgbClr val="4F81BD"/>
              </a:buClr>
              <a:buSzPts val="1200"/>
              <a:buFont typeface="Arial"/>
              <a:buChar char="•"/>
            </a:pPr>
            <a:r>
              <a:rPr lang="en-US" sz="1200">
                <a:solidFill>
                  <a:srgbClr val="4F81BD"/>
                </a:solidFill>
                <a:latin typeface="Calibri"/>
                <a:ea typeface="Calibri"/>
                <a:cs typeface="Calibri"/>
                <a:sym typeface="Calibri"/>
              </a:rPr>
              <a:t>Liberdade de associação (artigo 20): grupos políticos não brancos foram proibidos.</a:t>
            </a:r>
            <a:endParaRPr sz="1200">
              <a:latin typeface="Calibri"/>
              <a:ea typeface="Calibri"/>
              <a:cs typeface="Calibri"/>
              <a:sym typeface="Calibri"/>
            </a:endParaRPr>
          </a:p>
          <a:p>
            <a:pPr marL="171707" lvl="0" indent="-171707" algn="l" rtl="0">
              <a:lnSpc>
                <a:spcPct val="115000"/>
              </a:lnSpc>
              <a:spcBef>
                <a:spcPts val="0"/>
              </a:spcBef>
              <a:spcAft>
                <a:spcPts val="0"/>
              </a:spcAft>
              <a:buClr>
                <a:srgbClr val="4F81BD"/>
              </a:buClr>
              <a:buSzPts val="1200"/>
              <a:buFont typeface="Arial"/>
              <a:buChar char="•"/>
            </a:pPr>
            <a:r>
              <a:rPr lang="en-US" sz="1200">
                <a:solidFill>
                  <a:srgbClr val="4F81BD"/>
                </a:solidFill>
                <a:latin typeface="Calibri"/>
                <a:ea typeface="Calibri"/>
                <a:cs typeface="Calibri"/>
                <a:sym typeface="Calibri"/>
              </a:rPr>
              <a:t>O direito à educação (artigo 26): foi negada às crianças a igualdade de oportunidades educacionais.</a:t>
            </a:r>
            <a:endParaRPr sz="1200">
              <a:latin typeface="Calibri"/>
              <a:ea typeface="Calibri"/>
              <a:cs typeface="Calibri"/>
              <a:sym typeface="Calibri"/>
            </a:endParaRPr>
          </a:p>
          <a:p>
            <a:pPr marL="171707" lvl="0" indent="-171707" algn="l" rtl="0">
              <a:lnSpc>
                <a:spcPct val="115000"/>
              </a:lnSpc>
              <a:spcBef>
                <a:spcPts val="0"/>
              </a:spcBef>
              <a:spcAft>
                <a:spcPts val="0"/>
              </a:spcAft>
              <a:buClr>
                <a:srgbClr val="4F81BD"/>
              </a:buClr>
              <a:buSzPts val="1200"/>
              <a:buFont typeface="Arial"/>
              <a:buChar char="•"/>
            </a:pPr>
            <a:r>
              <a:rPr lang="en-US" sz="1200">
                <a:solidFill>
                  <a:srgbClr val="4F81BD"/>
                </a:solidFill>
                <a:latin typeface="Calibri"/>
                <a:ea typeface="Calibri"/>
                <a:cs typeface="Calibri"/>
                <a:sym typeface="Calibri"/>
              </a:rPr>
              <a:t>O direito à saúde (artigo 25): pessoas não brancas não tinham acesso às mesmas instalações que pessoas brancas. </a:t>
            </a:r>
            <a:endParaRPr sz="1200">
              <a:latin typeface="Calibri"/>
              <a:ea typeface="Calibri"/>
              <a:cs typeface="Calibri"/>
              <a:sym typeface="Calibri"/>
            </a:endParaRPr>
          </a:p>
          <a:p>
            <a:pPr marL="171707" lvl="0" indent="-171707" algn="l" rtl="0">
              <a:lnSpc>
                <a:spcPct val="115000"/>
              </a:lnSpc>
              <a:spcBef>
                <a:spcPts val="0"/>
              </a:spcBef>
              <a:spcAft>
                <a:spcPts val="0"/>
              </a:spcAft>
              <a:buClr>
                <a:srgbClr val="4F81BD"/>
              </a:buClr>
              <a:buSzPts val="1200"/>
              <a:buFont typeface="Arial"/>
              <a:buChar char="•"/>
            </a:pPr>
            <a:r>
              <a:rPr lang="en-US" sz="1200">
                <a:solidFill>
                  <a:srgbClr val="4F81BD"/>
                </a:solidFill>
                <a:latin typeface="Calibri"/>
                <a:ea typeface="Calibri"/>
                <a:cs typeface="Calibri"/>
                <a:sym typeface="Calibri"/>
              </a:rPr>
              <a:t>Direitos políticos (ou seja, representação) (artigo 21): pessoas não brancas foram negadas a participação política no governo. </a:t>
            </a:r>
            <a:endParaRPr sz="1200">
              <a:latin typeface="Calibri"/>
              <a:ea typeface="Calibri"/>
              <a:cs typeface="Calibri"/>
              <a:sym typeface="Calibri"/>
            </a:endParaRPr>
          </a:p>
          <a:p>
            <a:pPr marL="0" lvl="0" indent="0" algn="l" rtl="0">
              <a:spcBef>
                <a:spcPts val="0"/>
              </a:spcBef>
              <a:spcAft>
                <a:spcPts val="0"/>
              </a:spcAft>
              <a:buNone/>
            </a:pPr>
            <a:endParaRPr sz="1200"/>
          </a:p>
        </p:txBody>
      </p:sp>
      <p:sp>
        <p:nvSpPr>
          <p:cNvPr id="419" name="Google Shape;419;p37: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8:notes"/>
          <p:cNvSpPr>
            <a:spLocks noGrp="1" noRot="1" noChangeAspect="1"/>
          </p:cNvSpPr>
          <p:nvPr>
            <p:ph type="sldImg" idx="2"/>
          </p:nvPr>
        </p:nvSpPr>
        <p:spPr>
          <a:xfrm>
            <a:off x="1400175" y="339725"/>
            <a:ext cx="4008438" cy="2254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38:notes"/>
          <p:cNvSpPr txBox="1">
            <a:spLocks noGrp="1"/>
          </p:cNvSpPr>
          <p:nvPr>
            <p:ph type="body" idx="1"/>
          </p:nvPr>
        </p:nvSpPr>
        <p:spPr>
          <a:xfrm>
            <a:off x="680878" y="2723708"/>
            <a:ext cx="5447030" cy="6458889"/>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b="1" u="sng">
                <a:solidFill>
                  <a:srgbClr val="000000"/>
                </a:solidFill>
                <a:latin typeface="Calibri"/>
                <a:ea typeface="Calibri"/>
                <a:cs typeface="Calibri"/>
                <a:sym typeface="Calibri"/>
              </a:rPr>
              <a:t>O genocídio cambojano (1975–1979) </a:t>
            </a:r>
            <a:r>
              <a:rPr lang="en-US" i="1"/>
              <a:t>(</a:t>
            </a:r>
            <a:r>
              <a:rPr lang="en-US" i="1" u="sng">
                <a:solidFill>
                  <a:schemeClr val="hlink"/>
                </a:solidFill>
                <a:hlinkClick r:id="rId3"/>
              </a:rPr>
              <a:t>14</a:t>
            </a:r>
            <a:r>
              <a:rPr lang="en-US" i="1"/>
              <a:t>)</a:t>
            </a:r>
            <a:r>
              <a:rPr lang="en-US" sz="1200" b="1" u="sng">
                <a:solidFill>
                  <a:srgbClr val="000000"/>
                </a:solidFill>
                <a:latin typeface="Calibri"/>
                <a:ea typeface="Calibri"/>
                <a:cs typeface="Calibri"/>
                <a:sym typeface="Calibri"/>
              </a:rPr>
              <a:t>:</a:t>
            </a:r>
            <a:endParaRPr sz="1200">
              <a:latin typeface="Calibri"/>
              <a:ea typeface="Calibri"/>
              <a:cs typeface="Calibri"/>
              <a:sym typeface="Calibri"/>
            </a:endParaRPr>
          </a:p>
          <a:p>
            <a:pPr marL="171707" lvl="0" indent="-171707" algn="just" rtl="0">
              <a:lnSpc>
                <a:spcPct val="115000"/>
              </a:lnSpc>
              <a:spcBef>
                <a:spcPts val="1002"/>
              </a:spcBef>
              <a:spcAft>
                <a:spcPts val="0"/>
              </a:spcAft>
              <a:buClr>
                <a:srgbClr val="000000"/>
              </a:buClr>
              <a:buSzPts val="1200"/>
              <a:buFont typeface="Arial"/>
              <a:buChar char="•"/>
            </a:pPr>
            <a:r>
              <a:rPr lang="en-US" sz="1200">
                <a:solidFill>
                  <a:srgbClr val="000000"/>
                </a:solidFill>
                <a:latin typeface="Calibri"/>
                <a:ea typeface="Calibri"/>
                <a:cs typeface="Calibri"/>
                <a:sym typeface="Calibri"/>
              </a:rPr>
              <a:t>Entre 1975 e 1979, cerca de três milhões de pessoas morreram nas mãos do regime do Khmer Vermelho no Camboja. </a:t>
            </a:r>
            <a:endParaRPr/>
          </a:p>
          <a:p>
            <a:pPr marL="171707" lvl="0" indent="-171707" algn="just" rtl="0">
              <a:lnSpc>
                <a:spcPct val="115000"/>
              </a:lnSpc>
              <a:spcBef>
                <a:spcPts val="401"/>
              </a:spcBef>
              <a:spcAft>
                <a:spcPts val="0"/>
              </a:spcAft>
              <a:buClr>
                <a:srgbClr val="000000"/>
              </a:buClr>
              <a:buSzPts val="1200"/>
              <a:buFont typeface="Arial"/>
              <a:buChar char="•"/>
            </a:pPr>
            <a:r>
              <a:rPr lang="en-US" sz="1200">
                <a:solidFill>
                  <a:srgbClr val="000000"/>
                </a:solidFill>
                <a:latin typeface="Calibri"/>
                <a:ea typeface="Calibri"/>
                <a:cs typeface="Calibri"/>
                <a:sym typeface="Calibri"/>
              </a:rPr>
              <a:t>O regime do Khmer Vermelho queria fazer com que todos trabalhassem em fazendas administradas pelo Estado, a fim de produzir alimentos suficientes para tornar o Camboja independente da ajuda externa.</a:t>
            </a:r>
            <a:endParaRPr/>
          </a:p>
          <a:p>
            <a:pPr marL="171707" lvl="0" indent="-171707" algn="just" rtl="0">
              <a:lnSpc>
                <a:spcPct val="115000"/>
              </a:lnSpc>
              <a:spcBef>
                <a:spcPts val="401"/>
              </a:spcBef>
              <a:spcAft>
                <a:spcPts val="0"/>
              </a:spcAft>
              <a:buClr>
                <a:srgbClr val="000000"/>
              </a:buClr>
              <a:buSzPts val="1200"/>
              <a:buFont typeface="Arial"/>
              <a:buChar char="•"/>
            </a:pPr>
            <a:r>
              <a:rPr lang="en-US" sz="1200">
                <a:solidFill>
                  <a:srgbClr val="000000"/>
                </a:solidFill>
                <a:latin typeface="Calibri"/>
                <a:ea typeface="Calibri"/>
                <a:cs typeface="Calibri"/>
                <a:sym typeface="Calibri"/>
              </a:rPr>
              <a:t>As crianças foram separadas de seus pais e obrigadas a trabalhar em campos de trabalho e os adultos foram forçados a se mudar para áreas rurais para trabalhar em fazendas. </a:t>
            </a:r>
            <a:endParaRPr/>
          </a:p>
          <a:p>
            <a:pPr marL="171707" lvl="0" indent="-171707" algn="just" rtl="0">
              <a:lnSpc>
                <a:spcPct val="115000"/>
              </a:lnSpc>
              <a:spcBef>
                <a:spcPts val="401"/>
              </a:spcBef>
              <a:spcAft>
                <a:spcPts val="0"/>
              </a:spcAft>
              <a:buClr>
                <a:srgbClr val="000000"/>
              </a:buClr>
              <a:buSzPts val="1200"/>
              <a:buFont typeface="Arial"/>
              <a:buChar char="•"/>
            </a:pPr>
            <a:r>
              <a:rPr lang="en-US" sz="1200">
                <a:solidFill>
                  <a:srgbClr val="000000"/>
                </a:solidFill>
                <a:latin typeface="Calibri"/>
                <a:ea typeface="Calibri"/>
                <a:cs typeface="Calibri"/>
                <a:sym typeface="Calibri"/>
              </a:rPr>
              <a:t>Muitas pessoas morreram de fome e trabalho forçado nas fazendas. Oponentes ou suspeitos de opor-se ao regime, intelectuais, minorias étnicas e religiosos foram interrogados, torturados e mortos. </a:t>
            </a:r>
            <a:endParaRPr/>
          </a:p>
          <a:p>
            <a:pPr marL="171707" lvl="0" indent="-171707" algn="just" rtl="0">
              <a:lnSpc>
                <a:spcPct val="115000"/>
              </a:lnSpc>
              <a:spcBef>
                <a:spcPts val="401"/>
              </a:spcBef>
              <a:spcAft>
                <a:spcPts val="0"/>
              </a:spcAft>
              <a:buClr>
                <a:srgbClr val="000000"/>
              </a:buClr>
              <a:buSzPts val="1200"/>
              <a:buFont typeface="Arial"/>
              <a:buChar char="•"/>
            </a:pPr>
            <a:r>
              <a:rPr lang="en-US" sz="1200">
                <a:solidFill>
                  <a:srgbClr val="000000"/>
                </a:solidFill>
                <a:latin typeface="Calibri"/>
                <a:ea typeface="Calibri"/>
                <a:cs typeface="Calibri"/>
                <a:sym typeface="Calibri"/>
              </a:rPr>
              <a:t>Numerosos templos budistas foram destruídos.</a:t>
            </a:r>
            <a:endParaRPr sz="1200">
              <a:latin typeface="Calibri"/>
              <a:ea typeface="Calibri"/>
              <a:cs typeface="Calibri"/>
              <a:sym typeface="Calibri"/>
            </a:endParaRPr>
          </a:p>
          <a:p>
            <a:pPr marL="0" lvl="0" indent="0" algn="just" rtl="0">
              <a:lnSpc>
                <a:spcPct val="115000"/>
              </a:lnSpc>
              <a:spcBef>
                <a:spcPts val="401"/>
              </a:spcBef>
              <a:spcAft>
                <a:spcPts val="0"/>
              </a:spcAft>
              <a:buNone/>
            </a:pPr>
            <a:r>
              <a:rPr lang="en-US" sz="1200">
                <a:solidFill>
                  <a:srgbClr val="4F81BD"/>
                </a:solidFill>
                <a:latin typeface="Calibri"/>
                <a:ea typeface="Calibri"/>
                <a:cs typeface="Calibri"/>
                <a:sym typeface="Calibri"/>
              </a:rPr>
              <a:t>Os direitos humanos violados incluem:</a:t>
            </a:r>
            <a:endParaRPr sz="1200">
              <a:latin typeface="Calibri"/>
              <a:ea typeface="Calibri"/>
              <a:cs typeface="Calibri"/>
              <a:sym typeface="Calibri"/>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O direito à vida (artigo 3): homens, mulheres e crianças morreram nas mãos do regime do Khmer Vermelho.</a:t>
            </a:r>
            <a:endParaRPr sz="1200">
              <a:latin typeface="Calibri"/>
              <a:ea typeface="Calibri"/>
              <a:cs typeface="Calibri"/>
              <a:sym typeface="Calibri"/>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O direito de não ser submetido a tortura ou a tratamento ou punição cruel, desumano ou degradante (artigo 5º): muitas vezes as pessoas eram torturadas quando suspeitas de serem oponentes do regime.</a:t>
            </a:r>
            <a:endParaRPr sz="1200">
              <a:latin typeface="Calibri"/>
              <a:ea typeface="Calibri"/>
              <a:cs typeface="Calibri"/>
              <a:sym typeface="Calibri"/>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O direito à vida familiar (artigo 12): as crianças foram tiradas de seus pais e obrigadas a trabalhar em campos de trabalho. </a:t>
            </a:r>
            <a:endParaRPr sz="1200">
              <a:latin typeface="Calibri"/>
              <a:ea typeface="Calibri"/>
              <a:cs typeface="Calibri"/>
              <a:sym typeface="Calibri"/>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O direito à liberdade de movimento e residência (artigo 13): as pessoas foram obrigadas a se mudar para áreas rurais para trabalhar em fazendas longe de suas casas.</a:t>
            </a:r>
            <a:endParaRPr sz="1200">
              <a:latin typeface="Calibri"/>
              <a:ea typeface="Calibri"/>
              <a:cs typeface="Calibri"/>
              <a:sym typeface="Calibri"/>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Liberdade de pensamento, consciência e religião (artigo 18): os oponentes do regime foram executados, as pessoas não tinham o direito de praticar sua religião e muitos templos budistas foram destruídos.</a:t>
            </a:r>
            <a:endParaRPr sz="1200">
              <a:latin typeface="Calibri"/>
              <a:ea typeface="Calibri"/>
              <a:cs typeface="Calibri"/>
              <a:sym typeface="Calibri"/>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O direito à livre escolha do emprego (artigo 23): as pessoas foram forçadas a trabalhar em fazendas.</a:t>
            </a:r>
            <a:endParaRPr sz="1200">
              <a:latin typeface="Calibri"/>
              <a:ea typeface="Calibri"/>
              <a:cs typeface="Calibri"/>
              <a:sym typeface="Calibri"/>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O direito à alimentação (artigo 25): as pessoas morreram de fome.</a:t>
            </a:r>
            <a:endParaRPr sz="1200">
              <a:latin typeface="Calibri"/>
              <a:ea typeface="Calibri"/>
              <a:cs typeface="Calibri"/>
              <a:sym typeface="Calibri"/>
            </a:endParaRPr>
          </a:p>
          <a:p>
            <a:pPr marL="0" lvl="0" indent="0" algn="l" rtl="0">
              <a:spcBef>
                <a:spcPts val="0"/>
              </a:spcBef>
              <a:spcAft>
                <a:spcPts val="0"/>
              </a:spcAft>
              <a:buNone/>
            </a:pPr>
            <a:endParaRPr sz="1200"/>
          </a:p>
        </p:txBody>
      </p:sp>
      <p:sp>
        <p:nvSpPr>
          <p:cNvPr id="427" name="Google Shape;427;p38: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9:notes"/>
          <p:cNvSpPr>
            <a:spLocks noGrp="1" noRot="1" noChangeAspect="1"/>
          </p:cNvSpPr>
          <p:nvPr>
            <p:ph type="sldImg" idx="2"/>
          </p:nvPr>
        </p:nvSpPr>
        <p:spPr>
          <a:xfrm>
            <a:off x="422275" y="403225"/>
            <a:ext cx="5964238" cy="3354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39:notes"/>
          <p:cNvSpPr txBox="1">
            <a:spLocks noGrp="1"/>
          </p:cNvSpPr>
          <p:nvPr>
            <p:ph type="body" idx="1"/>
          </p:nvPr>
        </p:nvSpPr>
        <p:spPr>
          <a:xfrm>
            <a:off x="680878" y="3931945"/>
            <a:ext cx="5539574" cy="4996287"/>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None/>
            </a:pPr>
            <a:r>
              <a:rPr lang="en-US" sz="1200" b="1" u="sng">
                <a:solidFill>
                  <a:srgbClr val="000000"/>
                </a:solidFill>
                <a:latin typeface="Calibri"/>
                <a:ea typeface="Calibri"/>
                <a:cs typeface="Calibri"/>
                <a:sym typeface="Calibri"/>
              </a:rPr>
              <a:t>O genocídio </a:t>
            </a:r>
            <a:r>
              <a:rPr lang="en-US" sz="1200" b="1" u="sng">
                <a:solidFill>
                  <a:srgbClr val="000000"/>
                </a:solidFill>
              </a:rPr>
              <a:t>em Ruanda</a:t>
            </a:r>
            <a:r>
              <a:rPr lang="en-US" sz="1200" b="1" u="sng">
                <a:solidFill>
                  <a:srgbClr val="000000"/>
                </a:solidFill>
                <a:latin typeface="Calibri"/>
                <a:ea typeface="Calibri"/>
                <a:cs typeface="Calibri"/>
                <a:sym typeface="Calibri"/>
              </a:rPr>
              <a:t> (1994) </a:t>
            </a:r>
            <a:r>
              <a:rPr lang="en-US" i="1"/>
              <a:t>(</a:t>
            </a:r>
            <a:r>
              <a:rPr lang="en-US" i="1" u="sng">
                <a:solidFill>
                  <a:schemeClr val="hlink"/>
                </a:solidFill>
                <a:hlinkClick r:id="rId3"/>
              </a:rPr>
              <a:t>15</a:t>
            </a:r>
            <a:r>
              <a:rPr lang="en-US" i="1"/>
              <a:t>)</a:t>
            </a:r>
            <a:r>
              <a:rPr lang="en-US" sz="1200" b="1" u="sng">
                <a:solidFill>
                  <a:srgbClr val="000000"/>
                </a:solidFill>
                <a:latin typeface="Calibri"/>
                <a:ea typeface="Calibri"/>
                <a:cs typeface="Calibri"/>
                <a:sym typeface="Calibri"/>
              </a:rPr>
              <a:t>:</a:t>
            </a:r>
            <a:endParaRPr sz="1200">
              <a:latin typeface="Calibri"/>
              <a:ea typeface="Calibri"/>
              <a:cs typeface="Calibri"/>
              <a:sym typeface="Calibri"/>
            </a:endParaRPr>
          </a:p>
          <a:p>
            <a:pPr marL="171707" lvl="0" indent="-171707" algn="just" rtl="0">
              <a:lnSpc>
                <a:spcPct val="115000"/>
              </a:lnSpc>
              <a:spcBef>
                <a:spcPts val="1002"/>
              </a:spcBef>
              <a:spcAft>
                <a:spcPts val="0"/>
              </a:spcAft>
              <a:buClr>
                <a:srgbClr val="000000"/>
              </a:buClr>
              <a:buSzPts val="1200"/>
              <a:buFont typeface="Arial"/>
              <a:buChar char="•"/>
            </a:pPr>
            <a:r>
              <a:rPr lang="en-US" sz="1200">
                <a:solidFill>
                  <a:srgbClr val="000000"/>
                </a:solidFill>
                <a:latin typeface="Calibri"/>
                <a:ea typeface="Calibri"/>
                <a:cs typeface="Calibri"/>
                <a:sym typeface="Calibri"/>
              </a:rPr>
              <a:t>Em 1994, durante a guerra civil, 20% da população ruandesa morreu em um conflito entre dois grupos étnicos.</a:t>
            </a:r>
            <a:endParaRPr/>
          </a:p>
          <a:p>
            <a:pPr marL="171707" lvl="0" indent="-171707" algn="just" rtl="0">
              <a:lnSpc>
                <a:spcPct val="115000"/>
              </a:lnSpc>
              <a:spcBef>
                <a:spcPts val="401"/>
              </a:spcBef>
              <a:spcAft>
                <a:spcPts val="0"/>
              </a:spcAft>
              <a:buClr>
                <a:srgbClr val="000000"/>
              </a:buClr>
              <a:buSzPts val="1200"/>
              <a:buFont typeface="Arial"/>
              <a:buChar char="•"/>
            </a:pPr>
            <a:r>
              <a:rPr lang="en-US" sz="1200">
                <a:solidFill>
                  <a:srgbClr val="000000"/>
                </a:solidFill>
                <a:latin typeface="Calibri"/>
                <a:ea typeface="Calibri"/>
                <a:cs typeface="Calibri"/>
                <a:sym typeface="Calibri"/>
              </a:rPr>
              <a:t>Tutsis e hutus moderados foram torturados e mortos em grande escala por membros da maioria hutu. Os assassinatos foram perpetrados por funcionários, bem como por civis, incentivados pela propaganda racista. </a:t>
            </a:r>
            <a:endParaRPr/>
          </a:p>
          <a:p>
            <a:pPr marL="171707" lvl="0" indent="-171707" algn="just" rtl="0">
              <a:lnSpc>
                <a:spcPct val="115000"/>
              </a:lnSpc>
              <a:spcBef>
                <a:spcPts val="401"/>
              </a:spcBef>
              <a:spcAft>
                <a:spcPts val="0"/>
              </a:spcAft>
              <a:buClr>
                <a:srgbClr val="000000"/>
              </a:buClr>
              <a:buSzPts val="1200"/>
              <a:buFont typeface="Arial"/>
              <a:buChar char="•"/>
            </a:pPr>
            <a:r>
              <a:rPr lang="en-US" sz="1200">
                <a:solidFill>
                  <a:srgbClr val="000000"/>
                </a:solidFill>
                <a:latin typeface="Calibri"/>
                <a:ea typeface="Calibri"/>
                <a:cs typeface="Calibri"/>
                <a:sym typeface="Calibri"/>
              </a:rPr>
              <a:t>Mulheres e meninas foram particularmente visadas no conflito, pois o estupro era sistematicamente usado contra elas. </a:t>
            </a:r>
            <a:endParaRPr/>
          </a:p>
          <a:p>
            <a:pPr marL="171707" lvl="0" indent="-171707" algn="just" rtl="0">
              <a:lnSpc>
                <a:spcPct val="115000"/>
              </a:lnSpc>
              <a:spcBef>
                <a:spcPts val="401"/>
              </a:spcBef>
              <a:spcAft>
                <a:spcPts val="0"/>
              </a:spcAft>
              <a:buClr>
                <a:srgbClr val="000000"/>
              </a:buClr>
              <a:buSzPts val="1200"/>
              <a:buFont typeface="Arial"/>
              <a:buChar char="•"/>
            </a:pPr>
            <a:r>
              <a:rPr lang="en-US" sz="1200">
                <a:solidFill>
                  <a:srgbClr val="000000"/>
                </a:solidFill>
                <a:latin typeface="Calibri"/>
                <a:ea typeface="Calibri"/>
                <a:cs typeface="Calibri"/>
                <a:sym typeface="Calibri"/>
              </a:rPr>
              <a:t>Muitas casas tutsis também foram destruídas. </a:t>
            </a:r>
            <a:endParaRPr/>
          </a:p>
          <a:p>
            <a:pPr marL="171707" lvl="0" indent="-171707" algn="just" rtl="0">
              <a:lnSpc>
                <a:spcPct val="115000"/>
              </a:lnSpc>
              <a:spcBef>
                <a:spcPts val="401"/>
              </a:spcBef>
              <a:spcAft>
                <a:spcPts val="0"/>
              </a:spcAft>
              <a:buClr>
                <a:srgbClr val="000000"/>
              </a:buClr>
              <a:buSzPts val="1200"/>
              <a:buFont typeface="Arial"/>
              <a:buChar char="•"/>
            </a:pPr>
            <a:r>
              <a:rPr lang="en-US" sz="1200">
                <a:solidFill>
                  <a:srgbClr val="000000"/>
                </a:solidFill>
                <a:latin typeface="Calibri"/>
                <a:ea typeface="Calibri"/>
                <a:cs typeface="Calibri"/>
                <a:sym typeface="Calibri"/>
              </a:rPr>
              <a:t>A comunidade internacional não conseguiu intervir prontamente no genocídio ruandês.</a:t>
            </a:r>
            <a:endParaRPr sz="1200">
              <a:latin typeface="Calibri"/>
              <a:ea typeface="Calibri"/>
              <a:cs typeface="Calibri"/>
              <a:sym typeface="Calibri"/>
            </a:endParaRPr>
          </a:p>
          <a:p>
            <a:pPr marL="0" lvl="0" indent="0" algn="l" rtl="0">
              <a:lnSpc>
                <a:spcPct val="115000"/>
              </a:lnSpc>
              <a:spcBef>
                <a:spcPts val="401"/>
              </a:spcBef>
              <a:spcAft>
                <a:spcPts val="0"/>
              </a:spcAft>
              <a:buNone/>
            </a:pPr>
            <a:r>
              <a:rPr lang="en-US" sz="1200">
                <a:solidFill>
                  <a:srgbClr val="4F81BD"/>
                </a:solidFill>
                <a:latin typeface="Calibri"/>
                <a:ea typeface="Calibri"/>
                <a:cs typeface="Calibri"/>
                <a:sym typeface="Calibri"/>
              </a:rPr>
              <a:t>Alguns direitos humanos violados incluem:</a:t>
            </a:r>
            <a:endParaRPr sz="1200">
              <a:latin typeface="Calibri"/>
              <a:ea typeface="Calibri"/>
              <a:cs typeface="Calibri"/>
              <a:sym typeface="Calibri"/>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O direito à vida (artigo 3): um grande número de ruandeses foi morto por causa de sua origem étnica.</a:t>
            </a:r>
            <a:endParaRPr sz="1200">
              <a:latin typeface="Calibri"/>
              <a:ea typeface="Calibri"/>
              <a:cs typeface="Calibri"/>
              <a:sym typeface="Calibri"/>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O direito de não ser submetido a tortura ou tratamento ou punição cruel, desumano ou degradante (artigo 5º): pessoas foram torturadas durante todo o genocídio e mulheres e meninas foram estupradas.</a:t>
            </a:r>
            <a:endParaRPr sz="1200">
              <a:latin typeface="Calibri"/>
              <a:ea typeface="Calibri"/>
              <a:cs typeface="Calibri"/>
              <a:sym typeface="Calibri"/>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O direito à propriedade (artigo 17): as casas de muitos tutsis foram destruídas.</a:t>
            </a:r>
            <a:endParaRPr sz="1200">
              <a:latin typeface="Calibri"/>
              <a:ea typeface="Calibri"/>
              <a:cs typeface="Calibri"/>
              <a:sym typeface="Calibri"/>
            </a:endParaRPr>
          </a:p>
          <a:p>
            <a:pPr marL="0" lvl="0" indent="0" algn="l" rtl="0">
              <a:spcBef>
                <a:spcPts val="0"/>
              </a:spcBef>
              <a:spcAft>
                <a:spcPts val="0"/>
              </a:spcAft>
              <a:buNone/>
            </a:pPr>
            <a:endParaRPr sz="1200"/>
          </a:p>
        </p:txBody>
      </p:sp>
      <p:sp>
        <p:nvSpPr>
          <p:cNvPr id="435" name="Google Shape;435;p39: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notes"/>
          <p:cNvSpPr>
            <a:spLocks noGrp="1" noRot="1" noChangeAspect="1"/>
          </p:cNvSpPr>
          <p:nvPr>
            <p:ph type="sldImg" idx="2"/>
          </p:nvPr>
        </p:nvSpPr>
        <p:spPr>
          <a:xfrm>
            <a:off x="965200" y="1243013"/>
            <a:ext cx="4878388" cy="27447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4:notes"/>
          <p:cNvSpPr txBox="1">
            <a:spLocks noGrp="1"/>
          </p:cNvSpPr>
          <p:nvPr>
            <p:ph type="body" idx="1"/>
          </p:nvPr>
        </p:nvSpPr>
        <p:spPr>
          <a:xfrm>
            <a:off x="422965" y="4020479"/>
            <a:ext cx="5962857" cy="5421676"/>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r>
              <a:rPr lang="en-US" sz="900"/>
              <a:t>Nota preliminar sobre a linguagem</a:t>
            </a:r>
            <a:endParaRPr sz="900"/>
          </a:p>
          <a:p>
            <a:pPr marL="0" lvl="0" indent="0" algn="l" rtl="0">
              <a:spcBef>
                <a:spcPts val="0"/>
              </a:spcBef>
              <a:spcAft>
                <a:spcPts val="0"/>
              </a:spcAft>
              <a:buNone/>
            </a:pPr>
            <a:endParaRPr sz="1500"/>
          </a:p>
          <a:p>
            <a:pPr marL="171707" lvl="0" indent="-190757" algn="l" rtl="0">
              <a:spcBef>
                <a:spcPts val="0"/>
              </a:spcBef>
              <a:spcAft>
                <a:spcPts val="0"/>
              </a:spcAft>
              <a:buClr>
                <a:schemeClr val="dk1"/>
              </a:buClr>
              <a:buSzPts val="1500"/>
              <a:buFont typeface="Arial"/>
              <a:buChar char="•"/>
            </a:pPr>
            <a:r>
              <a:rPr lang="en-US" sz="900"/>
              <a:t>Reconhecemos que a linguagem e a terminologia refletem a evolução da conceituação de deficiência, e que diferentes termos serão usados por diferentes pessoas em diferentes contextos ao longo do tempo. </a:t>
            </a:r>
            <a:endParaRPr sz="900"/>
          </a:p>
          <a:p>
            <a:pPr marL="629593" lvl="1" indent="-190757" algn="l" rtl="0">
              <a:spcBef>
                <a:spcPts val="0"/>
              </a:spcBef>
              <a:spcAft>
                <a:spcPts val="0"/>
              </a:spcAft>
              <a:buClr>
                <a:schemeClr val="dk1"/>
              </a:buClr>
              <a:buSzPts val="1500"/>
              <a:buFont typeface="Arial"/>
              <a:buChar char="•"/>
            </a:pPr>
            <a:r>
              <a:rPr lang="en-US" sz="900"/>
              <a:t>As pessoas devem ser capazes de decidir sobre o vocabulário, expressões idiomáticas e descrições de sua experiência, situação ou angústia. </a:t>
            </a:r>
            <a:endParaRPr sz="900"/>
          </a:p>
          <a:p>
            <a:pPr marL="629593" lvl="1" indent="-190757" algn="l" rtl="0">
              <a:spcBef>
                <a:spcPts val="0"/>
              </a:spcBef>
              <a:spcAft>
                <a:spcPts val="0"/>
              </a:spcAft>
              <a:buClr>
                <a:schemeClr val="dk1"/>
              </a:buClr>
              <a:buSzPts val="1500"/>
              <a:buFont typeface="Arial"/>
              <a:buChar char="•"/>
            </a:pPr>
            <a:r>
              <a:rPr lang="en-US" sz="900"/>
              <a:t>Por exemplo, em relação ao campo da saúde mental, algumas pessoas usam termos como “pessoas com diagnóstico psiquiátrico”, “pessoas com transtornos mentais” ou “doenças mentais”, “pessoas com problemas de saúde mental”, “consumidores”, “usuários de serviços” ou “sobreviventes psiquiátricos”. </a:t>
            </a:r>
            <a:endParaRPr sz="900"/>
          </a:p>
          <a:p>
            <a:pPr marL="629593" lvl="1" indent="-190757" algn="l" rtl="0">
              <a:spcBef>
                <a:spcPts val="0"/>
              </a:spcBef>
              <a:spcAft>
                <a:spcPts val="0"/>
              </a:spcAft>
              <a:buClr>
                <a:schemeClr val="dk1"/>
              </a:buClr>
              <a:buSzPts val="1500"/>
              <a:buFont typeface="Arial"/>
              <a:buChar char="•"/>
            </a:pPr>
            <a:r>
              <a:rPr lang="en-US" sz="900"/>
              <a:t>Outros acham alguns ou todos esses termos estigmatizantes ou usam expressões diferentes para se referir às suas emoções, experiências ou angústias. </a:t>
            </a:r>
            <a:endParaRPr sz="900"/>
          </a:p>
          <a:p>
            <a:pPr marL="629593" lvl="1" indent="-190757" algn="l" rtl="0">
              <a:spcBef>
                <a:spcPts val="0"/>
              </a:spcBef>
              <a:spcAft>
                <a:spcPts val="0"/>
              </a:spcAft>
              <a:buClr>
                <a:schemeClr val="dk1"/>
              </a:buClr>
              <a:buSzPts val="1500"/>
              <a:buFont typeface="Arial"/>
              <a:buChar char="•"/>
            </a:pPr>
            <a:r>
              <a:rPr lang="en-US" sz="900"/>
              <a:t>Da mesma forma, a deficiência intelectual é referida usando termos diferentes em diferentes contextos, incluindo, por exemplo, “dificuldades de aprendizagem” ou “distúrbios do desenvolvimento intelectual” ou “dificuldades de aprendizagem”.</a:t>
            </a:r>
            <a:endParaRPr sz="900"/>
          </a:p>
          <a:p>
            <a:pPr marL="171707" lvl="0" indent="-95507" algn="l" rtl="0">
              <a:spcBef>
                <a:spcPts val="0"/>
              </a:spcBef>
              <a:spcAft>
                <a:spcPts val="0"/>
              </a:spcAft>
              <a:buClr>
                <a:schemeClr val="dk1"/>
              </a:buClr>
              <a:buSzPts val="1200"/>
              <a:buFont typeface="Arial"/>
              <a:buNone/>
            </a:pPr>
            <a:endParaRPr sz="1500"/>
          </a:p>
          <a:p>
            <a:pPr marL="171707" lvl="0" indent="-190757" algn="l" rtl="0">
              <a:spcBef>
                <a:spcPts val="0"/>
              </a:spcBef>
              <a:spcAft>
                <a:spcPts val="0"/>
              </a:spcAft>
              <a:buClr>
                <a:schemeClr val="dk1"/>
              </a:buClr>
              <a:buSzPts val="1500"/>
              <a:buFont typeface="Arial"/>
              <a:buChar char="•"/>
            </a:pPr>
            <a:r>
              <a:rPr lang="en-US" sz="900"/>
              <a:t>O termo “deficiência psicossocial” foi adotado para incluir pessoas que receberam um diagnóstico relacionado à saúde mental ou que se identificam com esse termo. </a:t>
            </a:r>
            <a:endParaRPr sz="900"/>
          </a:p>
          <a:p>
            <a:pPr marL="0" lvl="0" indent="0" algn="l" rtl="0">
              <a:spcBef>
                <a:spcPts val="0"/>
              </a:spcBef>
              <a:spcAft>
                <a:spcPts val="0"/>
              </a:spcAft>
              <a:buNone/>
            </a:pPr>
            <a:endParaRPr sz="1500"/>
          </a:p>
          <a:p>
            <a:pPr marL="171707" lvl="0" indent="-190757" algn="l" rtl="0">
              <a:spcBef>
                <a:spcPts val="0"/>
              </a:spcBef>
              <a:spcAft>
                <a:spcPts val="0"/>
              </a:spcAft>
              <a:buClr>
                <a:schemeClr val="dk1"/>
              </a:buClr>
              <a:buSzPts val="1500"/>
              <a:buFont typeface="Arial"/>
              <a:buChar char="•"/>
            </a:pPr>
            <a:r>
              <a:rPr lang="en-US" sz="900"/>
              <a:t>Os termos “deficiência cognitiva” e “deficiência intelectual” são projetados para abranger pessoas que receberam um diagnóstico especificamente relacionado à sua função cognitiva ou intelectual, incluindo, mas não se limitando a, demência e autismo.</a:t>
            </a:r>
            <a:endParaRPr sz="900"/>
          </a:p>
          <a:p>
            <a:pPr marL="0" lvl="0" indent="0" algn="l" rtl="0">
              <a:spcBef>
                <a:spcPts val="0"/>
              </a:spcBef>
              <a:spcAft>
                <a:spcPts val="0"/>
              </a:spcAft>
              <a:buNone/>
            </a:pPr>
            <a:endParaRPr sz="1500"/>
          </a:p>
          <a:p>
            <a:pPr marL="171707" lvl="0" indent="-190757" algn="l" rtl="0">
              <a:spcBef>
                <a:spcPts val="0"/>
              </a:spcBef>
              <a:spcAft>
                <a:spcPts val="0"/>
              </a:spcAft>
              <a:buClr>
                <a:schemeClr val="dk1"/>
              </a:buClr>
              <a:buSzPts val="1500"/>
              <a:buFont typeface="Arial"/>
              <a:buChar char="•"/>
            </a:pPr>
            <a:r>
              <a:rPr lang="en-US" sz="900"/>
              <a:t>O uso do termo “deficiência” é importante neste contexto porque destaca as barreiras significativas que impedem a participação plena e efetiva na sociedade de pessoas com deficiências </a:t>
            </a:r>
            <a:r>
              <a:rPr lang="en-US" sz="900" i="1"/>
              <a:t>reais</a:t>
            </a:r>
            <a:r>
              <a:rPr lang="en-US" sz="900"/>
              <a:t> ou </a:t>
            </a:r>
            <a:r>
              <a:rPr lang="en-US" sz="900" i="1"/>
              <a:t>percebidas</a:t>
            </a:r>
            <a:r>
              <a:rPr lang="en-US" sz="900"/>
              <a:t> e o fato de estarem protegidas pela CDPD. </a:t>
            </a:r>
            <a:endParaRPr sz="900"/>
          </a:p>
          <a:p>
            <a:pPr marL="629593" lvl="1" indent="-190757" algn="l" rtl="0">
              <a:spcBef>
                <a:spcPts val="0"/>
              </a:spcBef>
              <a:spcAft>
                <a:spcPts val="0"/>
              </a:spcAft>
              <a:buClr>
                <a:schemeClr val="dk1"/>
              </a:buClr>
              <a:buSzPts val="1500"/>
              <a:buFont typeface="Arial"/>
              <a:buChar char="•"/>
            </a:pPr>
            <a:r>
              <a:rPr lang="en-US" sz="900"/>
              <a:t>O uso de “deficiência” neste contexto não implica que as pessoas tenham uma deficiência ou um distúrbio. </a:t>
            </a:r>
            <a:endParaRPr sz="900"/>
          </a:p>
          <a:p>
            <a:pPr marL="171707" lvl="0" indent="-95507" algn="l" rtl="0">
              <a:spcBef>
                <a:spcPts val="0"/>
              </a:spcBef>
              <a:spcAft>
                <a:spcPts val="0"/>
              </a:spcAft>
              <a:buClr>
                <a:schemeClr val="dk1"/>
              </a:buClr>
              <a:buSzPts val="1200"/>
              <a:buFont typeface="Arial"/>
              <a:buNone/>
            </a:pPr>
            <a:endParaRPr sz="1500"/>
          </a:p>
          <a:p>
            <a:pPr marL="0" lvl="0" indent="0" algn="l" rtl="0">
              <a:spcBef>
                <a:spcPts val="0"/>
              </a:spcBef>
              <a:spcAft>
                <a:spcPts val="0"/>
              </a:spcAft>
              <a:buNone/>
            </a:pPr>
            <a:endParaRPr sz="1500"/>
          </a:p>
        </p:txBody>
      </p:sp>
      <p:sp>
        <p:nvSpPr>
          <p:cNvPr id="156" name="Google Shape;156;p4: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40:notes"/>
          <p:cNvSpPr>
            <a:spLocks noGrp="1" noRot="1" noChangeAspect="1"/>
          </p:cNvSpPr>
          <p:nvPr>
            <p:ph type="sldImg" idx="2"/>
          </p:nvPr>
        </p:nvSpPr>
        <p:spPr>
          <a:xfrm>
            <a:off x="833438" y="301625"/>
            <a:ext cx="5141912" cy="28924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40:notes"/>
          <p:cNvSpPr txBox="1">
            <a:spLocks noGrp="1"/>
          </p:cNvSpPr>
          <p:nvPr>
            <p:ph type="body" idx="1"/>
          </p:nvPr>
        </p:nvSpPr>
        <p:spPr>
          <a:xfrm>
            <a:off x="680878" y="3410496"/>
            <a:ext cx="5552295" cy="4487555"/>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b="1" i="1">
                <a:latin typeface="Calibri"/>
                <a:ea typeface="Calibri"/>
                <a:cs typeface="Calibri"/>
                <a:sym typeface="Calibri"/>
              </a:rPr>
              <a:t>Exercício 4.1: Cenários sobre violações de direitos humanos (40 minutos)</a:t>
            </a:r>
            <a:endParaRPr sz="1200">
              <a:latin typeface="Calibri"/>
              <a:ea typeface="Calibri"/>
              <a:cs typeface="Calibri"/>
              <a:sym typeface="Calibri"/>
            </a:endParaRPr>
          </a:p>
          <a:p>
            <a:pPr marL="0" lvl="0" indent="0" algn="just" rtl="0">
              <a:spcBef>
                <a:spcPts val="1152"/>
              </a:spcBef>
              <a:spcAft>
                <a:spcPts val="0"/>
              </a:spcAft>
              <a:buNone/>
            </a:pPr>
            <a:r>
              <a:rPr lang="en-US" sz="1200">
                <a:solidFill>
                  <a:srgbClr val="4F81BD"/>
                </a:solidFill>
                <a:latin typeface="Calibri"/>
                <a:ea typeface="Calibri"/>
                <a:cs typeface="Calibri"/>
                <a:sym typeface="Calibri"/>
              </a:rPr>
              <a:t>Selecione três cenários (ou mais, dependendo do tamanho do grupo) na lista do Anexo 1.</a:t>
            </a:r>
            <a:endParaRPr sz="1200">
              <a:latin typeface="Times New Roman"/>
              <a:ea typeface="Times New Roman"/>
              <a:cs typeface="Times New Roman"/>
              <a:sym typeface="Times New Roman"/>
            </a:endParaRPr>
          </a:p>
          <a:p>
            <a:pPr marL="0" lvl="0" indent="0" algn="just" rtl="0">
              <a:spcBef>
                <a:spcPts val="751"/>
              </a:spcBef>
              <a:spcAft>
                <a:spcPts val="0"/>
              </a:spcAft>
              <a:buNone/>
            </a:pPr>
            <a:r>
              <a:rPr lang="en-US" sz="1200">
                <a:solidFill>
                  <a:srgbClr val="4F81BD"/>
                </a:solidFill>
                <a:latin typeface="Calibri"/>
                <a:ea typeface="Calibri"/>
                <a:cs typeface="Calibri"/>
                <a:sym typeface="Calibri"/>
              </a:rPr>
              <a:t>Peça aos participantes que se dividam em grupos e atribuam um dos cenários selecionados a cada grupo. Em seguida, pergunte aos participantes o seguinte:</a:t>
            </a:r>
            <a:endParaRPr sz="1200">
              <a:latin typeface="Times New Roman"/>
              <a:ea typeface="Times New Roman"/>
              <a:cs typeface="Times New Roman"/>
              <a:sym typeface="Times New Roman"/>
            </a:endParaRPr>
          </a:p>
          <a:p>
            <a:pPr marL="343414" lvl="0" indent="-343414" algn="l" rtl="0">
              <a:lnSpc>
                <a:spcPct val="115000"/>
              </a:lnSpc>
              <a:spcBef>
                <a:spcPts val="601"/>
              </a:spcBef>
              <a:spcAft>
                <a:spcPts val="0"/>
              </a:spcAft>
              <a:buClr>
                <a:schemeClr val="dk1"/>
              </a:buClr>
              <a:buSzPts val="1200"/>
              <a:buFont typeface="Noto Sans Symbols"/>
              <a:buChar char="∙"/>
            </a:pPr>
            <a:r>
              <a:rPr lang="en-US" sz="1200">
                <a:latin typeface="Calibri"/>
                <a:ea typeface="Calibri"/>
                <a:cs typeface="Calibri"/>
                <a:sym typeface="Calibri"/>
              </a:rPr>
              <a:t>Usando sua cópia da DUDH, você pode identificar quais direitos humanos foram violados neste caso?</a:t>
            </a:r>
            <a:endParaRPr sz="1200">
              <a:latin typeface="Times New Roman"/>
              <a:ea typeface="Times New Roman"/>
              <a:cs typeface="Times New Roman"/>
              <a:sym typeface="Times New Roman"/>
            </a:endParaRPr>
          </a:p>
          <a:p>
            <a:pPr marL="0" lvl="0" indent="0" algn="just" rtl="0">
              <a:lnSpc>
                <a:spcPct val="115000"/>
              </a:lnSpc>
              <a:spcBef>
                <a:spcPts val="601"/>
              </a:spcBef>
              <a:spcAft>
                <a:spcPts val="0"/>
              </a:spcAft>
              <a:buNone/>
            </a:pPr>
            <a:r>
              <a:rPr lang="en-US" sz="1200">
                <a:solidFill>
                  <a:srgbClr val="4F81BD"/>
                </a:solidFill>
                <a:latin typeface="Calibri"/>
                <a:ea typeface="Calibri"/>
                <a:cs typeface="Calibri"/>
                <a:sym typeface="Calibri"/>
              </a:rPr>
              <a:t>Dê às pessoas 10 minutos para discutir o cenário em grupos. Depois que os participantes discutirem em seus grupos, peça a cada grupo que indique um porta-voz para relatar suas respostas sobre os diferentes cenários de volta ao plenário. </a:t>
            </a:r>
            <a:endParaRPr sz="1200">
              <a:latin typeface="Times New Roman"/>
              <a:ea typeface="Times New Roman"/>
              <a:cs typeface="Times New Roman"/>
              <a:sym typeface="Times New Roman"/>
            </a:endParaRPr>
          </a:p>
          <a:p>
            <a:pPr marL="0" lvl="0" indent="0" algn="just" rtl="0">
              <a:spcBef>
                <a:spcPts val="150"/>
              </a:spcBef>
              <a:spcAft>
                <a:spcPts val="0"/>
              </a:spcAft>
              <a:buNone/>
            </a:pPr>
            <a:r>
              <a:rPr lang="en-US" sz="1200">
                <a:solidFill>
                  <a:srgbClr val="4F81BD"/>
                </a:solidFill>
                <a:latin typeface="Calibri"/>
                <a:ea typeface="Calibri"/>
                <a:cs typeface="Calibri"/>
                <a:sym typeface="Calibri"/>
              </a:rPr>
              <a:t>As notas do facilitador abaixo fornecem algumas orientações sobre o que os participantes podem destacar como violações dos direitos humanos. No entanto, é possível que os participantes identifiquem outros direitos além dos listados nas notas do facilitador. Em cada caso, peça aos participantes que expliquem por que eles acham que um direito específico foi violado.</a:t>
            </a:r>
            <a:endParaRPr sz="1200">
              <a:latin typeface="Times New Roman"/>
              <a:ea typeface="Times New Roman"/>
              <a:cs typeface="Times New Roman"/>
              <a:sym typeface="Times New Roman"/>
            </a:endParaRPr>
          </a:p>
          <a:p>
            <a:pPr marL="0" lvl="0" indent="0" algn="just" rtl="0">
              <a:spcBef>
                <a:spcPts val="751"/>
              </a:spcBef>
              <a:spcAft>
                <a:spcPts val="0"/>
              </a:spcAft>
              <a:buNone/>
            </a:pPr>
            <a:r>
              <a:rPr lang="en-US" sz="1200">
                <a:solidFill>
                  <a:srgbClr val="4F81BD"/>
                </a:solidFill>
                <a:latin typeface="Calibri"/>
                <a:ea typeface="Calibri"/>
                <a:cs typeface="Calibri"/>
                <a:sym typeface="Calibri"/>
              </a:rPr>
              <a:t>O artigo 1 (liberdade e igualdade) e o artigo 2 (não discriminação) da DUDH provavelmente se aplicarão a todos os cenários. </a:t>
            </a:r>
            <a:endParaRPr sz="1200">
              <a:latin typeface="Times New Roman"/>
              <a:ea typeface="Times New Roman"/>
              <a:cs typeface="Times New Roman"/>
              <a:sym typeface="Times New Roman"/>
            </a:endParaRPr>
          </a:p>
          <a:p>
            <a:pPr marL="0" lvl="0" indent="0" algn="just" rtl="0">
              <a:spcBef>
                <a:spcPts val="751"/>
              </a:spcBef>
              <a:spcAft>
                <a:spcPts val="0"/>
              </a:spcAft>
              <a:buNone/>
            </a:pPr>
            <a:r>
              <a:rPr lang="en-US" sz="1200">
                <a:solidFill>
                  <a:srgbClr val="4F81BD"/>
                </a:solidFill>
                <a:latin typeface="Calibri"/>
                <a:ea typeface="Calibri"/>
                <a:cs typeface="Calibri"/>
                <a:sym typeface="Calibri"/>
              </a:rPr>
              <a:t>Quaisquer participantes que não sintam que houve uma violação também devem ter tempo para expressar e explicar sua opinião. </a:t>
            </a:r>
            <a:endParaRPr sz="1200">
              <a:latin typeface="Times New Roman"/>
              <a:ea typeface="Times New Roman"/>
              <a:cs typeface="Times New Roman"/>
              <a:sym typeface="Times New Roman"/>
            </a:endParaRPr>
          </a:p>
          <a:p>
            <a:pPr marL="0" lvl="0" indent="0" algn="l" rtl="0">
              <a:spcBef>
                <a:spcPts val="601"/>
              </a:spcBef>
              <a:spcAft>
                <a:spcPts val="0"/>
              </a:spcAft>
              <a:buNone/>
            </a:pPr>
            <a:endParaRPr sz="1200"/>
          </a:p>
        </p:txBody>
      </p:sp>
      <p:sp>
        <p:nvSpPr>
          <p:cNvPr id="443" name="Google Shape;443;p40: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41:notes"/>
          <p:cNvSpPr>
            <a:spLocks noGrp="1" noRot="1" noChangeAspect="1"/>
          </p:cNvSpPr>
          <p:nvPr>
            <p:ph type="sldImg" idx="2"/>
          </p:nvPr>
        </p:nvSpPr>
        <p:spPr>
          <a:xfrm>
            <a:off x="422275" y="365125"/>
            <a:ext cx="5964238" cy="3354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41:notes"/>
          <p:cNvSpPr txBox="1">
            <a:spLocks noGrp="1"/>
          </p:cNvSpPr>
          <p:nvPr>
            <p:ph type="body" idx="1"/>
          </p:nvPr>
        </p:nvSpPr>
        <p:spPr>
          <a:xfrm>
            <a:off x="680878" y="3817480"/>
            <a:ext cx="5447030" cy="391424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000"/>
              <a:t>Marina é estudante de biologia e líder do sindicato de estudantes universitários. Há um ano, ela escreveu um artigo no jornal estudantil pedindo reforma educacional e reclamando da inação do governo neste campo. Dois dias depois, ela foi presa por policiais no campus. Ela está na prisão desde então. Nenhuma razão foi declarada para a prisão, ela não conseguiu entrar em contato com um advogado e não há data para uma futura audiência judicial. </a:t>
            </a:r>
            <a:endParaRPr sz="1600">
              <a:latin typeface="Calibri"/>
              <a:ea typeface="Calibri"/>
              <a:cs typeface="Calibri"/>
              <a:sym typeface="Calibri"/>
            </a:endParaRPr>
          </a:p>
          <a:p>
            <a:pPr marL="0" lvl="0" indent="0" algn="just" rtl="0">
              <a:lnSpc>
                <a:spcPct val="115000"/>
              </a:lnSpc>
              <a:spcBef>
                <a:spcPts val="1002"/>
              </a:spcBef>
              <a:spcAft>
                <a:spcPts val="0"/>
              </a:spcAft>
              <a:buNone/>
            </a:pPr>
            <a:r>
              <a:rPr lang="en-US" sz="1000" i="1"/>
              <a:t>Direitos humanos violados:</a:t>
            </a:r>
            <a:r>
              <a:rPr lang="en-US" sz="1000"/>
              <a:t> </a:t>
            </a:r>
            <a:endParaRPr sz="1000"/>
          </a:p>
          <a:p>
            <a:pPr marL="171707" lvl="0" indent="-197107" algn="just" rtl="0">
              <a:lnSpc>
                <a:spcPct val="115000"/>
              </a:lnSpc>
              <a:spcBef>
                <a:spcPts val="1002"/>
              </a:spcBef>
              <a:spcAft>
                <a:spcPts val="0"/>
              </a:spcAft>
              <a:buClr>
                <a:srgbClr val="4F81BD"/>
              </a:buClr>
              <a:buSzPts val="1600"/>
              <a:buFont typeface="Arial"/>
              <a:buChar char="•"/>
            </a:pPr>
            <a:r>
              <a:rPr lang="en-US" sz="1000"/>
              <a:t>Neste caso, Marina é negada seu direito à liberdade (artigo 3) e a um julgamento justo (artigo 10), pois ela é mantida sob custódia sem uma audiência justa. </a:t>
            </a:r>
            <a:endParaRPr sz="1000"/>
          </a:p>
          <a:p>
            <a:pPr marL="171707" lvl="0" indent="-197107" algn="just" rtl="0">
              <a:lnSpc>
                <a:spcPct val="115000"/>
              </a:lnSpc>
              <a:spcBef>
                <a:spcPts val="1002"/>
              </a:spcBef>
              <a:spcAft>
                <a:spcPts val="0"/>
              </a:spcAft>
              <a:buClr>
                <a:srgbClr val="4F81BD"/>
              </a:buClr>
              <a:buSzPts val="1600"/>
              <a:buFont typeface="Arial"/>
              <a:buChar char="•"/>
            </a:pPr>
            <a:r>
              <a:rPr lang="en-US" sz="1000"/>
              <a:t>Sua liberdade de expressão (artigo 19) foi negada quando ela foi presa por causa de um artigo que ela escreveu para o jornal. </a:t>
            </a:r>
            <a:endParaRPr sz="1000"/>
          </a:p>
          <a:p>
            <a:pPr marL="171707" lvl="0" indent="-197107" algn="just" rtl="0">
              <a:lnSpc>
                <a:spcPct val="115000"/>
              </a:lnSpc>
              <a:spcBef>
                <a:spcPts val="1002"/>
              </a:spcBef>
              <a:spcAft>
                <a:spcPts val="0"/>
              </a:spcAft>
              <a:buClr>
                <a:srgbClr val="4F81BD"/>
              </a:buClr>
              <a:buSzPts val="1600"/>
              <a:buFont typeface="Arial"/>
              <a:buChar char="•"/>
            </a:pPr>
            <a:r>
              <a:rPr lang="en-US" sz="1000"/>
              <a:t>Ela foi arbitrariamente presa e detida (artigo 9º) </a:t>
            </a:r>
            <a:endParaRPr sz="1000"/>
          </a:p>
          <a:p>
            <a:pPr marL="171707" lvl="0" indent="-197107" algn="just" rtl="0">
              <a:lnSpc>
                <a:spcPct val="115000"/>
              </a:lnSpc>
              <a:spcBef>
                <a:spcPts val="1002"/>
              </a:spcBef>
              <a:spcAft>
                <a:spcPts val="0"/>
              </a:spcAft>
              <a:buClr>
                <a:srgbClr val="4F81BD"/>
              </a:buClr>
              <a:buSzPts val="1600"/>
              <a:buFont typeface="Arial"/>
              <a:buChar char="•"/>
            </a:pPr>
            <a:r>
              <a:rPr lang="en-US" sz="1000"/>
              <a:t>...e está sendo negado seu direito a reconhecimento e proteção iguais perante a lei (artigo 6 e artigo 7).</a:t>
            </a:r>
            <a:endParaRPr sz="1600">
              <a:latin typeface="Calibri"/>
              <a:ea typeface="Calibri"/>
              <a:cs typeface="Calibri"/>
              <a:sym typeface="Calibri"/>
            </a:endParaRPr>
          </a:p>
          <a:p>
            <a:pPr marL="0" lvl="0" indent="0" algn="l" rtl="0">
              <a:spcBef>
                <a:spcPts val="1002"/>
              </a:spcBef>
              <a:spcAft>
                <a:spcPts val="0"/>
              </a:spcAft>
              <a:buNone/>
            </a:pPr>
            <a:endParaRPr sz="1600"/>
          </a:p>
        </p:txBody>
      </p:sp>
      <p:sp>
        <p:nvSpPr>
          <p:cNvPr id="451" name="Google Shape;451;p41: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42: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42: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b="1"/>
              <a:t>Cenário 2:</a:t>
            </a:r>
            <a:r>
              <a:rPr lang="en-US"/>
              <a:t> </a:t>
            </a:r>
            <a:r>
              <a:rPr lang="en-US" b="1"/>
              <a:t>Wesley</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a:t>Wesley é um homem de 50 anos que mora em uma cidade pequena e remota. Ambos os rins diminuíram significativamente em seu funcionamento, então ele tem que fazer diálise três vezes por semana. A unidade de saúde mais próxima fica a 200 quilômetros de distância de onde ele mora. O custo do serviço, os medicamentos e a viagem prejudicam sua situação financeira. Apesar de seu estado de saúde, seu empregador não permite que ele tire uma folga do trabalho. Se ele tira um dia de folga, ele sofre um corte em seu salário.</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i="1"/>
              <a:t>Direitos humanos violados:</a:t>
            </a:r>
            <a:r>
              <a:rPr lang="en-US"/>
              <a:t> </a:t>
            </a:r>
            <a:endParaRPr/>
          </a:p>
          <a:p>
            <a:pPr marL="171707" lvl="0" indent="-171707" algn="just" rtl="0">
              <a:lnSpc>
                <a:spcPct val="115000"/>
              </a:lnSpc>
              <a:spcBef>
                <a:spcPts val="1002"/>
              </a:spcBef>
              <a:spcAft>
                <a:spcPts val="0"/>
              </a:spcAft>
              <a:buClr>
                <a:srgbClr val="4F81BD"/>
              </a:buClr>
              <a:buSzPts val="1200"/>
              <a:buFont typeface="Arial"/>
              <a:buChar char="•"/>
            </a:pPr>
            <a:r>
              <a:rPr lang="en-US"/>
              <a:t>O Wesley é negado o direito de ganhar dinheiro suficiente para viver (artigo 23) e o direito à segurança em caso de desemprego (artigo 25). </a:t>
            </a:r>
            <a:endParaRPr/>
          </a:p>
          <a:p>
            <a:pPr marL="171707" lvl="0" indent="-171707" algn="just" rtl="0">
              <a:lnSpc>
                <a:spcPct val="115000"/>
              </a:lnSpc>
              <a:spcBef>
                <a:spcPts val="1002"/>
              </a:spcBef>
              <a:spcAft>
                <a:spcPts val="0"/>
              </a:spcAft>
              <a:buClr>
                <a:srgbClr val="4F81BD"/>
              </a:buClr>
              <a:buSzPts val="1200"/>
              <a:buFont typeface="Arial"/>
              <a:buChar char="•"/>
            </a:pPr>
            <a:r>
              <a:rPr lang="en-US"/>
              <a:t>Ele é negado o direito de descansar do trabalho (artigo 24). </a:t>
            </a:r>
            <a:endParaRPr/>
          </a:p>
          <a:p>
            <a:pPr marL="171707" lvl="0" indent="-171707" algn="just" rtl="0">
              <a:lnSpc>
                <a:spcPct val="115000"/>
              </a:lnSpc>
              <a:spcBef>
                <a:spcPts val="1002"/>
              </a:spcBef>
              <a:spcAft>
                <a:spcPts val="0"/>
              </a:spcAft>
              <a:buClr>
                <a:srgbClr val="4F81BD"/>
              </a:buClr>
              <a:buSzPts val="1200"/>
              <a:buFont typeface="Arial"/>
              <a:buChar char="•"/>
            </a:pPr>
            <a:r>
              <a:rPr lang="en-US"/>
              <a:t>Ele não tem acesso a cuidados médicos, uma vez que a unidade de saúde mais próxima está longe de sua casa e os custos de saúde são inacessíveis, então ele é negado o direito à saúde (artigo 25).</a:t>
            </a: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460" name="Google Shape;460;p42: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43: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43: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a:t>Cenário 3: Jonas</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a:t>Jonas é um cantor e músico famoso. Ele também é um ativista próximo ao partido da oposição e em várias ocasiões criticou o governo em público. Recentemente, todos os seus shows foram cancelados. Seu passaporte foi confiscado e ele não pode mais viajar para o exterior por motivos pessoais ou profissionais. </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i="1"/>
              <a:t>Direitos humanos violados:</a:t>
            </a:r>
            <a:r>
              <a:rPr lang="en-US"/>
              <a:t> </a:t>
            </a:r>
            <a:endParaRPr/>
          </a:p>
          <a:p>
            <a:pPr marL="171707" lvl="0" indent="-171707" algn="just" rtl="0">
              <a:lnSpc>
                <a:spcPct val="115000"/>
              </a:lnSpc>
              <a:spcBef>
                <a:spcPts val="1002"/>
              </a:spcBef>
              <a:spcAft>
                <a:spcPts val="0"/>
              </a:spcAft>
              <a:buClr>
                <a:srgbClr val="4F81BD"/>
              </a:buClr>
              <a:buSzPts val="1200"/>
              <a:buFont typeface="Arial"/>
              <a:buChar char="•"/>
            </a:pPr>
            <a:r>
              <a:rPr lang="en-US"/>
              <a:t>Yonas</a:t>
            </a:r>
            <a:r>
              <a:rPr lang="en-US" sz="1200">
                <a:solidFill>
                  <a:srgbClr val="4F81BD"/>
                </a:solidFill>
                <a:latin typeface="Calibri"/>
                <a:ea typeface="Calibri"/>
                <a:cs typeface="Calibri"/>
                <a:sym typeface="Calibri"/>
              </a:rPr>
              <a:t> </a:t>
            </a:r>
            <a:r>
              <a:rPr lang="en-US"/>
              <a:t>não tem permissão para viajar, portanto, ele é negado o direito à liberdade de movimento (artigo 13). </a:t>
            </a:r>
            <a:endParaRPr/>
          </a:p>
          <a:p>
            <a:pPr marL="171707" lvl="0" indent="-171707" algn="just" rtl="0">
              <a:lnSpc>
                <a:spcPct val="115000"/>
              </a:lnSpc>
              <a:spcBef>
                <a:spcPts val="1002"/>
              </a:spcBef>
              <a:spcAft>
                <a:spcPts val="0"/>
              </a:spcAft>
              <a:buClr>
                <a:srgbClr val="4F81BD"/>
              </a:buClr>
              <a:buSzPts val="1200"/>
              <a:buFont typeface="Arial"/>
              <a:buChar char="•"/>
            </a:pPr>
            <a:r>
              <a:rPr lang="en-US"/>
              <a:t>Como seus shows foram cancelados, ele também é negado o direito à liberdade de opinião e expressão (artigo 19) e o direito ao trabalho (artigo 23). </a:t>
            </a:r>
            <a:endParaRPr/>
          </a:p>
          <a:p>
            <a:pPr marL="171707" lvl="0" indent="-171707" algn="just" rtl="0">
              <a:lnSpc>
                <a:spcPct val="115000"/>
              </a:lnSpc>
              <a:spcBef>
                <a:spcPts val="1002"/>
              </a:spcBef>
              <a:spcAft>
                <a:spcPts val="0"/>
              </a:spcAft>
              <a:buClr>
                <a:srgbClr val="4F81BD"/>
              </a:buClr>
              <a:buSzPts val="1200"/>
              <a:buFont typeface="Arial"/>
              <a:buChar char="•"/>
            </a:pPr>
            <a:r>
              <a:rPr lang="en-US"/>
              <a:t>Seu direito de participar da vida cultural da comunidade também está sendo violado (artigo 27).</a:t>
            </a: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469" name="Google Shape;469;p43: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4:notes"/>
          <p:cNvSpPr>
            <a:spLocks noGrp="1" noRot="1" noChangeAspect="1"/>
          </p:cNvSpPr>
          <p:nvPr>
            <p:ph type="sldImg" idx="2"/>
          </p:nvPr>
        </p:nvSpPr>
        <p:spPr>
          <a:xfrm>
            <a:off x="85725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44:notes"/>
          <p:cNvSpPr txBox="1">
            <a:spLocks noGrp="1"/>
          </p:cNvSpPr>
          <p:nvPr>
            <p:ph type="body" idx="1"/>
          </p:nvPr>
        </p:nvSpPr>
        <p:spPr>
          <a:xfrm>
            <a:off x="680084" y="3372341"/>
            <a:ext cx="5502206" cy="6110726"/>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a:t>Cenário 4: Eva</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a:t>Eva quer se casar com um homem de outra religião e adotar a fé desse homem. Como este é um grupo religioso minoritário perseguido em seu país, ela é sequestrada e casada à força com outro homem. Ele a trata como uma serva e a obriga a fazer coisas que ela não quer fazer. Ela não tem como escapar dessa situação. Por causa da lei nacional do país em relação ao casamento, há muitas coisas que ela não pode fazer sem o seu acordo, como encontrar outro lugar para morar ou reclamar com a polícia. O divórcio também é proibido. </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i="1"/>
              <a:t>Direitos humanos violados:</a:t>
            </a:r>
            <a:r>
              <a:rPr lang="en-US"/>
              <a:t> </a:t>
            </a:r>
            <a:endParaRPr/>
          </a:p>
          <a:p>
            <a:pPr marL="171707" lvl="0" indent="-171707" algn="just" rtl="0">
              <a:lnSpc>
                <a:spcPct val="115000"/>
              </a:lnSpc>
              <a:spcBef>
                <a:spcPts val="1002"/>
              </a:spcBef>
              <a:spcAft>
                <a:spcPts val="0"/>
              </a:spcAft>
              <a:buClr>
                <a:srgbClr val="4F81BD"/>
              </a:buClr>
              <a:buSzPts val="1200"/>
              <a:buFont typeface="Arial"/>
              <a:buChar char="•"/>
            </a:pPr>
            <a:r>
              <a:rPr lang="en-US"/>
              <a:t>Neste caso, o direito de Eva de se casar, de dar livre e pleno consentimento ao casamento, de ter direitos iguais durante o casamento (artigo 16)</a:t>
            </a:r>
            <a:endParaRPr/>
          </a:p>
          <a:p>
            <a:pPr marL="171707" lvl="0" indent="-171707" algn="just" rtl="0">
              <a:lnSpc>
                <a:spcPct val="115000"/>
              </a:lnSpc>
              <a:spcBef>
                <a:spcPts val="1002"/>
              </a:spcBef>
              <a:spcAft>
                <a:spcPts val="0"/>
              </a:spcAft>
              <a:buClr>
                <a:srgbClr val="4F81BD"/>
              </a:buClr>
              <a:buSzPts val="1200"/>
              <a:buFont typeface="Arial"/>
              <a:buChar char="•"/>
            </a:pPr>
            <a:r>
              <a:rPr lang="en-US"/>
              <a:t>...e seu direito à liberdade (artigo 3) são negados quando ela é sequestrada e impedida de se casar com o homem que deseja e é forçada a se casar com outra pessoa. </a:t>
            </a:r>
            <a:endParaRPr/>
          </a:p>
          <a:p>
            <a:pPr marL="171707" lvl="0" indent="-171707" algn="just" rtl="0">
              <a:lnSpc>
                <a:spcPct val="115000"/>
              </a:lnSpc>
              <a:spcBef>
                <a:spcPts val="1002"/>
              </a:spcBef>
              <a:spcAft>
                <a:spcPts val="0"/>
              </a:spcAft>
              <a:buClr>
                <a:srgbClr val="4F81BD"/>
              </a:buClr>
              <a:buSzPts val="1200"/>
              <a:buFont typeface="Arial"/>
              <a:buChar char="•"/>
            </a:pPr>
            <a:r>
              <a:rPr lang="en-US"/>
              <a:t>Há também uma violação de sua liberdade de religião (artigo 18). </a:t>
            </a:r>
            <a:endParaRPr/>
          </a:p>
          <a:p>
            <a:pPr marL="171707" lvl="0" indent="-171707" algn="just" rtl="0">
              <a:lnSpc>
                <a:spcPct val="115000"/>
              </a:lnSpc>
              <a:spcBef>
                <a:spcPts val="1002"/>
              </a:spcBef>
              <a:spcAft>
                <a:spcPts val="0"/>
              </a:spcAft>
              <a:buClr>
                <a:srgbClr val="4F81BD"/>
              </a:buClr>
              <a:buSzPts val="1200"/>
              <a:buFont typeface="Arial"/>
              <a:buChar char="•"/>
            </a:pPr>
            <a:r>
              <a:rPr lang="en-US"/>
              <a:t>Além disso, seu direito de não ser mantida em escravidão ou servidão é negado, pois ela é tratada como serva pelo marido (artigo 4)</a:t>
            </a:r>
            <a:endParaRPr/>
          </a:p>
          <a:p>
            <a:pPr marL="171707" lvl="0" indent="-171707" algn="just" rtl="0">
              <a:lnSpc>
                <a:spcPct val="115000"/>
              </a:lnSpc>
              <a:spcBef>
                <a:spcPts val="1002"/>
              </a:spcBef>
              <a:spcAft>
                <a:spcPts val="0"/>
              </a:spcAft>
              <a:buClr>
                <a:srgbClr val="4F81BD"/>
              </a:buClr>
              <a:buSzPts val="1200"/>
              <a:buFont typeface="Arial"/>
              <a:buChar char="•"/>
            </a:pPr>
            <a:r>
              <a:rPr lang="en-US"/>
              <a:t>...e ela é incapaz de buscar um recurso efetivo para a violação de seus direitos (artigo 8). </a:t>
            </a:r>
            <a:endParaRPr/>
          </a:p>
          <a:p>
            <a:pPr marL="171707" lvl="0" indent="-171707" algn="just" rtl="0">
              <a:lnSpc>
                <a:spcPct val="115000"/>
              </a:lnSpc>
              <a:spcBef>
                <a:spcPts val="1002"/>
              </a:spcBef>
              <a:spcAft>
                <a:spcPts val="0"/>
              </a:spcAft>
              <a:buClr>
                <a:srgbClr val="4F81BD"/>
              </a:buClr>
              <a:buSzPts val="1200"/>
              <a:buFont typeface="Arial"/>
              <a:buChar char="•"/>
            </a:pPr>
            <a:r>
              <a:rPr lang="en-US"/>
              <a:t>Ela não está recebendo proteção igual perante a lei do país (artigo 7) e está sendo negada seus direitos e liberdades com base em seu gênero (artigo 2).</a:t>
            </a: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478" name="Google Shape;478;p44: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45:notes"/>
          <p:cNvSpPr>
            <a:spLocks noGrp="1" noRot="1" noChangeAspect="1"/>
          </p:cNvSpPr>
          <p:nvPr>
            <p:ph type="sldImg" idx="2"/>
          </p:nvPr>
        </p:nvSpPr>
        <p:spPr>
          <a:xfrm>
            <a:off x="85725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45:notes"/>
          <p:cNvSpPr txBox="1">
            <a:spLocks noGrp="1"/>
          </p:cNvSpPr>
          <p:nvPr>
            <p:ph type="body" idx="1"/>
          </p:nvPr>
        </p:nvSpPr>
        <p:spPr>
          <a:xfrm>
            <a:off x="680878" y="3324240"/>
            <a:ext cx="5447030" cy="6117915"/>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b="1"/>
              <a:t>Cenário 5:</a:t>
            </a:r>
            <a:r>
              <a:rPr lang="en-US"/>
              <a:t> </a:t>
            </a:r>
            <a:r>
              <a:rPr lang="en-US" b="1"/>
              <a:t>Davi</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a:t>Davi é um defensor dos direitos humanos e está tentando criar uma ONG de defesa dos direitos humanos em seu país. Dois meses atrás, ele foi preso e condenado à pena de morte por traição por criticar o governo. Desde que foi preso, ele foi repetidamente humilhado e torturado. As cartas que ele recebe na prisão são abertas pelos funcionários da prisão antes de serem transmitidas a ele e, em alguns casos, são até confiscadas.</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i="1"/>
              <a:t>Direitos humanos violados:</a:t>
            </a:r>
            <a:r>
              <a:rPr lang="en-US"/>
              <a:t> </a:t>
            </a:r>
            <a:endParaRPr/>
          </a:p>
          <a:p>
            <a:pPr marL="171707" lvl="0" indent="-171707" algn="just" rtl="0">
              <a:lnSpc>
                <a:spcPct val="115000"/>
              </a:lnSpc>
              <a:spcBef>
                <a:spcPts val="1002"/>
              </a:spcBef>
              <a:spcAft>
                <a:spcPts val="0"/>
              </a:spcAft>
              <a:buClr>
                <a:srgbClr val="4F81BD"/>
              </a:buClr>
              <a:buSzPts val="1200"/>
              <a:buFont typeface="Arial"/>
              <a:buChar char="•"/>
            </a:pPr>
            <a:r>
              <a:rPr lang="en-US"/>
              <a:t>A violação mais óbvia dos direitos humanos é o direito de Davi à vida (artigo 3), pois ele foi condenado à morte. </a:t>
            </a:r>
            <a:endParaRPr/>
          </a:p>
          <a:p>
            <a:pPr marL="171707" lvl="0" indent="-171707" algn="just" rtl="0">
              <a:lnSpc>
                <a:spcPct val="115000"/>
              </a:lnSpc>
              <a:spcBef>
                <a:spcPts val="1002"/>
              </a:spcBef>
              <a:spcAft>
                <a:spcPts val="0"/>
              </a:spcAft>
              <a:buClr>
                <a:srgbClr val="4F81BD"/>
              </a:buClr>
              <a:buSzPts val="1200"/>
              <a:buFont typeface="Arial"/>
              <a:buChar char="•"/>
            </a:pPr>
            <a:r>
              <a:rPr lang="en-US"/>
              <a:t>Ele está tentando criar uma ONG que é o motivo de sua prisão e, portanto, também está sendo privado de seu direito à liberdade de associação (artigo 20). </a:t>
            </a:r>
            <a:endParaRPr/>
          </a:p>
          <a:p>
            <a:pPr marL="171707" lvl="0" indent="-171707" algn="just" rtl="0">
              <a:lnSpc>
                <a:spcPct val="115000"/>
              </a:lnSpc>
              <a:spcBef>
                <a:spcPts val="1002"/>
              </a:spcBef>
              <a:spcAft>
                <a:spcPts val="0"/>
              </a:spcAft>
              <a:buClr>
                <a:srgbClr val="4F81BD"/>
              </a:buClr>
              <a:buSzPts val="1200"/>
              <a:buFont typeface="Arial"/>
              <a:buChar char="•"/>
            </a:pPr>
            <a:r>
              <a:rPr lang="en-US"/>
              <a:t>Seu direito à liberdade da tortura está sendo violado (artigo 5º)</a:t>
            </a:r>
            <a:endParaRPr/>
          </a:p>
          <a:p>
            <a:pPr marL="171707" lvl="0" indent="-171707" algn="just" rtl="0">
              <a:lnSpc>
                <a:spcPct val="115000"/>
              </a:lnSpc>
              <a:spcBef>
                <a:spcPts val="1002"/>
              </a:spcBef>
              <a:spcAft>
                <a:spcPts val="0"/>
              </a:spcAft>
              <a:buClr>
                <a:srgbClr val="4F81BD"/>
              </a:buClr>
              <a:buSzPts val="1200"/>
              <a:buFont typeface="Arial"/>
              <a:buChar char="•"/>
            </a:pPr>
            <a:r>
              <a:rPr lang="en-US"/>
              <a:t> ... bem como seu direito de não ser submetido a interferências arbitrárias em sua privacidade, particularmente sua correspondência (artigo 12). </a:t>
            </a: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487" name="Google Shape;487;p45: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6:notes"/>
          <p:cNvSpPr>
            <a:spLocks noGrp="1" noRot="1" noChangeAspect="1"/>
          </p:cNvSpPr>
          <p:nvPr>
            <p:ph type="sldImg" idx="2"/>
          </p:nvPr>
        </p:nvSpPr>
        <p:spPr>
          <a:xfrm>
            <a:off x="85725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46:notes"/>
          <p:cNvSpPr txBox="1">
            <a:spLocks noGrp="1"/>
          </p:cNvSpPr>
          <p:nvPr>
            <p:ph type="body" idx="1"/>
          </p:nvPr>
        </p:nvSpPr>
        <p:spPr>
          <a:xfrm>
            <a:off x="422965" y="3324240"/>
            <a:ext cx="5962856" cy="6117915"/>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a:t>Cenário 6: Abel</a:t>
            </a:r>
            <a:endParaRPr sz="1200" b="1">
              <a:latin typeface="Calibri"/>
              <a:ea typeface="Calibri"/>
              <a:cs typeface="Calibri"/>
              <a:sym typeface="Calibri"/>
            </a:endParaRPr>
          </a:p>
          <a:p>
            <a:pPr marL="0" lvl="0" indent="0" algn="just" rtl="0">
              <a:lnSpc>
                <a:spcPct val="115000"/>
              </a:lnSpc>
              <a:spcBef>
                <a:spcPts val="1002"/>
              </a:spcBef>
              <a:spcAft>
                <a:spcPts val="0"/>
              </a:spcAft>
              <a:buNone/>
            </a:pPr>
            <a:r>
              <a:rPr lang="en-US"/>
              <a:t>Abel é uma jovem com deficiência cognitiva. Ela estava vagando pela rua fazendo movimentos corporais rápidos e repetidos que levaram a polícia a se aproximar dela. Quando ela não respondeu ao interrogatório, ela foi presa, ao que ela resistiu ativamente.</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a:t>Mais tarde, ela foi transferida para um hospital psiquiátrico, onde foi forçada a tomar altas doses de drogas psicotrópicas, o que a deixou extremamente doente. Ela foi intimidada e atacada por um membro da equipe e vários pacientes do sexo masculino. Ela não tem como desafiar sua detenção.</a:t>
            </a:r>
            <a:endParaRPr sz="1200">
              <a:latin typeface="Calibri"/>
              <a:ea typeface="Calibri"/>
              <a:cs typeface="Calibri"/>
              <a:sym typeface="Calibri"/>
            </a:endParaRPr>
          </a:p>
          <a:p>
            <a:pPr marL="0" lvl="0" indent="0" algn="just" rtl="0">
              <a:lnSpc>
                <a:spcPct val="115000"/>
              </a:lnSpc>
              <a:spcBef>
                <a:spcPts val="1202"/>
              </a:spcBef>
              <a:spcAft>
                <a:spcPts val="0"/>
              </a:spcAft>
              <a:buNone/>
            </a:pPr>
            <a:r>
              <a:rPr lang="en-US" i="1"/>
              <a:t>Direitos humanos violados:</a:t>
            </a:r>
            <a:r>
              <a:rPr lang="en-US"/>
              <a:t> </a:t>
            </a:r>
            <a:endParaRPr/>
          </a:p>
          <a:p>
            <a:pPr marL="171707" lvl="0" indent="-171707" algn="just" rtl="0">
              <a:lnSpc>
                <a:spcPct val="115000"/>
              </a:lnSpc>
              <a:spcBef>
                <a:spcPts val="1002"/>
              </a:spcBef>
              <a:spcAft>
                <a:spcPts val="0"/>
              </a:spcAft>
              <a:buClr>
                <a:srgbClr val="4F81BD"/>
              </a:buClr>
              <a:buSzPts val="1200"/>
              <a:buFont typeface="Arial"/>
              <a:buChar char="•"/>
            </a:pPr>
            <a:r>
              <a:rPr lang="en-US"/>
              <a:t>O seu direito à liberdade e segurança (artigo 3 .º) é violado porque Abel foi detida na prisão e depois no hospital psiquiátrico, embora não tenha cometido nenhum delito. </a:t>
            </a:r>
            <a:endParaRPr/>
          </a:p>
          <a:p>
            <a:pPr marL="171707" lvl="0" indent="-171707" algn="just" rtl="0">
              <a:lnSpc>
                <a:spcPct val="115000"/>
              </a:lnSpc>
              <a:spcBef>
                <a:spcPts val="1002"/>
              </a:spcBef>
              <a:spcAft>
                <a:spcPts val="0"/>
              </a:spcAft>
              <a:buClr>
                <a:srgbClr val="4F81BD"/>
              </a:buClr>
              <a:buSzPts val="1200"/>
              <a:buFont typeface="Arial"/>
              <a:buChar char="•"/>
            </a:pPr>
            <a:r>
              <a:rPr lang="en-US"/>
              <a:t>Seu direito à igual proteção perante a lei (artigo 7)</a:t>
            </a:r>
            <a:endParaRPr/>
          </a:p>
          <a:p>
            <a:pPr marL="171707" lvl="0" indent="-171707" algn="just" rtl="0">
              <a:lnSpc>
                <a:spcPct val="115000"/>
              </a:lnSpc>
              <a:spcBef>
                <a:spcPts val="1002"/>
              </a:spcBef>
              <a:spcAft>
                <a:spcPts val="0"/>
              </a:spcAft>
              <a:buClr>
                <a:srgbClr val="4F81BD"/>
              </a:buClr>
              <a:buSzPts val="1200"/>
              <a:buFont typeface="Arial"/>
              <a:buChar char="•"/>
            </a:pPr>
            <a:r>
              <a:rPr lang="en-US"/>
              <a:t> ...e seu direito de não ser presa ou detida arbitrariamente (artigo 9º) são violados. </a:t>
            </a:r>
            <a:endParaRPr/>
          </a:p>
          <a:p>
            <a:pPr marL="171707" lvl="0" indent="-171707" algn="just" rtl="0">
              <a:lnSpc>
                <a:spcPct val="115000"/>
              </a:lnSpc>
              <a:spcBef>
                <a:spcPts val="1002"/>
              </a:spcBef>
              <a:spcAft>
                <a:spcPts val="0"/>
              </a:spcAft>
              <a:buClr>
                <a:srgbClr val="4F81BD"/>
              </a:buClr>
              <a:buSzPts val="1200"/>
              <a:buFont typeface="Arial"/>
              <a:buChar char="•"/>
            </a:pPr>
            <a:r>
              <a:rPr lang="en-US"/>
              <a:t>O fato de ela não poder contestar sua detenção viola seu direito a uma audiência justa (artigo 10). </a:t>
            </a:r>
            <a:endParaRPr/>
          </a:p>
          <a:p>
            <a:pPr marL="171707" lvl="0" indent="-171707" algn="just" rtl="0">
              <a:lnSpc>
                <a:spcPct val="115000"/>
              </a:lnSpc>
              <a:spcBef>
                <a:spcPts val="1002"/>
              </a:spcBef>
              <a:spcAft>
                <a:spcPts val="0"/>
              </a:spcAft>
              <a:buClr>
                <a:srgbClr val="4F81BD"/>
              </a:buClr>
              <a:buSzPts val="1200"/>
              <a:buFont typeface="Arial"/>
              <a:buChar char="•"/>
            </a:pPr>
            <a:r>
              <a:rPr lang="en-US"/>
              <a:t>O fato de ela ser forçada a tomar altas doses de drogas psicotrópicas, intimidada e atacada viola seu direito de não ser submetida a tortura ou a tratamentos ou punições cruéis, desumanos ou degradantes (artigo 5º). </a:t>
            </a: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496" name="Google Shape;496;p46: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47: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47: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a:t>Cenário 7: Jaya</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a:t>Jade é uma mulher de 24 anos, que está grávida. Em uma visita ao centro de saúde, o médico informa que ela é HIV-positiva. Ouvindo essa notícia, seu marido a chama de “prostituta” e lhe diz para sair de casa sem seus pertences. </a:t>
            </a:r>
            <a:endParaRPr/>
          </a:p>
          <a:p>
            <a:pPr marL="0" marR="0" lvl="0" indent="0" algn="just" rtl="0">
              <a:lnSpc>
                <a:spcPct val="115000"/>
              </a:lnSpc>
              <a:spcBef>
                <a:spcPts val="1002"/>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 lei de seu país não permite que Jade enfrente seu marido no tribunal para recuperar seus pertences. </a:t>
            </a:r>
            <a:r>
              <a:rPr lang="en-US"/>
              <a:t> Ninguém se apresenta para ajudá-la ou fornecer abrigo a ela, por causa do medo de “ser infectado”. Jade não tem acesso a apoio social, embora seja carente. </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i="1"/>
              <a:t>Direitos humanos violados:</a:t>
            </a:r>
            <a:r>
              <a:rPr lang="en-US"/>
              <a:t> </a:t>
            </a:r>
            <a:endParaRPr/>
          </a:p>
          <a:p>
            <a:pPr marL="171707" lvl="0" indent="-171707" algn="just" rtl="0">
              <a:lnSpc>
                <a:spcPct val="115000"/>
              </a:lnSpc>
              <a:spcBef>
                <a:spcPts val="1002"/>
              </a:spcBef>
              <a:spcAft>
                <a:spcPts val="0"/>
              </a:spcAft>
              <a:buClr>
                <a:srgbClr val="4F81BD"/>
              </a:buClr>
              <a:buSzPts val="1200"/>
              <a:buFont typeface="Arial"/>
              <a:buChar char="•"/>
            </a:pPr>
            <a:r>
              <a:rPr lang="en-US"/>
              <a:t>Neste caso, os direitos negados incluem: direitos iguais entre homens e mulheres no que diz respeito ao casamento, durante o casamento e na sua dissolução (artigo 16), </a:t>
            </a:r>
            <a:endParaRPr/>
          </a:p>
          <a:p>
            <a:pPr marL="171707" lvl="0" indent="-171707" algn="just" rtl="0">
              <a:lnSpc>
                <a:spcPct val="115000"/>
              </a:lnSpc>
              <a:spcBef>
                <a:spcPts val="1002"/>
              </a:spcBef>
              <a:spcAft>
                <a:spcPts val="0"/>
              </a:spcAft>
              <a:buClr>
                <a:srgbClr val="4F81BD"/>
              </a:buClr>
              <a:buSzPts val="1200"/>
              <a:buFont typeface="Arial"/>
              <a:buChar char="•"/>
            </a:pPr>
            <a:r>
              <a:rPr lang="en-US"/>
              <a:t>o direito à propriedade (artigo 17), </a:t>
            </a:r>
            <a:endParaRPr/>
          </a:p>
          <a:p>
            <a:pPr marL="171707" lvl="0" indent="-171707" algn="just" rtl="0">
              <a:lnSpc>
                <a:spcPct val="115000"/>
              </a:lnSpc>
              <a:spcBef>
                <a:spcPts val="1002"/>
              </a:spcBef>
              <a:spcAft>
                <a:spcPts val="0"/>
              </a:spcAft>
              <a:buClr>
                <a:srgbClr val="4F81BD"/>
              </a:buClr>
              <a:buSzPts val="1200"/>
              <a:buFont typeface="Arial"/>
              <a:buChar char="•"/>
            </a:pPr>
            <a:r>
              <a:rPr lang="en-US"/>
              <a:t>...o direito a um lar e o direito a um padrão de vida adequado (comida suficiente, roupas, etc.). (artigo 25).</a:t>
            </a:r>
            <a:endParaRPr sz="1200"/>
          </a:p>
        </p:txBody>
      </p:sp>
      <p:sp>
        <p:nvSpPr>
          <p:cNvPr id="505" name="Google Shape;505;p47: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48:notes"/>
          <p:cNvSpPr>
            <a:spLocks noGrp="1" noRot="1" noChangeAspect="1"/>
          </p:cNvSpPr>
          <p:nvPr>
            <p:ph type="sldImg" idx="2"/>
          </p:nvPr>
        </p:nvSpPr>
        <p:spPr>
          <a:xfrm>
            <a:off x="860425"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48:notes"/>
          <p:cNvSpPr txBox="1">
            <a:spLocks noGrp="1"/>
          </p:cNvSpPr>
          <p:nvPr>
            <p:ph type="body" idx="1"/>
          </p:nvPr>
        </p:nvSpPr>
        <p:spPr>
          <a:xfrm>
            <a:off x="614677" y="3324240"/>
            <a:ext cx="5758426" cy="6158826"/>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a:t>Cenário 9: Ramon</a:t>
            </a:r>
            <a:endParaRPr sz="1100">
              <a:latin typeface="Calibri"/>
              <a:ea typeface="Calibri"/>
              <a:cs typeface="Calibri"/>
              <a:sym typeface="Calibri"/>
            </a:endParaRPr>
          </a:p>
          <a:p>
            <a:pPr marL="0" lvl="0" indent="0" algn="just" rtl="0">
              <a:lnSpc>
                <a:spcPct val="115000"/>
              </a:lnSpc>
              <a:spcBef>
                <a:spcPts val="1002"/>
              </a:spcBef>
              <a:spcAft>
                <a:spcPts val="0"/>
              </a:spcAft>
              <a:buNone/>
            </a:pPr>
            <a:r>
              <a:rPr lang="en-US"/>
              <a:t>Ramon é um homem de 25 anos que vem de uma família empobrecida. Ele foi retirado da escola por seus pais em uma idade muito jovem para que ele pudesse ganhar a vida lavando xícaras e pratos em uma loja de chá à beira da estrada. Quando ele tinha 20 anos, ele começou sua própria barraca de chá e começou a ganhar bem. No entanto, ele ficou cada vez mais angustiado e começou a ouvir vozes ameaçadoras. </a:t>
            </a:r>
            <a:endParaRPr/>
          </a:p>
          <a:p>
            <a:pPr marL="0" lvl="0" indent="0" algn="just" rtl="0">
              <a:lnSpc>
                <a:spcPct val="115000"/>
              </a:lnSpc>
              <a:spcBef>
                <a:spcPts val="1002"/>
              </a:spcBef>
              <a:spcAft>
                <a:spcPts val="0"/>
              </a:spcAft>
              <a:buNone/>
            </a:pPr>
            <a:r>
              <a:rPr lang="en-US"/>
              <a:t>Posteriormente, foi diagnosticado com esquizofrenia. Não havia serviços de saúde mental disponíveis perto da cidade natal de Ramon, então seus pais sentiram que não tinham escolha a não ser interná-lo contra sua vontade em um hospital psiquiátrico estadual na capital, que era gratuito. </a:t>
            </a:r>
            <a:endParaRPr sz="1100">
              <a:latin typeface="Calibri"/>
              <a:ea typeface="Calibri"/>
              <a:cs typeface="Calibri"/>
              <a:sym typeface="Calibri"/>
            </a:endParaRPr>
          </a:p>
          <a:p>
            <a:pPr marL="0" lvl="0" indent="0" algn="just" rtl="0">
              <a:lnSpc>
                <a:spcPct val="115000"/>
              </a:lnSpc>
              <a:spcBef>
                <a:spcPts val="1002"/>
              </a:spcBef>
              <a:spcAft>
                <a:spcPts val="0"/>
              </a:spcAft>
              <a:buNone/>
            </a:pPr>
            <a:r>
              <a:rPr lang="en-US"/>
              <a:t>No hospital estadual, Ramon é regularmente espancado, obrigado a usar uniforme e a viver em uma enfermaria fechada em condições anti-higiênicas. Depois de quase um ano, ele finalmente recebeu alta. Ele se candidata a um emprego como garoto de recados em um escritório do governo local e é selecionado para o cargo. No entanto, quando o chefe do escritório ouve sobre seu diagnóstico de saúde mental, ele dispensa Ramon.</a:t>
            </a:r>
            <a:endParaRPr sz="1100">
              <a:latin typeface="Calibri"/>
              <a:ea typeface="Calibri"/>
              <a:cs typeface="Calibri"/>
              <a:sym typeface="Calibri"/>
            </a:endParaRPr>
          </a:p>
          <a:p>
            <a:pPr marL="0" lvl="0" indent="0" algn="just" rtl="0">
              <a:lnSpc>
                <a:spcPct val="115000"/>
              </a:lnSpc>
              <a:spcBef>
                <a:spcPts val="1002"/>
              </a:spcBef>
              <a:spcAft>
                <a:spcPts val="0"/>
              </a:spcAft>
              <a:buNone/>
            </a:pPr>
            <a:r>
              <a:rPr lang="en-US" i="1"/>
              <a:t>Direitos humanos violados:</a:t>
            </a:r>
            <a:r>
              <a:rPr lang="en-US"/>
              <a:t> </a:t>
            </a:r>
            <a:endParaRPr/>
          </a:p>
          <a:p>
            <a:pPr marL="171707" lvl="0" indent="-171707" algn="just" rtl="0">
              <a:lnSpc>
                <a:spcPct val="115000"/>
              </a:lnSpc>
              <a:spcBef>
                <a:spcPts val="1002"/>
              </a:spcBef>
              <a:spcAft>
                <a:spcPts val="0"/>
              </a:spcAft>
              <a:buClr>
                <a:srgbClr val="4F81BD"/>
              </a:buClr>
              <a:buSzPts val="1100"/>
              <a:buFont typeface="Arial"/>
              <a:buChar char="•"/>
            </a:pPr>
            <a:r>
              <a:rPr lang="en-US"/>
              <a:t>Foi negado a Ramon o direito à educação, pois ele foi retirado da escola em tenra idade (artigo 26). </a:t>
            </a:r>
            <a:endParaRPr/>
          </a:p>
          <a:p>
            <a:pPr marL="171707" lvl="0" indent="-171707" algn="just" rtl="0">
              <a:lnSpc>
                <a:spcPct val="115000"/>
              </a:lnSpc>
              <a:spcBef>
                <a:spcPts val="1002"/>
              </a:spcBef>
              <a:spcAft>
                <a:spcPts val="0"/>
              </a:spcAft>
              <a:buClr>
                <a:srgbClr val="4F81BD"/>
              </a:buClr>
              <a:buSzPts val="1100"/>
              <a:buFont typeface="Arial"/>
              <a:buChar char="•"/>
            </a:pPr>
            <a:r>
              <a:rPr lang="en-US"/>
              <a:t>His right to liberty as well as his rights to freedom of movement and residence are violated as he was admitted in a mental hospital against his will (articles 3 and 13). </a:t>
            </a:r>
            <a:endParaRPr/>
          </a:p>
          <a:p>
            <a:pPr marL="171707" lvl="0" indent="-171707" algn="just" rtl="0">
              <a:lnSpc>
                <a:spcPct val="115000"/>
              </a:lnSpc>
              <a:spcBef>
                <a:spcPts val="1002"/>
              </a:spcBef>
              <a:spcAft>
                <a:spcPts val="0"/>
              </a:spcAft>
              <a:buClr>
                <a:srgbClr val="4F81BD"/>
              </a:buClr>
              <a:buSzPts val="1100"/>
              <a:buFont typeface="Arial"/>
              <a:buChar char="•"/>
            </a:pPr>
            <a:r>
              <a:rPr lang="en-US"/>
              <a:t>O fato de não haver serviços de saúde mental disponíveis na comunidade também equivale a uma violação de seu direito à saúde (artigo 25). </a:t>
            </a:r>
            <a:endParaRPr/>
          </a:p>
          <a:p>
            <a:pPr marL="171707" lvl="0" indent="-171707" algn="just" rtl="0">
              <a:lnSpc>
                <a:spcPct val="115000"/>
              </a:lnSpc>
              <a:spcBef>
                <a:spcPts val="1002"/>
              </a:spcBef>
              <a:spcAft>
                <a:spcPts val="0"/>
              </a:spcAft>
              <a:buClr>
                <a:srgbClr val="4F81BD"/>
              </a:buClr>
              <a:buSzPts val="1100"/>
              <a:buFont typeface="Arial"/>
              <a:buChar char="•"/>
            </a:pPr>
            <a:r>
              <a:rPr lang="en-US"/>
              <a:t>Os maus-tratos que sofreu constituem uma violação do direito de estar livre de tortura e de tratamentos cruéis, desumanos ou degradantes (artigo 5º). </a:t>
            </a:r>
            <a:endParaRPr/>
          </a:p>
          <a:p>
            <a:pPr marL="171707" lvl="0" indent="-171707" algn="just" rtl="0">
              <a:lnSpc>
                <a:spcPct val="115000"/>
              </a:lnSpc>
              <a:spcBef>
                <a:spcPts val="1002"/>
              </a:spcBef>
              <a:spcAft>
                <a:spcPts val="0"/>
              </a:spcAft>
              <a:buClr>
                <a:srgbClr val="4F81BD"/>
              </a:buClr>
              <a:buSzPts val="1100"/>
              <a:buFont typeface="Arial"/>
              <a:buChar char="•"/>
            </a:pPr>
            <a:r>
              <a:rPr lang="en-US"/>
              <a:t>Por fim, é-lhe negado o direito de não ser discriminado e o direito ao trabalho (artigos 2 e 23).</a:t>
            </a:r>
            <a:endParaRPr sz="1100">
              <a:latin typeface="Calibri"/>
              <a:ea typeface="Calibri"/>
              <a:cs typeface="Calibri"/>
              <a:sym typeface="Calibri"/>
            </a:endParaRPr>
          </a:p>
          <a:p>
            <a:pPr marL="0" lvl="0" indent="0" algn="l" rtl="0">
              <a:spcBef>
                <a:spcPts val="1002"/>
              </a:spcBef>
              <a:spcAft>
                <a:spcPts val="0"/>
              </a:spcAft>
              <a:buNone/>
            </a:pPr>
            <a:endParaRPr sz="1100"/>
          </a:p>
        </p:txBody>
      </p:sp>
      <p:sp>
        <p:nvSpPr>
          <p:cNvPr id="514" name="Google Shape;514;p48: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49: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49: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None/>
            </a:pPr>
            <a:r>
              <a:rPr lang="en-US" sz="1200" b="1">
                <a:solidFill>
                  <a:srgbClr val="4F81BD"/>
                </a:solidFill>
                <a:latin typeface="Calibri"/>
                <a:ea typeface="Calibri"/>
                <a:cs typeface="Calibri"/>
                <a:sym typeface="Calibri"/>
              </a:rPr>
              <a:t>Tempo para este </a:t>
            </a:r>
            <a:r>
              <a:rPr lang="en-US" sz="1200" b="1">
                <a:solidFill>
                  <a:srgbClr val="4F81BD"/>
                </a:solidFill>
              </a:rPr>
              <a:t>Tema</a:t>
            </a:r>
            <a:endParaRPr sz="1200">
              <a:latin typeface="Calibri"/>
              <a:ea typeface="Calibri"/>
              <a:cs typeface="Calibri"/>
              <a:sym typeface="Calibri"/>
            </a:endParaRPr>
          </a:p>
          <a:p>
            <a:pPr marL="0" lvl="0" indent="0" algn="just" rtl="0">
              <a:lnSpc>
                <a:spcPct val="115000"/>
              </a:lnSpc>
              <a:spcBef>
                <a:spcPts val="0"/>
              </a:spcBef>
              <a:spcAft>
                <a:spcPts val="0"/>
              </a:spcAft>
              <a:buNone/>
            </a:pPr>
            <a:r>
              <a:rPr lang="en-US" sz="1200">
                <a:solidFill>
                  <a:srgbClr val="000000"/>
                </a:solidFill>
                <a:latin typeface="Calibri"/>
                <a:ea typeface="Calibri"/>
                <a:cs typeface="Calibri"/>
                <a:sym typeface="Calibri"/>
              </a:rPr>
              <a:t>Aproximadamente 35 minutos.</a:t>
            </a:r>
            <a:endParaRPr sz="1200">
              <a:latin typeface="Calibri"/>
              <a:ea typeface="Calibri"/>
              <a:cs typeface="Calibri"/>
              <a:sym typeface="Calibri"/>
            </a:endParaRPr>
          </a:p>
          <a:p>
            <a:pPr marL="0" lvl="0" indent="0" algn="l" rtl="0">
              <a:spcBef>
                <a:spcPts val="0"/>
              </a:spcBef>
              <a:spcAft>
                <a:spcPts val="0"/>
              </a:spcAft>
              <a:buNone/>
            </a:pPr>
            <a:endParaRPr sz="1200"/>
          </a:p>
        </p:txBody>
      </p:sp>
      <p:sp>
        <p:nvSpPr>
          <p:cNvPr id="523" name="Google Shape;523;p49: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a:spLocks noGrp="1" noRot="1" noChangeAspect="1"/>
          </p:cNvSpPr>
          <p:nvPr>
            <p:ph type="sldImg" idx="2"/>
          </p:nvPr>
        </p:nvSpPr>
        <p:spPr>
          <a:xfrm>
            <a:off x="85725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5:notes"/>
          <p:cNvSpPr txBox="1">
            <a:spLocks noGrp="1"/>
          </p:cNvSpPr>
          <p:nvPr>
            <p:ph type="body" idx="1"/>
          </p:nvPr>
        </p:nvSpPr>
        <p:spPr>
          <a:xfrm>
            <a:off x="680084" y="3324240"/>
            <a:ext cx="5447030" cy="6114312"/>
          </a:xfrm>
          <a:prstGeom prst="rect">
            <a:avLst/>
          </a:prstGeom>
          <a:noFill/>
          <a:ln>
            <a:noFill/>
          </a:ln>
        </p:spPr>
        <p:txBody>
          <a:bodyPr spcFirstLastPara="1" wrap="square" lIns="95700" tIns="47850" rIns="95700" bIns="47850" anchor="t" anchorCtr="0">
            <a:noAutofit/>
          </a:bodyPr>
          <a:lstStyle/>
          <a:p>
            <a:pPr marL="171707" lvl="0" indent="-197107" algn="l" rtl="0">
              <a:spcBef>
                <a:spcPts val="0"/>
              </a:spcBef>
              <a:spcAft>
                <a:spcPts val="0"/>
              </a:spcAft>
              <a:buClr>
                <a:schemeClr val="dk1"/>
              </a:buClr>
              <a:buSzPts val="1600"/>
              <a:buFont typeface="Arial"/>
              <a:buChar char="•"/>
            </a:pPr>
            <a:r>
              <a:rPr lang="en-US" sz="1000"/>
              <a:t>“Pessoas que estão usando” ou “que já usaram” serviços de saúde mental e sociais referem-se a pessoas que não se identificam necessariamente como tendo uma deficiência, mas que têm uma variedade de experiências aplicáveis a este treinamento.</a:t>
            </a:r>
            <a:endParaRPr sz="1000"/>
          </a:p>
          <a:p>
            <a:pPr marL="171707" lvl="0" indent="-95507" algn="l" rtl="0">
              <a:spcBef>
                <a:spcPts val="0"/>
              </a:spcBef>
              <a:spcAft>
                <a:spcPts val="0"/>
              </a:spcAft>
              <a:buClr>
                <a:schemeClr val="dk1"/>
              </a:buClr>
              <a:buSzPts val="1200"/>
              <a:buFont typeface="Arial"/>
              <a:buNone/>
            </a:pPr>
            <a:endParaRPr sz="1600"/>
          </a:p>
          <a:p>
            <a:pPr marL="171707" lvl="0" indent="-197107" algn="l" rtl="0">
              <a:spcBef>
                <a:spcPts val="0"/>
              </a:spcBef>
              <a:spcAft>
                <a:spcPts val="0"/>
              </a:spcAft>
              <a:buClr>
                <a:schemeClr val="dk1"/>
              </a:buClr>
              <a:buSzPts val="1600"/>
              <a:buFont typeface="Arial"/>
              <a:buChar char="•"/>
            </a:pPr>
            <a:r>
              <a:rPr lang="en-US" sz="1000"/>
              <a:t>Além disso, o uso do termo “serviços sociais e de saúde mental” nestes módulos refere-se a uma ampla gama de serviços atualmente prestados por países, incluindo, por exemplo, centros comunitários de saúde mental, clínicas de atenção primária, serviços ambulatoriais, hospitais psiquiátricos, enfermarias psiquiátricas em hospitais gerais, centros de reabilitação, curandeiros tradicionais, centros de dia, lares para idosos e outros lares de “grupos”, bem como serviços domiciliares e serviços e apoios que oferecem alternativas aos serviços tradicionais de saúde mental ou sociais, fornecidos por uma ampla gama de prestadores de saúde e assistência social nos setores público, privado e não-governamental.</a:t>
            </a:r>
            <a:endParaRPr sz="1000"/>
          </a:p>
          <a:p>
            <a:pPr marL="171707" lvl="0" indent="-95507" algn="l" rtl="0">
              <a:spcBef>
                <a:spcPts val="0"/>
              </a:spcBef>
              <a:spcAft>
                <a:spcPts val="0"/>
              </a:spcAft>
              <a:buClr>
                <a:schemeClr val="dk1"/>
              </a:buClr>
              <a:buSzPts val="1200"/>
              <a:buFont typeface="Arial"/>
              <a:buNone/>
            </a:pPr>
            <a:endParaRPr sz="1600"/>
          </a:p>
          <a:p>
            <a:pPr marL="171707" lvl="0" indent="-197107" algn="l" rtl="0">
              <a:spcBef>
                <a:spcPts val="0"/>
              </a:spcBef>
              <a:spcAft>
                <a:spcPts val="0"/>
              </a:spcAft>
              <a:buClr>
                <a:schemeClr val="dk1"/>
              </a:buClr>
              <a:buSzPts val="1600"/>
              <a:buFont typeface="Arial"/>
              <a:buChar char="•"/>
            </a:pPr>
            <a:r>
              <a:rPr lang="en-US" sz="1000"/>
              <a:t>A terminologia adotada neste documento foi selecionada por uma questão de inclusão. </a:t>
            </a:r>
            <a:endParaRPr sz="1000"/>
          </a:p>
          <a:p>
            <a:pPr marL="629593" lvl="1" indent="-197107" algn="l" rtl="0">
              <a:spcBef>
                <a:spcPts val="0"/>
              </a:spcBef>
              <a:spcAft>
                <a:spcPts val="0"/>
              </a:spcAft>
              <a:buClr>
                <a:schemeClr val="dk1"/>
              </a:buClr>
              <a:buSzPts val="1600"/>
              <a:buFont typeface="Arial"/>
              <a:buChar char="•"/>
            </a:pPr>
            <a:r>
              <a:rPr lang="en-US" sz="1000"/>
              <a:t>É uma escolha individual se identificar com certas expressões ou conceitos, mas os direitos humanos são aplicáveis a todos, em todos os lugares. </a:t>
            </a:r>
            <a:endParaRPr sz="1000"/>
          </a:p>
          <a:p>
            <a:pPr marL="629593" lvl="1" indent="-197107" algn="l" rtl="0">
              <a:spcBef>
                <a:spcPts val="0"/>
              </a:spcBef>
              <a:spcAft>
                <a:spcPts val="0"/>
              </a:spcAft>
              <a:buClr>
                <a:schemeClr val="dk1"/>
              </a:buClr>
              <a:buSzPts val="1600"/>
              <a:buFont typeface="Arial"/>
              <a:buChar char="•"/>
            </a:pPr>
            <a:r>
              <a:rPr lang="en-US" sz="1000"/>
              <a:t>Um diagnóstico ou deficiência nunca deve definir uma pessoa. </a:t>
            </a:r>
            <a:endParaRPr sz="1000"/>
          </a:p>
          <a:p>
            <a:pPr marL="629593" lvl="1" indent="-197107" algn="l" rtl="0">
              <a:spcBef>
                <a:spcPts val="0"/>
              </a:spcBef>
              <a:spcAft>
                <a:spcPts val="0"/>
              </a:spcAft>
              <a:buClr>
                <a:schemeClr val="dk1"/>
              </a:buClr>
              <a:buSzPts val="1600"/>
              <a:buFont typeface="Arial"/>
              <a:buChar char="•"/>
            </a:pPr>
            <a:r>
              <a:rPr lang="en-US" sz="1000"/>
              <a:t>Somos todos indivíduos, com um contexto social único, personalidade, objetivos, aspirações e relacionamentos com os outros.</a:t>
            </a:r>
            <a:endParaRPr sz="1000"/>
          </a:p>
          <a:p>
            <a:pPr marL="0" lvl="0" indent="0" algn="l" rtl="0">
              <a:spcBef>
                <a:spcPts val="0"/>
              </a:spcBef>
              <a:spcAft>
                <a:spcPts val="0"/>
              </a:spcAft>
              <a:buNone/>
            </a:pPr>
            <a:endParaRPr sz="1600"/>
          </a:p>
        </p:txBody>
      </p:sp>
      <p:sp>
        <p:nvSpPr>
          <p:cNvPr id="164" name="Google Shape;164;p5: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50: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50: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b="1">
                <a:latin typeface="Calibri"/>
                <a:ea typeface="Calibri"/>
                <a:cs typeface="Calibri"/>
                <a:sym typeface="Calibri"/>
              </a:rPr>
              <a:t>Apresentação: Grupos/segmentos da população em risco de violações de direitos humanos (35 min.)</a:t>
            </a:r>
            <a:endParaRPr sz="1200" b="1">
              <a:latin typeface="Calibri"/>
              <a:ea typeface="Calibri"/>
              <a:cs typeface="Calibri"/>
              <a:sym typeface="Calibri"/>
            </a:endParaRPr>
          </a:p>
          <a:p>
            <a:pPr marL="0" lvl="0" indent="0" algn="just" rtl="0">
              <a:lnSpc>
                <a:spcPct val="115000"/>
              </a:lnSpc>
              <a:spcBef>
                <a:spcPts val="1002"/>
              </a:spcBef>
              <a:spcAft>
                <a:spcPts val="0"/>
              </a:spcAft>
              <a:buNone/>
            </a:pPr>
            <a:r>
              <a:rPr lang="en-US" sz="1200">
                <a:latin typeface="Calibri"/>
                <a:ea typeface="Calibri"/>
                <a:cs typeface="Calibri"/>
                <a:sym typeface="Calibri"/>
              </a:rPr>
              <a:t>Nesta apresentação, vamos analisar as violações de direitos humanos sofridas por diferentes grupos da população. </a:t>
            </a:r>
            <a:endParaRPr/>
          </a:p>
          <a:p>
            <a:pPr marL="171707" lvl="0" indent="-171707" algn="just" rtl="0">
              <a:lnSpc>
                <a:spcPct val="115000"/>
              </a:lnSpc>
              <a:spcBef>
                <a:spcPts val="1002"/>
              </a:spcBef>
              <a:spcAft>
                <a:spcPts val="0"/>
              </a:spcAft>
              <a:buClr>
                <a:schemeClr val="dk1"/>
              </a:buClr>
              <a:buSzPts val="1200"/>
              <a:buFont typeface="Arial"/>
              <a:buChar char="•"/>
            </a:pPr>
            <a:r>
              <a:rPr lang="en-US" sz="1200">
                <a:latin typeface="Calibri"/>
                <a:ea typeface="Calibri"/>
                <a:cs typeface="Calibri"/>
                <a:sym typeface="Calibri"/>
              </a:rPr>
              <a:t>Certos grupos de pessoas ou segmentos da população correm mais risco do que outros de sofrer exclusão social, discriminação e outras violações dos direitos humanos. </a:t>
            </a:r>
            <a:endParaRPr/>
          </a:p>
          <a:p>
            <a:pPr marL="171707" lvl="0" indent="-171707" algn="just" rtl="0">
              <a:lnSpc>
                <a:spcPct val="115000"/>
              </a:lnSpc>
              <a:spcBef>
                <a:spcPts val="1002"/>
              </a:spcBef>
              <a:spcAft>
                <a:spcPts val="0"/>
              </a:spcAft>
              <a:buClr>
                <a:schemeClr val="dk1"/>
              </a:buClr>
              <a:buSzPts val="1200"/>
              <a:buFont typeface="Arial"/>
              <a:buChar char="•"/>
            </a:pPr>
            <a:r>
              <a:rPr lang="en-US" sz="1200">
                <a:latin typeface="Calibri"/>
                <a:ea typeface="Calibri"/>
                <a:cs typeface="Calibri"/>
                <a:sym typeface="Calibri"/>
              </a:rPr>
              <a:t>Eles às vezes são chamados de grupos "marginalizados" ou "vulneráveis" (</a:t>
            </a:r>
            <a:r>
              <a:rPr lang="en-US">
                <a:solidFill>
                  <a:srgbClr val="000000"/>
                </a:solidFill>
              </a:rPr>
              <a:t>o termo "vulnerabilidade" neste contexto não implica fragilidade, fraqueza ou deficiência em relação aos indivíduos ou grupos em questão). </a:t>
            </a: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530" name="Google Shape;530;p50: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51: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51: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171707" lvl="0"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Exemplos de tais grupos/segmentos de risco da população podem incluir: </a:t>
            </a:r>
            <a:endParaRPr sz="1200">
              <a:latin typeface="Calibri"/>
              <a:ea typeface="Calibri"/>
              <a:cs typeface="Calibri"/>
              <a:sym typeface="Calibri"/>
            </a:endParaRPr>
          </a:p>
          <a:p>
            <a:pPr marL="801300" lvl="1" indent="-343414" algn="l" rtl="0">
              <a:lnSpc>
                <a:spcPct val="115000"/>
              </a:lnSpc>
              <a:spcBef>
                <a:spcPts val="1002"/>
              </a:spcBef>
              <a:spcAft>
                <a:spcPts val="0"/>
              </a:spcAft>
              <a:buClr>
                <a:schemeClr val="dk1"/>
              </a:buClr>
              <a:buSzPts val="1200"/>
              <a:buFont typeface="Noto Sans Symbols"/>
              <a:buChar char="∙"/>
            </a:pPr>
            <a:r>
              <a:rPr lang="en-US" sz="1200">
                <a:latin typeface="Calibri"/>
                <a:ea typeface="Calibri"/>
                <a:cs typeface="Calibri"/>
                <a:sym typeface="Calibri"/>
              </a:rPr>
              <a:t>mulheres</a:t>
            </a:r>
            <a:endParaRPr sz="1200">
              <a:latin typeface="Calibri"/>
              <a:ea typeface="Calibri"/>
              <a:cs typeface="Calibri"/>
              <a:sym typeface="Calibri"/>
            </a:endParaRPr>
          </a:p>
          <a:p>
            <a:pPr marL="801300" lvl="1"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refugiados</a:t>
            </a:r>
            <a:endParaRPr sz="1200">
              <a:latin typeface="Calibri"/>
              <a:ea typeface="Calibri"/>
              <a:cs typeface="Calibri"/>
              <a:sym typeface="Calibri"/>
            </a:endParaRPr>
          </a:p>
          <a:p>
            <a:pPr marL="801300" lvl="1"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povos indígenas</a:t>
            </a:r>
            <a:endParaRPr sz="1200">
              <a:latin typeface="Calibri"/>
              <a:ea typeface="Calibri"/>
              <a:cs typeface="Calibri"/>
              <a:sym typeface="Calibri"/>
            </a:endParaRPr>
          </a:p>
          <a:p>
            <a:pPr marL="801300" lvl="1"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people who are lesbian, gay, bisexual, transgender, intersex or questioning (LGBTIQ)</a:t>
            </a:r>
            <a:endParaRPr sz="1200">
              <a:latin typeface="Calibri"/>
              <a:ea typeface="Calibri"/>
              <a:cs typeface="Calibri"/>
              <a:sym typeface="Calibri"/>
            </a:endParaRPr>
          </a:p>
          <a:p>
            <a:pPr marL="801300" lvl="1"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crianças</a:t>
            </a:r>
            <a:endParaRPr sz="1200">
              <a:latin typeface="Calibri"/>
              <a:ea typeface="Calibri"/>
              <a:cs typeface="Calibri"/>
              <a:sym typeface="Calibri"/>
            </a:endParaRPr>
          </a:p>
          <a:p>
            <a:pPr marL="801300" lvl="1"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pessoas com HIV/AIDS</a:t>
            </a:r>
            <a:endParaRPr sz="1200">
              <a:latin typeface="Calibri"/>
              <a:ea typeface="Calibri"/>
              <a:cs typeface="Calibri"/>
              <a:sym typeface="Calibri"/>
            </a:endParaRPr>
          </a:p>
          <a:p>
            <a:pPr marL="801300" lvl="1"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crianças e adultos com deficiência (particularmente aqueles com deficiências psicossociais, intelectuais ou cognitivas)</a:t>
            </a:r>
            <a:endParaRPr sz="1200">
              <a:latin typeface="Calibri"/>
              <a:ea typeface="Calibri"/>
              <a:cs typeface="Calibri"/>
              <a:sym typeface="Calibri"/>
            </a:endParaRPr>
          </a:p>
          <a:p>
            <a:pPr marL="801300" lvl="1"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pessoas idosas </a:t>
            </a:r>
            <a:endParaRPr sz="1200">
              <a:latin typeface="Calibri"/>
              <a:ea typeface="Calibri"/>
              <a:cs typeface="Calibri"/>
              <a:sym typeface="Calibri"/>
            </a:endParaRPr>
          </a:p>
          <a:p>
            <a:pPr marL="801300" lvl="1"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migrantes.</a:t>
            </a: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538" name="Google Shape;538;p51: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52: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52: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a:solidFill>
                  <a:srgbClr val="4F81BD"/>
                </a:solidFill>
                <a:latin typeface="Calibri"/>
                <a:ea typeface="Calibri"/>
                <a:cs typeface="Calibri"/>
                <a:sym typeface="Calibri"/>
              </a:rPr>
              <a:t>Ao apresentar a lista de grupos vulneráveis, lembre aos participantes que:</a:t>
            </a:r>
            <a:endParaRPr sz="1200">
              <a:latin typeface="Calibri"/>
              <a:ea typeface="Calibri"/>
              <a:cs typeface="Calibri"/>
              <a:sym typeface="Calibri"/>
            </a:endParaRPr>
          </a:p>
          <a:p>
            <a:pPr marL="171707" lvl="0" indent="-171707" algn="just" rtl="0">
              <a:lnSpc>
                <a:spcPct val="115000"/>
              </a:lnSpc>
              <a:spcBef>
                <a:spcPts val="1002"/>
              </a:spcBef>
              <a:spcAft>
                <a:spcPts val="0"/>
              </a:spcAft>
              <a:buClr>
                <a:schemeClr val="dk1"/>
              </a:buClr>
              <a:buSzPts val="1200"/>
              <a:buFont typeface="Arial"/>
              <a:buChar char="•"/>
            </a:pPr>
            <a:r>
              <a:rPr lang="en-US" sz="1200">
                <a:latin typeface="Calibri"/>
                <a:ea typeface="Calibri"/>
                <a:cs typeface="Calibri"/>
                <a:sym typeface="Calibri"/>
              </a:rPr>
              <a:t>Às vezes, grupos/segmentos da população sujeitos a violações de direitos humanos podem representar uma parte significativa da população (por exemplo, mulheres). </a:t>
            </a:r>
            <a:endParaRPr sz="1200">
              <a:latin typeface="Calibri"/>
              <a:ea typeface="Calibri"/>
              <a:cs typeface="Calibri"/>
              <a:sym typeface="Calibri"/>
            </a:endParaRPr>
          </a:p>
          <a:p>
            <a:pPr marL="171707" lvl="0" indent="-171707" algn="just" rtl="0">
              <a:lnSpc>
                <a:spcPct val="115000"/>
              </a:lnSpc>
              <a:spcBef>
                <a:spcPts val="1002"/>
              </a:spcBef>
              <a:spcAft>
                <a:spcPts val="0"/>
              </a:spcAft>
              <a:buClr>
                <a:schemeClr val="dk1"/>
              </a:buClr>
              <a:buSzPts val="1200"/>
              <a:buFont typeface="Arial"/>
              <a:buChar char="•"/>
            </a:pPr>
            <a:r>
              <a:rPr lang="en-US" sz="1200">
                <a:latin typeface="Calibri"/>
                <a:ea typeface="Calibri"/>
                <a:cs typeface="Calibri"/>
                <a:sym typeface="Calibri"/>
              </a:rPr>
              <a:t>Além disso, esses grupos não são exclusivos.</a:t>
            </a:r>
            <a:r>
              <a:rPr lang="en-US" b="1"/>
              <a:t> </a:t>
            </a:r>
            <a:r>
              <a:rPr lang="en-US" sz="1200">
                <a:latin typeface="Calibri"/>
                <a:ea typeface="Calibri"/>
                <a:cs typeface="Calibri"/>
                <a:sym typeface="Calibri"/>
              </a:rPr>
              <a:t>As pessoas podem pertencer a mais de um grupo ou segmento da população em risco, o que pode expô-las a ainda mais violações dos direitos humanos, incluindo formas múltiplas e cruzadas de discriminação (por exemplo, mulheres com deficiência, indígenas diagnosticados com HIV/AIDS). </a:t>
            </a:r>
            <a:endParaRPr sz="1200">
              <a:latin typeface="Calibri"/>
              <a:ea typeface="Calibri"/>
              <a:cs typeface="Calibri"/>
              <a:sym typeface="Calibri"/>
            </a:endParaRPr>
          </a:p>
          <a:p>
            <a:pPr marL="171707" lvl="0" indent="-171707" algn="just" rtl="0">
              <a:lnSpc>
                <a:spcPct val="115000"/>
              </a:lnSpc>
              <a:spcBef>
                <a:spcPts val="1002"/>
              </a:spcBef>
              <a:spcAft>
                <a:spcPts val="0"/>
              </a:spcAft>
              <a:buClr>
                <a:schemeClr val="dk1"/>
              </a:buClr>
              <a:buSzPts val="1200"/>
              <a:buFont typeface="Arial"/>
              <a:buChar char="•"/>
            </a:pPr>
            <a:r>
              <a:rPr lang="en-US" sz="1200">
                <a:latin typeface="Calibri"/>
                <a:ea typeface="Calibri"/>
                <a:cs typeface="Calibri"/>
                <a:sym typeface="Calibri"/>
              </a:rPr>
              <a:t>Também pode haver diferenças importantes entre os indivíduos dentro desses grupos; por exemplo, homens gays e bissexuais geralmente correm maior risco de suicídio, com diferenças nas taxas observadas em fatores que incluem renda, educação e ambiente de vida) </a:t>
            </a:r>
            <a:r>
              <a:rPr lang="en-US" i="1"/>
              <a:t>(</a:t>
            </a:r>
            <a:r>
              <a:rPr lang="en-US" i="1" u="sng">
                <a:solidFill>
                  <a:srgbClr val="0000FF"/>
                </a:solidFill>
                <a:hlinkClick r:id="rId3">
                  <a:extLst>
                    <a:ext uri="{A12FA001-AC4F-418D-AE19-62706E023703}">
                      <ahyp:hlinkClr xmlns:ahyp="http://schemas.microsoft.com/office/drawing/2018/hyperlinkcolor" val="tx"/>
                    </a:ext>
                  </a:extLst>
                </a:hlinkClick>
              </a:rPr>
              <a:t>16</a:t>
            </a:r>
            <a:r>
              <a:rPr lang="en-US" i="1"/>
              <a:t>)</a:t>
            </a:r>
            <a:r>
              <a:rPr lang="en-US" sz="1200">
                <a:latin typeface="Calibri"/>
                <a:ea typeface="Calibri"/>
                <a:cs typeface="Calibri"/>
                <a:sym typeface="Calibri"/>
              </a:rPr>
              <a:t>.</a:t>
            </a:r>
            <a:endParaRPr sz="1200">
              <a:latin typeface="Calibri"/>
              <a:ea typeface="Calibri"/>
              <a:cs typeface="Calibri"/>
              <a:sym typeface="Calibri"/>
            </a:endParaRPr>
          </a:p>
          <a:p>
            <a:pPr marL="171707" lvl="0" indent="-171707" algn="just" rtl="0">
              <a:lnSpc>
                <a:spcPct val="115000"/>
              </a:lnSpc>
              <a:spcBef>
                <a:spcPts val="1002"/>
              </a:spcBef>
              <a:spcAft>
                <a:spcPts val="0"/>
              </a:spcAft>
              <a:buClr>
                <a:schemeClr val="dk1"/>
              </a:buClr>
              <a:buSzPts val="1200"/>
              <a:buFont typeface="Arial"/>
              <a:buChar char="•"/>
            </a:pPr>
            <a:r>
              <a:rPr lang="en-US" sz="1200">
                <a:latin typeface="Calibri"/>
                <a:ea typeface="Calibri"/>
                <a:cs typeface="Calibri"/>
                <a:sym typeface="Calibri"/>
              </a:rPr>
              <a:t>Finalmente, é importante notar que grupos que podem ser considerados em risco de violações de direitos humanos também podem experimentar poder e vantagem, e podem demonstrar resiliência </a:t>
            </a:r>
            <a:r>
              <a:rPr lang="en-US" i="1"/>
              <a:t>(</a:t>
            </a:r>
            <a:r>
              <a:rPr lang="en-US" i="1" u="sng">
                <a:solidFill>
                  <a:srgbClr val="0000FF"/>
                </a:solidFill>
                <a:hlinkClick r:id="rId4">
                  <a:extLst>
                    <a:ext uri="{A12FA001-AC4F-418D-AE19-62706E023703}">
                      <ahyp:hlinkClr xmlns:ahyp="http://schemas.microsoft.com/office/drawing/2018/hyperlinkcolor" val="tx"/>
                    </a:ext>
                  </a:extLst>
                </a:hlinkClick>
              </a:rPr>
              <a:t>17</a:t>
            </a:r>
            <a:r>
              <a:rPr lang="en-US" i="1"/>
              <a:t>)</a:t>
            </a:r>
            <a:r>
              <a:rPr lang="en-US" sz="1200">
                <a:latin typeface="Calibri"/>
                <a:ea typeface="Calibri"/>
                <a:cs typeface="Calibri"/>
                <a:sym typeface="Calibri"/>
              </a:rPr>
              <a:t>. </a:t>
            </a: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546" name="Google Shape;546;p52: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53:notes"/>
          <p:cNvSpPr>
            <a:spLocks noGrp="1" noRot="1" noChangeAspect="1"/>
          </p:cNvSpPr>
          <p:nvPr>
            <p:ph type="sldImg" idx="2"/>
          </p:nvPr>
        </p:nvSpPr>
        <p:spPr>
          <a:xfrm>
            <a:off x="1128713" y="441325"/>
            <a:ext cx="4549775" cy="2560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53:notes"/>
          <p:cNvSpPr txBox="1">
            <a:spLocks noGrp="1"/>
          </p:cNvSpPr>
          <p:nvPr>
            <p:ph type="body" idx="1"/>
          </p:nvPr>
        </p:nvSpPr>
        <p:spPr>
          <a:xfrm>
            <a:off x="680084" y="3025172"/>
            <a:ext cx="5451323" cy="5165399"/>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None/>
            </a:pPr>
            <a:r>
              <a:rPr lang="en-US" sz="1200">
                <a:solidFill>
                  <a:srgbClr val="4F81BD"/>
                </a:solidFill>
                <a:latin typeface="Calibri"/>
                <a:ea typeface="Calibri"/>
                <a:cs typeface="Calibri"/>
                <a:sym typeface="Calibri"/>
              </a:rPr>
              <a:t>Faça as seguintes perguntas ao grupo e anote suas respostas no flipchart:</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Qual destes grupos/segmentos da sociedade pode estar particularmente em risco de violações dos direitos humanos no seu país?</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O que torna esses grupos/segmentos da população em alto risco de terem seus direitos humanos violados? (Considere os fatores sociais que esses grupos podem experimentar.)</a:t>
            </a:r>
            <a:endParaRPr sz="1200">
              <a:latin typeface="Calibri"/>
              <a:ea typeface="Calibri"/>
              <a:cs typeface="Calibri"/>
              <a:sym typeface="Calibri"/>
            </a:endParaRPr>
          </a:p>
          <a:p>
            <a:pPr marL="0" lvl="0" indent="0" algn="l" rtl="0">
              <a:lnSpc>
                <a:spcPct val="115000"/>
              </a:lnSpc>
              <a:spcBef>
                <a:spcPts val="1002"/>
              </a:spcBef>
              <a:spcAft>
                <a:spcPts val="0"/>
              </a:spcAft>
              <a:buNone/>
            </a:pPr>
            <a:r>
              <a:rPr lang="en-US" sz="1200">
                <a:solidFill>
                  <a:srgbClr val="4F81BD"/>
                </a:solidFill>
                <a:latin typeface="Calibri"/>
                <a:ea typeface="Calibri"/>
                <a:cs typeface="Calibri"/>
                <a:sym typeface="Calibri"/>
              </a:rPr>
              <a:t>É importante permitir que os participantes apresentem exemplos específicos para os grupos que foram listados. Permita que os participantes debatam essas questões.</a:t>
            </a:r>
            <a:endParaRPr sz="1200">
              <a:latin typeface="Calibri"/>
              <a:ea typeface="Calibri"/>
              <a:cs typeface="Calibri"/>
              <a:sym typeface="Calibri"/>
            </a:endParaRPr>
          </a:p>
          <a:p>
            <a:pPr marL="0" lvl="0" indent="0" algn="l" rtl="0">
              <a:lnSpc>
                <a:spcPct val="115000"/>
              </a:lnSpc>
              <a:spcBef>
                <a:spcPts val="1002"/>
              </a:spcBef>
              <a:spcAft>
                <a:spcPts val="0"/>
              </a:spcAft>
              <a:buNone/>
            </a:pPr>
            <a:r>
              <a:rPr lang="en-US" sz="1200">
                <a:solidFill>
                  <a:srgbClr val="4F81BD"/>
                </a:solidFill>
                <a:latin typeface="Calibri"/>
                <a:ea typeface="Calibri"/>
                <a:cs typeface="Calibri"/>
                <a:sym typeface="Calibri"/>
              </a:rPr>
              <a:t>Pergunte ao grupo:</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Com base nas respostas acima, quais são algumas experiências abrangentes/compartilhadas que esses grupos têm em comum?</a:t>
            </a:r>
            <a:endParaRPr sz="1200">
              <a:latin typeface="Calibri"/>
              <a:ea typeface="Calibri"/>
              <a:cs typeface="Calibri"/>
              <a:sym typeface="Calibri"/>
            </a:endParaRPr>
          </a:p>
          <a:p>
            <a:pPr marL="360585" lvl="0" indent="-360585" algn="l" rtl="0">
              <a:lnSpc>
                <a:spcPct val="115000"/>
              </a:lnSpc>
              <a:spcBef>
                <a:spcPts val="0"/>
              </a:spcBef>
              <a:spcAft>
                <a:spcPts val="0"/>
              </a:spcAft>
              <a:buNone/>
            </a:pPr>
            <a:r>
              <a:rPr lang="en-US" sz="1200">
                <a:solidFill>
                  <a:srgbClr val="4F81BD"/>
                </a:solidFill>
                <a:latin typeface="Calibri"/>
                <a:ea typeface="Calibri"/>
                <a:cs typeface="Calibri"/>
                <a:sym typeface="Calibri"/>
              </a:rPr>
              <a:t>Algumas respostas podem incluir:</a:t>
            </a:r>
            <a:endParaRPr sz="1200">
              <a:latin typeface="Calibri"/>
              <a:ea typeface="Calibri"/>
              <a:cs typeface="Calibri"/>
              <a:sym typeface="Calibri"/>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Eles são frequentemente distinguidos como diferentes ou separados do resto da sociedade e podem se tornar socialmente isolados ou excluídos. </a:t>
            </a:r>
            <a:endParaRPr sz="1200">
              <a:latin typeface="Calibri"/>
              <a:ea typeface="Calibri"/>
              <a:cs typeface="Calibri"/>
              <a:sym typeface="Calibri"/>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Muitas vezes, eles são menos capazes de exercer o poder, as pessoas tendem a não ouvi-los e as dinâmicas do poder são pesadas contra eles.</a:t>
            </a:r>
            <a:endParaRPr sz="1200">
              <a:latin typeface="Calibri"/>
              <a:ea typeface="Calibri"/>
              <a:cs typeface="Calibri"/>
              <a:sym typeface="Calibri"/>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Eles podem não ter a rede de apoio social em que muitas pessoas confiam em momentos de dificuldade.</a:t>
            </a:r>
            <a:endParaRPr sz="1200">
              <a:latin typeface="Calibri"/>
              <a:ea typeface="Calibri"/>
              <a:cs typeface="Calibri"/>
              <a:sym typeface="Calibri"/>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Eles podem enfrentar barreiras para acessar os serviços de saúde.</a:t>
            </a:r>
            <a:endParaRPr sz="1200">
              <a:latin typeface="Calibri"/>
              <a:ea typeface="Calibri"/>
              <a:cs typeface="Calibri"/>
              <a:sym typeface="Calibri"/>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Seus direitos humanos tendem a ser menos protegidos, menos priorizados ou não levados em consideração pela legislação.</a:t>
            </a:r>
            <a:endParaRPr sz="1200">
              <a:latin typeface="Calibri"/>
              <a:ea typeface="Calibri"/>
              <a:cs typeface="Calibri"/>
              <a:sym typeface="Calibri"/>
            </a:endParaRPr>
          </a:p>
          <a:p>
            <a:pPr marL="0" lvl="0" indent="0" algn="l" rtl="0">
              <a:spcBef>
                <a:spcPts val="0"/>
              </a:spcBef>
              <a:spcAft>
                <a:spcPts val="0"/>
              </a:spcAft>
              <a:buNone/>
            </a:pPr>
            <a:endParaRPr sz="1200"/>
          </a:p>
        </p:txBody>
      </p:sp>
      <p:sp>
        <p:nvSpPr>
          <p:cNvPr id="554" name="Google Shape;554;p53: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54:notes"/>
          <p:cNvSpPr>
            <a:spLocks noGrp="1" noRot="1" noChangeAspect="1"/>
          </p:cNvSpPr>
          <p:nvPr>
            <p:ph type="sldImg" idx="2"/>
          </p:nvPr>
        </p:nvSpPr>
        <p:spPr>
          <a:xfrm>
            <a:off x="85725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p54:notes"/>
          <p:cNvSpPr txBox="1">
            <a:spLocks noGrp="1"/>
          </p:cNvSpPr>
          <p:nvPr>
            <p:ph type="body" idx="1"/>
          </p:nvPr>
        </p:nvSpPr>
        <p:spPr>
          <a:xfrm>
            <a:off x="680878" y="3324240"/>
            <a:ext cx="5447030" cy="6117915"/>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a:solidFill>
                  <a:srgbClr val="4F81BD"/>
                </a:solidFill>
                <a:latin typeface="Calibri"/>
                <a:ea typeface="Calibri"/>
                <a:cs typeface="Calibri"/>
                <a:sym typeface="Calibri"/>
              </a:rPr>
              <a:t>Após a breve discussão em plenário, prossiga com a apresentação:</a:t>
            </a:r>
            <a:endParaRPr sz="1200">
              <a:latin typeface="Calibri"/>
              <a:ea typeface="Calibri"/>
              <a:cs typeface="Calibri"/>
              <a:sym typeface="Calibri"/>
            </a:endParaRPr>
          </a:p>
          <a:p>
            <a:pPr marL="0" lvl="0" indent="0" algn="just" rtl="0">
              <a:lnSpc>
                <a:spcPct val="115000"/>
              </a:lnSpc>
              <a:spcBef>
                <a:spcPts val="0"/>
              </a:spcBef>
              <a:spcAft>
                <a:spcPts val="0"/>
              </a:spcAft>
              <a:buNone/>
            </a:pPr>
            <a:r>
              <a:rPr lang="en-US" sz="1200">
                <a:latin typeface="Calibri"/>
                <a:ea typeface="Calibri"/>
                <a:cs typeface="Calibri"/>
                <a:sym typeface="Calibri"/>
              </a:rPr>
              <a:t> </a:t>
            </a:r>
            <a:endParaRPr sz="1200">
              <a:latin typeface="Calibri"/>
              <a:ea typeface="Calibri"/>
              <a:cs typeface="Calibri"/>
              <a:sym typeface="Calibri"/>
            </a:endParaRPr>
          </a:p>
          <a:p>
            <a:pPr marL="0" lvl="0" indent="0" algn="just" rtl="0">
              <a:lnSpc>
                <a:spcPct val="115000"/>
              </a:lnSpc>
              <a:spcBef>
                <a:spcPts val="0"/>
              </a:spcBef>
              <a:spcAft>
                <a:spcPts val="0"/>
              </a:spcAft>
              <a:buNone/>
            </a:pPr>
            <a:r>
              <a:rPr lang="en-US" sz="1200">
                <a:latin typeface="Calibri"/>
                <a:ea typeface="Calibri"/>
                <a:cs typeface="Calibri"/>
                <a:sym typeface="Calibri"/>
              </a:rPr>
              <a:t>Embora esses grupos ou segmentos da população possam diferir entre sociedades e países, eles geralmente compartilham desafios comuns devido a fatores e condições sociais, econômicas ou outros.</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sz="1200">
                <a:solidFill>
                  <a:srgbClr val="4F81BD"/>
                </a:solidFill>
                <a:latin typeface="Calibri"/>
                <a:ea typeface="Calibri"/>
                <a:cs typeface="Calibri"/>
                <a:sym typeface="Calibri"/>
              </a:rPr>
              <a:t> </a:t>
            </a:r>
            <a:endParaRPr sz="1200">
              <a:latin typeface="Calibri"/>
              <a:ea typeface="Calibri"/>
              <a:cs typeface="Calibri"/>
              <a:sym typeface="Calibri"/>
            </a:endParaRPr>
          </a:p>
          <a:p>
            <a:pPr marL="0" lvl="0" indent="0" algn="just" rtl="0">
              <a:lnSpc>
                <a:spcPct val="115000"/>
              </a:lnSpc>
              <a:spcBef>
                <a:spcPts val="0"/>
              </a:spcBef>
              <a:spcAft>
                <a:spcPts val="0"/>
              </a:spcAft>
              <a:buNone/>
            </a:pPr>
            <a:r>
              <a:rPr lang="en-US" sz="1200">
                <a:latin typeface="Calibri"/>
                <a:ea typeface="Calibri"/>
                <a:cs typeface="Calibri"/>
                <a:sym typeface="Calibri"/>
              </a:rPr>
              <a:t>Os principais desafios que esses grupos/segmentos da população podem ter em comum incluem </a:t>
            </a:r>
            <a:r>
              <a:rPr lang="en-US" i="1"/>
              <a:t>(</a:t>
            </a:r>
            <a:r>
              <a:rPr lang="en-US" i="1" u="sng">
                <a:solidFill>
                  <a:schemeClr val="hlink"/>
                </a:solidFill>
                <a:hlinkClick r:id="rId3"/>
              </a:rPr>
              <a:t>18</a:t>
            </a:r>
            <a:r>
              <a:rPr lang="en-US" i="1"/>
              <a:t>)</a:t>
            </a:r>
            <a:r>
              <a:rPr lang="en-US" sz="1200">
                <a:latin typeface="Calibri"/>
                <a:ea typeface="Calibri"/>
                <a:cs typeface="Calibri"/>
                <a:sym typeface="Calibri"/>
              </a:rPr>
              <a:t>:</a:t>
            </a:r>
            <a:endParaRPr sz="1200">
              <a:latin typeface="Calibri"/>
              <a:ea typeface="Calibri"/>
              <a:cs typeface="Calibri"/>
              <a:sym typeface="Calibri"/>
            </a:endParaRPr>
          </a:p>
          <a:p>
            <a:pPr marL="0" lvl="0" indent="0" algn="l" rtl="0">
              <a:lnSpc>
                <a:spcPct val="115000"/>
              </a:lnSpc>
              <a:spcBef>
                <a:spcPts val="0"/>
              </a:spcBef>
              <a:spcAft>
                <a:spcPts val="0"/>
              </a:spcAft>
              <a:buNone/>
            </a:pPr>
            <a:r>
              <a:rPr lang="en-US" sz="1200">
                <a:latin typeface="Calibri"/>
                <a:ea typeface="Calibri"/>
                <a:cs typeface="Calibri"/>
                <a:sym typeface="Calibri"/>
              </a:rPr>
              <a:t> </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discriminação em todas as áreas de suas vidas;</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violência, abuso e negligência;</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restrições no exercício de direitos civis e políticos;</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exclusão da participação plena na sociedade;</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acesso reduzido a serviços sociais, incluindo habitação;</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acesso reduzido a cuidados de saúde e apoio;</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acesso reduzido a serviços de socorro de emergência;</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falta de oportunidades educacionais;</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exclusão ou acesso reduzido a oportunidades de geração de renda e emprego;</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aumento das taxas de doenças e morte prematura.</a:t>
            </a:r>
            <a:endParaRPr sz="1200">
              <a:latin typeface="Calibri"/>
              <a:ea typeface="Calibri"/>
              <a:cs typeface="Calibri"/>
              <a:sym typeface="Calibri"/>
            </a:endParaRPr>
          </a:p>
          <a:p>
            <a:pPr marL="0" lvl="0" indent="0" algn="l" rtl="0">
              <a:spcBef>
                <a:spcPts val="0"/>
              </a:spcBef>
              <a:spcAft>
                <a:spcPts val="0"/>
              </a:spcAft>
              <a:buNone/>
            </a:pPr>
            <a:endParaRPr sz="1200"/>
          </a:p>
        </p:txBody>
      </p:sp>
      <p:sp>
        <p:nvSpPr>
          <p:cNvPr id="562" name="Google Shape;562;p54: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55:notes"/>
          <p:cNvSpPr>
            <a:spLocks noGrp="1" noRot="1" noChangeAspect="1"/>
          </p:cNvSpPr>
          <p:nvPr>
            <p:ph type="sldImg" idx="2"/>
          </p:nvPr>
        </p:nvSpPr>
        <p:spPr>
          <a:xfrm>
            <a:off x="85725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55:notes"/>
          <p:cNvSpPr txBox="1">
            <a:spLocks noGrp="1"/>
          </p:cNvSpPr>
          <p:nvPr>
            <p:ph type="body" idx="1"/>
          </p:nvPr>
        </p:nvSpPr>
        <p:spPr>
          <a:xfrm>
            <a:off x="680880" y="3324240"/>
            <a:ext cx="5447030" cy="6117915"/>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b="1" u="sng">
                <a:latin typeface="Calibri"/>
                <a:ea typeface="Calibri"/>
                <a:cs typeface="Calibri"/>
                <a:sym typeface="Calibri"/>
              </a:rPr>
              <a:t>Discriminação em todas as áreas de suas vidas:</a:t>
            </a:r>
            <a:endParaRPr sz="1200">
              <a:latin typeface="Calibri"/>
              <a:ea typeface="Calibri"/>
              <a:cs typeface="Calibri"/>
              <a:sym typeface="Calibri"/>
            </a:endParaRPr>
          </a:p>
          <a:p>
            <a:pPr marL="171707" lvl="0"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Alguns grupos/segmentos da população enfrentam discriminações em todas as áreas de suas vidas: educação, trabalho, vida familiar, lazer, etc.</a:t>
            </a:r>
            <a:endParaRPr sz="1200">
              <a:latin typeface="Calibri"/>
              <a:ea typeface="Calibri"/>
              <a:cs typeface="Calibri"/>
              <a:sym typeface="Calibri"/>
            </a:endParaRPr>
          </a:p>
          <a:p>
            <a:pPr marL="171707" lvl="0" indent="-171707" algn="just" rtl="0">
              <a:lnSpc>
                <a:spcPct val="115000"/>
              </a:lnSpc>
              <a:spcBef>
                <a:spcPts val="1202"/>
              </a:spcBef>
              <a:spcAft>
                <a:spcPts val="0"/>
              </a:spcAft>
              <a:buClr>
                <a:schemeClr val="dk1"/>
              </a:buClr>
              <a:buSzPts val="1200"/>
              <a:buFont typeface="Arial"/>
              <a:buChar char="•"/>
            </a:pPr>
            <a:r>
              <a:rPr lang="en-US" sz="1200">
                <a:latin typeface="Calibri"/>
                <a:ea typeface="Calibri"/>
                <a:cs typeface="Calibri"/>
                <a:sym typeface="Calibri"/>
              </a:rPr>
              <a:t>A discriminação é causada por fatores complexos que interagem entre si – como a falta de educação e a ignorância em partes da população em geral, que resultam em medo e atitudes negativas. Esses fatores levam algumas pessoas a agirem de forma discriminatória em relação a grupos ou segmentos da população, excluindo-as do gozo igual de direitos e liberdade.</a:t>
            </a:r>
            <a:endParaRPr sz="1200">
              <a:latin typeface="Calibri"/>
              <a:ea typeface="Calibri"/>
              <a:cs typeface="Calibri"/>
              <a:sym typeface="Calibri"/>
            </a:endParaRPr>
          </a:p>
          <a:p>
            <a:pPr marL="171707" lvl="0" indent="-171707" algn="just" rtl="0">
              <a:lnSpc>
                <a:spcPct val="115000"/>
              </a:lnSpc>
              <a:spcBef>
                <a:spcPts val="1202"/>
              </a:spcBef>
              <a:spcAft>
                <a:spcPts val="0"/>
              </a:spcAft>
              <a:buClr>
                <a:schemeClr val="dk1"/>
              </a:buClr>
              <a:buSzPts val="1200"/>
              <a:buFont typeface="Arial"/>
              <a:buChar char="•"/>
            </a:pPr>
            <a:r>
              <a:rPr lang="en-US" sz="1200">
                <a:latin typeface="Calibri"/>
                <a:ea typeface="Calibri"/>
                <a:cs typeface="Calibri"/>
                <a:sym typeface="Calibri"/>
              </a:rPr>
              <a:t>Os desequilíbrios de poder entre diferentes grupos da sociedade também desempenham um papel importante na criação e perpetuação da discriminação. Além disso, as normas tradicionais, sejam elas legais ou sociais, bem como os papéis e estruturas na sociedade, resultam em sistemas em que alguns grupos ou segmentos têm menos oportunidades e direitos do que outros e são discriminados.</a:t>
            </a:r>
            <a:endParaRPr sz="1200">
              <a:latin typeface="Calibri"/>
              <a:ea typeface="Calibri"/>
              <a:cs typeface="Calibri"/>
              <a:sym typeface="Calibri"/>
            </a:endParaRPr>
          </a:p>
          <a:p>
            <a:pPr marL="171707" lvl="0" indent="-171707" algn="just" rtl="0">
              <a:lnSpc>
                <a:spcPct val="115000"/>
              </a:lnSpc>
              <a:spcBef>
                <a:spcPts val="1202"/>
              </a:spcBef>
              <a:spcAft>
                <a:spcPts val="0"/>
              </a:spcAft>
              <a:buClr>
                <a:schemeClr val="dk1"/>
              </a:buClr>
              <a:buSzPts val="1200"/>
              <a:buFont typeface="Arial"/>
              <a:buChar char="•"/>
            </a:pPr>
            <a:r>
              <a:rPr lang="en-US" sz="1200">
                <a:latin typeface="Calibri"/>
                <a:ea typeface="Calibri"/>
                <a:cs typeface="Calibri"/>
                <a:sym typeface="Calibri"/>
              </a:rPr>
              <a:t>Algumas pessoas podem pertencer a mais de um grupo/segmento de risco da população e, como consequência, enfrentar formas múltiplas e cruzadas de discriminação (por exemplo, mulheres com deficiência, idosos com deficiência cognitiva).</a:t>
            </a:r>
            <a:endParaRPr sz="1200">
              <a:latin typeface="Calibri"/>
              <a:ea typeface="Calibri"/>
              <a:cs typeface="Calibri"/>
              <a:sym typeface="Calibri"/>
            </a:endParaRPr>
          </a:p>
          <a:p>
            <a:pPr marL="0" lvl="0" indent="0" algn="l" rtl="0">
              <a:spcBef>
                <a:spcPts val="0"/>
              </a:spcBef>
              <a:spcAft>
                <a:spcPts val="0"/>
              </a:spcAft>
              <a:buNone/>
            </a:pPr>
            <a:endParaRPr sz="1200"/>
          </a:p>
        </p:txBody>
      </p:sp>
      <p:sp>
        <p:nvSpPr>
          <p:cNvPr id="570" name="Google Shape;570;p55: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56: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56: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b="1" u="sng">
                <a:latin typeface="Calibri"/>
                <a:ea typeface="Calibri"/>
                <a:cs typeface="Calibri"/>
                <a:sym typeface="Calibri"/>
              </a:rPr>
              <a:t>Violência, abuso e negligência:</a:t>
            </a:r>
            <a:endParaRPr sz="1200">
              <a:latin typeface="Calibri"/>
              <a:ea typeface="Calibri"/>
              <a:cs typeface="Calibri"/>
              <a:sym typeface="Calibri"/>
            </a:endParaRPr>
          </a:p>
          <a:p>
            <a:pPr marL="171707" lvl="0" indent="-171707" algn="just" rtl="0">
              <a:lnSpc>
                <a:spcPct val="115000"/>
              </a:lnSpc>
              <a:spcBef>
                <a:spcPts val="1002"/>
              </a:spcBef>
              <a:spcAft>
                <a:spcPts val="0"/>
              </a:spcAft>
              <a:buClr>
                <a:schemeClr val="dk1"/>
              </a:buClr>
              <a:buSzPts val="1200"/>
              <a:buFont typeface="Arial"/>
              <a:buChar char="•"/>
            </a:pPr>
            <a:r>
              <a:rPr lang="en-US" sz="1200">
                <a:latin typeface="Calibri"/>
                <a:ea typeface="Calibri"/>
                <a:cs typeface="Calibri"/>
                <a:sym typeface="Calibri"/>
              </a:rPr>
              <a:t> Grupos ou segmentos de risco da população são mais propensos a sofrer violência, abuso e negligência. Isso ocorre em todo o mundo em diferentes graus, escalas e períodos de tempo. </a:t>
            </a:r>
            <a:endParaRPr sz="1200">
              <a:latin typeface="Calibri"/>
              <a:ea typeface="Calibri"/>
              <a:cs typeface="Calibri"/>
              <a:sym typeface="Calibri"/>
            </a:endParaRPr>
          </a:p>
          <a:p>
            <a:pPr marL="0" lvl="0" indent="0" algn="just" rtl="0">
              <a:lnSpc>
                <a:spcPct val="115000"/>
              </a:lnSpc>
              <a:spcBef>
                <a:spcPts val="0"/>
              </a:spcBef>
              <a:spcAft>
                <a:spcPts val="0"/>
              </a:spcAft>
              <a:buNone/>
            </a:pPr>
            <a:endParaRPr sz="1200">
              <a:latin typeface="Calibri"/>
              <a:ea typeface="Calibri"/>
              <a:cs typeface="Calibri"/>
              <a:sym typeface="Calibri"/>
            </a:endParaRPr>
          </a:p>
          <a:p>
            <a:pPr marL="171707" lvl="0"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Por exemplo, estudos mostraram que a violência doméstica contra as mulheres é generalizada em todo o mundo </a:t>
            </a:r>
            <a:r>
              <a:rPr lang="en-US" i="1"/>
              <a:t>(</a:t>
            </a:r>
            <a:r>
              <a:rPr lang="en-US" i="1" u="sng">
                <a:solidFill>
                  <a:schemeClr val="hlink"/>
                </a:solidFill>
                <a:hlinkClick r:id="rId3"/>
              </a:rPr>
              <a:t>19</a:t>
            </a:r>
            <a:r>
              <a:rPr lang="en-US" i="1"/>
              <a:t>), (</a:t>
            </a:r>
            <a:r>
              <a:rPr lang="en-US" i="1" u="sng">
                <a:solidFill>
                  <a:schemeClr val="hlink"/>
                </a:solidFill>
                <a:hlinkClick r:id="rId4"/>
              </a:rPr>
              <a:t>20</a:t>
            </a:r>
            <a:r>
              <a:rPr lang="en-US" i="1"/>
              <a:t>), (</a:t>
            </a:r>
            <a:r>
              <a:rPr lang="en-US" i="1" u="sng">
                <a:solidFill>
                  <a:schemeClr val="hlink"/>
                </a:solidFill>
                <a:hlinkClick r:id="rId5"/>
              </a:rPr>
              <a:t>21</a:t>
            </a:r>
            <a:r>
              <a:rPr lang="en-US" i="1"/>
              <a:t>)</a:t>
            </a:r>
            <a:r>
              <a:rPr lang="en-US" sz="1200">
                <a:latin typeface="Calibri"/>
                <a:ea typeface="Calibri"/>
                <a:cs typeface="Calibri"/>
                <a:sym typeface="Calibri"/>
              </a:rPr>
              <a:t>. </a:t>
            </a:r>
            <a:endParaRPr/>
          </a:p>
          <a:p>
            <a:pPr marL="171707" lvl="0" indent="-95507" algn="just" rtl="0">
              <a:lnSpc>
                <a:spcPct val="115000"/>
              </a:lnSpc>
              <a:spcBef>
                <a:spcPts val="0"/>
              </a:spcBef>
              <a:spcAft>
                <a:spcPts val="0"/>
              </a:spcAft>
              <a:buClr>
                <a:schemeClr val="dk1"/>
              </a:buClr>
              <a:buSzPts val="1200"/>
              <a:buFont typeface="Arial"/>
              <a:buNone/>
            </a:pPr>
            <a:endParaRPr sz="1200">
              <a:latin typeface="Calibri"/>
              <a:ea typeface="Calibri"/>
              <a:cs typeface="Calibri"/>
              <a:sym typeface="Calibri"/>
            </a:endParaRPr>
          </a:p>
          <a:p>
            <a:pPr marL="171707" lvl="0"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Pessoas com deficiência também experimentam altos índices de violência, abuso e negligência </a:t>
            </a:r>
            <a:endParaRPr/>
          </a:p>
          <a:p>
            <a:pPr marL="171707" lvl="0" indent="-95507" algn="just" rtl="0">
              <a:lnSpc>
                <a:spcPct val="115000"/>
              </a:lnSpc>
              <a:spcBef>
                <a:spcPts val="0"/>
              </a:spcBef>
              <a:spcAft>
                <a:spcPts val="0"/>
              </a:spcAft>
              <a:buClr>
                <a:schemeClr val="dk1"/>
              </a:buClr>
              <a:buSzPts val="1200"/>
              <a:buFont typeface="Arial"/>
              <a:buNone/>
            </a:pPr>
            <a:endParaRPr sz="1200">
              <a:latin typeface="Calibri"/>
              <a:ea typeface="Calibri"/>
              <a:cs typeface="Calibri"/>
              <a:sym typeface="Calibri"/>
            </a:endParaRPr>
          </a:p>
          <a:p>
            <a:pPr marL="171707" lvl="0"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As pessoas com deficiência psicossocial são as que apresentam maior risco de violência entre as pessoas com deficiência </a:t>
            </a:r>
            <a:r>
              <a:rPr lang="en-US" i="1"/>
              <a:t>(</a:t>
            </a:r>
            <a:r>
              <a:rPr lang="en-US" i="1" u="sng">
                <a:solidFill>
                  <a:schemeClr val="hlink"/>
                </a:solidFill>
                <a:hlinkClick r:id="rId6"/>
              </a:rPr>
              <a:t>22</a:t>
            </a:r>
            <a:r>
              <a:rPr lang="en-US" i="1"/>
              <a:t>)</a:t>
            </a:r>
            <a:r>
              <a:rPr lang="en-US" sz="1200">
                <a:latin typeface="Calibri"/>
                <a:ea typeface="Calibri"/>
                <a:cs typeface="Calibri"/>
                <a:sym typeface="Calibri"/>
              </a:rPr>
              <a:t>.</a:t>
            </a:r>
            <a:endParaRPr sz="1200">
              <a:latin typeface="Calibri"/>
              <a:ea typeface="Calibri"/>
              <a:cs typeface="Calibri"/>
              <a:sym typeface="Calibri"/>
            </a:endParaRPr>
          </a:p>
          <a:p>
            <a:pPr marL="0" lvl="0" indent="0" algn="l" rtl="0">
              <a:spcBef>
                <a:spcPts val="0"/>
              </a:spcBef>
              <a:spcAft>
                <a:spcPts val="0"/>
              </a:spcAft>
              <a:buNone/>
            </a:pPr>
            <a:endParaRPr sz="1200"/>
          </a:p>
        </p:txBody>
      </p:sp>
      <p:sp>
        <p:nvSpPr>
          <p:cNvPr id="579" name="Google Shape;579;p56: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57: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p57: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b="1" u="sng">
                <a:latin typeface="Calibri"/>
                <a:ea typeface="Calibri"/>
                <a:cs typeface="Calibri"/>
                <a:sym typeface="Calibri"/>
              </a:rPr>
              <a:t>Restrições ao exercício de direitos civis e políticos:</a:t>
            </a:r>
            <a:endParaRPr sz="1200">
              <a:latin typeface="Calibri"/>
              <a:ea typeface="Calibri"/>
              <a:cs typeface="Calibri"/>
              <a:sym typeface="Calibri"/>
            </a:endParaRPr>
          </a:p>
          <a:p>
            <a:pPr marL="0" lvl="0" indent="0" algn="just" rtl="0">
              <a:lnSpc>
                <a:spcPct val="115000"/>
              </a:lnSpc>
              <a:spcBef>
                <a:spcPts val="0"/>
              </a:spcBef>
              <a:spcAft>
                <a:spcPts val="0"/>
              </a:spcAft>
              <a:buNone/>
            </a:pPr>
            <a:endParaRPr sz="1200">
              <a:latin typeface="Calibri"/>
              <a:ea typeface="Calibri"/>
              <a:cs typeface="Calibri"/>
              <a:sym typeface="Calibri"/>
            </a:endParaRPr>
          </a:p>
          <a:p>
            <a:pPr marL="171707" lvl="0"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Ao longo da história, a certas comunidades de pessoas foram negados os direitos de voto e o direito de se candidatar a cargos governamentais e, portanto, não podem ter influência no governo. Por exemplo, durante o Movimento dos Direitos Civis nos Estados Unidos, os manifestantes tiveram negado o direito de reunião, o que impediu que sua mensagem fosse ouvida. </a:t>
            </a:r>
            <a:endParaRPr sz="1200">
              <a:latin typeface="Calibri"/>
              <a:ea typeface="Calibri"/>
              <a:cs typeface="Calibri"/>
              <a:sym typeface="Calibri"/>
            </a:endParaRPr>
          </a:p>
          <a:p>
            <a:pPr marL="171707" lvl="0" indent="-95507" algn="just" rtl="0">
              <a:lnSpc>
                <a:spcPct val="115000"/>
              </a:lnSpc>
              <a:spcBef>
                <a:spcPts val="0"/>
              </a:spcBef>
              <a:spcAft>
                <a:spcPts val="0"/>
              </a:spcAft>
              <a:buClr>
                <a:schemeClr val="dk1"/>
              </a:buClr>
              <a:buSzPts val="1200"/>
              <a:buFont typeface="Arial"/>
              <a:buNone/>
            </a:pPr>
            <a:endParaRPr sz="1200">
              <a:latin typeface="Calibri"/>
              <a:ea typeface="Calibri"/>
              <a:cs typeface="Calibri"/>
              <a:sym typeface="Calibri"/>
            </a:endParaRPr>
          </a:p>
          <a:p>
            <a:pPr marL="171707" lvl="0"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Se as pessoas não podem exercer seus direitos civis e políticos, elas são incapazes de se defender, defender seus interesses e os interesses de sua comunidade, o que as coloca em maior risco de violações dos direitos humanos.</a:t>
            </a:r>
            <a:endParaRPr sz="1200">
              <a:latin typeface="Calibri"/>
              <a:ea typeface="Calibri"/>
              <a:cs typeface="Calibri"/>
              <a:sym typeface="Calibri"/>
            </a:endParaRPr>
          </a:p>
          <a:p>
            <a:pPr marL="0" lvl="0" indent="0" algn="l" rtl="0">
              <a:spcBef>
                <a:spcPts val="0"/>
              </a:spcBef>
              <a:spcAft>
                <a:spcPts val="0"/>
              </a:spcAft>
              <a:buNone/>
            </a:pPr>
            <a:endParaRPr sz="1200"/>
          </a:p>
        </p:txBody>
      </p:sp>
      <p:sp>
        <p:nvSpPr>
          <p:cNvPr id="588" name="Google Shape;588;p57: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58: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58: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b="1" u="sng">
                <a:latin typeface="Calibri"/>
                <a:ea typeface="Calibri"/>
                <a:cs typeface="Calibri"/>
                <a:sym typeface="Calibri"/>
              </a:rPr>
              <a:t>Exclusão de participação plena na sociedade:</a:t>
            </a:r>
            <a:endParaRPr/>
          </a:p>
          <a:p>
            <a:pPr marL="0" lvl="0" indent="0" algn="just" rtl="0">
              <a:lnSpc>
                <a:spcPct val="115000"/>
              </a:lnSpc>
              <a:spcBef>
                <a:spcPts val="0"/>
              </a:spcBef>
              <a:spcAft>
                <a:spcPts val="0"/>
              </a:spcAft>
              <a:buNone/>
            </a:pPr>
            <a:endParaRPr sz="1200">
              <a:latin typeface="Calibri"/>
              <a:ea typeface="Calibri"/>
              <a:cs typeface="Calibri"/>
              <a:sym typeface="Calibri"/>
            </a:endParaRPr>
          </a:p>
          <a:p>
            <a:pPr marL="171707" lvl="0"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Algumas pessoas ou grupos podem ser impedidos de acessar os principais serviços disponíveis ao público. Eles podem enfrentar barreiras para garantir estruturas de apoio, como uma boa educação, um emprego e moradia, o que pode resultar na incapacidade desses grupos de participar plenamente da sociedade e da vida de suas comunidades.</a:t>
            </a:r>
            <a:endParaRPr sz="1200">
              <a:latin typeface="Calibri"/>
              <a:ea typeface="Calibri"/>
              <a:cs typeface="Calibri"/>
              <a:sym typeface="Calibri"/>
            </a:endParaRPr>
          </a:p>
          <a:p>
            <a:pPr marL="171707" lvl="0" indent="-95507" algn="just" rtl="0">
              <a:lnSpc>
                <a:spcPct val="115000"/>
              </a:lnSpc>
              <a:spcBef>
                <a:spcPts val="0"/>
              </a:spcBef>
              <a:spcAft>
                <a:spcPts val="0"/>
              </a:spcAft>
              <a:buClr>
                <a:schemeClr val="dk1"/>
              </a:buClr>
              <a:buSzPts val="1200"/>
              <a:buFont typeface="Arial"/>
              <a:buNone/>
            </a:pPr>
            <a:endParaRPr sz="1200">
              <a:latin typeface="Calibri"/>
              <a:ea typeface="Calibri"/>
              <a:cs typeface="Calibri"/>
              <a:sym typeface="Calibri"/>
            </a:endParaRPr>
          </a:p>
          <a:p>
            <a:pPr marL="171707" lvl="0"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Por exemplo, pessoas com deficiências sensoriais ou físicas podem ter muitos problemas de acessibilidade em relação ao seu ambiente. </a:t>
            </a:r>
            <a:endParaRPr/>
          </a:p>
          <a:p>
            <a:pPr marL="171707" lvl="0" indent="-95507" algn="just" rtl="0">
              <a:lnSpc>
                <a:spcPct val="115000"/>
              </a:lnSpc>
              <a:spcBef>
                <a:spcPts val="0"/>
              </a:spcBef>
              <a:spcAft>
                <a:spcPts val="0"/>
              </a:spcAft>
              <a:buClr>
                <a:schemeClr val="dk1"/>
              </a:buClr>
              <a:buSzPts val="1200"/>
              <a:buFont typeface="Arial"/>
              <a:buNone/>
            </a:pPr>
            <a:endParaRPr sz="1200">
              <a:latin typeface="Calibri"/>
              <a:ea typeface="Calibri"/>
              <a:cs typeface="Calibri"/>
              <a:sym typeface="Calibri"/>
            </a:endParaRPr>
          </a:p>
          <a:p>
            <a:pPr marL="171707" lvl="0"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As pessoas com deficiência também podem ser forçadas a viver em instituições com pouco ou nenhum contato com o mundo exterior. </a:t>
            </a:r>
            <a:endParaRPr sz="1200">
              <a:latin typeface="Calibri"/>
              <a:ea typeface="Calibri"/>
              <a:cs typeface="Calibri"/>
              <a:sym typeface="Calibri"/>
            </a:endParaRPr>
          </a:p>
          <a:p>
            <a:pPr marL="0" lvl="0" indent="0" algn="l" rtl="0">
              <a:spcBef>
                <a:spcPts val="0"/>
              </a:spcBef>
              <a:spcAft>
                <a:spcPts val="0"/>
              </a:spcAft>
              <a:buNone/>
            </a:pPr>
            <a:endParaRPr sz="1200"/>
          </a:p>
        </p:txBody>
      </p:sp>
      <p:sp>
        <p:nvSpPr>
          <p:cNvPr id="597" name="Google Shape;597;p58: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59: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p59: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b="1" u="sng">
                <a:latin typeface="Calibri"/>
                <a:ea typeface="Calibri"/>
                <a:cs typeface="Calibri"/>
                <a:sym typeface="Calibri"/>
              </a:rPr>
              <a:t>Acesso reduzido a serviços sociais, incluindo habitação:</a:t>
            </a:r>
            <a:endParaRPr/>
          </a:p>
          <a:p>
            <a:pPr marL="0" lvl="0" indent="0" algn="just" rtl="0">
              <a:lnSpc>
                <a:spcPct val="115000"/>
              </a:lnSpc>
              <a:spcBef>
                <a:spcPts val="0"/>
              </a:spcBef>
              <a:spcAft>
                <a:spcPts val="0"/>
              </a:spcAft>
              <a:buNone/>
            </a:pPr>
            <a:endParaRPr sz="1200">
              <a:latin typeface="Calibri"/>
              <a:ea typeface="Calibri"/>
              <a:cs typeface="Calibri"/>
              <a:sym typeface="Calibri"/>
            </a:endParaRPr>
          </a:p>
          <a:p>
            <a:pPr marL="171707" lvl="0"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Alguns grupos são negados ou enfrentam barreiras significativas ao acesso a serviços sociais (por exemplo, pessoas em áreas remotas ou isoladas, refugiados, pessoas com HIV/AIDS e pessoas com deficiências psicossociais, intelectuais ou cognitivas). </a:t>
            </a:r>
            <a:endParaRPr/>
          </a:p>
          <a:p>
            <a:pPr marL="171707" lvl="0" indent="-95507" algn="just" rtl="0">
              <a:lnSpc>
                <a:spcPct val="115000"/>
              </a:lnSpc>
              <a:spcBef>
                <a:spcPts val="0"/>
              </a:spcBef>
              <a:spcAft>
                <a:spcPts val="0"/>
              </a:spcAft>
              <a:buClr>
                <a:schemeClr val="dk1"/>
              </a:buClr>
              <a:buSzPts val="1200"/>
              <a:buFont typeface="Arial"/>
              <a:buNone/>
            </a:pPr>
            <a:endParaRPr sz="1200">
              <a:latin typeface="Calibri"/>
              <a:ea typeface="Calibri"/>
              <a:cs typeface="Calibri"/>
              <a:sym typeface="Calibri"/>
            </a:endParaRPr>
          </a:p>
          <a:p>
            <a:pPr marL="171707" lvl="0"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Suas opções podem ser limitadas devido às</a:t>
            </a:r>
            <a:r>
              <a:rPr lang="en-US" b="1"/>
              <a:t> </a:t>
            </a:r>
            <a:r>
              <a:rPr lang="en-US" sz="1200">
                <a:latin typeface="Calibri"/>
                <a:ea typeface="Calibri"/>
                <a:cs typeface="Calibri"/>
                <a:sym typeface="Calibri"/>
              </a:rPr>
              <a:t>circunstâncias sociais e econômicas no país ou local onde vivem, que podem ser ainda mais restritas e reduzidas pela</a:t>
            </a:r>
            <a:r>
              <a:rPr lang="en-US" b="1"/>
              <a:t> </a:t>
            </a:r>
            <a:r>
              <a:rPr lang="en-US" sz="1200">
                <a:latin typeface="Calibri"/>
                <a:ea typeface="Calibri"/>
                <a:cs typeface="Calibri"/>
                <a:sym typeface="Calibri"/>
              </a:rPr>
              <a:t>discriminação e exclusão que enfrentam</a:t>
            </a:r>
            <a:r>
              <a:rPr lang="en-US" b="1"/>
              <a:t>.</a:t>
            </a:r>
            <a:endParaRPr sz="1200">
              <a:latin typeface="Calibri"/>
              <a:ea typeface="Calibri"/>
              <a:cs typeface="Calibri"/>
              <a:sym typeface="Calibri"/>
            </a:endParaRPr>
          </a:p>
          <a:p>
            <a:pPr marL="171707" lvl="0" indent="-95507" algn="just" rtl="0">
              <a:lnSpc>
                <a:spcPct val="115000"/>
              </a:lnSpc>
              <a:spcBef>
                <a:spcPts val="0"/>
              </a:spcBef>
              <a:spcAft>
                <a:spcPts val="0"/>
              </a:spcAft>
              <a:buClr>
                <a:schemeClr val="dk1"/>
              </a:buClr>
              <a:buSzPts val="1200"/>
              <a:buFont typeface="Arial"/>
              <a:buNone/>
            </a:pPr>
            <a:endParaRPr sz="1200">
              <a:latin typeface="Calibri"/>
              <a:ea typeface="Calibri"/>
              <a:cs typeface="Calibri"/>
              <a:sym typeface="Calibri"/>
            </a:endParaRPr>
          </a:p>
          <a:p>
            <a:pPr marL="629593" lvl="1"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Por exemplo, as opções de alojamento para pessoas com deficiências psicossociais, intelectuais ou cognitivas podem ser limitadas ou inexistentes (por exemplo, abrigos ou outras opções de alojamento podem recusar-se a aceitá-las). </a:t>
            </a:r>
            <a:endParaRPr/>
          </a:p>
          <a:p>
            <a:pPr marL="171707" lvl="0" indent="-95507" algn="just" rtl="0">
              <a:lnSpc>
                <a:spcPct val="115000"/>
              </a:lnSpc>
              <a:spcBef>
                <a:spcPts val="0"/>
              </a:spcBef>
              <a:spcAft>
                <a:spcPts val="0"/>
              </a:spcAft>
              <a:buClr>
                <a:schemeClr val="dk1"/>
              </a:buClr>
              <a:buSzPts val="1200"/>
              <a:buFont typeface="Arial"/>
              <a:buNone/>
            </a:pPr>
            <a:endParaRPr sz="1200">
              <a:latin typeface="Calibri"/>
              <a:ea typeface="Calibri"/>
              <a:cs typeface="Calibri"/>
              <a:sym typeface="Calibri"/>
            </a:endParaRPr>
          </a:p>
          <a:p>
            <a:pPr marL="171707" lvl="0"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Consequentemente, muitas pessoas acabam em hospitais psiquiátricos ou outras instituições onde não têm autonomia em seu cotidiano e são submetidas a graves violações de direitos humanos. </a:t>
            </a:r>
            <a:endParaRPr sz="1200">
              <a:latin typeface="Calibri"/>
              <a:ea typeface="Calibri"/>
              <a:cs typeface="Calibri"/>
              <a:sym typeface="Calibri"/>
            </a:endParaRPr>
          </a:p>
          <a:p>
            <a:pPr marL="0" lvl="0" indent="0" algn="l" rtl="0">
              <a:spcBef>
                <a:spcPts val="0"/>
              </a:spcBef>
              <a:spcAft>
                <a:spcPts val="0"/>
              </a:spcAft>
              <a:buNone/>
            </a:pPr>
            <a:endParaRPr sz="1200"/>
          </a:p>
        </p:txBody>
      </p:sp>
      <p:sp>
        <p:nvSpPr>
          <p:cNvPr id="606" name="Google Shape;606;p59: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360585" lvl="0" indent="-360585" algn="l" rtl="0">
              <a:lnSpc>
                <a:spcPct val="115000"/>
              </a:lnSpc>
              <a:spcBef>
                <a:spcPts val="0"/>
              </a:spcBef>
              <a:spcAft>
                <a:spcPts val="0"/>
              </a:spcAft>
              <a:buNone/>
            </a:pPr>
            <a:r>
              <a:rPr lang="en-US" sz="1100"/>
              <a:t>Objetivos de aprendizagem </a:t>
            </a:r>
            <a:endParaRPr sz="1700">
              <a:latin typeface="Calibri"/>
              <a:ea typeface="Calibri"/>
              <a:cs typeface="Calibri"/>
              <a:sym typeface="Calibri"/>
            </a:endParaRPr>
          </a:p>
          <a:p>
            <a:pPr marL="360585" lvl="0" indent="-360585" algn="l" rtl="0">
              <a:lnSpc>
                <a:spcPct val="115000"/>
              </a:lnSpc>
              <a:spcBef>
                <a:spcPts val="0"/>
              </a:spcBef>
              <a:spcAft>
                <a:spcPts val="0"/>
              </a:spcAft>
              <a:buNone/>
            </a:pPr>
            <a:r>
              <a:rPr lang="en-US" sz="1100"/>
              <a:t> </a:t>
            </a:r>
            <a:endParaRPr sz="1700">
              <a:latin typeface="Calibri"/>
              <a:ea typeface="Calibri"/>
              <a:cs typeface="Calibri"/>
              <a:sym typeface="Calibri"/>
            </a:endParaRPr>
          </a:p>
          <a:p>
            <a:pPr marL="360585" lvl="0" indent="-360585" algn="l" rtl="0">
              <a:lnSpc>
                <a:spcPct val="115000"/>
              </a:lnSpc>
              <a:spcBef>
                <a:spcPts val="0"/>
              </a:spcBef>
              <a:spcAft>
                <a:spcPts val="0"/>
              </a:spcAft>
              <a:buNone/>
            </a:pPr>
            <a:r>
              <a:rPr lang="en-US" sz="1100"/>
              <a:t>Ao final do treinamento, os participantes estarão aptos a:</a:t>
            </a:r>
            <a:endParaRPr sz="1700">
              <a:latin typeface="Calibri"/>
              <a:ea typeface="Calibri"/>
              <a:cs typeface="Calibri"/>
              <a:sym typeface="Calibri"/>
            </a:endParaRPr>
          </a:p>
          <a:p>
            <a:pPr marL="343414" lvl="0" indent="-375164" algn="l" rtl="0">
              <a:lnSpc>
                <a:spcPct val="115000"/>
              </a:lnSpc>
              <a:spcBef>
                <a:spcPts val="0"/>
              </a:spcBef>
              <a:spcAft>
                <a:spcPts val="0"/>
              </a:spcAft>
              <a:buClr>
                <a:schemeClr val="dk1"/>
              </a:buClr>
              <a:buSzPts val="1700"/>
              <a:buFont typeface="Noto Sans Symbols"/>
              <a:buChar char="∙"/>
            </a:pPr>
            <a:r>
              <a:rPr lang="en-US" sz="1100"/>
              <a:t>entender o que são os direitos humanos, bem como as ligações entre os diferentes direitos;</a:t>
            </a:r>
            <a:endParaRPr sz="1700">
              <a:latin typeface="Calibri"/>
              <a:ea typeface="Calibri"/>
              <a:cs typeface="Calibri"/>
              <a:sym typeface="Calibri"/>
            </a:endParaRPr>
          </a:p>
          <a:p>
            <a:pPr marL="343414" lvl="0" indent="-375164" algn="l" rtl="0">
              <a:lnSpc>
                <a:spcPct val="115000"/>
              </a:lnSpc>
              <a:spcBef>
                <a:spcPts val="0"/>
              </a:spcBef>
              <a:spcAft>
                <a:spcPts val="0"/>
              </a:spcAft>
              <a:buClr>
                <a:schemeClr val="dk1"/>
              </a:buClr>
              <a:buSzPts val="1700"/>
              <a:buFont typeface="Noto Sans Symbols"/>
              <a:buChar char="∙"/>
            </a:pPr>
            <a:r>
              <a:rPr lang="en-US" sz="1100"/>
              <a:t>entender as origens e o conteúdo da Declaração Universal dos Direitos Humanos e como os direitos que ela contém ainda são relevantes hoje;</a:t>
            </a:r>
            <a:endParaRPr sz="1700">
              <a:latin typeface="Calibri"/>
              <a:ea typeface="Calibri"/>
              <a:cs typeface="Calibri"/>
              <a:sym typeface="Calibri"/>
            </a:endParaRPr>
          </a:p>
          <a:p>
            <a:pPr marL="343414" lvl="0" indent="-375164" algn="l" rtl="0">
              <a:lnSpc>
                <a:spcPct val="115000"/>
              </a:lnSpc>
              <a:spcBef>
                <a:spcPts val="0"/>
              </a:spcBef>
              <a:spcAft>
                <a:spcPts val="0"/>
              </a:spcAft>
              <a:buClr>
                <a:schemeClr val="dk1"/>
              </a:buClr>
              <a:buSzPts val="1700"/>
              <a:buFont typeface="Noto Sans Symbols"/>
              <a:buChar char="∙"/>
            </a:pPr>
            <a:r>
              <a:rPr lang="en-US" sz="1100"/>
              <a:t>reconhecer violações de direitos humanos em situações específicas;</a:t>
            </a:r>
            <a:endParaRPr sz="1700">
              <a:latin typeface="Calibri"/>
              <a:ea typeface="Calibri"/>
              <a:cs typeface="Calibri"/>
              <a:sym typeface="Calibri"/>
            </a:endParaRPr>
          </a:p>
          <a:p>
            <a:pPr marL="343414" lvl="0" indent="-375164" algn="l" rtl="0">
              <a:lnSpc>
                <a:spcPct val="115000"/>
              </a:lnSpc>
              <a:spcBef>
                <a:spcPts val="0"/>
              </a:spcBef>
              <a:spcAft>
                <a:spcPts val="0"/>
              </a:spcAft>
              <a:buClr>
                <a:schemeClr val="dk1"/>
              </a:buClr>
              <a:buSzPts val="1700"/>
              <a:buFont typeface="Noto Sans Symbols"/>
              <a:buChar char="∙"/>
            </a:pPr>
            <a:r>
              <a:rPr lang="en-US" sz="1100"/>
              <a:t>entender o que torna grupos de pessoas em maior risco de violações dos direitos humanos; </a:t>
            </a:r>
            <a:endParaRPr sz="1700">
              <a:latin typeface="Calibri"/>
              <a:ea typeface="Calibri"/>
              <a:cs typeface="Calibri"/>
              <a:sym typeface="Calibri"/>
            </a:endParaRPr>
          </a:p>
          <a:p>
            <a:pPr marL="343414" lvl="0" indent="-375164" algn="l" rtl="0">
              <a:lnSpc>
                <a:spcPct val="115000"/>
              </a:lnSpc>
              <a:spcBef>
                <a:spcPts val="0"/>
              </a:spcBef>
              <a:spcAft>
                <a:spcPts val="0"/>
              </a:spcAft>
              <a:buClr>
                <a:schemeClr val="dk1"/>
              </a:buClr>
              <a:buSzPts val="1700"/>
              <a:buFont typeface="Noto Sans Symbols"/>
              <a:buChar char="∙"/>
            </a:pPr>
            <a:r>
              <a:rPr lang="en-US" sz="1100"/>
              <a:t>identificar quem defende os direitos humanos;</a:t>
            </a:r>
            <a:endParaRPr sz="1700">
              <a:latin typeface="Calibri"/>
              <a:ea typeface="Calibri"/>
              <a:cs typeface="Calibri"/>
              <a:sym typeface="Calibri"/>
            </a:endParaRPr>
          </a:p>
          <a:p>
            <a:pPr marL="343414" lvl="0" indent="-375164" algn="l" rtl="0">
              <a:lnSpc>
                <a:spcPct val="115000"/>
              </a:lnSpc>
              <a:spcBef>
                <a:spcPts val="0"/>
              </a:spcBef>
              <a:spcAft>
                <a:spcPts val="0"/>
              </a:spcAft>
              <a:buClr>
                <a:schemeClr val="dk1"/>
              </a:buClr>
              <a:buSzPts val="1700"/>
              <a:buFont typeface="Noto Sans Symbols"/>
              <a:buChar char="∙"/>
            </a:pPr>
            <a:r>
              <a:rPr lang="en-US" sz="1100"/>
              <a:t>identificar maneiras específicas pelas quais os profissionais de saúde mental e outros profissionais, pessoas com deficiências psicossociais ou deficiências intelectuais ou cognitivas, famílias, parceiros de cuidados e outros apoiadores podem ser agentes de mudança e defensores dos direitos humanos.</a:t>
            </a:r>
            <a:endParaRPr sz="1700">
              <a:latin typeface="Calibri"/>
              <a:ea typeface="Calibri"/>
              <a:cs typeface="Calibri"/>
              <a:sym typeface="Calibri"/>
            </a:endParaRPr>
          </a:p>
          <a:p>
            <a:pPr marL="0" lvl="0" indent="0" algn="l" rtl="0">
              <a:spcBef>
                <a:spcPts val="0"/>
              </a:spcBef>
              <a:spcAft>
                <a:spcPts val="0"/>
              </a:spcAft>
              <a:buNone/>
            </a:pPr>
            <a:endParaRPr sz="1700"/>
          </a:p>
        </p:txBody>
      </p:sp>
      <p:sp>
        <p:nvSpPr>
          <p:cNvPr id="172" name="Google Shape;172;p6: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60: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p60: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b="1" u="sng">
                <a:latin typeface="Calibri"/>
                <a:ea typeface="Calibri"/>
                <a:cs typeface="Calibri"/>
                <a:sym typeface="Calibri"/>
              </a:rPr>
              <a:t>Acesso reduzido a cuidados de saúde e apoio:</a:t>
            </a:r>
            <a:endParaRPr sz="1200">
              <a:latin typeface="Calibri"/>
              <a:ea typeface="Calibri"/>
              <a:cs typeface="Calibri"/>
              <a:sym typeface="Calibri"/>
            </a:endParaRPr>
          </a:p>
          <a:p>
            <a:pPr marL="0" lvl="0" indent="0" algn="just" rtl="0">
              <a:lnSpc>
                <a:spcPct val="115000"/>
              </a:lnSpc>
              <a:spcBef>
                <a:spcPts val="0"/>
              </a:spcBef>
              <a:spcAft>
                <a:spcPts val="0"/>
              </a:spcAft>
              <a:buNone/>
            </a:pPr>
            <a:endParaRPr sz="1200">
              <a:latin typeface="Calibri"/>
              <a:ea typeface="Calibri"/>
              <a:cs typeface="Calibri"/>
              <a:sym typeface="Calibri"/>
            </a:endParaRPr>
          </a:p>
          <a:p>
            <a:pPr marL="171707" lvl="0"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Quando as pessoas têm acesso negado aos serviços de saúde, recebem tratamento de menor qualidade, ou quando suas queixas de saúde são desconsideradas ou não levadas a sério, isso tem um impacto significativo em sua morbimortalidade.</a:t>
            </a:r>
            <a:endParaRPr sz="1200">
              <a:latin typeface="Calibri"/>
              <a:ea typeface="Calibri"/>
              <a:cs typeface="Calibri"/>
              <a:sym typeface="Calibri"/>
            </a:endParaRPr>
          </a:p>
          <a:p>
            <a:pPr marL="0" lvl="0" indent="0" algn="just" rtl="0">
              <a:lnSpc>
                <a:spcPct val="115000"/>
              </a:lnSpc>
              <a:spcBef>
                <a:spcPts val="0"/>
              </a:spcBef>
              <a:spcAft>
                <a:spcPts val="0"/>
              </a:spcAft>
              <a:buNone/>
            </a:pPr>
            <a:endParaRPr sz="1200">
              <a:latin typeface="Calibri"/>
              <a:ea typeface="Calibri"/>
              <a:cs typeface="Calibri"/>
              <a:sym typeface="Calibri"/>
            </a:endParaRPr>
          </a:p>
          <a:p>
            <a:pPr marL="171707" lvl="0"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Por exemplo, os povos indígenas sofrem de pior saúde do que os não indígenas (por exemplo, expectativa de vida reduzida, mortalidade infantil, etc.) como resultado de muitos fatores – incluindo</a:t>
            </a:r>
            <a:endParaRPr/>
          </a:p>
          <a:p>
            <a:pPr marL="629593" lvl="1"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falta de acesso a serviços de saúde de qualidade</a:t>
            </a:r>
            <a:endParaRPr/>
          </a:p>
          <a:p>
            <a:pPr marL="629593" lvl="1"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deslocamento forçado</a:t>
            </a:r>
            <a:endParaRPr/>
          </a:p>
          <a:p>
            <a:pPr marL="629593" lvl="1"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falta de acesso à educação e serviços sociais</a:t>
            </a:r>
            <a:endParaRPr/>
          </a:p>
          <a:p>
            <a:pPr marL="629593" lvl="1"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destruição das economias indígenas e das estruturas sociopolíticas</a:t>
            </a:r>
            <a:endParaRPr/>
          </a:p>
          <a:p>
            <a:pPr marL="629593" lvl="1"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perda e degradação de terras e recursos habituais</a:t>
            </a:r>
            <a:endParaRPr/>
          </a:p>
          <a:p>
            <a:pPr marL="629593" lvl="1"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exclusão de práticas e conhecimentos tradicionais</a:t>
            </a:r>
            <a:endParaRPr/>
          </a:p>
          <a:p>
            <a:pPr marL="629593" lvl="1"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desconfiança do sistema de saúde</a:t>
            </a:r>
            <a:endParaRPr sz="1200">
              <a:latin typeface="Calibri"/>
              <a:ea typeface="Calibri"/>
              <a:cs typeface="Calibri"/>
              <a:sym typeface="Calibri"/>
            </a:endParaRPr>
          </a:p>
          <a:p>
            <a:pPr marL="0" lvl="0" indent="0" algn="l" rtl="0">
              <a:spcBef>
                <a:spcPts val="0"/>
              </a:spcBef>
              <a:spcAft>
                <a:spcPts val="0"/>
              </a:spcAft>
              <a:buNone/>
            </a:pPr>
            <a:endParaRPr sz="1200"/>
          </a:p>
        </p:txBody>
      </p:sp>
      <p:sp>
        <p:nvSpPr>
          <p:cNvPr id="615" name="Google Shape;615;p60: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61: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p61: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b="1" u="sng">
                <a:latin typeface="Calibri"/>
                <a:ea typeface="Calibri"/>
                <a:cs typeface="Calibri"/>
                <a:sym typeface="Calibri"/>
              </a:rPr>
              <a:t>Acesso reduzido a serviços de socorro de emergência:</a:t>
            </a:r>
            <a:endParaRPr/>
          </a:p>
          <a:p>
            <a:pPr marL="0" lvl="0" indent="0" algn="just" rtl="0">
              <a:lnSpc>
                <a:spcPct val="115000"/>
              </a:lnSpc>
              <a:spcBef>
                <a:spcPts val="0"/>
              </a:spcBef>
              <a:spcAft>
                <a:spcPts val="0"/>
              </a:spcAft>
              <a:buNone/>
            </a:pPr>
            <a:endParaRPr sz="1200">
              <a:latin typeface="Calibri"/>
              <a:ea typeface="Calibri"/>
              <a:cs typeface="Calibri"/>
              <a:sym typeface="Calibri"/>
            </a:endParaRPr>
          </a:p>
          <a:p>
            <a:pPr marL="171707" lvl="0"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Grupos/segmentos vulneráveis da população podem ser excluídos das operações de socorro após desastres naturais ou eventos violentos. Por exemplo, depois que o furacão Katrina atingiu os Estados Unidos em 2005, as necessidades das pessoas com deficiência foram amplamente desconsideradas pela operação de socorro </a:t>
            </a:r>
            <a:r>
              <a:rPr lang="en-US" i="1"/>
              <a:t>(</a:t>
            </a:r>
            <a:r>
              <a:rPr lang="en-US" i="1" u="sng">
                <a:solidFill>
                  <a:schemeClr val="hlink"/>
                </a:solidFill>
                <a:hlinkClick r:id="rId3"/>
              </a:rPr>
              <a:t>24</a:t>
            </a:r>
            <a:r>
              <a:rPr lang="en-US" i="1"/>
              <a:t>)</a:t>
            </a:r>
            <a:r>
              <a:rPr lang="en-US" sz="1200">
                <a:latin typeface="Calibri"/>
                <a:ea typeface="Calibri"/>
                <a:cs typeface="Calibri"/>
                <a:sym typeface="Calibri"/>
              </a:rPr>
              <a:t>. </a:t>
            </a:r>
            <a:endParaRPr sz="1200">
              <a:latin typeface="Calibri"/>
              <a:ea typeface="Calibri"/>
              <a:cs typeface="Calibri"/>
              <a:sym typeface="Calibri"/>
            </a:endParaRPr>
          </a:p>
          <a:p>
            <a:pPr marL="0" lvl="0" indent="0" algn="just" rtl="0">
              <a:lnSpc>
                <a:spcPct val="115000"/>
              </a:lnSpc>
              <a:spcBef>
                <a:spcPts val="0"/>
              </a:spcBef>
              <a:spcAft>
                <a:spcPts val="0"/>
              </a:spcAft>
              <a:buNone/>
            </a:pPr>
            <a:endParaRPr sz="1200">
              <a:latin typeface="Calibri"/>
              <a:ea typeface="Calibri"/>
              <a:cs typeface="Calibri"/>
              <a:sym typeface="Calibri"/>
            </a:endParaRPr>
          </a:p>
          <a:p>
            <a:pPr marL="171707" lvl="0"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Quando esses grupos ou pessoas são excluídos ou não especificamente incluídos em serviços de emergência e operações de socorro, ferimentos e morte podem ocorrer rapidamente.</a:t>
            </a:r>
            <a:endParaRPr sz="1200">
              <a:latin typeface="Calibri"/>
              <a:ea typeface="Calibri"/>
              <a:cs typeface="Calibri"/>
              <a:sym typeface="Calibri"/>
            </a:endParaRPr>
          </a:p>
          <a:p>
            <a:pPr marL="0" lvl="0" indent="0" algn="l" rtl="0">
              <a:spcBef>
                <a:spcPts val="0"/>
              </a:spcBef>
              <a:spcAft>
                <a:spcPts val="0"/>
              </a:spcAft>
              <a:buNone/>
            </a:pPr>
            <a:endParaRPr sz="1200"/>
          </a:p>
        </p:txBody>
      </p:sp>
      <p:sp>
        <p:nvSpPr>
          <p:cNvPr id="624" name="Google Shape;624;p61: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62: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62: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b="1" u="sng">
                <a:latin typeface="Calibri"/>
                <a:ea typeface="Calibri"/>
                <a:cs typeface="Calibri"/>
                <a:sym typeface="Calibri"/>
              </a:rPr>
              <a:t>Falta de oportunidades educacionais:</a:t>
            </a:r>
            <a:endParaRPr/>
          </a:p>
          <a:p>
            <a:pPr marL="0" lvl="0" indent="0" algn="just" rtl="0">
              <a:lnSpc>
                <a:spcPct val="115000"/>
              </a:lnSpc>
              <a:spcBef>
                <a:spcPts val="0"/>
              </a:spcBef>
              <a:spcAft>
                <a:spcPts val="0"/>
              </a:spcAft>
              <a:buNone/>
            </a:pPr>
            <a:endParaRPr sz="1200">
              <a:latin typeface="Calibri"/>
              <a:ea typeface="Calibri"/>
              <a:cs typeface="Calibri"/>
              <a:sym typeface="Calibri"/>
            </a:endParaRPr>
          </a:p>
          <a:p>
            <a:pPr marL="171707" lvl="0"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Sem acesso a uma boa educação, é difícil para as pessoas saírem da pobreza e das circunstâncias desfavorecidas, uma vez que a educação tem um impacto nas perspectivas futuras de obter emprego e alcançar a independência. </a:t>
            </a:r>
            <a:endParaRPr sz="1200">
              <a:latin typeface="Calibri"/>
              <a:ea typeface="Calibri"/>
              <a:cs typeface="Calibri"/>
              <a:sym typeface="Calibri"/>
            </a:endParaRPr>
          </a:p>
          <a:p>
            <a:pPr marL="0" lvl="0" indent="0" algn="just" rtl="0">
              <a:lnSpc>
                <a:spcPct val="115000"/>
              </a:lnSpc>
              <a:spcBef>
                <a:spcPts val="0"/>
              </a:spcBef>
              <a:spcAft>
                <a:spcPts val="0"/>
              </a:spcAft>
              <a:buNone/>
            </a:pPr>
            <a:endParaRPr sz="1200">
              <a:latin typeface="Calibri"/>
              <a:ea typeface="Calibri"/>
              <a:cs typeface="Calibri"/>
              <a:sym typeface="Calibri"/>
            </a:endParaRPr>
          </a:p>
          <a:p>
            <a:pPr marL="171707" lvl="0"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Em alguns países, as meninas, em particular, têm negadas oportunidades educacionais devido à discriminação baseada no gênero. </a:t>
            </a:r>
            <a:endParaRPr sz="1200">
              <a:latin typeface="Calibri"/>
              <a:ea typeface="Calibri"/>
              <a:cs typeface="Calibri"/>
              <a:sym typeface="Calibri"/>
            </a:endParaRPr>
          </a:p>
          <a:p>
            <a:pPr marL="0" lvl="0" indent="0" algn="just" rtl="0">
              <a:lnSpc>
                <a:spcPct val="115000"/>
              </a:lnSpc>
              <a:spcBef>
                <a:spcPts val="0"/>
              </a:spcBef>
              <a:spcAft>
                <a:spcPts val="0"/>
              </a:spcAft>
              <a:buNone/>
            </a:pPr>
            <a:endParaRPr sz="1200">
              <a:latin typeface="Calibri"/>
              <a:ea typeface="Calibri"/>
              <a:cs typeface="Calibri"/>
              <a:sym typeface="Calibri"/>
            </a:endParaRPr>
          </a:p>
          <a:p>
            <a:pPr marL="171707" lvl="0"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Além disso, as crianças com deficiências intelectuais ou psicossociais podem ser impedidas de frequentar as mesmas escolas que as outras, muitas vezes deixando-as sem educação – ou uma educação de segunda classe – o que cria mais barreiras para a inclusão em uma idade posterior e agrava a discriminação.</a:t>
            </a:r>
            <a:endParaRPr sz="1200">
              <a:latin typeface="Calibri"/>
              <a:ea typeface="Calibri"/>
              <a:cs typeface="Calibri"/>
              <a:sym typeface="Calibri"/>
            </a:endParaRPr>
          </a:p>
          <a:p>
            <a:pPr marL="0" lvl="0" indent="0" algn="l" rtl="0">
              <a:spcBef>
                <a:spcPts val="0"/>
              </a:spcBef>
              <a:spcAft>
                <a:spcPts val="0"/>
              </a:spcAft>
              <a:buNone/>
            </a:pPr>
            <a:endParaRPr sz="1200"/>
          </a:p>
        </p:txBody>
      </p:sp>
      <p:sp>
        <p:nvSpPr>
          <p:cNvPr id="633" name="Google Shape;633;p62: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63: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63: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b="1" u="sng">
                <a:latin typeface="Calibri"/>
                <a:ea typeface="Calibri"/>
                <a:cs typeface="Calibri"/>
                <a:sym typeface="Calibri"/>
              </a:rPr>
              <a:t>Exclusão ou acesso reduzido a oportunidades de geração de renda e emprego:</a:t>
            </a:r>
            <a:endParaRPr/>
          </a:p>
          <a:p>
            <a:pPr marL="0" lvl="0" indent="0" algn="just" rtl="0">
              <a:lnSpc>
                <a:spcPct val="115000"/>
              </a:lnSpc>
              <a:spcBef>
                <a:spcPts val="0"/>
              </a:spcBef>
              <a:spcAft>
                <a:spcPts val="0"/>
              </a:spcAft>
              <a:buNone/>
            </a:pPr>
            <a:endParaRPr sz="1200">
              <a:latin typeface="Calibri"/>
              <a:ea typeface="Calibri"/>
              <a:cs typeface="Calibri"/>
              <a:sym typeface="Calibri"/>
            </a:endParaRPr>
          </a:p>
          <a:p>
            <a:pPr marL="171707" lvl="0"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Historicamente, a alguns grupos e segmentos da população tem sido negado o acesso igualitário ao emprego e à renda com base em raça, cor, sexo, gênero, idioma, religião, deficiência ou outro status. </a:t>
            </a:r>
            <a:endParaRPr/>
          </a:p>
          <a:p>
            <a:pPr marL="171707" lvl="0" indent="-95507" algn="just" rtl="0">
              <a:lnSpc>
                <a:spcPct val="115000"/>
              </a:lnSpc>
              <a:spcBef>
                <a:spcPts val="0"/>
              </a:spcBef>
              <a:spcAft>
                <a:spcPts val="0"/>
              </a:spcAft>
              <a:buClr>
                <a:schemeClr val="dk1"/>
              </a:buClr>
              <a:buSzPts val="1200"/>
              <a:buFont typeface="Arial"/>
              <a:buNone/>
            </a:pPr>
            <a:endParaRPr sz="1200">
              <a:latin typeface="Calibri"/>
              <a:ea typeface="Calibri"/>
              <a:cs typeface="Calibri"/>
              <a:sym typeface="Calibri"/>
            </a:endParaRPr>
          </a:p>
          <a:p>
            <a:pPr marL="171707" lvl="0"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Isso pode resultar na incapacidade desses grupos de viver de forma independente e participar plenamente da sociedade e da vida de suas comunidades. </a:t>
            </a:r>
            <a:endParaRPr/>
          </a:p>
          <a:p>
            <a:pPr marL="171707" lvl="0" indent="-95507" algn="just" rtl="0">
              <a:lnSpc>
                <a:spcPct val="115000"/>
              </a:lnSpc>
              <a:spcBef>
                <a:spcPts val="0"/>
              </a:spcBef>
              <a:spcAft>
                <a:spcPts val="0"/>
              </a:spcAft>
              <a:buClr>
                <a:schemeClr val="dk1"/>
              </a:buClr>
              <a:buSzPts val="1200"/>
              <a:buFont typeface="Arial"/>
              <a:buNone/>
            </a:pPr>
            <a:endParaRPr sz="1200">
              <a:latin typeface="Calibri"/>
              <a:ea typeface="Calibri"/>
              <a:cs typeface="Calibri"/>
              <a:sym typeface="Calibri"/>
            </a:endParaRPr>
          </a:p>
          <a:p>
            <a:pPr marL="171707" lvl="0"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Sem a capacidade de ganhar uma renda, esses grupos ou segmentos podem cair rapidamente na pobreza ou são incapazes de sair dela.</a:t>
            </a:r>
            <a:endParaRPr sz="1200">
              <a:latin typeface="Calibri"/>
              <a:ea typeface="Calibri"/>
              <a:cs typeface="Calibri"/>
              <a:sym typeface="Calibri"/>
            </a:endParaRPr>
          </a:p>
          <a:p>
            <a:pPr marL="0" lvl="0" indent="0" algn="l" rtl="0">
              <a:spcBef>
                <a:spcPts val="0"/>
              </a:spcBef>
              <a:spcAft>
                <a:spcPts val="0"/>
              </a:spcAft>
              <a:buNone/>
            </a:pPr>
            <a:endParaRPr sz="1200"/>
          </a:p>
        </p:txBody>
      </p:sp>
      <p:sp>
        <p:nvSpPr>
          <p:cNvPr id="642" name="Google Shape;642;p63: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64: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64: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u="sng"/>
              <a:t>Aumento das taxas de doença e morte prematura</a:t>
            </a:r>
            <a:r>
              <a:rPr lang="en-US" sz="1200" b="1">
                <a:latin typeface="Calibri"/>
                <a:ea typeface="Calibri"/>
                <a:cs typeface="Calibri"/>
                <a:sym typeface="Calibri"/>
              </a:rPr>
              <a:t>:</a:t>
            </a:r>
            <a:endParaRPr/>
          </a:p>
          <a:p>
            <a:pPr marL="0" lvl="0" indent="0" algn="just" rtl="0">
              <a:lnSpc>
                <a:spcPct val="115000"/>
              </a:lnSpc>
              <a:spcBef>
                <a:spcPts val="0"/>
              </a:spcBef>
              <a:spcAft>
                <a:spcPts val="0"/>
              </a:spcAft>
              <a:buNone/>
            </a:pPr>
            <a:endParaRPr sz="1200">
              <a:latin typeface="Calibri"/>
              <a:ea typeface="Calibri"/>
              <a:cs typeface="Calibri"/>
              <a:sym typeface="Calibri"/>
            </a:endParaRPr>
          </a:p>
          <a:p>
            <a:pPr marL="171707" lvl="0"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Como resultado, todos esses fatores e desafios combinados causam aumento das taxas de doenças e morte prematura.</a:t>
            </a:r>
            <a:endParaRPr sz="1200">
              <a:latin typeface="Calibri"/>
              <a:ea typeface="Calibri"/>
              <a:cs typeface="Calibri"/>
              <a:sym typeface="Calibri"/>
            </a:endParaRPr>
          </a:p>
          <a:p>
            <a:pPr marL="171707" lvl="0" indent="-95507" algn="just" rtl="0">
              <a:lnSpc>
                <a:spcPct val="115000"/>
              </a:lnSpc>
              <a:spcBef>
                <a:spcPts val="0"/>
              </a:spcBef>
              <a:spcAft>
                <a:spcPts val="0"/>
              </a:spcAft>
              <a:buClr>
                <a:schemeClr val="dk1"/>
              </a:buClr>
              <a:buSzPts val="1200"/>
              <a:buFont typeface="Arial"/>
              <a:buNone/>
            </a:pPr>
            <a:endParaRPr sz="1200">
              <a:latin typeface="Calibri"/>
              <a:ea typeface="Calibri"/>
              <a:cs typeface="Calibri"/>
              <a:sym typeface="Calibri"/>
            </a:endParaRPr>
          </a:p>
          <a:p>
            <a:pPr marL="171707" lvl="0"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Por exemplo, estudos descobriram que pessoas com condições graves de saúde mental morrem em uma idade média de 10 a 20 anos mais jovens do que o resto da população </a:t>
            </a:r>
            <a:r>
              <a:rPr lang="en-US" i="1"/>
              <a:t>(</a:t>
            </a:r>
            <a:r>
              <a:rPr lang="en-US" i="1" u="sng">
                <a:solidFill>
                  <a:schemeClr val="hlink"/>
                </a:solidFill>
                <a:hlinkClick r:id="rId3"/>
              </a:rPr>
              <a:t>25</a:t>
            </a:r>
            <a:r>
              <a:rPr lang="en-US" i="1"/>
              <a:t>) (</a:t>
            </a:r>
            <a:r>
              <a:rPr lang="en-US" i="1" u="sng">
                <a:solidFill>
                  <a:schemeClr val="hlink"/>
                </a:solidFill>
                <a:hlinkClick r:id="rId4"/>
              </a:rPr>
              <a:t>26</a:t>
            </a:r>
            <a:r>
              <a:rPr lang="en-US" i="1"/>
              <a:t>)</a:t>
            </a:r>
            <a:r>
              <a:rPr lang="en-US" sz="1200">
                <a:latin typeface="Calibri"/>
                <a:ea typeface="Calibri"/>
                <a:cs typeface="Calibri"/>
                <a:sym typeface="Calibri"/>
              </a:rPr>
              <a:t>. </a:t>
            </a:r>
            <a:endParaRPr/>
          </a:p>
          <a:p>
            <a:pPr marL="629593" lvl="1"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Isso se deve a uma série de fatores, como falta de acesso a intervenções preventivas e tratamento para condições de saúde e doenças infecciosas </a:t>
            </a:r>
            <a:r>
              <a:rPr lang="en-US" i="1"/>
              <a:t>(</a:t>
            </a:r>
            <a:r>
              <a:rPr lang="en-US" i="1" u="sng">
                <a:solidFill>
                  <a:schemeClr val="hlink"/>
                </a:solidFill>
                <a:hlinkClick r:id="rId5"/>
              </a:rPr>
              <a:t>27</a:t>
            </a:r>
            <a:r>
              <a:rPr lang="en-US" i="1"/>
              <a:t>) (</a:t>
            </a:r>
            <a:r>
              <a:rPr lang="en-US" i="1" u="sng">
                <a:solidFill>
                  <a:schemeClr val="hlink"/>
                </a:solidFill>
                <a:hlinkClick r:id="rId6"/>
              </a:rPr>
              <a:t>28</a:t>
            </a:r>
            <a:r>
              <a:rPr lang="en-US" i="1"/>
              <a:t>) (</a:t>
            </a:r>
            <a:r>
              <a:rPr lang="en-US" i="1" u="sng">
                <a:solidFill>
                  <a:schemeClr val="hlink"/>
                </a:solidFill>
                <a:hlinkClick r:id="rId7"/>
              </a:rPr>
              <a:t>29</a:t>
            </a:r>
            <a:r>
              <a:rPr lang="en-US" i="1"/>
              <a:t>)</a:t>
            </a:r>
            <a:r>
              <a:rPr lang="en-US" sz="1200">
                <a:latin typeface="Calibri"/>
                <a:ea typeface="Calibri"/>
                <a:cs typeface="Calibri"/>
                <a:sym typeface="Calibri"/>
              </a:rPr>
              <a:t>, falta de condições de vida adequadas, falta de acesso a serviços e apoio e efeitos negativos da medicação </a:t>
            </a:r>
            <a:r>
              <a:rPr lang="en-US" i="1"/>
              <a:t>(</a:t>
            </a:r>
            <a:r>
              <a:rPr lang="en-US" i="1" u="sng">
                <a:solidFill>
                  <a:schemeClr val="hlink"/>
                </a:solidFill>
                <a:hlinkClick r:id="rId8"/>
              </a:rPr>
              <a:t>30</a:t>
            </a:r>
            <a:r>
              <a:rPr lang="en-US" i="1"/>
              <a:t>), (</a:t>
            </a:r>
            <a:r>
              <a:rPr lang="en-US" i="1" u="sng">
                <a:solidFill>
                  <a:schemeClr val="hlink"/>
                </a:solidFill>
                <a:hlinkClick r:id="rId9"/>
              </a:rPr>
              <a:t>31</a:t>
            </a:r>
            <a:r>
              <a:rPr lang="en-US" i="1"/>
              <a:t>)</a:t>
            </a:r>
            <a:r>
              <a:rPr lang="en-US" sz="1200">
                <a:latin typeface="Calibri"/>
                <a:ea typeface="Calibri"/>
                <a:cs typeface="Calibri"/>
                <a:sym typeface="Calibri"/>
              </a:rPr>
              <a:t>. </a:t>
            </a:r>
            <a:endParaRPr sz="1200">
              <a:latin typeface="Calibri"/>
              <a:ea typeface="Calibri"/>
              <a:cs typeface="Calibri"/>
              <a:sym typeface="Calibri"/>
            </a:endParaRPr>
          </a:p>
          <a:p>
            <a:pPr marL="0" lvl="0" indent="0" algn="l" rtl="0">
              <a:spcBef>
                <a:spcPts val="0"/>
              </a:spcBef>
              <a:spcAft>
                <a:spcPts val="0"/>
              </a:spcAft>
              <a:buNone/>
            </a:pPr>
            <a:endParaRPr sz="1200"/>
          </a:p>
        </p:txBody>
      </p:sp>
      <p:sp>
        <p:nvSpPr>
          <p:cNvPr id="651" name="Google Shape;651;p64: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65: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p65: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None/>
            </a:pPr>
            <a:r>
              <a:rPr lang="en-US" sz="1200" b="1">
                <a:solidFill>
                  <a:srgbClr val="4F81BD"/>
                </a:solidFill>
                <a:latin typeface="Calibri"/>
                <a:ea typeface="Calibri"/>
                <a:cs typeface="Calibri"/>
                <a:sym typeface="Calibri"/>
              </a:rPr>
              <a:t>Tempo para este </a:t>
            </a:r>
            <a:r>
              <a:rPr lang="en-US" sz="1200" b="1">
                <a:solidFill>
                  <a:srgbClr val="4F81BD"/>
                </a:solidFill>
              </a:rPr>
              <a:t>Tema</a:t>
            </a:r>
            <a:endParaRPr sz="1200">
              <a:latin typeface="Calibri"/>
              <a:ea typeface="Calibri"/>
              <a:cs typeface="Calibri"/>
              <a:sym typeface="Calibri"/>
            </a:endParaRPr>
          </a:p>
          <a:p>
            <a:pPr marL="0" lvl="0" indent="0" algn="just" rtl="0">
              <a:lnSpc>
                <a:spcPct val="115000"/>
              </a:lnSpc>
              <a:spcBef>
                <a:spcPts val="0"/>
              </a:spcBef>
              <a:spcAft>
                <a:spcPts val="0"/>
              </a:spcAft>
              <a:buNone/>
            </a:pPr>
            <a:r>
              <a:rPr lang="en-US" sz="1200">
                <a:solidFill>
                  <a:srgbClr val="000000"/>
                </a:solidFill>
                <a:latin typeface="Calibri"/>
                <a:ea typeface="Calibri"/>
                <a:cs typeface="Calibri"/>
                <a:sym typeface="Calibri"/>
              </a:rPr>
              <a:t>Aproximadamente 1 hora e 40 minutos.</a:t>
            </a:r>
            <a:endParaRPr sz="1200">
              <a:latin typeface="Calibri"/>
              <a:ea typeface="Calibri"/>
              <a:cs typeface="Calibri"/>
              <a:sym typeface="Calibri"/>
            </a:endParaRPr>
          </a:p>
          <a:p>
            <a:pPr marL="0" lvl="0" indent="0" algn="l" rtl="0">
              <a:spcBef>
                <a:spcPts val="0"/>
              </a:spcBef>
              <a:spcAft>
                <a:spcPts val="0"/>
              </a:spcAft>
              <a:buNone/>
            </a:pPr>
            <a:endParaRPr sz="1200"/>
          </a:p>
        </p:txBody>
      </p:sp>
      <p:sp>
        <p:nvSpPr>
          <p:cNvPr id="660" name="Google Shape;660;p65: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66:notes"/>
          <p:cNvSpPr>
            <a:spLocks noGrp="1" noRot="1" noChangeAspect="1"/>
          </p:cNvSpPr>
          <p:nvPr>
            <p:ph type="sldImg" idx="2"/>
          </p:nvPr>
        </p:nvSpPr>
        <p:spPr>
          <a:xfrm>
            <a:off x="85725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p66:notes"/>
          <p:cNvSpPr txBox="1">
            <a:spLocks noGrp="1"/>
          </p:cNvSpPr>
          <p:nvPr>
            <p:ph type="body" idx="1"/>
          </p:nvPr>
        </p:nvSpPr>
        <p:spPr>
          <a:xfrm>
            <a:off x="680880" y="3324240"/>
            <a:ext cx="5447030" cy="6117915"/>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b="1" i="1">
                <a:latin typeface="Calibri"/>
                <a:ea typeface="Calibri"/>
                <a:cs typeface="Calibri"/>
                <a:sym typeface="Calibri"/>
              </a:rPr>
              <a:t>Exercício 6.1: Identificar exemplos de violações de direitos humanos (40 min.)</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sz="1200">
                <a:solidFill>
                  <a:srgbClr val="4F81BD"/>
                </a:solidFill>
                <a:latin typeface="Calibri"/>
                <a:ea typeface="Calibri"/>
                <a:cs typeface="Calibri"/>
                <a:sym typeface="Calibri"/>
              </a:rPr>
              <a:t>Peça aos participantes que vejam sua cópia da DUDH. </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sz="1200">
                <a:solidFill>
                  <a:srgbClr val="4F81BD"/>
                </a:solidFill>
                <a:latin typeface="Calibri"/>
                <a:ea typeface="Calibri"/>
                <a:cs typeface="Calibri"/>
                <a:sym typeface="Calibri"/>
              </a:rPr>
              <a:t>Selecione dois grupos da lista abaixo:</a:t>
            </a:r>
            <a:endParaRPr sz="1200">
              <a:latin typeface="Calibri"/>
              <a:ea typeface="Calibri"/>
              <a:cs typeface="Calibri"/>
              <a:sym typeface="Calibri"/>
            </a:endParaRPr>
          </a:p>
          <a:p>
            <a:pPr marL="343414" lvl="0" indent="-343414" algn="l" rtl="0">
              <a:lnSpc>
                <a:spcPct val="115000"/>
              </a:lnSpc>
              <a:spcBef>
                <a:spcPts val="1002"/>
              </a:spcBef>
              <a:spcAft>
                <a:spcPts val="0"/>
              </a:spcAft>
              <a:buClr>
                <a:schemeClr val="dk1"/>
              </a:buClr>
              <a:buSzPts val="1200"/>
              <a:buFont typeface="Noto Sans Symbols"/>
              <a:buChar char="∙"/>
            </a:pPr>
            <a:r>
              <a:rPr lang="en-US" sz="1200">
                <a:latin typeface="Calibri"/>
                <a:ea typeface="Calibri"/>
                <a:cs typeface="Calibri"/>
                <a:sym typeface="Calibri"/>
              </a:rPr>
              <a:t>Mulheres</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Refugiados</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Povos indígenas</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Pessoas que são lésbicas, gays, bissexuais, transgêneros, intersexuais ou questionadoras (LGBTIQ)</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Crianças</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Pessoas com HIV/AIDS</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Crianças e adultos com deficiência, particularmente aqueles com deficiências psicossociais, intelectuais ou cognitivas</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Pessoas idosas.</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sz="1200">
                <a:solidFill>
                  <a:srgbClr val="4F81BD"/>
                </a:solidFill>
                <a:latin typeface="Calibri"/>
                <a:ea typeface="Calibri"/>
                <a:cs typeface="Calibri"/>
                <a:sym typeface="Calibri"/>
              </a:rPr>
              <a:t>Peça aos participantes que identifiquem exemplos de violações de direitos humanos relevantes para os dois grupos selecionados usando suas cópias da DUDH. Escreva as ideias dos participantes no flipchart.</a:t>
            </a: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667" name="Google Shape;667;p66: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67:notes"/>
          <p:cNvSpPr>
            <a:spLocks noGrp="1" noRot="1" noChangeAspect="1"/>
          </p:cNvSpPr>
          <p:nvPr>
            <p:ph type="sldImg" idx="2"/>
          </p:nvPr>
        </p:nvSpPr>
        <p:spPr>
          <a:xfrm>
            <a:off x="1062038" y="339725"/>
            <a:ext cx="4745037" cy="2670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4" name="Google Shape;674;p67:notes"/>
          <p:cNvSpPr txBox="1">
            <a:spLocks noGrp="1"/>
          </p:cNvSpPr>
          <p:nvPr>
            <p:ph type="body" idx="1"/>
          </p:nvPr>
        </p:nvSpPr>
        <p:spPr>
          <a:xfrm>
            <a:off x="680878" y="3143412"/>
            <a:ext cx="5628620" cy="5759383"/>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b="1" i="1">
                <a:latin typeface="Calibri"/>
                <a:ea typeface="Calibri"/>
                <a:cs typeface="Calibri"/>
                <a:sym typeface="Calibri"/>
              </a:rPr>
              <a:t>Apresentação (opcional): Grupos que são frequentemente submetidos a violações de direitos humanos (20 min.)</a:t>
            </a:r>
            <a:endParaRPr sz="1200">
              <a:latin typeface="Calibri"/>
              <a:ea typeface="Calibri"/>
              <a:cs typeface="Calibri"/>
              <a:sym typeface="Calibri"/>
            </a:endParaRPr>
          </a:p>
          <a:p>
            <a:pPr marL="0" lvl="0" indent="0" algn="just" rtl="0">
              <a:lnSpc>
                <a:spcPct val="115000"/>
              </a:lnSpc>
              <a:spcBef>
                <a:spcPts val="601"/>
              </a:spcBef>
              <a:spcAft>
                <a:spcPts val="0"/>
              </a:spcAft>
              <a:buNone/>
            </a:pPr>
            <a:r>
              <a:rPr lang="en-US" sz="1200">
                <a:solidFill>
                  <a:srgbClr val="4F81BD"/>
                </a:solidFill>
                <a:latin typeface="Calibri"/>
                <a:ea typeface="Calibri"/>
                <a:cs typeface="Calibri"/>
                <a:sym typeface="Calibri"/>
              </a:rPr>
              <a:t>A apresentação a seguir </a:t>
            </a:r>
            <a:r>
              <a:rPr lang="en-US" b="1" u="sng"/>
              <a:t>é opcional</a:t>
            </a:r>
            <a:r>
              <a:rPr lang="en-US" sz="1200">
                <a:solidFill>
                  <a:srgbClr val="4F81BD"/>
                </a:solidFill>
                <a:latin typeface="Calibri"/>
                <a:ea typeface="Calibri"/>
                <a:cs typeface="Calibri"/>
                <a:sym typeface="Calibri"/>
              </a:rPr>
              <a:t>, dependendo se os participantes foram capazes de obter uma boa compreensão das questões relativas às violações dos direitos humanos de diferentes grupos/segmentos de risco da população, com base em exercícios e apresentações anteriores. No entanto, se o facilitador sentir que algumas das questões precisam ser abordadas ou re-enfatizadas, então o facilitador deve passar pelas seguintes informações com os participantes.</a:t>
            </a:r>
            <a:endParaRPr sz="1200">
              <a:latin typeface="Calibri"/>
              <a:ea typeface="Calibri"/>
              <a:cs typeface="Calibri"/>
              <a:sym typeface="Calibri"/>
            </a:endParaRPr>
          </a:p>
          <a:p>
            <a:pPr marL="0" lvl="0" indent="0" algn="just" rtl="0">
              <a:lnSpc>
                <a:spcPct val="115000"/>
              </a:lnSpc>
              <a:spcBef>
                <a:spcPts val="601"/>
              </a:spcBef>
              <a:spcAft>
                <a:spcPts val="0"/>
              </a:spcAft>
              <a:buNone/>
            </a:pPr>
            <a:r>
              <a:rPr lang="en-US" sz="1200" b="1" u="sng">
                <a:latin typeface="Calibri"/>
                <a:ea typeface="Calibri"/>
                <a:cs typeface="Calibri"/>
                <a:sym typeface="Calibri"/>
              </a:rPr>
              <a:t>Mulheres:</a:t>
            </a:r>
            <a:endParaRPr sz="1200">
              <a:latin typeface="Calibri"/>
              <a:ea typeface="Calibri"/>
              <a:cs typeface="Calibri"/>
              <a:sym typeface="Calibri"/>
            </a:endParaRPr>
          </a:p>
          <a:p>
            <a:pPr marL="0" lvl="0" indent="0" algn="just" rtl="0">
              <a:lnSpc>
                <a:spcPct val="115000"/>
              </a:lnSpc>
              <a:spcBef>
                <a:spcPts val="601"/>
              </a:spcBef>
              <a:spcAft>
                <a:spcPts val="0"/>
              </a:spcAft>
              <a:buNone/>
            </a:pPr>
            <a:r>
              <a:rPr lang="en-US" sz="1200">
                <a:latin typeface="Calibri"/>
                <a:ea typeface="Calibri"/>
                <a:cs typeface="Calibri"/>
                <a:sym typeface="Calibri"/>
              </a:rPr>
              <a:t>Muitas mulheres tiveram e continuam a ter seus direitos humanos violados.</a:t>
            </a:r>
            <a:endParaRPr sz="1200">
              <a:latin typeface="Calibri"/>
              <a:ea typeface="Calibri"/>
              <a:cs typeface="Calibri"/>
              <a:sym typeface="Calibri"/>
            </a:endParaRPr>
          </a:p>
          <a:p>
            <a:pPr marL="0" lvl="0" indent="0" algn="just" rtl="0">
              <a:lnSpc>
                <a:spcPct val="115000"/>
              </a:lnSpc>
              <a:spcBef>
                <a:spcPts val="601"/>
              </a:spcBef>
              <a:spcAft>
                <a:spcPts val="0"/>
              </a:spcAft>
              <a:buNone/>
            </a:pPr>
            <a:r>
              <a:rPr lang="en-US" sz="1200">
                <a:latin typeface="Calibri"/>
                <a:ea typeface="Calibri"/>
                <a:cs typeface="Calibri"/>
                <a:sym typeface="Calibri"/>
              </a:rPr>
              <a:t>Exemplos de violações que podem enfrentar incluem:</a:t>
            </a:r>
            <a:endParaRPr sz="1200">
              <a:latin typeface="Calibri"/>
              <a:ea typeface="Calibri"/>
              <a:cs typeface="Calibri"/>
              <a:sym typeface="Calibri"/>
            </a:endParaRPr>
          </a:p>
          <a:p>
            <a:pPr marL="343414" lvl="0" indent="-343414" algn="l" rtl="0">
              <a:lnSpc>
                <a:spcPct val="115000"/>
              </a:lnSpc>
              <a:spcBef>
                <a:spcPts val="601"/>
              </a:spcBef>
              <a:spcAft>
                <a:spcPts val="0"/>
              </a:spcAft>
              <a:buClr>
                <a:schemeClr val="dk1"/>
              </a:buClr>
              <a:buSzPts val="1200"/>
              <a:buFont typeface="Noto Sans Symbols"/>
              <a:buChar char="∙"/>
            </a:pPr>
            <a:r>
              <a:rPr lang="en-US" sz="1200">
                <a:latin typeface="Calibri"/>
                <a:ea typeface="Calibri"/>
                <a:cs typeface="Calibri"/>
                <a:sym typeface="Calibri"/>
              </a:rPr>
              <a:t>O direito à vida (artigo 3): todos os dias, as mulheres morrem de violência doméstica em todo o mundo. </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O direito de ter um emprego (artigo 23): algumas pessoas acreditam que as mulheres não devem trabalhar e, em vez disso, devem ficar em casa e realizar apenas atividades domésticas.</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O direito à educação (artigo 26): em muitos países, a educação é negada às meninas, pois as pessoas acreditam que apenas os meninos devem se beneficiar dela.</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O direito a salário igual para trabalho igual (artigo 23): as mulheres geralmente recebem menos do que os homens por trabalho/cargos semelhantes.</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O direito de se casar (artigo 16): em alguns países, as mulheres não têm voz na escolha do marido.</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O direito de estar livre de tortura e tratamento ou punição cruel, desumano ou degradante (artigo 5): a violência doméstica e a violência sexual são problemas significativos que afetam particularmente as mulheres em todo o mundo. Em alguns países, as meninas são submetidas à mutilação genital feminina sem o seu consentimento.</a:t>
            </a:r>
            <a:endParaRPr sz="1200">
              <a:latin typeface="Calibri"/>
              <a:ea typeface="Calibri"/>
              <a:cs typeface="Calibri"/>
              <a:sym typeface="Calibri"/>
            </a:endParaRPr>
          </a:p>
          <a:p>
            <a:pPr marL="0" lvl="0" indent="0" algn="l" rtl="0">
              <a:spcBef>
                <a:spcPts val="0"/>
              </a:spcBef>
              <a:spcAft>
                <a:spcPts val="0"/>
              </a:spcAft>
              <a:buNone/>
            </a:pPr>
            <a:endParaRPr sz="1200"/>
          </a:p>
        </p:txBody>
      </p:sp>
      <p:sp>
        <p:nvSpPr>
          <p:cNvPr id="675" name="Google Shape;675;p67: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68:notes"/>
          <p:cNvSpPr>
            <a:spLocks noGrp="1" noRot="1" noChangeAspect="1"/>
          </p:cNvSpPr>
          <p:nvPr>
            <p:ph type="sldImg" idx="2"/>
          </p:nvPr>
        </p:nvSpPr>
        <p:spPr>
          <a:xfrm>
            <a:off x="85725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68:notes"/>
          <p:cNvSpPr txBox="1">
            <a:spLocks noGrp="1"/>
          </p:cNvSpPr>
          <p:nvPr>
            <p:ph type="body" idx="1"/>
          </p:nvPr>
        </p:nvSpPr>
        <p:spPr>
          <a:xfrm>
            <a:off x="680878" y="3324240"/>
            <a:ext cx="5447030" cy="6117915"/>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b="1" u="sng">
                <a:latin typeface="Calibri"/>
                <a:ea typeface="Calibri"/>
                <a:cs typeface="Calibri"/>
                <a:sym typeface="Calibri"/>
              </a:rPr>
              <a:t>Refugiados:</a:t>
            </a:r>
            <a:endParaRPr sz="1200">
              <a:latin typeface="Calibri"/>
              <a:ea typeface="Calibri"/>
              <a:cs typeface="Calibri"/>
              <a:sym typeface="Calibri"/>
            </a:endParaRPr>
          </a:p>
          <a:p>
            <a:pPr marL="0" lvl="0" indent="0" algn="just" rtl="0">
              <a:lnSpc>
                <a:spcPct val="115000"/>
              </a:lnSpc>
              <a:spcBef>
                <a:spcPts val="0"/>
              </a:spcBef>
              <a:spcAft>
                <a:spcPts val="0"/>
              </a:spcAft>
              <a:buNone/>
            </a:pPr>
            <a:r>
              <a:rPr lang="en-US" sz="1200">
                <a:latin typeface="Calibri"/>
                <a:ea typeface="Calibri"/>
                <a:cs typeface="Calibri"/>
                <a:sym typeface="Calibri"/>
              </a:rPr>
              <a:t> </a:t>
            </a:r>
            <a:endParaRPr sz="1200">
              <a:latin typeface="Calibri"/>
              <a:ea typeface="Calibri"/>
              <a:cs typeface="Calibri"/>
              <a:sym typeface="Calibri"/>
            </a:endParaRPr>
          </a:p>
          <a:p>
            <a:pPr marL="0" lvl="0" indent="0" algn="just" rtl="0">
              <a:lnSpc>
                <a:spcPct val="115000"/>
              </a:lnSpc>
              <a:spcBef>
                <a:spcPts val="0"/>
              </a:spcBef>
              <a:spcAft>
                <a:spcPts val="0"/>
              </a:spcAft>
              <a:buNone/>
            </a:pPr>
            <a:r>
              <a:rPr lang="en-US" sz="1200">
                <a:latin typeface="Calibri"/>
                <a:ea typeface="Calibri"/>
                <a:cs typeface="Calibri"/>
                <a:sym typeface="Calibri"/>
              </a:rPr>
              <a:t>Quando as populações são forçadas a fugir do seu próprio país devido à guerra, fome ou desastres naturais, os seus direitos humanos podem muitas vezes ser abusados.</a:t>
            </a:r>
            <a:endParaRPr sz="1200">
              <a:latin typeface="Calibri"/>
              <a:ea typeface="Calibri"/>
              <a:cs typeface="Calibri"/>
              <a:sym typeface="Calibri"/>
            </a:endParaRPr>
          </a:p>
          <a:p>
            <a:pPr marL="0" lvl="0" indent="0" algn="just" rtl="0">
              <a:lnSpc>
                <a:spcPct val="115000"/>
              </a:lnSpc>
              <a:spcBef>
                <a:spcPts val="0"/>
              </a:spcBef>
              <a:spcAft>
                <a:spcPts val="0"/>
              </a:spcAft>
              <a:buNone/>
            </a:pPr>
            <a:r>
              <a:rPr lang="en-US" sz="1200">
                <a:latin typeface="Calibri"/>
                <a:ea typeface="Calibri"/>
                <a:cs typeface="Calibri"/>
                <a:sym typeface="Calibri"/>
              </a:rPr>
              <a:t> </a:t>
            </a:r>
            <a:endParaRPr sz="1200">
              <a:latin typeface="Calibri"/>
              <a:ea typeface="Calibri"/>
              <a:cs typeface="Calibri"/>
              <a:sym typeface="Calibri"/>
            </a:endParaRPr>
          </a:p>
          <a:p>
            <a:pPr marL="0" lvl="0" indent="0" algn="just" rtl="0">
              <a:lnSpc>
                <a:spcPct val="115000"/>
              </a:lnSpc>
              <a:spcBef>
                <a:spcPts val="0"/>
              </a:spcBef>
              <a:spcAft>
                <a:spcPts val="0"/>
              </a:spcAft>
              <a:buNone/>
            </a:pPr>
            <a:r>
              <a:rPr lang="en-US" sz="1200">
                <a:latin typeface="Calibri"/>
                <a:ea typeface="Calibri"/>
                <a:cs typeface="Calibri"/>
                <a:sym typeface="Calibri"/>
              </a:rPr>
              <a:t>Os direitos que são frequentemente violados incluem:</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O direito a uma nacionalidade (artigo 15): as crianças nascidas em um país estrangeiro podem ser deixadas apátridas quando nem o país de origem de seus pais, nem o país onde nasceram, as reconhecerem e lhes fornecerem uma nacionalidade.</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O direito à propriedade (artigo 17): terras e casas são frequentemente roubadas durante a guerra ou destruídas como consequência de desastres naturais.</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O direito de não ser detido ou exilado (artigo 9 .º): os refugiados são frequentemente detidos em campos ou outros locais enquanto o seu caso é processado e isso pode durar muitos anos.</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O direito de retornar ao seu país (artigo 13): os países às vezes se recusam a permitir que os refugiados retornem.</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O direito a um padrão de vida adequado para a saúde e o bem-estar (artigo 25): as condições nos campos de refugiados e fora dos campos podem ser terríveis.</a:t>
            </a: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684" name="Google Shape;684;p68: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69:notes"/>
          <p:cNvSpPr>
            <a:spLocks noGrp="1" noRot="1" noChangeAspect="1"/>
          </p:cNvSpPr>
          <p:nvPr>
            <p:ph type="sldImg" idx="2"/>
          </p:nvPr>
        </p:nvSpPr>
        <p:spPr>
          <a:xfrm>
            <a:off x="85725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2" name="Google Shape;692;p69:notes"/>
          <p:cNvSpPr txBox="1">
            <a:spLocks noGrp="1"/>
          </p:cNvSpPr>
          <p:nvPr>
            <p:ph type="body" idx="1"/>
          </p:nvPr>
        </p:nvSpPr>
        <p:spPr>
          <a:xfrm>
            <a:off x="680878" y="3324240"/>
            <a:ext cx="5447030" cy="6117916"/>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None/>
            </a:pPr>
            <a:r>
              <a:rPr lang="en-US" sz="1100" b="1" u="sng">
                <a:latin typeface="Calibri"/>
                <a:ea typeface="Calibri"/>
                <a:cs typeface="Calibri"/>
                <a:sym typeface="Calibri"/>
              </a:rPr>
              <a:t>Indígenas </a:t>
            </a:r>
            <a:r>
              <a:rPr lang="en-US" i="1"/>
              <a:t>(</a:t>
            </a:r>
            <a:r>
              <a:rPr lang="en-US" i="1" u="sng">
                <a:solidFill>
                  <a:schemeClr val="hlink"/>
                </a:solidFill>
                <a:hlinkClick r:id="rId3"/>
              </a:rPr>
              <a:t>32</a:t>
            </a:r>
            <a:r>
              <a:rPr lang="en-US" i="1"/>
              <a:t>)</a:t>
            </a:r>
            <a:r>
              <a:rPr lang="en-US" sz="1100" b="1" u="sng">
                <a:latin typeface="Calibri"/>
                <a:ea typeface="Calibri"/>
                <a:cs typeface="Calibri"/>
                <a:sym typeface="Calibri"/>
              </a:rPr>
              <a:t>:</a:t>
            </a:r>
            <a:endParaRPr sz="1100">
              <a:latin typeface="Calibri"/>
              <a:ea typeface="Calibri"/>
              <a:cs typeface="Calibri"/>
              <a:sym typeface="Calibri"/>
            </a:endParaRPr>
          </a:p>
          <a:p>
            <a:pPr marL="0" lvl="0" indent="0" algn="just" rtl="0">
              <a:lnSpc>
                <a:spcPct val="115000"/>
              </a:lnSpc>
              <a:spcBef>
                <a:spcPts val="1002"/>
              </a:spcBef>
              <a:spcAft>
                <a:spcPts val="0"/>
              </a:spcAft>
              <a:buNone/>
            </a:pPr>
            <a:r>
              <a:rPr lang="en-US" sz="1100">
                <a:latin typeface="Calibri"/>
                <a:ea typeface="Calibri"/>
                <a:cs typeface="Calibri"/>
                <a:sym typeface="Calibri"/>
              </a:rPr>
              <a:t>Os povos indígenas muitas vezes têm seus direitos humanos básicos violados e sofrem discriminação racial e cultural. Por exemplo, muitas vezes são negados:</a:t>
            </a:r>
            <a:endParaRPr sz="11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100"/>
              <a:buFont typeface="Noto Sans Symbols"/>
              <a:buChar char="∙"/>
            </a:pPr>
            <a:r>
              <a:rPr lang="en-US" sz="1100">
                <a:latin typeface="Calibri"/>
                <a:ea typeface="Calibri"/>
                <a:cs typeface="Calibri"/>
                <a:sym typeface="Calibri"/>
              </a:rPr>
              <a:t>O direito de estar livre de tortura e tratamentos ou punições cruéis, desumanos ou degradantes (artigo 5): as mulheres indígenas enfrentam altos índices de agressão sexual e são submetidas ao tráfico sexual; as pessoas indígenas detidas podem ser submetidas a maus-tratos e até tortura.</a:t>
            </a:r>
            <a:endParaRPr sz="11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100"/>
              <a:buFont typeface="Noto Sans Symbols"/>
              <a:buChar char="∙"/>
            </a:pPr>
            <a:r>
              <a:rPr lang="en-US" sz="1100">
                <a:latin typeface="Calibri"/>
                <a:ea typeface="Calibri"/>
                <a:cs typeface="Calibri"/>
                <a:sym typeface="Calibri"/>
              </a:rPr>
              <a:t>O direito de não ser arbitrariamente preso ou detido (artigo 9): os indígenas podem ser detidos arbitrariamente pelas autoridades, em particular se protestarem para defender suas terras. </a:t>
            </a:r>
            <a:endParaRPr sz="11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100"/>
              <a:buFont typeface="Noto Sans Symbols"/>
              <a:buChar char="∙"/>
            </a:pPr>
            <a:r>
              <a:rPr lang="en-US" sz="1100">
                <a:latin typeface="Calibri"/>
                <a:ea typeface="Calibri"/>
                <a:cs typeface="Calibri"/>
                <a:sym typeface="Calibri"/>
              </a:rPr>
              <a:t>O direito de possuir propriedade e não ser arbitrariamente privado de sua propriedade (artigo 17): terras ancestrais são tiradas de indivíduos e comunidades. </a:t>
            </a:r>
            <a:endParaRPr sz="11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100"/>
              <a:buFont typeface="Noto Sans Symbols"/>
              <a:buChar char="∙"/>
            </a:pPr>
            <a:r>
              <a:rPr lang="en-US" sz="1100">
                <a:latin typeface="Calibri"/>
                <a:ea typeface="Calibri"/>
                <a:cs typeface="Calibri"/>
                <a:sym typeface="Calibri"/>
              </a:rPr>
              <a:t>O direito de participar do governo do país (artigo 21): em muitos países, as comunidades indígenas não têm voz efetiva no autogoverno ou no governo nacional do país. </a:t>
            </a:r>
            <a:endParaRPr sz="11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100"/>
              <a:buFont typeface="Noto Sans Symbols"/>
              <a:buChar char="∙"/>
            </a:pPr>
            <a:r>
              <a:rPr lang="en-US" sz="1100">
                <a:latin typeface="Calibri"/>
                <a:ea typeface="Calibri"/>
                <a:cs typeface="Calibri"/>
                <a:sym typeface="Calibri"/>
              </a:rPr>
              <a:t>O direito a um padrão de vida adequado (artigo 25): muitas vezes, os recursos naturais dos quais dependem para subsistência e sobrevivência são destruídos; em consequência, alguns indígenas migram para áreas urbanas onde vivem em condições terríveis.</a:t>
            </a:r>
            <a:endParaRPr sz="11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100"/>
              <a:buFont typeface="Noto Sans Symbols"/>
              <a:buChar char="∙"/>
            </a:pPr>
            <a:r>
              <a:rPr lang="en-US" sz="1100">
                <a:latin typeface="Calibri"/>
                <a:ea typeface="Calibri"/>
                <a:cs typeface="Calibri"/>
                <a:sym typeface="Calibri"/>
              </a:rPr>
              <a:t>O direito ao trabalho (artigo 23): muitas vezes são discriminados na área de emprego e, consequentemente, as taxas de desemprego entre os indígenas são maiores do que na população em geral.</a:t>
            </a:r>
            <a:endParaRPr sz="11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100"/>
              <a:buFont typeface="Noto Sans Symbols"/>
              <a:buChar char="∙"/>
            </a:pPr>
            <a:r>
              <a:rPr lang="en-US" sz="1100">
                <a:latin typeface="Calibri"/>
                <a:ea typeface="Calibri"/>
                <a:cs typeface="Calibri"/>
                <a:sym typeface="Calibri"/>
              </a:rPr>
              <a:t>O direito de participar da vida cultural da comunidade (artigo 27): muitas vezes são impedidos de manter </a:t>
            </a:r>
            <a:r>
              <a:rPr lang="en-US">
                <a:solidFill>
                  <a:srgbClr val="000000"/>
                </a:solidFill>
              </a:rPr>
              <a:t>sua própria identidade cultural (por exemplo, são proibidos de falar sua própria língua em escolas e outros locais públicos) e </a:t>
            </a:r>
            <a:r>
              <a:rPr lang="en-US" sz="1100">
                <a:latin typeface="Calibri"/>
                <a:ea typeface="Calibri"/>
                <a:cs typeface="Calibri"/>
                <a:sym typeface="Calibri"/>
              </a:rPr>
              <a:t>historicamente </a:t>
            </a:r>
            <a:r>
              <a:rPr lang="en-US">
                <a:solidFill>
                  <a:srgbClr val="000000"/>
                </a:solidFill>
              </a:rPr>
              <a:t>foram </a:t>
            </a:r>
            <a:r>
              <a:rPr lang="en-US" sz="1100">
                <a:latin typeface="Calibri"/>
                <a:ea typeface="Calibri"/>
                <a:cs typeface="Calibri"/>
                <a:sym typeface="Calibri"/>
              </a:rPr>
              <a:t>submetidos a assimilação forçada (forçados a adotar a cultura de uma comunidade estabelecida e geralmente maior), apesar de suas origens históricas e ligações com o país ou território.</a:t>
            </a:r>
            <a:endParaRPr sz="1100">
              <a:latin typeface="Calibri"/>
              <a:ea typeface="Calibri"/>
              <a:cs typeface="Calibri"/>
              <a:sym typeface="Calibri"/>
            </a:endParaRPr>
          </a:p>
          <a:p>
            <a:pPr marL="0" lvl="0" indent="0" algn="l" rtl="0">
              <a:spcBef>
                <a:spcPts val="0"/>
              </a:spcBef>
              <a:spcAft>
                <a:spcPts val="0"/>
              </a:spcAft>
              <a:buNone/>
            </a:pPr>
            <a:endParaRPr sz="1100"/>
          </a:p>
        </p:txBody>
      </p:sp>
      <p:sp>
        <p:nvSpPr>
          <p:cNvPr id="693" name="Google Shape;693;p69: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7: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7: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360585" lvl="0" indent="-360585" algn="l" rtl="0">
              <a:spcBef>
                <a:spcPts val="0"/>
              </a:spcBef>
              <a:spcAft>
                <a:spcPts val="0"/>
              </a:spcAft>
              <a:buNone/>
            </a:pPr>
            <a:r>
              <a:rPr lang="en-US" sz="900"/>
              <a:t>Nove Temas relacionados são abordados neste módulo. São eles:</a:t>
            </a:r>
            <a:endParaRPr sz="1500">
              <a:latin typeface="Calibri"/>
              <a:ea typeface="Calibri"/>
              <a:cs typeface="Calibri"/>
              <a:sym typeface="Calibri"/>
            </a:endParaRPr>
          </a:p>
          <a:p>
            <a:pPr marL="0" lvl="0" indent="0" algn="l" rtl="0">
              <a:spcBef>
                <a:spcPts val="601"/>
              </a:spcBef>
              <a:spcAft>
                <a:spcPts val="0"/>
              </a:spcAft>
              <a:buNone/>
            </a:pPr>
            <a:r>
              <a:rPr lang="en-US" sz="900" b="1"/>
              <a:t>Tema 1</a:t>
            </a:r>
            <a:r>
              <a:rPr lang="en-US" sz="900"/>
              <a:t>:  Direitos humanos e viver bem (30 minutos)</a:t>
            </a:r>
            <a:endParaRPr sz="900"/>
          </a:p>
          <a:p>
            <a:pPr marL="0" lvl="0" indent="0" algn="l" rtl="0">
              <a:spcBef>
                <a:spcPts val="0"/>
              </a:spcBef>
              <a:spcAft>
                <a:spcPts val="0"/>
              </a:spcAft>
              <a:buNone/>
            </a:pPr>
            <a:r>
              <a:rPr lang="en-US" sz="900" b="1"/>
              <a:t>Tema 2:</a:t>
            </a:r>
            <a:r>
              <a:rPr lang="en-US" sz="900"/>
              <a:t>  O que são os direitos humanos? (1 hora e 5 minutos)</a:t>
            </a:r>
            <a:endParaRPr sz="900"/>
          </a:p>
          <a:p>
            <a:pPr marL="0" lvl="0" indent="0" algn="l" rtl="0">
              <a:spcBef>
                <a:spcPts val="0"/>
              </a:spcBef>
              <a:spcAft>
                <a:spcPts val="0"/>
              </a:spcAft>
              <a:buNone/>
            </a:pPr>
            <a:r>
              <a:rPr lang="en-US" sz="900" b="1"/>
              <a:t>Tema 3</a:t>
            </a:r>
            <a:r>
              <a:rPr lang="en-US" sz="900"/>
              <a:t>:  A relação entre diferentes direitos (20 minutos)</a:t>
            </a:r>
            <a:endParaRPr sz="900"/>
          </a:p>
          <a:p>
            <a:pPr marL="0" lvl="0" indent="0" algn="l" rtl="0">
              <a:spcBef>
                <a:spcPts val="0"/>
              </a:spcBef>
              <a:spcAft>
                <a:spcPts val="0"/>
              </a:spcAft>
              <a:buNone/>
            </a:pPr>
            <a:r>
              <a:rPr lang="en-US" sz="900" b="1"/>
              <a:t>Tema 4:</a:t>
            </a:r>
            <a:r>
              <a:rPr lang="en-US" sz="900"/>
              <a:t>  Exemplos de violações de direitos humanos (1 hora e 20 minutos)</a:t>
            </a:r>
            <a:endParaRPr sz="900"/>
          </a:p>
          <a:p>
            <a:pPr marL="0" lvl="0" indent="0" algn="l" rtl="0">
              <a:spcBef>
                <a:spcPts val="0"/>
              </a:spcBef>
              <a:spcAft>
                <a:spcPts val="0"/>
              </a:spcAft>
              <a:buNone/>
            </a:pPr>
            <a:r>
              <a:rPr lang="en-US" sz="900" b="1"/>
              <a:t>Tema 5:</a:t>
            </a:r>
            <a:r>
              <a:rPr lang="en-US" sz="900"/>
              <a:t>  Grupos/segmentos da população em risco de violações de direitos humanos (35 minutos)</a:t>
            </a:r>
            <a:endParaRPr sz="900"/>
          </a:p>
          <a:p>
            <a:pPr marL="0" lvl="0" indent="0" algn="l" rtl="0">
              <a:spcBef>
                <a:spcPts val="0"/>
              </a:spcBef>
              <a:spcAft>
                <a:spcPts val="0"/>
              </a:spcAft>
              <a:buNone/>
            </a:pPr>
            <a:r>
              <a:rPr lang="en-US" sz="900" b="1"/>
              <a:t>Tema 6</a:t>
            </a:r>
            <a:r>
              <a:rPr lang="en-US" sz="900"/>
              <a:t>:  Consequências de violações de direitos humanos (1 hora e 40 minutos)</a:t>
            </a:r>
            <a:endParaRPr sz="900"/>
          </a:p>
          <a:p>
            <a:pPr marL="0" lvl="0" indent="0" algn="l" rtl="0">
              <a:spcBef>
                <a:spcPts val="0"/>
              </a:spcBef>
              <a:spcAft>
                <a:spcPts val="0"/>
              </a:spcAft>
              <a:buNone/>
            </a:pPr>
            <a:r>
              <a:rPr lang="en-US" sz="900" b="1"/>
              <a:t>Tema 7</a:t>
            </a:r>
            <a:r>
              <a:rPr lang="en-US" sz="900"/>
              <a:t>: Respeitar, proteger e assegurar o cumprimento dos direitos humanos (35 minutos) </a:t>
            </a:r>
            <a:endParaRPr sz="900"/>
          </a:p>
          <a:p>
            <a:pPr marL="0" lvl="0" indent="0" algn="l" rtl="0">
              <a:spcBef>
                <a:spcPts val="0"/>
              </a:spcBef>
              <a:spcAft>
                <a:spcPts val="0"/>
              </a:spcAft>
              <a:buNone/>
            </a:pPr>
            <a:r>
              <a:rPr lang="en-US" sz="900" b="1"/>
              <a:t>Tema 8</a:t>
            </a:r>
            <a:r>
              <a:rPr lang="en-US" sz="900"/>
              <a:t>:  Capacitar as pessoas para defender os direitos humanos (45 minutos) </a:t>
            </a:r>
            <a:endParaRPr sz="900"/>
          </a:p>
          <a:p>
            <a:pPr marL="0" lvl="0" indent="0" algn="l" rtl="0">
              <a:spcBef>
                <a:spcPts val="0"/>
              </a:spcBef>
              <a:spcAft>
                <a:spcPts val="0"/>
              </a:spcAft>
              <a:buNone/>
            </a:pPr>
            <a:r>
              <a:rPr lang="en-US" sz="900" b="1"/>
              <a:t>Tema 9</a:t>
            </a:r>
            <a:r>
              <a:rPr lang="en-US" sz="900"/>
              <a:t>: </a:t>
            </a:r>
            <a:r>
              <a:rPr lang="en-US" sz="900" i="1"/>
              <a:t>Advocacy</a:t>
            </a:r>
            <a:r>
              <a:rPr lang="en-US" sz="900"/>
              <a:t> dos direitos humanos (30 minutos)</a:t>
            </a:r>
            <a:endParaRPr sz="900"/>
          </a:p>
          <a:p>
            <a:pPr marL="0" lvl="0" indent="0" algn="l" rtl="0">
              <a:spcBef>
                <a:spcPts val="0"/>
              </a:spcBef>
              <a:spcAft>
                <a:spcPts val="0"/>
              </a:spcAft>
              <a:buNone/>
            </a:pPr>
            <a:endParaRPr sz="1500"/>
          </a:p>
          <a:p>
            <a:pPr marL="0" lvl="0" indent="0" algn="l" rtl="0">
              <a:spcBef>
                <a:spcPts val="0"/>
              </a:spcBef>
              <a:spcAft>
                <a:spcPts val="0"/>
              </a:spcAft>
              <a:buNone/>
            </a:pPr>
            <a:r>
              <a:rPr lang="en-US" sz="900"/>
              <a:t>Para a lista completa de referências incluídas nas páginas de notas destes slides, consulte o Módulo correspondente.</a:t>
            </a:r>
            <a:endParaRPr sz="900"/>
          </a:p>
          <a:p>
            <a:pPr marL="0" lvl="0" indent="0" algn="l" rtl="0">
              <a:spcBef>
                <a:spcPts val="0"/>
              </a:spcBef>
              <a:spcAft>
                <a:spcPts val="0"/>
              </a:spcAft>
              <a:buNone/>
            </a:pPr>
            <a:endParaRPr sz="1500"/>
          </a:p>
          <a:p>
            <a:pPr marL="0" lvl="0" indent="0" algn="l" rtl="0">
              <a:spcBef>
                <a:spcPts val="0"/>
              </a:spcBef>
              <a:spcAft>
                <a:spcPts val="0"/>
              </a:spcAft>
              <a:buNone/>
            </a:pPr>
            <a:endParaRPr sz="1500"/>
          </a:p>
          <a:p>
            <a:pPr marL="0" lvl="0" indent="0" algn="l" rtl="0">
              <a:spcBef>
                <a:spcPts val="0"/>
              </a:spcBef>
              <a:spcAft>
                <a:spcPts val="0"/>
              </a:spcAft>
              <a:buNone/>
            </a:pPr>
            <a:endParaRPr sz="1500"/>
          </a:p>
          <a:p>
            <a:pPr marL="0" lvl="0" indent="0" algn="l" rtl="0">
              <a:spcBef>
                <a:spcPts val="0"/>
              </a:spcBef>
              <a:spcAft>
                <a:spcPts val="0"/>
              </a:spcAft>
              <a:buNone/>
            </a:pPr>
            <a:endParaRPr sz="1500"/>
          </a:p>
        </p:txBody>
      </p:sp>
      <p:sp>
        <p:nvSpPr>
          <p:cNvPr id="181" name="Google Shape;181;p7: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70:notes"/>
          <p:cNvSpPr>
            <a:spLocks noGrp="1" noRot="1" noChangeAspect="1"/>
          </p:cNvSpPr>
          <p:nvPr>
            <p:ph type="sldImg" idx="2"/>
          </p:nvPr>
        </p:nvSpPr>
        <p:spPr>
          <a:xfrm>
            <a:off x="85725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1" name="Google Shape;701;p70:notes"/>
          <p:cNvSpPr txBox="1">
            <a:spLocks noGrp="1"/>
          </p:cNvSpPr>
          <p:nvPr>
            <p:ph type="body" idx="1"/>
          </p:nvPr>
        </p:nvSpPr>
        <p:spPr>
          <a:xfrm>
            <a:off x="680878" y="3324240"/>
            <a:ext cx="5447030" cy="6117915"/>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b="1" u="sng">
                <a:latin typeface="Calibri"/>
                <a:ea typeface="Calibri"/>
                <a:cs typeface="Calibri"/>
                <a:sym typeface="Calibri"/>
              </a:rPr>
              <a:t>Pessoas que são lésbicas, gays, bissexuais, transgêneros, intersexuais ou questionadoras (LGBTIQ):</a:t>
            </a:r>
            <a:endParaRPr sz="1200">
              <a:latin typeface="Calibri"/>
              <a:ea typeface="Calibri"/>
              <a:cs typeface="Calibri"/>
              <a:sym typeface="Calibri"/>
            </a:endParaRPr>
          </a:p>
          <a:p>
            <a:pPr marL="0" lvl="0" indent="0" algn="just" rtl="0">
              <a:lnSpc>
                <a:spcPct val="115000"/>
              </a:lnSpc>
              <a:spcBef>
                <a:spcPts val="0"/>
              </a:spcBef>
              <a:spcAft>
                <a:spcPts val="0"/>
              </a:spcAft>
              <a:buNone/>
            </a:pPr>
            <a:r>
              <a:rPr lang="en-US" sz="1200">
                <a:latin typeface="Calibri"/>
                <a:ea typeface="Calibri"/>
                <a:cs typeface="Calibri"/>
                <a:sym typeface="Calibri"/>
              </a:rPr>
              <a:t> </a:t>
            </a:r>
            <a:endParaRPr sz="1200">
              <a:latin typeface="Calibri"/>
              <a:ea typeface="Calibri"/>
              <a:cs typeface="Calibri"/>
              <a:sym typeface="Calibri"/>
            </a:endParaRPr>
          </a:p>
          <a:p>
            <a:pPr marL="171707" lvl="0"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Em muitos países ao redor do mundo, as pessoas LGBTIQ continuam a enfrentar violações dos direitos humanos. Podem ser negados:</a:t>
            </a:r>
            <a:endParaRPr sz="1200">
              <a:latin typeface="Calibri"/>
              <a:ea typeface="Calibri"/>
              <a:cs typeface="Calibri"/>
              <a:sym typeface="Calibri"/>
            </a:endParaRPr>
          </a:p>
          <a:p>
            <a:pPr marL="0" lvl="0" indent="0" algn="just" rtl="0">
              <a:lnSpc>
                <a:spcPct val="115000"/>
              </a:lnSpc>
              <a:spcBef>
                <a:spcPts val="0"/>
              </a:spcBef>
              <a:spcAft>
                <a:spcPts val="0"/>
              </a:spcAft>
              <a:buNone/>
            </a:pPr>
            <a:r>
              <a:rPr lang="en-US" sz="1200">
                <a:latin typeface="Calibri"/>
                <a:ea typeface="Calibri"/>
                <a:cs typeface="Calibri"/>
                <a:sym typeface="Calibri"/>
              </a:rPr>
              <a:t> </a:t>
            </a:r>
            <a:endParaRPr sz="1200">
              <a:latin typeface="Calibri"/>
              <a:ea typeface="Calibri"/>
              <a:cs typeface="Calibri"/>
              <a:sym typeface="Calibri"/>
            </a:endParaRPr>
          </a:p>
          <a:p>
            <a:pPr marL="515122" lvl="1" indent="-343414" algn="l"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O direito à vida (artigo 3): podem ser executados por causa de sua identidade, expressão de gênero ou orientação sexual.</a:t>
            </a:r>
            <a:endParaRPr sz="1200">
              <a:latin typeface="Calibri"/>
              <a:ea typeface="Calibri"/>
              <a:cs typeface="Calibri"/>
              <a:sym typeface="Calibri"/>
            </a:endParaRPr>
          </a:p>
          <a:p>
            <a:pPr marL="515122" lvl="1" indent="-343414" algn="l"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O direito ao trabalho (artigo 23): são recusados empregos ou são demitidos por seu empregador por causa de sua orientação sexual.</a:t>
            </a:r>
            <a:endParaRPr sz="1200">
              <a:latin typeface="Calibri"/>
              <a:ea typeface="Calibri"/>
              <a:cs typeface="Calibri"/>
              <a:sym typeface="Calibri"/>
            </a:endParaRPr>
          </a:p>
          <a:p>
            <a:pPr marL="515122" lvl="1" indent="-343414" algn="l"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O direito de se casar e ter uma família (artigo 16): eles não podem se casar ou ter filhos e às vezes são privados da custódia de seus filhos.</a:t>
            </a:r>
            <a:endParaRPr sz="1200">
              <a:latin typeface="Calibri"/>
              <a:ea typeface="Calibri"/>
              <a:cs typeface="Calibri"/>
              <a:sym typeface="Calibri"/>
            </a:endParaRPr>
          </a:p>
          <a:p>
            <a:pPr marL="515122" lvl="1" indent="-343414" algn="l"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O direito de estar livre de tratamentos cruéis, desumanos e degradantes (artigo 5): muitas vezes são submetidos a abusos verbais e físicos; jovens gays ou que não se conformam com o gênero (ou seja, que não se conformam com os papéis femininos ou masculinos existentes ou tradicionais) são submetidos a diferentes tipos de intervenções destinadas a mudar sua identidade e orientação sexual.</a:t>
            </a:r>
            <a:endParaRPr sz="1200">
              <a:latin typeface="Calibri"/>
              <a:ea typeface="Calibri"/>
              <a:cs typeface="Calibri"/>
              <a:sym typeface="Calibri"/>
            </a:endParaRPr>
          </a:p>
          <a:p>
            <a:pPr marL="515122" lvl="1" indent="-343414" algn="l"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O direito à liberdade de circulação (artigo 13): são negados às pessoas documentos de identidade que correspondam ao seu sexo e, portanto, não podem viajar. </a:t>
            </a:r>
            <a:endParaRPr sz="1200">
              <a:latin typeface="Calibri"/>
              <a:ea typeface="Calibri"/>
              <a:cs typeface="Calibri"/>
              <a:sym typeface="Calibri"/>
            </a:endParaRPr>
          </a:p>
          <a:p>
            <a:pPr marL="0" lvl="0" indent="0" algn="l" rtl="0">
              <a:spcBef>
                <a:spcPts val="0"/>
              </a:spcBef>
              <a:spcAft>
                <a:spcPts val="0"/>
              </a:spcAft>
              <a:buNone/>
            </a:pPr>
            <a:endParaRPr sz="1200"/>
          </a:p>
        </p:txBody>
      </p:sp>
      <p:sp>
        <p:nvSpPr>
          <p:cNvPr id="702" name="Google Shape;702;p70: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0" name="Google Shape;710;p71: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b="1" u="sng">
                <a:latin typeface="Calibri"/>
                <a:ea typeface="Calibri"/>
                <a:cs typeface="Calibri"/>
                <a:sym typeface="Calibri"/>
              </a:rPr>
              <a:t>Crianças:</a:t>
            </a:r>
            <a:endParaRPr sz="1200">
              <a:latin typeface="Calibri"/>
              <a:ea typeface="Calibri"/>
              <a:cs typeface="Calibri"/>
              <a:sym typeface="Calibri"/>
            </a:endParaRPr>
          </a:p>
          <a:p>
            <a:pPr marL="0" lvl="0" indent="0" algn="just" rtl="0">
              <a:lnSpc>
                <a:spcPct val="115000"/>
              </a:lnSpc>
              <a:spcBef>
                <a:spcPts val="0"/>
              </a:spcBef>
              <a:spcAft>
                <a:spcPts val="0"/>
              </a:spcAft>
              <a:buNone/>
            </a:pPr>
            <a:r>
              <a:rPr lang="en-US" sz="1200">
                <a:latin typeface="Calibri"/>
                <a:ea typeface="Calibri"/>
                <a:cs typeface="Calibri"/>
                <a:sym typeface="Calibri"/>
              </a:rPr>
              <a:t> </a:t>
            </a:r>
            <a:endParaRPr sz="1200">
              <a:latin typeface="Calibri"/>
              <a:ea typeface="Calibri"/>
              <a:cs typeface="Calibri"/>
              <a:sym typeface="Calibri"/>
            </a:endParaRPr>
          </a:p>
          <a:p>
            <a:pPr marL="171707" lvl="0" indent="-171707" algn="just"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As crianças dependem de seus pais, professores e comunidades para prosperar. Infelizmente, eles também correm alto risco de ter seus direitos humanos negados, incluindo:</a:t>
            </a:r>
            <a:endParaRPr sz="1200">
              <a:latin typeface="Calibri"/>
              <a:ea typeface="Calibri"/>
              <a:cs typeface="Calibri"/>
              <a:sym typeface="Calibri"/>
            </a:endParaRPr>
          </a:p>
          <a:p>
            <a:pPr marL="228600" lvl="1" indent="-228600" algn="l"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O direito de ser livre de tratamentos cruéis, desumanos e degradantes (artigo 5): as crianças podem ser vítimas de violência e abuso físico, psicológico e sexual.</a:t>
            </a:r>
            <a:endParaRPr sz="1200">
              <a:latin typeface="Calibri"/>
              <a:ea typeface="Calibri"/>
              <a:cs typeface="Calibri"/>
              <a:sym typeface="Calibri"/>
            </a:endParaRPr>
          </a:p>
          <a:p>
            <a:pPr marL="228600" lvl="1" indent="-228600" algn="l"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O direito à educação (artigo 26): em alguns países, o trabalho infantil é abundante e as crianças não têm acesso à educação; quando as oportunidades educacionais são limitadas, os meninos são muitas vezes priorizados em detrimento das meninas.</a:t>
            </a:r>
            <a:endParaRPr sz="1200">
              <a:latin typeface="Calibri"/>
              <a:ea typeface="Calibri"/>
              <a:cs typeface="Calibri"/>
              <a:sym typeface="Calibri"/>
            </a:endParaRPr>
          </a:p>
          <a:p>
            <a:pPr marL="228600" lvl="1" indent="-228600" algn="l"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O direito de não ser escravo (artigo 4): algumas crianças são escravizadas em trabalho forçado (por exemplo, crianças forçadas a trabalhar em fábricas) e também às vezes são forçadas a ingressar nas forças armadas e a se tornarem crianças-soldados.</a:t>
            </a:r>
            <a:endParaRPr sz="1200">
              <a:latin typeface="Calibri"/>
              <a:ea typeface="Calibri"/>
              <a:cs typeface="Calibri"/>
              <a:sym typeface="Calibri"/>
            </a:endParaRPr>
          </a:p>
          <a:p>
            <a:pPr marL="228600" lvl="1" indent="-228600" algn="l"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Liberdade de expressão (artigo 19): as opiniões das crianças muitas vezes não são levadas em conta ou mesmo ouvidas.</a:t>
            </a: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711" name="Google Shape;711;p71: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72: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p72: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360585" lvl="0" indent="-360585" algn="just" rtl="0">
              <a:lnSpc>
                <a:spcPct val="115000"/>
              </a:lnSpc>
              <a:spcBef>
                <a:spcPts val="0"/>
              </a:spcBef>
              <a:spcAft>
                <a:spcPts val="0"/>
              </a:spcAft>
              <a:buNone/>
            </a:pPr>
            <a:r>
              <a:rPr lang="en-US" sz="1200" b="1" u="sng">
                <a:latin typeface="Calibri"/>
                <a:ea typeface="Calibri"/>
                <a:cs typeface="Calibri"/>
                <a:sym typeface="Calibri"/>
              </a:rPr>
              <a:t>Pessoas com HIV/AIDS:</a:t>
            </a:r>
            <a:endParaRPr sz="1200">
              <a:latin typeface="Calibri"/>
              <a:ea typeface="Calibri"/>
              <a:cs typeface="Calibri"/>
              <a:sym typeface="Calibri"/>
            </a:endParaRPr>
          </a:p>
          <a:p>
            <a:pPr marL="360585" lvl="0" indent="-360585" algn="just" rtl="0">
              <a:lnSpc>
                <a:spcPct val="115000"/>
              </a:lnSpc>
              <a:spcBef>
                <a:spcPts val="0"/>
              </a:spcBef>
              <a:spcAft>
                <a:spcPts val="0"/>
              </a:spcAft>
              <a:buNone/>
            </a:pPr>
            <a:r>
              <a:rPr lang="en-US" sz="1200">
                <a:latin typeface="Calibri"/>
                <a:ea typeface="Calibri"/>
                <a:cs typeface="Calibri"/>
                <a:sym typeface="Calibri"/>
              </a:rPr>
              <a:t> </a:t>
            </a:r>
            <a:endParaRPr sz="1200">
              <a:latin typeface="Calibri"/>
              <a:ea typeface="Calibri"/>
              <a:cs typeface="Calibri"/>
              <a:sym typeface="Calibri"/>
            </a:endParaRPr>
          </a:p>
          <a:p>
            <a:pPr marL="0" lvl="0" indent="0" algn="just" rtl="0">
              <a:lnSpc>
                <a:spcPct val="115000"/>
              </a:lnSpc>
              <a:spcBef>
                <a:spcPts val="0"/>
              </a:spcBef>
              <a:spcAft>
                <a:spcPts val="0"/>
              </a:spcAft>
              <a:buNone/>
            </a:pPr>
            <a:r>
              <a:rPr lang="en-US" sz="1200">
                <a:latin typeface="Calibri"/>
                <a:ea typeface="Calibri"/>
                <a:cs typeface="Calibri"/>
                <a:sym typeface="Calibri"/>
              </a:rPr>
              <a:t>As pessoas que vivem com VIH ou SIDA também sofrem frequentemente violações dos seus direitos humanos. Isso pode acontecer nas comunidades onde vivem, no trabalho, em casa e até mesmo em ambientes de saúde.</a:t>
            </a:r>
            <a:endParaRPr sz="1200">
              <a:latin typeface="Calibri"/>
              <a:ea typeface="Calibri"/>
              <a:cs typeface="Calibri"/>
              <a:sym typeface="Calibri"/>
            </a:endParaRPr>
          </a:p>
          <a:p>
            <a:pPr marL="360585" lvl="0" indent="-360585" algn="just" rtl="0">
              <a:lnSpc>
                <a:spcPct val="115000"/>
              </a:lnSpc>
              <a:spcBef>
                <a:spcPts val="0"/>
              </a:spcBef>
              <a:spcAft>
                <a:spcPts val="0"/>
              </a:spcAft>
              <a:buNone/>
            </a:pPr>
            <a:r>
              <a:rPr lang="en-US" sz="1200">
                <a:latin typeface="Calibri"/>
                <a:ea typeface="Calibri"/>
                <a:cs typeface="Calibri"/>
                <a:sym typeface="Calibri"/>
              </a:rPr>
              <a:t> </a:t>
            </a:r>
            <a:endParaRPr sz="1200">
              <a:latin typeface="Calibri"/>
              <a:ea typeface="Calibri"/>
              <a:cs typeface="Calibri"/>
              <a:sym typeface="Calibri"/>
            </a:endParaRPr>
          </a:p>
          <a:p>
            <a:pPr marL="360585" lvl="0" indent="-360585" algn="just" rtl="0">
              <a:lnSpc>
                <a:spcPct val="115000"/>
              </a:lnSpc>
              <a:spcBef>
                <a:spcPts val="0"/>
              </a:spcBef>
              <a:spcAft>
                <a:spcPts val="0"/>
              </a:spcAft>
              <a:buNone/>
            </a:pPr>
            <a:r>
              <a:rPr lang="en-US" sz="1200">
                <a:latin typeface="Calibri"/>
                <a:ea typeface="Calibri"/>
                <a:cs typeface="Calibri"/>
                <a:sym typeface="Calibri"/>
              </a:rPr>
              <a:t>Exemplos de violações de direitos incluem:</a:t>
            </a:r>
            <a:endParaRPr sz="1200">
              <a:latin typeface="Calibri"/>
              <a:ea typeface="Calibri"/>
              <a:cs typeface="Calibri"/>
              <a:sym typeface="Calibri"/>
            </a:endParaRPr>
          </a:p>
          <a:p>
            <a:pPr marL="360585" lvl="0" indent="-360585" algn="just" rtl="0">
              <a:lnSpc>
                <a:spcPct val="115000"/>
              </a:lnSpc>
              <a:spcBef>
                <a:spcPts val="0"/>
              </a:spcBef>
              <a:spcAft>
                <a:spcPts val="0"/>
              </a:spcAft>
              <a:buNone/>
            </a:pPr>
            <a:r>
              <a:rPr lang="en-US" sz="1200">
                <a:latin typeface="Calibri"/>
                <a:ea typeface="Calibri"/>
                <a:cs typeface="Calibri"/>
                <a:sym typeface="Calibri"/>
              </a:rPr>
              <a:t> </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O direito à saúde (artigo 25): a algumas pessoas com HIV/AIDS são negados seguro de saúde e tratamento.</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O direito a um emprego (artigo 23): as pessoas com HIV/AIDS às vezes têm empregos recusados ou são demitidas por seu empregador.</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Liberdade de circulação (artigo 13): no passado, em alguns países, as pessoas com HIV/AIDS eram forçadas a viver juntas em áreas designadas das quais eram impedidas de sair.</a:t>
            </a:r>
            <a:endParaRPr sz="1200"/>
          </a:p>
        </p:txBody>
      </p:sp>
      <p:sp>
        <p:nvSpPr>
          <p:cNvPr id="720" name="Google Shape;720;p72: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73:notes"/>
          <p:cNvSpPr>
            <a:spLocks noGrp="1" noRot="1" noChangeAspect="1"/>
          </p:cNvSpPr>
          <p:nvPr>
            <p:ph type="sldImg" idx="2"/>
          </p:nvPr>
        </p:nvSpPr>
        <p:spPr>
          <a:xfrm>
            <a:off x="855663" y="457200"/>
            <a:ext cx="5095875" cy="286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8" name="Google Shape;728;p73:notes"/>
          <p:cNvSpPr txBox="1">
            <a:spLocks noGrp="1"/>
          </p:cNvSpPr>
          <p:nvPr>
            <p:ph type="body" idx="1"/>
          </p:nvPr>
        </p:nvSpPr>
        <p:spPr>
          <a:xfrm>
            <a:off x="604555" y="3324240"/>
            <a:ext cx="5832151" cy="6117916"/>
          </a:xfrm>
          <a:prstGeom prst="rect">
            <a:avLst/>
          </a:prstGeom>
          <a:noFill/>
          <a:ln>
            <a:noFill/>
          </a:ln>
        </p:spPr>
        <p:txBody>
          <a:bodyPr spcFirstLastPara="1" wrap="square" lIns="95700" tIns="47850" rIns="95700" bIns="47850" anchor="t" anchorCtr="0">
            <a:noAutofit/>
          </a:bodyPr>
          <a:lstStyle/>
          <a:p>
            <a:pPr marL="360585" lvl="0" indent="-360585" algn="just" rtl="0">
              <a:lnSpc>
                <a:spcPct val="115000"/>
              </a:lnSpc>
              <a:spcBef>
                <a:spcPts val="0"/>
              </a:spcBef>
              <a:spcAft>
                <a:spcPts val="0"/>
              </a:spcAft>
              <a:buNone/>
            </a:pPr>
            <a:r>
              <a:rPr lang="en-US" sz="1000" b="1" u="sng">
                <a:latin typeface="Calibri"/>
                <a:ea typeface="Calibri"/>
                <a:cs typeface="Calibri"/>
                <a:sym typeface="Calibri"/>
              </a:rPr>
              <a:t>Crianças e adultos com deficiências psicossociais, intelectuais ou cognitivas:</a:t>
            </a:r>
            <a:endParaRPr sz="1000">
              <a:latin typeface="Calibri"/>
              <a:ea typeface="Calibri"/>
              <a:cs typeface="Calibri"/>
              <a:sym typeface="Calibri"/>
            </a:endParaRPr>
          </a:p>
          <a:p>
            <a:pPr marL="0" lvl="0" indent="0" algn="just" rtl="0">
              <a:lnSpc>
                <a:spcPct val="115000"/>
              </a:lnSpc>
              <a:spcBef>
                <a:spcPts val="601"/>
              </a:spcBef>
              <a:spcAft>
                <a:spcPts val="0"/>
              </a:spcAft>
              <a:buNone/>
            </a:pPr>
            <a:r>
              <a:rPr lang="en-US" sz="1000">
                <a:latin typeface="Calibri"/>
                <a:ea typeface="Calibri"/>
                <a:cs typeface="Calibri"/>
                <a:sym typeface="Calibri"/>
              </a:rPr>
              <a:t>Crianças e adultos com deficiências psicossociais, intelectuais ou cognitivas correm o risco de ter seus direitos humanos violados ou restringidos em suas casas, na comunidade, nos serviços de saúde mental e social ou em instituições.</a:t>
            </a:r>
            <a:endParaRPr sz="1000">
              <a:latin typeface="Calibri"/>
              <a:ea typeface="Calibri"/>
              <a:cs typeface="Calibri"/>
              <a:sym typeface="Calibri"/>
            </a:endParaRPr>
          </a:p>
          <a:p>
            <a:pPr marL="360585" lvl="0" indent="-360585" algn="just" rtl="0">
              <a:lnSpc>
                <a:spcPct val="115000"/>
              </a:lnSpc>
              <a:spcBef>
                <a:spcPts val="0"/>
              </a:spcBef>
              <a:spcAft>
                <a:spcPts val="0"/>
              </a:spcAft>
              <a:buNone/>
            </a:pPr>
            <a:r>
              <a:rPr lang="en-US" sz="1000">
                <a:latin typeface="Calibri"/>
                <a:ea typeface="Calibri"/>
                <a:cs typeface="Calibri"/>
                <a:sym typeface="Calibri"/>
              </a:rPr>
              <a:t>Algumas violações dos direitos humanos incluem:</a:t>
            </a:r>
            <a:endParaRPr sz="1000">
              <a:latin typeface="Calibri"/>
              <a:ea typeface="Calibri"/>
              <a:cs typeface="Calibri"/>
              <a:sym typeface="Calibri"/>
            </a:endParaRPr>
          </a:p>
          <a:p>
            <a:pPr marL="343414" lvl="0" indent="-343414" algn="l" rtl="0">
              <a:lnSpc>
                <a:spcPct val="115000"/>
              </a:lnSpc>
              <a:spcBef>
                <a:spcPts val="601"/>
              </a:spcBef>
              <a:spcAft>
                <a:spcPts val="0"/>
              </a:spcAft>
              <a:buClr>
                <a:srgbClr val="000000"/>
              </a:buClr>
              <a:buSzPts val="1000"/>
              <a:buFont typeface="Noto Sans Symbols"/>
              <a:buChar char="∙"/>
            </a:pPr>
            <a:r>
              <a:rPr lang="en-US" sz="1000">
                <a:solidFill>
                  <a:srgbClr val="000000"/>
                </a:solidFill>
                <a:latin typeface="Calibri"/>
                <a:ea typeface="Calibri"/>
                <a:cs typeface="Calibri"/>
                <a:sym typeface="Calibri"/>
              </a:rPr>
              <a:t>O direito de não ser discriminado (artigo 2): muitas vezes são tratados injustamente e lhes é negado o acesso a oportunidades, serviços e atividades apenas porque são percebidos como diferentes dos outros ou porque se sabe que receberam um diagnóstico de saúde mental ou relacionado. </a:t>
            </a:r>
            <a:endParaRPr sz="1000">
              <a:latin typeface="Calibri"/>
              <a:ea typeface="Calibri"/>
              <a:cs typeface="Calibri"/>
              <a:sym typeface="Calibri"/>
            </a:endParaRPr>
          </a:p>
          <a:p>
            <a:pPr marL="343414" lvl="0" indent="-343414" algn="l" rtl="0">
              <a:lnSpc>
                <a:spcPct val="115000"/>
              </a:lnSpc>
              <a:spcBef>
                <a:spcPts val="0"/>
              </a:spcBef>
              <a:spcAft>
                <a:spcPts val="0"/>
              </a:spcAft>
              <a:buClr>
                <a:srgbClr val="000000"/>
              </a:buClr>
              <a:buSzPts val="1000"/>
              <a:buFont typeface="Noto Sans Symbols"/>
              <a:buChar char="∙"/>
            </a:pPr>
            <a:r>
              <a:rPr lang="en-US" sz="1000">
                <a:solidFill>
                  <a:srgbClr val="000000"/>
                </a:solidFill>
                <a:latin typeface="Calibri"/>
                <a:ea typeface="Calibri"/>
                <a:cs typeface="Calibri"/>
                <a:sym typeface="Calibri"/>
              </a:rPr>
              <a:t>O direito de não ser submetido a tratamento ou punição cruel, desumano ou degradante (artigo 5): são mais propensos a sofrer abuso, coerção e negligência do que pessoas sem deficiência em ambientes de saúde mental e na comunidade, e podem ser tratados de forma inadequada e/ou forçada com drogas psicotrópicas e outras intervenções.</a:t>
            </a:r>
            <a:endParaRPr sz="1000">
              <a:latin typeface="Calibri"/>
              <a:ea typeface="Calibri"/>
              <a:cs typeface="Calibri"/>
              <a:sym typeface="Calibri"/>
            </a:endParaRPr>
          </a:p>
          <a:p>
            <a:pPr marL="343414" lvl="0" indent="-343414" algn="l" rtl="0">
              <a:lnSpc>
                <a:spcPct val="115000"/>
              </a:lnSpc>
              <a:spcBef>
                <a:spcPts val="0"/>
              </a:spcBef>
              <a:spcAft>
                <a:spcPts val="0"/>
              </a:spcAft>
              <a:buClr>
                <a:srgbClr val="000000"/>
              </a:buClr>
              <a:buSzPts val="1000"/>
              <a:buFont typeface="Noto Sans Symbols"/>
              <a:buChar char="∙"/>
            </a:pPr>
            <a:r>
              <a:rPr lang="en-US" sz="1000">
                <a:solidFill>
                  <a:srgbClr val="000000"/>
                </a:solidFill>
                <a:latin typeface="Calibri"/>
                <a:ea typeface="Calibri"/>
                <a:cs typeface="Calibri"/>
                <a:sym typeface="Calibri"/>
              </a:rPr>
              <a:t>O direito à educação (artigo 26): alguns países não possuem sistemas educacionais que possam acomodar pessoas com deficiências psicossociais, intelectuais ou cognitivas.</a:t>
            </a:r>
            <a:endParaRPr sz="1000">
              <a:latin typeface="Calibri"/>
              <a:ea typeface="Calibri"/>
              <a:cs typeface="Calibri"/>
              <a:sym typeface="Calibri"/>
            </a:endParaRPr>
          </a:p>
          <a:p>
            <a:pPr marL="343414" lvl="0" indent="-343414" algn="l" rtl="0">
              <a:lnSpc>
                <a:spcPct val="115000"/>
              </a:lnSpc>
              <a:spcBef>
                <a:spcPts val="0"/>
              </a:spcBef>
              <a:spcAft>
                <a:spcPts val="0"/>
              </a:spcAft>
              <a:buClr>
                <a:srgbClr val="000000"/>
              </a:buClr>
              <a:buSzPts val="1000"/>
              <a:buFont typeface="Noto Sans Symbols"/>
              <a:buChar char="∙"/>
            </a:pPr>
            <a:r>
              <a:rPr lang="en-US" sz="1000">
                <a:solidFill>
                  <a:srgbClr val="000000"/>
                </a:solidFill>
                <a:latin typeface="Calibri"/>
                <a:ea typeface="Calibri"/>
                <a:cs typeface="Calibri"/>
                <a:sym typeface="Calibri"/>
              </a:rPr>
              <a:t>O direito ao trabalho (artigo 23): na maioria dos países, as pessoas com deficiências psicossociais, intelectuais ou cognitivas sofrem discriminação na obtenção e retenção de empregos, com os empregadores se recusando a empregá-las ou demitindo-as com base em sua deficiência.</a:t>
            </a:r>
            <a:endParaRPr sz="1000">
              <a:latin typeface="Calibri"/>
              <a:ea typeface="Calibri"/>
              <a:cs typeface="Calibri"/>
              <a:sym typeface="Calibri"/>
            </a:endParaRPr>
          </a:p>
          <a:p>
            <a:pPr marL="343414" lvl="0" indent="-343414" algn="l" rtl="0">
              <a:lnSpc>
                <a:spcPct val="115000"/>
              </a:lnSpc>
              <a:spcBef>
                <a:spcPts val="0"/>
              </a:spcBef>
              <a:spcAft>
                <a:spcPts val="0"/>
              </a:spcAft>
              <a:buClr>
                <a:srgbClr val="000000"/>
              </a:buClr>
              <a:buSzPts val="1000"/>
              <a:buFont typeface="Noto Sans Symbols"/>
              <a:buChar char="∙"/>
            </a:pPr>
            <a:r>
              <a:rPr lang="en-US" sz="1000">
                <a:solidFill>
                  <a:srgbClr val="000000"/>
                </a:solidFill>
                <a:latin typeface="Calibri"/>
                <a:ea typeface="Calibri"/>
                <a:cs typeface="Calibri"/>
                <a:sym typeface="Calibri"/>
              </a:rPr>
              <a:t>O direito de voto (artigo 21): em alguns países, eles não têm permissão para votar.</a:t>
            </a:r>
            <a:endParaRPr sz="1000">
              <a:latin typeface="Calibri"/>
              <a:ea typeface="Calibri"/>
              <a:cs typeface="Calibri"/>
              <a:sym typeface="Calibri"/>
            </a:endParaRPr>
          </a:p>
          <a:p>
            <a:pPr marL="343414" lvl="0" indent="-343414" algn="l" rtl="0">
              <a:lnSpc>
                <a:spcPct val="115000"/>
              </a:lnSpc>
              <a:spcBef>
                <a:spcPts val="0"/>
              </a:spcBef>
              <a:spcAft>
                <a:spcPts val="0"/>
              </a:spcAft>
              <a:buClr>
                <a:srgbClr val="000000"/>
              </a:buClr>
              <a:buSzPts val="1000"/>
              <a:buFont typeface="Noto Sans Symbols"/>
              <a:buChar char="∙"/>
            </a:pPr>
            <a:r>
              <a:rPr lang="en-US" sz="1000">
                <a:solidFill>
                  <a:srgbClr val="000000"/>
                </a:solidFill>
                <a:latin typeface="Calibri"/>
                <a:ea typeface="Calibri"/>
                <a:cs typeface="Calibri"/>
                <a:sym typeface="Calibri"/>
              </a:rPr>
              <a:t>O direito de se casar e ter uma família (artigo 16): alguns países tornam ilegal que pessoas com deficiências psicossociais, intelectuais ou cognitivas se casem ou tenham filhos; em outros casos, sua condição ou deficiência também pode ser usada como justificativa para negar-lhes a custódia de seus filhos ou para remover seus filhos do lar.</a:t>
            </a:r>
            <a:endParaRPr sz="1000">
              <a:latin typeface="Calibri"/>
              <a:ea typeface="Calibri"/>
              <a:cs typeface="Calibri"/>
              <a:sym typeface="Calibri"/>
            </a:endParaRPr>
          </a:p>
          <a:p>
            <a:pPr marL="343414" lvl="0" indent="-343414" algn="l" rtl="0">
              <a:lnSpc>
                <a:spcPct val="115000"/>
              </a:lnSpc>
              <a:spcBef>
                <a:spcPts val="0"/>
              </a:spcBef>
              <a:spcAft>
                <a:spcPts val="0"/>
              </a:spcAft>
              <a:buClr>
                <a:srgbClr val="000000"/>
              </a:buClr>
              <a:buSzPts val="1000"/>
              <a:buFont typeface="Noto Sans Symbols"/>
              <a:buChar char="∙"/>
            </a:pPr>
            <a:r>
              <a:rPr lang="en-US" sz="1000">
                <a:solidFill>
                  <a:srgbClr val="000000"/>
                </a:solidFill>
                <a:latin typeface="Calibri"/>
                <a:ea typeface="Calibri"/>
                <a:cs typeface="Calibri"/>
                <a:sym typeface="Calibri"/>
              </a:rPr>
              <a:t>O direito à liberdade (artigo 3 .º): em muitos países, as pessoas são trancadas em centros de saúde mental contra a sua vontade e, por vezes, também são detidas em prisões.</a:t>
            </a:r>
            <a:endParaRPr sz="1000">
              <a:latin typeface="Calibri"/>
              <a:ea typeface="Calibri"/>
              <a:cs typeface="Calibri"/>
              <a:sym typeface="Calibri"/>
            </a:endParaRPr>
          </a:p>
          <a:p>
            <a:pPr marL="343414" lvl="0" indent="-343414" algn="l" rtl="0">
              <a:lnSpc>
                <a:spcPct val="115000"/>
              </a:lnSpc>
              <a:spcBef>
                <a:spcPts val="0"/>
              </a:spcBef>
              <a:spcAft>
                <a:spcPts val="0"/>
              </a:spcAft>
              <a:buClr>
                <a:srgbClr val="000000"/>
              </a:buClr>
              <a:buSzPts val="1000"/>
              <a:buFont typeface="Noto Sans Symbols"/>
              <a:buChar char="∙"/>
            </a:pPr>
            <a:r>
              <a:rPr lang="en-US" sz="1000">
                <a:solidFill>
                  <a:srgbClr val="000000"/>
                </a:solidFill>
                <a:latin typeface="Calibri"/>
                <a:ea typeface="Calibri"/>
                <a:cs typeface="Calibri"/>
                <a:sym typeface="Calibri"/>
              </a:rPr>
              <a:t>O direito ao reconhecimento em todos os lugares como uma pessoa perante a lei (artigo 6): pessoas com deficiências psicossociais, intelectuais ou cognitivas são frequentemente negadas igual reconhecimento perante a lei; isso significa que elas não recebem as mesmas proteções legais que todos os outros (por exemplo, são frequentemente detidas por saúde mental ou serviços relacionados ou prisão com base na deficiência); além disso, as leis de tutela podem negar às pessoas o direito de tomar decisões por si mesmas (ou seja, o direito de exercer sua capacidade legal). </a:t>
            </a:r>
            <a:endParaRPr/>
          </a:p>
          <a:p>
            <a:pPr marL="0" lvl="0" indent="0" algn="l" rtl="0">
              <a:lnSpc>
                <a:spcPct val="115000"/>
              </a:lnSpc>
              <a:spcBef>
                <a:spcPts val="0"/>
              </a:spcBef>
              <a:spcAft>
                <a:spcPts val="0"/>
              </a:spcAft>
              <a:buNone/>
            </a:pPr>
            <a:endParaRPr sz="1000">
              <a:latin typeface="Calibri"/>
              <a:ea typeface="Calibri"/>
              <a:cs typeface="Calibri"/>
              <a:sym typeface="Calibri"/>
            </a:endParaRPr>
          </a:p>
          <a:p>
            <a:pPr marL="0" lvl="0" indent="0" algn="l" rtl="0">
              <a:lnSpc>
                <a:spcPct val="115000"/>
              </a:lnSpc>
              <a:spcBef>
                <a:spcPts val="0"/>
              </a:spcBef>
              <a:spcAft>
                <a:spcPts val="0"/>
              </a:spcAft>
              <a:buNone/>
            </a:pPr>
            <a:r>
              <a:rPr lang="en-US" sz="1000">
                <a:solidFill>
                  <a:srgbClr val="4F81BD"/>
                </a:solidFill>
                <a:latin typeface="Calibri"/>
                <a:ea typeface="Calibri"/>
                <a:cs typeface="Calibri"/>
                <a:sym typeface="Calibri"/>
              </a:rPr>
              <a:t>O tema das violações contra pessoas com deficiências psicossociais, intelectuais e cognitivas será abordado com muito mais profundidade no módulo sobre </a:t>
            </a:r>
            <a:r>
              <a:rPr lang="en-US" i="1"/>
              <a:t>Saúde mental, deficiência e direitos humanos</a:t>
            </a:r>
            <a:r>
              <a:rPr lang="en-US" sz="1000">
                <a:solidFill>
                  <a:srgbClr val="4F81BD"/>
                </a:solidFill>
                <a:latin typeface="Calibri"/>
                <a:ea typeface="Calibri"/>
                <a:cs typeface="Calibri"/>
                <a:sym typeface="Calibri"/>
              </a:rPr>
              <a:t>.</a:t>
            </a:r>
            <a:endParaRPr sz="1000">
              <a:latin typeface="Calibri"/>
              <a:ea typeface="Calibri"/>
              <a:cs typeface="Calibri"/>
              <a:sym typeface="Calibri"/>
            </a:endParaRPr>
          </a:p>
          <a:p>
            <a:pPr marL="0" lvl="0" indent="0" algn="l" rtl="0">
              <a:spcBef>
                <a:spcPts val="1002"/>
              </a:spcBef>
              <a:spcAft>
                <a:spcPts val="0"/>
              </a:spcAft>
              <a:buNone/>
            </a:pPr>
            <a:endParaRPr sz="1000"/>
          </a:p>
        </p:txBody>
      </p:sp>
      <p:sp>
        <p:nvSpPr>
          <p:cNvPr id="729" name="Google Shape;729;p73: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74: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p74: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None/>
            </a:pPr>
            <a:r>
              <a:rPr lang="en-US" sz="1200" b="1" u="sng">
                <a:solidFill>
                  <a:srgbClr val="000000"/>
                </a:solidFill>
                <a:latin typeface="Calibri"/>
                <a:ea typeface="Calibri"/>
                <a:cs typeface="Calibri"/>
                <a:sym typeface="Calibri"/>
              </a:rPr>
              <a:t>Idosos:</a:t>
            </a:r>
            <a:endParaRPr/>
          </a:p>
          <a:p>
            <a:pPr marL="0" lvl="0" indent="0" algn="l" rtl="0">
              <a:lnSpc>
                <a:spcPct val="115000"/>
              </a:lnSpc>
              <a:spcBef>
                <a:spcPts val="0"/>
              </a:spcBef>
              <a:spcAft>
                <a:spcPts val="0"/>
              </a:spcAft>
              <a:buNone/>
            </a:pPr>
            <a:endParaRPr sz="1200">
              <a:latin typeface="Calibri"/>
              <a:ea typeface="Calibri"/>
              <a:cs typeface="Calibri"/>
              <a:sym typeface="Calibri"/>
            </a:endParaRPr>
          </a:p>
          <a:p>
            <a:pPr marL="343414" lvl="0" indent="-343414" algn="l" rtl="0">
              <a:lnSpc>
                <a:spcPct val="115000"/>
              </a:lnSpc>
              <a:spcBef>
                <a:spcPts val="0"/>
              </a:spcBef>
              <a:spcAft>
                <a:spcPts val="0"/>
              </a:spcAft>
              <a:buClr>
                <a:srgbClr val="000000"/>
              </a:buClr>
              <a:buSzPts val="1200"/>
              <a:buFont typeface="Noto Sans Symbols"/>
              <a:buChar char="∙"/>
            </a:pPr>
            <a:r>
              <a:rPr lang="en-US" sz="1200">
                <a:solidFill>
                  <a:srgbClr val="000000"/>
                </a:solidFill>
                <a:latin typeface="Calibri"/>
                <a:ea typeface="Calibri"/>
                <a:cs typeface="Calibri"/>
                <a:sym typeface="Calibri"/>
              </a:rPr>
              <a:t>O direito à liberdade (artigo 3): os idosos são muitas vezes colocados em lares contra a sua vontade e impedidos de sair.</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O direito de estar livre de tratamentos cruéis, desumanos e degradantes (artigo 5º): as pessoas idosas podem ser submetidas a abusos e negligências verbais, físicas, emocionais e financeiras nas instituições ou na comunidade em que vivem. </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O direito de possuir propriedade e de não ser arbitrariamente privado de sua propriedade (artigo 17): as pessoas idosas são às vezes privadas de sua propriedade e de seus recursos quando são colocadas em casas de repouso.</a:t>
            </a: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738" name="Google Shape;738;p74: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75:notes"/>
          <p:cNvSpPr>
            <a:spLocks noGrp="1" noRot="1" noChangeAspect="1"/>
          </p:cNvSpPr>
          <p:nvPr>
            <p:ph type="sldImg" idx="2"/>
          </p:nvPr>
        </p:nvSpPr>
        <p:spPr>
          <a:xfrm>
            <a:off x="85725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p75:notes"/>
          <p:cNvSpPr txBox="1">
            <a:spLocks noGrp="1"/>
          </p:cNvSpPr>
          <p:nvPr>
            <p:ph type="body" idx="1"/>
          </p:nvPr>
        </p:nvSpPr>
        <p:spPr>
          <a:xfrm>
            <a:off x="680878" y="3324240"/>
            <a:ext cx="5447030" cy="6117915"/>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b="1" i="1">
                <a:latin typeface="Calibri"/>
                <a:ea typeface="Calibri"/>
                <a:cs typeface="Calibri"/>
                <a:sym typeface="Calibri"/>
              </a:rPr>
              <a:t>Exercício 6.2: Impactos das violações (35 min.)</a:t>
            </a:r>
            <a:endParaRPr sz="1200">
              <a:latin typeface="Calibri"/>
              <a:ea typeface="Calibri"/>
              <a:cs typeface="Calibri"/>
              <a:sym typeface="Calibri"/>
            </a:endParaRPr>
          </a:p>
          <a:p>
            <a:pPr marL="0" lvl="0" indent="0" algn="just" rtl="0">
              <a:lnSpc>
                <a:spcPct val="115000"/>
              </a:lnSpc>
              <a:spcBef>
                <a:spcPts val="0"/>
              </a:spcBef>
              <a:spcAft>
                <a:spcPts val="0"/>
              </a:spcAft>
              <a:buNone/>
            </a:pPr>
            <a:r>
              <a:rPr lang="en-US" sz="1200">
                <a:solidFill>
                  <a:srgbClr val="4F81BD"/>
                </a:solidFill>
                <a:latin typeface="Calibri"/>
                <a:ea typeface="Calibri"/>
                <a:cs typeface="Calibri"/>
                <a:sym typeface="Calibri"/>
              </a:rPr>
              <a:t> </a:t>
            </a:r>
            <a:endParaRPr sz="1200">
              <a:latin typeface="Calibri"/>
              <a:ea typeface="Calibri"/>
              <a:cs typeface="Calibri"/>
              <a:sym typeface="Calibri"/>
            </a:endParaRPr>
          </a:p>
          <a:p>
            <a:pPr marL="0" lvl="0" indent="0" algn="just" rtl="0">
              <a:lnSpc>
                <a:spcPct val="115000"/>
              </a:lnSpc>
              <a:spcBef>
                <a:spcPts val="0"/>
              </a:spcBef>
              <a:spcAft>
                <a:spcPts val="0"/>
              </a:spcAft>
              <a:buNone/>
            </a:pPr>
            <a:r>
              <a:rPr lang="en-US" sz="1200">
                <a:solidFill>
                  <a:srgbClr val="4F81BD"/>
                </a:solidFill>
                <a:latin typeface="Calibri"/>
                <a:ea typeface="Calibri"/>
                <a:cs typeface="Calibri"/>
                <a:sym typeface="Calibri"/>
              </a:rPr>
              <a:t>Faça as seguintes perguntas aos participantes e anote as ideias no flipchart:</a:t>
            </a:r>
            <a:endParaRPr sz="1200">
              <a:latin typeface="Calibri"/>
              <a:ea typeface="Calibri"/>
              <a:cs typeface="Calibri"/>
              <a:sym typeface="Calibri"/>
            </a:endParaRPr>
          </a:p>
          <a:p>
            <a:pPr marL="0" lvl="0" indent="0" algn="just" rtl="0">
              <a:lnSpc>
                <a:spcPct val="115000"/>
              </a:lnSpc>
              <a:spcBef>
                <a:spcPts val="0"/>
              </a:spcBef>
              <a:spcAft>
                <a:spcPts val="0"/>
              </a:spcAft>
              <a:buNone/>
            </a:pPr>
            <a:r>
              <a:rPr lang="en-US" sz="1200">
                <a:solidFill>
                  <a:srgbClr val="4F81BD"/>
                </a:solidFill>
                <a:latin typeface="Calibri"/>
                <a:ea typeface="Calibri"/>
                <a:cs typeface="Calibri"/>
                <a:sym typeface="Calibri"/>
              </a:rPr>
              <a:t> </a:t>
            </a:r>
            <a:endParaRPr sz="1200">
              <a:latin typeface="Calibri"/>
              <a:ea typeface="Calibri"/>
              <a:cs typeface="Calibri"/>
              <a:sym typeface="Calibri"/>
            </a:endParaRPr>
          </a:p>
          <a:p>
            <a:pPr marL="0" lvl="0" indent="0" algn="just" rtl="0">
              <a:lnSpc>
                <a:spcPct val="115000"/>
              </a:lnSpc>
              <a:spcBef>
                <a:spcPts val="0"/>
              </a:spcBef>
              <a:spcAft>
                <a:spcPts val="0"/>
              </a:spcAft>
              <a:buNone/>
            </a:pPr>
            <a:r>
              <a:rPr lang="en-US" sz="1200">
                <a:latin typeface="Calibri"/>
                <a:ea typeface="Calibri"/>
                <a:cs typeface="Calibri"/>
                <a:sym typeface="Calibri"/>
              </a:rPr>
              <a:t>Quais as consequências das violações de direitos humanos que acabam de ser discutidas:</a:t>
            </a:r>
            <a:endParaRPr sz="1200">
              <a:latin typeface="Calibri"/>
              <a:ea typeface="Calibri"/>
              <a:cs typeface="Calibri"/>
              <a:sym typeface="Calibri"/>
            </a:endParaRPr>
          </a:p>
          <a:p>
            <a:pPr marL="0" lvl="0" indent="0" algn="just" rtl="0">
              <a:lnSpc>
                <a:spcPct val="115000"/>
              </a:lnSpc>
              <a:spcBef>
                <a:spcPts val="0"/>
              </a:spcBef>
              <a:spcAft>
                <a:spcPts val="0"/>
              </a:spcAft>
              <a:buNone/>
            </a:pPr>
            <a:r>
              <a:rPr lang="en-US" sz="1200">
                <a:latin typeface="Calibri"/>
                <a:ea typeface="Calibri"/>
                <a:cs typeface="Calibri"/>
                <a:sym typeface="Calibri"/>
              </a:rPr>
              <a:t> </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Para os indivíduos dentro dos dois grupos/segmentos selecionados da população?</a:t>
            </a:r>
            <a:endParaRPr sz="1200">
              <a:latin typeface="Calibri"/>
              <a:ea typeface="Calibri"/>
              <a:cs typeface="Calibri"/>
              <a:sym typeface="Calibri"/>
            </a:endParaRPr>
          </a:p>
          <a:p>
            <a:pPr marL="450890" lvl="0" indent="0" algn="l" rtl="0">
              <a:lnSpc>
                <a:spcPct val="115000"/>
              </a:lnSpc>
              <a:spcBef>
                <a:spcPts val="0"/>
              </a:spcBef>
              <a:spcAft>
                <a:spcPts val="0"/>
              </a:spcAft>
              <a:buNone/>
            </a:pPr>
            <a:r>
              <a:rPr lang="en-US" sz="1200">
                <a:solidFill>
                  <a:srgbClr val="4F81BD"/>
                </a:solidFill>
                <a:latin typeface="Calibri"/>
                <a:ea typeface="Calibri"/>
                <a:cs typeface="Calibri"/>
                <a:sym typeface="Calibri"/>
              </a:rPr>
              <a:t>Esta é uma oportunidade para refletir sobre os impactos pessoais das violações dos direitos humanos. O facilitador pode fazer perguntas como: Como uma violação pode afetar a saúde mental e o bem-estar da pessoa? E a família deles? O futuro deles?</a:t>
            </a:r>
            <a:endParaRPr sz="1200">
              <a:latin typeface="Calibri"/>
              <a:ea typeface="Calibri"/>
              <a:cs typeface="Calibri"/>
              <a:sym typeface="Calibri"/>
            </a:endParaRPr>
          </a:p>
          <a:p>
            <a:pPr marL="343414" lvl="0" indent="-343414" algn="l" rtl="0">
              <a:lnSpc>
                <a:spcPct val="115000"/>
              </a:lnSpc>
              <a:spcBef>
                <a:spcPts val="601"/>
              </a:spcBef>
              <a:spcAft>
                <a:spcPts val="0"/>
              </a:spcAft>
              <a:buClr>
                <a:schemeClr val="dk1"/>
              </a:buClr>
              <a:buSzPts val="1200"/>
              <a:buFont typeface="Noto Sans Symbols"/>
              <a:buChar char="∙"/>
            </a:pPr>
            <a:r>
              <a:rPr lang="en-US" sz="1200">
                <a:latin typeface="Calibri"/>
                <a:ea typeface="Calibri"/>
                <a:cs typeface="Calibri"/>
                <a:sym typeface="Calibri"/>
              </a:rPr>
              <a:t>Para cada grupo como um todo?</a:t>
            </a:r>
            <a:endParaRPr sz="1200">
              <a:latin typeface="Calibri"/>
              <a:ea typeface="Calibri"/>
              <a:cs typeface="Calibri"/>
              <a:sym typeface="Calibri"/>
            </a:endParaRPr>
          </a:p>
          <a:p>
            <a:pPr marL="450890" lvl="0" indent="0" algn="l" rtl="0">
              <a:lnSpc>
                <a:spcPct val="115000"/>
              </a:lnSpc>
              <a:spcBef>
                <a:spcPts val="601"/>
              </a:spcBef>
              <a:spcAft>
                <a:spcPts val="0"/>
              </a:spcAft>
              <a:buNone/>
            </a:pPr>
            <a:r>
              <a:rPr lang="en-US" sz="1200">
                <a:solidFill>
                  <a:srgbClr val="4F81BD"/>
                </a:solidFill>
                <a:latin typeface="Calibri"/>
                <a:ea typeface="Calibri"/>
                <a:cs typeface="Calibri"/>
                <a:sym typeface="Calibri"/>
              </a:rPr>
              <a:t>Isso poderia dar origem a violações dos direitos humanos no futuro para esses grupos? Sua participação ou posição social / cultural / econômica e política na sociedade está sendo afetada?</a:t>
            </a:r>
            <a:endParaRPr sz="1200">
              <a:latin typeface="Calibri"/>
              <a:ea typeface="Calibri"/>
              <a:cs typeface="Calibri"/>
              <a:sym typeface="Calibri"/>
            </a:endParaRPr>
          </a:p>
          <a:p>
            <a:pPr marL="343414" lvl="0" indent="-343414" algn="l" rtl="0">
              <a:lnSpc>
                <a:spcPct val="115000"/>
              </a:lnSpc>
              <a:spcBef>
                <a:spcPts val="601"/>
              </a:spcBef>
              <a:spcAft>
                <a:spcPts val="0"/>
              </a:spcAft>
              <a:buClr>
                <a:schemeClr val="dk1"/>
              </a:buClr>
              <a:buSzPts val="1200"/>
              <a:buFont typeface="Noto Sans Symbols"/>
              <a:buChar char="∙"/>
            </a:pPr>
            <a:r>
              <a:rPr lang="en-US" sz="1200">
                <a:latin typeface="Calibri"/>
                <a:ea typeface="Calibri"/>
                <a:cs typeface="Calibri"/>
                <a:sym typeface="Calibri"/>
              </a:rPr>
              <a:t>Para a comunidade ou sociedade mais ampla em que vivem?</a:t>
            </a:r>
            <a:endParaRPr sz="1200">
              <a:latin typeface="Calibri"/>
              <a:ea typeface="Calibri"/>
              <a:cs typeface="Calibri"/>
              <a:sym typeface="Calibri"/>
            </a:endParaRPr>
          </a:p>
          <a:p>
            <a:pPr marL="450890" lvl="0" indent="0" algn="l" rtl="0">
              <a:lnSpc>
                <a:spcPct val="115000"/>
              </a:lnSpc>
              <a:spcBef>
                <a:spcPts val="601"/>
              </a:spcBef>
              <a:spcAft>
                <a:spcPts val="0"/>
              </a:spcAft>
              <a:buNone/>
            </a:pPr>
            <a:r>
              <a:rPr lang="en-US" sz="1200">
                <a:solidFill>
                  <a:srgbClr val="4F81BD"/>
                </a:solidFill>
                <a:latin typeface="Calibri"/>
                <a:ea typeface="Calibri"/>
                <a:cs typeface="Calibri"/>
                <a:sym typeface="Calibri"/>
              </a:rPr>
              <a:t>Este evento poderia dar origem a violações de direitos humanos para outros grupos/segmentos da população em risco? As sociedades que perseguem grupos/segmentos da sociedade são bons lugares para viver? Isso resulta em perda de diversidade ou cultura? </a:t>
            </a:r>
            <a:endParaRPr sz="1200">
              <a:latin typeface="Calibri"/>
              <a:ea typeface="Calibri"/>
              <a:cs typeface="Calibri"/>
              <a:sym typeface="Calibri"/>
            </a:endParaRPr>
          </a:p>
          <a:p>
            <a:pPr marL="0" lvl="0" indent="0" algn="just" rtl="0">
              <a:lnSpc>
                <a:spcPct val="115000"/>
              </a:lnSpc>
              <a:spcBef>
                <a:spcPts val="601"/>
              </a:spcBef>
              <a:spcAft>
                <a:spcPts val="0"/>
              </a:spcAft>
              <a:buNone/>
            </a:pPr>
            <a:r>
              <a:rPr lang="en-US" sz="1200">
                <a:solidFill>
                  <a:srgbClr val="4F81BD"/>
                </a:solidFill>
                <a:latin typeface="Calibri"/>
                <a:ea typeface="Calibri"/>
                <a:cs typeface="Calibri"/>
                <a:sym typeface="Calibri"/>
              </a:rPr>
              <a:t>No final da discussão, resuma o que foi dito com base nas ideias escritas no flip-chart.</a:t>
            </a: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747" name="Google Shape;747;p75: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76:notes"/>
          <p:cNvSpPr>
            <a:spLocks noGrp="1" noRot="1" noChangeAspect="1"/>
          </p:cNvSpPr>
          <p:nvPr>
            <p:ph type="sldImg" idx="2"/>
          </p:nvPr>
        </p:nvSpPr>
        <p:spPr>
          <a:xfrm>
            <a:off x="693738" y="314325"/>
            <a:ext cx="5481637" cy="3084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4" name="Google Shape;754;p76:notes"/>
          <p:cNvSpPr txBox="1">
            <a:spLocks noGrp="1"/>
          </p:cNvSpPr>
          <p:nvPr>
            <p:ph type="body" idx="1"/>
          </p:nvPr>
        </p:nvSpPr>
        <p:spPr>
          <a:xfrm>
            <a:off x="422966" y="3398960"/>
            <a:ext cx="5848371" cy="6043195"/>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b="1" i="1"/>
              <a:t>Exercício de reflexão </a:t>
            </a:r>
            <a:r>
              <a:rPr lang="en-US" sz="1200" b="1" i="1">
                <a:latin typeface="Calibri"/>
                <a:ea typeface="Calibri"/>
                <a:cs typeface="Calibri"/>
                <a:sym typeface="Calibri"/>
              </a:rPr>
              <a:t>(5 min.)</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b="1">
                <a:solidFill>
                  <a:srgbClr val="FF0000"/>
                </a:solidFill>
              </a:rPr>
              <a:t>   </a:t>
            </a:r>
            <a:r>
              <a:rPr lang="en-US" b="1"/>
              <a:t>Aviso:</a:t>
            </a:r>
            <a:r>
              <a:rPr lang="en-US" sz="1200">
                <a:latin typeface="Calibri"/>
                <a:ea typeface="Calibri"/>
                <a:cs typeface="Calibri"/>
                <a:sym typeface="Calibri"/>
              </a:rPr>
              <a:t> </a:t>
            </a:r>
            <a:r>
              <a:rPr lang="en-US">
                <a:solidFill>
                  <a:srgbClr val="4F81BD"/>
                </a:solidFill>
              </a:rPr>
              <a:t>Este exercício reflexivo é sensível e os participantes devem se sentir seguros e entender que o objetivo não é julgá-los. Em vez disso, ele é projetado para incentivar os participantes a refletir sobre seu próprio papel pessoal na defesa ou violação dos direitos humanos de alguém.</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sz="1200">
                <a:solidFill>
                  <a:srgbClr val="4F81BD"/>
                </a:solidFill>
                <a:latin typeface="Calibri"/>
                <a:ea typeface="Calibri"/>
                <a:cs typeface="Calibri"/>
                <a:sym typeface="Calibri"/>
              </a:rPr>
              <a:t>Destaque e explique aos participantes as seguintes informações:</a:t>
            </a:r>
            <a:endParaRPr sz="1200">
              <a:latin typeface="Calibri"/>
              <a:ea typeface="Calibri"/>
              <a:cs typeface="Calibri"/>
              <a:sym typeface="Calibri"/>
            </a:endParaRPr>
          </a:p>
          <a:p>
            <a:pPr marL="0" lvl="0" indent="0" algn="just" rtl="0">
              <a:lnSpc>
                <a:spcPct val="115000"/>
              </a:lnSpc>
              <a:spcBef>
                <a:spcPts val="601"/>
              </a:spcBef>
              <a:spcAft>
                <a:spcPts val="0"/>
              </a:spcAft>
              <a:buNone/>
            </a:pPr>
            <a:r>
              <a:rPr lang="en-US" sz="1200">
                <a:latin typeface="Calibri"/>
                <a:ea typeface="Calibri"/>
                <a:cs typeface="Calibri"/>
                <a:sym typeface="Calibri"/>
              </a:rPr>
              <a:t>Um passo importante para a mudança é refletir sobre como nossas próprias crenças ou ações podem ajudar ou dificultar o gozo dos direitos humanos por outras pessoas. </a:t>
            </a:r>
            <a:endParaRPr/>
          </a:p>
          <a:p>
            <a:pPr marL="0" lvl="0" indent="0" algn="just" rtl="0">
              <a:lnSpc>
                <a:spcPct val="115000"/>
              </a:lnSpc>
              <a:spcBef>
                <a:spcPts val="601"/>
              </a:spcBef>
              <a:spcAft>
                <a:spcPts val="0"/>
              </a:spcAft>
              <a:buNone/>
            </a:pPr>
            <a:r>
              <a:rPr lang="en-US" sz="1200">
                <a:latin typeface="Calibri"/>
                <a:ea typeface="Calibri"/>
                <a:cs typeface="Calibri"/>
                <a:sym typeface="Calibri"/>
              </a:rPr>
              <a:t>Aqui estão duas perguntas para refletir. Você pode escrever sua resposta para discutir na próxima sessão ou simplesmente pensar em suas respostas.</a:t>
            </a:r>
            <a:endParaRPr sz="1200">
              <a:latin typeface="Calibri"/>
              <a:ea typeface="Calibri"/>
              <a:cs typeface="Calibri"/>
              <a:sym typeface="Calibri"/>
            </a:endParaRPr>
          </a:p>
          <a:p>
            <a:pPr marL="343414" lvl="0" indent="-343414" algn="l" rtl="0">
              <a:lnSpc>
                <a:spcPct val="115000"/>
              </a:lnSpc>
              <a:spcBef>
                <a:spcPts val="601"/>
              </a:spcBef>
              <a:spcAft>
                <a:spcPts val="0"/>
              </a:spcAft>
              <a:buClr>
                <a:schemeClr val="dk1"/>
              </a:buClr>
              <a:buSzPts val="1200"/>
              <a:buFont typeface="Noto Sans Symbols"/>
              <a:buChar char="∙"/>
            </a:pPr>
            <a:r>
              <a:rPr lang="en-US" sz="1200">
                <a:latin typeface="Calibri"/>
                <a:ea typeface="Calibri"/>
                <a:cs typeface="Calibri"/>
                <a:sym typeface="Calibri"/>
              </a:rPr>
              <a:t>Já houve algum momento em que você mesmo testemunhou alguém que conhece (um amigo/vizinho, colega ou membro da comunidade) violando os direitos humanos de alguém?</a:t>
            </a:r>
            <a:endParaRPr sz="1200">
              <a:latin typeface="Calibri"/>
              <a:ea typeface="Calibri"/>
              <a:cs typeface="Calibri"/>
              <a:sym typeface="Calibri"/>
            </a:endParaRPr>
          </a:p>
          <a:p>
            <a:pPr marL="343414" lvl="0" indent="-343414" algn="l" rtl="0">
              <a:lnSpc>
                <a:spcPct val="115000"/>
              </a:lnSpc>
              <a:spcBef>
                <a:spcPts val="601"/>
              </a:spcBef>
              <a:spcAft>
                <a:spcPts val="0"/>
              </a:spcAft>
              <a:buClr>
                <a:schemeClr val="dk1"/>
              </a:buClr>
              <a:buSzPts val="1200"/>
              <a:buFont typeface="Noto Sans Symbols"/>
              <a:buChar char="∙"/>
            </a:pPr>
            <a:r>
              <a:rPr lang="en-US" sz="1200">
                <a:latin typeface="Calibri"/>
                <a:ea typeface="Calibri"/>
                <a:cs typeface="Calibri"/>
                <a:sym typeface="Calibri"/>
              </a:rPr>
              <a:t>Já houve algum momento em que você pode ter sido responsável por não apoiar e defender os direitos humanos de alguém? Isso pode ser algo que você percebeu depois que uma situação ocorreu e pode não ter sido necessariamente intencional.</a:t>
            </a:r>
            <a:endParaRPr sz="1200">
              <a:latin typeface="Calibri"/>
              <a:ea typeface="Calibri"/>
              <a:cs typeface="Calibri"/>
              <a:sym typeface="Calibri"/>
            </a:endParaRPr>
          </a:p>
          <a:p>
            <a:pPr marL="0" lvl="0" indent="0" algn="just" rtl="0">
              <a:lnSpc>
                <a:spcPct val="115000"/>
              </a:lnSpc>
              <a:spcBef>
                <a:spcPts val="601"/>
              </a:spcBef>
              <a:spcAft>
                <a:spcPts val="0"/>
              </a:spcAft>
              <a:buNone/>
            </a:pPr>
            <a:r>
              <a:rPr lang="en-US" sz="1200">
                <a:solidFill>
                  <a:srgbClr val="4F81BD"/>
                </a:solidFill>
                <a:latin typeface="Calibri"/>
                <a:ea typeface="Calibri"/>
                <a:cs typeface="Calibri"/>
                <a:sym typeface="Calibri"/>
              </a:rPr>
              <a:t>Informe aos participantes que eles não serão obrigados a compartilhar detalhes deste exercício com outras pessoas se não desejarem fazê-lo. </a:t>
            </a:r>
            <a:endParaRPr sz="1200">
              <a:latin typeface="Calibri"/>
              <a:ea typeface="Calibri"/>
              <a:cs typeface="Calibri"/>
              <a:sym typeface="Calibri"/>
            </a:endParaRPr>
          </a:p>
          <a:p>
            <a:pPr marL="0" lvl="0" indent="0" algn="just" rtl="0">
              <a:lnSpc>
                <a:spcPct val="115000"/>
              </a:lnSpc>
              <a:spcBef>
                <a:spcPts val="601"/>
              </a:spcBef>
              <a:spcAft>
                <a:spcPts val="0"/>
              </a:spcAft>
              <a:buNone/>
            </a:pPr>
            <a:r>
              <a:rPr lang="en-US" sz="1200">
                <a:solidFill>
                  <a:srgbClr val="4F81BD"/>
                </a:solidFill>
                <a:latin typeface="Calibri"/>
                <a:ea typeface="Calibri"/>
                <a:cs typeface="Calibri"/>
                <a:sym typeface="Calibri"/>
              </a:rPr>
              <a:t>Os participantes que gostariam de compartilhar sua experiência devem ser solicitados a não revelar os nomes do (s) indivíduo(s) envolvido (s) na experiência e a não fornecer detalhes que permitam que esses indivíduos sejam identificados. </a:t>
            </a:r>
            <a:endParaRPr sz="1200">
              <a:latin typeface="Calibri"/>
              <a:ea typeface="Calibri"/>
              <a:cs typeface="Calibri"/>
              <a:sym typeface="Calibri"/>
            </a:endParaRPr>
          </a:p>
          <a:p>
            <a:pPr marL="0" lvl="0" indent="0" algn="just" rtl="0">
              <a:lnSpc>
                <a:spcPct val="115000"/>
              </a:lnSpc>
              <a:spcBef>
                <a:spcPts val="601"/>
              </a:spcBef>
              <a:spcAft>
                <a:spcPts val="0"/>
              </a:spcAft>
              <a:buNone/>
            </a:pPr>
            <a:r>
              <a:rPr lang="en-US" sz="1200">
                <a:solidFill>
                  <a:srgbClr val="4F81BD"/>
                </a:solidFill>
                <a:latin typeface="Calibri"/>
                <a:ea typeface="Calibri"/>
                <a:cs typeface="Calibri"/>
                <a:sym typeface="Calibri"/>
              </a:rPr>
              <a:t>Outra opção é que os participantes anotem sua experiência anonimamente e a compartilhem com o facilitador, que poderá lê-la na próxima sessão.</a:t>
            </a: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755" name="Google Shape;755;p76: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77: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2" name="Google Shape;762;p77: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None/>
            </a:pPr>
            <a:r>
              <a:rPr lang="en-US" sz="1200" b="1">
                <a:solidFill>
                  <a:srgbClr val="4F81BD"/>
                </a:solidFill>
                <a:latin typeface="Calibri"/>
                <a:ea typeface="Calibri"/>
                <a:cs typeface="Calibri"/>
                <a:sym typeface="Calibri"/>
              </a:rPr>
              <a:t>Tempo para este </a:t>
            </a:r>
            <a:r>
              <a:rPr lang="en-US" sz="1200" b="1">
                <a:solidFill>
                  <a:srgbClr val="4F81BD"/>
                </a:solidFill>
              </a:rPr>
              <a:t>Tema</a:t>
            </a:r>
            <a:endParaRPr sz="1200">
              <a:latin typeface="Calibri"/>
              <a:ea typeface="Calibri"/>
              <a:cs typeface="Calibri"/>
              <a:sym typeface="Calibri"/>
            </a:endParaRPr>
          </a:p>
          <a:p>
            <a:pPr marL="0" lvl="0" indent="0" algn="just" rtl="0">
              <a:lnSpc>
                <a:spcPct val="115000"/>
              </a:lnSpc>
              <a:spcBef>
                <a:spcPts val="0"/>
              </a:spcBef>
              <a:spcAft>
                <a:spcPts val="0"/>
              </a:spcAft>
              <a:buNone/>
            </a:pPr>
            <a:r>
              <a:rPr lang="en-US" sz="1200">
                <a:solidFill>
                  <a:srgbClr val="000000"/>
                </a:solidFill>
                <a:latin typeface="Calibri"/>
                <a:ea typeface="Calibri"/>
                <a:cs typeface="Calibri"/>
                <a:sym typeface="Calibri"/>
              </a:rPr>
              <a:t>Aproximadamente 35 minutos.</a:t>
            </a:r>
            <a:endParaRPr sz="1200">
              <a:latin typeface="Calibri"/>
              <a:ea typeface="Calibri"/>
              <a:cs typeface="Calibri"/>
              <a:sym typeface="Calibri"/>
            </a:endParaRPr>
          </a:p>
          <a:p>
            <a:pPr marL="0" lvl="0" indent="0" algn="l" rtl="0">
              <a:spcBef>
                <a:spcPts val="0"/>
              </a:spcBef>
              <a:spcAft>
                <a:spcPts val="0"/>
              </a:spcAft>
              <a:buNone/>
            </a:pPr>
            <a:endParaRPr sz="1200"/>
          </a:p>
        </p:txBody>
      </p:sp>
      <p:sp>
        <p:nvSpPr>
          <p:cNvPr id="763" name="Google Shape;763;p77: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78:notes"/>
          <p:cNvSpPr>
            <a:spLocks noGrp="1" noRot="1" noChangeAspect="1"/>
          </p:cNvSpPr>
          <p:nvPr>
            <p:ph type="sldImg" idx="2"/>
          </p:nvPr>
        </p:nvSpPr>
        <p:spPr>
          <a:xfrm>
            <a:off x="422275" y="1057275"/>
            <a:ext cx="5964238" cy="3354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9" name="Google Shape;769;p78: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None/>
            </a:pPr>
            <a:r>
              <a:rPr lang="en-US" sz="1200" b="1" i="1">
                <a:latin typeface="Calibri"/>
                <a:ea typeface="Calibri"/>
                <a:cs typeface="Calibri"/>
                <a:sym typeface="Calibri"/>
              </a:rPr>
              <a:t>Exercício reflexivo do </a:t>
            </a:r>
            <a:r>
              <a:rPr lang="en-US" sz="1200" b="1" i="1"/>
              <a:t>tema</a:t>
            </a:r>
            <a:r>
              <a:rPr lang="en-US" sz="1200" b="1" i="1">
                <a:latin typeface="Calibri"/>
                <a:ea typeface="Calibri"/>
                <a:cs typeface="Calibri"/>
                <a:sym typeface="Calibri"/>
              </a:rPr>
              <a:t> anterior (20 min.)</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a:solidFill>
                  <a:srgbClr val="4F81BD"/>
                </a:solidFill>
              </a:rPr>
              <a:t>Esta é uma oportunidade para os participantes compartilharem suas reflexões e exemplos do exercício reflexivo no final do Tema 6. Lembre os participantes de não fornecer</a:t>
            </a:r>
            <a:r>
              <a:rPr lang="en-US" sz="1200">
                <a:latin typeface="Calibri"/>
                <a:ea typeface="Calibri"/>
                <a:cs typeface="Calibri"/>
                <a:sym typeface="Calibri"/>
              </a:rPr>
              <a:t> </a:t>
            </a:r>
            <a:r>
              <a:rPr lang="en-US">
                <a:solidFill>
                  <a:srgbClr val="4F81BD"/>
                </a:solidFill>
              </a:rPr>
              <a:t>detalhes que permitam que as pessoas sejam identificadas ao discutir os exemplos. </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sz="1200">
                <a:solidFill>
                  <a:srgbClr val="4F81BD"/>
                </a:solidFill>
                <a:latin typeface="Calibri"/>
                <a:ea typeface="Calibri"/>
                <a:cs typeface="Calibri"/>
                <a:sym typeface="Calibri"/>
              </a:rPr>
              <a:t>Esta é também uma oportunidade para recapitular as regras gerais deste treinamento, que visa proporcionar um ambiente seguro e sem julgamento, no qual as pessoas possam expressar livremente seus pensamentos e experiências.</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sz="1200">
                <a:solidFill>
                  <a:srgbClr val="4F81BD"/>
                </a:solidFill>
                <a:latin typeface="Calibri"/>
                <a:ea typeface="Calibri"/>
                <a:cs typeface="Calibri"/>
                <a:sym typeface="Calibri"/>
              </a:rPr>
              <a:t>Pergunte aos participantes:</a:t>
            </a:r>
            <a:endParaRPr sz="1200">
              <a:latin typeface="Calibri"/>
              <a:ea typeface="Calibri"/>
              <a:cs typeface="Calibri"/>
              <a:sym typeface="Calibri"/>
            </a:endParaRPr>
          </a:p>
          <a:p>
            <a:pPr marL="171707" lvl="0" indent="-171707" algn="just" rtl="0">
              <a:lnSpc>
                <a:spcPct val="115000"/>
              </a:lnSpc>
              <a:spcBef>
                <a:spcPts val="1002"/>
              </a:spcBef>
              <a:spcAft>
                <a:spcPts val="0"/>
              </a:spcAft>
              <a:buClr>
                <a:schemeClr val="dk1"/>
              </a:buClr>
              <a:buSzPts val="1200"/>
              <a:buFont typeface="Arial"/>
              <a:buChar char="•"/>
            </a:pPr>
            <a:r>
              <a:rPr lang="en-US" sz="1200">
                <a:latin typeface="Calibri"/>
                <a:ea typeface="Calibri"/>
                <a:cs typeface="Calibri"/>
                <a:sym typeface="Calibri"/>
              </a:rPr>
              <a:t>Sem a necessidade de detalhes específicos, alguém gostaria de compartilhar sua experiência de um momento em </a:t>
            </a:r>
            <a:r>
              <a:rPr lang="en-US" u="sng"/>
              <a:t>que alguém que você conhece</a:t>
            </a:r>
            <a:r>
              <a:rPr lang="en-US" sz="1200">
                <a:latin typeface="Calibri"/>
                <a:ea typeface="Calibri"/>
                <a:cs typeface="Calibri"/>
                <a:sym typeface="Calibri"/>
              </a:rPr>
              <a:t> (como um amigo, empregador, colega, vizinho ou membro da comunidade) violou os direitos humanos de alguém?</a:t>
            </a: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770" name="Google Shape;770;p78: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79: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7" name="Google Shape;777;p79: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a:solidFill>
                  <a:srgbClr val="4F81BD"/>
                </a:solidFill>
                <a:latin typeface="Calibri"/>
                <a:ea typeface="Calibri"/>
                <a:cs typeface="Calibri"/>
                <a:sym typeface="Calibri"/>
              </a:rPr>
              <a:t>Embora permaneça ciente da natureza sensível desses exemplos, você pode investigar a história um pouco mais fazendo perguntas adicionais. Por exemplo, você pode perguntar: </a:t>
            </a:r>
            <a:endParaRPr sz="1200">
              <a:latin typeface="Calibri"/>
              <a:ea typeface="Calibri"/>
              <a:cs typeface="Calibri"/>
              <a:sym typeface="Calibri"/>
            </a:endParaRPr>
          </a:p>
          <a:p>
            <a:pPr marL="343414" lvl="0" indent="-343414" algn="just" rtl="0">
              <a:lnSpc>
                <a:spcPct val="115000"/>
              </a:lnSpc>
              <a:spcBef>
                <a:spcPts val="1002"/>
              </a:spcBef>
              <a:spcAft>
                <a:spcPts val="0"/>
              </a:spcAft>
              <a:buClr>
                <a:schemeClr val="dk1"/>
              </a:buClr>
              <a:buSzPts val="1200"/>
              <a:buFont typeface="Noto Sans Symbols"/>
              <a:buChar char="∙"/>
            </a:pPr>
            <a:r>
              <a:rPr lang="en-US" sz="1200">
                <a:latin typeface="Calibri"/>
                <a:ea typeface="Calibri"/>
                <a:cs typeface="Calibri"/>
                <a:sym typeface="Calibri"/>
              </a:rPr>
              <a:t>Por que você acha que essa violação ocorreu (causas)? </a:t>
            </a:r>
            <a:endParaRPr sz="1200">
              <a:latin typeface="Calibri"/>
              <a:ea typeface="Calibri"/>
              <a:cs typeface="Calibri"/>
              <a:sym typeface="Calibri"/>
            </a:endParaRPr>
          </a:p>
          <a:p>
            <a:pPr marL="343414" lvl="0" indent="-343414" algn="just"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Que consequências teve para o indivíduo ou comunidade (impactos)?</a:t>
            </a:r>
            <a:endParaRPr sz="1200">
              <a:latin typeface="Calibri"/>
              <a:ea typeface="Calibri"/>
              <a:cs typeface="Calibri"/>
              <a:sym typeface="Calibri"/>
            </a:endParaRPr>
          </a:p>
          <a:p>
            <a:pPr marL="343414" lvl="0" indent="-343414" algn="just"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Como você se sentiu em relação a essa violação? </a:t>
            </a:r>
            <a:endParaRPr sz="1200">
              <a:latin typeface="Calibri"/>
              <a:ea typeface="Calibri"/>
              <a:cs typeface="Calibri"/>
              <a:sym typeface="Calibri"/>
            </a:endParaRPr>
          </a:p>
          <a:p>
            <a:pPr marL="343414" lvl="0" indent="-343414" algn="just"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Você sabia que isso era uma violação dos direitos humanos na época? </a:t>
            </a:r>
            <a:endParaRPr sz="1200">
              <a:latin typeface="Calibri"/>
              <a:ea typeface="Calibri"/>
              <a:cs typeface="Calibri"/>
              <a:sym typeface="Calibri"/>
            </a:endParaRPr>
          </a:p>
          <a:p>
            <a:pPr marL="343414" lvl="0" indent="-343414" algn="just"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Você acha que abordaria a situação de forma diferente?</a:t>
            </a: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778" name="Google Shape;778;p79: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8: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8: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189" name="Google Shape;189;p8: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80: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5" name="Google Shape;785;p80: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a:solidFill>
                  <a:srgbClr val="4F81BD"/>
                </a:solidFill>
                <a:latin typeface="Calibri"/>
                <a:ea typeface="Calibri"/>
                <a:cs typeface="Calibri"/>
                <a:sym typeface="Calibri"/>
              </a:rPr>
              <a:t>Em seguida, pergunte ao grupo:</a:t>
            </a:r>
            <a:endParaRPr sz="1200">
              <a:latin typeface="Calibri"/>
              <a:ea typeface="Calibri"/>
              <a:cs typeface="Calibri"/>
              <a:sym typeface="Calibri"/>
            </a:endParaRPr>
          </a:p>
          <a:p>
            <a:pPr marL="343414" lvl="0" indent="-343414" algn="just" rtl="0">
              <a:lnSpc>
                <a:spcPct val="115000"/>
              </a:lnSpc>
              <a:spcBef>
                <a:spcPts val="1002"/>
              </a:spcBef>
              <a:spcAft>
                <a:spcPts val="0"/>
              </a:spcAft>
              <a:buClr>
                <a:schemeClr val="dk1"/>
              </a:buClr>
              <a:buSzPts val="1200"/>
              <a:buFont typeface="Noto Sans Symbols"/>
              <a:buChar char="∙"/>
            </a:pPr>
            <a:r>
              <a:rPr lang="en-US" sz="1200">
                <a:latin typeface="Calibri"/>
                <a:ea typeface="Calibri"/>
                <a:cs typeface="Calibri"/>
                <a:sym typeface="Calibri"/>
              </a:rPr>
              <a:t>Pense em um momento em que você deixou de apoiar ou defender os direitos humanos de alguém.</a:t>
            </a:r>
            <a:endParaRPr sz="1200">
              <a:latin typeface="Calibri"/>
              <a:ea typeface="Calibri"/>
              <a:cs typeface="Calibri"/>
              <a:sym typeface="Calibri"/>
            </a:endParaRPr>
          </a:p>
          <a:p>
            <a:pPr marL="343414" lvl="0" indent="-343414" algn="just"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Sem a necessidade de detalhes específicos, alguém gostaria de compartilhar como se sentiu nesta ocasião? </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sz="1200">
                <a:solidFill>
                  <a:srgbClr val="4F81BD"/>
                </a:solidFill>
                <a:latin typeface="Calibri"/>
                <a:ea typeface="Calibri"/>
                <a:cs typeface="Calibri"/>
                <a:sym typeface="Calibri"/>
              </a:rPr>
              <a:t>Para esta pergunta, é importante se concentrar nos sentimentos que cercam a violação. </a:t>
            </a: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786" name="Google Shape;786;p80: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81: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3" name="Google Shape;793;p81: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a:solidFill>
                  <a:srgbClr val="4F81BD"/>
                </a:solidFill>
                <a:latin typeface="Calibri"/>
                <a:ea typeface="Calibri"/>
                <a:cs typeface="Calibri"/>
                <a:sym typeface="Calibri"/>
              </a:rPr>
              <a:t>É possível sondar ainda mais perguntando: </a:t>
            </a:r>
            <a:endParaRPr sz="1200">
              <a:latin typeface="Calibri"/>
              <a:ea typeface="Calibri"/>
              <a:cs typeface="Calibri"/>
              <a:sym typeface="Calibri"/>
            </a:endParaRPr>
          </a:p>
          <a:p>
            <a:pPr marL="343414" lvl="0" indent="-343414" algn="just" rtl="0">
              <a:lnSpc>
                <a:spcPct val="115000"/>
              </a:lnSpc>
              <a:spcBef>
                <a:spcPts val="1002"/>
              </a:spcBef>
              <a:spcAft>
                <a:spcPts val="0"/>
              </a:spcAft>
              <a:buClr>
                <a:schemeClr val="dk1"/>
              </a:buClr>
              <a:buSzPts val="1200"/>
              <a:buFont typeface="Noto Sans Symbols"/>
              <a:buChar char="∙"/>
            </a:pPr>
            <a:r>
              <a:rPr lang="en-US" sz="1200">
                <a:latin typeface="Calibri"/>
                <a:ea typeface="Calibri"/>
                <a:cs typeface="Calibri"/>
                <a:sym typeface="Calibri"/>
              </a:rPr>
              <a:t>Por que você acha que falhou em apoiar ou defender os direitos humanos neste caso (causas) e que consequências isso teve para o indivíduo e/ou comunidade (impactos)?</a:t>
            </a:r>
            <a:endParaRPr sz="1200">
              <a:latin typeface="Calibri"/>
              <a:ea typeface="Calibri"/>
              <a:cs typeface="Calibri"/>
              <a:sym typeface="Calibri"/>
            </a:endParaRPr>
          </a:p>
          <a:p>
            <a:pPr marL="343414" lvl="0" indent="-343414" algn="just"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Você sabia que isso era uma violação dos direitos humanos na época? </a:t>
            </a:r>
            <a:endParaRPr sz="1200">
              <a:latin typeface="Calibri"/>
              <a:ea typeface="Calibri"/>
              <a:cs typeface="Calibri"/>
              <a:sym typeface="Calibri"/>
            </a:endParaRPr>
          </a:p>
          <a:p>
            <a:pPr marL="343414" lvl="0" indent="-343414" algn="just"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Como você se sentiu em relação a essa experiência? </a:t>
            </a:r>
            <a:endParaRPr sz="1200">
              <a:latin typeface="Calibri"/>
              <a:ea typeface="Calibri"/>
              <a:cs typeface="Calibri"/>
              <a:sym typeface="Calibri"/>
            </a:endParaRPr>
          </a:p>
          <a:p>
            <a:pPr marL="343414" lvl="0" indent="-343414" algn="just"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Você acha que abordaria a situação de forma diferente se acontecesse novamente? </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sz="1200">
                <a:solidFill>
                  <a:srgbClr val="4F81BD"/>
                </a:solidFill>
                <a:latin typeface="Calibri"/>
                <a:ea typeface="Calibri"/>
                <a:cs typeface="Calibri"/>
                <a:sym typeface="Calibri"/>
              </a:rPr>
              <a:t>Esteja atento às reações dos participantes. Esteja ciente de que alguns participantes podem achar a discussão emocionalmente difícil ou angustiante, portanto, esteja preparado para oferecer apoio. </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sz="1200">
                <a:solidFill>
                  <a:srgbClr val="4F81BD"/>
                </a:solidFill>
                <a:latin typeface="Calibri"/>
                <a:ea typeface="Calibri"/>
                <a:cs typeface="Calibri"/>
                <a:sym typeface="Calibri"/>
              </a:rPr>
              <a:t>Se experiências anônimas por escrito forem compartilhadas pelos participantes, o facilitador poderá lê-las.</a:t>
            </a: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794" name="Google Shape;794;p81: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82:notes"/>
          <p:cNvSpPr>
            <a:spLocks noGrp="1" noRot="1" noChangeAspect="1"/>
          </p:cNvSpPr>
          <p:nvPr>
            <p:ph type="sldImg" idx="2"/>
          </p:nvPr>
        </p:nvSpPr>
        <p:spPr>
          <a:xfrm>
            <a:off x="1101725" y="314325"/>
            <a:ext cx="4605338" cy="25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1" name="Google Shape;801;p82:notes"/>
          <p:cNvSpPr txBox="1">
            <a:spLocks noGrp="1"/>
          </p:cNvSpPr>
          <p:nvPr>
            <p:ph type="body" idx="1"/>
          </p:nvPr>
        </p:nvSpPr>
        <p:spPr>
          <a:xfrm>
            <a:off x="680878" y="3013343"/>
            <a:ext cx="5628620" cy="605479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b="1" i="1"/>
              <a:t>Apresentação: Respeitar / proteger / Assegurar o cumprimentoresenres</a:t>
            </a:r>
            <a:r>
              <a:rPr lang="en-US" sz="1200">
                <a:latin typeface="Calibri"/>
                <a:ea typeface="Calibri"/>
                <a:cs typeface="Calibri"/>
                <a:sym typeface="Calibri"/>
              </a:rPr>
              <a:t> </a:t>
            </a:r>
            <a:r>
              <a:rPr lang="en-US" b="1" i="1"/>
              <a:t>(15 min.) </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sz="1200">
                <a:latin typeface="Calibri"/>
                <a:ea typeface="Calibri"/>
                <a:cs typeface="Calibri"/>
                <a:sym typeface="Calibri"/>
              </a:rPr>
              <a:t>A defesa dos direitos humanos dos outros envolve 3 tarefas principais </a:t>
            </a:r>
            <a:r>
              <a:rPr lang="en-US" i="1"/>
              <a:t>(</a:t>
            </a:r>
            <a:r>
              <a:rPr lang="en-US" i="1" u="sng">
                <a:solidFill>
                  <a:schemeClr val="hlink"/>
                </a:solidFill>
                <a:hlinkClick r:id="rId3"/>
              </a:rPr>
              <a:t>33</a:t>
            </a:r>
            <a:r>
              <a:rPr lang="en-US" i="1"/>
              <a:t>)</a:t>
            </a:r>
            <a:r>
              <a:rPr lang="en-US" sz="1200">
                <a:latin typeface="Calibri"/>
                <a:ea typeface="Calibri"/>
                <a:cs typeface="Calibri"/>
                <a:sym typeface="Calibri"/>
              </a:rPr>
              <a:t>:</a:t>
            </a:r>
            <a:endParaRPr sz="1200">
              <a:latin typeface="Calibri"/>
              <a:ea typeface="Calibri"/>
              <a:cs typeface="Calibri"/>
              <a:sym typeface="Calibri"/>
            </a:endParaRPr>
          </a:p>
          <a:p>
            <a:pPr marL="171707" lvl="0" indent="-171707" algn="just" rtl="0">
              <a:lnSpc>
                <a:spcPct val="115000"/>
              </a:lnSpc>
              <a:spcBef>
                <a:spcPts val="1002"/>
              </a:spcBef>
              <a:spcAft>
                <a:spcPts val="0"/>
              </a:spcAft>
              <a:buClr>
                <a:schemeClr val="dk1"/>
              </a:buClr>
              <a:buSzPts val="1200"/>
              <a:buFont typeface="Arial"/>
              <a:buChar char="•"/>
            </a:pPr>
            <a:r>
              <a:rPr lang="en-US" b="1"/>
              <a:t>Respeitar:</a:t>
            </a:r>
            <a:r>
              <a:rPr lang="en-US" sz="1200">
                <a:latin typeface="Calibri"/>
                <a:ea typeface="Calibri"/>
                <a:cs typeface="Calibri"/>
                <a:sym typeface="Calibri"/>
              </a:rPr>
              <a:t> isso é alcançado </a:t>
            </a:r>
            <a:r>
              <a:rPr lang="en-US" b="1" i="1"/>
              <a:t>não violando</a:t>
            </a:r>
            <a:r>
              <a:rPr lang="en-US" sz="1200">
                <a:latin typeface="Calibri"/>
                <a:ea typeface="Calibri"/>
                <a:cs typeface="Calibri"/>
                <a:sym typeface="Calibri"/>
              </a:rPr>
              <a:t> os direitos humanos de outra pessoa.</a:t>
            </a:r>
            <a:endParaRPr sz="1200">
              <a:latin typeface="Calibri"/>
              <a:ea typeface="Calibri"/>
              <a:cs typeface="Calibri"/>
              <a:sym typeface="Calibri"/>
            </a:endParaRPr>
          </a:p>
          <a:p>
            <a:pPr marL="360585" lvl="0" indent="-360585" algn="just" rtl="0">
              <a:lnSpc>
                <a:spcPct val="115000"/>
              </a:lnSpc>
              <a:spcBef>
                <a:spcPts val="1002"/>
              </a:spcBef>
              <a:spcAft>
                <a:spcPts val="0"/>
              </a:spcAft>
              <a:buNone/>
            </a:pPr>
            <a:r>
              <a:rPr lang="en-US" sz="1200">
                <a:latin typeface="Calibri"/>
                <a:ea typeface="Calibri"/>
                <a:cs typeface="Calibri"/>
                <a:sym typeface="Calibri"/>
              </a:rPr>
              <a:t>Exemplos:</a:t>
            </a:r>
            <a:endParaRPr sz="1200">
              <a:latin typeface="Calibri"/>
              <a:ea typeface="Calibri"/>
              <a:cs typeface="Calibri"/>
              <a:sym typeface="Calibri"/>
            </a:endParaRPr>
          </a:p>
          <a:p>
            <a:pPr marL="572357" lvl="1" indent="-228943" algn="l" rtl="0">
              <a:lnSpc>
                <a:spcPct val="115000"/>
              </a:lnSpc>
              <a:spcBef>
                <a:spcPts val="1002"/>
              </a:spcBef>
              <a:spcAft>
                <a:spcPts val="0"/>
              </a:spcAft>
              <a:buClr>
                <a:schemeClr val="dk1"/>
              </a:buClr>
              <a:buSzPts val="1200"/>
              <a:buFont typeface="Arial"/>
              <a:buChar char="•"/>
            </a:pPr>
            <a:r>
              <a:rPr lang="en-US" sz="1200">
                <a:latin typeface="Calibri"/>
                <a:ea typeface="Calibri"/>
                <a:cs typeface="Calibri"/>
                <a:sym typeface="Calibri"/>
              </a:rPr>
              <a:t>Ouça e respeite a preferência de uma pessoa em relação ao tratamento que ela gostaria ou não (por exemplo, se alguém disser que não gosta de um medicamento específico porque isso a faz se sentir mal).</a:t>
            </a:r>
            <a:endParaRPr sz="1200">
              <a:latin typeface="Calibri"/>
              <a:ea typeface="Calibri"/>
              <a:cs typeface="Calibri"/>
              <a:sym typeface="Calibri"/>
            </a:endParaRPr>
          </a:p>
          <a:p>
            <a:pPr marL="572357" lvl="1" indent="-228943" algn="l"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Respeite o direito à privacidade de uma pessoa ao não entrar no seu quarto privado sem a sua permissão.</a:t>
            </a:r>
            <a:endParaRPr sz="1200">
              <a:latin typeface="Calibri"/>
              <a:ea typeface="Calibri"/>
              <a:cs typeface="Calibri"/>
              <a:sym typeface="Calibri"/>
            </a:endParaRPr>
          </a:p>
          <a:p>
            <a:pPr marL="360585" lvl="0" indent="-360585" algn="just" rtl="0">
              <a:lnSpc>
                <a:spcPct val="115000"/>
              </a:lnSpc>
              <a:spcBef>
                <a:spcPts val="1002"/>
              </a:spcBef>
              <a:spcAft>
                <a:spcPts val="0"/>
              </a:spcAft>
              <a:buClr>
                <a:schemeClr val="dk1"/>
              </a:buClr>
              <a:buSzPts val="1200"/>
              <a:buFont typeface="Arial"/>
              <a:buChar char="•"/>
            </a:pPr>
            <a:r>
              <a:rPr lang="en-US" b="1"/>
              <a:t>Proteger:</a:t>
            </a:r>
            <a:r>
              <a:rPr lang="en-US" sz="1200">
                <a:latin typeface="Calibri"/>
                <a:ea typeface="Calibri"/>
                <a:cs typeface="Calibri"/>
                <a:sym typeface="Calibri"/>
              </a:rPr>
              <a:t> isso é alcançado </a:t>
            </a:r>
            <a:r>
              <a:rPr lang="en-US" b="1" i="1"/>
              <a:t>impedindo que outras pessoas</a:t>
            </a:r>
            <a:r>
              <a:rPr lang="en-US" sz="1200">
                <a:latin typeface="Calibri"/>
                <a:ea typeface="Calibri"/>
                <a:cs typeface="Calibri"/>
                <a:sym typeface="Calibri"/>
              </a:rPr>
              <a:t> violem os direitos humanos de uma pessoa</a:t>
            </a:r>
            <a:endParaRPr sz="1200">
              <a:latin typeface="Calibri"/>
              <a:ea typeface="Calibri"/>
              <a:cs typeface="Calibri"/>
              <a:sym typeface="Calibri"/>
            </a:endParaRPr>
          </a:p>
          <a:p>
            <a:pPr marL="572357" lvl="1" indent="-228943" algn="l" rtl="0">
              <a:lnSpc>
                <a:spcPct val="115000"/>
              </a:lnSpc>
              <a:spcBef>
                <a:spcPts val="1002"/>
              </a:spcBef>
              <a:spcAft>
                <a:spcPts val="0"/>
              </a:spcAft>
              <a:buClr>
                <a:schemeClr val="dk1"/>
              </a:buClr>
              <a:buSzPts val="1200"/>
              <a:buFont typeface="Arial"/>
              <a:buChar char="•"/>
            </a:pPr>
            <a:r>
              <a:rPr lang="en-US" sz="1200">
                <a:latin typeface="Calibri"/>
                <a:ea typeface="Calibri"/>
                <a:cs typeface="Calibri"/>
                <a:sym typeface="Calibri"/>
              </a:rPr>
              <a:t>Certifique-se de que os outros não dão à pessoa tratamento ou medicação que a pessoa pode não querer. </a:t>
            </a:r>
            <a:endParaRPr sz="1200">
              <a:latin typeface="Calibri"/>
              <a:ea typeface="Calibri"/>
              <a:cs typeface="Calibri"/>
              <a:sym typeface="Calibri"/>
            </a:endParaRPr>
          </a:p>
          <a:p>
            <a:pPr marL="572357" lvl="1" indent="-228943" algn="l"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Proteja o direito de uma pessoa à privacidade, impedindo que outras pessoas entrem em seu quarto privado.</a:t>
            </a:r>
            <a:endParaRPr sz="1200">
              <a:latin typeface="Calibri"/>
              <a:ea typeface="Calibri"/>
              <a:cs typeface="Calibri"/>
              <a:sym typeface="Calibri"/>
            </a:endParaRPr>
          </a:p>
          <a:p>
            <a:pPr marL="360585" lvl="0" indent="-360585" algn="just" rtl="0">
              <a:lnSpc>
                <a:spcPct val="115000"/>
              </a:lnSpc>
              <a:spcBef>
                <a:spcPts val="1002"/>
              </a:spcBef>
              <a:spcAft>
                <a:spcPts val="0"/>
              </a:spcAft>
              <a:buClr>
                <a:schemeClr val="dk1"/>
              </a:buClr>
              <a:buSzPts val="1200"/>
              <a:buFont typeface="Arial"/>
              <a:buChar char="•"/>
            </a:pPr>
            <a:r>
              <a:rPr lang="en-US" b="1"/>
              <a:t>Cumprir:</a:t>
            </a:r>
            <a:r>
              <a:rPr lang="en-US" sz="1200">
                <a:latin typeface="Calibri"/>
                <a:ea typeface="Calibri"/>
                <a:cs typeface="Calibri"/>
                <a:sym typeface="Calibri"/>
              </a:rPr>
              <a:t> isso é alcançado </a:t>
            </a:r>
            <a:r>
              <a:rPr lang="en-US" b="1" i="1"/>
              <a:t>tomando medidas positivas</a:t>
            </a:r>
            <a:r>
              <a:rPr lang="en-US" sz="1200">
                <a:latin typeface="Calibri"/>
                <a:ea typeface="Calibri"/>
                <a:cs typeface="Calibri"/>
                <a:sym typeface="Calibri"/>
              </a:rPr>
              <a:t> para garantir que uma determinada pessoa ou grupo tenha as mesmas proteções de direitos humanos que todos os outros</a:t>
            </a:r>
            <a:endParaRPr sz="1200">
              <a:latin typeface="Calibri"/>
              <a:ea typeface="Calibri"/>
              <a:cs typeface="Calibri"/>
              <a:sym typeface="Calibri"/>
            </a:endParaRPr>
          </a:p>
          <a:p>
            <a:pPr marL="572357" lvl="1" indent="-228943" algn="l" rtl="0">
              <a:lnSpc>
                <a:spcPct val="115000"/>
              </a:lnSpc>
              <a:spcBef>
                <a:spcPts val="1002"/>
              </a:spcBef>
              <a:spcAft>
                <a:spcPts val="0"/>
              </a:spcAft>
              <a:buClr>
                <a:schemeClr val="dk1"/>
              </a:buClr>
              <a:buSzPts val="1200"/>
              <a:buFont typeface="Arial"/>
              <a:buChar char="•"/>
            </a:pPr>
            <a:r>
              <a:rPr lang="en-US" sz="1200">
                <a:latin typeface="Calibri"/>
                <a:ea typeface="Calibri"/>
                <a:cs typeface="Calibri"/>
                <a:sym typeface="Calibri"/>
              </a:rPr>
              <a:t>Anote no arquivo ou plano de tratamento da pessoa qual medicação ela não gosta para garantir que ela não receba no futuro.</a:t>
            </a:r>
            <a:endParaRPr sz="1200">
              <a:latin typeface="Calibri"/>
              <a:ea typeface="Calibri"/>
              <a:cs typeface="Calibri"/>
              <a:sym typeface="Calibri"/>
            </a:endParaRPr>
          </a:p>
          <a:p>
            <a:pPr marL="572357" lvl="1" indent="-228943" algn="l"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Permita que a pessoa tenha uma fechadura na porta (ou um sinal de "Não perturbe") para que ela possa escolher quando deseja receber visitantes.</a:t>
            </a:r>
            <a:endParaRPr sz="1200">
              <a:latin typeface="Calibri"/>
              <a:ea typeface="Calibri"/>
              <a:cs typeface="Calibri"/>
              <a:sym typeface="Calibri"/>
            </a:endParaRPr>
          </a:p>
          <a:p>
            <a:pPr marL="572357" lvl="1" indent="-228943" algn="l" rtl="0">
              <a:lnSpc>
                <a:spcPct val="115000"/>
              </a:lnSpc>
              <a:spcBef>
                <a:spcPts val="0"/>
              </a:spcBef>
              <a:spcAft>
                <a:spcPts val="0"/>
              </a:spcAft>
              <a:buClr>
                <a:schemeClr val="dk1"/>
              </a:buClr>
              <a:buSzPts val="1200"/>
              <a:buFont typeface="Arial"/>
              <a:buChar char="•"/>
            </a:pPr>
            <a:r>
              <a:rPr lang="en-US" sz="1200">
                <a:latin typeface="Calibri"/>
                <a:ea typeface="Calibri"/>
                <a:cs typeface="Calibri"/>
                <a:sym typeface="Calibri"/>
              </a:rPr>
              <a:t>Educar outras pessoas sobre o direito à privacidade.</a:t>
            </a: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802" name="Google Shape;802;p82: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83: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9" name="Google Shape;809;p83: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a:solidFill>
                  <a:srgbClr val="4F81BD"/>
                </a:solidFill>
                <a:latin typeface="Calibri"/>
                <a:ea typeface="Calibri"/>
                <a:cs typeface="Calibri"/>
                <a:sym typeface="Calibri"/>
              </a:rPr>
              <a:t>Leia para os participantes a seguinte pergunta:</a:t>
            </a:r>
            <a:endParaRPr sz="1200">
              <a:latin typeface="Calibri"/>
              <a:ea typeface="Calibri"/>
              <a:cs typeface="Calibri"/>
              <a:sym typeface="Calibri"/>
            </a:endParaRPr>
          </a:p>
          <a:p>
            <a:pPr marL="343414" lvl="0" indent="-343414" algn="l" rtl="0">
              <a:lnSpc>
                <a:spcPct val="115000"/>
              </a:lnSpc>
              <a:spcBef>
                <a:spcPts val="1002"/>
              </a:spcBef>
              <a:spcAft>
                <a:spcPts val="0"/>
              </a:spcAft>
              <a:buClr>
                <a:schemeClr val="dk1"/>
              </a:buClr>
              <a:buSzPts val="1200"/>
              <a:buFont typeface="Noto Sans Symbols"/>
              <a:buChar char="∙"/>
            </a:pPr>
            <a:r>
              <a:rPr lang="en-US" sz="1200">
                <a:latin typeface="Calibri"/>
                <a:ea typeface="Calibri"/>
                <a:cs typeface="Calibri"/>
                <a:sym typeface="Calibri"/>
              </a:rPr>
              <a:t>Você consegue pensar em exemplos do seu trabalho ou vida em que tomou medidas para respeitar os direitos de outra pessoa? </a:t>
            </a:r>
            <a:endParaRPr/>
          </a:p>
          <a:p>
            <a:pPr marL="343414" lvl="0" indent="-343414" algn="l" rtl="0">
              <a:lnSpc>
                <a:spcPct val="115000"/>
              </a:lnSpc>
              <a:spcBef>
                <a:spcPts val="1002"/>
              </a:spcBef>
              <a:spcAft>
                <a:spcPts val="0"/>
              </a:spcAft>
              <a:buClr>
                <a:schemeClr val="dk1"/>
              </a:buClr>
              <a:buSzPts val="1200"/>
              <a:buFont typeface="Noto Sans Symbols"/>
              <a:buChar char="∙"/>
            </a:pPr>
            <a:r>
              <a:rPr lang="en-US" sz="1200">
                <a:latin typeface="Calibri"/>
                <a:ea typeface="Calibri"/>
                <a:cs typeface="Calibri"/>
                <a:sym typeface="Calibri"/>
              </a:rPr>
              <a:t>Você agiu em uma, duas ou todas as três áreas (respeito, proteção e realização)?</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sz="1200">
                <a:solidFill>
                  <a:srgbClr val="4F81BD"/>
                </a:solidFill>
                <a:latin typeface="Calibri"/>
                <a:ea typeface="Calibri"/>
                <a:cs typeface="Calibri"/>
                <a:sym typeface="Calibri"/>
              </a:rPr>
              <a:t>É importante tentar incentivar o grupo a pensar em exemplos práticos (por exemplo, apoiar uma pessoa com deficiência psicossocial, intelectual ou cognitiva a preencher documentos de votação para uma eleição, a fim de ajudar a cumprir o direito de voto de uma pessoa).</a:t>
            </a: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810" name="Google Shape;810;p83: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84: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7" name="Google Shape;817;p84: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None/>
            </a:pPr>
            <a:r>
              <a:rPr lang="en-US" sz="1200" b="1">
                <a:solidFill>
                  <a:srgbClr val="4F81BD"/>
                </a:solidFill>
                <a:latin typeface="Calibri"/>
                <a:ea typeface="Calibri"/>
                <a:cs typeface="Calibri"/>
                <a:sym typeface="Calibri"/>
              </a:rPr>
              <a:t>Tempo para este </a:t>
            </a:r>
            <a:r>
              <a:rPr lang="en-US" sz="1200" b="1">
                <a:solidFill>
                  <a:srgbClr val="4F81BD"/>
                </a:solidFill>
              </a:rPr>
              <a:t>tema</a:t>
            </a:r>
            <a:endParaRPr sz="1200" b="1">
              <a:solidFill>
                <a:srgbClr val="4F81BD"/>
              </a:solidFill>
            </a:endParaRPr>
          </a:p>
          <a:p>
            <a:pPr marL="0" lvl="0" indent="0" algn="just" rtl="0">
              <a:lnSpc>
                <a:spcPct val="115000"/>
              </a:lnSpc>
              <a:spcBef>
                <a:spcPts val="0"/>
              </a:spcBef>
              <a:spcAft>
                <a:spcPts val="0"/>
              </a:spcAft>
              <a:buNone/>
            </a:pPr>
            <a:r>
              <a:rPr lang="en-US" sz="1200">
                <a:solidFill>
                  <a:srgbClr val="000000"/>
                </a:solidFill>
                <a:latin typeface="Calibri"/>
                <a:ea typeface="Calibri"/>
                <a:cs typeface="Calibri"/>
                <a:sym typeface="Calibri"/>
              </a:rPr>
              <a:t>Aproximadamente 45 minutos.</a:t>
            </a:r>
            <a:endParaRPr sz="1200">
              <a:latin typeface="Calibri"/>
              <a:ea typeface="Calibri"/>
              <a:cs typeface="Calibri"/>
              <a:sym typeface="Calibri"/>
            </a:endParaRPr>
          </a:p>
          <a:p>
            <a:pPr marL="0" lvl="0" indent="0" algn="l" rtl="0">
              <a:spcBef>
                <a:spcPts val="0"/>
              </a:spcBef>
              <a:spcAft>
                <a:spcPts val="0"/>
              </a:spcAft>
              <a:buNone/>
            </a:pPr>
            <a:endParaRPr sz="1200"/>
          </a:p>
        </p:txBody>
      </p:sp>
      <p:sp>
        <p:nvSpPr>
          <p:cNvPr id="818" name="Google Shape;818;p84: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85:notes"/>
          <p:cNvSpPr>
            <a:spLocks noGrp="1" noRot="1" noChangeAspect="1"/>
          </p:cNvSpPr>
          <p:nvPr>
            <p:ph type="sldImg" idx="2"/>
          </p:nvPr>
        </p:nvSpPr>
        <p:spPr>
          <a:xfrm>
            <a:off x="85725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4" name="Google Shape;824;p85:notes"/>
          <p:cNvSpPr txBox="1">
            <a:spLocks noGrp="1"/>
          </p:cNvSpPr>
          <p:nvPr>
            <p:ph type="body" idx="1"/>
          </p:nvPr>
        </p:nvSpPr>
        <p:spPr>
          <a:xfrm>
            <a:off x="680878" y="3324241"/>
            <a:ext cx="5447030" cy="6158826"/>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b="1" i="1">
                <a:latin typeface="Calibri"/>
                <a:ea typeface="Calibri"/>
                <a:cs typeface="Calibri"/>
                <a:sym typeface="Calibri"/>
              </a:rPr>
              <a:t>Exercício 8.1: </a:t>
            </a:r>
            <a:r>
              <a:rPr lang="en-US" sz="1200" b="1" i="1"/>
              <a:t>Defender os direitos humanos em saúde mental </a:t>
            </a:r>
            <a:r>
              <a:rPr lang="en-US" sz="1200" b="1" i="1">
                <a:latin typeface="Calibri"/>
                <a:ea typeface="Calibri"/>
                <a:cs typeface="Calibri"/>
                <a:sym typeface="Calibri"/>
              </a:rPr>
              <a:t>(45 min.)</a:t>
            </a:r>
            <a:endParaRPr sz="1200">
              <a:latin typeface="Calibri"/>
              <a:ea typeface="Calibri"/>
              <a:cs typeface="Calibri"/>
              <a:sym typeface="Calibri"/>
            </a:endParaRPr>
          </a:p>
          <a:p>
            <a:pPr marL="0" lvl="0" indent="0" algn="just" rtl="0">
              <a:spcBef>
                <a:spcPts val="1002"/>
              </a:spcBef>
              <a:spcAft>
                <a:spcPts val="0"/>
              </a:spcAft>
              <a:buNone/>
            </a:pPr>
            <a:r>
              <a:rPr lang="en-US" sz="1200">
                <a:solidFill>
                  <a:srgbClr val="4F81BD"/>
                </a:solidFill>
                <a:latin typeface="Calibri"/>
                <a:ea typeface="Calibri"/>
                <a:cs typeface="Calibri"/>
                <a:sym typeface="Calibri"/>
              </a:rPr>
              <a:t>O objetivo deste exercício é inspirar ações pessoais e permitir uma discussão sobre como os participantes podem se tornar defensores dos direitos humanos. </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sz="1200">
                <a:solidFill>
                  <a:srgbClr val="4F81BD"/>
                </a:solidFill>
                <a:latin typeface="Calibri"/>
                <a:ea typeface="Calibri"/>
                <a:cs typeface="Calibri"/>
                <a:sym typeface="Calibri"/>
              </a:rPr>
              <a:t>Peça aos participantes que considerem o seguinte: </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sz="1200">
                <a:latin typeface="Calibri"/>
                <a:ea typeface="Calibri"/>
                <a:cs typeface="Calibri"/>
                <a:sym typeface="Calibri"/>
              </a:rPr>
              <a:t>Como as seguintes pessoas podem defender os direitos humanos de pessoas com deficiências psicossociais, intelectuais e cognitivas:</a:t>
            </a:r>
            <a:endParaRPr sz="1200">
              <a:latin typeface="Calibri"/>
              <a:ea typeface="Calibri"/>
              <a:cs typeface="Calibri"/>
              <a:sym typeface="Calibri"/>
            </a:endParaRPr>
          </a:p>
          <a:p>
            <a:pPr marL="343414" lvl="0" indent="-343414" algn="l" rtl="0">
              <a:lnSpc>
                <a:spcPct val="115000"/>
              </a:lnSpc>
              <a:spcBef>
                <a:spcPts val="1002"/>
              </a:spcBef>
              <a:spcAft>
                <a:spcPts val="0"/>
              </a:spcAft>
              <a:buClr>
                <a:schemeClr val="dk1"/>
              </a:buClr>
              <a:buSzPts val="1200"/>
              <a:buFont typeface="Noto Sans Symbols"/>
              <a:buChar char="∙"/>
            </a:pPr>
            <a:r>
              <a:rPr lang="en-US" sz="1200">
                <a:latin typeface="Calibri"/>
                <a:ea typeface="Calibri"/>
                <a:cs typeface="Calibri"/>
                <a:sym typeface="Calibri"/>
              </a:rPr>
              <a:t>pessoas com deficiências psicossociais, intelectuais ou cognitivas;</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saúde mental e outros profissionais;</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famílias, parceiros de cuidados e outros apoiadores;</a:t>
            </a:r>
            <a:endParaRPr sz="1200">
              <a:latin typeface="Calibri"/>
              <a:ea typeface="Calibri"/>
              <a:cs typeface="Calibri"/>
              <a:sym typeface="Calibri"/>
            </a:endParaRPr>
          </a:p>
          <a:p>
            <a:pPr marL="343414" lvl="0" indent="-343414" algn="l" rtl="0">
              <a:lnSpc>
                <a:spcPct val="115000"/>
              </a:lnSpc>
              <a:spcBef>
                <a:spcPts val="0"/>
              </a:spcBef>
              <a:spcAft>
                <a:spcPts val="0"/>
              </a:spcAft>
              <a:buClr>
                <a:schemeClr val="dk1"/>
              </a:buClr>
              <a:buSzPts val="1200"/>
              <a:buFont typeface="Noto Sans Symbols"/>
              <a:buChar char="∙"/>
            </a:pPr>
            <a:r>
              <a:rPr lang="en-US" sz="1200">
                <a:latin typeface="Calibri"/>
                <a:ea typeface="Calibri"/>
                <a:cs typeface="Calibri"/>
                <a:sym typeface="Calibri"/>
              </a:rPr>
              <a:t>outras pessoas de status ou influência na comunidade (por exemplo, membros da força policial, professores, líderes religiosos ou comunitários)?</a:t>
            </a:r>
            <a:endParaRPr sz="1200">
              <a:latin typeface="Calibri"/>
              <a:ea typeface="Calibri"/>
              <a:cs typeface="Calibri"/>
              <a:sym typeface="Calibri"/>
            </a:endParaRPr>
          </a:p>
          <a:p>
            <a:pPr marL="0" lvl="0" indent="0" algn="just" rtl="0">
              <a:lnSpc>
                <a:spcPct val="115000"/>
              </a:lnSpc>
              <a:spcBef>
                <a:spcPts val="0"/>
              </a:spcBef>
              <a:spcAft>
                <a:spcPts val="0"/>
              </a:spcAft>
              <a:buNone/>
            </a:pPr>
            <a:r>
              <a:rPr lang="en-US" sz="1200">
                <a:solidFill>
                  <a:srgbClr val="4F81BD"/>
                </a:solidFill>
                <a:latin typeface="Calibri"/>
                <a:ea typeface="Calibri"/>
                <a:cs typeface="Calibri"/>
                <a:sym typeface="Calibri"/>
              </a:rPr>
              <a:t> </a:t>
            </a:r>
            <a:endParaRPr sz="1200">
              <a:latin typeface="Calibri"/>
              <a:ea typeface="Calibri"/>
              <a:cs typeface="Calibri"/>
              <a:sym typeface="Calibri"/>
            </a:endParaRPr>
          </a:p>
          <a:p>
            <a:pPr marL="0" lvl="0" indent="0" algn="just" rtl="0">
              <a:spcBef>
                <a:spcPts val="0"/>
              </a:spcBef>
              <a:spcAft>
                <a:spcPts val="0"/>
              </a:spcAft>
              <a:buNone/>
            </a:pPr>
            <a:r>
              <a:rPr lang="en-US" sz="1200">
                <a:solidFill>
                  <a:srgbClr val="4F81BD"/>
                </a:solidFill>
              </a:rPr>
              <a:t>Considere que uma pessoa pode pertencer a mais de um dos grupos acima</a:t>
            </a:r>
            <a:r>
              <a:rPr lang="en-US" sz="1200">
                <a:solidFill>
                  <a:srgbClr val="4F81BD"/>
                </a:solidFill>
                <a:latin typeface="Calibri"/>
                <a:ea typeface="Calibri"/>
                <a:cs typeface="Calibri"/>
                <a:sym typeface="Calibri"/>
              </a:rPr>
              <a:t>.</a:t>
            </a:r>
            <a:endParaRPr sz="1200">
              <a:latin typeface="Calibri"/>
              <a:ea typeface="Calibri"/>
              <a:cs typeface="Calibri"/>
              <a:sym typeface="Calibri"/>
            </a:endParaRPr>
          </a:p>
          <a:p>
            <a:pPr marL="0" lvl="0" indent="0" algn="just" rtl="0">
              <a:lnSpc>
                <a:spcPct val="115000"/>
              </a:lnSpc>
              <a:spcBef>
                <a:spcPts val="601"/>
              </a:spcBef>
              <a:spcAft>
                <a:spcPts val="0"/>
              </a:spcAft>
              <a:buNone/>
            </a:pPr>
            <a:r>
              <a:rPr lang="en-US" sz="1200">
                <a:solidFill>
                  <a:srgbClr val="4F81BD"/>
                </a:solidFill>
                <a:latin typeface="Calibri"/>
                <a:ea typeface="Calibri"/>
                <a:cs typeface="Calibri"/>
                <a:sym typeface="Calibri"/>
              </a:rPr>
              <a:t>Dê aos participantes 15 minutos para discutir com as pessoas ao lado deles e, em seguida, dê feedback ao grupo principal. Esta é uma oportunidade para explorar a relação (que pode ser conflituosa ou cooperativa) entre a saúde mental e outros profissionais, famílias, parceiros de cuidados, outros apoiadores e pessoas com deficiências psicossociais, intelectuais ou cognitivas. Ao discutir as respostas dos diferentes grupos, o facilitador deve destacar que as pessoas com deficiências psicossociais, intelectuais e cognitivas sabem melhor como seus direitos humanos devem ser defendidos e como os outros podem apoiá-los. </a:t>
            </a:r>
            <a:endParaRPr sz="1200">
              <a:latin typeface="Calibri"/>
              <a:ea typeface="Calibri"/>
              <a:cs typeface="Calibri"/>
              <a:sym typeface="Calibri"/>
            </a:endParaRPr>
          </a:p>
          <a:p>
            <a:pPr marL="0" lvl="0" indent="0" algn="l" rtl="0">
              <a:spcBef>
                <a:spcPts val="0"/>
              </a:spcBef>
              <a:spcAft>
                <a:spcPts val="0"/>
              </a:spcAft>
              <a:buNone/>
            </a:pPr>
            <a:endParaRPr sz="1200"/>
          </a:p>
        </p:txBody>
      </p:sp>
      <p:sp>
        <p:nvSpPr>
          <p:cNvPr id="825" name="Google Shape;825;p85: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86:notes"/>
          <p:cNvSpPr>
            <a:spLocks noGrp="1" noRot="1" noChangeAspect="1"/>
          </p:cNvSpPr>
          <p:nvPr>
            <p:ph type="sldImg" idx="2"/>
          </p:nvPr>
        </p:nvSpPr>
        <p:spPr>
          <a:xfrm>
            <a:off x="85725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2" name="Google Shape;832;p86:notes"/>
          <p:cNvSpPr txBox="1">
            <a:spLocks noGrp="1"/>
          </p:cNvSpPr>
          <p:nvPr>
            <p:ph type="body" idx="1"/>
          </p:nvPr>
        </p:nvSpPr>
        <p:spPr>
          <a:xfrm>
            <a:off x="680878" y="3324240"/>
            <a:ext cx="5447030" cy="6117915"/>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u="sng">
                <a:solidFill>
                  <a:srgbClr val="4F81BD"/>
                </a:solidFill>
                <a:latin typeface="Calibri"/>
                <a:ea typeface="Calibri"/>
                <a:cs typeface="Calibri"/>
                <a:sym typeface="Calibri"/>
              </a:rPr>
              <a:t>Exemplos de respostas sobre o que as pessoas com deficiências psicossociais, intelectuais ou cognitivas podem fazer:</a:t>
            </a:r>
            <a:endParaRPr sz="1200">
              <a:latin typeface="Calibri"/>
              <a:ea typeface="Calibri"/>
              <a:cs typeface="Calibri"/>
              <a:sym typeface="Calibri"/>
            </a:endParaRPr>
          </a:p>
          <a:p>
            <a:pPr marL="0" lvl="0" indent="0" algn="just" rtl="0">
              <a:lnSpc>
                <a:spcPct val="115000"/>
              </a:lnSpc>
              <a:spcBef>
                <a:spcPts val="0"/>
              </a:spcBef>
              <a:spcAft>
                <a:spcPts val="0"/>
              </a:spcAft>
              <a:buNone/>
            </a:pPr>
            <a:r>
              <a:rPr lang="en-US" sz="1200">
                <a:solidFill>
                  <a:srgbClr val="4F81BD"/>
                </a:solidFill>
                <a:latin typeface="Calibri"/>
                <a:ea typeface="Calibri"/>
                <a:cs typeface="Calibri"/>
                <a:sym typeface="Calibri"/>
              </a:rPr>
              <a:t> </a:t>
            </a:r>
            <a:endParaRPr sz="1200">
              <a:latin typeface="Calibri"/>
              <a:ea typeface="Calibri"/>
              <a:cs typeface="Calibri"/>
              <a:sym typeface="Calibri"/>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Conhecer e compreender seus próprios direitos. </a:t>
            </a:r>
            <a:endParaRPr sz="1200">
              <a:latin typeface="Calibri"/>
              <a:ea typeface="Calibri"/>
              <a:cs typeface="Calibri"/>
              <a:sym typeface="Calibri"/>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Fale sobre violações de direitos humanos e organize ações para impedir essas violações.</a:t>
            </a:r>
            <a:endParaRPr sz="1200">
              <a:latin typeface="Calibri"/>
              <a:ea typeface="Calibri"/>
              <a:cs typeface="Calibri"/>
              <a:sym typeface="Calibri"/>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Apoiar outras pessoas na reivindicação de seus direitos e formar grupos para se unirem e reivindicar direitos.</a:t>
            </a:r>
            <a:endParaRPr sz="1200">
              <a:latin typeface="Calibri"/>
              <a:ea typeface="Calibri"/>
              <a:cs typeface="Calibri"/>
              <a:sym typeface="Calibri"/>
            </a:endParaRPr>
          </a:p>
          <a:p>
            <a:pPr marL="343414" lvl="0" indent="-343414" algn="just"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Use a mídia para destacar problemas e violações e para divulgar informações sobre direitos. </a:t>
            </a:r>
            <a:endParaRPr sz="1200">
              <a:latin typeface="Calibri"/>
              <a:ea typeface="Calibri"/>
              <a:cs typeface="Calibri"/>
              <a:sym typeface="Calibri"/>
            </a:endParaRPr>
          </a:p>
          <a:p>
            <a:pPr marL="343414" lvl="0" indent="-343414" algn="just"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Trabalhar com advogados, ONGs de direitos humanos, instituições e mecanismos para fazer valer os direitos humanos.</a:t>
            </a:r>
            <a:endParaRPr sz="1200">
              <a:latin typeface="Calibri"/>
              <a:ea typeface="Calibri"/>
              <a:cs typeface="Calibri"/>
              <a:sym typeface="Calibri"/>
            </a:endParaRPr>
          </a:p>
          <a:p>
            <a:pPr marL="343414" lvl="0" indent="-343414" algn="just"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Desenvolver o conhecimento e a capacidade dos profissionais, famílias e outros para compreender e promover os direitos humanos.</a:t>
            </a:r>
            <a:endParaRPr sz="1200">
              <a:latin typeface="Calibri"/>
              <a:ea typeface="Calibri"/>
              <a:cs typeface="Calibri"/>
              <a:sym typeface="Calibri"/>
            </a:endParaRPr>
          </a:p>
          <a:p>
            <a:pPr marL="343414" lvl="0" indent="-343414" algn="just"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Desenvolver as próprias capacidades em matéria de direitos humanos através de formação jurídica e em direitos humanos.</a:t>
            </a:r>
            <a:endParaRPr sz="1200">
              <a:latin typeface="Calibri"/>
              <a:ea typeface="Calibri"/>
              <a:cs typeface="Calibri"/>
              <a:sym typeface="Calibri"/>
            </a:endParaRPr>
          </a:p>
          <a:p>
            <a:pPr marL="343414" lvl="0" indent="-343414" algn="just"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Desenvolver programas para alternativas administradas por pares e serviços e apoios baseados na comunidade.</a:t>
            </a:r>
            <a:endParaRPr sz="1200">
              <a:latin typeface="Calibri"/>
              <a:ea typeface="Calibri"/>
              <a:cs typeface="Calibri"/>
              <a:sym typeface="Calibri"/>
            </a:endParaRPr>
          </a:p>
          <a:p>
            <a:pPr marL="343414" lvl="0" indent="-343414" algn="just"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Desenvolver leis e políticas modelo relevantes para os direitos humanos de pessoas com deficiências intelectuais psicossociais e deficiências cognitivas.</a:t>
            </a:r>
            <a:endParaRPr sz="1200">
              <a:latin typeface="Calibri"/>
              <a:ea typeface="Calibri"/>
              <a:cs typeface="Calibri"/>
              <a:sym typeface="Calibri"/>
            </a:endParaRPr>
          </a:p>
          <a:p>
            <a:pPr marL="343414" lvl="0" indent="-343414" algn="just"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Desenvolv</a:t>
            </a:r>
            <a:r>
              <a:rPr lang="en-US" sz="1200">
                <a:solidFill>
                  <a:srgbClr val="4F81BD"/>
                </a:solidFill>
              </a:rPr>
              <a:t>er</a:t>
            </a:r>
            <a:r>
              <a:rPr lang="en-US" sz="1200">
                <a:solidFill>
                  <a:srgbClr val="4F81BD"/>
                </a:solidFill>
                <a:latin typeface="Calibri"/>
                <a:ea typeface="Calibri"/>
                <a:cs typeface="Calibri"/>
                <a:sym typeface="Calibri"/>
              </a:rPr>
              <a:t> em linguagem simples alguns materiais fáceis de ler e acessíveis para ajudar pessoas com diferentes necessidades a construir suas próprias capacidades de defesa e engajamento em direitos humanos.</a:t>
            </a:r>
            <a:endParaRPr sz="1200">
              <a:latin typeface="Calibri"/>
              <a:ea typeface="Calibri"/>
              <a:cs typeface="Calibri"/>
              <a:sym typeface="Calibri"/>
            </a:endParaRPr>
          </a:p>
          <a:p>
            <a:pPr marL="0" lvl="0" indent="0" algn="l" rtl="0">
              <a:spcBef>
                <a:spcPts val="0"/>
              </a:spcBef>
              <a:spcAft>
                <a:spcPts val="0"/>
              </a:spcAft>
              <a:buNone/>
            </a:pPr>
            <a:endParaRPr sz="1200"/>
          </a:p>
        </p:txBody>
      </p:sp>
      <p:sp>
        <p:nvSpPr>
          <p:cNvPr id="833" name="Google Shape;833;p86: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86</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87:notes"/>
          <p:cNvSpPr>
            <a:spLocks noGrp="1" noRot="1" noChangeAspect="1"/>
          </p:cNvSpPr>
          <p:nvPr>
            <p:ph type="sldImg" idx="2"/>
          </p:nvPr>
        </p:nvSpPr>
        <p:spPr>
          <a:xfrm>
            <a:off x="422275" y="685800"/>
            <a:ext cx="5964238" cy="3354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0" name="Google Shape;840;p87:notes"/>
          <p:cNvSpPr txBox="1">
            <a:spLocks noGrp="1"/>
          </p:cNvSpPr>
          <p:nvPr>
            <p:ph type="body" idx="1"/>
          </p:nvPr>
        </p:nvSpPr>
        <p:spPr>
          <a:xfrm>
            <a:off x="680878" y="4199029"/>
            <a:ext cx="5447030" cy="391424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u="sng">
                <a:solidFill>
                  <a:srgbClr val="4F81BD"/>
                </a:solidFill>
              </a:rPr>
              <a:t>Exemplos de respostas relativas ao que os profissionais de saúde mental e outros profissionais podem fazer</a:t>
            </a:r>
            <a:r>
              <a:rPr lang="en-US" sz="1200" u="sng">
                <a:solidFill>
                  <a:srgbClr val="4F81BD"/>
                </a:solidFill>
                <a:latin typeface="Calibri"/>
                <a:ea typeface="Calibri"/>
                <a:cs typeface="Calibri"/>
                <a:sym typeface="Calibri"/>
              </a:rPr>
              <a:t>:</a:t>
            </a:r>
            <a:endParaRPr sz="1200">
              <a:latin typeface="Calibri"/>
              <a:ea typeface="Calibri"/>
              <a:cs typeface="Calibri"/>
              <a:sym typeface="Calibri"/>
            </a:endParaRPr>
          </a:p>
          <a:p>
            <a:pPr marL="0" lvl="0" indent="0" algn="just" rtl="0">
              <a:lnSpc>
                <a:spcPct val="115000"/>
              </a:lnSpc>
              <a:spcBef>
                <a:spcPts val="0"/>
              </a:spcBef>
              <a:spcAft>
                <a:spcPts val="0"/>
              </a:spcAft>
              <a:buNone/>
            </a:pPr>
            <a:r>
              <a:rPr lang="en-US" sz="1200">
                <a:solidFill>
                  <a:srgbClr val="4F81BD"/>
                </a:solidFill>
                <a:latin typeface="Calibri"/>
                <a:ea typeface="Calibri"/>
                <a:cs typeface="Calibri"/>
                <a:sym typeface="Calibri"/>
              </a:rPr>
              <a:t> </a:t>
            </a:r>
            <a:endParaRPr sz="1200">
              <a:latin typeface="Calibri"/>
              <a:ea typeface="Calibri"/>
              <a:cs typeface="Calibri"/>
              <a:sym typeface="Calibri"/>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rPr>
              <a:t>Conectar pessoas que possam fornecer apoio (advogados, ONGs, apoiadores, defensores, etc.) a fim de ajudá-los a defender seus direitos.</a:t>
            </a:r>
            <a:endParaRPr sz="1200">
              <a:solidFill>
                <a:srgbClr val="4F81BD"/>
              </a:solidFill>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rPr>
              <a:t>Reforçar o conhecimento dos direitos das pessoas com deficiências psicossociais, intelectuais ou  cognitivas, incluindo os direitos das pessoas que utilizam os serviços.</a:t>
            </a:r>
            <a:endParaRPr sz="1200">
              <a:solidFill>
                <a:srgbClr val="4F81BD"/>
              </a:solidFill>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rPr>
              <a:t>Identificar e assumir a responsabilidade pelas práticas atuais (tanto pessoais como dentro dos serviços  e da sociedade) que podem violar os direitos das pessoas, e tomar medidas para mudá-las.</a:t>
            </a:r>
            <a:endParaRPr sz="1200">
              <a:solidFill>
                <a:srgbClr val="4F81BD"/>
              </a:solidFill>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rPr>
              <a:t>Falar sobre as violações dos direitos humanos no local de trabalho e tomar medidas para detê-las.</a:t>
            </a:r>
            <a:endParaRPr sz="1200">
              <a:solidFill>
                <a:srgbClr val="4F81BD"/>
              </a:solidFill>
            </a:endParaRPr>
          </a:p>
        </p:txBody>
      </p:sp>
      <p:sp>
        <p:nvSpPr>
          <p:cNvPr id="841" name="Google Shape;841;p87: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88: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8" name="Google Shape;848;p88: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360585" lvl="0" indent="-360585" algn="l" rtl="0">
              <a:lnSpc>
                <a:spcPct val="115000"/>
              </a:lnSpc>
              <a:spcBef>
                <a:spcPts val="0"/>
              </a:spcBef>
              <a:spcAft>
                <a:spcPts val="0"/>
              </a:spcAft>
              <a:buNone/>
            </a:pPr>
            <a:r>
              <a:rPr lang="en-US" sz="1200" u="sng">
                <a:solidFill>
                  <a:srgbClr val="4F81BD"/>
                </a:solidFill>
                <a:latin typeface="Calibri"/>
                <a:ea typeface="Calibri"/>
                <a:cs typeface="Calibri"/>
                <a:sym typeface="Calibri"/>
              </a:rPr>
              <a:t>Exemplos de respostas sobre o que as famílias/apoiadores podem fazer:</a:t>
            </a:r>
            <a:endParaRPr sz="1200">
              <a:latin typeface="Calibri"/>
              <a:ea typeface="Calibri"/>
              <a:cs typeface="Calibri"/>
              <a:sym typeface="Calibri"/>
            </a:endParaRPr>
          </a:p>
          <a:p>
            <a:pPr marL="360585" lvl="0" indent="-360585" algn="l" rtl="0">
              <a:lnSpc>
                <a:spcPct val="115000"/>
              </a:lnSpc>
              <a:spcBef>
                <a:spcPts val="0"/>
              </a:spcBef>
              <a:spcAft>
                <a:spcPts val="0"/>
              </a:spcAft>
              <a:buNone/>
            </a:pPr>
            <a:r>
              <a:rPr lang="en-US" sz="1200">
                <a:solidFill>
                  <a:srgbClr val="4F81BD"/>
                </a:solidFill>
                <a:latin typeface="Calibri"/>
                <a:ea typeface="Calibri"/>
                <a:cs typeface="Calibri"/>
                <a:sym typeface="Calibri"/>
              </a:rPr>
              <a:t> </a:t>
            </a:r>
            <a:endParaRPr sz="1200">
              <a:latin typeface="Calibri"/>
              <a:ea typeface="Calibri"/>
              <a:cs typeface="Calibri"/>
              <a:sym typeface="Calibri"/>
            </a:endParaRPr>
          </a:p>
          <a:p>
            <a:pPr marL="343414" lvl="0" indent="-343414" algn="just"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Conheça os direitos das pessoas com deficiência.</a:t>
            </a:r>
            <a:endParaRPr sz="1200">
              <a:latin typeface="Calibri"/>
              <a:ea typeface="Calibri"/>
              <a:cs typeface="Calibri"/>
              <a:sym typeface="Calibri"/>
            </a:endParaRPr>
          </a:p>
          <a:p>
            <a:pPr marL="343414" lvl="0" indent="-343414" algn="just"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Apoie parentes ou amigos para reivindicar e defender seus direitos.</a:t>
            </a:r>
            <a:endParaRPr sz="1200">
              <a:latin typeface="Calibri"/>
              <a:ea typeface="Calibri"/>
              <a:cs typeface="Calibri"/>
              <a:sym typeface="Calibri"/>
            </a:endParaRPr>
          </a:p>
          <a:p>
            <a:pPr marL="343414" lvl="0" indent="-343414" algn="just"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Fornecer às pessoas as ferramentas e informações para exercer sua autonomia e tomar decisões por si mesmas.</a:t>
            </a:r>
            <a:endParaRPr sz="1200">
              <a:latin typeface="Calibri"/>
              <a:ea typeface="Calibri"/>
              <a:cs typeface="Calibri"/>
              <a:sym typeface="Calibri"/>
            </a:endParaRPr>
          </a:p>
          <a:p>
            <a:pPr marL="343414" lvl="0" indent="-343414" algn="just"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Fale sobre violações e o impacto de serviços de baixa qualidade. </a:t>
            </a:r>
            <a:endParaRPr sz="1200">
              <a:latin typeface="Calibri"/>
              <a:ea typeface="Calibri"/>
              <a:cs typeface="Calibri"/>
              <a:sym typeface="Calibri"/>
            </a:endParaRPr>
          </a:p>
          <a:p>
            <a:pPr marL="0" lvl="0" indent="0" algn="l" rtl="0">
              <a:spcBef>
                <a:spcPts val="0"/>
              </a:spcBef>
              <a:spcAft>
                <a:spcPts val="0"/>
              </a:spcAft>
              <a:buNone/>
            </a:pPr>
            <a:endParaRPr sz="1200"/>
          </a:p>
        </p:txBody>
      </p:sp>
      <p:sp>
        <p:nvSpPr>
          <p:cNvPr id="849" name="Google Shape;849;p88: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89: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6" name="Google Shape;856;p89: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u="sng">
                <a:solidFill>
                  <a:srgbClr val="4F81BD"/>
                </a:solidFill>
                <a:latin typeface="Calibri"/>
                <a:ea typeface="Calibri"/>
                <a:cs typeface="Calibri"/>
                <a:sym typeface="Calibri"/>
              </a:rPr>
              <a:t>Exemplos de respostas sobre o que outra pessoa de status ou influência na comunidade pode fazer:</a:t>
            </a:r>
            <a:endParaRPr sz="1200">
              <a:latin typeface="Calibri"/>
              <a:ea typeface="Calibri"/>
              <a:cs typeface="Calibri"/>
              <a:sym typeface="Calibri"/>
            </a:endParaRPr>
          </a:p>
          <a:p>
            <a:pPr marL="343414" lvl="0" indent="-343414" algn="just"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Os membros da força policial podem passar por treinamento em direitos humanos para garantir que tratem pessoas com deficiências psicossociais, intelectuais ou cognitivas com respeito e dignidade. Eles podem se certificar de que investigam denúncias de abuso.</a:t>
            </a:r>
            <a:endParaRPr sz="1200">
              <a:latin typeface="Calibri"/>
              <a:ea typeface="Calibri"/>
              <a:cs typeface="Calibri"/>
              <a:sym typeface="Calibri"/>
            </a:endParaRPr>
          </a:p>
          <a:p>
            <a:pPr marL="343414" lvl="0" indent="-343414" algn="just"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Os professores podem educar sobre a deficiência e podem conversar com os alunos sobre o valor de aceitar e respeitar a diversidade. </a:t>
            </a:r>
            <a:endParaRPr sz="1200">
              <a:latin typeface="Calibri"/>
              <a:ea typeface="Calibri"/>
              <a:cs typeface="Calibri"/>
              <a:sym typeface="Calibri"/>
            </a:endParaRPr>
          </a:p>
          <a:p>
            <a:pPr marL="343414" lvl="0" indent="-343414" algn="just"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Líderes religiosos ou comunitários podem ajudar a aumentar a conscientização nas comunidades sobre a necessidade de respeitar os direitos das pessoas.</a:t>
            </a:r>
            <a:endParaRPr sz="1200">
              <a:latin typeface="Calibri"/>
              <a:ea typeface="Calibri"/>
              <a:cs typeface="Calibri"/>
              <a:sym typeface="Calibri"/>
            </a:endParaRPr>
          </a:p>
          <a:p>
            <a:pPr marL="0" lvl="0" indent="0" algn="l" rtl="0">
              <a:spcBef>
                <a:spcPts val="0"/>
              </a:spcBef>
              <a:spcAft>
                <a:spcPts val="0"/>
              </a:spcAft>
              <a:buNone/>
            </a:pPr>
            <a:endParaRPr sz="1200"/>
          </a:p>
        </p:txBody>
      </p:sp>
      <p:sp>
        <p:nvSpPr>
          <p:cNvPr id="857" name="Google Shape;857;p89: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9: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9: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r>
              <a:rPr lang="en-US" sz="1000"/>
              <a:t>Tempo para este tema</a:t>
            </a:r>
            <a:endParaRPr sz="1600" b="1">
              <a:solidFill>
                <a:srgbClr val="4F81BD"/>
              </a:solidFill>
              <a:latin typeface="Calibri"/>
              <a:ea typeface="Calibri"/>
              <a:cs typeface="Calibri"/>
              <a:sym typeface="Calibri"/>
            </a:endParaRPr>
          </a:p>
          <a:p>
            <a:pPr marL="0" lvl="0" indent="0" algn="l" rtl="0">
              <a:spcBef>
                <a:spcPts val="0"/>
              </a:spcBef>
              <a:spcAft>
                <a:spcPts val="0"/>
              </a:spcAft>
              <a:buNone/>
            </a:pPr>
            <a:r>
              <a:rPr lang="en-US" sz="1000"/>
              <a:t>Aproximadamente 30 minutos.</a:t>
            </a:r>
            <a:endParaRPr sz="1600"/>
          </a:p>
          <a:p>
            <a:pPr marL="0" lvl="0" indent="0" algn="l" rtl="0">
              <a:lnSpc>
                <a:spcPct val="115000"/>
              </a:lnSpc>
              <a:spcBef>
                <a:spcPts val="0"/>
              </a:spcBef>
              <a:spcAft>
                <a:spcPts val="0"/>
              </a:spcAft>
              <a:buNone/>
            </a:pPr>
            <a:endParaRPr sz="1600">
              <a:solidFill>
                <a:srgbClr val="4F81BD"/>
              </a:solidFill>
              <a:latin typeface="Calibri"/>
              <a:ea typeface="Calibri"/>
              <a:cs typeface="Calibri"/>
              <a:sym typeface="Calibri"/>
            </a:endParaRPr>
          </a:p>
          <a:p>
            <a:pPr marL="0" lvl="0" indent="0" algn="l" rtl="0">
              <a:lnSpc>
                <a:spcPct val="115000"/>
              </a:lnSpc>
              <a:spcBef>
                <a:spcPts val="1002"/>
              </a:spcBef>
              <a:spcAft>
                <a:spcPts val="0"/>
              </a:spcAft>
              <a:buNone/>
            </a:pPr>
            <a:r>
              <a:rPr lang="en-US" sz="1000"/>
              <a:t>Comece fazendo a seguinte pergunta aos participantes (5 minutos):</a:t>
            </a:r>
            <a:endParaRPr sz="1600">
              <a:solidFill>
                <a:srgbClr val="000000"/>
              </a:solidFill>
              <a:latin typeface="Calibri"/>
              <a:ea typeface="Calibri"/>
              <a:cs typeface="Calibri"/>
              <a:sym typeface="Calibri"/>
            </a:endParaRPr>
          </a:p>
          <a:p>
            <a:pPr marL="0" lvl="0" indent="0" algn="l" rtl="0">
              <a:lnSpc>
                <a:spcPct val="115000"/>
              </a:lnSpc>
              <a:spcBef>
                <a:spcPts val="1002"/>
              </a:spcBef>
              <a:spcAft>
                <a:spcPts val="0"/>
              </a:spcAft>
              <a:buNone/>
            </a:pPr>
            <a:r>
              <a:rPr lang="en-US" sz="1000"/>
              <a:t>O que você entende pelo termo "direitos humanos"?</a:t>
            </a:r>
            <a:endParaRPr sz="1600">
              <a:solidFill>
                <a:srgbClr val="000000"/>
              </a:solidFill>
              <a:latin typeface="Calibri"/>
              <a:ea typeface="Calibri"/>
              <a:cs typeface="Calibri"/>
              <a:sym typeface="Calibri"/>
            </a:endParaRPr>
          </a:p>
          <a:p>
            <a:pPr marL="0" lvl="0" indent="0" algn="just" rtl="0">
              <a:lnSpc>
                <a:spcPct val="115000"/>
              </a:lnSpc>
              <a:spcBef>
                <a:spcPts val="1002"/>
              </a:spcBef>
              <a:spcAft>
                <a:spcPts val="0"/>
              </a:spcAft>
              <a:buNone/>
            </a:pPr>
            <a:r>
              <a:rPr lang="en-US" sz="1000"/>
              <a:t>Dê aos participantes alguns momentos para refletirem e liste suas respostas no painel </a:t>
            </a:r>
            <a:r>
              <a:rPr lang="en-US" sz="1000" i="1"/>
              <a:t>flipchart</a:t>
            </a:r>
            <a:r>
              <a:rPr lang="en-US" sz="1000"/>
              <a:t>. </a:t>
            </a:r>
            <a:endParaRPr sz="1000"/>
          </a:p>
          <a:p>
            <a:pPr marL="0" lvl="0" indent="0" algn="just" rtl="0">
              <a:lnSpc>
                <a:spcPct val="115000"/>
              </a:lnSpc>
              <a:spcBef>
                <a:spcPts val="1002"/>
              </a:spcBef>
              <a:spcAft>
                <a:spcPts val="0"/>
              </a:spcAft>
              <a:buNone/>
            </a:pPr>
            <a:r>
              <a:rPr lang="en-US" sz="1000"/>
              <a:t>Depois de ouvir os participantes, o facilitador pode utilizar as respostas do grupo para mostrar como as pessoas têm uma compreensão intuitiva do conceito de direitos humanos.</a:t>
            </a:r>
            <a:endParaRPr sz="1600">
              <a:solidFill>
                <a:srgbClr val="000000"/>
              </a:solidFill>
              <a:latin typeface="Calibri"/>
              <a:ea typeface="Calibri"/>
              <a:cs typeface="Calibri"/>
              <a:sym typeface="Calibri"/>
            </a:endParaRPr>
          </a:p>
          <a:p>
            <a:pPr marL="0" lvl="0" indent="0" algn="l" rtl="0">
              <a:spcBef>
                <a:spcPts val="0"/>
              </a:spcBef>
              <a:spcAft>
                <a:spcPts val="0"/>
              </a:spcAft>
              <a:buNone/>
            </a:pPr>
            <a:endParaRPr sz="1600"/>
          </a:p>
        </p:txBody>
      </p:sp>
      <p:sp>
        <p:nvSpPr>
          <p:cNvPr id="196" name="Google Shape;196;p9: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90:notes"/>
          <p:cNvSpPr>
            <a:spLocks noGrp="1" noRot="1" noChangeAspect="1"/>
          </p:cNvSpPr>
          <p:nvPr>
            <p:ph type="sldImg" idx="2"/>
          </p:nvPr>
        </p:nvSpPr>
        <p:spPr>
          <a:xfrm>
            <a:off x="85725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4" name="Google Shape;864;p90:notes"/>
          <p:cNvSpPr txBox="1">
            <a:spLocks noGrp="1"/>
          </p:cNvSpPr>
          <p:nvPr>
            <p:ph type="body" idx="1"/>
          </p:nvPr>
        </p:nvSpPr>
        <p:spPr>
          <a:xfrm>
            <a:off x="680878" y="3324240"/>
            <a:ext cx="5447030" cy="6117915"/>
          </a:xfrm>
          <a:prstGeom prst="rect">
            <a:avLst/>
          </a:prstGeom>
          <a:noFill/>
          <a:ln>
            <a:noFill/>
          </a:ln>
        </p:spPr>
        <p:txBody>
          <a:bodyPr spcFirstLastPara="1" wrap="square" lIns="95700" tIns="47850" rIns="95700" bIns="47850" anchor="t" anchorCtr="0">
            <a:noAutofit/>
          </a:bodyPr>
          <a:lstStyle/>
          <a:p>
            <a:pPr marL="360585" lvl="0" indent="-360585" algn="just" rtl="0">
              <a:lnSpc>
                <a:spcPct val="115000"/>
              </a:lnSpc>
              <a:spcBef>
                <a:spcPts val="0"/>
              </a:spcBef>
              <a:spcAft>
                <a:spcPts val="0"/>
              </a:spcAft>
              <a:buNone/>
            </a:pPr>
            <a:r>
              <a:rPr lang="en-US" sz="1200" b="1" i="1"/>
              <a:t>Na plenária:</a:t>
            </a:r>
            <a:endParaRPr sz="1200">
              <a:latin typeface="Calibri"/>
              <a:ea typeface="Calibri"/>
              <a:cs typeface="Calibri"/>
              <a:sym typeface="Calibri"/>
            </a:endParaRPr>
          </a:p>
          <a:p>
            <a:pPr marL="360585" lvl="0" indent="-360585" algn="just" rtl="0">
              <a:lnSpc>
                <a:spcPct val="115000"/>
              </a:lnSpc>
              <a:spcBef>
                <a:spcPts val="0"/>
              </a:spcBef>
              <a:spcAft>
                <a:spcPts val="0"/>
              </a:spcAft>
              <a:buNone/>
            </a:pPr>
            <a:r>
              <a:rPr lang="en-US" sz="1200">
                <a:solidFill>
                  <a:srgbClr val="4F81BD"/>
                </a:solidFill>
                <a:latin typeface="Calibri"/>
                <a:ea typeface="Calibri"/>
                <a:cs typeface="Calibri"/>
                <a:sym typeface="Calibri"/>
              </a:rPr>
              <a:t> </a:t>
            </a:r>
            <a:endParaRPr sz="1200">
              <a:latin typeface="Calibri"/>
              <a:ea typeface="Calibri"/>
              <a:cs typeface="Calibri"/>
              <a:sym typeface="Calibri"/>
            </a:endParaRPr>
          </a:p>
          <a:p>
            <a:pPr marL="360585" lvl="0" indent="-360585" algn="just" rtl="0">
              <a:lnSpc>
                <a:spcPct val="115000"/>
              </a:lnSpc>
              <a:spcBef>
                <a:spcPts val="0"/>
              </a:spcBef>
              <a:spcAft>
                <a:spcPts val="0"/>
              </a:spcAft>
              <a:buNone/>
            </a:pPr>
            <a:r>
              <a:rPr lang="en-US" sz="1200">
                <a:solidFill>
                  <a:srgbClr val="4F81BD"/>
                </a:solidFill>
              </a:rPr>
              <a:t>Na plenária, pergunte a todos os participantes:</a:t>
            </a:r>
            <a:endParaRPr sz="1200">
              <a:latin typeface="Calibri"/>
              <a:ea typeface="Calibri"/>
              <a:cs typeface="Calibri"/>
              <a:sym typeface="Calibri"/>
            </a:endParaRPr>
          </a:p>
          <a:p>
            <a:pPr marL="360585" lvl="0" indent="-360585" algn="just" rtl="0">
              <a:lnSpc>
                <a:spcPct val="115000"/>
              </a:lnSpc>
              <a:spcBef>
                <a:spcPts val="0"/>
              </a:spcBef>
              <a:spcAft>
                <a:spcPts val="0"/>
              </a:spcAft>
              <a:buNone/>
            </a:pPr>
            <a:r>
              <a:rPr lang="en-US" sz="1200">
                <a:solidFill>
                  <a:srgbClr val="4F81BD"/>
                </a:solidFill>
                <a:latin typeface="Calibri"/>
                <a:ea typeface="Calibri"/>
                <a:cs typeface="Calibri"/>
                <a:sym typeface="Calibri"/>
              </a:rPr>
              <a:t> </a:t>
            </a:r>
            <a:endParaRPr sz="1200">
              <a:latin typeface="Calibri"/>
              <a:ea typeface="Calibri"/>
              <a:cs typeface="Calibri"/>
              <a:sym typeface="Calibri"/>
            </a:endParaRPr>
          </a:p>
          <a:p>
            <a:pPr marL="0" lvl="0" indent="0" algn="just" rtl="0">
              <a:lnSpc>
                <a:spcPct val="115000"/>
              </a:lnSpc>
              <a:spcBef>
                <a:spcPts val="0"/>
              </a:spcBef>
              <a:spcAft>
                <a:spcPts val="0"/>
              </a:spcAft>
              <a:buNone/>
            </a:pPr>
            <a:r>
              <a:rPr lang="en-US" sz="1200">
                <a:latin typeface="Calibri"/>
                <a:ea typeface="Calibri"/>
                <a:cs typeface="Calibri"/>
                <a:sym typeface="Calibri"/>
              </a:rPr>
              <a:t>Por que a defesa dos direitos humanos é importante para pessoas com deficiências psicossociais, intelectuais ou cognitivas? </a:t>
            </a:r>
            <a:endParaRPr sz="1200">
              <a:latin typeface="Calibri"/>
              <a:ea typeface="Calibri"/>
              <a:cs typeface="Calibri"/>
              <a:sym typeface="Calibri"/>
            </a:endParaRPr>
          </a:p>
          <a:p>
            <a:pPr marL="360585" lvl="0" indent="-360585" algn="just" rtl="0">
              <a:lnSpc>
                <a:spcPct val="115000"/>
              </a:lnSpc>
              <a:spcBef>
                <a:spcPts val="0"/>
              </a:spcBef>
              <a:spcAft>
                <a:spcPts val="0"/>
              </a:spcAft>
              <a:buNone/>
            </a:pPr>
            <a:r>
              <a:rPr lang="en-US" sz="1200">
                <a:solidFill>
                  <a:srgbClr val="4F81BD"/>
                </a:solidFill>
                <a:latin typeface="Calibri"/>
                <a:ea typeface="Calibri"/>
                <a:cs typeface="Calibri"/>
                <a:sym typeface="Calibri"/>
              </a:rPr>
              <a:t> </a:t>
            </a:r>
            <a:endParaRPr sz="1200">
              <a:latin typeface="Calibri"/>
              <a:ea typeface="Calibri"/>
              <a:cs typeface="Calibri"/>
              <a:sym typeface="Calibri"/>
            </a:endParaRPr>
          </a:p>
          <a:p>
            <a:pPr marL="0" lvl="0" indent="0" algn="just" rtl="0">
              <a:lnSpc>
                <a:spcPct val="115000"/>
              </a:lnSpc>
              <a:spcBef>
                <a:spcPts val="0"/>
              </a:spcBef>
              <a:spcAft>
                <a:spcPts val="0"/>
              </a:spcAft>
              <a:buNone/>
            </a:pPr>
            <a:r>
              <a:rPr lang="en-US" sz="1200">
                <a:solidFill>
                  <a:srgbClr val="4F81BD"/>
                </a:solidFill>
                <a:latin typeface="Calibri"/>
                <a:ea typeface="Calibri"/>
                <a:cs typeface="Calibri"/>
                <a:sym typeface="Calibri"/>
              </a:rPr>
              <a:t>Orientar a conversa a fim de enfatizar o papel de todos esses grupos como defensores dos direitos das pessoas com deficiências psicossociais, intelectuais e cognitivas e mostrar como – respeitando, protegendo e cumprindo os direitos humanos – a capacidade das pessoas de viver “a boa vida” pode ser realizada. </a:t>
            </a:r>
            <a:endParaRPr sz="1200">
              <a:latin typeface="Calibri"/>
              <a:ea typeface="Calibri"/>
              <a:cs typeface="Calibri"/>
              <a:sym typeface="Calibri"/>
            </a:endParaRPr>
          </a:p>
          <a:p>
            <a:pPr marL="360585" lvl="0" indent="-360585" algn="just" rtl="0">
              <a:lnSpc>
                <a:spcPct val="115000"/>
              </a:lnSpc>
              <a:spcBef>
                <a:spcPts val="0"/>
              </a:spcBef>
              <a:spcAft>
                <a:spcPts val="0"/>
              </a:spcAft>
              <a:buNone/>
            </a:pPr>
            <a:r>
              <a:rPr lang="en-US" sz="1200">
                <a:solidFill>
                  <a:srgbClr val="4F81BD"/>
                </a:solidFill>
                <a:latin typeface="Calibri"/>
                <a:ea typeface="Calibri"/>
                <a:cs typeface="Calibri"/>
                <a:sym typeface="Calibri"/>
              </a:rPr>
              <a:t> </a:t>
            </a:r>
            <a:endParaRPr sz="1200">
              <a:latin typeface="Calibri"/>
              <a:ea typeface="Calibri"/>
              <a:cs typeface="Calibri"/>
              <a:sym typeface="Calibri"/>
            </a:endParaRPr>
          </a:p>
          <a:p>
            <a:pPr marL="360585" lvl="0" indent="-360585" algn="just" rtl="0">
              <a:lnSpc>
                <a:spcPct val="115000"/>
              </a:lnSpc>
              <a:spcBef>
                <a:spcPts val="0"/>
              </a:spcBef>
              <a:spcAft>
                <a:spcPts val="0"/>
              </a:spcAft>
              <a:buNone/>
            </a:pPr>
            <a:r>
              <a:rPr lang="en-US" sz="1200">
                <a:solidFill>
                  <a:srgbClr val="4F81BD"/>
                </a:solidFill>
                <a:latin typeface="Calibri"/>
                <a:ea typeface="Calibri"/>
                <a:cs typeface="Calibri"/>
                <a:sym typeface="Calibri"/>
              </a:rPr>
              <a:t>Exemplos de respostas podem incluir:</a:t>
            </a:r>
            <a:endParaRPr sz="1200">
              <a:latin typeface="Calibri"/>
              <a:ea typeface="Calibri"/>
              <a:cs typeface="Calibri"/>
              <a:sym typeface="Calibri"/>
            </a:endParaRPr>
          </a:p>
          <a:p>
            <a:pPr marL="360585" lvl="0" indent="-360585" algn="just" rtl="0">
              <a:lnSpc>
                <a:spcPct val="115000"/>
              </a:lnSpc>
              <a:spcBef>
                <a:spcPts val="0"/>
              </a:spcBef>
              <a:spcAft>
                <a:spcPts val="0"/>
              </a:spcAft>
              <a:buNone/>
            </a:pPr>
            <a:r>
              <a:rPr lang="en-US" sz="1200">
                <a:solidFill>
                  <a:srgbClr val="4F81BD"/>
                </a:solidFill>
                <a:latin typeface="Calibri"/>
                <a:ea typeface="Calibri"/>
                <a:cs typeface="Calibri"/>
                <a:sym typeface="Calibri"/>
              </a:rPr>
              <a:t> </a:t>
            </a:r>
            <a:endParaRPr sz="1200">
              <a:latin typeface="Calibri"/>
              <a:ea typeface="Calibri"/>
              <a:cs typeface="Calibri"/>
              <a:sym typeface="Calibri"/>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É necessário capacitar as pessoas a realizarem todo o seu potencial e a serem incluídas e participarem da sociedade. </a:t>
            </a:r>
            <a:endParaRPr sz="1200">
              <a:latin typeface="Calibri"/>
              <a:ea typeface="Calibri"/>
              <a:cs typeface="Calibri"/>
              <a:sym typeface="Calibri"/>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Sem esses direitos, muitas pessoas continuarão a ser marginalizadas e menos capazes de exercer o poder. </a:t>
            </a:r>
            <a:endParaRPr sz="1200">
              <a:latin typeface="Calibri"/>
              <a:ea typeface="Calibri"/>
              <a:cs typeface="Calibri"/>
              <a:sym typeface="Calibri"/>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Esses direitos permitem que as pessoas vivam uma boa vida e contribuam para sua comunidade.</a:t>
            </a: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865" name="Google Shape;865;p90: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91: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3" name="Google Shape;873;p91: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360585" lvl="0" indent="-360585" algn="just" rtl="0">
              <a:lnSpc>
                <a:spcPct val="115000"/>
              </a:lnSpc>
              <a:spcBef>
                <a:spcPts val="0"/>
              </a:spcBef>
              <a:spcAft>
                <a:spcPts val="0"/>
              </a:spcAft>
              <a:buNone/>
            </a:pPr>
            <a:r>
              <a:rPr lang="en-US" sz="1200">
                <a:latin typeface="Calibri"/>
                <a:ea typeface="Calibri"/>
                <a:cs typeface="Calibri"/>
                <a:sym typeface="Calibri"/>
              </a:rPr>
              <a:t>Quais recursos são necessários para defender os direitos das pessoas com sucesso?</a:t>
            </a:r>
            <a:endParaRPr sz="1200">
              <a:latin typeface="Calibri"/>
              <a:ea typeface="Calibri"/>
              <a:cs typeface="Calibri"/>
              <a:sym typeface="Calibri"/>
            </a:endParaRPr>
          </a:p>
          <a:p>
            <a:pPr marL="360585" lvl="0" indent="-360585" algn="just" rtl="0">
              <a:lnSpc>
                <a:spcPct val="115000"/>
              </a:lnSpc>
              <a:spcBef>
                <a:spcPts val="0"/>
              </a:spcBef>
              <a:spcAft>
                <a:spcPts val="0"/>
              </a:spcAft>
              <a:buNone/>
            </a:pPr>
            <a:r>
              <a:rPr lang="en-US" sz="1200">
                <a:latin typeface="Calibri"/>
                <a:ea typeface="Calibri"/>
                <a:cs typeface="Calibri"/>
                <a:sym typeface="Calibri"/>
              </a:rPr>
              <a:t> </a:t>
            </a:r>
            <a:endParaRPr sz="1200">
              <a:latin typeface="Calibri"/>
              <a:ea typeface="Calibri"/>
              <a:cs typeface="Calibri"/>
              <a:sym typeface="Calibri"/>
            </a:endParaRPr>
          </a:p>
          <a:p>
            <a:pPr marL="360585" lvl="0" indent="-360585" algn="just" rtl="0">
              <a:lnSpc>
                <a:spcPct val="115000"/>
              </a:lnSpc>
              <a:spcBef>
                <a:spcPts val="0"/>
              </a:spcBef>
              <a:spcAft>
                <a:spcPts val="0"/>
              </a:spcAft>
              <a:buNone/>
            </a:pPr>
            <a:r>
              <a:rPr lang="en-US" sz="1200">
                <a:solidFill>
                  <a:srgbClr val="4F81BD"/>
                </a:solidFill>
                <a:latin typeface="Calibri"/>
                <a:ea typeface="Calibri"/>
                <a:cs typeface="Calibri"/>
                <a:sym typeface="Calibri"/>
              </a:rPr>
              <a:t>Incentive os participantes a pensar em recursos não financeiros. Algumas respostas podem incluir:</a:t>
            </a:r>
            <a:endParaRPr sz="1200">
              <a:latin typeface="Calibri"/>
              <a:ea typeface="Calibri"/>
              <a:cs typeface="Calibri"/>
              <a:sym typeface="Calibri"/>
            </a:endParaRPr>
          </a:p>
          <a:p>
            <a:pPr marL="360585" lvl="0" indent="-360585" algn="just" rtl="0">
              <a:lnSpc>
                <a:spcPct val="115000"/>
              </a:lnSpc>
              <a:spcBef>
                <a:spcPts val="0"/>
              </a:spcBef>
              <a:spcAft>
                <a:spcPts val="0"/>
              </a:spcAft>
              <a:buNone/>
            </a:pPr>
            <a:r>
              <a:rPr lang="en-US" sz="1200">
                <a:solidFill>
                  <a:srgbClr val="4F81BD"/>
                </a:solidFill>
                <a:latin typeface="Calibri"/>
                <a:ea typeface="Calibri"/>
                <a:cs typeface="Calibri"/>
                <a:sym typeface="Calibri"/>
              </a:rPr>
              <a:t> </a:t>
            </a:r>
            <a:endParaRPr sz="1200">
              <a:latin typeface="Calibri"/>
              <a:ea typeface="Calibri"/>
              <a:cs typeface="Calibri"/>
              <a:sym typeface="Calibri"/>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educação sobre direitos humanos;</a:t>
            </a:r>
            <a:endParaRPr sz="1200">
              <a:latin typeface="Calibri"/>
              <a:ea typeface="Calibri"/>
              <a:cs typeface="Calibri"/>
              <a:sym typeface="Calibri"/>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uma rede de apoio às pessoas ao redor de uma pessoa para garantir que outras pessoas respeitem os direitos humanos dessa pessoa;</a:t>
            </a:r>
            <a:endParaRPr sz="1200">
              <a:latin typeface="Calibri"/>
              <a:ea typeface="Calibri"/>
              <a:cs typeface="Calibri"/>
              <a:sym typeface="Calibri"/>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conhecimento de instituições ou organizações que defendem os direitos humanos;</a:t>
            </a:r>
            <a:endParaRPr sz="1200">
              <a:latin typeface="Calibri"/>
              <a:ea typeface="Calibri"/>
              <a:cs typeface="Calibri"/>
              <a:sym typeface="Calibri"/>
            </a:endParaRPr>
          </a:p>
          <a:p>
            <a:pPr marL="343414" lvl="0" indent="-343414" algn="l" rtl="0">
              <a:lnSpc>
                <a:spcPct val="115000"/>
              </a:lnSpc>
              <a:spcBef>
                <a:spcPts val="0"/>
              </a:spcBef>
              <a:spcAft>
                <a:spcPts val="0"/>
              </a:spcAft>
              <a:buClr>
                <a:srgbClr val="4F81BD"/>
              </a:buClr>
              <a:buSzPts val="1200"/>
              <a:buFont typeface="Noto Sans Symbols"/>
              <a:buChar char="∙"/>
            </a:pPr>
            <a:r>
              <a:rPr lang="en-US" sz="1200">
                <a:solidFill>
                  <a:srgbClr val="4F81BD"/>
                </a:solidFill>
                <a:latin typeface="Calibri"/>
                <a:ea typeface="Calibri"/>
                <a:cs typeface="Calibri"/>
                <a:sym typeface="Calibri"/>
              </a:rPr>
              <a:t>Aumento do envolvimento de pessoas com experiência vivida.</a:t>
            </a: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874" name="Google Shape;874;p91: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91</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92: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1" name="Google Shape;881;p92: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360585" lvl="0" indent="-360585" algn="just" rtl="0">
              <a:lnSpc>
                <a:spcPct val="115000"/>
              </a:lnSpc>
              <a:spcBef>
                <a:spcPts val="0"/>
              </a:spcBef>
              <a:spcAft>
                <a:spcPts val="0"/>
              </a:spcAft>
              <a:buNone/>
            </a:pPr>
            <a:r>
              <a:rPr lang="en-US" sz="1200">
                <a:solidFill>
                  <a:srgbClr val="4F81BD"/>
                </a:solidFill>
                <a:latin typeface="Calibri"/>
                <a:ea typeface="Calibri"/>
                <a:cs typeface="Calibri"/>
                <a:sym typeface="Calibri"/>
              </a:rPr>
              <a:t>Termine esta discussão afirmando que:</a:t>
            </a:r>
            <a:endParaRPr sz="1200">
              <a:latin typeface="Calibri"/>
              <a:ea typeface="Calibri"/>
              <a:cs typeface="Calibri"/>
              <a:sym typeface="Calibri"/>
            </a:endParaRPr>
          </a:p>
          <a:p>
            <a:pPr marL="171707" lvl="0" indent="-171707" algn="l" rtl="0">
              <a:lnSpc>
                <a:spcPct val="115000"/>
              </a:lnSpc>
              <a:spcBef>
                <a:spcPts val="1002"/>
              </a:spcBef>
              <a:spcAft>
                <a:spcPts val="0"/>
              </a:spcAft>
              <a:buClr>
                <a:srgbClr val="000000"/>
              </a:buClr>
              <a:buSzPts val="1200"/>
              <a:buFont typeface="Arial"/>
              <a:buChar char="•"/>
            </a:pPr>
            <a:r>
              <a:rPr lang="en-US" sz="1200">
                <a:solidFill>
                  <a:srgbClr val="000000"/>
                </a:solidFill>
                <a:latin typeface="Calibri"/>
                <a:ea typeface="Calibri"/>
                <a:cs typeface="Calibri"/>
                <a:sym typeface="Calibri"/>
              </a:rPr>
              <a:t>Embora os recursos sejam muitas vezes muito necessários e necessários, defender e promover direitos não requer necessariamente um grande orçamento financeiro. </a:t>
            </a:r>
            <a:endParaRPr/>
          </a:p>
          <a:p>
            <a:pPr marL="171707" lvl="0" indent="-171707" algn="l" rtl="0">
              <a:lnSpc>
                <a:spcPct val="115000"/>
              </a:lnSpc>
              <a:spcBef>
                <a:spcPts val="1002"/>
              </a:spcBef>
              <a:spcAft>
                <a:spcPts val="0"/>
              </a:spcAft>
              <a:buClr>
                <a:srgbClr val="000000"/>
              </a:buClr>
              <a:buSzPts val="1200"/>
              <a:buFont typeface="Arial"/>
              <a:buChar char="•"/>
            </a:pPr>
            <a:r>
              <a:rPr lang="en-US" sz="1200">
                <a:solidFill>
                  <a:srgbClr val="000000"/>
                </a:solidFill>
                <a:latin typeface="Calibri"/>
                <a:ea typeface="Calibri"/>
                <a:cs typeface="Calibri"/>
                <a:sym typeface="Calibri"/>
              </a:rPr>
              <a:t>Muito pode ser feito, mesmo com recursos mínimos, para mudar as atitudes e práticas das pessoas e promover os direitos humanos.</a:t>
            </a: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882" name="Google Shape;882;p92: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92</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p93: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9" name="Google Shape;889;p93: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None/>
            </a:pPr>
            <a:r>
              <a:rPr lang="en-US" sz="1200" b="1">
                <a:solidFill>
                  <a:srgbClr val="4F81BD"/>
                </a:solidFill>
                <a:latin typeface="Calibri"/>
                <a:ea typeface="Calibri"/>
                <a:cs typeface="Calibri"/>
                <a:sym typeface="Calibri"/>
              </a:rPr>
              <a:t>Tempo para este </a:t>
            </a:r>
            <a:r>
              <a:rPr lang="en-US" sz="1200" b="1">
                <a:solidFill>
                  <a:srgbClr val="4F81BD"/>
                </a:solidFill>
              </a:rPr>
              <a:t>tema</a:t>
            </a:r>
            <a:endParaRPr sz="1200">
              <a:latin typeface="Calibri"/>
              <a:ea typeface="Calibri"/>
              <a:cs typeface="Calibri"/>
              <a:sym typeface="Calibri"/>
            </a:endParaRPr>
          </a:p>
          <a:p>
            <a:pPr marL="0" lvl="0" indent="0" algn="just" rtl="0">
              <a:lnSpc>
                <a:spcPct val="115000"/>
              </a:lnSpc>
              <a:spcBef>
                <a:spcPts val="0"/>
              </a:spcBef>
              <a:spcAft>
                <a:spcPts val="0"/>
              </a:spcAft>
              <a:buNone/>
            </a:pPr>
            <a:r>
              <a:rPr lang="en-US" sz="1200">
                <a:solidFill>
                  <a:srgbClr val="000000"/>
                </a:solidFill>
                <a:latin typeface="Calibri"/>
                <a:ea typeface="Calibri"/>
                <a:cs typeface="Calibri"/>
                <a:sym typeface="Calibri"/>
              </a:rPr>
              <a:t>Aproximadamente 30 minutos.</a:t>
            </a:r>
            <a:endParaRPr sz="1200">
              <a:latin typeface="Calibri"/>
              <a:ea typeface="Calibri"/>
              <a:cs typeface="Calibri"/>
              <a:sym typeface="Calibri"/>
            </a:endParaRPr>
          </a:p>
          <a:p>
            <a:pPr marL="0" lvl="0" indent="0" algn="l" rtl="0">
              <a:spcBef>
                <a:spcPts val="0"/>
              </a:spcBef>
              <a:spcAft>
                <a:spcPts val="0"/>
              </a:spcAft>
              <a:buNone/>
            </a:pPr>
            <a:endParaRPr sz="1200"/>
          </a:p>
        </p:txBody>
      </p:sp>
      <p:sp>
        <p:nvSpPr>
          <p:cNvPr id="890" name="Google Shape;890;p93: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p94: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6" name="Google Shape;896;p94: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None/>
            </a:pPr>
            <a:r>
              <a:rPr lang="en-US" sz="1200" b="1" i="1">
                <a:latin typeface="Calibri"/>
                <a:ea typeface="Calibri"/>
                <a:cs typeface="Calibri"/>
                <a:sym typeface="Calibri"/>
              </a:rPr>
              <a:t>Apresentação: Luta por direitos – defensores de direitos humanos (30 min.)</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sz="1200">
                <a:solidFill>
                  <a:srgbClr val="4F81BD"/>
                </a:solidFill>
                <a:latin typeface="Calibri"/>
                <a:ea typeface="Calibri"/>
                <a:cs typeface="Calibri"/>
                <a:sym typeface="Calibri"/>
              </a:rPr>
              <a:t>Este </a:t>
            </a:r>
            <a:r>
              <a:rPr lang="en-US" sz="1200">
                <a:solidFill>
                  <a:srgbClr val="4F81BD"/>
                </a:solidFill>
              </a:rPr>
              <a:t>Tema</a:t>
            </a:r>
            <a:r>
              <a:rPr lang="en-US" sz="1200">
                <a:solidFill>
                  <a:srgbClr val="4F81BD"/>
                </a:solidFill>
                <a:latin typeface="Calibri"/>
                <a:ea typeface="Calibri"/>
                <a:cs typeface="Calibri"/>
                <a:sym typeface="Calibri"/>
              </a:rPr>
              <a:t> final deve ser entregue como uma mensagem positiva. Os participantes devem sair com uma ideia clara de que a defesa dos direitos humanos pode melhorar a vida de indivíduos, grupos e da sociedade como um todo. </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sz="1200">
                <a:latin typeface="Calibri"/>
                <a:ea typeface="Calibri"/>
                <a:cs typeface="Calibri"/>
                <a:sym typeface="Calibri"/>
              </a:rPr>
              <a:t>Quem luta pelos direitos humanos?</a:t>
            </a:r>
            <a:endParaRPr sz="1200">
              <a:latin typeface="Calibri"/>
              <a:ea typeface="Calibri"/>
              <a:cs typeface="Calibri"/>
              <a:sym typeface="Calibri"/>
            </a:endParaRPr>
          </a:p>
          <a:p>
            <a:pPr marL="343414" lvl="0" indent="-343414" algn="l" rtl="0">
              <a:lnSpc>
                <a:spcPct val="115000"/>
              </a:lnSpc>
              <a:spcBef>
                <a:spcPts val="1002"/>
              </a:spcBef>
              <a:spcAft>
                <a:spcPts val="0"/>
              </a:spcAft>
              <a:buClr>
                <a:schemeClr val="dk1"/>
              </a:buClr>
              <a:buSzPts val="1200"/>
              <a:buFont typeface="Noto Sans Symbols"/>
              <a:buChar char="∙"/>
            </a:pPr>
            <a:r>
              <a:rPr lang="en-US" sz="1200">
                <a:latin typeface="Calibri"/>
                <a:ea typeface="Calibri"/>
                <a:cs typeface="Calibri"/>
                <a:sym typeface="Calibri"/>
              </a:rPr>
              <a:t>Pessoas Físicas</a:t>
            </a:r>
            <a:endParaRPr sz="1200">
              <a:latin typeface="Calibri"/>
              <a:ea typeface="Calibri"/>
              <a:cs typeface="Calibri"/>
              <a:sym typeface="Calibri"/>
            </a:endParaRPr>
          </a:p>
          <a:p>
            <a:pPr marL="343414" lvl="0" indent="-343414" algn="l" rtl="0">
              <a:lnSpc>
                <a:spcPct val="115000"/>
              </a:lnSpc>
              <a:spcBef>
                <a:spcPts val="1002"/>
              </a:spcBef>
              <a:spcAft>
                <a:spcPts val="0"/>
              </a:spcAft>
              <a:buClr>
                <a:schemeClr val="dk1"/>
              </a:buClr>
              <a:buSzPts val="1200"/>
              <a:buFont typeface="Noto Sans Symbols"/>
              <a:buChar char="∙"/>
            </a:pPr>
            <a:r>
              <a:rPr lang="en-US" sz="1200">
                <a:latin typeface="Calibri"/>
                <a:ea typeface="Calibri"/>
                <a:cs typeface="Calibri"/>
                <a:sym typeface="Calibri"/>
              </a:rPr>
              <a:t>Comunidades</a:t>
            </a:r>
            <a:endParaRPr sz="1200">
              <a:latin typeface="Calibri"/>
              <a:ea typeface="Calibri"/>
              <a:cs typeface="Calibri"/>
              <a:sym typeface="Calibri"/>
            </a:endParaRPr>
          </a:p>
          <a:p>
            <a:pPr marL="343414" lvl="0" indent="-343414" algn="l" rtl="0">
              <a:lnSpc>
                <a:spcPct val="115000"/>
              </a:lnSpc>
              <a:spcBef>
                <a:spcPts val="1002"/>
              </a:spcBef>
              <a:spcAft>
                <a:spcPts val="0"/>
              </a:spcAft>
              <a:buClr>
                <a:schemeClr val="dk1"/>
              </a:buClr>
              <a:buSzPts val="1200"/>
              <a:buFont typeface="Noto Sans Symbols"/>
              <a:buChar char="∙"/>
            </a:pPr>
            <a:r>
              <a:rPr lang="en-US" sz="1200">
                <a:latin typeface="Calibri"/>
                <a:ea typeface="Calibri"/>
                <a:cs typeface="Calibri"/>
                <a:sym typeface="Calibri"/>
              </a:rPr>
              <a:t>Governos </a:t>
            </a:r>
            <a:endParaRPr sz="1200">
              <a:latin typeface="Calibri"/>
              <a:ea typeface="Calibri"/>
              <a:cs typeface="Calibri"/>
              <a:sym typeface="Calibri"/>
            </a:endParaRPr>
          </a:p>
          <a:p>
            <a:pPr marL="343414" lvl="0" indent="-343414" algn="l" rtl="0">
              <a:lnSpc>
                <a:spcPct val="115000"/>
              </a:lnSpc>
              <a:spcBef>
                <a:spcPts val="1002"/>
              </a:spcBef>
              <a:spcAft>
                <a:spcPts val="0"/>
              </a:spcAft>
              <a:buClr>
                <a:schemeClr val="dk1"/>
              </a:buClr>
              <a:buSzPts val="1200"/>
              <a:buFont typeface="Noto Sans Symbols"/>
              <a:buChar char="∙"/>
            </a:pPr>
            <a:r>
              <a:rPr lang="en-US" sz="1200"/>
              <a:t>A Organização das Nações Unidas</a:t>
            </a:r>
            <a:endParaRPr sz="1200"/>
          </a:p>
          <a:p>
            <a:pPr marL="343414" lvl="0" indent="-343414" algn="l" rtl="0">
              <a:lnSpc>
                <a:spcPct val="115000"/>
              </a:lnSpc>
              <a:spcBef>
                <a:spcPts val="1002"/>
              </a:spcBef>
              <a:spcAft>
                <a:spcPts val="0"/>
              </a:spcAft>
              <a:buClr>
                <a:schemeClr val="dk1"/>
              </a:buClr>
              <a:buSzPts val="1200"/>
              <a:buFont typeface="Noto Sans Symbols"/>
              <a:buChar char="∙"/>
            </a:pPr>
            <a:r>
              <a:rPr lang="en-US" sz="1200"/>
              <a:t>Grupos de advocacy.</a:t>
            </a:r>
            <a:endParaRPr sz="1200"/>
          </a:p>
          <a:p>
            <a:pPr marL="0" lvl="0" indent="0" algn="l" rtl="0">
              <a:spcBef>
                <a:spcPts val="1002"/>
              </a:spcBef>
              <a:spcAft>
                <a:spcPts val="0"/>
              </a:spcAft>
              <a:buNone/>
            </a:pPr>
            <a:endParaRPr sz="1200"/>
          </a:p>
        </p:txBody>
      </p:sp>
      <p:sp>
        <p:nvSpPr>
          <p:cNvPr id="897" name="Google Shape;897;p94: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94</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95: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4" name="Google Shape;904;p95: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a:solidFill>
                  <a:srgbClr val="4F81BD"/>
                </a:solidFill>
              </a:rPr>
              <a:t>Dentre os exemplos abaixo, apresente 2 ou 3 pessoas que sejam mais relevantes para o contexto cultural ou geográfico dos participantes</a:t>
            </a:r>
            <a:endParaRPr sz="1200">
              <a:solidFill>
                <a:srgbClr val="4F81BD"/>
              </a:solidFill>
            </a:endParaRPr>
          </a:p>
          <a:p>
            <a:pPr marL="0" lvl="0" indent="0" algn="just" rtl="0">
              <a:lnSpc>
                <a:spcPct val="115000"/>
              </a:lnSpc>
              <a:spcBef>
                <a:spcPts val="1002"/>
              </a:spcBef>
              <a:spcAft>
                <a:spcPts val="0"/>
              </a:spcAft>
              <a:buNone/>
            </a:pPr>
            <a:r>
              <a:rPr lang="en-US" sz="1200" b="1" u="sng"/>
              <a:t>Indivíduos</a:t>
            </a:r>
            <a:endParaRPr sz="1200" b="1" u="sng">
              <a:latin typeface="Calibri"/>
              <a:ea typeface="Calibri"/>
              <a:cs typeface="Calibri"/>
              <a:sym typeface="Calibri"/>
            </a:endParaRPr>
          </a:p>
          <a:p>
            <a:pPr marL="0" lvl="0" indent="0" algn="just" rtl="0">
              <a:lnSpc>
                <a:spcPct val="115000"/>
              </a:lnSpc>
              <a:spcBef>
                <a:spcPts val="1002"/>
              </a:spcBef>
              <a:spcAft>
                <a:spcPts val="0"/>
              </a:spcAft>
              <a:buNone/>
            </a:pPr>
            <a:r>
              <a:rPr lang="en-US" sz="1200" b="1"/>
              <a:t>Exemplo 1. </a:t>
            </a:r>
            <a:r>
              <a:rPr lang="en-US">
                <a:latin typeface="Calibri"/>
                <a:ea typeface="Calibri"/>
                <a:cs typeface="Calibri"/>
                <a:sym typeface="Calibri"/>
              </a:rPr>
              <a:t>Mahatma Gandhi </a:t>
            </a:r>
            <a:r>
              <a:rPr lang="en-US" i="1">
                <a:latin typeface="Calibri"/>
                <a:ea typeface="Calibri"/>
                <a:cs typeface="Calibri"/>
                <a:sym typeface="Calibri"/>
              </a:rPr>
              <a:t>(</a:t>
            </a:r>
            <a:r>
              <a:rPr lang="en-US" i="1" u="sng">
                <a:solidFill>
                  <a:schemeClr val="hlink"/>
                </a:solidFill>
                <a:latin typeface="Calibri"/>
                <a:ea typeface="Calibri"/>
                <a:cs typeface="Calibri"/>
                <a:sym typeface="Calibri"/>
                <a:hlinkClick r:id="rId3"/>
              </a:rPr>
              <a:t>34</a:t>
            </a:r>
            <a:r>
              <a:rPr lang="en-US" i="1">
                <a:latin typeface="Calibri"/>
                <a:ea typeface="Calibri"/>
                <a:cs typeface="Calibri"/>
                <a:sym typeface="Calibri"/>
              </a:rPr>
              <a:t>)</a:t>
            </a:r>
            <a:endParaRPr sz="1200">
              <a:latin typeface="Calibri"/>
              <a:ea typeface="Calibri"/>
              <a:cs typeface="Calibri"/>
              <a:sym typeface="Calibri"/>
            </a:endParaRPr>
          </a:p>
          <a:p>
            <a:pPr marL="0" lvl="0" indent="0" algn="just" rtl="0">
              <a:lnSpc>
                <a:spcPct val="115000"/>
              </a:lnSpc>
              <a:spcBef>
                <a:spcPts val="1002"/>
              </a:spcBef>
              <a:spcAft>
                <a:spcPts val="0"/>
              </a:spcAft>
              <a:buNone/>
            </a:pPr>
            <a:r>
              <a:rPr lang="en-US" sz="1200"/>
              <a:t>Uma das pessoas mais famosas que lutou pelos direitos humanos (antes de serem escritos) de toda uma nação foi Mohandas Karamchand (Mahatma) Gandhi. Ele é considerado o pai do movimento de independência indiano, e usou o conceito de satyagraha como meio de protesto não violento contra a injustiça. Esta forma de protesto foi adotada por muitos que lutaram pelos direitos humanos nos séculos XX e XXI.</a:t>
            </a:r>
            <a:endParaRPr sz="1200"/>
          </a:p>
          <a:p>
            <a:pPr marL="0" lvl="0" indent="0" algn="l" rtl="0">
              <a:spcBef>
                <a:spcPts val="1002"/>
              </a:spcBef>
              <a:spcAft>
                <a:spcPts val="0"/>
              </a:spcAft>
              <a:buNone/>
            </a:pPr>
            <a:endParaRPr sz="1200"/>
          </a:p>
        </p:txBody>
      </p:sp>
      <p:sp>
        <p:nvSpPr>
          <p:cNvPr id="905" name="Google Shape;905;p95: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95</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96: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3" name="Google Shape;913;p96: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b="1">
                <a:latin typeface="Calibri"/>
                <a:ea typeface="Calibri"/>
                <a:cs typeface="Calibri"/>
                <a:sym typeface="Calibri"/>
              </a:rPr>
              <a:t>Exemplo 2. Malala </a:t>
            </a:r>
            <a:r>
              <a:rPr lang="en-US" i="1"/>
              <a:t>(</a:t>
            </a:r>
            <a:r>
              <a:rPr lang="en-US" i="1" u="sng">
                <a:solidFill>
                  <a:schemeClr val="hlink"/>
                </a:solidFill>
                <a:hlinkClick r:id="rId3"/>
              </a:rPr>
              <a:t>35</a:t>
            </a:r>
            <a:r>
              <a:rPr lang="en-US" i="1"/>
              <a:t>)</a:t>
            </a:r>
            <a:endParaRPr sz="1200" b="1">
              <a:latin typeface="Calibri"/>
              <a:ea typeface="Calibri"/>
              <a:cs typeface="Calibri"/>
              <a:sym typeface="Calibri"/>
            </a:endParaRPr>
          </a:p>
          <a:p>
            <a:pPr marL="0" lvl="0" indent="0" algn="just" rtl="0">
              <a:lnSpc>
                <a:spcPct val="115000"/>
              </a:lnSpc>
              <a:spcBef>
                <a:spcPts val="1002"/>
              </a:spcBef>
              <a:spcAft>
                <a:spcPts val="0"/>
              </a:spcAft>
              <a:buNone/>
            </a:pPr>
            <a:r>
              <a:rPr lang="en-US" sz="1200"/>
              <a:t>Malala é uma jovem mulher que foi atacada e gravemente ferida por falar contra o Talibã no Paquistão e por promover o direito das meninas à educação. Ela conseguiu se recuperar e agora continua sua campanha, falando em todo o mundo a favor da educação das meninas. Recebeu o Prêmio Nobel da Paz em 2014.</a:t>
            </a:r>
            <a:endParaRPr sz="1200"/>
          </a:p>
        </p:txBody>
      </p:sp>
      <p:sp>
        <p:nvSpPr>
          <p:cNvPr id="914" name="Google Shape;914;p96: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96</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97: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2" name="Google Shape;922;p97: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b="1">
                <a:latin typeface="Calibri"/>
                <a:ea typeface="Calibri"/>
                <a:cs typeface="Calibri"/>
                <a:sym typeface="Calibri"/>
              </a:rPr>
              <a:t>Exemplo 3. Nelson Mandela </a:t>
            </a:r>
            <a:r>
              <a:rPr lang="en-US" i="1"/>
              <a:t>(</a:t>
            </a:r>
            <a:r>
              <a:rPr lang="en-US" i="1" u="sng">
                <a:solidFill>
                  <a:schemeClr val="hlink"/>
                </a:solidFill>
                <a:hlinkClick r:id="rId3"/>
              </a:rPr>
              <a:t>36</a:t>
            </a:r>
            <a:r>
              <a:rPr lang="en-US" i="1"/>
              <a:t>)</a:t>
            </a:r>
            <a:endParaRPr sz="1200" b="1">
              <a:latin typeface="Calibri"/>
              <a:ea typeface="Calibri"/>
              <a:cs typeface="Calibri"/>
              <a:sym typeface="Calibri"/>
            </a:endParaRPr>
          </a:p>
          <a:p>
            <a:pPr marL="0" lvl="0" indent="0" algn="just" rtl="0">
              <a:lnSpc>
                <a:spcPct val="115000"/>
              </a:lnSpc>
              <a:spcBef>
                <a:spcPts val="1002"/>
              </a:spcBef>
              <a:spcAft>
                <a:spcPts val="0"/>
              </a:spcAft>
              <a:buNone/>
            </a:pPr>
            <a:r>
              <a:rPr lang="en-US" sz="1200">
                <a:latin typeface="Calibri"/>
                <a:ea typeface="Calibri"/>
                <a:cs typeface="Calibri"/>
                <a:sym typeface="Calibri"/>
              </a:rPr>
              <a:t>Nelson Mandela é o líder mais famoso na luta contra o regime do Apartheid na África do Sul. Ele foi detido na prisão pelo regime pró-Apartheid por 27 anos. Após sua libertação, ele se tornou presidente da África do Sul de 1994 a 1999. Ele continuou a luta pela reconciliação racial e pela realização dos direitos humanos para todos na África do Sul.</a:t>
            </a:r>
            <a:endParaRPr sz="1200">
              <a:latin typeface="Calibri"/>
              <a:ea typeface="Calibri"/>
              <a:cs typeface="Calibri"/>
              <a:sym typeface="Calibri"/>
            </a:endParaRPr>
          </a:p>
          <a:p>
            <a:pPr marL="0" lvl="0" indent="0" algn="l" rtl="0">
              <a:spcBef>
                <a:spcPts val="1002"/>
              </a:spcBef>
              <a:spcAft>
                <a:spcPts val="0"/>
              </a:spcAft>
              <a:buNone/>
            </a:pPr>
            <a:endParaRPr sz="1200"/>
          </a:p>
        </p:txBody>
      </p:sp>
      <p:sp>
        <p:nvSpPr>
          <p:cNvPr id="923" name="Google Shape;923;p97: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97</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p98: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1" name="Google Shape;931;p98: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b="1">
                <a:latin typeface="Calibri"/>
                <a:ea typeface="Calibri"/>
                <a:cs typeface="Calibri"/>
                <a:sym typeface="Calibri"/>
              </a:rPr>
              <a:t>Exemplo 4. Rosa Parks </a:t>
            </a:r>
            <a:r>
              <a:rPr lang="en-US" i="1"/>
              <a:t>(</a:t>
            </a:r>
            <a:r>
              <a:rPr lang="en-US" i="1" u="sng">
                <a:solidFill>
                  <a:schemeClr val="hlink"/>
                </a:solidFill>
                <a:hlinkClick r:id="rId3"/>
              </a:rPr>
              <a:t>37</a:t>
            </a:r>
            <a:r>
              <a:rPr lang="en-US" i="1"/>
              <a:t>)</a:t>
            </a:r>
            <a:endParaRPr sz="1200" b="1">
              <a:latin typeface="Calibri"/>
              <a:ea typeface="Calibri"/>
              <a:cs typeface="Calibri"/>
              <a:sym typeface="Calibri"/>
            </a:endParaRPr>
          </a:p>
          <a:p>
            <a:pPr marL="0" lvl="0" indent="0" algn="just" rtl="0">
              <a:lnSpc>
                <a:spcPct val="115000"/>
              </a:lnSpc>
              <a:spcBef>
                <a:spcPts val="1002"/>
              </a:spcBef>
              <a:spcAft>
                <a:spcPts val="0"/>
              </a:spcAft>
              <a:buNone/>
            </a:pPr>
            <a:r>
              <a:rPr lang="en-US" sz="1200"/>
              <a:t>Rosa Parks era uma mulher afro-americana que ficou famosa em 1955 por se recusar a ceder seu assento a um passageiro branco em um ônibus no Alabama, nos Estados Unidos. Este ato se tornou um símbolo importante contra a segregação racial. Ela participou do Movimento de Direitos Civis e lutou pela igualdade racial.</a:t>
            </a:r>
            <a:endParaRPr sz="1200"/>
          </a:p>
          <a:p>
            <a:pPr marL="0" lvl="0" indent="0" algn="l" rtl="0">
              <a:spcBef>
                <a:spcPts val="1002"/>
              </a:spcBef>
              <a:spcAft>
                <a:spcPts val="0"/>
              </a:spcAft>
              <a:buNone/>
            </a:pPr>
            <a:endParaRPr sz="1200"/>
          </a:p>
        </p:txBody>
      </p:sp>
      <p:sp>
        <p:nvSpPr>
          <p:cNvPr id="932" name="Google Shape;932;p98: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98</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p99: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0" name="Google Shape;940;p99:notes"/>
          <p:cNvSpPr txBox="1">
            <a:spLocks noGrp="1"/>
          </p:cNvSpPr>
          <p:nvPr>
            <p:ph type="body" idx="1"/>
          </p:nvPr>
        </p:nvSpPr>
        <p:spPr>
          <a:xfrm>
            <a:off x="680880" y="4784069"/>
            <a:ext cx="5447030" cy="391424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None/>
            </a:pPr>
            <a:r>
              <a:rPr lang="en-US" sz="1200" b="1">
                <a:latin typeface="Calibri"/>
                <a:ea typeface="Calibri"/>
                <a:cs typeface="Calibri"/>
                <a:sym typeface="Calibri"/>
              </a:rPr>
              <a:t>Exemplo 5. Martin Luther King Jr. </a:t>
            </a:r>
            <a:r>
              <a:rPr lang="en-US" i="1"/>
              <a:t>(</a:t>
            </a:r>
            <a:r>
              <a:rPr lang="en-US" i="1" u="sng">
                <a:solidFill>
                  <a:schemeClr val="hlink"/>
                </a:solidFill>
                <a:hlinkClick r:id="rId3"/>
              </a:rPr>
              <a:t>38</a:t>
            </a:r>
            <a:r>
              <a:rPr lang="en-US" i="1"/>
              <a:t>)</a:t>
            </a:r>
            <a:endParaRPr sz="1200" b="1">
              <a:latin typeface="Calibri"/>
              <a:ea typeface="Calibri"/>
              <a:cs typeface="Calibri"/>
              <a:sym typeface="Calibri"/>
            </a:endParaRPr>
          </a:p>
          <a:p>
            <a:pPr marL="0" lvl="0" indent="0" algn="just" rtl="0">
              <a:lnSpc>
                <a:spcPct val="115000"/>
              </a:lnSpc>
              <a:spcBef>
                <a:spcPts val="1002"/>
              </a:spcBef>
              <a:spcAft>
                <a:spcPts val="0"/>
              </a:spcAft>
              <a:buNone/>
            </a:pPr>
            <a:r>
              <a:rPr lang="en-US" sz="1200"/>
              <a:t>Martin Luther King Jr. foi o líder do Movimento Afro-Americano de Direitos Civis (ver abaixo). Ele fez campanha pela igualdade de direitos civis para todos os americanos, inclusive afro-americanos, utilizando a desobediência civil não violenta. Em 1963, ele fez um discurso poderoso – “Eu tenho um sonho” – para protestar contra a discriminação racial. Esse discurso tornou-se famoso em todo o mundo. Em 1964 ele recebeu o Prêmio Nobel da Paz pelo seu trabalho. Ele foi assassinado em 1968.</a:t>
            </a:r>
            <a:endParaRPr sz="1200"/>
          </a:p>
          <a:p>
            <a:pPr marL="0" lvl="0" indent="0" algn="l" rtl="0">
              <a:spcBef>
                <a:spcPts val="1002"/>
              </a:spcBef>
              <a:spcAft>
                <a:spcPts val="0"/>
              </a:spcAft>
              <a:buNone/>
            </a:pPr>
            <a:endParaRPr sz="1200"/>
          </a:p>
        </p:txBody>
      </p:sp>
      <p:sp>
        <p:nvSpPr>
          <p:cNvPr id="941" name="Google Shape;941;p99:notes"/>
          <p:cNvSpPr txBox="1">
            <a:spLocks noGrp="1"/>
          </p:cNvSpPr>
          <p:nvPr>
            <p:ph type="sldNum" idx="12"/>
          </p:nvPr>
        </p:nvSpPr>
        <p:spPr>
          <a:xfrm>
            <a:off x="3856738" y="9442156"/>
            <a:ext cx="2950475" cy="498772"/>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99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116"/>
          <p:cNvSpPr txBox="1">
            <a:spLocks noGrp="1"/>
          </p:cNvSpPr>
          <p:nvPr>
            <p:ph type="ctrTitle"/>
          </p:nvPr>
        </p:nvSpPr>
        <p:spPr>
          <a:xfrm>
            <a:off x="1524000" y="1122363"/>
            <a:ext cx="9144000" cy="2387600"/>
          </a:xfrm>
          <a:prstGeom prst="rect">
            <a:avLst/>
          </a:prstGeom>
          <a:noFill/>
          <a:ln>
            <a:noFill/>
          </a:ln>
        </p:spPr>
        <p:txBody>
          <a:bodyPr spcFirstLastPara="1" wrap="square" lIns="0" tIns="0" rIns="0" bIns="0" anchor="b" anchorCtr="0">
            <a:noAutofit/>
          </a:bodyPr>
          <a:lstStyle>
            <a:lvl1pPr lvl="0" algn="ctr">
              <a:lnSpc>
                <a:spcPct val="55000"/>
              </a:lnSpc>
              <a:spcBef>
                <a:spcPts val="0"/>
              </a:spcBef>
              <a:spcAft>
                <a:spcPts val="0"/>
              </a:spcAft>
              <a:buClr>
                <a:schemeClr val="accent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16"/>
          <p:cNvSpPr txBox="1">
            <a:spLocks noGrp="1"/>
          </p:cNvSpPr>
          <p:nvPr>
            <p:ph type="subTitle" idx="1"/>
          </p:nvPr>
        </p:nvSpPr>
        <p:spPr>
          <a:xfrm>
            <a:off x="1524000" y="3602038"/>
            <a:ext cx="9144000" cy="1655762"/>
          </a:xfrm>
          <a:prstGeom prst="rect">
            <a:avLst/>
          </a:prstGeom>
          <a:noFill/>
          <a:ln>
            <a:noFill/>
          </a:ln>
        </p:spPr>
        <p:txBody>
          <a:bodyPr spcFirstLastPara="1" wrap="square" lIns="0" tIns="46800" rIns="0" bIns="45700"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1200"/>
              </a:spcBef>
              <a:spcAft>
                <a:spcPts val="0"/>
              </a:spcAft>
              <a:buSzPts val="2000"/>
              <a:buNone/>
              <a:defRPr sz="2000"/>
            </a:lvl2pPr>
            <a:lvl3pPr lvl="2" algn="ctr">
              <a:lnSpc>
                <a:spcPct val="100000"/>
              </a:lnSpc>
              <a:spcBef>
                <a:spcPts val="1200"/>
              </a:spcBef>
              <a:spcAft>
                <a:spcPts val="0"/>
              </a:spcAft>
              <a:buSzPts val="1800"/>
              <a:buNone/>
              <a:defRPr sz="1800"/>
            </a:lvl3pPr>
            <a:lvl4pPr lvl="3" algn="ctr">
              <a:lnSpc>
                <a:spcPct val="100000"/>
              </a:lnSpc>
              <a:spcBef>
                <a:spcPts val="1200"/>
              </a:spcBef>
              <a:spcAft>
                <a:spcPts val="0"/>
              </a:spcAft>
              <a:buSzPts val="1600"/>
              <a:buNone/>
              <a:defRPr sz="1600"/>
            </a:lvl4pPr>
            <a:lvl5pPr lvl="4" algn="ctr">
              <a:lnSpc>
                <a:spcPct val="100000"/>
              </a:lnSpc>
              <a:spcBef>
                <a:spcPts val="1200"/>
              </a:spcBef>
              <a:spcAft>
                <a:spcPts val="0"/>
              </a:spcAft>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1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20" name="Google Shape;20;p116"/>
          <p:cNvSpPr txBox="1">
            <a:spLocks noGrp="1"/>
          </p:cNvSpPr>
          <p:nvPr>
            <p:ph type="ftr" idx="11"/>
          </p:nvPr>
        </p:nvSpPr>
        <p:spPr>
          <a:xfrm>
            <a:off x="507205" y="6623100"/>
            <a:ext cx="9018587"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16"/>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amp; Subheading with Footer Image">
  <p:cSld name="Two Content &amp; Subheading with Footer Image">
    <p:spTree>
      <p:nvGrpSpPr>
        <p:cNvPr id="1" name="Shape 81"/>
        <p:cNvGrpSpPr/>
        <p:nvPr/>
      </p:nvGrpSpPr>
      <p:grpSpPr>
        <a:xfrm>
          <a:off x="0" y="0"/>
          <a:ext cx="0" cy="0"/>
          <a:chOff x="0" y="0"/>
          <a:chExt cx="0" cy="0"/>
        </a:xfrm>
      </p:grpSpPr>
      <p:sp>
        <p:nvSpPr>
          <p:cNvPr id="82" name="Google Shape;82;p125"/>
          <p:cNvSpPr/>
          <p:nvPr/>
        </p:nvSpPr>
        <p:spPr>
          <a:xfrm>
            <a:off x="0" y="5303520"/>
            <a:ext cx="12192000" cy="2538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50">
              <a:solidFill>
                <a:schemeClr val="lt1"/>
              </a:solidFill>
              <a:latin typeface="Calibri"/>
              <a:ea typeface="Calibri"/>
              <a:cs typeface="Calibri"/>
              <a:sym typeface="Calibri"/>
            </a:endParaRPr>
          </a:p>
        </p:txBody>
      </p:sp>
      <p:sp>
        <p:nvSpPr>
          <p:cNvPr id="83" name="Google Shape;83;p125"/>
          <p:cNvSpPr txBox="1">
            <a:spLocks noGrp="1"/>
          </p:cNvSpPr>
          <p:nvPr>
            <p:ph type="ftr" idx="11"/>
          </p:nvPr>
        </p:nvSpPr>
        <p:spPr>
          <a:xfrm>
            <a:off x="507205" y="5322420"/>
            <a:ext cx="9018587"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5"/>
          <p:cNvSpPr txBox="1">
            <a:spLocks noGrp="1"/>
          </p:cNvSpPr>
          <p:nvPr>
            <p:ph type="sldNum" idx="12"/>
          </p:nvPr>
        </p:nvSpPr>
        <p:spPr>
          <a:xfrm>
            <a:off x="10034587" y="532242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85" name="Google Shape;85;p125"/>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25"/>
          <p:cNvSpPr txBox="1">
            <a:spLocks noGrp="1"/>
          </p:cNvSpPr>
          <p:nvPr>
            <p:ph type="body" idx="2"/>
          </p:nvPr>
        </p:nvSpPr>
        <p:spPr>
          <a:xfrm>
            <a:off x="506413" y="1739788"/>
            <a:ext cx="5472000" cy="396000"/>
          </a:xfrm>
          <a:prstGeom prst="rect">
            <a:avLst/>
          </a:prstGeom>
          <a:noFill/>
          <a:ln>
            <a:noFill/>
          </a:ln>
        </p:spPr>
        <p:txBody>
          <a:bodyPr spcFirstLastPara="1" wrap="square" lIns="0" tIns="46800" rIns="0" bIns="45700" anchor="t" anchorCtr="0">
            <a:noAutofit/>
          </a:bodyPr>
          <a:lstStyle>
            <a:lvl1pPr marL="457200" lvl="0" indent="-228600" algn="l">
              <a:lnSpc>
                <a:spcPct val="100000"/>
              </a:lnSpc>
              <a:spcBef>
                <a:spcPts val="0"/>
              </a:spcBef>
              <a:spcAft>
                <a:spcPts val="0"/>
              </a:spcAft>
              <a:buSzPts val="1800"/>
              <a:buNone/>
              <a:defRPr sz="1800" b="1">
                <a:solidFill>
                  <a:schemeClr val="accent2"/>
                </a:solidFill>
                <a:latin typeface="Calibri"/>
                <a:ea typeface="Calibri"/>
                <a:cs typeface="Calibri"/>
                <a:sym typeface="Calibri"/>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25"/>
          <p:cNvSpPr txBox="1">
            <a:spLocks noGrp="1"/>
          </p:cNvSpPr>
          <p:nvPr>
            <p:ph type="body" idx="3"/>
          </p:nvPr>
        </p:nvSpPr>
        <p:spPr>
          <a:xfrm>
            <a:off x="6208813" y="1739788"/>
            <a:ext cx="5472000" cy="396000"/>
          </a:xfrm>
          <a:prstGeom prst="rect">
            <a:avLst/>
          </a:prstGeom>
          <a:noFill/>
          <a:ln>
            <a:noFill/>
          </a:ln>
        </p:spPr>
        <p:txBody>
          <a:bodyPr spcFirstLastPara="1" wrap="square" lIns="0" tIns="46800" rIns="0" bIns="45700" anchor="t" anchorCtr="0">
            <a:noAutofit/>
          </a:bodyPr>
          <a:lstStyle>
            <a:lvl1pPr marL="457200" lvl="0" indent="-228600" algn="l">
              <a:lnSpc>
                <a:spcPct val="100000"/>
              </a:lnSpc>
              <a:spcBef>
                <a:spcPts val="0"/>
              </a:spcBef>
              <a:spcAft>
                <a:spcPts val="0"/>
              </a:spcAft>
              <a:buSzPts val="1800"/>
              <a:buNone/>
              <a:defRPr sz="1800" b="1">
                <a:solidFill>
                  <a:schemeClr val="accent2"/>
                </a:solidFill>
                <a:latin typeface="Calibri"/>
                <a:ea typeface="Calibri"/>
                <a:cs typeface="Calibri"/>
                <a:sym typeface="Calibri"/>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25"/>
          <p:cNvSpPr txBox="1">
            <a:spLocks noGrp="1"/>
          </p:cNvSpPr>
          <p:nvPr>
            <p:ph type="body" idx="4"/>
          </p:nvPr>
        </p:nvSpPr>
        <p:spPr>
          <a:xfrm>
            <a:off x="6208813" y="2172962"/>
            <a:ext cx="5472000" cy="2764261"/>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25"/>
          <p:cNvSpPr txBox="1">
            <a:spLocks noGrp="1"/>
          </p:cNvSpPr>
          <p:nvPr>
            <p:ph type="body" idx="5"/>
          </p:nvPr>
        </p:nvSpPr>
        <p:spPr>
          <a:xfrm>
            <a:off x="506413" y="2172962"/>
            <a:ext cx="5472000" cy="2764261"/>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25"/>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25"/>
          <p:cNvSpPr/>
          <p:nvPr/>
        </p:nvSpPr>
        <p:spPr>
          <a:xfrm>
            <a:off x="-1" y="5538419"/>
            <a:ext cx="12192000" cy="1319580"/>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lt1"/>
              </a:solidFill>
              <a:latin typeface="Calibri"/>
              <a:ea typeface="Calibri"/>
              <a:cs typeface="Calibri"/>
              <a:sym typeface="Calibri"/>
            </a:endParaRPr>
          </a:p>
        </p:txBody>
      </p:sp>
      <p:sp>
        <p:nvSpPr>
          <p:cNvPr id="92" name="Google Shape;92;p125"/>
          <p:cNvSpPr>
            <a:spLocks noGrp="1"/>
          </p:cNvSpPr>
          <p:nvPr>
            <p:ph type="pic" idx="6"/>
          </p:nvPr>
        </p:nvSpPr>
        <p:spPr>
          <a:xfrm>
            <a:off x="0" y="5538420"/>
            <a:ext cx="12192000" cy="131958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amp; Image">
  <p:cSld name="Text &amp; Image">
    <p:spTree>
      <p:nvGrpSpPr>
        <p:cNvPr id="1" name="Shape 93"/>
        <p:cNvGrpSpPr/>
        <p:nvPr/>
      </p:nvGrpSpPr>
      <p:grpSpPr>
        <a:xfrm>
          <a:off x="0" y="0"/>
          <a:ext cx="0" cy="0"/>
          <a:chOff x="0" y="0"/>
          <a:chExt cx="0" cy="0"/>
        </a:xfrm>
      </p:grpSpPr>
      <p:sp>
        <p:nvSpPr>
          <p:cNvPr id="94" name="Google Shape;94;p126"/>
          <p:cNvSpPr>
            <a:spLocks noGrp="1"/>
          </p:cNvSpPr>
          <p:nvPr>
            <p:ph type="pic" idx="2"/>
          </p:nvPr>
        </p:nvSpPr>
        <p:spPr>
          <a:xfrm>
            <a:off x="6208813" y="1739788"/>
            <a:ext cx="5472000" cy="3600000"/>
          </a:xfrm>
          <a:prstGeom prst="rect">
            <a:avLst/>
          </a:prstGeom>
          <a:solidFill>
            <a:srgbClr val="F2F2F2"/>
          </a:solidFill>
          <a:ln>
            <a:noFill/>
          </a:ln>
        </p:spPr>
      </p:sp>
      <p:sp>
        <p:nvSpPr>
          <p:cNvPr id="95" name="Google Shape;95;p126"/>
          <p:cNvSpPr txBox="1">
            <a:spLocks noGrp="1"/>
          </p:cNvSpPr>
          <p:nvPr>
            <p:ph type="ftr" idx="11"/>
          </p:nvPr>
        </p:nvSpPr>
        <p:spPr>
          <a:xfrm>
            <a:off x="507205" y="6623100"/>
            <a:ext cx="9018587"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26"/>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97" name="Google Shape;97;p126"/>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26"/>
          <p:cNvSpPr txBox="1">
            <a:spLocks noGrp="1"/>
          </p:cNvSpPr>
          <p:nvPr>
            <p:ph type="body" idx="3"/>
          </p:nvPr>
        </p:nvSpPr>
        <p:spPr>
          <a:xfrm>
            <a:off x="506413" y="1739788"/>
            <a:ext cx="5472000" cy="4500000"/>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26"/>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26"/>
          <p:cNvSpPr txBox="1">
            <a:spLocks noGrp="1"/>
          </p:cNvSpPr>
          <p:nvPr>
            <p:ph type="body" idx="4"/>
          </p:nvPr>
        </p:nvSpPr>
        <p:spPr>
          <a:xfrm>
            <a:off x="6208813" y="5542310"/>
            <a:ext cx="5472000" cy="697479"/>
          </a:xfrm>
          <a:prstGeom prst="rect">
            <a:avLst/>
          </a:prstGeom>
          <a:noFill/>
          <a:ln>
            <a:noFill/>
          </a:ln>
        </p:spPr>
        <p:txBody>
          <a:bodyPr spcFirstLastPara="1" wrap="square" lIns="0" tIns="46800" rIns="0" bIns="45700" anchor="t" anchorCtr="0">
            <a:noAutofit/>
          </a:bodyPr>
          <a:lstStyle>
            <a:lvl1pPr marL="457200" lvl="0" indent="-228600" algn="l">
              <a:lnSpc>
                <a:spcPct val="100000"/>
              </a:lnSpc>
              <a:spcBef>
                <a:spcPts val="0"/>
              </a:spcBef>
              <a:spcAft>
                <a:spcPts val="0"/>
              </a:spcAft>
              <a:buSzPts val="1400"/>
              <a:buFont typeface="Calibri"/>
              <a:buNone/>
              <a:defRPr sz="1400" b="1">
                <a:solidFill>
                  <a:schemeClr val="accent2"/>
                </a:solidFill>
                <a:latin typeface="Calibri"/>
                <a:ea typeface="Calibri"/>
                <a:cs typeface="Calibri"/>
                <a:sym typeface="Calibri"/>
              </a:defRPr>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1200"/>
              </a:spcBef>
              <a:spcAft>
                <a:spcPts val="0"/>
              </a:spcAft>
              <a:buSzPts val="1400"/>
              <a:buChar char="•"/>
              <a:defRPr sz="1400"/>
            </a:lvl3pPr>
            <a:lvl4pPr marL="1828800" lvl="3" indent="-317500" algn="l">
              <a:lnSpc>
                <a:spcPct val="100000"/>
              </a:lnSpc>
              <a:spcBef>
                <a:spcPts val="1200"/>
              </a:spcBef>
              <a:spcAft>
                <a:spcPts val="0"/>
              </a:spcAft>
              <a:buSzPts val="1400"/>
              <a:buChar char="•"/>
              <a:defRPr sz="1400"/>
            </a:lvl4pPr>
            <a:lvl5pPr marL="2286000" lvl="4" indent="-317500" algn="l">
              <a:lnSpc>
                <a:spcPct val="100000"/>
              </a:lnSpc>
              <a:spcBef>
                <a:spcPts val="1200"/>
              </a:spcBef>
              <a:spcAft>
                <a:spcPts val="0"/>
              </a:spcAft>
              <a:buSzPts val="1400"/>
              <a:buChar char="•"/>
              <a:defRPr sz="1400"/>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1"/>
        <p:cNvGrpSpPr/>
        <p:nvPr/>
      </p:nvGrpSpPr>
      <p:grpSpPr>
        <a:xfrm>
          <a:off x="0" y="0"/>
          <a:ext cx="0" cy="0"/>
          <a:chOff x="0" y="0"/>
          <a:chExt cx="0" cy="0"/>
        </a:xfrm>
      </p:grpSpPr>
      <p:sp>
        <p:nvSpPr>
          <p:cNvPr id="102" name="Google Shape;102;p127"/>
          <p:cNvSpPr txBox="1">
            <a:spLocks noGrp="1"/>
          </p:cNvSpPr>
          <p:nvPr>
            <p:ph type="ftr" idx="11"/>
          </p:nvPr>
        </p:nvSpPr>
        <p:spPr>
          <a:xfrm>
            <a:off x="507205" y="6623100"/>
            <a:ext cx="9018587"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27"/>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04"/>
        <p:cNvGrpSpPr/>
        <p:nvPr/>
      </p:nvGrpSpPr>
      <p:grpSpPr>
        <a:xfrm>
          <a:off x="0" y="0"/>
          <a:ext cx="0" cy="0"/>
          <a:chOff x="0" y="0"/>
          <a:chExt cx="0" cy="0"/>
        </a:xfrm>
      </p:grpSpPr>
      <p:sp>
        <p:nvSpPr>
          <p:cNvPr id="105" name="Google Shape;105;p128"/>
          <p:cNvSpPr txBox="1">
            <a:spLocks noGrp="1"/>
          </p:cNvSpPr>
          <p:nvPr>
            <p:ph type="ftr" idx="11"/>
          </p:nvPr>
        </p:nvSpPr>
        <p:spPr>
          <a:xfrm>
            <a:off x="507205" y="6623100"/>
            <a:ext cx="9018587"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28"/>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107" name="Google Shape;107;p128"/>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128"/>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losing">
  <p:cSld name="Closing">
    <p:spTree>
      <p:nvGrpSpPr>
        <p:cNvPr id="1" name="Shape 109"/>
        <p:cNvGrpSpPr/>
        <p:nvPr/>
      </p:nvGrpSpPr>
      <p:grpSpPr>
        <a:xfrm>
          <a:off x="0" y="0"/>
          <a:ext cx="0" cy="0"/>
          <a:chOff x="0" y="0"/>
          <a:chExt cx="0" cy="0"/>
        </a:xfrm>
      </p:grpSpPr>
      <p:sp>
        <p:nvSpPr>
          <p:cNvPr id="110" name="Google Shape;110;p129"/>
          <p:cNvSpPr/>
          <p:nvPr/>
        </p:nvSpPr>
        <p:spPr>
          <a:xfrm>
            <a:off x="0" y="0"/>
            <a:ext cx="12192000" cy="6858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50">
              <a:solidFill>
                <a:schemeClr val="lt1"/>
              </a:solidFill>
              <a:latin typeface="Calibri"/>
              <a:ea typeface="Calibri"/>
              <a:cs typeface="Calibri"/>
              <a:sym typeface="Calibri"/>
            </a:endParaRPr>
          </a:p>
        </p:txBody>
      </p:sp>
      <p:sp>
        <p:nvSpPr>
          <p:cNvPr id="111" name="Google Shape;111;p129"/>
          <p:cNvSpPr txBox="1">
            <a:spLocks noGrp="1"/>
          </p:cNvSpPr>
          <p:nvPr>
            <p:ph type="ftr" idx="11"/>
          </p:nvPr>
        </p:nvSpPr>
        <p:spPr>
          <a:xfrm>
            <a:off x="507205" y="6623100"/>
            <a:ext cx="9018587"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29"/>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113" name="Google Shape;113;p129"/>
          <p:cNvSpPr txBox="1">
            <a:spLocks noGrp="1"/>
          </p:cNvSpPr>
          <p:nvPr>
            <p:ph type="body" idx="1"/>
          </p:nvPr>
        </p:nvSpPr>
        <p:spPr>
          <a:xfrm>
            <a:off x="1295398" y="2547938"/>
            <a:ext cx="9579600" cy="1778400"/>
          </a:xfrm>
          <a:prstGeom prst="rect">
            <a:avLst/>
          </a:prstGeom>
          <a:noFill/>
          <a:ln>
            <a:noFill/>
          </a:ln>
        </p:spPr>
        <p:txBody>
          <a:bodyPr spcFirstLastPara="1" wrap="square" lIns="0" tIns="46800" rIns="0" bIns="45700" anchor="t" anchorCtr="0">
            <a:noAutofit/>
          </a:bodyPr>
          <a:lstStyle>
            <a:lvl1pPr marL="457200" lvl="0" indent="-228600" algn="ctr">
              <a:lnSpc>
                <a:spcPct val="100000"/>
              </a:lnSpc>
              <a:spcBef>
                <a:spcPts val="0"/>
              </a:spcBef>
              <a:spcAft>
                <a:spcPts val="0"/>
              </a:spcAft>
              <a:buSzPts val="6600"/>
              <a:buNone/>
              <a:defRPr sz="6600" b="1">
                <a:solidFill>
                  <a:schemeClr val="lt1"/>
                </a:solidFill>
                <a:latin typeface="Century Gothic"/>
                <a:ea typeface="Century Gothic"/>
                <a:cs typeface="Century Gothic"/>
                <a:sym typeface="Century Gothic"/>
              </a:defRPr>
            </a:lvl1pPr>
            <a:lvl2pPr marL="914400" lvl="1" indent="-228600" algn="ctr">
              <a:lnSpc>
                <a:spcPct val="100000"/>
              </a:lnSpc>
              <a:spcBef>
                <a:spcPts val="1200"/>
              </a:spcBef>
              <a:spcAft>
                <a:spcPts val="0"/>
              </a:spcAft>
              <a:buSzPts val="3600"/>
              <a:buNone/>
              <a:defRPr sz="3600" b="1">
                <a:solidFill>
                  <a:schemeClr val="lt1"/>
                </a:solidFill>
                <a:latin typeface="Century Gothic"/>
                <a:ea typeface="Century Gothic"/>
                <a:cs typeface="Century Gothic"/>
                <a:sym typeface="Century Gothic"/>
              </a:defRPr>
            </a:lvl2pPr>
            <a:lvl3pPr marL="1371600" lvl="2" indent="-647700" algn="l">
              <a:lnSpc>
                <a:spcPct val="100000"/>
              </a:lnSpc>
              <a:spcBef>
                <a:spcPts val="1200"/>
              </a:spcBef>
              <a:spcAft>
                <a:spcPts val="0"/>
              </a:spcAft>
              <a:buSzPts val="6600"/>
              <a:buChar char="•"/>
              <a:defRPr sz="6600" b="1">
                <a:solidFill>
                  <a:schemeClr val="lt1"/>
                </a:solidFill>
                <a:latin typeface="Century Gothic"/>
                <a:ea typeface="Century Gothic"/>
                <a:cs typeface="Century Gothic"/>
                <a:sym typeface="Century Gothic"/>
              </a:defRPr>
            </a:lvl3pPr>
            <a:lvl4pPr marL="1828800" lvl="3" indent="-647700" algn="l">
              <a:lnSpc>
                <a:spcPct val="100000"/>
              </a:lnSpc>
              <a:spcBef>
                <a:spcPts val="1200"/>
              </a:spcBef>
              <a:spcAft>
                <a:spcPts val="0"/>
              </a:spcAft>
              <a:buSzPts val="6600"/>
              <a:buChar char="•"/>
              <a:defRPr sz="6600" b="1">
                <a:solidFill>
                  <a:schemeClr val="lt1"/>
                </a:solidFill>
                <a:latin typeface="Century Gothic"/>
                <a:ea typeface="Century Gothic"/>
                <a:cs typeface="Century Gothic"/>
                <a:sym typeface="Century Gothic"/>
              </a:defRPr>
            </a:lvl4pPr>
            <a:lvl5pPr marL="2286000" lvl="4" indent="-647700" algn="l">
              <a:lnSpc>
                <a:spcPct val="100000"/>
              </a:lnSpc>
              <a:spcBef>
                <a:spcPts val="1200"/>
              </a:spcBef>
              <a:spcAft>
                <a:spcPts val="0"/>
              </a:spcAft>
              <a:buSzPts val="6600"/>
              <a:buChar char="•"/>
              <a:defRPr sz="6600" b="1">
                <a:solidFill>
                  <a:schemeClr val="lt1"/>
                </a:solidFill>
                <a:latin typeface="Century Gothic"/>
                <a:ea typeface="Century Gothic"/>
                <a:cs typeface="Century Gothic"/>
                <a:sym typeface="Century Gothic"/>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cSld name="Title &amp; Content">
    <p:spTree>
      <p:nvGrpSpPr>
        <p:cNvPr id="1" name="Shape 22"/>
        <p:cNvGrpSpPr/>
        <p:nvPr/>
      </p:nvGrpSpPr>
      <p:grpSpPr>
        <a:xfrm>
          <a:off x="0" y="0"/>
          <a:ext cx="0" cy="0"/>
          <a:chOff x="0" y="0"/>
          <a:chExt cx="0" cy="0"/>
        </a:xfrm>
      </p:grpSpPr>
      <p:sp>
        <p:nvSpPr>
          <p:cNvPr id="23" name="Google Shape;23;p117"/>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24" name="Google Shape;24;p117"/>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50000"/>
              </a:lnSpc>
              <a:spcBef>
                <a:spcPts val="0"/>
              </a:spcBef>
              <a:spcAft>
                <a:spcPts val="0"/>
              </a:spcAft>
              <a:buSzPts val="2200"/>
              <a:buNone/>
              <a:defRPr sz="22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17"/>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lvl1pPr marL="457200" lvl="0" indent="-368300" algn="l">
              <a:lnSpc>
                <a:spcPct val="100000"/>
              </a:lnSpc>
              <a:spcBef>
                <a:spcPts val="0"/>
              </a:spcBef>
              <a:spcAft>
                <a:spcPts val="0"/>
              </a:spcAft>
              <a:buSzPts val="2200"/>
              <a:buChar char="•"/>
              <a:defRPr sz="2200"/>
            </a:lvl1pPr>
            <a:lvl2pPr marL="914400" lvl="1" indent="-355600" algn="l">
              <a:lnSpc>
                <a:spcPct val="100000"/>
              </a:lnSpc>
              <a:spcBef>
                <a:spcPts val="1200"/>
              </a:spcBef>
              <a:spcAft>
                <a:spcPts val="0"/>
              </a:spcAft>
              <a:buSzPts val="2000"/>
              <a:buChar char="•"/>
              <a:defRPr sz="2000"/>
            </a:lvl2pPr>
            <a:lvl3pPr marL="1371600" lvl="2" indent="-355600" algn="l">
              <a:lnSpc>
                <a:spcPct val="100000"/>
              </a:lnSpc>
              <a:spcBef>
                <a:spcPts val="1200"/>
              </a:spcBef>
              <a:spcAft>
                <a:spcPts val="0"/>
              </a:spcAft>
              <a:buSzPts val="2000"/>
              <a:buChar char="•"/>
              <a:defRPr sz="2000"/>
            </a:lvl3pPr>
            <a:lvl4pPr marL="1828800" lvl="3" indent="-355600" algn="l">
              <a:lnSpc>
                <a:spcPct val="100000"/>
              </a:lnSpc>
              <a:spcBef>
                <a:spcPts val="1200"/>
              </a:spcBef>
              <a:spcAft>
                <a:spcPts val="0"/>
              </a:spcAft>
              <a:buSzPts val="2000"/>
              <a:buChar char="•"/>
              <a:defRPr sz="2000"/>
            </a:lvl4pPr>
            <a:lvl5pPr marL="2286000" lvl="4" indent="-355600" algn="l">
              <a:lnSpc>
                <a:spcPct val="100000"/>
              </a:lnSpc>
              <a:spcBef>
                <a:spcPts val="1200"/>
              </a:spcBef>
              <a:spcAft>
                <a:spcPts val="0"/>
              </a:spcAft>
              <a:buSzPts val="2000"/>
              <a:buChar char="•"/>
              <a:defRPr sz="2000"/>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17"/>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Clr>
                <a:schemeClr val="accent1"/>
              </a:buClr>
              <a:buSzPts val="3000"/>
              <a:buFont typeface="Century Gothic"/>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7" name="Google Shape;27;p117"/>
          <p:cNvPicPr preferRelativeResize="0"/>
          <p:nvPr/>
        </p:nvPicPr>
        <p:blipFill rotWithShape="1">
          <a:blip r:embed="rId2">
            <a:alphaModFix/>
          </a:blip>
          <a:srcRect/>
          <a:stretch/>
        </p:blipFill>
        <p:spPr>
          <a:xfrm>
            <a:off x="0" y="5436051"/>
            <a:ext cx="982980" cy="1122363"/>
          </a:xfrm>
          <a:prstGeom prst="rect">
            <a:avLst/>
          </a:prstGeom>
          <a:noFill/>
          <a:ln>
            <a:noFill/>
          </a:ln>
        </p:spPr>
      </p:pic>
      <p:pic>
        <p:nvPicPr>
          <p:cNvPr id="28" name="Google Shape;28;p117" descr="Logotipo&#10;&#10;O conteúdo gerado por IA pode estar incorreto."/>
          <p:cNvPicPr preferRelativeResize="0"/>
          <p:nvPr/>
        </p:nvPicPr>
        <p:blipFill rotWithShape="1">
          <a:blip r:embed="rId3">
            <a:alphaModFix/>
          </a:blip>
          <a:srcRect/>
          <a:stretch/>
        </p:blipFill>
        <p:spPr>
          <a:xfrm>
            <a:off x="10961816" y="5436051"/>
            <a:ext cx="1110916" cy="101521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9"/>
        <p:cNvGrpSpPr/>
        <p:nvPr/>
      </p:nvGrpSpPr>
      <p:grpSpPr>
        <a:xfrm>
          <a:off x="0" y="0"/>
          <a:ext cx="0" cy="0"/>
          <a:chOff x="0" y="0"/>
          <a:chExt cx="0" cy="0"/>
        </a:xfrm>
      </p:grpSpPr>
      <p:sp>
        <p:nvSpPr>
          <p:cNvPr id="30" name="Google Shape;30;p118"/>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31" name="Google Shape;31;p118"/>
          <p:cNvSpPr txBox="1">
            <a:spLocks noGrp="1"/>
          </p:cNvSpPr>
          <p:nvPr>
            <p:ph type="title"/>
          </p:nvPr>
        </p:nvSpPr>
        <p:spPr>
          <a:xfrm>
            <a:off x="507206" y="2313946"/>
            <a:ext cx="9792000" cy="432000"/>
          </a:xfrm>
          <a:prstGeom prst="rect">
            <a:avLst/>
          </a:prstGeom>
          <a:noFill/>
          <a:ln>
            <a:noFill/>
          </a:ln>
        </p:spPr>
        <p:txBody>
          <a:bodyPr spcFirstLastPara="1" wrap="square" lIns="0" tIns="0" rIns="0" bIns="0" anchor="t" anchorCtr="0">
            <a:noAutofit/>
          </a:bodyPr>
          <a:lstStyle>
            <a:lvl1pPr lvl="0" algn="l">
              <a:lnSpc>
                <a:spcPct val="82500"/>
              </a:lnSpc>
              <a:spcBef>
                <a:spcPts val="0"/>
              </a:spcBef>
              <a:spcAft>
                <a:spcPts val="0"/>
              </a:spcAft>
              <a:buClr>
                <a:schemeClr val="accent1"/>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2" name="Google Shape;32;p118"/>
          <p:cNvPicPr preferRelativeResize="0"/>
          <p:nvPr/>
        </p:nvPicPr>
        <p:blipFill rotWithShape="1">
          <a:blip r:embed="rId2">
            <a:alphaModFix/>
          </a:blip>
          <a:srcRect/>
          <a:stretch/>
        </p:blipFill>
        <p:spPr>
          <a:xfrm>
            <a:off x="0" y="5484177"/>
            <a:ext cx="982980" cy="1122363"/>
          </a:xfrm>
          <a:prstGeom prst="rect">
            <a:avLst/>
          </a:prstGeom>
          <a:noFill/>
          <a:ln>
            <a:noFill/>
          </a:ln>
        </p:spPr>
      </p:pic>
      <p:pic>
        <p:nvPicPr>
          <p:cNvPr id="4" name="Google Shape;28;p117" descr="Logotipo&#10;&#10;O conteúdo gerado por IA pode estar incorreto.">
            <a:extLst>
              <a:ext uri="{FF2B5EF4-FFF2-40B4-BE49-F238E27FC236}">
                <a16:creationId xmlns:a16="http://schemas.microsoft.com/office/drawing/2014/main" id="{8530A37F-7BFC-0005-3430-EE42B71AA907}"/>
              </a:ext>
            </a:extLst>
          </p:cNvPr>
          <p:cNvPicPr preferRelativeResize="0"/>
          <p:nvPr userDrawn="1"/>
        </p:nvPicPr>
        <p:blipFill rotWithShape="1">
          <a:blip r:embed="rId3">
            <a:alphaModFix/>
          </a:blip>
          <a:srcRect/>
          <a:stretch/>
        </p:blipFill>
        <p:spPr>
          <a:xfrm>
            <a:off x="10961816" y="5436051"/>
            <a:ext cx="1110916" cy="101521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 Internal">
  <p:cSld name="Section Header - Internal">
    <p:bg>
      <p:bgPr>
        <a:solidFill>
          <a:schemeClr val="lt1"/>
        </a:solidFill>
        <a:effectLst/>
      </p:bgPr>
    </p:bg>
    <p:spTree>
      <p:nvGrpSpPr>
        <p:cNvPr id="1" name="Shape 34"/>
        <p:cNvGrpSpPr/>
        <p:nvPr/>
      </p:nvGrpSpPr>
      <p:grpSpPr>
        <a:xfrm>
          <a:off x="0" y="0"/>
          <a:ext cx="0" cy="0"/>
          <a:chOff x="0" y="0"/>
          <a:chExt cx="0" cy="0"/>
        </a:xfrm>
      </p:grpSpPr>
      <p:sp>
        <p:nvSpPr>
          <p:cNvPr id="35" name="Google Shape;35;p119"/>
          <p:cNvSpPr/>
          <p:nvPr/>
        </p:nvSpPr>
        <p:spPr>
          <a:xfrm>
            <a:off x="0" y="5558400"/>
            <a:ext cx="12192000" cy="12996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50">
              <a:solidFill>
                <a:schemeClr val="lt1"/>
              </a:solidFill>
              <a:latin typeface="Calibri"/>
              <a:ea typeface="Calibri"/>
              <a:cs typeface="Calibri"/>
              <a:sym typeface="Calibri"/>
            </a:endParaRPr>
          </a:p>
        </p:txBody>
      </p:sp>
      <p:sp>
        <p:nvSpPr>
          <p:cNvPr id="36" name="Google Shape;36;p119"/>
          <p:cNvSpPr txBox="1">
            <a:spLocks noGrp="1"/>
          </p:cNvSpPr>
          <p:nvPr>
            <p:ph type="ctrTitle"/>
          </p:nvPr>
        </p:nvSpPr>
        <p:spPr>
          <a:xfrm>
            <a:off x="507206" y="720000"/>
            <a:ext cx="11088000" cy="2934000"/>
          </a:xfrm>
          <a:prstGeom prst="rect">
            <a:avLst/>
          </a:prstGeom>
          <a:noFill/>
          <a:ln>
            <a:noFill/>
          </a:ln>
        </p:spPr>
        <p:txBody>
          <a:bodyPr spcFirstLastPara="1" wrap="square" lIns="0" tIns="0" rIns="0" bIns="0" anchor="b" anchorCtr="0">
            <a:noAutofit/>
          </a:bodyPr>
          <a:lstStyle>
            <a:lvl1pPr lvl="0" algn="l">
              <a:lnSpc>
                <a:spcPct val="98484"/>
              </a:lnSpc>
              <a:spcBef>
                <a:spcPts val="0"/>
              </a:spcBef>
              <a:spcAft>
                <a:spcPts val="0"/>
              </a:spcAft>
              <a:buClr>
                <a:schemeClr val="accent1"/>
              </a:buClr>
              <a:buSzPts val="6600"/>
              <a:buFont typeface="Century Gothic"/>
              <a:buNone/>
              <a:defRPr sz="6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19"/>
          <p:cNvSpPr txBox="1">
            <a:spLocks noGrp="1"/>
          </p:cNvSpPr>
          <p:nvPr>
            <p:ph type="subTitle" idx="1"/>
          </p:nvPr>
        </p:nvSpPr>
        <p:spPr>
          <a:xfrm>
            <a:off x="507205" y="3688350"/>
            <a:ext cx="11088000" cy="1617074"/>
          </a:xfrm>
          <a:prstGeom prst="rect">
            <a:avLst/>
          </a:prstGeom>
          <a:noFill/>
          <a:ln>
            <a:noFill/>
          </a:ln>
        </p:spPr>
        <p:txBody>
          <a:bodyPr spcFirstLastPara="1" wrap="square" lIns="0" tIns="46800" rIns="0" bIns="45700" anchor="t" anchorCtr="0">
            <a:noAutofit/>
          </a:bodyPr>
          <a:lstStyle>
            <a:lvl1pPr lvl="0" algn="l">
              <a:lnSpc>
                <a:spcPct val="100000"/>
              </a:lnSpc>
              <a:spcBef>
                <a:spcPts val="0"/>
              </a:spcBef>
              <a:spcAft>
                <a:spcPts val="0"/>
              </a:spcAft>
              <a:buSzPts val="4000"/>
              <a:buNone/>
              <a:defRPr sz="4000" b="1">
                <a:solidFill>
                  <a:schemeClr val="accent2"/>
                </a:solidFill>
                <a:latin typeface="Century Gothic"/>
                <a:ea typeface="Century Gothic"/>
                <a:cs typeface="Century Gothic"/>
                <a:sym typeface="Century Gothic"/>
              </a:defRPr>
            </a:lvl1pPr>
            <a:lvl2pPr lvl="1" algn="ctr">
              <a:lnSpc>
                <a:spcPct val="100000"/>
              </a:lnSpc>
              <a:spcBef>
                <a:spcPts val="1200"/>
              </a:spcBef>
              <a:spcAft>
                <a:spcPts val="0"/>
              </a:spcAft>
              <a:buSzPts val="2000"/>
              <a:buNone/>
              <a:defRPr sz="2000"/>
            </a:lvl2pPr>
            <a:lvl3pPr lvl="2" algn="ctr">
              <a:lnSpc>
                <a:spcPct val="100000"/>
              </a:lnSpc>
              <a:spcBef>
                <a:spcPts val="1200"/>
              </a:spcBef>
              <a:spcAft>
                <a:spcPts val="0"/>
              </a:spcAft>
              <a:buSzPts val="1800"/>
              <a:buNone/>
              <a:defRPr sz="1800"/>
            </a:lvl3pPr>
            <a:lvl4pPr lvl="3" algn="ctr">
              <a:lnSpc>
                <a:spcPct val="100000"/>
              </a:lnSpc>
              <a:spcBef>
                <a:spcPts val="1200"/>
              </a:spcBef>
              <a:spcAft>
                <a:spcPts val="0"/>
              </a:spcAft>
              <a:buSzPts val="1600"/>
              <a:buNone/>
              <a:defRPr sz="1600"/>
            </a:lvl4pPr>
            <a:lvl5pPr lvl="4" algn="ctr">
              <a:lnSpc>
                <a:spcPct val="100000"/>
              </a:lnSpc>
              <a:spcBef>
                <a:spcPts val="1200"/>
              </a:spcBef>
              <a:spcAft>
                <a:spcPts val="0"/>
              </a:spcAft>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8" name="Google Shape;38;p119"/>
          <p:cNvPicPr preferRelativeResize="0"/>
          <p:nvPr/>
        </p:nvPicPr>
        <p:blipFill rotWithShape="1">
          <a:blip r:embed="rId2">
            <a:alphaModFix/>
          </a:blip>
          <a:srcRect/>
          <a:stretch/>
        </p:blipFill>
        <p:spPr>
          <a:xfrm>
            <a:off x="105304" y="124468"/>
            <a:ext cx="1277726" cy="142810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gradFill>
          <a:gsLst>
            <a:gs pos="0">
              <a:schemeClr val="accent2"/>
            </a:gs>
            <a:gs pos="100000">
              <a:schemeClr val="accent1"/>
            </a:gs>
          </a:gsLst>
          <a:lin ang="0" scaled="0"/>
        </a:gradFill>
        <a:effectLst/>
      </p:bgPr>
    </p:bg>
    <p:spTree>
      <p:nvGrpSpPr>
        <p:cNvPr id="1" name="Shape 40"/>
        <p:cNvGrpSpPr/>
        <p:nvPr/>
      </p:nvGrpSpPr>
      <p:grpSpPr>
        <a:xfrm>
          <a:off x="0" y="0"/>
          <a:ext cx="0" cy="0"/>
          <a:chOff x="0" y="0"/>
          <a:chExt cx="0" cy="0"/>
        </a:xfrm>
      </p:grpSpPr>
      <p:sp>
        <p:nvSpPr>
          <p:cNvPr id="41" name="Google Shape;41;p120"/>
          <p:cNvSpPr txBox="1">
            <a:spLocks noGrp="1"/>
          </p:cNvSpPr>
          <p:nvPr>
            <p:ph type="title"/>
          </p:nvPr>
        </p:nvSpPr>
        <p:spPr>
          <a:xfrm>
            <a:off x="507207" y="720000"/>
            <a:ext cx="11088000" cy="2350800"/>
          </a:xfrm>
          <a:prstGeom prst="rect">
            <a:avLst/>
          </a:prstGeom>
          <a:noFill/>
          <a:ln>
            <a:noFill/>
          </a:ln>
        </p:spPr>
        <p:txBody>
          <a:bodyPr spcFirstLastPara="1" wrap="square" lIns="0" tIns="0" rIns="0" bIns="0" anchor="b" anchorCtr="0">
            <a:noAutofit/>
          </a:bodyPr>
          <a:lstStyle>
            <a:lvl1pPr lvl="0" algn="l">
              <a:lnSpc>
                <a:spcPct val="98484"/>
              </a:lnSpc>
              <a:spcBef>
                <a:spcPts val="0"/>
              </a:spcBef>
              <a:spcAft>
                <a:spcPts val="0"/>
              </a:spcAft>
              <a:buClr>
                <a:schemeClr val="lt1"/>
              </a:buClr>
              <a:buSzPts val="6600"/>
              <a:buFont typeface="Century Gothic"/>
              <a:buNone/>
              <a:defRPr sz="6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20"/>
          <p:cNvSpPr txBox="1">
            <a:spLocks noGrp="1"/>
          </p:cNvSpPr>
          <p:nvPr>
            <p:ph type="ftr" idx="11"/>
          </p:nvPr>
        </p:nvSpPr>
        <p:spPr>
          <a:xfrm>
            <a:off x="507205" y="5013294"/>
            <a:ext cx="11088000"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0"/>
          <p:cNvSpPr txBox="1">
            <a:spLocks noGrp="1"/>
          </p:cNvSpPr>
          <p:nvPr>
            <p:ph type="subTitle" idx="1"/>
          </p:nvPr>
        </p:nvSpPr>
        <p:spPr>
          <a:xfrm>
            <a:off x="507205" y="3097533"/>
            <a:ext cx="11088000" cy="1617074"/>
          </a:xfrm>
          <a:prstGeom prst="rect">
            <a:avLst/>
          </a:prstGeom>
          <a:noFill/>
          <a:ln>
            <a:noFill/>
          </a:ln>
        </p:spPr>
        <p:txBody>
          <a:bodyPr spcFirstLastPara="1" wrap="square" lIns="0" tIns="46800" rIns="0" bIns="45700" anchor="t" anchorCtr="0">
            <a:noAutofit/>
          </a:bodyPr>
          <a:lstStyle>
            <a:lvl1pPr lvl="0" algn="l">
              <a:lnSpc>
                <a:spcPct val="100000"/>
              </a:lnSpc>
              <a:spcBef>
                <a:spcPts val="0"/>
              </a:spcBef>
              <a:spcAft>
                <a:spcPts val="0"/>
              </a:spcAft>
              <a:buSzPts val="4000"/>
              <a:buNone/>
              <a:defRPr sz="4000" b="1">
                <a:solidFill>
                  <a:schemeClr val="lt1"/>
                </a:solidFill>
                <a:latin typeface="Century Gothic"/>
                <a:ea typeface="Century Gothic"/>
                <a:cs typeface="Century Gothic"/>
                <a:sym typeface="Century Gothic"/>
              </a:defRPr>
            </a:lvl1pPr>
            <a:lvl2pPr lvl="1" algn="ctr">
              <a:lnSpc>
                <a:spcPct val="100000"/>
              </a:lnSpc>
              <a:spcBef>
                <a:spcPts val="1200"/>
              </a:spcBef>
              <a:spcAft>
                <a:spcPts val="0"/>
              </a:spcAft>
              <a:buSzPts val="2000"/>
              <a:buNone/>
              <a:defRPr sz="2000"/>
            </a:lvl2pPr>
            <a:lvl3pPr lvl="2" algn="ctr">
              <a:lnSpc>
                <a:spcPct val="100000"/>
              </a:lnSpc>
              <a:spcBef>
                <a:spcPts val="1200"/>
              </a:spcBef>
              <a:spcAft>
                <a:spcPts val="0"/>
              </a:spcAft>
              <a:buSzPts val="1800"/>
              <a:buNone/>
              <a:defRPr sz="1800"/>
            </a:lvl3pPr>
            <a:lvl4pPr lvl="3" algn="ctr">
              <a:lnSpc>
                <a:spcPct val="100000"/>
              </a:lnSpc>
              <a:spcBef>
                <a:spcPts val="1200"/>
              </a:spcBef>
              <a:spcAft>
                <a:spcPts val="0"/>
              </a:spcAft>
              <a:buSzPts val="1600"/>
              <a:buNone/>
              <a:defRPr sz="1600"/>
            </a:lvl4pPr>
            <a:lvl5pPr lvl="4" algn="ctr">
              <a:lnSpc>
                <a:spcPct val="100000"/>
              </a:lnSpc>
              <a:spcBef>
                <a:spcPts val="1200"/>
              </a:spcBef>
              <a:spcAft>
                <a:spcPts val="0"/>
              </a:spcAft>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4" name="Google Shape;44;p120"/>
          <p:cNvSpPr/>
          <p:nvPr/>
        </p:nvSpPr>
        <p:spPr>
          <a:xfrm>
            <a:off x="-1" y="5303519"/>
            <a:ext cx="12192000" cy="1554480"/>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lt1"/>
              </a:solidFill>
              <a:latin typeface="Calibri"/>
              <a:ea typeface="Calibri"/>
              <a:cs typeface="Calibri"/>
              <a:sym typeface="Calibri"/>
            </a:endParaRPr>
          </a:p>
        </p:txBody>
      </p:sp>
      <p:sp>
        <p:nvSpPr>
          <p:cNvPr id="45" name="Google Shape;45;p120"/>
          <p:cNvSpPr>
            <a:spLocks noGrp="1"/>
          </p:cNvSpPr>
          <p:nvPr>
            <p:ph type="pic" idx="2"/>
          </p:nvPr>
        </p:nvSpPr>
        <p:spPr>
          <a:xfrm>
            <a:off x="0" y="5303520"/>
            <a:ext cx="12192000" cy="155448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Footer Image">
  <p:cSld name="Content with Footer Image">
    <p:spTree>
      <p:nvGrpSpPr>
        <p:cNvPr id="1" name="Shape 46"/>
        <p:cNvGrpSpPr/>
        <p:nvPr/>
      </p:nvGrpSpPr>
      <p:grpSpPr>
        <a:xfrm>
          <a:off x="0" y="0"/>
          <a:ext cx="0" cy="0"/>
          <a:chOff x="0" y="0"/>
          <a:chExt cx="0" cy="0"/>
        </a:xfrm>
      </p:grpSpPr>
      <p:sp>
        <p:nvSpPr>
          <p:cNvPr id="47" name="Google Shape;47;p121"/>
          <p:cNvSpPr/>
          <p:nvPr/>
        </p:nvSpPr>
        <p:spPr>
          <a:xfrm>
            <a:off x="0" y="5303520"/>
            <a:ext cx="12192000" cy="2538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50">
              <a:solidFill>
                <a:schemeClr val="lt1"/>
              </a:solidFill>
              <a:latin typeface="Calibri"/>
              <a:ea typeface="Calibri"/>
              <a:cs typeface="Calibri"/>
              <a:sym typeface="Calibri"/>
            </a:endParaRPr>
          </a:p>
        </p:txBody>
      </p:sp>
      <p:sp>
        <p:nvSpPr>
          <p:cNvPr id="48" name="Google Shape;48;p121"/>
          <p:cNvSpPr txBox="1">
            <a:spLocks noGrp="1"/>
          </p:cNvSpPr>
          <p:nvPr>
            <p:ph type="ftr" idx="11"/>
          </p:nvPr>
        </p:nvSpPr>
        <p:spPr>
          <a:xfrm>
            <a:off x="507205" y="5322420"/>
            <a:ext cx="9018587"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21"/>
          <p:cNvSpPr txBox="1">
            <a:spLocks noGrp="1"/>
          </p:cNvSpPr>
          <p:nvPr>
            <p:ph type="sldNum" idx="12"/>
          </p:nvPr>
        </p:nvSpPr>
        <p:spPr>
          <a:xfrm>
            <a:off x="10034587" y="532242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50" name="Google Shape;50;p121"/>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21"/>
          <p:cNvSpPr txBox="1">
            <a:spLocks noGrp="1"/>
          </p:cNvSpPr>
          <p:nvPr>
            <p:ph type="body" idx="2"/>
          </p:nvPr>
        </p:nvSpPr>
        <p:spPr>
          <a:xfrm>
            <a:off x="506413" y="1739788"/>
            <a:ext cx="11174400" cy="3197435"/>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21"/>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21"/>
          <p:cNvSpPr/>
          <p:nvPr/>
        </p:nvSpPr>
        <p:spPr>
          <a:xfrm>
            <a:off x="-1" y="5538419"/>
            <a:ext cx="12192000" cy="1319580"/>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lt1"/>
              </a:solidFill>
              <a:latin typeface="Calibri"/>
              <a:ea typeface="Calibri"/>
              <a:cs typeface="Calibri"/>
              <a:sym typeface="Calibri"/>
            </a:endParaRPr>
          </a:p>
        </p:txBody>
      </p:sp>
      <p:sp>
        <p:nvSpPr>
          <p:cNvPr id="54" name="Google Shape;54;p121"/>
          <p:cNvSpPr>
            <a:spLocks noGrp="1"/>
          </p:cNvSpPr>
          <p:nvPr>
            <p:ph type="pic" idx="3"/>
          </p:nvPr>
        </p:nvSpPr>
        <p:spPr>
          <a:xfrm>
            <a:off x="0" y="5538420"/>
            <a:ext cx="12192000" cy="131958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sp>
        <p:nvSpPr>
          <p:cNvPr id="56" name="Google Shape;56;p122"/>
          <p:cNvSpPr txBox="1">
            <a:spLocks noGrp="1"/>
          </p:cNvSpPr>
          <p:nvPr>
            <p:ph type="body" idx="1"/>
          </p:nvPr>
        </p:nvSpPr>
        <p:spPr>
          <a:xfrm>
            <a:off x="6208813" y="1739788"/>
            <a:ext cx="5472000" cy="4500000"/>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22"/>
          <p:cNvSpPr txBox="1">
            <a:spLocks noGrp="1"/>
          </p:cNvSpPr>
          <p:nvPr>
            <p:ph type="body" idx="2"/>
          </p:nvPr>
        </p:nvSpPr>
        <p:spPr>
          <a:xfrm>
            <a:off x="506413" y="1739788"/>
            <a:ext cx="5472000" cy="4500000"/>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22"/>
          <p:cNvSpPr txBox="1">
            <a:spLocks noGrp="1"/>
          </p:cNvSpPr>
          <p:nvPr>
            <p:ph type="ftr" idx="11"/>
          </p:nvPr>
        </p:nvSpPr>
        <p:spPr>
          <a:xfrm>
            <a:off x="507205" y="6623100"/>
            <a:ext cx="9018587"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22"/>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60" name="Google Shape;60;p122"/>
          <p:cNvSpPr txBox="1">
            <a:spLocks noGrp="1"/>
          </p:cNvSpPr>
          <p:nvPr>
            <p:ph type="body" idx="3"/>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22"/>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amp; Subheading">
  <p:cSld name="Two Content &amp; Subheading">
    <p:spTree>
      <p:nvGrpSpPr>
        <p:cNvPr id="1" name="Shape 62"/>
        <p:cNvGrpSpPr/>
        <p:nvPr/>
      </p:nvGrpSpPr>
      <p:grpSpPr>
        <a:xfrm>
          <a:off x="0" y="0"/>
          <a:ext cx="0" cy="0"/>
          <a:chOff x="0" y="0"/>
          <a:chExt cx="0" cy="0"/>
        </a:xfrm>
      </p:grpSpPr>
      <p:sp>
        <p:nvSpPr>
          <p:cNvPr id="63" name="Google Shape;63;p123"/>
          <p:cNvSpPr txBox="1">
            <a:spLocks noGrp="1"/>
          </p:cNvSpPr>
          <p:nvPr>
            <p:ph type="ftr" idx="11"/>
          </p:nvPr>
        </p:nvSpPr>
        <p:spPr>
          <a:xfrm>
            <a:off x="507205" y="6623100"/>
            <a:ext cx="9018587"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23"/>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65" name="Google Shape;65;p123"/>
          <p:cNvSpPr txBox="1">
            <a:spLocks noGrp="1"/>
          </p:cNvSpPr>
          <p:nvPr>
            <p:ph type="body" idx="1"/>
          </p:nvPr>
        </p:nvSpPr>
        <p:spPr>
          <a:xfrm>
            <a:off x="506413" y="1739788"/>
            <a:ext cx="5472000" cy="396000"/>
          </a:xfrm>
          <a:prstGeom prst="rect">
            <a:avLst/>
          </a:prstGeom>
          <a:noFill/>
          <a:ln>
            <a:noFill/>
          </a:ln>
        </p:spPr>
        <p:txBody>
          <a:bodyPr spcFirstLastPara="1" wrap="square" lIns="0" tIns="46800" rIns="0" bIns="45700" anchor="t" anchorCtr="0">
            <a:noAutofit/>
          </a:bodyPr>
          <a:lstStyle>
            <a:lvl1pPr marL="457200" lvl="0" indent="-228600" algn="l">
              <a:lnSpc>
                <a:spcPct val="100000"/>
              </a:lnSpc>
              <a:spcBef>
                <a:spcPts val="0"/>
              </a:spcBef>
              <a:spcAft>
                <a:spcPts val="0"/>
              </a:spcAft>
              <a:buSzPts val="1800"/>
              <a:buNone/>
              <a:defRPr sz="1800" b="1">
                <a:solidFill>
                  <a:schemeClr val="accent2"/>
                </a:solidFill>
                <a:latin typeface="Calibri"/>
                <a:ea typeface="Calibri"/>
                <a:cs typeface="Calibri"/>
                <a:sym typeface="Calibri"/>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23"/>
          <p:cNvSpPr txBox="1">
            <a:spLocks noGrp="1"/>
          </p:cNvSpPr>
          <p:nvPr>
            <p:ph type="body" idx="2"/>
          </p:nvPr>
        </p:nvSpPr>
        <p:spPr>
          <a:xfrm>
            <a:off x="6208813" y="1739788"/>
            <a:ext cx="5472000" cy="396000"/>
          </a:xfrm>
          <a:prstGeom prst="rect">
            <a:avLst/>
          </a:prstGeom>
          <a:noFill/>
          <a:ln>
            <a:noFill/>
          </a:ln>
        </p:spPr>
        <p:txBody>
          <a:bodyPr spcFirstLastPara="1" wrap="square" lIns="0" tIns="46800" rIns="0" bIns="45700" anchor="t" anchorCtr="0">
            <a:noAutofit/>
          </a:bodyPr>
          <a:lstStyle>
            <a:lvl1pPr marL="457200" lvl="0" indent="-228600" algn="l">
              <a:lnSpc>
                <a:spcPct val="100000"/>
              </a:lnSpc>
              <a:spcBef>
                <a:spcPts val="0"/>
              </a:spcBef>
              <a:spcAft>
                <a:spcPts val="0"/>
              </a:spcAft>
              <a:buSzPts val="1800"/>
              <a:buNone/>
              <a:defRPr sz="1800" b="1">
                <a:solidFill>
                  <a:schemeClr val="accent2"/>
                </a:solidFill>
                <a:latin typeface="Calibri"/>
                <a:ea typeface="Calibri"/>
                <a:cs typeface="Calibri"/>
                <a:sym typeface="Calibri"/>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23"/>
          <p:cNvSpPr txBox="1">
            <a:spLocks noGrp="1"/>
          </p:cNvSpPr>
          <p:nvPr>
            <p:ph type="body" idx="3"/>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23"/>
          <p:cNvSpPr txBox="1">
            <a:spLocks noGrp="1"/>
          </p:cNvSpPr>
          <p:nvPr>
            <p:ph type="body" idx="4"/>
          </p:nvPr>
        </p:nvSpPr>
        <p:spPr>
          <a:xfrm>
            <a:off x="6208813" y="2172962"/>
            <a:ext cx="5472000" cy="4066825"/>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23"/>
          <p:cNvSpPr txBox="1">
            <a:spLocks noGrp="1"/>
          </p:cNvSpPr>
          <p:nvPr>
            <p:ph type="body" idx="5"/>
          </p:nvPr>
        </p:nvSpPr>
        <p:spPr>
          <a:xfrm>
            <a:off x="506413" y="2172962"/>
            <a:ext cx="5472000" cy="4066825"/>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23"/>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with Footer Image">
  <p:cSld name="Two Content with Footer Image">
    <p:spTree>
      <p:nvGrpSpPr>
        <p:cNvPr id="1" name="Shape 71"/>
        <p:cNvGrpSpPr/>
        <p:nvPr/>
      </p:nvGrpSpPr>
      <p:grpSpPr>
        <a:xfrm>
          <a:off x="0" y="0"/>
          <a:ext cx="0" cy="0"/>
          <a:chOff x="0" y="0"/>
          <a:chExt cx="0" cy="0"/>
        </a:xfrm>
      </p:grpSpPr>
      <p:sp>
        <p:nvSpPr>
          <p:cNvPr id="72" name="Google Shape;72;p124"/>
          <p:cNvSpPr/>
          <p:nvPr/>
        </p:nvSpPr>
        <p:spPr>
          <a:xfrm>
            <a:off x="0" y="5303520"/>
            <a:ext cx="12192000" cy="2538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50">
              <a:solidFill>
                <a:schemeClr val="lt1"/>
              </a:solidFill>
              <a:latin typeface="Calibri"/>
              <a:ea typeface="Calibri"/>
              <a:cs typeface="Calibri"/>
              <a:sym typeface="Calibri"/>
            </a:endParaRPr>
          </a:p>
        </p:txBody>
      </p:sp>
      <p:sp>
        <p:nvSpPr>
          <p:cNvPr id="73" name="Google Shape;73;p124"/>
          <p:cNvSpPr txBox="1">
            <a:spLocks noGrp="1"/>
          </p:cNvSpPr>
          <p:nvPr>
            <p:ph type="ftr" idx="11"/>
          </p:nvPr>
        </p:nvSpPr>
        <p:spPr>
          <a:xfrm>
            <a:off x="507205" y="5322420"/>
            <a:ext cx="9018587"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24"/>
          <p:cNvSpPr txBox="1">
            <a:spLocks noGrp="1"/>
          </p:cNvSpPr>
          <p:nvPr>
            <p:ph type="sldNum" idx="12"/>
          </p:nvPr>
        </p:nvSpPr>
        <p:spPr>
          <a:xfrm>
            <a:off x="10034587" y="532242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75" name="Google Shape;75;p124"/>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24"/>
          <p:cNvSpPr txBox="1">
            <a:spLocks noGrp="1"/>
          </p:cNvSpPr>
          <p:nvPr>
            <p:ph type="body" idx="2"/>
          </p:nvPr>
        </p:nvSpPr>
        <p:spPr>
          <a:xfrm>
            <a:off x="6208813" y="1739788"/>
            <a:ext cx="5472000" cy="3197435"/>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4"/>
          <p:cNvSpPr txBox="1">
            <a:spLocks noGrp="1"/>
          </p:cNvSpPr>
          <p:nvPr>
            <p:ph type="body" idx="3"/>
          </p:nvPr>
        </p:nvSpPr>
        <p:spPr>
          <a:xfrm>
            <a:off x="506413" y="1739788"/>
            <a:ext cx="5472000" cy="3197435"/>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24"/>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4"/>
          <p:cNvSpPr/>
          <p:nvPr/>
        </p:nvSpPr>
        <p:spPr>
          <a:xfrm>
            <a:off x="-1" y="5538419"/>
            <a:ext cx="12192000" cy="1319580"/>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lt1"/>
              </a:solidFill>
              <a:latin typeface="Calibri"/>
              <a:ea typeface="Calibri"/>
              <a:cs typeface="Calibri"/>
              <a:sym typeface="Calibri"/>
            </a:endParaRPr>
          </a:p>
        </p:txBody>
      </p:sp>
      <p:sp>
        <p:nvSpPr>
          <p:cNvPr id="80" name="Google Shape;80;p124"/>
          <p:cNvSpPr>
            <a:spLocks noGrp="1"/>
          </p:cNvSpPr>
          <p:nvPr>
            <p:ph type="pic" idx="4"/>
          </p:nvPr>
        </p:nvSpPr>
        <p:spPr>
          <a:xfrm>
            <a:off x="0" y="5538420"/>
            <a:ext cx="12192000" cy="131958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5"/>
          <p:cNvSpPr/>
          <p:nvPr/>
        </p:nvSpPr>
        <p:spPr>
          <a:xfrm>
            <a:off x="0" y="6604200"/>
            <a:ext cx="12192000" cy="2538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50" b="0" i="0" u="none" strike="noStrike" cap="none">
              <a:solidFill>
                <a:schemeClr val="lt1"/>
              </a:solidFill>
              <a:latin typeface="Calibri"/>
              <a:ea typeface="Calibri"/>
              <a:cs typeface="Calibri"/>
              <a:sym typeface="Calibri"/>
            </a:endParaRPr>
          </a:p>
        </p:txBody>
      </p:sp>
      <p:sp>
        <p:nvSpPr>
          <p:cNvPr id="11" name="Google Shape;11;p115"/>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marR="0" lvl="0" algn="l" rtl="0">
              <a:lnSpc>
                <a:spcPct val="117857"/>
              </a:lnSpc>
              <a:spcBef>
                <a:spcPts val="0"/>
              </a:spcBef>
              <a:spcAft>
                <a:spcPts val="0"/>
              </a:spcAft>
              <a:buClr>
                <a:schemeClr val="accent1"/>
              </a:buClr>
              <a:buSzPts val="2800"/>
              <a:buFont typeface="Century Gothic"/>
              <a:buNone/>
              <a:defRPr sz="2800" b="1"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15"/>
          <p:cNvSpPr txBox="1">
            <a:spLocks noGrp="1"/>
          </p:cNvSpPr>
          <p:nvPr>
            <p:ph type="ftr" idx="11"/>
          </p:nvPr>
        </p:nvSpPr>
        <p:spPr>
          <a:xfrm>
            <a:off x="507205" y="6623100"/>
            <a:ext cx="9018587" cy="2160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13" name="Google Shape;13;p115"/>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0" marR="0" lvl="1" indent="0" algn="r" rtl="0">
              <a:spcBef>
                <a:spcPts val="0"/>
              </a:spcBef>
              <a:buNone/>
              <a:defRPr sz="1000" b="0" i="0" u="none" strike="noStrike" cap="none">
                <a:solidFill>
                  <a:schemeClr val="lt1"/>
                </a:solidFill>
                <a:latin typeface="Calibri"/>
                <a:ea typeface="Calibri"/>
                <a:cs typeface="Calibri"/>
                <a:sym typeface="Calibri"/>
              </a:defRPr>
            </a:lvl2pPr>
            <a:lvl3pPr marL="0" marR="0" lvl="2" indent="0" algn="r" rtl="0">
              <a:spcBef>
                <a:spcPts val="0"/>
              </a:spcBef>
              <a:buNone/>
              <a:defRPr sz="1000" b="0" i="0" u="none" strike="noStrike" cap="none">
                <a:solidFill>
                  <a:schemeClr val="lt1"/>
                </a:solidFill>
                <a:latin typeface="Calibri"/>
                <a:ea typeface="Calibri"/>
                <a:cs typeface="Calibri"/>
                <a:sym typeface="Calibri"/>
              </a:defRPr>
            </a:lvl3pPr>
            <a:lvl4pPr marL="0" marR="0" lvl="3" indent="0" algn="r" rtl="0">
              <a:spcBef>
                <a:spcPts val="0"/>
              </a:spcBef>
              <a:buNone/>
              <a:defRPr sz="1000" b="0" i="0" u="none" strike="noStrike" cap="none">
                <a:solidFill>
                  <a:schemeClr val="lt1"/>
                </a:solidFill>
                <a:latin typeface="Calibri"/>
                <a:ea typeface="Calibri"/>
                <a:cs typeface="Calibri"/>
                <a:sym typeface="Calibri"/>
              </a:defRPr>
            </a:lvl4pPr>
            <a:lvl5pPr marL="0" marR="0" lvl="4" indent="0" algn="r" rtl="0">
              <a:spcBef>
                <a:spcPts val="0"/>
              </a:spcBef>
              <a:buNone/>
              <a:defRPr sz="1000" b="0" i="0" u="none" strike="noStrike" cap="none">
                <a:solidFill>
                  <a:schemeClr val="lt1"/>
                </a:solidFill>
                <a:latin typeface="Calibri"/>
                <a:ea typeface="Calibri"/>
                <a:cs typeface="Calibri"/>
                <a:sym typeface="Calibri"/>
              </a:defRPr>
            </a:lvl5pPr>
            <a:lvl6pPr marL="0" marR="0" lvl="5" indent="0" algn="r" rtl="0">
              <a:spcBef>
                <a:spcPts val="0"/>
              </a:spcBef>
              <a:buNone/>
              <a:defRPr sz="1000" b="0" i="0" u="none" strike="noStrike" cap="none">
                <a:solidFill>
                  <a:schemeClr val="lt1"/>
                </a:solidFill>
                <a:latin typeface="Calibri"/>
                <a:ea typeface="Calibri"/>
                <a:cs typeface="Calibri"/>
                <a:sym typeface="Calibri"/>
              </a:defRPr>
            </a:lvl6pPr>
            <a:lvl7pPr marL="0" marR="0" lvl="6" indent="0" algn="r" rtl="0">
              <a:spcBef>
                <a:spcPts val="0"/>
              </a:spcBef>
              <a:buNone/>
              <a:defRPr sz="1000" b="0" i="0" u="none" strike="noStrike" cap="none">
                <a:solidFill>
                  <a:schemeClr val="lt1"/>
                </a:solidFill>
                <a:latin typeface="Calibri"/>
                <a:ea typeface="Calibri"/>
                <a:cs typeface="Calibri"/>
                <a:sym typeface="Calibri"/>
              </a:defRPr>
            </a:lvl7pPr>
            <a:lvl8pPr marL="0" marR="0" lvl="7" indent="0" algn="r" rtl="0">
              <a:spcBef>
                <a:spcPts val="0"/>
              </a:spcBef>
              <a:buNone/>
              <a:defRPr sz="1000" b="0" i="0" u="none" strike="noStrike" cap="none">
                <a:solidFill>
                  <a:schemeClr val="lt1"/>
                </a:solidFill>
                <a:latin typeface="Calibri"/>
                <a:ea typeface="Calibri"/>
                <a:cs typeface="Calibri"/>
                <a:sym typeface="Calibri"/>
              </a:defRPr>
            </a:lvl8pPr>
            <a:lvl9pPr marL="0" marR="0" lvl="8" indent="0" algn="r" rtl="0">
              <a:spcBef>
                <a:spcPts val="0"/>
              </a:spcBef>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
        <p:nvSpPr>
          <p:cNvPr id="14" name="Google Shape;14;p115"/>
          <p:cNvSpPr txBox="1">
            <a:spLocks noGrp="1"/>
          </p:cNvSpPr>
          <p:nvPr>
            <p:ph type="body" idx="1"/>
          </p:nvPr>
        </p:nvSpPr>
        <p:spPr>
          <a:xfrm>
            <a:off x="507205" y="1739788"/>
            <a:ext cx="11175995" cy="4500000"/>
          </a:xfrm>
          <a:prstGeom prst="rect">
            <a:avLst/>
          </a:prstGeom>
          <a:noFill/>
          <a:ln>
            <a:noFill/>
          </a:ln>
        </p:spPr>
        <p:txBody>
          <a:bodyPr spcFirstLastPara="1" wrap="square" lIns="0" tIns="46800" rIns="0" bIns="45700" anchor="t" anchorCtr="0">
            <a:noAutofit/>
          </a:bodyPr>
          <a:lstStyle>
            <a:lvl1pPr marL="457200" marR="0" lvl="0"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15"/>
          <p:cNvSpPr txBox="1"/>
          <p:nvPr/>
        </p:nvSpPr>
        <p:spPr>
          <a:xfrm>
            <a:off x="507204" y="6085900"/>
            <a:ext cx="11175995" cy="153888"/>
          </a:xfrm>
          <a:prstGeom prst="rect">
            <a:avLst/>
          </a:prstGeom>
          <a:noFill/>
          <a:ln>
            <a:noFill/>
          </a:ln>
        </p:spPr>
        <p:txBody>
          <a:bodyPr spcFirstLastPara="1" wrap="square" lIns="0" tIns="0" rIns="0" bIns="0" anchor="b" anchorCtr="0">
            <a:spAutoFit/>
          </a:bodyPr>
          <a:lstStyle/>
          <a:p>
            <a:pPr marL="0" marR="0" lvl="0" indent="0" algn="l" rtl="0">
              <a:spcBef>
                <a:spcPts val="0"/>
              </a:spcBef>
              <a:spcAft>
                <a:spcPts val="0"/>
              </a:spcAft>
              <a:buNone/>
            </a:pPr>
            <a:r>
              <a:rPr lang="en-US" sz="1000" b="0" i="0" u="none" strike="noStrike" cap="none">
                <a:solidFill>
                  <a:schemeClr val="dk1"/>
                </a:solidFill>
                <a:latin typeface="Calibri"/>
                <a:ea typeface="Calibri"/>
                <a:cs typeface="Calibri"/>
                <a:sym typeface="Calibri"/>
              </a:rPr>
              <a:t> </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342">
          <p15:clr>
            <a:srgbClr val="F26B43"/>
          </p15:clr>
        </p15:guide>
        <p15:guide id="2" pos="3840">
          <p15:clr>
            <a:srgbClr val="F26B43"/>
          </p15:clr>
        </p15:guide>
        <p15:guide id="3" pos="320">
          <p15:clr>
            <a:srgbClr val="F26B43"/>
          </p15:clr>
        </p15:guide>
        <p15:guide id="4" pos="7360">
          <p15:clr>
            <a:srgbClr val="F26B43"/>
          </p15:clr>
        </p15:guide>
        <p15:guide id="5" orient="horz" pos="319">
          <p15:clr>
            <a:srgbClr val="F26B43"/>
          </p15:clr>
        </p15:guide>
        <p15:guide id="6" orient="horz" pos="4001">
          <p15:clr>
            <a:srgbClr val="F26B43"/>
          </p15:clr>
        </p15:guide>
        <p15:guide id="7" orient="horz" pos="1200">
          <p15:clr>
            <a:srgbClr val="F26B43"/>
          </p15:clr>
        </p15:guide>
        <p15:guide id="8" orient="horz" pos="2160">
          <p15:clr>
            <a:srgbClr val="F26B43"/>
          </p15:clr>
        </p15:guide>
        <p15:guide id="9" pos="3761">
          <p15:clr>
            <a:srgbClr val="F26B43"/>
          </p15:clr>
        </p15:guide>
        <p15:guide id="10" pos="3920">
          <p15:clr>
            <a:srgbClr val="F26B43"/>
          </p15:clr>
        </p15:guide>
        <p15:guide id="11" pos="2718">
          <p15:clr>
            <a:srgbClr val="F26B43"/>
          </p15:clr>
        </p15:guide>
        <p15:guide id="12" pos="2560">
          <p15:clr>
            <a:srgbClr val="F26B43"/>
          </p15:clr>
        </p15:guide>
        <p15:guide id="13" pos="1518">
          <p15:clr>
            <a:srgbClr val="F26B43"/>
          </p15:clr>
        </p15:guide>
        <p15:guide id="14" pos="1360">
          <p15:clr>
            <a:srgbClr val="F26B43"/>
          </p15:clr>
        </p15:guide>
        <p15:guide id="15" pos="4961">
          <p15:clr>
            <a:srgbClr val="F26B43"/>
          </p15:clr>
        </p15:guide>
        <p15:guide id="16" pos="5120">
          <p15:clr>
            <a:srgbClr val="F26B43"/>
          </p15:clr>
        </p15:guide>
        <p15:guide id="17" pos="6163">
          <p15:clr>
            <a:srgbClr val="F26B43"/>
          </p15:clr>
        </p15:guide>
        <p15:guide id="18" pos="63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www.who.int/publications-detail/who-qualityrights-guidance-and-training-tools"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
          <p:cNvSpPr/>
          <p:nvPr/>
        </p:nvSpPr>
        <p:spPr>
          <a:xfrm>
            <a:off x="-14516" y="4992914"/>
            <a:ext cx="12206516" cy="18799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b="0" i="0" u="none" strike="noStrike" cap="none">
              <a:solidFill>
                <a:schemeClr val="lt1"/>
              </a:solidFill>
              <a:latin typeface="Calibri"/>
              <a:ea typeface="Calibri"/>
              <a:cs typeface="Calibri"/>
              <a:sym typeface="Calibri"/>
            </a:endParaRPr>
          </a:p>
        </p:txBody>
      </p:sp>
      <p:pic>
        <p:nvPicPr>
          <p:cNvPr id="120" name="Google Shape;120;p1"/>
          <p:cNvPicPr preferRelativeResize="0"/>
          <p:nvPr/>
        </p:nvPicPr>
        <p:blipFill rotWithShape="1">
          <a:blip r:embed="rId3">
            <a:alphaModFix/>
          </a:blip>
          <a:srcRect l="-23" t="754" r="22" b="56348"/>
          <a:stretch/>
        </p:blipFill>
        <p:spPr>
          <a:xfrm>
            <a:off x="-59700" y="-1"/>
            <a:ext cx="12245246" cy="3429002"/>
          </a:xfrm>
          <a:prstGeom prst="rect">
            <a:avLst/>
          </a:prstGeom>
          <a:noFill/>
          <a:ln>
            <a:noFill/>
          </a:ln>
        </p:spPr>
      </p:pic>
      <p:grpSp>
        <p:nvGrpSpPr>
          <p:cNvPr id="121" name="Google Shape;121;p1"/>
          <p:cNvGrpSpPr/>
          <p:nvPr/>
        </p:nvGrpSpPr>
        <p:grpSpPr>
          <a:xfrm>
            <a:off x="395133" y="2952664"/>
            <a:ext cx="4440723" cy="1260334"/>
            <a:chOff x="438676" y="5263025"/>
            <a:chExt cx="4440723" cy="1260334"/>
          </a:xfrm>
        </p:grpSpPr>
        <p:sp>
          <p:nvSpPr>
            <p:cNvPr id="122" name="Google Shape;122;p1"/>
            <p:cNvSpPr txBox="1"/>
            <p:nvPr/>
          </p:nvSpPr>
          <p:spPr>
            <a:xfrm>
              <a:off x="438676" y="5367549"/>
              <a:ext cx="4371054" cy="1155810"/>
            </a:xfrm>
            <a:prstGeom prst="rect">
              <a:avLst/>
            </a:prstGeom>
            <a:solidFill>
              <a:srgbClr val="00B0F0"/>
            </a:solidFill>
            <a:ln>
              <a:noFill/>
            </a:ln>
            <a:effectLst>
              <a:outerShdw blurRad="50800" dist="38100" dir="2700000" algn="tl" rotWithShape="0">
                <a:srgbClr val="000000">
                  <a:alpha val="39607"/>
                </a:srgbClr>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23" name="Google Shape;123;p1"/>
            <p:cNvSpPr txBox="1"/>
            <p:nvPr/>
          </p:nvSpPr>
          <p:spPr>
            <a:xfrm>
              <a:off x="575185" y="5263025"/>
              <a:ext cx="4304214" cy="1169798"/>
            </a:xfrm>
            <a:prstGeom prst="rect">
              <a:avLst/>
            </a:prstGeom>
            <a:noFill/>
            <a:ln>
              <a:noFill/>
            </a:ln>
          </p:spPr>
          <p:txBody>
            <a:bodyPr spcFirstLastPara="1" wrap="square" lIns="36575" tIns="36575" rIns="36575" bIns="36575" anchor="t" anchorCtr="0">
              <a:noAutofit/>
            </a:bodyPr>
            <a:lstStyle/>
            <a:p>
              <a:pPr marL="0" marR="34925" lvl="0" indent="0" algn="l" rtl="0">
                <a:lnSpc>
                  <a:spcPct val="128000"/>
                </a:lnSpc>
                <a:spcBef>
                  <a:spcPts val="0"/>
                </a:spcBef>
                <a:spcAft>
                  <a:spcPts val="0"/>
                </a:spcAft>
                <a:buClr>
                  <a:schemeClr val="dk1"/>
                </a:buClr>
                <a:buSzPts val="1800"/>
                <a:buFont typeface="Calibri"/>
                <a:buNone/>
              </a:pPr>
              <a:endParaRPr sz="1800" b="1" i="0" u="none" strike="noStrike" cap="none">
                <a:solidFill>
                  <a:srgbClr val="FFFFFE"/>
                </a:solidFill>
                <a:latin typeface="Calibri"/>
                <a:ea typeface="Calibri"/>
                <a:cs typeface="Calibri"/>
                <a:sym typeface="Calibri"/>
              </a:endParaRPr>
            </a:p>
            <a:p>
              <a:pPr marL="0" marR="0" lvl="0" indent="0" algn="l" rtl="0">
                <a:lnSpc>
                  <a:spcPct val="100000"/>
                </a:lnSpc>
                <a:spcBef>
                  <a:spcPts val="0"/>
                </a:spcBef>
                <a:spcAft>
                  <a:spcPts val="0"/>
                </a:spcAft>
                <a:buClr>
                  <a:srgbClr val="FFFFFE"/>
                </a:buClr>
                <a:buSzPts val="4200"/>
                <a:buFont typeface="Calibri"/>
                <a:buNone/>
              </a:pPr>
              <a:r>
                <a:rPr lang="en-US" sz="4200" b="1" i="0" u="none" strike="noStrike" cap="none">
                  <a:solidFill>
                    <a:srgbClr val="FFFFFE"/>
                  </a:solidFill>
                  <a:latin typeface="Calibri"/>
                  <a:ea typeface="Calibri"/>
                  <a:cs typeface="Calibri"/>
                  <a:sym typeface="Calibri"/>
                </a:rPr>
                <a:t>Direitos Humanos</a:t>
              </a:r>
              <a:endParaRPr sz="4200" b="0" i="0" u="none" strike="noStrike" cap="none">
                <a:solidFill>
                  <a:schemeClr val="dk1"/>
                </a:solidFill>
                <a:latin typeface="Arial"/>
                <a:ea typeface="Arial"/>
                <a:cs typeface="Arial"/>
                <a:sym typeface="Arial"/>
              </a:endParaRPr>
            </a:p>
          </p:txBody>
        </p:sp>
      </p:grpSp>
      <p:sp>
        <p:nvSpPr>
          <p:cNvPr id="124" name="Google Shape;124;p1"/>
          <p:cNvSpPr/>
          <p:nvPr/>
        </p:nvSpPr>
        <p:spPr>
          <a:xfrm rot="-5400000">
            <a:off x="4959752" y="-344870"/>
            <a:ext cx="2243467" cy="12192000"/>
          </a:xfrm>
          <a:prstGeom prst="rect">
            <a:avLst/>
          </a:prstGeom>
          <a:gradFill>
            <a:gsLst>
              <a:gs pos="0">
                <a:srgbClr val="008BBE"/>
              </a:gs>
              <a:gs pos="100000">
                <a:srgbClr val="00B0F0">
                  <a:alpha val="0"/>
                </a:srgbClr>
              </a:gs>
            </a:gsLst>
            <a:lin ang="0" scaled="0"/>
          </a:gradFill>
          <a:ln w="31750" cap="flat" cmpd="sng">
            <a:solidFill>
              <a:srgbClr val="DCD6D4">
                <a:alpha val="0"/>
              </a:srgbClr>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5" name="Google Shape;125;p1"/>
          <p:cNvSpPr txBox="1"/>
          <p:nvPr/>
        </p:nvSpPr>
        <p:spPr>
          <a:xfrm>
            <a:off x="395133" y="4231291"/>
            <a:ext cx="7817050" cy="544499"/>
          </a:xfrm>
          <a:prstGeom prst="rect">
            <a:avLst/>
          </a:prstGeom>
          <a:noFill/>
          <a:ln>
            <a:noFill/>
          </a:ln>
        </p:spPr>
        <p:txBody>
          <a:bodyPr spcFirstLastPara="1" wrap="square" lIns="36575" tIns="36575" rIns="36575" bIns="36575" anchor="t" anchorCtr="0">
            <a:noAutofit/>
          </a:bodyPr>
          <a:lstStyle/>
          <a:p>
            <a:pPr marL="0" marR="0" lvl="0" indent="0" algn="l" rtl="0">
              <a:spcBef>
                <a:spcPts val="0"/>
              </a:spcBef>
              <a:spcAft>
                <a:spcPts val="0"/>
              </a:spcAft>
              <a:buNone/>
            </a:pPr>
            <a:r>
              <a:rPr lang="en-US" sz="3000">
                <a:solidFill>
                  <a:srgbClr val="00B0F0"/>
                </a:solidFill>
                <a:latin typeface="Calibri"/>
                <a:ea typeface="Calibri"/>
                <a:cs typeface="Calibri"/>
                <a:sym typeface="Calibri"/>
              </a:rPr>
              <a:t>Treinamento principal </a:t>
            </a:r>
            <a:r>
              <a:rPr lang="en-US" sz="3000" i="1">
                <a:solidFill>
                  <a:srgbClr val="00B0F0"/>
                </a:solidFill>
                <a:latin typeface="Calibri"/>
                <a:ea typeface="Calibri"/>
                <a:cs typeface="Calibri"/>
                <a:sym typeface="Calibri"/>
              </a:rPr>
              <a:t>QualityRights</a:t>
            </a:r>
            <a:r>
              <a:rPr lang="en-US" sz="3000">
                <a:solidFill>
                  <a:srgbClr val="00B0F0"/>
                </a:solidFill>
                <a:latin typeface="Calibri"/>
                <a:ea typeface="Calibri"/>
                <a:cs typeface="Calibri"/>
                <a:sym typeface="Calibri"/>
              </a:rPr>
              <a:t> da OMS - para todos os serviços e todas as pessoas</a:t>
            </a:r>
            <a:endParaRPr sz="1800" b="0" i="0" u="none" strike="noStrike" cap="none">
              <a:solidFill>
                <a:schemeClr val="dk1"/>
              </a:solidFill>
              <a:latin typeface="Arial"/>
              <a:ea typeface="Arial"/>
              <a:cs typeface="Arial"/>
              <a:sym typeface="Arial"/>
            </a:endParaRPr>
          </a:p>
        </p:txBody>
      </p:sp>
      <p:sp>
        <p:nvSpPr>
          <p:cNvPr id="126" name="Google Shape;126;p1"/>
          <p:cNvSpPr txBox="1"/>
          <p:nvPr/>
        </p:nvSpPr>
        <p:spPr>
          <a:xfrm>
            <a:off x="9898742" y="249572"/>
            <a:ext cx="2293258" cy="514692"/>
          </a:xfrm>
          <a:prstGeom prst="rect">
            <a:avLst/>
          </a:prstGeom>
          <a:solidFill>
            <a:srgbClr val="00B0F0"/>
          </a:solidFill>
          <a:ln>
            <a:noFill/>
          </a:ln>
          <a:effectLst>
            <a:outerShdw blurRad="50800" dist="38100" dir="2700000" algn="tl" rotWithShape="0">
              <a:srgbClr val="000000">
                <a:alpha val="40000"/>
              </a:srgbClr>
            </a:outerShdw>
          </a:effectLst>
        </p:spPr>
        <p:txBody>
          <a:bodyPr spcFirstLastPara="1" wrap="square" lIns="36575" tIns="36575" rIns="36575" bIns="36575" anchor="t" anchorCtr="0">
            <a:noAutofit/>
          </a:bodyPr>
          <a:lstStyle/>
          <a:p>
            <a:pPr marL="0" marR="0" lvl="0" indent="0" algn="ctr" rtl="0">
              <a:spcBef>
                <a:spcPts val="0"/>
              </a:spcBef>
              <a:spcAft>
                <a:spcPts val="0"/>
              </a:spcAft>
              <a:buNone/>
            </a:pPr>
            <a:r>
              <a:rPr lang="en-US" sz="2800">
                <a:solidFill>
                  <a:srgbClr val="FFFFFE"/>
                </a:solidFill>
                <a:latin typeface="Calibri"/>
                <a:ea typeface="Calibri"/>
                <a:cs typeface="Calibri"/>
                <a:sym typeface="Calibri"/>
              </a:rPr>
              <a:t>Slides do curso</a:t>
            </a:r>
            <a:endParaRPr sz="2800">
              <a:solidFill>
                <a:schemeClr val="dk1"/>
              </a:solidFill>
              <a:latin typeface="Arial"/>
              <a:ea typeface="Arial"/>
              <a:cs typeface="Arial"/>
              <a:sym typeface="Arial"/>
            </a:endParaRPr>
          </a:p>
        </p:txBody>
      </p:sp>
      <p:grpSp>
        <p:nvGrpSpPr>
          <p:cNvPr id="127" name="Google Shape;127;p1"/>
          <p:cNvGrpSpPr/>
          <p:nvPr/>
        </p:nvGrpSpPr>
        <p:grpSpPr>
          <a:xfrm>
            <a:off x="10660776" y="5369442"/>
            <a:ext cx="1292431" cy="1238986"/>
            <a:chOff x="158998" y="5422506"/>
            <a:chExt cx="1133135" cy="1128709"/>
          </a:xfrm>
        </p:grpSpPr>
        <p:pic>
          <p:nvPicPr>
            <p:cNvPr id="128" name="Google Shape;128;p1"/>
            <p:cNvPicPr preferRelativeResize="0"/>
            <p:nvPr/>
          </p:nvPicPr>
          <p:blipFill rotWithShape="1">
            <a:blip r:embed="rId4">
              <a:alphaModFix/>
            </a:blip>
            <a:srcRect/>
            <a:stretch/>
          </p:blipFill>
          <p:spPr>
            <a:xfrm>
              <a:off x="158998" y="5422506"/>
              <a:ext cx="1133135" cy="939657"/>
            </a:xfrm>
            <a:prstGeom prst="rect">
              <a:avLst/>
            </a:prstGeom>
            <a:noFill/>
            <a:ln>
              <a:noFill/>
            </a:ln>
          </p:spPr>
        </p:pic>
        <p:sp>
          <p:nvSpPr>
            <p:cNvPr id="129" name="Google Shape;129;p1"/>
            <p:cNvSpPr txBox="1"/>
            <p:nvPr/>
          </p:nvSpPr>
          <p:spPr>
            <a:xfrm>
              <a:off x="290136" y="6375666"/>
              <a:ext cx="870857" cy="175549"/>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400">
                  <a:solidFill>
                    <a:srgbClr val="FF0000"/>
                  </a:solidFill>
                  <a:latin typeface="Calibri"/>
                  <a:ea typeface="Calibri"/>
                  <a:cs typeface="Calibri"/>
                  <a:sym typeface="Calibri"/>
                </a:rPr>
                <a:t>QualityRights</a:t>
              </a:r>
              <a:endParaRPr/>
            </a:p>
          </p:txBody>
        </p:sp>
      </p:grpSp>
      <p:sp>
        <p:nvSpPr>
          <p:cNvPr id="130" name="Google Shape;130;p1"/>
          <p:cNvSpPr txBox="1"/>
          <p:nvPr/>
        </p:nvSpPr>
        <p:spPr>
          <a:xfrm>
            <a:off x="11157084" y="3185587"/>
            <a:ext cx="1343025" cy="250826"/>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FFFFFE"/>
              </a:buClr>
              <a:buSzPts val="1000"/>
              <a:buFont typeface="Calibri"/>
              <a:buNone/>
            </a:pPr>
            <a:r>
              <a:rPr lang="en-US" sz="1000">
                <a:solidFill>
                  <a:srgbClr val="FFFFFE"/>
                </a:solidFill>
                <a:latin typeface="Calibri"/>
                <a:ea typeface="Calibri"/>
                <a:cs typeface="Calibri"/>
                <a:sym typeface="Calibri"/>
              </a:rPr>
              <a:t>OMS/Heba Farid </a:t>
            </a:r>
            <a:endParaRPr sz="1800" b="0" i="0" u="none" strike="noStrike" cap="none">
              <a:solidFill>
                <a:schemeClr val="dk1"/>
              </a:solidFill>
              <a:latin typeface="Arial"/>
              <a:ea typeface="Arial"/>
              <a:cs typeface="Arial"/>
              <a:sym typeface="Arial"/>
            </a:endParaRPr>
          </a:p>
        </p:txBody>
      </p:sp>
      <p:pic>
        <p:nvPicPr>
          <p:cNvPr id="131" name="Google Shape;131;p1" descr="Logotipo&#10;&#10;O conteúdo gerado por IA pode estar incorreto."/>
          <p:cNvPicPr preferRelativeResize="0"/>
          <p:nvPr/>
        </p:nvPicPr>
        <p:blipFill rotWithShape="1">
          <a:blip r:embed="rId5">
            <a:alphaModFix/>
          </a:blip>
          <a:srcRect/>
          <a:stretch/>
        </p:blipFill>
        <p:spPr>
          <a:xfrm>
            <a:off x="8541836" y="5505524"/>
            <a:ext cx="2015767" cy="1175081"/>
          </a:xfrm>
          <a:prstGeom prst="rect">
            <a:avLst/>
          </a:prstGeom>
          <a:noFill/>
          <a:ln>
            <a:noFill/>
          </a:ln>
        </p:spPr>
      </p:pic>
      <p:pic>
        <p:nvPicPr>
          <p:cNvPr id="132" name="Google Shape;132;p1" descr="Logotipo&#10;&#10;O conteúdo gerado por IA pode estar incorreto."/>
          <p:cNvPicPr preferRelativeResize="0"/>
          <p:nvPr/>
        </p:nvPicPr>
        <p:blipFill rotWithShape="1">
          <a:blip r:embed="rId6">
            <a:alphaModFix/>
          </a:blip>
          <a:srcRect/>
          <a:stretch/>
        </p:blipFill>
        <p:spPr>
          <a:xfrm>
            <a:off x="6971694" y="5505524"/>
            <a:ext cx="1292431" cy="117508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0"/>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207" name="Google Shape;207;p10"/>
          <p:cNvSpPr txBox="1">
            <a:spLocks noGrp="1"/>
          </p:cNvSpPr>
          <p:nvPr>
            <p:ph type="title"/>
          </p:nvPr>
        </p:nvSpPr>
        <p:spPr>
          <a:xfrm>
            <a:off x="507205" y="506412"/>
            <a:ext cx="11174401"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Exercício 1.1: Todos </a:t>
            </a:r>
            <a:r>
              <a:rPr lang="en-US" sz="3000" dirty="0" err="1"/>
              <a:t>nascemos</a:t>
            </a:r>
            <a:r>
              <a:rPr lang="en-US" sz="3000" dirty="0"/>
              <a:t> livres e </a:t>
            </a:r>
            <a:r>
              <a:rPr lang="en-US" sz="3000" dirty="0" err="1"/>
              <a:t>iguais</a:t>
            </a:r>
            <a:r>
              <a:rPr lang="en-US" sz="3000" dirty="0"/>
              <a:t> -1</a:t>
            </a:r>
            <a:endParaRPr dirty="0"/>
          </a:p>
        </p:txBody>
      </p:sp>
      <p:sp>
        <p:nvSpPr>
          <p:cNvPr id="208" name="Google Shape;208;p10"/>
          <p:cNvSpPr txBox="1">
            <a:spLocks noGrp="1"/>
          </p:cNvSpPr>
          <p:nvPr>
            <p:ph type="body" idx="2"/>
          </p:nvPr>
        </p:nvSpPr>
        <p:spPr>
          <a:xfrm>
            <a:off x="507195" y="2760223"/>
            <a:ext cx="11174412" cy="583830"/>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500"/>
              <a:buNone/>
            </a:pPr>
            <a:r>
              <a:rPr lang="en-US" sz="2500" dirty="0"/>
              <a:t>Você </a:t>
            </a:r>
            <a:r>
              <a:rPr lang="en-US" sz="2500" dirty="0" err="1"/>
              <a:t>concorda</a:t>
            </a:r>
            <a:r>
              <a:rPr lang="en-US" sz="2500" dirty="0"/>
              <a:t> ou </a:t>
            </a:r>
            <a:r>
              <a:rPr lang="en-US" sz="2500" dirty="0" err="1"/>
              <a:t>discorda</a:t>
            </a:r>
            <a:r>
              <a:rPr lang="en-US" sz="2500" dirty="0"/>
              <a:t> da </a:t>
            </a:r>
            <a:r>
              <a:rPr lang="en-US" sz="2500" dirty="0" err="1"/>
              <a:t>seguinte</a:t>
            </a:r>
            <a:r>
              <a:rPr lang="en-US" sz="2500" dirty="0"/>
              <a:t> </a:t>
            </a:r>
            <a:r>
              <a:rPr lang="en-US" sz="2500" dirty="0" err="1"/>
              <a:t>afirmação</a:t>
            </a:r>
            <a:r>
              <a:rPr lang="en-US" sz="2500" dirty="0"/>
              <a:t>? </a:t>
            </a:r>
            <a:endParaRPr dirty="0"/>
          </a:p>
          <a:p>
            <a:pPr marL="0" lvl="0" indent="0" algn="ctr" rtl="0">
              <a:lnSpc>
                <a:spcPct val="100000"/>
              </a:lnSpc>
              <a:spcBef>
                <a:spcPts val="1200"/>
              </a:spcBef>
              <a:spcAft>
                <a:spcPts val="0"/>
              </a:spcAft>
              <a:buSzPts val="2500"/>
              <a:buNone/>
            </a:pPr>
            <a:r>
              <a:rPr lang="en-US" sz="2500" b="1" i="1" dirty="0"/>
              <a:t>Todos </a:t>
            </a:r>
            <a:r>
              <a:rPr lang="en-US" sz="2500" b="1" i="1" dirty="0" err="1"/>
              <a:t>nós</a:t>
            </a:r>
            <a:r>
              <a:rPr lang="en-US" sz="2500" b="1" i="1" dirty="0"/>
              <a:t> </a:t>
            </a:r>
            <a:r>
              <a:rPr lang="en-US" sz="2500" b="1" i="1" dirty="0" err="1"/>
              <a:t>nascemos</a:t>
            </a:r>
            <a:r>
              <a:rPr lang="en-US" sz="2500" b="1" i="1" dirty="0"/>
              <a:t> livres e </a:t>
            </a:r>
            <a:r>
              <a:rPr lang="en-US" sz="2500" b="1" i="1" dirty="0" err="1"/>
              <a:t>iguais</a:t>
            </a:r>
            <a:r>
              <a:rPr lang="en-US" sz="2500" b="1" i="1" dirty="0"/>
              <a:t>.</a:t>
            </a:r>
            <a:endParaRPr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p100"/>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100</a:t>
            </a:fld>
            <a:endParaRPr/>
          </a:p>
        </p:txBody>
      </p:sp>
      <p:sp>
        <p:nvSpPr>
          <p:cNvPr id="953" name="Google Shape;953;p100"/>
          <p:cNvSpPr txBox="1">
            <a:spLocks noGrp="1"/>
          </p:cNvSpPr>
          <p:nvPr>
            <p:ph type="body" idx="1"/>
          </p:nvPr>
        </p:nvSpPr>
        <p:spPr>
          <a:xfrm>
            <a:off x="507217" y="1987238"/>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dirty="0" err="1">
                <a:solidFill>
                  <a:schemeClr val="accent2"/>
                </a:solidFill>
                <a:latin typeface="Century Gothic"/>
                <a:ea typeface="Century Gothic"/>
                <a:cs typeface="Century Gothic"/>
                <a:sym typeface="Century Gothic"/>
              </a:rPr>
              <a:t>Comunidades</a:t>
            </a:r>
            <a:endParaRPr dirty="0"/>
          </a:p>
        </p:txBody>
      </p:sp>
      <p:sp>
        <p:nvSpPr>
          <p:cNvPr id="954" name="Google Shape;954;p100"/>
          <p:cNvSpPr txBox="1">
            <a:spLocks noGrp="1"/>
          </p:cNvSpPr>
          <p:nvPr>
            <p:ph type="body" idx="2"/>
          </p:nvPr>
        </p:nvSpPr>
        <p:spPr>
          <a:xfrm>
            <a:off x="507205" y="2741354"/>
            <a:ext cx="11174412" cy="1700017"/>
          </a:xfrm>
          <a:prstGeom prst="rect">
            <a:avLst/>
          </a:prstGeom>
          <a:noFill/>
          <a:ln>
            <a:noFill/>
          </a:ln>
        </p:spPr>
        <p:txBody>
          <a:bodyPr spcFirstLastPara="1" wrap="square" lIns="0" tIns="46800" rIns="0" bIns="45700" anchor="t" anchorCtr="0">
            <a:noAutofit/>
          </a:bodyPr>
          <a:lstStyle/>
          <a:p>
            <a:pPr marL="0" lvl="0" indent="0" algn="just" rtl="0">
              <a:lnSpc>
                <a:spcPct val="100000"/>
              </a:lnSpc>
              <a:spcBef>
                <a:spcPts val="0"/>
              </a:spcBef>
              <a:spcAft>
                <a:spcPts val="0"/>
              </a:spcAft>
              <a:buSzPts val="2200"/>
              <a:buNone/>
            </a:pPr>
            <a:r>
              <a:rPr lang="en-US" sz="2000" b="1" dirty="0" err="1"/>
              <a:t>Exemplo</a:t>
            </a:r>
            <a:r>
              <a:rPr lang="en-US" sz="2000" b="1" dirty="0"/>
              <a:t> 1: </a:t>
            </a:r>
            <a:r>
              <a:rPr lang="en-US" sz="2000" b="1" dirty="0" err="1"/>
              <a:t>Movimento</a:t>
            </a:r>
            <a:r>
              <a:rPr lang="en-US" sz="2000" b="1" dirty="0"/>
              <a:t> Afro-Americano dos </a:t>
            </a:r>
            <a:r>
              <a:rPr lang="en-US" sz="2000" b="1" dirty="0" err="1"/>
              <a:t>Direitos</a:t>
            </a:r>
            <a:r>
              <a:rPr lang="en-US" sz="2000" b="1" dirty="0"/>
              <a:t> Civis</a:t>
            </a:r>
            <a:endParaRPr sz="2000" dirty="0"/>
          </a:p>
          <a:p>
            <a:pPr marL="285750" lvl="0" indent="-285750" algn="just" rtl="0">
              <a:lnSpc>
                <a:spcPct val="100000"/>
              </a:lnSpc>
              <a:spcBef>
                <a:spcPts val="1200"/>
              </a:spcBef>
              <a:spcAft>
                <a:spcPts val="0"/>
              </a:spcAft>
              <a:buSzPts val="2200"/>
              <a:buChar char="•"/>
            </a:pPr>
            <a:r>
              <a:rPr lang="en-US" sz="2000" dirty="0"/>
              <a:t>Nos </a:t>
            </a:r>
            <a:r>
              <a:rPr lang="en-US" sz="2000" dirty="0" err="1"/>
              <a:t>anos</a:t>
            </a:r>
            <a:r>
              <a:rPr lang="en-US" sz="2000" dirty="0"/>
              <a:t> 60, a </a:t>
            </a:r>
            <a:r>
              <a:rPr lang="en-US" sz="2000" dirty="0" err="1"/>
              <a:t>comunidade</a:t>
            </a:r>
            <a:r>
              <a:rPr lang="en-US" sz="2000" dirty="0"/>
              <a:t> afro-americana </a:t>
            </a:r>
            <a:r>
              <a:rPr lang="en-US" sz="2000" dirty="0" err="1"/>
              <a:t>nos</a:t>
            </a:r>
            <a:r>
              <a:rPr lang="en-US" sz="2000" dirty="0"/>
              <a:t> </a:t>
            </a:r>
            <a:r>
              <a:rPr lang="en-US" sz="2000" dirty="0" err="1"/>
              <a:t>Estados</a:t>
            </a:r>
            <a:r>
              <a:rPr lang="en-US" sz="2000" dirty="0"/>
              <a:t> Unidos </a:t>
            </a:r>
            <a:r>
              <a:rPr lang="en-US" sz="2000" dirty="0" err="1"/>
              <a:t>continuou</a:t>
            </a:r>
            <a:r>
              <a:rPr lang="en-US" sz="2000" dirty="0"/>
              <a:t> a </a:t>
            </a:r>
            <a:r>
              <a:rPr lang="en-US" sz="2000" dirty="0" err="1"/>
              <a:t>luta</a:t>
            </a:r>
            <a:r>
              <a:rPr lang="en-US" sz="2000" dirty="0"/>
              <a:t> para </a:t>
            </a:r>
            <a:r>
              <a:rPr lang="en-US" sz="2000" dirty="0" err="1"/>
              <a:t>alcançar</a:t>
            </a:r>
            <a:r>
              <a:rPr lang="en-US" sz="2000" dirty="0"/>
              <a:t> a </a:t>
            </a:r>
            <a:r>
              <a:rPr lang="en-US" sz="2000" dirty="0" err="1"/>
              <a:t>igualdade</a:t>
            </a:r>
            <a:r>
              <a:rPr lang="en-US" sz="2000" dirty="0"/>
              <a:t> de </a:t>
            </a:r>
            <a:r>
              <a:rPr lang="en-US" sz="2000" dirty="0" err="1"/>
              <a:t>direitos</a:t>
            </a:r>
            <a:r>
              <a:rPr lang="en-US" sz="2000" dirty="0"/>
              <a:t>. O </a:t>
            </a:r>
            <a:r>
              <a:rPr lang="en-US" sz="2000" dirty="0" err="1"/>
              <a:t>uso</a:t>
            </a:r>
            <a:r>
              <a:rPr lang="en-US" sz="2000" dirty="0"/>
              <a:t> de </a:t>
            </a:r>
            <a:r>
              <a:rPr lang="en-US" sz="2000" dirty="0" err="1"/>
              <a:t>protestos</a:t>
            </a:r>
            <a:r>
              <a:rPr lang="en-US" sz="2000" dirty="0"/>
              <a:t> </a:t>
            </a:r>
            <a:r>
              <a:rPr lang="en-US" sz="2000" dirty="0" err="1"/>
              <a:t>não</a:t>
            </a:r>
            <a:r>
              <a:rPr lang="en-US" sz="2000" dirty="0"/>
              <a:t> </a:t>
            </a:r>
            <a:r>
              <a:rPr lang="en-US" sz="2000" dirty="0" err="1"/>
              <a:t>violentos</a:t>
            </a:r>
            <a:r>
              <a:rPr lang="en-US" sz="2000" dirty="0"/>
              <a:t> e </a:t>
            </a:r>
            <a:r>
              <a:rPr lang="en-US" sz="2000" dirty="0" err="1"/>
              <a:t>desobediência</a:t>
            </a:r>
            <a:r>
              <a:rPr lang="en-US" sz="2000" dirty="0"/>
              <a:t> civil </a:t>
            </a:r>
            <a:r>
              <a:rPr lang="en-US" sz="2000" dirty="0" err="1"/>
              <a:t>resultou</a:t>
            </a:r>
            <a:r>
              <a:rPr lang="en-US" sz="2000" dirty="0"/>
              <a:t> na Lei dos </a:t>
            </a:r>
            <a:r>
              <a:rPr lang="en-US" sz="2000" dirty="0" err="1"/>
              <a:t>Direitos</a:t>
            </a:r>
            <a:r>
              <a:rPr lang="en-US" sz="2000" dirty="0"/>
              <a:t> Civis de 1964.</a:t>
            </a:r>
            <a:endParaRPr sz="2000" dirty="0"/>
          </a:p>
        </p:txBody>
      </p:sp>
      <p:sp>
        <p:nvSpPr>
          <p:cNvPr id="955" name="Google Shape;955;p100"/>
          <p:cNvSpPr txBox="1">
            <a:spLocks noGrp="1"/>
          </p:cNvSpPr>
          <p:nvPr>
            <p:ph type="title"/>
          </p:nvPr>
        </p:nvSpPr>
        <p:spPr>
          <a:xfrm>
            <a:off x="507205" y="506412"/>
            <a:ext cx="10798103" cy="440202"/>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Apresentação</a:t>
            </a:r>
            <a:r>
              <a:rPr lang="en-US" sz="3000" dirty="0"/>
              <a:t>: </a:t>
            </a:r>
            <a:r>
              <a:rPr lang="en-US" dirty="0"/>
              <a:t>Luta </a:t>
            </a:r>
            <a:r>
              <a:rPr lang="en-US" dirty="0" err="1"/>
              <a:t>pelos</a:t>
            </a:r>
            <a:r>
              <a:rPr lang="en-US" dirty="0"/>
              <a:t> </a:t>
            </a:r>
            <a:r>
              <a:rPr lang="en-US" dirty="0" err="1"/>
              <a:t>direitos</a:t>
            </a:r>
            <a:r>
              <a:rPr lang="en-US" dirty="0"/>
              <a:t> – </a:t>
            </a:r>
            <a:r>
              <a:rPr lang="en-US" dirty="0" err="1"/>
              <a:t>defensores</a:t>
            </a:r>
            <a:r>
              <a:rPr lang="en-US" dirty="0"/>
              <a:t> dos </a:t>
            </a:r>
            <a:r>
              <a:rPr lang="en-US" dirty="0" err="1"/>
              <a:t>direitos</a:t>
            </a:r>
            <a:r>
              <a:rPr lang="en-US" dirty="0"/>
              <a:t> </a:t>
            </a:r>
            <a:r>
              <a:rPr lang="en-US" dirty="0" err="1"/>
              <a:t>humanos</a:t>
            </a:r>
            <a:r>
              <a:rPr lang="en-US" dirty="0"/>
              <a:t> </a:t>
            </a:r>
            <a:r>
              <a:rPr lang="en-US" sz="3000" dirty="0"/>
              <a:t>- 7</a:t>
            </a:r>
            <a:endParaRPr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101"/>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101</a:t>
            </a:fld>
            <a:endParaRPr/>
          </a:p>
        </p:txBody>
      </p:sp>
      <p:sp>
        <p:nvSpPr>
          <p:cNvPr id="962" name="Google Shape;962;p101"/>
          <p:cNvSpPr txBox="1">
            <a:spLocks noGrp="1"/>
          </p:cNvSpPr>
          <p:nvPr>
            <p:ph type="body" idx="1"/>
          </p:nvPr>
        </p:nvSpPr>
        <p:spPr>
          <a:xfrm>
            <a:off x="507217" y="1836532"/>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dirty="0" err="1">
                <a:solidFill>
                  <a:schemeClr val="accent2"/>
                </a:solidFill>
                <a:latin typeface="Century Gothic"/>
                <a:ea typeface="Century Gothic"/>
                <a:cs typeface="Century Gothic"/>
                <a:sym typeface="Century Gothic"/>
              </a:rPr>
              <a:t>Comunidades</a:t>
            </a:r>
            <a:endParaRPr dirty="0"/>
          </a:p>
        </p:txBody>
      </p:sp>
      <p:sp>
        <p:nvSpPr>
          <p:cNvPr id="963" name="Google Shape;963;p101"/>
          <p:cNvSpPr txBox="1">
            <a:spLocks noGrp="1"/>
          </p:cNvSpPr>
          <p:nvPr>
            <p:ph type="body" idx="2"/>
          </p:nvPr>
        </p:nvSpPr>
        <p:spPr>
          <a:xfrm>
            <a:off x="507205" y="2575649"/>
            <a:ext cx="11174412" cy="1838089"/>
          </a:xfrm>
          <a:prstGeom prst="rect">
            <a:avLst/>
          </a:prstGeom>
          <a:noFill/>
          <a:ln>
            <a:noFill/>
          </a:ln>
        </p:spPr>
        <p:txBody>
          <a:bodyPr spcFirstLastPara="1" wrap="square" lIns="0" tIns="46800" rIns="0" bIns="45700" anchor="t" anchorCtr="0">
            <a:noAutofit/>
          </a:bodyPr>
          <a:lstStyle/>
          <a:p>
            <a:pPr marL="0" lvl="0" indent="0" algn="just" rtl="0">
              <a:lnSpc>
                <a:spcPct val="100000"/>
              </a:lnSpc>
              <a:spcBef>
                <a:spcPts val="600"/>
              </a:spcBef>
              <a:spcAft>
                <a:spcPts val="0"/>
              </a:spcAft>
              <a:buSzPts val="2200"/>
              <a:buNone/>
            </a:pPr>
            <a:r>
              <a:rPr lang="en-US" sz="2000" b="1" dirty="0" err="1"/>
              <a:t>Exemplo</a:t>
            </a:r>
            <a:r>
              <a:rPr lang="en-US" sz="2000" b="1" dirty="0"/>
              <a:t> 2: </a:t>
            </a:r>
            <a:r>
              <a:rPr lang="en-US" sz="2000" b="1" dirty="0" err="1"/>
              <a:t>Movimento</a:t>
            </a:r>
            <a:r>
              <a:rPr lang="en-US" sz="2000" b="1" dirty="0"/>
              <a:t> de </a:t>
            </a:r>
            <a:r>
              <a:rPr lang="en-US" sz="2000" b="1" dirty="0" err="1"/>
              <a:t>usuários</a:t>
            </a:r>
            <a:r>
              <a:rPr lang="en-US" sz="2000" b="1" dirty="0"/>
              <a:t> e </a:t>
            </a:r>
            <a:r>
              <a:rPr lang="en-US" sz="2000" b="1" dirty="0" err="1"/>
              <a:t>sobreviventes</a:t>
            </a:r>
            <a:r>
              <a:rPr lang="en-US" sz="2000" b="1" dirty="0"/>
              <a:t> da </a:t>
            </a:r>
            <a:r>
              <a:rPr lang="en-US" sz="2000" b="1" dirty="0" err="1"/>
              <a:t>Psiquiatria</a:t>
            </a:r>
            <a:endParaRPr sz="2000" b="1" dirty="0"/>
          </a:p>
          <a:p>
            <a:pPr marL="285750" lvl="0" indent="-285750" algn="just" rtl="0">
              <a:lnSpc>
                <a:spcPct val="100000"/>
              </a:lnSpc>
              <a:spcBef>
                <a:spcPts val="600"/>
              </a:spcBef>
              <a:spcAft>
                <a:spcPts val="0"/>
              </a:spcAft>
              <a:buSzPts val="2200"/>
              <a:buChar char="•"/>
            </a:pPr>
            <a:r>
              <a:rPr lang="en-US" sz="2000" dirty="0"/>
              <a:t>O </a:t>
            </a:r>
            <a:r>
              <a:rPr lang="en-US" sz="2000" dirty="0" err="1"/>
              <a:t>movimento</a:t>
            </a:r>
            <a:r>
              <a:rPr lang="en-US" sz="2000" dirty="0"/>
              <a:t> de </a:t>
            </a:r>
            <a:r>
              <a:rPr lang="en-US" sz="2000" dirty="0" err="1"/>
              <a:t>usuários</a:t>
            </a:r>
            <a:r>
              <a:rPr lang="en-US" sz="2000" dirty="0"/>
              <a:t>/</a:t>
            </a:r>
            <a:r>
              <a:rPr lang="en-US" sz="2000" dirty="0" err="1"/>
              <a:t>sobreviventes</a:t>
            </a:r>
            <a:r>
              <a:rPr lang="en-US" sz="2000" dirty="0"/>
              <a:t> da </a:t>
            </a:r>
            <a:r>
              <a:rPr lang="en-US" sz="2000" dirty="0" err="1"/>
              <a:t>psiquiatria</a:t>
            </a:r>
            <a:r>
              <a:rPr lang="en-US" sz="2000" dirty="0"/>
              <a:t> </a:t>
            </a:r>
            <a:r>
              <a:rPr lang="en-US" sz="2000" dirty="0" err="1"/>
              <a:t>desenvolveu</a:t>
            </a:r>
            <a:r>
              <a:rPr lang="en-US" sz="2000" dirty="0"/>
              <a:t>-se em </a:t>
            </a:r>
            <a:r>
              <a:rPr lang="en-US" sz="2000" dirty="0" err="1"/>
              <a:t>grande</a:t>
            </a:r>
            <a:r>
              <a:rPr lang="en-US" sz="2000" dirty="0"/>
              <a:t> </a:t>
            </a:r>
            <a:r>
              <a:rPr lang="en-US" sz="2000" dirty="0" err="1"/>
              <a:t>parte</a:t>
            </a:r>
            <a:r>
              <a:rPr lang="en-US" sz="2000" dirty="0"/>
              <a:t> em </a:t>
            </a:r>
            <a:r>
              <a:rPr lang="en-US" sz="2000" dirty="0" err="1"/>
              <a:t>resposta</a:t>
            </a:r>
            <a:r>
              <a:rPr lang="en-US" sz="2000" dirty="0"/>
              <a:t> </a:t>
            </a:r>
            <a:r>
              <a:rPr lang="en-US" sz="2000" dirty="0" err="1"/>
              <a:t>aos</a:t>
            </a:r>
            <a:r>
              <a:rPr lang="en-US" sz="2000" dirty="0"/>
              <a:t> </a:t>
            </a:r>
            <a:r>
              <a:rPr lang="en-US" sz="2000" dirty="0" err="1"/>
              <a:t>danos</a:t>
            </a:r>
            <a:r>
              <a:rPr lang="en-US" sz="2000" dirty="0"/>
              <a:t> e </a:t>
            </a:r>
            <a:r>
              <a:rPr lang="en-US" sz="2000" dirty="0" err="1"/>
              <a:t>abusos</a:t>
            </a:r>
            <a:r>
              <a:rPr lang="en-US" sz="2000" dirty="0"/>
              <a:t> na </a:t>
            </a:r>
            <a:r>
              <a:rPr lang="en-US" sz="2000" dirty="0" err="1"/>
              <a:t>psiquiatria</a:t>
            </a:r>
            <a:r>
              <a:rPr lang="en-US" sz="2000" dirty="0"/>
              <a:t>. Nos EUA, </a:t>
            </a:r>
            <a:r>
              <a:rPr lang="en-US" sz="2000" dirty="0" err="1"/>
              <a:t>nas</a:t>
            </a:r>
            <a:r>
              <a:rPr lang="en-US" sz="2000" dirty="0"/>
              <a:t> </a:t>
            </a:r>
            <a:r>
              <a:rPr lang="en-US" sz="2000" dirty="0" err="1"/>
              <a:t>décadas</a:t>
            </a:r>
            <a:r>
              <a:rPr lang="en-US" sz="2000" dirty="0"/>
              <a:t> de 1960 e 1970, </a:t>
            </a:r>
            <a:r>
              <a:rPr lang="en-US" sz="2000" dirty="0" err="1"/>
              <a:t>antigos</a:t>
            </a:r>
            <a:r>
              <a:rPr lang="en-US" sz="2000" dirty="0"/>
              <a:t> “pacientes de saúde mental” </a:t>
            </a:r>
            <a:r>
              <a:rPr lang="en-US" sz="2000" dirty="0" err="1"/>
              <a:t>denunciaram</a:t>
            </a:r>
            <a:r>
              <a:rPr lang="en-US" sz="2000" dirty="0"/>
              <a:t> </a:t>
            </a:r>
            <a:r>
              <a:rPr lang="en-US" sz="2000" dirty="0" err="1"/>
              <a:t>publicamente</a:t>
            </a:r>
            <a:r>
              <a:rPr lang="en-US" sz="2000" dirty="0"/>
              <a:t> </a:t>
            </a:r>
            <a:r>
              <a:rPr lang="en-US" sz="2000" dirty="0" err="1"/>
              <a:t>os</a:t>
            </a:r>
            <a:r>
              <a:rPr lang="en-US" sz="2000" dirty="0"/>
              <a:t> </a:t>
            </a:r>
            <a:r>
              <a:rPr lang="en-US" sz="2000" dirty="0" err="1"/>
              <a:t>danos</a:t>
            </a:r>
            <a:r>
              <a:rPr lang="en-US" sz="2000" dirty="0"/>
              <a:t> </a:t>
            </a:r>
            <a:r>
              <a:rPr lang="en-US" sz="2000" dirty="0" err="1"/>
              <a:t>causados</a:t>
            </a:r>
            <a:r>
              <a:rPr lang="en-US" sz="2000" dirty="0"/>
              <a:t> por </a:t>
            </a:r>
            <a:r>
              <a:rPr lang="en-US" sz="2000" dirty="0" err="1"/>
              <a:t>abusos</a:t>
            </a:r>
            <a:r>
              <a:rPr lang="en-US" sz="2000" dirty="0"/>
              <a:t> na </a:t>
            </a:r>
            <a:r>
              <a:rPr lang="en-US" sz="2000" dirty="0" err="1"/>
              <a:t>psiquiatria</a:t>
            </a:r>
            <a:r>
              <a:rPr lang="en-US" sz="2000" dirty="0"/>
              <a:t> – </a:t>
            </a:r>
            <a:r>
              <a:rPr lang="en-US" sz="2000" dirty="0" err="1"/>
              <a:t>incluindo</a:t>
            </a:r>
            <a:r>
              <a:rPr lang="en-US" sz="2000" dirty="0"/>
              <a:t> </a:t>
            </a:r>
            <a:r>
              <a:rPr lang="en-US" sz="2000" dirty="0" err="1"/>
              <a:t>violência</a:t>
            </a:r>
            <a:r>
              <a:rPr lang="en-US" sz="2000" dirty="0"/>
              <a:t>, </a:t>
            </a:r>
            <a:r>
              <a:rPr lang="en-US" sz="2000" dirty="0" err="1"/>
              <a:t>internação</a:t>
            </a:r>
            <a:r>
              <a:rPr lang="en-US" sz="2000" dirty="0"/>
              <a:t> e </a:t>
            </a:r>
            <a:r>
              <a:rPr lang="en-US" sz="2000" dirty="0" err="1"/>
              <a:t>tratamento</a:t>
            </a:r>
            <a:r>
              <a:rPr lang="en-US" sz="2000" dirty="0"/>
              <a:t> </a:t>
            </a:r>
            <a:r>
              <a:rPr lang="en-US" sz="2000" dirty="0" err="1"/>
              <a:t>forçados</a:t>
            </a:r>
            <a:r>
              <a:rPr lang="en-US" sz="2000" dirty="0"/>
              <a:t>, </a:t>
            </a:r>
            <a:r>
              <a:rPr lang="en-US" sz="2000" dirty="0" err="1"/>
              <a:t>uso</a:t>
            </a:r>
            <a:r>
              <a:rPr lang="en-US" sz="2000" dirty="0"/>
              <a:t> de </a:t>
            </a:r>
            <a:r>
              <a:rPr lang="en-US" sz="2000" dirty="0" err="1"/>
              <a:t>isolamento</a:t>
            </a:r>
            <a:r>
              <a:rPr lang="en-US" sz="2000" dirty="0"/>
              <a:t> e </a:t>
            </a:r>
            <a:r>
              <a:rPr lang="en-US" sz="2000" dirty="0" err="1"/>
              <a:t>contenções</a:t>
            </a:r>
            <a:r>
              <a:rPr lang="en-US" sz="2000" dirty="0"/>
              <a:t> e </a:t>
            </a:r>
            <a:r>
              <a:rPr lang="en-US" sz="2000" dirty="0" err="1"/>
              <a:t>outras</a:t>
            </a:r>
            <a:r>
              <a:rPr lang="en-US" sz="2000" dirty="0"/>
              <a:t> </a:t>
            </a:r>
            <a:r>
              <a:rPr lang="en-US" sz="2000" dirty="0" err="1"/>
              <a:t>medidas</a:t>
            </a:r>
            <a:r>
              <a:rPr lang="en-US" sz="2000" dirty="0"/>
              <a:t> </a:t>
            </a:r>
            <a:r>
              <a:rPr lang="en-US" sz="2000" dirty="0" err="1"/>
              <a:t>coercitivas</a:t>
            </a:r>
            <a:r>
              <a:rPr lang="en-US" sz="2000" dirty="0"/>
              <a:t>.</a:t>
            </a:r>
            <a:endParaRPr sz="2000" dirty="0"/>
          </a:p>
        </p:txBody>
      </p:sp>
      <p:sp>
        <p:nvSpPr>
          <p:cNvPr id="964" name="Google Shape;964;p101"/>
          <p:cNvSpPr txBox="1">
            <a:spLocks noGrp="1"/>
          </p:cNvSpPr>
          <p:nvPr>
            <p:ph type="title"/>
          </p:nvPr>
        </p:nvSpPr>
        <p:spPr>
          <a:xfrm>
            <a:off x="507205" y="506412"/>
            <a:ext cx="10798103" cy="440202"/>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Apresentação</a:t>
            </a:r>
            <a:r>
              <a:rPr lang="en-US" sz="3000" dirty="0"/>
              <a:t>: </a:t>
            </a:r>
            <a:r>
              <a:rPr lang="en-US" dirty="0"/>
              <a:t>Luta </a:t>
            </a:r>
            <a:r>
              <a:rPr lang="en-US" dirty="0" err="1"/>
              <a:t>pelos</a:t>
            </a:r>
            <a:r>
              <a:rPr lang="en-US" dirty="0"/>
              <a:t> </a:t>
            </a:r>
            <a:r>
              <a:rPr lang="en-US" dirty="0" err="1"/>
              <a:t>direitos</a:t>
            </a:r>
            <a:r>
              <a:rPr lang="en-US" dirty="0"/>
              <a:t> – </a:t>
            </a:r>
            <a:r>
              <a:rPr lang="en-US" dirty="0" err="1"/>
              <a:t>defensores</a:t>
            </a:r>
            <a:r>
              <a:rPr lang="en-US" dirty="0"/>
              <a:t> dos </a:t>
            </a:r>
            <a:r>
              <a:rPr lang="en-US" dirty="0" err="1"/>
              <a:t>direitos</a:t>
            </a:r>
            <a:r>
              <a:rPr lang="en-US" dirty="0"/>
              <a:t> </a:t>
            </a:r>
            <a:r>
              <a:rPr lang="en-US" dirty="0" err="1"/>
              <a:t>humanos</a:t>
            </a:r>
            <a:r>
              <a:rPr lang="en-US" sz="3000" dirty="0"/>
              <a:t> - 8</a:t>
            </a:r>
            <a:endParaRPr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102"/>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102</a:t>
            </a:fld>
            <a:endParaRPr/>
          </a:p>
        </p:txBody>
      </p:sp>
      <p:sp>
        <p:nvSpPr>
          <p:cNvPr id="971" name="Google Shape;971;p102"/>
          <p:cNvSpPr txBox="1">
            <a:spLocks noGrp="1"/>
          </p:cNvSpPr>
          <p:nvPr>
            <p:ph type="body" idx="1"/>
          </p:nvPr>
        </p:nvSpPr>
        <p:spPr>
          <a:xfrm>
            <a:off x="507217" y="1940157"/>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dirty="0">
                <a:solidFill>
                  <a:schemeClr val="accent2"/>
                </a:solidFill>
                <a:latin typeface="Century Gothic"/>
                <a:ea typeface="Century Gothic"/>
                <a:cs typeface="Century Gothic"/>
                <a:sym typeface="Century Gothic"/>
              </a:rPr>
              <a:t>Governos</a:t>
            </a:r>
            <a:endParaRPr dirty="0"/>
          </a:p>
        </p:txBody>
      </p:sp>
      <p:sp>
        <p:nvSpPr>
          <p:cNvPr id="972" name="Google Shape;972;p102"/>
          <p:cNvSpPr txBox="1">
            <a:spLocks noGrp="1"/>
          </p:cNvSpPr>
          <p:nvPr>
            <p:ph type="body" idx="2"/>
          </p:nvPr>
        </p:nvSpPr>
        <p:spPr>
          <a:xfrm>
            <a:off x="507205" y="2649128"/>
            <a:ext cx="11174412" cy="1676688"/>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600"/>
              </a:spcBef>
              <a:spcAft>
                <a:spcPts val="0"/>
              </a:spcAft>
              <a:buSzPts val="2200"/>
              <a:buChar char="•"/>
            </a:pPr>
            <a:r>
              <a:rPr lang="en-US" sz="2000" dirty="0"/>
              <a:t>Os </a:t>
            </a:r>
            <a:r>
              <a:rPr lang="en-US" sz="2000" dirty="0" err="1"/>
              <a:t>governos</a:t>
            </a:r>
            <a:r>
              <a:rPr lang="en-US" sz="2000" dirty="0"/>
              <a:t> </a:t>
            </a:r>
            <a:r>
              <a:rPr lang="en-US" sz="2000" dirty="0" err="1"/>
              <a:t>têm</a:t>
            </a:r>
            <a:r>
              <a:rPr lang="en-US" sz="2000" dirty="0"/>
              <a:t> a </a:t>
            </a:r>
            <a:r>
              <a:rPr lang="en-US" sz="2000" dirty="0" err="1"/>
              <a:t>responsabilidade</a:t>
            </a:r>
            <a:r>
              <a:rPr lang="en-US" sz="2000" dirty="0"/>
              <a:t> </a:t>
            </a:r>
            <a:r>
              <a:rPr lang="en-US" sz="2000" dirty="0" err="1"/>
              <a:t>primária</a:t>
            </a:r>
            <a:r>
              <a:rPr lang="en-US" sz="2000" dirty="0"/>
              <a:t> de </a:t>
            </a:r>
            <a:r>
              <a:rPr lang="en-US" sz="2000" dirty="0" err="1"/>
              <a:t>proteger</a:t>
            </a:r>
            <a:r>
              <a:rPr lang="en-US" sz="2000" dirty="0"/>
              <a:t>, </a:t>
            </a:r>
            <a:r>
              <a:rPr lang="en-US" sz="2000" dirty="0" err="1"/>
              <a:t>respeitar</a:t>
            </a:r>
            <a:r>
              <a:rPr lang="en-US" sz="2000" dirty="0"/>
              <a:t> e </a:t>
            </a:r>
            <a:r>
              <a:rPr lang="en-US" sz="2000" dirty="0" err="1"/>
              <a:t>cumprir</a:t>
            </a:r>
            <a:r>
              <a:rPr lang="en-US" sz="2000" dirty="0"/>
              <a:t> </a:t>
            </a:r>
            <a:r>
              <a:rPr lang="en-US" sz="2000" dirty="0" err="1"/>
              <a:t>os</a:t>
            </a:r>
            <a:r>
              <a:rPr lang="en-US" sz="2000" dirty="0"/>
              <a:t> </a:t>
            </a:r>
            <a:r>
              <a:rPr lang="en-US" sz="2000" dirty="0" err="1"/>
              <a:t>direitos</a:t>
            </a:r>
            <a:r>
              <a:rPr lang="en-US" sz="2000" dirty="0"/>
              <a:t> </a:t>
            </a:r>
            <a:r>
              <a:rPr lang="en-US" sz="2000" dirty="0" err="1"/>
              <a:t>humanos</a:t>
            </a:r>
            <a:r>
              <a:rPr lang="en-US" sz="2000" dirty="0"/>
              <a:t>. </a:t>
            </a:r>
            <a:endParaRPr sz="2000" dirty="0"/>
          </a:p>
          <a:p>
            <a:pPr marL="285750" lvl="0" indent="-285750" algn="just" rtl="0">
              <a:lnSpc>
                <a:spcPct val="100000"/>
              </a:lnSpc>
              <a:spcBef>
                <a:spcPts val="600"/>
              </a:spcBef>
              <a:spcAft>
                <a:spcPts val="0"/>
              </a:spcAft>
              <a:buSzPts val="2200"/>
              <a:buChar char="•"/>
            </a:pPr>
            <a:r>
              <a:rPr lang="en-US" sz="2000" dirty="0"/>
              <a:t>Os </a:t>
            </a:r>
            <a:r>
              <a:rPr lang="en-US" sz="2000" dirty="0" err="1"/>
              <a:t>governos</a:t>
            </a:r>
            <a:r>
              <a:rPr lang="en-US" sz="2000" dirty="0"/>
              <a:t> do </a:t>
            </a:r>
            <a:r>
              <a:rPr lang="en-US" sz="2000" dirty="0" err="1"/>
              <a:t>mundo</a:t>
            </a:r>
            <a:r>
              <a:rPr lang="en-US" sz="2000" dirty="0"/>
              <a:t> </a:t>
            </a:r>
            <a:r>
              <a:rPr lang="en-US" sz="2000" dirty="0" err="1"/>
              <a:t>concordaram</a:t>
            </a:r>
            <a:r>
              <a:rPr lang="en-US" sz="2000" dirty="0"/>
              <a:t> em defender </a:t>
            </a:r>
            <a:r>
              <a:rPr lang="en-US" sz="2000" dirty="0" err="1"/>
              <a:t>os</a:t>
            </a:r>
            <a:r>
              <a:rPr lang="en-US" sz="2000" dirty="0"/>
              <a:t> </a:t>
            </a:r>
            <a:r>
              <a:rPr lang="en-US" sz="2000" dirty="0" err="1"/>
              <a:t>direitos</a:t>
            </a:r>
            <a:r>
              <a:rPr lang="en-US" sz="2000" dirty="0"/>
              <a:t> que </a:t>
            </a:r>
            <a:r>
              <a:rPr lang="en-US" sz="2000" dirty="0" err="1"/>
              <a:t>estão</a:t>
            </a:r>
            <a:r>
              <a:rPr lang="en-US" sz="2000" dirty="0"/>
              <a:t> expressos na DUDH e em outros </a:t>
            </a:r>
            <a:r>
              <a:rPr lang="en-US" sz="2000" dirty="0" err="1"/>
              <a:t>tratados</a:t>
            </a:r>
            <a:r>
              <a:rPr lang="en-US" sz="2000" dirty="0"/>
              <a:t> de </a:t>
            </a:r>
            <a:r>
              <a:rPr lang="en-US" sz="2000" dirty="0" err="1"/>
              <a:t>direitos</a:t>
            </a:r>
            <a:r>
              <a:rPr lang="en-US" sz="2000" dirty="0"/>
              <a:t> </a:t>
            </a:r>
            <a:r>
              <a:rPr lang="en-US" sz="2000" dirty="0" err="1"/>
              <a:t>humanos</a:t>
            </a:r>
            <a:r>
              <a:rPr lang="en-US" sz="2000" dirty="0"/>
              <a:t>. </a:t>
            </a:r>
            <a:endParaRPr sz="2000" dirty="0"/>
          </a:p>
          <a:p>
            <a:pPr marL="285750" lvl="0" indent="-285750" algn="just" rtl="0">
              <a:lnSpc>
                <a:spcPct val="100000"/>
              </a:lnSpc>
              <a:spcBef>
                <a:spcPts val="600"/>
              </a:spcBef>
              <a:spcAft>
                <a:spcPts val="0"/>
              </a:spcAft>
              <a:buSzPts val="2200"/>
              <a:buChar char="•"/>
            </a:pPr>
            <a:r>
              <a:rPr lang="en-US" sz="2000" dirty="0" err="1"/>
              <a:t>Apesar</a:t>
            </a:r>
            <a:r>
              <a:rPr lang="en-US" sz="2000" dirty="0"/>
              <a:t> do </a:t>
            </a:r>
            <a:r>
              <a:rPr lang="en-US" sz="2000" dirty="0" err="1"/>
              <a:t>papel</a:t>
            </a:r>
            <a:r>
              <a:rPr lang="en-US" sz="2000" dirty="0"/>
              <a:t> dos </a:t>
            </a:r>
            <a:r>
              <a:rPr lang="en-US" sz="2000" dirty="0" err="1"/>
              <a:t>governos</a:t>
            </a:r>
            <a:r>
              <a:rPr lang="en-US" sz="2000" dirty="0"/>
              <a:t>, as </a:t>
            </a:r>
            <a:r>
              <a:rPr lang="en-US" sz="2000" dirty="0" err="1"/>
              <a:t>violações</a:t>
            </a:r>
            <a:r>
              <a:rPr lang="en-US" sz="2000" dirty="0"/>
              <a:t> dos </a:t>
            </a:r>
            <a:r>
              <a:rPr lang="en-US" sz="2000" dirty="0" err="1"/>
              <a:t>direitos</a:t>
            </a:r>
            <a:r>
              <a:rPr lang="en-US" sz="2000" dirty="0"/>
              <a:t> </a:t>
            </a:r>
            <a:r>
              <a:rPr lang="en-US" sz="2000" dirty="0" err="1"/>
              <a:t>humanos</a:t>
            </a:r>
            <a:r>
              <a:rPr lang="en-US" sz="2000" dirty="0"/>
              <a:t> </a:t>
            </a:r>
            <a:r>
              <a:rPr lang="en-US" sz="2000" dirty="0" err="1"/>
              <a:t>ainda</a:t>
            </a:r>
            <a:r>
              <a:rPr lang="en-US" sz="2000" dirty="0"/>
              <a:t> </a:t>
            </a:r>
            <a:r>
              <a:rPr lang="en-US" sz="2200" dirty="0"/>
              <a:t>são </a:t>
            </a:r>
            <a:r>
              <a:rPr lang="en-US" sz="2200" dirty="0" err="1"/>
              <a:t>comuns</a:t>
            </a:r>
            <a:r>
              <a:rPr lang="en-US" sz="2200" dirty="0"/>
              <a:t> </a:t>
            </a:r>
            <a:r>
              <a:rPr lang="en-US" sz="2200" dirty="0" err="1"/>
              <a:t>nos</a:t>
            </a:r>
            <a:r>
              <a:rPr lang="en-US" sz="2200" dirty="0"/>
              <a:t> </a:t>
            </a:r>
            <a:r>
              <a:rPr lang="en-US" sz="2200" dirty="0" err="1"/>
              <a:t>países</a:t>
            </a:r>
            <a:r>
              <a:rPr lang="en-US" sz="2200" dirty="0"/>
              <a:t>.</a:t>
            </a:r>
            <a:endParaRPr dirty="0"/>
          </a:p>
        </p:txBody>
      </p:sp>
      <p:sp>
        <p:nvSpPr>
          <p:cNvPr id="973" name="Google Shape;973;p102"/>
          <p:cNvSpPr txBox="1">
            <a:spLocks noGrp="1"/>
          </p:cNvSpPr>
          <p:nvPr>
            <p:ph type="title"/>
          </p:nvPr>
        </p:nvSpPr>
        <p:spPr>
          <a:xfrm>
            <a:off x="507205" y="506412"/>
            <a:ext cx="10798103" cy="440202"/>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Apresentação</a:t>
            </a:r>
            <a:r>
              <a:rPr lang="en-US" sz="3000" dirty="0"/>
              <a:t>: </a:t>
            </a:r>
            <a:r>
              <a:rPr lang="en-US" dirty="0"/>
              <a:t>Luta </a:t>
            </a:r>
            <a:r>
              <a:rPr lang="en-US" dirty="0" err="1"/>
              <a:t>pelos</a:t>
            </a:r>
            <a:r>
              <a:rPr lang="en-US" dirty="0"/>
              <a:t> </a:t>
            </a:r>
            <a:r>
              <a:rPr lang="en-US" dirty="0" err="1"/>
              <a:t>direitos</a:t>
            </a:r>
            <a:r>
              <a:rPr lang="en-US" dirty="0"/>
              <a:t> – </a:t>
            </a:r>
            <a:r>
              <a:rPr lang="en-US" dirty="0" err="1"/>
              <a:t>defensores</a:t>
            </a:r>
            <a:r>
              <a:rPr lang="en-US" dirty="0"/>
              <a:t> dos </a:t>
            </a:r>
            <a:r>
              <a:rPr lang="en-US" dirty="0" err="1"/>
              <a:t>direitos</a:t>
            </a:r>
            <a:r>
              <a:rPr lang="en-US" dirty="0"/>
              <a:t> </a:t>
            </a:r>
            <a:r>
              <a:rPr lang="en-US" dirty="0" err="1"/>
              <a:t>humanos</a:t>
            </a:r>
            <a:r>
              <a:rPr lang="en-US" sz="3000" dirty="0"/>
              <a:t> - 9</a:t>
            </a:r>
            <a:endParaRPr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103"/>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103</a:t>
            </a:fld>
            <a:endParaRPr/>
          </a:p>
        </p:txBody>
      </p:sp>
      <p:sp>
        <p:nvSpPr>
          <p:cNvPr id="980" name="Google Shape;980;p103"/>
          <p:cNvSpPr txBox="1">
            <a:spLocks noGrp="1"/>
          </p:cNvSpPr>
          <p:nvPr>
            <p:ph type="body" idx="1"/>
          </p:nvPr>
        </p:nvSpPr>
        <p:spPr>
          <a:xfrm>
            <a:off x="507205" y="1735348"/>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dirty="0">
                <a:solidFill>
                  <a:schemeClr val="accent2"/>
                </a:solidFill>
                <a:latin typeface="Century Gothic"/>
                <a:ea typeface="Century Gothic"/>
                <a:cs typeface="Century Gothic"/>
                <a:sym typeface="Century Gothic"/>
              </a:rPr>
              <a:t>As </a:t>
            </a:r>
            <a:r>
              <a:rPr lang="en-US" sz="2200" b="1" dirty="0" err="1">
                <a:solidFill>
                  <a:schemeClr val="accent2"/>
                </a:solidFill>
                <a:latin typeface="Century Gothic"/>
                <a:ea typeface="Century Gothic"/>
                <a:cs typeface="Century Gothic"/>
                <a:sym typeface="Century Gothic"/>
              </a:rPr>
              <a:t>Nações</a:t>
            </a:r>
            <a:r>
              <a:rPr lang="en-US" sz="2200" b="1" dirty="0">
                <a:solidFill>
                  <a:schemeClr val="accent2"/>
                </a:solidFill>
                <a:latin typeface="Century Gothic"/>
                <a:ea typeface="Century Gothic"/>
                <a:cs typeface="Century Gothic"/>
                <a:sym typeface="Century Gothic"/>
              </a:rPr>
              <a:t> Unidas</a:t>
            </a:r>
            <a:endParaRPr dirty="0"/>
          </a:p>
        </p:txBody>
      </p:sp>
      <p:sp>
        <p:nvSpPr>
          <p:cNvPr id="981" name="Google Shape;981;p103"/>
          <p:cNvSpPr txBox="1">
            <a:spLocks noGrp="1"/>
          </p:cNvSpPr>
          <p:nvPr>
            <p:ph type="body" idx="2"/>
          </p:nvPr>
        </p:nvSpPr>
        <p:spPr>
          <a:xfrm>
            <a:off x="507205" y="2587938"/>
            <a:ext cx="11174412" cy="1966478"/>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600"/>
              </a:spcBef>
              <a:spcAft>
                <a:spcPts val="0"/>
              </a:spcAft>
              <a:buSzPts val="2200"/>
              <a:buChar char="•"/>
            </a:pPr>
            <a:r>
              <a:rPr lang="en-US" sz="2000" dirty="0"/>
              <a:t>Um dos </a:t>
            </a:r>
            <a:r>
              <a:rPr lang="en-US" sz="2000" dirty="0" err="1"/>
              <a:t>principais</a:t>
            </a:r>
            <a:r>
              <a:rPr lang="en-US" sz="2000" dirty="0"/>
              <a:t> </a:t>
            </a:r>
            <a:r>
              <a:rPr lang="en-US" sz="2000" dirty="0" err="1"/>
              <a:t>objetivos</a:t>
            </a:r>
            <a:r>
              <a:rPr lang="en-US" sz="2000" dirty="0"/>
              <a:t> das </a:t>
            </a:r>
            <a:r>
              <a:rPr lang="en-US" sz="2000" dirty="0" err="1"/>
              <a:t>Nações</a:t>
            </a:r>
            <a:r>
              <a:rPr lang="en-US" sz="2000" dirty="0"/>
              <a:t> Unidas é “</a:t>
            </a:r>
            <a:r>
              <a:rPr lang="en-US" sz="2000" dirty="0" err="1"/>
              <a:t>desenvolver</a:t>
            </a:r>
            <a:r>
              <a:rPr lang="en-US" sz="2000" dirty="0"/>
              <a:t> </a:t>
            </a:r>
            <a:r>
              <a:rPr lang="en-US" sz="2000" dirty="0" err="1"/>
              <a:t>relações</a:t>
            </a:r>
            <a:r>
              <a:rPr lang="en-US" sz="2000" dirty="0"/>
              <a:t> </a:t>
            </a:r>
            <a:r>
              <a:rPr lang="en-US" sz="2000" dirty="0" err="1"/>
              <a:t>amigáveis</a:t>
            </a:r>
            <a:r>
              <a:rPr lang="en-US" sz="2000" dirty="0"/>
              <a:t> entre as </a:t>
            </a:r>
            <a:r>
              <a:rPr lang="en-US" sz="2000" dirty="0" err="1"/>
              <a:t>nações</a:t>
            </a:r>
            <a:r>
              <a:rPr lang="en-US" sz="2000" dirty="0"/>
              <a:t> com base no </a:t>
            </a:r>
            <a:r>
              <a:rPr lang="en-US" sz="2000" dirty="0" err="1"/>
              <a:t>respeito</a:t>
            </a:r>
            <a:r>
              <a:rPr lang="en-US" sz="2000" dirty="0"/>
              <a:t> </a:t>
            </a:r>
            <a:r>
              <a:rPr lang="en-US" sz="2000" dirty="0" err="1"/>
              <a:t>pelo</a:t>
            </a:r>
            <a:r>
              <a:rPr lang="en-US" sz="2000" dirty="0"/>
              <a:t> </a:t>
            </a:r>
            <a:r>
              <a:rPr lang="en-US" sz="2000" dirty="0" err="1"/>
              <a:t>princípio</a:t>
            </a:r>
            <a:r>
              <a:rPr lang="en-US" sz="2000" dirty="0"/>
              <a:t> da </a:t>
            </a:r>
            <a:r>
              <a:rPr lang="en-US" sz="2000" dirty="0" err="1"/>
              <a:t>igualdade</a:t>
            </a:r>
            <a:r>
              <a:rPr lang="en-US" sz="2000" dirty="0"/>
              <a:t> de </a:t>
            </a:r>
            <a:r>
              <a:rPr lang="en-US" sz="2000" dirty="0" err="1"/>
              <a:t>direitos</a:t>
            </a:r>
            <a:r>
              <a:rPr lang="en-US" sz="2000" dirty="0"/>
              <a:t> e da </a:t>
            </a:r>
            <a:r>
              <a:rPr lang="en-US" sz="2000" dirty="0" err="1"/>
              <a:t>autodeterminação</a:t>
            </a:r>
            <a:r>
              <a:rPr lang="en-US" sz="2000" dirty="0"/>
              <a:t> dos </a:t>
            </a:r>
            <a:r>
              <a:rPr lang="en-US" sz="2000" dirty="0" err="1"/>
              <a:t>povos</a:t>
            </a:r>
            <a:r>
              <a:rPr lang="en-US" sz="2000" dirty="0"/>
              <a:t>”. </a:t>
            </a:r>
            <a:endParaRPr sz="2000" dirty="0"/>
          </a:p>
          <a:p>
            <a:pPr marL="285750" lvl="0" indent="-285750" algn="just" rtl="0">
              <a:lnSpc>
                <a:spcPct val="100000"/>
              </a:lnSpc>
              <a:spcBef>
                <a:spcPts val="600"/>
              </a:spcBef>
              <a:spcAft>
                <a:spcPts val="0"/>
              </a:spcAft>
              <a:buSzPts val="2200"/>
              <a:buChar char="•"/>
            </a:pPr>
            <a:r>
              <a:rPr lang="en-US" sz="2000" dirty="0"/>
              <a:t>Por </a:t>
            </a:r>
            <a:r>
              <a:rPr lang="en-US" sz="2000" dirty="0" err="1"/>
              <a:t>meio</a:t>
            </a:r>
            <a:r>
              <a:rPr lang="en-US" sz="2000" dirty="0"/>
              <a:t> do </a:t>
            </a:r>
            <a:r>
              <a:rPr lang="en-US" sz="2000" dirty="0" err="1"/>
              <a:t>Escritório</a:t>
            </a:r>
            <a:r>
              <a:rPr lang="en-US" sz="2000" dirty="0"/>
              <a:t> do Alto </a:t>
            </a:r>
            <a:r>
              <a:rPr lang="en-US" sz="2000" dirty="0" err="1"/>
              <a:t>Comissariado</a:t>
            </a:r>
            <a:r>
              <a:rPr lang="en-US" sz="2000" dirty="0"/>
              <a:t> para </a:t>
            </a:r>
            <a:r>
              <a:rPr lang="en-US" sz="2000" dirty="0" err="1"/>
              <a:t>os</a:t>
            </a:r>
            <a:r>
              <a:rPr lang="en-US" sz="2000" dirty="0"/>
              <a:t> </a:t>
            </a:r>
            <a:r>
              <a:rPr lang="en-US" sz="2000" dirty="0" err="1"/>
              <a:t>Direitos</a:t>
            </a:r>
            <a:r>
              <a:rPr lang="en-US" sz="2000" dirty="0"/>
              <a:t> Humanos, do </a:t>
            </a:r>
            <a:r>
              <a:rPr lang="en-US" sz="2000" dirty="0" err="1"/>
              <a:t>Conselho</a:t>
            </a:r>
            <a:r>
              <a:rPr lang="en-US" sz="2000" dirty="0"/>
              <a:t> de </a:t>
            </a:r>
            <a:r>
              <a:rPr lang="en-US" sz="2000" dirty="0" err="1"/>
              <a:t>Direitos</a:t>
            </a:r>
            <a:r>
              <a:rPr lang="en-US" sz="2000" dirty="0"/>
              <a:t> Humanos e de </a:t>
            </a:r>
            <a:r>
              <a:rPr lang="en-US" sz="2000" dirty="0" err="1"/>
              <a:t>outras</a:t>
            </a:r>
            <a:r>
              <a:rPr lang="en-US" sz="2000" dirty="0"/>
              <a:t> </a:t>
            </a:r>
            <a:r>
              <a:rPr lang="en-US" sz="2000" dirty="0" err="1"/>
              <a:t>agências</a:t>
            </a:r>
            <a:r>
              <a:rPr lang="en-US" sz="2000" dirty="0"/>
              <a:t> e </a:t>
            </a:r>
            <a:r>
              <a:rPr lang="en-US" sz="2000" dirty="0" err="1"/>
              <a:t>mecanismos</a:t>
            </a:r>
            <a:r>
              <a:rPr lang="en-US" sz="2000" dirty="0"/>
              <a:t>, as </a:t>
            </a:r>
            <a:r>
              <a:rPr lang="en-US" sz="2000" dirty="0" err="1"/>
              <a:t>Nações</a:t>
            </a:r>
            <a:r>
              <a:rPr lang="en-US" sz="2000" dirty="0"/>
              <a:t> Unidas </a:t>
            </a:r>
            <a:r>
              <a:rPr lang="en-US" sz="2000" dirty="0" err="1"/>
              <a:t>trabalham</a:t>
            </a:r>
            <a:r>
              <a:rPr lang="en-US" sz="2000" dirty="0"/>
              <a:t> para </a:t>
            </a:r>
            <a:r>
              <a:rPr lang="en-US" sz="2000" dirty="0" err="1"/>
              <a:t>monitorar</a:t>
            </a:r>
            <a:r>
              <a:rPr lang="en-US" sz="2000" dirty="0"/>
              <a:t>, </a:t>
            </a:r>
            <a:r>
              <a:rPr lang="en-US" sz="2000" dirty="0" err="1"/>
              <a:t>proteger</a:t>
            </a:r>
            <a:r>
              <a:rPr lang="en-US" sz="2000" dirty="0"/>
              <a:t> e </a:t>
            </a:r>
            <a:r>
              <a:rPr lang="en-US" sz="2000" dirty="0" err="1"/>
              <a:t>promover</a:t>
            </a:r>
            <a:r>
              <a:rPr lang="en-US" sz="2000" dirty="0"/>
              <a:t> </a:t>
            </a:r>
            <a:r>
              <a:rPr lang="en-US" sz="2000" dirty="0" err="1"/>
              <a:t>os</a:t>
            </a:r>
            <a:r>
              <a:rPr lang="en-US" sz="2000" dirty="0"/>
              <a:t> </a:t>
            </a:r>
            <a:r>
              <a:rPr lang="en-US" sz="2000" dirty="0" err="1"/>
              <a:t>direitos</a:t>
            </a:r>
            <a:r>
              <a:rPr lang="en-US" sz="2000" dirty="0"/>
              <a:t> </a:t>
            </a:r>
            <a:r>
              <a:rPr lang="en-US" sz="2000" dirty="0" err="1"/>
              <a:t>humanos</a:t>
            </a:r>
            <a:r>
              <a:rPr lang="en-US" sz="2000" dirty="0"/>
              <a:t> em </a:t>
            </a:r>
            <a:r>
              <a:rPr lang="en-US" sz="2000" dirty="0" err="1"/>
              <a:t>todo</a:t>
            </a:r>
            <a:r>
              <a:rPr lang="en-US" sz="2000" dirty="0"/>
              <a:t> o </a:t>
            </a:r>
            <a:r>
              <a:rPr lang="en-US" sz="2000" dirty="0" err="1"/>
              <a:t>mundo</a:t>
            </a:r>
            <a:r>
              <a:rPr lang="en-US" sz="2000" dirty="0"/>
              <a:t>. </a:t>
            </a:r>
            <a:endParaRPr sz="2000" dirty="0"/>
          </a:p>
        </p:txBody>
      </p:sp>
      <p:sp>
        <p:nvSpPr>
          <p:cNvPr id="982" name="Google Shape;982;p103"/>
          <p:cNvSpPr txBox="1">
            <a:spLocks noGrp="1"/>
          </p:cNvSpPr>
          <p:nvPr>
            <p:ph type="title"/>
          </p:nvPr>
        </p:nvSpPr>
        <p:spPr>
          <a:xfrm>
            <a:off x="507205" y="506412"/>
            <a:ext cx="11174400" cy="440202"/>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Apresentação</a:t>
            </a:r>
            <a:r>
              <a:rPr lang="en-US" sz="3000" dirty="0"/>
              <a:t>: </a:t>
            </a:r>
            <a:r>
              <a:rPr lang="en-US" dirty="0"/>
              <a:t>Luta </a:t>
            </a:r>
            <a:r>
              <a:rPr lang="en-US" dirty="0" err="1"/>
              <a:t>pelos</a:t>
            </a:r>
            <a:r>
              <a:rPr lang="en-US" dirty="0"/>
              <a:t> </a:t>
            </a:r>
            <a:r>
              <a:rPr lang="en-US" dirty="0" err="1"/>
              <a:t>direitos</a:t>
            </a:r>
            <a:r>
              <a:rPr lang="en-US" dirty="0"/>
              <a:t> – </a:t>
            </a:r>
            <a:r>
              <a:rPr lang="en-US" dirty="0" err="1"/>
              <a:t>defensores</a:t>
            </a:r>
            <a:r>
              <a:rPr lang="en-US" dirty="0"/>
              <a:t> dos </a:t>
            </a:r>
            <a:r>
              <a:rPr lang="en-US" dirty="0" err="1"/>
              <a:t>direitos</a:t>
            </a:r>
            <a:r>
              <a:rPr lang="en-US" dirty="0"/>
              <a:t> </a:t>
            </a:r>
            <a:r>
              <a:rPr lang="en-US" dirty="0" err="1"/>
              <a:t>humanos</a:t>
            </a:r>
            <a:r>
              <a:rPr lang="en-US" sz="3000" dirty="0"/>
              <a:t>- 10</a:t>
            </a:r>
            <a:endParaRPr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104"/>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104</a:t>
            </a:fld>
            <a:endParaRPr/>
          </a:p>
        </p:txBody>
      </p:sp>
      <p:sp>
        <p:nvSpPr>
          <p:cNvPr id="989" name="Google Shape;989;p104"/>
          <p:cNvSpPr txBox="1">
            <a:spLocks noGrp="1"/>
          </p:cNvSpPr>
          <p:nvPr>
            <p:ph type="body" idx="1"/>
          </p:nvPr>
        </p:nvSpPr>
        <p:spPr>
          <a:xfrm>
            <a:off x="508806" y="1744214"/>
            <a:ext cx="11174400" cy="360000"/>
          </a:xfrm>
          <a:prstGeom prst="rect">
            <a:avLst/>
          </a:prstGeom>
          <a:noFill/>
          <a:ln>
            <a:noFill/>
          </a:ln>
        </p:spPr>
        <p:txBody>
          <a:bodyPr spcFirstLastPara="1" wrap="square" lIns="0" tIns="0" rIns="0" bIns="0" anchor="b" anchorCtr="0">
            <a:noAutofit/>
          </a:bodyPr>
          <a:lstStyle/>
          <a:p>
            <a:pPr marL="285750" lvl="0" indent="-285750" algn="just" rtl="0">
              <a:lnSpc>
                <a:spcPct val="150000"/>
              </a:lnSpc>
              <a:spcBef>
                <a:spcPts val="0"/>
              </a:spcBef>
              <a:spcAft>
                <a:spcPts val="0"/>
              </a:spcAft>
              <a:buSzPts val="2200"/>
              <a:buNone/>
            </a:pPr>
            <a:r>
              <a:rPr lang="en-US" dirty="0" err="1"/>
              <a:t>Grupos</a:t>
            </a:r>
            <a:r>
              <a:rPr lang="en-US" dirty="0"/>
              <a:t> de </a:t>
            </a:r>
            <a:r>
              <a:rPr lang="en-US" i="1" dirty="0"/>
              <a:t>advocacy</a:t>
            </a:r>
            <a:r>
              <a:rPr lang="en-US" dirty="0"/>
              <a:t>, ONGs e </a:t>
            </a:r>
            <a:r>
              <a:rPr lang="en-US" dirty="0" err="1"/>
              <a:t>organizações</a:t>
            </a:r>
            <a:r>
              <a:rPr lang="en-US" dirty="0"/>
              <a:t> </a:t>
            </a:r>
            <a:r>
              <a:rPr lang="en-US" dirty="0" err="1"/>
              <a:t>baseadas</a:t>
            </a:r>
            <a:r>
              <a:rPr lang="en-US" dirty="0"/>
              <a:t> na </a:t>
            </a:r>
            <a:r>
              <a:rPr lang="en-US" dirty="0" err="1"/>
              <a:t>fé</a:t>
            </a:r>
            <a:endParaRPr dirty="0"/>
          </a:p>
        </p:txBody>
      </p:sp>
      <p:sp>
        <p:nvSpPr>
          <p:cNvPr id="990" name="Google Shape;990;p104"/>
          <p:cNvSpPr txBox="1">
            <a:spLocks noGrp="1"/>
          </p:cNvSpPr>
          <p:nvPr>
            <p:ph type="body" idx="2"/>
          </p:nvPr>
        </p:nvSpPr>
        <p:spPr>
          <a:xfrm>
            <a:off x="508794" y="2406760"/>
            <a:ext cx="11174412" cy="2347027"/>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600"/>
              </a:spcBef>
              <a:spcAft>
                <a:spcPts val="0"/>
              </a:spcAft>
              <a:buSzPts val="2200"/>
              <a:buChar char="•"/>
            </a:pPr>
            <a:r>
              <a:rPr lang="en-US" sz="2000" dirty="0" err="1"/>
              <a:t>Vários</a:t>
            </a:r>
            <a:r>
              <a:rPr lang="en-US" sz="2000" dirty="0"/>
              <a:t> </a:t>
            </a:r>
            <a:r>
              <a:rPr lang="en-US" sz="2000" dirty="0" err="1"/>
              <a:t>grupos</a:t>
            </a:r>
            <a:r>
              <a:rPr lang="en-US" sz="2000" dirty="0"/>
              <a:t> </a:t>
            </a:r>
            <a:r>
              <a:rPr lang="en-US" sz="2000" dirty="0" err="1"/>
              <a:t>defendem</a:t>
            </a:r>
            <a:r>
              <a:rPr lang="en-US" sz="2000" dirty="0"/>
              <a:t> </a:t>
            </a:r>
            <a:r>
              <a:rPr lang="en-US" sz="2000" dirty="0" err="1"/>
              <a:t>os</a:t>
            </a:r>
            <a:r>
              <a:rPr lang="en-US" sz="2000" dirty="0"/>
              <a:t> </a:t>
            </a:r>
            <a:r>
              <a:rPr lang="en-US" sz="2000" dirty="0" err="1"/>
              <a:t>direitos</a:t>
            </a:r>
            <a:r>
              <a:rPr lang="en-US" sz="2000" dirty="0"/>
              <a:t> </a:t>
            </a:r>
            <a:r>
              <a:rPr lang="en-US" sz="2000" dirty="0" err="1"/>
              <a:t>humanos</a:t>
            </a:r>
            <a:r>
              <a:rPr lang="en-US" sz="2000" dirty="0"/>
              <a:t> em </a:t>
            </a:r>
            <a:r>
              <a:rPr lang="en-US" sz="2000" dirty="0" err="1"/>
              <a:t>todo</a:t>
            </a:r>
            <a:r>
              <a:rPr lang="en-US" sz="2000" dirty="0"/>
              <a:t> o </a:t>
            </a:r>
            <a:r>
              <a:rPr lang="en-US" sz="2000" dirty="0" err="1"/>
              <a:t>mundo</a:t>
            </a:r>
            <a:r>
              <a:rPr lang="en-US" sz="2000" dirty="0"/>
              <a:t>. </a:t>
            </a:r>
            <a:r>
              <a:rPr lang="en-US" sz="2000" dirty="0" err="1"/>
              <a:t>Exemplos</a:t>
            </a:r>
            <a:r>
              <a:rPr lang="en-US" sz="2000" dirty="0"/>
              <a:t> </a:t>
            </a:r>
            <a:r>
              <a:rPr lang="en-US" sz="2000" dirty="0" err="1"/>
              <a:t>bem</a:t>
            </a:r>
            <a:r>
              <a:rPr lang="en-US" sz="2000" dirty="0"/>
              <a:t> </a:t>
            </a:r>
            <a:r>
              <a:rPr lang="en-US" sz="2000" dirty="0" err="1"/>
              <a:t>conhecidos</a:t>
            </a:r>
            <a:r>
              <a:rPr lang="en-US" sz="2000" dirty="0"/>
              <a:t> </a:t>
            </a:r>
            <a:r>
              <a:rPr lang="en-US" sz="2000" dirty="0" err="1"/>
              <a:t>incluem</a:t>
            </a:r>
            <a:r>
              <a:rPr lang="en-US" sz="2000" dirty="0"/>
              <a:t>:</a:t>
            </a:r>
            <a:endParaRPr sz="2000" dirty="0"/>
          </a:p>
          <a:p>
            <a:pPr marL="541338" lvl="1" indent="-271463" algn="just" rtl="0">
              <a:lnSpc>
                <a:spcPct val="100000"/>
              </a:lnSpc>
              <a:spcBef>
                <a:spcPts val="600"/>
              </a:spcBef>
              <a:spcAft>
                <a:spcPts val="0"/>
              </a:spcAft>
              <a:buSzPts val="2200"/>
              <a:buChar char="•"/>
            </a:pPr>
            <a:r>
              <a:rPr lang="en-US" dirty="0" err="1"/>
              <a:t>Anistia</a:t>
            </a:r>
            <a:r>
              <a:rPr lang="en-US" dirty="0"/>
              <a:t> Internacional, CBM, </a:t>
            </a:r>
            <a:r>
              <a:rPr lang="en-US" i="1" dirty="0"/>
              <a:t>Human Rights Watch, Humanity and Inclusion.</a:t>
            </a:r>
            <a:endParaRPr i="1" dirty="0"/>
          </a:p>
          <a:p>
            <a:pPr marL="285750" lvl="0" indent="-285750" algn="just" rtl="0">
              <a:lnSpc>
                <a:spcPct val="100000"/>
              </a:lnSpc>
              <a:spcBef>
                <a:spcPts val="600"/>
              </a:spcBef>
              <a:spcAft>
                <a:spcPts val="0"/>
              </a:spcAft>
              <a:buSzPts val="2200"/>
              <a:buChar char="•"/>
            </a:pPr>
            <a:r>
              <a:rPr lang="en-US" sz="2000" dirty="0"/>
              <a:t>Essas </a:t>
            </a:r>
            <a:r>
              <a:rPr lang="en-US" sz="2000" dirty="0" err="1"/>
              <a:t>organizações</a:t>
            </a:r>
            <a:r>
              <a:rPr lang="en-US" sz="2000" dirty="0"/>
              <a:t>, </a:t>
            </a:r>
            <a:r>
              <a:rPr lang="en-US" sz="2000" dirty="0" err="1"/>
              <a:t>geralmente</a:t>
            </a:r>
            <a:r>
              <a:rPr lang="en-US" sz="2000" dirty="0"/>
              <a:t> </a:t>
            </a:r>
            <a:r>
              <a:rPr lang="en-US" sz="2000" dirty="0" err="1"/>
              <a:t>compostas</a:t>
            </a:r>
            <a:r>
              <a:rPr lang="en-US" sz="2000" dirty="0"/>
              <a:t> por </a:t>
            </a:r>
            <a:r>
              <a:rPr lang="en-US" sz="2000" dirty="0" err="1"/>
              <a:t>membros</a:t>
            </a:r>
            <a:r>
              <a:rPr lang="en-US" sz="2000" dirty="0"/>
              <a:t> </a:t>
            </a:r>
            <a:r>
              <a:rPr lang="en-US" sz="2000" dirty="0" err="1"/>
              <a:t>individuais</a:t>
            </a:r>
            <a:r>
              <a:rPr lang="en-US" sz="2000" dirty="0"/>
              <a:t>, </a:t>
            </a:r>
            <a:r>
              <a:rPr lang="en-US" sz="2000" dirty="0" err="1"/>
              <a:t>fazem</a:t>
            </a:r>
            <a:r>
              <a:rPr lang="en-US" sz="2000" dirty="0"/>
              <a:t> </a:t>
            </a:r>
            <a:r>
              <a:rPr lang="en-US" sz="2000" dirty="0" err="1"/>
              <a:t>campanha</a:t>
            </a:r>
            <a:r>
              <a:rPr lang="en-US" sz="2000" dirty="0"/>
              <a:t> para </a:t>
            </a:r>
            <a:r>
              <a:rPr lang="en-US" sz="2000" dirty="0" err="1"/>
              <a:t>respeitar</a:t>
            </a:r>
            <a:r>
              <a:rPr lang="en-US" sz="2000" dirty="0"/>
              <a:t>, </a:t>
            </a:r>
            <a:r>
              <a:rPr lang="en-US" sz="2000" dirty="0" err="1"/>
              <a:t>proteger</a:t>
            </a:r>
            <a:r>
              <a:rPr lang="en-US" sz="2000" dirty="0"/>
              <a:t> e </a:t>
            </a:r>
            <a:r>
              <a:rPr lang="en-US" sz="2000" dirty="0" err="1"/>
              <a:t>assegurar</a:t>
            </a:r>
            <a:r>
              <a:rPr lang="en-US" sz="2000" dirty="0"/>
              <a:t> o </a:t>
            </a:r>
            <a:r>
              <a:rPr lang="en-US" sz="2000" dirty="0" err="1"/>
              <a:t>cumprimento</a:t>
            </a:r>
            <a:r>
              <a:rPr lang="en-US" sz="2000" dirty="0"/>
              <a:t> dos </a:t>
            </a:r>
            <a:r>
              <a:rPr lang="en-US" sz="2000" dirty="0" err="1"/>
              <a:t>direitos</a:t>
            </a:r>
            <a:r>
              <a:rPr lang="en-US" sz="2000" dirty="0"/>
              <a:t> </a:t>
            </a:r>
            <a:r>
              <a:rPr lang="en-US" sz="2000" dirty="0" err="1"/>
              <a:t>humanos</a:t>
            </a:r>
            <a:r>
              <a:rPr lang="en-US" sz="2000" dirty="0"/>
              <a:t> em </a:t>
            </a:r>
            <a:r>
              <a:rPr lang="en-US" sz="2000" dirty="0" err="1"/>
              <a:t>todo</a:t>
            </a:r>
            <a:r>
              <a:rPr lang="en-US" sz="2000" dirty="0"/>
              <a:t> o </a:t>
            </a:r>
            <a:r>
              <a:rPr lang="en-US" sz="2000" dirty="0" err="1"/>
              <a:t>mundo</a:t>
            </a:r>
            <a:r>
              <a:rPr lang="en-US" sz="2000" dirty="0"/>
              <a:t>.</a:t>
            </a:r>
            <a:endParaRPr sz="2000" dirty="0"/>
          </a:p>
          <a:p>
            <a:pPr marL="285750" lvl="0" indent="-285750" algn="just" rtl="0">
              <a:lnSpc>
                <a:spcPct val="100000"/>
              </a:lnSpc>
              <a:spcBef>
                <a:spcPts val="600"/>
              </a:spcBef>
              <a:spcAft>
                <a:spcPts val="0"/>
              </a:spcAft>
              <a:buSzPts val="2200"/>
              <a:buChar char="•"/>
            </a:pPr>
            <a:r>
              <a:rPr lang="en-US" sz="2000" dirty="0"/>
              <a:t>O </a:t>
            </a:r>
            <a:r>
              <a:rPr lang="en-US" sz="2000" dirty="0" err="1"/>
              <a:t>trabalho</a:t>
            </a:r>
            <a:r>
              <a:rPr lang="en-US" sz="2000" dirty="0"/>
              <a:t> dessas </a:t>
            </a:r>
            <a:r>
              <a:rPr lang="en-US" sz="2000" dirty="0" err="1"/>
              <a:t>organizações</a:t>
            </a:r>
            <a:r>
              <a:rPr lang="en-US" sz="2000" dirty="0"/>
              <a:t> </a:t>
            </a:r>
            <a:r>
              <a:rPr lang="en-US" sz="2000" dirty="0" err="1"/>
              <a:t>muitas</a:t>
            </a:r>
            <a:r>
              <a:rPr lang="en-US" sz="2000" dirty="0"/>
              <a:t> </a:t>
            </a:r>
            <a:r>
              <a:rPr lang="en-US" sz="2000" dirty="0" err="1"/>
              <a:t>vezes</a:t>
            </a:r>
            <a:r>
              <a:rPr lang="en-US" sz="2000" dirty="0"/>
              <a:t> tem </a:t>
            </a:r>
            <a:r>
              <a:rPr lang="en-US" sz="2000" dirty="0" err="1"/>
              <a:t>impacto</a:t>
            </a:r>
            <a:r>
              <a:rPr lang="en-US" sz="2000" dirty="0"/>
              <a:t> sobre </a:t>
            </a:r>
            <a:r>
              <a:rPr lang="en-US" sz="2000" dirty="0" err="1"/>
              <a:t>os</a:t>
            </a:r>
            <a:r>
              <a:rPr lang="en-US" sz="2000" dirty="0"/>
              <a:t> </a:t>
            </a:r>
            <a:r>
              <a:rPr lang="en-US" sz="2000" dirty="0" err="1"/>
              <a:t>governos</a:t>
            </a:r>
            <a:r>
              <a:rPr lang="en-US" sz="2000" dirty="0"/>
              <a:t> e </a:t>
            </a:r>
            <a:r>
              <a:rPr lang="en-US" sz="2000" dirty="0" err="1"/>
              <a:t>pode</a:t>
            </a:r>
            <a:r>
              <a:rPr lang="en-US" sz="2000" dirty="0"/>
              <a:t> </a:t>
            </a:r>
            <a:r>
              <a:rPr lang="en-US" sz="2000" dirty="0" err="1"/>
              <a:t>resultar</a:t>
            </a:r>
            <a:r>
              <a:rPr lang="en-US" sz="2000" dirty="0"/>
              <a:t> em </a:t>
            </a:r>
            <a:r>
              <a:rPr lang="en-US" sz="2000" dirty="0" err="1"/>
              <a:t>mudanças</a:t>
            </a:r>
            <a:r>
              <a:rPr lang="en-US" sz="2000" dirty="0"/>
              <a:t> reais.</a:t>
            </a:r>
            <a:endParaRPr sz="2000" dirty="0"/>
          </a:p>
        </p:txBody>
      </p:sp>
      <p:sp>
        <p:nvSpPr>
          <p:cNvPr id="991" name="Google Shape;991;p104"/>
          <p:cNvSpPr txBox="1">
            <a:spLocks noGrp="1"/>
          </p:cNvSpPr>
          <p:nvPr>
            <p:ph type="title"/>
          </p:nvPr>
        </p:nvSpPr>
        <p:spPr>
          <a:xfrm>
            <a:off x="507205" y="506412"/>
            <a:ext cx="11174400" cy="440202"/>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Apresentação</a:t>
            </a:r>
            <a:r>
              <a:rPr lang="en-US" sz="3000" dirty="0"/>
              <a:t>: </a:t>
            </a:r>
            <a:r>
              <a:rPr lang="en-US" dirty="0"/>
              <a:t>Luta </a:t>
            </a:r>
            <a:r>
              <a:rPr lang="en-US" dirty="0" err="1"/>
              <a:t>pelos</a:t>
            </a:r>
            <a:r>
              <a:rPr lang="en-US" dirty="0"/>
              <a:t> </a:t>
            </a:r>
            <a:r>
              <a:rPr lang="en-US" dirty="0" err="1"/>
              <a:t>direitos</a:t>
            </a:r>
            <a:r>
              <a:rPr lang="en-US" dirty="0"/>
              <a:t> – </a:t>
            </a:r>
            <a:r>
              <a:rPr lang="en-US" dirty="0" err="1"/>
              <a:t>defensores</a:t>
            </a:r>
            <a:r>
              <a:rPr lang="en-US" dirty="0"/>
              <a:t> dos </a:t>
            </a:r>
            <a:r>
              <a:rPr lang="en-US" dirty="0" err="1"/>
              <a:t>direitos</a:t>
            </a:r>
            <a:r>
              <a:rPr lang="en-US" dirty="0"/>
              <a:t> </a:t>
            </a:r>
            <a:r>
              <a:rPr lang="en-US" dirty="0" err="1"/>
              <a:t>humanos</a:t>
            </a:r>
            <a:r>
              <a:rPr lang="en-US" sz="3000" dirty="0"/>
              <a:t> - 11</a:t>
            </a:r>
            <a:endParaRPr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p105"/>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105</a:t>
            </a:fld>
            <a:endParaRPr/>
          </a:p>
        </p:txBody>
      </p:sp>
      <p:sp>
        <p:nvSpPr>
          <p:cNvPr id="998" name="Google Shape;998;p105"/>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200"/>
              <a:buNone/>
            </a:pPr>
            <a:endParaRPr b="1" i="1"/>
          </a:p>
          <a:p>
            <a:pPr marL="0" lvl="0" indent="0" algn="ctr" rtl="0">
              <a:lnSpc>
                <a:spcPct val="100000"/>
              </a:lnSpc>
              <a:spcBef>
                <a:spcPts val="1200"/>
              </a:spcBef>
              <a:spcAft>
                <a:spcPts val="0"/>
              </a:spcAft>
              <a:buSzPts val="2200"/>
              <a:buNone/>
            </a:pPr>
            <a:endParaRPr b="1" i="1"/>
          </a:p>
          <a:p>
            <a:pPr marL="0" lvl="0" indent="0" algn="ctr" rtl="0">
              <a:lnSpc>
                <a:spcPct val="100000"/>
              </a:lnSpc>
              <a:spcBef>
                <a:spcPts val="1200"/>
              </a:spcBef>
              <a:spcAft>
                <a:spcPts val="0"/>
              </a:spcAft>
              <a:buSzPts val="2500"/>
              <a:buNone/>
            </a:pPr>
            <a:r>
              <a:rPr lang="en-US" sz="2500" b="1" i="1"/>
              <a:t>Você consegue pensar em algum defensor dos direitos humanos ou grupo de defesa dos direitos humanos no seu país?</a:t>
            </a:r>
            <a:endParaRPr/>
          </a:p>
          <a:p>
            <a:pPr marL="0" lvl="0" indent="0" algn="ctr" rtl="0">
              <a:lnSpc>
                <a:spcPct val="100000"/>
              </a:lnSpc>
              <a:spcBef>
                <a:spcPts val="1200"/>
              </a:spcBef>
              <a:spcAft>
                <a:spcPts val="0"/>
              </a:spcAft>
              <a:buSzPts val="2500"/>
              <a:buNone/>
            </a:pPr>
            <a:endParaRPr sz="2500" b="1" i="1"/>
          </a:p>
          <a:p>
            <a:pPr marL="0" lvl="0" indent="0" algn="ctr" rtl="0">
              <a:lnSpc>
                <a:spcPct val="100000"/>
              </a:lnSpc>
              <a:spcBef>
                <a:spcPts val="1200"/>
              </a:spcBef>
              <a:spcAft>
                <a:spcPts val="0"/>
              </a:spcAft>
              <a:buSzPts val="2500"/>
              <a:buNone/>
            </a:pPr>
            <a:r>
              <a:rPr lang="en-US" sz="2500" b="1" i="1"/>
              <a:t>Existe alguma instituição nacional de direitos humanos no seu país? </a:t>
            </a:r>
            <a:endParaRPr/>
          </a:p>
        </p:txBody>
      </p:sp>
      <p:sp>
        <p:nvSpPr>
          <p:cNvPr id="999" name="Google Shape;999;p105"/>
          <p:cNvSpPr txBox="1">
            <a:spLocks noGrp="1"/>
          </p:cNvSpPr>
          <p:nvPr>
            <p:ph type="title"/>
          </p:nvPr>
        </p:nvSpPr>
        <p:spPr>
          <a:xfrm>
            <a:off x="507205" y="506412"/>
            <a:ext cx="11174402" cy="440202"/>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Apresentação</a:t>
            </a:r>
            <a:r>
              <a:rPr lang="en-US" sz="3000" dirty="0"/>
              <a:t>: </a:t>
            </a:r>
            <a:r>
              <a:rPr lang="en-US" dirty="0"/>
              <a:t>Luta </a:t>
            </a:r>
            <a:r>
              <a:rPr lang="en-US" dirty="0" err="1"/>
              <a:t>pelos</a:t>
            </a:r>
            <a:r>
              <a:rPr lang="en-US" dirty="0"/>
              <a:t> </a:t>
            </a:r>
            <a:r>
              <a:rPr lang="en-US" dirty="0" err="1"/>
              <a:t>direitos</a:t>
            </a:r>
            <a:r>
              <a:rPr lang="en-US" dirty="0"/>
              <a:t> – </a:t>
            </a:r>
            <a:r>
              <a:rPr lang="en-US" dirty="0" err="1"/>
              <a:t>defensores</a:t>
            </a:r>
            <a:r>
              <a:rPr lang="en-US" dirty="0"/>
              <a:t> dos </a:t>
            </a:r>
            <a:r>
              <a:rPr lang="en-US" dirty="0" err="1"/>
              <a:t>direitos</a:t>
            </a:r>
            <a:r>
              <a:rPr lang="en-US" dirty="0"/>
              <a:t> </a:t>
            </a:r>
            <a:r>
              <a:rPr lang="en-US" dirty="0" err="1"/>
              <a:t>humanos</a:t>
            </a:r>
            <a:r>
              <a:rPr lang="en-US" sz="3000" dirty="0"/>
              <a:t> - 12</a:t>
            </a:r>
            <a:endParaRPr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106"/>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106</a:t>
            </a:fld>
            <a:endParaRPr/>
          </a:p>
        </p:txBody>
      </p:sp>
      <p:sp>
        <p:nvSpPr>
          <p:cNvPr id="1006" name="Google Shape;1006;p106"/>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500"/>
              <a:buNone/>
            </a:pPr>
            <a:endParaRPr sz="2500" b="1" i="1"/>
          </a:p>
          <a:p>
            <a:pPr marL="0" lvl="0" indent="0" algn="ctr" rtl="0">
              <a:lnSpc>
                <a:spcPct val="100000"/>
              </a:lnSpc>
              <a:spcBef>
                <a:spcPts val="1200"/>
              </a:spcBef>
              <a:spcAft>
                <a:spcPts val="0"/>
              </a:spcAft>
              <a:buSzPts val="2500"/>
              <a:buNone/>
            </a:pPr>
            <a:endParaRPr sz="2500" b="1" i="1"/>
          </a:p>
          <a:p>
            <a:pPr marL="0" lvl="0" indent="0" algn="ctr" rtl="0">
              <a:lnSpc>
                <a:spcPct val="100000"/>
              </a:lnSpc>
              <a:spcBef>
                <a:spcPts val="1200"/>
              </a:spcBef>
              <a:spcAft>
                <a:spcPts val="0"/>
              </a:spcAft>
              <a:buSzPts val="2500"/>
              <a:buNone/>
            </a:pPr>
            <a:endParaRPr sz="2500" b="1" i="1"/>
          </a:p>
          <a:p>
            <a:pPr marL="0" lvl="0" indent="0" algn="ctr" rtl="0">
              <a:lnSpc>
                <a:spcPct val="100000"/>
              </a:lnSpc>
              <a:spcBef>
                <a:spcPts val="1200"/>
              </a:spcBef>
              <a:spcAft>
                <a:spcPts val="0"/>
              </a:spcAft>
              <a:buSzPts val="2500"/>
              <a:buNone/>
            </a:pPr>
            <a:r>
              <a:rPr lang="en-US" sz="2500" b="1" i="1"/>
              <a:t>Quais são os 3 pontos principais que você aprendeu durante esta sessão?</a:t>
            </a:r>
            <a:endParaRPr/>
          </a:p>
        </p:txBody>
      </p:sp>
      <p:sp>
        <p:nvSpPr>
          <p:cNvPr id="1007" name="Google Shape;1007;p106"/>
          <p:cNvSpPr txBox="1">
            <a:spLocks noGrp="1"/>
          </p:cNvSpPr>
          <p:nvPr>
            <p:ph type="title"/>
          </p:nvPr>
        </p:nvSpPr>
        <p:spPr>
          <a:xfrm>
            <a:off x="507205" y="506412"/>
            <a:ext cx="11174401"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Conclusão</a:t>
            </a:r>
            <a:r>
              <a:rPr lang="en-US" sz="3000" dirty="0"/>
              <a:t> do </a:t>
            </a:r>
            <a:r>
              <a:rPr lang="en-US" sz="3000" dirty="0" err="1"/>
              <a:t>treinamento</a:t>
            </a:r>
            <a:r>
              <a:rPr lang="en-US" sz="3000" dirty="0"/>
              <a:t> – 1</a:t>
            </a:r>
            <a:endParaRPr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107"/>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107</a:t>
            </a:fld>
            <a:endParaRPr/>
          </a:p>
        </p:txBody>
      </p:sp>
      <p:sp>
        <p:nvSpPr>
          <p:cNvPr id="1014" name="Google Shape;1014;p107"/>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600"/>
              </a:spcBef>
              <a:spcAft>
                <a:spcPts val="0"/>
              </a:spcAft>
              <a:buSzPts val="2200"/>
              <a:buChar char="•"/>
            </a:pPr>
            <a:r>
              <a:rPr lang="en-US" sz="2000" dirty="0"/>
              <a:t>Pontos </a:t>
            </a:r>
            <a:r>
              <a:rPr lang="en-US" sz="2000" dirty="0" err="1"/>
              <a:t>importantes</a:t>
            </a:r>
            <a:r>
              <a:rPr lang="en-US" sz="2000" dirty="0"/>
              <a:t>:</a:t>
            </a:r>
            <a:endParaRPr sz="2000" dirty="0"/>
          </a:p>
          <a:p>
            <a:pPr marL="631825" lvl="2" indent="-285750" algn="just" rtl="0">
              <a:lnSpc>
                <a:spcPct val="100000"/>
              </a:lnSpc>
              <a:spcBef>
                <a:spcPts val="600"/>
              </a:spcBef>
              <a:spcAft>
                <a:spcPts val="0"/>
              </a:spcAft>
              <a:buSzPts val="2200"/>
              <a:buChar char="•"/>
            </a:pPr>
            <a:r>
              <a:rPr lang="en-US" dirty="0"/>
              <a:t>Os </a:t>
            </a:r>
            <a:r>
              <a:rPr lang="en-US" dirty="0" err="1"/>
              <a:t>direitos</a:t>
            </a:r>
            <a:r>
              <a:rPr lang="en-US" dirty="0"/>
              <a:t> </a:t>
            </a:r>
            <a:r>
              <a:rPr lang="en-US" dirty="0" err="1"/>
              <a:t>humanos</a:t>
            </a:r>
            <a:r>
              <a:rPr lang="en-US" dirty="0"/>
              <a:t> são </a:t>
            </a:r>
            <a:r>
              <a:rPr lang="en-US" dirty="0" err="1"/>
              <a:t>direitos</a:t>
            </a:r>
            <a:r>
              <a:rPr lang="en-US" dirty="0"/>
              <a:t> </a:t>
            </a:r>
            <a:r>
              <a:rPr lang="en-US" dirty="0" err="1"/>
              <a:t>básicos</a:t>
            </a:r>
            <a:r>
              <a:rPr lang="en-US" dirty="0"/>
              <a:t> que </a:t>
            </a:r>
            <a:r>
              <a:rPr lang="en-US" dirty="0" err="1"/>
              <a:t>temos</a:t>
            </a:r>
            <a:r>
              <a:rPr lang="en-US" dirty="0"/>
              <a:t> </a:t>
            </a:r>
            <a:r>
              <a:rPr lang="en-US" dirty="0" err="1"/>
              <a:t>simplesmente</a:t>
            </a:r>
            <a:r>
              <a:rPr lang="en-US" dirty="0"/>
              <a:t> por </a:t>
            </a:r>
            <a:r>
              <a:rPr lang="en-US" dirty="0" err="1"/>
              <a:t>sermos</a:t>
            </a:r>
            <a:r>
              <a:rPr lang="en-US" dirty="0"/>
              <a:t> </a:t>
            </a:r>
            <a:r>
              <a:rPr lang="en-US" dirty="0" err="1"/>
              <a:t>humanos</a:t>
            </a:r>
            <a:r>
              <a:rPr lang="en-US" dirty="0"/>
              <a:t>.</a:t>
            </a:r>
            <a:endParaRPr dirty="0"/>
          </a:p>
          <a:p>
            <a:pPr marL="631825" lvl="2" indent="-285750" algn="just" rtl="0">
              <a:lnSpc>
                <a:spcPct val="100000"/>
              </a:lnSpc>
              <a:spcBef>
                <a:spcPts val="600"/>
              </a:spcBef>
              <a:spcAft>
                <a:spcPts val="0"/>
              </a:spcAft>
              <a:buSzPts val="2200"/>
              <a:buChar char="•"/>
            </a:pPr>
            <a:r>
              <a:rPr lang="en-US" dirty="0"/>
              <a:t>Todos </a:t>
            </a:r>
            <a:r>
              <a:rPr lang="en-US" dirty="0" err="1"/>
              <a:t>nascemos</a:t>
            </a:r>
            <a:r>
              <a:rPr lang="en-US" dirty="0"/>
              <a:t> com </a:t>
            </a:r>
            <a:r>
              <a:rPr lang="en-US" dirty="0" err="1"/>
              <a:t>direitos</a:t>
            </a:r>
            <a:r>
              <a:rPr lang="en-US" dirty="0"/>
              <a:t> </a:t>
            </a:r>
            <a:r>
              <a:rPr lang="en-US" dirty="0" err="1"/>
              <a:t>humanos</a:t>
            </a:r>
            <a:r>
              <a:rPr lang="en-US" dirty="0"/>
              <a:t> e </a:t>
            </a:r>
            <a:r>
              <a:rPr lang="en-US" dirty="0" err="1"/>
              <a:t>ninguém</a:t>
            </a:r>
            <a:r>
              <a:rPr lang="en-US" dirty="0"/>
              <a:t> </a:t>
            </a:r>
            <a:r>
              <a:rPr lang="en-US" dirty="0" err="1"/>
              <a:t>deve</a:t>
            </a:r>
            <a:r>
              <a:rPr lang="en-US" dirty="0"/>
              <a:t> </a:t>
            </a:r>
            <a:r>
              <a:rPr lang="en-US" dirty="0" err="1"/>
              <a:t>tirar</a:t>
            </a:r>
            <a:r>
              <a:rPr lang="en-US" dirty="0"/>
              <a:t> esses </a:t>
            </a:r>
            <a:r>
              <a:rPr lang="en-US" dirty="0" err="1"/>
              <a:t>direitos</a:t>
            </a:r>
            <a:r>
              <a:rPr lang="en-US" dirty="0"/>
              <a:t> de </a:t>
            </a:r>
            <a:r>
              <a:rPr lang="en-US" dirty="0" err="1"/>
              <a:t>nós</a:t>
            </a:r>
            <a:r>
              <a:rPr lang="en-US" dirty="0"/>
              <a:t>.</a:t>
            </a:r>
            <a:endParaRPr dirty="0"/>
          </a:p>
          <a:p>
            <a:pPr marL="631825" lvl="2" indent="-285750" algn="just" rtl="0">
              <a:lnSpc>
                <a:spcPct val="100000"/>
              </a:lnSpc>
              <a:spcBef>
                <a:spcPts val="600"/>
              </a:spcBef>
              <a:spcAft>
                <a:spcPts val="0"/>
              </a:spcAft>
              <a:buSzPts val="2200"/>
              <a:buChar char="•"/>
            </a:pPr>
            <a:r>
              <a:rPr lang="en-US" dirty="0"/>
              <a:t>Certos </a:t>
            </a:r>
            <a:r>
              <a:rPr lang="en-US" dirty="0" err="1"/>
              <a:t>grupos</a:t>
            </a:r>
            <a:r>
              <a:rPr lang="en-US" dirty="0"/>
              <a:t>/</a:t>
            </a:r>
            <a:r>
              <a:rPr lang="en-US" dirty="0" err="1"/>
              <a:t>segmentos</a:t>
            </a:r>
            <a:r>
              <a:rPr lang="en-US" dirty="0"/>
              <a:t> da </a:t>
            </a:r>
            <a:r>
              <a:rPr lang="en-US" dirty="0" err="1"/>
              <a:t>população</a:t>
            </a:r>
            <a:r>
              <a:rPr lang="en-US" dirty="0"/>
              <a:t> </a:t>
            </a:r>
            <a:r>
              <a:rPr lang="en-US" dirty="0" err="1"/>
              <a:t>podem</a:t>
            </a:r>
            <a:r>
              <a:rPr lang="en-US" dirty="0"/>
              <a:t> </a:t>
            </a:r>
            <a:r>
              <a:rPr lang="en-US" dirty="0" err="1"/>
              <a:t>estar</a:t>
            </a:r>
            <a:r>
              <a:rPr lang="en-US" dirty="0"/>
              <a:t> em </a:t>
            </a:r>
            <a:r>
              <a:rPr lang="en-US" dirty="0" err="1"/>
              <a:t>maior</a:t>
            </a:r>
            <a:r>
              <a:rPr lang="en-US" dirty="0"/>
              <a:t> </a:t>
            </a:r>
            <a:r>
              <a:rPr lang="en-US" dirty="0" err="1"/>
              <a:t>risco</a:t>
            </a:r>
            <a:r>
              <a:rPr lang="en-US" dirty="0"/>
              <a:t> de </a:t>
            </a:r>
            <a:r>
              <a:rPr lang="en-US" dirty="0" err="1"/>
              <a:t>violações</a:t>
            </a:r>
            <a:r>
              <a:rPr lang="en-US" dirty="0"/>
              <a:t> dos </a:t>
            </a:r>
            <a:r>
              <a:rPr lang="en-US" dirty="0" err="1"/>
              <a:t>direitos</a:t>
            </a:r>
            <a:r>
              <a:rPr lang="en-US" dirty="0"/>
              <a:t> </a:t>
            </a:r>
            <a:r>
              <a:rPr lang="en-US" dirty="0" err="1"/>
              <a:t>humanos</a:t>
            </a:r>
            <a:r>
              <a:rPr lang="en-US" dirty="0"/>
              <a:t>.</a:t>
            </a:r>
            <a:endParaRPr dirty="0"/>
          </a:p>
          <a:p>
            <a:pPr marL="631825" lvl="2" indent="-285750" algn="just" rtl="0">
              <a:lnSpc>
                <a:spcPct val="100000"/>
              </a:lnSpc>
              <a:spcBef>
                <a:spcPts val="600"/>
              </a:spcBef>
              <a:spcAft>
                <a:spcPts val="0"/>
              </a:spcAft>
              <a:buSzPts val="2200"/>
              <a:buChar char="•"/>
            </a:pPr>
            <a:r>
              <a:rPr lang="en-US" dirty="0"/>
              <a:t>Todos </a:t>
            </a:r>
            <a:r>
              <a:rPr lang="en-US" dirty="0" err="1"/>
              <a:t>nós</a:t>
            </a:r>
            <a:r>
              <a:rPr lang="en-US" dirty="0"/>
              <a:t> </a:t>
            </a:r>
            <a:r>
              <a:rPr lang="en-US" dirty="0" err="1"/>
              <a:t>precisamos</a:t>
            </a:r>
            <a:r>
              <a:rPr lang="en-US" dirty="0"/>
              <a:t> </a:t>
            </a:r>
            <a:r>
              <a:rPr lang="en-US" dirty="0" err="1"/>
              <a:t>respeitar</a:t>
            </a:r>
            <a:r>
              <a:rPr lang="en-US" dirty="0"/>
              <a:t>, </a:t>
            </a:r>
            <a:r>
              <a:rPr lang="en-US" dirty="0" err="1"/>
              <a:t>proteger</a:t>
            </a:r>
            <a:r>
              <a:rPr lang="en-US" dirty="0"/>
              <a:t> e </a:t>
            </a:r>
            <a:r>
              <a:rPr lang="en-US" dirty="0" err="1"/>
              <a:t>cumprir</a:t>
            </a:r>
            <a:r>
              <a:rPr lang="en-US" dirty="0"/>
              <a:t> </a:t>
            </a:r>
            <a:r>
              <a:rPr lang="en-US" dirty="0" err="1"/>
              <a:t>os</a:t>
            </a:r>
            <a:r>
              <a:rPr lang="en-US" dirty="0"/>
              <a:t> </a:t>
            </a:r>
            <a:r>
              <a:rPr lang="en-US" dirty="0" err="1"/>
              <a:t>direitos</a:t>
            </a:r>
            <a:r>
              <a:rPr lang="en-US" dirty="0"/>
              <a:t> </a:t>
            </a:r>
            <a:r>
              <a:rPr lang="en-US" dirty="0" err="1"/>
              <a:t>humanos</a:t>
            </a:r>
            <a:r>
              <a:rPr lang="en-US" dirty="0"/>
              <a:t> em </a:t>
            </a:r>
            <a:r>
              <a:rPr lang="en-US" dirty="0" err="1"/>
              <a:t>todos</a:t>
            </a:r>
            <a:r>
              <a:rPr lang="en-US" dirty="0"/>
              <a:t> </a:t>
            </a:r>
            <a:r>
              <a:rPr lang="en-US" dirty="0" err="1"/>
              <a:t>os</a:t>
            </a:r>
            <a:r>
              <a:rPr lang="en-US" dirty="0"/>
              <a:t> </a:t>
            </a:r>
            <a:r>
              <a:rPr lang="en-US" dirty="0" err="1"/>
              <a:t>lugares</a:t>
            </a:r>
            <a:r>
              <a:rPr lang="en-US" dirty="0"/>
              <a:t> – em casa, na </a:t>
            </a:r>
            <a:r>
              <a:rPr lang="en-US" dirty="0" err="1"/>
              <a:t>comunidade</a:t>
            </a:r>
            <a:r>
              <a:rPr lang="en-US" dirty="0"/>
              <a:t>, na saúde e em outros ambientes.</a:t>
            </a:r>
            <a:endParaRPr dirty="0"/>
          </a:p>
          <a:p>
            <a:pPr marL="631825" lvl="2" indent="-285750" algn="just" rtl="0">
              <a:lnSpc>
                <a:spcPct val="100000"/>
              </a:lnSpc>
              <a:spcBef>
                <a:spcPts val="600"/>
              </a:spcBef>
              <a:spcAft>
                <a:spcPts val="0"/>
              </a:spcAft>
              <a:buSzPts val="2200"/>
              <a:buChar char="•"/>
            </a:pPr>
            <a:r>
              <a:rPr lang="en-US" dirty="0"/>
              <a:t>Todos </a:t>
            </a:r>
            <a:r>
              <a:rPr lang="en-US" dirty="0" err="1"/>
              <a:t>têm</a:t>
            </a:r>
            <a:r>
              <a:rPr lang="en-US" dirty="0"/>
              <a:t> um </a:t>
            </a:r>
            <a:r>
              <a:rPr lang="en-US" dirty="0" err="1"/>
              <a:t>papel</a:t>
            </a:r>
            <a:r>
              <a:rPr lang="en-US" dirty="0"/>
              <a:t> fundamental a </a:t>
            </a:r>
            <a:r>
              <a:rPr lang="en-US" dirty="0" err="1"/>
              <a:t>desempenhar</a:t>
            </a:r>
            <a:r>
              <a:rPr lang="en-US" dirty="0"/>
              <a:t> na </a:t>
            </a:r>
            <a:r>
              <a:rPr lang="en-US" dirty="0" err="1"/>
              <a:t>promoção</a:t>
            </a:r>
            <a:r>
              <a:rPr lang="en-US" dirty="0"/>
              <a:t> dos </a:t>
            </a:r>
            <a:r>
              <a:rPr lang="en-US" dirty="0" err="1"/>
              <a:t>direitos</a:t>
            </a:r>
            <a:r>
              <a:rPr lang="en-US" dirty="0"/>
              <a:t> </a:t>
            </a:r>
            <a:r>
              <a:rPr lang="en-US" dirty="0" err="1"/>
              <a:t>humanos</a:t>
            </a:r>
            <a:r>
              <a:rPr lang="en-US" dirty="0"/>
              <a:t>.</a:t>
            </a:r>
            <a:endParaRPr dirty="0"/>
          </a:p>
          <a:p>
            <a:pPr marL="631825" lvl="2" indent="-285750" algn="just" rtl="0">
              <a:lnSpc>
                <a:spcPct val="100000"/>
              </a:lnSpc>
              <a:spcBef>
                <a:spcPts val="600"/>
              </a:spcBef>
              <a:spcAft>
                <a:spcPts val="0"/>
              </a:spcAft>
              <a:buSzPts val="2200"/>
              <a:buChar char="•"/>
            </a:pPr>
            <a:r>
              <a:rPr lang="en-US" dirty="0"/>
              <a:t>Em </a:t>
            </a:r>
            <a:r>
              <a:rPr lang="en-US" dirty="0" err="1"/>
              <a:t>todo</a:t>
            </a:r>
            <a:r>
              <a:rPr lang="en-US" dirty="0"/>
              <a:t> o </a:t>
            </a:r>
            <a:r>
              <a:rPr lang="en-US" dirty="0" err="1"/>
              <a:t>mundo</a:t>
            </a:r>
            <a:r>
              <a:rPr lang="en-US" dirty="0"/>
              <a:t>, </a:t>
            </a:r>
            <a:r>
              <a:rPr lang="en-US" dirty="0" err="1"/>
              <a:t>grupos</a:t>
            </a:r>
            <a:r>
              <a:rPr lang="en-US" dirty="0"/>
              <a:t> de </a:t>
            </a:r>
            <a:r>
              <a:rPr lang="en-US" dirty="0" err="1"/>
              <a:t>defesa</a:t>
            </a:r>
            <a:r>
              <a:rPr lang="en-US" dirty="0"/>
              <a:t>, </a:t>
            </a:r>
            <a:r>
              <a:rPr lang="en-US" dirty="0" err="1"/>
              <a:t>comunidades</a:t>
            </a:r>
            <a:r>
              <a:rPr lang="en-US" dirty="0"/>
              <a:t> e </a:t>
            </a:r>
            <a:r>
              <a:rPr lang="en-US" dirty="0" err="1"/>
              <a:t>indivíduos</a:t>
            </a:r>
            <a:r>
              <a:rPr lang="en-US" dirty="0"/>
              <a:t> </a:t>
            </a:r>
            <a:r>
              <a:rPr lang="en-US" dirty="0" err="1"/>
              <a:t>têm</a:t>
            </a:r>
            <a:r>
              <a:rPr lang="en-US" dirty="0"/>
              <a:t> </a:t>
            </a:r>
            <a:r>
              <a:rPr lang="en-US" dirty="0" err="1"/>
              <a:t>trabalhado</a:t>
            </a:r>
            <a:r>
              <a:rPr lang="en-US" dirty="0"/>
              <a:t> para defender </a:t>
            </a:r>
            <a:r>
              <a:rPr lang="en-US" dirty="0" err="1"/>
              <a:t>os</a:t>
            </a:r>
            <a:r>
              <a:rPr lang="en-US" dirty="0"/>
              <a:t> </a:t>
            </a:r>
            <a:r>
              <a:rPr lang="en-US" dirty="0" err="1"/>
              <a:t>direitos</a:t>
            </a:r>
            <a:r>
              <a:rPr lang="en-US" dirty="0"/>
              <a:t> </a:t>
            </a:r>
            <a:r>
              <a:rPr lang="en-US" dirty="0" err="1"/>
              <a:t>humanos</a:t>
            </a:r>
            <a:r>
              <a:rPr lang="en-US" dirty="0"/>
              <a:t>.</a:t>
            </a:r>
            <a:endParaRPr dirty="0"/>
          </a:p>
        </p:txBody>
      </p:sp>
      <p:sp>
        <p:nvSpPr>
          <p:cNvPr id="1015" name="Google Shape;1015;p107"/>
          <p:cNvSpPr txBox="1">
            <a:spLocks noGrp="1"/>
          </p:cNvSpPr>
          <p:nvPr>
            <p:ph type="title"/>
          </p:nvPr>
        </p:nvSpPr>
        <p:spPr>
          <a:xfrm>
            <a:off x="507205" y="506412"/>
            <a:ext cx="11174401"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Conclusão</a:t>
            </a:r>
            <a:r>
              <a:rPr lang="en-US" sz="3000" dirty="0"/>
              <a:t> do </a:t>
            </a:r>
            <a:r>
              <a:rPr lang="en-US" sz="3000" dirty="0" err="1"/>
              <a:t>treinamento</a:t>
            </a:r>
            <a:r>
              <a:rPr lang="en-US" sz="3000" dirty="0"/>
              <a:t> – 2</a:t>
            </a:r>
            <a:endParaRPr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p108"/>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108</a:t>
            </a:fld>
            <a:endParaRPr/>
          </a:p>
        </p:txBody>
      </p:sp>
      <p:sp>
        <p:nvSpPr>
          <p:cNvPr id="1022" name="Google Shape;1022;p108"/>
          <p:cNvSpPr txBox="1">
            <a:spLocks noGrp="1"/>
          </p:cNvSpPr>
          <p:nvPr>
            <p:ph type="title"/>
          </p:nvPr>
        </p:nvSpPr>
        <p:spPr>
          <a:xfrm>
            <a:off x="507205" y="506412"/>
            <a:ext cx="11174401"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Agradecimentos</a:t>
            </a:r>
            <a:r>
              <a:rPr lang="en-US" sz="3000" dirty="0"/>
              <a:t> (1)</a:t>
            </a:r>
            <a:endParaRPr dirty="0"/>
          </a:p>
        </p:txBody>
      </p:sp>
      <p:sp>
        <p:nvSpPr>
          <p:cNvPr id="1023" name="Google Shape;1023;p108"/>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020">
          <a:extLst>
            <a:ext uri="{FF2B5EF4-FFF2-40B4-BE49-F238E27FC236}">
              <a16:creationId xmlns:a16="http://schemas.microsoft.com/office/drawing/2014/main" id="{7DB09824-8940-EF6D-011A-15969456D080}"/>
            </a:ext>
          </a:extLst>
        </p:cNvPr>
        <p:cNvGrpSpPr/>
        <p:nvPr/>
      </p:nvGrpSpPr>
      <p:grpSpPr>
        <a:xfrm>
          <a:off x="0" y="0"/>
          <a:ext cx="0" cy="0"/>
          <a:chOff x="0" y="0"/>
          <a:chExt cx="0" cy="0"/>
        </a:xfrm>
      </p:grpSpPr>
      <p:sp>
        <p:nvSpPr>
          <p:cNvPr id="1021" name="Google Shape;1021;p108">
            <a:extLst>
              <a:ext uri="{FF2B5EF4-FFF2-40B4-BE49-F238E27FC236}">
                <a16:creationId xmlns:a16="http://schemas.microsoft.com/office/drawing/2014/main" id="{19872E0B-AEC1-869F-C35E-E69A8AE97F37}"/>
              </a:ext>
            </a:extLst>
          </p:cNvPr>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109</a:t>
            </a:fld>
            <a:endParaRPr/>
          </a:p>
        </p:txBody>
      </p:sp>
      <p:sp>
        <p:nvSpPr>
          <p:cNvPr id="1022" name="Google Shape;1022;p108">
            <a:extLst>
              <a:ext uri="{FF2B5EF4-FFF2-40B4-BE49-F238E27FC236}">
                <a16:creationId xmlns:a16="http://schemas.microsoft.com/office/drawing/2014/main" id="{2D8C1F37-04E2-C894-AB2A-3DB5A7267798}"/>
              </a:ext>
            </a:extLst>
          </p:cNvPr>
          <p:cNvSpPr txBox="1">
            <a:spLocks noGrp="1"/>
          </p:cNvSpPr>
          <p:nvPr>
            <p:ph type="title"/>
          </p:nvPr>
        </p:nvSpPr>
        <p:spPr>
          <a:xfrm>
            <a:off x="507205" y="506412"/>
            <a:ext cx="11174401"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Agradecimentos</a:t>
            </a:r>
            <a:r>
              <a:rPr lang="en-US" sz="3000" dirty="0"/>
              <a:t> (2)</a:t>
            </a:r>
            <a:endParaRPr dirty="0"/>
          </a:p>
        </p:txBody>
      </p:sp>
      <p:sp>
        <p:nvSpPr>
          <p:cNvPr id="1023" name="Google Shape;1023;p108">
            <a:extLst>
              <a:ext uri="{FF2B5EF4-FFF2-40B4-BE49-F238E27FC236}">
                <a16:creationId xmlns:a16="http://schemas.microsoft.com/office/drawing/2014/main" id="{17FB85CC-7E8B-2548-CE4E-8D0C6A91A19F}"/>
              </a:ext>
            </a:extLst>
          </p:cNvPr>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p:txBody>
      </p:sp>
    </p:spTree>
    <p:extLst>
      <p:ext uri="{BB962C8B-B14F-4D97-AF65-F5344CB8AC3E}">
        <p14:creationId xmlns:p14="http://schemas.microsoft.com/office/powerpoint/2010/main" val="1815476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1"/>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215" name="Google Shape;215;p11"/>
          <p:cNvSpPr txBox="1">
            <a:spLocks noGrp="1"/>
          </p:cNvSpPr>
          <p:nvPr>
            <p:ph type="body" idx="2"/>
          </p:nvPr>
        </p:nvSpPr>
        <p:spPr>
          <a:xfrm>
            <a:off x="507206" y="1727189"/>
            <a:ext cx="11174412" cy="2832212"/>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1200"/>
              </a:spcBef>
              <a:spcAft>
                <a:spcPts val="0"/>
              </a:spcAft>
              <a:buSzPts val="2200"/>
              <a:buChar char="•"/>
            </a:pPr>
            <a:r>
              <a:rPr lang="en-US" sz="2000" dirty="0"/>
              <a:t>A </a:t>
            </a:r>
            <a:r>
              <a:rPr lang="en-US" sz="2000" dirty="0" err="1"/>
              <a:t>afirmação</a:t>
            </a:r>
            <a:r>
              <a:rPr lang="en-US" sz="2000" dirty="0"/>
              <a:t> “</a:t>
            </a:r>
            <a:r>
              <a:rPr lang="en-US" sz="2000" dirty="0" err="1"/>
              <a:t>todos</a:t>
            </a:r>
            <a:r>
              <a:rPr lang="en-US" sz="2000" dirty="0"/>
              <a:t> </a:t>
            </a:r>
            <a:r>
              <a:rPr lang="en-US" sz="2000" dirty="0" err="1"/>
              <a:t>nascemos</a:t>
            </a:r>
            <a:r>
              <a:rPr lang="en-US" sz="2000" dirty="0"/>
              <a:t> livres e </a:t>
            </a:r>
            <a:r>
              <a:rPr lang="en-US" sz="2000" dirty="0" err="1"/>
              <a:t>iguais</a:t>
            </a:r>
            <a:r>
              <a:rPr lang="en-US" sz="2000" dirty="0"/>
              <a:t>” é </a:t>
            </a:r>
            <a:r>
              <a:rPr lang="en-US" sz="2000" dirty="0" err="1"/>
              <a:t>deliberadamente</a:t>
            </a:r>
            <a:r>
              <a:rPr lang="en-US" sz="2000" dirty="0"/>
              <a:t> </a:t>
            </a:r>
            <a:r>
              <a:rPr lang="en-US" sz="2000" dirty="0" err="1"/>
              <a:t>ambígua</a:t>
            </a:r>
            <a:r>
              <a:rPr lang="en-US" sz="2000" dirty="0"/>
              <a:t>.</a:t>
            </a:r>
            <a:endParaRPr sz="2000" dirty="0"/>
          </a:p>
          <a:p>
            <a:pPr marL="285750" lvl="0" indent="-285750" algn="l" rtl="0">
              <a:lnSpc>
                <a:spcPct val="100000"/>
              </a:lnSpc>
              <a:spcBef>
                <a:spcPts val="1200"/>
              </a:spcBef>
              <a:spcAft>
                <a:spcPts val="0"/>
              </a:spcAft>
              <a:buSzPts val="2200"/>
              <a:buChar char="•"/>
            </a:pPr>
            <a:r>
              <a:rPr lang="en-US" sz="2000" dirty="0"/>
              <a:t>Por um </a:t>
            </a:r>
            <a:r>
              <a:rPr lang="en-US" sz="2000" dirty="0" err="1"/>
              <a:t>lado</a:t>
            </a:r>
            <a:r>
              <a:rPr lang="en-US" sz="2000" dirty="0"/>
              <a:t>, em </a:t>
            </a:r>
            <a:r>
              <a:rPr lang="en-US" sz="2000" dirty="0" err="1"/>
              <a:t>virtude</a:t>
            </a:r>
            <a:r>
              <a:rPr lang="en-US" sz="2000" dirty="0"/>
              <a:t> da </a:t>
            </a:r>
            <a:r>
              <a:rPr lang="en-US" sz="2000" dirty="0" err="1"/>
              <a:t>nossa</a:t>
            </a:r>
            <a:r>
              <a:rPr lang="en-US" sz="2000" dirty="0"/>
              <a:t> </a:t>
            </a:r>
            <a:r>
              <a:rPr lang="en-US" sz="2000" dirty="0" err="1"/>
              <a:t>humanidade</a:t>
            </a:r>
            <a:r>
              <a:rPr lang="en-US" sz="2000" dirty="0"/>
              <a:t>, </a:t>
            </a:r>
            <a:r>
              <a:rPr lang="en-US" sz="2000" dirty="0" err="1"/>
              <a:t>todos</a:t>
            </a:r>
            <a:r>
              <a:rPr lang="en-US" sz="2000" dirty="0"/>
              <a:t> </a:t>
            </a:r>
            <a:r>
              <a:rPr lang="en-US" sz="2000" dirty="0" err="1"/>
              <a:t>nascemos</a:t>
            </a:r>
            <a:r>
              <a:rPr lang="en-US" sz="2000" dirty="0"/>
              <a:t> livres e </a:t>
            </a:r>
            <a:r>
              <a:rPr lang="en-US" sz="2000" dirty="0" err="1"/>
              <a:t>iguais</a:t>
            </a:r>
            <a:r>
              <a:rPr lang="en-US" sz="2000" dirty="0"/>
              <a:t>.</a:t>
            </a:r>
            <a:endParaRPr sz="2000" dirty="0"/>
          </a:p>
          <a:p>
            <a:pPr marL="285750" lvl="0" indent="-285750" algn="l" rtl="0">
              <a:lnSpc>
                <a:spcPct val="100000"/>
              </a:lnSpc>
              <a:spcBef>
                <a:spcPts val="1200"/>
              </a:spcBef>
              <a:spcAft>
                <a:spcPts val="0"/>
              </a:spcAft>
              <a:buSzPts val="2200"/>
              <a:buChar char="•"/>
            </a:pPr>
            <a:r>
              <a:rPr lang="en-US" sz="2000" dirty="0"/>
              <a:t>Por outro </a:t>
            </a:r>
            <a:r>
              <a:rPr lang="en-US" sz="2000" dirty="0" err="1"/>
              <a:t>lado</a:t>
            </a:r>
            <a:r>
              <a:rPr lang="en-US" sz="2000" dirty="0"/>
              <a:t>, em </a:t>
            </a:r>
            <a:r>
              <a:rPr lang="en-US" sz="2000" dirty="0" err="1"/>
              <a:t>muitos</a:t>
            </a:r>
            <a:r>
              <a:rPr lang="en-US" sz="2000" dirty="0"/>
              <a:t> </a:t>
            </a:r>
            <a:r>
              <a:rPr lang="en-US" sz="2000" dirty="0" err="1"/>
              <a:t>casos</a:t>
            </a:r>
            <a:r>
              <a:rPr lang="en-US" sz="2000" dirty="0"/>
              <a:t>, o </a:t>
            </a:r>
            <a:r>
              <a:rPr lang="en-US" sz="2000" dirty="0" err="1"/>
              <a:t>governo</a:t>
            </a:r>
            <a:r>
              <a:rPr lang="en-US" sz="2000" dirty="0"/>
              <a:t> ou a </a:t>
            </a:r>
            <a:r>
              <a:rPr lang="en-US" sz="2000" dirty="0" err="1"/>
              <a:t>sociedade</a:t>
            </a:r>
            <a:r>
              <a:rPr lang="en-US" sz="2000" dirty="0"/>
              <a:t> </a:t>
            </a:r>
            <a:r>
              <a:rPr lang="en-US" sz="2000" dirty="0" err="1"/>
              <a:t>podem</a:t>
            </a:r>
            <a:r>
              <a:rPr lang="en-US" sz="2000" dirty="0"/>
              <a:t> </a:t>
            </a:r>
            <a:r>
              <a:rPr lang="en-US" sz="2000" dirty="0" err="1"/>
              <a:t>negar</a:t>
            </a:r>
            <a:r>
              <a:rPr lang="en-US" sz="2000" dirty="0"/>
              <a:t> a </a:t>
            </a:r>
            <a:r>
              <a:rPr lang="en-US" sz="2000" dirty="0" err="1"/>
              <a:t>muitas</a:t>
            </a:r>
            <a:r>
              <a:rPr lang="en-US" sz="2000" dirty="0"/>
              <a:t> pessoas o seu </a:t>
            </a:r>
            <a:r>
              <a:rPr lang="en-US" sz="2000" dirty="0" err="1"/>
              <a:t>direito</a:t>
            </a:r>
            <a:r>
              <a:rPr lang="en-US" sz="2000" dirty="0"/>
              <a:t> à </a:t>
            </a:r>
            <a:r>
              <a:rPr lang="en-US" sz="2000" dirty="0" err="1"/>
              <a:t>liberdade</a:t>
            </a:r>
            <a:r>
              <a:rPr lang="en-US" sz="2000" dirty="0"/>
              <a:t> e à </a:t>
            </a:r>
            <a:r>
              <a:rPr lang="en-US" sz="2000" dirty="0" err="1"/>
              <a:t>igualdade</a:t>
            </a:r>
            <a:r>
              <a:rPr lang="en-US" sz="2000" dirty="0"/>
              <a:t>.</a:t>
            </a:r>
            <a:endParaRPr sz="2000" dirty="0"/>
          </a:p>
          <a:p>
            <a:pPr marL="285750" lvl="0" indent="-285750" algn="l" rtl="0">
              <a:lnSpc>
                <a:spcPct val="100000"/>
              </a:lnSpc>
              <a:spcBef>
                <a:spcPts val="1200"/>
              </a:spcBef>
              <a:spcAft>
                <a:spcPts val="0"/>
              </a:spcAft>
              <a:buSzPts val="2200"/>
              <a:buChar char="•"/>
            </a:pPr>
            <a:r>
              <a:rPr lang="en-US" sz="2000" dirty="0"/>
              <a:t>Os </a:t>
            </a:r>
            <a:r>
              <a:rPr lang="en-US" sz="2000" dirty="0" err="1"/>
              <a:t>direitos</a:t>
            </a:r>
            <a:r>
              <a:rPr lang="en-US" sz="2000" dirty="0"/>
              <a:t> </a:t>
            </a:r>
            <a:r>
              <a:rPr lang="en-US" sz="2000" dirty="0" err="1"/>
              <a:t>humanos</a:t>
            </a:r>
            <a:r>
              <a:rPr lang="en-US" sz="2000" dirty="0"/>
              <a:t> </a:t>
            </a:r>
            <a:r>
              <a:rPr lang="en-US" sz="2000" dirty="0" err="1"/>
              <a:t>têm</a:t>
            </a:r>
            <a:r>
              <a:rPr lang="en-US" sz="2000" dirty="0"/>
              <a:t> como </a:t>
            </a:r>
            <a:r>
              <a:rPr lang="en-US" sz="2000" dirty="0" err="1"/>
              <a:t>objetivo</a:t>
            </a:r>
            <a:r>
              <a:rPr lang="en-US" sz="2000" dirty="0"/>
              <a:t> </a:t>
            </a:r>
            <a:r>
              <a:rPr lang="en-US" sz="2000" dirty="0" err="1"/>
              <a:t>garantir</a:t>
            </a:r>
            <a:r>
              <a:rPr lang="en-US" sz="2000" dirty="0"/>
              <a:t> que a </a:t>
            </a:r>
            <a:r>
              <a:rPr lang="en-US" sz="2000" dirty="0" err="1"/>
              <a:t>liberdade</a:t>
            </a:r>
            <a:r>
              <a:rPr lang="en-US" sz="2000" dirty="0"/>
              <a:t> e a </a:t>
            </a:r>
            <a:r>
              <a:rPr lang="en-US" sz="2000" dirty="0" err="1"/>
              <a:t>igualdade</a:t>
            </a:r>
            <a:r>
              <a:rPr lang="en-US" sz="2000" dirty="0"/>
              <a:t> de </a:t>
            </a:r>
            <a:r>
              <a:rPr lang="en-US" sz="2000" dirty="0" err="1"/>
              <a:t>todas</a:t>
            </a:r>
            <a:r>
              <a:rPr lang="en-US" sz="2000" dirty="0"/>
              <a:t> as pessoas </a:t>
            </a:r>
            <a:r>
              <a:rPr lang="en-US" sz="2000" dirty="0" err="1"/>
              <a:t>sejam</a:t>
            </a:r>
            <a:r>
              <a:rPr lang="en-US" sz="2000" dirty="0"/>
              <a:t> </a:t>
            </a:r>
            <a:r>
              <a:rPr lang="en-US" sz="2000" dirty="0" err="1"/>
              <a:t>respeitadas</a:t>
            </a:r>
            <a:r>
              <a:rPr lang="en-US" sz="2000" dirty="0"/>
              <a:t>.</a:t>
            </a:r>
            <a:endParaRPr sz="2000" dirty="0"/>
          </a:p>
          <a:p>
            <a:pPr marL="285750" lvl="0" indent="-146050" algn="l" rtl="0">
              <a:lnSpc>
                <a:spcPct val="100000"/>
              </a:lnSpc>
              <a:spcBef>
                <a:spcPts val="1200"/>
              </a:spcBef>
              <a:spcAft>
                <a:spcPts val="0"/>
              </a:spcAft>
              <a:buSzPts val="2200"/>
              <a:buNone/>
            </a:pPr>
            <a:endParaRPr dirty="0"/>
          </a:p>
        </p:txBody>
      </p:sp>
      <p:sp>
        <p:nvSpPr>
          <p:cNvPr id="216" name="Google Shape;216;p11"/>
          <p:cNvSpPr txBox="1">
            <a:spLocks noGrp="1"/>
          </p:cNvSpPr>
          <p:nvPr>
            <p:ph type="title"/>
          </p:nvPr>
        </p:nvSpPr>
        <p:spPr>
          <a:xfrm>
            <a:off x="507206" y="506412"/>
            <a:ext cx="11174412"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Exercício 1.1: Todos </a:t>
            </a:r>
            <a:r>
              <a:rPr lang="en-US" sz="3000" dirty="0" err="1"/>
              <a:t>nascemos</a:t>
            </a:r>
            <a:r>
              <a:rPr lang="en-US" sz="3000" dirty="0"/>
              <a:t> livres e </a:t>
            </a:r>
            <a:r>
              <a:rPr lang="en-US" sz="3000" dirty="0" err="1"/>
              <a:t>iguais</a:t>
            </a:r>
            <a:r>
              <a:rPr lang="en-US" sz="3000" dirty="0"/>
              <a:t> - 2</a:t>
            </a:r>
            <a:endParaRPr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020">
          <a:extLst>
            <a:ext uri="{FF2B5EF4-FFF2-40B4-BE49-F238E27FC236}">
              <a16:creationId xmlns:a16="http://schemas.microsoft.com/office/drawing/2014/main" id="{E64FEB0D-AB43-CD53-EE71-35DD7ACBA551}"/>
            </a:ext>
          </a:extLst>
        </p:cNvPr>
        <p:cNvGrpSpPr/>
        <p:nvPr/>
      </p:nvGrpSpPr>
      <p:grpSpPr>
        <a:xfrm>
          <a:off x="0" y="0"/>
          <a:ext cx="0" cy="0"/>
          <a:chOff x="0" y="0"/>
          <a:chExt cx="0" cy="0"/>
        </a:xfrm>
      </p:grpSpPr>
      <p:sp>
        <p:nvSpPr>
          <p:cNvPr id="1021" name="Google Shape;1021;p108">
            <a:extLst>
              <a:ext uri="{FF2B5EF4-FFF2-40B4-BE49-F238E27FC236}">
                <a16:creationId xmlns:a16="http://schemas.microsoft.com/office/drawing/2014/main" id="{AEBA1522-E86C-36ED-60B6-3AA80541BC3E}"/>
              </a:ext>
            </a:extLst>
          </p:cNvPr>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110</a:t>
            </a:fld>
            <a:endParaRPr/>
          </a:p>
        </p:txBody>
      </p:sp>
      <p:sp>
        <p:nvSpPr>
          <p:cNvPr id="1022" name="Google Shape;1022;p108">
            <a:extLst>
              <a:ext uri="{FF2B5EF4-FFF2-40B4-BE49-F238E27FC236}">
                <a16:creationId xmlns:a16="http://schemas.microsoft.com/office/drawing/2014/main" id="{19A68545-612D-E3C6-C4AF-AAB80444287D}"/>
              </a:ext>
            </a:extLst>
          </p:cNvPr>
          <p:cNvSpPr txBox="1">
            <a:spLocks noGrp="1"/>
          </p:cNvSpPr>
          <p:nvPr>
            <p:ph type="title"/>
          </p:nvPr>
        </p:nvSpPr>
        <p:spPr>
          <a:xfrm>
            <a:off x="507205" y="506412"/>
            <a:ext cx="11174401"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Agradecimentos</a:t>
            </a:r>
            <a:r>
              <a:rPr lang="en-US" sz="3000" dirty="0"/>
              <a:t> (</a:t>
            </a:r>
            <a:r>
              <a:rPr lang="en-US" dirty="0"/>
              <a:t>3</a:t>
            </a:r>
            <a:r>
              <a:rPr lang="en-US" sz="3000" dirty="0"/>
              <a:t>)</a:t>
            </a:r>
            <a:endParaRPr dirty="0"/>
          </a:p>
        </p:txBody>
      </p:sp>
      <p:sp>
        <p:nvSpPr>
          <p:cNvPr id="1023" name="Google Shape;1023;p108">
            <a:extLst>
              <a:ext uri="{FF2B5EF4-FFF2-40B4-BE49-F238E27FC236}">
                <a16:creationId xmlns:a16="http://schemas.microsoft.com/office/drawing/2014/main" id="{9A59D651-76CD-A666-1CFE-72D53FAB7786}"/>
              </a:ext>
            </a:extLst>
          </p:cNvPr>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p:txBody>
      </p:sp>
    </p:spTree>
    <p:extLst>
      <p:ext uri="{BB962C8B-B14F-4D97-AF65-F5344CB8AC3E}">
        <p14:creationId xmlns:p14="http://schemas.microsoft.com/office/powerpoint/2010/main" val="37960604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020">
          <a:extLst>
            <a:ext uri="{FF2B5EF4-FFF2-40B4-BE49-F238E27FC236}">
              <a16:creationId xmlns:a16="http://schemas.microsoft.com/office/drawing/2014/main" id="{37972F6D-56EF-2BE2-DB28-C3657A0D4D33}"/>
            </a:ext>
          </a:extLst>
        </p:cNvPr>
        <p:cNvGrpSpPr/>
        <p:nvPr/>
      </p:nvGrpSpPr>
      <p:grpSpPr>
        <a:xfrm>
          <a:off x="0" y="0"/>
          <a:ext cx="0" cy="0"/>
          <a:chOff x="0" y="0"/>
          <a:chExt cx="0" cy="0"/>
        </a:xfrm>
      </p:grpSpPr>
      <p:sp>
        <p:nvSpPr>
          <p:cNvPr id="1021" name="Google Shape;1021;p108">
            <a:extLst>
              <a:ext uri="{FF2B5EF4-FFF2-40B4-BE49-F238E27FC236}">
                <a16:creationId xmlns:a16="http://schemas.microsoft.com/office/drawing/2014/main" id="{E85030B2-FCAE-7776-569A-665F470678FD}"/>
              </a:ext>
            </a:extLst>
          </p:cNvPr>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111</a:t>
            </a:fld>
            <a:endParaRPr/>
          </a:p>
        </p:txBody>
      </p:sp>
      <p:sp>
        <p:nvSpPr>
          <p:cNvPr id="1022" name="Google Shape;1022;p108">
            <a:extLst>
              <a:ext uri="{FF2B5EF4-FFF2-40B4-BE49-F238E27FC236}">
                <a16:creationId xmlns:a16="http://schemas.microsoft.com/office/drawing/2014/main" id="{B382BAC5-82AD-6C5B-7C09-3F0FF3F99284}"/>
              </a:ext>
            </a:extLst>
          </p:cNvPr>
          <p:cNvSpPr txBox="1">
            <a:spLocks noGrp="1"/>
          </p:cNvSpPr>
          <p:nvPr>
            <p:ph type="title"/>
          </p:nvPr>
        </p:nvSpPr>
        <p:spPr>
          <a:xfrm>
            <a:off x="507205" y="506412"/>
            <a:ext cx="11174401"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Agradecimentos</a:t>
            </a:r>
            <a:r>
              <a:rPr lang="en-US" sz="3000" dirty="0"/>
              <a:t> (</a:t>
            </a:r>
            <a:r>
              <a:rPr lang="en-US" dirty="0"/>
              <a:t>4</a:t>
            </a:r>
            <a:r>
              <a:rPr lang="en-US" sz="3000" dirty="0"/>
              <a:t>)</a:t>
            </a:r>
            <a:endParaRPr dirty="0"/>
          </a:p>
        </p:txBody>
      </p:sp>
      <p:sp>
        <p:nvSpPr>
          <p:cNvPr id="1023" name="Google Shape;1023;p108">
            <a:extLst>
              <a:ext uri="{FF2B5EF4-FFF2-40B4-BE49-F238E27FC236}">
                <a16:creationId xmlns:a16="http://schemas.microsoft.com/office/drawing/2014/main" id="{FC93CA7E-A61C-41F4-FEE6-05E271307B15}"/>
              </a:ext>
            </a:extLst>
          </p:cNvPr>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p:txBody>
      </p:sp>
    </p:spTree>
    <p:extLst>
      <p:ext uri="{BB962C8B-B14F-4D97-AF65-F5344CB8AC3E}">
        <p14:creationId xmlns:p14="http://schemas.microsoft.com/office/powerpoint/2010/main" val="410662616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020">
          <a:extLst>
            <a:ext uri="{FF2B5EF4-FFF2-40B4-BE49-F238E27FC236}">
              <a16:creationId xmlns:a16="http://schemas.microsoft.com/office/drawing/2014/main" id="{BA2AC9FA-3D1F-B76F-90B7-9E02998C6C91}"/>
            </a:ext>
          </a:extLst>
        </p:cNvPr>
        <p:cNvGrpSpPr/>
        <p:nvPr/>
      </p:nvGrpSpPr>
      <p:grpSpPr>
        <a:xfrm>
          <a:off x="0" y="0"/>
          <a:ext cx="0" cy="0"/>
          <a:chOff x="0" y="0"/>
          <a:chExt cx="0" cy="0"/>
        </a:xfrm>
      </p:grpSpPr>
      <p:sp>
        <p:nvSpPr>
          <p:cNvPr id="1021" name="Google Shape;1021;p108">
            <a:extLst>
              <a:ext uri="{FF2B5EF4-FFF2-40B4-BE49-F238E27FC236}">
                <a16:creationId xmlns:a16="http://schemas.microsoft.com/office/drawing/2014/main" id="{A24B833F-99FB-17F1-B8F6-BEFE7BDF51BD}"/>
              </a:ext>
            </a:extLst>
          </p:cNvPr>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112</a:t>
            </a:fld>
            <a:endParaRPr/>
          </a:p>
        </p:txBody>
      </p:sp>
      <p:sp>
        <p:nvSpPr>
          <p:cNvPr id="1022" name="Google Shape;1022;p108">
            <a:extLst>
              <a:ext uri="{FF2B5EF4-FFF2-40B4-BE49-F238E27FC236}">
                <a16:creationId xmlns:a16="http://schemas.microsoft.com/office/drawing/2014/main" id="{BB14A5AE-409E-F9AA-477A-FC957FA2943B}"/>
              </a:ext>
            </a:extLst>
          </p:cNvPr>
          <p:cNvSpPr txBox="1">
            <a:spLocks noGrp="1"/>
          </p:cNvSpPr>
          <p:nvPr>
            <p:ph type="title"/>
          </p:nvPr>
        </p:nvSpPr>
        <p:spPr>
          <a:xfrm>
            <a:off x="507205" y="506412"/>
            <a:ext cx="11174401"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Agradecimentos</a:t>
            </a:r>
            <a:r>
              <a:rPr lang="en-US" sz="3000" dirty="0"/>
              <a:t> (</a:t>
            </a:r>
            <a:r>
              <a:rPr lang="en-US" dirty="0"/>
              <a:t>5</a:t>
            </a:r>
            <a:r>
              <a:rPr lang="en-US" sz="3000" dirty="0"/>
              <a:t>)</a:t>
            </a:r>
            <a:endParaRPr dirty="0"/>
          </a:p>
        </p:txBody>
      </p:sp>
      <p:sp>
        <p:nvSpPr>
          <p:cNvPr id="1023" name="Google Shape;1023;p108">
            <a:extLst>
              <a:ext uri="{FF2B5EF4-FFF2-40B4-BE49-F238E27FC236}">
                <a16:creationId xmlns:a16="http://schemas.microsoft.com/office/drawing/2014/main" id="{9C5D5C5B-6894-B4CC-A80D-2AFC07B3FBBE}"/>
              </a:ext>
            </a:extLst>
          </p:cNvPr>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p:txBody>
      </p:sp>
    </p:spTree>
    <p:extLst>
      <p:ext uri="{BB962C8B-B14F-4D97-AF65-F5344CB8AC3E}">
        <p14:creationId xmlns:p14="http://schemas.microsoft.com/office/powerpoint/2010/main" val="7214581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020">
          <a:extLst>
            <a:ext uri="{FF2B5EF4-FFF2-40B4-BE49-F238E27FC236}">
              <a16:creationId xmlns:a16="http://schemas.microsoft.com/office/drawing/2014/main" id="{BF6745A5-0507-D561-15D0-349BD43E2B79}"/>
            </a:ext>
          </a:extLst>
        </p:cNvPr>
        <p:cNvGrpSpPr/>
        <p:nvPr/>
      </p:nvGrpSpPr>
      <p:grpSpPr>
        <a:xfrm>
          <a:off x="0" y="0"/>
          <a:ext cx="0" cy="0"/>
          <a:chOff x="0" y="0"/>
          <a:chExt cx="0" cy="0"/>
        </a:xfrm>
      </p:grpSpPr>
      <p:sp>
        <p:nvSpPr>
          <p:cNvPr id="1021" name="Google Shape;1021;p108">
            <a:extLst>
              <a:ext uri="{FF2B5EF4-FFF2-40B4-BE49-F238E27FC236}">
                <a16:creationId xmlns:a16="http://schemas.microsoft.com/office/drawing/2014/main" id="{6DA73F4E-4282-B391-D711-039DBEFF55F4}"/>
              </a:ext>
            </a:extLst>
          </p:cNvPr>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113</a:t>
            </a:fld>
            <a:endParaRPr/>
          </a:p>
        </p:txBody>
      </p:sp>
      <p:sp>
        <p:nvSpPr>
          <p:cNvPr id="1022" name="Google Shape;1022;p108">
            <a:extLst>
              <a:ext uri="{FF2B5EF4-FFF2-40B4-BE49-F238E27FC236}">
                <a16:creationId xmlns:a16="http://schemas.microsoft.com/office/drawing/2014/main" id="{1E0B4572-27E0-4C8C-CDDD-D941BBDDC01D}"/>
              </a:ext>
            </a:extLst>
          </p:cNvPr>
          <p:cNvSpPr txBox="1">
            <a:spLocks noGrp="1"/>
          </p:cNvSpPr>
          <p:nvPr>
            <p:ph type="title"/>
          </p:nvPr>
        </p:nvSpPr>
        <p:spPr>
          <a:xfrm>
            <a:off x="507205" y="506412"/>
            <a:ext cx="11174401"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Agradecimentos</a:t>
            </a:r>
            <a:r>
              <a:rPr lang="en-US" sz="3000" dirty="0"/>
              <a:t> (</a:t>
            </a:r>
            <a:r>
              <a:rPr lang="en-US" dirty="0"/>
              <a:t>6</a:t>
            </a:r>
            <a:r>
              <a:rPr lang="en-US" sz="3000" dirty="0"/>
              <a:t>)</a:t>
            </a:r>
            <a:endParaRPr dirty="0"/>
          </a:p>
        </p:txBody>
      </p:sp>
      <p:sp>
        <p:nvSpPr>
          <p:cNvPr id="1023" name="Google Shape;1023;p108">
            <a:extLst>
              <a:ext uri="{FF2B5EF4-FFF2-40B4-BE49-F238E27FC236}">
                <a16:creationId xmlns:a16="http://schemas.microsoft.com/office/drawing/2014/main" id="{47192035-D88F-9C0A-364B-D26979BB5EAF}"/>
              </a:ext>
            </a:extLst>
          </p:cNvPr>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p:txBody>
      </p:sp>
    </p:spTree>
    <p:extLst>
      <p:ext uri="{BB962C8B-B14F-4D97-AF65-F5344CB8AC3E}">
        <p14:creationId xmlns:p14="http://schemas.microsoft.com/office/powerpoint/2010/main" val="70502445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020">
          <a:extLst>
            <a:ext uri="{FF2B5EF4-FFF2-40B4-BE49-F238E27FC236}">
              <a16:creationId xmlns:a16="http://schemas.microsoft.com/office/drawing/2014/main" id="{CC494F80-7986-B792-4063-6DAD98EE2670}"/>
            </a:ext>
          </a:extLst>
        </p:cNvPr>
        <p:cNvGrpSpPr/>
        <p:nvPr/>
      </p:nvGrpSpPr>
      <p:grpSpPr>
        <a:xfrm>
          <a:off x="0" y="0"/>
          <a:ext cx="0" cy="0"/>
          <a:chOff x="0" y="0"/>
          <a:chExt cx="0" cy="0"/>
        </a:xfrm>
      </p:grpSpPr>
      <p:sp>
        <p:nvSpPr>
          <p:cNvPr id="1021" name="Google Shape;1021;p108">
            <a:extLst>
              <a:ext uri="{FF2B5EF4-FFF2-40B4-BE49-F238E27FC236}">
                <a16:creationId xmlns:a16="http://schemas.microsoft.com/office/drawing/2014/main" id="{4CAD532A-CF84-DD87-41A0-3B68EFB8D605}"/>
              </a:ext>
            </a:extLst>
          </p:cNvPr>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114</a:t>
            </a:fld>
            <a:endParaRPr/>
          </a:p>
        </p:txBody>
      </p:sp>
      <p:sp>
        <p:nvSpPr>
          <p:cNvPr id="1022" name="Google Shape;1022;p108">
            <a:extLst>
              <a:ext uri="{FF2B5EF4-FFF2-40B4-BE49-F238E27FC236}">
                <a16:creationId xmlns:a16="http://schemas.microsoft.com/office/drawing/2014/main" id="{A60DD71D-CDE4-9B41-5535-383B4B41FE4A}"/>
              </a:ext>
            </a:extLst>
          </p:cNvPr>
          <p:cNvSpPr txBox="1">
            <a:spLocks noGrp="1"/>
          </p:cNvSpPr>
          <p:nvPr>
            <p:ph type="title"/>
          </p:nvPr>
        </p:nvSpPr>
        <p:spPr>
          <a:xfrm>
            <a:off x="507205" y="506412"/>
            <a:ext cx="11174401"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Agradecimentos</a:t>
            </a:r>
            <a:r>
              <a:rPr lang="en-US" sz="3000" dirty="0"/>
              <a:t> (7)</a:t>
            </a:r>
            <a:endParaRPr dirty="0"/>
          </a:p>
        </p:txBody>
      </p:sp>
      <p:sp>
        <p:nvSpPr>
          <p:cNvPr id="1023" name="Google Shape;1023;p108">
            <a:extLst>
              <a:ext uri="{FF2B5EF4-FFF2-40B4-BE49-F238E27FC236}">
                <a16:creationId xmlns:a16="http://schemas.microsoft.com/office/drawing/2014/main" id="{7DBB2895-2D4C-C161-68C6-05EDA2DE08D2}"/>
              </a:ext>
            </a:extLst>
          </p:cNvPr>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p:txBody>
      </p:sp>
    </p:spTree>
    <p:extLst>
      <p:ext uri="{BB962C8B-B14F-4D97-AF65-F5344CB8AC3E}">
        <p14:creationId xmlns:p14="http://schemas.microsoft.com/office/powerpoint/2010/main" val="4163829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2"/>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223" name="Google Shape;223;p12"/>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None/>
            </a:pPr>
            <a:endParaRPr dirty="0"/>
          </a:p>
          <a:p>
            <a:pPr marL="0" lvl="0" indent="0" algn="l" rtl="0">
              <a:lnSpc>
                <a:spcPct val="150000"/>
              </a:lnSpc>
              <a:spcAft>
                <a:spcPts val="0"/>
              </a:spcAft>
              <a:buSzPts val="2200"/>
              <a:buNone/>
            </a:pPr>
            <a:r>
              <a:rPr lang="en-US" sz="2200" dirty="0" err="1"/>
              <a:t>Considere</a:t>
            </a:r>
            <a:r>
              <a:rPr lang="en-US" sz="2200" dirty="0"/>
              <a:t>:</a:t>
            </a:r>
            <a:endParaRPr dirty="0"/>
          </a:p>
          <a:p>
            <a:pPr marL="285750" lvl="0" indent="-285750" algn="l" rtl="0">
              <a:lnSpc>
                <a:spcPct val="150000"/>
              </a:lnSpc>
              <a:spcAft>
                <a:spcPts val="0"/>
              </a:spcAft>
              <a:buSzPts val="2200"/>
              <a:buChar char="•"/>
            </a:pPr>
            <a:r>
              <a:rPr lang="en-US" sz="2200" dirty="0"/>
              <a:t>O que é </a:t>
            </a:r>
            <a:r>
              <a:rPr lang="en-US" sz="2200" dirty="0" err="1"/>
              <a:t>mais</a:t>
            </a:r>
            <a:r>
              <a:rPr lang="en-US" sz="2200" dirty="0"/>
              <a:t> importante para você na vida?</a:t>
            </a:r>
            <a:endParaRPr dirty="0"/>
          </a:p>
          <a:p>
            <a:pPr marL="285750" lvl="0" indent="-285750" algn="l" rtl="0">
              <a:lnSpc>
                <a:spcPct val="150000"/>
              </a:lnSpc>
              <a:spcAft>
                <a:spcPts val="0"/>
              </a:spcAft>
              <a:buSzPts val="2200"/>
              <a:buChar char="•"/>
            </a:pPr>
            <a:r>
              <a:rPr lang="en-US" sz="2200" dirty="0"/>
              <a:t>O que precisa para </a:t>
            </a:r>
            <a:r>
              <a:rPr lang="en-US" sz="2200" dirty="0" err="1"/>
              <a:t>ter</a:t>
            </a:r>
            <a:r>
              <a:rPr lang="en-US" sz="2200" dirty="0"/>
              <a:t> </a:t>
            </a:r>
            <a:r>
              <a:rPr lang="en-US" sz="2200" dirty="0" err="1"/>
              <a:t>qualidade</a:t>
            </a:r>
            <a:r>
              <a:rPr lang="en-US" sz="2200" dirty="0"/>
              <a:t> de vida?</a:t>
            </a:r>
            <a:endParaRPr dirty="0"/>
          </a:p>
        </p:txBody>
      </p:sp>
      <p:sp>
        <p:nvSpPr>
          <p:cNvPr id="224" name="Google Shape;224;p12"/>
          <p:cNvSpPr txBox="1">
            <a:spLocks noGrp="1"/>
          </p:cNvSpPr>
          <p:nvPr>
            <p:ph type="title"/>
          </p:nvPr>
        </p:nvSpPr>
        <p:spPr>
          <a:xfrm>
            <a:off x="507205" y="506412"/>
            <a:ext cx="11174401"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Exercício 1.2: </a:t>
            </a:r>
            <a:r>
              <a:rPr lang="en-US" sz="3000" dirty="0" err="1"/>
              <a:t>Qualidade</a:t>
            </a:r>
            <a:r>
              <a:rPr lang="en-US" sz="3000" dirty="0"/>
              <a:t> de vida – 1</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3"/>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231" name="Google Shape;231;p13"/>
          <p:cNvSpPr txBox="1">
            <a:spLocks noGrp="1"/>
          </p:cNvSpPr>
          <p:nvPr>
            <p:ph type="title"/>
          </p:nvPr>
        </p:nvSpPr>
        <p:spPr>
          <a:xfrm>
            <a:off x="507206" y="2648057"/>
            <a:ext cx="11450332" cy="432000"/>
          </a:xfrm>
          <a:prstGeom prst="rect">
            <a:avLst/>
          </a:prstGeom>
          <a:noFill/>
          <a:ln>
            <a:noFill/>
          </a:ln>
        </p:spPr>
        <p:txBody>
          <a:bodyPr spcFirstLastPara="1" wrap="square" lIns="0" tIns="0" rIns="0" bIns="0" anchor="t" anchorCtr="0">
            <a:noAutofit/>
          </a:bodyPr>
          <a:lstStyle/>
          <a:p>
            <a:pPr marL="0" lvl="0" indent="0" algn="ctr" rtl="0">
              <a:lnSpc>
                <a:spcPct val="82500"/>
              </a:lnSpc>
              <a:spcBef>
                <a:spcPts val="0"/>
              </a:spcBef>
              <a:spcAft>
                <a:spcPts val="0"/>
              </a:spcAft>
              <a:buClr>
                <a:schemeClr val="accent1"/>
              </a:buClr>
              <a:buSzPts val="4000"/>
              <a:buFont typeface="Century Gothic"/>
              <a:buNone/>
            </a:pPr>
            <a:r>
              <a:rPr lang="en-US" dirty="0"/>
              <a:t>Tema</a:t>
            </a:r>
            <a:r>
              <a:rPr lang="en-US" sz="4000" dirty="0"/>
              <a:t> 2: O que são </a:t>
            </a:r>
            <a:r>
              <a:rPr lang="en-US" sz="4000" dirty="0" err="1"/>
              <a:t>direitos</a:t>
            </a:r>
            <a:r>
              <a:rPr lang="en-US" sz="4000" dirty="0"/>
              <a:t> </a:t>
            </a:r>
            <a:r>
              <a:rPr lang="en-US" sz="4000" dirty="0" err="1"/>
              <a:t>humanos</a:t>
            </a:r>
            <a:r>
              <a:rPr lang="en-US" sz="4000" dirty="0"/>
              <a:t>?</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4"/>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238" name="Google Shape;238;p14"/>
          <p:cNvSpPr txBox="1">
            <a:spLocks noGrp="1"/>
          </p:cNvSpPr>
          <p:nvPr>
            <p:ph type="body" idx="2"/>
          </p:nvPr>
        </p:nvSpPr>
        <p:spPr>
          <a:xfrm>
            <a:off x="507195" y="1511188"/>
            <a:ext cx="11174412" cy="2990474"/>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500"/>
              <a:buNone/>
            </a:pPr>
            <a:r>
              <a:rPr lang="en-US" sz="2500" b="1" i="1" dirty="0"/>
              <a:t>“Os </a:t>
            </a:r>
            <a:r>
              <a:rPr lang="en-US" sz="2500" b="1" i="1" dirty="0" err="1"/>
              <a:t>direitos</a:t>
            </a:r>
            <a:r>
              <a:rPr lang="en-US" sz="2500" b="1" i="1" dirty="0"/>
              <a:t> </a:t>
            </a:r>
            <a:r>
              <a:rPr lang="en-US" sz="2500" b="1" i="1" dirty="0" err="1"/>
              <a:t>humanos</a:t>
            </a:r>
            <a:r>
              <a:rPr lang="en-US" sz="2500" b="1" i="1" dirty="0"/>
              <a:t> são algo que </a:t>
            </a:r>
            <a:r>
              <a:rPr lang="en-US" sz="2500" b="1" i="1" dirty="0" err="1"/>
              <a:t>ninguém</a:t>
            </a:r>
            <a:r>
              <a:rPr lang="en-US" sz="2500" b="1" i="1" dirty="0"/>
              <a:t> </a:t>
            </a:r>
            <a:r>
              <a:rPr lang="en-US" sz="2500" b="1" i="1" dirty="0" err="1"/>
              <a:t>pode</a:t>
            </a:r>
            <a:r>
              <a:rPr lang="en-US" sz="2500" b="1" i="1" dirty="0"/>
              <a:t> </a:t>
            </a:r>
            <a:r>
              <a:rPr lang="en-US" sz="2500" b="1" i="1" dirty="0" err="1"/>
              <a:t>tirar</a:t>
            </a:r>
            <a:r>
              <a:rPr lang="en-US" sz="2500" b="1" i="1" dirty="0"/>
              <a:t> de você.” </a:t>
            </a:r>
            <a:endParaRPr dirty="0"/>
          </a:p>
          <a:p>
            <a:pPr marL="0" lvl="0" indent="0" algn="l" rtl="0">
              <a:lnSpc>
                <a:spcPct val="100000"/>
              </a:lnSpc>
              <a:spcBef>
                <a:spcPts val="1200"/>
              </a:spcBef>
              <a:spcAft>
                <a:spcPts val="0"/>
              </a:spcAft>
              <a:buSzPts val="2200"/>
              <a:buNone/>
            </a:pPr>
            <a:r>
              <a:rPr lang="en-US" sz="2200" dirty="0"/>
              <a:t>	- René Cassin, um dos </a:t>
            </a:r>
            <a:r>
              <a:rPr lang="en-US" sz="2200" dirty="0" err="1"/>
              <a:t>redatores</a:t>
            </a:r>
            <a:r>
              <a:rPr lang="en-US" sz="2200" dirty="0"/>
              <a:t> da </a:t>
            </a:r>
            <a:r>
              <a:rPr lang="en-US" sz="2200" dirty="0" err="1"/>
              <a:t>Declaração</a:t>
            </a:r>
            <a:r>
              <a:rPr lang="en-US" sz="2200" dirty="0"/>
              <a:t> Universal dos </a:t>
            </a:r>
            <a:r>
              <a:rPr lang="en-US" sz="2200" dirty="0" err="1"/>
              <a:t>Direitos</a:t>
            </a:r>
            <a:r>
              <a:rPr lang="en-US" sz="2200" dirty="0"/>
              <a:t> Humanos (DUDH).</a:t>
            </a:r>
            <a:endParaRPr dirty="0"/>
          </a:p>
          <a:p>
            <a:pPr marL="285750" lvl="0" indent="-146050" algn="l" rtl="0">
              <a:lnSpc>
                <a:spcPct val="100000"/>
              </a:lnSpc>
              <a:spcBef>
                <a:spcPts val="1200"/>
              </a:spcBef>
              <a:spcAft>
                <a:spcPts val="0"/>
              </a:spcAft>
              <a:buSzPts val="2200"/>
              <a:buNone/>
            </a:pPr>
            <a:endParaRPr dirty="0"/>
          </a:p>
          <a:p>
            <a:pPr marL="285750" lvl="0" indent="-285750" algn="just" rtl="0">
              <a:lnSpc>
                <a:spcPct val="100000"/>
              </a:lnSpc>
              <a:spcBef>
                <a:spcPts val="1200"/>
              </a:spcBef>
              <a:spcAft>
                <a:spcPts val="0"/>
              </a:spcAft>
              <a:buSzPts val="2200"/>
              <a:buChar char="•"/>
            </a:pPr>
            <a:r>
              <a:rPr lang="en-US" sz="2000" dirty="0"/>
              <a:t>Os </a:t>
            </a:r>
            <a:r>
              <a:rPr lang="en-US" sz="2000" dirty="0" err="1"/>
              <a:t>direitos</a:t>
            </a:r>
            <a:r>
              <a:rPr lang="en-US" sz="2000" dirty="0"/>
              <a:t> </a:t>
            </a:r>
            <a:r>
              <a:rPr lang="en-US" sz="2000" dirty="0" err="1"/>
              <a:t>humanos</a:t>
            </a:r>
            <a:r>
              <a:rPr lang="en-US" sz="2000" dirty="0"/>
              <a:t> </a:t>
            </a:r>
            <a:r>
              <a:rPr lang="en-US" sz="2000" dirty="0" err="1"/>
              <a:t>não</a:t>
            </a:r>
            <a:r>
              <a:rPr lang="en-US" sz="2000" dirty="0"/>
              <a:t> são um </a:t>
            </a:r>
            <a:r>
              <a:rPr lang="en-US" sz="2000" dirty="0" err="1"/>
              <a:t>dom</a:t>
            </a:r>
            <a:r>
              <a:rPr lang="en-US" sz="2000" dirty="0"/>
              <a:t> ou um </a:t>
            </a:r>
            <a:r>
              <a:rPr lang="en-US" sz="2000" dirty="0" err="1"/>
              <a:t>privilégio</a:t>
            </a:r>
            <a:r>
              <a:rPr lang="en-US" sz="2000" dirty="0"/>
              <a:t>. Eles </a:t>
            </a:r>
            <a:r>
              <a:rPr lang="en-US" sz="2000" dirty="0" err="1"/>
              <a:t>não</a:t>
            </a:r>
            <a:r>
              <a:rPr lang="en-US" sz="2000" dirty="0"/>
              <a:t> são </a:t>
            </a:r>
            <a:r>
              <a:rPr lang="en-US" sz="2000" dirty="0" err="1"/>
              <a:t>concedidos</a:t>
            </a:r>
            <a:r>
              <a:rPr lang="en-US" sz="2000" dirty="0"/>
              <a:t> a </a:t>
            </a:r>
            <a:r>
              <a:rPr lang="en-US" sz="2000" dirty="0" err="1"/>
              <a:t>nós</a:t>
            </a:r>
            <a:r>
              <a:rPr lang="en-US" sz="2000" dirty="0"/>
              <a:t> por outros.</a:t>
            </a:r>
            <a:endParaRPr sz="2000" dirty="0"/>
          </a:p>
          <a:p>
            <a:pPr marL="285750" lvl="0" indent="-285750" algn="just" rtl="0">
              <a:lnSpc>
                <a:spcPct val="100000"/>
              </a:lnSpc>
              <a:spcBef>
                <a:spcPts val="1200"/>
              </a:spcBef>
              <a:spcAft>
                <a:spcPts val="0"/>
              </a:spcAft>
              <a:buSzPts val="2200"/>
              <a:buChar char="•"/>
            </a:pPr>
            <a:r>
              <a:rPr lang="en-US" sz="2000" dirty="0"/>
              <a:t>São </a:t>
            </a:r>
            <a:r>
              <a:rPr lang="en-US" sz="2000" dirty="0" err="1"/>
              <a:t>direitos</a:t>
            </a:r>
            <a:r>
              <a:rPr lang="en-US" sz="2000" dirty="0"/>
              <a:t> </a:t>
            </a:r>
            <a:r>
              <a:rPr lang="en-US" sz="2000" dirty="0" err="1"/>
              <a:t>básicos</a:t>
            </a:r>
            <a:r>
              <a:rPr lang="en-US" sz="2000" dirty="0"/>
              <a:t> que </a:t>
            </a:r>
            <a:r>
              <a:rPr lang="en-US" sz="2000" dirty="0" err="1"/>
              <a:t>temos</a:t>
            </a:r>
            <a:r>
              <a:rPr lang="en-US" sz="2000" dirty="0"/>
              <a:t> </a:t>
            </a:r>
            <a:r>
              <a:rPr lang="en-US" sz="2000" dirty="0" err="1"/>
              <a:t>simplesmente</a:t>
            </a:r>
            <a:r>
              <a:rPr lang="en-US" sz="2000" dirty="0"/>
              <a:t> </a:t>
            </a:r>
            <a:r>
              <a:rPr lang="en-US" sz="2000" dirty="0" err="1"/>
              <a:t>porque</a:t>
            </a:r>
            <a:r>
              <a:rPr lang="en-US" sz="2000" dirty="0"/>
              <a:t> </a:t>
            </a:r>
            <a:r>
              <a:rPr lang="en-US" sz="2000" dirty="0" err="1"/>
              <a:t>somos</a:t>
            </a:r>
            <a:r>
              <a:rPr lang="en-US" sz="2000" dirty="0"/>
              <a:t> </a:t>
            </a:r>
            <a:r>
              <a:rPr lang="en-US" sz="2000" dirty="0" err="1"/>
              <a:t>humanos</a:t>
            </a:r>
            <a:r>
              <a:rPr lang="en-US" sz="2000" dirty="0"/>
              <a:t>. Eles são </a:t>
            </a:r>
            <a:r>
              <a:rPr lang="en-US" sz="2000" dirty="0" err="1"/>
              <a:t>fundamentais</a:t>
            </a:r>
            <a:r>
              <a:rPr lang="en-US" sz="2000" dirty="0"/>
              <a:t> para </a:t>
            </a:r>
            <a:r>
              <a:rPr lang="en-US" sz="2000" dirty="0" err="1"/>
              <a:t>viver</a:t>
            </a:r>
            <a:r>
              <a:rPr lang="en-US" sz="2000" dirty="0"/>
              <a:t> uma vida boa e </a:t>
            </a:r>
            <a:r>
              <a:rPr lang="en-US" sz="2000" dirty="0" err="1"/>
              <a:t>florescer</a:t>
            </a:r>
            <a:r>
              <a:rPr lang="en-US" sz="2000" dirty="0"/>
              <a:t>.</a:t>
            </a:r>
            <a:endParaRPr sz="2000" dirty="0"/>
          </a:p>
          <a:p>
            <a:pPr marL="285750" lvl="0" indent="0" algn="l" rtl="0">
              <a:lnSpc>
                <a:spcPct val="100000"/>
              </a:lnSpc>
              <a:spcBef>
                <a:spcPts val="1200"/>
              </a:spcBef>
              <a:spcAft>
                <a:spcPts val="0"/>
              </a:spcAft>
              <a:buNone/>
            </a:pPr>
            <a:endParaRPr dirty="0"/>
          </a:p>
          <a:p>
            <a:pPr marL="0" lvl="0" indent="0" algn="l" rtl="0">
              <a:lnSpc>
                <a:spcPct val="100000"/>
              </a:lnSpc>
              <a:spcBef>
                <a:spcPts val="1200"/>
              </a:spcBef>
              <a:spcAft>
                <a:spcPts val="0"/>
              </a:spcAft>
              <a:buNone/>
            </a:pPr>
            <a:endParaRPr dirty="0"/>
          </a:p>
          <a:p>
            <a:pPr marL="285750" lvl="0" indent="-146050" algn="l" rtl="0">
              <a:lnSpc>
                <a:spcPct val="100000"/>
              </a:lnSpc>
              <a:spcBef>
                <a:spcPts val="1200"/>
              </a:spcBef>
              <a:spcAft>
                <a:spcPts val="0"/>
              </a:spcAft>
              <a:buSzPts val="2200"/>
              <a:buNone/>
            </a:pPr>
            <a:endParaRPr dirty="0"/>
          </a:p>
        </p:txBody>
      </p:sp>
      <p:sp>
        <p:nvSpPr>
          <p:cNvPr id="239" name="Google Shape;239;p14"/>
          <p:cNvSpPr txBox="1">
            <a:spLocks noGrp="1"/>
          </p:cNvSpPr>
          <p:nvPr>
            <p:ph type="title"/>
          </p:nvPr>
        </p:nvSpPr>
        <p:spPr>
          <a:xfrm>
            <a:off x="507206" y="506412"/>
            <a:ext cx="11379994"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Apresentação</a:t>
            </a:r>
            <a:r>
              <a:rPr lang="en-US" sz="3000" dirty="0"/>
              <a:t>: O que são </a:t>
            </a:r>
            <a:r>
              <a:rPr lang="en-US" sz="3000" dirty="0" err="1"/>
              <a:t>direitos</a:t>
            </a:r>
            <a:r>
              <a:rPr lang="en-US" sz="3000" dirty="0"/>
              <a:t> </a:t>
            </a:r>
            <a:r>
              <a:rPr lang="en-US" sz="3000" dirty="0" err="1"/>
              <a:t>humanos</a:t>
            </a:r>
            <a:r>
              <a:rPr lang="en-US" sz="3000" dirty="0"/>
              <a:t>?</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5"/>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246" name="Google Shape;246;p15"/>
          <p:cNvSpPr txBox="1">
            <a:spLocks noGrp="1"/>
          </p:cNvSpPr>
          <p:nvPr>
            <p:ph type="title"/>
          </p:nvPr>
        </p:nvSpPr>
        <p:spPr>
          <a:xfrm>
            <a:off x="507206" y="506412"/>
            <a:ext cx="11450332"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Onde </a:t>
            </a:r>
            <a:r>
              <a:rPr lang="en-US" sz="3000" dirty="0" err="1"/>
              <a:t>esta</a:t>
            </a:r>
            <a:r>
              <a:rPr lang="en-US" sz="3000" dirty="0"/>
              <a:t> </a:t>
            </a:r>
            <a:r>
              <a:rPr lang="en-US" sz="3000" dirty="0" err="1"/>
              <a:t>fotografia</a:t>
            </a:r>
            <a:r>
              <a:rPr lang="en-US" sz="3000" dirty="0"/>
              <a:t> foi </a:t>
            </a:r>
            <a:r>
              <a:rPr lang="en-US" sz="3000" dirty="0" err="1"/>
              <a:t>tirada</a:t>
            </a:r>
            <a:r>
              <a:rPr lang="en-US" sz="3000" dirty="0"/>
              <a:t>?</a:t>
            </a:r>
            <a:endParaRPr dirty="0"/>
          </a:p>
        </p:txBody>
      </p:sp>
      <p:pic>
        <p:nvPicPr>
          <p:cNvPr id="247" name="Google Shape;247;p15"/>
          <p:cNvPicPr preferRelativeResize="0">
            <a:picLocks noGrp="1"/>
          </p:cNvPicPr>
          <p:nvPr>
            <p:ph type="body" idx="2"/>
          </p:nvPr>
        </p:nvPicPr>
        <p:blipFill rotWithShape="1">
          <a:blip r:embed="rId3">
            <a:alphaModFix/>
          </a:blip>
          <a:srcRect/>
          <a:stretch/>
        </p:blipFill>
        <p:spPr>
          <a:xfrm>
            <a:off x="2718197" y="1139825"/>
            <a:ext cx="6750844" cy="4500563"/>
          </a:xfrm>
          <a:prstGeom prst="rect">
            <a:avLst/>
          </a:prstGeom>
          <a:noFill/>
          <a:ln>
            <a:noFill/>
          </a:ln>
        </p:spPr>
      </p:pic>
      <p:sp>
        <p:nvSpPr>
          <p:cNvPr id="248" name="Google Shape;248;p15"/>
          <p:cNvSpPr txBox="1"/>
          <p:nvPr/>
        </p:nvSpPr>
        <p:spPr>
          <a:xfrm>
            <a:off x="1175067" y="5718175"/>
            <a:ext cx="8859520" cy="72939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1800" dirty="0">
                <a:solidFill>
                  <a:schemeClr val="dk1"/>
                </a:solidFill>
                <a:latin typeface="Calibri"/>
                <a:ea typeface="Calibri"/>
                <a:cs typeface="Calibri"/>
                <a:sym typeface="Calibri"/>
              </a:rPr>
              <a:t>Fonte: </a:t>
            </a:r>
            <a:r>
              <a:rPr lang="en-US" sz="1800" dirty="0" err="1">
                <a:solidFill>
                  <a:schemeClr val="dk1"/>
                </a:solidFill>
                <a:latin typeface="Calibri"/>
                <a:ea typeface="Calibri"/>
                <a:cs typeface="Calibri"/>
                <a:sym typeface="Calibri"/>
              </a:rPr>
              <a:t>Lição</a:t>
            </a:r>
            <a:r>
              <a:rPr lang="en-US" sz="1800" dirty="0">
                <a:solidFill>
                  <a:schemeClr val="dk1"/>
                </a:solidFill>
                <a:latin typeface="Calibri"/>
                <a:ea typeface="Calibri"/>
                <a:cs typeface="Calibri"/>
                <a:sym typeface="Calibri"/>
              </a:rPr>
              <a:t> 1 Todos em </a:t>
            </a:r>
            <a:r>
              <a:rPr lang="en-US" sz="1800" dirty="0" err="1">
                <a:solidFill>
                  <a:schemeClr val="dk1"/>
                </a:solidFill>
                <a:latin typeface="Calibri"/>
                <a:ea typeface="Calibri"/>
                <a:cs typeface="Calibri"/>
                <a:sym typeface="Calibri"/>
              </a:rPr>
              <a:t>todos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lugares</a:t>
            </a:r>
            <a:r>
              <a:rPr lang="en-US" sz="1800" dirty="0">
                <a:solidFill>
                  <a:schemeClr val="dk1"/>
                </a:solidFill>
                <a:latin typeface="Calibri"/>
                <a:ea typeface="Calibri"/>
                <a:cs typeface="Calibri"/>
                <a:sym typeface="Calibri"/>
              </a:rPr>
              <a:t> – </a:t>
            </a:r>
            <a:r>
              <a:rPr lang="en-US" sz="1800" dirty="0" err="1">
                <a:solidFill>
                  <a:schemeClr val="dk1"/>
                </a:solidFill>
                <a:latin typeface="Calibri"/>
                <a:ea typeface="Calibri"/>
                <a:cs typeface="Calibri"/>
                <a:sym typeface="Calibri"/>
              </a:rPr>
              <a:t>Compreendendo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direitos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humanos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Apresentação</a:t>
            </a:r>
            <a:r>
              <a:rPr lang="en-US" sz="1800" dirty="0">
                <a:solidFill>
                  <a:schemeClr val="dk1"/>
                </a:solidFill>
                <a:latin typeface="Calibri"/>
                <a:ea typeface="Calibri"/>
                <a:cs typeface="Calibri"/>
                <a:sym typeface="Calibri"/>
              </a:rPr>
              <a:t> em PowerPoint) </a:t>
            </a:r>
            <a:r>
              <a:rPr lang="en-US" sz="1800" dirty="0" err="1">
                <a:solidFill>
                  <a:schemeClr val="dk1"/>
                </a:solidFill>
                <a:latin typeface="Calibri"/>
                <a:ea typeface="Calibri"/>
                <a:cs typeface="Calibri"/>
                <a:sym typeface="Calibri"/>
              </a:rPr>
              <a:t>Anistia</a:t>
            </a:r>
            <a:r>
              <a:rPr lang="en-US" sz="1800" dirty="0">
                <a:solidFill>
                  <a:schemeClr val="dk1"/>
                </a:solidFill>
                <a:latin typeface="Calibri"/>
                <a:ea typeface="Calibri"/>
                <a:cs typeface="Calibri"/>
                <a:sym typeface="Calibri"/>
              </a:rPr>
              <a:t> Internacional Reino </a:t>
            </a:r>
            <a:r>
              <a:rPr lang="en-US" sz="1800" dirty="0" err="1">
                <a:solidFill>
                  <a:schemeClr val="dk1"/>
                </a:solidFill>
                <a:latin typeface="Calibri"/>
                <a:ea typeface="Calibri"/>
                <a:cs typeface="Calibri"/>
                <a:sym typeface="Calibri"/>
              </a:rPr>
              <a:t>Unido</a:t>
            </a: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6"/>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255" name="Google Shape;255;p16"/>
          <p:cNvSpPr txBox="1">
            <a:spLocks noGrp="1"/>
          </p:cNvSpPr>
          <p:nvPr>
            <p:ph type="body" idx="2"/>
          </p:nvPr>
        </p:nvSpPr>
        <p:spPr>
          <a:xfrm>
            <a:off x="507195" y="1565030"/>
            <a:ext cx="11174412" cy="2409093"/>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1200"/>
              </a:spcBef>
              <a:spcAft>
                <a:spcPts val="0"/>
              </a:spcAft>
              <a:buSzPts val="2200"/>
              <a:buChar char="•"/>
            </a:pPr>
            <a:r>
              <a:rPr lang="en-US" sz="2000" dirty="0" err="1"/>
              <a:t>Após</a:t>
            </a:r>
            <a:r>
              <a:rPr lang="en-US" sz="2000" dirty="0"/>
              <a:t> </a:t>
            </a:r>
            <a:r>
              <a:rPr lang="en-US" sz="2000" dirty="0" err="1"/>
              <a:t>os</a:t>
            </a:r>
            <a:r>
              <a:rPr lang="en-US" sz="2000" dirty="0"/>
              <a:t> </a:t>
            </a:r>
            <a:r>
              <a:rPr lang="en-US" sz="2000" dirty="0" err="1"/>
              <a:t>horrores</a:t>
            </a:r>
            <a:r>
              <a:rPr lang="en-US" sz="2000" dirty="0"/>
              <a:t> da Segunda Guerra Mundial, </a:t>
            </a:r>
            <a:r>
              <a:rPr lang="en-US" sz="2000" dirty="0" err="1"/>
              <a:t>os</a:t>
            </a:r>
            <a:r>
              <a:rPr lang="en-US" sz="2000" dirty="0"/>
              <a:t> </a:t>
            </a:r>
            <a:r>
              <a:rPr lang="en-US" sz="2000" dirty="0" err="1"/>
              <a:t>líderes</a:t>
            </a:r>
            <a:r>
              <a:rPr lang="en-US" sz="2000" dirty="0"/>
              <a:t> </a:t>
            </a:r>
            <a:r>
              <a:rPr lang="en-US" sz="2000" dirty="0" err="1"/>
              <a:t>mundiais</a:t>
            </a:r>
            <a:r>
              <a:rPr lang="en-US" sz="2000" dirty="0"/>
              <a:t> </a:t>
            </a:r>
            <a:r>
              <a:rPr lang="en-US" sz="2000" dirty="0" err="1"/>
              <a:t>criaram</a:t>
            </a:r>
            <a:r>
              <a:rPr lang="en-US" sz="2000" dirty="0"/>
              <a:t> as </a:t>
            </a:r>
            <a:r>
              <a:rPr lang="en-US" sz="2000" dirty="0" err="1"/>
              <a:t>Nações</a:t>
            </a:r>
            <a:r>
              <a:rPr lang="en-US" sz="2000" dirty="0"/>
              <a:t> Unidas. Seu </a:t>
            </a:r>
            <a:r>
              <a:rPr lang="en-US" sz="2000" dirty="0" err="1"/>
              <a:t>objetivo</a:t>
            </a:r>
            <a:r>
              <a:rPr lang="en-US" sz="2000" dirty="0"/>
              <a:t> era </a:t>
            </a:r>
            <a:r>
              <a:rPr lang="en-US" sz="2000" dirty="0" err="1"/>
              <a:t>impedir</a:t>
            </a:r>
            <a:r>
              <a:rPr lang="en-US" sz="2000" dirty="0"/>
              <a:t> </a:t>
            </a:r>
            <a:r>
              <a:rPr lang="en-US" sz="2000" dirty="0" err="1"/>
              <a:t>guerras</a:t>
            </a:r>
            <a:r>
              <a:rPr lang="en-US" sz="2000" dirty="0"/>
              <a:t> entre </a:t>
            </a:r>
            <a:r>
              <a:rPr lang="en-US" sz="2000" dirty="0" err="1"/>
              <a:t>países</a:t>
            </a:r>
            <a:r>
              <a:rPr lang="en-US" sz="2000" dirty="0"/>
              <a:t> e </a:t>
            </a:r>
            <a:r>
              <a:rPr lang="en-US" sz="2000" dirty="0" err="1"/>
              <a:t>construir</a:t>
            </a:r>
            <a:r>
              <a:rPr lang="en-US" sz="2000" dirty="0"/>
              <a:t> um </a:t>
            </a:r>
            <a:r>
              <a:rPr lang="en-US" sz="2000" dirty="0" err="1"/>
              <a:t>mundo</a:t>
            </a:r>
            <a:r>
              <a:rPr lang="en-US" sz="2000" dirty="0"/>
              <a:t> </a:t>
            </a:r>
            <a:r>
              <a:rPr lang="en-US" sz="2000" dirty="0" err="1"/>
              <a:t>melhor</a:t>
            </a:r>
            <a:r>
              <a:rPr lang="en-US" sz="2000" dirty="0"/>
              <a:t>. </a:t>
            </a:r>
            <a:endParaRPr sz="2000" dirty="0"/>
          </a:p>
          <a:p>
            <a:pPr marL="285750" lvl="0" indent="-285750" algn="just" rtl="0">
              <a:lnSpc>
                <a:spcPct val="100000"/>
              </a:lnSpc>
              <a:spcBef>
                <a:spcPts val="1200"/>
              </a:spcBef>
              <a:spcAft>
                <a:spcPts val="0"/>
              </a:spcAft>
              <a:buSzPts val="2200"/>
              <a:buChar char="•"/>
            </a:pPr>
            <a:r>
              <a:rPr lang="en-US" sz="2000" dirty="0"/>
              <a:t>Uma das </a:t>
            </a:r>
            <a:r>
              <a:rPr lang="en-US" sz="2000" dirty="0" err="1"/>
              <a:t>primeiras</a:t>
            </a:r>
            <a:r>
              <a:rPr lang="en-US" sz="2000" dirty="0"/>
              <a:t> </a:t>
            </a:r>
            <a:r>
              <a:rPr lang="en-US" sz="2000" dirty="0" err="1"/>
              <a:t>tarefas</a:t>
            </a:r>
            <a:r>
              <a:rPr lang="en-US" sz="2000" dirty="0"/>
              <a:t> das </a:t>
            </a:r>
            <a:r>
              <a:rPr lang="en-US" sz="2000" dirty="0" err="1"/>
              <a:t>Nações</a:t>
            </a:r>
            <a:r>
              <a:rPr lang="en-US" sz="2000" dirty="0"/>
              <a:t> Unidas foi </a:t>
            </a:r>
            <a:r>
              <a:rPr lang="en-US" sz="2000" dirty="0" err="1"/>
              <a:t>listar</a:t>
            </a:r>
            <a:r>
              <a:rPr lang="en-US" sz="2000" dirty="0"/>
              <a:t> </a:t>
            </a:r>
            <a:r>
              <a:rPr lang="en-US" sz="2000" dirty="0" err="1"/>
              <a:t>os</a:t>
            </a:r>
            <a:r>
              <a:rPr lang="en-US" sz="2000" dirty="0"/>
              <a:t> </a:t>
            </a:r>
            <a:r>
              <a:rPr lang="en-US" sz="2000" dirty="0" err="1"/>
              <a:t>direitos</a:t>
            </a:r>
            <a:r>
              <a:rPr lang="en-US" sz="2000" dirty="0"/>
              <a:t> que pertencem a </a:t>
            </a:r>
            <a:r>
              <a:rPr lang="en-US" sz="2000" dirty="0" err="1"/>
              <a:t>todos</a:t>
            </a:r>
            <a:r>
              <a:rPr lang="en-US" sz="2000" dirty="0"/>
              <a:t> </a:t>
            </a:r>
            <a:r>
              <a:rPr lang="en-US" sz="2000" dirty="0" err="1"/>
              <a:t>os</a:t>
            </a:r>
            <a:r>
              <a:rPr lang="en-US" sz="2000" dirty="0"/>
              <a:t> </a:t>
            </a:r>
            <a:r>
              <a:rPr lang="en-US" sz="2000" dirty="0" err="1"/>
              <a:t>seres</a:t>
            </a:r>
            <a:r>
              <a:rPr lang="en-US" sz="2000" dirty="0"/>
              <a:t> </a:t>
            </a:r>
            <a:r>
              <a:rPr lang="en-US" sz="2000" dirty="0" err="1"/>
              <a:t>humanos</a:t>
            </a:r>
            <a:r>
              <a:rPr lang="en-US" sz="2000" dirty="0"/>
              <a:t> no </a:t>
            </a:r>
            <a:r>
              <a:rPr lang="en-US" sz="2000" dirty="0" err="1"/>
              <a:t>mundo</a:t>
            </a:r>
            <a:r>
              <a:rPr lang="en-US" sz="2000" dirty="0"/>
              <a:t> – a </a:t>
            </a:r>
            <a:r>
              <a:rPr lang="en-US" sz="2000" dirty="0" err="1"/>
              <a:t>Declaração</a:t>
            </a:r>
            <a:r>
              <a:rPr lang="en-US" sz="2000" dirty="0"/>
              <a:t> Universal dos </a:t>
            </a:r>
            <a:r>
              <a:rPr lang="en-US" sz="2000" dirty="0" err="1"/>
              <a:t>Direitos</a:t>
            </a:r>
            <a:r>
              <a:rPr lang="en-US" sz="2000" dirty="0"/>
              <a:t> Humanos (DUDH).</a:t>
            </a:r>
            <a:endParaRPr sz="2000" dirty="0"/>
          </a:p>
          <a:p>
            <a:pPr marL="285750" lvl="0" indent="-285750" algn="just" rtl="0">
              <a:lnSpc>
                <a:spcPct val="100000"/>
              </a:lnSpc>
              <a:spcBef>
                <a:spcPts val="1200"/>
              </a:spcBef>
              <a:spcAft>
                <a:spcPts val="0"/>
              </a:spcAft>
              <a:buSzPts val="2200"/>
              <a:buChar char="•"/>
            </a:pPr>
            <a:r>
              <a:rPr lang="en-US" sz="2000" dirty="0"/>
              <a:t>Todos </a:t>
            </a:r>
            <a:r>
              <a:rPr lang="en-US" sz="2000" dirty="0" err="1"/>
              <a:t>os</a:t>
            </a:r>
            <a:r>
              <a:rPr lang="en-US" sz="2000" dirty="0"/>
              <a:t> </a:t>
            </a:r>
            <a:r>
              <a:rPr lang="en-US" sz="2000" dirty="0" err="1"/>
              <a:t>governos</a:t>
            </a:r>
            <a:r>
              <a:rPr lang="en-US" sz="2000" dirty="0"/>
              <a:t> </a:t>
            </a:r>
            <a:r>
              <a:rPr lang="en-US" sz="2000" dirty="0" err="1"/>
              <a:t>prometeram</a:t>
            </a:r>
            <a:r>
              <a:rPr lang="en-US" sz="2000" dirty="0"/>
              <a:t> </a:t>
            </a:r>
            <a:r>
              <a:rPr lang="en-US" sz="2000" dirty="0" err="1"/>
              <a:t>respeitar</a:t>
            </a:r>
            <a:r>
              <a:rPr lang="en-US" sz="2000" dirty="0"/>
              <a:t>, </a:t>
            </a:r>
            <a:r>
              <a:rPr lang="en-US" sz="2000" dirty="0" err="1"/>
              <a:t>proteger</a:t>
            </a:r>
            <a:r>
              <a:rPr lang="en-US" sz="2000" dirty="0"/>
              <a:t> e </a:t>
            </a:r>
            <a:r>
              <a:rPr lang="en-US" sz="2000" dirty="0" err="1"/>
              <a:t>cumprir</a:t>
            </a:r>
            <a:r>
              <a:rPr lang="en-US" sz="2000" dirty="0"/>
              <a:t> </a:t>
            </a:r>
            <a:r>
              <a:rPr lang="en-US" sz="2000" dirty="0" err="1"/>
              <a:t>os</a:t>
            </a:r>
            <a:r>
              <a:rPr lang="en-US" sz="2000" dirty="0"/>
              <a:t> </a:t>
            </a:r>
            <a:r>
              <a:rPr lang="en-US" sz="2000" dirty="0" err="1"/>
              <a:t>direitos</a:t>
            </a:r>
            <a:r>
              <a:rPr lang="en-US" sz="2000" dirty="0"/>
              <a:t> </a:t>
            </a:r>
            <a:r>
              <a:rPr lang="en-US" sz="2000" dirty="0" err="1"/>
              <a:t>contidos</a:t>
            </a:r>
            <a:r>
              <a:rPr lang="en-US" sz="2000" dirty="0"/>
              <a:t> na DUDH</a:t>
            </a:r>
            <a:r>
              <a:rPr lang="en-US" sz="2200" dirty="0"/>
              <a:t>. </a:t>
            </a:r>
            <a:endParaRPr dirty="0"/>
          </a:p>
        </p:txBody>
      </p:sp>
      <p:sp>
        <p:nvSpPr>
          <p:cNvPr id="256" name="Google Shape;256;p16"/>
          <p:cNvSpPr txBox="1">
            <a:spLocks noGrp="1"/>
          </p:cNvSpPr>
          <p:nvPr>
            <p:ph type="title"/>
          </p:nvPr>
        </p:nvSpPr>
        <p:spPr>
          <a:xfrm>
            <a:off x="507206" y="506412"/>
            <a:ext cx="11543280"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Como </a:t>
            </a:r>
            <a:r>
              <a:rPr lang="en-US" sz="3000" dirty="0" err="1"/>
              <a:t>surgiu</a:t>
            </a:r>
            <a:r>
              <a:rPr lang="en-US" sz="3000" dirty="0"/>
              <a:t> a </a:t>
            </a:r>
            <a:r>
              <a:rPr lang="en-US" sz="3000" dirty="0" err="1"/>
              <a:t>Declaração</a:t>
            </a:r>
            <a:r>
              <a:rPr lang="en-US" sz="3000" dirty="0"/>
              <a:t> Universal dos </a:t>
            </a:r>
            <a:r>
              <a:rPr lang="en-US" sz="3000" dirty="0" err="1"/>
              <a:t>Direitos</a:t>
            </a:r>
            <a:r>
              <a:rPr lang="en-US" sz="3000" dirty="0"/>
              <a:t> Humanos? -1</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7"/>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263" name="Google Shape;263;p17"/>
          <p:cNvSpPr txBox="1">
            <a:spLocks noGrp="1"/>
          </p:cNvSpPr>
          <p:nvPr>
            <p:ph type="body" idx="2"/>
          </p:nvPr>
        </p:nvSpPr>
        <p:spPr>
          <a:xfrm>
            <a:off x="507195" y="1511189"/>
            <a:ext cx="11174412" cy="2673950"/>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1200"/>
              </a:spcBef>
              <a:spcAft>
                <a:spcPts val="0"/>
              </a:spcAft>
              <a:buSzPts val="2200"/>
              <a:buChar char="•"/>
            </a:pPr>
            <a:r>
              <a:rPr lang="en-US" sz="2000" dirty="0"/>
              <a:t>A DUDH foi </a:t>
            </a:r>
            <a:r>
              <a:rPr lang="en-US" sz="2000" dirty="0" err="1"/>
              <a:t>adotada</a:t>
            </a:r>
            <a:r>
              <a:rPr lang="en-US" sz="2000" dirty="0"/>
              <a:t> pela Assembleia Geral das </a:t>
            </a:r>
            <a:r>
              <a:rPr lang="en-US" sz="2000" dirty="0" err="1"/>
              <a:t>Nações</a:t>
            </a:r>
            <a:r>
              <a:rPr lang="en-US" sz="2000" dirty="0"/>
              <a:t> Unidas em 1948: 56 </a:t>
            </a:r>
            <a:r>
              <a:rPr lang="en-US" sz="2000" dirty="0" err="1"/>
              <a:t>países</a:t>
            </a:r>
            <a:r>
              <a:rPr lang="en-US" sz="2000" dirty="0"/>
              <a:t> de </a:t>
            </a:r>
            <a:r>
              <a:rPr lang="en-US" sz="2000" dirty="0" err="1"/>
              <a:t>todo</a:t>
            </a:r>
            <a:r>
              <a:rPr lang="en-US" sz="2000" dirty="0"/>
              <a:t> o </a:t>
            </a:r>
            <a:r>
              <a:rPr lang="en-US" sz="2000" dirty="0" err="1"/>
              <a:t>mundo</a:t>
            </a:r>
            <a:r>
              <a:rPr lang="en-US" sz="2000" dirty="0"/>
              <a:t> </a:t>
            </a:r>
            <a:r>
              <a:rPr lang="en-US" sz="2000" dirty="0" err="1"/>
              <a:t>adotaram</a:t>
            </a:r>
            <a:r>
              <a:rPr lang="en-US" sz="2000" dirty="0"/>
              <a:t> o conjunto </a:t>
            </a:r>
            <a:r>
              <a:rPr lang="en-US" sz="2000" dirty="0" err="1"/>
              <a:t>básico</a:t>
            </a:r>
            <a:r>
              <a:rPr lang="en-US" sz="2000" dirty="0"/>
              <a:t> de </a:t>
            </a:r>
            <a:r>
              <a:rPr lang="en-US" sz="2000" dirty="0" err="1"/>
              <a:t>direitos</a:t>
            </a:r>
            <a:r>
              <a:rPr lang="en-US" sz="2000" dirty="0"/>
              <a:t> </a:t>
            </a:r>
            <a:r>
              <a:rPr lang="en-US" sz="2000" dirty="0" err="1"/>
              <a:t>humanos</a:t>
            </a:r>
            <a:r>
              <a:rPr lang="en-US" sz="2000" dirty="0"/>
              <a:t>.</a:t>
            </a:r>
            <a:endParaRPr sz="2000" dirty="0"/>
          </a:p>
          <a:p>
            <a:pPr marL="285750" lvl="0" indent="-285750" algn="just" rtl="0">
              <a:lnSpc>
                <a:spcPct val="100000"/>
              </a:lnSpc>
              <a:spcBef>
                <a:spcPts val="1200"/>
              </a:spcBef>
              <a:spcAft>
                <a:spcPts val="0"/>
              </a:spcAft>
              <a:buSzPts val="2200"/>
              <a:buChar char="•"/>
            </a:pPr>
            <a:r>
              <a:rPr lang="en-US" sz="2000" dirty="0"/>
              <a:t>A DUDH </a:t>
            </a:r>
            <a:r>
              <a:rPr lang="en-US" sz="2000" dirty="0" err="1"/>
              <a:t>não</a:t>
            </a:r>
            <a:r>
              <a:rPr lang="en-US" sz="2000" dirty="0"/>
              <a:t> </a:t>
            </a:r>
            <a:r>
              <a:rPr lang="en-US" sz="2000" dirty="0" err="1"/>
              <a:t>impõe</a:t>
            </a:r>
            <a:r>
              <a:rPr lang="en-US" sz="2000" dirty="0"/>
              <a:t> </a:t>
            </a:r>
            <a:r>
              <a:rPr lang="en-US" sz="2000" dirty="0" err="1"/>
              <a:t>requisitos</a:t>
            </a:r>
            <a:r>
              <a:rPr lang="en-US" sz="2000" dirty="0"/>
              <a:t> </a:t>
            </a:r>
            <a:r>
              <a:rPr lang="en-US" sz="2000" dirty="0" err="1"/>
              <a:t>legais</a:t>
            </a:r>
            <a:r>
              <a:rPr lang="en-US" sz="2000" dirty="0"/>
              <a:t> </a:t>
            </a:r>
            <a:r>
              <a:rPr lang="en-US" sz="2000" dirty="0" err="1"/>
              <a:t>aos</a:t>
            </a:r>
            <a:r>
              <a:rPr lang="en-US" sz="2000" dirty="0"/>
              <a:t> </a:t>
            </a:r>
            <a:r>
              <a:rPr lang="en-US" sz="2000" dirty="0" err="1"/>
              <a:t>governos</a:t>
            </a:r>
            <a:r>
              <a:rPr lang="en-US" sz="2000" dirty="0"/>
              <a:t>. No </a:t>
            </a:r>
            <a:r>
              <a:rPr lang="en-US" sz="2000" dirty="0" err="1"/>
              <a:t>entanto</a:t>
            </a:r>
            <a:r>
              <a:rPr lang="en-US" sz="2000" dirty="0"/>
              <a:t>, ao </a:t>
            </a:r>
            <a:r>
              <a:rPr lang="en-US" sz="2000" dirty="0" err="1"/>
              <a:t>longo</a:t>
            </a:r>
            <a:r>
              <a:rPr lang="en-US" sz="2000" dirty="0"/>
              <a:t> dos </a:t>
            </a:r>
            <a:r>
              <a:rPr lang="en-US" sz="2000" dirty="0" err="1"/>
              <a:t>anos</a:t>
            </a:r>
            <a:r>
              <a:rPr lang="en-US" sz="2000" dirty="0"/>
              <a:t>, </a:t>
            </a:r>
            <a:r>
              <a:rPr lang="en-US" sz="2000" dirty="0" err="1"/>
              <a:t>tornou</a:t>
            </a:r>
            <a:r>
              <a:rPr lang="en-US" sz="2000" dirty="0"/>
              <a:t>-se uma </a:t>
            </a:r>
            <a:r>
              <a:rPr lang="en-US" sz="2000" b="1" u="sng" dirty="0"/>
              <a:t>lei </a:t>
            </a:r>
            <a:r>
              <a:rPr lang="en-US" sz="2000" b="1" u="sng" dirty="0" err="1"/>
              <a:t>internacional</a:t>
            </a:r>
            <a:r>
              <a:rPr lang="en-US" sz="2000" b="1" u="sng" dirty="0"/>
              <a:t> </a:t>
            </a:r>
            <a:r>
              <a:rPr lang="en-US" sz="2000" b="1" u="sng" dirty="0" err="1"/>
              <a:t>consuetudinária</a:t>
            </a:r>
            <a:r>
              <a:rPr lang="en-US" sz="2000" b="1" u="sng" dirty="0"/>
              <a:t> </a:t>
            </a:r>
            <a:r>
              <a:rPr lang="en-US" sz="2000" b="1" u="sng" dirty="0" err="1"/>
              <a:t>vinculativa</a:t>
            </a:r>
            <a:r>
              <a:rPr lang="en-US" sz="2000" dirty="0"/>
              <a:t>, o que </a:t>
            </a:r>
            <a:r>
              <a:rPr lang="en-US" sz="2000" dirty="0" err="1"/>
              <a:t>significa</a:t>
            </a:r>
            <a:r>
              <a:rPr lang="en-US" sz="2000" dirty="0"/>
              <a:t> que </a:t>
            </a:r>
            <a:r>
              <a:rPr lang="en-US" sz="2000" dirty="0" err="1"/>
              <a:t>os</a:t>
            </a:r>
            <a:r>
              <a:rPr lang="en-US" sz="2000" dirty="0"/>
              <a:t> </a:t>
            </a:r>
            <a:r>
              <a:rPr lang="en-US" sz="2000" dirty="0" err="1"/>
              <a:t>governos</a:t>
            </a:r>
            <a:r>
              <a:rPr lang="en-US" sz="2000" dirty="0"/>
              <a:t> </a:t>
            </a:r>
            <a:r>
              <a:rPr lang="en-US" sz="2000" dirty="0" err="1"/>
              <a:t>devem</a:t>
            </a:r>
            <a:r>
              <a:rPr lang="en-US" sz="2000" dirty="0"/>
              <a:t> </a:t>
            </a:r>
            <a:r>
              <a:rPr lang="en-US" sz="2000" dirty="0" err="1"/>
              <a:t>respeitar</a:t>
            </a:r>
            <a:r>
              <a:rPr lang="en-US" sz="2000" dirty="0"/>
              <a:t>. </a:t>
            </a:r>
            <a:endParaRPr sz="2000" dirty="0"/>
          </a:p>
          <a:p>
            <a:pPr marL="285750" lvl="0" indent="-285750" algn="just" rtl="0">
              <a:lnSpc>
                <a:spcPct val="100000"/>
              </a:lnSpc>
              <a:spcBef>
                <a:spcPts val="1200"/>
              </a:spcBef>
              <a:spcAft>
                <a:spcPts val="0"/>
              </a:spcAft>
              <a:buSzPts val="2200"/>
              <a:buChar char="•"/>
            </a:pPr>
            <a:r>
              <a:rPr lang="en-US" sz="2000" dirty="0"/>
              <a:t>É importante </a:t>
            </a:r>
            <a:r>
              <a:rPr lang="en-US" sz="2000" dirty="0" err="1"/>
              <a:t>notar</a:t>
            </a:r>
            <a:r>
              <a:rPr lang="en-US" sz="2000" dirty="0"/>
              <a:t> que a DUDH foi </a:t>
            </a:r>
            <a:r>
              <a:rPr lang="en-US" sz="2000" dirty="0" err="1"/>
              <a:t>adotada</a:t>
            </a:r>
            <a:r>
              <a:rPr lang="en-US" sz="2000" dirty="0"/>
              <a:t> e </a:t>
            </a:r>
            <a:r>
              <a:rPr lang="en-US" sz="2000" dirty="0" err="1"/>
              <a:t>endossada</a:t>
            </a:r>
            <a:r>
              <a:rPr lang="en-US" sz="2000" dirty="0"/>
              <a:t> por </a:t>
            </a:r>
            <a:r>
              <a:rPr lang="en-US" sz="2000" dirty="0" err="1"/>
              <a:t>países</a:t>
            </a:r>
            <a:r>
              <a:rPr lang="en-US" sz="2000" dirty="0"/>
              <a:t> de </a:t>
            </a:r>
            <a:r>
              <a:rPr lang="en-US" sz="2000" dirty="0" err="1"/>
              <a:t>alta</a:t>
            </a:r>
            <a:r>
              <a:rPr lang="en-US" sz="2000" dirty="0"/>
              <a:t>, </a:t>
            </a:r>
            <a:r>
              <a:rPr lang="en-US" sz="2000" dirty="0" err="1"/>
              <a:t>média</a:t>
            </a:r>
            <a:r>
              <a:rPr lang="en-US" sz="2000" dirty="0"/>
              <a:t> e </a:t>
            </a:r>
            <a:r>
              <a:rPr lang="en-US" sz="2000" dirty="0" err="1"/>
              <a:t>baixa</a:t>
            </a:r>
            <a:r>
              <a:rPr lang="en-US" sz="2000" dirty="0"/>
              <a:t> </a:t>
            </a:r>
            <a:r>
              <a:rPr lang="en-US" sz="2000" dirty="0" err="1"/>
              <a:t>renda</a:t>
            </a:r>
            <a:r>
              <a:rPr lang="en-US" sz="2000" dirty="0"/>
              <a:t> em </a:t>
            </a:r>
            <a:r>
              <a:rPr lang="en-US" sz="2000" dirty="0" err="1"/>
              <a:t>todo</a:t>
            </a:r>
            <a:r>
              <a:rPr lang="en-US" sz="2000" dirty="0"/>
              <a:t> o </a:t>
            </a:r>
            <a:r>
              <a:rPr lang="en-US" sz="2000" dirty="0" err="1"/>
              <a:t>mundo</a:t>
            </a:r>
            <a:r>
              <a:rPr lang="en-US" sz="2000" dirty="0"/>
              <a:t>. </a:t>
            </a:r>
            <a:endParaRPr sz="2000" dirty="0"/>
          </a:p>
          <a:p>
            <a:pPr marL="285750" lvl="0" indent="-146050" algn="l" rtl="0">
              <a:lnSpc>
                <a:spcPct val="100000"/>
              </a:lnSpc>
              <a:spcBef>
                <a:spcPts val="1200"/>
              </a:spcBef>
              <a:spcAft>
                <a:spcPts val="0"/>
              </a:spcAft>
              <a:buSzPts val="2200"/>
              <a:buNone/>
            </a:pPr>
            <a:endParaRPr dirty="0"/>
          </a:p>
        </p:txBody>
      </p:sp>
      <p:sp>
        <p:nvSpPr>
          <p:cNvPr id="264" name="Google Shape;264;p17"/>
          <p:cNvSpPr txBox="1">
            <a:spLocks noGrp="1"/>
          </p:cNvSpPr>
          <p:nvPr>
            <p:ph type="title"/>
          </p:nvPr>
        </p:nvSpPr>
        <p:spPr>
          <a:xfrm>
            <a:off x="252004" y="467276"/>
            <a:ext cx="11684794"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Como </a:t>
            </a:r>
            <a:r>
              <a:rPr lang="en-US" sz="3000" dirty="0" err="1"/>
              <a:t>surgiu</a:t>
            </a:r>
            <a:r>
              <a:rPr lang="en-US" sz="3000" dirty="0"/>
              <a:t> a </a:t>
            </a:r>
            <a:r>
              <a:rPr lang="en-US" sz="3000" dirty="0" err="1"/>
              <a:t>Declaração</a:t>
            </a:r>
            <a:r>
              <a:rPr lang="en-US" sz="3000" dirty="0"/>
              <a:t> Universal dos </a:t>
            </a:r>
            <a:r>
              <a:rPr lang="en-US" sz="3000" dirty="0" err="1"/>
              <a:t>Direitos</a:t>
            </a:r>
            <a:r>
              <a:rPr lang="en-US" sz="3000" dirty="0"/>
              <a:t> Humanos? - 2</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8"/>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271" name="Google Shape;271;p18"/>
          <p:cNvSpPr txBox="1">
            <a:spLocks noGrp="1"/>
          </p:cNvSpPr>
          <p:nvPr>
            <p:ph type="body" idx="2"/>
          </p:nvPr>
        </p:nvSpPr>
        <p:spPr>
          <a:xfrm>
            <a:off x="825316" y="1213031"/>
            <a:ext cx="11174412" cy="4466803"/>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0"/>
              </a:spcBef>
              <a:spcAft>
                <a:spcPts val="0"/>
              </a:spcAft>
              <a:buSzPts val="2100"/>
              <a:buChar char="•"/>
            </a:pPr>
            <a:r>
              <a:rPr lang="en-US" sz="1900" dirty="0"/>
              <a:t>Em 1966, </a:t>
            </a:r>
            <a:r>
              <a:rPr lang="en-US" sz="1900" dirty="0" err="1"/>
              <a:t>os</a:t>
            </a:r>
            <a:r>
              <a:rPr lang="en-US" sz="1900" dirty="0"/>
              <a:t> </a:t>
            </a:r>
            <a:r>
              <a:rPr lang="en-US" sz="1900" dirty="0" err="1"/>
              <a:t>Estados-membros</a:t>
            </a:r>
            <a:r>
              <a:rPr lang="en-US" sz="1900" dirty="0"/>
              <a:t> das </a:t>
            </a:r>
            <a:r>
              <a:rPr lang="en-US" sz="1900" dirty="0" err="1"/>
              <a:t>Nações</a:t>
            </a:r>
            <a:r>
              <a:rPr lang="en-US" sz="1900" dirty="0"/>
              <a:t> Unidas </a:t>
            </a:r>
            <a:r>
              <a:rPr lang="en-US" sz="1900" dirty="0" err="1"/>
              <a:t>adotaram</a:t>
            </a:r>
            <a:r>
              <a:rPr lang="en-US" sz="1900" dirty="0"/>
              <a:t>: </a:t>
            </a:r>
            <a:endParaRPr sz="1900" dirty="0"/>
          </a:p>
          <a:p>
            <a:pPr marL="631825" lvl="2" indent="-285750" algn="just" rtl="0">
              <a:lnSpc>
                <a:spcPct val="100000"/>
              </a:lnSpc>
              <a:spcBef>
                <a:spcPts val="1200"/>
              </a:spcBef>
              <a:spcAft>
                <a:spcPts val="0"/>
              </a:spcAft>
              <a:buSzPts val="2000"/>
              <a:buChar char="•"/>
            </a:pPr>
            <a:r>
              <a:rPr lang="en-US" sz="1900" dirty="0"/>
              <a:t>o </a:t>
            </a:r>
            <a:r>
              <a:rPr lang="en-US" sz="1900" dirty="0" err="1"/>
              <a:t>Pacto</a:t>
            </a:r>
            <a:r>
              <a:rPr lang="en-US" sz="1900" dirty="0"/>
              <a:t> Internacional sobre </a:t>
            </a:r>
            <a:r>
              <a:rPr lang="en-US" sz="1900" dirty="0" err="1"/>
              <a:t>os</a:t>
            </a:r>
            <a:r>
              <a:rPr lang="en-US" sz="1900" dirty="0"/>
              <a:t> </a:t>
            </a:r>
            <a:r>
              <a:rPr lang="en-US" sz="1900" dirty="0" err="1"/>
              <a:t>Direitos</a:t>
            </a:r>
            <a:r>
              <a:rPr lang="en-US" sz="1900" dirty="0"/>
              <a:t> Civis e </a:t>
            </a:r>
            <a:r>
              <a:rPr lang="en-US" sz="1900" dirty="0" err="1"/>
              <a:t>Políticos</a:t>
            </a:r>
            <a:r>
              <a:rPr lang="en-US" sz="1900" dirty="0"/>
              <a:t> (PIDCP); e </a:t>
            </a:r>
            <a:endParaRPr sz="1900" dirty="0"/>
          </a:p>
          <a:p>
            <a:pPr marL="631825" lvl="2" indent="-285750" algn="just" rtl="0">
              <a:lnSpc>
                <a:spcPct val="100000"/>
              </a:lnSpc>
              <a:spcBef>
                <a:spcPts val="1000"/>
              </a:spcBef>
              <a:spcAft>
                <a:spcPts val="0"/>
              </a:spcAft>
              <a:buSzPts val="2000"/>
              <a:buChar char="•"/>
            </a:pPr>
            <a:r>
              <a:rPr lang="en-US" sz="1900" dirty="0"/>
              <a:t>o </a:t>
            </a:r>
            <a:r>
              <a:rPr lang="en-US" sz="1900" dirty="0" err="1"/>
              <a:t>Pacto</a:t>
            </a:r>
            <a:r>
              <a:rPr lang="en-US" sz="1900" dirty="0"/>
              <a:t> Internacional sobre </a:t>
            </a:r>
            <a:r>
              <a:rPr lang="en-US" sz="1900" dirty="0" err="1"/>
              <a:t>os</a:t>
            </a:r>
            <a:r>
              <a:rPr lang="en-US" sz="1900" dirty="0"/>
              <a:t> </a:t>
            </a:r>
            <a:r>
              <a:rPr lang="en-US" sz="1900" dirty="0" err="1"/>
              <a:t>Direitos</a:t>
            </a:r>
            <a:r>
              <a:rPr lang="en-US" sz="1900" dirty="0"/>
              <a:t> </a:t>
            </a:r>
            <a:r>
              <a:rPr lang="en-US" sz="1900" dirty="0" err="1"/>
              <a:t>Econômicos</a:t>
            </a:r>
            <a:r>
              <a:rPr lang="en-US" sz="1900" dirty="0"/>
              <a:t>, Sociais e </a:t>
            </a:r>
            <a:r>
              <a:rPr lang="en-US" sz="1900" dirty="0" err="1"/>
              <a:t>Culturais</a:t>
            </a:r>
            <a:r>
              <a:rPr lang="en-US" sz="1900" dirty="0"/>
              <a:t> (PIDESC). </a:t>
            </a:r>
            <a:endParaRPr sz="1900" dirty="0"/>
          </a:p>
          <a:p>
            <a:pPr marL="285750" lvl="0" indent="-285750" algn="just" rtl="0">
              <a:lnSpc>
                <a:spcPct val="100000"/>
              </a:lnSpc>
              <a:spcBef>
                <a:spcPts val="1000"/>
              </a:spcBef>
              <a:spcAft>
                <a:spcPts val="0"/>
              </a:spcAft>
              <a:buSzPts val="2100"/>
              <a:buChar char="•"/>
            </a:pPr>
            <a:r>
              <a:rPr lang="en-US" sz="1900" dirty="0"/>
              <a:t>Assim, </a:t>
            </a:r>
            <a:r>
              <a:rPr lang="en-US" sz="1900" dirty="0" err="1"/>
              <a:t>os</a:t>
            </a:r>
            <a:r>
              <a:rPr lang="en-US" sz="1900" dirty="0"/>
              <a:t> </a:t>
            </a:r>
            <a:r>
              <a:rPr lang="en-US" sz="1900" dirty="0" err="1"/>
              <a:t>governos</a:t>
            </a:r>
            <a:r>
              <a:rPr lang="en-US" sz="1900" dirty="0"/>
              <a:t> de </a:t>
            </a:r>
            <a:r>
              <a:rPr lang="en-US" sz="1900" dirty="0" err="1"/>
              <a:t>todo</a:t>
            </a:r>
            <a:r>
              <a:rPr lang="en-US" sz="1900" dirty="0"/>
              <a:t> o </a:t>
            </a:r>
            <a:r>
              <a:rPr lang="en-US" sz="1900" dirty="0" err="1"/>
              <a:t>mundo</a:t>
            </a:r>
            <a:r>
              <a:rPr lang="en-US" sz="1900" dirty="0"/>
              <a:t> </a:t>
            </a:r>
            <a:r>
              <a:rPr lang="en-US" sz="1900" dirty="0" err="1"/>
              <a:t>têm</a:t>
            </a:r>
            <a:r>
              <a:rPr lang="en-US" sz="1900" dirty="0"/>
              <a:t> a </a:t>
            </a:r>
            <a:r>
              <a:rPr lang="en-US" sz="1900" dirty="0" err="1"/>
              <a:t>obrigação</a:t>
            </a:r>
            <a:r>
              <a:rPr lang="en-US" sz="1900" dirty="0"/>
              <a:t> de </a:t>
            </a:r>
            <a:r>
              <a:rPr lang="en-US" sz="1900" dirty="0" err="1"/>
              <a:t>proteger</a:t>
            </a:r>
            <a:r>
              <a:rPr lang="en-US" sz="1900" dirty="0"/>
              <a:t> </a:t>
            </a:r>
            <a:r>
              <a:rPr lang="en-US" sz="1900" dirty="0" err="1"/>
              <a:t>os</a:t>
            </a:r>
            <a:r>
              <a:rPr lang="en-US" sz="1900" dirty="0"/>
              <a:t> </a:t>
            </a:r>
            <a:r>
              <a:rPr lang="en-US" sz="1900" dirty="0" err="1"/>
              <a:t>direitos</a:t>
            </a:r>
            <a:r>
              <a:rPr lang="en-US" sz="1900" dirty="0"/>
              <a:t> </a:t>
            </a:r>
            <a:r>
              <a:rPr lang="en-US" sz="1900" dirty="0" err="1"/>
              <a:t>humanos</a:t>
            </a:r>
            <a:r>
              <a:rPr lang="en-US" sz="1900" dirty="0"/>
              <a:t> de seus </a:t>
            </a:r>
            <a:r>
              <a:rPr lang="en-US" sz="1900" dirty="0" err="1"/>
              <a:t>cidadãos</a:t>
            </a:r>
            <a:r>
              <a:rPr lang="en-US" sz="1900" dirty="0"/>
              <a:t>. </a:t>
            </a:r>
            <a:endParaRPr sz="1900" dirty="0"/>
          </a:p>
          <a:p>
            <a:pPr marL="285750" lvl="0" indent="-285750" algn="just" rtl="0">
              <a:lnSpc>
                <a:spcPct val="100000"/>
              </a:lnSpc>
              <a:spcBef>
                <a:spcPts val="1000"/>
              </a:spcBef>
              <a:spcAft>
                <a:spcPts val="0"/>
              </a:spcAft>
              <a:buSzPts val="2100"/>
              <a:buChar char="•"/>
            </a:pPr>
            <a:r>
              <a:rPr lang="en-US" sz="1900" dirty="0"/>
              <a:t>Outros </a:t>
            </a:r>
            <a:r>
              <a:rPr lang="en-US" sz="1900" dirty="0" err="1"/>
              <a:t>tratados</a:t>
            </a:r>
            <a:r>
              <a:rPr lang="en-US" sz="1900" dirty="0"/>
              <a:t> que </a:t>
            </a:r>
            <a:r>
              <a:rPr lang="en-US" sz="1900" dirty="0" err="1"/>
              <a:t>também</a:t>
            </a:r>
            <a:r>
              <a:rPr lang="en-US" sz="1900" dirty="0"/>
              <a:t> </a:t>
            </a:r>
            <a:r>
              <a:rPr lang="en-US" sz="1900" dirty="0" err="1"/>
              <a:t>foram</a:t>
            </a:r>
            <a:r>
              <a:rPr lang="en-US" sz="1900" dirty="0"/>
              <a:t> </a:t>
            </a:r>
            <a:r>
              <a:rPr lang="en-US" sz="1900" dirty="0" err="1"/>
              <a:t>adotados</a:t>
            </a:r>
            <a:r>
              <a:rPr lang="en-US" sz="1900" dirty="0"/>
              <a:t> para </a:t>
            </a:r>
            <a:r>
              <a:rPr lang="en-US" sz="1900" dirty="0" err="1"/>
              <a:t>proteger</a:t>
            </a:r>
            <a:r>
              <a:rPr lang="en-US" sz="1900" dirty="0"/>
              <a:t> </a:t>
            </a:r>
            <a:r>
              <a:rPr lang="en-US" sz="1900" dirty="0" err="1"/>
              <a:t>os</a:t>
            </a:r>
            <a:r>
              <a:rPr lang="en-US" sz="1900" dirty="0"/>
              <a:t> </a:t>
            </a:r>
            <a:r>
              <a:rPr lang="en-US" sz="1900" dirty="0" err="1"/>
              <a:t>direitos</a:t>
            </a:r>
            <a:r>
              <a:rPr lang="en-US" sz="1900" dirty="0"/>
              <a:t> de certos </a:t>
            </a:r>
            <a:r>
              <a:rPr lang="en-US" sz="1900" dirty="0" err="1"/>
              <a:t>grupos</a:t>
            </a:r>
            <a:r>
              <a:rPr lang="en-US" sz="1900" dirty="0"/>
              <a:t> de pessoas </a:t>
            </a:r>
            <a:r>
              <a:rPr lang="en-US" sz="1900" dirty="0" err="1"/>
              <a:t>incluem</a:t>
            </a:r>
            <a:r>
              <a:rPr lang="en-US" sz="1900" dirty="0"/>
              <a:t> </a:t>
            </a:r>
            <a:endParaRPr sz="1900" dirty="0"/>
          </a:p>
          <a:p>
            <a:pPr marL="631825" lvl="2" indent="-285750" algn="just" rtl="0">
              <a:lnSpc>
                <a:spcPct val="100000"/>
              </a:lnSpc>
              <a:spcBef>
                <a:spcPts val="1000"/>
              </a:spcBef>
              <a:spcAft>
                <a:spcPts val="0"/>
              </a:spcAft>
              <a:buSzPts val="2000"/>
              <a:buChar char="•"/>
            </a:pPr>
            <a:r>
              <a:rPr lang="en-US" sz="1900" dirty="0"/>
              <a:t>a </a:t>
            </a:r>
            <a:r>
              <a:rPr lang="en-US" sz="1900" dirty="0" err="1"/>
              <a:t>Convenção</a:t>
            </a:r>
            <a:r>
              <a:rPr lang="en-US" sz="1900" dirty="0"/>
              <a:t> sobre </a:t>
            </a:r>
            <a:r>
              <a:rPr lang="en-US" sz="1900" dirty="0" err="1"/>
              <a:t>os</a:t>
            </a:r>
            <a:r>
              <a:rPr lang="en-US" sz="1900" dirty="0"/>
              <a:t> </a:t>
            </a:r>
            <a:r>
              <a:rPr lang="en-US" sz="1900" dirty="0" err="1"/>
              <a:t>Direitos</a:t>
            </a:r>
            <a:r>
              <a:rPr lang="en-US" sz="1900" dirty="0"/>
              <a:t> da </a:t>
            </a:r>
            <a:r>
              <a:rPr lang="en-US" sz="1900" dirty="0" err="1"/>
              <a:t>Criança</a:t>
            </a:r>
            <a:r>
              <a:rPr lang="en-US" sz="1900" dirty="0"/>
              <a:t> (CDC);</a:t>
            </a:r>
            <a:endParaRPr sz="1900" dirty="0"/>
          </a:p>
          <a:p>
            <a:pPr marL="631825" lvl="2" indent="-285750" algn="just" rtl="0">
              <a:lnSpc>
                <a:spcPct val="100000"/>
              </a:lnSpc>
              <a:spcBef>
                <a:spcPts val="1000"/>
              </a:spcBef>
              <a:spcAft>
                <a:spcPts val="0"/>
              </a:spcAft>
              <a:buSzPts val="2000"/>
              <a:buChar char="•"/>
            </a:pPr>
            <a:r>
              <a:rPr lang="en-US" sz="1900" dirty="0"/>
              <a:t>a </a:t>
            </a:r>
            <a:r>
              <a:rPr lang="en-US" sz="1900" dirty="0" err="1"/>
              <a:t>Convenção</a:t>
            </a:r>
            <a:r>
              <a:rPr lang="en-US" sz="1900" dirty="0"/>
              <a:t> sobre a </a:t>
            </a:r>
            <a:r>
              <a:rPr lang="en-US" sz="1900" dirty="0" err="1"/>
              <a:t>Eliminação</a:t>
            </a:r>
            <a:r>
              <a:rPr lang="en-US" sz="1900" dirty="0"/>
              <a:t> de </a:t>
            </a:r>
            <a:r>
              <a:rPr lang="en-US" sz="1900" dirty="0" err="1"/>
              <a:t>Todas</a:t>
            </a:r>
            <a:r>
              <a:rPr lang="en-US" sz="1900" dirty="0"/>
              <a:t> as Formas de </a:t>
            </a:r>
            <a:r>
              <a:rPr lang="en-US" sz="1900" dirty="0" err="1"/>
              <a:t>Discriminação</a:t>
            </a:r>
            <a:r>
              <a:rPr lang="en-US" sz="1900" dirty="0"/>
              <a:t> contra as </a:t>
            </a:r>
            <a:r>
              <a:rPr lang="en-US" sz="1900" dirty="0" err="1"/>
              <a:t>Mulheres</a:t>
            </a:r>
            <a:r>
              <a:rPr lang="en-US" sz="1900" dirty="0"/>
              <a:t> (CEDAW); e </a:t>
            </a:r>
            <a:endParaRPr sz="1900" dirty="0"/>
          </a:p>
          <a:p>
            <a:pPr marL="631825" lvl="2" indent="-285750" algn="just" rtl="0">
              <a:lnSpc>
                <a:spcPct val="100000"/>
              </a:lnSpc>
              <a:spcBef>
                <a:spcPts val="1000"/>
              </a:spcBef>
              <a:spcAft>
                <a:spcPts val="0"/>
              </a:spcAft>
              <a:buSzPts val="2000"/>
              <a:buChar char="•"/>
            </a:pPr>
            <a:r>
              <a:rPr lang="en-US" sz="1900" dirty="0"/>
              <a:t>a </a:t>
            </a:r>
            <a:r>
              <a:rPr lang="en-US" sz="1900" dirty="0" err="1"/>
              <a:t>Convenção</a:t>
            </a:r>
            <a:r>
              <a:rPr lang="en-US" sz="1900" dirty="0"/>
              <a:t> sobre </a:t>
            </a:r>
            <a:r>
              <a:rPr lang="en-US" sz="1900" dirty="0" err="1"/>
              <a:t>os</a:t>
            </a:r>
            <a:r>
              <a:rPr lang="en-US" sz="1900" dirty="0"/>
              <a:t> </a:t>
            </a:r>
            <a:r>
              <a:rPr lang="en-US" sz="1900" dirty="0" err="1"/>
              <a:t>Direitos</a:t>
            </a:r>
            <a:r>
              <a:rPr lang="en-US" sz="1900" dirty="0"/>
              <a:t> das Pessoas com </a:t>
            </a:r>
            <a:r>
              <a:rPr lang="en-US" sz="1900" dirty="0" err="1"/>
              <a:t>Deficiência</a:t>
            </a:r>
            <a:r>
              <a:rPr lang="en-US" sz="1900" dirty="0"/>
              <a:t> (CDPD) – </a:t>
            </a:r>
            <a:r>
              <a:rPr lang="en-US" sz="1900" b="1" i="1" dirty="0" err="1"/>
              <a:t>Exploraremos</a:t>
            </a:r>
            <a:r>
              <a:rPr lang="en-US" sz="1900" b="1" i="1" dirty="0"/>
              <a:t> a CDPD </a:t>
            </a:r>
            <a:r>
              <a:rPr lang="en-US" sz="1900" b="1" i="1" dirty="0" err="1"/>
              <a:t>mais</a:t>
            </a:r>
            <a:r>
              <a:rPr lang="en-US" sz="1900" b="1" i="1" dirty="0"/>
              <a:t> </a:t>
            </a:r>
            <a:r>
              <a:rPr lang="en-US" sz="1900" b="1" i="1" dirty="0" err="1"/>
              <a:t>adiante</a:t>
            </a:r>
            <a:r>
              <a:rPr lang="en-US" sz="1900" b="1" i="1" dirty="0"/>
              <a:t> </a:t>
            </a:r>
            <a:r>
              <a:rPr lang="en-US" sz="1900" b="1" i="1" dirty="0" err="1"/>
              <a:t>neste</a:t>
            </a:r>
            <a:r>
              <a:rPr lang="en-US" sz="1900" b="1" i="1" dirty="0"/>
              <a:t> </a:t>
            </a:r>
            <a:r>
              <a:rPr lang="en-US" sz="1900" b="1" i="1" dirty="0" err="1"/>
              <a:t>treinamento</a:t>
            </a:r>
            <a:r>
              <a:rPr lang="en-US" sz="1900" b="1" i="1" dirty="0"/>
              <a:t>.</a:t>
            </a:r>
            <a:endParaRPr sz="1900" dirty="0"/>
          </a:p>
          <a:p>
            <a:pPr marL="285750" lvl="0" indent="-285750" algn="just" rtl="0">
              <a:lnSpc>
                <a:spcPct val="100000"/>
              </a:lnSpc>
              <a:spcBef>
                <a:spcPts val="1000"/>
              </a:spcBef>
              <a:spcAft>
                <a:spcPts val="0"/>
              </a:spcAft>
              <a:buSzPts val="1800"/>
              <a:buChar char="•"/>
            </a:pPr>
            <a:r>
              <a:rPr lang="en-US" sz="1900" dirty="0" err="1"/>
              <a:t>Muitos</a:t>
            </a:r>
            <a:r>
              <a:rPr lang="en-US" sz="1900" dirty="0"/>
              <a:t> </a:t>
            </a:r>
            <a:r>
              <a:rPr lang="en-US" sz="1900" dirty="0" err="1"/>
              <a:t>países</a:t>
            </a:r>
            <a:r>
              <a:rPr lang="en-US" sz="1900" dirty="0"/>
              <a:t> </a:t>
            </a:r>
            <a:r>
              <a:rPr lang="en-US" sz="1900" dirty="0" err="1"/>
              <a:t>protegem</a:t>
            </a:r>
            <a:r>
              <a:rPr lang="en-US" sz="1900" dirty="0"/>
              <a:t> </a:t>
            </a:r>
            <a:r>
              <a:rPr lang="en-US" sz="1900" dirty="0" err="1"/>
              <a:t>especificamente</a:t>
            </a:r>
            <a:r>
              <a:rPr lang="en-US" sz="1900" dirty="0"/>
              <a:t> </a:t>
            </a:r>
            <a:r>
              <a:rPr lang="en-US" sz="1900" dirty="0" err="1"/>
              <a:t>os</a:t>
            </a:r>
            <a:r>
              <a:rPr lang="en-US" sz="1900" dirty="0"/>
              <a:t> </a:t>
            </a:r>
            <a:r>
              <a:rPr lang="en-US" sz="1900" dirty="0" err="1"/>
              <a:t>direitos</a:t>
            </a:r>
            <a:r>
              <a:rPr lang="en-US" sz="1900" dirty="0"/>
              <a:t> </a:t>
            </a:r>
            <a:r>
              <a:rPr lang="en-US" sz="1900" dirty="0" err="1"/>
              <a:t>humanos</a:t>
            </a:r>
            <a:r>
              <a:rPr lang="en-US" sz="1900" dirty="0"/>
              <a:t> em sua </a:t>
            </a:r>
            <a:r>
              <a:rPr lang="en-US" sz="1900" dirty="0" err="1"/>
              <a:t>legislação</a:t>
            </a:r>
            <a:r>
              <a:rPr lang="en-US" sz="1900" dirty="0"/>
              <a:t> </a:t>
            </a:r>
            <a:r>
              <a:rPr lang="en-US" sz="1900" dirty="0" err="1"/>
              <a:t>nacional</a:t>
            </a:r>
            <a:r>
              <a:rPr lang="en-US" sz="1900" dirty="0"/>
              <a:t> </a:t>
            </a:r>
            <a:endParaRPr sz="1900" dirty="0"/>
          </a:p>
          <a:p>
            <a:pPr marL="0" lvl="0" indent="0" algn="just" rtl="0">
              <a:lnSpc>
                <a:spcPct val="100000"/>
              </a:lnSpc>
              <a:spcBef>
                <a:spcPts val="1000"/>
              </a:spcBef>
              <a:spcAft>
                <a:spcPts val="0"/>
              </a:spcAft>
              <a:buSzPts val="1800"/>
              <a:buNone/>
            </a:pPr>
            <a:r>
              <a:rPr lang="en-US" sz="1900" dirty="0"/>
              <a:t>(por </a:t>
            </a:r>
            <a:r>
              <a:rPr lang="en-US" sz="1900" dirty="0" err="1"/>
              <a:t>exemplo</a:t>
            </a:r>
            <a:r>
              <a:rPr lang="en-US" sz="1900" dirty="0"/>
              <a:t>, por </a:t>
            </a:r>
            <a:r>
              <a:rPr lang="en-US" sz="1900" dirty="0" err="1"/>
              <a:t>meio</a:t>
            </a:r>
            <a:r>
              <a:rPr lang="en-US" sz="1900" dirty="0"/>
              <a:t> de uma </a:t>
            </a:r>
            <a:r>
              <a:rPr lang="en-US" sz="1900" dirty="0" err="1"/>
              <a:t>Declaração</a:t>
            </a:r>
            <a:r>
              <a:rPr lang="en-US" sz="1900" dirty="0"/>
              <a:t> de </a:t>
            </a:r>
            <a:r>
              <a:rPr lang="en-US" sz="1900" dirty="0" err="1"/>
              <a:t>Direitos</a:t>
            </a:r>
            <a:r>
              <a:rPr lang="en-US" sz="1900" dirty="0"/>
              <a:t> ou de sua </a:t>
            </a:r>
            <a:r>
              <a:rPr lang="en-US" sz="1900" dirty="0" err="1"/>
              <a:t>constituição</a:t>
            </a:r>
            <a:r>
              <a:rPr lang="en-US" sz="1900" dirty="0"/>
              <a:t> </a:t>
            </a:r>
            <a:r>
              <a:rPr lang="en-US" sz="1900" dirty="0" err="1"/>
              <a:t>nacional</a:t>
            </a:r>
            <a:r>
              <a:rPr lang="en-US" sz="1900" dirty="0"/>
              <a:t>).</a:t>
            </a:r>
            <a:endParaRPr sz="1900" dirty="0"/>
          </a:p>
          <a:p>
            <a:pPr marL="285750" lvl="0" indent="-146050" algn="l" rtl="0">
              <a:lnSpc>
                <a:spcPct val="100000"/>
              </a:lnSpc>
              <a:spcBef>
                <a:spcPts val="1000"/>
              </a:spcBef>
              <a:spcAft>
                <a:spcPts val="0"/>
              </a:spcAft>
              <a:buSzPts val="2200"/>
              <a:buNone/>
            </a:pPr>
            <a:endParaRPr dirty="0"/>
          </a:p>
        </p:txBody>
      </p:sp>
      <p:sp>
        <p:nvSpPr>
          <p:cNvPr id="272" name="Google Shape;272;p18"/>
          <p:cNvSpPr txBox="1">
            <a:spLocks noGrp="1"/>
          </p:cNvSpPr>
          <p:nvPr>
            <p:ph type="title"/>
          </p:nvPr>
        </p:nvSpPr>
        <p:spPr>
          <a:xfrm>
            <a:off x="507206" y="354012"/>
            <a:ext cx="11327240"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Nações</a:t>
            </a:r>
            <a:r>
              <a:rPr lang="en-US" sz="3000" dirty="0"/>
              <a:t> Unidas e </a:t>
            </a:r>
            <a:r>
              <a:rPr lang="en-US" sz="3000" dirty="0" err="1"/>
              <a:t>direitos</a:t>
            </a:r>
            <a:r>
              <a:rPr lang="en-US" sz="3000" dirty="0"/>
              <a:t> </a:t>
            </a:r>
            <a:r>
              <a:rPr lang="en-US" sz="3000" dirty="0" err="1"/>
              <a:t>humanos</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9"/>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279" name="Google Shape;279;p19"/>
          <p:cNvSpPr txBox="1">
            <a:spLocks noGrp="1"/>
          </p:cNvSpPr>
          <p:nvPr>
            <p:ph type="body" idx="2"/>
          </p:nvPr>
        </p:nvSpPr>
        <p:spPr>
          <a:xfrm>
            <a:off x="507206" y="1610988"/>
            <a:ext cx="11174400" cy="3375427"/>
          </a:xfrm>
          <a:prstGeom prst="rect">
            <a:avLst/>
          </a:prstGeom>
          <a:noFill/>
          <a:ln>
            <a:noFill/>
          </a:ln>
        </p:spPr>
        <p:txBody>
          <a:bodyPr spcFirstLastPara="1" wrap="square" lIns="0" tIns="46800" rIns="0" bIns="45700" anchor="t" anchorCtr="0">
            <a:noAutofit/>
          </a:bodyPr>
          <a:lstStyle/>
          <a:p>
            <a:pPr marL="0" lvl="0" indent="0" algn="just" rtl="0">
              <a:lnSpc>
                <a:spcPct val="100000"/>
              </a:lnSpc>
              <a:spcBef>
                <a:spcPts val="1200"/>
              </a:spcBef>
              <a:spcAft>
                <a:spcPts val="0"/>
              </a:spcAft>
              <a:buSzPts val="2200"/>
              <a:buNone/>
            </a:pPr>
            <a:r>
              <a:rPr lang="en-US" sz="2000" u="sng" dirty="0" err="1"/>
              <a:t>Citação</a:t>
            </a:r>
            <a:r>
              <a:rPr lang="en-US" sz="2000" u="sng" dirty="0"/>
              <a:t> 1: </a:t>
            </a:r>
            <a:r>
              <a:rPr lang="en-US" sz="2000" i="1" dirty="0"/>
              <a:t>“Os </a:t>
            </a:r>
            <a:r>
              <a:rPr lang="en-US" sz="2000" i="1" dirty="0" err="1"/>
              <a:t>direitos</a:t>
            </a:r>
            <a:r>
              <a:rPr lang="en-US" sz="2000" i="1" dirty="0"/>
              <a:t> </a:t>
            </a:r>
            <a:r>
              <a:rPr lang="en-US" sz="2000" i="1" dirty="0" err="1"/>
              <a:t>humanos</a:t>
            </a:r>
            <a:r>
              <a:rPr lang="en-US" sz="2000" i="1" dirty="0"/>
              <a:t> </a:t>
            </a:r>
            <a:r>
              <a:rPr lang="en-US" sz="2000" i="1" dirty="0" err="1"/>
              <a:t>estão</a:t>
            </a:r>
            <a:r>
              <a:rPr lang="en-US" sz="2000" i="1" dirty="0"/>
              <a:t> </a:t>
            </a:r>
            <a:r>
              <a:rPr lang="en-US" sz="2000" i="1" dirty="0" err="1"/>
              <a:t>inscritos</a:t>
            </a:r>
            <a:r>
              <a:rPr lang="en-US" sz="2000" i="1" dirty="0"/>
              <a:t> no </a:t>
            </a:r>
            <a:r>
              <a:rPr lang="en-US" sz="2000" i="1" dirty="0" err="1"/>
              <a:t>coração</a:t>
            </a:r>
            <a:r>
              <a:rPr lang="en-US" sz="2000" i="1" dirty="0"/>
              <a:t> das pessoas; </a:t>
            </a:r>
            <a:r>
              <a:rPr lang="en-US" sz="2000" i="1" dirty="0" err="1"/>
              <a:t>eles</a:t>
            </a:r>
            <a:r>
              <a:rPr lang="en-US" sz="2000" i="1" dirty="0"/>
              <a:t> </a:t>
            </a:r>
            <a:r>
              <a:rPr lang="en-US" sz="2000" i="1" dirty="0" err="1"/>
              <a:t>estavam</a:t>
            </a:r>
            <a:r>
              <a:rPr lang="en-US" sz="2000" i="1" dirty="0"/>
              <a:t> lá muito antes de </a:t>
            </a:r>
            <a:r>
              <a:rPr lang="en-US" sz="2000" i="1" dirty="0" err="1"/>
              <a:t>os</a:t>
            </a:r>
            <a:r>
              <a:rPr lang="en-US" sz="2000" i="1" dirty="0"/>
              <a:t> </a:t>
            </a:r>
            <a:r>
              <a:rPr lang="en-US" sz="2000" i="1" dirty="0" err="1"/>
              <a:t>legisladores</a:t>
            </a:r>
            <a:r>
              <a:rPr lang="en-US" sz="2000" i="1" dirty="0"/>
              <a:t> </a:t>
            </a:r>
            <a:r>
              <a:rPr lang="en-US" sz="2000" i="1" dirty="0" err="1"/>
              <a:t>redigirem</a:t>
            </a:r>
            <a:r>
              <a:rPr lang="en-US" sz="2000" i="1" dirty="0"/>
              <a:t> sua </a:t>
            </a:r>
            <a:r>
              <a:rPr lang="en-US" sz="2000" i="1" dirty="0" err="1"/>
              <a:t>primeira</a:t>
            </a:r>
            <a:r>
              <a:rPr lang="en-US" sz="2000" i="1" dirty="0"/>
              <a:t> </a:t>
            </a:r>
            <a:r>
              <a:rPr lang="en-US" sz="2000" i="1" dirty="0" err="1"/>
              <a:t>proclamação</a:t>
            </a:r>
            <a:r>
              <a:rPr lang="en-US" sz="2000" i="1" dirty="0"/>
              <a:t>”</a:t>
            </a:r>
            <a:endParaRPr sz="2000" i="1" dirty="0"/>
          </a:p>
          <a:p>
            <a:pPr marL="0" lvl="0" indent="0" algn="just" rtl="0">
              <a:lnSpc>
                <a:spcPct val="100000"/>
              </a:lnSpc>
              <a:spcBef>
                <a:spcPts val="1200"/>
              </a:spcBef>
              <a:spcAft>
                <a:spcPts val="0"/>
              </a:spcAft>
              <a:buSzPts val="2200"/>
              <a:buNone/>
            </a:pPr>
            <a:r>
              <a:rPr lang="en-US" sz="2000" u="sng" dirty="0" err="1"/>
              <a:t>Citação</a:t>
            </a:r>
            <a:r>
              <a:rPr lang="en-US" sz="2000" u="sng" dirty="0"/>
              <a:t> 2: </a:t>
            </a:r>
            <a:r>
              <a:rPr lang="en-US" sz="2000" dirty="0"/>
              <a:t>“</a:t>
            </a:r>
            <a:r>
              <a:rPr lang="en-US" sz="2000" dirty="0" err="1"/>
              <a:t>Protegendo</a:t>
            </a:r>
            <a:r>
              <a:rPr lang="en-US" sz="2000" dirty="0"/>
              <a:t> esses </a:t>
            </a:r>
            <a:r>
              <a:rPr lang="en-US" sz="2000" dirty="0" err="1"/>
              <a:t>direitos</a:t>
            </a:r>
            <a:r>
              <a:rPr lang="en-US" sz="2000" dirty="0"/>
              <a:t>, </a:t>
            </a:r>
            <a:r>
              <a:rPr lang="en-US" sz="2000" dirty="0" err="1"/>
              <a:t>podemos</a:t>
            </a:r>
            <a:r>
              <a:rPr lang="en-US" sz="2000" dirty="0"/>
              <a:t> </a:t>
            </a:r>
            <a:r>
              <a:rPr lang="en-US" sz="2000" dirty="0" err="1"/>
              <a:t>ajudar</a:t>
            </a:r>
            <a:r>
              <a:rPr lang="en-US" sz="2000" dirty="0"/>
              <a:t> a </a:t>
            </a:r>
            <a:r>
              <a:rPr lang="en-US" sz="2000" dirty="0" err="1"/>
              <a:t>prevenir</a:t>
            </a:r>
            <a:r>
              <a:rPr lang="en-US" sz="2000" dirty="0"/>
              <a:t> </a:t>
            </a:r>
            <a:r>
              <a:rPr lang="en-US" sz="2000" dirty="0" err="1"/>
              <a:t>os</a:t>
            </a:r>
            <a:r>
              <a:rPr lang="en-US" sz="2000" dirty="0"/>
              <a:t> </a:t>
            </a:r>
            <a:r>
              <a:rPr lang="en-US" sz="2000" dirty="0" err="1"/>
              <a:t>muitos</a:t>
            </a:r>
            <a:r>
              <a:rPr lang="en-US" sz="2000" dirty="0"/>
              <a:t> </a:t>
            </a:r>
            <a:r>
              <a:rPr lang="en-US" sz="2000" dirty="0" err="1"/>
              <a:t>conflitos</a:t>
            </a:r>
            <a:r>
              <a:rPr lang="en-US" sz="2000" dirty="0"/>
              <a:t> </a:t>
            </a:r>
            <a:r>
              <a:rPr lang="en-US" sz="2000" dirty="0" err="1"/>
              <a:t>baseados</a:t>
            </a:r>
            <a:r>
              <a:rPr lang="en-US" sz="2000" dirty="0"/>
              <a:t> na </a:t>
            </a:r>
            <a:r>
              <a:rPr lang="en-US" sz="2000" dirty="0" err="1"/>
              <a:t>pobreza</a:t>
            </a:r>
            <a:r>
              <a:rPr lang="en-US" sz="2000" dirty="0"/>
              <a:t>, </a:t>
            </a:r>
            <a:r>
              <a:rPr lang="en-US" sz="2000" dirty="0" err="1"/>
              <a:t>discriminação</a:t>
            </a:r>
            <a:r>
              <a:rPr lang="en-US" sz="2000" dirty="0"/>
              <a:t> e </a:t>
            </a:r>
            <a:r>
              <a:rPr lang="en-US" sz="2000" dirty="0" err="1"/>
              <a:t>exclusão</a:t>
            </a:r>
            <a:r>
              <a:rPr lang="en-US" sz="2000" dirty="0"/>
              <a:t> (social, </a:t>
            </a:r>
            <a:r>
              <a:rPr lang="en-US" sz="2000" dirty="0" err="1"/>
              <a:t>econômica</a:t>
            </a:r>
            <a:r>
              <a:rPr lang="en-US" sz="2000" dirty="0"/>
              <a:t> e </a:t>
            </a:r>
            <a:r>
              <a:rPr lang="en-US" sz="2000" dirty="0" err="1"/>
              <a:t>política</a:t>
            </a:r>
            <a:r>
              <a:rPr lang="en-US" sz="2000" dirty="0"/>
              <a:t>) que </a:t>
            </a:r>
            <a:r>
              <a:rPr lang="en-US" sz="2000" dirty="0" err="1"/>
              <a:t>continuam</a:t>
            </a:r>
            <a:r>
              <a:rPr lang="en-US" sz="2000" dirty="0"/>
              <a:t> a </a:t>
            </a:r>
            <a:r>
              <a:rPr lang="en-US" sz="2000" dirty="0" err="1"/>
              <a:t>afligir</a:t>
            </a:r>
            <a:r>
              <a:rPr lang="en-US" sz="2000" dirty="0"/>
              <a:t> a </a:t>
            </a:r>
            <a:r>
              <a:rPr lang="en-US" sz="2000" dirty="0" err="1"/>
              <a:t>humanidade</a:t>
            </a:r>
            <a:r>
              <a:rPr lang="en-US" sz="2000" dirty="0"/>
              <a:t> e a </a:t>
            </a:r>
            <a:r>
              <a:rPr lang="en-US" sz="2000" dirty="0" err="1"/>
              <a:t>destruir</a:t>
            </a:r>
            <a:r>
              <a:rPr lang="en-US" sz="2000" dirty="0"/>
              <a:t> </a:t>
            </a:r>
            <a:r>
              <a:rPr lang="en-US" sz="2000" dirty="0" err="1"/>
              <a:t>décadas</a:t>
            </a:r>
            <a:r>
              <a:rPr lang="en-US" sz="2000" dirty="0"/>
              <a:t> de </a:t>
            </a:r>
            <a:r>
              <a:rPr lang="en-US" sz="2000" dirty="0" err="1"/>
              <a:t>esforços</a:t>
            </a:r>
            <a:r>
              <a:rPr lang="en-US" sz="2000" dirty="0"/>
              <a:t> de </a:t>
            </a:r>
            <a:r>
              <a:rPr lang="en-US" sz="2000" dirty="0" err="1"/>
              <a:t>desenvolvimento</a:t>
            </a:r>
            <a:r>
              <a:rPr lang="en-US" sz="2000" dirty="0"/>
              <a:t>. O </a:t>
            </a:r>
            <a:r>
              <a:rPr lang="en-US" sz="2000" dirty="0" err="1"/>
              <a:t>círculo</a:t>
            </a:r>
            <a:r>
              <a:rPr lang="en-US" sz="2000" dirty="0"/>
              <a:t> </a:t>
            </a:r>
            <a:r>
              <a:rPr lang="en-US" sz="2000" dirty="0" err="1"/>
              <a:t>vicioso</a:t>
            </a:r>
            <a:r>
              <a:rPr lang="en-US" sz="2000" dirty="0"/>
              <a:t> de </a:t>
            </a:r>
            <a:r>
              <a:rPr lang="en-US" sz="2000" dirty="0" err="1"/>
              <a:t>violações</a:t>
            </a:r>
            <a:r>
              <a:rPr lang="en-US" sz="2000" dirty="0"/>
              <a:t> de </a:t>
            </a:r>
            <a:r>
              <a:rPr lang="en-US" sz="2000" dirty="0" err="1"/>
              <a:t>direitos</a:t>
            </a:r>
            <a:r>
              <a:rPr lang="en-US" sz="2000" dirty="0"/>
              <a:t> </a:t>
            </a:r>
            <a:r>
              <a:rPr lang="en-US" sz="2000" dirty="0" err="1"/>
              <a:t>humanos</a:t>
            </a:r>
            <a:r>
              <a:rPr lang="en-US" sz="2000" dirty="0"/>
              <a:t> que </a:t>
            </a:r>
            <a:r>
              <a:rPr lang="en-US" sz="2000" dirty="0" err="1"/>
              <a:t>levam</a:t>
            </a:r>
            <a:r>
              <a:rPr lang="en-US" sz="2000" dirty="0"/>
              <a:t> a </a:t>
            </a:r>
            <a:r>
              <a:rPr lang="en-US" sz="2000" dirty="0" err="1"/>
              <a:t>conflitos</a:t>
            </a:r>
            <a:r>
              <a:rPr lang="en-US" sz="2000" dirty="0"/>
              <a:t> – que, por sua </a:t>
            </a:r>
            <a:r>
              <a:rPr lang="en-US" sz="2000" dirty="0" err="1"/>
              <a:t>vez</a:t>
            </a:r>
            <a:r>
              <a:rPr lang="en-US" sz="2000" dirty="0"/>
              <a:t>, </a:t>
            </a:r>
            <a:r>
              <a:rPr lang="en-US" sz="2000" dirty="0" err="1"/>
              <a:t>levam</a:t>
            </a:r>
            <a:r>
              <a:rPr lang="en-US" sz="2000" dirty="0"/>
              <a:t> a </a:t>
            </a:r>
            <a:r>
              <a:rPr lang="en-US" sz="2000" dirty="0" err="1"/>
              <a:t>mais</a:t>
            </a:r>
            <a:r>
              <a:rPr lang="en-US" sz="2000" dirty="0"/>
              <a:t> </a:t>
            </a:r>
            <a:r>
              <a:rPr lang="en-US" sz="2000" dirty="0" err="1"/>
              <a:t>violações</a:t>
            </a:r>
            <a:r>
              <a:rPr lang="en-US" sz="2000" dirty="0"/>
              <a:t> – </a:t>
            </a:r>
            <a:r>
              <a:rPr lang="en-US" sz="2000" dirty="0" err="1"/>
              <a:t>deve</a:t>
            </a:r>
            <a:r>
              <a:rPr lang="en-US" sz="2000" dirty="0"/>
              <a:t> ser </a:t>
            </a:r>
            <a:r>
              <a:rPr lang="en-US" sz="2000" dirty="0" err="1"/>
              <a:t>rompido</a:t>
            </a:r>
            <a:r>
              <a:rPr lang="en-US" sz="2000" dirty="0"/>
              <a:t>. </a:t>
            </a:r>
            <a:r>
              <a:rPr lang="en-US" sz="2000" dirty="0" err="1"/>
              <a:t>Acredito</a:t>
            </a:r>
            <a:r>
              <a:rPr lang="en-US" sz="2000" dirty="0"/>
              <a:t> que </a:t>
            </a:r>
            <a:r>
              <a:rPr lang="en-US" sz="2000" dirty="0" err="1"/>
              <a:t>só</a:t>
            </a:r>
            <a:r>
              <a:rPr lang="en-US" sz="2000" dirty="0"/>
              <a:t> </a:t>
            </a:r>
            <a:r>
              <a:rPr lang="en-US" sz="2000" dirty="0" err="1"/>
              <a:t>podemos</a:t>
            </a:r>
            <a:r>
              <a:rPr lang="en-US" sz="2000" dirty="0"/>
              <a:t> romper </a:t>
            </a:r>
            <a:r>
              <a:rPr lang="en-US" sz="2000" dirty="0" err="1"/>
              <a:t>esse</a:t>
            </a:r>
            <a:r>
              <a:rPr lang="en-US" sz="2000" dirty="0"/>
              <a:t> </a:t>
            </a:r>
            <a:r>
              <a:rPr lang="en-US" sz="2000" dirty="0" err="1"/>
              <a:t>círculo</a:t>
            </a:r>
            <a:r>
              <a:rPr lang="en-US" sz="2000" dirty="0"/>
              <a:t> </a:t>
            </a:r>
            <a:r>
              <a:rPr lang="en-US" sz="2000" dirty="0" err="1"/>
              <a:t>garantindo</a:t>
            </a:r>
            <a:r>
              <a:rPr lang="en-US" sz="2000" dirty="0"/>
              <a:t> o </a:t>
            </a:r>
            <a:r>
              <a:rPr lang="en-US" sz="2000" dirty="0" err="1"/>
              <a:t>respeito</a:t>
            </a:r>
            <a:r>
              <a:rPr lang="en-US" sz="2000" dirty="0"/>
              <a:t> a </a:t>
            </a:r>
            <a:r>
              <a:rPr lang="en-US" sz="2000" dirty="0" err="1"/>
              <a:t>todos</a:t>
            </a:r>
            <a:r>
              <a:rPr lang="en-US" sz="2000" dirty="0"/>
              <a:t> </a:t>
            </a:r>
            <a:r>
              <a:rPr lang="en-US" sz="2000" dirty="0" err="1"/>
              <a:t>os</a:t>
            </a:r>
            <a:r>
              <a:rPr lang="en-US" sz="2000" dirty="0"/>
              <a:t> </a:t>
            </a:r>
            <a:r>
              <a:rPr lang="en-US" sz="2000" dirty="0" err="1"/>
              <a:t>direitos</a:t>
            </a:r>
            <a:r>
              <a:rPr lang="en-US" sz="2000" dirty="0"/>
              <a:t> </a:t>
            </a:r>
            <a:r>
              <a:rPr lang="en-US" sz="2000" dirty="0" err="1"/>
              <a:t>humanos</a:t>
            </a:r>
            <a:r>
              <a:rPr lang="en-US" sz="2000" dirty="0"/>
              <a:t>”.</a:t>
            </a:r>
            <a:endParaRPr sz="2000" dirty="0"/>
          </a:p>
          <a:p>
            <a:pPr marL="0" lvl="0" indent="0" algn="just" rtl="0">
              <a:lnSpc>
                <a:spcPct val="100000"/>
              </a:lnSpc>
              <a:spcBef>
                <a:spcPts val="1200"/>
              </a:spcBef>
              <a:spcAft>
                <a:spcPts val="0"/>
              </a:spcAft>
              <a:buSzPts val="2200"/>
              <a:buNone/>
            </a:pPr>
            <a:r>
              <a:rPr lang="en-US" sz="2000" i="1" dirty="0"/>
              <a:t>- Mary Robinson, ex-Alta </a:t>
            </a:r>
            <a:r>
              <a:rPr lang="en-US" sz="2000" i="1" dirty="0" err="1"/>
              <a:t>Comissária</a:t>
            </a:r>
            <a:r>
              <a:rPr lang="en-US" sz="2000" i="1" dirty="0"/>
              <a:t> das </a:t>
            </a:r>
            <a:r>
              <a:rPr lang="en-US" sz="2000" i="1" dirty="0" err="1"/>
              <a:t>Nações</a:t>
            </a:r>
            <a:r>
              <a:rPr lang="en-US" sz="2000" i="1" dirty="0"/>
              <a:t> Unidas para </a:t>
            </a:r>
            <a:r>
              <a:rPr lang="en-US" sz="2000" i="1" dirty="0" err="1"/>
              <a:t>os</a:t>
            </a:r>
            <a:r>
              <a:rPr lang="en-US" sz="2000" i="1" dirty="0"/>
              <a:t> </a:t>
            </a:r>
            <a:r>
              <a:rPr lang="en-US" sz="2000" i="1" dirty="0" err="1"/>
              <a:t>Direitos</a:t>
            </a:r>
            <a:r>
              <a:rPr lang="en-US" sz="2000" i="1" dirty="0"/>
              <a:t> Humanos e ex-</a:t>
            </a:r>
            <a:r>
              <a:rPr lang="en-US" sz="2000" i="1" dirty="0" err="1"/>
              <a:t>presidente</a:t>
            </a:r>
            <a:r>
              <a:rPr lang="en-US" sz="2000" i="1" dirty="0"/>
              <a:t> da Irlanda.</a:t>
            </a:r>
            <a:endParaRPr sz="2000" dirty="0"/>
          </a:p>
        </p:txBody>
      </p:sp>
      <p:sp>
        <p:nvSpPr>
          <p:cNvPr id="280" name="Google Shape;280;p19"/>
          <p:cNvSpPr txBox="1">
            <a:spLocks noGrp="1"/>
          </p:cNvSpPr>
          <p:nvPr>
            <p:ph type="title"/>
          </p:nvPr>
        </p:nvSpPr>
        <p:spPr>
          <a:xfrm>
            <a:off x="507205" y="506412"/>
            <a:ext cx="11362409"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O que foi </a:t>
            </a:r>
            <a:r>
              <a:rPr lang="en-US" sz="3000" dirty="0" err="1"/>
              <a:t>dito</a:t>
            </a:r>
            <a:r>
              <a:rPr lang="en-US" sz="3000" dirty="0"/>
              <a:t> sobre </a:t>
            </a:r>
            <a:r>
              <a:rPr lang="en-US" sz="3000" dirty="0" err="1"/>
              <a:t>direitos</a:t>
            </a:r>
            <a:r>
              <a:rPr lang="en-US" sz="3000" dirty="0"/>
              <a:t> </a:t>
            </a:r>
            <a:r>
              <a:rPr lang="en-US" sz="3000" dirty="0" err="1"/>
              <a:t>humanos</a:t>
            </a:r>
            <a:r>
              <a:rPr lang="en-US" sz="3000" dirty="0"/>
              <a:t> – 1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9" name="Google Shape;139;p2"/>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140" name="Google Shape;140;p2"/>
          <p:cNvSpPr/>
          <p:nvPr/>
        </p:nvSpPr>
        <p:spPr>
          <a:xfrm>
            <a:off x="304800" y="348413"/>
            <a:ext cx="11378406" cy="517060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b="1" dirty="0">
                <a:solidFill>
                  <a:schemeClr val="dk1"/>
                </a:solidFill>
                <a:highlight>
                  <a:srgbClr val="FFFFFF"/>
                </a:highlight>
                <a:latin typeface="Calibri"/>
                <a:ea typeface="Calibri"/>
                <a:cs typeface="Calibri"/>
                <a:sym typeface="Calibri"/>
              </a:rPr>
              <a:t>© </a:t>
            </a:r>
            <a:r>
              <a:rPr lang="en-US" sz="1600" b="1" dirty="0" err="1">
                <a:solidFill>
                  <a:schemeClr val="dk1"/>
                </a:solidFill>
                <a:highlight>
                  <a:srgbClr val="FFFFFF"/>
                </a:highlight>
                <a:latin typeface="Calibri"/>
                <a:ea typeface="Calibri"/>
                <a:cs typeface="Calibri"/>
                <a:sym typeface="Calibri"/>
              </a:rPr>
              <a:t>CeDiHuS</a:t>
            </a:r>
            <a:r>
              <a:rPr lang="en-US" sz="1600" b="1" dirty="0">
                <a:solidFill>
                  <a:schemeClr val="dk1"/>
                </a:solidFill>
                <a:highlight>
                  <a:srgbClr val="FFFFFF"/>
                </a:highlight>
                <a:latin typeface="Calibri"/>
                <a:ea typeface="Calibri"/>
                <a:cs typeface="Calibri"/>
                <a:sym typeface="Calibri"/>
              </a:rPr>
              <a:t> 2025</a:t>
            </a:r>
            <a:endParaRPr sz="1600" dirty="0">
              <a:solidFill>
                <a:schemeClr val="dk1"/>
              </a:solidFill>
              <a:highlight>
                <a:srgbClr val="FFFFFF"/>
              </a:highlight>
              <a:latin typeface="Calibri"/>
              <a:ea typeface="Calibri"/>
              <a:cs typeface="Calibri"/>
              <a:sym typeface="Calibri"/>
            </a:endParaRPr>
          </a:p>
          <a:p>
            <a:pPr marL="0" marR="0" lvl="0" indent="0" algn="just" rtl="0">
              <a:spcBef>
                <a:spcPts val="0"/>
              </a:spcBef>
              <a:spcAft>
                <a:spcPts val="0"/>
              </a:spcAft>
              <a:buNone/>
            </a:pPr>
            <a:r>
              <a:rPr lang="en-US" sz="1600" dirty="0">
                <a:solidFill>
                  <a:schemeClr val="dk1"/>
                </a:solidFill>
                <a:highlight>
                  <a:srgbClr val="FFFFFF"/>
                </a:highlight>
                <a:latin typeface="Calibri"/>
                <a:ea typeface="Calibri"/>
                <a:cs typeface="Calibri"/>
                <a:sym typeface="Calibri"/>
              </a:rPr>
              <a:t>Esta </a:t>
            </a:r>
            <a:r>
              <a:rPr lang="en-US" sz="1600" dirty="0" err="1">
                <a:solidFill>
                  <a:schemeClr val="dk1"/>
                </a:solidFill>
                <a:highlight>
                  <a:srgbClr val="FFFFFF"/>
                </a:highlight>
                <a:latin typeface="Calibri"/>
                <a:ea typeface="Calibri"/>
                <a:cs typeface="Calibri"/>
                <a:sym typeface="Calibri"/>
              </a:rPr>
              <a:t>publicação</a:t>
            </a:r>
            <a:r>
              <a:rPr lang="en-US" sz="1600" dirty="0">
                <a:solidFill>
                  <a:schemeClr val="dk1"/>
                </a:solidFill>
                <a:highlight>
                  <a:srgbClr val="FFFFFF"/>
                </a:highlight>
                <a:latin typeface="Calibri"/>
                <a:ea typeface="Calibri"/>
                <a:cs typeface="Calibri"/>
                <a:sym typeface="Calibri"/>
              </a:rPr>
              <a:t> é uma </a:t>
            </a:r>
            <a:r>
              <a:rPr lang="en-US" sz="1600" dirty="0" err="1">
                <a:solidFill>
                  <a:schemeClr val="dk1"/>
                </a:solidFill>
                <a:highlight>
                  <a:srgbClr val="FFFFFF"/>
                </a:highlight>
                <a:latin typeface="Calibri"/>
                <a:ea typeface="Calibri"/>
                <a:cs typeface="Calibri"/>
                <a:sym typeface="Calibri"/>
              </a:rPr>
              <a:t>tradução</a:t>
            </a:r>
            <a:r>
              <a:rPr lang="en-US" sz="1600" dirty="0">
                <a:solidFill>
                  <a:schemeClr val="dk1"/>
                </a:solidFill>
                <a:highlight>
                  <a:srgbClr val="FFFFFF"/>
                </a:highlight>
                <a:latin typeface="Calibri"/>
                <a:ea typeface="Calibri"/>
                <a:cs typeface="Calibri"/>
                <a:sym typeface="Calibri"/>
              </a:rPr>
              <a:t>, de </a:t>
            </a:r>
            <a:r>
              <a:rPr lang="en-US" sz="1600" dirty="0" err="1">
                <a:solidFill>
                  <a:schemeClr val="dk1"/>
                </a:solidFill>
                <a:highlight>
                  <a:srgbClr val="FFFFFF"/>
                </a:highlight>
                <a:latin typeface="Calibri"/>
                <a:ea typeface="Calibri"/>
                <a:cs typeface="Calibri"/>
                <a:sym typeface="Calibri"/>
              </a:rPr>
              <a:t>acordo</a:t>
            </a:r>
            <a:r>
              <a:rPr lang="en-US" sz="1600" dirty="0">
                <a:solidFill>
                  <a:schemeClr val="dk1"/>
                </a:solidFill>
                <a:highlight>
                  <a:srgbClr val="FFFFFF"/>
                </a:highlight>
                <a:latin typeface="Calibri"/>
                <a:ea typeface="Calibri"/>
                <a:cs typeface="Calibri"/>
                <a:sym typeface="Calibri"/>
              </a:rPr>
              <a:t> com a </a:t>
            </a:r>
            <a:r>
              <a:rPr lang="en-US" sz="1600" dirty="0" err="1">
                <a:solidFill>
                  <a:schemeClr val="dk1"/>
                </a:solidFill>
                <a:highlight>
                  <a:srgbClr val="FFFFFF"/>
                </a:highlight>
                <a:latin typeface="Calibri"/>
                <a:ea typeface="Calibri"/>
                <a:cs typeface="Calibri"/>
                <a:sym typeface="Calibri"/>
              </a:rPr>
              <a:t>licença</a:t>
            </a:r>
            <a:r>
              <a:rPr lang="en-US" sz="1600" dirty="0">
                <a:solidFill>
                  <a:schemeClr val="dk1"/>
                </a:solidFill>
                <a:highlight>
                  <a:srgbClr val="FFFFFF"/>
                </a:highlight>
                <a:latin typeface="Calibri"/>
                <a:ea typeface="Calibri"/>
                <a:cs typeface="Calibri"/>
                <a:sym typeface="Calibri"/>
              </a:rPr>
              <a:t> Creative Commons CC BY-NC-SA 3.0 IGO, do </a:t>
            </a:r>
            <a:r>
              <a:rPr lang="en-US" sz="1600" dirty="0" err="1">
                <a:solidFill>
                  <a:schemeClr val="dk1"/>
                </a:solidFill>
                <a:highlight>
                  <a:srgbClr val="FFFFFF"/>
                </a:highlight>
                <a:latin typeface="Calibri"/>
                <a:ea typeface="Calibri"/>
                <a:cs typeface="Calibri"/>
                <a:sym typeface="Calibri"/>
              </a:rPr>
              <a:t>texto</a:t>
            </a:r>
            <a:r>
              <a:rPr lang="en-US" sz="1600" dirty="0">
                <a:solidFill>
                  <a:schemeClr val="dk1"/>
                </a:solidFill>
                <a:highlight>
                  <a:srgbClr val="FFFFFF"/>
                </a:highlight>
                <a:latin typeface="Calibri"/>
                <a:ea typeface="Calibri"/>
                <a:cs typeface="Calibri"/>
                <a:sym typeface="Calibri"/>
              </a:rPr>
              <a:t> original da OMS escrito em </a:t>
            </a:r>
            <a:r>
              <a:rPr lang="en-US" sz="1600" dirty="0" err="1">
                <a:solidFill>
                  <a:schemeClr val="dk1"/>
                </a:solidFill>
                <a:highlight>
                  <a:srgbClr val="FFFFFF"/>
                </a:highlight>
                <a:latin typeface="Calibri"/>
                <a:ea typeface="Calibri"/>
                <a:cs typeface="Calibri"/>
                <a:sym typeface="Calibri"/>
              </a:rPr>
              <a:t>inglês</a:t>
            </a:r>
            <a:r>
              <a:rPr lang="en-US" sz="1600" dirty="0">
                <a:solidFill>
                  <a:schemeClr val="dk1"/>
                </a:solidFill>
                <a:highlight>
                  <a:srgbClr val="FFFFFF"/>
                </a:highlight>
                <a:latin typeface="Calibri"/>
                <a:ea typeface="Calibri"/>
                <a:cs typeface="Calibri"/>
                <a:sym typeface="Calibri"/>
              </a:rPr>
              <a:t>.</a:t>
            </a:r>
            <a:endParaRPr dirty="0"/>
          </a:p>
          <a:p>
            <a:pPr marL="0" marR="0" lvl="0" indent="0" algn="just" rtl="0">
              <a:spcBef>
                <a:spcPts val="0"/>
              </a:spcBef>
              <a:spcAft>
                <a:spcPts val="0"/>
              </a:spcAft>
              <a:buNone/>
            </a:pPr>
            <a:r>
              <a:rPr lang="en-US" sz="1600" dirty="0">
                <a:solidFill>
                  <a:schemeClr val="dk1"/>
                </a:solidFill>
                <a:highlight>
                  <a:srgbClr val="FFFFFF"/>
                </a:highlight>
                <a:latin typeface="Calibri"/>
                <a:ea typeface="Calibri"/>
                <a:cs typeface="Calibri"/>
                <a:sym typeface="Calibri"/>
              </a:rPr>
              <a:t> </a:t>
            </a:r>
            <a:endParaRPr dirty="0"/>
          </a:p>
          <a:p>
            <a:pPr marL="0" marR="0" lvl="0" indent="0" algn="just" rtl="0">
              <a:spcBef>
                <a:spcPts val="0"/>
              </a:spcBef>
              <a:spcAft>
                <a:spcPts val="0"/>
              </a:spcAft>
              <a:buNone/>
            </a:pPr>
            <a:r>
              <a:rPr lang="en-US" sz="1600" dirty="0">
                <a:solidFill>
                  <a:schemeClr val="dk1"/>
                </a:solidFill>
                <a:highlight>
                  <a:srgbClr val="FFFFFF"/>
                </a:highlight>
                <a:latin typeface="Calibri"/>
                <a:ea typeface="Calibri"/>
                <a:cs typeface="Calibri"/>
                <a:sym typeface="Calibri"/>
              </a:rPr>
              <a:t>Esta </a:t>
            </a:r>
            <a:r>
              <a:rPr lang="en-US" sz="1600" dirty="0" err="1">
                <a:solidFill>
                  <a:schemeClr val="dk1"/>
                </a:solidFill>
                <a:highlight>
                  <a:srgbClr val="FFFFFF"/>
                </a:highlight>
                <a:latin typeface="Calibri"/>
                <a:ea typeface="Calibri"/>
                <a:cs typeface="Calibri"/>
                <a:sym typeface="Calibri"/>
              </a:rPr>
              <a:t>tradução</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não</a:t>
            </a:r>
            <a:r>
              <a:rPr lang="en-US" sz="1600" dirty="0">
                <a:solidFill>
                  <a:schemeClr val="dk1"/>
                </a:solidFill>
                <a:highlight>
                  <a:srgbClr val="FFFFFF"/>
                </a:highlight>
                <a:latin typeface="Calibri"/>
                <a:ea typeface="Calibri"/>
                <a:cs typeface="Calibri"/>
                <a:sym typeface="Calibri"/>
              </a:rPr>
              <a:t> foi realizada pela OMS e, </a:t>
            </a:r>
            <a:r>
              <a:rPr lang="en-US" sz="1600" dirty="0" err="1">
                <a:solidFill>
                  <a:schemeClr val="dk1"/>
                </a:solidFill>
                <a:highlight>
                  <a:srgbClr val="FFFFFF"/>
                </a:highlight>
                <a:latin typeface="Calibri"/>
                <a:ea typeface="Calibri"/>
                <a:cs typeface="Calibri"/>
                <a:sym typeface="Calibri"/>
              </a:rPr>
              <a:t>portanto</a:t>
            </a:r>
            <a:r>
              <a:rPr lang="en-US" sz="1600" dirty="0">
                <a:solidFill>
                  <a:schemeClr val="dk1"/>
                </a:solidFill>
                <a:highlight>
                  <a:srgbClr val="FFFFFF"/>
                </a:highlight>
                <a:latin typeface="Calibri"/>
                <a:ea typeface="Calibri"/>
                <a:cs typeface="Calibri"/>
                <a:sym typeface="Calibri"/>
              </a:rPr>
              <a:t>, a </a:t>
            </a:r>
            <a:r>
              <a:rPr lang="en-US" sz="1600" dirty="0" err="1">
                <a:solidFill>
                  <a:schemeClr val="dk1"/>
                </a:solidFill>
                <a:highlight>
                  <a:srgbClr val="FFFFFF"/>
                </a:highlight>
                <a:latin typeface="Calibri"/>
                <a:ea typeface="Calibri"/>
                <a:cs typeface="Calibri"/>
                <a:sym typeface="Calibri"/>
              </a:rPr>
              <a:t>organização</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não</a:t>
            </a:r>
            <a:r>
              <a:rPr lang="en-US" sz="1600" dirty="0">
                <a:solidFill>
                  <a:schemeClr val="dk1"/>
                </a:solidFill>
                <a:highlight>
                  <a:srgbClr val="FFFFFF"/>
                </a:highlight>
                <a:latin typeface="Calibri"/>
                <a:ea typeface="Calibri"/>
                <a:cs typeface="Calibri"/>
                <a:sym typeface="Calibri"/>
              </a:rPr>
              <a:t> se </a:t>
            </a:r>
            <a:r>
              <a:rPr lang="en-US" sz="1600" dirty="0" err="1">
                <a:solidFill>
                  <a:schemeClr val="dk1"/>
                </a:solidFill>
                <a:highlight>
                  <a:srgbClr val="FFFFFF"/>
                </a:highlight>
                <a:latin typeface="Calibri"/>
                <a:ea typeface="Calibri"/>
                <a:cs typeface="Calibri"/>
                <a:sym typeface="Calibri"/>
              </a:rPr>
              <a:t>responsabiliza</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pelo</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conteúdo</a:t>
            </a:r>
            <a:r>
              <a:rPr lang="en-US" sz="1600" dirty="0">
                <a:solidFill>
                  <a:schemeClr val="dk1"/>
                </a:solidFill>
                <a:highlight>
                  <a:srgbClr val="FFFFFF"/>
                </a:highlight>
                <a:latin typeface="Calibri"/>
                <a:ea typeface="Calibri"/>
                <a:cs typeface="Calibri"/>
                <a:sym typeface="Calibri"/>
              </a:rPr>
              <a:t> ou pela </a:t>
            </a:r>
            <a:r>
              <a:rPr lang="en-US" sz="1600" dirty="0" err="1">
                <a:solidFill>
                  <a:schemeClr val="dk1"/>
                </a:solidFill>
                <a:highlight>
                  <a:srgbClr val="FFFFFF"/>
                </a:highlight>
                <a:latin typeface="Calibri"/>
                <a:ea typeface="Calibri"/>
                <a:cs typeface="Calibri"/>
                <a:sym typeface="Calibri"/>
              </a:rPr>
              <a:t>precisão</a:t>
            </a:r>
            <a:r>
              <a:rPr lang="en-US" sz="1600" dirty="0">
                <a:solidFill>
                  <a:schemeClr val="dk1"/>
                </a:solidFill>
                <a:highlight>
                  <a:srgbClr val="FFFFFF"/>
                </a:highlight>
                <a:latin typeface="Calibri"/>
                <a:ea typeface="Calibri"/>
                <a:cs typeface="Calibri"/>
                <a:sym typeface="Calibri"/>
              </a:rPr>
              <a:t> da </a:t>
            </a:r>
            <a:r>
              <a:rPr lang="en-US" sz="1600" dirty="0" err="1">
                <a:solidFill>
                  <a:schemeClr val="dk1"/>
                </a:solidFill>
                <a:highlight>
                  <a:srgbClr val="FFFFFF"/>
                </a:highlight>
                <a:latin typeface="Calibri"/>
                <a:ea typeface="Calibri"/>
                <a:cs typeface="Calibri"/>
                <a:sym typeface="Calibri"/>
              </a:rPr>
              <a:t>tradução</a:t>
            </a:r>
            <a:r>
              <a:rPr lang="en-US" sz="1600" dirty="0">
                <a:solidFill>
                  <a:schemeClr val="dk1"/>
                </a:solidFill>
                <a:highlight>
                  <a:srgbClr val="FFFFFF"/>
                </a:highlight>
                <a:latin typeface="Calibri"/>
                <a:ea typeface="Calibri"/>
                <a:cs typeface="Calibri"/>
                <a:sym typeface="Calibri"/>
              </a:rPr>
              <a:t>. A </a:t>
            </a:r>
            <a:r>
              <a:rPr lang="en-US" sz="1600" dirty="0" err="1">
                <a:solidFill>
                  <a:schemeClr val="dk1"/>
                </a:solidFill>
                <a:highlight>
                  <a:srgbClr val="FFFFFF"/>
                </a:highlight>
                <a:latin typeface="Calibri"/>
                <a:ea typeface="Calibri"/>
                <a:cs typeface="Calibri"/>
                <a:sym typeface="Calibri"/>
              </a:rPr>
              <a:t>edição</a:t>
            </a:r>
            <a:r>
              <a:rPr lang="en-US" sz="1600" dirty="0">
                <a:solidFill>
                  <a:schemeClr val="dk1"/>
                </a:solidFill>
                <a:highlight>
                  <a:srgbClr val="FFFFFF"/>
                </a:highlight>
                <a:latin typeface="Calibri"/>
                <a:ea typeface="Calibri"/>
                <a:cs typeface="Calibri"/>
                <a:sym typeface="Calibri"/>
              </a:rPr>
              <a:t> original em </a:t>
            </a:r>
            <a:r>
              <a:rPr lang="en-US" sz="1600" dirty="0" err="1">
                <a:solidFill>
                  <a:schemeClr val="dk1"/>
                </a:solidFill>
                <a:highlight>
                  <a:srgbClr val="FFFFFF"/>
                </a:highlight>
                <a:latin typeface="Calibri"/>
                <a:ea typeface="Calibri"/>
                <a:cs typeface="Calibri"/>
                <a:sym typeface="Calibri"/>
              </a:rPr>
              <a:t>inglês</a:t>
            </a:r>
            <a:r>
              <a:rPr lang="en-US" sz="1600" dirty="0">
                <a:solidFill>
                  <a:schemeClr val="dk1"/>
                </a:solidFill>
                <a:highlight>
                  <a:srgbClr val="FFFFFF"/>
                </a:highlight>
                <a:latin typeface="Calibri"/>
                <a:ea typeface="Calibri"/>
                <a:cs typeface="Calibri"/>
                <a:sym typeface="Calibri"/>
              </a:rPr>
              <a:t>, "Human rights. WHO </a:t>
            </a:r>
            <a:r>
              <a:rPr lang="en-US" sz="1600" dirty="0" err="1">
                <a:solidFill>
                  <a:schemeClr val="dk1"/>
                </a:solidFill>
                <a:highlight>
                  <a:srgbClr val="FFFFFF"/>
                </a:highlight>
                <a:latin typeface="Calibri"/>
                <a:ea typeface="Calibri"/>
                <a:cs typeface="Calibri"/>
                <a:sym typeface="Calibri"/>
              </a:rPr>
              <a:t>QualityRights</a:t>
            </a:r>
            <a:r>
              <a:rPr lang="en-US" sz="1600" dirty="0">
                <a:solidFill>
                  <a:schemeClr val="dk1"/>
                </a:solidFill>
                <a:highlight>
                  <a:srgbClr val="FFFFFF"/>
                </a:highlight>
                <a:latin typeface="Calibri"/>
                <a:ea typeface="Calibri"/>
                <a:cs typeface="Calibri"/>
                <a:sym typeface="Calibri"/>
              </a:rPr>
              <a:t> Core training - for all services and all people. Course guide. Geneva: World Health Organization; 2019", é o </a:t>
            </a:r>
            <a:r>
              <a:rPr lang="en-US" sz="1600" dirty="0" err="1">
                <a:solidFill>
                  <a:schemeClr val="dk1"/>
                </a:solidFill>
                <a:highlight>
                  <a:srgbClr val="FFFFFF"/>
                </a:highlight>
                <a:latin typeface="Calibri"/>
                <a:ea typeface="Calibri"/>
                <a:cs typeface="Calibri"/>
                <a:sym typeface="Calibri"/>
              </a:rPr>
              <a:t>texto</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autêntico</a:t>
            </a:r>
            <a:r>
              <a:rPr lang="en-US" sz="1600" dirty="0">
                <a:solidFill>
                  <a:schemeClr val="dk1"/>
                </a:solidFill>
                <a:highlight>
                  <a:srgbClr val="FFFFFF"/>
                </a:highlight>
                <a:latin typeface="Calibri"/>
                <a:ea typeface="Calibri"/>
                <a:cs typeface="Calibri"/>
                <a:sym typeface="Calibri"/>
              </a:rPr>
              <a:t> e </a:t>
            </a:r>
            <a:r>
              <a:rPr lang="en-US" sz="1600" dirty="0" err="1">
                <a:solidFill>
                  <a:schemeClr val="dk1"/>
                </a:solidFill>
                <a:highlight>
                  <a:srgbClr val="FFFFFF"/>
                </a:highlight>
                <a:latin typeface="Calibri"/>
                <a:ea typeface="Calibri"/>
                <a:cs typeface="Calibri"/>
                <a:sym typeface="Calibri"/>
              </a:rPr>
              <a:t>vinculante</a:t>
            </a:r>
            <a:r>
              <a:rPr lang="en-US" sz="1600" dirty="0">
                <a:solidFill>
                  <a:schemeClr val="dk1"/>
                </a:solidFill>
                <a:highlight>
                  <a:srgbClr val="FFFFFF"/>
                </a:highlight>
                <a:latin typeface="Calibri"/>
                <a:ea typeface="Calibri"/>
                <a:cs typeface="Calibri"/>
                <a:sym typeface="Calibri"/>
              </a:rPr>
              <a:t>.</a:t>
            </a:r>
            <a:endParaRPr dirty="0"/>
          </a:p>
          <a:p>
            <a:pPr marL="0" marR="0" lvl="0" indent="0" algn="just" rtl="0">
              <a:spcBef>
                <a:spcPts val="0"/>
              </a:spcBef>
              <a:spcAft>
                <a:spcPts val="0"/>
              </a:spcAft>
              <a:buNone/>
            </a:pPr>
            <a:r>
              <a:rPr lang="en-US" sz="1600" dirty="0">
                <a:solidFill>
                  <a:schemeClr val="dk1"/>
                </a:solidFill>
                <a:highlight>
                  <a:srgbClr val="FFFFFF"/>
                </a:highlight>
                <a:latin typeface="Calibri"/>
                <a:ea typeface="Calibri"/>
                <a:cs typeface="Calibri"/>
                <a:sym typeface="Calibri"/>
              </a:rPr>
              <a:t> </a:t>
            </a:r>
            <a:endParaRPr sz="1600" b="1" dirty="0">
              <a:solidFill>
                <a:schemeClr val="dk1"/>
              </a:solidFill>
              <a:highlight>
                <a:srgbClr val="FFFFFF"/>
              </a:highlight>
              <a:latin typeface="Calibri"/>
              <a:ea typeface="Calibri"/>
              <a:cs typeface="Calibri"/>
              <a:sym typeface="Calibri"/>
            </a:endParaRPr>
          </a:p>
          <a:p>
            <a:pPr marL="0" marR="0" lvl="0" indent="0" algn="just" rtl="0">
              <a:spcBef>
                <a:spcPts val="0"/>
              </a:spcBef>
              <a:spcAft>
                <a:spcPts val="0"/>
              </a:spcAft>
              <a:buNone/>
            </a:pPr>
            <a:r>
              <a:rPr lang="en-US" sz="1600" b="1" dirty="0" err="1">
                <a:solidFill>
                  <a:schemeClr val="dk1"/>
                </a:solidFill>
                <a:highlight>
                  <a:srgbClr val="FFFFFF"/>
                </a:highlight>
                <a:latin typeface="Calibri"/>
                <a:ea typeface="Calibri"/>
                <a:cs typeface="Calibri"/>
                <a:sym typeface="Calibri"/>
              </a:rPr>
              <a:t>Projeto</a:t>
            </a:r>
            <a:r>
              <a:rPr lang="en-US" sz="1600" b="1" dirty="0">
                <a:solidFill>
                  <a:schemeClr val="dk1"/>
                </a:solidFill>
                <a:highlight>
                  <a:srgbClr val="FFFFFF"/>
                </a:highlight>
                <a:latin typeface="Calibri"/>
                <a:ea typeface="Calibri"/>
                <a:cs typeface="Calibri"/>
                <a:sym typeface="Calibri"/>
              </a:rPr>
              <a:t> </a:t>
            </a:r>
            <a:r>
              <a:rPr lang="en-US" sz="1600" b="1" dirty="0" err="1">
                <a:solidFill>
                  <a:schemeClr val="dk1"/>
                </a:solidFill>
                <a:highlight>
                  <a:srgbClr val="FFFFFF"/>
                </a:highlight>
                <a:latin typeface="Calibri"/>
                <a:ea typeface="Calibri"/>
                <a:cs typeface="Calibri"/>
                <a:sym typeface="Calibri"/>
              </a:rPr>
              <a:t>Financiado</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pelo</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Conselho</a:t>
            </a:r>
            <a:r>
              <a:rPr lang="en-US" sz="1600" dirty="0">
                <a:solidFill>
                  <a:schemeClr val="dk1"/>
                </a:solidFill>
                <a:highlight>
                  <a:srgbClr val="FFFFFF"/>
                </a:highlight>
                <a:latin typeface="Calibri"/>
                <a:ea typeface="Calibri"/>
                <a:cs typeface="Calibri"/>
                <a:sym typeface="Calibri"/>
              </a:rPr>
              <a:t> Nacional de </a:t>
            </a:r>
            <a:r>
              <a:rPr lang="en-US" sz="1600" dirty="0" err="1">
                <a:solidFill>
                  <a:schemeClr val="dk1"/>
                </a:solidFill>
                <a:highlight>
                  <a:srgbClr val="FFFFFF"/>
                </a:highlight>
                <a:latin typeface="Calibri"/>
                <a:ea typeface="Calibri"/>
                <a:cs typeface="Calibri"/>
                <a:sym typeface="Calibri"/>
              </a:rPr>
              <a:t>Desenvolvimento</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Científico</a:t>
            </a:r>
            <a:r>
              <a:rPr lang="en-US" sz="1600" dirty="0">
                <a:solidFill>
                  <a:schemeClr val="dk1"/>
                </a:solidFill>
                <a:highlight>
                  <a:srgbClr val="FFFFFF"/>
                </a:highlight>
                <a:latin typeface="Calibri"/>
                <a:ea typeface="Calibri"/>
                <a:cs typeface="Calibri"/>
                <a:sym typeface="Calibri"/>
              </a:rPr>
              <a:t> e </a:t>
            </a:r>
            <a:r>
              <a:rPr lang="en-US" sz="1600" dirty="0" err="1">
                <a:solidFill>
                  <a:schemeClr val="dk1"/>
                </a:solidFill>
                <a:highlight>
                  <a:srgbClr val="FFFFFF"/>
                </a:highlight>
                <a:latin typeface="Calibri"/>
                <a:ea typeface="Calibri"/>
                <a:cs typeface="Calibri"/>
                <a:sym typeface="Calibri"/>
              </a:rPr>
              <a:t>Tecnológico</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CNPq</a:t>
            </a:r>
            <a:r>
              <a:rPr lang="en-US" sz="1600" dirty="0">
                <a:solidFill>
                  <a:schemeClr val="dk1"/>
                </a:solidFill>
                <a:highlight>
                  <a:srgbClr val="FFFFFF"/>
                </a:highlight>
                <a:latin typeface="Calibri"/>
                <a:ea typeface="Calibri"/>
                <a:cs typeface="Calibri"/>
                <a:sym typeface="Calibri"/>
              </a:rPr>
              <a:t>).</a:t>
            </a:r>
            <a:endParaRPr dirty="0"/>
          </a:p>
          <a:p>
            <a:pPr marL="0" marR="0" lvl="0" indent="0" algn="just" rtl="0">
              <a:spcBef>
                <a:spcPts val="0"/>
              </a:spcBef>
              <a:spcAft>
                <a:spcPts val="0"/>
              </a:spcAft>
              <a:buNone/>
            </a:pPr>
            <a:endParaRPr sz="1600" b="1" dirty="0">
              <a:solidFill>
                <a:schemeClr val="dk1"/>
              </a:solidFill>
              <a:highlight>
                <a:srgbClr val="FFFFFF"/>
              </a:highlight>
              <a:latin typeface="Calibri"/>
              <a:ea typeface="Calibri"/>
              <a:cs typeface="Calibri"/>
              <a:sym typeface="Calibri"/>
            </a:endParaRPr>
          </a:p>
          <a:p>
            <a:pPr marL="0" marR="0" lvl="0" indent="0" algn="just" rtl="0">
              <a:spcBef>
                <a:spcPts val="0"/>
              </a:spcBef>
              <a:spcAft>
                <a:spcPts val="0"/>
              </a:spcAft>
              <a:buNone/>
            </a:pPr>
            <a:r>
              <a:rPr lang="en-US" sz="1600" b="1" dirty="0" err="1">
                <a:solidFill>
                  <a:schemeClr val="dk1"/>
                </a:solidFill>
                <a:highlight>
                  <a:srgbClr val="FFFFFF"/>
                </a:highlight>
                <a:latin typeface="Calibri"/>
                <a:ea typeface="Calibri"/>
                <a:cs typeface="Calibri"/>
                <a:sym typeface="Calibri"/>
              </a:rPr>
              <a:t>Tradução</a:t>
            </a:r>
            <a:r>
              <a:rPr lang="en-US" sz="1600" b="1" dirty="0">
                <a:solidFill>
                  <a:schemeClr val="dk1"/>
                </a:solidFill>
                <a:highlight>
                  <a:srgbClr val="FFFFFF"/>
                </a:highlight>
                <a:latin typeface="Calibri"/>
                <a:ea typeface="Calibri"/>
                <a:cs typeface="Calibri"/>
                <a:sym typeface="Calibri"/>
              </a:rPr>
              <a:t>, </a:t>
            </a:r>
            <a:r>
              <a:rPr lang="en-US" sz="1600" b="1" dirty="0" err="1">
                <a:solidFill>
                  <a:schemeClr val="dk1"/>
                </a:solidFill>
                <a:highlight>
                  <a:srgbClr val="FFFFFF"/>
                </a:highlight>
                <a:latin typeface="Calibri"/>
                <a:ea typeface="Calibri"/>
                <a:cs typeface="Calibri"/>
                <a:sym typeface="Calibri"/>
              </a:rPr>
              <a:t>Adaptação</a:t>
            </a:r>
            <a:r>
              <a:rPr lang="en-US" sz="1600" b="1" dirty="0">
                <a:solidFill>
                  <a:schemeClr val="dk1"/>
                </a:solidFill>
                <a:highlight>
                  <a:srgbClr val="FFFFFF"/>
                </a:highlight>
                <a:latin typeface="Calibri"/>
                <a:ea typeface="Calibri"/>
                <a:cs typeface="Calibri"/>
                <a:sym typeface="Calibri"/>
              </a:rPr>
              <a:t> Cultural e </a:t>
            </a:r>
            <a:r>
              <a:rPr lang="en-US" sz="1600" b="1" dirty="0" err="1">
                <a:solidFill>
                  <a:schemeClr val="dk1"/>
                </a:solidFill>
                <a:highlight>
                  <a:srgbClr val="FFFFFF"/>
                </a:highlight>
                <a:latin typeface="Calibri"/>
                <a:ea typeface="Calibri"/>
                <a:cs typeface="Calibri"/>
                <a:sym typeface="Calibri"/>
              </a:rPr>
              <a:t>Edição</a:t>
            </a:r>
            <a:r>
              <a:rPr lang="en-US" sz="1600" b="1" dirty="0">
                <a:solidFill>
                  <a:schemeClr val="dk1"/>
                </a:solidFill>
                <a:highlight>
                  <a:srgbClr val="FFFFFF"/>
                </a:highlight>
                <a:latin typeface="Calibri"/>
                <a:ea typeface="Calibri"/>
                <a:cs typeface="Calibri"/>
                <a:sym typeface="Calibri"/>
              </a:rPr>
              <a:t>: </a:t>
            </a:r>
            <a:endParaRPr sz="1600" dirty="0">
              <a:solidFill>
                <a:schemeClr val="dk1"/>
              </a:solidFill>
              <a:highlight>
                <a:srgbClr val="FFFFFF"/>
              </a:highlight>
              <a:latin typeface="Calibri"/>
              <a:ea typeface="Calibri"/>
              <a:cs typeface="Calibri"/>
              <a:sym typeface="Calibri"/>
            </a:endParaRPr>
          </a:p>
          <a:p>
            <a:pPr marL="0" marR="0" lvl="0" indent="0" algn="just" rtl="0">
              <a:spcBef>
                <a:spcPts val="0"/>
              </a:spcBef>
              <a:spcAft>
                <a:spcPts val="0"/>
              </a:spcAft>
              <a:buNone/>
            </a:pPr>
            <a:r>
              <a:rPr lang="en-US" sz="1600" dirty="0">
                <a:solidFill>
                  <a:schemeClr val="dk1"/>
                </a:solidFill>
                <a:highlight>
                  <a:srgbClr val="FFFFFF"/>
                </a:highlight>
                <a:latin typeface="Calibri"/>
                <a:ea typeface="Calibri"/>
                <a:cs typeface="Calibri"/>
                <a:sym typeface="Calibri"/>
              </a:rPr>
              <a:t>Emanuele </a:t>
            </a:r>
            <a:r>
              <a:rPr lang="en-US" sz="1600" dirty="0" err="1">
                <a:solidFill>
                  <a:schemeClr val="dk1"/>
                </a:solidFill>
                <a:highlight>
                  <a:srgbClr val="FFFFFF"/>
                </a:highlight>
                <a:latin typeface="Calibri"/>
                <a:ea typeface="Calibri"/>
                <a:cs typeface="Calibri"/>
                <a:sym typeface="Calibri"/>
              </a:rPr>
              <a:t>Seicenti</a:t>
            </a:r>
            <a:r>
              <a:rPr lang="en-US" sz="1600" dirty="0">
                <a:solidFill>
                  <a:schemeClr val="dk1"/>
                </a:solidFill>
                <a:highlight>
                  <a:srgbClr val="FFFFFF"/>
                </a:highlight>
                <a:latin typeface="Calibri"/>
                <a:ea typeface="Calibri"/>
                <a:cs typeface="Calibri"/>
                <a:sym typeface="Calibri"/>
              </a:rPr>
              <a:t> de Brito</a:t>
            </a:r>
            <a:endParaRPr dirty="0"/>
          </a:p>
          <a:p>
            <a:pPr marL="0" marR="0" lvl="0" indent="0" algn="just" rtl="0">
              <a:spcBef>
                <a:spcPts val="0"/>
              </a:spcBef>
              <a:spcAft>
                <a:spcPts val="0"/>
              </a:spcAft>
              <a:buNone/>
            </a:pPr>
            <a:r>
              <a:rPr lang="en-US" sz="1600" dirty="0">
                <a:solidFill>
                  <a:schemeClr val="dk1"/>
                </a:solidFill>
                <a:highlight>
                  <a:srgbClr val="FFFFFF"/>
                </a:highlight>
                <a:latin typeface="Calibri"/>
                <a:ea typeface="Calibri"/>
                <a:cs typeface="Calibri"/>
                <a:sym typeface="Calibri"/>
              </a:rPr>
              <a:t>Ana Beatriz Zanardo Mion </a:t>
            </a:r>
            <a:endParaRPr dirty="0"/>
          </a:p>
          <a:p>
            <a:pPr marL="0" marR="0" lvl="0" indent="0" algn="just" rtl="0">
              <a:spcBef>
                <a:spcPts val="0"/>
              </a:spcBef>
              <a:spcAft>
                <a:spcPts val="0"/>
              </a:spcAft>
              <a:buNone/>
            </a:pPr>
            <a:r>
              <a:rPr lang="en-US" sz="1600" dirty="0">
                <a:solidFill>
                  <a:schemeClr val="dk1"/>
                </a:solidFill>
                <a:highlight>
                  <a:srgbClr val="FFFFFF"/>
                </a:highlight>
                <a:latin typeface="Calibri"/>
                <a:ea typeface="Calibri"/>
                <a:cs typeface="Calibri"/>
                <a:sym typeface="Calibri"/>
              </a:rPr>
              <a:t>Carla Aparecida Arena Ventura (</a:t>
            </a:r>
            <a:r>
              <a:rPr lang="en-US" sz="1600" dirty="0" err="1">
                <a:solidFill>
                  <a:schemeClr val="dk1"/>
                </a:solidFill>
                <a:highlight>
                  <a:srgbClr val="FFFFFF"/>
                </a:highlight>
                <a:latin typeface="Calibri"/>
                <a:ea typeface="Calibri"/>
                <a:cs typeface="Calibri"/>
                <a:sym typeface="Calibri"/>
              </a:rPr>
              <a:t>Coordenadora</a:t>
            </a:r>
            <a:r>
              <a:rPr lang="en-US" sz="1600" dirty="0">
                <a:solidFill>
                  <a:schemeClr val="dk1"/>
                </a:solidFill>
                <a:highlight>
                  <a:srgbClr val="FFFFFF"/>
                </a:highlight>
                <a:latin typeface="Calibri"/>
                <a:ea typeface="Calibri"/>
                <a:cs typeface="Calibri"/>
                <a:sym typeface="Calibri"/>
              </a:rPr>
              <a:t> do </a:t>
            </a:r>
            <a:r>
              <a:rPr lang="en-US" sz="1600" dirty="0" err="1">
                <a:solidFill>
                  <a:schemeClr val="dk1"/>
                </a:solidFill>
                <a:highlight>
                  <a:srgbClr val="FFFFFF"/>
                </a:highlight>
                <a:latin typeface="Calibri"/>
                <a:ea typeface="Calibri"/>
                <a:cs typeface="Calibri"/>
                <a:sym typeface="Calibri"/>
              </a:rPr>
              <a:t>Projeto</a:t>
            </a:r>
            <a:r>
              <a:rPr lang="en-US" sz="1600" dirty="0">
                <a:solidFill>
                  <a:schemeClr val="dk1"/>
                </a:solidFill>
                <a:highlight>
                  <a:srgbClr val="FFFFFF"/>
                </a:highlight>
                <a:latin typeface="Calibri"/>
                <a:ea typeface="Calibri"/>
                <a:cs typeface="Calibri"/>
                <a:sym typeface="Calibri"/>
              </a:rPr>
              <a:t>)</a:t>
            </a:r>
            <a:endParaRPr dirty="0"/>
          </a:p>
          <a:p>
            <a:pPr marL="0" marR="0" lvl="0" indent="0" algn="just" rtl="0">
              <a:spcBef>
                <a:spcPts val="0"/>
              </a:spcBef>
              <a:spcAft>
                <a:spcPts val="0"/>
              </a:spcAft>
              <a:buNone/>
            </a:pPr>
            <a:endParaRPr sz="500" b="1" dirty="0">
              <a:solidFill>
                <a:schemeClr val="dk1"/>
              </a:solidFill>
              <a:highlight>
                <a:srgbClr val="FFFFFF"/>
              </a:highlight>
              <a:latin typeface="Calibri"/>
              <a:ea typeface="Calibri"/>
              <a:cs typeface="Calibri"/>
              <a:sym typeface="Calibri"/>
            </a:endParaRPr>
          </a:p>
          <a:p>
            <a:pPr lvl="0" algn="just"/>
            <a:endParaRPr lang="pt-BR" sz="1600" b="1" dirty="0">
              <a:solidFill>
                <a:schemeClr val="dk1"/>
              </a:solidFill>
              <a:latin typeface="Calibri"/>
              <a:ea typeface="Calibri"/>
              <a:cs typeface="Calibri"/>
              <a:sym typeface="Calibri"/>
            </a:endParaRPr>
          </a:p>
          <a:p>
            <a:pPr lvl="0" algn="just"/>
            <a:r>
              <a:rPr lang="pt-BR" sz="1600" b="1" dirty="0">
                <a:solidFill>
                  <a:schemeClr val="dk1"/>
                </a:solidFill>
                <a:latin typeface="Calibri"/>
                <a:ea typeface="Calibri"/>
                <a:cs typeface="Calibri"/>
                <a:sym typeface="Calibri"/>
              </a:rPr>
              <a:t>Revisão e Diagramação:</a:t>
            </a:r>
          </a:p>
          <a:p>
            <a:pPr lvl="0" algn="just"/>
            <a:r>
              <a:rPr lang="pt-BR" sz="1600" dirty="0">
                <a:solidFill>
                  <a:schemeClr val="dk1"/>
                </a:solidFill>
                <a:latin typeface="Calibri"/>
                <a:ea typeface="Calibri"/>
                <a:cs typeface="Calibri"/>
                <a:sym typeface="Calibri"/>
              </a:rPr>
              <a:t>Márcia Palhares - @cervus.doc Consultoria e Assessoria</a:t>
            </a:r>
          </a:p>
          <a:p>
            <a:pPr lvl="0" algn="just"/>
            <a:endParaRPr lang="pt-BR" sz="500" dirty="0">
              <a:solidFill>
                <a:schemeClr val="dk1"/>
              </a:solidFill>
              <a:latin typeface="Calibri"/>
              <a:ea typeface="Calibri"/>
              <a:cs typeface="Calibri"/>
              <a:sym typeface="Calibri"/>
            </a:endParaRPr>
          </a:p>
          <a:p>
            <a:pPr lvl="0" algn="just"/>
            <a:endParaRPr lang="pt-BR" sz="1600" b="1" dirty="0">
              <a:solidFill>
                <a:schemeClr val="dk1"/>
              </a:solidFill>
              <a:latin typeface="Calibri"/>
              <a:ea typeface="Calibri"/>
              <a:cs typeface="Calibri"/>
              <a:sym typeface="Calibri"/>
            </a:endParaRPr>
          </a:p>
          <a:p>
            <a:pPr lvl="0" algn="just"/>
            <a:r>
              <a:rPr lang="pt-BR" sz="1600" b="1" dirty="0">
                <a:solidFill>
                  <a:schemeClr val="dk1"/>
                </a:solidFill>
                <a:latin typeface="Calibri"/>
                <a:ea typeface="Calibri"/>
                <a:cs typeface="Calibri"/>
                <a:sym typeface="Calibri"/>
              </a:rPr>
              <a:t>Primeira Edição:</a:t>
            </a:r>
          </a:p>
          <a:p>
            <a:pPr lvl="0" algn="just"/>
            <a:r>
              <a:rPr lang="pt-BR" sz="1600" dirty="0">
                <a:solidFill>
                  <a:schemeClr val="dk1"/>
                </a:solidFill>
                <a:latin typeface="Calibri"/>
                <a:ea typeface="Calibri"/>
                <a:cs typeface="Calibri"/>
                <a:sym typeface="Calibri"/>
              </a:rPr>
              <a:t>Agosto de 2025</a:t>
            </a:r>
            <a:endParaRPr sz="1000" dirty="0">
              <a:solidFill>
                <a:schemeClr val="dk1"/>
              </a:solidFill>
              <a:latin typeface="Calibri"/>
              <a:ea typeface="Calibri"/>
              <a:cs typeface="Calibri"/>
              <a:sym typeface="Calibri"/>
            </a:endParaRPr>
          </a:p>
        </p:txBody>
      </p:sp>
      <p:pic>
        <p:nvPicPr>
          <p:cNvPr id="141" name="Google Shape;141;p2" descr="Logotipo&#10;&#10;O conteúdo gerado por IA pode estar incorreto."/>
          <p:cNvPicPr preferRelativeResize="0"/>
          <p:nvPr/>
        </p:nvPicPr>
        <p:blipFill rotWithShape="1">
          <a:blip r:embed="rId3">
            <a:alphaModFix/>
          </a:blip>
          <a:srcRect/>
          <a:stretch/>
        </p:blipFill>
        <p:spPr>
          <a:xfrm>
            <a:off x="8933680" y="4478210"/>
            <a:ext cx="2616432" cy="1525235"/>
          </a:xfrm>
          <a:prstGeom prst="rect">
            <a:avLst/>
          </a:prstGeom>
          <a:noFill/>
          <a:ln>
            <a:noFill/>
          </a:ln>
        </p:spPr>
      </p:pic>
      <p:pic>
        <p:nvPicPr>
          <p:cNvPr id="142" name="Google Shape;142;p2" descr="Logotipo&#10;&#10;O conteúdo gerado por IA pode estar incorreto."/>
          <p:cNvPicPr preferRelativeResize="0"/>
          <p:nvPr/>
        </p:nvPicPr>
        <p:blipFill rotWithShape="1">
          <a:blip r:embed="rId4">
            <a:alphaModFix/>
          </a:blip>
          <a:srcRect/>
          <a:stretch/>
        </p:blipFill>
        <p:spPr>
          <a:xfrm>
            <a:off x="6970843" y="4428446"/>
            <a:ext cx="1732287" cy="1574999"/>
          </a:xfrm>
          <a:prstGeom prst="rect">
            <a:avLst/>
          </a:prstGeom>
          <a:noFill/>
          <a:ln>
            <a:noFill/>
          </a:ln>
        </p:spPr>
      </p:pic>
      <p:sp>
        <p:nvSpPr>
          <p:cNvPr id="143" name="Google Shape;143;p2"/>
          <p:cNvSpPr txBox="1"/>
          <p:nvPr/>
        </p:nvSpPr>
        <p:spPr>
          <a:xfrm>
            <a:off x="400050" y="6089820"/>
            <a:ext cx="11150062"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O </a:t>
            </a:r>
            <a:r>
              <a:rPr lang="en-US" sz="1600" dirty="0" err="1">
                <a:solidFill>
                  <a:schemeClr val="dk1"/>
                </a:solidFill>
                <a:latin typeface="Calibri"/>
                <a:ea typeface="Calibri"/>
                <a:cs typeface="Calibri"/>
                <a:sym typeface="Calibri"/>
              </a:rPr>
              <a:t>guia</a:t>
            </a:r>
            <a:r>
              <a:rPr lang="en-US" sz="1600" dirty="0">
                <a:solidFill>
                  <a:schemeClr val="dk1"/>
                </a:solidFill>
                <a:latin typeface="Calibri"/>
                <a:ea typeface="Calibri"/>
                <a:cs typeface="Calibri"/>
                <a:sym typeface="Calibri"/>
              </a:rPr>
              <a:t> do </a:t>
            </a:r>
            <a:r>
              <a:rPr lang="en-US" sz="1600" dirty="0" err="1">
                <a:solidFill>
                  <a:schemeClr val="dk1"/>
                </a:solidFill>
                <a:latin typeface="Calibri"/>
                <a:ea typeface="Calibri"/>
                <a:cs typeface="Calibri"/>
                <a:sym typeface="Calibri"/>
              </a:rPr>
              <a:t>curso</a:t>
            </a:r>
            <a:r>
              <a:rPr lang="en-US" sz="1600" dirty="0">
                <a:solidFill>
                  <a:schemeClr val="dk1"/>
                </a:solidFill>
                <a:latin typeface="Calibri"/>
                <a:ea typeface="Calibri"/>
                <a:cs typeface="Calibri"/>
                <a:sym typeface="Calibri"/>
              </a:rPr>
              <a:t> está </a:t>
            </a:r>
            <a:r>
              <a:rPr lang="en-US" sz="1600" dirty="0" err="1">
                <a:solidFill>
                  <a:schemeClr val="dk1"/>
                </a:solidFill>
                <a:latin typeface="Calibri"/>
                <a:ea typeface="Calibri"/>
                <a:cs typeface="Calibri"/>
                <a:sym typeface="Calibri"/>
              </a:rPr>
              <a:t>disponível</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aqui</a:t>
            </a:r>
            <a:r>
              <a:rPr lang="en-US" sz="1600" dirty="0">
                <a:solidFill>
                  <a:schemeClr val="dk1"/>
                </a:solidFill>
                <a:latin typeface="Calibri"/>
                <a:ea typeface="Calibri"/>
                <a:cs typeface="Calibri"/>
                <a:sym typeface="Calibri"/>
              </a:rPr>
              <a:t>. </a:t>
            </a:r>
            <a:r>
              <a:rPr lang="en-US" sz="16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https://www.who.int/publications-detail/who-qualityrights-guidance-and-training-tools</a:t>
            </a:r>
            <a:r>
              <a:rPr lang="en-US" sz="1600" dirty="0">
                <a:solidFill>
                  <a:schemeClr val="dk1"/>
                </a:solidFill>
                <a:latin typeface="Calibri"/>
                <a:ea typeface="Calibri"/>
                <a:cs typeface="Calibri"/>
                <a:sym typeface="Calibri"/>
              </a:rPr>
              <a:t> </a:t>
            </a:r>
            <a:endParaRPr sz="1600"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0"/>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287" name="Google Shape;287;p20"/>
          <p:cNvSpPr txBox="1">
            <a:spLocks noGrp="1"/>
          </p:cNvSpPr>
          <p:nvPr>
            <p:ph type="body" idx="2"/>
          </p:nvPr>
        </p:nvSpPr>
        <p:spPr>
          <a:xfrm>
            <a:off x="508794" y="1179000"/>
            <a:ext cx="11174412" cy="3498508"/>
          </a:xfrm>
          <a:prstGeom prst="rect">
            <a:avLst/>
          </a:prstGeom>
          <a:noFill/>
          <a:ln>
            <a:noFill/>
          </a:ln>
        </p:spPr>
        <p:txBody>
          <a:bodyPr spcFirstLastPara="1" wrap="square" lIns="0" tIns="46800" rIns="0" bIns="45700" anchor="t" anchorCtr="0">
            <a:noAutofit/>
          </a:bodyPr>
          <a:lstStyle/>
          <a:p>
            <a:pPr marL="0" lvl="0" indent="0" algn="just" rtl="0">
              <a:lnSpc>
                <a:spcPct val="100000"/>
              </a:lnSpc>
              <a:spcBef>
                <a:spcPts val="1200"/>
              </a:spcBef>
              <a:spcAft>
                <a:spcPts val="0"/>
              </a:spcAft>
              <a:buSzPts val="2200"/>
              <a:buNone/>
            </a:pPr>
            <a:r>
              <a:rPr lang="en-US" sz="2000" u="sng" dirty="0" err="1"/>
              <a:t>Citação</a:t>
            </a:r>
            <a:r>
              <a:rPr lang="en-US" sz="2000" u="sng" dirty="0"/>
              <a:t> 3: </a:t>
            </a:r>
            <a:r>
              <a:rPr lang="en-US" sz="2000" i="1" dirty="0"/>
              <a:t>“</a:t>
            </a:r>
            <a:r>
              <a:rPr lang="en-US" sz="2000" i="1" dirty="0" err="1"/>
              <a:t>Afinal</a:t>
            </a:r>
            <a:r>
              <a:rPr lang="en-US" sz="2000" i="1" dirty="0"/>
              <a:t>, </a:t>
            </a:r>
            <a:r>
              <a:rPr lang="en-US" sz="2000" i="1" dirty="0" err="1"/>
              <a:t>onde</a:t>
            </a:r>
            <a:r>
              <a:rPr lang="en-US" sz="2000" i="1" dirty="0"/>
              <a:t> </a:t>
            </a:r>
            <a:r>
              <a:rPr lang="en-US" sz="2000" i="1" dirty="0" err="1"/>
              <a:t>começam</a:t>
            </a:r>
            <a:r>
              <a:rPr lang="en-US" sz="2000" i="1" dirty="0"/>
              <a:t> </a:t>
            </a:r>
            <a:r>
              <a:rPr lang="en-US" sz="2000" i="1" dirty="0" err="1"/>
              <a:t>os</a:t>
            </a:r>
            <a:r>
              <a:rPr lang="en-US" sz="2000" i="1" dirty="0"/>
              <a:t> </a:t>
            </a:r>
            <a:r>
              <a:rPr lang="en-US" sz="2000" i="1" dirty="0" err="1"/>
              <a:t>direitos</a:t>
            </a:r>
            <a:r>
              <a:rPr lang="en-US" sz="2000" i="1" dirty="0"/>
              <a:t> </a:t>
            </a:r>
            <a:r>
              <a:rPr lang="en-US" sz="2000" i="1" dirty="0" err="1"/>
              <a:t>humanos</a:t>
            </a:r>
            <a:r>
              <a:rPr lang="en-US" sz="2000" i="1" dirty="0"/>
              <a:t> </a:t>
            </a:r>
            <a:r>
              <a:rPr lang="en-US" sz="2000" i="1" dirty="0" err="1"/>
              <a:t>universais</a:t>
            </a:r>
            <a:r>
              <a:rPr lang="en-US" sz="2000" i="1" dirty="0"/>
              <a:t>? Em </a:t>
            </a:r>
            <a:r>
              <a:rPr lang="en-US" sz="2000" i="1" dirty="0" err="1"/>
              <a:t>pequenos</a:t>
            </a:r>
            <a:r>
              <a:rPr lang="en-US" sz="2000" i="1" dirty="0"/>
              <a:t> </a:t>
            </a:r>
            <a:r>
              <a:rPr lang="en-US" sz="2000" i="1" dirty="0" err="1"/>
              <a:t>lugares</a:t>
            </a:r>
            <a:r>
              <a:rPr lang="en-US" sz="2000" i="1" dirty="0"/>
              <a:t>, </a:t>
            </a:r>
            <a:r>
              <a:rPr lang="en-US" sz="2000" i="1" dirty="0" err="1"/>
              <a:t>perto</a:t>
            </a:r>
            <a:r>
              <a:rPr lang="en-US" sz="2000" i="1" dirty="0"/>
              <a:t> de casa — </a:t>
            </a:r>
            <a:r>
              <a:rPr lang="en-US" sz="2000" i="1" dirty="0" err="1"/>
              <a:t>tão</a:t>
            </a:r>
            <a:r>
              <a:rPr lang="en-US" sz="2000" i="1" dirty="0"/>
              <a:t> </a:t>
            </a:r>
            <a:r>
              <a:rPr lang="en-US" sz="2000" i="1" dirty="0" err="1"/>
              <a:t>próximos</a:t>
            </a:r>
            <a:r>
              <a:rPr lang="en-US" sz="2000" i="1" dirty="0"/>
              <a:t> e </a:t>
            </a:r>
            <a:r>
              <a:rPr lang="en-US" sz="2000" i="1" dirty="0" err="1"/>
              <a:t>tão</a:t>
            </a:r>
            <a:r>
              <a:rPr lang="en-US" sz="2000" i="1" dirty="0"/>
              <a:t> </a:t>
            </a:r>
            <a:r>
              <a:rPr lang="en-US" sz="2000" i="1" dirty="0" err="1"/>
              <a:t>pequenos</a:t>
            </a:r>
            <a:r>
              <a:rPr lang="en-US" sz="2000" i="1" dirty="0"/>
              <a:t> que </a:t>
            </a:r>
            <a:r>
              <a:rPr lang="en-US" sz="2000" i="1" dirty="0" err="1"/>
              <a:t>não</a:t>
            </a:r>
            <a:r>
              <a:rPr lang="en-US" sz="2000" i="1" dirty="0"/>
              <a:t> </a:t>
            </a:r>
            <a:r>
              <a:rPr lang="en-US" sz="2000" i="1" dirty="0" err="1"/>
              <a:t>podem</a:t>
            </a:r>
            <a:r>
              <a:rPr lang="en-US" sz="2000" i="1" dirty="0"/>
              <a:t> ser vistos em </a:t>
            </a:r>
            <a:r>
              <a:rPr lang="en-US" sz="2000" i="1" dirty="0" err="1"/>
              <a:t>nenhum</a:t>
            </a:r>
            <a:r>
              <a:rPr lang="en-US" sz="2000" i="1" dirty="0"/>
              <a:t> </a:t>
            </a:r>
            <a:r>
              <a:rPr lang="en-US" sz="2000" i="1" dirty="0" err="1"/>
              <a:t>mapa</a:t>
            </a:r>
            <a:r>
              <a:rPr lang="en-US" sz="2000" i="1" dirty="0"/>
              <a:t> do </a:t>
            </a:r>
            <a:r>
              <a:rPr lang="en-US" sz="2000" i="1" dirty="0" err="1"/>
              <a:t>mundo</a:t>
            </a:r>
            <a:r>
              <a:rPr lang="en-US" sz="2000" i="1" dirty="0"/>
              <a:t>. No </a:t>
            </a:r>
            <a:r>
              <a:rPr lang="en-US" sz="2000" i="1" dirty="0" err="1"/>
              <a:t>entanto</a:t>
            </a:r>
            <a:r>
              <a:rPr lang="en-US" sz="2000" i="1" dirty="0"/>
              <a:t>, </a:t>
            </a:r>
            <a:r>
              <a:rPr lang="en-US" sz="2000" i="1" dirty="0" err="1"/>
              <a:t>eles</a:t>
            </a:r>
            <a:r>
              <a:rPr lang="en-US" sz="2000" i="1" dirty="0"/>
              <a:t> são o </a:t>
            </a:r>
            <a:r>
              <a:rPr lang="en-US" sz="2000" i="1" dirty="0" err="1"/>
              <a:t>mundo</a:t>
            </a:r>
            <a:r>
              <a:rPr lang="en-US" sz="2000" i="1" dirty="0"/>
              <a:t> do </a:t>
            </a:r>
            <a:r>
              <a:rPr lang="en-US" sz="2000" i="1" dirty="0" err="1"/>
              <a:t>indivíduo</a:t>
            </a:r>
            <a:r>
              <a:rPr lang="en-US" sz="2000" i="1" dirty="0"/>
              <a:t>; a </a:t>
            </a:r>
            <a:r>
              <a:rPr lang="en-US" sz="2000" i="1" dirty="0" err="1"/>
              <a:t>vizinhança</a:t>
            </a:r>
            <a:r>
              <a:rPr lang="en-US" sz="2000" i="1" dirty="0"/>
              <a:t> </a:t>
            </a:r>
            <a:r>
              <a:rPr lang="en-US" sz="2000" i="1" dirty="0" err="1"/>
              <a:t>onde</a:t>
            </a:r>
            <a:r>
              <a:rPr lang="en-US" sz="2000" i="1" dirty="0"/>
              <a:t> </a:t>
            </a:r>
            <a:r>
              <a:rPr lang="en-US" sz="2000" i="1" dirty="0" err="1"/>
              <a:t>ele</a:t>
            </a:r>
            <a:r>
              <a:rPr lang="en-US" sz="2000" i="1" dirty="0"/>
              <a:t> </a:t>
            </a:r>
            <a:r>
              <a:rPr lang="en-US" sz="2000" i="1" dirty="0" err="1"/>
              <a:t>vive</a:t>
            </a:r>
            <a:r>
              <a:rPr lang="en-US" sz="2000" i="1" dirty="0"/>
              <a:t>; a </a:t>
            </a:r>
            <a:r>
              <a:rPr lang="en-US" sz="2000" i="1" dirty="0" err="1"/>
              <a:t>escola</a:t>
            </a:r>
            <a:r>
              <a:rPr lang="en-US" sz="2000" i="1" dirty="0"/>
              <a:t> ou a </a:t>
            </a:r>
            <a:r>
              <a:rPr lang="en-US" sz="2000" i="1" dirty="0" err="1"/>
              <a:t>universidade</a:t>
            </a:r>
            <a:r>
              <a:rPr lang="en-US" sz="2000" i="1" dirty="0"/>
              <a:t> que </a:t>
            </a:r>
            <a:r>
              <a:rPr lang="en-US" sz="2000" i="1" dirty="0" err="1"/>
              <a:t>ele</a:t>
            </a:r>
            <a:r>
              <a:rPr lang="en-US" sz="2000" i="1" dirty="0"/>
              <a:t> </a:t>
            </a:r>
            <a:r>
              <a:rPr lang="en-US" sz="2000" i="1" dirty="0" err="1"/>
              <a:t>frequenta</a:t>
            </a:r>
            <a:r>
              <a:rPr lang="en-US" sz="2000" i="1" dirty="0"/>
              <a:t>; a </a:t>
            </a:r>
            <a:r>
              <a:rPr lang="en-US" sz="2000" i="1" dirty="0" err="1"/>
              <a:t>fábrica</a:t>
            </a:r>
            <a:r>
              <a:rPr lang="en-US" sz="2000" i="1" dirty="0"/>
              <a:t>, a fazenda ou o </a:t>
            </a:r>
            <a:r>
              <a:rPr lang="en-US" sz="2000" i="1" dirty="0" err="1"/>
              <a:t>escritório</a:t>
            </a:r>
            <a:r>
              <a:rPr lang="en-US" sz="2000" i="1" dirty="0"/>
              <a:t> </a:t>
            </a:r>
            <a:r>
              <a:rPr lang="en-US" sz="2000" i="1" dirty="0" err="1"/>
              <a:t>onde</a:t>
            </a:r>
            <a:r>
              <a:rPr lang="en-US" sz="2000" i="1" dirty="0"/>
              <a:t> </a:t>
            </a:r>
            <a:r>
              <a:rPr lang="en-US" sz="2000" i="1" dirty="0" err="1"/>
              <a:t>ele</a:t>
            </a:r>
            <a:r>
              <a:rPr lang="en-US" sz="2000" i="1" dirty="0"/>
              <a:t> </a:t>
            </a:r>
            <a:r>
              <a:rPr lang="en-US" sz="2000" i="1" dirty="0" err="1"/>
              <a:t>trabalha</a:t>
            </a:r>
            <a:r>
              <a:rPr lang="en-US" sz="2000" i="1" dirty="0"/>
              <a:t>. Esses são </a:t>
            </a:r>
            <a:r>
              <a:rPr lang="en-US" sz="2000" i="1" dirty="0" err="1"/>
              <a:t>os</a:t>
            </a:r>
            <a:r>
              <a:rPr lang="en-US" sz="2000" i="1" dirty="0"/>
              <a:t> </a:t>
            </a:r>
            <a:r>
              <a:rPr lang="en-US" sz="2000" i="1" dirty="0" err="1"/>
              <a:t>lugares</a:t>
            </a:r>
            <a:r>
              <a:rPr lang="en-US" sz="2000" i="1" dirty="0"/>
              <a:t> </a:t>
            </a:r>
            <a:r>
              <a:rPr lang="en-US" sz="2000" i="1" dirty="0" err="1"/>
              <a:t>onde</a:t>
            </a:r>
            <a:r>
              <a:rPr lang="en-US" sz="2000" i="1" dirty="0"/>
              <a:t> </a:t>
            </a:r>
            <a:r>
              <a:rPr lang="en-US" sz="2000" i="1" dirty="0" err="1"/>
              <a:t>cada</a:t>
            </a:r>
            <a:r>
              <a:rPr lang="en-US" sz="2000" i="1" dirty="0"/>
              <a:t> </a:t>
            </a:r>
            <a:r>
              <a:rPr lang="en-US" sz="2000" i="1" dirty="0" err="1"/>
              <a:t>homem</a:t>
            </a:r>
            <a:r>
              <a:rPr lang="en-US" sz="2000" i="1" dirty="0"/>
              <a:t>, </a:t>
            </a:r>
            <a:r>
              <a:rPr lang="en-US" sz="2000" i="1" dirty="0" err="1"/>
              <a:t>mulher</a:t>
            </a:r>
            <a:r>
              <a:rPr lang="en-US" sz="2000" i="1" dirty="0"/>
              <a:t> e </a:t>
            </a:r>
            <a:r>
              <a:rPr lang="en-US" sz="2000" i="1" dirty="0" err="1"/>
              <a:t>criança</a:t>
            </a:r>
            <a:r>
              <a:rPr lang="en-US" sz="2000" i="1" dirty="0"/>
              <a:t> </a:t>
            </a:r>
            <a:r>
              <a:rPr lang="en-US" sz="2000" i="1" dirty="0" err="1"/>
              <a:t>busca</a:t>
            </a:r>
            <a:r>
              <a:rPr lang="en-US" sz="2000" i="1" dirty="0"/>
              <a:t> </a:t>
            </a:r>
            <a:r>
              <a:rPr lang="en-US" sz="2000" i="1" dirty="0" err="1"/>
              <a:t>igualdade</a:t>
            </a:r>
            <a:r>
              <a:rPr lang="en-US" sz="2000" i="1" dirty="0"/>
              <a:t> de </a:t>
            </a:r>
            <a:r>
              <a:rPr lang="en-US" sz="2000" i="1" dirty="0" err="1"/>
              <a:t>justiça</a:t>
            </a:r>
            <a:r>
              <a:rPr lang="en-US" sz="2000" i="1" dirty="0"/>
              <a:t>, </a:t>
            </a:r>
            <a:r>
              <a:rPr lang="en-US" sz="2000" i="1" dirty="0" err="1"/>
              <a:t>igualdade</a:t>
            </a:r>
            <a:r>
              <a:rPr lang="en-US" sz="2000" i="1" dirty="0"/>
              <a:t> de </a:t>
            </a:r>
            <a:r>
              <a:rPr lang="en-US" sz="2000" i="1" dirty="0" err="1"/>
              <a:t>oportunidade</a:t>
            </a:r>
            <a:r>
              <a:rPr lang="en-US" sz="2000" i="1" dirty="0"/>
              <a:t>, </a:t>
            </a:r>
            <a:r>
              <a:rPr lang="en-US" sz="2000" i="1" dirty="0" err="1"/>
              <a:t>igualdade</a:t>
            </a:r>
            <a:r>
              <a:rPr lang="en-US" sz="2000" i="1" dirty="0"/>
              <a:t> de </a:t>
            </a:r>
            <a:r>
              <a:rPr lang="en-US" sz="2000" i="1" dirty="0" err="1"/>
              <a:t>dignidade</a:t>
            </a:r>
            <a:r>
              <a:rPr lang="en-US" sz="2000" i="1" dirty="0"/>
              <a:t>, sem </a:t>
            </a:r>
            <a:r>
              <a:rPr lang="en-US" sz="2000" i="1" dirty="0" err="1"/>
              <a:t>discriminação</a:t>
            </a:r>
            <a:r>
              <a:rPr lang="en-US" sz="2000" i="1" dirty="0"/>
              <a:t>. Se esses </a:t>
            </a:r>
            <a:r>
              <a:rPr lang="en-US" sz="2000" i="1" dirty="0" err="1"/>
              <a:t>direitos</a:t>
            </a:r>
            <a:r>
              <a:rPr lang="en-US" sz="2000" i="1" dirty="0"/>
              <a:t> </a:t>
            </a:r>
            <a:r>
              <a:rPr lang="en-US" sz="2000" i="1" dirty="0" err="1"/>
              <a:t>não</a:t>
            </a:r>
            <a:r>
              <a:rPr lang="en-US" sz="2000" i="1" dirty="0"/>
              <a:t> </a:t>
            </a:r>
            <a:r>
              <a:rPr lang="en-US" sz="2000" i="1" dirty="0" err="1"/>
              <a:t>tiverem</a:t>
            </a:r>
            <a:r>
              <a:rPr lang="en-US" sz="2000" i="1" dirty="0"/>
              <a:t> </a:t>
            </a:r>
            <a:r>
              <a:rPr lang="en-US" sz="2000" i="1" dirty="0" err="1"/>
              <a:t>significado</a:t>
            </a:r>
            <a:r>
              <a:rPr lang="en-US" sz="2000" i="1" dirty="0"/>
              <a:t> </a:t>
            </a:r>
            <a:r>
              <a:rPr lang="en-US" sz="2000" i="1" dirty="0" err="1"/>
              <a:t>ali</a:t>
            </a:r>
            <a:r>
              <a:rPr lang="en-US" sz="2000" i="1" dirty="0"/>
              <a:t>, </a:t>
            </a:r>
            <a:r>
              <a:rPr lang="en-US" sz="2000" i="1" dirty="0" err="1"/>
              <a:t>terão</a:t>
            </a:r>
            <a:r>
              <a:rPr lang="en-US" sz="2000" i="1" dirty="0"/>
              <a:t> </a:t>
            </a:r>
            <a:r>
              <a:rPr lang="en-US" sz="2000" i="1" dirty="0" err="1"/>
              <a:t>pouco</a:t>
            </a:r>
            <a:r>
              <a:rPr lang="en-US" sz="2000" i="1" dirty="0"/>
              <a:t> </a:t>
            </a:r>
            <a:r>
              <a:rPr lang="en-US" sz="2000" i="1" dirty="0" err="1"/>
              <a:t>significado</a:t>
            </a:r>
            <a:r>
              <a:rPr lang="en-US" sz="2000" i="1" dirty="0"/>
              <a:t> em </a:t>
            </a:r>
            <a:r>
              <a:rPr lang="en-US" sz="2000" i="1" dirty="0" err="1"/>
              <a:t>qualquer</a:t>
            </a:r>
            <a:r>
              <a:rPr lang="en-US" sz="2000" i="1" dirty="0"/>
              <a:t> outro </a:t>
            </a:r>
            <a:r>
              <a:rPr lang="en-US" sz="2000" i="1" dirty="0" err="1"/>
              <a:t>lugar</a:t>
            </a:r>
            <a:r>
              <a:rPr lang="en-US" sz="2000" i="1" dirty="0"/>
              <a:t>. Sem a </a:t>
            </a:r>
            <a:r>
              <a:rPr lang="en-US" sz="2000" i="1" dirty="0" err="1"/>
              <a:t>ação</a:t>
            </a:r>
            <a:r>
              <a:rPr lang="en-US" sz="2000" i="1" dirty="0"/>
              <a:t> </a:t>
            </a:r>
            <a:r>
              <a:rPr lang="en-US" sz="2000" i="1" dirty="0" err="1"/>
              <a:t>organizada</a:t>
            </a:r>
            <a:r>
              <a:rPr lang="en-US" sz="2000" i="1" dirty="0"/>
              <a:t> do </a:t>
            </a:r>
            <a:r>
              <a:rPr lang="en-US" sz="2000" i="1" dirty="0" err="1"/>
              <a:t>cidadão</a:t>
            </a:r>
            <a:r>
              <a:rPr lang="en-US" sz="2000" i="1" dirty="0"/>
              <a:t> para defender esses </a:t>
            </a:r>
            <a:r>
              <a:rPr lang="en-US" sz="2000" i="1" dirty="0" err="1"/>
              <a:t>direitos</a:t>
            </a:r>
            <a:r>
              <a:rPr lang="en-US" sz="2000" i="1" dirty="0"/>
              <a:t> </a:t>
            </a:r>
            <a:r>
              <a:rPr lang="en-US" sz="2000" i="1" dirty="0" err="1"/>
              <a:t>perto</a:t>
            </a:r>
            <a:r>
              <a:rPr lang="en-US" sz="2000" i="1" dirty="0"/>
              <a:t> de casa, </a:t>
            </a:r>
            <a:r>
              <a:rPr lang="en-US" sz="2000" i="1" dirty="0" err="1"/>
              <a:t>buscaremos</a:t>
            </a:r>
            <a:r>
              <a:rPr lang="en-US" sz="2000" i="1" dirty="0"/>
              <a:t> em </a:t>
            </a:r>
            <a:r>
              <a:rPr lang="en-US" sz="2000" i="1" dirty="0" err="1"/>
              <a:t>vão</a:t>
            </a:r>
            <a:r>
              <a:rPr lang="en-US" sz="2000" i="1" dirty="0"/>
              <a:t> o </a:t>
            </a:r>
            <a:r>
              <a:rPr lang="en-US" sz="2000" i="1" dirty="0" err="1"/>
              <a:t>progresso</a:t>
            </a:r>
            <a:r>
              <a:rPr lang="en-US" sz="2000" i="1" dirty="0"/>
              <a:t> no </a:t>
            </a:r>
            <a:r>
              <a:rPr lang="en-US" sz="2000" i="1" dirty="0" err="1"/>
              <a:t>mundo</a:t>
            </a:r>
            <a:r>
              <a:rPr lang="en-US" sz="2000" i="1" dirty="0"/>
              <a:t> </a:t>
            </a:r>
            <a:r>
              <a:rPr lang="en-US" sz="2000" i="1" dirty="0" err="1"/>
              <a:t>mais</a:t>
            </a:r>
            <a:r>
              <a:rPr lang="en-US" sz="2000" i="1" dirty="0"/>
              <a:t> </a:t>
            </a:r>
            <a:r>
              <a:rPr lang="en-US" sz="2000" i="1" dirty="0" err="1"/>
              <a:t>amplo</a:t>
            </a:r>
            <a:r>
              <a:rPr lang="en-US" sz="2000" i="1" dirty="0"/>
              <a:t>”. </a:t>
            </a:r>
            <a:endParaRPr sz="2000" i="1" dirty="0"/>
          </a:p>
          <a:p>
            <a:pPr marL="0" lvl="0" indent="0" algn="just" rtl="0">
              <a:lnSpc>
                <a:spcPct val="100000"/>
              </a:lnSpc>
              <a:spcBef>
                <a:spcPts val="1200"/>
              </a:spcBef>
              <a:spcAft>
                <a:spcPts val="0"/>
              </a:spcAft>
              <a:buSzPts val="2200"/>
              <a:buNone/>
            </a:pPr>
            <a:r>
              <a:rPr lang="en-US" sz="2000" dirty="0"/>
              <a:t>- Eleanor Roosevelt, </a:t>
            </a:r>
            <a:r>
              <a:rPr lang="en-US" sz="2000" dirty="0" err="1"/>
              <a:t>política</a:t>
            </a:r>
            <a:r>
              <a:rPr lang="en-US" sz="2000" dirty="0"/>
              <a:t>, </a:t>
            </a:r>
            <a:r>
              <a:rPr lang="en-US" sz="2000" dirty="0" err="1"/>
              <a:t>ativista</a:t>
            </a:r>
            <a:r>
              <a:rPr lang="en-US" sz="2000" dirty="0"/>
              <a:t>, </a:t>
            </a:r>
            <a:r>
              <a:rPr lang="en-US" sz="2000" dirty="0" err="1"/>
              <a:t>primeira</a:t>
            </a:r>
            <a:r>
              <a:rPr lang="en-US" sz="2000" dirty="0"/>
              <a:t>-dama dos </a:t>
            </a:r>
            <a:r>
              <a:rPr lang="en-US" sz="2000" dirty="0" err="1"/>
              <a:t>Estados</a:t>
            </a:r>
            <a:r>
              <a:rPr lang="en-US" sz="2000" dirty="0"/>
              <a:t> Unidos </a:t>
            </a:r>
            <a:r>
              <a:rPr lang="en-US" sz="2000" dirty="0" err="1"/>
              <a:t>durante</a:t>
            </a:r>
            <a:r>
              <a:rPr lang="en-US" sz="2000" dirty="0"/>
              <a:t> a Segunda Guerra Mundial e </a:t>
            </a:r>
            <a:r>
              <a:rPr lang="en-US" sz="2000" dirty="0" err="1"/>
              <a:t>presidente</a:t>
            </a:r>
            <a:r>
              <a:rPr lang="en-US" sz="2000" dirty="0"/>
              <a:t> do </a:t>
            </a:r>
            <a:r>
              <a:rPr lang="en-US" sz="2000" dirty="0" err="1"/>
              <a:t>comitê</a:t>
            </a:r>
            <a:r>
              <a:rPr lang="en-US" sz="2000" dirty="0"/>
              <a:t> </a:t>
            </a:r>
            <a:r>
              <a:rPr lang="en-US" sz="2000" dirty="0" err="1"/>
              <a:t>responsável</a:t>
            </a:r>
            <a:r>
              <a:rPr lang="en-US" sz="2000" dirty="0"/>
              <a:t> pela </a:t>
            </a:r>
            <a:r>
              <a:rPr lang="en-US" sz="2000" dirty="0" err="1"/>
              <a:t>adoção</a:t>
            </a:r>
            <a:r>
              <a:rPr lang="en-US" sz="2000" dirty="0"/>
              <a:t> da </a:t>
            </a:r>
            <a:r>
              <a:rPr lang="en-US" sz="2000" dirty="0" err="1"/>
              <a:t>Declaração</a:t>
            </a:r>
            <a:r>
              <a:rPr lang="en-US" sz="2000" dirty="0"/>
              <a:t> Universal dos </a:t>
            </a:r>
            <a:r>
              <a:rPr lang="en-US" sz="2000" dirty="0" err="1"/>
              <a:t>Direitos</a:t>
            </a:r>
            <a:r>
              <a:rPr lang="en-US" sz="2000" dirty="0"/>
              <a:t> Humanos.</a:t>
            </a:r>
            <a:endParaRPr sz="2000" dirty="0"/>
          </a:p>
        </p:txBody>
      </p:sp>
      <p:sp>
        <p:nvSpPr>
          <p:cNvPr id="288" name="Google Shape;288;p20"/>
          <p:cNvSpPr txBox="1">
            <a:spLocks noGrp="1"/>
          </p:cNvSpPr>
          <p:nvPr>
            <p:ph type="title"/>
          </p:nvPr>
        </p:nvSpPr>
        <p:spPr>
          <a:xfrm>
            <a:off x="507206" y="506412"/>
            <a:ext cx="11174412"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O que foi </a:t>
            </a:r>
            <a:r>
              <a:rPr lang="en-US" sz="3000" dirty="0" err="1"/>
              <a:t>dito</a:t>
            </a:r>
            <a:r>
              <a:rPr lang="en-US" sz="3000" dirty="0"/>
              <a:t> sobre </a:t>
            </a:r>
            <a:r>
              <a:rPr lang="en-US" sz="3000" dirty="0" err="1"/>
              <a:t>direitos</a:t>
            </a:r>
            <a:r>
              <a:rPr lang="en-US" sz="3000" dirty="0"/>
              <a:t> </a:t>
            </a:r>
            <a:r>
              <a:rPr lang="en-US" sz="3000" dirty="0" err="1"/>
              <a:t>humanos</a:t>
            </a:r>
            <a:r>
              <a:rPr lang="en-US" sz="3000" dirty="0"/>
              <a:t> - 2</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1"/>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295" name="Google Shape;295;p21"/>
          <p:cNvSpPr txBox="1">
            <a:spLocks noGrp="1"/>
          </p:cNvSpPr>
          <p:nvPr>
            <p:ph type="body" idx="2"/>
          </p:nvPr>
        </p:nvSpPr>
        <p:spPr>
          <a:xfrm>
            <a:off x="508794" y="1727188"/>
            <a:ext cx="11174412" cy="2498104"/>
          </a:xfrm>
          <a:prstGeom prst="rect">
            <a:avLst/>
          </a:prstGeom>
          <a:noFill/>
          <a:ln>
            <a:noFill/>
          </a:ln>
        </p:spPr>
        <p:txBody>
          <a:bodyPr spcFirstLastPara="1" wrap="square" lIns="0" tIns="46800" rIns="0" bIns="45700" anchor="t" anchorCtr="0">
            <a:noAutofit/>
          </a:bodyPr>
          <a:lstStyle/>
          <a:p>
            <a:pPr marL="285750" lvl="0" indent="-285750" algn="just" rtl="0">
              <a:lnSpc>
                <a:spcPct val="150000"/>
              </a:lnSpc>
              <a:spcAft>
                <a:spcPts val="0"/>
              </a:spcAft>
              <a:buSzPts val="2200"/>
              <a:buChar char="•"/>
            </a:pPr>
            <a:r>
              <a:rPr lang="en-US" sz="2000" b="1" dirty="0"/>
              <a:t>Justiça </a:t>
            </a:r>
            <a:r>
              <a:rPr lang="en-US" sz="2000" dirty="0"/>
              <a:t>para </a:t>
            </a:r>
            <a:r>
              <a:rPr lang="en-US" sz="2000" dirty="0" err="1"/>
              <a:t>todos</a:t>
            </a:r>
            <a:r>
              <a:rPr lang="en-US" sz="2000" dirty="0"/>
              <a:t> </a:t>
            </a:r>
            <a:r>
              <a:rPr lang="en-US" sz="2000" dirty="0" err="1"/>
              <a:t>os</a:t>
            </a:r>
            <a:r>
              <a:rPr lang="en-US" sz="2000" dirty="0"/>
              <a:t> </a:t>
            </a:r>
            <a:r>
              <a:rPr lang="en-US" sz="2000" dirty="0" err="1"/>
              <a:t>seres</a:t>
            </a:r>
            <a:r>
              <a:rPr lang="en-US" sz="2000" dirty="0"/>
              <a:t> </a:t>
            </a:r>
            <a:r>
              <a:rPr lang="en-US" sz="2000" dirty="0" err="1"/>
              <a:t>humanos</a:t>
            </a:r>
            <a:r>
              <a:rPr lang="en-US" sz="2000" dirty="0"/>
              <a:t>;</a:t>
            </a:r>
            <a:endParaRPr sz="2000" dirty="0"/>
          </a:p>
          <a:p>
            <a:pPr marL="285750" lvl="0" indent="-285750" algn="just" rtl="0">
              <a:lnSpc>
                <a:spcPct val="150000"/>
              </a:lnSpc>
              <a:spcAft>
                <a:spcPts val="0"/>
              </a:spcAft>
              <a:buSzPts val="2200"/>
              <a:buChar char="•"/>
            </a:pPr>
            <a:r>
              <a:rPr lang="en-US" sz="2000" b="1" dirty="0" err="1"/>
              <a:t>Respeito</a:t>
            </a:r>
            <a:r>
              <a:rPr lang="en-US" sz="2000" b="1" dirty="0"/>
              <a:t> </a:t>
            </a:r>
            <a:r>
              <a:rPr lang="en-US" sz="2000" dirty="0" err="1"/>
              <a:t>pelos</a:t>
            </a:r>
            <a:r>
              <a:rPr lang="en-US" sz="2000" dirty="0"/>
              <a:t> outros;</a:t>
            </a:r>
            <a:endParaRPr sz="2000" dirty="0"/>
          </a:p>
          <a:p>
            <a:pPr marL="285750" lvl="0" indent="-285750" algn="just" rtl="0">
              <a:lnSpc>
                <a:spcPct val="150000"/>
              </a:lnSpc>
              <a:spcAft>
                <a:spcPts val="0"/>
              </a:spcAft>
              <a:buSzPts val="2200"/>
              <a:buChar char="•"/>
            </a:pPr>
            <a:r>
              <a:rPr lang="en-US" sz="2000" b="1" dirty="0" err="1"/>
              <a:t>Igualdade</a:t>
            </a:r>
            <a:r>
              <a:rPr lang="en-US" sz="2000" b="1" dirty="0"/>
              <a:t> </a:t>
            </a:r>
            <a:r>
              <a:rPr lang="en-US" sz="2000" dirty="0"/>
              <a:t>entre </a:t>
            </a:r>
            <a:r>
              <a:rPr lang="en-US" sz="2000" dirty="0" err="1"/>
              <a:t>todas</a:t>
            </a:r>
            <a:r>
              <a:rPr lang="en-US" sz="2000" dirty="0"/>
              <a:t> as pessoas;</a:t>
            </a:r>
            <a:endParaRPr sz="2000" dirty="0"/>
          </a:p>
          <a:p>
            <a:pPr marL="285750" lvl="0" indent="-285750" algn="just" rtl="0">
              <a:lnSpc>
                <a:spcPct val="150000"/>
              </a:lnSpc>
              <a:spcAft>
                <a:spcPts val="0"/>
              </a:spcAft>
              <a:buSzPts val="2200"/>
              <a:buChar char="•"/>
            </a:pPr>
            <a:r>
              <a:rPr lang="en-US" sz="2000" b="1" dirty="0" err="1"/>
              <a:t>Dignidade</a:t>
            </a:r>
            <a:r>
              <a:rPr lang="en-US" sz="2000" dirty="0"/>
              <a:t> a ser </a:t>
            </a:r>
            <a:r>
              <a:rPr lang="en-US" sz="2000" dirty="0" err="1"/>
              <a:t>preservada</a:t>
            </a:r>
            <a:r>
              <a:rPr lang="en-US" sz="2000" dirty="0"/>
              <a:t> em </a:t>
            </a:r>
            <a:r>
              <a:rPr lang="en-US" sz="2000" dirty="0" err="1"/>
              <a:t>todos</a:t>
            </a:r>
            <a:r>
              <a:rPr lang="en-US" sz="2000" dirty="0"/>
              <a:t> </a:t>
            </a:r>
            <a:r>
              <a:rPr lang="en-US" sz="2000" dirty="0" err="1"/>
              <a:t>os</a:t>
            </a:r>
            <a:r>
              <a:rPr lang="en-US" sz="2000" dirty="0"/>
              <a:t> </a:t>
            </a:r>
            <a:r>
              <a:rPr lang="en-US" sz="2000" dirty="0" err="1"/>
              <a:t>momentos</a:t>
            </a:r>
            <a:r>
              <a:rPr lang="en-US" sz="2000" dirty="0"/>
              <a:t>;</a:t>
            </a:r>
            <a:endParaRPr sz="2000" dirty="0"/>
          </a:p>
          <a:p>
            <a:pPr marL="285750" lvl="0" indent="-285750" algn="just" rtl="0">
              <a:lnSpc>
                <a:spcPct val="150000"/>
              </a:lnSpc>
              <a:spcAft>
                <a:spcPts val="0"/>
              </a:spcAft>
              <a:buSzPts val="2200"/>
              <a:buChar char="•"/>
            </a:pPr>
            <a:r>
              <a:rPr lang="en-US" sz="2000" b="1" dirty="0"/>
              <a:t>Liberdade </a:t>
            </a:r>
            <a:r>
              <a:rPr lang="en-US" sz="2000" dirty="0"/>
              <a:t>para </a:t>
            </a:r>
            <a:r>
              <a:rPr lang="en-US" sz="2000" dirty="0" err="1"/>
              <a:t>todas</a:t>
            </a:r>
            <a:r>
              <a:rPr lang="en-US" sz="2000" dirty="0"/>
              <a:t> as pessoas</a:t>
            </a:r>
            <a:endParaRPr sz="2000" dirty="0"/>
          </a:p>
        </p:txBody>
      </p:sp>
      <p:sp>
        <p:nvSpPr>
          <p:cNvPr id="296" name="Google Shape;296;p21"/>
          <p:cNvSpPr txBox="1">
            <a:spLocks noGrp="1"/>
          </p:cNvSpPr>
          <p:nvPr>
            <p:ph type="title"/>
          </p:nvPr>
        </p:nvSpPr>
        <p:spPr>
          <a:xfrm>
            <a:off x="507205" y="506412"/>
            <a:ext cx="11174401"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Princípios</a:t>
            </a:r>
            <a:r>
              <a:rPr lang="en-US" sz="3000" dirty="0"/>
              <a:t> </a:t>
            </a:r>
            <a:r>
              <a:rPr lang="en-US" sz="3000" dirty="0" err="1"/>
              <a:t>fundamentais</a:t>
            </a:r>
            <a:r>
              <a:rPr lang="en-US" sz="3000" dirty="0"/>
              <a:t> dos </a:t>
            </a:r>
            <a:r>
              <a:rPr lang="en-US" sz="3000" dirty="0" err="1"/>
              <a:t>direitos</a:t>
            </a:r>
            <a:r>
              <a:rPr lang="en-US" sz="3000" dirty="0"/>
              <a:t> </a:t>
            </a:r>
            <a:r>
              <a:rPr lang="en-US" sz="3000" dirty="0" err="1"/>
              <a:t>humanos</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2"/>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303" name="Google Shape;303;p22"/>
          <p:cNvSpPr txBox="1">
            <a:spLocks noGrp="1"/>
          </p:cNvSpPr>
          <p:nvPr>
            <p:ph type="body" idx="2"/>
          </p:nvPr>
        </p:nvSpPr>
        <p:spPr>
          <a:xfrm>
            <a:off x="507195" y="1908398"/>
            <a:ext cx="11362420" cy="3492595"/>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0"/>
              </a:spcBef>
              <a:spcAft>
                <a:spcPts val="0"/>
              </a:spcAft>
              <a:buSzPts val="2000"/>
              <a:buChar char="•"/>
            </a:pPr>
            <a:r>
              <a:rPr lang="en-US" sz="2000" dirty="0"/>
              <a:t>A DUDH </a:t>
            </a:r>
            <a:r>
              <a:rPr lang="en-US" sz="2000" dirty="0" err="1"/>
              <a:t>promove</a:t>
            </a:r>
            <a:r>
              <a:rPr lang="en-US" sz="2000" dirty="0"/>
              <a:t> e protege uma </a:t>
            </a:r>
            <a:r>
              <a:rPr lang="en-US" sz="2000" dirty="0" err="1"/>
              <a:t>série</a:t>
            </a:r>
            <a:r>
              <a:rPr lang="en-US" sz="2000" dirty="0"/>
              <a:t> de </a:t>
            </a:r>
            <a:r>
              <a:rPr lang="en-US" sz="2000" dirty="0" err="1"/>
              <a:t>direitos</a:t>
            </a:r>
            <a:r>
              <a:rPr lang="en-US" sz="2000" dirty="0"/>
              <a:t> diferentes, </a:t>
            </a:r>
            <a:r>
              <a:rPr lang="en-US" sz="2000" dirty="0" err="1"/>
              <a:t>incluindo</a:t>
            </a:r>
            <a:r>
              <a:rPr lang="en-US" sz="2000" dirty="0"/>
              <a:t> </a:t>
            </a:r>
            <a:r>
              <a:rPr lang="en-US" sz="2000" dirty="0" err="1"/>
              <a:t>direitos</a:t>
            </a:r>
            <a:r>
              <a:rPr lang="en-US" sz="2000" dirty="0"/>
              <a:t> </a:t>
            </a:r>
            <a:r>
              <a:rPr lang="en-US" sz="2000" dirty="0" err="1"/>
              <a:t>civis</a:t>
            </a:r>
            <a:r>
              <a:rPr lang="en-US" sz="2000" dirty="0"/>
              <a:t>, </a:t>
            </a:r>
            <a:r>
              <a:rPr lang="en-US" sz="2000" dirty="0" err="1"/>
              <a:t>políticos</a:t>
            </a:r>
            <a:r>
              <a:rPr lang="en-US" sz="2000" dirty="0"/>
              <a:t>, </a:t>
            </a:r>
            <a:r>
              <a:rPr lang="en-US" sz="2000" dirty="0" err="1"/>
              <a:t>econômicos</a:t>
            </a:r>
            <a:r>
              <a:rPr lang="en-US" sz="2000" dirty="0"/>
              <a:t>, sociais e </a:t>
            </a:r>
            <a:r>
              <a:rPr lang="en-US" sz="2000" dirty="0" err="1"/>
              <a:t>culturais</a:t>
            </a:r>
            <a:r>
              <a:rPr lang="en-US" sz="2000" dirty="0"/>
              <a:t>. </a:t>
            </a:r>
            <a:endParaRPr dirty="0"/>
          </a:p>
          <a:p>
            <a:pPr marL="285750" lvl="0" indent="-285750" algn="just" rtl="0">
              <a:lnSpc>
                <a:spcPct val="100000"/>
              </a:lnSpc>
              <a:spcBef>
                <a:spcPts val="1200"/>
              </a:spcBef>
              <a:spcAft>
                <a:spcPts val="0"/>
              </a:spcAft>
              <a:buSzPts val="2000"/>
              <a:buChar char="•"/>
            </a:pPr>
            <a:r>
              <a:rPr lang="en-US" sz="2000" dirty="0"/>
              <a:t>Os </a:t>
            </a:r>
            <a:r>
              <a:rPr lang="en-US" sz="2000" b="1" dirty="0" err="1"/>
              <a:t>direitos</a:t>
            </a:r>
            <a:r>
              <a:rPr lang="en-US" sz="2000" b="1" dirty="0"/>
              <a:t> </a:t>
            </a:r>
            <a:r>
              <a:rPr lang="en-US" sz="2000" b="1" dirty="0" err="1"/>
              <a:t>civis</a:t>
            </a:r>
            <a:r>
              <a:rPr lang="en-US" sz="2000" b="1" dirty="0"/>
              <a:t> e </a:t>
            </a:r>
            <a:r>
              <a:rPr lang="en-US" sz="2000" b="1" dirty="0" err="1"/>
              <a:t>políticos</a:t>
            </a:r>
            <a:r>
              <a:rPr lang="en-US" sz="2000" b="1" dirty="0"/>
              <a:t> </a:t>
            </a:r>
            <a:r>
              <a:rPr lang="en-US" sz="2000" b="1" dirty="0" err="1"/>
              <a:t>incluem</a:t>
            </a:r>
            <a:r>
              <a:rPr lang="en-US" sz="2000" b="1" dirty="0"/>
              <a:t> </a:t>
            </a:r>
            <a:r>
              <a:rPr lang="en-US" sz="2000" b="1" dirty="0" err="1"/>
              <a:t>os</a:t>
            </a:r>
            <a:r>
              <a:rPr lang="en-US" sz="2000" b="1" dirty="0"/>
              <a:t> </a:t>
            </a:r>
            <a:r>
              <a:rPr lang="en-US" sz="2000" b="1" dirty="0" err="1"/>
              <a:t>direitos</a:t>
            </a:r>
            <a:r>
              <a:rPr lang="en-US" sz="2000" dirty="0"/>
              <a:t>: à </a:t>
            </a:r>
            <a:r>
              <a:rPr lang="en-US" sz="2000" dirty="0" err="1"/>
              <a:t>liberdade</a:t>
            </a:r>
            <a:r>
              <a:rPr lang="en-US" sz="2000" dirty="0"/>
              <a:t>; a ser </a:t>
            </a:r>
            <a:r>
              <a:rPr lang="en-US" sz="2000" dirty="0" err="1"/>
              <a:t>reconhecido</a:t>
            </a:r>
            <a:r>
              <a:rPr lang="en-US" sz="2000" dirty="0"/>
              <a:t> como pessoa </a:t>
            </a:r>
            <a:r>
              <a:rPr lang="en-US" sz="2000" dirty="0" err="1"/>
              <a:t>perante</a:t>
            </a:r>
            <a:r>
              <a:rPr lang="en-US" sz="2000" dirty="0"/>
              <a:t> a lei; à </a:t>
            </a:r>
            <a:r>
              <a:rPr lang="en-US" sz="2000" dirty="0" err="1"/>
              <a:t>liberdade</a:t>
            </a:r>
            <a:r>
              <a:rPr lang="en-US" sz="2000" dirty="0"/>
              <a:t> contra a </a:t>
            </a:r>
            <a:r>
              <a:rPr lang="en-US" sz="2000" dirty="0" err="1"/>
              <a:t>tortura</a:t>
            </a:r>
            <a:r>
              <a:rPr lang="en-US" sz="2000" dirty="0"/>
              <a:t> e outros </a:t>
            </a:r>
            <a:r>
              <a:rPr lang="en-US" sz="2000" dirty="0" err="1"/>
              <a:t>tratamentos</a:t>
            </a:r>
            <a:r>
              <a:rPr lang="en-US" sz="2000" dirty="0"/>
              <a:t> </a:t>
            </a:r>
            <a:r>
              <a:rPr lang="en-US" sz="2000" dirty="0" err="1"/>
              <a:t>cruéis</a:t>
            </a:r>
            <a:r>
              <a:rPr lang="en-US" sz="2000" dirty="0"/>
              <a:t>, </a:t>
            </a:r>
            <a:r>
              <a:rPr lang="en-US" sz="2000" dirty="0" err="1"/>
              <a:t>desumanos</a:t>
            </a:r>
            <a:r>
              <a:rPr lang="en-US" sz="2000" dirty="0"/>
              <a:t> ou </a:t>
            </a:r>
            <a:r>
              <a:rPr lang="en-US" sz="2000" dirty="0" err="1"/>
              <a:t>degradantes</a:t>
            </a:r>
            <a:r>
              <a:rPr lang="en-US" sz="2000" dirty="0"/>
              <a:t>; a </a:t>
            </a:r>
            <a:r>
              <a:rPr lang="en-US" sz="2000" dirty="0" err="1"/>
              <a:t>casar</a:t>
            </a:r>
            <a:r>
              <a:rPr lang="en-US" sz="2000" dirty="0"/>
              <a:t> ou </a:t>
            </a:r>
            <a:r>
              <a:rPr lang="en-US" sz="2000" dirty="0" err="1"/>
              <a:t>celebrar</a:t>
            </a:r>
            <a:r>
              <a:rPr lang="en-US" sz="2000" dirty="0"/>
              <a:t> </a:t>
            </a:r>
            <a:r>
              <a:rPr lang="en-US" sz="2000" dirty="0" err="1"/>
              <a:t>uniões</a:t>
            </a:r>
            <a:r>
              <a:rPr lang="en-US" sz="2000" dirty="0"/>
              <a:t> </a:t>
            </a:r>
            <a:r>
              <a:rPr lang="en-US" sz="2000" dirty="0" err="1"/>
              <a:t>civis</a:t>
            </a:r>
            <a:r>
              <a:rPr lang="en-US" sz="2000" dirty="0"/>
              <a:t>; a </a:t>
            </a:r>
            <a:r>
              <a:rPr lang="en-US" sz="2000" dirty="0" err="1"/>
              <a:t>constituir</a:t>
            </a:r>
            <a:r>
              <a:rPr lang="en-US" sz="2000" dirty="0"/>
              <a:t> </a:t>
            </a:r>
            <a:r>
              <a:rPr lang="en-US" sz="2000" dirty="0" err="1"/>
              <a:t>família</a:t>
            </a:r>
            <a:r>
              <a:rPr lang="en-US" sz="2000" dirty="0"/>
              <a:t>; à </a:t>
            </a:r>
            <a:r>
              <a:rPr lang="en-US" sz="2000" dirty="0" err="1"/>
              <a:t>liberdade</a:t>
            </a:r>
            <a:r>
              <a:rPr lang="en-US" sz="2000" dirty="0"/>
              <a:t> de </a:t>
            </a:r>
            <a:r>
              <a:rPr lang="en-US" sz="2000" dirty="0" err="1"/>
              <a:t>pensamento</a:t>
            </a:r>
            <a:r>
              <a:rPr lang="en-US" sz="2000" dirty="0"/>
              <a:t>, </a:t>
            </a:r>
            <a:r>
              <a:rPr lang="en-US" sz="2000" dirty="0" err="1"/>
              <a:t>consciência</a:t>
            </a:r>
            <a:r>
              <a:rPr lang="en-US" sz="2000" dirty="0"/>
              <a:t> e </a:t>
            </a:r>
            <a:r>
              <a:rPr lang="en-US" sz="2000" dirty="0" err="1"/>
              <a:t>religião</a:t>
            </a:r>
            <a:r>
              <a:rPr lang="en-US" sz="2000" dirty="0"/>
              <a:t>; à </a:t>
            </a:r>
            <a:r>
              <a:rPr lang="en-US" sz="2000" dirty="0" err="1"/>
              <a:t>liberdade</a:t>
            </a:r>
            <a:r>
              <a:rPr lang="en-US" sz="2000" dirty="0"/>
              <a:t> de </a:t>
            </a:r>
            <a:r>
              <a:rPr lang="en-US" sz="2000" dirty="0" err="1"/>
              <a:t>opinião</a:t>
            </a:r>
            <a:r>
              <a:rPr lang="en-US" sz="2000" dirty="0"/>
              <a:t> e </a:t>
            </a:r>
            <a:r>
              <a:rPr lang="en-US" sz="2000" dirty="0" err="1"/>
              <a:t>expressão</a:t>
            </a:r>
            <a:r>
              <a:rPr lang="en-US" sz="2000" dirty="0"/>
              <a:t>; à </a:t>
            </a:r>
            <a:r>
              <a:rPr lang="en-US" sz="2000" dirty="0" err="1"/>
              <a:t>reunião</a:t>
            </a:r>
            <a:r>
              <a:rPr lang="en-US" sz="2000" dirty="0"/>
              <a:t> </a:t>
            </a:r>
            <a:r>
              <a:rPr lang="en-US" sz="2000" dirty="0" err="1"/>
              <a:t>pacífica</a:t>
            </a:r>
            <a:r>
              <a:rPr lang="en-US" sz="2000" dirty="0"/>
              <a:t>; ao </a:t>
            </a:r>
            <a:r>
              <a:rPr lang="en-US" sz="2000" dirty="0" err="1"/>
              <a:t>voto</a:t>
            </a:r>
            <a:r>
              <a:rPr lang="en-US" sz="2000" dirty="0"/>
              <a:t> e à </a:t>
            </a:r>
            <a:r>
              <a:rPr lang="en-US" sz="2000" dirty="0" err="1"/>
              <a:t>participação</a:t>
            </a:r>
            <a:r>
              <a:rPr lang="en-US" sz="2000" dirty="0"/>
              <a:t> no </a:t>
            </a:r>
            <a:r>
              <a:rPr lang="en-US" sz="2000" dirty="0" err="1"/>
              <a:t>governo</a:t>
            </a:r>
            <a:r>
              <a:rPr lang="en-US" sz="2000" dirty="0"/>
              <a:t>.</a:t>
            </a:r>
            <a:endParaRPr dirty="0"/>
          </a:p>
          <a:p>
            <a:pPr marL="285750" lvl="0" indent="-285750" algn="just" rtl="0">
              <a:lnSpc>
                <a:spcPct val="100000"/>
              </a:lnSpc>
              <a:spcBef>
                <a:spcPts val="1200"/>
              </a:spcBef>
              <a:spcAft>
                <a:spcPts val="0"/>
              </a:spcAft>
              <a:buSzPts val="2000"/>
              <a:buChar char="•"/>
            </a:pPr>
            <a:r>
              <a:rPr lang="en-US" sz="2000" dirty="0"/>
              <a:t>Os </a:t>
            </a:r>
            <a:r>
              <a:rPr lang="en-US" sz="2000" b="1" dirty="0" err="1"/>
              <a:t>direitos</a:t>
            </a:r>
            <a:r>
              <a:rPr lang="en-US" sz="2000" b="1" dirty="0"/>
              <a:t> </a:t>
            </a:r>
            <a:r>
              <a:rPr lang="en-US" sz="2000" b="1" dirty="0" err="1"/>
              <a:t>econômicos</a:t>
            </a:r>
            <a:r>
              <a:rPr lang="en-US" sz="2000" b="1" dirty="0"/>
              <a:t>, sociais e </a:t>
            </a:r>
            <a:r>
              <a:rPr lang="en-US" sz="2000" b="1" dirty="0" err="1"/>
              <a:t>culturais</a:t>
            </a:r>
            <a:r>
              <a:rPr lang="en-US" sz="2000" dirty="0"/>
              <a:t> </a:t>
            </a:r>
            <a:r>
              <a:rPr lang="en-US" sz="2000" dirty="0" err="1"/>
              <a:t>incluem</a:t>
            </a:r>
            <a:r>
              <a:rPr lang="en-US" sz="2000" dirty="0"/>
              <a:t> </a:t>
            </a:r>
            <a:r>
              <a:rPr lang="en-US" sz="2000" dirty="0" err="1"/>
              <a:t>os</a:t>
            </a:r>
            <a:r>
              <a:rPr lang="en-US" sz="2000" dirty="0"/>
              <a:t> </a:t>
            </a:r>
            <a:r>
              <a:rPr lang="en-US" sz="2000" dirty="0" err="1"/>
              <a:t>direitos</a:t>
            </a:r>
            <a:r>
              <a:rPr lang="en-US" sz="2000" dirty="0"/>
              <a:t>: ao </a:t>
            </a:r>
            <a:r>
              <a:rPr lang="en-US" sz="2000" dirty="0" err="1"/>
              <a:t>trabalho</a:t>
            </a:r>
            <a:r>
              <a:rPr lang="en-US" sz="2000" dirty="0"/>
              <a:t>; a um padrão de vida </a:t>
            </a:r>
            <a:r>
              <a:rPr lang="en-US" sz="2000" dirty="0" err="1"/>
              <a:t>adequado</a:t>
            </a:r>
            <a:r>
              <a:rPr lang="en-US" sz="2000" dirty="0"/>
              <a:t>; à saúde e à </a:t>
            </a:r>
            <a:r>
              <a:rPr lang="en-US" sz="2000" dirty="0" err="1"/>
              <a:t>educação</a:t>
            </a:r>
            <a:r>
              <a:rPr lang="en-US" sz="2000" dirty="0"/>
              <a:t>; e à </a:t>
            </a:r>
            <a:r>
              <a:rPr lang="en-US" sz="2000" dirty="0" err="1"/>
              <a:t>participação</a:t>
            </a:r>
            <a:r>
              <a:rPr lang="en-US" sz="2000" dirty="0"/>
              <a:t> </a:t>
            </a:r>
            <a:r>
              <a:rPr lang="en-US" sz="2000" dirty="0" err="1"/>
              <a:t>nos</a:t>
            </a:r>
            <a:r>
              <a:rPr lang="en-US" sz="2000" dirty="0"/>
              <a:t> </a:t>
            </a:r>
            <a:r>
              <a:rPr lang="en-US" sz="2000" dirty="0" err="1"/>
              <a:t>direitos</a:t>
            </a:r>
            <a:r>
              <a:rPr lang="en-US" sz="2000" dirty="0"/>
              <a:t> </a:t>
            </a:r>
            <a:r>
              <a:rPr lang="en-US" sz="2000" dirty="0" err="1"/>
              <a:t>culturais</a:t>
            </a:r>
            <a:r>
              <a:rPr lang="en-US" sz="2000" dirty="0"/>
              <a:t> de </a:t>
            </a:r>
            <a:r>
              <a:rPr lang="en-US" sz="2000" dirty="0" err="1"/>
              <a:t>nossas</a:t>
            </a:r>
            <a:r>
              <a:rPr lang="en-US" sz="2000" dirty="0"/>
              <a:t> </a:t>
            </a:r>
            <a:r>
              <a:rPr lang="en-US" sz="2000" dirty="0" err="1"/>
              <a:t>comunidades</a:t>
            </a:r>
            <a:r>
              <a:rPr lang="en-US" sz="2000" dirty="0"/>
              <a:t>.</a:t>
            </a:r>
            <a:endParaRPr dirty="0"/>
          </a:p>
          <a:p>
            <a:pPr marL="285750" lvl="0" indent="-285750" algn="just" rtl="0">
              <a:lnSpc>
                <a:spcPct val="100000"/>
              </a:lnSpc>
              <a:spcBef>
                <a:spcPts val="1200"/>
              </a:spcBef>
              <a:spcAft>
                <a:spcPts val="0"/>
              </a:spcAft>
              <a:buSzPts val="2000"/>
              <a:buChar char="•"/>
            </a:pPr>
            <a:r>
              <a:rPr lang="en-US" sz="2000" dirty="0"/>
              <a:t>Esses </a:t>
            </a:r>
            <a:r>
              <a:rPr lang="en-US" sz="2000" dirty="0" err="1"/>
              <a:t>direitos</a:t>
            </a:r>
            <a:r>
              <a:rPr lang="en-US" sz="2000" dirty="0"/>
              <a:t> </a:t>
            </a:r>
            <a:r>
              <a:rPr lang="en-US" sz="2000" dirty="0" err="1"/>
              <a:t>garantem</a:t>
            </a:r>
            <a:r>
              <a:rPr lang="en-US" sz="2000" dirty="0"/>
              <a:t> que </a:t>
            </a:r>
            <a:r>
              <a:rPr lang="en-US" sz="2000" dirty="0" err="1"/>
              <a:t>podemos</a:t>
            </a:r>
            <a:r>
              <a:rPr lang="en-US" sz="2000" dirty="0"/>
              <a:t> </a:t>
            </a:r>
            <a:r>
              <a:rPr lang="en-US" sz="2000" dirty="0" err="1"/>
              <a:t>participar</a:t>
            </a:r>
            <a:r>
              <a:rPr lang="en-US" sz="2000" dirty="0"/>
              <a:t> </a:t>
            </a:r>
            <a:r>
              <a:rPr lang="en-US" sz="2000" dirty="0" err="1"/>
              <a:t>plenamente</a:t>
            </a:r>
            <a:r>
              <a:rPr lang="en-US" sz="2000" dirty="0"/>
              <a:t> da </a:t>
            </a:r>
            <a:r>
              <a:rPr lang="en-US" sz="2000" dirty="0" err="1"/>
              <a:t>sociedade</a:t>
            </a:r>
            <a:r>
              <a:rPr lang="en-US" sz="2000" dirty="0"/>
              <a:t> sem </a:t>
            </a:r>
            <a:r>
              <a:rPr lang="en-US" sz="2000" dirty="0" err="1"/>
              <a:t>discriminação</a:t>
            </a:r>
            <a:r>
              <a:rPr lang="en-US" sz="2000" dirty="0"/>
              <a:t>.</a:t>
            </a:r>
            <a:endParaRPr dirty="0"/>
          </a:p>
          <a:p>
            <a:pPr marL="285750" lvl="0" indent="-158750" algn="l" rtl="0">
              <a:lnSpc>
                <a:spcPct val="100000"/>
              </a:lnSpc>
              <a:spcBef>
                <a:spcPts val="1200"/>
              </a:spcBef>
              <a:spcAft>
                <a:spcPts val="0"/>
              </a:spcAft>
              <a:buSzPts val="2000"/>
              <a:buNone/>
            </a:pPr>
            <a:endParaRPr sz="2000" dirty="0"/>
          </a:p>
        </p:txBody>
      </p:sp>
      <p:sp>
        <p:nvSpPr>
          <p:cNvPr id="304" name="Google Shape;304;p22"/>
          <p:cNvSpPr txBox="1">
            <a:spLocks noGrp="1"/>
          </p:cNvSpPr>
          <p:nvPr>
            <p:ph type="title"/>
          </p:nvPr>
        </p:nvSpPr>
        <p:spPr>
          <a:xfrm>
            <a:off x="507206" y="506412"/>
            <a:ext cx="11494294"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Todos </a:t>
            </a:r>
            <a:r>
              <a:rPr lang="en-US" sz="3000" dirty="0" err="1"/>
              <a:t>nós</a:t>
            </a:r>
            <a:r>
              <a:rPr lang="en-US" sz="3000" dirty="0"/>
              <a:t> </a:t>
            </a:r>
            <a:r>
              <a:rPr lang="en-US" sz="3000" dirty="0" err="1"/>
              <a:t>temos</a:t>
            </a:r>
            <a:r>
              <a:rPr lang="en-US" sz="3000" dirty="0"/>
              <a:t> </a:t>
            </a:r>
            <a:r>
              <a:rPr lang="en-US" sz="3000" dirty="0" err="1"/>
              <a:t>direitos</a:t>
            </a:r>
            <a:r>
              <a:rPr lang="en-US" sz="3000" dirty="0"/>
              <a:t> </a:t>
            </a:r>
            <a:r>
              <a:rPr lang="en-US" sz="3000" dirty="0" err="1"/>
              <a:t>civis</a:t>
            </a:r>
            <a:r>
              <a:rPr lang="en-US" sz="3000" dirty="0"/>
              <a:t>, </a:t>
            </a:r>
            <a:r>
              <a:rPr lang="en-US" sz="3000" dirty="0" err="1"/>
              <a:t>políticos</a:t>
            </a:r>
            <a:r>
              <a:rPr lang="en-US" sz="3000" dirty="0"/>
              <a:t>, </a:t>
            </a:r>
            <a:r>
              <a:rPr lang="en-US" sz="3000" dirty="0" err="1"/>
              <a:t>econômicos</a:t>
            </a:r>
            <a:r>
              <a:rPr lang="en-US" sz="3000" dirty="0"/>
              <a:t>, sociais e </a:t>
            </a:r>
            <a:r>
              <a:rPr lang="en-US" sz="3000" dirty="0" err="1"/>
              <a:t>culturais</a:t>
            </a:r>
            <a:r>
              <a:rPr lang="en-US" sz="3000" dirty="0"/>
              <a:t>.</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3"/>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311" name="Google Shape;311;p23"/>
          <p:cNvSpPr txBox="1">
            <a:spLocks noGrp="1"/>
          </p:cNvSpPr>
          <p:nvPr>
            <p:ph type="body" idx="2"/>
          </p:nvPr>
        </p:nvSpPr>
        <p:spPr>
          <a:xfrm>
            <a:off x="507195" y="1304464"/>
            <a:ext cx="11174412" cy="4500000"/>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Aft>
                <a:spcPts val="300"/>
              </a:spcAft>
              <a:buSzPts val="2200"/>
              <a:buChar char="•"/>
            </a:pPr>
            <a:r>
              <a:rPr lang="en-US" sz="2000" dirty="0"/>
              <a:t>Por </a:t>
            </a:r>
            <a:r>
              <a:rPr lang="en-US" sz="2000" dirty="0" err="1"/>
              <a:t>exemplo</a:t>
            </a:r>
            <a:r>
              <a:rPr lang="en-US" sz="2000" dirty="0"/>
              <a:t>:</a:t>
            </a:r>
            <a:endParaRPr sz="2000" dirty="0"/>
          </a:p>
          <a:p>
            <a:pPr marL="631825" lvl="2" indent="-285750" algn="just" rtl="0">
              <a:lnSpc>
                <a:spcPct val="100000"/>
              </a:lnSpc>
              <a:spcBef>
                <a:spcPts val="0"/>
              </a:spcBef>
              <a:spcAft>
                <a:spcPts val="300"/>
              </a:spcAft>
              <a:buSzPts val="2100"/>
              <a:buChar char="•"/>
            </a:pPr>
            <a:r>
              <a:rPr lang="en-US" dirty="0"/>
              <a:t>se o exercício </a:t>
            </a:r>
            <a:r>
              <a:rPr lang="en-US" dirty="0" err="1"/>
              <a:t>desse</a:t>
            </a:r>
            <a:r>
              <a:rPr lang="en-US" dirty="0"/>
              <a:t> </a:t>
            </a:r>
            <a:r>
              <a:rPr lang="en-US" dirty="0" err="1"/>
              <a:t>direito</a:t>
            </a:r>
            <a:r>
              <a:rPr lang="en-US" dirty="0"/>
              <a:t> por uma pessoa </a:t>
            </a:r>
            <a:r>
              <a:rPr lang="en-US" dirty="0" err="1"/>
              <a:t>infringir</a:t>
            </a:r>
            <a:r>
              <a:rPr lang="en-US" dirty="0"/>
              <a:t> </a:t>
            </a:r>
            <a:r>
              <a:rPr lang="en-US" dirty="0" err="1"/>
              <a:t>os</a:t>
            </a:r>
            <a:r>
              <a:rPr lang="en-US" dirty="0"/>
              <a:t> </a:t>
            </a:r>
            <a:r>
              <a:rPr lang="en-US" dirty="0" err="1"/>
              <a:t>direitos</a:t>
            </a:r>
            <a:r>
              <a:rPr lang="en-US" dirty="0"/>
              <a:t> de </a:t>
            </a:r>
            <a:r>
              <a:rPr lang="en-US" dirty="0" err="1"/>
              <a:t>outra</a:t>
            </a:r>
            <a:r>
              <a:rPr lang="en-US" dirty="0"/>
              <a:t> pessoa.</a:t>
            </a:r>
            <a:endParaRPr dirty="0"/>
          </a:p>
          <a:p>
            <a:pPr marL="631825" lvl="2" indent="-285750" algn="just" rtl="0">
              <a:lnSpc>
                <a:spcPct val="100000"/>
              </a:lnSpc>
              <a:spcBef>
                <a:spcPts val="0"/>
              </a:spcBef>
              <a:spcAft>
                <a:spcPts val="300"/>
              </a:spcAft>
              <a:buSzPts val="2100"/>
              <a:buChar char="•"/>
            </a:pPr>
            <a:r>
              <a:rPr lang="en-US" dirty="0"/>
              <a:t>Certos </a:t>
            </a:r>
            <a:r>
              <a:rPr lang="en-US" dirty="0" err="1"/>
              <a:t>direitos</a:t>
            </a:r>
            <a:r>
              <a:rPr lang="en-US" dirty="0"/>
              <a:t> </a:t>
            </a:r>
            <a:r>
              <a:rPr lang="en-US" dirty="0" err="1"/>
              <a:t>podem</a:t>
            </a:r>
            <a:r>
              <a:rPr lang="en-US" dirty="0"/>
              <a:t> ser </a:t>
            </a:r>
            <a:r>
              <a:rPr lang="en-US" dirty="0" err="1"/>
              <a:t>limitados</a:t>
            </a:r>
            <a:r>
              <a:rPr lang="en-US" dirty="0"/>
              <a:t> ou </a:t>
            </a:r>
            <a:r>
              <a:rPr lang="en-US" dirty="0" err="1"/>
              <a:t>suspensos</a:t>
            </a:r>
            <a:r>
              <a:rPr lang="en-US" dirty="0"/>
              <a:t> em </a:t>
            </a:r>
            <a:r>
              <a:rPr lang="en-US" dirty="0" err="1"/>
              <a:t>situações</a:t>
            </a:r>
            <a:r>
              <a:rPr lang="en-US" dirty="0"/>
              <a:t> </a:t>
            </a:r>
            <a:r>
              <a:rPr lang="en-US" dirty="0" err="1"/>
              <a:t>extremas</a:t>
            </a:r>
            <a:r>
              <a:rPr lang="en-US" dirty="0"/>
              <a:t>.</a:t>
            </a:r>
            <a:endParaRPr dirty="0"/>
          </a:p>
          <a:p>
            <a:pPr marL="285750" lvl="0" indent="-285750" algn="just" rtl="0">
              <a:lnSpc>
                <a:spcPct val="100000"/>
              </a:lnSpc>
              <a:spcAft>
                <a:spcPts val="300"/>
              </a:spcAft>
              <a:buSzPts val="2200"/>
              <a:buChar char="•"/>
            </a:pPr>
            <a:r>
              <a:rPr lang="en-US" sz="2000" dirty="0"/>
              <a:t>Mas observe que: </a:t>
            </a:r>
            <a:endParaRPr sz="2000" dirty="0"/>
          </a:p>
          <a:p>
            <a:pPr marL="631825" lvl="2" indent="-285750" algn="just" rtl="0">
              <a:lnSpc>
                <a:spcPct val="100000"/>
              </a:lnSpc>
              <a:spcBef>
                <a:spcPts val="0"/>
              </a:spcBef>
              <a:spcAft>
                <a:spcPts val="300"/>
              </a:spcAft>
              <a:buSzPts val="2100"/>
              <a:buChar char="•"/>
            </a:pPr>
            <a:r>
              <a:rPr lang="en-US" dirty="0"/>
              <a:t>Quaisquer </a:t>
            </a:r>
            <a:r>
              <a:rPr lang="en-US" dirty="0" err="1"/>
              <a:t>restrições</a:t>
            </a:r>
            <a:r>
              <a:rPr lang="en-US" dirty="0"/>
              <a:t> ou </a:t>
            </a:r>
            <a:r>
              <a:rPr lang="en-US" dirty="0" err="1"/>
              <a:t>limitações</a:t>
            </a:r>
            <a:r>
              <a:rPr lang="en-US" dirty="0"/>
              <a:t> </a:t>
            </a:r>
            <a:r>
              <a:rPr lang="en-US" dirty="0" err="1"/>
              <a:t>não</a:t>
            </a:r>
            <a:r>
              <a:rPr lang="en-US" dirty="0"/>
              <a:t> </a:t>
            </a:r>
            <a:r>
              <a:rPr lang="en-US" dirty="0" err="1"/>
              <a:t>podem</a:t>
            </a:r>
            <a:r>
              <a:rPr lang="en-US" dirty="0"/>
              <a:t> ser </a:t>
            </a:r>
            <a:r>
              <a:rPr lang="en-US" dirty="0" err="1"/>
              <a:t>arbitrárias</a:t>
            </a:r>
            <a:r>
              <a:rPr lang="en-US" dirty="0"/>
              <a:t>. </a:t>
            </a:r>
            <a:endParaRPr dirty="0"/>
          </a:p>
          <a:p>
            <a:pPr marL="631825" lvl="2" indent="-285750" algn="just" rtl="0">
              <a:lnSpc>
                <a:spcPct val="100000"/>
              </a:lnSpc>
              <a:spcBef>
                <a:spcPts val="0"/>
              </a:spcBef>
              <a:spcAft>
                <a:spcPts val="300"/>
              </a:spcAft>
              <a:buSzPts val="2100"/>
              <a:buChar char="•"/>
            </a:pPr>
            <a:r>
              <a:rPr lang="en-US" dirty="0"/>
              <a:t>Certos </a:t>
            </a:r>
            <a:r>
              <a:rPr lang="en-US" dirty="0" err="1"/>
              <a:t>direitos</a:t>
            </a:r>
            <a:r>
              <a:rPr lang="en-US" dirty="0"/>
              <a:t> </a:t>
            </a:r>
            <a:r>
              <a:rPr lang="en-US" b="1" dirty="0" err="1"/>
              <a:t>nunca</a:t>
            </a:r>
            <a:r>
              <a:rPr lang="en-US" b="1" dirty="0"/>
              <a:t> </a:t>
            </a:r>
            <a:r>
              <a:rPr lang="en-US" b="1" dirty="0" err="1"/>
              <a:t>podem</a:t>
            </a:r>
            <a:r>
              <a:rPr lang="en-US" b="1" dirty="0"/>
              <a:t> ser </a:t>
            </a:r>
            <a:r>
              <a:rPr lang="en-US" b="1" dirty="0" err="1"/>
              <a:t>limitados</a:t>
            </a:r>
            <a:r>
              <a:rPr lang="en-US" b="1" dirty="0"/>
              <a:t> </a:t>
            </a:r>
            <a:r>
              <a:rPr lang="en-US" dirty="0"/>
              <a:t>ou </a:t>
            </a:r>
            <a:r>
              <a:rPr lang="en-US" dirty="0" err="1"/>
              <a:t>restritos</a:t>
            </a:r>
            <a:r>
              <a:rPr lang="en-US" dirty="0"/>
              <a:t>:</a:t>
            </a:r>
            <a:endParaRPr dirty="0"/>
          </a:p>
          <a:p>
            <a:pPr marL="982663" lvl="4" indent="-285750" algn="just" rtl="0">
              <a:lnSpc>
                <a:spcPct val="100000"/>
              </a:lnSpc>
              <a:spcBef>
                <a:spcPts val="0"/>
              </a:spcBef>
              <a:spcAft>
                <a:spcPts val="300"/>
              </a:spcAft>
              <a:buSzPts val="2000"/>
              <a:buChar char="•"/>
            </a:pPr>
            <a:r>
              <a:rPr lang="en-US" dirty="0"/>
              <a:t>o </a:t>
            </a:r>
            <a:r>
              <a:rPr lang="en-US" dirty="0" err="1"/>
              <a:t>direito</a:t>
            </a:r>
            <a:r>
              <a:rPr lang="en-US" dirty="0"/>
              <a:t> à vida;</a:t>
            </a:r>
            <a:endParaRPr dirty="0"/>
          </a:p>
          <a:p>
            <a:pPr marL="982663" lvl="4" indent="-285750" algn="just" rtl="0">
              <a:lnSpc>
                <a:spcPct val="100000"/>
              </a:lnSpc>
              <a:spcBef>
                <a:spcPts val="0"/>
              </a:spcBef>
              <a:spcAft>
                <a:spcPts val="300"/>
              </a:spcAft>
              <a:buSzPts val="2000"/>
              <a:buChar char="•"/>
            </a:pPr>
            <a:r>
              <a:rPr lang="en-US" dirty="0"/>
              <a:t>o </a:t>
            </a:r>
            <a:r>
              <a:rPr lang="en-US" dirty="0" err="1"/>
              <a:t>direito</a:t>
            </a:r>
            <a:r>
              <a:rPr lang="en-US" dirty="0"/>
              <a:t> de </a:t>
            </a:r>
            <a:r>
              <a:rPr lang="en-US" dirty="0" err="1"/>
              <a:t>não</a:t>
            </a:r>
            <a:r>
              <a:rPr lang="en-US" dirty="0"/>
              <a:t> ser </a:t>
            </a:r>
            <a:r>
              <a:rPr lang="en-US" dirty="0" err="1"/>
              <a:t>submetido</a:t>
            </a:r>
            <a:r>
              <a:rPr lang="en-US" dirty="0"/>
              <a:t> a </a:t>
            </a:r>
            <a:r>
              <a:rPr lang="en-US" dirty="0" err="1"/>
              <a:t>tortura</a:t>
            </a:r>
            <a:r>
              <a:rPr lang="en-US" dirty="0"/>
              <a:t>, </a:t>
            </a:r>
            <a:r>
              <a:rPr lang="en-US" dirty="0" err="1"/>
              <a:t>tratamento</a:t>
            </a:r>
            <a:r>
              <a:rPr lang="en-US" dirty="0"/>
              <a:t> ou </a:t>
            </a:r>
            <a:r>
              <a:rPr lang="en-US" dirty="0" err="1"/>
              <a:t>punição</a:t>
            </a:r>
            <a:r>
              <a:rPr lang="en-US" dirty="0"/>
              <a:t> cruel, </a:t>
            </a:r>
            <a:r>
              <a:rPr lang="en-US" dirty="0" err="1"/>
              <a:t>desumano</a:t>
            </a:r>
            <a:r>
              <a:rPr lang="en-US" dirty="0"/>
              <a:t> ou </a:t>
            </a:r>
            <a:r>
              <a:rPr lang="en-US" dirty="0" err="1"/>
              <a:t>degradante</a:t>
            </a:r>
            <a:r>
              <a:rPr lang="en-US" dirty="0"/>
              <a:t>;</a:t>
            </a:r>
            <a:endParaRPr dirty="0"/>
          </a:p>
          <a:p>
            <a:pPr marL="982663" lvl="4" indent="-285750" algn="just" rtl="0">
              <a:lnSpc>
                <a:spcPct val="100000"/>
              </a:lnSpc>
              <a:spcBef>
                <a:spcPts val="0"/>
              </a:spcBef>
              <a:spcAft>
                <a:spcPts val="300"/>
              </a:spcAft>
              <a:buSzPts val="2000"/>
              <a:buChar char="•"/>
            </a:pPr>
            <a:r>
              <a:rPr lang="en-US" dirty="0"/>
              <a:t>o </a:t>
            </a:r>
            <a:r>
              <a:rPr lang="en-US" dirty="0" err="1"/>
              <a:t>direito</a:t>
            </a:r>
            <a:r>
              <a:rPr lang="en-US" dirty="0"/>
              <a:t> de </a:t>
            </a:r>
            <a:r>
              <a:rPr lang="en-US" dirty="0" err="1"/>
              <a:t>não</a:t>
            </a:r>
            <a:r>
              <a:rPr lang="en-US" dirty="0"/>
              <a:t> ser </a:t>
            </a:r>
            <a:r>
              <a:rPr lang="en-US" dirty="0" err="1"/>
              <a:t>submetido</a:t>
            </a:r>
            <a:r>
              <a:rPr lang="en-US" dirty="0"/>
              <a:t> à </a:t>
            </a:r>
            <a:r>
              <a:rPr lang="en-US" dirty="0" err="1"/>
              <a:t>escravidão</a:t>
            </a:r>
            <a:r>
              <a:rPr lang="en-US" dirty="0"/>
              <a:t>;</a:t>
            </a:r>
            <a:endParaRPr dirty="0"/>
          </a:p>
          <a:p>
            <a:pPr marL="982663" lvl="4" indent="-285750" algn="just" rtl="0">
              <a:lnSpc>
                <a:spcPct val="100000"/>
              </a:lnSpc>
              <a:spcBef>
                <a:spcPts val="0"/>
              </a:spcBef>
              <a:spcAft>
                <a:spcPts val="300"/>
              </a:spcAft>
              <a:buSzPts val="2000"/>
              <a:buChar char="•"/>
            </a:pPr>
            <a:r>
              <a:rPr lang="en-US" dirty="0"/>
              <a:t>o </a:t>
            </a:r>
            <a:r>
              <a:rPr lang="en-US" dirty="0" err="1"/>
              <a:t>direito</a:t>
            </a:r>
            <a:r>
              <a:rPr lang="en-US" dirty="0"/>
              <a:t> de ser </a:t>
            </a:r>
            <a:r>
              <a:rPr lang="en-US" dirty="0" err="1"/>
              <a:t>reconhecido</a:t>
            </a:r>
            <a:r>
              <a:rPr lang="en-US" dirty="0"/>
              <a:t> em </a:t>
            </a:r>
            <a:r>
              <a:rPr lang="en-US" dirty="0" err="1"/>
              <a:t>todos</a:t>
            </a:r>
            <a:r>
              <a:rPr lang="en-US" dirty="0"/>
              <a:t> </a:t>
            </a:r>
            <a:r>
              <a:rPr lang="en-US" dirty="0" err="1"/>
              <a:t>os</a:t>
            </a:r>
            <a:r>
              <a:rPr lang="en-US" dirty="0"/>
              <a:t> </a:t>
            </a:r>
            <a:r>
              <a:rPr lang="en-US" dirty="0" err="1"/>
              <a:t>lugares</a:t>
            </a:r>
            <a:r>
              <a:rPr lang="en-US" dirty="0"/>
              <a:t> como pessoa </a:t>
            </a:r>
            <a:r>
              <a:rPr lang="en-US" dirty="0" err="1"/>
              <a:t>perante</a:t>
            </a:r>
            <a:r>
              <a:rPr lang="en-US" dirty="0"/>
              <a:t> a lei;</a:t>
            </a:r>
            <a:endParaRPr dirty="0"/>
          </a:p>
          <a:p>
            <a:pPr marL="982663" lvl="4" indent="-285750" algn="just" rtl="0">
              <a:lnSpc>
                <a:spcPct val="100000"/>
              </a:lnSpc>
              <a:spcBef>
                <a:spcPts val="0"/>
              </a:spcBef>
              <a:spcAft>
                <a:spcPts val="300"/>
              </a:spcAft>
              <a:buSzPts val="2000"/>
              <a:buChar char="•"/>
            </a:pPr>
            <a:r>
              <a:rPr lang="en-US" dirty="0"/>
              <a:t>e o </a:t>
            </a:r>
            <a:r>
              <a:rPr lang="en-US" dirty="0" err="1"/>
              <a:t>direito</a:t>
            </a:r>
            <a:r>
              <a:rPr lang="en-US" dirty="0"/>
              <a:t> de </a:t>
            </a:r>
            <a:r>
              <a:rPr lang="en-US" dirty="0" err="1"/>
              <a:t>não</a:t>
            </a:r>
            <a:r>
              <a:rPr lang="en-US" dirty="0"/>
              <a:t> ser </a:t>
            </a:r>
            <a:r>
              <a:rPr lang="en-US" dirty="0" err="1"/>
              <a:t>discriminado</a:t>
            </a:r>
            <a:r>
              <a:rPr lang="en-US" dirty="0"/>
              <a:t>.</a:t>
            </a:r>
            <a:endParaRPr dirty="0"/>
          </a:p>
          <a:p>
            <a:pPr marL="285750" lvl="0" indent="-146050" algn="l" rtl="0">
              <a:lnSpc>
                <a:spcPct val="100000"/>
              </a:lnSpc>
              <a:spcBef>
                <a:spcPts val="1200"/>
              </a:spcBef>
              <a:spcAft>
                <a:spcPts val="0"/>
              </a:spcAft>
              <a:buSzPts val="2200"/>
              <a:buNone/>
            </a:pPr>
            <a:endParaRPr dirty="0"/>
          </a:p>
        </p:txBody>
      </p:sp>
      <p:sp>
        <p:nvSpPr>
          <p:cNvPr id="312" name="Google Shape;312;p23"/>
          <p:cNvSpPr txBox="1">
            <a:spLocks noGrp="1"/>
          </p:cNvSpPr>
          <p:nvPr>
            <p:ph type="title"/>
          </p:nvPr>
        </p:nvSpPr>
        <p:spPr>
          <a:xfrm>
            <a:off x="507206" y="290437"/>
            <a:ext cx="11555840"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Alguns </a:t>
            </a:r>
            <a:r>
              <a:rPr lang="en-US" sz="3000" dirty="0" err="1"/>
              <a:t>direitos</a:t>
            </a:r>
            <a:r>
              <a:rPr lang="en-US" sz="3000" dirty="0"/>
              <a:t> (mas </a:t>
            </a:r>
            <a:r>
              <a:rPr lang="en-US" sz="3000" dirty="0" err="1"/>
              <a:t>apenas</a:t>
            </a:r>
            <a:r>
              <a:rPr lang="en-US" sz="3000" dirty="0"/>
              <a:t> alguns) </a:t>
            </a:r>
            <a:r>
              <a:rPr lang="en-US" sz="3000" dirty="0" err="1"/>
              <a:t>podem</a:t>
            </a:r>
            <a:r>
              <a:rPr lang="en-US" sz="3000" dirty="0"/>
              <a:t> ser </a:t>
            </a:r>
            <a:r>
              <a:rPr lang="en-US" dirty="0" err="1"/>
              <a:t>restringidos</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4"/>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319" name="Google Shape;319;p24"/>
          <p:cNvSpPr txBox="1">
            <a:spLocks noGrp="1"/>
          </p:cNvSpPr>
          <p:nvPr>
            <p:ph type="body" idx="2"/>
          </p:nvPr>
        </p:nvSpPr>
        <p:spPr>
          <a:xfrm>
            <a:off x="507195" y="1511188"/>
            <a:ext cx="11174412" cy="3420041"/>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300"/>
              </a:spcBef>
              <a:spcAft>
                <a:spcPts val="0"/>
              </a:spcAft>
              <a:buSzPts val="2200"/>
              <a:buChar char="•"/>
            </a:pPr>
            <a:r>
              <a:rPr lang="en-US" sz="2200" dirty="0"/>
              <a:t>Ao </a:t>
            </a:r>
            <a:r>
              <a:rPr lang="en-US" sz="2200" dirty="0" err="1"/>
              <a:t>longo</a:t>
            </a:r>
            <a:r>
              <a:rPr lang="en-US" sz="2200" dirty="0"/>
              <a:t> dos </a:t>
            </a:r>
            <a:r>
              <a:rPr lang="en-US" sz="2200" dirty="0" err="1"/>
              <a:t>anos</a:t>
            </a:r>
            <a:r>
              <a:rPr lang="en-US" sz="2200" dirty="0"/>
              <a:t>, as </a:t>
            </a:r>
            <a:r>
              <a:rPr lang="en-US" sz="2200" dirty="0" err="1"/>
              <a:t>discussões</a:t>
            </a:r>
            <a:r>
              <a:rPr lang="en-US" sz="2200" dirty="0"/>
              <a:t> sobre </a:t>
            </a:r>
            <a:r>
              <a:rPr lang="en-US" sz="2200" dirty="0" err="1"/>
              <a:t>questões</a:t>
            </a:r>
            <a:r>
              <a:rPr lang="en-US" sz="2200" dirty="0"/>
              <a:t> de </a:t>
            </a:r>
            <a:r>
              <a:rPr lang="en-US" sz="2200" dirty="0" err="1"/>
              <a:t>direitos</a:t>
            </a:r>
            <a:r>
              <a:rPr lang="en-US" sz="2200" dirty="0"/>
              <a:t> </a:t>
            </a:r>
            <a:r>
              <a:rPr lang="en-US" sz="2200" dirty="0" err="1"/>
              <a:t>humanos</a:t>
            </a:r>
            <a:r>
              <a:rPr lang="en-US" sz="2200" dirty="0"/>
              <a:t> </a:t>
            </a:r>
            <a:r>
              <a:rPr lang="en-US" sz="2200" dirty="0" err="1"/>
              <a:t>levaram</a:t>
            </a:r>
            <a:r>
              <a:rPr lang="en-US" sz="2200" dirty="0"/>
              <a:t> a um </a:t>
            </a:r>
            <a:r>
              <a:rPr lang="en-US" sz="2200" dirty="0" err="1"/>
              <a:t>entendimento</a:t>
            </a:r>
            <a:r>
              <a:rPr lang="en-US" sz="2200" dirty="0"/>
              <a:t> de duas “</a:t>
            </a:r>
            <a:r>
              <a:rPr lang="en-US" sz="2200" dirty="0" err="1"/>
              <a:t>gerações</a:t>
            </a:r>
            <a:r>
              <a:rPr lang="en-US" sz="2200" dirty="0"/>
              <a:t>” diferentes de </a:t>
            </a:r>
            <a:r>
              <a:rPr lang="en-US" sz="2200" dirty="0" err="1"/>
              <a:t>direitos</a:t>
            </a:r>
            <a:r>
              <a:rPr lang="en-US" sz="2200" dirty="0"/>
              <a:t>: </a:t>
            </a:r>
            <a:endParaRPr dirty="0"/>
          </a:p>
          <a:p>
            <a:pPr marL="631825" lvl="2" indent="-285750" algn="just" rtl="0">
              <a:lnSpc>
                <a:spcPct val="100000"/>
              </a:lnSpc>
              <a:spcBef>
                <a:spcPts val="300"/>
              </a:spcBef>
              <a:spcAft>
                <a:spcPts val="0"/>
              </a:spcAft>
              <a:buSzPts val="2000"/>
              <a:buChar char="•"/>
            </a:pPr>
            <a:r>
              <a:rPr lang="en-US" sz="2000" dirty="0"/>
              <a:t>a “</a:t>
            </a:r>
            <a:r>
              <a:rPr lang="en-US" sz="2000" dirty="0" err="1"/>
              <a:t>primeira</a:t>
            </a:r>
            <a:r>
              <a:rPr lang="en-US" sz="2000" dirty="0"/>
              <a:t> </a:t>
            </a:r>
            <a:r>
              <a:rPr lang="en-US" sz="2000" dirty="0" err="1"/>
              <a:t>geração</a:t>
            </a:r>
            <a:r>
              <a:rPr lang="en-US" sz="2000" dirty="0"/>
              <a:t> de </a:t>
            </a:r>
            <a:r>
              <a:rPr lang="en-US" sz="2000" dirty="0" err="1"/>
              <a:t>direitos</a:t>
            </a:r>
            <a:r>
              <a:rPr lang="en-US" sz="2000" dirty="0"/>
              <a:t>” (</a:t>
            </a:r>
            <a:r>
              <a:rPr lang="en-US" sz="2000" dirty="0" err="1"/>
              <a:t>direitos</a:t>
            </a:r>
            <a:r>
              <a:rPr lang="en-US" sz="2000" dirty="0"/>
              <a:t> </a:t>
            </a:r>
            <a:r>
              <a:rPr lang="en-US" sz="2000" dirty="0" err="1"/>
              <a:t>civis</a:t>
            </a:r>
            <a:r>
              <a:rPr lang="en-US" sz="2000" dirty="0"/>
              <a:t> e </a:t>
            </a:r>
            <a:r>
              <a:rPr lang="en-US" sz="2000" dirty="0" err="1"/>
              <a:t>políticos</a:t>
            </a:r>
            <a:r>
              <a:rPr lang="en-US" sz="2000" dirty="0"/>
              <a:t>) e </a:t>
            </a:r>
            <a:endParaRPr dirty="0"/>
          </a:p>
          <a:p>
            <a:pPr marL="631825" lvl="2" indent="-285750" algn="just" rtl="0">
              <a:lnSpc>
                <a:spcPct val="100000"/>
              </a:lnSpc>
              <a:spcBef>
                <a:spcPts val="300"/>
              </a:spcBef>
              <a:spcAft>
                <a:spcPts val="0"/>
              </a:spcAft>
              <a:buSzPts val="2000"/>
              <a:buChar char="•"/>
            </a:pPr>
            <a:r>
              <a:rPr lang="en-US" sz="2000" dirty="0"/>
              <a:t>a “</a:t>
            </a:r>
            <a:r>
              <a:rPr lang="en-US" sz="2000" dirty="0" err="1"/>
              <a:t>segunda</a:t>
            </a:r>
            <a:r>
              <a:rPr lang="en-US" sz="2000" dirty="0"/>
              <a:t> </a:t>
            </a:r>
            <a:r>
              <a:rPr lang="en-US" sz="2000" dirty="0" err="1"/>
              <a:t>geração</a:t>
            </a:r>
            <a:r>
              <a:rPr lang="en-US" sz="2000" dirty="0"/>
              <a:t> de </a:t>
            </a:r>
            <a:r>
              <a:rPr lang="en-US" sz="2000" dirty="0" err="1"/>
              <a:t>direitos</a:t>
            </a:r>
            <a:r>
              <a:rPr lang="en-US" sz="2000" dirty="0"/>
              <a:t>” (</a:t>
            </a:r>
            <a:r>
              <a:rPr lang="en-US" sz="2000" dirty="0" err="1"/>
              <a:t>direitos</a:t>
            </a:r>
            <a:r>
              <a:rPr lang="en-US" sz="2000" dirty="0"/>
              <a:t> </a:t>
            </a:r>
            <a:r>
              <a:rPr lang="en-US" sz="2000" dirty="0" err="1"/>
              <a:t>econômicos</a:t>
            </a:r>
            <a:r>
              <a:rPr lang="en-US" sz="2000" dirty="0"/>
              <a:t>, sociais e </a:t>
            </a:r>
            <a:r>
              <a:rPr lang="en-US" sz="2000" dirty="0" err="1"/>
              <a:t>culturais</a:t>
            </a:r>
            <a:r>
              <a:rPr lang="en-US" sz="2000" dirty="0"/>
              <a:t>). </a:t>
            </a:r>
            <a:endParaRPr dirty="0"/>
          </a:p>
          <a:p>
            <a:pPr marL="285750" lvl="0" indent="-285750" algn="just" rtl="0">
              <a:lnSpc>
                <a:spcPct val="100000"/>
              </a:lnSpc>
              <a:spcBef>
                <a:spcPts val="300"/>
              </a:spcBef>
              <a:spcAft>
                <a:spcPts val="0"/>
              </a:spcAft>
              <a:buSzPts val="2200"/>
              <a:buChar char="•"/>
            </a:pPr>
            <a:r>
              <a:rPr lang="en-US" sz="2200" dirty="0"/>
              <a:t>Mais </a:t>
            </a:r>
            <a:r>
              <a:rPr lang="en-US" sz="2200" dirty="0" err="1"/>
              <a:t>recentemente</a:t>
            </a:r>
            <a:r>
              <a:rPr lang="en-US" sz="2200" dirty="0"/>
              <a:t>, a </a:t>
            </a:r>
            <a:r>
              <a:rPr lang="en-US" sz="2200" dirty="0" err="1"/>
              <a:t>atenção</a:t>
            </a:r>
            <a:r>
              <a:rPr lang="en-US" sz="2200" dirty="0"/>
              <a:t> tem se </a:t>
            </a:r>
            <a:r>
              <a:rPr lang="en-US" sz="2200" dirty="0" err="1"/>
              <a:t>concentrado</a:t>
            </a:r>
            <a:r>
              <a:rPr lang="en-US" sz="2200" dirty="0"/>
              <a:t> em uma “</a:t>
            </a:r>
            <a:r>
              <a:rPr lang="en-US" sz="2200" dirty="0" err="1"/>
              <a:t>terceira</a:t>
            </a:r>
            <a:r>
              <a:rPr lang="en-US" sz="2200" dirty="0"/>
              <a:t> </a:t>
            </a:r>
            <a:r>
              <a:rPr lang="en-US" sz="2200" dirty="0" err="1"/>
              <a:t>geração</a:t>
            </a:r>
            <a:r>
              <a:rPr lang="en-US" sz="2200" dirty="0"/>
              <a:t> de </a:t>
            </a:r>
            <a:r>
              <a:rPr lang="en-US" sz="2200" dirty="0" err="1"/>
              <a:t>direitos</a:t>
            </a:r>
            <a:r>
              <a:rPr lang="en-US" sz="2200" dirty="0"/>
              <a:t>” </a:t>
            </a:r>
            <a:r>
              <a:rPr lang="en-US" sz="2200" dirty="0" err="1"/>
              <a:t>envolvendo</a:t>
            </a:r>
            <a:r>
              <a:rPr lang="en-US" sz="2200" dirty="0"/>
              <a:t> </a:t>
            </a:r>
            <a:r>
              <a:rPr lang="en-US" sz="2200" dirty="0" err="1"/>
              <a:t>direitos</a:t>
            </a:r>
            <a:r>
              <a:rPr lang="en-US" sz="2200" dirty="0"/>
              <a:t> </a:t>
            </a:r>
            <a:r>
              <a:rPr lang="en-US" sz="2200" dirty="0" err="1"/>
              <a:t>coletivos</a:t>
            </a:r>
            <a:r>
              <a:rPr lang="en-US" sz="2200" dirty="0"/>
              <a:t>, </a:t>
            </a:r>
            <a:r>
              <a:rPr lang="en-US" sz="2200" dirty="0" err="1"/>
              <a:t>notadamente</a:t>
            </a:r>
            <a:r>
              <a:rPr lang="en-US" sz="2200" dirty="0"/>
              <a:t> das </a:t>
            </a:r>
            <a:r>
              <a:rPr lang="en-US" sz="2200" dirty="0" err="1"/>
              <a:t>populações</a:t>
            </a:r>
            <a:r>
              <a:rPr lang="en-US" sz="2200" dirty="0"/>
              <a:t> </a:t>
            </a:r>
            <a:r>
              <a:rPr lang="en-US" sz="2200" dirty="0" err="1"/>
              <a:t>indígenas</a:t>
            </a:r>
            <a:r>
              <a:rPr lang="en-US" sz="2200" dirty="0"/>
              <a:t>, tais como: </a:t>
            </a:r>
            <a:endParaRPr dirty="0"/>
          </a:p>
          <a:p>
            <a:pPr marL="631825" lvl="2" indent="-285750" algn="just" rtl="0">
              <a:lnSpc>
                <a:spcPct val="100000"/>
              </a:lnSpc>
              <a:spcBef>
                <a:spcPts val="300"/>
              </a:spcBef>
              <a:spcAft>
                <a:spcPts val="0"/>
              </a:spcAft>
              <a:buSzPts val="2000"/>
              <a:buChar char="•"/>
            </a:pPr>
            <a:r>
              <a:rPr lang="en-US" sz="2000" dirty="0"/>
              <a:t>o </a:t>
            </a:r>
            <a:r>
              <a:rPr lang="en-US" sz="2000" dirty="0" err="1"/>
              <a:t>direito</a:t>
            </a:r>
            <a:r>
              <a:rPr lang="en-US" sz="2000" dirty="0"/>
              <a:t> à </a:t>
            </a:r>
            <a:r>
              <a:rPr lang="en-US" sz="2000" dirty="0" err="1"/>
              <a:t>identidade</a:t>
            </a:r>
            <a:r>
              <a:rPr lang="en-US" sz="2000" dirty="0"/>
              <a:t>, à terra e </a:t>
            </a:r>
            <a:r>
              <a:rPr lang="en-US" sz="2000" dirty="0" err="1"/>
              <a:t>aos</a:t>
            </a:r>
            <a:r>
              <a:rPr lang="en-US" sz="2000" dirty="0"/>
              <a:t> </a:t>
            </a:r>
            <a:r>
              <a:rPr lang="en-US" sz="2000" dirty="0" err="1"/>
              <a:t>recursos</a:t>
            </a:r>
            <a:r>
              <a:rPr lang="en-US" sz="2000" dirty="0"/>
              <a:t>, </a:t>
            </a:r>
            <a:endParaRPr dirty="0"/>
          </a:p>
          <a:p>
            <a:pPr marL="631825" lvl="2" indent="-285750" algn="just" rtl="0">
              <a:lnSpc>
                <a:spcPct val="100000"/>
              </a:lnSpc>
              <a:spcBef>
                <a:spcPts val="300"/>
              </a:spcBef>
              <a:spcAft>
                <a:spcPts val="0"/>
              </a:spcAft>
              <a:buSzPts val="2000"/>
              <a:buChar char="•"/>
            </a:pPr>
            <a:r>
              <a:rPr lang="en-US" sz="2000" dirty="0"/>
              <a:t>o </a:t>
            </a:r>
            <a:r>
              <a:rPr lang="en-US" sz="2000" dirty="0" err="1"/>
              <a:t>direito</a:t>
            </a:r>
            <a:r>
              <a:rPr lang="en-US" sz="2000" dirty="0"/>
              <a:t> a um </a:t>
            </a:r>
            <a:r>
              <a:rPr lang="en-US" sz="2000" dirty="0" err="1"/>
              <a:t>ambiente</a:t>
            </a:r>
            <a:r>
              <a:rPr lang="en-US" sz="2000" dirty="0"/>
              <a:t> </a:t>
            </a:r>
            <a:r>
              <a:rPr lang="en-US" sz="2000" dirty="0" err="1"/>
              <a:t>saudável</a:t>
            </a:r>
            <a:r>
              <a:rPr lang="en-US" sz="2000" dirty="0"/>
              <a:t> e </a:t>
            </a:r>
            <a:r>
              <a:rPr lang="en-US" sz="2000" dirty="0" err="1"/>
              <a:t>sustentável</a:t>
            </a:r>
            <a:r>
              <a:rPr lang="en-US" sz="2000" dirty="0"/>
              <a:t> e </a:t>
            </a:r>
            <a:endParaRPr dirty="0"/>
          </a:p>
          <a:p>
            <a:pPr marL="631825" lvl="2" indent="-285750" algn="just" rtl="0">
              <a:lnSpc>
                <a:spcPct val="100000"/>
              </a:lnSpc>
              <a:spcBef>
                <a:spcPts val="300"/>
              </a:spcBef>
              <a:spcAft>
                <a:spcPts val="0"/>
              </a:spcAft>
              <a:buSzPts val="2000"/>
              <a:buChar char="•"/>
            </a:pPr>
            <a:r>
              <a:rPr lang="en-US" sz="2000" dirty="0"/>
              <a:t>o </a:t>
            </a:r>
            <a:r>
              <a:rPr lang="en-US" sz="2000" dirty="0" err="1"/>
              <a:t>direito</a:t>
            </a:r>
            <a:r>
              <a:rPr lang="en-US" sz="2000" dirty="0"/>
              <a:t> ao </a:t>
            </a:r>
            <a:r>
              <a:rPr lang="en-US" sz="2000" dirty="0" err="1"/>
              <a:t>desenvolvimento</a:t>
            </a:r>
            <a:r>
              <a:rPr lang="en-US" sz="2000" dirty="0"/>
              <a:t>.</a:t>
            </a:r>
            <a:endParaRPr dirty="0"/>
          </a:p>
          <a:p>
            <a:pPr marL="285750" lvl="0" indent="-146050" algn="l" rtl="0">
              <a:lnSpc>
                <a:spcPct val="100000"/>
              </a:lnSpc>
              <a:spcBef>
                <a:spcPts val="1200"/>
              </a:spcBef>
              <a:spcAft>
                <a:spcPts val="0"/>
              </a:spcAft>
              <a:buSzPts val="2200"/>
              <a:buNone/>
            </a:pPr>
            <a:endParaRPr dirty="0"/>
          </a:p>
        </p:txBody>
      </p:sp>
      <p:sp>
        <p:nvSpPr>
          <p:cNvPr id="320" name="Google Shape;320;p24"/>
          <p:cNvSpPr txBox="1">
            <a:spLocks noGrp="1"/>
          </p:cNvSpPr>
          <p:nvPr>
            <p:ph type="title"/>
          </p:nvPr>
        </p:nvSpPr>
        <p:spPr>
          <a:xfrm>
            <a:off x="507205" y="506412"/>
            <a:ext cx="11520671"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Algumas</a:t>
            </a:r>
            <a:r>
              <a:rPr lang="en-US" sz="3000" dirty="0"/>
              <a:t> pessoas </a:t>
            </a:r>
            <a:r>
              <a:rPr lang="en-US" sz="3000" dirty="0" err="1"/>
              <a:t>falam</a:t>
            </a:r>
            <a:r>
              <a:rPr lang="en-US" sz="3000" dirty="0"/>
              <a:t> de “</a:t>
            </a:r>
            <a:r>
              <a:rPr lang="en-US" sz="3000" dirty="0" err="1"/>
              <a:t>gerações</a:t>
            </a:r>
            <a:r>
              <a:rPr lang="en-US" sz="3000" dirty="0"/>
              <a:t> de </a:t>
            </a:r>
            <a:r>
              <a:rPr lang="en-US" sz="3000" dirty="0" err="1"/>
              <a:t>direitos</a:t>
            </a:r>
            <a:r>
              <a:rPr lang="en-US" sz="3000" dirty="0"/>
              <a:t>”</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5"/>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327" name="Google Shape;327;p25"/>
          <p:cNvSpPr txBox="1">
            <a:spLocks noGrp="1"/>
          </p:cNvSpPr>
          <p:nvPr>
            <p:ph type="body" idx="2"/>
          </p:nvPr>
        </p:nvSpPr>
        <p:spPr>
          <a:xfrm>
            <a:off x="507195" y="1511188"/>
            <a:ext cx="11174412" cy="3420041"/>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300"/>
              </a:spcBef>
              <a:spcAft>
                <a:spcPts val="0"/>
              </a:spcAft>
              <a:buSzPts val="2200"/>
              <a:buNone/>
            </a:pPr>
            <a:r>
              <a:rPr lang="en-US" sz="2200" dirty="0" err="1"/>
              <a:t>Direitos</a:t>
            </a:r>
            <a:r>
              <a:rPr lang="en-US" sz="2200" dirty="0"/>
              <a:t> </a:t>
            </a:r>
            <a:r>
              <a:rPr lang="en-US" sz="2200" dirty="0" err="1"/>
              <a:t>humanos</a:t>
            </a:r>
            <a:r>
              <a:rPr lang="en-US" sz="2200" dirty="0"/>
              <a:t>. </a:t>
            </a:r>
            <a:endParaRPr dirty="0"/>
          </a:p>
          <a:p>
            <a:pPr marL="285750" lvl="0" indent="-285750" algn="l" rtl="0">
              <a:lnSpc>
                <a:spcPct val="100000"/>
              </a:lnSpc>
              <a:spcBef>
                <a:spcPts val="300"/>
              </a:spcBef>
              <a:spcAft>
                <a:spcPts val="0"/>
              </a:spcAft>
              <a:buSzPts val="2200"/>
              <a:buChar char="•"/>
            </a:pPr>
            <a:r>
              <a:rPr lang="en-US" dirty="0" err="1"/>
              <a:t>dizem</a:t>
            </a:r>
            <a:r>
              <a:rPr lang="en-US" dirty="0"/>
              <a:t> </a:t>
            </a:r>
            <a:r>
              <a:rPr lang="en-US" dirty="0" err="1"/>
              <a:t>respeito</a:t>
            </a:r>
            <a:r>
              <a:rPr lang="en-US" dirty="0"/>
              <a:t> a </a:t>
            </a:r>
            <a:r>
              <a:rPr lang="en-US" dirty="0" err="1"/>
              <a:t>cada</a:t>
            </a:r>
            <a:r>
              <a:rPr lang="en-US" dirty="0"/>
              <a:t> </a:t>
            </a:r>
            <a:r>
              <a:rPr lang="en-US" dirty="0" err="1"/>
              <a:t>parte</a:t>
            </a:r>
            <a:r>
              <a:rPr lang="en-US" dirty="0"/>
              <a:t> de </a:t>
            </a:r>
            <a:r>
              <a:rPr lang="en-US" dirty="0" err="1"/>
              <a:t>nossas</a:t>
            </a:r>
            <a:r>
              <a:rPr lang="en-US" dirty="0"/>
              <a:t> </a:t>
            </a:r>
            <a:r>
              <a:rPr lang="en-US" dirty="0" err="1"/>
              <a:t>vidas</a:t>
            </a:r>
            <a:r>
              <a:rPr lang="en-US" dirty="0"/>
              <a:t>;</a:t>
            </a:r>
            <a:endParaRPr dirty="0"/>
          </a:p>
          <a:p>
            <a:pPr marL="285750" lvl="0" indent="-285750" algn="l" rtl="0">
              <a:lnSpc>
                <a:spcPct val="100000"/>
              </a:lnSpc>
              <a:spcBef>
                <a:spcPts val="300"/>
              </a:spcBef>
              <a:spcAft>
                <a:spcPts val="0"/>
              </a:spcAft>
              <a:buSzPts val="2200"/>
              <a:buChar char="•"/>
            </a:pPr>
            <a:r>
              <a:rPr lang="en-US" dirty="0"/>
              <a:t>pertencem a </a:t>
            </a:r>
            <a:r>
              <a:rPr lang="en-US" dirty="0" err="1"/>
              <a:t>todos</a:t>
            </a:r>
            <a:r>
              <a:rPr lang="en-US" dirty="0"/>
              <a:t> no </a:t>
            </a:r>
            <a:r>
              <a:rPr lang="en-US" dirty="0" err="1"/>
              <a:t>mundo</a:t>
            </a:r>
            <a:r>
              <a:rPr lang="en-US" dirty="0"/>
              <a:t>;</a:t>
            </a:r>
            <a:endParaRPr dirty="0"/>
          </a:p>
          <a:p>
            <a:pPr marL="285750" lvl="0" indent="-285750" algn="l" rtl="0">
              <a:lnSpc>
                <a:spcPct val="100000"/>
              </a:lnSpc>
              <a:spcBef>
                <a:spcPts val="300"/>
              </a:spcBef>
              <a:spcAft>
                <a:spcPts val="0"/>
              </a:spcAft>
              <a:buSzPts val="2200"/>
              <a:buChar char="•"/>
            </a:pPr>
            <a:r>
              <a:rPr lang="en-US" dirty="0" err="1"/>
              <a:t>não</a:t>
            </a:r>
            <a:r>
              <a:rPr lang="en-US" dirty="0"/>
              <a:t> </a:t>
            </a:r>
            <a:r>
              <a:rPr lang="en-US" dirty="0" err="1"/>
              <a:t>devem</a:t>
            </a:r>
            <a:r>
              <a:rPr lang="en-US" dirty="0"/>
              <a:t> ser </a:t>
            </a:r>
            <a:r>
              <a:rPr lang="en-US" dirty="0" err="1"/>
              <a:t>arbitrariamente</a:t>
            </a:r>
            <a:r>
              <a:rPr lang="en-US" dirty="0"/>
              <a:t> </a:t>
            </a:r>
            <a:r>
              <a:rPr lang="en-US" dirty="0" err="1"/>
              <a:t>tirados</a:t>
            </a:r>
            <a:r>
              <a:rPr lang="en-US" dirty="0"/>
              <a:t> das pessoas;</a:t>
            </a:r>
            <a:endParaRPr dirty="0"/>
          </a:p>
          <a:p>
            <a:pPr marL="285750" lvl="0" indent="-285750" algn="l" rtl="0">
              <a:lnSpc>
                <a:spcPct val="100000"/>
              </a:lnSpc>
              <a:spcBef>
                <a:spcPts val="300"/>
              </a:spcBef>
              <a:spcAft>
                <a:spcPts val="0"/>
              </a:spcAft>
              <a:buSzPts val="2200"/>
              <a:buChar char="•"/>
            </a:pPr>
            <a:r>
              <a:rPr lang="en-US" dirty="0"/>
              <a:t>são </a:t>
            </a:r>
            <a:r>
              <a:rPr lang="en-US" dirty="0" err="1"/>
              <a:t>todos</a:t>
            </a:r>
            <a:r>
              <a:rPr lang="en-US" dirty="0"/>
              <a:t> </a:t>
            </a:r>
            <a:r>
              <a:rPr lang="en-US" dirty="0" err="1"/>
              <a:t>necessários</a:t>
            </a:r>
            <a:r>
              <a:rPr lang="en-US" dirty="0"/>
              <a:t> para que </a:t>
            </a:r>
            <a:r>
              <a:rPr lang="en-US" dirty="0" err="1"/>
              <a:t>os</a:t>
            </a:r>
            <a:r>
              <a:rPr lang="en-US" dirty="0"/>
              <a:t> </a:t>
            </a:r>
            <a:r>
              <a:rPr lang="en-US" dirty="0" err="1"/>
              <a:t>seres</a:t>
            </a:r>
            <a:r>
              <a:rPr lang="en-US" dirty="0"/>
              <a:t> </a:t>
            </a:r>
            <a:r>
              <a:rPr lang="en-US" dirty="0" err="1"/>
              <a:t>humanos</a:t>
            </a:r>
            <a:r>
              <a:rPr lang="en-US" dirty="0"/>
              <a:t> </a:t>
            </a:r>
            <a:r>
              <a:rPr lang="en-US" dirty="0" err="1"/>
              <a:t>participem</a:t>
            </a:r>
            <a:r>
              <a:rPr lang="en-US" dirty="0"/>
              <a:t> e </a:t>
            </a:r>
            <a:r>
              <a:rPr lang="en-US" dirty="0" err="1"/>
              <a:t>floresçam</a:t>
            </a:r>
            <a:r>
              <a:rPr lang="en-US" dirty="0"/>
              <a:t> na </a:t>
            </a:r>
            <a:r>
              <a:rPr lang="en-US" dirty="0" err="1"/>
              <a:t>sociedade</a:t>
            </a:r>
            <a:r>
              <a:rPr lang="en-US" dirty="0"/>
              <a:t>.</a:t>
            </a:r>
            <a:endParaRPr dirty="0"/>
          </a:p>
          <a:p>
            <a:pPr marL="0" lvl="0" indent="0" algn="l" rtl="0">
              <a:lnSpc>
                <a:spcPct val="100000"/>
              </a:lnSpc>
              <a:spcBef>
                <a:spcPts val="300"/>
              </a:spcBef>
              <a:spcAft>
                <a:spcPts val="0"/>
              </a:spcAft>
              <a:buNone/>
            </a:pPr>
            <a:endParaRPr dirty="0"/>
          </a:p>
          <a:p>
            <a:pPr marL="285750" lvl="0" indent="-146050" algn="l" rtl="0">
              <a:lnSpc>
                <a:spcPct val="100000"/>
              </a:lnSpc>
              <a:spcBef>
                <a:spcPts val="300"/>
              </a:spcBef>
              <a:spcAft>
                <a:spcPts val="0"/>
              </a:spcAft>
              <a:buSzPts val="2200"/>
              <a:buNone/>
            </a:pPr>
            <a:endParaRPr dirty="0"/>
          </a:p>
          <a:p>
            <a:pPr marL="0" lvl="0" indent="0" algn="ctr" rtl="0">
              <a:lnSpc>
                <a:spcPct val="100000"/>
              </a:lnSpc>
              <a:spcBef>
                <a:spcPts val="300"/>
              </a:spcBef>
              <a:spcAft>
                <a:spcPts val="0"/>
              </a:spcAft>
              <a:buSzPts val="2200"/>
              <a:buNone/>
            </a:pPr>
            <a:r>
              <a:rPr lang="en-US" b="1" i="1" dirty="0"/>
              <a:t>https://www.youtube.com/watch?v=d-UuB1lKzJ0&amp;t=6s</a:t>
            </a:r>
            <a:endParaRPr dirty="0"/>
          </a:p>
          <a:p>
            <a:pPr marL="0" lvl="0" indent="0" algn="ctr" rtl="0">
              <a:lnSpc>
                <a:spcPct val="100000"/>
              </a:lnSpc>
              <a:spcBef>
                <a:spcPts val="1200"/>
              </a:spcBef>
              <a:spcAft>
                <a:spcPts val="0"/>
              </a:spcAft>
              <a:buSzPts val="2200"/>
              <a:buNone/>
            </a:pPr>
            <a:endParaRPr dirty="0"/>
          </a:p>
          <a:p>
            <a:pPr marL="285750" lvl="0" indent="-146050" algn="l" rtl="0">
              <a:lnSpc>
                <a:spcPct val="100000"/>
              </a:lnSpc>
              <a:spcBef>
                <a:spcPts val="1200"/>
              </a:spcBef>
              <a:spcAft>
                <a:spcPts val="0"/>
              </a:spcAft>
              <a:buSzPts val="2200"/>
              <a:buNone/>
            </a:pPr>
            <a:endParaRPr dirty="0"/>
          </a:p>
        </p:txBody>
      </p:sp>
      <p:sp>
        <p:nvSpPr>
          <p:cNvPr id="328" name="Google Shape;328;p25"/>
          <p:cNvSpPr txBox="1">
            <a:spLocks noGrp="1"/>
          </p:cNvSpPr>
          <p:nvPr>
            <p:ph type="title"/>
          </p:nvPr>
        </p:nvSpPr>
        <p:spPr>
          <a:xfrm>
            <a:off x="507205" y="506412"/>
            <a:ext cx="11298351"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Resumindo</a:t>
            </a:r>
            <a:r>
              <a:rPr lang="en-US" sz="3000" dirty="0"/>
              <a:t> a </a:t>
            </a:r>
            <a:r>
              <a:rPr lang="en-US" sz="3000" dirty="0" err="1"/>
              <a:t>Declaração</a:t>
            </a:r>
            <a:r>
              <a:rPr lang="en-US" sz="3000" dirty="0"/>
              <a:t> Universal dos </a:t>
            </a:r>
            <a:r>
              <a:rPr lang="en-US" sz="3000" dirty="0" err="1"/>
              <a:t>Direitos</a:t>
            </a:r>
            <a:r>
              <a:rPr lang="en-US" sz="3000" dirty="0"/>
              <a:t> Humanos</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6"/>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335" name="Google Shape;335;p26"/>
          <p:cNvSpPr txBox="1">
            <a:spLocks noGrp="1"/>
          </p:cNvSpPr>
          <p:nvPr>
            <p:ph type="body" idx="2"/>
          </p:nvPr>
        </p:nvSpPr>
        <p:spPr>
          <a:xfrm>
            <a:off x="507195" y="1511188"/>
            <a:ext cx="11174412" cy="2515689"/>
          </a:xfrm>
          <a:prstGeom prst="rect">
            <a:avLst/>
          </a:prstGeom>
          <a:noFill/>
          <a:ln>
            <a:noFill/>
          </a:ln>
        </p:spPr>
        <p:txBody>
          <a:bodyPr spcFirstLastPara="1" wrap="square" lIns="0" tIns="46800" rIns="0" bIns="45700" anchor="t" anchorCtr="0">
            <a:noAutofit/>
          </a:bodyPr>
          <a:lstStyle/>
          <a:p>
            <a:pPr marL="285750" lvl="0" indent="-285750" algn="just" rtl="0">
              <a:lnSpc>
                <a:spcPct val="150000"/>
              </a:lnSpc>
              <a:spcAft>
                <a:spcPts val="0"/>
              </a:spcAft>
              <a:buSzPts val="2200"/>
              <a:buChar char="•"/>
            </a:pPr>
            <a:r>
              <a:rPr lang="en-US" sz="2000" dirty="0"/>
              <a:t>Veja a </a:t>
            </a:r>
            <a:r>
              <a:rPr lang="en-US" sz="2000" dirty="0" err="1"/>
              <a:t>lista</a:t>
            </a:r>
            <a:r>
              <a:rPr lang="en-US" sz="2000" dirty="0"/>
              <a:t> que fez </a:t>
            </a:r>
            <a:r>
              <a:rPr lang="en-US" sz="2000" dirty="0" err="1"/>
              <a:t>durante</a:t>
            </a:r>
            <a:r>
              <a:rPr lang="en-US" sz="2000" dirty="0"/>
              <a:t> o Exercício 1.2 (Ter uma vida boa). </a:t>
            </a:r>
            <a:endParaRPr sz="2000" dirty="0"/>
          </a:p>
          <a:p>
            <a:pPr marL="285750" lvl="0" indent="-285750" algn="just" rtl="0">
              <a:lnSpc>
                <a:spcPct val="150000"/>
              </a:lnSpc>
              <a:spcAft>
                <a:spcPts val="0"/>
              </a:spcAft>
              <a:buSzPts val="2200"/>
              <a:buChar char="•"/>
            </a:pPr>
            <a:r>
              <a:rPr lang="en-US" sz="2000" dirty="0"/>
              <a:t>Compare a </a:t>
            </a:r>
            <a:r>
              <a:rPr lang="en-US" sz="2000" dirty="0" err="1"/>
              <a:t>lista</a:t>
            </a:r>
            <a:r>
              <a:rPr lang="en-US" sz="2000" dirty="0"/>
              <a:t> do que </a:t>
            </a:r>
            <a:r>
              <a:rPr lang="en-US" sz="2000" dirty="0" err="1"/>
              <a:t>identificamos</a:t>
            </a:r>
            <a:r>
              <a:rPr lang="en-US" sz="2000" dirty="0"/>
              <a:t> como importante para uma vida boa com a </a:t>
            </a:r>
            <a:r>
              <a:rPr lang="en-US" sz="2000" dirty="0" err="1"/>
              <a:t>lista</a:t>
            </a:r>
            <a:r>
              <a:rPr lang="en-US" sz="2000" dirty="0"/>
              <a:t> de </a:t>
            </a:r>
            <a:r>
              <a:rPr lang="en-US" sz="2000" dirty="0" err="1"/>
              <a:t>direitos</a:t>
            </a:r>
            <a:r>
              <a:rPr lang="en-US" sz="2000" dirty="0"/>
              <a:t> da </a:t>
            </a:r>
            <a:r>
              <a:rPr lang="en-US" sz="2000" dirty="0" err="1"/>
              <a:t>Declaração</a:t>
            </a:r>
            <a:r>
              <a:rPr lang="en-US" sz="2000" dirty="0"/>
              <a:t> Universal dos </a:t>
            </a:r>
            <a:r>
              <a:rPr lang="en-US" sz="2000" dirty="0" err="1"/>
              <a:t>Direitos</a:t>
            </a:r>
            <a:r>
              <a:rPr lang="en-US" sz="2000" dirty="0"/>
              <a:t> Humanos.</a:t>
            </a:r>
            <a:endParaRPr sz="2000" dirty="0"/>
          </a:p>
          <a:p>
            <a:pPr marL="631825" lvl="2" indent="-285750" algn="just" rtl="0">
              <a:lnSpc>
                <a:spcPct val="150000"/>
              </a:lnSpc>
              <a:spcBef>
                <a:spcPts val="0"/>
              </a:spcBef>
              <a:spcAft>
                <a:spcPts val="0"/>
              </a:spcAft>
              <a:buSzPts val="2200"/>
              <a:buChar char="•"/>
            </a:pPr>
            <a:r>
              <a:rPr lang="en-US" dirty="0"/>
              <a:t>Quais são as </a:t>
            </a:r>
            <a:r>
              <a:rPr lang="en-US" dirty="0" err="1"/>
              <a:t>semelhanças</a:t>
            </a:r>
            <a:r>
              <a:rPr lang="en-US" dirty="0"/>
              <a:t>? </a:t>
            </a:r>
            <a:endParaRPr dirty="0"/>
          </a:p>
          <a:p>
            <a:pPr marL="631825" lvl="2" indent="-285750" algn="just" rtl="0">
              <a:lnSpc>
                <a:spcPct val="150000"/>
              </a:lnSpc>
              <a:spcBef>
                <a:spcPts val="0"/>
              </a:spcBef>
              <a:spcAft>
                <a:spcPts val="0"/>
              </a:spcAft>
              <a:buSzPts val="2200"/>
              <a:buChar char="•"/>
            </a:pPr>
            <a:r>
              <a:rPr lang="en-US" dirty="0"/>
              <a:t>Quais são as </a:t>
            </a:r>
            <a:r>
              <a:rPr lang="en-US" dirty="0" err="1"/>
              <a:t>diferenças</a:t>
            </a:r>
            <a:r>
              <a:rPr lang="en-US" dirty="0"/>
              <a:t>?</a:t>
            </a:r>
            <a:endParaRPr dirty="0"/>
          </a:p>
        </p:txBody>
      </p:sp>
      <p:sp>
        <p:nvSpPr>
          <p:cNvPr id="336" name="Google Shape;336;p26"/>
          <p:cNvSpPr txBox="1">
            <a:spLocks noGrp="1"/>
          </p:cNvSpPr>
          <p:nvPr>
            <p:ph type="title"/>
          </p:nvPr>
        </p:nvSpPr>
        <p:spPr>
          <a:xfrm>
            <a:off x="507205" y="506412"/>
            <a:ext cx="11397579"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Exercício 2.1: </a:t>
            </a:r>
            <a:r>
              <a:rPr lang="en-US" sz="3000" dirty="0" err="1"/>
              <a:t>Comparando</a:t>
            </a:r>
            <a:r>
              <a:rPr lang="en-US" sz="3000" dirty="0"/>
              <a:t> </a:t>
            </a:r>
            <a:r>
              <a:rPr lang="en-US" sz="3000" dirty="0" err="1"/>
              <a:t>listas</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7"/>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343" name="Google Shape;343;p27"/>
          <p:cNvSpPr txBox="1">
            <a:spLocks noGrp="1"/>
          </p:cNvSpPr>
          <p:nvPr>
            <p:ph type="title"/>
          </p:nvPr>
        </p:nvSpPr>
        <p:spPr>
          <a:xfrm>
            <a:off x="507205" y="2313946"/>
            <a:ext cx="11176001" cy="921623"/>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accent1"/>
              </a:buClr>
              <a:buSzPts val="4000"/>
              <a:buFont typeface="Century Gothic"/>
              <a:buNone/>
            </a:pPr>
            <a:r>
              <a:rPr lang="en-US" dirty="0"/>
              <a:t>Tema</a:t>
            </a:r>
            <a:r>
              <a:rPr lang="en-US" sz="4000" dirty="0"/>
              <a:t> 3: A </a:t>
            </a:r>
            <a:r>
              <a:rPr lang="en-US" sz="4000" dirty="0" err="1"/>
              <a:t>relação</a:t>
            </a:r>
            <a:r>
              <a:rPr lang="en-US" sz="4000" dirty="0"/>
              <a:t> entre diferentes </a:t>
            </a:r>
            <a:r>
              <a:rPr lang="en-US" sz="4000" dirty="0" err="1"/>
              <a:t>direitos</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8"/>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350" name="Google Shape;350;p28"/>
          <p:cNvSpPr txBox="1">
            <a:spLocks noGrp="1"/>
          </p:cNvSpPr>
          <p:nvPr>
            <p:ph type="body" idx="2"/>
          </p:nvPr>
        </p:nvSpPr>
        <p:spPr>
          <a:xfrm>
            <a:off x="507195" y="1511188"/>
            <a:ext cx="11174412" cy="2897526"/>
          </a:xfrm>
          <a:prstGeom prst="rect">
            <a:avLst/>
          </a:prstGeom>
          <a:noFill/>
          <a:ln>
            <a:noFill/>
          </a:ln>
        </p:spPr>
        <p:txBody>
          <a:bodyPr spcFirstLastPara="1" wrap="square" lIns="0" tIns="46800" rIns="0" bIns="45700" anchor="t" anchorCtr="0">
            <a:noAutofit/>
          </a:bodyPr>
          <a:lstStyle/>
          <a:p>
            <a:pPr marL="285750" lvl="0" indent="-146050" algn="just" rtl="0">
              <a:lnSpc>
                <a:spcPct val="100000"/>
              </a:lnSpc>
              <a:spcBef>
                <a:spcPts val="300"/>
              </a:spcBef>
              <a:spcAft>
                <a:spcPts val="0"/>
              </a:spcAft>
              <a:buSzPts val="2200"/>
              <a:buNone/>
            </a:pPr>
            <a:endParaRPr sz="2000" dirty="0"/>
          </a:p>
          <a:p>
            <a:pPr marL="285750" lvl="0" indent="-285750" algn="just" rtl="0">
              <a:lnSpc>
                <a:spcPct val="100000"/>
              </a:lnSpc>
              <a:spcBef>
                <a:spcPts val="300"/>
              </a:spcBef>
              <a:spcAft>
                <a:spcPts val="0"/>
              </a:spcAft>
              <a:buSzPts val="2200"/>
              <a:buChar char="•"/>
            </a:pPr>
            <a:r>
              <a:rPr lang="en-US" sz="2000" dirty="0" err="1"/>
              <a:t>Escolha</a:t>
            </a:r>
            <a:r>
              <a:rPr lang="en-US" sz="2000" dirty="0"/>
              <a:t> um </a:t>
            </a:r>
            <a:r>
              <a:rPr lang="en-US" sz="2000" dirty="0" err="1"/>
              <a:t>direito</a:t>
            </a:r>
            <a:r>
              <a:rPr lang="en-US" sz="2000" dirty="0"/>
              <a:t> da </a:t>
            </a:r>
            <a:r>
              <a:rPr lang="en-US" sz="2000" dirty="0" err="1"/>
              <a:t>Declaração</a:t>
            </a:r>
            <a:r>
              <a:rPr lang="en-US" sz="2000" dirty="0"/>
              <a:t> Universal dos </a:t>
            </a:r>
            <a:r>
              <a:rPr lang="en-US" sz="2000" dirty="0" err="1"/>
              <a:t>Direitos</a:t>
            </a:r>
            <a:r>
              <a:rPr lang="en-US" sz="2000" dirty="0"/>
              <a:t> Humanos que você </a:t>
            </a:r>
            <a:r>
              <a:rPr lang="en-US" sz="2000" dirty="0" err="1"/>
              <a:t>considera</a:t>
            </a:r>
            <a:r>
              <a:rPr lang="en-US" sz="2000" dirty="0"/>
              <a:t> </a:t>
            </a:r>
            <a:r>
              <a:rPr lang="en-US" sz="2000" dirty="0" err="1"/>
              <a:t>mais</a:t>
            </a:r>
            <a:r>
              <a:rPr lang="en-US" sz="2000" dirty="0"/>
              <a:t> importante para se </a:t>
            </a:r>
            <a:r>
              <a:rPr lang="en-US" sz="2000" dirty="0" err="1"/>
              <a:t>ter</a:t>
            </a:r>
            <a:r>
              <a:rPr lang="en-US" sz="2000" dirty="0"/>
              <a:t> </a:t>
            </a:r>
            <a:r>
              <a:rPr lang="en-US" sz="2000" dirty="0" err="1"/>
              <a:t>qualidade</a:t>
            </a:r>
            <a:r>
              <a:rPr lang="en-US" sz="2000" dirty="0"/>
              <a:t> de vida.</a:t>
            </a:r>
            <a:endParaRPr sz="2000" dirty="0"/>
          </a:p>
          <a:p>
            <a:pPr marL="285750" lvl="0" indent="-285750" algn="just" rtl="0">
              <a:lnSpc>
                <a:spcPct val="100000"/>
              </a:lnSpc>
              <a:spcBef>
                <a:spcPts val="300"/>
              </a:spcBef>
              <a:spcAft>
                <a:spcPts val="0"/>
              </a:spcAft>
              <a:buSzPts val="2200"/>
              <a:buChar char="•"/>
            </a:pPr>
            <a:r>
              <a:rPr lang="en-US" sz="2000" dirty="0"/>
              <a:t>Imagine que </a:t>
            </a:r>
            <a:r>
              <a:rPr lang="en-US" sz="2000" dirty="0" err="1"/>
              <a:t>esse</a:t>
            </a:r>
            <a:r>
              <a:rPr lang="en-US" sz="2000" dirty="0"/>
              <a:t> </a:t>
            </a:r>
            <a:r>
              <a:rPr lang="en-US" sz="2000" dirty="0" err="1"/>
              <a:t>direito</a:t>
            </a:r>
            <a:r>
              <a:rPr lang="en-US" sz="2000" dirty="0"/>
              <a:t> é o </a:t>
            </a:r>
            <a:r>
              <a:rPr lang="en-US" sz="2000" dirty="0" err="1"/>
              <a:t>único</a:t>
            </a:r>
            <a:r>
              <a:rPr lang="en-US" sz="2000" dirty="0"/>
              <a:t> </a:t>
            </a:r>
            <a:r>
              <a:rPr lang="en-US" sz="2000" dirty="0" err="1"/>
              <a:t>garantido</a:t>
            </a:r>
            <a:r>
              <a:rPr lang="en-US" sz="2000" dirty="0"/>
              <a:t>.</a:t>
            </a:r>
            <a:endParaRPr sz="2000" dirty="0"/>
          </a:p>
          <a:p>
            <a:pPr marL="285750" lvl="0" indent="-285750" algn="just" rtl="0">
              <a:lnSpc>
                <a:spcPct val="100000"/>
              </a:lnSpc>
              <a:spcBef>
                <a:spcPts val="300"/>
              </a:spcBef>
              <a:spcAft>
                <a:spcPts val="0"/>
              </a:spcAft>
              <a:buSzPts val="2200"/>
              <a:buChar char="•"/>
            </a:pPr>
            <a:r>
              <a:rPr lang="en-US" sz="2000" dirty="0"/>
              <a:t>Pense por que </a:t>
            </a:r>
            <a:r>
              <a:rPr lang="en-US" sz="2000" dirty="0" err="1"/>
              <a:t>ele</a:t>
            </a:r>
            <a:r>
              <a:rPr lang="en-US" sz="2000" dirty="0"/>
              <a:t> é o </a:t>
            </a:r>
            <a:r>
              <a:rPr lang="en-US" sz="2000" dirty="0" err="1"/>
              <a:t>mais</a:t>
            </a:r>
            <a:r>
              <a:rPr lang="en-US" sz="2000" dirty="0"/>
              <a:t> importante para você.</a:t>
            </a:r>
          </a:p>
          <a:p>
            <a:pPr marL="0" lvl="0" indent="0" algn="just" rtl="0">
              <a:lnSpc>
                <a:spcPct val="100000"/>
              </a:lnSpc>
              <a:spcBef>
                <a:spcPts val="300"/>
              </a:spcBef>
              <a:spcAft>
                <a:spcPts val="0"/>
              </a:spcAft>
              <a:buSzPts val="2200"/>
              <a:buNone/>
            </a:pPr>
            <a:endParaRPr sz="2000" dirty="0"/>
          </a:p>
          <a:p>
            <a:pPr marL="631825" lvl="2" indent="-285750" algn="just" rtl="0">
              <a:lnSpc>
                <a:spcPct val="100000"/>
              </a:lnSpc>
              <a:spcBef>
                <a:spcPts val="300"/>
              </a:spcBef>
              <a:spcAft>
                <a:spcPts val="0"/>
              </a:spcAft>
              <a:buSzPts val="2200"/>
              <a:buChar char="•"/>
            </a:pPr>
            <a:r>
              <a:rPr lang="en-US" dirty="0" err="1"/>
              <a:t>Considere</a:t>
            </a:r>
            <a:r>
              <a:rPr lang="en-US" dirty="0"/>
              <a:t>: que outros </a:t>
            </a:r>
            <a:r>
              <a:rPr lang="en-US" dirty="0" err="1"/>
              <a:t>direitos</a:t>
            </a:r>
            <a:r>
              <a:rPr lang="en-US" dirty="0"/>
              <a:t> </a:t>
            </a:r>
            <a:r>
              <a:rPr lang="en-US" dirty="0" err="1"/>
              <a:t>essa</a:t>
            </a:r>
            <a:r>
              <a:rPr lang="en-US" dirty="0"/>
              <a:t> pessoa </a:t>
            </a:r>
            <a:r>
              <a:rPr lang="en-US" dirty="0" err="1"/>
              <a:t>precisaria</a:t>
            </a:r>
            <a:r>
              <a:rPr lang="en-US" dirty="0"/>
              <a:t> para </a:t>
            </a:r>
            <a:r>
              <a:rPr lang="en-US" dirty="0" err="1"/>
              <a:t>desfrutar</a:t>
            </a:r>
            <a:r>
              <a:rPr lang="en-US" dirty="0"/>
              <a:t> </a:t>
            </a:r>
            <a:r>
              <a:rPr lang="en-US" dirty="0" err="1"/>
              <a:t>plenamente</a:t>
            </a:r>
            <a:r>
              <a:rPr lang="en-US" dirty="0"/>
              <a:t> </a:t>
            </a:r>
            <a:r>
              <a:rPr lang="en-US" dirty="0" err="1"/>
              <a:t>desse</a:t>
            </a:r>
            <a:r>
              <a:rPr lang="en-US" dirty="0"/>
              <a:t> </a:t>
            </a:r>
            <a:r>
              <a:rPr lang="en-US" dirty="0" err="1"/>
              <a:t>direito</a:t>
            </a:r>
            <a:r>
              <a:rPr lang="en-US" dirty="0"/>
              <a:t>?  </a:t>
            </a:r>
            <a:endParaRPr dirty="0"/>
          </a:p>
          <a:p>
            <a:pPr marL="285750" lvl="0" indent="-146050" algn="l" rtl="0">
              <a:lnSpc>
                <a:spcPct val="100000"/>
              </a:lnSpc>
              <a:spcBef>
                <a:spcPts val="1200"/>
              </a:spcBef>
              <a:spcAft>
                <a:spcPts val="0"/>
              </a:spcAft>
              <a:buSzPts val="2200"/>
              <a:buNone/>
            </a:pPr>
            <a:endParaRPr dirty="0"/>
          </a:p>
        </p:txBody>
      </p:sp>
      <p:sp>
        <p:nvSpPr>
          <p:cNvPr id="351" name="Google Shape;351;p28"/>
          <p:cNvSpPr txBox="1">
            <a:spLocks noGrp="1"/>
          </p:cNvSpPr>
          <p:nvPr>
            <p:ph type="title"/>
          </p:nvPr>
        </p:nvSpPr>
        <p:spPr>
          <a:xfrm>
            <a:off x="228601" y="506412"/>
            <a:ext cx="11789228" cy="432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dirty="0"/>
              <a:t>Exercício 3.1: Como </a:t>
            </a:r>
            <a:r>
              <a:rPr lang="en-US" sz="3000" dirty="0" err="1"/>
              <a:t>todos</a:t>
            </a:r>
            <a:r>
              <a:rPr lang="en-US" sz="3000" dirty="0"/>
              <a:t> </a:t>
            </a:r>
            <a:r>
              <a:rPr lang="en-US" sz="3000" dirty="0" err="1"/>
              <a:t>os</a:t>
            </a:r>
            <a:r>
              <a:rPr lang="en-US" sz="3000" dirty="0"/>
              <a:t> </a:t>
            </a:r>
            <a:r>
              <a:rPr lang="en-US" sz="3000" dirty="0" err="1"/>
              <a:t>direitos</a:t>
            </a:r>
            <a:r>
              <a:rPr lang="en-US" sz="3000" dirty="0"/>
              <a:t> </a:t>
            </a:r>
            <a:r>
              <a:rPr lang="en-US" sz="3000" dirty="0" err="1"/>
              <a:t>humanos</a:t>
            </a:r>
            <a:r>
              <a:rPr lang="en-US" sz="3000" dirty="0"/>
              <a:t> </a:t>
            </a:r>
            <a:r>
              <a:rPr lang="en-US" sz="3000" dirty="0" err="1"/>
              <a:t>estão</a:t>
            </a:r>
            <a:r>
              <a:rPr lang="en-US" sz="3000" dirty="0"/>
              <a:t> </a:t>
            </a:r>
            <a:r>
              <a:rPr lang="en-US" sz="3000" dirty="0" err="1"/>
              <a:t>ligados</a:t>
            </a:r>
            <a:r>
              <a:rPr lang="en-US" sz="3000" dirty="0"/>
              <a:t> - 1</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9"/>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358" name="Google Shape;358;p29"/>
          <p:cNvSpPr txBox="1">
            <a:spLocks noGrp="1"/>
          </p:cNvSpPr>
          <p:nvPr>
            <p:ph type="body" idx="2"/>
          </p:nvPr>
        </p:nvSpPr>
        <p:spPr>
          <a:xfrm>
            <a:off x="507195" y="1511188"/>
            <a:ext cx="11174412" cy="2339843"/>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200"/>
              <a:buNone/>
            </a:pPr>
            <a:endParaRPr b="1" i="1" dirty="0"/>
          </a:p>
          <a:p>
            <a:pPr marL="0" lvl="0" indent="0" algn="ctr" rtl="0">
              <a:lnSpc>
                <a:spcPct val="100000"/>
              </a:lnSpc>
              <a:spcBef>
                <a:spcPts val="1200"/>
              </a:spcBef>
              <a:spcAft>
                <a:spcPts val="0"/>
              </a:spcAft>
              <a:buSzPts val="2200"/>
              <a:buNone/>
            </a:pPr>
            <a:endParaRPr b="1" i="1" dirty="0"/>
          </a:p>
          <a:p>
            <a:pPr marL="0" lvl="0" indent="0" algn="ctr" rtl="0">
              <a:lnSpc>
                <a:spcPct val="100000"/>
              </a:lnSpc>
              <a:spcBef>
                <a:spcPts val="1200"/>
              </a:spcBef>
              <a:spcAft>
                <a:spcPts val="0"/>
              </a:spcAft>
              <a:buSzPts val="2200"/>
              <a:buNone/>
            </a:pPr>
            <a:endParaRPr b="1" i="1" dirty="0"/>
          </a:p>
          <a:p>
            <a:pPr marL="0" lvl="0" indent="0" algn="ctr" rtl="0">
              <a:lnSpc>
                <a:spcPct val="100000"/>
              </a:lnSpc>
              <a:spcBef>
                <a:spcPts val="1200"/>
              </a:spcBef>
              <a:spcAft>
                <a:spcPts val="0"/>
              </a:spcAft>
              <a:buSzPts val="2500"/>
              <a:buNone/>
            </a:pPr>
            <a:r>
              <a:rPr lang="en-US" sz="2500" b="1" i="1" dirty="0"/>
              <a:t>É </a:t>
            </a:r>
            <a:r>
              <a:rPr lang="en-US" sz="2500" b="1" i="1" dirty="0" err="1"/>
              <a:t>possível</a:t>
            </a:r>
            <a:r>
              <a:rPr lang="en-US" sz="2500" b="1" i="1" dirty="0"/>
              <a:t> </a:t>
            </a:r>
            <a:r>
              <a:rPr lang="en-US" sz="2500" b="1" i="1" dirty="0" err="1"/>
              <a:t>viver</a:t>
            </a:r>
            <a:r>
              <a:rPr lang="en-US" sz="2500" b="1" i="1" dirty="0"/>
              <a:t> “uma vida boa” com </a:t>
            </a:r>
            <a:r>
              <a:rPr lang="en-US" sz="2500" b="1" i="1" dirty="0" err="1"/>
              <a:t>apenas</a:t>
            </a:r>
            <a:r>
              <a:rPr lang="en-US" sz="2500" b="1" i="1" dirty="0"/>
              <a:t> um ou alguns </a:t>
            </a:r>
            <a:r>
              <a:rPr lang="en-US" sz="2500" b="1" i="1" dirty="0" err="1"/>
              <a:t>dosdireitos</a:t>
            </a:r>
            <a:r>
              <a:rPr lang="en-US" sz="2500" b="1" i="1" dirty="0"/>
              <a:t> </a:t>
            </a:r>
            <a:r>
              <a:rPr lang="en-US" sz="2500" b="1" i="1" dirty="0" err="1"/>
              <a:t>humanos</a:t>
            </a:r>
            <a:r>
              <a:rPr lang="en-US" sz="2500" b="1" i="1" dirty="0"/>
              <a:t>?</a:t>
            </a:r>
            <a:endParaRPr dirty="0"/>
          </a:p>
        </p:txBody>
      </p:sp>
      <p:sp>
        <p:nvSpPr>
          <p:cNvPr id="359" name="Google Shape;359;p29"/>
          <p:cNvSpPr txBox="1">
            <a:spLocks noGrp="1"/>
          </p:cNvSpPr>
          <p:nvPr>
            <p:ph type="title"/>
          </p:nvPr>
        </p:nvSpPr>
        <p:spPr>
          <a:xfrm>
            <a:off x="507205" y="506412"/>
            <a:ext cx="11396323"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Exercício 3.1: Como </a:t>
            </a:r>
            <a:r>
              <a:rPr lang="en-US" sz="3000" dirty="0" err="1"/>
              <a:t>todos</a:t>
            </a:r>
            <a:r>
              <a:rPr lang="en-US" sz="3000" dirty="0"/>
              <a:t> </a:t>
            </a:r>
            <a:r>
              <a:rPr lang="en-US" sz="3000" dirty="0" err="1"/>
              <a:t>os</a:t>
            </a:r>
            <a:r>
              <a:rPr lang="en-US" sz="3000" dirty="0"/>
              <a:t> </a:t>
            </a:r>
            <a:r>
              <a:rPr lang="en-US" sz="3000" dirty="0" err="1"/>
              <a:t>direitos</a:t>
            </a:r>
            <a:r>
              <a:rPr lang="en-US" sz="3000" dirty="0"/>
              <a:t> </a:t>
            </a:r>
            <a:r>
              <a:rPr lang="en-US" sz="3000" dirty="0" err="1"/>
              <a:t>humanos</a:t>
            </a:r>
            <a:r>
              <a:rPr lang="en-US" sz="3000" dirty="0"/>
              <a:t> </a:t>
            </a:r>
            <a:r>
              <a:rPr lang="en-US" sz="3000" dirty="0" err="1"/>
              <a:t>estão</a:t>
            </a:r>
            <a:r>
              <a:rPr lang="en-US" sz="3000" dirty="0"/>
              <a:t> </a:t>
            </a:r>
            <a:r>
              <a:rPr lang="en-US" sz="3000" dirty="0" err="1"/>
              <a:t>interligados</a:t>
            </a:r>
            <a:r>
              <a:rPr lang="en-US" sz="3000" dirty="0"/>
              <a:t> - 2</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150" name="Google Shape;150;p3"/>
          <p:cNvSpPr txBox="1"/>
          <p:nvPr/>
        </p:nvSpPr>
        <p:spPr>
          <a:xfrm>
            <a:off x="508806" y="307430"/>
            <a:ext cx="11174400" cy="1691078"/>
          </a:xfrm>
          <a:prstGeom prst="rect">
            <a:avLst/>
          </a:prstGeom>
          <a:noFill/>
          <a:ln>
            <a:noFill/>
          </a:ln>
        </p:spPr>
        <p:txBody>
          <a:bodyPr spcFirstLastPara="1" wrap="square" lIns="0" tIns="0" rIns="0" bIns="0" anchor="b" anchorCtr="0">
            <a:noAutofit/>
          </a:bodyPr>
          <a:lstStyle/>
          <a:p>
            <a:pPr lvl="0" algn="just" rtl="0">
              <a:spcBef>
                <a:spcPts val="0"/>
              </a:spcBef>
              <a:spcAft>
                <a:spcPts val="0"/>
              </a:spcAft>
              <a:buNone/>
            </a:pPr>
            <a:r>
              <a:rPr lang="en-US" sz="2200" b="1" dirty="0">
                <a:solidFill>
                  <a:srgbClr val="007AC0"/>
                </a:solidFill>
                <a:latin typeface="Century Gothic"/>
                <a:ea typeface="Century Gothic"/>
                <a:cs typeface="Century Gothic"/>
                <a:sym typeface="Century Gothic"/>
              </a:rPr>
              <a:t>OBJETIVO : </a:t>
            </a:r>
            <a:r>
              <a:rPr lang="en-US" sz="2200" dirty="0" err="1">
                <a:solidFill>
                  <a:srgbClr val="007AC0"/>
                </a:solidFill>
                <a:latin typeface="Century Gothic"/>
                <a:ea typeface="Century Gothic"/>
                <a:cs typeface="Century Gothic"/>
                <a:sym typeface="Century Gothic"/>
              </a:rPr>
              <a:t>Melhorar</a:t>
            </a:r>
            <a:r>
              <a:rPr lang="en-US" sz="2200" dirty="0">
                <a:solidFill>
                  <a:srgbClr val="007AC0"/>
                </a:solidFill>
                <a:latin typeface="Century Gothic"/>
                <a:ea typeface="Century Gothic"/>
                <a:cs typeface="Century Gothic"/>
                <a:sym typeface="Century Gothic"/>
              </a:rPr>
              <a:t> o </a:t>
            </a:r>
            <a:r>
              <a:rPr lang="en-US" sz="2200" dirty="0" err="1">
                <a:solidFill>
                  <a:srgbClr val="007AC0"/>
                </a:solidFill>
                <a:latin typeface="Century Gothic"/>
                <a:ea typeface="Century Gothic"/>
                <a:cs typeface="Century Gothic"/>
                <a:sym typeface="Century Gothic"/>
              </a:rPr>
              <a:t>acesso</a:t>
            </a:r>
            <a:r>
              <a:rPr lang="en-US" sz="2200" dirty="0">
                <a:solidFill>
                  <a:srgbClr val="007AC0"/>
                </a:solidFill>
                <a:latin typeface="Century Gothic"/>
                <a:ea typeface="Century Gothic"/>
                <a:cs typeface="Century Gothic"/>
                <a:sym typeface="Century Gothic"/>
              </a:rPr>
              <a:t> a </a:t>
            </a:r>
            <a:r>
              <a:rPr lang="en-US" sz="2200" dirty="0" err="1">
                <a:solidFill>
                  <a:srgbClr val="007AC0"/>
                </a:solidFill>
                <a:latin typeface="Century Gothic"/>
                <a:ea typeface="Century Gothic"/>
                <a:cs typeface="Century Gothic"/>
                <a:sym typeface="Century Gothic"/>
              </a:rPr>
              <a:t>serviços</a:t>
            </a:r>
            <a:r>
              <a:rPr lang="en-US" sz="2200" dirty="0">
                <a:solidFill>
                  <a:srgbClr val="007AC0"/>
                </a:solidFill>
                <a:latin typeface="Century Gothic"/>
                <a:ea typeface="Century Gothic"/>
                <a:cs typeface="Century Gothic"/>
                <a:sym typeface="Century Gothic"/>
              </a:rPr>
              <a:t> sociais e de saúde mental de boa </a:t>
            </a:r>
            <a:r>
              <a:rPr lang="en-US" sz="2200" dirty="0" err="1">
                <a:solidFill>
                  <a:srgbClr val="007AC0"/>
                </a:solidFill>
                <a:latin typeface="Century Gothic"/>
                <a:ea typeface="Century Gothic"/>
                <a:cs typeface="Century Gothic"/>
                <a:sym typeface="Century Gothic"/>
              </a:rPr>
              <a:t>qualidade</a:t>
            </a:r>
            <a:r>
              <a:rPr lang="en-US" sz="2200" dirty="0">
                <a:solidFill>
                  <a:srgbClr val="007AC0"/>
                </a:solidFill>
                <a:latin typeface="Century Gothic"/>
                <a:ea typeface="Century Gothic"/>
                <a:cs typeface="Century Gothic"/>
                <a:sym typeface="Century Gothic"/>
              </a:rPr>
              <a:t> e </a:t>
            </a:r>
            <a:r>
              <a:rPr lang="en-US" sz="2200" dirty="0" err="1">
                <a:solidFill>
                  <a:srgbClr val="007AC0"/>
                </a:solidFill>
                <a:latin typeface="Century Gothic"/>
                <a:ea typeface="Century Gothic"/>
                <a:cs typeface="Century Gothic"/>
                <a:sym typeface="Century Gothic"/>
              </a:rPr>
              <a:t>promover</a:t>
            </a:r>
            <a:r>
              <a:rPr lang="en-US" sz="2200" dirty="0">
                <a:solidFill>
                  <a:srgbClr val="007AC0"/>
                </a:solidFill>
                <a:latin typeface="Century Gothic"/>
                <a:ea typeface="Century Gothic"/>
                <a:cs typeface="Century Gothic"/>
                <a:sym typeface="Century Gothic"/>
              </a:rPr>
              <a:t> </a:t>
            </a:r>
            <a:r>
              <a:rPr lang="en-US" sz="2200" dirty="0" err="1">
                <a:solidFill>
                  <a:srgbClr val="007AC0"/>
                </a:solidFill>
                <a:latin typeface="Century Gothic"/>
                <a:ea typeface="Century Gothic"/>
                <a:cs typeface="Century Gothic"/>
                <a:sym typeface="Century Gothic"/>
              </a:rPr>
              <a:t>os</a:t>
            </a:r>
            <a:r>
              <a:rPr lang="en-US" sz="2200" dirty="0">
                <a:solidFill>
                  <a:srgbClr val="007AC0"/>
                </a:solidFill>
                <a:latin typeface="Century Gothic"/>
                <a:ea typeface="Century Gothic"/>
                <a:cs typeface="Century Gothic"/>
                <a:sym typeface="Century Gothic"/>
              </a:rPr>
              <a:t> </a:t>
            </a:r>
            <a:r>
              <a:rPr lang="en-US" sz="2200" dirty="0" err="1">
                <a:solidFill>
                  <a:srgbClr val="007AC0"/>
                </a:solidFill>
                <a:latin typeface="Century Gothic"/>
                <a:ea typeface="Century Gothic"/>
                <a:cs typeface="Century Gothic"/>
                <a:sym typeface="Century Gothic"/>
              </a:rPr>
              <a:t>direitos</a:t>
            </a:r>
            <a:r>
              <a:rPr lang="en-US" sz="2200" dirty="0">
                <a:solidFill>
                  <a:srgbClr val="007AC0"/>
                </a:solidFill>
                <a:latin typeface="Century Gothic"/>
                <a:ea typeface="Century Gothic"/>
                <a:cs typeface="Century Gothic"/>
                <a:sym typeface="Century Gothic"/>
              </a:rPr>
              <a:t> </a:t>
            </a:r>
            <a:r>
              <a:rPr lang="en-US" sz="2200" dirty="0" err="1">
                <a:solidFill>
                  <a:srgbClr val="007AC0"/>
                </a:solidFill>
                <a:latin typeface="Century Gothic"/>
                <a:ea typeface="Century Gothic"/>
                <a:cs typeface="Century Gothic"/>
                <a:sym typeface="Century Gothic"/>
              </a:rPr>
              <a:t>humanos</a:t>
            </a:r>
            <a:r>
              <a:rPr lang="en-US" sz="2200" dirty="0">
                <a:solidFill>
                  <a:srgbClr val="007AC0"/>
                </a:solidFill>
                <a:latin typeface="Century Gothic"/>
                <a:ea typeface="Century Gothic"/>
                <a:cs typeface="Century Gothic"/>
                <a:sym typeface="Century Gothic"/>
              </a:rPr>
              <a:t> das pessoas com </a:t>
            </a:r>
            <a:r>
              <a:rPr lang="en-US" sz="2200" dirty="0" err="1">
                <a:solidFill>
                  <a:srgbClr val="007AC0"/>
                </a:solidFill>
                <a:latin typeface="Century Gothic"/>
                <a:ea typeface="Century Gothic"/>
                <a:cs typeface="Century Gothic"/>
                <a:sym typeface="Century Gothic"/>
              </a:rPr>
              <a:t>problemas</a:t>
            </a:r>
            <a:r>
              <a:rPr lang="en-US" sz="2200" dirty="0">
                <a:solidFill>
                  <a:srgbClr val="007AC0"/>
                </a:solidFill>
                <a:latin typeface="Century Gothic"/>
                <a:ea typeface="Century Gothic"/>
                <a:cs typeface="Century Gothic"/>
                <a:sym typeface="Century Gothic"/>
              </a:rPr>
              <a:t> de saúde mental, </a:t>
            </a:r>
            <a:r>
              <a:rPr lang="en-US" sz="2200" dirty="0" err="1">
                <a:solidFill>
                  <a:srgbClr val="007AC0"/>
                </a:solidFill>
                <a:latin typeface="Century Gothic"/>
                <a:ea typeface="Century Gothic"/>
                <a:cs typeface="Century Gothic"/>
                <a:sym typeface="Century Gothic"/>
              </a:rPr>
              <a:t>deficiências</a:t>
            </a:r>
            <a:r>
              <a:rPr lang="en-US" sz="2200" dirty="0">
                <a:solidFill>
                  <a:srgbClr val="007AC0"/>
                </a:solidFill>
                <a:latin typeface="Century Gothic"/>
                <a:ea typeface="Century Gothic"/>
                <a:cs typeface="Century Gothic"/>
                <a:sym typeface="Century Gothic"/>
              </a:rPr>
              <a:t> </a:t>
            </a:r>
            <a:r>
              <a:rPr lang="en-US" sz="2200" dirty="0" err="1">
                <a:solidFill>
                  <a:srgbClr val="007AC0"/>
                </a:solidFill>
                <a:latin typeface="Century Gothic"/>
                <a:ea typeface="Century Gothic"/>
                <a:cs typeface="Century Gothic"/>
                <a:sym typeface="Century Gothic"/>
              </a:rPr>
              <a:t>psicossociais</a:t>
            </a:r>
            <a:r>
              <a:rPr lang="en-US" sz="2200" dirty="0">
                <a:solidFill>
                  <a:srgbClr val="007AC0"/>
                </a:solidFill>
                <a:latin typeface="Century Gothic"/>
                <a:ea typeface="Century Gothic"/>
                <a:cs typeface="Century Gothic"/>
                <a:sym typeface="Century Gothic"/>
              </a:rPr>
              <a:t>, </a:t>
            </a:r>
            <a:r>
              <a:rPr lang="en-US" sz="2200" dirty="0" err="1">
                <a:solidFill>
                  <a:srgbClr val="007AC0"/>
                </a:solidFill>
                <a:latin typeface="Century Gothic"/>
                <a:ea typeface="Century Gothic"/>
                <a:cs typeface="Century Gothic"/>
                <a:sym typeface="Century Gothic"/>
              </a:rPr>
              <a:t>intelectuais</a:t>
            </a:r>
            <a:r>
              <a:rPr lang="en-US" sz="2200" dirty="0">
                <a:solidFill>
                  <a:srgbClr val="007AC0"/>
                </a:solidFill>
                <a:latin typeface="Century Gothic"/>
                <a:ea typeface="Century Gothic"/>
                <a:cs typeface="Century Gothic"/>
                <a:sym typeface="Century Gothic"/>
              </a:rPr>
              <a:t> ou </a:t>
            </a:r>
            <a:r>
              <a:rPr lang="en-US" sz="2200" dirty="0" err="1">
                <a:solidFill>
                  <a:srgbClr val="007AC0"/>
                </a:solidFill>
                <a:latin typeface="Century Gothic"/>
                <a:ea typeface="Century Gothic"/>
                <a:cs typeface="Century Gothic"/>
                <a:sym typeface="Century Gothic"/>
              </a:rPr>
              <a:t>cognitivas</a:t>
            </a:r>
            <a:r>
              <a:rPr lang="en-US" sz="2200" dirty="0">
                <a:solidFill>
                  <a:srgbClr val="007AC0"/>
                </a:solidFill>
                <a:latin typeface="Century Gothic"/>
                <a:ea typeface="Century Gothic"/>
                <a:cs typeface="Century Gothic"/>
                <a:sym typeface="Century Gothic"/>
              </a:rPr>
              <a:t>.</a:t>
            </a:r>
            <a:endParaRPr sz="2200" b="1" dirty="0">
              <a:solidFill>
                <a:srgbClr val="007AC0"/>
              </a:solidFill>
              <a:latin typeface="Century Gothic"/>
              <a:ea typeface="Century Gothic"/>
              <a:cs typeface="Century Gothic"/>
              <a:sym typeface="Century Gothic"/>
            </a:endParaRPr>
          </a:p>
        </p:txBody>
      </p:sp>
      <p:sp>
        <p:nvSpPr>
          <p:cNvPr id="151" name="Google Shape;151;p3"/>
          <p:cNvSpPr txBox="1"/>
          <p:nvPr/>
        </p:nvSpPr>
        <p:spPr>
          <a:xfrm>
            <a:off x="800099" y="2410841"/>
            <a:ext cx="10366132" cy="3238845"/>
          </a:xfrm>
          <a:prstGeom prst="rect">
            <a:avLst/>
          </a:prstGeom>
          <a:noFill/>
          <a:ln>
            <a:noFill/>
          </a:ln>
        </p:spPr>
        <p:txBody>
          <a:bodyPr spcFirstLastPara="1" wrap="square" lIns="91425" tIns="45700" rIns="91425" bIns="45700" anchor="t" anchorCtr="0">
            <a:noAutofit/>
          </a:bodyPr>
          <a:lstStyle/>
          <a:p>
            <a:pPr marL="285750" lvl="0" indent="-285750" algn="just" rtl="0">
              <a:spcBef>
                <a:spcPts val="0"/>
              </a:spcBef>
              <a:spcAft>
                <a:spcPts val="0"/>
              </a:spcAft>
              <a:buClr>
                <a:srgbClr val="183F5A"/>
              </a:buClr>
              <a:buSzPts val="2200"/>
              <a:buChar char="•"/>
            </a:pPr>
            <a:r>
              <a:rPr lang="en-US" sz="2000" dirty="0" err="1">
                <a:solidFill>
                  <a:srgbClr val="000000"/>
                </a:solidFill>
                <a:latin typeface="Calibri"/>
                <a:ea typeface="Calibri"/>
                <a:cs typeface="Calibri"/>
                <a:sym typeface="Calibri"/>
              </a:rPr>
              <a:t>Construir</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capacidade</a:t>
            </a:r>
            <a:r>
              <a:rPr lang="en-US" sz="2000" dirty="0">
                <a:solidFill>
                  <a:srgbClr val="000000"/>
                </a:solidFill>
                <a:latin typeface="Calibri"/>
                <a:ea typeface="Calibri"/>
                <a:cs typeface="Calibri"/>
                <a:sym typeface="Calibri"/>
              </a:rPr>
              <a:t> para combater o </a:t>
            </a:r>
            <a:r>
              <a:rPr lang="en-US" sz="2000" dirty="0" err="1">
                <a:solidFill>
                  <a:srgbClr val="000000"/>
                </a:solidFill>
                <a:latin typeface="Calibri"/>
                <a:ea typeface="Calibri"/>
                <a:cs typeface="Calibri"/>
                <a:sym typeface="Calibri"/>
              </a:rPr>
              <a:t>estigma</a:t>
            </a:r>
            <a:r>
              <a:rPr lang="en-US" sz="2000" dirty="0">
                <a:solidFill>
                  <a:srgbClr val="000000"/>
                </a:solidFill>
                <a:latin typeface="Calibri"/>
                <a:ea typeface="Calibri"/>
                <a:cs typeface="Calibri"/>
                <a:sym typeface="Calibri"/>
              </a:rPr>
              <a:t> e a </a:t>
            </a:r>
            <a:r>
              <a:rPr lang="en-US" sz="2000" dirty="0" err="1">
                <a:solidFill>
                  <a:srgbClr val="000000"/>
                </a:solidFill>
                <a:latin typeface="Calibri"/>
                <a:ea typeface="Calibri"/>
                <a:cs typeface="Calibri"/>
                <a:sym typeface="Calibri"/>
              </a:rPr>
              <a:t>discriminação</a:t>
            </a:r>
            <a:r>
              <a:rPr lang="en-US" sz="2000" dirty="0">
                <a:solidFill>
                  <a:srgbClr val="000000"/>
                </a:solidFill>
                <a:latin typeface="Calibri"/>
                <a:ea typeface="Calibri"/>
                <a:cs typeface="Calibri"/>
                <a:sym typeface="Calibri"/>
              </a:rPr>
              <a:t> e </a:t>
            </a:r>
            <a:r>
              <a:rPr lang="en-US" sz="2000" dirty="0" err="1">
                <a:solidFill>
                  <a:srgbClr val="000000"/>
                </a:solidFill>
                <a:latin typeface="Calibri"/>
                <a:ea typeface="Calibri"/>
                <a:cs typeface="Calibri"/>
                <a:sym typeface="Calibri"/>
              </a:rPr>
              <a:t>promover</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os</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direitos</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humanos</a:t>
            </a:r>
            <a:r>
              <a:rPr lang="en-US" sz="2000" dirty="0">
                <a:solidFill>
                  <a:srgbClr val="000000"/>
                </a:solidFill>
                <a:latin typeface="Calibri"/>
                <a:ea typeface="Calibri"/>
                <a:cs typeface="Calibri"/>
                <a:sym typeface="Calibri"/>
              </a:rPr>
              <a:t> e a </a:t>
            </a:r>
            <a:r>
              <a:rPr lang="en-US" sz="2000" dirty="0" err="1">
                <a:solidFill>
                  <a:srgbClr val="000000"/>
                </a:solidFill>
                <a:latin typeface="Calibri"/>
                <a:ea typeface="Calibri"/>
                <a:cs typeface="Calibri"/>
                <a:sym typeface="Calibri"/>
              </a:rPr>
              <a:t>recuperação</a:t>
            </a:r>
            <a:endParaRPr sz="2000" dirty="0">
              <a:solidFill>
                <a:srgbClr val="000000"/>
              </a:solidFill>
              <a:latin typeface="Calibri"/>
              <a:ea typeface="Calibri"/>
              <a:cs typeface="Calibri"/>
              <a:sym typeface="Calibri"/>
            </a:endParaRPr>
          </a:p>
          <a:p>
            <a:pPr marL="285750" lvl="0" indent="-285750" algn="just" rtl="0">
              <a:spcBef>
                <a:spcPts val="800"/>
              </a:spcBef>
              <a:spcAft>
                <a:spcPts val="0"/>
              </a:spcAft>
              <a:buClr>
                <a:srgbClr val="183F5A"/>
              </a:buClr>
              <a:buSzPts val="2200"/>
              <a:buChar char="•"/>
            </a:pPr>
            <a:r>
              <a:rPr lang="en-US" sz="2000" dirty="0" err="1">
                <a:solidFill>
                  <a:srgbClr val="000000"/>
                </a:solidFill>
                <a:latin typeface="Calibri"/>
                <a:ea typeface="Calibri"/>
                <a:cs typeface="Calibri"/>
                <a:sym typeface="Calibri"/>
              </a:rPr>
              <a:t>Melhorar</a:t>
            </a:r>
            <a:r>
              <a:rPr lang="en-US" sz="2000" dirty="0">
                <a:solidFill>
                  <a:srgbClr val="000000"/>
                </a:solidFill>
                <a:latin typeface="Calibri"/>
                <a:ea typeface="Calibri"/>
                <a:cs typeface="Calibri"/>
                <a:sym typeface="Calibri"/>
              </a:rPr>
              <a:t> a </a:t>
            </a:r>
            <a:r>
              <a:rPr lang="en-US" sz="2000" dirty="0" err="1">
                <a:solidFill>
                  <a:srgbClr val="000000"/>
                </a:solidFill>
                <a:latin typeface="Calibri"/>
                <a:ea typeface="Calibri"/>
                <a:cs typeface="Calibri"/>
                <a:sym typeface="Calibri"/>
              </a:rPr>
              <a:t>qualidade</a:t>
            </a:r>
            <a:r>
              <a:rPr lang="en-US" sz="2000" dirty="0">
                <a:solidFill>
                  <a:srgbClr val="000000"/>
                </a:solidFill>
                <a:latin typeface="Calibri"/>
                <a:ea typeface="Calibri"/>
                <a:cs typeface="Calibri"/>
                <a:sym typeface="Calibri"/>
              </a:rPr>
              <a:t> e as </a:t>
            </a:r>
            <a:r>
              <a:rPr lang="en-US" sz="2000" dirty="0" err="1">
                <a:solidFill>
                  <a:srgbClr val="000000"/>
                </a:solidFill>
                <a:latin typeface="Calibri"/>
                <a:ea typeface="Calibri"/>
                <a:cs typeface="Calibri"/>
                <a:sym typeface="Calibri"/>
              </a:rPr>
              <a:t>condições</a:t>
            </a:r>
            <a:r>
              <a:rPr lang="en-US" sz="2000" dirty="0">
                <a:solidFill>
                  <a:srgbClr val="000000"/>
                </a:solidFill>
                <a:latin typeface="Calibri"/>
                <a:ea typeface="Calibri"/>
                <a:cs typeface="Calibri"/>
                <a:sym typeface="Calibri"/>
              </a:rPr>
              <a:t> dos </a:t>
            </a:r>
            <a:r>
              <a:rPr lang="en-US" sz="2000" dirty="0" err="1">
                <a:solidFill>
                  <a:srgbClr val="000000"/>
                </a:solidFill>
                <a:latin typeface="Calibri"/>
                <a:ea typeface="Calibri"/>
                <a:cs typeface="Calibri"/>
                <a:sym typeface="Calibri"/>
              </a:rPr>
              <a:t>direitos</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humanos</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nos</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serviços</a:t>
            </a:r>
            <a:r>
              <a:rPr lang="en-US" sz="2000" dirty="0">
                <a:solidFill>
                  <a:srgbClr val="000000"/>
                </a:solidFill>
                <a:latin typeface="Calibri"/>
                <a:ea typeface="Calibri"/>
                <a:cs typeface="Calibri"/>
                <a:sym typeface="Calibri"/>
              </a:rPr>
              <a:t> sociais e de saúde mental</a:t>
            </a:r>
            <a:endParaRPr sz="2000" dirty="0">
              <a:solidFill>
                <a:srgbClr val="000000"/>
              </a:solidFill>
              <a:latin typeface="Calibri"/>
              <a:ea typeface="Calibri"/>
              <a:cs typeface="Calibri"/>
              <a:sym typeface="Calibri"/>
            </a:endParaRPr>
          </a:p>
          <a:p>
            <a:pPr marL="285750" lvl="0" indent="-285750" algn="just" rtl="0">
              <a:spcBef>
                <a:spcPts val="800"/>
              </a:spcBef>
              <a:spcAft>
                <a:spcPts val="0"/>
              </a:spcAft>
              <a:buClr>
                <a:srgbClr val="183F5A"/>
              </a:buClr>
              <a:buSzPts val="2200"/>
              <a:buChar char="•"/>
            </a:pPr>
            <a:r>
              <a:rPr lang="en-US" sz="2000" dirty="0" err="1">
                <a:solidFill>
                  <a:srgbClr val="000000"/>
                </a:solidFill>
                <a:latin typeface="Calibri"/>
                <a:ea typeface="Calibri"/>
                <a:cs typeface="Calibri"/>
                <a:sym typeface="Calibri"/>
              </a:rPr>
              <a:t>Criar</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serviços</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comunitários</a:t>
            </a:r>
            <a:r>
              <a:rPr lang="en-US" sz="2000" dirty="0">
                <a:solidFill>
                  <a:srgbClr val="000000"/>
                </a:solidFill>
                <a:latin typeface="Calibri"/>
                <a:ea typeface="Calibri"/>
                <a:cs typeface="Calibri"/>
                <a:sym typeface="Calibri"/>
              </a:rPr>
              <a:t> e </a:t>
            </a:r>
            <a:r>
              <a:rPr lang="en-US" sz="2000" dirty="0" err="1">
                <a:solidFill>
                  <a:srgbClr val="000000"/>
                </a:solidFill>
                <a:latin typeface="Calibri"/>
                <a:ea typeface="Calibri"/>
                <a:cs typeface="Calibri"/>
                <a:sym typeface="Calibri"/>
              </a:rPr>
              <a:t>orientados</a:t>
            </a:r>
            <a:r>
              <a:rPr lang="en-US" sz="2000" dirty="0">
                <a:solidFill>
                  <a:srgbClr val="000000"/>
                </a:solidFill>
                <a:latin typeface="Calibri"/>
                <a:ea typeface="Calibri"/>
                <a:cs typeface="Calibri"/>
                <a:sym typeface="Calibri"/>
              </a:rPr>
              <a:t> para a </a:t>
            </a:r>
            <a:r>
              <a:rPr lang="en-US" sz="2000" dirty="0" err="1">
                <a:solidFill>
                  <a:srgbClr val="000000"/>
                </a:solidFill>
                <a:latin typeface="Calibri"/>
                <a:ea typeface="Calibri"/>
                <a:cs typeface="Calibri"/>
                <a:sym typeface="Calibri"/>
              </a:rPr>
              <a:t>recuperação</a:t>
            </a:r>
            <a:r>
              <a:rPr lang="en-US" sz="2000" dirty="0">
                <a:solidFill>
                  <a:srgbClr val="000000"/>
                </a:solidFill>
                <a:latin typeface="Calibri"/>
                <a:ea typeface="Calibri"/>
                <a:cs typeface="Calibri"/>
                <a:sym typeface="Calibri"/>
              </a:rPr>
              <a:t> que </a:t>
            </a:r>
            <a:r>
              <a:rPr lang="en-US" sz="2000" dirty="0" err="1">
                <a:solidFill>
                  <a:srgbClr val="000000"/>
                </a:solidFill>
                <a:latin typeface="Calibri"/>
                <a:ea typeface="Calibri"/>
                <a:cs typeface="Calibri"/>
                <a:sym typeface="Calibri"/>
              </a:rPr>
              <a:t>respeitem</a:t>
            </a:r>
            <a:r>
              <a:rPr lang="en-US" sz="2000" dirty="0">
                <a:solidFill>
                  <a:srgbClr val="000000"/>
                </a:solidFill>
                <a:latin typeface="Calibri"/>
                <a:ea typeface="Calibri"/>
                <a:cs typeface="Calibri"/>
                <a:sym typeface="Calibri"/>
              </a:rPr>
              <a:t> e </a:t>
            </a:r>
            <a:r>
              <a:rPr lang="en-US" sz="2000" dirty="0" err="1">
                <a:solidFill>
                  <a:srgbClr val="000000"/>
                </a:solidFill>
                <a:latin typeface="Calibri"/>
                <a:ea typeface="Calibri"/>
                <a:cs typeface="Calibri"/>
                <a:sym typeface="Calibri"/>
              </a:rPr>
              <a:t>promovam</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os</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direitos</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humanos</a:t>
            </a:r>
            <a:endParaRPr sz="2000" dirty="0">
              <a:solidFill>
                <a:srgbClr val="000000"/>
              </a:solidFill>
              <a:latin typeface="Calibri"/>
              <a:ea typeface="Calibri"/>
              <a:cs typeface="Calibri"/>
              <a:sym typeface="Calibri"/>
            </a:endParaRPr>
          </a:p>
          <a:p>
            <a:pPr marL="285750" lvl="0" indent="-285750" algn="just" rtl="0">
              <a:spcBef>
                <a:spcPts val="800"/>
              </a:spcBef>
              <a:spcAft>
                <a:spcPts val="0"/>
              </a:spcAft>
              <a:buClr>
                <a:srgbClr val="183F5A"/>
              </a:buClr>
              <a:buSzPts val="2200"/>
              <a:buChar char="•"/>
            </a:pPr>
            <a:r>
              <a:rPr lang="en-US" sz="2000" dirty="0" err="1">
                <a:solidFill>
                  <a:srgbClr val="000000"/>
                </a:solidFill>
                <a:latin typeface="Calibri"/>
                <a:ea typeface="Calibri"/>
                <a:cs typeface="Calibri"/>
                <a:sym typeface="Calibri"/>
              </a:rPr>
              <a:t>Apoiar</a:t>
            </a:r>
            <a:r>
              <a:rPr lang="en-US" sz="2000" dirty="0">
                <a:solidFill>
                  <a:srgbClr val="000000"/>
                </a:solidFill>
                <a:latin typeface="Calibri"/>
                <a:ea typeface="Calibri"/>
                <a:cs typeface="Calibri"/>
                <a:sym typeface="Calibri"/>
              </a:rPr>
              <a:t> o </a:t>
            </a:r>
            <a:r>
              <a:rPr lang="en-US" sz="2000" dirty="0" err="1">
                <a:solidFill>
                  <a:srgbClr val="000000"/>
                </a:solidFill>
                <a:latin typeface="Calibri"/>
                <a:ea typeface="Calibri"/>
                <a:cs typeface="Calibri"/>
                <a:sym typeface="Calibri"/>
              </a:rPr>
              <a:t>desenvolvimento</a:t>
            </a:r>
            <a:r>
              <a:rPr lang="en-US" sz="2000" dirty="0">
                <a:solidFill>
                  <a:srgbClr val="000000"/>
                </a:solidFill>
                <a:latin typeface="Calibri"/>
                <a:ea typeface="Calibri"/>
                <a:cs typeface="Calibri"/>
                <a:sym typeface="Calibri"/>
              </a:rPr>
              <a:t> de um </a:t>
            </a:r>
            <a:r>
              <a:rPr lang="en-US" sz="2000" dirty="0" err="1">
                <a:solidFill>
                  <a:srgbClr val="000000"/>
                </a:solidFill>
                <a:latin typeface="Calibri"/>
                <a:ea typeface="Calibri"/>
                <a:cs typeface="Calibri"/>
                <a:sym typeface="Calibri"/>
              </a:rPr>
              <a:t>movimento</a:t>
            </a:r>
            <a:r>
              <a:rPr lang="en-US" sz="2000" dirty="0">
                <a:solidFill>
                  <a:srgbClr val="000000"/>
                </a:solidFill>
                <a:latin typeface="Calibri"/>
                <a:ea typeface="Calibri"/>
                <a:cs typeface="Calibri"/>
                <a:sym typeface="Calibri"/>
              </a:rPr>
              <a:t> da </a:t>
            </a:r>
            <a:r>
              <a:rPr lang="en-US" sz="2000" dirty="0" err="1">
                <a:solidFill>
                  <a:srgbClr val="000000"/>
                </a:solidFill>
                <a:latin typeface="Calibri"/>
                <a:ea typeface="Calibri"/>
                <a:cs typeface="Calibri"/>
                <a:sym typeface="Calibri"/>
              </a:rPr>
              <a:t>sociedade</a:t>
            </a:r>
            <a:r>
              <a:rPr lang="en-US" sz="2000" dirty="0">
                <a:solidFill>
                  <a:srgbClr val="000000"/>
                </a:solidFill>
                <a:latin typeface="Calibri"/>
                <a:ea typeface="Calibri"/>
                <a:cs typeface="Calibri"/>
                <a:sym typeface="Calibri"/>
              </a:rPr>
              <a:t> civil para </a:t>
            </a:r>
            <a:r>
              <a:rPr lang="en-US" sz="2000" dirty="0" err="1">
                <a:solidFill>
                  <a:srgbClr val="000000"/>
                </a:solidFill>
                <a:latin typeface="Calibri"/>
                <a:ea typeface="Calibri"/>
                <a:cs typeface="Calibri"/>
                <a:sym typeface="Calibri"/>
              </a:rPr>
              <a:t>realizar</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ações</a:t>
            </a:r>
            <a:r>
              <a:rPr lang="en-US" sz="2000" dirty="0">
                <a:solidFill>
                  <a:srgbClr val="000000"/>
                </a:solidFill>
                <a:latin typeface="Calibri"/>
                <a:ea typeface="Calibri"/>
                <a:cs typeface="Calibri"/>
                <a:sym typeface="Calibri"/>
              </a:rPr>
              <a:t> de </a:t>
            </a:r>
            <a:r>
              <a:rPr lang="en-US" sz="2000" i="1" dirty="0">
                <a:solidFill>
                  <a:srgbClr val="000000"/>
                </a:solidFill>
                <a:latin typeface="Calibri"/>
                <a:ea typeface="Calibri"/>
                <a:cs typeface="Calibri"/>
                <a:sym typeface="Calibri"/>
              </a:rPr>
              <a:t>advocacy</a:t>
            </a:r>
            <a:r>
              <a:rPr lang="en-US" sz="2000" dirty="0">
                <a:solidFill>
                  <a:srgbClr val="000000"/>
                </a:solidFill>
                <a:latin typeface="Calibri"/>
                <a:ea typeface="Calibri"/>
                <a:cs typeface="Calibri"/>
                <a:sym typeface="Calibri"/>
              </a:rPr>
              <a:t> e </a:t>
            </a:r>
            <a:r>
              <a:rPr lang="en-US" sz="2000" dirty="0" err="1">
                <a:solidFill>
                  <a:srgbClr val="000000"/>
                </a:solidFill>
                <a:latin typeface="Calibri"/>
                <a:ea typeface="Calibri"/>
                <a:cs typeface="Calibri"/>
                <a:sym typeface="Calibri"/>
              </a:rPr>
              <a:t>influenciar</a:t>
            </a:r>
            <a:r>
              <a:rPr lang="en-US" sz="2000" dirty="0">
                <a:solidFill>
                  <a:srgbClr val="000000"/>
                </a:solidFill>
                <a:latin typeface="Calibri"/>
                <a:ea typeface="Calibri"/>
                <a:cs typeface="Calibri"/>
                <a:sym typeface="Calibri"/>
              </a:rPr>
              <a:t> a </a:t>
            </a:r>
            <a:r>
              <a:rPr lang="en-US" sz="2000" dirty="0" err="1">
                <a:solidFill>
                  <a:srgbClr val="000000"/>
                </a:solidFill>
                <a:latin typeface="Calibri"/>
                <a:ea typeface="Calibri"/>
                <a:cs typeface="Calibri"/>
                <a:sym typeface="Calibri"/>
              </a:rPr>
              <a:t>formulação</a:t>
            </a:r>
            <a:r>
              <a:rPr lang="en-US" sz="2000" dirty="0">
                <a:solidFill>
                  <a:srgbClr val="000000"/>
                </a:solidFill>
                <a:latin typeface="Calibri"/>
                <a:ea typeface="Calibri"/>
                <a:cs typeface="Calibri"/>
                <a:sym typeface="Calibri"/>
              </a:rPr>
              <a:t> de </a:t>
            </a:r>
            <a:r>
              <a:rPr lang="en-US" sz="2000" dirty="0" err="1">
                <a:solidFill>
                  <a:srgbClr val="000000"/>
                </a:solidFill>
                <a:latin typeface="Calibri"/>
                <a:ea typeface="Calibri"/>
                <a:cs typeface="Calibri"/>
                <a:sym typeface="Calibri"/>
              </a:rPr>
              <a:t>políticas</a:t>
            </a:r>
            <a:endParaRPr sz="2000" dirty="0">
              <a:solidFill>
                <a:srgbClr val="000000"/>
              </a:solidFill>
              <a:latin typeface="Calibri"/>
              <a:ea typeface="Calibri"/>
              <a:cs typeface="Calibri"/>
              <a:sym typeface="Calibri"/>
            </a:endParaRPr>
          </a:p>
          <a:p>
            <a:pPr marL="285750" lvl="0" indent="-285750" algn="just" rtl="0">
              <a:spcBef>
                <a:spcPts val="800"/>
              </a:spcBef>
              <a:spcAft>
                <a:spcPts val="0"/>
              </a:spcAft>
              <a:buClr>
                <a:srgbClr val="183F5A"/>
              </a:buClr>
              <a:buSzPts val="2200"/>
              <a:buChar char="•"/>
            </a:pPr>
            <a:r>
              <a:rPr lang="en-US" sz="2000" dirty="0">
                <a:solidFill>
                  <a:srgbClr val="000000"/>
                </a:solidFill>
                <a:latin typeface="Calibri"/>
                <a:ea typeface="Calibri"/>
                <a:cs typeface="Calibri"/>
                <a:sym typeface="Calibri"/>
              </a:rPr>
              <a:t>Reformar as </a:t>
            </a:r>
            <a:r>
              <a:rPr lang="en-US" sz="2000" dirty="0" err="1">
                <a:solidFill>
                  <a:srgbClr val="000000"/>
                </a:solidFill>
                <a:latin typeface="Calibri"/>
                <a:ea typeface="Calibri"/>
                <a:cs typeface="Calibri"/>
                <a:sym typeface="Calibri"/>
              </a:rPr>
              <a:t>políticas</a:t>
            </a:r>
            <a:r>
              <a:rPr lang="en-US" sz="2000" dirty="0">
                <a:solidFill>
                  <a:srgbClr val="000000"/>
                </a:solidFill>
                <a:latin typeface="Calibri"/>
                <a:ea typeface="Calibri"/>
                <a:cs typeface="Calibri"/>
                <a:sym typeface="Calibri"/>
              </a:rPr>
              <a:t> e a </a:t>
            </a:r>
            <a:r>
              <a:rPr lang="en-US" sz="2000" dirty="0" err="1">
                <a:solidFill>
                  <a:srgbClr val="000000"/>
                </a:solidFill>
                <a:latin typeface="Calibri"/>
                <a:ea typeface="Calibri"/>
                <a:cs typeface="Calibri"/>
                <a:sym typeface="Calibri"/>
              </a:rPr>
              <a:t>legislação</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nacionais</a:t>
            </a:r>
            <a:r>
              <a:rPr lang="en-US" sz="2000" dirty="0">
                <a:solidFill>
                  <a:srgbClr val="000000"/>
                </a:solidFill>
                <a:latin typeface="Calibri"/>
                <a:ea typeface="Calibri"/>
                <a:cs typeface="Calibri"/>
                <a:sym typeface="Calibri"/>
              </a:rPr>
              <a:t> de </a:t>
            </a:r>
            <a:r>
              <a:rPr lang="en-US" sz="2000" dirty="0" err="1">
                <a:solidFill>
                  <a:srgbClr val="000000"/>
                </a:solidFill>
                <a:latin typeface="Calibri"/>
                <a:ea typeface="Calibri"/>
                <a:cs typeface="Calibri"/>
                <a:sym typeface="Calibri"/>
              </a:rPr>
              <a:t>acordo</a:t>
            </a:r>
            <a:r>
              <a:rPr lang="en-US" sz="2000" dirty="0">
                <a:solidFill>
                  <a:srgbClr val="000000"/>
                </a:solidFill>
                <a:latin typeface="Calibri"/>
                <a:ea typeface="Calibri"/>
                <a:cs typeface="Calibri"/>
                <a:sym typeface="Calibri"/>
              </a:rPr>
              <a:t> com a </a:t>
            </a:r>
            <a:r>
              <a:rPr lang="en-US" sz="2000" dirty="0" err="1">
                <a:solidFill>
                  <a:srgbClr val="000000"/>
                </a:solidFill>
                <a:latin typeface="Calibri"/>
                <a:ea typeface="Calibri"/>
                <a:cs typeface="Calibri"/>
                <a:sym typeface="Calibri"/>
              </a:rPr>
              <a:t>Convenção</a:t>
            </a:r>
            <a:r>
              <a:rPr lang="en-US" sz="2000" dirty="0">
                <a:solidFill>
                  <a:srgbClr val="000000"/>
                </a:solidFill>
                <a:latin typeface="Calibri"/>
                <a:ea typeface="Calibri"/>
                <a:cs typeface="Calibri"/>
                <a:sym typeface="Calibri"/>
              </a:rPr>
              <a:t> sobre </a:t>
            </a:r>
            <a:r>
              <a:rPr lang="en-US" sz="2000" dirty="0" err="1">
                <a:solidFill>
                  <a:srgbClr val="000000"/>
                </a:solidFill>
                <a:latin typeface="Calibri"/>
                <a:ea typeface="Calibri"/>
                <a:cs typeface="Calibri"/>
                <a:sym typeface="Calibri"/>
              </a:rPr>
              <a:t>os</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Direitos</a:t>
            </a:r>
            <a:r>
              <a:rPr lang="en-US" sz="2000" dirty="0">
                <a:solidFill>
                  <a:srgbClr val="000000"/>
                </a:solidFill>
                <a:latin typeface="Calibri"/>
                <a:ea typeface="Calibri"/>
                <a:cs typeface="Calibri"/>
                <a:sym typeface="Calibri"/>
              </a:rPr>
              <a:t> das Pessoas com </a:t>
            </a:r>
            <a:r>
              <a:rPr lang="en-US" sz="2000" dirty="0" err="1">
                <a:solidFill>
                  <a:srgbClr val="000000"/>
                </a:solidFill>
                <a:latin typeface="Calibri"/>
                <a:ea typeface="Calibri"/>
                <a:cs typeface="Calibri"/>
                <a:sym typeface="Calibri"/>
              </a:rPr>
              <a:t>Deficiência</a:t>
            </a:r>
            <a:r>
              <a:rPr lang="en-US" sz="2000" dirty="0">
                <a:solidFill>
                  <a:srgbClr val="000000"/>
                </a:solidFill>
                <a:latin typeface="Calibri"/>
                <a:ea typeface="Calibri"/>
                <a:cs typeface="Calibri"/>
                <a:sym typeface="Calibri"/>
              </a:rPr>
              <a:t> e </a:t>
            </a:r>
            <a:r>
              <a:rPr lang="en-US" sz="2000" dirty="0" err="1">
                <a:solidFill>
                  <a:srgbClr val="000000"/>
                </a:solidFill>
                <a:latin typeface="Calibri"/>
                <a:ea typeface="Calibri"/>
                <a:cs typeface="Calibri"/>
                <a:sym typeface="Calibri"/>
              </a:rPr>
              <a:t>outras</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normas</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internacionais</a:t>
            </a:r>
            <a:r>
              <a:rPr lang="en-US" sz="2000" dirty="0">
                <a:solidFill>
                  <a:srgbClr val="000000"/>
                </a:solidFill>
                <a:latin typeface="Calibri"/>
                <a:ea typeface="Calibri"/>
                <a:cs typeface="Calibri"/>
                <a:sym typeface="Calibri"/>
              </a:rPr>
              <a:t> de </a:t>
            </a:r>
            <a:r>
              <a:rPr lang="en-US" sz="2000" dirty="0" err="1">
                <a:solidFill>
                  <a:srgbClr val="000000"/>
                </a:solidFill>
                <a:latin typeface="Calibri"/>
                <a:ea typeface="Calibri"/>
                <a:cs typeface="Calibri"/>
                <a:sym typeface="Calibri"/>
              </a:rPr>
              <a:t>direitos</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humanos</a:t>
            </a:r>
            <a:r>
              <a:rPr lang="en-US" sz="2000" dirty="0">
                <a:solidFill>
                  <a:srgbClr val="000000"/>
                </a:solidFill>
                <a:latin typeface="Calibri"/>
                <a:ea typeface="Calibri"/>
                <a:cs typeface="Calibri"/>
                <a:sym typeface="Calibri"/>
              </a:rPr>
              <a:t>.</a:t>
            </a:r>
            <a:endParaRPr sz="2000" dirty="0">
              <a:solidFill>
                <a:srgbClr val="000000"/>
              </a:solidFill>
              <a:latin typeface="Calibri"/>
              <a:ea typeface="Calibri"/>
              <a:cs typeface="Calibri"/>
              <a:sym typeface="Calibri"/>
            </a:endParaRPr>
          </a:p>
        </p:txBody>
      </p:sp>
      <p:sp>
        <p:nvSpPr>
          <p:cNvPr id="152" name="Google Shape;152;p3"/>
          <p:cNvSpPr txBox="1"/>
          <p:nvPr/>
        </p:nvSpPr>
        <p:spPr>
          <a:xfrm>
            <a:off x="392906" y="234262"/>
            <a:ext cx="9792000"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None/>
            </a:pPr>
            <a:r>
              <a:rPr lang="en-US" sz="3000" b="1" i="1" dirty="0" err="1">
                <a:solidFill>
                  <a:srgbClr val="183F5A"/>
                </a:solidFill>
                <a:latin typeface="Century Gothic"/>
                <a:ea typeface="Century Gothic"/>
                <a:cs typeface="Century Gothic"/>
                <a:sym typeface="Century Gothic"/>
              </a:rPr>
              <a:t>QualityRights</a:t>
            </a:r>
            <a:r>
              <a:rPr lang="en-US" sz="3000" b="1" dirty="0">
                <a:solidFill>
                  <a:srgbClr val="183F5A"/>
                </a:solidFill>
                <a:latin typeface="Century Gothic"/>
                <a:ea typeface="Century Gothic"/>
                <a:cs typeface="Century Gothic"/>
                <a:sym typeface="Century Gothic"/>
              </a:rPr>
              <a:t> da OMS: </a:t>
            </a:r>
            <a:r>
              <a:rPr lang="en-US" sz="3000" b="1" dirty="0" err="1">
                <a:solidFill>
                  <a:srgbClr val="183F5A"/>
                </a:solidFill>
                <a:latin typeface="Century Gothic"/>
                <a:ea typeface="Century Gothic"/>
                <a:cs typeface="Century Gothic"/>
                <a:sym typeface="Century Gothic"/>
              </a:rPr>
              <a:t>metas</a:t>
            </a:r>
            <a:r>
              <a:rPr lang="en-US" sz="3000" b="1" dirty="0">
                <a:solidFill>
                  <a:srgbClr val="183F5A"/>
                </a:solidFill>
                <a:latin typeface="Century Gothic"/>
                <a:ea typeface="Century Gothic"/>
                <a:cs typeface="Century Gothic"/>
                <a:sym typeface="Century Gothic"/>
              </a:rPr>
              <a:t> e </a:t>
            </a:r>
            <a:r>
              <a:rPr lang="en-US" sz="3000" b="1" dirty="0" err="1">
                <a:solidFill>
                  <a:srgbClr val="183F5A"/>
                </a:solidFill>
                <a:latin typeface="Century Gothic"/>
                <a:ea typeface="Century Gothic"/>
                <a:cs typeface="Century Gothic"/>
                <a:sym typeface="Century Gothic"/>
              </a:rPr>
              <a:t>objetivos</a:t>
            </a:r>
            <a:endParaRPr sz="3000" b="1" dirty="0">
              <a:solidFill>
                <a:srgbClr val="183F5A"/>
              </a:solidFill>
              <a:latin typeface="Century Gothic"/>
              <a:ea typeface="Century Gothic"/>
              <a:cs typeface="Century Gothic"/>
              <a:sym typeface="Century Gothic"/>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0"/>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30</a:t>
            </a:fld>
            <a:endParaRPr/>
          </a:p>
        </p:txBody>
      </p:sp>
      <p:sp>
        <p:nvSpPr>
          <p:cNvPr id="366" name="Google Shape;366;p30"/>
          <p:cNvSpPr txBox="1">
            <a:spLocks noGrp="1"/>
          </p:cNvSpPr>
          <p:nvPr>
            <p:ph type="body" idx="2"/>
          </p:nvPr>
        </p:nvSpPr>
        <p:spPr>
          <a:xfrm>
            <a:off x="508794" y="2044588"/>
            <a:ext cx="11174412" cy="1648181"/>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0"/>
              </a:spcBef>
              <a:spcAft>
                <a:spcPts val="0"/>
              </a:spcAft>
              <a:buSzPts val="2200"/>
              <a:buChar char="•"/>
            </a:pPr>
            <a:r>
              <a:rPr lang="en-US" sz="2000" dirty="0"/>
              <a:t>Todos </a:t>
            </a:r>
            <a:r>
              <a:rPr lang="en-US" sz="2000" dirty="0" err="1"/>
              <a:t>os</a:t>
            </a:r>
            <a:r>
              <a:rPr lang="en-US" sz="2000" dirty="0"/>
              <a:t> </a:t>
            </a:r>
            <a:r>
              <a:rPr lang="en-US" sz="2000" dirty="0" err="1"/>
              <a:t>direitos</a:t>
            </a:r>
            <a:r>
              <a:rPr lang="en-US" sz="2000" dirty="0"/>
              <a:t> são </a:t>
            </a:r>
            <a:r>
              <a:rPr lang="en-US" sz="2000" dirty="0" err="1"/>
              <a:t>indivisíveis</a:t>
            </a:r>
            <a:r>
              <a:rPr lang="en-US" sz="2000" dirty="0"/>
              <a:t>, </a:t>
            </a:r>
            <a:r>
              <a:rPr lang="en-US" sz="2000" dirty="0" err="1"/>
              <a:t>interdependentes</a:t>
            </a:r>
            <a:r>
              <a:rPr lang="en-US" sz="2000" dirty="0"/>
              <a:t> e inter-</a:t>
            </a:r>
            <a:r>
              <a:rPr lang="en-US" sz="2000" dirty="0" err="1"/>
              <a:t>relacionados</a:t>
            </a:r>
            <a:r>
              <a:rPr lang="en-US" sz="2000" dirty="0"/>
              <a:t>, </a:t>
            </a:r>
            <a:r>
              <a:rPr lang="en-US" sz="2000" dirty="0" err="1"/>
              <a:t>sejam</a:t>
            </a:r>
            <a:r>
              <a:rPr lang="en-US" sz="2000" dirty="0"/>
              <a:t> </a:t>
            </a:r>
            <a:r>
              <a:rPr lang="en-US" sz="2000" dirty="0" err="1"/>
              <a:t>eles</a:t>
            </a:r>
            <a:r>
              <a:rPr lang="en-US" sz="2000" dirty="0"/>
              <a:t> </a:t>
            </a:r>
            <a:r>
              <a:rPr lang="en-US" sz="2000" dirty="0" err="1"/>
              <a:t>direitos</a:t>
            </a:r>
            <a:r>
              <a:rPr lang="en-US" sz="2000" dirty="0"/>
              <a:t> </a:t>
            </a:r>
            <a:r>
              <a:rPr lang="en-US" sz="2000" dirty="0" err="1"/>
              <a:t>civis</a:t>
            </a:r>
            <a:r>
              <a:rPr lang="en-US" sz="2000" dirty="0"/>
              <a:t>, </a:t>
            </a:r>
            <a:r>
              <a:rPr lang="en-US" sz="2000" dirty="0" err="1"/>
              <a:t>políticos</a:t>
            </a:r>
            <a:r>
              <a:rPr lang="en-US" sz="2000" dirty="0"/>
              <a:t>, </a:t>
            </a:r>
            <a:r>
              <a:rPr lang="en-US" sz="2000" dirty="0" err="1"/>
              <a:t>econômicos</a:t>
            </a:r>
            <a:r>
              <a:rPr lang="en-US" sz="2000" dirty="0"/>
              <a:t>, sociais ou </a:t>
            </a:r>
            <a:r>
              <a:rPr lang="en-US" sz="2000" dirty="0" err="1"/>
              <a:t>culturais</a:t>
            </a:r>
            <a:r>
              <a:rPr lang="en-US" sz="2000" dirty="0"/>
              <a:t>.</a:t>
            </a:r>
            <a:endParaRPr sz="2000" dirty="0"/>
          </a:p>
          <a:p>
            <a:pPr marL="285750" lvl="0" indent="-285750" algn="just" rtl="0">
              <a:lnSpc>
                <a:spcPct val="100000"/>
              </a:lnSpc>
              <a:spcBef>
                <a:spcPts val="1200"/>
              </a:spcBef>
              <a:spcAft>
                <a:spcPts val="0"/>
              </a:spcAft>
              <a:buSzPts val="2200"/>
              <a:buChar char="•"/>
            </a:pPr>
            <a:r>
              <a:rPr lang="en-US" sz="2000" dirty="0"/>
              <a:t>O </a:t>
            </a:r>
            <a:r>
              <a:rPr lang="en-US" sz="2000" dirty="0" err="1"/>
              <a:t>gozo</a:t>
            </a:r>
            <a:r>
              <a:rPr lang="en-US" sz="2000" dirty="0"/>
              <a:t> de um </a:t>
            </a:r>
            <a:r>
              <a:rPr lang="en-US" sz="2000" dirty="0" err="1"/>
              <a:t>direito</a:t>
            </a:r>
            <a:r>
              <a:rPr lang="en-US" sz="2000" dirty="0"/>
              <a:t> </a:t>
            </a:r>
            <a:r>
              <a:rPr lang="en-US" sz="2000" dirty="0" err="1"/>
              <a:t>depende</a:t>
            </a:r>
            <a:r>
              <a:rPr lang="en-US" sz="2000" dirty="0"/>
              <a:t> da </a:t>
            </a:r>
            <a:r>
              <a:rPr lang="en-US" sz="2000" dirty="0" err="1"/>
              <a:t>possibilidade</a:t>
            </a:r>
            <a:r>
              <a:rPr lang="en-US" sz="2000" dirty="0"/>
              <a:t> de </a:t>
            </a:r>
            <a:r>
              <a:rPr lang="en-US" sz="2000" dirty="0" err="1"/>
              <a:t>gozar</a:t>
            </a:r>
            <a:r>
              <a:rPr lang="en-US" sz="2000" dirty="0"/>
              <a:t> outros </a:t>
            </a:r>
            <a:r>
              <a:rPr lang="en-US" sz="2000" dirty="0" err="1"/>
              <a:t>direitos</a:t>
            </a:r>
            <a:r>
              <a:rPr lang="en-US" sz="2000" dirty="0"/>
              <a:t>.</a:t>
            </a:r>
            <a:endParaRPr sz="2000" dirty="0"/>
          </a:p>
          <a:p>
            <a:pPr marL="285750" lvl="0" indent="-285750" algn="just" rtl="0">
              <a:lnSpc>
                <a:spcPct val="100000"/>
              </a:lnSpc>
              <a:spcBef>
                <a:spcPts val="1200"/>
              </a:spcBef>
              <a:spcAft>
                <a:spcPts val="0"/>
              </a:spcAft>
              <a:buSzPts val="2200"/>
              <a:buChar char="•"/>
            </a:pPr>
            <a:r>
              <a:rPr lang="en-US" sz="2000" dirty="0"/>
              <a:t>Da mesma forma, a </a:t>
            </a:r>
            <a:r>
              <a:rPr lang="en-US" sz="2000" dirty="0" err="1"/>
              <a:t>negação</a:t>
            </a:r>
            <a:r>
              <a:rPr lang="en-US" sz="2000" dirty="0"/>
              <a:t> de um </a:t>
            </a:r>
            <a:r>
              <a:rPr lang="en-US" sz="2000" dirty="0" err="1"/>
              <a:t>direito</a:t>
            </a:r>
            <a:r>
              <a:rPr lang="en-US" sz="2000" dirty="0"/>
              <a:t> </a:t>
            </a:r>
            <a:r>
              <a:rPr lang="en-US" sz="2000" dirty="0" err="1"/>
              <a:t>afeta</a:t>
            </a:r>
            <a:r>
              <a:rPr lang="en-US" sz="2000" dirty="0"/>
              <a:t> </a:t>
            </a:r>
            <a:r>
              <a:rPr lang="en-US" sz="2000" dirty="0" err="1"/>
              <a:t>negativamente</a:t>
            </a:r>
            <a:r>
              <a:rPr lang="en-US" sz="2000" dirty="0"/>
              <a:t> outros </a:t>
            </a:r>
            <a:r>
              <a:rPr lang="en-US" sz="2000" dirty="0" err="1"/>
              <a:t>direitos</a:t>
            </a:r>
            <a:r>
              <a:rPr lang="en-US" sz="2000" dirty="0"/>
              <a:t>.</a:t>
            </a:r>
            <a:endParaRPr sz="2000" dirty="0"/>
          </a:p>
        </p:txBody>
      </p:sp>
      <p:sp>
        <p:nvSpPr>
          <p:cNvPr id="367" name="Google Shape;367;p30"/>
          <p:cNvSpPr txBox="1">
            <a:spLocks noGrp="1"/>
          </p:cNvSpPr>
          <p:nvPr>
            <p:ph type="title"/>
          </p:nvPr>
        </p:nvSpPr>
        <p:spPr>
          <a:xfrm>
            <a:off x="507205" y="506412"/>
            <a:ext cx="11477965"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Exercício 3.1: Como </a:t>
            </a:r>
            <a:r>
              <a:rPr lang="en-US" sz="3000" dirty="0" err="1"/>
              <a:t>todos</a:t>
            </a:r>
            <a:r>
              <a:rPr lang="en-US" sz="3000" dirty="0"/>
              <a:t> </a:t>
            </a:r>
            <a:r>
              <a:rPr lang="en-US" sz="3000" dirty="0" err="1"/>
              <a:t>os</a:t>
            </a:r>
            <a:r>
              <a:rPr lang="en-US" sz="3000" dirty="0"/>
              <a:t> </a:t>
            </a:r>
            <a:r>
              <a:rPr lang="en-US" sz="3000" dirty="0" err="1"/>
              <a:t>direitos</a:t>
            </a:r>
            <a:r>
              <a:rPr lang="en-US" sz="3000" dirty="0"/>
              <a:t> </a:t>
            </a:r>
            <a:r>
              <a:rPr lang="en-US" sz="3000" dirty="0" err="1"/>
              <a:t>humanos</a:t>
            </a:r>
            <a:r>
              <a:rPr lang="en-US" sz="3000" dirty="0"/>
              <a:t> </a:t>
            </a:r>
            <a:r>
              <a:rPr lang="en-US" sz="3000" dirty="0" err="1"/>
              <a:t>estão</a:t>
            </a:r>
            <a:r>
              <a:rPr lang="en-US" sz="3000" dirty="0"/>
              <a:t> </a:t>
            </a:r>
            <a:r>
              <a:rPr lang="en-US" sz="3000" dirty="0" err="1"/>
              <a:t>interligados</a:t>
            </a:r>
            <a:r>
              <a:rPr lang="en-US" sz="3000" dirty="0"/>
              <a:t> - 3</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1"/>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31</a:t>
            </a:fld>
            <a:endParaRPr/>
          </a:p>
        </p:txBody>
      </p:sp>
      <p:sp>
        <p:nvSpPr>
          <p:cNvPr id="374" name="Google Shape;374;p31"/>
          <p:cNvSpPr txBox="1">
            <a:spLocks noGrp="1"/>
          </p:cNvSpPr>
          <p:nvPr>
            <p:ph type="title"/>
          </p:nvPr>
        </p:nvSpPr>
        <p:spPr>
          <a:xfrm>
            <a:off x="316196" y="2297617"/>
            <a:ext cx="11559608" cy="432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accent1"/>
              </a:buClr>
              <a:buSzPts val="4000"/>
              <a:buFont typeface="Century Gothic"/>
              <a:buNone/>
            </a:pPr>
            <a:r>
              <a:rPr lang="en-US" dirty="0"/>
              <a:t>Tema</a:t>
            </a:r>
            <a:r>
              <a:rPr lang="en-US" sz="4000" dirty="0"/>
              <a:t> 4: </a:t>
            </a:r>
            <a:r>
              <a:rPr lang="en-US" sz="4000" dirty="0" err="1"/>
              <a:t>Exemplos</a:t>
            </a:r>
            <a:r>
              <a:rPr lang="en-US" sz="4000" dirty="0"/>
              <a:t> de </a:t>
            </a:r>
            <a:r>
              <a:rPr lang="en-US" sz="4000" dirty="0" err="1"/>
              <a:t>violações</a:t>
            </a:r>
            <a:r>
              <a:rPr lang="en-US" sz="4000" dirty="0"/>
              <a:t> dos </a:t>
            </a:r>
            <a:r>
              <a:rPr lang="en-US" sz="4000" dirty="0" err="1"/>
              <a:t>direitos</a:t>
            </a:r>
            <a:r>
              <a:rPr lang="en-US" sz="4000" dirty="0"/>
              <a:t> </a:t>
            </a:r>
            <a:r>
              <a:rPr lang="en-US" sz="4000" dirty="0" err="1"/>
              <a:t>humanos</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2"/>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32</a:t>
            </a:fld>
            <a:endParaRPr/>
          </a:p>
        </p:txBody>
      </p:sp>
      <p:sp>
        <p:nvSpPr>
          <p:cNvPr id="381" name="Google Shape;381;p32"/>
          <p:cNvSpPr txBox="1">
            <a:spLocks noGrp="1"/>
          </p:cNvSpPr>
          <p:nvPr>
            <p:ph type="body" idx="2"/>
          </p:nvPr>
        </p:nvSpPr>
        <p:spPr>
          <a:xfrm>
            <a:off x="507195" y="1511188"/>
            <a:ext cx="11174412" cy="3781781"/>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0"/>
              </a:spcBef>
              <a:spcAft>
                <a:spcPts val="0"/>
              </a:spcAft>
              <a:buSzPts val="2200"/>
              <a:buChar char="•"/>
            </a:pPr>
            <a:r>
              <a:rPr lang="en-US" sz="2000" b="1" dirty="0" err="1"/>
              <a:t>Quem</a:t>
            </a:r>
            <a:r>
              <a:rPr lang="en-US" sz="2000" b="1" dirty="0"/>
              <a:t> viola </a:t>
            </a:r>
            <a:r>
              <a:rPr lang="en-US" sz="2000" b="1" dirty="0" err="1"/>
              <a:t>os</a:t>
            </a:r>
            <a:r>
              <a:rPr lang="en-US" sz="2000" b="1" dirty="0"/>
              <a:t> </a:t>
            </a:r>
            <a:r>
              <a:rPr lang="en-US" sz="2000" b="1" dirty="0" err="1"/>
              <a:t>direitos</a:t>
            </a:r>
            <a:r>
              <a:rPr lang="en-US" sz="2000" b="1" dirty="0"/>
              <a:t> </a:t>
            </a:r>
            <a:r>
              <a:rPr lang="en-US" sz="2000" b="1" dirty="0" err="1"/>
              <a:t>humanos</a:t>
            </a:r>
            <a:r>
              <a:rPr lang="en-US" sz="2000" b="1" dirty="0"/>
              <a:t>?</a:t>
            </a:r>
            <a:endParaRPr sz="2000" dirty="0"/>
          </a:p>
          <a:p>
            <a:pPr marL="631825" lvl="2" indent="-285750" algn="just" rtl="0">
              <a:lnSpc>
                <a:spcPct val="100000"/>
              </a:lnSpc>
              <a:spcBef>
                <a:spcPts val="1200"/>
              </a:spcBef>
              <a:spcAft>
                <a:spcPts val="0"/>
              </a:spcAft>
              <a:buSzPts val="2000"/>
              <a:buChar char="•"/>
            </a:pPr>
            <a:r>
              <a:rPr lang="en-US" dirty="0"/>
              <a:t>As </a:t>
            </a:r>
            <a:r>
              <a:rPr lang="en-US" dirty="0" err="1"/>
              <a:t>violações</a:t>
            </a:r>
            <a:r>
              <a:rPr lang="en-US" dirty="0"/>
              <a:t> </a:t>
            </a:r>
            <a:r>
              <a:rPr lang="en-US" dirty="0" err="1"/>
              <a:t>podem</a:t>
            </a:r>
            <a:r>
              <a:rPr lang="en-US" dirty="0"/>
              <a:t> ser </a:t>
            </a:r>
            <a:r>
              <a:rPr lang="en-US" dirty="0" err="1"/>
              <a:t>cometidas</a:t>
            </a:r>
            <a:r>
              <a:rPr lang="en-US" dirty="0"/>
              <a:t> por </a:t>
            </a:r>
            <a:r>
              <a:rPr lang="en-US" dirty="0" err="1"/>
              <a:t>governos</a:t>
            </a:r>
            <a:r>
              <a:rPr lang="en-US" dirty="0"/>
              <a:t> e </a:t>
            </a:r>
            <a:r>
              <a:rPr lang="en-US" dirty="0" err="1"/>
              <a:t>funcionários</a:t>
            </a:r>
            <a:r>
              <a:rPr lang="en-US" dirty="0"/>
              <a:t> </a:t>
            </a:r>
            <a:r>
              <a:rPr lang="en-US" dirty="0" err="1"/>
              <a:t>públicos</a:t>
            </a:r>
            <a:r>
              <a:rPr lang="en-US" dirty="0"/>
              <a:t>, por </a:t>
            </a:r>
            <a:r>
              <a:rPr lang="en-US" dirty="0" err="1"/>
              <a:t>organizações</a:t>
            </a:r>
            <a:r>
              <a:rPr lang="en-US" dirty="0"/>
              <a:t> e </a:t>
            </a:r>
            <a:r>
              <a:rPr lang="en-US" dirty="0" err="1"/>
              <a:t>empresas</a:t>
            </a:r>
            <a:r>
              <a:rPr lang="en-US" dirty="0"/>
              <a:t>, por </a:t>
            </a:r>
            <a:r>
              <a:rPr lang="en-US" dirty="0" err="1"/>
              <a:t>prestadores</a:t>
            </a:r>
            <a:r>
              <a:rPr lang="en-US" dirty="0"/>
              <a:t> de </a:t>
            </a:r>
            <a:r>
              <a:rPr lang="en-US" dirty="0" err="1"/>
              <a:t>serviços</a:t>
            </a:r>
            <a:r>
              <a:rPr lang="en-US" dirty="0"/>
              <a:t> ou por </a:t>
            </a:r>
            <a:r>
              <a:rPr lang="en-US" dirty="0" err="1"/>
              <a:t>indivíduos</a:t>
            </a:r>
            <a:r>
              <a:rPr lang="en-US" dirty="0"/>
              <a:t>.</a:t>
            </a:r>
            <a:endParaRPr dirty="0"/>
          </a:p>
          <a:p>
            <a:pPr marL="285750" lvl="0" indent="-285750" algn="just" rtl="0">
              <a:lnSpc>
                <a:spcPct val="100000"/>
              </a:lnSpc>
              <a:spcBef>
                <a:spcPts val="1200"/>
              </a:spcBef>
              <a:spcAft>
                <a:spcPts val="0"/>
              </a:spcAft>
              <a:buSzPts val="2200"/>
              <a:buChar char="•"/>
            </a:pPr>
            <a:r>
              <a:rPr lang="en-US" sz="2000" b="1" dirty="0"/>
              <a:t>Quando </a:t>
            </a:r>
            <a:r>
              <a:rPr lang="en-US" sz="2000" b="1" dirty="0" err="1"/>
              <a:t>ocorrem</a:t>
            </a:r>
            <a:r>
              <a:rPr lang="en-US" sz="2000" b="1" dirty="0"/>
              <a:t> as </a:t>
            </a:r>
            <a:r>
              <a:rPr lang="en-US" sz="2000" b="1" dirty="0" err="1"/>
              <a:t>violações</a:t>
            </a:r>
            <a:r>
              <a:rPr lang="en-US" sz="2000" b="1" dirty="0"/>
              <a:t> dos </a:t>
            </a:r>
            <a:r>
              <a:rPr lang="en-US" sz="2000" b="1" dirty="0" err="1"/>
              <a:t>direitos</a:t>
            </a:r>
            <a:r>
              <a:rPr lang="en-US" sz="2000" b="1" dirty="0"/>
              <a:t> </a:t>
            </a:r>
            <a:r>
              <a:rPr lang="en-US" sz="2000" b="1" dirty="0" err="1"/>
              <a:t>humanos</a:t>
            </a:r>
            <a:r>
              <a:rPr lang="en-US" sz="2000" b="1" dirty="0"/>
              <a:t>?</a:t>
            </a:r>
            <a:endParaRPr sz="2000" dirty="0"/>
          </a:p>
          <a:p>
            <a:pPr marL="631825" lvl="2" indent="-285750" algn="just" rtl="0">
              <a:lnSpc>
                <a:spcPct val="100000"/>
              </a:lnSpc>
              <a:spcBef>
                <a:spcPts val="1200"/>
              </a:spcBef>
              <a:spcAft>
                <a:spcPts val="0"/>
              </a:spcAft>
              <a:buSzPts val="2000"/>
              <a:buChar char="•"/>
            </a:pPr>
            <a:r>
              <a:rPr lang="en-US" dirty="0"/>
              <a:t>As </a:t>
            </a:r>
            <a:r>
              <a:rPr lang="en-US" dirty="0" err="1"/>
              <a:t>violações</a:t>
            </a:r>
            <a:r>
              <a:rPr lang="en-US" dirty="0"/>
              <a:t> </a:t>
            </a:r>
            <a:r>
              <a:rPr lang="en-US" dirty="0" err="1"/>
              <a:t>ocorrem</a:t>
            </a:r>
            <a:r>
              <a:rPr lang="en-US" dirty="0"/>
              <a:t> </a:t>
            </a:r>
            <a:r>
              <a:rPr lang="en-US" dirty="0" err="1"/>
              <a:t>quando</a:t>
            </a:r>
            <a:r>
              <a:rPr lang="en-US" dirty="0"/>
              <a:t> uma pessoa ou </a:t>
            </a:r>
            <a:r>
              <a:rPr lang="en-US" dirty="0" err="1"/>
              <a:t>grupo</a:t>
            </a:r>
            <a:r>
              <a:rPr lang="en-US" dirty="0"/>
              <a:t> de pessoas </a:t>
            </a:r>
            <a:r>
              <a:rPr lang="en-US" dirty="0" err="1"/>
              <a:t>não</a:t>
            </a:r>
            <a:r>
              <a:rPr lang="en-US" dirty="0"/>
              <a:t> tem </a:t>
            </a:r>
            <a:r>
              <a:rPr lang="en-US" dirty="0" err="1"/>
              <a:t>todos</a:t>
            </a:r>
            <a:r>
              <a:rPr lang="en-US" dirty="0"/>
              <a:t> </a:t>
            </a:r>
            <a:r>
              <a:rPr lang="en-US" dirty="0" err="1"/>
              <a:t>os</a:t>
            </a:r>
            <a:r>
              <a:rPr lang="en-US" dirty="0"/>
              <a:t> seus </a:t>
            </a:r>
            <a:r>
              <a:rPr lang="en-US" dirty="0" err="1"/>
              <a:t>direitos</a:t>
            </a:r>
            <a:r>
              <a:rPr lang="en-US" dirty="0"/>
              <a:t> </a:t>
            </a:r>
            <a:r>
              <a:rPr lang="en-US" dirty="0" err="1"/>
              <a:t>humanos</a:t>
            </a:r>
            <a:r>
              <a:rPr lang="en-US" dirty="0"/>
              <a:t> </a:t>
            </a:r>
            <a:r>
              <a:rPr lang="en-US" dirty="0" err="1"/>
              <a:t>respeitados</a:t>
            </a:r>
            <a:r>
              <a:rPr lang="en-US" dirty="0"/>
              <a:t> </a:t>
            </a:r>
            <a:r>
              <a:rPr lang="en-US" dirty="0" err="1"/>
              <a:t>pelos</a:t>
            </a:r>
            <a:r>
              <a:rPr lang="en-US" dirty="0"/>
              <a:t> outros.</a:t>
            </a:r>
            <a:endParaRPr dirty="0"/>
          </a:p>
          <a:p>
            <a:pPr marL="631825" lvl="2" indent="-285750" algn="just" rtl="0">
              <a:lnSpc>
                <a:spcPct val="100000"/>
              </a:lnSpc>
              <a:spcBef>
                <a:spcPts val="1200"/>
              </a:spcBef>
              <a:spcAft>
                <a:spcPts val="0"/>
              </a:spcAft>
              <a:buSzPts val="2000"/>
              <a:buChar char="•"/>
            </a:pPr>
            <a:r>
              <a:rPr lang="en-US" dirty="0" err="1"/>
              <a:t>Qualquer</a:t>
            </a:r>
            <a:r>
              <a:rPr lang="en-US" dirty="0"/>
              <a:t> um dos 30 </a:t>
            </a:r>
            <a:r>
              <a:rPr lang="en-US" dirty="0" err="1"/>
              <a:t>direitos</a:t>
            </a:r>
            <a:r>
              <a:rPr lang="en-US" dirty="0"/>
              <a:t> da </a:t>
            </a:r>
            <a:r>
              <a:rPr lang="en-US" dirty="0" err="1"/>
              <a:t>Declaração</a:t>
            </a:r>
            <a:r>
              <a:rPr lang="en-US" dirty="0"/>
              <a:t> Universal dos </a:t>
            </a:r>
            <a:r>
              <a:rPr lang="en-US" dirty="0" err="1"/>
              <a:t>Direitos</a:t>
            </a:r>
            <a:r>
              <a:rPr lang="en-US" dirty="0"/>
              <a:t> Humanos </a:t>
            </a:r>
            <a:r>
              <a:rPr lang="en-US" dirty="0" err="1"/>
              <a:t>corrige</a:t>
            </a:r>
            <a:r>
              <a:rPr lang="en-US" dirty="0"/>
              <a:t> o </a:t>
            </a:r>
            <a:r>
              <a:rPr lang="en-US" dirty="0" err="1"/>
              <a:t>risco</a:t>
            </a:r>
            <a:r>
              <a:rPr lang="en-US" dirty="0"/>
              <a:t> de ser </a:t>
            </a:r>
            <a:r>
              <a:rPr lang="en-US" dirty="0" err="1"/>
              <a:t>violado</a:t>
            </a:r>
            <a:r>
              <a:rPr lang="en-US" dirty="0"/>
              <a:t> em </a:t>
            </a:r>
            <a:r>
              <a:rPr lang="en-US" dirty="0" err="1"/>
              <a:t>qualquer</a:t>
            </a:r>
            <a:r>
              <a:rPr lang="en-US" dirty="0"/>
              <a:t> </a:t>
            </a:r>
            <a:r>
              <a:rPr lang="en-US" dirty="0" err="1"/>
              <a:t>parte</a:t>
            </a:r>
            <a:r>
              <a:rPr lang="en-US" dirty="0"/>
              <a:t> do </a:t>
            </a:r>
            <a:r>
              <a:rPr lang="en-US" dirty="0" err="1"/>
              <a:t>mundo</a:t>
            </a:r>
            <a:r>
              <a:rPr lang="en-US" dirty="0"/>
              <a:t>.</a:t>
            </a:r>
            <a:endParaRPr dirty="0"/>
          </a:p>
          <a:p>
            <a:pPr marL="285750" lvl="0" indent="-285750" algn="just" rtl="0">
              <a:lnSpc>
                <a:spcPct val="100000"/>
              </a:lnSpc>
              <a:spcBef>
                <a:spcPts val="1200"/>
              </a:spcBef>
              <a:spcAft>
                <a:spcPts val="0"/>
              </a:spcAft>
              <a:buSzPts val="2200"/>
              <a:buChar char="•"/>
            </a:pPr>
            <a:r>
              <a:rPr lang="en-US" sz="2000" dirty="0"/>
              <a:t>Você </a:t>
            </a:r>
            <a:r>
              <a:rPr lang="en-US" sz="2000" dirty="0" err="1"/>
              <a:t>consegue</a:t>
            </a:r>
            <a:r>
              <a:rPr lang="en-US" sz="2000" dirty="0"/>
              <a:t> </a:t>
            </a:r>
            <a:r>
              <a:rPr lang="en-US" sz="2000" dirty="0" err="1"/>
              <a:t>citar</a:t>
            </a:r>
            <a:r>
              <a:rPr lang="en-US" sz="2000" dirty="0"/>
              <a:t> </a:t>
            </a:r>
            <a:r>
              <a:rPr lang="en-US" sz="2000" dirty="0" err="1"/>
              <a:t>algum</a:t>
            </a:r>
            <a:r>
              <a:rPr lang="en-US" sz="2000" dirty="0"/>
              <a:t> </a:t>
            </a:r>
            <a:r>
              <a:rPr lang="en-US" sz="2000" dirty="0" err="1"/>
              <a:t>evento</a:t>
            </a:r>
            <a:r>
              <a:rPr lang="en-US" sz="2000" dirty="0"/>
              <a:t> histórico que </a:t>
            </a:r>
            <a:r>
              <a:rPr lang="en-US" sz="2000" dirty="0" err="1"/>
              <a:t>constitua</a:t>
            </a:r>
            <a:r>
              <a:rPr lang="en-US" sz="2000" dirty="0"/>
              <a:t> uma </a:t>
            </a:r>
            <a:r>
              <a:rPr lang="en-US" sz="2000" dirty="0" err="1"/>
              <a:t>violação</a:t>
            </a:r>
            <a:r>
              <a:rPr lang="en-US" sz="2000" dirty="0"/>
              <a:t> dos </a:t>
            </a:r>
            <a:r>
              <a:rPr lang="en-US" sz="2000" dirty="0" err="1"/>
              <a:t>direitos</a:t>
            </a:r>
            <a:r>
              <a:rPr lang="en-US" sz="2000" dirty="0"/>
              <a:t> </a:t>
            </a:r>
            <a:r>
              <a:rPr lang="en-US" sz="2000" dirty="0" err="1"/>
              <a:t>humanos</a:t>
            </a:r>
            <a:r>
              <a:rPr lang="en-US" sz="2000" dirty="0"/>
              <a:t>?</a:t>
            </a:r>
            <a:endParaRPr sz="2000" dirty="0"/>
          </a:p>
        </p:txBody>
      </p:sp>
      <p:sp>
        <p:nvSpPr>
          <p:cNvPr id="382" name="Google Shape;382;p32"/>
          <p:cNvSpPr txBox="1">
            <a:spLocks noGrp="1"/>
          </p:cNvSpPr>
          <p:nvPr>
            <p:ph type="title"/>
          </p:nvPr>
        </p:nvSpPr>
        <p:spPr>
          <a:xfrm>
            <a:off x="507205" y="506412"/>
            <a:ext cx="11174401"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Apresentação</a:t>
            </a:r>
            <a:r>
              <a:rPr lang="en-US" sz="3000" dirty="0"/>
              <a:t>: </a:t>
            </a:r>
            <a:r>
              <a:rPr lang="en-US" sz="3000" dirty="0" err="1"/>
              <a:t>Violações</a:t>
            </a:r>
            <a:r>
              <a:rPr lang="en-US" sz="3000" dirty="0"/>
              <a:t> dos </a:t>
            </a:r>
            <a:r>
              <a:rPr lang="en-US" sz="3000" dirty="0" err="1"/>
              <a:t>direitos</a:t>
            </a:r>
            <a:r>
              <a:rPr lang="en-US" sz="3000" dirty="0"/>
              <a:t> </a:t>
            </a:r>
            <a:r>
              <a:rPr lang="en-US" sz="3000" dirty="0" err="1"/>
              <a:t>humanos</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3"/>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33</a:t>
            </a:fld>
            <a:endParaRPr/>
          </a:p>
        </p:txBody>
      </p:sp>
      <p:sp>
        <p:nvSpPr>
          <p:cNvPr id="389" name="Google Shape;389;p33"/>
          <p:cNvSpPr txBox="1">
            <a:spLocks noGrp="1"/>
          </p:cNvSpPr>
          <p:nvPr>
            <p:ph type="body" idx="1"/>
          </p:nvPr>
        </p:nvSpPr>
        <p:spPr>
          <a:xfrm>
            <a:off x="508806" y="1361614"/>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dirty="0" err="1">
                <a:solidFill>
                  <a:schemeClr val="accent2"/>
                </a:solidFill>
                <a:latin typeface="Century Gothic"/>
                <a:ea typeface="Century Gothic"/>
                <a:cs typeface="Century Gothic"/>
                <a:sym typeface="Century Gothic"/>
              </a:rPr>
              <a:t>Principais</a:t>
            </a:r>
            <a:r>
              <a:rPr lang="en-US" sz="2200" b="1" dirty="0">
                <a:solidFill>
                  <a:schemeClr val="accent2"/>
                </a:solidFill>
                <a:latin typeface="Century Gothic"/>
                <a:ea typeface="Century Gothic"/>
                <a:cs typeface="Century Gothic"/>
                <a:sym typeface="Century Gothic"/>
              </a:rPr>
              <a:t> </a:t>
            </a:r>
            <a:r>
              <a:rPr lang="en-US" sz="2200" b="1" dirty="0" err="1">
                <a:solidFill>
                  <a:schemeClr val="accent2"/>
                </a:solidFill>
                <a:latin typeface="Century Gothic"/>
                <a:ea typeface="Century Gothic"/>
                <a:cs typeface="Century Gothic"/>
                <a:sym typeface="Century Gothic"/>
              </a:rPr>
              <a:t>violações</a:t>
            </a:r>
            <a:r>
              <a:rPr lang="en-US" sz="2200" b="1" dirty="0">
                <a:solidFill>
                  <a:schemeClr val="accent2"/>
                </a:solidFill>
                <a:latin typeface="Century Gothic"/>
                <a:ea typeface="Century Gothic"/>
                <a:cs typeface="Century Gothic"/>
                <a:sym typeface="Century Gothic"/>
              </a:rPr>
              <a:t> </a:t>
            </a:r>
            <a:r>
              <a:rPr lang="en-US" sz="2200" b="1" dirty="0" err="1">
                <a:solidFill>
                  <a:schemeClr val="accent2"/>
                </a:solidFill>
                <a:latin typeface="Century Gothic"/>
                <a:ea typeface="Century Gothic"/>
                <a:cs typeface="Century Gothic"/>
                <a:sym typeface="Century Gothic"/>
              </a:rPr>
              <a:t>históricas</a:t>
            </a:r>
            <a:r>
              <a:rPr lang="en-US" sz="2200" b="1" dirty="0">
                <a:solidFill>
                  <a:schemeClr val="accent2"/>
                </a:solidFill>
                <a:latin typeface="Century Gothic"/>
                <a:ea typeface="Century Gothic"/>
                <a:cs typeface="Century Gothic"/>
                <a:sym typeface="Century Gothic"/>
              </a:rPr>
              <a:t> dos </a:t>
            </a:r>
            <a:r>
              <a:rPr lang="en-US" sz="2200" b="1" dirty="0" err="1">
                <a:solidFill>
                  <a:schemeClr val="accent2"/>
                </a:solidFill>
                <a:latin typeface="Century Gothic"/>
                <a:ea typeface="Century Gothic"/>
                <a:cs typeface="Century Gothic"/>
                <a:sym typeface="Century Gothic"/>
              </a:rPr>
              <a:t>direitos</a:t>
            </a:r>
            <a:r>
              <a:rPr lang="en-US" sz="2200" b="1" dirty="0">
                <a:solidFill>
                  <a:schemeClr val="accent2"/>
                </a:solidFill>
                <a:latin typeface="Century Gothic"/>
                <a:ea typeface="Century Gothic"/>
                <a:cs typeface="Century Gothic"/>
                <a:sym typeface="Century Gothic"/>
              </a:rPr>
              <a:t> </a:t>
            </a:r>
            <a:r>
              <a:rPr lang="en-US" sz="2200" b="1" dirty="0" err="1">
                <a:solidFill>
                  <a:schemeClr val="accent2"/>
                </a:solidFill>
                <a:latin typeface="Century Gothic"/>
                <a:ea typeface="Century Gothic"/>
                <a:cs typeface="Century Gothic"/>
                <a:sym typeface="Century Gothic"/>
              </a:rPr>
              <a:t>humanos</a:t>
            </a:r>
            <a:endParaRPr dirty="0"/>
          </a:p>
        </p:txBody>
      </p:sp>
      <p:sp>
        <p:nvSpPr>
          <p:cNvPr id="390" name="Google Shape;390;p33"/>
          <p:cNvSpPr txBox="1">
            <a:spLocks noGrp="1"/>
          </p:cNvSpPr>
          <p:nvPr>
            <p:ph type="body" idx="2"/>
          </p:nvPr>
        </p:nvSpPr>
        <p:spPr>
          <a:xfrm>
            <a:off x="507194" y="2205295"/>
            <a:ext cx="11174412" cy="3093469"/>
          </a:xfrm>
          <a:prstGeom prst="rect">
            <a:avLst/>
          </a:prstGeom>
          <a:noFill/>
          <a:ln>
            <a:noFill/>
          </a:ln>
        </p:spPr>
        <p:txBody>
          <a:bodyPr spcFirstLastPara="1" wrap="square" lIns="0" tIns="46800" rIns="0" bIns="45700" anchor="t" anchorCtr="0">
            <a:noAutofit/>
          </a:bodyPr>
          <a:lstStyle/>
          <a:p>
            <a:pPr marL="285750" lvl="0" indent="-285750" algn="just" rtl="0">
              <a:lnSpc>
                <a:spcPct val="150000"/>
              </a:lnSpc>
              <a:spcAft>
                <a:spcPts val="0"/>
              </a:spcAft>
              <a:buSzPts val="2200"/>
              <a:buChar char="•"/>
            </a:pPr>
            <a:r>
              <a:rPr lang="en-US" sz="2000" dirty="0"/>
              <a:t>O </a:t>
            </a:r>
            <a:r>
              <a:rPr lang="en-US" sz="2000" dirty="0" err="1"/>
              <a:t>tráfico</a:t>
            </a:r>
            <a:r>
              <a:rPr lang="en-US" sz="2000" dirty="0"/>
              <a:t> de </a:t>
            </a:r>
            <a:r>
              <a:rPr lang="en-US" sz="2000" dirty="0" err="1"/>
              <a:t>escravos</a:t>
            </a:r>
            <a:endParaRPr sz="2000" dirty="0"/>
          </a:p>
          <a:p>
            <a:pPr marL="285750" lvl="0" indent="-285750" algn="just" rtl="0">
              <a:lnSpc>
                <a:spcPct val="150000"/>
              </a:lnSpc>
              <a:spcAft>
                <a:spcPts val="0"/>
              </a:spcAft>
              <a:buSzPts val="2200"/>
              <a:buChar char="•"/>
            </a:pPr>
            <a:r>
              <a:rPr lang="en-US" sz="2000" dirty="0"/>
              <a:t>O </a:t>
            </a:r>
            <a:r>
              <a:rPr lang="en-US" sz="2000" dirty="0" err="1"/>
              <a:t>Holocausto</a:t>
            </a:r>
            <a:endParaRPr sz="2000" dirty="0"/>
          </a:p>
          <a:p>
            <a:pPr marL="285750" lvl="0" indent="-285750" algn="just" rtl="0">
              <a:lnSpc>
                <a:spcPct val="150000"/>
              </a:lnSpc>
              <a:spcAft>
                <a:spcPts val="0"/>
              </a:spcAft>
              <a:buSzPts val="2200"/>
              <a:buChar char="•"/>
            </a:pPr>
            <a:r>
              <a:rPr lang="en-US" sz="2000" dirty="0"/>
              <a:t>A </a:t>
            </a:r>
            <a:r>
              <a:rPr lang="en-US" sz="2000" dirty="0" err="1"/>
              <a:t>opressão</a:t>
            </a:r>
            <a:r>
              <a:rPr lang="en-US" sz="2000" dirty="0"/>
              <a:t> do </a:t>
            </a:r>
            <a:r>
              <a:rPr lang="en-US" sz="2000" dirty="0" err="1"/>
              <a:t>povo</a:t>
            </a:r>
            <a:r>
              <a:rPr lang="en-US" sz="2000" dirty="0"/>
              <a:t> </a:t>
            </a:r>
            <a:r>
              <a:rPr lang="en-US" sz="2000" dirty="0" err="1"/>
              <a:t>Maori</a:t>
            </a:r>
            <a:endParaRPr sz="2000" dirty="0"/>
          </a:p>
          <a:p>
            <a:pPr marL="285750" lvl="0" indent="-285750" algn="just" rtl="0">
              <a:lnSpc>
                <a:spcPct val="150000"/>
              </a:lnSpc>
              <a:spcAft>
                <a:spcPts val="0"/>
              </a:spcAft>
              <a:buSzPts val="2200"/>
              <a:buChar char="•"/>
            </a:pPr>
            <a:r>
              <a:rPr lang="en-US" sz="2000" dirty="0"/>
              <a:t>O apartheid na África do Sul</a:t>
            </a:r>
            <a:endParaRPr sz="2000" dirty="0"/>
          </a:p>
          <a:p>
            <a:pPr marL="285750" lvl="0" indent="-285750" algn="just" rtl="0">
              <a:lnSpc>
                <a:spcPct val="150000"/>
              </a:lnSpc>
              <a:spcAft>
                <a:spcPts val="0"/>
              </a:spcAft>
              <a:buSzPts val="2200"/>
              <a:buChar char="•"/>
            </a:pPr>
            <a:r>
              <a:rPr lang="en-US" sz="2000" dirty="0"/>
              <a:t>O </a:t>
            </a:r>
            <a:r>
              <a:rPr lang="en-US" sz="2000" dirty="0" err="1"/>
              <a:t>genocídio</a:t>
            </a:r>
            <a:r>
              <a:rPr lang="en-US" sz="2000" dirty="0"/>
              <a:t> </a:t>
            </a:r>
            <a:r>
              <a:rPr lang="en-US" sz="2000" dirty="0" err="1"/>
              <a:t>cambojano</a:t>
            </a:r>
            <a:endParaRPr sz="2000" dirty="0"/>
          </a:p>
          <a:p>
            <a:pPr marL="285750" lvl="0" indent="-285750" algn="just" rtl="0">
              <a:lnSpc>
                <a:spcPct val="150000"/>
              </a:lnSpc>
              <a:spcAft>
                <a:spcPts val="0"/>
              </a:spcAft>
              <a:buSzPts val="2200"/>
              <a:buChar char="•"/>
            </a:pPr>
            <a:r>
              <a:rPr lang="en-US" sz="2000" dirty="0"/>
              <a:t>O </a:t>
            </a:r>
            <a:r>
              <a:rPr lang="en-US" sz="2000" dirty="0" err="1"/>
              <a:t>genocídio</a:t>
            </a:r>
            <a:r>
              <a:rPr lang="en-US" sz="2000" dirty="0"/>
              <a:t> em Ruanda.</a:t>
            </a:r>
            <a:endParaRPr sz="2000" dirty="0"/>
          </a:p>
        </p:txBody>
      </p:sp>
      <p:sp>
        <p:nvSpPr>
          <p:cNvPr id="391" name="Google Shape;391;p33"/>
          <p:cNvSpPr txBox="1">
            <a:spLocks noGrp="1"/>
          </p:cNvSpPr>
          <p:nvPr>
            <p:ph type="title"/>
          </p:nvPr>
        </p:nvSpPr>
        <p:spPr>
          <a:xfrm>
            <a:off x="507206" y="517298"/>
            <a:ext cx="11174400"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Principais</a:t>
            </a:r>
            <a:r>
              <a:rPr lang="en-US" sz="3000" dirty="0"/>
              <a:t> </a:t>
            </a:r>
            <a:r>
              <a:rPr lang="en-US" sz="3000" dirty="0" err="1"/>
              <a:t>violações</a:t>
            </a:r>
            <a:r>
              <a:rPr lang="en-US" sz="3000" dirty="0"/>
              <a:t> </a:t>
            </a:r>
            <a:r>
              <a:rPr lang="en-US" sz="3000" dirty="0" err="1"/>
              <a:t>históricas</a:t>
            </a:r>
            <a:r>
              <a:rPr lang="en-US" sz="3000" dirty="0"/>
              <a:t> dos </a:t>
            </a:r>
            <a:r>
              <a:rPr lang="en-US" sz="3000" dirty="0" err="1"/>
              <a:t>direitos</a:t>
            </a:r>
            <a:r>
              <a:rPr lang="en-US" sz="3000" dirty="0"/>
              <a:t> </a:t>
            </a:r>
            <a:r>
              <a:rPr lang="en-US" sz="3000" dirty="0" err="1"/>
              <a:t>humanos</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4"/>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34</a:t>
            </a:fld>
            <a:endParaRPr/>
          </a:p>
        </p:txBody>
      </p:sp>
      <p:sp>
        <p:nvSpPr>
          <p:cNvPr id="398" name="Google Shape;398;p34"/>
          <p:cNvSpPr txBox="1">
            <a:spLocks noGrp="1"/>
          </p:cNvSpPr>
          <p:nvPr>
            <p:ph type="body" idx="2"/>
          </p:nvPr>
        </p:nvSpPr>
        <p:spPr>
          <a:xfrm>
            <a:off x="507206" y="1474840"/>
            <a:ext cx="11174412" cy="3916022"/>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Aft>
                <a:spcPts val="0"/>
              </a:spcAft>
              <a:buSzPts val="2200"/>
              <a:buChar char="•"/>
            </a:pPr>
            <a:r>
              <a:rPr lang="en-US" sz="2000" dirty="0"/>
              <a:t>Os </a:t>
            </a:r>
            <a:r>
              <a:rPr lang="en-US" sz="2000" dirty="0" err="1"/>
              <a:t>navios</a:t>
            </a:r>
            <a:r>
              <a:rPr lang="en-US" sz="2000" dirty="0"/>
              <a:t> </a:t>
            </a:r>
            <a:r>
              <a:rPr lang="en-US" sz="2000" dirty="0" err="1"/>
              <a:t>mercantes</a:t>
            </a:r>
            <a:r>
              <a:rPr lang="en-US" sz="2000" dirty="0"/>
              <a:t> </a:t>
            </a:r>
            <a:r>
              <a:rPr lang="en-US" sz="2000" dirty="0" err="1"/>
              <a:t>partiam</a:t>
            </a:r>
            <a:r>
              <a:rPr lang="en-US" sz="2000" dirty="0"/>
              <a:t> da Europa </a:t>
            </a:r>
            <a:r>
              <a:rPr lang="en-US" sz="2000" dirty="0" err="1"/>
              <a:t>rumo</a:t>
            </a:r>
            <a:r>
              <a:rPr lang="en-US" sz="2000" dirty="0"/>
              <a:t> à costa </a:t>
            </a:r>
            <a:r>
              <a:rPr lang="en-US" sz="2000" dirty="0" err="1"/>
              <a:t>oeste</a:t>
            </a:r>
            <a:r>
              <a:rPr lang="en-US" sz="2000" dirty="0"/>
              <a:t> da África para trocar </a:t>
            </a:r>
            <a:r>
              <a:rPr lang="en-US" sz="2000" dirty="0" err="1"/>
              <a:t>mercadorias</a:t>
            </a:r>
            <a:r>
              <a:rPr lang="en-US" sz="2000" dirty="0"/>
              <a:t> por pessoas </a:t>
            </a:r>
            <a:r>
              <a:rPr lang="en-US" sz="2000" dirty="0" err="1"/>
              <a:t>capturadas</a:t>
            </a:r>
            <a:r>
              <a:rPr lang="en-US" sz="2000" dirty="0"/>
              <a:t> – </a:t>
            </a:r>
            <a:r>
              <a:rPr lang="en-US" sz="2000" dirty="0" err="1"/>
              <a:t>escravos</a:t>
            </a:r>
            <a:r>
              <a:rPr lang="en-US" sz="2000" dirty="0"/>
              <a:t> – dos </a:t>
            </a:r>
            <a:r>
              <a:rPr lang="en-US" sz="2000" dirty="0" err="1"/>
              <a:t>comerciantes</a:t>
            </a:r>
            <a:r>
              <a:rPr lang="en-US" sz="2000" dirty="0"/>
              <a:t> </a:t>
            </a:r>
            <a:r>
              <a:rPr lang="en-US" sz="2000" dirty="0" err="1"/>
              <a:t>africanos</a:t>
            </a:r>
            <a:r>
              <a:rPr lang="en-US" sz="2000" dirty="0"/>
              <a:t>. </a:t>
            </a:r>
            <a:endParaRPr sz="2000" dirty="0"/>
          </a:p>
          <a:p>
            <a:pPr marL="285750" lvl="0" indent="-285750" algn="just" rtl="0">
              <a:lnSpc>
                <a:spcPct val="100000"/>
              </a:lnSpc>
              <a:spcAft>
                <a:spcPts val="0"/>
              </a:spcAft>
              <a:buSzPts val="2200"/>
              <a:buChar char="•"/>
            </a:pPr>
            <a:r>
              <a:rPr lang="en-US" sz="2000" dirty="0"/>
              <a:t>Quando </a:t>
            </a:r>
            <a:r>
              <a:rPr lang="en-US" sz="2000" dirty="0" err="1"/>
              <a:t>os</a:t>
            </a:r>
            <a:r>
              <a:rPr lang="en-US" sz="2000" dirty="0"/>
              <a:t> </a:t>
            </a:r>
            <a:r>
              <a:rPr lang="en-US" sz="2000" dirty="0" err="1"/>
              <a:t>navios</a:t>
            </a:r>
            <a:r>
              <a:rPr lang="en-US" sz="2000" dirty="0"/>
              <a:t> dos </a:t>
            </a:r>
            <a:r>
              <a:rPr lang="en-US" sz="2000" dirty="0" err="1"/>
              <a:t>comerciantes</a:t>
            </a:r>
            <a:r>
              <a:rPr lang="en-US" sz="2000" dirty="0"/>
              <a:t> </a:t>
            </a:r>
            <a:r>
              <a:rPr lang="en-US" sz="2000" dirty="0" err="1"/>
              <a:t>europeus</a:t>
            </a:r>
            <a:r>
              <a:rPr lang="en-US" sz="2000" dirty="0"/>
              <a:t> </a:t>
            </a:r>
            <a:r>
              <a:rPr lang="en-US" sz="2000" dirty="0" err="1"/>
              <a:t>estavam</a:t>
            </a:r>
            <a:r>
              <a:rPr lang="en-US" sz="2000" dirty="0"/>
              <a:t> </a:t>
            </a:r>
            <a:r>
              <a:rPr lang="en-US" sz="2000" dirty="0" err="1"/>
              <a:t>cheios</a:t>
            </a:r>
            <a:r>
              <a:rPr lang="en-US" sz="2000" dirty="0"/>
              <a:t>, </a:t>
            </a:r>
            <a:r>
              <a:rPr lang="en-US" sz="2000" dirty="0" err="1"/>
              <a:t>eles</a:t>
            </a:r>
            <a:r>
              <a:rPr lang="en-US" sz="2000" dirty="0"/>
              <a:t> </a:t>
            </a:r>
            <a:r>
              <a:rPr lang="en-US" sz="2000" dirty="0" err="1"/>
              <a:t>cruzavam</a:t>
            </a:r>
            <a:r>
              <a:rPr lang="en-US" sz="2000" dirty="0"/>
              <a:t> o </a:t>
            </a:r>
            <a:r>
              <a:rPr lang="en-US" sz="2000" dirty="0" err="1"/>
              <a:t>Atlântico</a:t>
            </a:r>
            <a:r>
              <a:rPr lang="en-US" sz="2000" dirty="0"/>
              <a:t> </a:t>
            </a:r>
            <a:r>
              <a:rPr lang="en-US" sz="2000" dirty="0" err="1"/>
              <a:t>até</a:t>
            </a:r>
            <a:r>
              <a:rPr lang="en-US" sz="2000" dirty="0"/>
              <a:t> as </a:t>
            </a:r>
            <a:r>
              <a:rPr lang="en-US" sz="2000" dirty="0" err="1"/>
              <a:t>Américas</a:t>
            </a:r>
            <a:r>
              <a:rPr lang="en-US" sz="2000" dirty="0"/>
              <a:t>, </a:t>
            </a:r>
            <a:r>
              <a:rPr lang="en-US" sz="2000" dirty="0" err="1"/>
              <a:t>onde</a:t>
            </a:r>
            <a:r>
              <a:rPr lang="en-US" sz="2000" dirty="0"/>
              <a:t> </a:t>
            </a:r>
            <a:r>
              <a:rPr lang="en-US" sz="2000" dirty="0" err="1"/>
              <a:t>os</a:t>
            </a:r>
            <a:r>
              <a:rPr lang="en-US" sz="2000" dirty="0"/>
              <a:t> </a:t>
            </a:r>
            <a:r>
              <a:rPr lang="en-US" sz="2000" dirty="0" err="1"/>
              <a:t>escravos</a:t>
            </a:r>
            <a:r>
              <a:rPr lang="en-US" sz="2000" dirty="0"/>
              <a:t> </a:t>
            </a:r>
            <a:r>
              <a:rPr lang="en-US" sz="2000" dirty="0" err="1"/>
              <a:t>eram</a:t>
            </a:r>
            <a:r>
              <a:rPr lang="en-US" sz="2000" dirty="0"/>
              <a:t> </a:t>
            </a:r>
            <a:r>
              <a:rPr lang="en-US" sz="2000" dirty="0" err="1"/>
              <a:t>trocados</a:t>
            </a:r>
            <a:r>
              <a:rPr lang="en-US" sz="2000" dirty="0"/>
              <a:t> por rum, </a:t>
            </a:r>
            <a:r>
              <a:rPr lang="en-US" sz="2000" dirty="0" err="1"/>
              <a:t>açúcar</a:t>
            </a:r>
            <a:r>
              <a:rPr lang="en-US" sz="2000" dirty="0"/>
              <a:t> ou outros </a:t>
            </a:r>
            <a:r>
              <a:rPr lang="en-US" sz="2000" dirty="0" err="1"/>
              <a:t>itens</a:t>
            </a:r>
            <a:r>
              <a:rPr lang="en-US" sz="2000" dirty="0"/>
              <a:t> de </a:t>
            </a:r>
            <a:r>
              <a:rPr lang="en-US" sz="2000" dirty="0" err="1"/>
              <a:t>luxo</a:t>
            </a:r>
            <a:r>
              <a:rPr lang="en-US" sz="2000" dirty="0"/>
              <a:t>. </a:t>
            </a:r>
            <a:endParaRPr sz="2000" dirty="0"/>
          </a:p>
          <a:p>
            <a:pPr marL="285750" lvl="0" indent="-285750" algn="just" rtl="0">
              <a:lnSpc>
                <a:spcPct val="100000"/>
              </a:lnSpc>
              <a:spcAft>
                <a:spcPts val="0"/>
              </a:spcAft>
              <a:buSzPts val="2200"/>
              <a:buChar char="•"/>
            </a:pPr>
            <a:r>
              <a:rPr lang="en-US" sz="2000" dirty="0"/>
              <a:t>Os </a:t>
            </a:r>
            <a:r>
              <a:rPr lang="en-US" sz="2000" dirty="0" err="1"/>
              <a:t>escravos</a:t>
            </a:r>
            <a:r>
              <a:rPr lang="en-US" sz="2000" dirty="0"/>
              <a:t> </a:t>
            </a:r>
            <a:r>
              <a:rPr lang="en-US" sz="2000" dirty="0" err="1"/>
              <a:t>trabalhavam</a:t>
            </a:r>
            <a:r>
              <a:rPr lang="en-US" sz="2000" dirty="0"/>
              <a:t> em </a:t>
            </a:r>
            <a:r>
              <a:rPr lang="en-US" sz="2000" dirty="0" err="1"/>
              <a:t>plantações</a:t>
            </a:r>
            <a:r>
              <a:rPr lang="en-US" sz="2000" dirty="0"/>
              <a:t> </a:t>
            </a:r>
            <a:r>
              <a:rPr lang="en-US" sz="2000" dirty="0" err="1"/>
              <a:t>nas</a:t>
            </a:r>
            <a:r>
              <a:rPr lang="en-US" sz="2000" dirty="0"/>
              <a:t> </a:t>
            </a:r>
            <a:r>
              <a:rPr lang="en-US" sz="2000" dirty="0" err="1"/>
              <a:t>Américas</a:t>
            </a:r>
            <a:r>
              <a:rPr lang="en-US" sz="2000" dirty="0"/>
              <a:t>, </a:t>
            </a:r>
            <a:r>
              <a:rPr lang="en-US" sz="2000" dirty="0" err="1"/>
              <a:t>produzindo</a:t>
            </a:r>
            <a:r>
              <a:rPr lang="en-US" sz="2000" dirty="0"/>
              <a:t> </a:t>
            </a:r>
            <a:r>
              <a:rPr lang="en-US" sz="2000" dirty="0" err="1"/>
              <a:t>mercadorias</a:t>
            </a:r>
            <a:r>
              <a:rPr lang="en-US" sz="2000" dirty="0"/>
              <a:t> para </a:t>
            </a:r>
            <a:r>
              <a:rPr lang="en-US" sz="2000" dirty="0" err="1"/>
              <a:t>consumo</a:t>
            </a:r>
            <a:r>
              <a:rPr lang="en-US" sz="2000" dirty="0"/>
              <a:t> na Europa. </a:t>
            </a:r>
            <a:endParaRPr sz="2000" dirty="0"/>
          </a:p>
          <a:p>
            <a:pPr marL="285750" lvl="0" indent="-285750" algn="just" rtl="0">
              <a:lnSpc>
                <a:spcPct val="100000"/>
              </a:lnSpc>
              <a:spcAft>
                <a:spcPts val="0"/>
              </a:spcAft>
              <a:buSzPts val="2200"/>
              <a:buChar char="•"/>
            </a:pPr>
            <a:r>
              <a:rPr lang="en-US" sz="2000" dirty="0"/>
              <a:t>Os </a:t>
            </a:r>
            <a:r>
              <a:rPr lang="en-US" sz="2000" dirty="0" err="1"/>
              <a:t>escravos</a:t>
            </a:r>
            <a:r>
              <a:rPr lang="en-US" sz="2000" dirty="0"/>
              <a:t> </a:t>
            </a:r>
            <a:r>
              <a:rPr lang="en-US" sz="2000" dirty="0" err="1"/>
              <a:t>eram</a:t>
            </a:r>
            <a:r>
              <a:rPr lang="en-US" sz="2000" dirty="0"/>
              <a:t> </a:t>
            </a:r>
            <a:r>
              <a:rPr lang="en-US" sz="2000" dirty="0" err="1"/>
              <a:t>transportados</a:t>
            </a:r>
            <a:r>
              <a:rPr lang="en-US" sz="2000" dirty="0"/>
              <a:t> em </a:t>
            </a:r>
            <a:r>
              <a:rPr lang="en-US" sz="2000" dirty="0" err="1"/>
              <a:t>condições</a:t>
            </a:r>
            <a:r>
              <a:rPr lang="en-US" sz="2000" dirty="0"/>
              <a:t> </a:t>
            </a:r>
            <a:r>
              <a:rPr lang="en-US" sz="2000" dirty="0" err="1"/>
              <a:t>precárias</a:t>
            </a:r>
            <a:r>
              <a:rPr lang="en-US" sz="2000" dirty="0"/>
              <a:t> e </a:t>
            </a:r>
            <a:r>
              <a:rPr lang="en-US" sz="2000" dirty="0" err="1"/>
              <a:t>muitos</a:t>
            </a:r>
            <a:r>
              <a:rPr lang="en-US" sz="2000" dirty="0"/>
              <a:t> </a:t>
            </a:r>
            <a:r>
              <a:rPr lang="en-US" sz="2000" dirty="0" err="1"/>
              <a:t>morriam</a:t>
            </a:r>
            <a:r>
              <a:rPr lang="en-US" sz="2000" dirty="0"/>
              <a:t> </a:t>
            </a:r>
            <a:r>
              <a:rPr lang="en-US" sz="2000" dirty="0" err="1"/>
              <a:t>durante</a:t>
            </a:r>
            <a:r>
              <a:rPr lang="en-US" sz="2000" dirty="0"/>
              <a:t> a </a:t>
            </a:r>
            <a:r>
              <a:rPr lang="en-US" sz="2000" dirty="0" err="1"/>
              <a:t>viagem</a:t>
            </a:r>
            <a:r>
              <a:rPr lang="en-US" sz="2000" dirty="0"/>
              <a:t>. </a:t>
            </a:r>
            <a:endParaRPr sz="2000" dirty="0"/>
          </a:p>
          <a:p>
            <a:pPr marL="285750" lvl="0" indent="-285750" algn="just" rtl="0">
              <a:lnSpc>
                <a:spcPct val="100000"/>
              </a:lnSpc>
              <a:spcAft>
                <a:spcPts val="0"/>
              </a:spcAft>
              <a:buSzPts val="2200"/>
              <a:buChar char="•"/>
            </a:pPr>
            <a:r>
              <a:rPr lang="en-US" sz="2000" dirty="0"/>
              <a:t>Os </a:t>
            </a:r>
            <a:r>
              <a:rPr lang="en-US" sz="2000" dirty="0" err="1"/>
              <a:t>escravos</a:t>
            </a:r>
            <a:r>
              <a:rPr lang="en-US" sz="2000" dirty="0"/>
              <a:t> </a:t>
            </a:r>
            <a:r>
              <a:rPr lang="en-US" sz="2000" dirty="0" err="1"/>
              <a:t>eram</a:t>
            </a:r>
            <a:r>
              <a:rPr lang="en-US" sz="2000" dirty="0"/>
              <a:t> </a:t>
            </a:r>
            <a:r>
              <a:rPr lang="en-US" sz="2000" dirty="0" err="1"/>
              <a:t>mantidos</a:t>
            </a:r>
            <a:r>
              <a:rPr lang="en-US" sz="2000" dirty="0"/>
              <a:t> como </a:t>
            </a:r>
            <a:r>
              <a:rPr lang="en-US" sz="2000" dirty="0" err="1"/>
              <a:t>propriedade</a:t>
            </a:r>
            <a:r>
              <a:rPr lang="en-US" sz="2000" dirty="0"/>
              <a:t> e </a:t>
            </a:r>
            <a:r>
              <a:rPr lang="en-US" sz="2000" dirty="0" err="1"/>
              <a:t>eram</a:t>
            </a:r>
            <a:r>
              <a:rPr lang="en-US" sz="2000" dirty="0"/>
              <a:t> </a:t>
            </a:r>
            <a:r>
              <a:rPr lang="en-US" sz="2000" dirty="0" err="1"/>
              <a:t>regularmente</a:t>
            </a:r>
            <a:r>
              <a:rPr lang="en-US" sz="2000" dirty="0"/>
              <a:t> </a:t>
            </a:r>
            <a:r>
              <a:rPr lang="en-US" sz="2000" dirty="0" err="1"/>
              <a:t>comprados</a:t>
            </a:r>
            <a:r>
              <a:rPr lang="en-US" sz="2000" dirty="0"/>
              <a:t> e </a:t>
            </a:r>
            <a:r>
              <a:rPr lang="en-US" sz="2000" dirty="0" err="1"/>
              <a:t>vendidos</a:t>
            </a:r>
            <a:r>
              <a:rPr lang="en-US" sz="2000" dirty="0"/>
              <a:t>. Eles </a:t>
            </a:r>
            <a:r>
              <a:rPr lang="en-US" sz="2000" dirty="0" err="1"/>
              <a:t>eram</a:t>
            </a:r>
            <a:r>
              <a:rPr lang="en-US" sz="2000" dirty="0"/>
              <a:t> </a:t>
            </a:r>
            <a:r>
              <a:rPr lang="en-US" sz="2000" dirty="0" err="1"/>
              <a:t>frequentemente</a:t>
            </a:r>
            <a:r>
              <a:rPr lang="en-US" sz="2000" dirty="0"/>
              <a:t> </a:t>
            </a:r>
            <a:r>
              <a:rPr lang="en-US" sz="2000" dirty="0" err="1"/>
              <a:t>vítimas</a:t>
            </a:r>
            <a:r>
              <a:rPr lang="en-US" sz="2000" dirty="0"/>
              <a:t> de </a:t>
            </a:r>
            <a:r>
              <a:rPr lang="en-US" sz="2000" dirty="0" err="1"/>
              <a:t>violência</a:t>
            </a:r>
            <a:r>
              <a:rPr lang="en-US" sz="2000" dirty="0"/>
              <a:t> e </a:t>
            </a:r>
            <a:r>
              <a:rPr lang="en-US" sz="2000" dirty="0" err="1"/>
              <a:t>assassinato</a:t>
            </a:r>
            <a:r>
              <a:rPr lang="en-US" sz="2000" dirty="0"/>
              <a:t>.</a:t>
            </a:r>
            <a:endParaRPr sz="2000" dirty="0"/>
          </a:p>
          <a:p>
            <a:pPr marL="285750" lvl="0" indent="-285750" algn="just" rtl="0">
              <a:lnSpc>
                <a:spcPct val="100000"/>
              </a:lnSpc>
              <a:spcAft>
                <a:spcPts val="0"/>
              </a:spcAft>
              <a:buSzPts val="2200"/>
              <a:buChar char="•"/>
            </a:pPr>
            <a:r>
              <a:rPr lang="en-US" sz="2000" dirty="0" err="1"/>
              <a:t>Embora</a:t>
            </a:r>
            <a:r>
              <a:rPr lang="en-US" sz="2000" dirty="0"/>
              <a:t> a </a:t>
            </a:r>
            <a:r>
              <a:rPr lang="en-US" sz="2000" dirty="0" err="1"/>
              <a:t>escravidão</a:t>
            </a:r>
            <a:r>
              <a:rPr lang="en-US" sz="2000" dirty="0"/>
              <a:t> </a:t>
            </a:r>
            <a:r>
              <a:rPr lang="en-US" sz="2000" dirty="0" err="1"/>
              <a:t>tenha</a:t>
            </a:r>
            <a:r>
              <a:rPr lang="en-US" sz="2000" dirty="0"/>
              <a:t> </a:t>
            </a:r>
            <a:r>
              <a:rPr lang="en-US" sz="2000" dirty="0" err="1"/>
              <a:t>sido</a:t>
            </a:r>
            <a:r>
              <a:rPr lang="en-US" sz="2000" dirty="0"/>
              <a:t> </a:t>
            </a:r>
            <a:r>
              <a:rPr lang="en-US" sz="2000" dirty="0" err="1"/>
              <a:t>abolida</a:t>
            </a:r>
            <a:r>
              <a:rPr lang="en-US" sz="2000" dirty="0"/>
              <a:t>, </a:t>
            </a:r>
            <a:r>
              <a:rPr lang="en-US" sz="2000" dirty="0" err="1"/>
              <a:t>formas</a:t>
            </a:r>
            <a:r>
              <a:rPr lang="en-US" sz="2000" dirty="0"/>
              <a:t> </a:t>
            </a:r>
            <a:r>
              <a:rPr lang="en-US" sz="2000" dirty="0" err="1"/>
              <a:t>modernas</a:t>
            </a:r>
            <a:r>
              <a:rPr lang="en-US" sz="2000" dirty="0"/>
              <a:t> de </a:t>
            </a:r>
            <a:r>
              <a:rPr lang="en-US" sz="2000" dirty="0" err="1"/>
              <a:t>escravidão</a:t>
            </a:r>
            <a:r>
              <a:rPr lang="en-US" sz="2000" dirty="0"/>
              <a:t> </a:t>
            </a:r>
            <a:r>
              <a:rPr lang="en-US" sz="2000" dirty="0" err="1"/>
              <a:t>ainda</a:t>
            </a:r>
            <a:r>
              <a:rPr lang="en-US" sz="2000" dirty="0"/>
              <a:t> </a:t>
            </a:r>
            <a:r>
              <a:rPr lang="en-US" sz="2000" dirty="0" err="1"/>
              <a:t>existem</a:t>
            </a:r>
            <a:r>
              <a:rPr lang="en-US" sz="2000" dirty="0"/>
              <a:t> </a:t>
            </a:r>
            <a:r>
              <a:rPr lang="en-US" sz="2000" dirty="0" err="1"/>
              <a:t>hoje</a:t>
            </a:r>
            <a:r>
              <a:rPr lang="en-US" sz="2000" dirty="0"/>
              <a:t>. </a:t>
            </a:r>
            <a:r>
              <a:rPr lang="en-US" sz="2000" dirty="0" err="1"/>
              <a:t>Muitas</a:t>
            </a:r>
            <a:r>
              <a:rPr lang="en-US" sz="2000" dirty="0"/>
              <a:t> pessoas em </a:t>
            </a:r>
            <a:r>
              <a:rPr lang="en-US" sz="2000" dirty="0" err="1"/>
              <a:t>todo</a:t>
            </a:r>
            <a:r>
              <a:rPr lang="en-US" sz="2000" dirty="0"/>
              <a:t> o </a:t>
            </a:r>
            <a:r>
              <a:rPr lang="en-US" sz="2000" dirty="0" err="1"/>
              <a:t>mundo</a:t>
            </a:r>
            <a:r>
              <a:rPr lang="en-US" sz="2000" dirty="0"/>
              <a:t> são </a:t>
            </a:r>
            <a:r>
              <a:rPr lang="en-US" sz="2000" dirty="0" err="1"/>
              <a:t>submetidas</a:t>
            </a:r>
            <a:r>
              <a:rPr lang="en-US" sz="2000" dirty="0"/>
              <a:t> a </a:t>
            </a:r>
            <a:r>
              <a:rPr lang="en-US" sz="2000" dirty="0" err="1"/>
              <a:t>trabalhos</a:t>
            </a:r>
            <a:r>
              <a:rPr lang="en-US" sz="2000" dirty="0"/>
              <a:t> </a:t>
            </a:r>
            <a:r>
              <a:rPr lang="en-US" sz="2000" dirty="0" err="1"/>
              <a:t>forçados</a:t>
            </a:r>
            <a:r>
              <a:rPr lang="en-US" sz="2000" dirty="0"/>
              <a:t>. </a:t>
            </a:r>
            <a:r>
              <a:rPr lang="en-US" sz="2000" dirty="0" err="1"/>
              <a:t>Além</a:t>
            </a:r>
            <a:r>
              <a:rPr lang="en-US" sz="2000" dirty="0"/>
              <a:t> disso, a </a:t>
            </a:r>
            <a:r>
              <a:rPr lang="en-US" sz="2000" dirty="0" err="1"/>
              <a:t>escravidão</a:t>
            </a:r>
            <a:r>
              <a:rPr lang="en-US" sz="2000" dirty="0"/>
              <a:t> sexual, </a:t>
            </a:r>
            <a:r>
              <a:rPr lang="en-US" sz="2000" dirty="0" err="1"/>
              <a:t>especialmente</a:t>
            </a:r>
            <a:r>
              <a:rPr lang="en-US" sz="2000" dirty="0"/>
              <a:t> de meninas e </a:t>
            </a:r>
            <a:r>
              <a:rPr lang="en-US" sz="2000" dirty="0" err="1"/>
              <a:t>mulheres</a:t>
            </a:r>
            <a:r>
              <a:rPr lang="en-US" sz="2000" dirty="0"/>
              <a:t> </a:t>
            </a:r>
            <a:r>
              <a:rPr lang="en-US" sz="2000" dirty="0" err="1"/>
              <a:t>jovens</a:t>
            </a:r>
            <a:r>
              <a:rPr lang="en-US" sz="2000" dirty="0"/>
              <a:t>, </a:t>
            </a:r>
            <a:r>
              <a:rPr lang="en-US" sz="2000" dirty="0" err="1"/>
              <a:t>ainda</a:t>
            </a:r>
            <a:r>
              <a:rPr lang="en-US" sz="2000" dirty="0"/>
              <a:t> é uma </a:t>
            </a:r>
            <a:r>
              <a:rPr lang="en-US" sz="2000" dirty="0" err="1"/>
              <a:t>realidade</a:t>
            </a:r>
            <a:r>
              <a:rPr lang="en-US" sz="2000" dirty="0"/>
              <a:t> em </a:t>
            </a:r>
            <a:r>
              <a:rPr lang="en-US" sz="2000" dirty="0" err="1"/>
              <a:t>muitas</a:t>
            </a:r>
            <a:r>
              <a:rPr lang="en-US" sz="2000" dirty="0"/>
              <a:t> partes do </a:t>
            </a:r>
            <a:r>
              <a:rPr lang="en-US" sz="2000" dirty="0" err="1"/>
              <a:t>mundo</a:t>
            </a:r>
            <a:r>
              <a:rPr lang="en-US" sz="2000" dirty="0"/>
              <a:t>.</a:t>
            </a:r>
            <a:endParaRPr sz="2000" dirty="0"/>
          </a:p>
        </p:txBody>
      </p:sp>
      <p:sp>
        <p:nvSpPr>
          <p:cNvPr id="399" name="Google Shape;399;p34"/>
          <p:cNvSpPr txBox="1">
            <a:spLocks noGrp="1"/>
          </p:cNvSpPr>
          <p:nvPr>
            <p:ph type="title"/>
          </p:nvPr>
        </p:nvSpPr>
        <p:spPr>
          <a:xfrm>
            <a:off x="507206" y="506412"/>
            <a:ext cx="11432748"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O </a:t>
            </a:r>
            <a:r>
              <a:rPr lang="en-US" sz="3000" dirty="0" err="1"/>
              <a:t>tráfico</a:t>
            </a:r>
            <a:r>
              <a:rPr lang="en-US" sz="3000" dirty="0"/>
              <a:t> de </a:t>
            </a:r>
            <a:r>
              <a:rPr lang="en-US" sz="3000" dirty="0" err="1"/>
              <a:t>escravos</a:t>
            </a:r>
            <a:r>
              <a:rPr lang="en-US" sz="3000" dirty="0"/>
              <a:t> (</a:t>
            </a:r>
            <a:r>
              <a:rPr lang="en-US" sz="3000" dirty="0" err="1"/>
              <a:t>séculos</a:t>
            </a:r>
            <a:r>
              <a:rPr lang="en-US" sz="3000" dirty="0"/>
              <a:t> XVI a XIX)</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5"/>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35</a:t>
            </a:fld>
            <a:endParaRPr/>
          </a:p>
        </p:txBody>
      </p:sp>
      <p:sp>
        <p:nvSpPr>
          <p:cNvPr id="406" name="Google Shape;406;p35"/>
          <p:cNvSpPr txBox="1">
            <a:spLocks noGrp="1"/>
          </p:cNvSpPr>
          <p:nvPr>
            <p:ph type="body" idx="2"/>
          </p:nvPr>
        </p:nvSpPr>
        <p:spPr>
          <a:xfrm>
            <a:off x="507195" y="1511188"/>
            <a:ext cx="11174412" cy="3377335"/>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0"/>
              </a:spcBef>
              <a:spcAft>
                <a:spcPts val="0"/>
              </a:spcAft>
              <a:buSzPts val="2200"/>
              <a:buChar char="•"/>
            </a:pPr>
            <a:r>
              <a:rPr lang="en-US" sz="2000" dirty="0"/>
              <a:t>O </a:t>
            </a:r>
            <a:r>
              <a:rPr lang="en-US" sz="2000" dirty="0" err="1"/>
              <a:t>Holocausto</a:t>
            </a:r>
            <a:r>
              <a:rPr lang="en-US" sz="2000" dirty="0"/>
              <a:t> foi uma das </a:t>
            </a:r>
            <a:r>
              <a:rPr lang="en-US" sz="2000" dirty="0" err="1"/>
              <a:t>principais</a:t>
            </a:r>
            <a:r>
              <a:rPr lang="en-US" sz="2000" dirty="0"/>
              <a:t> </a:t>
            </a:r>
            <a:r>
              <a:rPr lang="en-US" sz="2000" dirty="0" err="1"/>
              <a:t>razões</a:t>
            </a:r>
            <a:r>
              <a:rPr lang="en-US" sz="2000" dirty="0"/>
              <a:t> </a:t>
            </a:r>
            <a:r>
              <a:rPr lang="en-US" sz="2000" dirty="0" err="1"/>
              <a:t>pelas</a:t>
            </a:r>
            <a:r>
              <a:rPr lang="en-US" sz="2000" dirty="0"/>
              <a:t> quais a </a:t>
            </a:r>
            <a:r>
              <a:rPr lang="en-US" sz="2000" dirty="0" err="1"/>
              <a:t>Declaração</a:t>
            </a:r>
            <a:r>
              <a:rPr lang="en-US" sz="2000" dirty="0"/>
              <a:t> Universal dos </a:t>
            </a:r>
            <a:r>
              <a:rPr lang="en-US" sz="2000" dirty="0" err="1"/>
              <a:t>Direitos</a:t>
            </a:r>
            <a:r>
              <a:rPr lang="en-US" sz="2000" dirty="0"/>
              <a:t> Humanos foi </a:t>
            </a:r>
            <a:r>
              <a:rPr lang="en-US" sz="2000" dirty="0" err="1"/>
              <a:t>redigida</a:t>
            </a:r>
            <a:r>
              <a:rPr lang="en-US" sz="2000" dirty="0"/>
              <a:t>. </a:t>
            </a:r>
            <a:endParaRPr sz="2000" dirty="0"/>
          </a:p>
          <a:p>
            <a:pPr marL="285750" lvl="0" indent="-285750" algn="just" rtl="0">
              <a:lnSpc>
                <a:spcPct val="100000"/>
              </a:lnSpc>
              <a:spcBef>
                <a:spcPts val="1200"/>
              </a:spcBef>
              <a:spcAft>
                <a:spcPts val="0"/>
              </a:spcAft>
              <a:buSzPts val="2200"/>
              <a:buChar char="•"/>
            </a:pPr>
            <a:r>
              <a:rPr lang="en-US" sz="2000" dirty="0"/>
              <a:t>O </a:t>
            </a:r>
            <a:r>
              <a:rPr lang="en-US" sz="2000" dirty="0" err="1"/>
              <a:t>Holocausto</a:t>
            </a:r>
            <a:r>
              <a:rPr lang="en-US" sz="2000" dirty="0"/>
              <a:t> da Segunda Guerra Mundial </a:t>
            </a:r>
            <a:r>
              <a:rPr lang="en-US" sz="2000" dirty="0" err="1"/>
              <a:t>resultou</a:t>
            </a:r>
            <a:r>
              <a:rPr lang="en-US" sz="2000" dirty="0"/>
              <a:t> no </a:t>
            </a:r>
            <a:r>
              <a:rPr lang="en-US" sz="2000" dirty="0" err="1"/>
              <a:t>assassinato</a:t>
            </a:r>
            <a:r>
              <a:rPr lang="en-US" sz="2000" dirty="0"/>
              <a:t> de 6 </a:t>
            </a:r>
            <a:r>
              <a:rPr lang="en-US" sz="2000" dirty="0" err="1"/>
              <a:t>milhões</a:t>
            </a:r>
            <a:r>
              <a:rPr lang="en-US" sz="2000" dirty="0"/>
              <a:t> de </a:t>
            </a:r>
            <a:r>
              <a:rPr lang="en-US" sz="2000" dirty="0" err="1"/>
              <a:t>judeus</a:t>
            </a:r>
            <a:r>
              <a:rPr lang="en-US" sz="2000" dirty="0"/>
              <a:t> na Europa </a:t>
            </a:r>
            <a:r>
              <a:rPr lang="en-US" sz="2000" dirty="0" err="1"/>
              <a:t>pelo</a:t>
            </a:r>
            <a:r>
              <a:rPr lang="en-US" sz="2000" dirty="0"/>
              <a:t> regime </a:t>
            </a:r>
            <a:r>
              <a:rPr lang="en-US" sz="2000" dirty="0" err="1"/>
              <a:t>nazista</a:t>
            </a:r>
            <a:r>
              <a:rPr lang="en-US" sz="2000" dirty="0"/>
              <a:t> e seus </a:t>
            </a:r>
            <a:r>
              <a:rPr lang="en-US" sz="2000" dirty="0" err="1"/>
              <a:t>aliados</a:t>
            </a:r>
            <a:r>
              <a:rPr lang="en-US" sz="2000" dirty="0"/>
              <a:t>. </a:t>
            </a:r>
            <a:endParaRPr sz="2000" dirty="0"/>
          </a:p>
          <a:p>
            <a:pPr marL="285750" lvl="0" indent="-285750" algn="just" rtl="0">
              <a:lnSpc>
                <a:spcPct val="100000"/>
              </a:lnSpc>
              <a:spcBef>
                <a:spcPts val="1200"/>
              </a:spcBef>
              <a:spcAft>
                <a:spcPts val="0"/>
              </a:spcAft>
              <a:buSzPts val="2200"/>
              <a:buChar char="•"/>
            </a:pPr>
            <a:r>
              <a:rPr lang="en-US" sz="2000" dirty="0"/>
              <a:t>A </a:t>
            </a:r>
            <a:r>
              <a:rPr lang="en-US" sz="2000" dirty="0" err="1"/>
              <a:t>maioria</a:t>
            </a:r>
            <a:r>
              <a:rPr lang="en-US" sz="2000" dirty="0"/>
              <a:t> dos </a:t>
            </a:r>
            <a:r>
              <a:rPr lang="en-US" sz="2000" dirty="0" err="1"/>
              <a:t>assassinatos</a:t>
            </a:r>
            <a:r>
              <a:rPr lang="en-US" sz="2000" dirty="0"/>
              <a:t> </a:t>
            </a:r>
            <a:r>
              <a:rPr lang="en-US" sz="2000" dirty="0" err="1"/>
              <a:t>ocorreu</a:t>
            </a:r>
            <a:r>
              <a:rPr lang="en-US" sz="2000" dirty="0"/>
              <a:t> em “campos de </a:t>
            </a:r>
            <a:r>
              <a:rPr lang="en-US" sz="2000" dirty="0" err="1"/>
              <a:t>concentração</a:t>
            </a:r>
            <a:r>
              <a:rPr lang="en-US" sz="2000" dirty="0"/>
              <a:t>” </a:t>
            </a:r>
            <a:r>
              <a:rPr lang="en-US" sz="2000" dirty="0" err="1"/>
              <a:t>criados</a:t>
            </a:r>
            <a:r>
              <a:rPr lang="en-US" sz="2000" dirty="0"/>
              <a:t> em </a:t>
            </a:r>
            <a:r>
              <a:rPr lang="en-US" sz="2000" dirty="0" err="1"/>
              <a:t>territórios</a:t>
            </a:r>
            <a:r>
              <a:rPr lang="en-US" sz="2000" dirty="0"/>
              <a:t> </a:t>
            </a:r>
            <a:r>
              <a:rPr lang="en-US" sz="2000" dirty="0" err="1"/>
              <a:t>ocupados</a:t>
            </a:r>
            <a:r>
              <a:rPr lang="en-US" sz="2000" dirty="0"/>
              <a:t> </a:t>
            </a:r>
            <a:r>
              <a:rPr lang="en-US" sz="2000" dirty="0" err="1"/>
              <a:t>pelos</a:t>
            </a:r>
            <a:r>
              <a:rPr lang="en-US" sz="2000" dirty="0"/>
              <a:t> </a:t>
            </a:r>
            <a:r>
              <a:rPr lang="en-US" sz="2000" dirty="0" err="1"/>
              <a:t>nazistas</a:t>
            </a:r>
            <a:r>
              <a:rPr lang="en-US" sz="2000" dirty="0"/>
              <a:t>. Outros </a:t>
            </a:r>
            <a:r>
              <a:rPr lang="en-US" sz="2000" dirty="0" err="1"/>
              <a:t>grupos</a:t>
            </a:r>
            <a:r>
              <a:rPr lang="en-US" sz="2000" dirty="0"/>
              <a:t> </a:t>
            </a:r>
            <a:r>
              <a:rPr lang="en-US" sz="2000" dirty="0" err="1"/>
              <a:t>também</a:t>
            </a:r>
            <a:r>
              <a:rPr lang="en-US" sz="2000" dirty="0"/>
              <a:t> </a:t>
            </a:r>
            <a:r>
              <a:rPr lang="en-US" sz="2000" dirty="0" err="1"/>
              <a:t>foram</a:t>
            </a:r>
            <a:r>
              <a:rPr lang="en-US" sz="2000" dirty="0"/>
              <a:t> </a:t>
            </a:r>
            <a:r>
              <a:rPr lang="en-US" sz="2000" dirty="0" err="1"/>
              <a:t>alvo</a:t>
            </a:r>
            <a:r>
              <a:rPr lang="en-US" sz="2000" dirty="0"/>
              <a:t> e </a:t>
            </a:r>
            <a:r>
              <a:rPr lang="en-US" sz="2000" dirty="0" err="1"/>
              <a:t>assassinados</a:t>
            </a:r>
            <a:r>
              <a:rPr lang="en-US" sz="2000" dirty="0"/>
              <a:t>, </a:t>
            </a:r>
            <a:r>
              <a:rPr lang="en-US" sz="2000" dirty="0" err="1"/>
              <a:t>incluindo</a:t>
            </a:r>
            <a:r>
              <a:rPr lang="en-US" sz="2000" dirty="0"/>
              <a:t> pessoas de diferentes </a:t>
            </a:r>
            <a:r>
              <a:rPr lang="en-US" sz="2000" dirty="0" err="1"/>
              <a:t>origens</a:t>
            </a:r>
            <a:r>
              <a:rPr lang="en-US" sz="2000" dirty="0"/>
              <a:t> </a:t>
            </a:r>
            <a:r>
              <a:rPr lang="en-US" sz="2000" dirty="0" err="1"/>
              <a:t>políticas</a:t>
            </a:r>
            <a:r>
              <a:rPr lang="en-US" sz="2000" dirty="0"/>
              <a:t> ou de </a:t>
            </a:r>
            <a:r>
              <a:rPr lang="en-US" sz="2000" dirty="0" err="1"/>
              <a:t>identidades</a:t>
            </a:r>
            <a:r>
              <a:rPr lang="en-US" sz="2000" dirty="0"/>
              <a:t> </a:t>
            </a:r>
            <a:r>
              <a:rPr lang="en-US" sz="2000" dirty="0" err="1"/>
              <a:t>étnicas</a:t>
            </a:r>
            <a:r>
              <a:rPr lang="en-US" sz="2000" dirty="0"/>
              <a:t>, </a:t>
            </a:r>
            <a:r>
              <a:rPr lang="en-US" sz="2000" dirty="0" err="1"/>
              <a:t>culturais</a:t>
            </a:r>
            <a:r>
              <a:rPr lang="en-US" sz="2000" dirty="0"/>
              <a:t>, </a:t>
            </a:r>
            <a:r>
              <a:rPr lang="en-US" sz="2000" dirty="0" err="1"/>
              <a:t>sexuais</a:t>
            </a:r>
            <a:r>
              <a:rPr lang="en-US" sz="2000" dirty="0"/>
              <a:t> e </a:t>
            </a:r>
            <a:r>
              <a:rPr lang="en-US" sz="2000" dirty="0" err="1"/>
              <a:t>religiosas</a:t>
            </a:r>
            <a:r>
              <a:rPr lang="en-US" sz="2000" dirty="0"/>
              <a:t> </a:t>
            </a:r>
            <a:r>
              <a:rPr lang="en-US" sz="2000" dirty="0" err="1"/>
              <a:t>específicas</a:t>
            </a:r>
            <a:r>
              <a:rPr lang="en-US" sz="2000" dirty="0"/>
              <a:t>. </a:t>
            </a:r>
            <a:endParaRPr sz="2000" dirty="0"/>
          </a:p>
          <a:p>
            <a:pPr marL="285750" lvl="0" indent="-285750" algn="just" rtl="0">
              <a:lnSpc>
                <a:spcPct val="100000"/>
              </a:lnSpc>
              <a:spcBef>
                <a:spcPts val="1200"/>
              </a:spcBef>
              <a:spcAft>
                <a:spcPts val="0"/>
              </a:spcAft>
              <a:buSzPts val="2200"/>
              <a:buChar char="•"/>
            </a:pPr>
            <a:r>
              <a:rPr lang="en-US" sz="2000" dirty="0"/>
              <a:t>Os </a:t>
            </a:r>
            <a:r>
              <a:rPr lang="en-US" sz="2000" dirty="0" err="1"/>
              <a:t>extermínios</a:t>
            </a:r>
            <a:r>
              <a:rPr lang="en-US" sz="2000" dirty="0"/>
              <a:t> </a:t>
            </a:r>
            <a:r>
              <a:rPr lang="en-US" sz="2000" dirty="0" err="1"/>
              <a:t>nazistas</a:t>
            </a:r>
            <a:r>
              <a:rPr lang="en-US" sz="2000" dirty="0"/>
              <a:t> </a:t>
            </a:r>
            <a:r>
              <a:rPr lang="en-US" sz="2000" dirty="0" err="1"/>
              <a:t>também</a:t>
            </a:r>
            <a:r>
              <a:rPr lang="en-US" sz="2000" dirty="0"/>
              <a:t> </a:t>
            </a:r>
            <a:r>
              <a:rPr lang="en-US" sz="2000" dirty="0" err="1"/>
              <a:t>envolvem</a:t>
            </a:r>
            <a:r>
              <a:rPr lang="en-US" sz="2000" dirty="0"/>
              <a:t> o </a:t>
            </a:r>
            <a:r>
              <a:rPr lang="en-US" sz="2000" dirty="0" err="1"/>
              <a:t>assassinato</a:t>
            </a:r>
            <a:r>
              <a:rPr lang="en-US" sz="2000" dirty="0"/>
              <a:t> de </a:t>
            </a:r>
            <a:r>
              <a:rPr lang="en-US" sz="2000" dirty="0" err="1"/>
              <a:t>cerca</a:t>
            </a:r>
            <a:r>
              <a:rPr lang="en-US" sz="2000" dirty="0"/>
              <a:t> de 250.000 a 275.000 pessoas com </a:t>
            </a:r>
            <a:r>
              <a:rPr lang="en-US" sz="2000" dirty="0" err="1"/>
              <a:t>deficiência</a:t>
            </a:r>
            <a:r>
              <a:rPr lang="en-US" sz="2000" dirty="0"/>
              <a:t>, </a:t>
            </a:r>
            <a:r>
              <a:rPr lang="en-US" sz="2000" dirty="0" err="1"/>
              <a:t>incluindo</a:t>
            </a:r>
            <a:r>
              <a:rPr lang="en-US" sz="2000" dirty="0"/>
              <a:t> pessoas com </a:t>
            </a:r>
            <a:r>
              <a:rPr lang="en-US" sz="2000" dirty="0" err="1"/>
              <a:t>deficiências</a:t>
            </a:r>
            <a:r>
              <a:rPr lang="en-US" sz="2000" dirty="0"/>
              <a:t> </a:t>
            </a:r>
            <a:r>
              <a:rPr lang="en-US" sz="2000" dirty="0" err="1"/>
              <a:t>psicossociais</a:t>
            </a:r>
            <a:r>
              <a:rPr lang="en-US" sz="2000" dirty="0"/>
              <a:t> e </a:t>
            </a:r>
            <a:r>
              <a:rPr lang="en-US" sz="2000" dirty="0" err="1"/>
              <a:t>intelectuais</a:t>
            </a:r>
            <a:r>
              <a:rPr lang="en-US" sz="2000" dirty="0"/>
              <a:t> que </a:t>
            </a:r>
            <a:r>
              <a:rPr lang="en-US" sz="2000" dirty="0" err="1"/>
              <a:t>vivem</a:t>
            </a:r>
            <a:r>
              <a:rPr lang="en-US" sz="2000" dirty="0"/>
              <a:t> em </a:t>
            </a:r>
            <a:r>
              <a:rPr lang="en-US" sz="2000" dirty="0" err="1"/>
              <a:t>instituições</a:t>
            </a:r>
            <a:r>
              <a:rPr lang="en-US" sz="2000" dirty="0"/>
              <a:t>.</a:t>
            </a:r>
            <a:endParaRPr sz="2000" dirty="0"/>
          </a:p>
        </p:txBody>
      </p:sp>
      <p:sp>
        <p:nvSpPr>
          <p:cNvPr id="407" name="Google Shape;407;p35"/>
          <p:cNvSpPr txBox="1">
            <a:spLocks noGrp="1"/>
          </p:cNvSpPr>
          <p:nvPr>
            <p:ph type="title"/>
          </p:nvPr>
        </p:nvSpPr>
        <p:spPr>
          <a:xfrm>
            <a:off x="507205" y="506412"/>
            <a:ext cx="11174401"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O </a:t>
            </a:r>
            <a:r>
              <a:rPr lang="en-US" sz="3000" dirty="0" err="1"/>
              <a:t>Holocausto</a:t>
            </a:r>
            <a:r>
              <a:rPr lang="en-US" sz="3000" dirty="0"/>
              <a:t> (1933-1945)</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6"/>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36</a:t>
            </a:fld>
            <a:endParaRPr/>
          </a:p>
        </p:txBody>
      </p:sp>
      <p:sp>
        <p:nvSpPr>
          <p:cNvPr id="414" name="Google Shape;414;p36"/>
          <p:cNvSpPr txBox="1">
            <a:spLocks noGrp="1"/>
          </p:cNvSpPr>
          <p:nvPr>
            <p:ph type="body" idx="2"/>
          </p:nvPr>
        </p:nvSpPr>
        <p:spPr>
          <a:xfrm>
            <a:off x="507184" y="2039271"/>
            <a:ext cx="11174412" cy="2779458"/>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0"/>
              </a:spcBef>
              <a:spcAft>
                <a:spcPts val="0"/>
              </a:spcAft>
              <a:buSzPts val="2200"/>
              <a:buChar char="•"/>
            </a:pPr>
            <a:r>
              <a:rPr lang="en-US" sz="2000" dirty="0"/>
              <a:t>A </a:t>
            </a:r>
            <a:r>
              <a:rPr lang="en-US" sz="2000" dirty="0" err="1"/>
              <a:t>chegada</a:t>
            </a:r>
            <a:r>
              <a:rPr lang="en-US" sz="2000" dirty="0"/>
              <a:t> dos </a:t>
            </a:r>
            <a:r>
              <a:rPr lang="en-US" sz="2000" dirty="0" err="1"/>
              <a:t>colonos</a:t>
            </a:r>
            <a:r>
              <a:rPr lang="en-US" sz="2000" dirty="0"/>
              <a:t> </a:t>
            </a:r>
            <a:r>
              <a:rPr lang="en-US" sz="2000" dirty="0" err="1"/>
              <a:t>brancos</a:t>
            </a:r>
            <a:r>
              <a:rPr lang="en-US" sz="2000" dirty="0"/>
              <a:t> à Nova Zelândia </a:t>
            </a:r>
            <a:r>
              <a:rPr lang="en-US" sz="2000" dirty="0" err="1"/>
              <a:t>levou</a:t>
            </a:r>
            <a:r>
              <a:rPr lang="en-US" sz="2000" dirty="0"/>
              <a:t> ao </a:t>
            </a:r>
            <a:r>
              <a:rPr lang="en-US" sz="2000" dirty="0" err="1"/>
              <a:t>declínio</a:t>
            </a:r>
            <a:r>
              <a:rPr lang="en-US" sz="2000" dirty="0"/>
              <a:t> da </a:t>
            </a:r>
            <a:r>
              <a:rPr lang="en-US" sz="2000" dirty="0" err="1"/>
              <a:t>população</a:t>
            </a:r>
            <a:r>
              <a:rPr lang="en-US" sz="2000" dirty="0"/>
              <a:t> </a:t>
            </a:r>
            <a:r>
              <a:rPr lang="en-US" sz="2000" dirty="0" err="1"/>
              <a:t>indígena</a:t>
            </a:r>
            <a:r>
              <a:rPr lang="en-US" sz="2000" dirty="0"/>
              <a:t> </a:t>
            </a:r>
            <a:r>
              <a:rPr lang="en-US" sz="2000" dirty="0" err="1"/>
              <a:t>maori</a:t>
            </a:r>
            <a:r>
              <a:rPr lang="en-US" sz="2000" dirty="0"/>
              <a:t>. </a:t>
            </a:r>
            <a:endParaRPr sz="2000" dirty="0"/>
          </a:p>
          <a:p>
            <a:pPr marL="285750" lvl="0" indent="-285750" algn="just" rtl="0">
              <a:lnSpc>
                <a:spcPct val="100000"/>
              </a:lnSpc>
              <a:spcBef>
                <a:spcPts val="1200"/>
              </a:spcBef>
              <a:spcAft>
                <a:spcPts val="0"/>
              </a:spcAft>
              <a:buSzPts val="2200"/>
              <a:buChar char="•"/>
            </a:pPr>
            <a:r>
              <a:rPr lang="en-US" sz="2000" dirty="0"/>
              <a:t>A </a:t>
            </a:r>
            <a:r>
              <a:rPr lang="en-US" sz="2000" dirty="0" err="1"/>
              <a:t>política</a:t>
            </a:r>
            <a:r>
              <a:rPr lang="en-US" sz="2000" dirty="0"/>
              <a:t> colonial </a:t>
            </a:r>
            <a:r>
              <a:rPr lang="en-US" sz="2000" dirty="0" err="1"/>
              <a:t>resultou</a:t>
            </a:r>
            <a:r>
              <a:rPr lang="en-US" sz="2000" dirty="0"/>
              <a:t> na </a:t>
            </a:r>
            <a:r>
              <a:rPr lang="en-US" sz="2000" dirty="0" err="1"/>
              <a:t>privação</a:t>
            </a:r>
            <a:r>
              <a:rPr lang="en-US" sz="2000" dirty="0"/>
              <a:t> de </a:t>
            </a:r>
            <a:r>
              <a:rPr lang="en-US" sz="2000" dirty="0" err="1"/>
              <a:t>terras</a:t>
            </a:r>
            <a:r>
              <a:rPr lang="en-US" sz="2000" dirty="0"/>
              <a:t> e na </a:t>
            </a:r>
            <a:r>
              <a:rPr lang="en-US" sz="2000" dirty="0" err="1"/>
              <a:t>assimilação</a:t>
            </a:r>
            <a:r>
              <a:rPr lang="en-US" sz="2000" dirty="0"/>
              <a:t> cultural. Privados de seus </a:t>
            </a:r>
            <a:r>
              <a:rPr lang="en-US" sz="2000" dirty="0" err="1"/>
              <a:t>meios</a:t>
            </a:r>
            <a:r>
              <a:rPr lang="en-US" sz="2000" dirty="0"/>
              <a:t> de </a:t>
            </a:r>
            <a:r>
              <a:rPr lang="en-US" sz="2000" dirty="0" err="1"/>
              <a:t>sobrevivência</a:t>
            </a:r>
            <a:r>
              <a:rPr lang="en-US" sz="2000" dirty="0"/>
              <a:t>, </a:t>
            </a:r>
            <a:r>
              <a:rPr lang="en-US" sz="2000" dirty="0" err="1"/>
              <a:t>muitos</a:t>
            </a:r>
            <a:r>
              <a:rPr lang="en-US" sz="2000" dirty="0"/>
              <a:t> </a:t>
            </a:r>
            <a:r>
              <a:rPr lang="en-US" sz="2000" dirty="0" err="1"/>
              <a:t>maoris</a:t>
            </a:r>
            <a:r>
              <a:rPr lang="en-US" sz="2000" dirty="0"/>
              <a:t> </a:t>
            </a:r>
            <a:r>
              <a:rPr lang="en-US" sz="2000" dirty="0" err="1"/>
              <a:t>foram</a:t>
            </a:r>
            <a:r>
              <a:rPr lang="en-US" sz="2000" dirty="0"/>
              <a:t> </a:t>
            </a:r>
            <a:r>
              <a:rPr lang="en-US" sz="2000" dirty="0" err="1"/>
              <a:t>forçados</a:t>
            </a:r>
            <a:r>
              <a:rPr lang="en-US" sz="2000" dirty="0"/>
              <a:t> a mudar para </a:t>
            </a:r>
            <a:r>
              <a:rPr lang="en-US" sz="2000" dirty="0" err="1"/>
              <a:t>áreas</a:t>
            </a:r>
            <a:r>
              <a:rPr lang="en-US" sz="2000" dirty="0"/>
              <a:t> </a:t>
            </a:r>
            <a:r>
              <a:rPr lang="en-US" sz="2000" dirty="0" err="1"/>
              <a:t>urbanas</a:t>
            </a:r>
            <a:r>
              <a:rPr lang="en-US" sz="2000" dirty="0"/>
              <a:t>. </a:t>
            </a:r>
            <a:endParaRPr sz="2000" dirty="0"/>
          </a:p>
          <a:p>
            <a:pPr marL="285750" lvl="0" indent="-285750" algn="just" rtl="0">
              <a:lnSpc>
                <a:spcPct val="100000"/>
              </a:lnSpc>
              <a:spcBef>
                <a:spcPts val="1200"/>
              </a:spcBef>
              <a:spcAft>
                <a:spcPts val="0"/>
              </a:spcAft>
              <a:buSzPts val="2200"/>
              <a:buChar char="•"/>
            </a:pPr>
            <a:r>
              <a:rPr lang="en-US" sz="2000" dirty="0"/>
              <a:t>Em 1881, </a:t>
            </a:r>
            <a:r>
              <a:rPr lang="en-US" sz="2000" dirty="0" err="1"/>
              <a:t>tropas</a:t>
            </a:r>
            <a:r>
              <a:rPr lang="en-US" sz="2000" dirty="0"/>
              <a:t> do </a:t>
            </a:r>
            <a:r>
              <a:rPr lang="en-US" sz="2000" dirty="0" err="1"/>
              <a:t>governo</a:t>
            </a:r>
            <a:r>
              <a:rPr lang="en-US" sz="2000" dirty="0"/>
              <a:t> </a:t>
            </a:r>
            <a:r>
              <a:rPr lang="en-US" sz="2000" dirty="0" err="1"/>
              <a:t>invadiram</a:t>
            </a:r>
            <a:r>
              <a:rPr lang="en-US" sz="2000" dirty="0"/>
              <a:t> o </a:t>
            </a:r>
            <a:r>
              <a:rPr lang="en-US" sz="2000" dirty="0" err="1"/>
              <a:t>assentamento</a:t>
            </a:r>
            <a:r>
              <a:rPr lang="en-US" sz="2000" dirty="0"/>
              <a:t> de </a:t>
            </a:r>
            <a:r>
              <a:rPr lang="en-US" sz="2000" dirty="0" err="1"/>
              <a:t>Parihaka</a:t>
            </a:r>
            <a:r>
              <a:rPr lang="en-US" sz="2000" dirty="0"/>
              <a:t>, que era um </a:t>
            </a:r>
            <a:r>
              <a:rPr lang="en-US" sz="2000" dirty="0" err="1"/>
              <a:t>símbolo</a:t>
            </a:r>
            <a:r>
              <a:rPr lang="en-US" sz="2000" dirty="0"/>
              <a:t> da </a:t>
            </a:r>
            <a:r>
              <a:rPr lang="en-US" sz="2000" dirty="0" err="1"/>
              <a:t>resistência</a:t>
            </a:r>
            <a:r>
              <a:rPr lang="en-US" sz="2000" dirty="0"/>
              <a:t> </a:t>
            </a:r>
            <a:r>
              <a:rPr lang="en-US" sz="2000" dirty="0" err="1"/>
              <a:t>pacífica</a:t>
            </a:r>
            <a:r>
              <a:rPr lang="en-US" sz="2000" dirty="0"/>
              <a:t> contra a </a:t>
            </a:r>
            <a:r>
              <a:rPr lang="en-US" sz="2000" dirty="0" err="1"/>
              <a:t>confiscação</a:t>
            </a:r>
            <a:r>
              <a:rPr lang="en-US" sz="2000" dirty="0"/>
              <a:t> de </a:t>
            </a:r>
            <a:r>
              <a:rPr lang="en-US" sz="2000" dirty="0" err="1"/>
              <a:t>terras</a:t>
            </a:r>
            <a:r>
              <a:rPr lang="en-US" sz="2000" dirty="0"/>
              <a:t>.</a:t>
            </a:r>
            <a:endParaRPr sz="2000" dirty="0"/>
          </a:p>
          <a:p>
            <a:pPr marL="285750" lvl="0" indent="-285750" algn="just" rtl="0">
              <a:lnSpc>
                <a:spcPct val="100000"/>
              </a:lnSpc>
              <a:spcBef>
                <a:spcPts val="1200"/>
              </a:spcBef>
              <a:spcAft>
                <a:spcPts val="0"/>
              </a:spcAft>
              <a:buSzPts val="2200"/>
              <a:buChar char="•"/>
            </a:pPr>
            <a:r>
              <a:rPr lang="en-US" sz="2000" dirty="0" err="1"/>
              <a:t>Centenas</a:t>
            </a:r>
            <a:r>
              <a:rPr lang="en-US" sz="2000" dirty="0"/>
              <a:t> de </a:t>
            </a:r>
            <a:r>
              <a:rPr lang="en-US" sz="2000" dirty="0" err="1"/>
              <a:t>homens</a:t>
            </a:r>
            <a:r>
              <a:rPr lang="en-US" sz="2000" dirty="0"/>
              <a:t> </a:t>
            </a:r>
            <a:r>
              <a:rPr lang="en-US" sz="2000" dirty="0" err="1"/>
              <a:t>foram</a:t>
            </a:r>
            <a:r>
              <a:rPr lang="en-US" sz="2000" dirty="0"/>
              <a:t> </a:t>
            </a:r>
            <a:r>
              <a:rPr lang="en-US" sz="2000" dirty="0" err="1"/>
              <a:t>enviados</a:t>
            </a:r>
            <a:r>
              <a:rPr lang="en-US" sz="2000" dirty="0"/>
              <a:t> para a </a:t>
            </a:r>
            <a:r>
              <a:rPr lang="en-US" sz="2000" dirty="0" err="1"/>
              <a:t>prisão</a:t>
            </a:r>
            <a:r>
              <a:rPr lang="en-US" sz="2000" dirty="0"/>
              <a:t> sem </a:t>
            </a:r>
            <a:r>
              <a:rPr lang="en-US" sz="2000" dirty="0" err="1"/>
              <a:t>julgamento</a:t>
            </a:r>
            <a:r>
              <a:rPr lang="en-US" sz="2000" dirty="0"/>
              <a:t>, </a:t>
            </a:r>
            <a:r>
              <a:rPr lang="en-US" sz="2000" dirty="0" err="1"/>
              <a:t>enquanto</a:t>
            </a:r>
            <a:r>
              <a:rPr lang="en-US" sz="2000" dirty="0"/>
              <a:t> a </a:t>
            </a:r>
            <a:r>
              <a:rPr lang="en-US" sz="2000" dirty="0" err="1"/>
              <a:t>vila</a:t>
            </a:r>
            <a:r>
              <a:rPr lang="en-US" sz="2000" dirty="0"/>
              <a:t> foi </a:t>
            </a:r>
            <a:r>
              <a:rPr lang="en-US" sz="2000" dirty="0" err="1"/>
              <a:t>destruída</a:t>
            </a:r>
            <a:r>
              <a:rPr lang="en-US" sz="2000" dirty="0"/>
              <a:t> e </a:t>
            </a:r>
            <a:r>
              <a:rPr lang="en-US" sz="2000" dirty="0" err="1"/>
              <a:t>os</a:t>
            </a:r>
            <a:r>
              <a:rPr lang="en-US" sz="2000" dirty="0"/>
              <a:t> </a:t>
            </a:r>
            <a:r>
              <a:rPr lang="en-US" sz="2000" dirty="0" err="1"/>
              <a:t>habitantes</a:t>
            </a:r>
            <a:r>
              <a:rPr lang="en-US" sz="2000" dirty="0"/>
              <a:t> </a:t>
            </a:r>
            <a:r>
              <a:rPr lang="en-US" sz="2000" dirty="0" err="1"/>
              <a:t>dispersos</a:t>
            </a:r>
            <a:r>
              <a:rPr lang="en-US" sz="2000" dirty="0"/>
              <a:t>. </a:t>
            </a:r>
            <a:endParaRPr sz="2000" dirty="0"/>
          </a:p>
        </p:txBody>
      </p:sp>
      <p:sp>
        <p:nvSpPr>
          <p:cNvPr id="415" name="Google Shape;415;p36"/>
          <p:cNvSpPr txBox="1">
            <a:spLocks noGrp="1"/>
          </p:cNvSpPr>
          <p:nvPr>
            <p:ph type="title"/>
          </p:nvPr>
        </p:nvSpPr>
        <p:spPr>
          <a:xfrm>
            <a:off x="507205" y="506412"/>
            <a:ext cx="11174401"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A </a:t>
            </a:r>
            <a:r>
              <a:rPr lang="en-US" sz="3000" dirty="0" err="1"/>
              <a:t>opressão</a:t>
            </a:r>
            <a:r>
              <a:rPr lang="en-US" sz="3000" dirty="0"/>
              <a:t> do </a:t>
            </a:r>
            <a:r>
              <a:rPr lang="en-US" sz="3000" dirty="0" err="1"/>
              <a:t>povo</a:t>
            </a:r>
            <a:r>
              <a:rPr lang="en-US" sz="3000" dirty="0"/>
              <a:t> </a:t>
            </a:r>
            <a:r>
              <a:rPr lang="en-US" sz="3000" dirty="0" err="1"/>
              <a:t>maori</a:t>
            </a:r>
            <a:r>
              <a:rPr lang="en-US" sz="3000" dirty="0"/>
              <a:t> (</a:t>
            </a:r>
            <a:r>
              <a:rPr lang="en-US" sz="3000" dirty="0" err="1"/>
              <a:t>séculos</a:t>
            </a:r>
            <a:r>
              <a:rPr lang="en-US" sz="3000" dirty="0"/>
              <a:t> XIX a XX)</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7"/>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37</a:t>
            </a:fld>
            <a:endParaRPr/>
          </a:p>
        </p:txBody>
      </p:sp>
      <p:sp>
        <p:nvSpPr>
          <p:cNvPr id="422" name="Google Shape;422;p37"/>
          <p:cNvSpPr txBox="1">
            <a:spLocks noGrp="1"/>
          </p:cNvSpPr>
          <p:nvPr>
            <p:ph type="body" idx="2"/>
          </p:nvPr>
        </p:nvSpPr>
        <p:spPr>
          <a:xfrm>
            <a:off x="508794" y="1319804"/>
            <a:ext cx="11174412" cy="4218391"/>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0"/>
              </a:spcBef>
              <a:spcAft>
                <a:spcPts val="0"/>
              </a:spcAft>
              <a:buSzPts val="2200"/>
              <a:buChar char="•"/>
            </a:pPr>
            <a:r>
              <a:rPr lang="en-US" sz="2000" dirty="0"/>
              <a:t>Entre 1948 e 1991, na África do Sul, o </a:t>
            </a:r>
            <a:r>
              <a:rPr lang="en-US" sz="2000" dirty="0" err="1"/>
              <a:t>governo</a:t>
            </a:r>
            <a:r>
              <a:rPr lang="en-US" sz="2000" dirty="0"/>
              <a:t> </a:t>
            </a:r>
            <a:r>
              <a:rPr lang="en-US" sz="2000" dirty="0" err="1"/>
              <a:t>aplicou</a:t>
            </a:r>
            <a:r>
              <a:rPr lang="en-US" sz="2000" dirty="0"/>
              <a:t> um conjunto de leis que </a:t>
            </a:r>
            <a:r>
              <a:rPr lang="en-US" sz="2000" dirty="0" err="1"/>
              <a:t>resultaram</a:t>
            </a:r>
            <a:r>
              <a:rPr lang="en-US" sz="2000" dirty="0"/>
              <a:t> na </a:t>
            </a:r>
            <a:r>
              <a:rPr lang="en-US" sz="2000" dirty="0" err="1"/>
              <a:t>segregação</a:t>
            </a:r>
            <a:r>
              <a:rPr lang="en-US" sz="2000" dirty="0"/>
              <a:t> dos </a:t>
            </a:r>
            <a:r>
              <a:rPr lang="en-US" sz="2000" dirty="0" err="1"/>
              <a:t>sul-africanos</a:t>
            </a:r>
            <a:r>
              <a:rPr lang="en-US" sz="2000" dirty="0"/>
              <a:t> negros e outros </a:t>
            </a:r>
            <a:r>
              <a:rPr lang="en-US" sz="2000" dirty="0" err="1"/>
              <a:t>não</a:t>
            </a:r>
            <a:r>
              <a:rPr lang="en-US" sz="2000" dirty="0"/>
              <a:t> </a:t>
            </a:r>
            <a:r>
              <a:rPr lang="en-US" sz="2000" dirty="0" err="1"/>
              <a:t>brancos</a:t>
            </a:r>
            <a:r>
              <a:rPr lang="en-US" sz="2000" dirty="0"/>
              <a:t> da </a:t>
            </a:r>
            <a:r>
              <a:rPr lang="en-US" sz="2000" dirty="0" err="1"/>
              <a:t>população</a:t>
            </a:r>
            <a:r>
              <a:rPr lang="en-US" sz="2000" dirty="0"/>
              <a:t> </a:t>
            </a:r>
            <a:r>
              <a:rPr lang="en-US" sz="2000" dirty="0" err="1"/>
              <a:t>branca</a:t>
            </a:r>
            <a:r>
              <a:rPr lang="en-US" sz="2000" dirty="0"/>
              <a:t>. A </a:t>
            </a:r>
            <a:r>
              <a:rPr lang="en-US" sz="2000" dirty="0" err="1"/>
              <a:t>legislação</a:t>
            </a:r>
            <a:r>
              <a:rPr lang="en-US" sz="2000" dirty="0"/>
              <a:t> </a:t>
            </a:r>
            <a:r>
              <a:rPr lang="en-US" sz="2000" dirty="0" err="1"/>
              <a:t>classificava</a:t>
            </a:r>
            <a:r>
              <a:rPr lang="en-US" sz="2000" dirty="0"/>
              <a:t> </a:t>
            </a:r>
            <a:r>
              <a:rPr lang="en-US" sz="2000" dirty="0" err="1"/>
              <a:t>os</a:t>
            </a:r>
            <a:r>
              <a:rPr lang="en-US" sz="2000" dirty="0"/>
              <a:t> </a:t>
            </a:r>
            <a:r>
              <a:rPr lang="en-US" sz="2000" dirty="0" err="1"/>
              <a:t>habitantes</a:t>
            </a:r>
            <a:r>
              <a:rPr lang="en-US" sz="2000" dirty="0"/>
              <a:t> em </a:t>
            </a:r>
            <a:r>
              <a:rPr lang="en-US" sz="2000" dirty="0" err="1"/>
              <a:t>quatro</a:t>
            </a:r>
            <a:r>
              <a:rPr lang="en-US" sz="2000" dirty="0"/>
              <a:t> </a:t>
            </a:r>
            <a:r>
              <a:rPr lang="en-US" sz="2000" dirty="0" err="1"/>
              <a:t>grupos</a:t>
            </a:r>
            <a:r>
              <a:rPr lang="en-US" sz="2000" dirty="0"/>
              <a:t> </a:t>
            </a:r>
            <a:r>
              <a:rPr lang="en-US" sz="2000" dirty="0" err="1"/>
              <a:t>raciais</a:t>
            </a:r>
            <a:r>
              <a:rPr lang="en-US" sz="2000" dirty="0"/>
              <a:t>: “negros”, “</a:t>
            </a:r>
            <a:r>
              <a:rPr lang="en-US" sz="2000" dirty="0" err="1"/>
              <a:t>brancos</a:t>
            </a:r>
            <a:r>
              <a:rPr lang="en-US" sz="2000" dirty="0"/>
              <a:t>”, “</a:t>
            </a:r>
            <a:r>
              <a:rPr lang="en-US" sz="2000" dirty="0" err="1"/>
              <a:t>mestiços</a:t>
            </a:r>
            <a:r>
              <a:rPr lang="en-US" sz="2000" dirty="0"/>
              <a:t>” e “</a:t>
            </a:r>
            <a:r>
              <a:rPr lang="en-US" sz="2000" dirty="0" err="1"/>
              <a:t>indianos</a:t>
            </a:r>
            <a:r>
              <a:rPr lang="en-US" sz="2000" dirty="0"/>
              <a:t>”.</a:t>
            </a:r>
            <a:endParaRPr sz="2000" dirty="0"/>
          </a:p>
          <a:p>
            <a:pPr marL="285750" lvl="0" indent="-285750" algn="just" rtl="0">
              <a:lnSpc>
                <a:spcPct val="100000"/>
              </a:lnSpc>
              <a:spcBef>
                <a:spcPts val="1200"/>
              </a:spcBef>
              <a:spcAft>
                <a:spcPts val="0"/>
              </a:spcAft>
              <a:buSzPts val="2200"/>
              <a:buChar char="•"/>
            </a:pPr>
            <a:r>
              <a:rPr lang="en-US" sz="2000" dirty="0"/>
              <a:t>Essas leis </a:t>
            </a:r>
            <a:r>
              <a:rPr lang="en-US" sz="2000" dirty="0" err="1"/>
              <a:t>obrigavam</a:t>
            </a:r>
            <a:r>
              <a:rPr lang="en-US" sz="2000" dirty="0"/>
              <a:t> </a:t>
            </a:r>
            <a:r>
              <a:rPr lang="en-US" sz="2000" dirty="0" err="1"/>
              <a:t>os</a:t>
            </a:r>
            <a:r>
              <a:rPr lang="en-US" sz="2000" dirty="0"/>
              <a:t> </a:t>
            </a:r>
            <a:r>
              <a:rPr lang="en-US" sz="2000" dirty="0" err="1"/>
              <a:t>sul-africanos</a:t>
            </a:r>
            <a:r>
              <a:rPr lang="en-US" sz="2000" dirty="0"/>
              <a:t> </a:t>
            </a:r>
            <a:r>
              <a:rPr lang="en-US" sz="2000" dirty="0" err="1"/>
              <a:t>não</a:t>
            </a:r>
            <a:r>
              <a:rPr lang="en-US" sz="2000" dirty="0"/>
              <a:t> </a:t>
            </a:r>
            <a:r>
              <a:rPr lang="en-US" sz="2000" dirty="0" err="1"/>
              <a:t>brancos</a:t>
            </a:r>
            <a:r>
              <a:rPr lang="en-US" sz="2000" dirty="0"/>
              <a:t> a </a:t>
            </a:r>
            <a:r>
              <a:rPr lang="en-US" sz="2000" dirty="0" err="1"/>
              <a:t>viver</a:t>
            </a:r>
            <a:r>
              <a:rPr lang="en-US" sz="2000" dirty="0"/>
              <a:t> em </a:t>
            </a:r>
            <a:r>
              <a:rPr lang="en-US" sz="2000" dirty="0" err="1"/>
              <a:t>áreas</a:t>
            </a:r>
            <a:r>
              <a:rPr lang="en-US" sz="2000" dirty="0"/>
              <a:t> diferentes dos </a:t>
            </a:r>
            <a:r>
              <a:rPr lang="en-US" sz="2000" dirty="0" err="1"/>
              <a:t>brancos</a:t>
            </a:r>
            <a:r>
              <a:rPr lang="en-US" sz="2000" dirty="0"/>
              <a:t>, </a:t>
            </a:r>
            <a:r>
              <a:rPr lang="en-US" sz="2000" dirty="0" err="1"/>
              <a:t>frequentar</a:t>
            </a:r>
            <a:r>
              <a:rPr lang="en-US" sz="2000" dirty="0"/>
              <a:t> </a:t>
            </a:r>
            <a:r>
              <a:rPr lang="en-US" sz="2000" dirty="0" err="1"/>
              <a:t>escolas</a:t>
            </a:r>
            <a:r>
              <a:rPr lang="en-US" sz="2000" dirty="0"/>
              <a:t> diferentes e usar </a:t>
            </a:r>
            <a:r>
              <a:rPr lang="en-US" sz="2000" dirty="0" err="1"/>
              <a:t>instalações</a:t>
            </a:r>
            <a:r>
              <a:rPr lang="en-US" sz="2000" dirty="0"/>
              <a:t> de saúde e outros </a:t>
            </a:r>
            <a:r>
              <a:rPr lang="en-US" sz="2000" dirty="0" err="1"/>
              <a:t>serviços</a:t>
            </a:r>
            <a:r>
              <a:rPr lang="en-US" sz="2000" dirty="0"/>
              <a:t> </a:t>
            </a:r>
            <a:r>
              <a:rPr lang="en-US" sz="2000" dirty="0" err="1"/>
              <a:t>públicos</a:t>
            </a:r>
            <a:r>
              <a:rPr lang="en-US" sz="2000" dirty="0"/>
              <a:t> </a:t>
            </a:r>
            <a:r>
              <a:rPr lang="en-US" sz="2000" dirty="0" err="1"/>
              <a:t>separados</a:t>
            </a:r>
            <a:r>
              <a:rPr lang="en-US" sz="2000" dirty="0"/>
              <a:t>. </a:t>
            </a:r>
            <a:endParaRPr sz="2000" dirty="0"/>
          </a:p>
          <a:p>
            <a:pPr marL="285750" lvl="0" indent="-285750" algn="just" rtl="0">
              <a:lnSpc>
                <a:spcPct val="100000"/>
              </a:lnSpc>
              <a:spcBef>
                <a:spcPts val="1200"/>
              </a:spcBef>
              <a:spcAft>
                <a:spcPts val="0"/>
              </a:spcAft>
              <a:buSzPts val="2200"/>
              <a:buChar char="•"/>
            </a:pPr>
            <a:r>
              <a:rPr lang="en-US" sz="2000" dirty="0"/>
              <a:t>A </a:t>
            </a:r>
            <a:r>
              <a:rPr lang="en-US" sz="2000" dirty="0" err="1"/>
              <a:t>população</a:t>
            </a:r>
            <a:r>
              <a:rPr lang="en-US" sz="2000" dirty="0"/>
              <a:t> </a:t>
            </a:r>
            <a:r>
              <a:rPr lang="en-US" sz="2000" dirty="0" err="1"/>
              <a:t>não</a:t>
            </a:r>
            <a:r>
              <a:rPr lang="en-US" sz="2000" dirty="0"/>
              <a:t> </a:t>
            </a:r>
            <a:r>
              <a:rPr lang="en-US" sz="2000" dirty="0" err="1"/>
              <a:t>branca</a:t>
            </a:r>
            <a:r>
              <a:rPr lang="en-US" sz="2000" dirty="0"/>
              <a:t> </a:t>
            </a:r>
            <a:r>
              <a:rPr lang="en-US" sz="2000" dirty="0" err="1"/>
              <a:t>não</a:t>
            </a:r>
            <a:r>
              <a:rPr lang="en-US" sz="2000" dirty="0"/>
              <a:t> </a:t>
            </a:r>
            <a:r>
              <a:rPr lang="en-US" sz="2000" dirty="0" err="1"/>
              <a:t>tinha</a:t>
            </a:r>
            <a:r>
              <a:rPr lang="en-US" sz="2000" dirty="0"/>
              <a:t> </a:t>
            </a:r>
            <a:r>
              <a:rPr lang="en-US" sz="2000" dirty="0" err="1"/>
              <a:t>permissão</a:t>
            </a:r>
            <a:r>
              <a:rPr lang="en-US" sz="2000" dirty="0"/>
              <a:t> para </a:t>
            </a:r>
            <a:r>
              <a:rPr lang="en-US" sz="2000" dirty="0" err="1"/>
              <a:t>votar</a:t>
            </a:r>
            <a:r>
              <a:rPr lang="en-US" sz="2000" dirty="0"/>
              <a:t> ou </a:t>
            </a:r>
            <a:r>
              <a:rPr lang="en-US" sz="2000" dirty="0" err="1"/>
              <a:t>ter</a:t>
            </a:r>
            <a:r>
              <a:rPr lang="en-US" sz="2000" dirty="0"/>
              <a:t> </a:t>
            </a:r>
            <a:r>
              <a:rPr lang="en-US" sz="2000" dirty="0" err="1"/>
              <a:t>representação</a:t>
            </a:r>
            <a:r>
              <a:rPr lang="en-US" sz="2000" dirty="0"/>
              <a:t> </a:t>
            </a:r>
            <a:r>
              <a:rPr lang="en-US" sz="2000" dirty="0" err="1"/>
              <a:t>política</a:t>
            </a:r>
            <a:r>
              <a:rPr lang="en-US" sz="2000" dirty="0"/>
              <a:t> no </a:t>
            </a:r>
            <a:r>
              <a:rPr lang="en-US" sz="2000" dirty="0" err="1"/>
              <a:t>governo</a:t>
            </a:r>
            <a:r>
              <a:rPr lang="en-US" sz="2000" dirty="0"/>
              <a:t>. As pessoas </a:t>
            </a:r>
            <a:r>
              <a:rPr lang="en-US" sz="2000" dirty="0" err="1"/>
              <a:t>não</a:t>
            </a:r>
            <a:r>
              <a:rPr lang="en-US" sz="2000" dirty="0"/>
              <a:t> </a:t>
            </a:r>
            <a:r>
              <a:rPr lang="en-US" sz="2000" dirty="0" err="1"/>
              <a:t>brancas</a:t>
            </a:r>
            <a:r>
              <a:rPr lang="en-US" sz="2000" dirty="0"/>
              <a:t> </a:t>
            </a:r>
            <a:r>
              <a:rPr lang="en-US" sz="2000" dirty="0" err="1"/>
              <a:t>eram</a:t>
            </a:r>
            <a:r>
              <a:rPr lang="en-US" sz="2000" dirty="0"/>
              <a:t> </a:t>
            </a:r>
            <a:r>
              <a:rPr lang="en-US" sz="2000" dirty="0" err="1"/>
              <a:t>privadas</a:t>
            </a:r>
            <a:r>
              <a:rPr lang="en-US" sz="2000" dirty="0"/>
              <a:t> da </a:t>
            </a:r>
            <a:r>
              <a:rPr lang="en-US" sz="2000" dirty="0" err="1"/>
              <a:t>liberdade</a:t>
            </a:r>
            <a:r>
              <a:rPr lang="en-US" sz="2000" dirty="0"/>
              <a:t> de </a:t>
            </a:r>
            <a:r>
              <a:rPr lang="en-US" sz="2000" dirty="0" err="1"/>
              <a:t>associação</a:t>
            </a:r>
            <a:r>
              <a:rPr lang="en-US" sz="2000" dirty="0"/>
              <a:t> e do </a:t>
            </a:r>
            <a:r>
              <a:rPr lang="en-US" sz="2000" dirty="0" err="1"/>
              <a:t>direito</a:t>
            </a:r>
            <a:r>
              <a:rPr lang="en-US" sz="2000" dirty="0"/>
              <a:t> à </a:t>
            </a:r>
            <a:r>
              <a:rPr lang="en-US" sz="2000" dirty="0" err="1"/>
              <a:t>cidadania</a:t>
            </a:r>
            <a:r>
              <a:rPr lang="en-US" sz="2000" dirty="0"/>
              <a:t>.</a:t>
            </a:r>
            <a:endParaRPr sz="2000" dirty="0"/>
          </a:p>
          <a:p>
            <a:pPr marL="285750" lvl="0" indent="-285750" algn="just" rtl="0">
              <a:lnSpc>
                <a:spcPct val="100000"/>
              </a:lnSpc>
              <a:spcBef>
                <a:spcPts val="1200"/>
              </a:spcBef>
              <a:spcAft>
                <a:spcPts val="0"/>
              </a:spcAft>
              <a:buSzPts val="2200"/>
              <a:buChar char="•"/>
            </a:pPr>
            <a:r>
              <a:rPr lang="en-US" sz="2000" dirty="0" err="1"/>
              <a:t>Cerca</a:t>
            </a:r>
            <a:r>
              <a:rPr lang="en-US" sz="2000" dirty="0"/>
              <a:t> de 80% das </a:t>
            </a:r>
            <a:r>
              <a:rPr lang="en-US" sz="2000" dirty="0" err="1"/>
              <a:t>terras</a:t>
            </a:r>
            <a:r>
              <a:rPr lang="en-US" sz="2000" dirty="0"/>
              <a:t> do </a:t>
            </a:r>
            <a:r>
              <a:rPr lang="en-US" sz="2000" dirty="0" err="1"/>
              <a:t>país</a:t>
            </a:r>
            <a:r>
              <a:rPr lang="en-US" sz="2000" dirty="0"/>
              <a:t> </a:t>
            </a:r>
            <a:r>
              <a:rPr lang="en-US" sz="2000" dirty="0" err="1"/>
              <a:t>foram</a:t>
            </a:r>
            <a:r>
              <a:rPr lang="en-US" sz="2000" dirty="0"/>
              <a:t> </a:t>
            </a:r>
            <a:r>
              <a:rPr lang="en-US" sz="2000" dirty="0" err="1"/>
              <a:t>reservadas</a:t>
            </a:r>
            <a:r>
              <a:rPr lang="en-US" sz="2000" dirty="0"/>
              <a:t> para a </a:t>
            </a:r>
            <a:r>
              <a:rPr lang="en-US" sz="2000" dirty="0" err="1"/>
              <a:t>minoria</a:t>
            </a:r>
            <a:r>
              <a:rPr lang="en-US" sz="2000" dirty="0"/>
              <a:t> </a:t>
            </a:r>
            <a:r>
              <a:rPr lang="en-US" sz="2000" dirty="0" err="1"/>
              <a:t>branca</a:t>
            </a:r>
            <a:r>
              <a:rPr lang="en-US" sz="2000" dirty="0"/>
              <a:t>. </a:t>
            </a:r>
            <a:r>
              <a:rPr lang="en-US" sz="2000" dirty="0" err="1"/>
              <a:t>Casamentos</a:t>
            </a:r>
            <a:r>
              <a:rPr lang="en-US" sz="2000" dirty="0"/>
              <a:t> </a:t>
            </a:r>
            <a:r>
              <a:rPr lang="en-US" sz="2000" dirty="0" err="1"/>
              <a:t>mistos</a:t>
            </a:r>
            <a:r>
              <a:rPr lang="en-US" sz="2000" dirty="0"/>
              <a:t> entre diferentes </a:t>
            </a:r>
            <a:r>
              <a:rPr lang="en-US" sz="2000" dirty="0" err="1"/>
              <a:t>grupos</a:t>
            </a:r>
            <a:r>
              <a:rPr lang="en-US" sz="2000" dirty="0"/>
              <a:t> </a:t>
            </a:r>
            <a:r>
              <a:rPr lang="en-US" sz="2000" dirty="0" err="1"/>
              <a:t>raciais</a:t>
            </a:r>
            <a:r>
              <a:rPr lang="en-US" sz="2000" dirty="0"/>
              <a:t> </a:t>
            </a:r>
            <a:r>
              <a:rPr lang="en-US" sz="2000" dirty="0" err="1"/>
              <a:t>eram</a:t>
            </a:r>
            <a:r>
              <a:rPr lang="en-US" sz="2000" dirty="0"/>
              <a:t> </a:t>
            </a:r>
            <a:r>
              <a:rPr lang="en-US" sz="2000" dirty="0" err="1"/>
              <a:t>proibidos</a:t>
            </a:r>
            <a:r>
              <a:rPr lang="en-US" sz="2000" dirty="0"/>
              <a:t>. </a:t>
            </a:r>
            <a:endParaRPr sz="2000" dirty="0"/>
          </a:p>
          <a:p>
            <a:pPr marL="285750" lvl="0" indent="-285750" algn="just" rtl="0">
              <a:lnSpc>
                <a:spcPct val="100000"/>
              </a:lnSpc>
              <a:spcBef>
                <a:spcPts val="1200"/>
              </a:spcBef>
              <a:spcAft>
                <a:spcPts val="0"/>
              </a:spcAft>
              <a:buSzPts val="2200"/>
              <a:buChar char="•"/>
            </a:pPr>
            <a:r>
              <a:rPr lang="en-US" sz="2000" dirty="0"/>
              <a:t>Durante </a:t>
            </a:r>
            <a:r>
              <a:rPr lang="en-US" sz="2000" dirty="0" err="1"/>
              <a:t>esse</a:t>
            </a:r>
            <a:r>
              <a:rPr lang="en-US" sz="2000" dirty="0"/>
              <a:t> </a:t>
            </a:r>
            <a:r>
              <a:rPr lang="en-US" sz="2000" dirty="0" err="1"/>
              <a:t>período</a:t>
            </a:r>
            <a:r>
              <a:rPr lang="en-US" sz="2000" dirty="0"/>
              <a:t>, </a:t>
            </a:r>
            <a:r>
              <a:rPr lang="en-US" sz="2000" dirty="0" err="1"/>
              <a:t>também</a:t>
            </a:r>
            <a:r>
              <a:rPr lang="en-US" sz="2000" dirty="0"/>
              <a:t> </a:t>
            </a:r>
            <a:r>
              <a:rPr lang="en-US" sz="2000" dirty="0" err="1"/>
              <a:t>houve</a:t>
            </a:r>
            <a:r>
              <a:rPr lang="en-US" sz="2000" dirty="0"/>
              <a:t> </a:t>
            </a:r>
            <a:r>
              <a:rPr lang="en-US" sz="2000" dirty="0" err="1"/>
              <a:t>repressão</a:t>
            </a:r>
            <a:r>
              <a:rPr lang="en-US" sz="2000" dirty="0"/>
              <a:t> </a:t>
            </a:r>
            <a:r>
              <a:rPr lang="en-US" sz="2000" dirty="0" err="1"/>
              <a:t>violenta</a:t>
            </a:r>
            <a:r>
              <a:rPr lang="en-US" sz="2000" dirty="0"/>
              <a:t> contra </a:t>
            </a:r>
            <a:r>
              <a:rPr lang="en-US" sz="2000" dirty="0" err="1"/>
              <a:t>os</a:t>
            </a:r>
            <a:r>
              <a:rPr lang="en-US" sz="2000" dirty="0"/>
              <a:t> </a:t>
            </a:r>
            <a:r>
              <a:rPr lang="en-US" sz="2000" dirty="0" err="1"/>
              <a:t>sul-africanos</a:t>
            </a:r>
            <a:r>
              <a:rPr lang="en-US" sz="2000" dirty="0"/>
              <a:t> </a:t>
            </a:r>
            <a:r>
              <a:rPr lang="en-US" sz="2000" dirty="0" err="1"/>
              <a:t>não</a:t>
            </a:r>
            <a:r>
              <a:rPr lang="en-US" sz="2000" dirty="0"/>
              <a:t> </a:t>
            </a:r>
            <a:r>
              <a:rPr lang="en-US" sz="2000" dirty="0" err="1"/>
              <a:t>brancos</a:t>
            </a:r>
            <a:r>
              <a:rPr lang="en-US" sz="2000" dirty="0"/>
              <a:t>, com </a:t>
            </a:r>
            <a:r>
              <a:rPr lang="en-US" sz="2000" dirty="0" err="1"/>
              <a:t>centenas</a:t>
            </a:r>
            <a:r>
              <a:rPr lang="en-US" sz="2000" dirty="0"/>
              <a:t> de pessoas </a:t>
            </a:r>
            <a:r>
              <a:rPr lang="en-US" sz="2000" dirty="0" err="1"/>
              <a:t>presas</a:t>
            </a:r>
            <a:r>
              <a:rPr lang="en-US" sz="2000" dirty="0"/>
              <a:t> ou </a:t>
            </a:r>
            <a:r>
              <a:rPr lang="en-US" sz="2000" dirty="0" err="1"/>
              <a:t>assassinadas</a:t>
            </a:r>
            <a:r>
              <a:rPr lang="en-US" sz="2000" dirty="0"/>
              <a:t>.</a:t>
            </a:r>
            <a:endParaRPr sz="2000" dirty="0"/>
          </a:p>
        </p:txBody>
      </p:sp>
      <p:sp>
        <p:nvSpPr>
          <p:cNvPr id="423" name="Google Shape;423;p37"/>
          <p:cNvSpPr txBox="1">
            <a:spLocks noGrp="1"/>
          </p:cNvSpPr>
          <p:nvPr>
            <p:ph type="title"/>
          </p:nvPr>
        </p:nvSpPr>
        <p:spPr>
          <a:xfrm>
            <a:off x="507205" y="506412"/>
            <a:ext cx="11344825"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O Apartheid na África do Sul (1948-1991)</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38"/>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38</a:t>
            </a:fld>
            <a:endParaRPr/>
          </a:p>
        </p:txBody>
      </p:sp>
      <p:sp>
        <p:nvSpPr>
          <p:cNvPr id="430" name="Google Shape;430;p38"/>
          <p:cNvSpPr txBox="1">
            <a:spLocks noGrp="1"/>
          </p:cNvSpPr>
          <p:nvPr>
            <p:ph type="body" idx="2"/>
          </p:nvPr>
        </p:nvSpPr>
        <p:spPr>
          <a:xfrm>
            <a:off x="507205" y="1669994"/>
            <a:ext cx="11174412" cy="3518012"/>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0"/>
              </a:spcBef>
              <a:spcAft>
                <a:spcPts val="0"/>
              </a:spcAft>
              <a:buSzPts val="2200"/>
              <a:buChar char="•"/>
            </a:pPr>
            <a:r>
              <a:rPr lang="en-US" sz="2000" dirty="0"/>
              <a:t>Entre 1975 e 1979, </a:t>
            </a:r>
            <a:r>
              <a:rPr lang="en-US" sz="2000" dirty="0" err="1"/>
              <a:t>cerca</a:t>
            </a:r>
            <a:r>
              <a:rPr lang="en-US" sz="2000" dirty="0"/>
              <a:t> de </a:t>
            </a:r>
            <a:r>
              <a:rPr lang="en-US" sz="2000" dirty="0" err="1"/>
              <a:t>três</a:t>
            </a:r>
            <a:r>
              <a:rPr lang="en-US" sz="2000" dirty="0"/>
              <a:t> </a:t>
            </a:r>
            <a:r>
              <a:rPr lang="en-US" sz="2000" dirty="0" err="1"/>
              <a:t>milhões</a:t>
            </a:r>
            <a:r>
              <a:rPr lang="en-US" sz="2000" dirty="0"/>
              <a:t> de pessoas </a:t>
            </a:r>
            <a:r>
              <a:rPr lang="en-US" sz="2000" dirty="0" err="1"/>
              <a:t>morreram</a:t>
            </a:r>
            <a:r>
              <a:rPr lang="en-US" sz="2000" dirty="0"/>
              <a:t> </a:t>
            </a:r>
            <a:r>
              <a:rPr lang="en-US" sz="2000" dirty="0" err="1"/>
              <a:t>nas</a:t>
            </a:r>
            <a:r>
              <a:rPr lang="en-US" sz="2000" dirty="0"/>
              <a:t> </a:t>
            </a:r>
            <a:r>
              <a:rPr lang="en-US" sz="2000" dirty="0" err="1"/>
              <a:t>mãos</a:t>
            </a:r>
            <a:r>
              <a:rPr lang="en-US" sz="2000" dirty="0"/>
              <a:t> do regime do Khmer Vermelho no </a:t>
            </a:r>
            <a:r>
              <a:rPr lang="en-US" sz="2000" dirty="0" err="1"/>
              <a:t>Camboja</a:t>
            </a:r>
            <a:r>
              <a:rPr lang="en-US" sz="2000" dirty="0"/>
              <a:t>. </a:t>
            </a:r>
            <a:endParaRPr sz="2000" dirty="0"/>
          </a:p>
          <a:p>
            <a:pPr marL="285750" lvl="0" indent="-285750" algn="just" rtl="0">
              <a:lnSpc>
                <a:spcPct val="100000"/>
              </a:lnSpc>
              <a:spcBef>
                <a:spcPts val="1200"/>
              </a:spcBef>
              <a:spcAft>
                <a:spcPts val="0"/>
              </a:spcAft>
              <a:buSzPts val="2200"/>
              <a:buChar char="•"/>
            </a:pPr>
            <a:r>
              <a:rPr lang="en-US" sz="2000" dirty="0"/>
              <a:t>O Khmer Vermelho </a:t>
            </a:r>
            <a:r>
              <a:rPr lang="en-US" sz="2000" dirty="0" err="1"/>
              <a:t>queria</a:t>
            </a:r>
            <a:r>
              <a:rPr lang="en-US" sz="2000" dirty="0"/>
              <a:t> que </a:t>
            </a:r>
            <a:r>
              <a:rPr lang="en-US" sz="2000" dirty="0" err="1"/>
              <a:t>todos</a:t>
            </a:r>
            <a:r>
              <a:rPr lang="en-US" sz="2000" dirty="0"/>
              <a:t> </a:t>
            </a:r>
            <a:r>
              <a:rPr lang="en-US" sz="2000" dirty="0" err="1"/>
              <a:t>trabalhassem</a:t>
            </a:r>
            <a:r>
              <a:rPr lang="en-US" sz="2000" dirty="0"/>
              <a:t> em fazendas </a:t>
            </a:r>
            <a:r>
              <a:rPr lang="en-US" sz="2000" dirty="0" err="1"/>
              <a:t>administradas</a:t>
            </a:r>
            <a:r>
              <a:rPr lang="en-US" sz="2000" dirty="0"/>
              <a:t> </a:t>
            </a:r>
            <a:r>
              <a:rPr lang="en-US" sz="2000" dirty="0" err="1"/>
              <a:t>pelo</a:t>
            </a:r>
            <a:r>
              <a:rPr lang="en-US" sz="2000" dirty="0"/>
              <a:t> Estado, a </a:t>
            </a:r>
            <a:r>
              <a:rPr lang="en-US" sz="2000" dirty="0" err="1"/>
              <a:t>fim</a:t>
            </a:r>
            <a:r>
              <a:rPr lang="en-US" sz="2000" dirty="0"/>
              <a:t> de </a:t>
            </a:r>
            <a:r>
              <a:rPr lang="en-US" sz="2000" dirty="0" err="1"/>
              <a:t>produzir</a:t>
            </a:r>
            <a:r>
              <a:rPr lang="en-US" sz="2000" dirty="0"/>
              <a:t> </a:t>
            </a:r>
            <a:r>
              <a:rPr lang="en-US" sz="2000" dirty="0" err="1"/>
              <a:t>alimentos</a:t>
            </a:r>
            <a:r>
              <a:rPr lang="en-US" sz="2000" dirty="0"/>
              <a:t> </a:t>
            </a:r>
            <a:r>
              <a:rPr lang="en-US" sz="2000" dirty="0" err="1"/>
              <a:t>suficientes</a:t>
            </a:r>
            <a:r>
              <a:rPr lang="en-US" sz="2000" dirty="0"/>
              <a:t> para </a:t>
            </a:r>
            <a:r>
              <a:rPr lang="en-US" sz="2000" dirty="0" err="1"/>
              <a:t>tornar</a:t>
            </a:r>
            <a:r>
              <a:rPr lang="en-US" sz="2000" dirty="0"/>
              <a:t> o </a:t>
            </a:r>
            <a:r>
              <a:rPr lang="en-US" sz="2000" dirty="0" err="1"/>
              <a:t>Camboja</a:t>
            </a:r>
            <a:r>
              <a:rPr lang="en-US" sz="2000" dirty="0"/>
              <a:t> </a:t>
            </a:r>
            <a:r>
              <a:rPr lang="en-US" sz="2000" dirty="0" err="1"/>
              <a:t>independente</a:t>
            </a:r>
            <a:r>
              <a:rPr lang="en-US" sz="2000" dirty="0"/>
              <a:t> da </a:t>
            </a:r>
            <a:r>
              <a:rPr lang="en-US" sz="2000" dirty="0" err="1"/>
              <a:t>ajuda</a:t>
            </a:r>
            <a:r>
              <a:rPr lang="en-US" sz="2000" dirty="0"/>
              <a:t> externa. </a:t>
            </a:r>
            <a:endParaRPr sz="2000" dirty="0"/>
          </a:p>
          <a:p>
            <a:pPr marL="285750" lvl="0" indent="-285750" algn="just" rtl="0">
              <a:lnSpc>
                <a:spcPct val="100000"/>
              </a:lnSpc>
              <a:spcBef>
                <a:spcPts val="1200"/>
              </a:spcBef>
              <a:spcAft>
                <a:spcPts val="0"/>
              </a:spcAft>
              <a:buSzPts val="2200"/>
              <a:buChar char="•"/>
            </a:pPr>
            <a:r>
              <a:rPr lang="en-US" sz="2000" dirty="0"/>
              <a:t>As </a:t>
            </a:r>
            <a:r>
              <a:rPr lang="en-US" sz="2000" dirty="0" err="1"/>
              <a:t>crianças</a:t>
            </a:r>
            <a:r>
              <a:rPr lang="en-US" sz="2000" dirty="0"/>
              <a:t> </a:t>
            </a:r>
            <a:r>
              <a:rPr lang="en-US" sz="2000" dirty="0" err="1"/>
              <a:t>foram</a:t>
            </a:r>
            <a:r>
              <a:rPr lang="en-US" sz="2000" dirty="0"/>
              <a:t> </a:t>
            </a:r>
            <a:r>
              <a:rPr lang="en-US" sz="2000" dirty="0" err="1"/>
              <a:t>separadas</a:t>
            </a:r>
            <a:r>
              <a:rPr lang="en-US" sz="2000" dirty="0"/>
              <a:t> dos </a:t>
            </a:r>
            <a:r>
              <a:rPr lang="en-US" sz="2000" dirty="0" err="1"/>
              <a:t>pais</a:t>
            </a:r>
            <a:r>
              <a:rPr lang="en-US" sz="2000" dirty="0"/>
              <a:t> e </a:t>
            </a:r>
            <a:r>
              <a:rPr lang="en-US" sz="2000" dirty="0" err="1"/>
              <a:t>obrigadas</a:t>
            </a:r>
            <a:r>
              <a:rPr lang="en-US" sz="2000" dirty="0"/>
              <a:t> a </a:t>
            </a:r>
            <a:r>
              <a:rPr lang="en-US" sz="2000" dirty="0" err="1"/>
              <a:t>trabalhar</a:t>
            </a:r>
            <a:r>
              <a:rPr lang="en-US" sz="2000" dirty="0"/>
              <a:t> em campos de </a:t>
            </a:r>
            <a:r>
              <a:rPr lang="en-US" sz="2000" dirty="0" err="1"/>
              <a:t>trabalho</a:t>
            </a:r>
            <a:r>
              <a:rPr lang="en-US" sz="2000" dirty="0"/>
              <a:t> </a:t>
            </a:r>
            <a:r>
              <a:rPr lang="en-US" sz="2000" dirty="0" err="1"/>
              <a:t>forçado</a:t>
            </a:r>
            <a:r>
              <a:rPr lang="en-US" sz="2000" dirty="0"/>
              <a:t>, e </a:t>
            </a:r>
            <a:r>
              <a:rPr lang="en-US" sz="2000" dirty="0" err="1"/>
              <a:t>os</a:t>
            </a:r>
            <a:r>
              <a:rPr lang="en-US" sz="2000" dirty="0"/>
              <a:t> </a:t>
            </a:r>
            <a:r>
              <a:rPr lang="en-US" sz="2000" dirty="0" err="1"/>
              <a:t>adultos</a:t>
            </a:r>
            <a:r>
              <a:rPr lang="en-US" sz="2000" dirty="0"/>
              <a:t> </a:t>
            </a:r>
            <a:r>
              <a:rPr lang="en-US" sz="2000" dirty="0" err="1"/>
              <a:t>foram</a:t>
            </a:r>
            <a:r>
              <a:rPr lang="en-US" sz="2000" dirty="0"/>
              <a:t> </a:t>
            </a:r>
            <a:r>
              <a:rPr lang="en-US" sz="2000" dirty="0" err="1"/>
              <a:t>forçados</a:t>
            </a:r>
            <a:r>
              <a:rPr lang="en-US" sz="2000" dirty="0"/>
              <a:t> a mudar para </a:t>
            </a:r>
            <a:r>
              <a:rPr lang="en-US" sz="2000" dirty="0" err="1"/>
              <a:t>áreas</a:t>
            </a:r>
            <a:r>
              <a:rPr lang="en-US" sz="2000" dirty="0"/>
              <a:t> </a:t>
            </a:r>
            <a:r>
              <a:rPr lang="en-US" sz="2000" dirty="0" err="1"/>
              <a:t>rurais</a:t>
            </a:r>
            <a:r>
              <a:rPr lang="en-US" sz="2000" dirty="0"/>
              <a:t> para </a:t>
            </a:r>
            <a:r>
              <a:rPr lang="en-US" sz="2000" dirty="0" err="1"/>
              <a:t>trabalhar</a:t>
            </a:r>
            <a:r>
              <a:rPr lang="en-US" sz="2000" dirty="0"/>
              <a:t> </a:t>
            </a:r>
            <a:r>
              <a:rPr lang="en-US" sz="2000" dirty="0" err="1"/>
              <a:t>nas</a:t>
            </a:r>
            <a:r>
              <a:rPr lang="en-US" sz="2000" dirty="0"/>
              <a:t> fazendas. </a:t>
            </a:r>
            <a:endParaRPr sz="2000" dirty="0"/>
          </a:p>
          <a:p>
            <a:pPr marL="285750" lvl="0" indent="-285750" algn="just" rtl="0">
              <a:lnSpc>
                <a:spcPct val="100000"/>
              </a:lnSpc>
              <a:spcBef>
                <a:spcPts val="1200"/>
              </a:spcBef>
              <a:spcAft>
                <a:spcPts val="0"/>
              </a:spcAft>
              <a:buSzPts val="2200"/>
              <a:buChar char="•"/>
            </a:pPr>
            <a:r>
              <a:rPr lang="en-US" sz="2000" dirty="0" err="1"/>
              <a:t>Muitas</a:t>
            </a:r>
            <a:r>
              <a:rPr lang="en-US" sz="2000" dirty="0"/>
              <a:t> pessoas </a:t>
            </a:r>
            <a:r>
              <a:rPr lang="en-US" sz="2000" dirty="0" err="1"/>
              <a:t>morreram</a:t>
            </a:r>
            <a:r>
              <a:rPr lang="en-US" sz="2000" dirty="0"/>
              <a:t> de </a:t>
            </a:r>
            <a:r>
              <a:rPr lang="en-US" sz="2000" dirty="0" err="1"/>
              <a:t>fome</a:t>
            </a:r>
            <a:r>
              <a:rPr lang="en-US" sz="2000" dirty="0"/>
              <a:t> e </a:t>
            </a:r>
            <a:r>
              <a:rPr lang="en-US" sz="2000" dirty="0" err="1"/>
              <a:t>trabalho</a:t>
            </a:r>
            <a:r>
              <a:rPr lang="en-US" sz="2000" dirty="0"/>
              <a:t> </a:t>
            </a:r>
            <a:r>
              <a:rPr lang="en-US" sz="2000" dirty="0" err="1"/>
              <a:t>forçado</a:t>
            </a:r>
            <a:r>
              <a:rPr lang="en-US" sz="2000" dirty="0"/>
              <a:t> </a:t>
            </a:r>
            <a:r>
              <a:rPr lang="en-US" sz="2000" dirty="0" err="1"/>
              <a:t>nas</a:t>
            </a:r>
            <a:r>
              <a:rPr lang="en-US" sz="2000" dirty="0"/>
              <a:t> fazendas. </a:t>
            </a:r>
            <a:r>
              <a:rPr lang="en-US" sz="2000" dirty="0" err="1"/>
              <a:t>Opositores</a:t>
            </a:r>
            <a:r>
              <a:rPr lang="en-US" sz="2000" dirty="0"/>
              <a:t> ou </a:t>
            </a:r>
            <a:r>
              <a:rPr lang="en-US" sz="2000" dirty="0" err="1"/>
              <a:t>suspeitos</a:t>
            </a:r>
            <a:r>
              <a:rPr lang="en-US" sz="2000" dirty="0"/>
              <a:t> de </a:t>
            </a:r>
            <a:r>
              <a:rPr lang="en-US" sz="2000" dirty="0" err="1"/>
              <a:t>oposição</a:t>
            </a:r>
            <a:r>
              <a:rPr lang="en-US" sz="2000" dirty="0"/>
              <a:t> ao regime, </a:t>
            </a:r>
            <a:r>
              <a:rPr lang="en-US" sz="2000" dirty="0" err="1"/>
              <a:t>intelectuais</a:t>
            </a:r>
            <a:r>
              <a:rPr lang="en-US" sz="2000" dirty="0"/>
              <a:t>, </a:t>
            </a:r>
            <a:r>
              <a:rPr lang="en-US" sz="2000" dirty="0" err="1"/>
              <a:t>minorias</a:t>
            </a:r>
            <a:r>
              <a:rPr lang="en-US" sz="2000" dirty="0"/>
              <a:t> </a:t>
            </a:r>
            <a:r>
              <a:rPr lang="en-US" sz="2000" dirty="0" err="1"/>
              <a:t>étnicas</a:t>
            </a:r>
            <a:r>
              <a:rPr lang="en-US" sz="2000" dirty="0"/>
              <a:t> e </a:t>
            </a:r>
            <a:r>
              <a:rPr lang="en-US" sz="2000" dirty="0" err="1"/>
              <a:t>religiosas</a:t>
            </a:r>
            <a:r>
              <a:rPr lang="en-US" sz="2000" dirty="0"/>
              <a:t> </a:t>
            </a:r>
            <a:r>
              <a:rPr lang="en-US" sz="2000" dirty="0" err="1"/>
              <a:t>foram</a:t>
            </a:r>
            <a:r>
              <a:rPr lang="en-US" sz="2000" dirty="0"/>
              <a:t> </a:t>
            </a:r>
            <a:r>
              <a:rPr lang="en-US" sz="2000" dirty="0" err="1"/>
              <a:t>interrogados</a:t>
            </a:r>
            <a:r>
              <a:rPr lang="en-US" sz="2000" dirty="0"/>
              <a:t>, </a:t>
            </a:r>
            <a:r>
              <a:rPr lang="en-US" sz="2000" dirty="0" err="1"/>
              <a:t>torturados</a:t>
            </a:r>
            <a:r>
              <a:rPr lang="en-US" sz="2000" dirty="0"/>
              <a:t> e </a:t>
            </a:r>
            <a:r>
              <a:rPr lang="en-US" sz="2000" dirty="0" err="1"/>
              <a:t>mortos</a:t>
            </a:r>
            <a:r>
              <a:rPr lang="en-US" sz="2000" dirty="0"/>
              <a:t>. </a:t>
            </a:r>
            <a:endParaRPr sz="2000" dirty="0"/>
          </a:p>
          <a:p>
            <a:pPr marL="285750" lvl="0" indent="-285750" algn="just" rtl="0">
              <a:lnSpc>
                <a:spcPct val="100000"/>
              </a:lnSpc>
              <a:spcBef>
                <a:spcPts val="1200"/>
              </a:spcBef>
              <a:spcAft>
                <a:spcPts val="0"/>
              </a:spcAft>
              <a:buSzPts val="2200"/>
              <a:buChar char="•"/>
            </a:pPr>
            <a:r>
              <a:rPr lang="en-US" sz="2000" dirty="0" err="1"/>
              <a:t>Inúmeros</a:t>
            </a:r>
            <a:r>
              <a:rPr lang="en-US" sz="2000" dirty="0"/>
              <a:t> </a:t>
            </a:r>
            <a:r>
              <a:rPr lang="en-US" sz="2000" dirty="0" err="1"/>
              <a:t>templos</a:t>
            </a:r>
            <a:r>
              <a:rPr lang="en-US" sz="2000" dirty="0"/>
              <a:t> </a:t>
            </a:r>
            <a:r>
              <a:rPr lang="en-US" sz="2000" dirty="0" err="1"/>
              <a:t>budistas</a:t>
            </a:r>
            <a:r>
              <a:rPr lang="en-US" sz="2000" dirty="0"/>
              <a:t> </a:t>
            </a:r>
            <a:r>
              <a:rPr lang="en-US" sz="2000" dirty="0" err="1"/>
              <a:t>foram</a:t>
            </a:r>
            <a:r>
              <a:rPr lang="en-US" sz="2000" dirty="0"/>
              <a:t> </a:t>
            </a:r>
            <a:r>
              <a:rPr lang="en-US" sz="2000" dirty="0" err="1"/>
              <a:t>destruídos</a:t>
            </a:r>
            <a:r>
              <a:rPr lang="en-US" sz="2000" dirty="0"/>
              <a:t>.</a:t>
            </a:r>
            <a:endParaRPr sz="2000" dirty="0"/>
          </a:p>
        </p:txBody>
      </p:sp>
      <p:sp>
        <p:nvSpPr>
          <p:cNvPr id="431" name="Google Shape;431;p38"/>
          <p:cNvSpPr txBox="1">
            <a:spLocks noGrp="1"/>
          </p:cNvSpPr>
          <p:nvPr>
            <p:ph type="title"/>
          </p:nvPr>
        </p:nvSpPr>
        <p:spPr>
          <a:xfrm>
            <a:off x="507205" y="506412"/>
            <a:ext cx="11174411"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O </a:t>
            </a:r>
            <a:r>
              <a:rPr lang="en-US" sz="3000" dirty="0" err="1"/>
              <a:t>genocídio</a:t>
            </a:r>
            <a:r>
              <a:rPr lang="en-US" sz="3000" dirty="0"/>
              <a:t> </a:t>
            </a:r>
            <a:r>
              <a:rPr lang="en-US" dirty="0"/>
              <a:t>no </a:t>
            </a:r>
            <a:r>
              <a:rPr lang="en-US" dirty="0" err="1"/>
              <a:t>Camboja</a:t>
            </a:r>
            <a:r>
              <a:rPr lang="en-US" sz="3000" dirty="0"/>
              <a:t> (1975-1979)</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9"/>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39</a:t>
            </a:fld>
            <a:endParaRPr/>
          </a:p>
        </p:txBody>
      </p:sp>
      <p:sp>
        <p:nvSpPr>
          <p:cNvPr id="438" name="Google Shape;438;p39"/>
          <p:cNvSpPr txBox="1">
            <a:spLocks noGrp="1"/>
          </p:cNvSpPr>
          <p:nvPr>
            <p:ph type="body" idx="2"/>
          </p:nvPr>
        </p:nvSpPr>
        <p:spPr>
          <a:xfrm>
            <a:off x="507195" y="1511188"/>
            <a:ext cx="11174412" cy="3553181"/>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0"/>
              </a:spcBef>
              <a:spcAft>
                <a:spcPts val="0"/>
              </a:spcAft>
              <a:buSzPts val="2200"/>
              <a:buChar char="•"/>
            </a:pPr>
            <a:r>
              <a:rPr lang="en-US" sz="2000" dirty="0"/>
              <a:t>Em 1994, </a:t>
            </a:r>
            <a:r>
              <a:rPr lang="en-US" sz="2000" dirty="0" err="1"/>
              <a:t>durante</a:t>
            </a:r>
            <a:r>
              <a:rPr lang="en-US" sz="2000" dirty="0"/>
              <a:t> a </a:t>
            </a:r>
            <a:r>
              <a:rPr lang="en-US" sz="2000" dirty="0" err="1"/>
              <a:t>guerra</a:t>
            </a:r>
            <a:r>
              <a:rPr lang="en-US" sz="2000" dirty="0"/>
              <a:t> civil, 20% da </a:t>
            </a:r>
            <a:r>
              <a:rPr lang="en-US" sz="2000" dirty="0" err="1"/>
              <a:t>população</a:t>
            </a:r>
            <a:r>
              <a:rPr lang="en-US" sz="2000" dirty="0"/>
              <a:t> </a:t>
            </a:r>
            <a:r>
              <a:rPr lang="en-US" sz="2000" dirty="0" err="1"/>
              <a:t>ruandesa</a:t>
            </a:r>
            <a:r>
              <a:rPr lang="en-US" sz="2000" dirty="0"/>
              <a:t> </a:t>
            </a:r>
            <a:r>
              <a:rPr lang="en-US" sz="2000" dirty="0" err="1"/>
              <a:t>morreu</a:t>
            </a:r>
            <a:r>
              <a:rPr lang="en-US" sz="2000" dirty="0"/>
              <a:t> em um </a:t>
            </a:r>
            <a:r>
              <a:rPr lang="en-US" sz="2000" dirty="0" err="1"/>
              <a:t>conflito</a:t>
            </a:r>
            <a:r>
              <a:rPr lang="en-US" sz="2000" dirty="0"/>
              <a:t> entre </a:t>
            </a:r>
            <a:r>
              <a:rPr lang="en-US" sz="2000" dirty="0" err="1"/>
              <a:t>dois</a:t>
            </a:r>
            <a:r>
              <a:rPr lang="en-US" sz="2000" dirty="0"/>
              <a:t> </a:t>
            </a:r>
            <a:r>
              <a:rPr lang="en-US" sz="2000" dirty="0" err="1"/>
              <a:t>grupos</a:t>
            </a:r>
            <a:r>
              <a:rPr lang="en-US" sz="2000" dirty="0"/>
              <a:t> </a:t>
            </a:r>
            <a:r>
              <a:rPr lang="en-US" sz="2000" dirty="0" err="1"/>
              <a:t>étnicos</a:t>
            </a:r>
            <a:r>
              <a:rPr lang="en-US" sz="2000" dirty="0"/>
              <a:t>. </a:t>
            </a:r>
            <a:endParaRPr sz="2000" dirty="0"/>
          </a:p>
          <a:p>
            <a:pPr marL="285750" lvl="0" indent="-285750" algn="just" rtl="0">
              <a:lnSpc>
                <a:spcPct val="100000"/>
              </a:lnSpc>
              <a:spcBef>
                <a:spcPts val="1200"/>
              </a:spcBef>
              <a:spcAft>
                <a:spcPts val="0"/>
              </a:spcAft>
              <a:buSzPts val="2200"/>
              <a:buChar char="•"/>
            </a:pPr>
            <a:r>
              <a:rPr lang="en-US" sz="2000" dirty="0"/>
              <a:t>Os </a:t>
            </a:r>
            <a:r>
              <a:rPr lang="en-US" sz="2000" dirty="0" err="1"/>
              <a:t>tutsis</a:t>
            </a:r>
            <a:r>
              <a:rPr lang="en-US" sz="2000" dirty="0"/>
              <a:t> e </a:t>
            </a:r>
            <a:r>
              <a:rPr lang="en-US" sz="2000" dirty="0" err="1"/>
              <a:t>os</a:t>
            </a:r>
            <a:r>
              <a:rPr lang="en-US" sz="2000" dirty="0"/>
              <a:t> </a:t>
            </a:r>
            <a:r>
              <a:rPr lang="en-US" sz="2000" dirty="0" err="1"/>
              <a:t>hutus</a:t>
            </a:r>
            <a:r>
              <a:rPr lang="en-US" sz="2000" dirty="0"/>
              <a:t> </a:t>
            </a:r>
            <a:r>
              <a:rPr lang="en-US" sz="2000" dirty="0" err="1"/>
              <a:t>moderados</a:t>
            </a:r>
            <a:r>
              <a:rPr lang="en-US" sz="2000" dirty="0"/>
              <a:t> </a:t>
            </a:r>
            <a:r>
              <a:rPr lang="en-US" sz="2000" dirty="0" err="1"/>
              <a:t>foram</a:t>
            </a:r>
            <a:r>
              <a:rPr lang="en-US" sz="2000" dirty="0"/>
              <a:t> </a:t>
            </a:r>
            <a:r>
              <a:rPr lang="en-US" sz="2000" dirty="0" err="1"/>
              <a:t>torturados</a:t>
            </a:r>
            <a:r>
              <a:rPr lang="en-US" sz="2000" dirty="0"/>
              <a:t> e </a:t>
            </a:r>
            <a:r>
              <a:rPr lang="en-US" sz="2000" dirty="0" err="1"/>
              <a:t>mortos</a:t>
            </a:r>
            <a:r>
              <a:rPr lang="en-US" sz="2000" dirty="0"/>
              <a:t> em </a:t>
            </a:r>
            <a:r>
              <a:rPr lang="en-US" sz="2000" dirty="0" err="1"/>
              <a:t>grande</a:t>
            </a:r>
            <a:r>
              <a:rPr lang="en-US" sz="2000" dirty="0"/>
              <a:t> </a:t>
            </a:r>
            <a:r>
              <a:rPr lang="en-US" sz="2000" dirty="0" err="1"/>
              <a:t>escala</a:t>
            </a:r>
            <a:r>
              <a:rPr lang="en-US" sz="2000" dirty="0"/>
              <a:t> por </a:t>
            </a:r>
            <a:r>
              <a:rPr lang="en-US" sz="2000" dirty="0" err="1"/>
              <a:t>membros</a:t>
            </a:r>
            <a:r>
              <a:rPr lang="en-US" sz="2000" dirty="0"/>
              <a:t> da </a:t>
            </a:r>
            <a:r>
              <a:rPr lang="en-US" sz="2000" dirty="0" err="1"/>
              <a:t>maioria</a:t>
            </a:r>
            <a:r>
              <a:rPr lang="en-US" sz="2000" dirty="0"/>
              <a:t> dos </a:t>
            </a:r>
            <a:r>
              <a:rPr lang="en-US" sz="2000" dirty="0" err="1"/>
              <a:t>hutus</a:t>
            </a:r>
            <a:r>
              <a:rPr lang="en-US" sz="2000" dirty="0"/>
              <a:t>. Os </a:t>
            </a:r>
            <a:r>
              <a:rPr lang="en-US" sz="2000" dirty="0" err="1"/>
              <a:t>assassinatos</a:t>
            </a:r>
            <a:r>
              <a:rPr lang="en-US" sz="2000" dirty="0"/>
              <a:t> </a:t>
            </a:r>
            <a:r>
              <a:rPr lang="en-US" sz="2000" dirty="0" err="1"/>
              <a:t>foram</a:t>
            </a:r>
            <a:r>
              <a:rPr lang="en-US" sz="2000" dirty="0"/>
              <a:t> </a:t>
            </a:r>
            <a:r>
              <a:rPr lang="en-US" sz="2000" dirty="0" err="1"/>
              <a:t>perpetrados</a:t>
            </a:r>
            <a:r>
              <a:rPr lang="en-US" sz="2000" dirty="0"/>
              <a:t> por </a:t>
            </a:r>
            <a:r>
              <a:rPr lang="en-US" sz="2000" dirty="0" err="1"/>
              <a:t>autoridades</a:t>
            </a:r>
            <a:r>
              <a:rPr lang="en-US" sz="2000" dirty="0"/>
              <a:t> e </a:t>
            </a:r>
            <a:r>
              <a:rPr lang="en-US" sz="2000" dirty="0" err="1"/>
              <a:t>civis</a:t>
            </a:r>
            <a:r>
              <a:rPr lang="en-US" sz="2000" dirty="0"/>
              <a:t> </a:t>
            </a:r>
            <a:r>
              <a:rPr lang="en-US" sz="2000" dirty="0" err="1"/>
              <a:t>incentivados</a:t>
            </a:r>
            <a:r>
              <a:rPr lang="en-US" sz="2000" dirty="0"/>
              <a:t> pela propaganda </a:t>
            </a:r>
            <a:r>
              <a:rPr lang="en-US" sz="2000" dirty="0" err="1"/>
              <a:t>racista</a:t>
            </a:r>
            <a:r>
              <a:rPr lang="en-US" sz="2000" dirty="0"/>
              <a:t>. </a:t>
            </a:r>
            <a:endParaRPr sz="2000" dirty="0"/>
          </a:p>
          <a:p>
            <a:pPr marL="285750" lvl="0" indent="-285750" algn="just" rtl="0">
              <a:lnSpc>
                <a:spcPct val="100000"/>
              </a:lnSpc>
              <a:spcBef>
                <a:spcPts val="1200"/>
              </a:spcBef>
              <a:spcAft>
                <a:spcPts val="0"/>
              </a:spcAft>
              <a:buSzPts val="2200"/>
              <a:buChar char="•"/>
            </a:pPr>
            <a:r>
              <a:rPr lang="en-US" sz="2000" dirty="0" err="1"/>
              <a:t>Mulheres</a:t>
            </a:r>
            <a:r>
              <a:rPr lang="en-US" sz="2000" dirty="0"/>
              <a:t> e meninas </a:t>
            </a:r>
            <a:r>
              <a:rPr lang="en-US" sz="2000" dirty="0" err="1"/>
              <a:t>foram</a:t>
            </a:r>
            <a:r>
              <a:rPr lang="en-US" sz="2000" dirty="0"/>
              <a:t> </a:t>
            </a:r>
            <a:r>
              <a:rPr lang="en-US" sz="2000" dirty="0" err="1"/>
              <a:t>particularmente</a:t>
            </a:r>
            <a:r>
              <a:rPr lang="en-US" sz="2000" dirty="0"/>
              <a:t> </a:t>
            </a:r>
            <a:r>
              <a:rPr lang="en-US" sz="2000" dirty="0" err="1"/>
              <a:t>visadas</a:t>
            </a:r>
            <a:r>
              <a:rPr lang="en-US" sz="2000" dirty="0"/>
              <a:t> no </a:t>
            </a:r>
            <a:r>
              <a:rPr lang="en-US" sz="2000" dirty="0" err="1"/>
              <a:t>conflito</a:t>
            </a:r>
            <a:r>
              <a:rPr lang="en-US" sz="2000" dirty="0"/>
              <a:t>, pois o </a:t>
            </a:r>
            <a:r>
              <a:rPr lang="en-US" sz="2000" dirty="0" err="1"/>
              <a:t>estupro</a:t>
            </a:r>
            <a:r>
              <a:rPr lang="en-US" sz="2000" dirty="0"/>
              <a:t> foi </a:t>
            </a:r>
            <a:r>
              <a:rPr lang="en-US" sz="2000" dirty="0" err="1"/>
              <a:t>usado</a:t>
            </a:r>
            <a:r>
              <a:rPr lang="en-US" sz="2000" dirty="0"/>
              <a:t> </a:t>
            </a:r>
            <a:r>
              <a:rPr lang="en-US" sz="2000" dirty="0" err="1"/>
              <a:t>sistematicamente</a:t>
            </a:r>
            <a:r>
              <a:rPr lang="en-US" sz="2000" dirty="0"/>
              <a:t> contra </a:t>
            </a:r>
            <a:r>
              <a:rPr lang="en-US" sz="2000" dirty="0" err="1"/>
              <a:t>elas</a:t>
            </a:r>
            <a:r>
              <a:rPr lang="en-US" sz="2000" dirty="0"/>
              <a:t>. </a:t>
            </a:r>
            <a:endParaRPr sz="2000" dirty="0"/>
          </a:p>
          <a:p>
            <a:pPr marL="285750" lvl="0" indent="-285750" algn="just" rtl="0">
              <a:lnSpc>
                <a:spcPct val="100000"/>
              </a:lnSpc>
              <a:spcBef>
                <a:spcPts val="1200"/>
              </a:spcBef>
              <a:spcAft>
                <a:spcPts val="0"/>
              </a:spcAft>
              <a:buSzPts val="2200"/>
              <a:buChar char="•"/>
            </a:pPr>
            <a:r>
              <a:rPr lang="en-US" sz="2000" dirty="0" err="1"/>
              <a:t>Muitas</a:t>
            </a:r>
            <a:r>
              <a:rPr lang="en-US" sz="2000" dirty="0"/>
              <a:t> casas </a:t>
            </a:r>
            <a:r>
              <a:rPr lang="en-US" sz="2000" dirty="0" err="1"/>
              <a:t>tutsis</a:t>
            </a:r>
            <a:r>
              <a:rPr lang="en-US" sz="2000" dirty="0"/>
              <a:t> </a:t>
            </a:r>
            <a:r>
              <a:rPr lang="en-US" sz="2000" dirty="0" err="1"/>
              <a:t>também</a:t>
            </a:r>
            <a:r>
              <a:rPr lang="en-US" sz="2000" dirty="0"/>
              <a:t> </a:t>
            </a:r>
            <a:r>
              <a:rPr lang="en-US" sz="2000" dirty="0" err="1"/>
              <a:t>foram</a:t>
            </a:r>
            <a:r>
              <a:rPr lang="en-US" sz="2000" dirty="0"/>
              <a:t> </a:t>
            </a:r>
            <a:r>
              <a:rPr lang="en-US" sz="2000" dirty="0" err="1"/>
              <a:t>destruídas</a:t>
            </a:r>
            <a:r>
              <a:rPr lang="en-US" sz="2000" dirty="0"/>
              <a:t>.</a:t>
            </a:r>
            <a:endParaRPr sz="2000" dirty="0"/>
          </a:p>
          <a:p>
            <a:pPr marL="285750" lvl="0" indent="-285750" algn="just" rtl="0">
              <a:lnSpc>
                <a:spcPct val="100000"/>
              </a:lnSpc>
              <a:spcBef>
                <a:spcPts val="1200"/>
              </a:spcBef>
              <a:spcAft>
                <a:spcPts val="0"/>
              </a:spcAft>
              <a:buSzPts val="2200"/>
              <a:buChar char="•"/>
            </a:pPr>
            <a:r>
              <a:rPr lang="en-US" sz="2000" dirty="0"/>
              <a:t>A </a:t>
            </a:r>
            <a:r>
              <a:rPr lang="en-US" sz="2000" dirty="0" err="1"/>
              <a:t>comunidade</a:t>
            </a:r>
            <a:r>
              <a:rPr lang="en-US" sz="2000" dirty="0"/>
              <a:t> </a:t>
            </a:r>
            <a:r>
              <a:rPr lang="en-US" sz="2000" dirty="0" err="1"/>
              <a:t>internacional</a:t>
            </a:r>
            <a:r>
              <a:rPr lang="en-US" sz="2000" dirty="0"/>
              <a:t> </a:t>
            </a:r>
            <a:r>
              <a:rPr lang="en-US" sz="2000" dirty="0" err="1"/>
              <a:t>não</a:t>
            </a:r>
            <a:r>
              <a:rPr lang="en-US" sz="2000" dirty="0"/>
              <a:t> </a:t>
            </a:r>
            <a:r>
              <a:rPr lang="en-US" sz="2000" dirty="0" err="1"/>
              <a:t>conseguiu</a:t>
            </a:r>
            <a:r>
              <a:rPr lang="en-US" sz="2000" dirty="0"/>
              <a:t> </a:t>
            </a:r>
            <a:r>
              <a:rPr lang="en-US" sz="2000" dirty="0" err="1"/>
              <a:t>intervir</a:t>
            </a:r>
            <a:r>
              <a:rPr lang="en-US" sz="2000" dirty="0"/>
              <a:t> </a:t>
            </a:r>
            <a:r>
              <a:rPr lang="en-US" sz="2000" dirty="0" err="1"/>
              <a:t>prontamente</a:t>
            </a:r>
            <a:r>
              <a:rPr lang="en-US" sz="2000" dirty="0"/>
              <a:t> no </a:t>
            </a:r>
            <a:r>
              <a:rPr lang="en-US" sz="2000" dirty="0" err="1"/>
              <a:t>genocídio</a:t>
            </a:r>
            <a:r>
              <a:rPr lang="en-US" sz="2000" dirty="0"/>
              <a:t> </a:t>
            </a:r>
            <a:r>
              <a:rPr lang="en-US" sz="2000" dirty="0" err="1"/>
              <a:t>ruandês</a:t>
            </a:r>
            <a:r>
              <a:rPr lang="en-US" sz="2000" dirty="0"/>
              <a:t>.</a:t>
            </a:r>
            <a:endParaRPr sz="2000" dirty="0"/>
          </a:p>
        </p:txBody>
      </p:sp>
      <p:sp>
        <p:nvSpPr>
          <p:cNvPr id="439" name="Google Shape;439;p39"/>
          <p:cNvSpPr txBox="1">
            <a:spLocks noGrp="1"/>
          </p:cNvSpPr>
          <p:nvPr>
            <p:ph type="title"/>
          </p:nvPr>
        </p:nvSpPr>
        <p:spPr>
          <a:xfrm>
            <a:off x="507206" y="506412"/>
            <a:ext cx="11327240"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O </a:t>
            </a:r>
            <a:r>
              <a:rPr lang="en-US" sz="3000" dirty="0" err="1"/>
              <a:t>genocídio</a:t>
            </a:r>
            <a:r>
              <a:rPr lang="en-US" sz="3000" dirty="0"/>
              <a:t> </a:t>
            </a:r>
            <a:r>
              <a:rPr lang="en-US" dirty="0"/>
              <a:t>de Ruanda </a:t>
            </a:r>
            <a:r>
              <a:rPr lang="en-US" sz="3000" dirty="0"/>
              <a:t>(1994)</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159" name="Google Shape;159;p4"/>
          <p:cNvSpPr txBox="1">
            <a:spLocks noGrp="1"/>
          </p:cNvSpPr>
          <p:nvPr>
            <p:ph type="body" idx="2"/>
          </p:nvPr>
        </p:nvSpPr>
        <p:spPr>
          <a:xfrm>
            <a:off x="442277" y="1674474"/>
            <a:ext cx="10416619" cy="3828255"/>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0"/>
              </a:spcBef>
              <a:spcAft>
                <a:spcPts val="0"/>
              </a:spcAft>
              <a:buSzPts val="2200"/>
              <a:buChar char="•"/>
            </a:pPr>
            <a:r>
              <a:rPr lang="en-US" sz="2000" dirty="0"/>
              <a:t>A </a:t>
            </a:r>
            <a:r>
              <a:rPr lang="en-US" sz="2000" dirty="0" err="1"/>
              <a:t>linguagem</a:t>
            </a:r>
            <a:r>
              <a:rPr lang="en-US" sz="2000" dirty="0"/>
              <a:t> e a </a:t>
            </a:r>
            <a:r>
              <a:rPr lang="en-US" sz="2000" dirty="0" err="1"/>
              <a:t>terminologia</a:t>
            </a:r>
            <a:r>
              <a:rPr lang="en-US" sz="2000" dirty="0"/>
              <a:t> são </a:t>
            </a:r>
            <a:r>
              <a:rPr lang="en-US" sz="2000" dirty="0" err="1"/>
              <a:t>utilizadas</a:t>
            </a:r>
            <a:r>
              <a:rPr lang="en-US" sz="2000" dirty="0"/>
              <a:t> de forma </a:t>
            </a:r>
            <a:r>
              <a:rPr lang="en-US" sz="2000" dirty="0" err="1"/>
              <a:t>diferente</a:t>
            </a:r>
            <a:r>
              <a:rPr lang="en-US" sz="2000" dirty="0"/>
              <a:t> por pessoas diferentes em </a:t>
            </a:r>
            <a:r>
              <a:rPr lang="en-US" sz="2000" dirty="0" err="1"/>
              <a:t>contextos</a:t>
            </a:r>
            <a:r>
              <a:rPr lang="en-US" sz="2000" dirty="0"/>
              <a:t> diferentes.</a:t>
            </a:r>
            <a:endParaRPr sz="2000" dirty="0"/>
          </a:p>
          <a:p>
            <a:pPr marL="285750" lvl="0" indent="-285750" algn="just" rtl="0">
              <a:lnSpc>
                <a:spcPct val="100000"/>
              </a:lnSpc>
              <a:spcBef>
                <a:spcPts val="1200"/>
              </a:spcBef>
              <a:spcAft>
                <a:spcPts val="0"/>
              </a:spcAft>
              <a:buSzPts val="2200"/>
              <a:buChar char="•"/>
            </a:pPr>
            <a:r>
              <a:rPr lang="en-US" sz="2000" dirty="0"/>
              <a:t>“</a:t>
            </a:r>
            <a:r>
              <a:rPr lang="en-US" sz="2000" dirty="0" err="1"/>
              <a:t>Deficiência</a:t>
            </a:r>
            <a:r>
              <a:rPr lang="en-US" sz="2000" dirty="0"/>
              <a:t> </a:t>
            </a:r>
            <a:r>
              <a:rPr lang="en-US" sz="2000" dirty="0" err="1"/>
              <a:t>psicossocial</a:t>
            </a:r>
            <a:r>
              <a:rPr lang="en-US" sz="2000" dirty="0"/>
              <a:t>” </a:t>
            </a:r>
            <a:r>
              <a:rPr lang="en-US" sz="2000" dirty="0" err="1"/>
              <a:t>inclui</a:t>
            </a:r>
            <a:r>
              <a:rPr lang="en-US" sz="2000" dirty="0"/>
              <a:t> pessoas que </a:t>
            </a:r>
            <a:r>
              <a:rPr lang="en-US" sz="2000" dirty="0" err="1"/>
              <a:t>receberam</a:t>
            </a:r>
            <a:r>
              <a:rPr lang="en-US" sz="2000" dirty="0"/>
              <a:t> um </a:t>
            </a:r>
            <a:r>
              <a:rPr lang="en-US" sz="2000" dirty="0" err="1"/>
              <a:t>diagnóstico</a:t>
            </a:r>
            <a:r>
              <a:rPr lang="en-US" sz="2000" dirty="0"/>
              <a:t> </a:t>
            </a:r>
            <a:r>
              <a:rPr lang="en-US" sz="2000" dirty="0" err="1"/>
              <a:t>relacionado</a:t>
            </a:r>
            <a:r>
              <a:rPr lang="en-US" sz="2000" dirty="0"/>
              <a:t> com a saúde mental ou que se </a:t>
            </a:r>
            <a:r>
              <a:rPr lang="en-US" sz="2000" dirty="0" err="1"/>
              <a:t>identificam</a:t>
            </a:r>
            <a:r>
              <a:rPr lang="en-US" sz="2000" dirty="0"/>
              <a:t> com </a:t>
            </a:r>
            <a:r>
              <a:rPr lang="en-US" sz="2000" dirty="0" err="1"/>
              <a:t>este</a:t>
            </a:r>
            <a:r>
              <a:rPr lang="en-US" sz="2000" dirty="0"/>
              <a:t> </a:t>
            </a:r>
            <a:r>
              <a:rPr lang="en-US" sz="2000" dirty="0" err="1"/>
              <a:t>termo</a:t>
            </a:r>
            <a:r>
              <a:rPr lang="en-US" sz="2000" dirty="0"/>
              <a:t>.</a:t>
            </a:r>
            <a:endParaRPr sz="2000" dirty="0"/>
          </a:p>
          <a:p>
            <a:pPr marL="285750" lvl="0" indent="-285750" algn="just" rtl="0">
              <a:lnSpc>
                <a:spcPct val="100000"/>
              </a:lnSpc>
              <a:spcBef>
                <a:spcPts val="1200"/>
              </a:spcBef>
              <a:spcAft>
                <a:spcPts val="0"/>
              </a:spcAft>
              <a:buSzPts val="2200"/>
              <a:buChar char="•"/>
            </a:pPr>
            <a:r>
              <a:rPr lang="en-US" sz="2000" dirty="0"/>
              <a:t>“</a:t>
            </a:r>
            <a:r>
              <a:rPr lang="en-US" sz="2000" dirty="0" err="1"/>
              <a:t>Deficiência</a:t>
            </a:r>
            <a:r>
              <a:rPr lang="en-US" sz="2000" dirty="0"/>
              <a:t> </a:t>
            </a:r>
            <a:r>
              <a:rPr lang="en-US" sz="2000" dirty="0" err="1"/>
              <a:t>cognitiva</a:t>
            </a:r>
            <a:r>
              <a:rPr lang="en-US" sz="2000" dirty="0"/>
              <a:t>” e “</a:t>
            </a:r>
            <a:r>
              <a:rPr lang="en-US" sz="2000" dirty="0" err="1"/>
              <a:t>deficiência</a:t>
            </a:r>
            <a:r>
              <a:rPr lang="en-US" sz="2000" dirty="0"/>
              <a:t> </a:t>
            </a:r>
            <a:r>
              <a:rPr lang="en-US" sz="2000" dirty="0" err="1"/>
              <a:t>intelectual</a:t>
            </a:r>
            <a:r>
              <a:rPr lang="en-US" sz="2000" dirty="0"/>
              <a:t>” </a:t>
            </a:r>
            <a:r>
              <a:rPr lang="en-US" sz="2000" dirty="0" err="1"/>
              <a:t>referem</a:t>
            </a:r>
            <a:r>
              <a:rPr lang="en-US" sz="2000" dirty="0"/>
              <a:t>-se a pessoas que </a:t>
            </a:r>
            <a:r>
              <a:rPr lang="en-US" sz="2000" dirty="0" err="1"/>
              <a:t>receberam</a:t>
            </a:r>
            <a:r>
              <a:rPr lang="en-US" sz="2000" dirty="0"/>
              <a:t> um </a:t>
            </a:r>
            <a:r>
              <a:rPr lang="en-US" sz="2000" dirty="0" err="1"/>
              <a:t>diagnóstico</a:t>
            </a:r>
            <a:r>
              <a:rPr lang="en-US" sz="2000" dirty="0"/>
              <a:t> </a:t>
            </a:r>
            <a:r>
              <a:rPr lang="en-US" sz="2000" dirty="0" err="1"/>
              <a:t>relacionado</a:t>
            </a:r>
            <a:r>
              <a:rPr lang="en-US" sz="2000" dirty="0"/>
              <a:t> com a sua </a:t>
            </a:r>
            <a:r>
              <a:rPr lang="en-US" sz="2000" dirty="0" err="1"/>
              <a:t>função</a:t>
            </a:r>
            <a:r>
              <a:rPr lang="en-US" sz="2000" dirty="0"/>
              <a:t> </a:t>
            </a:r>
            <a:r>
              <a:rPr lang="en-US" sz="2000" dirty="0" err="1"/>
              <a:t>cognitiva</a:t>
            </a:r>
            <a:r>
              <a:rPr lang="en-US" sz="2000" dirty="0"/>
              <a:t> ou </a:t>
            </a:r>
            <a:r>
              <a:rPr lang="en-US" sz="2000" dirty="0" err="1"/>
              <a:t>intelectual</a:t>
            </a:r>
            <a:r>
              <a:rPr lang="en-US" sz="2000" dirty="0"/>
              <a:t>, </a:t>
            </a:r>
            <a:r>
              <a:rPr lang="en-US" sz="2000" dirty="0" err="1"/>
              <a:t>incluindo</a:t>
            </a:r>
            <a:r>
              <a:rPr lang="en-US" sz="2000" dirty="0"/>
              <a:t> </a:t>
            </a:r>
            <a:r>
              <a:rPr lang="en-US" sz="2000" dirty="0" err="1"/>
              <a:t>demência</a:t>
            </a:r>
            <a:r>
              <a:rPr lang="en-US" sz="2000" dirty="0"/>
              <a:t> e </a:t>
            </a:r>
            <a:r>
              <a:rPr lang="en-US" sz="2000" dirty="0" err="1"/>
              <a:t>autismo</a:t>
            </a:r>
            <a:r>
              <a:rPr lang="en-US" sz="2000" dirty="0"/>
              <a:t>.</a:t>
            </a:r>
            <a:endParaRPr sz="2000" dirty="0"/>
          </a:p>
          <a:p>
            <a:pPr marL="285750" lvl="0" indent="-285750" algn="just" rtl="0">
              <a:lnSpc>
                <a:spcPct val="100000"/>
              </a:lnSpc>
              <a:spcBef>
                <a:spcPts val="1200"/>
              </a:spcBef>
              <a:spcAft>
                <a:spcPts val="0"/>
              </a:spcAft>
              <a:buSzPts val="2200"/>
              <a:buChar char="•"/>
            </a:pPr>
            <a:r>
              <a:rPr lang="en-US" sz="2000" dirty="0"/>
              <a:t>O </a:t>
            </a:r>
            <a:r>
              <a:rPr lang="en-US" sz="2000" dirty="0" err="1"/>
              <a:t>termo</a:t>
            </a:r>
            <a:r>
              <a:rPr lang="en-US" sz="2000" dirty="0"/>
              <a:t> “</a:t>
            </a:r>
            <a:r>
              <a:rPr lang="en-US" sz="2000" dirty="0" err="1"/>
              <a:t>deficiência</a:t>
            </a:r>
            <a:r>
              <a:rPr lang="en-US" sz="2000" dirty="0"/>
              <a:t>” </a:t>
            </a:r>
            <a:r>
              <a:rPr lang="en-US" sz="2000" dirty="0" err="1"/>
              <a:t>destaca</a:t>
            </a:r>
            <a:r>
              <a:rPr lang="en-US" sz="2000" dirty="0"/>
              <a:t> as </a:t>
            </a:r>
            <a:r>
              <a:rPr lang="en-US" sz="2000" dirty="0" err="1"/>
              <a:t>barreiras</a:t>
            </a:r>
            <a:r>
              <a:rPr lang="en-US" sz="2000" dirty="0"/>
              <a:t> que </a:t>
            </a:r>
            <a:r>
              <a:rPr lang="en-US" sz="2000" dirty="0" err="1"/>
              <a:t>impedem</a:t>
            </a:r>
            <a:r>
              <a:rPr lang="en-US" sz="2000" dirty="0"/>
              <a:t> a plena </a:t>
            </a:r>
            <a:r>
              <a:rPr lang="en-US" sz="2000" dirty="0" err="1"/>
              <a:t>participação</a:t>
            </a:r>
            <a:r>
              <a:rPr lang="en-US" sz="2000" dirty="0"/>
              <a:t> na </a:t>
            </a:r>
            <a:r>
              <a:rPr lang="en-US" sz="2000" dirty="0" err="1"/>
              <a:t>sociedade</a:t>
            </a:r>
            <a:r>
              <a:rPr lang="en-US" sz="2000" dirty="0"/>
              <a:t> de pessoas com </a:t>
            </a:r>
            <a:r>
              <a:rPr lang="en-US" sz="2000" dirty="0" err="1"/>
              <a:t>deficiências</a:t>
            </a:r>
            <a:r>
              <a:rPr lang="en-US" sz="2000" dirty="0"/>
              <a:t> reais ou </a:t>
            </a:r>
            <a:r>
              <a:rPr lang="en-US" sz="2000" dirty="0" err="1"/>
              <a:t>percebidas</a:t>
            </a:r>
            <a:r>
              <a:rPr lang="en-US" sz="2000" dirty="0"/>
              <a:t> e o </a:t>
            </a:r>
            <a:r>
              <a:rPr lang="en-US" sz="2000" dirty="0" err="1"/>
              <a:t>fato</a:t>
            </a:r>
            <a:r>
              <a:rPr lang="en-US" sz="2000" dirty="0"/>
              <a:t> de que </a:t>
            </a:r>
            <a:r>
              <a:rPr lang="en-US" sz="2000" dirty="0" err="1"/>
              <a:t>elas</a:t>
            </a:r>
            <a:r>
              <a:rPr lang="en-US" sz="2000" dirty="0"/>
              <a:t> são </a:t>
            </a:r>
            <a:r>
              <a:rPr lang="en-US" sz="2000" dirty="0" err="1"/>
              <a:t>protegidas</a:t>
            </a:r>
            <a:r>
              <a:rPr lang="en-US" sz="2000" dirty="0"/>
              <a:t> pela CDPD. </a:t>
            </a:r>
          </a:p>
          <a:p>
            <a:pPr marL="285750" lvl="0" indent="-285750" algn="just" rtl="0">
              <a:lnSpc>
                <a:spcPct val="100000"/>
              </a:lnSpc>
              <a:spcBef>
                <a:spcPts val="1200"/>
              </a:spcBef>
              <a:spcAft>
                <a:spcPts val="0"/>
              </a:spcAft>
              <a:buSzPts val="2200"/>
              <a:buChar char="•"/>
            </a:pPr>
            <a:r>
              <a:rPr lang="en-US" sz="2000" dirty="0">
                <a:solidFill>
                  <a:srgbClr val="000000"/>
                </a:solidFill>
              </a:rPr>
              <a:t>O </a:t>
            </a:r>
            <a:r>
              <a:rPr lang="en-US" sz="2000" dirty="0" err="1">
                <a:solidFill>
                  <a:srgbClr val="000000"/>
                </a:solidFill>
              </a:rPr>
              <a:t>uso</a:t>
            </a:r>
            <a:r>
              <a:rPr lang="en-US" sz="2000" dirty="0">
                <a:solidFill>
                  <a:srgbClr val="000000"/>
                </a:solidFill>
              </a:rPr>
              <a:t> de “</a:t>
            </a:r>
            <a:r>
              <a:rPr lang="en-US" sz="2000" dirty="0" err="1">
                <a:solidFill>
                  <a:srgbClr val="000000"/>
                </a:solidFill>
              </a:rPr>
              <a:t>deficiência</a:t>
            </a:r>
            <a:r>
              <a:rPr lang="en-US" sz="2000" dirty="0">
                <a:solidFill>
                  <a:srgbClr val="000000"/>
                </a:solidFill>
              </a:rPr>
              <a:t>” </a:t>
            </a:r>
            <a:r>
              <a:rPr lang="en-US" sz="2000" dirty="0" err="1">
                <a:solidFill>
                  <a:srgbClr val="000000"/>
                </a:solidFill>
              </a:rPr>
              <a:t>neste</a:t>
            </a:r>
            <a:r>
              <a:rPr lang="en-US" sz="2000" dirty="0">
                <a:solidFill>
                  <a:srgbClr val="000000"/>
                </a:solidFill>
              </a:rPr>
              <a:t> </a:t>
            </a:r>
            <a:r>
              <a:rPr lang="en-US" sz="2000" dirty="0" err="1">
                <a:solidFill>
                  <a:srgbClr val="000000"/>
                </a:solidFill>
              </a:rPr>
              <a:t>contexto</a:t>
            </a:r>
            <a:r>
              <a:rPr lang="en-US" sz="2000" dirty="0">
                <a:solidFill>
                  <a:srgbClr val="000000"/>
                </a:solidFill>
              </a:rPr>
              <a:t> </a:t>
            </a:r>
            <a:r>
              <a:rPr lang="en-US" sz="2000" dirty="0" err="1">
                <a:solidFill>
                  <a:srgbClr val="000000"/>
                </a:solidFill>
              </a:rPr>
              <a:t>não</a:t>
            </a:r>
            <a:r>
              <a:rPr lang="en-US" sz="2000" dirty="0">
                <a:solidFill>
                  <a:srgbClr val="000000"/>
                </a:solidFill>
              </a:rPr>
              <a:t> </a:t>
            </a:r>
            <a:r>
              <a:rPr lang="en-US" sz="2000" dirty="0" err="1">
                <a:solidFill>
                  <a:srgbClr val="000000"/>
                </a:solidFill>
              </a:rPr>
              <a:t>implica</a:t>
            </a:r>
            <a:r>
              <a:rPr lang="en-US" sz="2000" dirty="0">
                <a:solidFill>
                  <a:srgbClr val="000000"/>
                </a:solidFill>
              </a:rPr>
              <a:t> que as pessoas </a:t>
            </a:r>
            <a:r>
              <a:rPr lang="en-US" sz="2000" dirty="0" err="1">
                <a:solidFill>
                  <a:srgbClr val="000000"/>
                </a:solidFill>
              </a:rPr>
              <a:t>tenham</a:t>
            </a:r>
            <a:r>
              <a:rPr lang="en-US" sz="2000" dirty="0">
                <a:solidFill>
                  <a:srgbClr val="000000"/>
                </a:solidFill>
              </a:rPr>
              <a:t> uma </a:t>
            </a:r>
            <a:r>
              <a:rPr lang="en-US" sz="2000" dirty="0" err="1">
                <a:solidFill>
                  <a:srgbClr val="000000"/>
                </a:solidFill>
              </a:rPr>
              <a:t>deficiência</a:t>
            </a:r>
            <a:r>
              <a:rPr lang="en-US" sz="2000" dirty="0">
                <a:solidFill>
                  <a:srgbClr val="000000"/>
                </a:solidFill>
              </a:rPr>
              <a:t> ou um </a:t>
            </a:r>
            <a:r>
              <a:rPr lang="en-US" sz="2000" dirty="0" err="1">
                <a:solidFill>
                  <a:srgbClr val="000000"/>
                </a:solidFill>
              </a:rPr>
              <a:t>distúrbio</a:t>
            </a:r>
            <a:r>
              <a:rPr lang="en-US" sz="2000" dirty="0">
                <a:solidFill>
                  <a:srgbClr val="000000"/>
                </a:solidFill>
              </a:rPr>
              <a:t>.</a:t>
            </a:r>
            <a:r>
              <a:rPr lang="en-US" sz="2000" dirty="0"/>
              <a:t> </a:t>
            </a:r>
            <a:endParaRPr sz="2000" dirty="0"/>
          </a:p>
        </p:txBody>
      </p:sp>
      <p:sp>
        <p:nvSpPr>
          <p:cNvPr id="160" name="Google Shape;160;p4"/>
          <p:cNvSpPr txBox="1">
            <a:spLocks noGrp="1"/>
          </p:cNvSpPr>
          <p:nvPr>
            <p:ph type="title"/>
          </p:nvPr>
        </p:nvSpPr>
        <p:spPr>
          <a:xfrm>
            <a:off x="507205" y="506412"/>
            <a:ext cx="11174399"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Algumas</a:t>
            </a:r>
            <a:r>
              <a:rPr lang="en-US" sz="3000" dirty="0"/>
              <a:t> </a:t>
            </a:r>
            <a:r>
              <a:rPr lang="en-US" sz="3000" dirty="0" err="1"/>
              <a:t>palavras</a:t>
            </a:r>
            <a:r>
              <a:rPr lang="en-US" sz="3000" dirty="0"/>
              <a:t> sobre a </a:t>
            </a:r>
            <a:r>
              <a:rPr lang="en-US" sz="3000" dirty="0" err="1"/>
              <a:t>terminologia</a:t>
            </a:r>
            <a:r>
              <a:rPr lang="en-US" sz="3000" dirty="0"/>
              <a:t> </a:t>
            </a:r>
            <a:r>
              <a:rPr lang="en-US" sz="3000" dirty="0" err="1"/>
              <a:t>utilizada</a:t>
            </a:r>
            <a:r>
              <a:rPr lang="en-US" sz="3000" dirty="0"/>
              <a:t> </a:t>
            </a:r>
            <a:r>
              <a:rPr lang="en-US" sz="3000" dirty="0" err="1"/>
              <a:t>neste</a:t>
            </a:r>
            <a:r>
              <a:rPr lang="en-US" sz="3000" dirty="0"/>
              <a:t> </a:t>
            </a:r>
            <a:r>
              <a:rPr lang="en-US" sz="3000" dirty="0" err="1"/>
              <a:t>treinamento</a:t>
            </a:r>
            <a:r>
              <a:rPr lang="en-US" sz="3000" dirty="0"/>
              <a:t> – 1 </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0"/>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40</a:t>
            </a:fld>
            <a:endParaRPr/>
          </a:p>
        </p:txBody>
      </p:sp>
      <p:sp>
        <p:nvSpPr>
          <p:cNvPr id="446" name="Google Shape;446;p40"/>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None/>
            </a:pPr>
            <a:r>
              <a:rPr lang="en-US" sz="2000" dirty="0" err="1"/>
              <a:t>Considere</a:t>
            </a:r>
            <a:r>
              <a:rPr lang="en-US" sz="2000" dirty="0"/>
              <a:t> o </a:t>
            </a:r>
            <a:r>
              <a:rPr lang="en-US" sz="2000" dirty="0" err="1"/>
              <a:t>cenário</a:t>
            </a:r>
            <a:r>
              <a:rPr lang="en-US" sz="2000" dirty="0"/>
              <a:t> </a:t>
            </a:r>
            <a:r>
              <a:rPr lang="en-US" sz="2000" dirty="0" err="1"/>
              <a:t>escolhido</a:t>
            </a:r>
            <a:r>
              <a:rPr lang="en-US" sz="2000" dirty="0"/>
              <a:t>: </a:t>
            </a:r>
            <a:endParaRPr sz="2000" dirty="0"/>
          </a:p>
          <a:p>
            <a:pPr marL="0" lvl="0" indent="0" algn="l" rtl="0">
              <a:lnSpc>
                <a:spcPct val="100000"/>
              </a:lnSpc>
              <a:spcBef>
                <a:spcPts val="1200"/>
              </a:spcBef>
              <a:spcAft>
                <a:spcPts val="0"/>
              </a:spcAft>
              <a:buSzPts val="2200"/>
              <a:buNone/>
            </a:pPr>
            <a:endParaRPr dirty="0"/>
          </a:p>
          <a:p>
            <a:pPr marL="0" lvl="0" indent="0" algn="l" rtl="0">
              <a:lnSpc>
                <a:spcPct val="100000"/>
              </a:lnSpc>
              <a:spcBef>
                <a:spcPts val="1200"/>
              </a:spcBef>
              <a:spcAft>
                <a:spcPts val="0"/>
              </a:spcAft>
              <a:buSzPts val="2200"/>
              <a:buNone/>
            </a:pPr>
            <a:endParaRPr dirty="0"/>
          </a:p>
          <a:p>
            <a:pPr marL="0" lvl="0" indent="0" algn="ctr" rtl="0">
              <a:lnSpc>
                <a:spcPct val="100000"/>
              </a:lnSpc>
              <a:spcBef>
                <a:spcPts val="1200"/>
              </a:spcBef>
              <a:spcAft>
                <a:spcPts val="0"/>
              </a:spcAft>
              <a:buSzPts val="2500"/>
              <a:buNone/>
            </a:pPr>
            <a:r>
              <a:rPr lang="en-US" sz="2500" b="1" i="1" dirty="0" err="1"/>
              <a:t>Usando</a:t>
            </a:r>
            <a:r>
              <a:rPr lang="en-US" sz="2500" b="1" i="1" dirty="0"/>
              <a:t> sua </a:t>
            </a:r>
            <a:r>
              <a:rPr lang="en-US" sz="2500" b="1" i="1" dirty="0" err="1"/>
              <a:t>cópia</a:t>
            </a:r>
            <a:r>
              <a:rPr lang="en-US" sz="2500" b="1" i="1" dirty="0"/>
              <a:t> da </a:t>
            </a:r>
            <a:r>
              <a:rPr lang="en-US" sz="2500" b="1" i="1" dirty="0" err="1"/>
              <a:t>Declaração</a:t>
            </a:r>
            <a:r>
              <a:rPr lang="en-US" sz="2500" b="1" i="1" dirty="0"/>
              <a:t> Universal dos </a:t>
            </a:r>
            <a:r>
              <a:rPr lang="en-US" sz="2500" b="1" i="1" dirty="0" err="1"/>
              <a:t>Direitos</a:t>
            </a:r>
            <a:r>
              <a:rPr lang="en-US" sz="2500" b="1" i="1" dirty="0"/>
              <a:t> Humanos, você </a:t>
            </a:r>
            <a:r>
              <a:rPr lang="en-US" sz="2500" b="1" i="1" dirty="0" err="1"/>
              <a:t>pode</a:t>
            </a:r>
            <a:r>
              <a:rPr lang="en-US" sz="2500" b="1" i="1" dirty="0"/>
              <a:t> </a:t>
            </a:r>
            <a:r>
              <a:rPr lang="en-US" sz="2500" b="1" i="1" dirty="0" err="1"/>
              <a:t>identificar</a:t>
            </a:r>
            <a:r>
              <a:rPr lang="en-US" sz="2500" b="1" i="1" dirty="0"/>
              <a:t> quais </a:t>
            </a:r>
            <a:r>
              <a:rPr lang="en-US" sz="2500" b="1" i="1" dirty="0" err="1"/>
              <a:t>direitos</a:t>
            </a:r>
            <a:r>
              <a:rPr lang="en-US" sz="2500" b="1" i="1" dirty="0"/>
              <a:t> </a:t>
            </a:r>
            <a:r>
              <a:rPr lang="en-US" sz="2500" b="1" i="1" dirty="0" err="1"/>
              <a:t>humanos</a:t>
            </a:r>
            <a:r>
              <a:rPr lang="en-US" sz="2500" b="1" i="1" dirty="0"/>
              <a:t> </a:t>
            </a:r>
            <a:r>
              <a:rPr lang="en-US" sz="2500" b="1" i="1" dirty="0" err="1"/>
              <a:t>foram</a:t>
            </a:r>
            <a:r>
              <a:rPr lang="en-US" sz="2500" b="1" i="1" dirty="0"/>
              <a:t> </a:t>
            </a:r>
            <a:r>
              <a:rPr lang="en-US" sz="2500" b="1" i="1" dirty="0" err="1"/>
              <a:t>violados</a:t>
            </a:r>
            <a:r>
              <a:rPr lang="en-US" sz="2500" b="1" i="1" dirty="0"/>
              <a:t> </a:t>
            </a:r>
            <a:r>
              <a:rPr lang="en-US" sz="2500" b="1" i="1" dirty="0" err="1"/>
              <a:t>neste</a:t>
            </a:r>
            <a:r>
              <a:rPr lang="en-US" sz="2500" b="1" i="1" dirty="0"/>
              <a:t> </a:t>
            </a:r>
            <a:r>
              <a:rPr lang="en-US" sz="2500" b="1" i="1" dirty="0" err="1"/>
              <a:t>caso</a:t>
            </a:r>
            <a:r>
              <a:rPr lang="en-US" sz="2500" b="1" i="1" dirty="0"/>
              <a:t>?</a:t>
            </a:r>
            <a:endParaRPr dirty="0"/>
          </a:p>
          <a:p>
            <a:pPr marL="285750" lvl="0" indent="-146050" algn="l" rtl="0">
              <a:lnSpc>
                <a:spcPct val="100000"/>
              </a:lnSpc>
              <a:spcBef>
                <a:spcPts val="1200"/>
              </a:spcBef>
              <a:spcAft>
                <a:spcPts val="0"/>
              </a:spcAft>
              <a:buSzPts val="2200"/>
              <a:buNone/>
            </a:pPr>
            <a:endParaRPr dirty="0"/>
          </a:p>
        </p:txBody>
      </p:sp>
      <p:sp>
        <p:nvSpPr>
          <p:cNvPr id="447" name="Google Shape;447;p40"/>
          <p:cNvSpPr txBox="1">
            <a:spLocks noGrp="1"/>
          </p:cNvSpPr>
          <p:nvPr>
            <p:ph type="title"/>
          </p:nvPr>
        </p:nvSpPr>
        <p:spPr>
          <a:xfrm>
            <a:off x="507206" y="506412"/>
            <a:ext cx="11428980"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Exercício 4.1: </a:t>
            </a:r>
            <a:r>
              <a:rPr lang="en-US" sz="3000" dirty="0" err="1"/>
              <a:t>Cenários</a:t>
            </a:r>
            <a:r>
              <a:rPr lang="en-US" sz="3000" dirty="0"/>
              <a:t> sobre </a:t>
            </a:r>
            <a:r>
              <a:rPr lang="en-US" sz="3000" dirty="0" err="1"/>
              <a:t>violações</a:t>
            </a:r>
            <a:r>
              <a:rPr lang="en-US" sz="3000" dirty="0"/>
              <a:t> dos </a:t>
            </a:r>
            <a:r>
              <a:rPr lang="en-US" sz="3000" dirty="0" err="1"/>
              <a:t>direitos</a:t>
            </a:r>
            <a:r>
              <a:rPr lang="en-US" sz="3000" dirty="0"/>
              <a:t> </a:t>
            </a:r>
            <a:r>
              <a:rPr lang="en-US" sz="3000" dirty="0" err="1"/>
              <a:t>humanos</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1"/>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41</a:t>
            </a:fld>
            <a:endParaRPr/>
          </a:p>
        </p:txBody>
      </p:sp>
      <p:sp>
        <p:nvSpPr>
          <p:cNvPr id="454" name="Google Shape;454;p41"/>
          <p:cNvSpPr txBox="1">
            <a:spLocks noGrp="1"/>
          </p:cNvSpPr>
          <p:nvPr>
            <p:ph type="body" idx="1"/>
          </p:nvPr>
        </p:nvSpPr>
        <p:spPr>
          <a:xfrm>
            <a:off x="507213" y="1393696"/>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dirty="0"/>
              <a:t>Cenário 1: Marina</a:t>
            </a:r>
            <a:endParaRPr dirty="0"/>
          </a:p>
        </p:txBody>
      </p:sp>
      <p:sp>
        <p:nvSpPr>
          <p:cNvPr id="455" name="Google Shape;455;p41"/>
          <p:cNvSpPr txBox="1">
            <a:spLocks noGrp="1"/>
          </p:cNvSpPr>
          <p:nvPr>
            <p:ph type="body" idx="2"/>
          </p:nvPr>
        </p:nvSpPr>
        <p:spPr>
          <a:xfrm>
            <a:off x="507201" y="2153814"/>
            <a:ext cx="11174412" cy="2146412"/>
          </a:xfrm>
          <a:prstGeom prst="rect">
            <a:avLst/>
          </a:prstGeom>
          <a:noFill/>
          <a:ln>
            <a:noFill/>
          </a:ln>
        </p:spPr>
        <p:txBody>
          <a:bodyPr spcFirstLastPara="1" wrap="square" lIns="0" tIns="46800" rIns="0" bIns="45700" anchor="t" anchorCtr="0">
            <a:noAutofit/>
          </a:bodyPr>
          <a:lstStyle/>
          <a:p>
            <a:pPr marL="0" lvl="0" indent="0" algn="just" rtl="0">
              <a:lnSpc>
                <a:spcPct val="100000"/>
              </a:lnSpc>
              <a:spcBef>
                <a:spcPts val="1200"/>
              </a:spcBef>
              <a:spcAft>
                <a:spcPts val="0"/>
              </a:spcAft>
              <a:buSzPts val="2200"/>
              <a:buNone/>
            </a:pPr>
            <a:r>
              <a:rPr lang="en-US" sz="2000" dirty="0"/>
              <a:t>Marina é </a:t>
            </a:r>
            <a:r>
              <a:rPr lang="en-US" sz="2000" dirty="0" err="1"/>
              <a:t>estudante</a:t>
            </a:r>
            <a:r>
              <a:rPr lang="en-US" sz="2000" dirty="0"/>
              <a:t> de </a:t>
            </a:r>
            <a:r>
              <a:rPr lang="en-US" sz="2000" dirty="0" err="1"/>
              <a:t>biologia</a:t>
            </a:r>
            <a:r>
              <a:rPr lang="en-US" sz="2000" dirty="0"/>
              <a:t> e </a:t>
            </a:r>
            <a:r>
              <a:rPr lang="en-US" sz="2000" dirty="0" err="1"/>
              <a:t>líder</a:t>
            </a:r>
            <a:r>
              <a:rPr lang="en-US" sz="2000" dirty="0"/>
              <a:t> do </a:t>
            </a:r>
            <a:r>
              <a:rPr lang="en-US" sz="2000" dirty="0" err="1"/>
              <a:t>sindicato</a:t>
            </a:r>
            <a:r>
              <a:rPr lang="en-US" sz="2000" dirty="0"/>
              <a:t> dos </a:t>
            </a:r>
            <a:r>
              <a:rPr lang="en-US" sz="2000" dirty="0" err="1"/>
              <a:t>estudantes</a:t>
            </a:r>
            <a:r>
              <a:rPr lang="en-US" sz="2000" dirty="0"/>
              <a:t> </a:t>
            </a:r>
            <a:r>
              <a:rPr lang="en-US" sz="2000" dirty="0" err="1"/>
              <a:t>universitários</a:t>
            </a:r>
            <a:r>
              <a:rPr lang="en-US" sz="2000" dirty="0"/>
              <a:t>. Há um </a:t>
            </a:r>
            <a:r>
              <a:rPr lang="en-US" sz="2000" dirty="0" err="1"/>
              <a:t>ano</a:t>
            </a:r>
            <a:r>
              <a:rPr lang="en-US" sz="2000" dirty="0"/>
              <a:t>, </a:t>
            </a:r>
            <a:r>
              <a:rPr lang="en-US" sz="2000" dirty="0" err="1"/>
              <a:t>ela</a:t>
            </a:r>
            <a:r>
              <a:rPr lang="en-US" sz="2000" dirty="0"/>
              <a:t> </a:t>
            </a:r>
            <a:r>
              <a:rPr lang="en-US" sz="2000" dirty="0" err="1"/>
              <a:t>escreveu</a:t>
            </a:r>
            <a:r>
              <a:rPr lang="en-US" sz="2000" dirty="0"/>
              <a:t> um </a:t>
            </a:r>
            <a:r>
              <a:rPr lang="en-US" sz="2000" dirty="0" err="1"/>
              <a:t>artigo</a:t>
            </a:r>
            <a:r>
              <a:rPr lang="en-US" sz="2000" dirty="0"/>
              <a:t> no </a:t>
            </a:r>
            <a:r>
              <a:rPr lang="en-US" sz="2000" dirty="0" err="1"/>
              <a:t>jornal</a:t>
            </a:r>
            <a:r>
              <a:rPr lang="en-US" sz="2000" dirty="0"/>
              <a:t> </a:t>
            </a:r>
            <a:r>
              <a:rPr lang="en-US" sz="2000" dirty="0" err="1"/>
              <a:t>estudantil</a:t>
            </a:r>
            <a:r>
              <a:rPr lang="en-US" sz="2000" dirty="0"/>
              <a:t> </a:t>
            </a:r>
            <a:r>
              <a:rPr lang="en-US" sz="2000" dirty="0" err="1"/>
              <a:t>pedindo</a:t>
            </a:r>
            <a:r>
              <a:rPr lang="en-US" sz="2000" dirty="0"/>
              <a:t> uma reforma na </a:t>
            </a:r>
            <a:r>
              <a:rPr lang="en-US" sz="2000" dirty="0" err="1"/>
              <a:t>educação</a:t>
            </a:r>
            <a:r>
              <a:rPr lang="en-US" sz="2000" dirty="0"/>
              <a:t> e </a:t>
            </a:r>
            <a:r>
              <a:rPr lang="en-US" sz="2000" dirty="0" err="1"/>
              <a:t>reclamando</a:t>
            </a:r>
            <a:r>
              <a:rPr lang="en-US" sz="2000" dirty="0"/>
              <a:t> a </a:t>
            </a:r>
            <a:r>
              <a:rPr lang="en-US" sz="2000" dirty="0" err="1"/>
              <a:t>falta</a:t>
            </a:r>
            <a:r>
              <a:rPr lang="en-US" sz="2000" dirty="0"/>
              <a:t> de </a:t>
            </a:r>
            <a:r>
              <a:rPr lang="en-US" sz="2000" dirty="0" err="1"/>
              <a:t>ação</a:t>
            </a:r>
            <a:r>
              <a:rPr lang="en-US" sz="2000" dirty="0"/>
              <a:t> do </a:t>
            </a:r>
            <a:r>
              <a:rPr lang="en-US" sz="2000" dirty="0" err="1"/>
              <a:t>governo</a:t>
            </a:r>
            <a:r>
              <a:rPr lang="en-US" sz="2000" dirty="0"/>
              <a:t> </a:t>
            </a:r>
            <a:r>
              <a:rPr lang="en-US" sz="2000" dirty="0" err="1"/>
              <a:t>nesta</a:t>
            </a:r>
            <a:r>
              <a:rPr lang="en-US" sz="2000" dirty="0"/>
              <a:t> </a:t>
            </a:r>
            <a:r>
              <a:rPr lang="en-US" sz="2000" dirty="0" err="1"/>
              <a:t>área</a:t>
            </a:r>
            <a:r>
              <a:rPr lang="en-US" sz="2000" dirty="0"/>
              <a:t>. </a:t>
            </a:r>
            <a:r>
              <a:rPr lang="en-US" sz="2000" dirty="0" err="1"/>
              <a:t>Dois</a:t>
            </a:r>
            <a:r>
              <a:rPr lang="en-US" sz="2000" dirty="0"/>
              <a:t> dias </a:t>
            </a:r>
            <a:r>
              <a:rPr lang="en-US" sz="2000" dirty="0" err="1"/>
              <a:t>depois</a:t>
            </a:r>
            <a:r>
              <a:rPr lang="en-US" sz="2000" dirty="0"/>
              <a:t>, </a:t>
            </a:r>
            <a:r>
              <a:rPr lang="en-US" sz="2000" dirty="0" err="1"/>
              <a:t>ela</a:t>
            </a:r>
            <a:r>
              <a:rPr lang="en-US" sz="2000" dirty="0"/>
              <a:t> foi presa pela </a:t>
            </a:r>
            <a:r>
              <a:rPr lang="en-US" sz="2000" dirty="0" err="1"/>
              <a:t>polícia</a:t>
            </a:r>
            <a:r>
              <a:rPr lang="en-US" sz="2000" dirty="0"/>
              <a:t> no campus. Ela está presa </a:t>
            </a:r>
            <a:r>
              <a:rPr lang="en-US" sz="2000" dirty="0" err="1"/>
              <a:t>desde</a:t>
            </a:r>
            <a:r>
              <a:rPr lang="en-US" sz="2000" dirty="0"/>
              <a:t> </a:t>
            </a:r>
            <a:r>
              <a:rPr lang="en-US" sz="2000" dirty="0" err="1"/>
              <a:t>então</a:t>
            </a:r>
            <a:r>
              <a:rPr lang="en-US" sz="2000" dirty="0"/>
              <a:t>. Não </a:t>
            </a:r>
            <a:r>
              <a:rPr lang="en-US" sz="2000" dirty="0" err="1"/>
              <a:t>foram</a:t>
            </a:r>
            <a:r>
              <a:rPr lang="en-US" sz="2000" dirty="0"/>
              <a:t> </a:t>
            </a:r>
            <a:r>
              <a:rPr lang="en-US" sz="2000" dirty="0" err="1"/>
              <a:t>apresentadas</a:t>
            </a:r>
            <a:r>
              <a:rPr lang="en-US" sz="2000" dirty="0"/>
              <a:t> </a:t>
            </a:r>
            <a:r>
              <a:rPr lang="en-US" sz="2000" dirty="0" err="1"/>
              <a:t>razões</a:t>
            </a:r>
            <a:r>
              <a:rPr lang="en-US" sz="2000" dirty="0"/>
              <a:t> para a </a:t>
            </a:r>
            <a:r>
              <a:rPr lang="en-US" sz="2000" dirty="0" err="1"/>
              <a:t>prisão</a:t>
            </a:r>
            <a:r>
              <a:rPr lang="en-US" sz="2000" dirty="0"/>
              <a:t>, </a:t>
            </a:r>
            <a:r>
              <a:rPr lang="en-US" sz="2000" dirty="0" err="1"/>
              <a:t>ela</a:t>
            </a:r>
            <a:r>
              <a:rPr lang="en-US" sz="2000" dirty="0"/>
              <a:t> </a:t>
            </a:r>
            <a:r>
              <a:rPr lang="en-US" sz="2000" dirty="0" err="1"/>
              <a:t>não</a:t>
            </a:r>
            <a:r>
              <a:rPr lang="en-US" sz="2000" dirty="0"/>
              <a:t> </a:t>
            </a:r>
            <a:r>
              <a:rPr lang="en-US" sz="2000" dirty="0" err="1"/>
              <a:t>conseguiu</a:t>
            </a:r>
            <a:r>
              <a:rPr lang="en-US" sz="2000" dirty="0"/>
              <a:t> </a:t>
            </a:r>
            <a:r>
              <a:rPr lang="en-US" sz="2000" dirty="0" err="1"/>
              <a:t>entrar</a:t>
            </a:r>
            <a:r>
              <a:rPr lang="en-US" sz="2000" dirty="0"/>
              <a:t> em </a:t>
            </a:r>
            <a:r>
              <a:rPr lang="en-US" sz="2000" dirty="0" err="1"/>
              <a:t>contato</a:t>
            </a:r>
            <a:r>
              <a:rPr lang="en-US" sz="2000" dirty="0"/>
              <a:t> com um </a:t>
            </a:r>
            <a:r>
              <a:rPr lang="en-US" sz="2000" dirty="0" err="1"/>
              <a:t>advogado</a:t>
            </a:r>
            <a:r>
              <a:rPr lang="en-US" sz="2000" dirty="0"/>
              <a:t> e </a:t>
            </a:r>
            <a:r>
              <a:rPr lang="en-US" sz="2000" dirty="0" err="1"/>
              <a:t>não</a:t>
            </a:r>
            <a:r>
              <a:rPr lang="en-US" sz="2000" dirty="0"/>
              <a:t> há dados </a:t>
            </a:r>
            <a:r>
              <a:rPr lang="en-US" sz="2000" dirty="0" err="1"/>
              <a:t>marcados</a:t>
            </a:r>
            <a:r>
              <a:rPr lang="en-US" sz="2000" dirty="0"/>
              <a:t> para uma </a:t>
            </a:r>
            <a:r>
              <a:rPr lang="en-US" sz="2000" dirty="0" err="1"/>
              <a:t>audiência</a:t>
            </a:r>
            <a:r>
              <a:rPr lang="en-US" sz="2000" dirty="0"/>
              <a:t> no tribunal. </a:t>
            </a:r>
            <a:endParaRPr sz="2000" dirty="0"/>
          </a:p>
        </p:txBody>
      </p:sp>
      <p:sp>
        <p:nvSpPr>
          <p:cNvPr id="456" name="Google Shape;456;p41"/>
          <p:cNvSpPr txBox="1">
            <a:spLocks noGrp="1"/>
          </p:cNvSpPr>
          <p:nvPr>
            <p:ph type="title"/>
          </p:nvPr>
        </p:nvSpPr>
        <p:spPr>
          <a:xfrm>
            <a:off x="507199" y="506378"/>
            <a:ext cx="11684700" cy="4872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Exercício 4.1: </a:t>
            </a:r>
            <a:r>
              <a:rPr lang="en-US" sz="3000" dirty="0" err="1"/>
              <a:t>Cenários</a:t>
            </a:r>
            <a:r>
              <a:rPr lang="en-US" sz="3000" dirty="0"/>
              <a:t> de </a:t>
            </a:r>
            <a:r>
              <a:rPr lang="en-US" sz="3000" dirty="0" err="1"/>
              <a:t>violações</a:t>
            </a:r>
            <a:r>
              <a:rPr lang="en-US" sz="3000" dirty="0"/>
              <a:t> dos </a:t>
            </a:r>
            <a:r>
              <a:rPr lang="en-US" sz="3000" dirty="0" err="1"/>
              <a:t>direitos</a:t>
            </a:r>
            <a:r>
              <a:rPr lang="en-US" sz="3000" dirty="0"/>
              <a:t> </a:t>
            </a:r>
            <a:r>
              <a:rPr lang="en-US" sz="3000" dirty="0" err="1"/>
              <a:t>humanos</a:t>
            </a:r>
            <a:r>
              <a:rPr lang="en-US" sz="3000" dirty="0"/>
              <a:t> - 1</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2"/>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42</a:t>
            </a:fld>
            <a:endParaRPr/>
          </a:p>
        </p:txBody>
      </p:sp>
      <p:sp>
        <p:nvSpPr>
          <p:cNvPr id="463" name="Google Shape;463;p42"/>
          <p:cNvSpPr txBox="1">
            <a:spLocks noGrp="1"/>
          </p:cNvSpPr>
          <p:nvPr>
            <p:ph type="body" idx="1"/>
          </p:nvPr>
        </p:nvSpPr>
        <p:spPr>
          <a:xfrm>
            <a:off x="508806" y="1538906"/>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dirty="0"/>
              <a:t>Cenário 2: Wesley</a:t>
            </a:r>
            <a:endParaRPr dirty="0"/>
          </a:p>
        </p:txBody>
      </p:sp>
      <p:sp>
        <p:nvSpPr>
          <p:cNvPr id="464" name="Google Shape;464;p42"/>
          <p:cNvSpPr txBox="1">
            <a:spLocks noGrp="1"/>
          </p:cNvSpPr>
          <p:nvPr>
            <p:ph type="body" idx="2"/>
          </p:nvPr>
        </p:nvSpPr>
        <p:spPr>
          <a:xfrm>
            <a:off x="508794" y="2176810"/>
            <a:ext cx="11174412" cy="1990747"/>
          </a:xfrm>
          <a:prstGeom prst="rect">
            <a:avLst/>
          </a:prstGeom>
          <a:noFill/>
          <a:ln>
            <a:noFill/>
          </a:ln>
        </p:spPr>
        <p:txBody>
          <a:bodyPr spcFirstLastPara="1" wrap="square" lIns="0" tIns="46800" rIns="0" bIns="45700" anchor="t" anchorCtr="0">
            <a:noAutofit/>
          </a:bodyPr>
          <a:lstStyle/>
          <a:p>
            <a:pPr marL="0" lvl="0" indent="0" algn="just" rtl="0">
              <a:lnSpc>
                <a:spcPct val="100000"/>
              </a:lnSpc>
              <a:spcAft>
                <a:spcPts val="0"/>
              </a:spcAft>
              <a:buSzPts val="2200"/>
              <a:buNone/>
            </a:pPr>
            <a:r>
              <a:rPr lang="en-US" sz="2000" dirty="0"/>
              <a:t>Wesley é um </a:t>
            </a:r>
            <a:r>
              <a:rPr lang="en-US" sz="2000" dirty="0" err="1"/>
              <a:t>homem</a:t>
            </a:r>
            <a:r>
              <a:rPr lang="en-US" sz="2000" dirty="0"/>
              <a:t> de 50 </a:t>
            </a:r>
            <a:r>
              <a:rPr lang="en-US" sz="2000" dirty="0" err="1"/>
              <a:t>anos</a:t>
            </a:r>
            <a:r>
              <a:rPr lang="en-US" sz="2000" dirty="0"/>
              <a:t> que </a:t>
            </a:r>
            <a:r>
              <a:rPr lang="en-US" sz="2000" dirty="0" err="1"/>
              <a:t>vive</a:t>
            </a:r>
            <a:r>
              <a:rPr lang="en-US" sz="2000" dirty="0"/>
              <a:t> em uma </a:t>
            </a:r>
            <a:r>
              <a:rPr lang="en-US" sz="2000" dirty="0" err="1"/>
              <a:t>cidade</a:t>
            </a:r>
            <a:r>
              <a:rPr lang="en-US" sz="2000" dirty="0"/>
              <a:t> </a:t>
            </a:r>
            <a:r>
              <a:rPr lang="en-US" sz="2000" dirty="0" err="1"/>
              <a:t>pequena</a:t>
            </a:r>
            <a:r>
              <a:rPr lang="en-US" sz="2000" dirty="0"/>
              <a:t> e remota. Seus </a:t>
            </a:r>
            <a:r>
              <a:rPr lang="en-US" sz="2000" dirty="0" err="1"/>
              <a:t>rins</a:t>
            </a:r>
            <a:r>
              <a:rPr lang="en-US" sz="2000" dirty="0"/>
              <a:t> </a:t>
            </a:r>
            <a:r>
              <a:rPr lang="en-US" sz="2000" dirty="0" err="1"/>
              <a:t>estão</a:t>
            </a:r>
            <a:r>
              <a:rPr lang="en-US" sz="2000" dirty="0"/>
              <a:t> com o </a:t>
            </a:r>
            <a:r>
              <a:rPr lang="en-US" sz="2000" dirty="0" err="1"/>
              <a:t>funcionamento</a:t>
            </a:r>
            <a:r>
              <a:rPr lang="en-US" sz="2000" dirty="0"/>
              <a:t> </a:t>
            </a:r>
            <a:r>
              <a:rPr lang="en-US" sz="2000" dirty="0" err="1"/>
              <a:t>significativamente</a:t>
            </a:r>
            <a:r>
              <a:rPr lang="en-US" sz="2000" dirty="0"/>
              <a:t> </a:t>
            </a:r>
            <a:r>
              <a:rPr lang="en-US" sz="2000" dirty="0" err="1"/>
              <a:t>reduzido</a:t>
            </a:r>
            <a:r>
              <a:rPr lang="en-US" sz="2000" dirty="0"/>
              <a:t>, por </a:t>
            </a:r>
            <a:r>
              <a:rPr lang="en-US" sz="2000" dirty="0" err="1"/>
              <a:t>isso</a:t>
            </a:r>
            <a:r>
              <a:rPr lang="en-US" sz="2000" dirty="0"/>
              <a:t> </a:t>
            </a:r>
            <a:r>
              <a:rPr lang="en-US" sz="2000" dirty="0" err="1"/>
              <a:t>ele</a:t>
            </a:r>
            <a:r>
              <a:rPr lang="en-US" sz="2000" dirty="0"/>
              <a:t> precisa fazer </a:t>
            </a:r>
            <a:r>
              <a:rPr lang="en-US" sz="2000" dirty="0" err="1"/>
              <a:t>diálise</a:t>
            </a:r>
            <a:r>
              <a:rPr lang="en-US" sz="2000" dirty="0"/>
              <a:t> </a:t>
            </a:r>
            <a:r>
              <a:rPr lang="en-US" sz="2000" dirty="0" err="1"/>
              <a:t>três</a:t>
            </a:r>
            <a:r>
              <a:rPr lang="en-US" sz="2000" dirty="0"/>
              <a:t> </a:t>
            </a:r>
            <a:r>
              <a:rPr lang="en-US" sz="2000" dirty="0" err="1"/>
              <a:t>vezes</a:t>
            </a:r>
            <a:r>
              <a:rPr lang="en-US" sz="2000" dirty="0"/>
              <a:t> por semana. O </a:t>
            </a:r>
            <a:r>
              <a:rPr lang="en-US" sz="2000" dirty="0" err="1"/>
              <a:t>centro</a:t>
            </a:r>
            <a:r>
              <a:rPr lang="en-US" sz="2000" dirty="0"/>
              <a:t> de saúde </a:t>
            </a:r>
            <a:r>
              <a:rPr lang="en-US" sz="2000" dirty="0" err="1"/>
              <a:t>mais</a:t>
            </a:r>
            <a:r>
              <a:rPr lang="en-US" sz="2000" dirty="0"/>
              <a:t> </a:t>
            </a:r>
            <a:r>
              <a:rPr lang="en-US" sz="2000" dirty="0" err="1"/>
              <a:t>próximo</a:t>
            </a:r>
            <a:r>
              <a:rPr lang="en-US" sz="2000" dirty="0"/>
              <a:t> </a:t>
            </a:r>
            <a:r>
              <a:rPr lang="en-US" sz="2000" dirty="0" err="1"/>
              <a:t>fica</a:t>
            </a:r>
            <a:r>
              <a:rPr lang="en-US" sz="2000" dirty="0"/>
              <a:t> a 200 </a:t>
            </a:r>
            <a:r>
              <a:rPr lang="en-US" sz="2000" dirty="0" err="1"/>
              <a:t>quilômetros</a:t>
            </a:r>
            <a:r>
              <a:rPr lang="en-US" sz="2000" dirty="0"/>
              <a:t> de </a:t>
            </a:r>
            <a:r>
              <a:rPr lang="en-US" sz="2000" dirty="0" err="1"/>
              <a:t>onde</a:t>
            </a:r>
            <a:r>
              <a:rPr lang="en-US" sz="2000" dirty="0"/>
              <a:t> </a:t>
            </a:r>
            <a:r>
              <a:rPr lang="en-US" sz="2000" dirty="0" err="1"/>
              <a:t>ele</a:t>
            </a:r>
            <a:r>
              <a:rPr lang="en-US" sz="2000" dirty="0"/>
              <a:t> mora. O </a:t>
            </a:r>
            <a:r>
              <a:rPr lang="en-US" sz="2000" dirty="0" err="1"/>
              <a:t>custo</a:t>
            </a:r>
            <a:r>
              <a:rPr lang="en-US" sz="2000" dirty="0"/>
              <a:t> do </a:t>
            </a:r>
            <a:r>
              <a:rPr lang="en-US" sz="2000" dirty="0" err="1"/>
              <a:t>serviço</a:t>
            </a:r>
            <a:r>
              <a:rPr lang="en-US" sz="2000" dirty="0"/>
              <a:t>, dos </a:t>
            </a:r>
            <a:r>
              <a:rPr lang="en-US" sz="2000" dirty="0" err="1"/>
              <a:t>medicamentos</a:t>
            </a:r>
            <a:r>
              <a:rPr lang="en-US" sz="2000" dirty="0"/>
              <a:t> e das </a:t>
            </a:r>
            <a:r>
              <a:rPr lang="en-US" sz="2000" dirty="0" err="1"/>
              <a:t>viagens</a:t>
            </a:r>
            <a:r>
              <a:rPr lang="en-US" sz="2000" dirty="0"/>
              <a:t> </a:t>
            </a:r>
            <a:r>
              <a:rPr lang="en-US" sz="2000" dirty="0" err="1"/>
              <a:t>prejudica</a:t>
            </a:r>
            <a:r>
              <a:rPr lang="en-US" sz="2000" dirty="0"/>
              <a:t> sua </a:t>
            </a:r>
            <a:r>
              <a:rPr lang="en-US" sz="2000" dirty="0" err="1"/>
              <a:t>situação</a:t>
            </a:r>
            <a:r>
              <a:rPr lang="en-US" sz="2000" dirty="0"/>
              <a:t> </a:t>
            </a:r>
            <a:r>
              <a:rPr lang="en-US" sz="2000" dirty="0" err="1"/>
              <a:t>financeira</a:t>
            </a:r>
            <a:r>
              <a:rPr lang="en-US" sz="2000" dirty="0"/>
              <a:t>. </a:t>
            </a:r>
            <a:r>
              <a:rPr lang="en-US" sz="2000" dirty="0" err="1"/>
              <a:t>Apesar</a:t>
            </a:r>
            <a:r>
              <a:rPr lang="en-US" sz="2000" dirty="0"/>
              <a:t> de seu </a:t>
            </a:r>
            <a:r>
              <a:rPr lang="en-US" sz="2000" dirty="0" err="1"/>
              <a:t>estado</a:t>
            </a:r>
            <a:r>
              <a:rPr lang="en-US" sz="2000" dirty="0"/>
              <a:t> de saúde, seu </a:t>
            </a:r>
            <a:r>
              <a:rPr lang="en-US" sz="2000" dirty="0" err="1"/>
              <a:t>empregador</a:t>
            </a:r>
            <a:r>
              <a:rPr lang="en-US" sz="2000" dirty="0"/>
              <a:t> </a:t>
            </a:r>
            <a:r>
              <a:rPr lang="en-US" sz="2000" dirty="0" err="1"/>
              <a:t>não</a:t>
            </a:r>
            <a:r>
              <a:rPr lang="en-US" sz="2000" dirty="0"/>
              <a:t> </a:t>
            </a:r>
            <a:r>
              <a:rPr lang="en-US" sz="2000" dirty="0" err="1"/>
              <a:t>permite</a:t>
            </a:r>
            <a:r>
              <a:rPr lang="en-US" sz="2000" dirty="0"/>
              <a:t> que </a:t>
            </a:r>
            <a:r>
              <a:rPr lang="en-US" sz="2000" dirty="0" err="1"/>
              <a:t>ele</a:t>
            </a:r>
            <a:r>
              <a:rPr lang="en-US" sz="2000" dirty="0"/>
              <a:t> se </a:t>
            </a:r>
            <a:r>
              <a:rPr lang="en-US" sz="2000" dirty="0" err="1"/>
              <a:t>ausente</a:t>
            </a:r>
            <a:r>
              <a:rPr lang="en-US" sz="2000" dirty="0"/>
              <a:t> do </a:t>
            </a:r>
            <a:r>
              <a:rPr lang="en-US" sz="2000" dirty="0" err="1"/>
              <a:t>trabalho</a:t>
            </a:r>
            <a:r>
              <a:rPr lang="en-US" sz="2000" dirty="0"/>
              <a:t>. Se </a:t>
            </a:r>
            <a:r>
              <a:rPr lang="en-US" sz="2000" dirty="0" err="1"/>
              <a:t>ele</a:t>
            </a:r>
            <a:r>
              <a:rPr lang="en-US" sz="2000" dirty="0"/>
              <a:t> </a:t>
            </a:r>
            <a:r>
              <a:rPr lang="en-US" sz="2000" dirty="0" err="1"/>
              <a:t>tirar</a:t>
            </a:r>
            <a:r>
              <a:rPr lang="en-US" sz="2000" dirty="0"/>
              <a:t> um </a:t>
            </a:r>
            <a:r>
              <a:rPr lang="en-US" sz="2000" dirty="0" err="1"/>
              <a:t>dia</a:t>
            </a:r>
            <a:r>
              <a:rPr lang="en-US" sz="2000" dirty="0"/>
              <a:t> de </a:t>
            </a:r>
            <a:r>
              <a:rPr lang="en-US" sz="2000" dirty="0" err="1"/>
              <a:t>folga</a:t>
            </a:r>
            <a:r>
              <a:rPr lang="en-US" sz="2000" dirty="0"/>
              <a:t>, seu </a:t>
            </a:r>
            <a:r>
              <a:rPr lang="en-US" sz="2000" dirty="0" err="1"/>
              <a:t>salário</a:t>
            </a:r>
            <a:r>
              <a:rPr lang="en-US" sz="2000" dirty="0"/>
              <a:t> será </a:t>
            </a:r>
            <a:r>
              <a:rPr lang="en-US" sz="2000" dirty="0" err="1"/>
              <a:t>reduzido</a:t>
            </a:r>
            <a:r>
              <a:rPr lang="en-US" sz="2000" dirty="0"/>
              <a:t>.</a:t>
            </a:r>
            <a:endParaRPr sz="2000" dirty="0"/>
          </a:p>
        </p:txBody>
      </p:sp>
      <p:sp>
        <p:nvSpPr>
          <p:cNvPr id="465" name="Google Shape;465;p42"/>
          <p:cNvSpPr txBox="1">
            <a:spLocks noGrp="1"/>
          </p:cNvSpPr>
          <p:nvPr>
            <p:ph type="title"/>
          </p:nvPr>
        </p:nvSpPr>
        <p:spPr>
          <a:xfrm>
            <a:off x="507200" y="506403"/>
            <a:ext cx="11684700" cy="360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Exercício 4.1: </a:t>
            </a:r>
            <a:r>
              <a:rPr lang="en-US" sz="3000" dirty="0" err="1"/>
              <a:t>Cenários</a:t>
            </a:r>
            <a:r>
              <a:rPr lang="en-US" sz="3000" dirty="0"/>
              <a:t> de </a:t>
            </a:r>
            <a:r>
              <a:rPr lang="en-US" sz="3000" dirty="0" err="1"/>
              <a:t>violações</a:t>
            </a:r>
            <a:r>
              <a:rPr lang="en-US" sz="3000" dirty="0"/>
              <a:t> dos </a:t>
            </a:r>
            <a:r>
              <a:rPr lang="en-US" sz="3000" dirty="0" err="1"/>
              <a:t>direitos</a:t>
            </a:r>
            <a:r>
              <a:rPr lang="en-US" sz="3000" dirty="0"/>
              <a:t> </a:t>
            </a:r>
            <a:r>
              <a:rPr lang="en-US" sz="3000" dirty="0" err="1"/>
              <a:t>humanos</a:t>
            </a:r>
            <a:r>
              <a:rPr lang="en-US" sz="3000" dirty="0"/>
              <a:t> - 2</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3"/>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43</a:t>
            </a:fld>
            <a:endParaRPr/>
          </a:p>
        </p:txBody>
      </p:sp>
      <p:sp>
        <p:nvSpPr>
          <p:cNvPr id="472" name="Google Shape;472;p43"/>
          <p:cNvSpPr txBox="1">
            <a:spLocks noGrp="1"/>
          </p:cNvSpPr>
          <p:nvPr>
            <p:ph type="body" idx="1"/>
          </p:nvPr>
        </p:nvSpPr>
        <p:spPr>
          <a:xfrm>
            <a:off x="507205" y="1488448"/>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dirty="0"/>
              <a:t>Cenário 3: Jonas</a:t>
            </a:r>
            <a:endParaRPr dirty="0"/>
          </a:p>
        </p:txBody>
      </p:sp>
      <p:sp>
        <p:nvSpPr>
          <p:cNvPr id="473" name="Google Shape;473;p43"/>
          <p:cNvSpPr txBox="1">
            <a:spLocks noGrp="1"/>
          </p:cNvSpPr>
          <p:nvPr>
            <p:ph type="body" idx="2"/>
          </p:nvPr>
        </p:nvSpPr>
        <p:spPr>
          <a:xfrm>
            <a:off x="654140" y="2400493"/>
            <a:ext cx="11174412" cy="1380199"/>
          </a:xfrm>
          <a:prstGeom prst="rect">
            <a:avLst/>
          </a:prstGeom>
          <a:noFill/>
          <a:ln>
            <a:noFill/>
          </a:ln>
        </p:spPr>
        <p:txBody>
          <a:bodyPr spcFirstLastPara="1" wrap="square" lIns="0" tIns="46800" rIns="0" bIns="45700" anchor="t" anchorCtr="0">
            <a:noAutofit/>
          </a:bodyPr>
          <a:lstStyle/>
          <a:p>
            <a:pPr marL="0" lvl="0" indent="0" algn="just" rtl="0">
              <a:lnSpc>
                <a:spcPct val="100000"/>
              </a:lnSpc>
              <a:spcAft>
                <a:spcPts val="0"/>
              </a:spcAft>
              <a:buSzPts val="2200"/>
              <a:buNone/>
            </a:pPr>
            <a:r>
              <a:rPr lang="en-US" sz="2000" dirty="0"/>
              <a:t>Jonas é um cantor e </a:t>
            </a:r>
            <a:r>
              <a:rPr lang="en-US" sz="2000" dirty="0" err="1"/>
              <a:t>músico</a:t>
            </a:r>
            <a:r>
              <a:rPr lang="en-US" sz="2000" dirty="0"/>
              <a:t> </a:t>
            </a:r>
            <a:r>
              <a:rPr lang="en-US" sz="2000" dirty="0" err="1"/>
              <a:t>famoso</a:t>
            </a:r>
            <a:r>
              <a:rPr lang="en-US" sz="2000" dirty="0"/>
              <a:t>. Ele </a:t>
            </a:r>
            <a:r>
              <a:rPr lang="en-US" sz="2000" dirty="0" err="1"/>
              <a:t>também</a:t>
            </a:r>
            <a:r>
              <a:rPr lang="en-US" sz="2000" dirty="0"/>
              <a:t> é um </a:t>
            </a:r>
            <a:r>
              <a:rPr lang="en-US" sz="2000" dirty="0" err="1"/>
              <a:t>ativista</a:t>
            </a:r>
            <a:r>
              <a:rPr lang="en-US" sz="2000" dirty="0"/>
              <a:t> </a:t>
            </a:r>
            <a:r>
              <a:rPr lang="en-US" sz="2000" dirty="0" err="1"/>
              <a:t>próximo</a:t>
            </a:r>
            <a:r>
              <a:rPr lang="en-US" sz="2000" dirty="0"/>
              <a:t> ao </a:t>
            </a:r>
            <a:r>
              <a:rPr lang="en-US" sz="2000" dirty="0" err="1"/>
              <a:t>partido</a:t>
            </a:r>
            <a:r>
              <a:rPr lang="en-US" sz="2000" dirty="0"/>
              <a:t> da </a:t>
            </a:r>
            <a:r>
              <a:rPr lang="en-US" sz="2000" dirty="0" err="1"/>
              <a:t>oposição</a:t>
            </a:r>
            <a:r>
              <a:rPr lang="en-US" sz="2000" dirty="0"/>
              <a:t> e, em </a:t>
            </a:r>
            <a:r>
              <a:rPr lang="en-US" sz="2000" dirty="0" err="1"/>
              <a:t>várias</a:t>
            </a:r>
            <a:r>
              <a:rPr lang="en-US" sz="2000" dirty="0"/>
              <a:t> </a:t>
            </a:r>
            <a:r>
              <a:rPr lang="en-US" sz="2000" dirty="0" err="1"/>
              <a:t>ocasiões</a:t>
            </a:r>
            <a:r>
              <a:rPr lang="en-US" sz="2000" dirty="0"/>
              <a:t>, </a:t>
            </a:r>
            <a:r>
              <a:rPr lang="en-US" sz="2000" dirty="0" err="1"/>
              <a:t>criticou</a:t>
            </a:r>
            <a:r>
              <a:rPr lang="en-US" sz="2000" dirty="0"/>
              <a:t> o </a:t>
            </a:r>
            <a:r>
              <a:rPr lang="en-US" sz="2000" dirty="0" err="1"/>
              <a:t>governo</a:t>
            </a:r>
            <a:r>
              <a:rPr lang="en-US" sz="2000" dirty="0"/>
              <a:t> em </a:t>
            </a:r>
            <a:r>
              <a:rPr lang="en-US" sz="2000" dirty="0" err="1"/>
              <a:t>público</a:t>
            </a:r>
            <a:r>
              <a:rPr lang="en-US" sz="2000" dirty="0"/>
              <a:t>. </a:t>
            </a:r>
            <a:r>
              <a:rPr lang="en-US" sz="2000" dirty="0" err="1"/>
              <a:t>Recentemente</a:t>
            </a:r>
            <a:r>
              <a:rPr lang="en-US" sz="2000" dirty="0"/>
              <a:t>, </a:t>
            </a:r>
            <a:r>
              <a:rPr lang="en-US" sz="2000" dirty="0" err="1"/>
              <a:t>todos</a:t>
            </a:r>
            <a:r>
              <a:rPr lang="en-US" sz="2000" dirty="0"/>
              <a:t> </a:t>
            </a:r>
            <a:r>
              <a:rPr lang="en-US" sz="2000" dirty="0" err="1"/>
              <a:t>os</a:t>
            </a:r>
            <a:r>
              <a:rPr lang="en-US" sz="2000" dirty="0"/>
              <a:t> seus shows </a:t>
            </a:r>
            <a:r>
              <a:rPr lang="en-US" sz="2000" dirty="0" err="1"/>
              <a:t>foram</a:t>
            </a:r>
            <a:r>
              <a:rPr lang="en-US" sz="2000" dirty="0"/>
              <a:t> </a:t>
            </a:r>
            <a:r>
              <a:rPr lang="en-US" sz="2000" dirty="0" err="1"/>
              <a:t>cancelados</a:t>
            </a:r>
            <a:r>
              <a:rPr lang="en-US" sz="2000" dirty="0"/>
              <a:t>. Seu </a:t>
            </a:r>
            <a:r>
              <a:rPr lang="en-US" sz="2000" dirty="0" err="1"/>
              <a:t>passaporte</a:t>
            </a:r>
            <a:r>
              <a:rPr lang="en-US" sz="2000" dirty="0"/>
              <a:t> foi </a:t>
            </a:r>
            <a:r>
              <a:rPr lang="en-US" sz="2000" dirty="0" err="1"/>
              <a:t>confiscado</a:t>
            </a:r>
            <a:r>
              <a:rPr lang="en-US" sz="2000" dirty="0"/>
              <a:t> e </a:t>
            </a:r>
            <a:r>
              <a:rPr lang="en-US" sz="2000" dirty="0" err="1"/>
              <a:t>ele</a:t>
            </a:r>
            <a:r>
              <a:rPr lang="en-US" sz="2000" dirty="0"/>
              <a:t> </a:t>
            </a:r>
            <a:r>
              <a:rPr lang="en-US" sz="2000" dirty="0" err="1"/>
              <a:t>não</a:t>
            </a:r>
            <a:r>
              <a:rPr lang="en-US" sz="2000" dirty="0"/>
              <a:t> tem </a:t>
            </a:r>
            <a:r>
              <a:rPr lang="en-US" sz="2000" dirty="0" err="1"/>
              <a:t>mais</a:t>
            </a:r>
            <a:r>
              <a:rPr lang="en-US" sz="2000" dirty="0"/>
              <a:t> </a:t>
            </a:r>
            <a:r>
              <a:rPr lang="en-US" sz="2000" dirty="0" err="1"/>
              <a:t>permissão</a:t>
            </a:r>
            <a:r>
              <a:rPr lang="en-US" sz="2000" dirty="0"/>
              <a:t> para </a:t>
            </a:r>
            <a:r>
              <a:rPr lang="en-US" sz="2000" dirty="0" err="1"/>
              <a:t>viajar</a:t>
            </a:r>
            <a:r>
              <a:rPr lang="en-US" sz="2000" dirty="0"/>
              <a:t> ao exterior por motivos </a:t>
            </a:r>
            <a:r>
              <a:rPr lang="en-US" sz="2000" dirty="0" err="1"/>
              <a:t>pessoais</a:t>
            </a:r>
            <a:r>
              <a:rPr lang="en-US" sz="2000" dirty="0"/>
              <a:t> ou </a:t>
            </a:r>
            <a:r>
              <a:rPr lang="en-US" sz="2000" dirty="0" err="1"/>
              <a:t>profissionais</a:t>
            </a:r>
            <a:r>
              <a:rPr lang="en-US" sz="2000" dirty="0"/>
              <a:t>. </a:t>
            </a:r>
            <a:endParaRPr sz="2000" dirty="0"/>
          </a:p>
        </p:txBody>
      </p:sp>
      <p:sp>
        <p:nvSpPr>
          <p:cNvPr id="474" name="Google Shape;474;p43"/>
          <p:cNvSpPr txBox="1">
            <a:spLocks noGrp="1"/>
          </p:cNvSpPr>
          <p:nvPr>
            <p:ph type="title"/>
          </p:nvPr>
        </p:nvSpPr>
        <p:spPr>
          <a:xfrm>
            <a:off x="326575" y="325585"/>
            <a:ext cx="11501977"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Exercício 4.1 – </a:t>
            </a:r>
            <a:r>
              <a:rPr lang="en-US" sz="3000" dirty="0" err="1"/>
              <a:t>Cenários</a:t>
            </a:r>
            <a:r>
              <a:rPr lang="en-US" sz="3000" dirty="0"/>
              <a:t> de </a:t>
            </a:r>
            <a:r>
              <a:rPr lang="en-US" sz="3000" dirty="0" err="1"/>
              <a:t>violações</a:t>
            </a:r>
            <a:r>
              <a:rPr lang="en-US" sz="3000" dirty="0"/>
              <a:t> dos </a:t>
            </a:r>
            <a:r>
              <a:rPr lang="en-US" sz="3000" dirty="0" err="1"/>
              <a:t>direitos</a:t>
            </a:r>
            <a:r>
              <a:rPr lang="en-US" sz="3000" dirty="0"/>
              <a:t> </a:t>
            </a:r>
            <a:r>
              <a:rPr lang="en-US" sz="3000" dirty="0" err="1"/>
              <a:t>humanos</a:t>
            </a:r>
            <a:r>
              <a:rPr lang="en-US" sz="3000" dirty="0"/>
              <a:t> - 3</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44"/>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44</a:t>
            </a:fld>
            <a:endParaRPr/>
          </a:p>
        </p:txBody>
      </p:sp>
      <p:sp>
        <p:nvSpPr>
          <p:cNvPr id="481" name="Google Shape;481;p44"/>
          <p:cNvSpPr txBox="1">
            <a:spLocks noGrp="1"/>
          </p:cNvSpPr>
          <p:nvPr>
            <p:ph type="body" idx="1"/>
          </p:nvPr>
        </p:nvSpPr>
        <p:spPr>
          <a:xfrm>
            <a:off x="507207" y="1331083"/>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dirty="0"/>
              <a:t>Cenário 4: Eva</a:t>
            </a:r>
            <a:endParaRPr dirty="0"/>
          </a:p>
        </p:txBody>
      </p:sp>
      <p:sp>
        <p:nvSpPr>
          <p:cNvPr id="482" name="Google Shape;482;p44"/>
          <p:cNvSpPr txBox="1">
            <a:spLocks noGrp="1"/>
          </p:cNvSpPr>
          <p:nvPr>
            <p:ph type="body" idx="2"/>
          </p:nvPr>
        </p:nvSpPr>
        <p:spPr>
          <a:xfrm>
            <a:off x="507195" y="1902973"/>
            <a:ext cx="11174412" cy="1930474"/>
          </a:xfrm>
          <a:prstGeom prst="rect">
            <a:avLst/>
          </a:prstGeom>
          <a:noFill/>
          <a:ln>
            <a:noFill/>
          </a:ln>
        </p:spPr>
        <p:txBody>
          <a:bodyPr spcFirstLastPara="1" wrap="square" lIns="0" tIns="46800" rIns="0" bIns="45700" anchor="t" anchorCtr="0">
            <a:noAutofit/>
          </a:bodyPr>
          <a:lstStyle/>
          <a:p>
            <a:pPr marL="0" lvl="0" indent="0" algn="just" rtl="0">
              <a:lnSpc>
                <a:spcPct val="100000"/>
              </a:lnSpc>
              <a:spcAft>
                <a:spcPts val="0"/>
              </a:spcAft>
              <a:buSzPts val="2200"/>
              <a:buNone/>
            </a:pPr>
            <a:r>
              <a:rPr lang="en-US" sz="2000" dirty="0"/>
              <a:t>Eva </a:t>
            </a:r>
            <a:r>
              <a:rPr lang="en-US" sz="2000" dirty="0" err="1"/>
              <a:t>quer</a:t>
            </a:r>
            <a:r>
              <a:rPr lang="en-US" sz="2000" dirty="0"/>
              <a:t> se </a:t>
            </a:r>
            <a:r>
              <a:rPr lang="en-US" sz="2000" dirty="0" err="1"/>
              <a:t>casar</a:t>
            </a:r>
            <a:r>
              <a:rPr lang="en-US" sz="2000" dirty="0"/>
              <a:t> com um </a:t>
            </a:r>
            <a:r>
              <a:rPr lang="en-US" sz="2000" dirty="0" err="1"/>
              <a:t>homem</a:t>
            </a:r>
            <a:r>
              <a:rPr lang="en-US" sz="2000" dirty="0"/>
              <a:t> de </a:t>
            </a:r>
            <a:r>
              <a:rPr lang="en-US" sz="2000" dirty="0" err="1"/>
              <a:t>outra</a:t>
            </a:r>
            <a:r>
              <a:rPr lang="en-US" sz="2000" dirty="0"/>
              <a:t> </a:t>
            </a:r>
            <a:r>
              <a:rPr lang="en-US" sz="2000" dirty="0" err="1"/>
              <a:t>religião</a:t>
            </a:r>
            <a:r>
              <a:rPr lang="en-US" sz="2000" dirty="0"/>
              <a:t> e </a:t>
            </a:r>
            <a:r>
              <a:rPr lang="en-US" sz="2000" dirty="0" err="1"/>
              <a:t>adotar</a:t>
            </a:r>
            <a:r>
              <a:rPr lang="en-US" sz="2000" dirty="0"/>
              <a:t> a </a:t>
            </a:r>
            <a:r>
              <a:rPr lang="en-US" sz="2000" dirty="0" err="1"/>
              <a:t>fé</a:t>
            </a:r>
            <a:r>
              <a:rPr lang="en-US" sz="2000" dirty="0"/>
              <a:t> </a:t>
            </a:r>
            <a:r>
              <a:rPr lang="en-US" sz="2000" dirty="0" err="1"/>
              <a:t>desse</a:t>
            </a:r>
            <a:r>
              <a:rPr lang="en-US" sz="2000" dirty="0"/>
              <a:t> </a:t>
            </a:r>
            <a:r>
              <a:rPr lang="en-US" sz="2000" dirty="0" err="1"/>
              <a:t>homem</a:t>
            </a:r>
            <a:r>
              <a:rPr lang="en-US" sz="2000" dirty="0"/>
              <a:t>. Como se </a:t>
            </a:r>
            <a:r>
              <a:rPr lang="en-US" sz="2000" dirty="0" err="1"/>
              <a:t>trata</a:t>
            </a:r>
            <a:r>
              <a:rPr lang="en-US" sz="2000" dirty="0"/>
              <a:t> de um </a:t>
            </a:r>
            <a:r>
              <a:rPr lang="en-US" sz="2000" dirty="0" err="1"/>
              <a:t>grupo</a:t>
            </a:r>
            <a:r>
              <a:rPr lang="en-US" sz="2000" dirty="0"/>
              <a:t> religioso </a:t>
            </a:r>
            <a:r>
              <a:rPr lang="en-US" sz="2000" dirty="0" err="1"/>
              <a:t>minoritário</a:t>
            </a:r>
            <a:r>
              <a:rPr lang="en-US" sz="2000" dirty="0"/>
              <a:t> </a:t>
            </a:r>
            <a:r>
              <a:rPr lang="en-US" sz="2000" dirty="0" err="1"/>
              <a:t>perseguido</a:t>
            </a:r>
            <a:r>
              <a:rPr lang="en-US" sz="2000" dirty="0"/>
              <a:t> em seu </a:t>
            </a:r>
            <a:r>
              <a:rPr lang="en-US" sz="2000" dirty="0" err="1"/>
              <a:t>país</a:t>
            </a:r>
            <a:r>
              <a:rPr lang="en-US" sz="2000" dirty="0"/>
              <a:t>, </a:t>
            </a:r>
            <a:r>
              <a:rPr lang="en-US" sz="2000" dirty="0" err="1"/>
              <a:t>ela</a:t>
            </a:r>
            <a:r>
              <a:rPr lang="en-US" sz="2000" dirty="0"/>
              <a:t> é </a:t>
            </a:r>
            <a:r>
              <a:rPr lang="en-US" sz="2000" dirty="0" err="1"/>
              <a:t>sequestrada</a:t>
            </a:r>
            <a:r>
              <a:rPr lang="en-US" sz="2000" dirty="0"/>
              <a:t> e </a:t>
            </a:r>
            <a:r>
              <a:rPr lang="en-US" sz="2000" dirty="0" err="1"/>
              <a:t>forçada</a:t>
            </a:r>
            <a:r>
              <a:rPr lang="en-US" sz="2000" dirty="0"/>
              <a:t> a se </a:t>
            </a:r>
            <a:r>
              <a:rPr lang="en-US" sz="2000" dirty="0" err="1"/>
              <a:t>casar</a:t>
            </a:r>
            <a:r>
              <a:rPr lang="en-US" sz="2000" dirty="0"/>
              <a:t> com outro </a:t>
            </a:r>
            <a:r>
              <a:rPr lang="en-US" sz="2000" dirty="0" err="1"/>
              <a:t>homem</a:t>
            </a:r>
            <a:r>
              <a:rPr lang="en-US" sz="2000" dirty="0"/>
              <a:t>. Ele </a:t>
            </a:r>
            <a:r>
              <a:rPr lang="en-US" sz="2000" dirty="0" err="1"/>
              <a:t>trata</a:t>
            </a:r>
            <a:r>
              <a:rPr lang="en-US" sz="2000" dirty="0"/>
              <a:t> como uma serva e a </a:t>
            </a:r>
            <a:r>
              <a:rPr lang="en-US" sz="2000" dirty="0" err="1"/>
              <a:t>obriga</a:t>
            </a:r>
            <a:r>
              <a:rPr lang="en-US" sz="2000" dirty="0"/>
              <a:t> a fazer </a:t>
            </a:r>
            <a:r>
              <a:rPr lang="en-US" sz="2000" dirty="0" err="1"/>
              <a:t>coisas</a:t>
            </a:r>
            <a:r>
              <a:rPr lang="en-US" sz="2000" dirty="0"/>
              <a:t> que </a:t>
            </a:r>
            <a:r>
              <a:rPr lang="en-US" sz="2000" dirty="0" err="1"/>
              <a:t>ela</a:t>
            </a:r>
            <a:r>
              <a:rPr lang="en-US" sz="2000" dirty="0"/>
              <a:t> </a:t>
            </a:r>
            <a:r>
              <a:rPr lang="en-US" sz="2000" dirty="0" err="1"/>
              <a:t>não</a:t>
            </a:r>
            <a:r>
              <a:rPr lang="en-US" sz="2000" dirty="0"/>
              <a:t> </a:t>
            </a:r>
            <a:r>
              <a:rPr lang="en-US" sz="2000" dirty="0" err="1"/>
              <a:t>quer</a:t>
            </a:r>
            <a:r>
              <a:rPr lang="en-US" sz="2000" dirty="0"/>
              <a:t> fazer. Ela </a:t>
            </a:r>
            <a:r>
              <a:rPr lang="en-US" sz="2000" dirty="0" err="1"/>
              <a:t>não</a:t>
            </a:r>
            <a:r>
              <a:rPr lang="en-US" sz="2000" dirty="0"/>
              <a:t> tem como </a:t>
            </a:r>
            <a:r>
              <a:rPr lang="en-US" sz="2000" dirty="0" err="1"/>
              <a:t>escapar</a:t>
            </a:r>
            <a:r>
              <a:rPr lang="en-US" sz="2000" dirty="0"/>
              <a:t> dessa </a:t>
            </a:r>
            <a:r>
              <a:rPr lang="en-US" sz="2000" dirty="0" err="1"/>
              <a:t>situação</a:t>
            </a:r>
            <a:r>
              <a:rPr lang="en-US" sz="2000" dirty="0"/>
              <a:t>. Devido à lei </a:t>
            </a:r>
            <a:r>
              <a:rPr lang="en-US" sz="2000" dirty="0" err="1"/>
              <a:t>nacional</a:t>
            </a:r>
            <a:r>
              <a:rPr lang="en-US" sz="2000" dirty="0"/>
              <a:t> do </a:t>
            </a:r>
            <a:r>
              <a:rPr lang="en-US" sz="2000" dirty="0" err="1"/>
              <a:t>país</a:t>
            </a:r>
            <a:r>
              <a:rPr lang="en-US" sz="2000" dirty="0"/>
              <a:t> </a:t>
            </a:r>
            <a:r>
              <a:rPr lang="en-US" sz="2000" dirty="0" err="1"/>
              <a:t>relativa</a:t>
            </a:r>
            <a:r>
              <a:rPr lang="en-US" sz="2000" dirty="0"/>
              <a:t> ao </a:t>
            </a:r>
            <a:r>
              <a:rPr lang="en-US" sz="2000" dirty="0" err="1"/>
              <a:t>casamento</a:t>
            </a:r>
            <a:r>
              <a:rPr lang="en-US" sz="2000" dirty="0"/>
              <a:t>, há </a:t>
            </a:r>
            <a:r>
              <a:rPr lang="en-US" sz="2000" dirty="0" err="1"/>
              <a:t>muitas</a:t>
            </a:r>
            <a:r>
              <a:rPr lang="en-US" sz="2000" dirty="0"/>
              <a:t> </a:t>
            </a:r>
            <a:r>
              <a:rPr lang="en-US" sz="2000" dirty="0" err="1"/>
              <a:t>coisas</a:t>
            </a:r>
            <a:r>
              <a:rPr lang="en-US" sz="2000" dirty="0"/>
              <a:t> que </a:t>
            </a:r>
            <a:r>
              <a:rPr lang="en-US" sz="2000" dirty="0" err="1"/>
              <a:t>ela</a:t>
            </a:r>
            <a:r>
              <a:rPr lang="en-US" sz="2000" dirty="0"/>
              <a:t> </a:t>
            </a:r>
            <a:r>
              <a:rPr lang="en-US" sz="2000" dirty="0" err="1"/>
              <a:t>não</a:t>
            </a:r>
            <a:r>
              <a:rPr lang="en-US" sz="2000" dirty="0"/>
              <a:t> </a:t>
            </a:r>
            <a:r>
              <a:rPr lang="en-US" sz="2000" dirty="0" err="1"/>
              <a:t>pode</a:t>
            </a:r>
            <a:r>
              <a:rPr lang="en-US" sz="2000" dirty="0"/>
              <a:t> fazer sem o </a:t>
            </a:r>
            <a:r>
              <a:rPr lang="en-US" sz="2000" dirty="0" err="1"/>
              <a:t>consentimento</a:t>
            </a:r>
            <a:r>
              <a:rPr lang="en-US" sz="2000" dirty="0"/>
              <a:t> dele, como </a:t>
            </a:r>
            <a:r>
              <a:rPr lang="en-US" sz="2000" dirty="0" err="1"/>
              <a:t>encontrar</a:t>
            </a:r>
            <a:r>
              <a:rPr lang="en-US" sz="2000" dirty="0"/>
              <a:t> outro </a:t>
            </a:r>
            <a:r>
              <a:rPr lang="en-US" sz="2000" dirty="0" err="1"/>
              <a:t>lugar</a:t>
            </a:r>
            <a:r>
              <a:rPr lang="en-US" sz="2000" dirty="0"/>
              <a:t> para </a:t>
            </a:r>
            <a:r>
              <a:rPr lang="en-US" sz="2000" dirty="0" err="1"/>
              <a:t>morar</a:t>
            </a:r>
            <a:r>
              <a:rPr lang="en-US" sz="2000" dirty="0"/>
              <a:t> ou </a:t>
            </a:r>
            <a:r>
              <a:rPr lang="en-US" sz="2000" dirty="0" err="1"/>
              <a:t>reclamar</a:t>
            </a:r>
            <a:r>
              <a:rPr lang="en-US" sz="2000" dirty="0"/>
              <a:t> à </a:t>
            </a:r>
            <a:r>
              <a:rPr lang="en-US" sz="2000" dirty="0" err="1"/>
              <a:t>polícia</a:t>
            </a:r>
            <a:r>
              <a:rPr lang="en-US" sz="2000" dirty="0"/>
              <a:t>. O </a:t>
            </a:r>
            <a:r>
              <a:rPr lang="en-US" sz="2000" dirty="0" err="1"/>
              <a:t>divórcio</a:t>
            </a:r>
            <a:r>
              <a:rPr lang="en-US" sz="2000" dirty="0"/>
              <a:t> </a:t>
            </a:r>
            <a:r>
              <a:rPr lang="en-US" sz="2000" dirty="0" err="1"/>
              <a:t>também</a:t>
            </a:r>
            <a:r>
              <a:rPr lang="en-US" sz="2000" dirty="0"/>
              <a:t> é </a:t>
            </a:r>
            <a:r>
              <a:rPr lang="en-US" sz="2000" dirty="0" err="1"/>
              <a:t>proibido</a:t>
            </a:r>
            <a:r>
              <a:rPr lang="en-US" sz="2000" dirty="0"/>
              <a:t>. </a:t>
            </a:r>
            <a:endParaRPr sz="2000" dirty="0"/>
          </a:p>
        </p:txBody>
      </p:sp>
      <p:sp>
        <p:nvSpPr>
          <p:cNvPr id="483" name="Google Shape;483;p44"/>
          <p:cNvSpPr txBox="1">
            <a:spLocks noGrp="1"/>
          </p:cNvSpPr>
          <p:nvPr>
            <p:ph type="title"/>
          </p:nvPr>
        </p:nvSpPr>
        <p:spPr>
          <a:xfrm>
            <a:off x="128700" y="364033"/>
            <a:ext cx="11934600" cy="10047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Exercício 4.1: </a:t>
            </a:r>
            <a:r>
              <a:rPr lang="en-US" sz="3000" dirty="0" err="1"/>
              <a:t>Cenários</a:t>
            </a:r>
            <a:r>
              <a:rPr lang="en-US" sz="3000" dirty="0"/>
              <a:t> de </a:t>
            </a:r>
            <a:r>
              <a:rPr lang="en-US" sz="3000" dirty="0" err="1"/>
              <a:t>violações</a:t>
            </a:r>
            <a:r>
              <a:rPr lang="en-US" sz="3000" dirty="0"/>
              <a:t> dos </a:t>
            </a:r>
            <a:r>
              <a:rPr lang="en-US" sz="3000" dirty="0" err="1"/>
              <a:t>direitos</a:t>
            </a:r>
            <a:r>
              <a:rPr lang="en-US" sz="3000" dirty="0"/>
              <a:t> </a:t>
            </a:r>
            <a:r>
              <a:rPr lang="en-US" sz="3000" dirty="0" err="1"/>
              <a:t>humanos</a:t>
            </a:r>
            <a:r>
              <a:rPr lang="en-US" sz="3000" dirty="0"/>
              <a:t> - 4</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45"/>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45</a:t>
            </a:fld>
            <a:endParaRPr/>
          </a:p>
        </p:txBody>
      </p:sp>
      <p:sp>
        <p:nvSpPr>
          <p:cNvPr id="490" name="Google Shape;490;p45"/>
          <p:cNvSpPr txBox="1">
            <a:spLocks noGrp="1"/>
          </p:cNvSpPr>
          <p:nvPr>
            <p:ph type="body" idx="1"/>
          </p:nvPr>
        </p:nvSpPr>
        <p:spPr>
          <a:xfrm>
            <a:off x="507207" y="1230193"/>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dirty="0"/>
              <a:t>Cenário 5: Davi</a:t>
            </a:r>
            <a:endParaRPr dirty="0"/>
          </a:p>
        </p:txBody>
      </p:sp>
      <p:sp>
        <p:nvSpPr>
          <p:cNvPr id="491" name="Google Shape;491;p45"/>
          <p:cNvSpPr txBox="1">
            <a:spLocks noGrp="1"/>
          </p:cNvSpPr>
          <p:nvPr>
            <p:ph type="body" idx="2"/>
          </p:nvPr>
        </p:nvSpPr>
        <p:spPr>
          <a:xfrm>
            <a:off x="507195" y="2233330"/>
            <a:ext cx="11174412" cy="1881470"/>
          </a:xfrm>
          <a:prstGeom prst="rect">
            <a:avLst/>
          </a:prstGeom>
          <a:noFill/>
          <a:ln>
            <a:noFill/>
          </a:ln>
        </p:spPr>
        <p:txBody>
          <a:bodyPr spcFirstLastPara="1" wrap="square" lIns="0" tIns="46800" rIns="0" bIns="45700" anchor="t" anchorCtr="0">
            <a:noAutofit/>
          </a:bodyPr>
          <a:lstStyle/>
          <a:p>
            <a:pPr marL="0" lvl="0" indent="0" algn="just" rtl="0">
              <a:lnSpc>
                <a:spcPct val="100000"/>
              </a:lnSpc>
              <a:spcAft>
                <a:spcPts val="0"/>
              </a:spcAft>
              <a:buSzPts val="2200"/>
              <a:buNone/>
            </a:pPr>
            <a:r>
              <a:rPr lang="en-US" dirty="0"/>
              <a:t>Davi é um </a:t>
            </a:r>
            <a:r>
              <a:rPr lang="en-US" dirty="0" err="1"/>
              <a:t>defensor</a:t>
            </a:r>
            <a:r>
              <a:rPr lang="en-US" dirty="0"/>
              <a:t> dos </a:t>
            </a:r>
            <a:r>
              <a:rPr lang="en-US" dirty="0" err="1"/>
              <a:t>direitos</a:t>
            </a:r>
            <a:r>
              <a:rPr lang="en-US" dirty="0"/>
              <a:t> </a:t>
            </a:r>
            <a:r>
              <a:rPr lang="en-US" dirty="0" err="1"/>
              <a:t>humanos</a:t>
            </a:r>
            <a:r>
              <a:rPr lang="en-US" dirty="0"/>
              <a:t> e está </a:t>
            </a:r>
            <a:r>
              <a:rPr lang="en-US" dirty="0" err="1"/>
              <a:t>tentando</a:t>
            </a:r>
            <a:r>
              <a:rPr lang="en-US" dirty="0"/>
              <a:t> </a:t>
            </a:r>
            <a:r>
              <a:rPr lang="en-US" dirty="0" err="1"/>
              <a:t>criar</a:t>
            </a:r>
            <a:r>
              <a:rPr lang="en-US" dirty="0"/>
              <a:t> uma ONG de </a:t>
            </a:r>
            <a:r>
              <a:rPr lang="en-US" dirty="0" err="1"/>
              <a:t>defesa</a:t>
            </a:r>
            <a:r>
              <a:rPr lang="en-US" dirty="0"/>
              <a:t> dos </a:t>
            </a:r>
            <a:r>
              <a:rPr lang="en-US" dirty="0" err="1"/>
              <a:t>direitos</a:t>
            </a:r>
            <a:r>
              <a:rPr lang="en-US" dirty="0"/>
              <a:t> </a:t>
            </a:r>
            <a:r>
              <a:rPr lang="en-US" dirty="0" err="1"/>
              <a:t>humanos</a:t>
            </a:r>
            <a:r>
              <a:rPr lang="en-US" dirty="0"/>
              <a:t> em seu </a:t>
            </a:r>
            <a:r>
              <a:rPr lang="en-US" dirty="0" err="1"/>
              <a:t>país</a:t>
            </a:r>
            <a:r>
              <a:rPr lang="en-US" dirty="0"/>
              <a:t>. Há </a:t>
            </a:r>
            <a:r>
              <a:rPr lang="en-US" dirty="0" err="1"/>
              <a:t>dois</a:t>
            </a:r>
            <a:r>
              <a:rPr lang="en-US" dirty="0"/>
              <a:t> meses, </a:t>
            </a:r>
            <a:r>
              <a:rPr lang="en-US" dirty="0" err="1"/>
              <a:t>ele</a:t>
            </a:r>
            <a:r>
              <a:rPr lang="en-US" dirty="0"/>
              <a:t> foi </a:t>
            </a:r>
            <a:r>
              <a:rPr lang="en-US" dirty="0" err="1"/>
              <a:t>preso</a:t>
            </a:r>
            <a:r>
              <a:rPr lang="en-US" dirty="0"/>
              <a:t> e </a:t>
            </a:r>
            <a:r>
              <a:rPr lang="en-US" dirty="0" err="1"/>
              <a:t>condenado</a:t>
            </a:r>
            <a:r>
              <a:rPr lang="en-US" dirty="0"/>
              <a:t> à </a:t>
            </a:r>
            <a:r>
              <a:rPr lang="en-US" dirty="0" err="1"/>
              <a:t>pena</a:t>
            </a:r>
            <a:r>
              <a:rPr lang="en-US" dirty="0"/>
              <a:t> de </a:t>
            </a:r>
            <a:r>
              <a:rPr lang="en-US" dirty="0" err="1"/>
              <a:t>morte</a:t>
            </a:r>
            <a:r>
              <a:rPr lang="en-US" dirty="0"/>
              <a:t> por </a:t>
            </a:r>
            <a:r>
              <a:rPr lang="en-US" dirty="0" err="1"/>
              <a:t>traição</a:t>
            </a:r>
            <a:r>
              <a:rPr lang="en-US" dirty="0"/>
              <a:t> por </a:t>
            </a:r>
            <a:r>
              <a:rPr lang="en-US" dirty="0" err="1"/>
              <a:t>ter</a:t>
            </a:r>
            <a:r>
              <a:rPr lang="en-US" dirty="0"/>
              <a:t> </a:t>
            </a:r>
            <a:r>
              <a:rPr lang="en-US" dirty="0" err="1"/>
              <a:t>criticado</a:t>
            </a:r>
            <a:r>
              <a:rPr lang="en-US" dirty="0"/>
              <a:t> o </a:t>
            </a:r>
            <a:r>
              <a:rPr lang="en-US" dirty="0" err="1"/>
              <a:t>governo</a:t>
            </a:r>
            <a:r>
              <a:rPr lang="en-US" dirty="0"/>
              <a:t>. </a:t>
            </a:r>
            <a:r>
              <a:rPr lang="en-US" dirty="0" err="1"/>
              <a:t>Desde</a:t>
            </a:r>
            <a:r>
              <a:rPr lang="en-US" dirty="0"/>
              <a:t> que foi </a:t>
            </a:r>
            <a:r>
              <a:rPr lang="en-US" dirty="0" err="1"/>
              <a:t>preso</a:t>
            </a:r>
            <a:r>
              <a:rPr lang="en-US" dirty="0"/>
              <a:t>, </a:t>
            </a:r>
            <a:r>
              <a:rPr lang="en-US" dirty="0" err="1"/>
              <a:t>ele</a:t>
            </a:r>
            <a:r>
              <a:rPr lang="en-US" dirty="0"/>
              <a:t> tem </a:t>
            </a:r>
            <a:r>
              <a:rPr lang="en-US" dirty="0" err="1"/>
              <a:t>sido</a:t>
            </a:r>
            <a:r>
              <a:rPr lang="en-US" dirty="0"/>
              <a:t> </a:t>
            </a:r>
            <a:r>
              <a:rPr lang="en-US" dirty="0" err="1"/>
              <a:t>repetidamente</a:t>
            </a:r>
            <a:r>
              <a:rPr lang="en-US" dirty="0"/>
              <a:t> </a:t>
            </a:r>
            <a:r>
              <a:rPr lang="en-US" dirty="0" err="1"/>
              <a:t>humilhado</a:t>
            </a:r>
            <a:r>
              <a:rPr lang="en-US" dirty="0"/>
              <a:t> e </a:t>
            </a:r>
            <a:r>
              <a:rPr lang="en-US" dirty="0" err="1"/>
              <a:t>torturado</a:t>
            </a:r>
            <a:r>
              <a:rPr lang="en-US" dirty="0"/>
              <a:t>. As cartas que </a:t>
            </a:r>
            <a:r>
              <a:rPr lang="en-US" dirty="0" err="1"/>
              <a:t>ele</a:t>
            </a:r>
            <a:r>
              <a:rPr lang="en-US" dirty="0"/>
              <a:t> </a:t>
            </a:r>
            <a:r>
              <a:rPr lang="en-US" dirty="0" err="1"/>
              <a:t>recebe</a:t>
            </a:r>
            <a:r>
              <a:rPr lang="en-US" dirty="0"/>
              <a:t> na </a:t>
            </a:r>
            <a:r>
              <a:rPr lang="en-US" dirty="0" err="1"/>
              <a:t>prisão</a:t>
            </a:r>
            <a:r>
              <a:rPr lang="en-US" dirty="0"/>
              <a:t> são </a:t>
            </a:r>
            <a:r>
              <a:rPr lang="en-US" dirty="0" err="1"/>
              <a:t>abertas</a:t>
            </a:r>
            <a:r>
              <a:rPr lang="en-US" dirty="0"/>
              <a:t> </a:t>
            </a:r>
            <a:r>
              <a:rPr lang="en-US" dirty="0" err="1"/>
              <a:t>pelos</a:t>
            </a:r>
            <a:r>
              <a:rPr lang="en-US" dirty="0"/>
              <a:t> </a:t>
            </a:r>
            <a:r>
              <a:rPr lang="en-US" dirty="0" err="1"/>
              <a:t>funcionários</a:t>
            </a:r>
            <a:r>
              <a:rPr lang="en-US" dirty="0"/>
              <a:t> da </a:t>
            </a:r>
            <a:r>
              <a:rPr lang="en-US" dirty="0" err="1"/>
              <a:t>prisão</a:t>
            </a:r>
            <a:r>
              <a:rPr lang="en-US" dirty="0"/>
              <a:t> antes de </a:t>
            </a:r>
            <a:r>
              <a:rPr lang="en-US" dirty="0" err="1"/>
              <a:t>serem</a:t>
            </a:r>
            <a:r>
              <a:rPr lang="en-US" dirty="0"/>
              <a:t> </a:t>
            </a:r>
            <a:r>
              <a:rPr lang="en-US" dirty="0" err="1"/>
              <a:t>entregues</a:t>
            </a:r>
            <a:r>
              <a:rPr lang="en-US" dirty="0"/>
              <a:t> a </a:t>
            </a:r>
            <a:r>
              <a:rPr lang="en-US" dirty="0" err="1"/>
              <a:t>ele</a:t>
            </a:r>
            <a:r>
              <a:rPr lang="en-US" dirty="0"/>
              <a:t> e, em alguns </a:t>
            </a:r>
            <a:r>
              <a:rPr lang="en-US" dirty="0" err="1"/>
              <a:t>casos</a:t>
            </a:r>
            <a:r>
              <a:rPr lang="en-US" dirty="0"/>
              <a:t>, são </a:t>
            </a:r>
            <a:r>
              <a:rPr lang="en-US" dirty="0" err="1"/>
              <a:t>até</a:t>
            </a:r>
            <a:r>
              <a:rPr lang="en-US" dirty="0"/>
              <a:t> </a:t>
            </a:r>
            <a:r>
              <a:rPr lang="en-US" dirty="0" err="1"/>
              <a:t>confiscadas</a:t>
            </a:r>
            <a:r>
              <a:rPr lang="en-US" dirty="0"/>
              <a:t>.</a:t>
            </a:r>
            <a:endParaRPr dirty="0"/>
          </a:p>
        </p:txBody>
      </p:sp>
      <p:sp>
        <p:nvSpPr>
          <p:cNvPr id="492" name="Google Shape;492;p45"/>
          <p:cNvSpPr txBox="1">
            <a:spLocks noGrp="1"/>
          </p:cNvSpPr>
          <p:nvPr>
            <p:ph type="title"/>
          </p:nvPr>
        </p:nvSpPr>
        <p:spPr>
          <a:xfrm>
            <a:off x="228600" y="375405"/>
            <a:ext cx="11723914" cy="571652"/>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Exercício 4.1: </a:t>
            </a:r>
            <a:r>
              <a:rPr lang="en-US" sz="3000" dirty="0" err="1"/>
              <a:t>Cenários</a:t>
            </a:r>
            <a:r>
              <a:rPr lang="en-US" sz="3000" dirty="0"/>
              <a:t> de </a:t>
            </a:r>
            <a:r>
              <a:rPr lang="en-US" sz="3000" dirty="0" err="1"/>
              <a:t>violações</a:t>
            </a:r>
            <a:r>
              <a:rPr lang="en-US" sz="3000" dirty="0"/>
              <a:t> dos </a:t>
            </a:r>
            <a:r>
              <a:rPr lang="en-US" sz="3000" dirty="0" err="1"/>
              <a:t>direitos</a:t>
            </a:r>
            <a:r>
              <a:rPr lang="en-US" sz="3000" dirty="0"/>
              <a:t> </a:t>
            </a:r>
            <a:r>
              <a:rPr lang="en-US" sz="3000" dirty="0" err="1"/>
              <a:t>humanos</a:t>
            </a:r>
            <a:r>
              <a:rPr lang="en-US" sz="3000" dirty="0"/>
              <a:t> - 5</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6"/>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46</a:t>
            </a:fld>
            <a:endParaRPr/>
          </a:p>
        </p:txBody>
      </p:sp>
      <p:sp>
        <p:nvSpPr>
          <p:cNvPr id="499" name="Google Shape;499;p46"/>
          <p:cNvSpPr txBox="1">
            <a:spLocks noGrp="1"/>
          </p:cNvSpPr>
          <p:nvPr>
            <p:ph type="body" idx="1"/>
          </p:nvPr>
        </p:nvSpPr>
        <p:spPr>
          <a:xfrm>
            <a:off x="507205" y="1452923"/>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dirty="0"/>
              <a:t>Cenário 6: Abel</a:t>
            </a:r>
            <a:endParaRPr dirty="0"/>
          </a:p>
        </p:txBody>
      </p:sp>
      <p:sp>
        <p:nvSpPr>
          <p:cNvPr id="500" name="Google Shape;500;p46"/>
          <p:cNvSpPr txBox="1">
            <a:spLocks noGrp="1"/>
          </p:cNvSpPr>
          <p:nvPr>
            <p:ph type="body" idx="2"/>
          </p:nvPr>
        </p:nvSpPr>
        <p:spPr>
          <a:xfrm>
            <a:off x="508794" y="1983922"/>
            <a:ext cx="11174412" cy="2271556"/>
          </a:xfrm>
          <a:prstGeom prst="rect">
            <a:avLst/>
          </a:prstGeom>
          <a:noFill/>
          <a:ln>
            <a:noFill/>
          </a:ln>
        </p:spPr>
        <p:txBody>
          <a:bodyPr spcFirstLastPara="1" wrap="square" lIns="0" tIns="46800" rIns="0" bIns="45700" anchor="t" anchorCtr="0">
            <a:noAutofit/>
          </a:bodyPr>
          <a:lstStyle/>
          <a:p>
            <a:pPr marL="0" lvl="0" indent="0" algn="just" rtl="0">
              <a:lnSpc>
                <a:spcPct val="100000"/>
              </a:lnSpc>
              <a:spcAft>
                <a:spcPts val="0"/>
              </a:spcAft>
              <a:buSzPts val="2200"/>
              <a:buNone/>
            </a:pPr>
            <a:r>
              <a:rPr lang="en-US" sz="2000" dirty="0"/>
              <a:t>Abel é uma </a:t>
            </a:r>
            <a:r>
              <a:rPr lang="en-US" sz="2000" dirty="0" err="1"/>
              <a:t>jovem</a:t>
            </a:r>
            <a:r>
              <a:rPr lang="en-US" sz="2000" dirty="0"/>
              <a:t> com </a:t>
            </a:r>
            <a:r>
              <a:rPr lang="en-US" sz="2000" dirty="0" err="1"/>
              <a:t>deficiência</a:t>
            </a:r>
            <a:r>
              <a:rPr lang="en-US" sz="2000" dirty="0"/>
              <a:t> </a:t>
            </a:r>
            <a:r>
              <a:rPr lang="en-US" sz="2000" dirty="0" err="1"/>
              <a:t>cognitiva</a:t>
            </a:r>
            <a:r>
              <a:rPr lang="en-US" sz="2000" dirty="0"/>
              <a:t>. Ela </a:t>
            </a:r>
            <a:r>
              <a:rPr lang="en-US" sz="2000" dirty="0" err="1"/>
              <a:t>estava</a:t>
            </a:r>
            <a:r>
              <a:rPr lang="en-US" sz="2000" dirty="0"/>
              <a:t> </a:t>
            </a:r>
            <a:r>
              <a:rPr lang="en-US" sz="2000" dirty="0" err="1"/>
              <a:t>vagando</a:t>
            </a:r>
            <a:r>
              <a:rPr lang="en-US" sz="2000" dirty="0"/>
              <a:t> pela </a:t>
            </a:r>
            <a:r>
              <a:rPr lang="en-US" sz="2000" dirty="0" err="1"/>
              <a:t>rua</a:t>
            </a:r>
            <a:r>
              <a:rPr lang="en-US" sz="2000" dirty="0"/>
              <a:t>, </a:t>
            </a:r>
            <a:r>
              <a:rPr lang="en-US" sz="2000" dirty="0" err="1"/>
              <a:t>fazendo</a:t>
            </a:r>
            <a:r>
              <a:rPr lang="en-US" sz="2000" dirty="0"/>
              <a:t> </a:t>
            </a:r>
            <a:r>
              <a:rPr lang="en-US" sz="2000" dirty="0" err="1"/>
              <a:t>movimentos</a:t>
            </a:r>
            <a:r>
              <a:rPr lang="en-US" sz="2000" dirty="0"/>
              <a:t> </a:t>
            </a:r>
            <a:r>
              <a:rPr lang="en-US" sz="2000" dirty="0" err="1"/>
              <a:t>corporais</a:t>
            </a:r>
            <a:r>
              <a:rPr lang="en-US" sz="2000" dirty="0"/>
              <a:t> </a:t>
            </a:r>
            <a:r>
              <a:rPr lang="en-US" sz="2000" dirty="0" err="1"/>
              <a:t>rápidos</a:t>
            </a:r>
            <a:r>
              <a:rPr lang="en-US" sz="2000" dirty="0"/>
              <a:t> e </a:t>
            </a:r>
            <a:r>
              <a:rPr lang="en-US" sz="2000" dirty="0" err="1"/>
              <a:t>repetitivos</a:t>
            </a:r>
            <a:r>
              <a:rPr lang="en-US" sz="2000" dirty="0"/>
              <a:t>, o que </a:t>
            </a:r>
            <a:r>
              <a:rPr lang="en-US" sz="2000" dirty="0" err="1"/>
              <a:t>levou</a:t>
            </a:r>
            <a:r>
              <a:rPr lang="en-US" sz="2000" dirty="0"/>
              <a:t> a </a:t>
            </a:r>
            <a:r>
              <a:rPr lang="en-US" sz="2000" dirty="0" err="1"/>
              <a:t>polícia</a:t>
            </a:r>
            <a:r>
              <a:rPr lang="en-US" sz="2000" dirty="0"/>
              <a:t> a </a:t>
            </a:r>
            <a:r>
              <a:rPr lang="en-US" sz="2000" dirty="0" err="1"/>
              <a:t>abordar</a:t>
            </a:r>
            <a:r>
              <a:rPr lang="en-US" sz="2000" dirty="0"/>
              <a:t>. Quando </a:t>
            </a:r>
            <a:r>
              <a:rPr lang="en-US" sz="2000" dirty="0" err="1"/>
              <a:t>ela</a:t>
            </a:r>
            <a:r>
              <a:rPr lang="en-US" sz="2000" dirty="0"/>
              <a:t> </a:t>
            </a:r>
            <a:r>
              <a:rPr lang="en-US" sz="2000" dirty="0" err="1"/>
              <a:t>não</a:t>
            </a:r>
            <a:r>
              <a:rPr lang="en-US" sz="2000" dirty="0"/>
              <a:t> </a:t>
            </a:r>
            <a:r>
              <a:rPr lang="en-US" sz="2000" dirty="0" err="1"/>
              <a:t>respondeu</a:t>
            </a:r>
            <a:r>
              <a:rPr lang="en-US" sz="2000" dirty="0"/>
              <a:t> </a:t>
            </a:r>
            <a:r>
              <a:rPr lang="en-US" sz="2000" dirty="0" err="1"/>
              <a:t>às</a:t>
            </a:r>
            <a:r>
              <a:rPr lang="en-US" sz="2000" dirty="0"/>
              <a:t> </a:t>
            </a:r>
            <a:r>
              <a:rPr lang="en-US" sz="2000" dirty="0" err="1"/>
              <a:t>perguntas</a:t>
            </a:r>
            <a:r>
              <a:rPr lang="en-US" sz="2000" dirty="0"/>
              <a:t>, foi presa, </a:t>
            </a:r>
            <a:r>
              <a:rPr lang="en-US" sz="2000" dirty="0" err="1"/>
              <a:t>resistindo</a:t>
            </a:r>
            <a:r>
              <a:rPr lang="en-US" sz="2000" dirty="0"/>
              <a:t> </a:t>
            </a:r>
            <a:r>
              <a:rPr lang="en-US" sz="2000" dirty="0" err="1"/>
              <a:t>ativamente</a:t>
            </a:r>
            <a:r>
              <a:rPr lang="en-US" sz="2000" dirty="0"/>
              <a:t>.</a:t>
            </a:r>
            <a:endParaRPr sz="2000" dirty="0"/>
          </a:p>
          <a:p>
            <a:pPr marL="0" lvl="0" indent="0" algn="just" rtl="0">
              <a:lnSpc>
                <a:spcPct val="100000"/>
              </a:lnSpc>
              <a:spcAft>
                <a:spcPts val="0"/>
              </a:spcAft>
              <a:buSzPts val="2200"/>
              <a:buNone/>
            </a:pPr>
            <a:r>
              <a:rPr lang="en-US" sz="2000" dirty="0"/>
              <a:t>Mais </a:t>
            </a:r>
            <a:r>
              <a:rPr lang="en-US" sz="2000" dirty="0" err="1"/>
              <a:t>tarde</a:t>
            </a:r>
            <a:r>
              <a:rPr lang="en-US" sz="2000" dirty="0"/>
              <a:t>, foi </a:t>
            </a:r>
            <a:r>
              <a:rPr lang="en-US" sz="2000" dirty="0" err="1"/>
              <a:t>transferida</a:t>
            </a:r>
            <a:r>
              <a:rPr lang="en-US" sz="2000" dirty="0"/>
              <a:t> para um hospital </a:t>
            </a:r>
            <a:r>
              <a:rPr lang="en-US" sz="2000" dirty="0" err="1"/>
              <a:t>psiquiátrico</a:t>
            </a:r>
            <a:r>
              <a:rPr lang="en-US" sz="2000" dirty="0"/>
              <a:t>, </a:t>
            </a:r>
            <a:r>
              <a:rPr lang="en-US" sz="2000" dirty="0" err="1"/>
              <a:t>onde</a:t>
            </a:r>
            <a:r>
              <a:rPr lang="en-US" sz="2000" dirty="0"/>
              <a:t> foi </a:t>
            </a:r>
            <a:r>
              <a:rPr lang="en-US" sz="2000" dirty="0" err="1"/>
              <a:t>forçada</a:t>
            </a:r>
            <a:r>
              <a:rPr lang="en-US" sz="2000" dirty="0"/>
              <a:t> a </a:t>
            </a:r>
            <a:r>
              <a:rPr lang="en-US" sz="2000" dirty="0" err="1"/>
              <a:t>tomar</a:t>
            </a:r>
            <a:r>
              <a:rPr lang="en-US" sz="2000" dirty="0"/>
              <a:t> doses </a:t>
            </a:r>
            <a:r>
              <a:rPr lang="en-US" sz="2000" dirty="0" err="1"/>
              <a:t>elevadas</a:t>
            </a:r>
            <a:r>
              <a:rPr lang="en-US" sz="2000" dirty="0"/>
              <a:t> de </a:t>
            </a:r>
            <a:r>
              <a:rPr lang="en-US" sz="2000" dirty="0" err="1"/>
              <a:t>medicamentos</a:t>
            </a:r>
            <a:r>
              <a:rPr lang="en-US" sz="2000" dirty="0"/>
              <a:t> </a:t>
            </a:r>
            <a:r>
              <a:rPr lang="en-US" sz="2000" dirty="0" err="1"/>
              <a:t>psicotrópicos</a:t>
            </a:r>
            <a:r>
              <a:rPr lang="en-US" sz="2000" dirty="0"/>
              <a:t>, que </a:t>
            </a:r>
            <a:r>
              <a:rPr lang="en-US" sz="2000" dirty="0" err="1"/>
              <a:t>deixaram</a:t>
            </a:r>
            <a:r>
              <a:rPr lang="en-US" sz="2000" dirty="0"/>
              <a:t> </a:t>
            </a:r>
            <a:r>
              <a:rPr lang="en-US" sz="2000" dirty="0" err="1"/>
              <a:t>extremamente</a:t>
            </a:r>
            <a:r>
              <a:rPr lang="en-US" sz="2000" dirty="0"/>
              <a:t> mal. Foi </a:t>
            </a:r>
            <a:r>
              <a:rPr lang="en-US" sz="2000" dirty="0" err="1"/>
              <a:t>intimidada</a:t>
            </a:r>
            <a:r>
              <a:rPr lang="en-US" sz="2000" dirty="0"/>
              <a:t> e </a:t>
            </a:r>
            <a:r>
              <a:rPr lang="en-US" sz="2000" dirty="0" err="1"/>
              <a:t>agredida</a:t>
            </a:r>
            <a:r>
              <a:rPr lang="en-US" sz="2000" dirty="0"/>
              <a:t> por um </a:t>
            </a:r>
            <a:r>
              <a:rPr lang="en-US" sz="2000" dirty="0" err="1"/>
              <a:t>membro</a:t>
            </a:r>
            <a:r>
              <a:rPr lang="en-US" sz="2000" dirty="0"/>
              <a:t> do </a:t>
            </a:r>
            <a:r>
              <a:rPr lang="en-US" sz="2000" dirty="0" err="1"/>
              <a:t>pessoal</a:t>
            </a:r>
            <a:r>
              <a:rPr lang="en-US" sz="2000" dirty="0"/>
              <a:t> e por </a:t>
            </a:r>
            <a:r>
              <a:rPr lang="en-US" sz="2000" dirty="0" err="1"/>
              <a:t>vários</a:t>
            </a:r>
            <a:r>
              <a:rPr lang="en-US" sz="2000" dirty="0"/>
              <a:t> pacientes do </a:t>
            </a:r>
            <a:r>
              <a:rPr lang="en-US" sz="2000" dirty="0" err="1"/>
              <a:t>sexo</a:t>
            </a:r>
            <a:r>
              <a:rPr lang="en-US" sz="2000" dirty="0"/>
              <a:t> </a:t>
            </a:r>
            <a:r>
              <a:rPr lang="en-US" sz="2000" dirty="0" err="1"/>
              <a:t>masculino</a:t>
            </a:r>
            <a:r>
              <a:rPr lang="en-US" sz="2000" dirty="0"/>
              <a:t>. Não tem </a:t>
            </a:r>
            <a:r>
              <a:rPr lang="en-US" sz="2000" dirty="0" err="1"/>
              <a:t>qualquer</a:t>
            </a:r>
            <a:r>
              <a:rPr lang="en-US" sz="2000" dirty="0"/>
              <a:t> </a:t>
            </a:r>
            <a:r>
              <a:rPr lang="en-US" sz="2000" dirty="0" err="1"/>
              <a:t>possibilidade</a:t>
            </a:r>
            <a:r>
              <a:rPr lang="en-US" sz="2000" dirty="0"/>
              <a:t> de </a:t>
            </a:r>
            <a:r>
              <a:rPr lang="en-US" sz="2000" dirty="0" err="1"/>
              <a:t>contestar</a:t>
            </a:r>
            <a:r>
              <a:rPr lang="en-US" sz="2000" dirty="0"/>
              <a:t> a sua </a:t>
            </a:r>
            <a:r>
              <a:rPr lang="en-US" sz="2000" dirty="0" err="1"/>
              <a:t>detenção</a:t>
            </a:r>
            <a:r>
              <a:rPr lang="en-US" sz="2000" dirty="0"/>
              <a:t>.</a:t>
            </a:r>
            <a:endParaRPr sz="2000" dirty="0"/>
          </a:p>
        </p:txBody>
      </p:sp>
      <p:sp>
        <p:nvSpPr>
          <p:cNvPr id="501" name="Google Shape;501;p46"/>
          <p:cNvSpPr txBox="1">
            <a:spLocks noGrp="1"/>
          </p:cNvSpPr>
          <p:nvPr>
            <p:ph type="title"/>
          </p:nvPr>
        </p:nvSpPr>
        <p:spPr>
          <a:xfrm>
            <a:off x="507205" y="436072"/>
            <a:ext cx="11412652"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Exercício 4.1: </a:t>
            </a:r>
            <a:r>
              <a:rPr lang="en-US" sz="3000" dirty="0" err="1"/>
              <a:t>Cenários</a:t>
            </a:r>
            <a:r>
              <a:rPr lang="en-US" sz="3000" dirty="0"/>
              <a:t> de </a:t>
            </a:r>
            <a:r>
              <a:rPr lang="en-US" sz="3000" dirty="0" err="1"/>
              <a:t>violações</a:t>
            </a:r>
            <a:r>
              <a:rPr lang="en-US" sz="3000" dirty="0"/>
              <a:t> dos </a:t>
            </a:r>
            <a:r>
              <a:rPr lang="en-US" sz="3000" dirty="0" err="1"/>
              <a:t>direitos</a:t>
            </a:r>
            <a:r>
              <a:rPr lang="en-US" sz="3000" dirty="0"/>
              <a:t> </a:t>
            </a:r>
            <a:r>
              <a:rPr lang="en-US" sz="3000" dirty="0" err="1"/>
              <a:t>humanos</a:t>
            </a:r>
            <a:r>
              <a:rPr lang="en-US" sz="3000" dirty="0"/>
              <a:t> - 6</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47"/>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47</a:t>
            </a:fld>
            <a:endParaRPr/>
          </a:p>
        </p:txBody>
      </p:sp>
      <p:sp>
        <p:nvSpPr>
          <p:cNvPr id="508" name="Google Shape;508;p47"/>
          <p:cNvSpPr txBox="1">
            <a:spLocks noGrp="1"/>
          </p:cNvSpPr>
          <p:nvPr>
            <p:ph type="body" idx="1"/>
          </p:nvPr>
        </p:nvSpPr>
        <p:spPr>
          <a:xfrm>
            <a:off x="429985" y="1505037"/>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dirty="0"/>
              <a:t>Cenário 7: Jade</a:t>
            </a:r>
            <a:endParaRPr dirty="0"/>
          </a:p>
        </p:txBody>
      </p:sp>
      <p:sp>
        <p:nvSpPr>
          <p:cNvPr id="509" name="Google Shape;509;p47"/>
          <p:cNvSpPr txBox="1">
            <a:spLocks noGrp="1"/>
          </p:cNvSpPr>
          <p:nvPr>
            <p:ph type="body" idx="2"/>
          </p:nvPr>
        </p:nvSpPr>
        <p:spPr>
          <a:xfrm>
            <a:off x="429973" y="2294632"/>
            <a:ext cx="11174412" cy="2489312"/>
          </a:xfrm>
          <a:prstGeom prst="rect">
            <a:avLst/>
          </a:prstGeom>
          <a:noFill/>
          <a:ln>
            <a:noFill/>
          </a:ln>
        </p:spPr>
        <p:txBody>
          <a:bodyPr spcFirstLastPara="1" wrap="square" lIns="0" tIns="46800" rIns="0" bIns="45700" anchor="t" anchorCtr="0">
            <a:noAutofit/>
          </a:bodyPr>
          <a:lstStyle/>
          <a:p>
            <a:pPr marL="0" lvl="0" indent="0" algn="just" rtl="0">
              <a:lnSpc>
                <a:spcPct val="100000"/>
              </a:lnSpc>
              <a:spcAft>
                <a:spcPts val="0"/>
              </a:spcAft>
              <a:buSzPts val="2200"/>
              <a:buNone/>
            </a:pPr>
            <a:r>
              <a:rPr lang="en-US" sz="2000" dirty="0"/>
              <a:t>Jade é uma </a:t>
            </a:r>
            <a:r>
              <a:rPr lang="en-US" sz="2000" dirty="0" err="1"/>
              <a:t>mulher</a:t>
            </a:r>
            <a:r>
              <a:rPr lang="en-US" sz="2000" dirty="0"/>
              <a:t> de 24 </a:t>
            </a:r>
            <a:r>
              <a:rPr lang="en-US" sz="2000" dirty="0" err="1"/>
              <a:t>anos</a:t>
            </a:r>
            <a:r>
              <a:rPr lang="en-US" sz="2000" dirty="0"/>
              <a:t>, </a:t>
            </a:r>
            <a:r>
              <a:rPr lang="en-US" sz="2000" dirty="0" err="1"/>
              <a:t>grávida</a:t>
            </a:r>
            <a:r>
              <a:rPr lang="en-US" sz="2000" dirty="0"/>
              <a:t>. Durante uma </a:t>
            </a:r>
            <a:r>
              <a:rPr lang="en-US" sz="2000" dirty="0" err="1"/>
              <a:t>visita</a:t>
            </a:r>
            <a:r>
              <a:rPr lang="en-US" sz="2000" dirty="0"/>
              <a:t> ao </a:t>
            </a:r>
            <a:r>
              <a:rPr lang="en-US" sz="2000" dirty="0" err="1"/>
              <a:t>centro</a:t>
            </a:r>
            <a:r>
              <a:rPr lang="en-US" sz="2000" dirty="0"/>
              <a:t> de saúde, o </a:t>
            </a:r>
            <a:r>
              <a:rPr lang="en-US" sz="2000" dirty="0" err="1"/>
              <a:t>médico</a:t>
            </a:r>
            <a:r>
              <a:rPr lang="en-US" sz="2000" dirty="0"/>
              <a:t> </a:t>
            </a:r>
            <a:r>
              <a:rPr lang="en-US" sz="2000" dirty="0" err="1"/>
              <a:t>informa</a:t>
            </a:r>
            <a:r>
              <a:rPr lang="en-US" sz="2000" dirty="0"/>
              <a:t>-a de que é </a:t>
            </a:r>
            <a:r>
              <a:rPr lang="en-US" sz="2000" dirty="0" err="1"/>
              <a:t>portadora</a:t>
            </a:r>
            <a:r>
              <a:rPr lang="en-US" sz="2000" dirty="0"/>
              <a:t> do HIV. Ao </a:t>
            </a:r>
            <a:r>
              <a:rPr lang="en-US" sz="2000" dirty="0" err="1"/>
              <a:t>ouvir</a:t>
            </a:r>
            <a:r>
              <a:rPr lang="en-US" sz="2000" dirty="0"/>
              <a:t> </a:t>
            </a:r>
            <a:r>
              <a:rPr lang="en-US" sz="2000" dirty="0" err="1"/>
              <a:t>esta</a:t>
            </a:r>
            <a:r>
              <a:rPr lang="en-US" sz="2000" dirty="0"/>
              <a:t> </a:t>
            </a:r>
            <a:r>
              <a:rPr lang="en-US" sz="2000" dirty="0" err="1"/>
              <a:t>notícia</a:t>
            </a:r>
            <a:r>
              <a:rPr lang="en-US" sz="2000" dirty="0"/>
              <a:t>, o </a:t>
            </a:r>
            <a:r>
              <a:rPr lang="en-US" sz="2000" dirty="0" err="1"/>
              <a:t>marido</a:t>
            </a:r>
            <a:r>
              <a:rPr lang="en-US" sz="2000" dirty="0"/>
              <a:t> chama-</a:t>
            </a:r>
            <a:r>
              <a:rPr lang="en-US" sz="2000" dirty="0" err="1"/>
              <a:t>lhe</a:t>
            </a:r>
            <a:r>
              <a:rPr lang="en-US" sz="2000" dirty="0"/>
              <a:t> “</a:t>
            </a:r>
            <a:r>
              <a:rPr lang="en-US" sz="2000" dirty="0" err="1"/>
              <a:t>prostituta</a:t>
            </a:r>
            <a:r>
              <a:rPr lang="en-US" sz="2000" dirty="0"/>
              <a:t>” e </a:t>
            </a:r>
            <a:r>
              <a:rPr lang="en-US" sz="2000" dirty="0" err="1"/>
              <a:t>manda</a:t>
            </a:r>
            <a:r>
              <a:rPr lang="en-US" sz="2000" dirty="0"/>
              <a:t>-a </a:t>
            </a:r>
            <a:r>
              <a:rPr lang="en-US" sz="2000" dirty="0" err="1"/>
              <a:t>sair</a:t>
            </a:r>
            <a:r>
              <a:rPr lang="en-US" sz="2000" dirty="0"/>
              <a:t> de casa sem </a:t>
            </a:r>
            <a:r>
              <a:rPr lang="en-US" sz="2000" dirty="0" err="1"/>
              <a:t>os</a:t>
            </a:r>
            <a:r>
              <a:rPr lang="en-US" sz="2000" dirty="0"/>
              <a:t> seus </a:t>
            </a:r>
            <a:r>
              <a:rPr lang="en-US" sz="2000" dirty="0" err="1"/>
              <a:t>pertences</a:t>
            </a:r>
            <a:r>
              <a:rPr lang="en-US" sz="2000" dirty="0"/>
              <a:t>. </a:t>
            </a:r>
          </a:p>
          <a:p>
            <a:pPr marL="0" lvl="0" indent="0" algn="just" rtl="0">
              <a:lnSpc>
                <a:spcPct val="100000"/>
              </a:lnSpc>
              <a:spcAft>
                <a:spcPts val="0"/>
              </a:spcAft>
              <a:buSzPts val="2200"/>
              <a:buNone/>
            </a:pPr>
            <a:endParaRPr sz="2000" dirty="0"/>
          </a:p>
          <a:p>
            <a:pPr marL="0" lvl="0" indent="0" algn="just" rtl="0">
              <a:lnSpc>
                <a:spcPct val="100000"/>
              </a:lnSpc>
              <a:spcAft>
                <a:spcPts val="0"/>
              </a:spcAft>
              <a:buSzPts val="2200"/>
              <a:buNone/>
            </a:pPr>
            <a:r>
              <a:rPr lang="en-US" sz="2000" dirty="0"/>
              <a:t>A lei do seu </a:t>
            </a:r>
            <a:r>
              <a:rPr lang="en-US" sz="2000" dirty="0" err="1"/>
              <a:t>país</a:t>
            </a:r>
            <a:r>
              <a:rPr lang="en-US" sz="2000" dirty="0"/>
              <a:t> </a:t>
            </a:r>
            <a:r>
              <a:rPr lang="en-US" sz="2000" dirty="0" err="1"/>
              <a:t>não</a:t>
            </a:r>
            <a:r>
              <a:rPr lang="en-US" sz="2000" dirty="0"/>
              <a:t> </a:t>
            </a:r>
            <a:r>
              <a:rPr lang="en-US" sz="2000" dirty="0" err="1"/>
              <a:t>permite</a:t>
            </a:r>
            <a:r>
              <a:rPr lang="en-US" sz="2000" dirty="0"/>
              <a:t> que </a:t>
            </a:r>
            <a:r>
              <a:rPr lang="en-US" sz="2000" dirty="0" err="1"/>
              <a:t>Jadeprocesse</a:t>
            </a:r>
            <a:r>
              <a:rPr lang="en-US" sz="2000" dirty="0"/>
              <a:t> o </a:t>
            </a:r>
            <a:r>
              <a:rPr lang="en-US" sz="2000" dirty="0" err="1"/>
              <a:t>marido</a:t>
            </a:r>
            <a:r>
              <a:rPr lang="en-US" sz="2000" dirty="0"/>
              <a:t> em tribunal para </a:t>
            </a:r>
            <a:r>
              <a:rPr lang="en-US" sz="2000" dirty="0" err="1"/>
              <a:t>recuperar</a:t>
            </a:r>
            <a:r>
              <a:rPr lang="en-US" sz="2000" dirty="0"/>
              <a:t> </a:t>
            </a:r>
            <a:r>
              <a:rPr lang="en-US" sz="2000" dirty="0" err="1"/>
              <a:t>os</a:t>
            </a:r>
            <a:r>
              <a:rPr lang="en-US" sz="2000" dirty="0"/>
              <a:t> seus </a:t>
            </a:r>
            <a:r>
              <a:rPr lang="en-US" sz="2000" dirty="0" err="1"/>
              <a:t>pertences</a:t>
            </a:r>
            <a:r>
              <a:rPr lang="en-US" sz="2000" dirty="0"/>
              <a:t>. </a:t>
            </a:r>
            <a:r>
              <a:rPr lang="en-US" sz="2000" dirty="0" err="1"/>
              <a:t>Ninguém</a:t>
            </a:r>
            <a:r>
              <a:rPr lang="en-US" sz="2000" dirty="0"/>
              <a:t> se </a:t>
            </a:r>
            <a:r>
              <a:rPr lang="en-US" sz="2000" dirty="0" err="1"/>
              <a:t>oferece</a:t>
            </a:r>
            <a:r>
              <a:rPr lang="en-US" sz="2000" dirty="0"/>
              <a:t> para </a:t>
            </a:r>
            <a:r>
              <a:rPr lang="en-US" sz="2000" dirty="0" err="1"/>
              <a:t>ajudá</a:t>
            </a:r>
            <a:r>
              <a:rPr lang="en-US" sz="2000" dirty="0"/>
              <a:t>-la ou </a:t>
            </a:r>
            <a:r>
              <a:rPr lang="en-US" sz="2000" dirty="0" err="1"/>
              <a:t>lhe</a:t>
            </a:r>
            <a:r>
              <a:rPr lang="en-US" sz="2000" dirty="0"/>
              <a:t> </a:t>
            </a:r>
            <a:r>
              <a:rPr lang="en-US" sz="2000" dirty="0" err="1"/>
              <a:t>dar</a:t>
            </a:r>
            <a:r>
              <a:rPr lang="en-US" sz="2000" dirty="0"/>
              <a:t> </a:t>
            </a:r>
            <a:r>
              <a:rPr lang="en-US" sz="2000" dirty="0" err="1"/>
              <a:t>abrigo</a:t>
            </a:r>
            <a:r>
              <a:rPr lang="en-US" sz="2000" dirty="0"/>
              <a:t>, por medo de “ser </a:t>
            </a:r>
            <a:r>
              <a:rPr lang="en-US" sz="2000" dirty="0" err="1"/>
              <a:t>infectado</a:t>
            </a:r>
            <a:r>
              <a:rPr lang="en-US" sz="2000" dirty="0"/>
              <a:t>”. Jade </a:t>
            </a:r>
            <a:r>
              <a:rPr lang="en-US" sz="2000" dirty="0" err="1"/>
              <a:t>não</a:t>
            </a:r>
            <a:r>
              <a:rPr lang="en-US" sz="2000" dirty="0"/>
              <a:t> tem </a:t>
            </a:r>
            <a:r>
              <a:rPr lang="en-US" sz="2000" dirty="0" err="1"/>
              <a:t>acesso</a:t>
            </a:r>
            <a:r>
              <a:rPr lang="en-US" sz="2000" dirty="0"/>
              <a:t> a </a:t>
            </a:r>
            <a:r>
              <a:rPr lang="en-US" sz="2000" dirty="0" err="1"/>
              <a:t>apoio</a:t>
            </a:r>
            <a:r>
              <a:rPr lang="en-US" sz="2000" dirty="0"/>
              <a:t> social, </a:t>
            </a:r>
            <a:r>
              <a:rPr lang="en-US" sz="2000" dirty="0" err="1"/>
              <a:t>apesar</a:t>
            </a:r>
            <a:r>
              <a:rPr lang="en-US" sz="2000" dirty="0"/>
              <a:t> de </a:t>
            </a:r>
            <a:r>
              <a:rPr lang="en-US" sz="2000" dirty="0" err="1"/>
              <a:t>estar</a:t>
            </a:r>
            <a:r>
              <a:rPr lang="en-US" sz="2000" dirty="0"/>
              <a:t> em </a:t>
            </a:r>
            <a:r>
              <a:rPr lang="en-US" sz="2000" dirty="0" err="1"/>
              <a:t>situação</a:t>
            </a:r>
            <a:r>
              <a:rPr lang="en-US" sz="2000" dirty="0"/>
              <a:t> de extrema </a:t>
            </a:r>
            <a:r>
              <a:rPr lang="en-US" sz="2000" dirty="0" err="1"/>
              <a:t>pobreza</a:t>
            </a:r>
            <a:r>
              <a:rPr lang="en-US" sz="2000" dirty="0"/>
              <a:t>. </a:t>
            </a:r>
            <a:endParaRPr sz="2000" dirty="0"/>
          </a:p>
        </p:txBody>
      </p:sp>
      <p:sp>
        <p:nvSpPr>
          <p:cNvPr id="510" name="Google Shape;510;p47"/>
          <p:cNvSpPr txBox="1">
            <a:spLocks noGrp="1"/>
          </p:cNvSpPr>
          <p:nvPr>
            <p:ph type="title"/>
          </p:nvPr>
        </p:nvSpPr>
        <p:spPr>
          <a:xfrm>
            <a:off x="252010" y="513459"/>
            <a:ext cx="11684794"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Exercício 4.1: </a:t>
            </a:r>
            <a:r>
              <a:rPr lang="en-US" sz="3000" dirty="0" err="1"/>
              <a:t>Cenários</a:t>
            </a:r>
            <a:r>
              <a:rPr lang="en-US" sz="3000" dirty="0"/>
              <a:t> de </a:t>
            </a:r>
            <a:r>
              <a:rPr lang="en-US" sz="3000" dirty="0" err="1"/>
              <a:t>violações</a:t>
            </a:r>
            <a:r>
              <a:rPr lang="en-US" sz="3000" dirty="0"/>
              <a:t> dos </a:t>
            </a:r>
            <a:r>
              <a:rPr lang="en-US" sz="3000" dirty="0" err="1"/>
              <a:t>direitos</a:t>
            </a:r>
            <a:r>
              <a:rPr lang="en-US" sz="3000" dirty="0"/>
              <a:t> </a:t>
            </a:r>
            <a:r>
              <a:rPr lang="en-US" sz="3000" dirty="0" err="1"/>
              <a:t>humanos</a:t>
            </a:r>
            <a:r>
              <a:rPr lang="en-US" sz="3000" dirty="0"/>
              <a:t> - 7</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48"/>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48</a:t>
            </a:fld>
            <a:endParaRPr/>
          </a:p>
        </p:txBody>
      </p:sp>
      <p:sp>
        <p:nvSpPr>
          <p:cNvPr id="517" name="Google Shape;517;p48"/>
          <p:cNvSpPr txBox="1">
            <a:spLocks noGrp="1"/>
          </p:cNvSpPr>
          <p:nvPr>
            <p:ph type="body" idx="1"/>
          </p:nvPr>
        </p:nvSpPr>
        <p:spPr>
          <a:xfrm>
            <a:off x="508806" y="1170756"/>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dirty="0">
                <a:solidFill>
                  <a:schemeClr val="accent2"/>
                </a:solidFill>
                <a:latin typeface="Century Gothic"/>
                <a:ea typeface="Century Gothic"/>
                <a:cs typeface="Century Gothic"/>
                <a:sym typeface="Century Gothic"/>
              </a:rPr>
              <a:t>Cenário 8: Ramon</a:t>
            </a:r>
            <a:endParaRPr dirty="0"/>
          </a:p>
        </p:txBody>
      </p:sp>
      <p:sp>
        <p:nvSpPr>
          <p:cNvPr id="518" name="Google Shape;518;p48"/>
          <p:cNvSpPr txBox="1">
            <a:spLocks noGrp="1"/>
          </p:cNvSpPr>
          <p:nvPr>
            <p:ph type="body" idx="2"/>
          </p:nvPr>
        </p:nvSpPr>
        <p:spPr>
          <a:xfrm>
            <a:off x="508794" y="1530756"/>
            <a:ext cx="11361140" cy="4500000"/>
          </a:xfrm>
          <a:prstGeom prst="rect">
            <a:avLst/>
          </a:prstGeom>
          <a:noFill/>
          <a:ln>
            <a:noFill/>
          </a:ln>
        </p:spPr>
        <p:txBody>
          <a:bodyPr spcFirstLastPara="1" wrap="square" lIns="0" tIns="46800" rIns="0" bIns="45700" anchor="t" anchorCtr="0">
            <a:noAutofit/>
          </a:bodyPr>
          <a:lstStyle/>
          <a:p>
            <a:pPr marL="0" lvl="0" indent="0" algn="just" rtl="0">
              <a:lnSpc>
                <a:spcPct val="100000"/>
              </a:lnSpc>
              <a:spcBef>
                <a:spcPts val="0"/>
              </a:spcBef>
              <a:spcAft>
                <a:spcPts val="0"/>
              </a:spcAft>
              <a:buSzPts val="2200"/>
              <a:buNone/>
            </a:pPr>
            <a:r>
              <a:rPr lang="en-US" sz="2000" dirty="0"/>
              <a:t>Ramon é um </a:t>
            </a:r>
            <a:r>
              <a:rPr lang="en-US" sz="2000" dirty="0" err="1"/>
              <a:t>homem</a:t>
            </a:r>
            <a:r>
              <a:rPr lang="en-US" sz="2000" dirty="0"/>
              <a:t> de 25 </a:t>
            </a:r>
            <a:r>
              <a:rPr lang="en-US" sz="2000" dirty="0" err="1"/>
              <a:t>anos</a:t>
            </a:r>
            <a:r>
              <a:rPr lang="en-US" sz="2000" dirty="0"/>
              <a:t> que </a:t>
            </a:r>
            <a:r>
              <a:rPr lang="en-US" sz="2000" dirty="0" err="1"/>
              <a:t>vem</a:t>
            </a:r>
            <a:r>
              <a:rPr lang="en-US" sz="2000" dirty="0"/>
              <a:t> de uma </a:t>
            </a:r>
            <a:r>
              <a:rPr lang="en-US" sz="2000" dirty="0" err="1"/>
              <a:t>família</a:t>
            </a:r>
            <a:r>
              <a:rPr lang="en-US" sz="2000" dirty="0"/>
              <a:t> </a:t>
            </a:r>
            <a:r>
              <a:rPr lang="en-US" sz="2000" dirty="0" err="1"/>
              <a:t>pobre</a:t>
            </a:r>
            <a:r>
              <a:rPr lang="en-US" sz="2000" dirty="0"/>
              <a:t>. Ele foi </a:t>
            </a:r>
            <a:r>
              <a:rPr lang="en-US" sz="2000" dirty="0" err="1"/>
              <a:t>retirado</a:t>
            </a:r>
            <a:r>
              <a:rPr lang="en-US" sz="2000" dirty="0"/>
              <a:t> da </a:t>
            </a:r>
            <a:r>
              <a:rPr lang="en-US" sz="2000" dirty="0" err="1"/>
              <a:t>escola</a:t>
            </a:r>
            <a:r>
              <a:rPr lang="en-US" sz="2000" dirty="0"/>
              <a:t> </a:t>
            </a:r>
            <a:r>
              <a:rPr lang="en-US" sz="2000" dirty="0" err="1"/>
              <a:t>pelos</a:t>
            </a:r>
            <a:r>
              <a:rPr lang="en-US" sz="2000" dirty="0"/>
              <a:t> </a:t>
            </a:r>
            <a:r>
              <a:rPr lang="en-US" sz="2000" dirty="0" err="1"/>
              <a:t>pais</a:t>
            </a:r>
            <a:r>
              <a:rPr lang="en-US" sz="2000" dirty="0"/>
              <a:t> </a:t>
            </a:r>
            <a:r>
              <a:rPr lang="en-US" sz="2000" dirty="0" err="1"/>
              <a:t>ainda</a:t>
            </a:r>
            <a:r>
              <a:rPr lang="en-US" sz="2000" dirty="0"/>
              <a:t> muito </a:t>
            </a:r>
            <a:r>
              <a:rPr lang="en-US" sz="2000" dirty="0" err="1"/>
              <a:t>jovens</a:t>
            </a:r>
            <a:r>
              <a:rPr lang="en-US" sz="2000" dirty="0"/>
              <a:t> para </a:t>
            </a:r>
            <a:r>
              <a:rPr lang="en-US" sz="2000" dirty="0" err="1"/>
              <a:t>poder</a:t>
            </a:r>
            <a:r>
              <a:rPr lang="en-US" sz="2000" dirty="0"/>
              <a:t> </a:t>
            </a:r>
            <a:r>
              <a:rPr lang="en-US" sz="2000" dirty="0" err="1"/>
              <a:t>ganhar</a:t>
            </a:r>
            <a:r>
              <a:rPr lang="en-US" sz="2000" dirty="0"/>
              <a:t> a vida </a:t>
            </a:r>
            <a:r>
              <a:rPr lang="en-US" sz="2000" dirty="0" err="1"/>
              <a:t>lavando</a:t>
            </a:r>
            <a:r>
              <a:rPr lang="en-US" sz="2000" dirty="0"/>
              <a:t> </a:t>
            </a:r>
            <a:r>
              <a:rPr lang="en-US" sz="2000" dirty="0" err="1"/>
              <a:t>copos</a:t>
            </a:r>
            <a:r>
              <a:rPr lang="en-US" sz="2000" dirty="0"/>
              <a:t> e </a:t>
            </a:r>
            <a:r>
              <a:rPr lang="en-US" sz="2000" dirty="0" err="1"/>
              <a:t>pratos</a:t>
            </a:r>
            <a:r>
              <a:rPr lang="en-US" sz="2000" dirty="0"/>
              <a:t> em uma </a:t>
            </a:r>
            <a:r>
              <a:rPr lang="en-US" sz="2000" dirty="0" err="1"/>
              <a:t>loja</a:t>
            </a:r>
            <a:r>
              <a:rPr lang="en-US" sz="2000" dirty="0"/>
              <a:t> de </a:t>
            </a:r>
            <a:r>
              <a:rPr lang="en-US" sz="2000" dirty="0" err="1"/>
              <a:t>chá</a:t>
            </a:r>
            <a:r>
              <a:rPr lang="en-US" sz="2000" dirty="0"/>
              <a:t> à </a:t>
            </a:r>
            <a:r>
              <a:rPr lang="en-US" sz="2000" dirty="0" err="1"/>
              <a:t>beira</a:t>
            </a:r>
            <a:r>
              <a:rPr lang="en-US" sz="2000" dirty="0"/>
              <a:t> da </a:t>
            </a:r>
            <a:r>
              <a:rPr lang="en-US" sz="2000" dirty="0" err="1"/>
              <a:t>estrada</a:t>
            </a:r>
            <a:r>
              <a:rPr lang="en-US" sz="2000" dirty="0"/>
              <a:t>. Aos 20 </a:t>
            </a:r>
            <a:r>
              <a:rPr lang="en-US" sz="2000" dirty="0" err="1"/>
              <a:t>anos</a:t>
            </a:r>
            <a:r>
              <a:rPr lang="en-US" sz="2000" dirty="0"/>
              <a:t>, </a:t>
            </a:r>
            <a:r>
              <a:rPr lang="en-US" sz="2000" dirty="0" err="1"/>
              <a:t>ele</a:t>
            </a:r>
            <a:r>
              <a:rPr lang="en-US" sz="2000" dirty="0"/>
              <a:t> </a:t>
            </a:r>
            <a:r>
              <a:rPr lang="en-US" sz="2000" dirty="0" err="1"/>
              <a:t>abriu</a:t>
            </a:r>
            <a:r>
              <a:rPr lang="en-US" sz="2000" dirty="0"/>
              <a:t> sua </a:t>
            </a:r>
            <a:r>
              <a:rPr lang="en-US" sz="2000" dirty="0" err="1"/>
              <a:t>própria</a:t>
            </a:r>
            <a:r>
              <a:rPr lang="en-US" sz="2000" dirty="0"/>
              <a:t> </a:t>
            </a:r>
            <a:r>
              <a:rPr lang="en-US" sz="2000" dirty="0" err="1"/>
              <a:t>barraca</a:t>
            </a:r>
            <a:r>
              <a:rPr lang="en-US" sz="2000" dirty="0"/>
              <a:t> de </a:t>
            </a:r>
            <a:r>
              <a:rPr lang="en-US" sz="2000" dirty="0" err="1"/>
              <a:t>chá</a:t>
            </a:r>
            <a:r>
              <a:rPr lang="en-US" sz="2000" dirty="0"/>
              <a:t> e </a:t>
            </a:r>
            <a:r>
              <a:rPr lang="en-US" sz="2000" dirty="0" err="1"/>
              <a:t>começou</a:t>
            </a:r>
            <a:r>
              <a:rPr lang="en-US" sz="2000" dirty="0"/>
              <a:t> a </a:t>
            </a:r>
            <a:r>
              <a:rPr lang="en-US" sz="2000" dirty="0" err="1"/>
              <a:t>ganhar</a:t>
            </a:r>
            <a:r>
              <a:rPr lang="en-US" sz="2000" dirty="0"/>
              <a:t> </a:t>
            </a:r>
            <a:r>
              <a:rPr lang="en-US" sz="2000" dirty="0" err="1"/>
              <a:t>bem</a:t>
            </a:r>
            <a:r>
              <a:rPr lang="en-US" sz="2000" dirty="0"/>
              <a:t>. No </a:t>
            </a:r>
            <a:r>
              <a:rPr lang="en-US" sz="2000" dirty="0" err="1"/>
              <a:t>entanto</a:t>
            </a:r>
            <a:r>
              <a:rPr lang="en-US" sz="2000" dirty="0"/>
              <a:t>, </a:t>
            </a:r>
            <a:r>
              <a:rPr lang="en-US" sz="2000" dirty="0" err="1"/>
              <a:t>ele</a:t>
            </a:r>
            <a:r>
              <a:rPr lang="en-US" sz="2000" dirty="0"/>
              <a:t> </a:t>
            </a:r>
            <a:r>
              <a:rPr lang="en-US" sz="2000" dirty="0" err="1"/>
              <a:t>ficou</a:t>
            </a:r>
            <a:r>
              <a:rPr lang="en-US" sz="2000" dirty="0"/>
              <a:t> </a:t>
            </a:r>
            <a:r>
              <a:rPr lang="en-US" sz="2000" dirty="0" err="1"/>
              <a:t>cada</a:t>
            </a:r>
            <a:r>
              <a:rPr lang="en-US" sz="2000" dirty="0"/>
              <a:t> </a:t>
            </a:r>
            <a:r>
              <a:rPr lang="en-US" sz="2000" dirty="0" err="1"/>
              <a:t>vez</a:t>
            </a:r>
            <a:r>
              <a:rPr lang="en-US" sz="2000" dirty="0"/>
              <a:t> </a:t>
            </a:r>
            <a:r>
              <a:rPr lang="en-US" sz="2000" dirty="0" err="1"/>
              <a:t>mais</a:t>
            </a:r>
            <a:r>
              <a:rPr lang="en-US" sz="2000" dirty="0"/>
              <a:t> </a:t>
            </a:r>
            <a:r>
              <a:rPr lang="en-US" sz="2000" dirty="0" err="1"/>
              <a:t>angustiado</a:t>
            </a:r>
            <a:r>
              <a:rPr lang="en-US" sz="2000" dirty="0"/>
              <a:t> e </a:t>
            </a:r>
            <a:r>
              <a:rPr lang="en-US" sz="2000" dirty="0" err="1"/>
              <a:t>começou</a:t>
            </a:r>
            <a:r>
              <a:rPr lang="en-US" sz="2000" dirty="0"/>
              <a:t> a </a:t>
            </a:r>
            <a:r>
              <a:rPr lang="en-US" sz="2000" dirty="0" err="1"/>
              <a:t>ouvir</a:t>
            </a:r>
            <a:r>
              <a:rPr lang="en-US" sz="2000" dirty="0"/>
              <a:t> </a:t>
            </a:r>
            <a:r>
              <a:rPr lang="en-US" sz="2000" dirty="0" err="1"/>
              <a:t>vozes</a:t>
            </a:r>
            <a:r>
              <a:rPr lang="en-US" sz="2000" dirty="0"/>
              <a:t> </a:t>
            </a:r>
            <a:r>
              <a:rPr lang="en-US" sz="2000" dirty="0" err="1"/>
              <a:t>ameaçadoras</a:t>
            </a:r>
            <a:r>
              <a:rPr lang="en-US" sz="2000" dirty="0"/>
              <a:t>. </a:t>
            </a:r>
            <a:endParaRPr sz="2000" dirty="0"/>
          </a:p>
          <a:p>
            <a:pPr marL="0" lvl="0" indent="0" algn="just" rtl="0">
              <a:lnSpc>
                <a:spcPct val="100000"/>
              </a:lnSpc>
              <a:spcBef>
                <a:spcPts val="1200"/>
              </a:spcBef>
              <a:spcAft>
                <a:spcPts val="0"/>
              </a:spcAft>
              <a:buSzPts val="2200"/>
              <a:buNone/>
            </a:pPr>
            <a:r>
              <a:rPr lang="en-US" sz="2000" dirty="0" err="1"/>
              <a:t>Posteriormente</a:t>
            </a:r>
            <a:r>
              <a:rPr lang="en-US" sz="2000" dirty="0"/>
              <a:t>, Ramon foi </a:t>
            </a:r>
            <a:r>
              <a:rPr lang="en-US" sz="2000" dirty="0" err="1"/>
              <a:t>diagnosticado</a:t>
            </a:r>
            <a:r>
              <a:rPr lang="en-US" sz="2000" dirty="0"/>
              <a:t> com </a:t>
            </a:r>
            <a:r>
              <a:rPr lang="en-US" sz="2000" dirty="0" err="1"/>
              <a:t>esquizofrenia</a:t>
            </a:r>
            <a:r>
              <a:rPr lang="en-US" sz="2000" dirty="0"/>
              <a:t>. Não </a:t>
            </a:r>
            <a:r>
              <a:rPr lang="en-US" sz="2000" dirty="0" err="1"/>
              <a:t>havia</a:t>
            </a:r>
            <a:r>
              <a:rPr lang="en-US" sz="2000" dirty="0"/>
              <a:t> </a:t>
            </a:r>
            <a:r>
              <a:rPr lang="en-US" sz="2000" dirty="0" err="1"/>
              <a:t>serviços</a:t>
            </a:r>
            <a:r>
              <a:rPr lang="en-US" sz="2000" dirty="0"/>
              <a:t> de saúde mental </a:t>
            </a:r>
            <a:r>
              <a:rPr lang="en-US" sz="2000" dirty="0" err="1"/>
              <a:t>disponíveis</a:t>
            </a:r>
            <a:r>
              <a:rPr lang="en-US" sz="2000" dirty="0"/>
              <a:t> </a:t>
            </a:r>
            <a:r>
              <a:rPr lang="en-US" sz="2000" dirty="0" err="1"/>
              <a:t>perto</a:t>
            </a:r>
            <a:r>
              <a:rPr lang="en-US" sz="2000" dirty="0"/>
              <a:t> da </a:t>
            </a:r>
            <a:r>
              <a:rPr lang="en-US" sz="2000" dirty="0" err="1"/>
              <a:t>cidade</a:t>
            </a:r>
            <a:r>
              <a:rPr lang="en-US" sz="2000" dirty="0"/>
              <a:t> natal de Ramon, </a:t>
            </a:r>
            <a:r>
              <a:rPr lang="en-US" sz="2000" dirty="0" err="1"/>
              <a:t>então</a:t>
            </a:r>
            <a:r>
              <a:rPr lang="en-US" sz="2000" dirty="0"/>
              <a:t> seus </a:t>
            </a:r>
            <a:r>
              <a:rPr lang="en-US" sz="2000" dirty="0" err="1"/>
              <a:t>pais</a:t>
            </a:r>
            <a:r>
              <a:rPr lang="en-US" sz="2000" dirty="0"/>
              <a:t> </a:t>
            </a:r>
            <a:r>
              <a:rPr lang="en-US" sz="2000" dirty="0" err="1"/>
              <a:t>sentiram</a:t>
            </a:r>
            <a:r>
              <a:rPr lang="en-US" sz="2000" dirty="0"/>
              <a:t> que </a:t>
            </a:r>
            <a:r>
              <a:rPr lang="en-US" sz="2000" dirty="0" err="1"/>
              <a:t>não</a:t>
            </a:r>
            <a:r>
              <a:rPr lang="en-US" sz="2000" dirty="0"/>
              <a:t> </a:t>
            </a:r>
            <a:r>
              <a:rPr lang="en-US" sz="2000" dirty="0" err="1"/>
              <a:t>tinham</a:t>
            </a:r>
            <a:r>
              <a:rPr lang="en-US" sz="2000" dirty="0"/>
              <a:t> </a:t>
            </a:r>
            <a:r>
              <a:rPr lang="en-US" sz="2000" dirty="0" err="1"/>
              <a:t>escolha</a:t>
            </a:r>
            <a:r>
              <a:rPr lang="en-US" sz="2000" dirty="0"/>
              <a:t> a </a:t>
            </a:r>
            <a:r>
              <a:rPr lang="en-US" sz="2000" dirty="0" err="1"/>
              <a:t>não</a:t>
            </a:r>
            <a:r>
              <a:rPr lang="en-US" sz="2000" dirty="0"/>
              <a:t> ser </a:t>
            </a:r>
            <a:r>
              <a:rPr lang="en-US" sz="2000" dirty="0" err="1"/>
              <a:t>internado</a:t>
            </a:r>
            <a:r>
              <a:rPr lang="en-US" sz="2000" dirty="0"/>
              <a:t> contra sua </a:t>
            </a:r>
            <a:r>
              <a:rPr lang="en-US" sz="2000" dirty="0" err="1"/>
              <a:t>vontade</a:t>
            </a:r>
            <a:r>
              <a:rPr lang="en-US" sz="2000" dirty="0"/>
              <a:t> em um hospital </a:t>
            </a:r>
            <a:r>
              <a:rPr lang="en-US" sz="2000" dirty="0" err="1"/>
              <a:t>psiquiátrico</a:t>
            </a:r>
            <a:r>
              <a:rPr lang="en-US" sz="2000" dirty="0"/>
              <a:t> </a:t>
            </a:r>
            <a:r>
              <a:rPr lang="en-US" sz="2000" dirty="0" err="1"/>
              <a:t>estadual</a:t>
            </a:r>
            <a:r>
              <a:rPr lang="en-US" sz="2000" dirty="0"/>
              <a:t> na capital, que era </a:t>
            </a:r>
            <a:r>
              <a:rPr lang="en-US" sz="2000" dirty="0" err="1"/>
              <a:t>gratuito</a:t>
            </a:r>
            <a:r>
              <a:rPr lang="en-US" sz="2000" dirty="0"/>
              <a:t>. </a:t>
            </a:r>
            <a:endParaRPr sz="2000" dirty="0"/>
          </a:p>
          <a:p>
            <a:pPr marL="0" lvl="0" indent="0" algn="just" rtl="0">
              <a:lnSpc>
                <a:spcPct val="100000"/>
              </a:lnSpc>
              <a:spcBef>
                <a:spcPts val="1200"/>
              </a:spcBef>
              <a:spcAft>
                <a:spcPts val="0"/>
              </a:spcAft>
              <a:buSzPts val="2200"/>
              <a:buNone/>
            </a:pPr>
            <a:r>
              <a:rPr lang="en-US" sz="2000" dirty="0"/>
              <a:t>No hospital </a:t>
            </a:r>
            <a:r>
              <a:rPr lang="en-US" sz="2000" dirty="0" err="1"/>
              <a:t>estadual</a:t>
            </a:r>
            <a:r>
              <a:rPr lang="en-US" sz="2000" dirty="0"/>
              <a:t>, Ramon é </a:t>
            </a:r>
            <a:r>
              <a:rPr lang="en-US" sz="2000" dirty="0" err="1"/>
              <a:t>regularmente</a:t>
            </a:r>
            <a:r>
              <a:rPr lang="en-US" sz="2000" dirty="0"/>
              <a:t> </a:t>
            </a:r>
            <a:r>
              <a:rPr lang="en-US" sz="2000" dirty="0" err="1"/>
              <a:t>espancado</a:t>
            </a:r>
            <a:r>
              <a:rPr lang="en-US" sz="2000" dirty="0"/>
              <a:t>, </a:t>
            </a:r>
            <a:r>
              <a:rPr lang="en-US" sz="2000" dirty="0" err="1"/>
              <a:t>obrigado</a:t>
            </a:r>
            <a:r>
              <a:rPr lang="en-US" sz="2000" dirty="0"/>
              <a:t> a usar um </a:t>
            </a:r>
            <a:r>
              <a:rPr lang="en-US" sz="2000" dirty="0" err="1"/>
              <a:t>uniforme</a:t>
            </a:r>
            <a:r>
              <a:rPr lang="en-US" sz="2000" dirty="0"/>
              <a:t> e a </a:t>
            </a:r>
            <a:r>
              <a:rPr lang="en-US" sz="2000" dirty="0" err="1"/>
              <a:t>viver</a:t>
            </a:r>
            <a:r>
              <a:rPr lang="en-US" sz="2000" dirty="0"/>
              <a:t> em uma ala </a:t>
            </a:r>
            <a:r>
              <a:rPr lang="en-US" sz="2000" dirty="0" err="1"/>
              <a:t>fechada</a:t>
            </a:r>
            <a:r>
              <a:rPr lang="en-US" sz="2000" dirty="0"/>
              <a:t> em </a:t>
            </a:r>
            <a:r>
              <a:rPr lang="en-US" sz="2000" dirty="0" err="1"/>
              <a:t>condições</a:t>
            </a:r>
            <a:r>
              <a:rPr lang="en-US" sz="2000" dirty="0"/>
              <a:t> anti-</a:t>
            </a:r>
            <a:r>
              <a:rPr lang="en-US" sz="2000" dirty="0" err="1"/>
              <a:t>higiênicas</a:t>
            </a:r>
            <a:r>
              <a:rPr lang="en-US" sz="2000" dirty="0"/>
              <a:t>. </a:t>
            </a:r>
            <a:r>
              <a:rPr lang="en-US" sz="2000" dirty="0" err="1"/>
              <a:t>Depois</a:t>
            </a:r>
            <a:r>
              <a:rPr lang="en-US" sz="2000" dirty="0"/>
              <a:t> de </a:t>
            </a:r>
            <a:r>
              <a:rPr lang="en-US" sz="2000" dirty="0" err="1"/>
              <a:t>quase</a:t>
            </a:r>
            <a:r>
              <a:rPr lang="en-US" sz="2000" dirty="0"/>
              <a:t> um </a:t>
            </a:r>
            <a:r>
              <a:rPr lang="en-US" sz="2000" dirty="0" err="1"/>
              <a:t>ano</a:t>
            </a:r>
            <a:r>
              <a:rPr lang="en-US" sz="2000" dirty="0"/>
              <a:t>, </a:t>
            </a:r>
            <a:r>
              <a:rPr lang="en-US" sz="2000" dirty="0" err="1"/>
              <a:t>ele</a:t>
            </a:r>
            <a:r>
              <a:rPr lang="en-US" sz="2000" dirty="0"/>
              <a:t> </a:t>
            </a:r>
            <a:r>
              <a:rPr lang="en-US" sz="2000" dirty="0" err="1"/>
              <a:t>finalmente</a:t>
            </a:r>
            <a:r>
              <a:rPr lang="en-US" sz="2000" dirty="0"/>
              <a:t> </a:t>
            </a:r>
            <a:r>
              <a:rPr lang="en-US" sz="2000" dirty="0" err="1"/>
              <a:t>recebe</a:t>
            </a:r>
            <a:r>
              <a:rPr lang="en-US" sz="2000" dirty="0"/>
              <a:t> </a:t>
            </a:r>
            <a:r>
              <a:rPr lang="en-US" sz="2000" dirty="0" err="1"/>
              <a:t>alta.</a:t>
            </a:r>
            <a:r>
              <a:rPr lang="en-US" sz="2000" dirty="0"/>
              <a:t> Ele se </a:t>
            </a:r>
            <a:r>
              <a:rPr lang="en-US" sz="2000" dirty="0" err="1"/>
              <a:t>candidata</a:t>
            </a:r>
            <a:r>
              <a:rPr lang="en-US" sz="2000" dirty="0"/>
              <a:t> a um </a:t>
            </a:r>
            <a:r>
              <a:rPr lang="en-US" sz="2000" dirty="0" err="1"/>
              <a:t>emprego</a:t>
            </a:r>
            <a:r>
              <a:rPr lang="en-US" sz="2000" dirty="0"/>
              <a:t> como </a:t>
            </a:r>
            <a:r>
              <a:rPr lang="en-US" sz="2000" dirty="0" err="1"/>
              <a:t>mensageiro</a:t>
            </a:r>
            <a:r>
              <a:rPr lang="en-US" sz="2000" dirty="0"/>
              <a:t> em um </a:t>
            </a:r>
            <a:r>
              <a:rPr lang="en-US" sz="2000" dirty="0" err="1"/>
              <a:t>escritório</a:t>
            </a:r>
            <a:r>
              <a:rPr lang="en-US" sz="2000" dirty="0"/>
              <a:t> do </a:t>
            </a:r>
            <a:r>
              <a:rPr lang="en-US" sz="2000" dirty="0" err="1"/>
              <a:t>governo</a:t>
            </a:r>
            <a:r>
              <a:rPr lang="en-US" sz="2000" dirty="0"/>
              <a:t> local e é </a:t>
            </a:r>
            <a:r>
              <a:rPr lang="en-US" sz="2000" dirty="0" err="1"/>
              <a:t>selecionado</a:t>
            </a:r>
            <a:r>
              <a:rPr lang="en-US" sz="2000" dirty="0"/>
              <a:t> para a carga. No </a:t>
            </a:r>
            <a:r>
              <a:rPr lang="en-US" sz="2000" dirty="0" err="1"/>
              <a:t>entanto</a:t>
            </a:r>
            <a:r>
              <a:rPr lang="en-US" sz="2000" dirty="0"/>
              <a:t>, </a:t>
            </a:r>
            <a:r>
              <a:rPr lang="en-US" sz="2000" dirty="0" err="1"/>
              <a:t>quando</a:t>
            </a:r>
            <a:r>
              <a:rPr lang="en-US" sz="2000" dirty="0"/>
              <a:t> o </a:t>
            </a:r>
            <a:r>
              <a:rPr lang="en-US" sz="2000" dirty="0" err="1"/>
              <a:t>chefe</a:t>
            </a:r>
            <a:r>
              <a:rPr lang="en-US" sz="2000" dirty="0"/>
              <a:t> do </a:t>
            </a:r>
            <a:r>
              <a:rPr lang="en-US" sz="2000" dirty="0" err="1"/>
              <a:t>escritório</a:t>
            </a:r>
            <a:r>
              <a:rPr lang="en-US" sz="2000" dirty="0"/>
              <a:t> </a:t>
            </a:r>
            <a:r>
              <a:rPr lang="en-US" sz="2000" dirty="0" err="1"/>
              <a:t>fica</a:t>
            </a:r>
            <a:r>
              <a:rPr lang="en-US" sz="2000" dirty="0"/>
              <a:t> </a:t>
            </a:r>
            <a:r>
              <a:rPr lang="en-US" sz="2000" dirty="0" err="1"/>
              <a:t>sabendo</a:t>
            </a:r>
            <a:r>
              <a:rPr lang="en-US" sz="2000" dirty="0"/>
              <a:t> de seu </a:t>
            </a:r>
            <a:r>
              <a:rPr lang="en-US" sz="2000" dirty="0" err="1"/>
              <a:t>diagnóstico</a:t>
            </a:r>
            <a:r>
              <a:rPr lang="en-US" sz="2000" dirty="0"/>
              <a:t> de saúde mental, </a:t>
            </a:r>
            <a:r>
              <a:rPr lang="en-US" sz="2000" dirty="0" err="1"/>
              <a:t>ele</a:t>
            </a:r>
            <a:r>
              <a:rPr lang="en-US" sz="2000" dirty="0"/>
              <a:t> </a:t>
            </a:r>
            <a:r>
              <a:rPr lang="en-US" sz="2000" dirty="0" err="1"/>
              <a:t>demite</a:t>
            </a:r>
            <a:r>
              <a:rPr lang="en-US" sz="2000" dirty="0"/>
              <a:t> Ramon.</a:t>
            </a:r>
            <a:endParaRPr sz="2000" dirty="0"/>
          </a:p>
        </p:txBody>
      </p:sp>
      <p:sp>
        <p:nvSpPr>
          <p:cNvPr id="519" name="Google Shape;519;p48"/>
          <p:cNvSpPr txBox="1">
            <a:spLocks noGrp="1"/>
          </p:cNvSpPr>
          <p:nvPr>
            <p:ph type="title"/>
          </p:nvPr>
        </p:nvSpPr>
        <p:spPr>
          <a:xfrm>
            <a:off x="409238" y="424767"/>
            <a:ext cx="11361140" cy="432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dirty="0"/>
              <a:t>Exercício 4.1: </a:t>
            </a:r>
            <a:r>
              <a:rPr lang="en-US" sz="3000" dirty="0" err="1"/>
              <a:t>Cenários</a:t>
            </a:r>
            <a:r>
              <a:rPr lang="en-US" sz="3000" dirty="0"/>
              <a:t> de </a:t>
            </a:r>
            <a:r>
              <a:rPr lang="en-US" sz="3000" dirty="0" err="1"/>
              <a:t>violações</a:t>
            </a:r>
            <a:r>
              <a:rPr lang="en-US" sz="3000" dirty="0"/>
              <a:t> dos </a:t>
            </a:r>
            <a:r>
              <a:rPr lang="en-US" sz="3000" dirty="0" err="1"/>
              <a:t>direitos</a:t>
            </a:r>
            <a:r>
              <a:rPr lang="en-US" sz="3000" dirty="0"/>
              <a:t> </a:t>
            </a:r>
            <a:r>
              <a:rPr lang="en-US" sz="3000" dirty="0" err="1"/>
              <a:t>humanos</a:t>
            </a:r>
            <a:r>
              <a:rPr lang="en-US" sz="3000" dirty="0"/>
              <a:t> - 8</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9"/>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49</a:t>
            </a:fld>
            <a:endParaRPr/>
          </a:p>
        </p:txBody>
      </p:sp>
      <p:sp>
        <p:nvSpPr>
          <p:cNvPr id="526" name="Google Shape;526;p49"/>
          <p:cNvSpPr txBox="1">
            <a:spLocks noGrp="1"/>
          </p:cNvSpPr>
          <p:nvPr>
            <p:ph type="title"/>
          </p:nvPr>
        </p:nvSpPr>
        <p:spPr>
          <a:xfrm>
            <a:off x="507206" y="2313946"/>
            <a:ext cx="11559608" cy="432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accent1"/>
              </a:buClr>
              <a:buSzPts val="4000"/>
              <a:buFont typeface="Century Gothic"/>
              <a:buNone/>
            </a:pPr>
            <a:r>
              <a:rPr lang="en-US" dirty="0"/>
              <a:t>Tema</a:t>
            </a:r>
            <a:r>
              <a:rPr lang="en-US" sz="4000" dirty="0"/>
              <a:t> 5: </a:t>
            </a:r>
            <a:r>
              <a:rPr lang="en-US" sz="4000" dirty="0" err="1"/>
              <a:t>Grupos</a:t>
            </a:r>
            <a:r>
              <a:rPr lang="en-US" sz="4000" dirty="0"/>
              <a:t>/</a:t>
            </a:r>
            <a:r>
              <a:rPr lang="en-US" sz="4000" dirty="0" err="1"/>
              <a:t>segmentos</a:t>
            </a:r>
            <a:r>
              <a:rPr lang="en-US" sz="4000" dirty="0"/>
              <a:t> da </a:t>
            </a:r>
            <a:r>
              <a:rPr lang="en-US" sz="4000" dirty="0" err="1"/>
              <a:t>população</a:t>
            </a:r>
            <a:r>
              <a:rPr lang="en-US" sz="4000" dirty="0"/>
              <a:t> em </a:t>
            </a:r>
            <a:r>
              <a:rPr lang="en-US" sz="4000" dirty="0" err="1"/>
              <a:t>risco</a:t>
            </a:r>
            <a:r>
              <a:rPr lang="en-US" sz="4000" dirty="0"/>
              <a:t> de </a:t>
            </a:r>
            <a:r>
              <a:rPr lang="en-US" sz="4000" dirty="0" err="1"/>
              <a:t>violações</a:t>
            </a:r>
            <a:r>
              <a:rPr lang="en-US" sz="4000" dirty="0"/>
              <a:t> dos </a:t>
            </a:r>
            <a:r>
              <a:rPr lang="en-US" sz="4000" dirty="0" err="1"/>
              <a:t>direitos</a:t>
            </a:r>
            <a:r>
              <a:rPr lang="en-US" sz="4000" dirty="0"/>
              <a:t> </a:t>
            </a:r>
            <a:r>
              <a:rPr lang="en-US" sz="4000" dirty="0" err="1"/>
              <a:t>humanos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5"/>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67" name="Google Shape;167;p5"/>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0"/>
              </a:spcBef>
              <a:spcAft>
                <a:spcPts val="0"/>
              </a:spcAft>
              <a:buSzPts val="2200"/>
              <a:buChar char="•"/>
            </a:pPr>
            <a:r>
              <a:rPr lang="en-US" sz="2000" dirty="0"/>
              <a:t>“Pessoas </a:t>
            </a:r>
            <a:r>
              <a:rPr lang="en-US" sz="2000" dirty="0" err="1"/>
              <a:t>estão</a:t>
            </a:r>
            <a:r>
              <a:rPr lang="en-US" sz="2000" dirty="0"/>
              <a:t> </a:t>
            </a:r>
            <a:r>
              <a:rPr lang="en-US" sz="2000" dirty="0" err="1"/>
              <a:t>usando</a:t>
            </a:r>
            <a:r>
              <a:rPr lang="en-US" sz="2000" dirty="0"/>
              <a:t>” ou “que </a:t>
            </a:r>
            <a:r>
              <a:rPr lang="en-US" sz="2000" dirty="0" err="1"/>
              <a:t>usaram</a:t>
            </a:r>
            <a:r>
              <a:rPr lang="en-US" sz="2000" dirty="0"/>
              <a:t> </a:t>
            </a:r>
            <a:r>
              <a:rPr lang="en-US" sz="2000" dirty="0" err="1"/>
              <a:t>anteriormente</a:t>
            </a:r>
            <a:r>
              <a:rPr lang="en-US" sz="2000" dirty="0"/>
              <a:t>” </a:t>
            </a:r>
            <a:r>
              <a:rPr lang="en-US" sz="2000" dirty="0" err="1"/>
              <a:t>serviços</a:t>
            </a:r>
            <a:r>
              <a:rPr lang="en-US" sz="2000" dirty="0"/>
              <a:t> sociais e de saúde mental para </a:t>
            </a:r>
            <a:r>
              <a:rPr lang="en-US" sz="2000" dirty="0" err="1"/>
              <a:t>nos</a:t>
            </a:r>
            <a:r>
              <a:rPr lang="en-US" sz="2000" dirty="0"/>
              <a:t> </a:t>
            </a:r>
            <a:r>
              <a:rPr lang="en-US" sz="2000" dirty="0" err="1"/>
              <a:t>referirmos</a:t>
            </a:r>
            <a:r>
              <a:rPr lang="en-US" sz="2000" dirty="0"/>
              <a:t> a pessoas que </a:t>
            </a:r>
            <a:r>
              <a:rPr lang="en-US" sz="2000" dirty="0" err="1"/>
              <a:t>não</a:t>
            </a:r>
            <a:r>
              <a:rPr lang="en-US" sz="2000" dirty="0"/>
              <a:t> </a:t>
            </a:r>
            <a:r>
              <a:rPr lang="en-US" sz="2000" dirty="0" err="1"/>
              <a:t>necessariamente</a:t>
            </a:r>
            <a:r>
              <a:rPr lang="en-US" sz="2000" dirty="0"/>
              <a:t> se </a:t>
            </a:r>
            <a:r>
              <a:rPr lang="en-US" sz="2000" dirty="0" err="1"/>
              <a:t>identificam</a:t>
            </a:r>
            <a:r>
              <a:rPr lang="en-US" sz="2000" dirty="0"/>
              <a:t> como </a:t>
            </a:r>
            <a:r>
              <a:rPr lang="en-US" sz="2000" dirty="0" err="1"/>
              <a:t>portadoras</a:t>
            </a:r>
            <a:r>
              <a:rPr lang="en-US" sz="2000" dirty="0"/>
              <a:t> de </a:t>
            </a:r>
            <a:r>
              <a:rPr lang="en-US" sz="2000" dirty="0" err="1"/>
              <a:t>eficiência</a:t>
            </a:r>
            <a:r>
              <a:rPr lang="en-US" sz="2000" dirty="0"/>
              <a:t>, mas que </a:t>
            </a:r>
            <a:r>
              <a:rPr lang="en-US" sz="2000" dirty="0" err="1"/>
              <a:t>têm</a:t>
            </a:r>
            <a:r>
              <a:rPr lang="en-US" sz="2000" dirty="0"/>
              <a:t> uma </a:t>
            </a:r>
            <a:r>
              <a:rPr lang="en-US" sz="2000" dirty="0" err="1"/>
              <a:t>variedade</a:t>
            </a:r>
            <a:r>
              <a:rPr lang="en-US" sz="2000" dirty="0"/>
              <a:t> de </a:t>
            </a:r>
            <a:r>
              <a:rPr lang="en-US" sz="2000" dirty="0" err="1"/>
              <a:t>experiências</a:t>
            </a:r>
            <a:r>
              <a:rPr lang="en-US" sz="2000" dirty="0"/>
              <a:t> </a:t>
            </a:r>
            <a:r>
              <a:rPr lang="en-US" sz="2000" dirty="0" err="1"/>
              <a:t>aplicáveis</a:t>
            </a:r>
            <a:r>
              <a:rPr lang="en-US" sz="2000" dirty="0"/>
              <a:t> a </a:t>
            </a:r>
            <a:r>
              <a:rPr lang="en-US" sz="2000" dirty="0" err="1"/>
              <a:t>esse</a:t>
            </a:r>
            <a:r>
              <a:rPr lang="en-US" sz="2000" dirty="0"/>
              <a:t> </a:t>
            </a:r>
            <a:r>
              <a:rPr lang="en-US" sz="2000" dirty="0" err="1"/>
              <a:t>treinamento</a:t>
            </a:r>
            <a:r>
              <a:rPr lang="en-US" sz="2000" dirty="0"/>
              <a:t>.</a:t>
            </a:r>
            <a:endParaRPr sz="2000" dirty="0"/>
          </a:p>
          <a:p>
            <a:pPr marL="285750" lvl="0" indent="-285750" algn="just" rtl="0">
              <a:lnSpc>
                <a:spcPct val="100000"/>
              </a:lnSpc>
              <a:spcBef>
                <a:spcPts val="1200"/>
              </a:spcBef>
              <a:spcAft>
                <a:spcPts val="0"/>
              </a:spcAft>
              <a:buSzPts val="2200"/>
              <a:buChar char="•"/>
            </a:pPr>
            <a:r>
              <a:rPr lang="en-US" sz="2000" dirty="0"/>
              <a:t>O </a:t>
            </a:r>
            <a:r>
              <a:rPr lang="en-US" sz="2000" dirty="0" err="1"/>
              <a:t>termo</a:t>
            </a:r>
            <a:r>
              <a:rPr lang="en-US" sz="2000" dirty="0"/>
              <a:t> “</a:t>
            </a:r>
            <a:r>
              <a:rPr lang="en-US" sz="2000" dirty="0" err="1"/>
              <a:t>serviços</a:t>
            </a:r>
            <a:r>
              <a:rPr lang="en-US" sz="2000" dirty="0"/>
              <a:t> sociais e de saúde mental” </a:t>
            </a:r>
            <a:r>
              <a:rPr lang="en-US" sz="2000" dirty="0" err="1"/>
              <a:t>refere</a:t>
            </a:r>
            <a:r>
              <a:rPr lang="en-US" sz="2000" dirty="0"/>
              <a:t>-se a uma </a:t>
            </a:r>
            <a:r>
              <a:rPr lang="en-US" sz="2000" dirty="0" err="1"/>
              <a:t>ampla</a:t>
            </a:r>
            <a:r>
              <a:rPr lang="en-US" sz="2000" dirty="0"/>
              <a:t> </a:t>
            </a:r>
            <a:r>
              <a:rPr lang="en-US" sz="2000" dirty="0" err="1"/>
              <a:t>gama</a:t>
            </a:r>
            <a:r>
              <a:rPr lang="en-US" sz="2000" dirty="0"/>
              <a:t> de </a:t>
            </a:r>
            <a:r>
              <a:rPr lang="en-US" sz="2000" dirty="0" err="1"/>
              <a:t>serviços</a:t>
            </a:r>
            <a:r>
              <a:rPr lang="en-US" sz="2000" dirty="0"/>
              <a:t> </a:t>
            </a:r>
            <a:r>
              <a:rPr lang="en-US" sz="2000" dirty="0" err="1"/>
              <a:t>prestados</a:t>
            </a:r>
            <a:r>
              <a:rPr lang="en-US" sz="2000" dirty="0"/>
              <a:t> por </a:t>
            </a:r>
            <a:r>
              <a:rPr lang="en-US" sz="2000" dirty="0" err="1"/>
              <a:t>países</a:t>
            </a:r>
            <a:r>
              <a:rPr lang="en-US" sz="2000" dirty="0"/>
              <a:t> </a:t>
            </a:r>
            <a:r>
              <a:rPr lang="en-US" sz="2000" dirty="0" err="1"/>
              <a:t>nos</a:t>
            </a:r>
            <a:r>
              <a:rPr lang="en-US" sz="2000" dirty="0"/>
              <a:t> </a:t>
            </a:r>
            <a:r>
              <a:rPr lang="en-US" sz="2000" dirty="0" err="1"/>
              <a:t>setores</a:t>
            </a:r>
            <a:r>
              <a:rPr lang="en-US" sz="2000" dirty="0"/>
              <a:t> </a:t>
            </a:r>
            <a:r>
              <a:rPr lang="en-US" sz="2000" dirty="0" err="1"/>
              <a:t>público</a:t>
            </a:r>
            <a:r>
              <a:rPr lang="en-US" sz="2000" dirty="0"/>
              <a:t>, privado e </a:t>
            </a:r>
            <a:r>
              <a:rPr lang="en-US" sz="2000" dirty="0" err="1"/>
              <a:t>não</a:t>
            </a:r>
            <a:r>
              <a:rPr lang="en-US" sz="2000" dirty="0"/>
              <a:t> </a:t>
            </a:r>
            <a:r>
              <a:rPr lang="en-US" sz="2000" dirty="0" err="1"/>
              <a:t>governamental</a:t>
            </a:r>
            <a:r>
              <a:rPr lang="en-US" sz="2000" dirty="0"/>
              <a:t>.</a:t>
            </a:r>
            <a:endParaRPr sz="2000" dirty="0"/>
          </a:p>
          <a:p>
            <a:pPr marL="285750" lvl="0" indent="-285750" algn="just" rtl="0">
              <a:lnSpc>
                <a:spcPct val="100000"/>
              </a:lnSpc>
              <a:spcBef>
                <a:spcPts val="1200"/>
              </a:spcBef>
              <a:spcAft>
                <a:spcPts val="0"/>
              </a:spcAft>
              <a:buSzPts val="2200"/>
              <a:buChar char="•"/>
            </a:pPr>
            <a:r>
              <a:rPr lang="en-US" sz="2000" dirty="0"/>
              <a:t>A </a:t>
            </a:r>
            <a:r>
              <a:rPr lang="en-US" sz="2000" dirty="0" err="1"/>
              <a:t>terminologia</a:t>
            </a:r>
            <a:r>
              <a:rPr lang="en-US" sz="2000" dirty="0"/>
              <a:t> foi </a:t>
            </a:r>
            <a:r>
              <a:rPr lang="en-US" sz="2000" dirty="0" err="1"/>
              <a:t>adotada</a:t>
            </a:r>
            <a:r>
              <a:rPr lang="en-US" sz="2000" dirty="0"/>
              <a:t> para fins de </a:t>
            </a:r>
            <a:r>
              <a:rPr lang="en-US" sz="2000" dirty="0" err="1"/>
              <a:t>inclusão</a:t>
            </a:r>
            <a:r>
              <a:rPr lang="en-US" sz="2000" dirty="0"/>
              <a:t>. </a:t>
            </a:r>
          </a:p>
          <a:p>
            <a:pPr marL="285750" lvl="0" indent="-285750" algn="just" rtl="0">
              <a:lnSpc>
                <a:spcPct val="100000"/>
              </a:lnSpc>
              <a:spcBef>
                <a:spcPts val="1200"/>
              </a:spcBef>
              <a:spcAft>
                <a:spcPts val="0"/>
              </a:spcAft>
              <a:buSzPts val="2200"/>
              <a:buChar char="•"/>
            </a:pPr>
            <a:r>
              <a:rPr lang="en-US" sz="2000" dirty="0"/>
              <a:t>É uma </a:t>
            </a:r>
            <a:r>
              <a:rPr lang="en-US" sz="2000" dirty="0" err="1"/>
              <a:t>escolha</a:t>
            </a:r>
            <a:r>
              <a:rPr lang="en-US" sz="2000" dirty="0"/>
              <a:t> individual se </a:t>
            </a:r>
            <a:r>
              <a:rPr lang="en-US" sz="2000" dirty="0" err="1"/>
              <a:t>identificar</a:t>
            </a:r>
            <a:r>
              <a:rPr lang="en-US" sz="2000" dirty="0"/>
              <a:t> com </a:t>
            </a:r>
            <a:r>
              <a:rPr lang="en-US" sz="2000" dirty="0" err="1"/>
              <a:t>certas</a:t>
            </a:r>
            <a:r>
              <a:rPr lang="en-US" sz="2000" dirty="0"/>
              <a:t> </a:t>
            </a:r>
            <a:r>
              <a:rPr lang="en-US" sz="2000" dirty="0" err="1"/>
              <a:t>expressões</a:t>
            </a:r>
            <a:r>
              <a:rPr lang="en-US" sz="2000" dirty="0"/>
              <a:t> ou </a:t>
            </a:r>
            <a:r>
              <a:rPr lang="en-US" sz="2000" dirty="0" err="1"/>
              <a:t>conceitos</a:t>
            </a:r>
            <a:r>
              <a:rPr lang="en-US" sz="2000" dirty="0"/>
              <a:t>, mas </a:t>
            </a:r>
            <a:r>
              <a:rPr lang="en-US" sz="2000" dirty="0" err="1"/>
              <a:t>os</a:t>
            </a:r>
            <a:r>
              <a:rPr lang="en-US" sz="2000" dirty="0"/>
              <a:t> </a:t>
            </a:r>
            <a:r>
              <a:rPr lang="en-US" sz="2000" dirty="0" err="1"/>
              <a:t>direitos</a:t>
            </a:r>
            <a:r>
              <a:rPr lang="en-US" sz="2000" dirty="0"/>
              <a:t> </a:t>
            </a:r>
            <a:r>
              <a:rPr lang="en-US" sz="2000" dirty="0" err="1"/>
              <a:t>humanos</a:t>
            </a:r>
            <a:r>
              <a:rPr lang="en-US" sz="2000" dirty="0"/>
              <a:t> são </a:t>
            </a:r>
            <a:r>
              <a:rPr lang="en-US" sz="2000" dirty="0" err="1"/>
              <a:t>aplicáveis</a:t>
            </a:r>
            <a:r>
              <a:rPr lang="en-US" sz="2000" dirty="0"/>
              <a:t> a </a:t>
            </a:r>
            <a:r>
              <a:rPr lang="en-US" sz="2000" dirty="0" err="1"/>
              <a:t>todos</a:t>
            </a:r>
            <a:r>
              <a:rPr lang="en-US" sz="2000" dirty="0"/>
              <a:t>, em </a:t>
            </a:r>
            <a:r>
              <a:rPr lang="en-US" sz="2000" dirty="0" err="1"/>
              <a:t>todos</a:t>
            </a:r>
            <a:r>
              <a:rPr lang="en-US" sz="2000" dirty="0"/>
              <a:t> </a:t>
            </a:r>
            <a:r>
              <a:rPr lang="en-US" sz="2000" dirty="0" err="1"/>
              <a:t>os</a:t>
            </a:r>
            <a:r>
              <a:rPr lang="en-US" sz="2000" dirty="0"/>
              <a:t> </a:t>
            </a:r>
            <a:r>
              <a:rPr lang="en-US" sz="2000" dirty="0" err="1"/>
              <a:t>lugares</a:t>
            </a:r>
            <a:r>
              <a:rPr lang="en-US" sz="2000" dirty="0"/>
              <a:t>. </a:t>
            </a:r>
          </a:p>
          <a:p>
            <a:pPr marL="285750" lvl="0" indent="-285750" algn="just" rtl="0">
              <a:lnSpc>
                <a:spcPct val="100000"/>
              </a:lnSpc>
              <a:spcBef>
                <a:spcPts val="1200"/>
              </a:spcBef>
              <a:spcAft>
                <a:spcPts val="0"/>
              </a:spcAft>
              <a:buSzPts val="2200"/>
              <a:buChar char="•"/>
            </a:pPr>
            <a:r>
              <a:rPr lang="en-US" sz="2000" dirty="0"/>
              <a:t>Um </a:t>
            </a:r>
            <a:r>
              <a:rPr lang="en-US" sz="2000" dirty="0" err="1"/>
              <a:t>diagnóstico</a:t>
            </a:r>
            <a:r>
              <a:rPr lang="en-US" sz="2000" dirty="0"/>
              <a:t> ou </a:t>
            </a:r>
            <a:r>
              <a:rPr lang="en-US" sz="2000" dirty="0" err="1"/>
              <a:t>deficiência</a:t>
            </a:r>
            <a:r>
              <a:rPr lang="en-US" sz="2000" dirty="0"/>
              <a:t> </a:t>
            </a:r>
            <a:r>
              <a:rPr lang="en-US" sz="2000" dirty="0" err="1"/>
              <a:t>nunca</a:t>
            </a:r>
            <a:r>
              <a:rPr lang="en-US" sz="2000" dirty="0"/>
              <a:t> </a:t>
            </a:r>
            <a:r>
              <a:rPr lang="en-US" sz="2000" dirty="0" err="1"/>
              <a:t>deve</a:t>
            </a:r>
            <a:r>
              <a:rPr lang="en-US" sz="2000" dirty="0"/>
              <a:t> </a:t>
            </a:r>
            <a:r>
              <a:rPr lang="en-US" sz="2000" dirty="0" err="1"/>
              <a:t>definir</a:t>
            </a:r>
            <a:r>
              <a:rPr lang="en-US" sz="2000" dirty="0"/>
              <a:t> uma pessoa. </a:t>
            </a:r>
          </a:p>
          <a:p>
            <a:pPr marL="285750" lvl="0" indent="-285750" algn="just" rtl="0">
              <a:lnSpc>
                <a:spcPct val="100000"/>
              </a:lnSpc>
              <a:spcBef>
                <a:spcPts val="1200"/>
              </a:spcBef>
              <a:spcAft>
                <a:spcPts val="0"/>
              </a:spcAft>
              <a:buSzPts val="2200"/>
              <a:buChar char="•"/>
            </a:pPr>
            <a:r>
              <a:rPr lang="en-US" sz="2000" dirty="0" err="1"/>
              <a:t>Somos</a:t>
            </a:r>
            <a:r>
              <a:rPr lang="en-US" sz="2000" dirty="0"/>
              <a:t> </a:t>
            </a:r>
            <a:r>
              <a:rPr lang="en-US" sz="2000" dirty="0" err="1"/>
              <a:t>todos</a:t>
            </a:r>
            <a:r>
              <a:rPr lang="en-US" sz="2000" dirty="0"/>
              <a:t> </a:t>
            </a:r>
            <a:r>
              <a:rPr lang="en-US" sz="2000" dirty="0" err="1"/>
              <a:t>indivíduos</a:t>
            </a:r>
            <a:r>
              <a:rPr lang="en-US" sz="2000" dirty="0"/>
              <a:t>, com um </a:t>
            </a:r>
            <a:r>
              <a:rPr lang="en-US" sz="2000" dirty="0" err="1"/>
              <a:t>contexto</a:t>
            </a:r>
            <a:r>
              <a:rPr lang="en-US" sz="2000" dirty="0"/>
              <a:t> social, </a:t>
            </a:r>
            <a:r>
              <a:rPr lang="en-US" sz="2000" dirty="0" err="1"/>
              <a:t>personalidade</a:t>
            </a:r>
            <a:r>
              <a:rPr lang="en-US" sz="2000" dirty="0"/>
              <a:t>, </a:t>
            </a:r>
            <a:r>
              <a:rPr lang="en-US" sz="2000" dirty="0" err="1"/>
              <a:t>objetivos</a:t>
            </a:r>
            <a:r>
              <a:rPr lang="en-US" sz="2000" dirty="0"/>
              <a:t>, </a:t>
            </a:r>
            <a:r>
              <a:rPr lang="en-US" sz="2000" dirty="0" err="1"/>
              <a:t>aspirações</a:t>
            </a:r>
            <a:r>
              <a:rPr lang="en-US" sz="2000" dirty="0"/>
              <a:t> e </a:t>
            </a:r>
            <a:r>
              <a:rPr lang="en-US" sz="2000" dirty="0" err="1"/>
              <a:t>relacionamentos</a:t>
            </a:r>
            <a:r>
              <a:rPr lang="en-US" sz="2000" dirty="0"/>
              <a:t> com </a:t>
            </a:r>
            <a:r>
              <a:rPr lang="en-US" sz="2000" dirty="0" err="1"/>
              <a:t>os</a:t>
            </a:r>
            <a:r>
              <a:rPr lang="en-US" sz="2000" dirty="0"/>
              <a:t> outros </a:t>
            </a:r>
            <a:r>
              <a:rPr lang="en-US" sz="2000" dirty="0" err="1"/>
              <a:t>únicos</a:t>
            </a:r>
            <a:r>
              <a:rPr lang="en-US" sz="2000" dirty="0"/>
              <a:t>.</a:t>
            </a:r>
            <a:endParaRPr sz="2000" dirty="0"/>
          </a:p>
        </p:txBody>
      </p:sp>
      <p:sp>
        <p:nvSpPr>
          <p:cNvPr id="168" name="Google Shape;168;p5"/>
          <p:cNvSpPr txBox="1">
            <a:spLocks noGrp="1"/>
          </p:cNvSpPr>
          <p:nvPr>
            <p:ph type="title"/>
          </p:nvPr>
        </p:nvSpPr>
        <p:spPr>
          <a:xfrm>
            <a:off x="507205" y="506412"/>
            <a:ext cx="11174401" cy="392864"/>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Algumas</a:t>
            </a:r>
            <a:r>
              <a:rPr lang="en-US" sz="3000" dirty="0"/>
              <a:t> </a:t>
            </a:r>
            <a:r>
              <a:rPr lang="en-US" sz="3000" dirty="0" err="1"/>
              <a:t>palavras</a:t>
            </a:r>
            <a:r>
              <a:rPr lang="en-US" sz="3000" dirty="0"/>
              <a:t> sobre a </a:t>
            </a:r>
            <a:r>
              <a:rPr lang="en-US" sz="3000" dirty="0" err="1"/>
              <a:t>terminologia</a:t>
            </a:r>
            <a:r>
              <a:rPr lang="en-US" sz="3000" dirty="0"/>
              <a:t> </a:t>
            </a:r>
            <a:r>
              <a:rPr lang="en-US" sz="3000" dirty="0" err="1"/>
              <a:t>utilizada</a:t>
            </a:r>
            <a:r>
              <a:rPr lang="en-US" sz="3000" dirty="0"/>
              <a:t> </a:t>
            </a:r>
            <a:r>
              <a:rPr lang="en-US" sz="3000" dirty="0" err="1"/>
              <a:t>neste</a:t>
            </a:r>
            <a:r>
              <a:rPr lang="en-US" sz="3000" dirty="0"/>
              <a:t> </a:t>
            </a:r>
            <a:r>
              <a:rPr lang="en-US" sz="3000" dirty="0" err="1"/>
              <a:t>treinamento</a:t>
            </a:r>
            <a:r>
              <a:rPr lang="en-US" sz="3000" dirty="0"/>
              <a:t> – 2</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50"/>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50</a:t>
            </a:fld>
            <a:endParaRPr/>
          </a:p>
        </p:txBody>
      </p:sp>
      <p:sp>
        <p:nvSpPr>
          <p:cNvPr id="533" name="Google Shape;533;p50"/>
          <p:cNvSpPr txBox="1">
            <a:spLocks noGrp="1"/>
          </p:cNvSpPr>
          <p:nvPr>
            <p:ph type="body" idx="2"/>
          </p:nvPr>
        </p:nvSpPr>
        <p:spPr>
          <a:xfrm>
            <a:off x="507206" y="1943188"/>
            <a:ext cx="11174412" cy="1696827"/>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Aft>
                <a:spcPts val="0"/>
              </a:spcAft>
              <a:buSzPts val="2200"/>
              <a:buChar char="•"/>
            </a:pPr>
            <a:r>
              <a:rPr lang="en-US" sz="2000" dirty="0"/>
              <a:t>Certos </a:t>
            </a:r>
            <a:r>
              <a:rPr lang="en-US" sz="2000" dirty="0" err="1"/>
              <a:t>grupos</a:t>
            </a:r>
            <a:r>
              <a:rPr lang="en-US" sz="2000" dirty="0"/>
              <a:t> de pessoas ou </a:t>
            </a:r>
            <a:r>
              <a:rPr lang="en-US" sz="2000" dirty="0" err="1"/>
              <a:t>segmentos</a:t>
            </a:r>
            <a:r>
              <a:rPr lang="en-US" sz="2000" dirty="0"/>
              <a:t> da </a:t>
            </a:r>
            <a:r>
              <a:rPr lang="en-US" sz="2000" dirty="0" err="1"/>
              <a:t>população</a:t>
            </a:r>
            <a:r>
              <a:rPr lang="en-US" sz="2000" dirty="0"/>
              <a:t> </a:t>
            </a:r>
            <a:r>
              <a:rPr lang="en-US" sz="2000" dirty="0" err="1"/>
              <a:t>correm</a:t>
            </a:r>
            <a:r>
              <a:rPr lang="en-US" sz="2000" dirty="0"/>
              <a:t> </a:t>
            </a:r>
            <a:r>
              <a:rPr lang="en-US" sz="2000" dirty="0" err="1"/>
              <a:t>mais</a:t>
            </a:r>
            <a:r>
              <a:rPr lang="en-US" sz="2000" dirty="0"/>
              <a:t> </a:t>
            </a:r>
            <a:r>
              <a:rPr lang="en-US" sz="2000" dirty="0" err="1"/>
              <a:t>risco</a:t>
            </a:r>
            <a:r>
              <a:rPr lang="en-US" sz="2000" dirty="0"/>
              <a:t> do que outros de </a:t>
            </a:r>
            <a:r>
              <a:rPr lang="en-US" sz="2000" dirty="0" err="1"/>
              <a:t>sofrer</a:t>
            </a:r>
            <a:r>
              <a:rPr lang="en-US" sz="2000" dirty="0"/>
              <a:t> </a:t>
            </a:r>
            <a:r>
              <a:rPr lang="en-US" sz="2000" dirty="0" err="1"/>
              <a:t>exclusão</a:t>
            </a:r>
            <a:r>
              <a:rPr lang="en-US" sz="2000" dirty="0"/>
              <a:t> social, </a:t>
            </a:r>
            <a:r>
              <a:rPr lang="en-US" sz="2000" dirty="0" err="1"/>
              <a:t>discriminação</a:t>
            </a:r>
            <a:r>
              <a:rPr lang="en-US" sz="2000" dirty="0"/>
              <a:t> e </a:t>
            </a:r>
            <a:r>
              <a:rPr lang="en-US" sz="2000" dirty="0" err="1"/>
              <a:t>outras</a:t>
            </a:r>
            <a:r>
              <a:rPr lang="en-US" sz="2000" dirty="0"/>
              <a:t> </a:t>
            </a:r>
            <a:r>
              <a:rPr lang="en-US" sz="2000" dirty="0" err="1"/>
              <a:t>violações</a:t>
            </a:r>
            <a:r>
              <a:rPr lang="en-US" sz="2000" dirty="0"/>
              <a:t> dos </a:t>
            </a:r>
            <a:r>
              <a:rPr lang="en-US" sz="2000" dirty="0" err="1"/>
              <a:t>direitos</a:t>
            </a:r>
            <a:r>
              <a:rPr lang="en-US" sz="2000" dirty="0"/>
              <a:t> </a:t>
            </a:r>
            <a:r>
              <a:rPr lang="en-US" sz="2000" dirty="0" err="1"/>
              <a:t>humanos</a:t>
            </a:r>
            <a:r>
              <a:rPr lang="en-US" sz="2000" dirty="0"/>
              <a:t>. </a:t>
            </a:r>
          </a:p>
          <a:p>
            <a:pPr marL="0" lvl="0" indent="0" algn="just" rtl="0">
              <a:lnSpc>
                <a:spcPct val="100000"/>
              </a:lnSpc>
              <a:spcAft>
                <a:spcPts val="0"/>
              </a:spcAft>
              <a:buSzPts val="2200"/>
              <a:buNone/>
            </a:pPr>
            <a:endParaRPr sz="2000" dirty="0"/>
          </a:p>
          <a:p>
            <a:pPr marL="285750" lvl="0" indent="-285750" algn="just" rtl="0">
              <a:lnSpc>
                <a:spcPct val="100000"/>
              </a:lnSpc>
              <a:spcAft>
                <a:spcPts val="0"/>
              </a:spcAft>
              <a:buSzPts val="2200"/>
              <a:buChar char="•"/>
            </a:pPr>
            <a:r>
              <a:rPr lang="en-US" sz="2000" dirty="0" err="1"/>
              <a:t>Às</a:t>
            </a:r>
            <a:r>
              <a:rPr lang="en-US" sz="2000" dirty="0"/>
              <a:t> </a:t>
            </a:r>
            <a:r>
              <a:rPr lang="en-US" sz="2000" dirty="0" err="1"/>
              <a:t>vezes</a:t>
            </a:r>
            <a:r>
              <a:rPr lang="en-US" sz="2000" dirty="0"/>
              <a:t>, </a:t>
            </a:r>
            <a:r>
              <a:rPr lang="en-US" sz="2000" dirty="0" err="1"/>
              <a:t>eles</a:t>
            </a:r>
            <a:r>
              <a:rPr lang="en-US" sz="2000" dirty="0"/>
              <a:t> são </a:t>
            </a:r>
            <a:r>
              <a:rPr lang="en-US" sz="2000" dirty="0" err="1"/>
              <a:t>chamados</a:t>
            </a:r>
            <a:r>
              <a:rPr lang="en-US" sz="2000" dirty="0"/>
              <a:t> de </a:t>
            </a:r>
            <a:r>
              <a:rPr lang="en-US" sz="2000" dirty="0" err="1"/>
              <a:t>grupos</a:t>
            </a:r>
            <a:r>
              <a:rPr lang="en-US" sz="2000" dirty="0"/>
              <a:t> “</a:t>
            </a:r>
            <a:r>
              <a:rPr lang="en-US" sz="2000" dirty="0" err="1"/>
              <a:t>marginalizados</a:t>
            </a:r>
            <a:r>
              <a:rPr lang="en-US" sz="2000" dirty="0"/>
              <a:t>” ou “</a:t>
            </a:r>
            <a:r>
              <a:rPr lang="en-US" sz="2000" dirty="0" err="1"/>
              <a:t>vulneráveis</a:t>
            </a:r>
            <a:r>
              <a:rPr lang="en-US" sz="2000" dirty="0"/>
              <a:t>” (</a:t>
            </a:r>
            <a:r>
              <a:rPr lang="en-US" sz="2000" dirty="0" err="1"/>
              <a:t>embora</a:t>
            </a:r>
            <a:r>
              <a:rPr lang="en-US" sz="2000" dirty="0"/>
              <a:t> o </a:t>
            </a:r>
            <a:r>
              <a:rPr lang="en-US" sz="2000" dirty="0" err="1"/>
              <a:t>termo</a:t>
            </a:r>
            <a:r>
              <a:rPr lang="en-US" sz="2000" dirty="0"/>
              <a:t> “</a:t>
            </a:r>
            <a:r>
              <a:rPr lang="en-US" sz="2000" dirty="0" err="1"/>
              <a:t>vulnerabilidade</a:t>
            </a:r>
            <a:r>
              <a:rPr lang="en-US" sz="2000" dirty="0"/>
              <a:t>” </a:t>
            </a:r>
            <a:r>
              <a:rPr lang="en-US" sz="2000" dirty="0" err="1"/>
              <a:t>neste</a:t>
            </a:r>
            <a:r>
              <a:rPr lang="en-US" sz="2000" dirty="0"/>
              <a:t> </a:t>
            </a:r>
            <a:r>
              <a:rPr lang="en-US" sz="2000" dirty="0" err="1"/>
              <a:t>contexto</a:t>
            </a:r>
            <a:r>
              <a:rPr lang="en-US" sz="2000" dirty="0"/>
              <a:t> </a:t>
            </a:r>
            <a:r>
              <a:rPr lang="en-US" sz="2000" dirty="0" err="1"/>
              <a:t>não</a:t>
            </a:r>
            <a:r>
              <a:rPr lang="en-US" sz="2000" dirty="0"/>
              <a:t> </a:t>
            </a:r>
            <a:r>
              <a:rPr lang="en-US" sz="2000" dirty="0" err="1"/>
              <a:t>implique</a:t>
            </a:r>
            <a:r>
              <a:rPr lang="en-US" sz="2000" dirty="0"/>
              <a:t> </a:t>
            </a:r>
            <a:r>
              <a:rPr lang="en-US" sz="2000" dirty="0" err="1"/>
              <a:t>fragilidade</a:t>
            </a:r>
            <a:r>
              <a:rPr lang="en-US" sz="2000" dirty="0"/>
              <a:t>, </a:t>
            </a:r>
            <a:r>
              <a:rPr lang="en-US" sz="2000" dirty="0" err="1"/>
              <a:t>fraqueza</a:t>
            </a:r>
            <a:r>
              <a:rPr lang="en-US" sz="2000" dirty="0"/>
              <a:t> ou </a:t>
            </a:r>
            <a:r>
              <a:rPr lang="en-US" sz="2000" dirty="0" err="1"/>
              <a:t>deficiência</a:t>
            </a:r>
            <a:r>
              <a:rPr lang="en-US" sz="2000" dirty="0"/>
              <a:t> em </a:t>
            </a:r>
            <a:r>
              <a:rPr lang="en-US" sz="2000" dirty="0" err="1"/>
              <a:t>relação</a:t>
            </a:r>
            <a:r>
              <a:rPr lang="en-US" sz="2000" dirty="0"/>
              <a:t> </a:t>
            </a:r>
            <a:r>
              <a:rPr lang="en-US" sz="2000" dirty="0" err="1"/>
              <a:t>aos</a:t>
            </a:r>
            <a:r>
              <a:rPr lang="en-US" sz="2000" dirty="0"/>
              <a:t> </a:t>
            </a:r>
            <a:r>
              <a:rPr lang="en-US" sz="2000" dirty="0" err="1"/>
              <a:t>indivíduos</a:t>
            </a:r>
            <a:r>
              <a:rPr lang="en-US" sz="2000" dirty="0"/>
              <a:t> ou </a:t>
            </a:r>
            <a:r>
              <a:rPr lang="en-US" sz="2000" dirty="0" err="1"/>
              <a:t>grupos</a:t>
            </a:r>
            <a:r>
              <a:rPr lang="en-US" sz="2000" dirty="0"/>
              <a:t> em </a:t>
            </a:r>
            <a:r>
              <a:rPr lang="en-US" sz="2000" dirty="0" err="1"/>
              <a:t>questão</a:t>
            </a:r>
            <a:r>
              <a:rPr lang="en-US" sz="2000" dirty="0"/>
              <a:t>).</a:t>
            </a:r>
            <a:endParaRPr sz="2000" dirty="0"/>
          </a:p>
        </p:txBody>
      </p:sp>
      <p:sp>
        <p:nvSpPr>
          <p:cNvPr id="534" name="Google Shape;534;p50"/>
          <p:cNvSpPr txBox="1">
            <a:spLocks noGrp="1"/>
          </p:cNvSpPr>
          <p:nvPr>
            <p:ph type="title"/>
          </p:nvPr>
        </p:nvSpPr>
        <p:spPr>
          <a:xfrm>
            <a:off x="507206" y="506412"/>
            <a:ext cx="11331008"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Apresentação</a:t>
            </a:r>
            <a:r>
              <a:rPr lang="en-US" sz="3000" dirty="0"/>
              <a:t>: </a:t>
            </a:r>
            <a:r>
              <a:rPr lang="en-US" sz="3000" dirty="0" err="1"/>
              <a:t>Grupos</a:t>
            </a:r>
            <a:r>
              <a:rPr lang="en-US" sz="3000" dirty="0"/>
              <a:t>/</a:t>
            </a:r>
            <a:r>
              <a:rPr lang="en-US" sz="3000" dirty="0" err="1"/>
              <a:t>segmentos</a:t>
            </a:r>
            <a:r>
              <a:rPr lang="en-US" sz="3000" dirty="0"/>
              <a:t> da </a:t>
            </a:r>
            <a:r>
              <a:rPr lang="en-US" sz="3000" dirty="0" err="1"/>
              <a:t>população</a:t>
            </a:r>
            <a:r>
              <a:rPr lang="en-US" sz="3000" dirty="0"/>
              <a:t> em </a:t>
            </a:r>
            <a:r>
              <a:rPr lang="en-US" sz="3000" dirty="0" err="1"/>
              <a:t>risco</a:t>
            </a:r>
            <a:r>
              <a:rPr lang="en-US" sz="3000" dirty="0"/>
              <a:t> de </a:t>
            </a:r>
            <a:r>
              <a:rPr lang="en-US" sz="3000" dirty="0" err="1"/>
              <a:t>violações</a:t>
            </a:r>
            <a:r>
              <a:rPr lang="en-US" sz="3000" dirty="0"/>
              <a:t> dos </a:t>
            </a:r>
            <a:r>
              <a:rPr lang="en-US" sz="3000" dirty="0" err="1"/>
              <a:t>direitos</a:t>
            </a:r>
            <a:r>
              <a:rPr lang="en-US" sz="3000" dirty="0"/>
              <a:t> </a:t>
            </a:r>
            <a:r>
              <a:rPr lang="en-US" sz="3000" dirty="0" err="1"/>
              <a:t>humanos</a:t>
            </a:r>
            <a:r>
              <a:rPr lang="en-US" sz="3000" dirty="0"/>
              <a:t> – 1</a:t>
            </a: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51"/>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51</a:t>
            </a:fld>
            <a:endParaRPr/>
          </a:p>
        </p:txBody>
      </p:sp>
      <p:sp>
        <p:nvSpPr>
          <p:cNvPr id="541" name="Google Shape;541;p51"/>
          <p:cNvSpPr txBox="1">
            <a:spLocks noGrp="1"/>
          </p:cNvSpPr>
          <p:nvPr>
            <p:ph type="body" idx="2"/>
          </p:nvPr>
        </p:nvSpPr>
        <p:spPr>
          <a:xfrm>
            <a:off x="1040423" y="1727200"/>
            <a:ext cx="10111154" cy="3852108"/>
          </a:xfrm>
          <a:prstGeom prst="rect">
            <a:avLst/>
          </a:prstGeom>
          <a:noFill/>
          <a:ln>
            <a:noFill/>
          </a:ln>
        </p:spPr>
        <p:txBody>
          <a:bodyPr spcFirstLastPara="1" wrap="square" lIns="0" tIns="46800" rIns="0" bIns="45700" anchor="t" anchorCtr="0">
            <a:noAutofit/>
          </a:bodyPr>
          <a:lstStyle/>
          <a:p>
            <a:pPr marL="0" lvl="0" indent="0" algn="just" rtl="0">
              <a:lnSpc>
                <a:spcPct val="100000"/>
              </a:lnSpc>
              <a:spcAft>
                <a:spcPts val="0"/>
              </a:spcAft>
              <a:buSzPts val="2200"/>
              <a:buNone/>
            </a:pPr>
            <a:r>
              <a:rPr lang="en-US" sz="2000" dirty="0" err="1"/>
              <a:t>Exemplos</a:t>
            </a:r>
            <a:r>
              <a:rPr lang="en-US" sz="2000" dirty="0"/>
              <a:t> </a:t>
            </a:r>
            <a:r>
              <a:rPr lang="en-US" sz="2000" dirty="0" err="1"/>
              <a:t>incluem</a:t>
            </a:r>
            <a:r>
              <a:rPr lang="en-US" sz="2000" dirty="0"/>
              <a:t>: </a:t>
            </a:r>
          </a:p>
          <a:p>
            <a:pPr marL="0" lvl="0" indent="0" algn="just" rtl="0">
              <a:lnSpc>
                <a:spcPct val="100000"/>
              </a:lnSpc>
              <a:spcAft>
                <a:spcPts val="0"/>
              </a:spcAft>
              <a:buSzPts val="2200"/>
              <a:buNone/>
            </a:pPr>
            <a:endParaRPr sz="2000" dirty="0"/>
          </a:p>
          <a:p>
            <a:pPr marL="285750" lvl="0" indent="-285750" algn="just" rtl="0">
              <a:lnSpc>
                <a:spcPct val="100000"/>
              </a:lnSpc>
              <a:spcAft>
                <a:spcPts val="0"/>
              </a:spcAft>
              <a:buSzPts val="2200"/>
              <a:buChar char="•"/>
            </a:pPr>
            <a:r>
              <a:rPr lang="en-US" sz="2000" dirty="0" err="1"/>
              <a:t>mulheres</a:t>
            </a:r>
            <a:endParaRPr sz="2000" dirty="0"/>
          </a:p>
          <a:p>
            <a:pPr marL="285750" lvl="0" indent="-285750" algn="just" rtl="0">
              <a:lnSpc>
                <a:spcPct val="100000"/>
              </a:lnSpc>
              <a:spcAft>
                <a:spcPts val="0"/>
              </a:spcAft>
              <a:buSzPts val="2200"/>
              <a:buChar char="•"/>
            </a:pPr>
            <a:r>
              <a:rPr lang="en-US" sz="2000" dirty="0" err="1"/>
              <a:t>refugiados</a:t>
            </a:r>
            <a:endParaRPr sz="2000" dirty="0"/>
          </a:p>
          <a:p>
            <a:pPr marL="285750" lvl="0" indent="-285750" algn="just" rtl="0">
              <a:lnSpc>
                <a:spcPct val="100000"/>
              </a:lnSpc>
              <a:spcAft>
                <a:spcPts val="0"/>
              </a:spcAft>
              <a:buSzPts val="2200"/>
              <a:buChar char="•"/>
            </a:pPr>
            <a:r>
              <a:rPr lang="en-US" sz="2000" dirty="0" err="1"/>
              <a:t>povos</a:t>
            </a:r>
            <a:r>
              <a:rPr lang="en-US" sz="2000" dirty="0"/>
              <a:t> </a:t>
            </a:r>
            <a:r>
              <a:rPr lang="en-US" sz="2000" dirty="0" err="1"/>
              <a:t>indígenas</a:t>
            </a:r>
            <a:endParaRPr sz="2000" dirty="0"/>
          </a:p>
          <a:p>
            <a:pPr marL="285750" lvl="0" indent="-285750" algn="just" rtl="0">
              <a:lnSpc>
                <a:spcPct val="100000"/>
              </a:lnSpc>
              <a:spcAft>
                <a:spcPts val="0"/>
              </a:spcAft>
              <a:buSzPts val="2200"/>
              <a:buChar char="•"/>
            </a:pPr>
            <a:r>
              <a:rPr lang="en-US" sz="2000" dirty="0"/>
              <a:t>pessoas </a:t>
            </a:r>
            <a:r>
              <a:rPr lang="en-US" sz="2000" dirty="0" err="1"/>
              <a:t>lésbicas</a:t>
            </a:r>
            <a:r>
              <a:rPr lang="en-US" sz="2000" dirty="0"/>
              <a:t>, gays, </a:t>
            </a:r>
            <a:r>
              <a:rPr lang="en-US" sz="2000" dirty="0" err="1"/>
              <a:t>bissexuais</a:t>
            </a:r>
            <a:r>
              <a:rPr lang="en-US" sz="2000" dirty="0"/>
              <a:t>, </a:t>
            </a:r>
            <a:r>
              <a:rPr lang="en-US" sz="2000" dirty="0" err="1"/>
              <a:t>transgêneros</a:t>
            </a:r>
            <a:r>
              <a:rPr lang="en-US" sz="2000" dirty="0"/>
              <a:t>, </a:t>
            </a:r>
            <a:r>
              <a:rPr lang="en-US" sz="2000" dirty="0" err="1"/>
              <a:t>intersexuais</a:t>
            </a:r>
            <a:r>
              <a:rPr lang="en-US" sz="2000" dirty="0"/>
              <a:t> ou em </a:t>
            </a:r>
            <a:r>
              <a:rPr lang="en-US" sz="2000" dirty="0" err="1"/>
              <a:t>questionamento</a:t>
            </a:r>
            <a:r>
              <a:rPr lang="en-US" sz="2000" dirty="0"/>
              <a:t> (LGBTIQ)</a:t>
            </a:r>
            <a:endParaRPr sz="2000" dirty="0"/>
          </a:p>
          <a:p>
            <a:pPr marL="285750" lvl="0" indent="-285750" algn="just" rtl="0">
              <a:lnSpc>
                <a:spcPct val="100000"/>
              </a:lnSpc>
              <a:spcAft>
                <a:spcPts val="0"/>
              </a:spcAft>
              <a:buSzPts val="2200"/>
              <a:buChar char="•"/>
            </a:pPr>
            <a:r>
              <a:rPr lang="en-US" sz="2000" dirty="0" err="1"/>
              <a:t>crianças</a:t>
            </a:r>
            <a:endParaRPr sz="2000" dirty="0"/>
          </a:p>
          <a:p>
            <a:pPr marL="285750" lvl="0" indent="-285750" algn="just" rtl="0">
              <a:lnSpc>
                <a:spcPct val="100000"/>
              </a:lnSpc>
              <a:spcAft>
                <a:spcPts val="0"/>
              </a:spcAft>
              <a:buSzPts val="2200"/>
              <a:buChar char="•"/>
            </a:pPr>
            <a:r>
              <a:rPr lang="en-US" sz="2000" dirty="0"/>
              <a:t>pessoas com HIV/AIDS</a:t>
            </a:r>
            <a:endParaRPr sz="2000" dirty="0"/>
          </a:p>
          <a:p>
            <a:pPr marL="285750" lvl="0" indent="-285750" algn="just" rtl="0">
              <a:lnSpc>
                <a:spcPct val="100000"/>
              </a:lnSpc>
              <a:spcAft>
                <a:spcPts val="0"/>
              </a:spcAft>
              <a:buSzPts val="2200"/>
              <a:buChar char="•"/>
            </a:pPr>
            <a:r>
              <a:rPr lang="en-US" sz="2000" dirty="0" err="1"/>
              <a:t>crianças</a:t>
            </a:r>
            <a:r>
              <a:rPr lang="en-US" sz="2000" dirty="0"/>
              <a:t> e </a:t>
            </a:r>
            <a:r>
              <a:rPr lang="en-US" sz="2000" dirty="0" err="1"/>
              <a:t>adultos</a:t>
            </a:r>
            <a:r>
              <a:rPr lang="en-US" sz="2000" dirty="0"/>
              <a:t> com </a:t>
            </a:r>
            <a:r>
              <a:rPr lang="en-US" sz="2000" dirty="0" err="1"/>
              <a:t>deficiências</a:t>
            </a:r>
            <a:r>
              <a:rPr lang="en-US" sz="2000" dirty="0"/>
              <a:t> (</a:t>
            </a:r>
            <a:r>
              <a:rPr lang="en-US" sz="2000" dirty="0" err="1"/>
              <a:t>especialmente</a:t>
            </a:r>
            <a:r>
              <a:rPr lang="en-US" sz="2000" dirty="0"/>
              <a:t> </a:t>
            </a:r>
            <a:r>
              <a:rPr lang="en-US" sz="2000" dirty="0" err="1"/>
              <a:t>aqueles</a:t>
            </a:r>
            <a:r>
              <a:rPr lang="en-US" sz="2000" dirty="0"/>
              <a:t> com </a:t>
            </a:r>
            <a:r>
              <a:rPr lang="en-US" sz="2000" dirty="0" err="1"/>
              <a:t>deficiências</a:t>
            </a:r>
            <a:r>
              <a:rPr lang="en-US" sz="2000" dirty="0"/>
              <a:t> </a:t>
            </a:r>
            <a:r>
              <a:rPr lang="en-US" sz="2000" dirty="0" err="1"/>
              <a:t>psicossociais</a:t>
            </a:r>
            <a:r>
              <a:rPr lang="en-US" sz="2000" dirty="0"/>
              <a:t>, </a:t>
            </a:r>
            <a:r>
              <a:rPr lang="en-US" sz="2000" dirty="0" err="1"/>
              <a:t>intelectuais</a:t>
            </a:r>
            <a:r>
              <a:rPr lang="en-US" sz="2000" dirty="0"/>
              <a:t> ou </a:t>
            </a:r>
            <a:r>
              <a:rPr lang="en-US" sz="2000" dirty="0" err="1"/>
              <a:t>cognitivas</a:t>
            </a:r>
            <a:r>
              <a:rPr lang="en-US" sz="2000" dirty="0"/>
              <a:t>)</a:t>
            </a:r>
            <a:endParaRPr sz="2000" dirty="0"/>
          </a:p>
          <a:p>
            <a:pPr marL="285750" lvl="0" indent="-285750" algn="just" rtl="0">
              <a:lnSpc>
                <a:spcPct val="100000"/>
              </a:lnSpc>
              <a:spcAft>
                <a:spcPts val="0"/>
              </a:spcAft>
              <a:buSzPts val="2200"/>
              <a:buChar char="•"/>
            </a:pPr>
            <a:r>
              <a:rPr lang="en-US" sz="2000" dirty="0" err="1"/>
              <a:t>idosos</a:t>
            </a:r>
            <a:endParaRPr sz="2000" dirty="0"/>
          </a:p>
          <a:p>
            <a:pPr marL="285750" lvl="0" indent="-285750" algn="just" rtl="0">
              <a:lnSpc>
                <a:spcPct val="100000"/>
              </a:lnSpc>
              <a:spcAft>
                <a:spcPts val="0"/>
              </a:spcAft>
              <a:buSzPts val="2200"/>
              <a:buChar char="•"/>
            </a:pPr>
            <a:r>
              <a:rPr lang="en-US" sz="2000" dirty="0" err="1"/>
              <a:t>migrantes</a:t>
            </a:r>
            <a:r>
              <a:rPr lang="en-US" sz="2000" dirty="0"/>
              <a:t>.</a:t>
            </a:r>
            <a:endParaRPr sz="2000" dirty="0"/>
          </a:p>
        </p:txBody>
      </p:sp>
      <p:sp>
        <p:nvSpPr>
          <p:cNvPr id="542" name="Google Shape;542;p51"/>
          <p:cNvSpPr txBox="1">
            <a:spLocks noGrp="1"/>
          </p:cNvSpPr>
          <p:nvPr>
            <p:ph type="title"/>
          </p:nvPr>
        </p:nvSpPr>
        <p:spPr>
          <a:xfrm>
            <a:off x="507205" y="506412"/>
            <a:ext cx="11461637"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Grupos</a:t>
            </a:r>
            <a:r>
              <a:rPr lang="en-US" sz="3000" dirty="0"/>
              <a:t>/</a:t>
            </a:r>
            <a:r>
              <a:rPr lang="en-US" sz="3000" dirty="0" err="1"/>
              <a:t>segmentos</a:t>
            </a:r>
            <a:r>
              <a:rPr lang="en-US" sz="3000" dirty="0"/>
              <a:t> da </a:t>
            </a:r>
            <a:r>
              <a:rPr lang="en-US" sz="3000" dirty="0" err="1"/>
              <a:t>população</a:t>
            </a:r>
            <a:r>
              <a:rPr lang="en-US" sz="3000" dirty="0"/>
              <a:t> em </a:t>
            </a:r>
            <a:r>
              <a:rPr lang="en-US" sz="3000" dirty="0" err="1"/>
              <a:t>risco</a:t>
            </a:r>
            <a:r>
              <a:rPr lang="en-US" sz="3000" dirty="0"/>
              <a:t> de </a:t>
            </a:r>
            <a:r>
              <a:rPr lang="en-US" sz="3000" dirty="0" err="1"/>
              <a:t>violações</a:t>
            </a:r>
            <a:r>
              <a:rPr lang="en-US" sz="3000" dirty="0"/>
              <a:t> dos </a:t>
            </a:r>
            <a:r>
              <a:rPr lang="en-US" sz="3000" dirty="0" err="1"/>
              <a:t>direitos</a:t>
            </a:r>
            <a:r>
              <a:rPr lang="en-US" sz="3000" dirty="0"/>
              <a:t> </a:t>
            </a:r>
            <a:r>
              <a:rPr lang="en-US" sz="3000" dirty="0" err="1"/>
              <a:t>humanos</a:t>
            </a:r>
            <a:r>
              <a:rPr lang="en-US" sz="3000" dirty="0"/>
              <a:t> - 2</a:t>
            </a: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52"/>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52</a:t>
            </a:fld>
            <a:endParaRPr/>
          </a:p>
        </p:txBody>
      </p:sp>
      <p:sp>
        <p:nvSpPr>
          <p:cNvPr id="549" name="Google Shape;549;p52"/>
          <p:cNvSpPr txBox="1">
            <a:spLocks noGrp="1"/>
          </p:cNvSpPr>
          <p:nvPr>
            <p:ph type="body" idx="2"/>
          </p:nvPr>
        </p:nvSpPr>
        <p:spPr>
          <a:xfrm>
            <a:off x="508794" y="2062571"/>
            <a:ext cx="11174412" cy="3089721"/>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600"/>
              </a:spcBef>
              <a:spcAft>
                <a:spcPts val="0"/>
              </a:spcAft>
              <a:buSzPts val="2200"/>
              <a:buChar char="•"/>
            </a:pPr>
            <a:r>
              <a:rPr lang="en-US" sz="2000" dirty="0" err="1"/>
              <a:t>Às</a:t>
            </a:r>
            <a:r>
              <a:rPr lang="en-US" sz="2000" dirty="0"/>
              <a:t> </a:t>
            </a:r>
            <a:r>
              <a:rPr lang="en-US" sz="2000" dirty="0" err="1"/>
              <a:t>vezes</a:t>
            </a:r>
            <a:r>
              <a:rPr lang="en-US" sz="2000" dirty="0"/>
              <a:t>, </a:t>
            </a:r>
            <a:r>
              <a:rPr lang="en-US" sz="2000" dirty="0" err="1"/>
              <a:t>grupos</a:t>
            </a:r>
            <a:r>
              <a:rPr lang="en-US" sz="2000" dirty="0"/>
              <a:t>/</a:t>
            </a:r>
            <a:r>
              <a:rPr lang="en-US" sz="2000" dirty="0" err="1"/>
              <a:t>segmentos</a:t>
            </a:r>
            <a:r>
              <a:rPr lang="en-US" sz="2000" dirty="0"/>
              <a:t> da </a:t>
            </a:r>
            <a:r>
              <a:rPr lang="en-US" sz="2000" dirty="0" err="1"/>
              <a:t>população</a:t>
            </a:r>
            <a:r>
              <a:rPr lang="en-US" sz="2000" dirty="0"/>
              <a:t> </a:t>
            </a:r>
            <a:r>
              <a:rPr lang="en-US" sz="2000" dirty="0" err="1"/>
              <a:t>sujeitos</a:t>
            </a:r>
            <a:r>
              <a:rPr lang="en-US" sz="2000" dirty="0"/>
              <a:t> a </a:t>
            </a:r>
            <a:r>
              <a:rPr lang="en-US" sz="2000" dirty="0" err="1"/>
              <a:t>violações</a:t>
            </a:r>
            <a:r>
              <a:rPr lang="en-US" sz="2000" dirty="0"/>
              <a:t> dos </a:t>
            </a:r>
            <a:r>
              <a:rPr lang="en-US" sz="2000" dirty="0" err="1"/>
              <a:t>direitos</a:t>
            </a:r>
            <a:r>
              <a:rPr lang="en-US" sz="2000" dirty="0"/>
              <a:t> </a:t>
            </a:r>
            <a:r>
              <a:rPr lang="en-US" sz="2000" dirty="0" err="1"/>
              <a:t>humanos</a:t>
            </a:r>
            <a:r>
              <a:rPr lang="en-US" sz="2000" dirty="0"/>
              <a:t> </a:t>
            </a:r>
            <a:r>
              <a:rPr lang="en-US" sz="2000" dirty="0" err="1"/>
              <a:t>representam</a:t>
            </a:r>
            <a:r>
              <a:rPr lang="en-US" sz="2000" dirty="0"/>
              <a:t> uma </a:t>
            </a:r>
            <a:r>
              <a:rPr lang="en-US" sz="2000" dirty="0" err="1"/>
              <a:t>parte</a:t>
            </a:r>
            <a:r>
              <a:rPr lang="en-US" sz="2000" dirty="0"/>
              <a:t> </a:t>
            </a:r>
            <a:r>
              <a:rPr lang="en-US" sz="2000" dirty="0" err="1"/>
              <a:t>significativa</a:t>
            </a:r>
            <a:r>
              <a:rPr lang="en-US" sz="2000" dirty="0"/>
              <a:t> da </a:t>
            </a:r>
            <a:r>
              <a:rPr lang="en-US" sz="2000" dirty="0" err="1"/>
              <a:t>população</a:t>
            </a:r>
            <a:r>
              <a:rPr lang="en-US" sz="2000" dirty="0"/>
              <a:t> (por </a:t>
            </a:r>
            <a:r>
              <a:rPr lang="en-US" sz="2000" dirty="0" err="1"/>
              <a:t>exemplo</a:t>
            </a:r>
            <a:r>
              <a:rPr lang="en-US" sz="2000" dirty="0"/>
              <a:t>, as </a:t>
            </a:r>
            <a:r>
              <a:rPr lang="en-US" sz="2000" dirty="0" err="1"/>
              <a:t>mulheres</a:t>
            </a:r>
            <a:r>
              <a:rPr lang="en-US" sz="2000" dirty="0"/>
              <a:t>). </a:t>
            </a:r>
            <a:endParaRPr sz="2000" dirty="0"/>
          </a:p>
          <a:p>
            <a:pPr marL="285750" lvl="0" indent="-285750" algn="just" rtl="0">
              <a:lnSpc>
                <a:spcPct val="100000"/>
              </a:lnSpc>
              <a:spcBef>
                <a:spcPts val="600"/>
              </a:spcBef>
              <a:spcAft>
                <a:spcPts val="0"/>
              </a:spcAft>
              <a:buSzPts val="2200"/>
              <a:buChar char="•"/>
            </a:pPr>
            <a:r>
              <a:rPr lang="en-US" sz="2000" dirty="0"/>
              <a:t>As pessoas </a:t>
            </a:r>
            <a:r>
              <a:rPr lang="en-US" sz="2000" dirty="0" err="1"/>
              <a:t>podem</a:t>
            </a:r>
            <a:r>
              <a:rPr lang="en-US" sz="2000" dirty="0"/>
              <a:t> </a:t>
            </a:r>
            <a:r>
              <a:rPr lang="en-US" sz="2000" dirty="0" err="1"/>
              <a:t>pertencer</a:t>
            </a:r>
            <a:r>
              <a:rPr lang="en-US" sz="2000" dirty="0"/>
              <a:t> a </a:t>
            </a:r>
            <a:r>
              <a:rPr lang="en-US" sz="2000" dirty="0" err="1"/>
              <a:t>mais</a:t>
            </a:r>
            <a:r>
              <a:rPr lang="en-US" sz="2000" dirty="0"/>
              <a:t> de um </a:t>
            </a:r>
            <a:r>
              <a:rPr lang="en-US" sz="2000" dirty="0" err="1"/>
              <a:t>grupo</a:t>
            </a:r>
            <a:r>
              <a:rPr lang="en-US" sz="2000" dirty="0"/>
              <a:t> ou </a:t>
            </a:r>
            <a:r>
              <a:rPr lang="en-US" sz="2000" dirty="0" err="1"/>
              <a:t>segmento</a:t>
            </a:r>
            <a:r>
              <a:rPr lang="en-US" sz="2000" dirty="0"/>
              <a:t> da </a:t>
            </a:r>
            <a:r>
              <a:rPr lang="en-US" sz="2000" dirty="0" err="1"/>
              <a:t>população</a:t>
            </a:r>
            <a:r>
              <a:rPr lang="en-US" sz="2000" dirty="0"/>
              <a:t> em </a:t>
            </a:r>
            <a:r>
              <a:rPr lang="en-US" sz="2000" dirty="0" err="1"/>
              <a:t>risco</a:t>
            </a:r>
            <a:r>
              <a:rPr lang="en-US" sz="2000" dirty="0"/>
              <a:t>, o que </a:t>
            </a:r>
            <a:r>
              <a:rPr lang="en-US" sz="2000" dirty="0" err="1"/>
              <a:t>pode</a:t>
            </a:r>
            <a:r>
              <a:rPr lang="en-US" sz="2000" dirty="0"/>
              <a:t> </a:t>
            </a:r>
            <a:r>
              <a:rPr lang="en-US" sz="2000" dirty="0" err="1"/>
              <a:t>expô</a:t>
            </a:r>
            <a:r>
              <a:rPr lang="en-US" sz="2000" dirty="0"/>
              <a:t>-las a </a:t>
            </a:r>
            <a:r>
              <a:rPr lang="en-US" sz="2000" dirty="0" err="1"/>
              <a:t>ainda</a:t>
            </a:r>
            <a:r>
              <a:rPr lang="en-US" sz="2000" dirty="0"/>
              <a:t> </a:t>
            </a:r>
            <a:r>
              <a:rPr lang="en-US" sz="2000" dirty="0" err="1"/>
              <a:t>mais</a:t>
            </a:r>
            <a:r>
              <a:rPr lang="en-US" sz="2000" dirty="0"/>
              <a:t> </a:t>
            </a:r>
            <a:r>
              <a:rPr lang="en-US" sz="2000" dirty="0" err="1"/>
              <a:t>violações</a:t>
            </a:r>
            <a:r>
              <a:rPr lang="en-US" sz="2000" dirty="0"/>
              <a:t> dos </a:t>
            </a:r>
            <a:r>
              <a:rPr lang="en-US" sz="2000" dirty="0" err="1"/>
              <a:t>direitos</a:t>
            </a:r>
            <a:r>
              <a:rPr lang="en-US" sz="2000" dirty="0"/>
              <a:t> </a:t>
            </a:r>
            <a:r>
              <a:rPr lang="en-US" sz="2000" dirty="0" err="1"/>
              <a:t>humanos</a:t>
            </a:r>
            <a:r>
              <a:rPr lang="en-US" sz="2000" dirty="0"/>
              <a:t>, </a:t>
            </a:r>
            <a:r>
              <a:rPr lang="en-US" sz="2000" dirty="0" err="1"/>
              <a:t>incluindo</a:t>
            </a:r>
            <a:r>
              <a:rPr lang="en-US" sz="2000" dirty="0"/>
              <a:t> </a:t>
            </a:r>
            <a:r>
              <a:rPr lang="en-US" sz="2000" dirty="0" err="1"/>
              <a:t>formas</a:t>
            </a:r>
            <a:r>
              <a:rPr lang="en-US" sz="2000" dirty="0"/>
              <a:t> </a:t>
            </a:r>
            <a:r>
              <a:rPr lang="en-US" sz="2000" dirty="0" err="1"/>
              <a:t>múltiplas</a:t>
            </a:r>
            <a:r>
              <a:rPr lang="en-US" sz="2000" dirty="0"/>
              <a:t> e </a:t>
            </a:r>
            <a:r>
              <a:rPr lang="en-US" sz="2000" dirty="0" err="1"/>
              <a:t>interseccionais</a:t>
            </a:r>
            <a:r>
              <a:rPr lang="en-US" sz="2000" dirty="0"/>
              <a:t> de </a:t>
            </a:r>
            <a:r>
              <a:rPr lang="en-US" sz="2000" dirty="0" err="1"/>
              <a:t>discriminação</a:t>
            </a:r>
            <a:r>
              <a:rPr lang="en-US" sz="2000" dirty="0"/>
              <a:t>. </a:t>
            </a:r>
            <a:endParaRPr sz="2000" dirty="0"/>
          </a:p>
          <a:p>
            <a:pPr marL="285750" lvl="0" indent="-285750" algn="just" rtl="0">
              <a:lnSpc>
                <a:spcPct val="100000"/>
              </a:lnSpc>
              <a:spcBef>
                <a:spcPts val="600"/>
              </a:spcBef>
              <a:spcAft>
                <a:spcPts val="0"/>
              </a:spcAft>
              <a:buSzPts val="2200"/>
              <a:buChar char="•"/>
            </a:pPr>
            <a:r>
              <a:rPr lang="en-US" sz="2000" dirty="0" err="1"/>
              <a:t>Também</a:t>
            </a:r>
            <a:r>
              <a:rPr lang="en-US" sz="2000" dirty="0"/>
              <a:t> </a:t>
            </a:r>
            <a:r>
              <a:rPr lang="en-US" sz="2000" dirty="0" err="1"/>
              <a:t>pode</a:t>
            </a:r>
            <a:r>
              <a:rPr lang="en-US" sz="2000" dirty="0"/>
              <a:t> haver </a:t>
            </a:r>
            <a:r>
              <a:rPr lang="en-US" sz="2000" dirty="0" err="1"/>
              <a:t>diferenças</a:t>
            </a:r>
            <a:r>
              <a:rPr lang="en-US" sz="2000" dirty="0"/>
              <a:t> </a:t>
            </a:r>
            <a:r>
              <a:rPr lang="en-US" sz="2000" dirty="0" err="1"/>
              <a:t>importantes</a:t>
            </a:r>
            <a:r>
              <a:rPr lang="en-US" sz="2000" dirty="0"/>
              <a:t> entre </a:t>
            </a:r>
            <a:r>
              <a:rPr lang="en-US" sz="2000" dirty="0" err="1"/>
              <a:t>os</a:t>
            </a:r>
            <a:r>
              <a:rPr lang="en-US" sz="2000" dirty="0"/>
              <a:t> </a:t>
            </a:r>
            <a:r>
              <a:rPr lang="en-US" sz="2000" dirty="0" err="1"/>
              <a:t>indivíduos</a:t>
            </a:r>
            <a:r>
              <a:rPr lang="en-US" sz="2000" dirty="0"/>
              <a:t> </a:t>
            </a:r>
            <a:r>
              <a:rPr lang="en-US" sz="2000" dirty="0" err="1"/>
              <a:t>dentro</a:t>
            </a:r>
            <a:r>
              <a:rPr lang="en-US" sz="2000" dirty="0"/>
              <a:t> </a:t>
            </a:r>
            <a:r>
              <a:rPr lang="en-US" sz="2000" dirty="0" err="1"/>
              <a:t>desses</a:t>
            </a:r>
            <a:r>
              <a:rPr lang="en-US" sz="2000" dirty="0"/>
              <a:t> </a:t>
            </a:r>
            <a:r>
              <a:rPr lang="en-US" sz="2000" dirty="0" err="1"/>
              <a:t>grupos</a:t>
            </a:r>
            <a:r>
              <a:rPr lang="en-US" sz="2000" dirty="0"/>
              <a:t>.</a:t>
            </a:r>
            <a:endParaRPr sz="2000" dirty="0"/>
          </a:p>
          <a:p>
            <a:pPr marL="285750" lvl="0" indent="-285750" algn="just" rtl="0">
              <a:lnSpc>
                <a:spcPct val="100000"/>
              </a:lnSpc>
              <a:spcBef>
                <a:spcPts val="600"/>
              </a:spcBef>
              <a:spcAft>
                <a:spcPts val="0"/>
              </a:spcAft>
              <a:buSzPts val="2200"/>
              <a:buChar char="•"/>
            </a:pPr>
            <a:r>
              <a:rPr lang="en-US" sz="2000" dirty="0" err="1"/>
              <a:t>Grupos</a:t>
            </a:r>
            <a:r>
              <a:rPr lang="en-US" sz="2000" dirty="0"/>
              <a:t> que </a:t>
            </a:r>
            <a:r>
              <a:rPr lang="en-US" sz="2000" dirty="0" err="1"/>
              <a:t>podem</a:t>
            </a:r>
            <a:r>
              <a:rPr lang="en-US" sz="2000" dirty="0"/>
              <a:t> ser </a:t>
            </a:r>
            <a:r>
              <a:rPr lang="en-US" sz="2000" dirty="0" err="1"/>
              <a:t>considerados</a:t>
            </a:r>
            <a:r>
              <a:rPr lang="en-US" sz="2000" dirty="0"/>
              <a:t> em </a:t>
            </a:r>
            <a:r>
              <a:rPr lang="en-US" sz="2000" dirty="0" err="1"/>
              <a:t>risco</a:t>
            </a:r>
            <a:r>
              <a:rPr lang="en-US" sz="2000" dirty="0"/>
              <a:t> de </a:t>
            </a:r>
            <a:r>
              <a:rPr lang="en-US" sz="2000" dirty="0" err="1"/>
              <a:t>violações</a:t>
            </a:r>
            <a:r>
              <a:rPr lang="en-US" sz="2000" dirty="0"/>
              <a:t> dos </a:t>
            </a:r>
            <a:r>
              <a:rPr lang="en-US" sz="2000" dirty="0" err="1"/>
              <a:t>direitos</a:t>
            </a:r>
            <a:r>
              <a:rPr lang="en-US" sz="2000" dirty="0"/>
              <a:t> </a:t>
            </a:r>
            <a:r>
              <a:rPr lang="en-US" sz="2000" dirty="0" err="1"/>
              <a:t>humanos</a:t>
            </a:r>
            <a:r>
              <a:rPr lang="en-US" sz="2000" dirty="0"/>
              <a:t> </a:t>
            </a:r>
            <a:r>
              <a:rPr lang="en-US" sz="2000" dirty="0" err="1"/>
              <a:t>também</a:t>
            </a:r>
            <a:r>
              <a:rPr lang="en-US" sz="2000" dirty="0"/>
              <a:t> </a:t>
            </a:r>
            <a:r>
              <a:rPr lang="en-US" sz="2000" dirty="0" err="1"/>
              <a:t>podem</a:t>
            </a:r>
            <a:r>
              <a:rPr lang="en-US" sz="2000" dirty="0"/>
              <a:t> </a:t>
            </a:r>
            <a:r>
              <a:rPr lang="en-US" sz="2000" dirty="0" err="1"/>
              <a:t>experimentar</a:t>
            </a:r>
            <a:r>
              <a:rPr lang="en-US" sz="2000" dirty="0"/>
              <a:t> </a:t>
            </a:r>
            <a:r>
              <a:rPr lang="en-US" sz="2000" dirty="0" err="1"/>
              <a:t>poder</a:t>
            </a:r>
            <a:r>
              <a:rPr lang="en-US" sz="2000" dirty="0"/>
              <a:t> e </a:t>
            </a:r>
            <a:r>
              <a:rPr lang="en-US" sz="2000" dirty="0" err="1"/>
              <a:t>vantagens</a:t>
            </a:r>
            <a:r>
              <a:rPr lang="en-US" sz="2000" dirty="0"/>
              <a:t>, e </a:t>
            </a:r>
            <a:r>
              <a:rPr lang="en-US" sz="2000" dirty="0" err="1"/>
              <a:t>podem</a:t>
            </a:r>
            <a:r>
              <a:rPr lang="en-US" sz="2000" dirty="0"/>
              <a:t> </a:t>
            </a:r>
            <a:r>
              <a:rPr lang="en-US" sz="2000" dirty="0" err="1"/>
              <a:t>demonstrar</a:t>
            </a:r>
            <a:r>
              <a:rPr lang="en-US" sz="2000" dirty="0"/>
              <a:t> </a:t>
            </a:r>
            <a:r>
              <a:rPr lang="en-US" sz="2000" dirty="0" err="1"/>
              <a:t>resiliência</a:t>
            </a:r>
            <a:r>
              <a:rPr lang="en-US" sz="2000" dirty="0"/>
              <a:t>. </a:t>
            </a:r>
            <a:endParaRPr sz="2000" dirty="0"/>
          </a:p>
        </p:txBody>
      </p:sp>
      <p:sp>
        <p:nvSpPr>
          <p:cNvPr id="550" name="Google Shape;550;p52"/>
          <p:cNvSpPr txBox="1">
            <a:spLocks noGrp="1"/>
          </p:cNvSpPr>
          <p:nvPr>
            <p:ph type="title"/>
          </p:nvPr>
        </p:nvSpPr>
        <p:spPr>
          <a:xfrm>
            <a:off x="507205" y="506412"/>
            <a:ext cx="11412651"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Grupos</a:t>
            </a:r>
            <a:r>
              <a:rPr lang="en-US" sz="3000" dirty="0"/>
              <a:t>/</a:t>
            </a:r>
            <a:r>
              <a:rPr lang="en-US" sz="3000" dirty="0" err="1"/>
              <a:t>segmentos</a:t>
            </a:r>
            <a:r>
              <a:rPr lang="en-US" sz="3000" dirty="0"/>
              <a:t> da </a:t>
            </a:r>
            <a:r>
              <a:rPr lang="en-US" sz="3000" dirty="0" err="1"/>
              <a:t>população</a:t>
            </a:r>
            <a:r>
              <a:rPr lang="en-US" sz="3000" dirty="0"/>
              <a:t> em </a:t>
            </a:r>
            <a:r>
              <a:rPr lang="en-US" sz="3000" dirty="0" err="1"/>
              <a:t>risco</a:t>
            </a:r>
            <a:r>
              <a:rPr lang="en-US" sz="3000" dirty="0"/>
              <a:t> de </a:t>
            </a:r>
            <a:r>
              <a:rPr lang="en-US" sz="3000" dirty="0" err="1"/>
              <a:t>violações</a:t>
            </a:r>
            <a:r>
              <a:rPr lang="en-US" sz="3000" dirty="0"/>
              <a:t> dos </a:t>
            </a:r>
            <a:r>
              <a:rPr lang="en-US" sz="3000" dirty="0" err="1"/>
              <a:t>direitos</a:t>
            </a:r>
            <a:r>
              <a:rPr lang="en-US" sz="3000" dirty="0"/>
              <a:t> </a:t>
            </a:r>
            <a:r>
              <a:rPr lang="en-US" sz="3000" dirty="0" err="1"/>
              <a:t>humanos</a:t>
            </a:r>
            <a:r>
              <a:rPr lang="en-US" sz="3000" dirty="0"/>
              <a:t> - 3</a:t>
            </a: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53"/>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53</a:t>
            </a:fld>
            <a:endParaRPr/>
          </a:p>
        </p:txBody>
      </p:sp>
      <p:sp>
        <p:nvSpPr>
          <p:cNvPr id="557" name="Google Shape;557;p53"/>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a:p>
            <a:pPr marL="0" lvl="0" indent="0" algn="ctr" rtl="0">
              <a:lnSpc>
                <a:spcPct val="100000"/>
              </a:lnSpc>
              <a:spcBef>
                <a:spcPts val="1200"/>
              </a:spcBef>
              <a:spcAft>
                <a:spcPts val="0"/>
              </a:spcAft>
              <a:buSzPts val="2500"/>
              <a:buNone/>
            </a:pPr>
            <a:r>
              <a:rPr lang="en-US" sz="2500" b="1" i="1"/>
              <a:t>Quais grupos/segmentos da sociedade podem estar particularmente em risco de violações dos direitos humanos no seu país?</a:t>
            </a:r>
            <a:endParaRPr/>
          </a:p>
          <a:p>
            <a:pPr marL="0" lvl="0" indent="0" algn="ctr" rtl="0">
              <a:lnSpc>
                <a:spcPct val="100000"/>
              </a:lnSpc>
              <a:spcBef>
                <a:spcPts val="1200"/>
              </a:spcBef>
              <a:spcAft>
                <a:spcPts val="0"/>
              </a:spcAft>
              <a:buSzPts val="2500"/>
              <a:buNone/>
            </a:pPr>
            <a:endParaRPr sz="2500" b="1" i="1"/>
          </a:p>
          <a:p>
            <a:pPr marL="0" lvl="0" indent="0" algn="ctr" rtl="0">
              <a:lnSpc>
                <a:spcPct val="100000"/>
              </a:lnSpc>
              <a:spcBef>
                <a:spcPts val="1200"/>
              </a:spcBef>
              <a:spcAft>
                <a:spcPts val="0"/>
              </a:spcAft>
              <a:buSzPts val="2500"/>
              <a:buNone/>
            </a:pPr>
            <a:r>
              <a:rPr lang="en-US" sz="2500" b="1" i="1"/>
              <a:t>O que faz com que esses grupos/segmentos da população corram um alto risco de ter seus direitos humanos violados?</a:t>
            </a:r>
            <a:endParaRPr/>
          </a:p>
          <a:p>
            <a:pPr marL="0" lvl="0" indent="0" algn="ctr" rtl="0">
              <a:lnSpc>
                <a:spcPct val="100000"/>
              </a:lnSpc>
              <a:spcBef>
                <a:spcPts val="1200"/>
              </a:spcBef>
              <a:spcAft>
                <a:spcPts val="0"/>
              </a:spcAft>
              <a:buSzPts val="2500"/>
              <a:buNone/>
            </a:pPr>
            <a:endParaRPr sz="2500" b="1" i="1"/>
          </a:p>
          <a:p>
            <a:pPr marL="0" lvl="0" indent="0" algn="ctr" rtl="0">
              <a:lnSpc>
                <a:spcPct val="100000"/>
              </a:lnSpc>
              <a:spcBef>
                <a:spcPts val="1200"/>
              </a:spcBef>
              <a:spcAft>
                <a:spcPts val="0"/>
              </a:spcAft>
              <a:buSzPts val="2500"/>
              <a:buNone/>
            </a:pPr>
            <a:r>
              <a:rPr lang="en-US" sz="2500" b="1" i="1"/>
              <a:t>Que experiências gerais/comuns esses grupos têm em comum?</a:t>
            </a:r>
            <a:endParaRPr/>
          </a:p>
        </p:txBody>
      </p:sp>
      <p:sp>
        <p:nvSpPr>
          <p:cNvPr id="558" name="Google Shape;558;p53"/>
          <p:cNvSpPr txBox="1">
            <a:spLocks noGrp="1"/>
          </p:cNvSpPr>
          <p:nvPr>
            <p:ph type="title"/>
          </p:nvPr>
        </p:nvSpPr>
        <p:spPr>
          <a:xfrm>
            <a:off x="507206" y="506412"/>
            <a:ext cx="11559608"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Grupos</a:t>
            </a:r>
            <a:r>
              <a:rPr lang="en-US" sz="3000" dirty="0"/>
              <a:t>/</a:t>
            </a:r>
            <a:r>
              <a:rPr lang="en-US" sz="3000" dirty="0" err="1"/>
              <a:t>segmentos</a:t>
            </a:r>
            <a:r>
              <a:rPr lang="en-US" sz="3000" dirty="0"/>
              <a:t> da </a:t>
            </a:r>
            <a:r>
              <a:rPr lang="en-US" sz="3000" dirty="0" err="1"/>
              <a:t>população</a:t>
            </a:r>
            <a:r>
              <a:rPr lang="en-US" sz="3000" dirty="0"/>
              <a:t> em </a:t>
            </a:r>
            <a:r>
              <a:rPr lang="en-US" sz="3000" dirty="0" err="1"/>
              <a:t>risco</a:t>
            </a:r>
            <a:r>
              <a:rPr lang="en-US" sz="3000" dirty="0"/>
              <a:t> de </a:t>
            </a:r>
            <a:r>
              <a:rPr lang="en-US" sz="3000" dirty="0" err="1"/>
              <a:t>violações</a:t>
            </a:r>
            <a:r>
              <a:rPr lang="en-US" sz="3000" dirty="0"/>
              <a:t> dos </a:t>
            </a:r>
            <a:r>
              <a:rPr lang="en-US" sz="3000" dirty="0" err="1"/>
              <a:t>direitos</a:t>
            </a:r>
            <a:r>
              <a:rPr lang="en-US" sz="3000" dirty="0"/>
              <a:t> </a:t>
            </a:r>
            <a:r>
              <a:rPr lang="en-US" sz="3000" dirty="0" err="1"/>
              <a:t>humanos</a:t>
            </a:r>
            <a:r>
              <a:rPr lang="en-US" sz="3000" dirty="0"/>
              <a:t> - 4</a:t>
            </a: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54"/>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54</a:t>
            </a:fld>
            <a:endParaRPr/>
          </a:p>
        </p:txBody>
      </p:sp>
      <p:sp>
        <p:nvSpPr>
          <p:cNvPr id="565" name="Google Shape;565;p54"/>
          <p:cNvSpPr txBox="1">
            <a:spLocks noGrp="1"/>
          </p:cNvSpPr>
          <p:nvPr>
            <p:ph type="body" idx="2"/>
          </p:nvPr>
        </p:nvSpPr>
        <p:spPr>
          <a:xfrm>
            <a:off x="508794" y="1727188"/>
            <a:ext cx="11174412" cy="4138498"/>
          </a:xfrm>
          <a:prstGeom prst="rect">
            <a:avLst/>
          </a:prstGeom>
          <a:noFill/>
          <a:ln>
            <a:noFill/>
          </a:ln>
        </p:spPr>
        <p:txBody>
          <a:bodyPr spcFirstLastPara="1" wrap="square" lIns="0" tIns="46800" rIns="0" bIns="45700" anchor="t" anchorCtr="0">
            <a:noAutofit/>
          </a:bodyPr>
          <a:lstStyle/>
          <a:p>
            <a:pPr marL="0" lvl="0" indent="0" algn="just" rtl="0">
              <a:lnSpc>
                <a:spcPct val="100000"/>
              </a:lnSpc>
              <a:spcBef>
                <a:spcPts val="200"/>
              </a:spcBef>
              <a:spcAft>
                <a:spcPts val="0"/>
              </a:spcAft>
              <a:buSzPts val="2200"/>
              <a:buNone/>
            </a:pPr>
            <a:r>
              <a:rPr lang="en-US" sz="2000" dirty="0"/>
              <a:t>Esses </a:t>
            </a:r>
            <a:r>
              <a:rPr lang="en-US" sz="2000" dirty="0" err="1"/>
              <a:t>grupos</a:t>
            </a:r>
            <a:r>
              <a:rPr lang="en-US" sz="2000" dirty="0"/>
              <a:t> ou </a:t>
            </a:r>
            <a:r>
              <a:rPr lang="en-US" sz="2000" dirty="0" err="1"/>
              <a:t>segmentos</a:t>
            </a:r>
            <a:r>
              <a:rPr lang="en-US" sz="2000" dirty="0"/>
              <a:t> da </a:t>
            </a:r>
            <a:r>
              <a:rPr lang="en-US" sz="2000" dirty="0" err="1"/>
              <a:t>população</a:t>
            </a:r>
            <a:r>
              <a:rPr lang="en-US" sz="2000" dirty="0"/>
              <a:t> </a:t>
            </a:r>
            <a:r>
              <a:rPr lang="en-US" sz="2000" dirty="0" err="1"/>
              <a:t>compartilham</a:t>
            </a:r>
            <a:r>
              <a:rPr lang="en-US" sz="2000" dirty="0"/>
              <a:t> </a:t>
            </a:r>
            <a:r>
              <a:rPr lang="en-US" sz="2000" dirty="0" err="1"/>
              <a:t>desafios</a:t>
            </a:r>
            <a:r>
              <a:rPr lang="en-US" sz="2000" dirty="0"/>
              <a:t> </a:t>
            </a:r>
            <a:r>
              <a:rPr lang="en-US" sz="2000" dirty="0" err="1"/>
              <a:t>comuns</a:t>
            </a:r>
            <a:r>
              <a:rPr lang="en-US" sz="2000" dirty="0"/>
              <a:t>.</a:t>
            </a:r>
            <a:endParaRPr sz="2000" dirty="0"/>
          </a:p>
          <a:p>
            <a:pPr marL="0" lvl="0" indent="0" algn="just" rtl="0">
              <a:lnSpc>
                <a:spcPct val="100000"/>
              </a:lnSpc>
              <a:spcBef>
                <a:spcPts val="200"/>
              </a:spcBef>
              <a:spcAft>
                <a:spcPts val="0"/>
              </a:spcAft>
              <a:buSzPts val="2200"/>
              <a:buNone/>
            </a:pPr>
            <a:r>
              <a:rPr lang="en-US" sz="2000" dirty="0"/>
              <a:t>Os </a:t>
            </a:r>
            <a:r>
              <a:rPr lang="en-US" sz="2000" dirty="0" err="1"/>
              <a:t>principais</a:t>
            </a:r>
            <a:r>
              <a:rPr lang="en-US" sz="2000" dirty="0"/>
              <a:t> </a:t>
            </a:r>
            <a:r>
              <a:rPr lang="en-US" sz="2000" dirty="0" err="1"/>
              <a:t>desafios</a:t>
            </a:r>
            <a:r>
              <a:rPr lang="en-US" sz="2000" dirty="0"/>
              <a:t> </a:t>
            </a:r>
            <a:r>
              <a:rPr lang="en-US" sz="2000" dirty="0" err="1"/>
              <a:t>comuns</a:t>
            </a:r>
            <a:r>
              <a:rPr lang="en-US" sz="2000" dirty="0"/>
              <a:t> </a:t>
            </a:r>
            <a:r>
              <a:rPr lang="en-US" sz="2000" dirty="0" err="1"/>
              <a:t>incluem</a:t>
            </a:r>
            <a:r>
              <a:rPr lang="en-US" sz="2000" dirty="0"/>
              <a:t>:</a:t>
            </a:r>
            <a:endParaRPr sz="2000" dirty="0"/>
          </a:p>
          <a:p>
            <a:pPr marL="815975" lvl="3" indent="-285750" algn="just" rtl="0">
              <a:lnSpc>
                <a:spcPct val="100000"/>
              </a:lnSpc>
              <a:spcBef>
                <a:spcPts val="200"/>
              </a:spcBef>
              <a:spcAft>
                <a:spcPts val="0"/>
              </a:spcAft>
              <a:buSzPts val="2000"/>
              <a:buChar char="•"/>
            </a:pPr>
            <a:r>
              <a:rPr lang="en-US" dirty="0" err="1"/>
              <a:t>discriminação</a:t>
            </a:r>
            <a:r>
              <a:rPr lang="en-US" dirty="0"/>
              <a:t> em </a:t>
            </a:r>
            <a:r>
              <a:rPr lang="en-US" dirty="0" err="1"/>
              <a:t>todas</a:t>
            </a:r>
            <a:r>
              <a:rPr lang="en-US" dirty="0"/>
              <a:t> as </a:t>
            </a:r>
            <a:r>
              <a:rPr lang="en-US" dirty="0" err="1"/>
              <a:t>áreas</a:t>
            </a:r>
            <a:r>
              <a:rPr lang="en-US" dirty="0"/>
              <a:t> de suas </a:t>
            </a:r>
            <a:r>
              <a:rPr lang="en-US" dirty="0" err="1"/>
              <a:t>vidas</a:t>
            </a:r>
            <a:r>
              <a:rPr lang="en-US" dirty="0"/>
              <a:t>;</a:t>
            </a:r>
            <a:endParaRPr dirty="0"/>
          </a:p>
          <a:p>
            <a:pPr marL="815975" lvl="3" indent="-285750" algn="just" rtl="0">
              <a:lnSpc>
                <a:spcPct val="100000"/>
              </a:lnSpc>
              <a:spcBef>
                <a:spcPts val="200"/>
              </a:spcBef>
              <a:spcAft>
                <a:spcPts val="0"/>
              </a:spcAft>
              <a:buSzPts val="2000"/>
              <a:buChar char="•"/>
            </a:pPr>
            <a:r>
              <a:rPr lang="en-US" dirty="0" err="1"/>
              <a:t>violência</a:t>
            </a:r>
            <a:r>
              <a:rPr lang="en-US" dirty="0"/>
              <a:t>, </a:t>
            </a:r>
            <a:r>
              <a:rPr lang="en-US" dirty="0" err="1"/>
              <a:t>abuso</a:t>
            </a:r>
            <a:r>
              <a:rPr lang="en-US" dirty="0"/>
              <a:t> e </a:t>
            </a:r>
            <a:r>
              <a:rPr lang="en-US" dirty="0" err="1"/>
              <a:t>negligência</a:t>
            </a:r>
            <a:r>
              <a:rPr lang="en-US" dirty="0"/>
              <a:t>;</a:t>
            </a:r>
            <a:endParaRPr dirty="0"/>
          </a:p>
          <a:p>
            <a:pPr marL="815975" lvl="3" indent="-285750" algn="just" rtl="0">
              <a:lnSpc>
                <a:spcPct val="100000"/>
              </a:lnSpc>
              <a:spcBef>
                <a:spcPts val="200"/>
              </a:spcBef>
              <a:spcAft>
                <a:spcPts val="0"/>
              </a:spcAft>
              <a:buSzPts val="2000"/>
              <a:buChar char="•"/>
            </a:pPr>
            <a:r>
              <a:rPr lang="en-US" dirty="0" err="1"/>
              <a:t>restrições</a:t>
            </a:r>
            <a:r>
              <a:rPr lang="en-US" dirty="0"/>
              <a:t> no exercício dos </a:t>
            </a:r>
            <a:r>
              <a:rPr lang="en-US" dirty="0" err="1"/>
              <a:t>direitos</a:t>
            </a:r>
            <a:r>
              <a:rPr lang="en-US" dirty="0"/>
              <a:t> </a:t>
            </a:r>
            <a:r>
              <a:rPr lang="en-US" dirty="0" err="1"/>
              <a:t>civis</a:t>
            </a:r>
            <a:r>
              <a:rPr lang="en-US" dirty="0"/>
              <a:t> e </a:t>
            </a:r>
            <a:r>
              <a:rPr lang="en-US" dirty="0" err="1"/>
              <a:t>políticos</a:t>
            </a:r>
            <a:r>
              <a:rPr lang="en-US" dirty="0"/>
              <a:t>;</a:t>
            </a:r>
            <a:endParaRPr dirty="0"/>
          </a:p>
          <a:p>
            <a:pPr marL="815975" lvl="3" indent="-285750" algn="just" rtl="0">
              <a:lnSpc>
                <a:spcPct val="100000"/>
              </a:lnSpc>
              <a:spcBef>
                <a:spcPts val="200"/>
              </a:spcBef>
              <a:spcAft>
                <a:spcPts val="0"/>
              </a:spcAft>
              <a:buSzPts val="2000"/>
              <a:buChar char="•"/>
            </a:pPr>
            <a:r>
              <a:rPr lang="en-US" dirty="0" err="1"/>
              <a:t>exclusão</a:t>
            </a:r>
            <a:r>
              <a:rPr lang="en-US" dirty="0"/>
              <a:t> da </a:t>
            </a:r>
            <a:r>
              <a:rPr lang="en-US" dirty="0" err="1"/>
              <a:t>participação</a:t>
            </a:r>
            <a:r>
              <a:rPr lang="en-US" dirty="0"/>
              <a:t> plena na </a:t>
            </a:r>
            <a:r>
              <a:rPr lang="en-US" dirty="0" err="1"/>
              <a:t>sociedade</a:t>
            </a:r>
            <a:r>
              <a:rPr lang="en-US" dirty="0"/>
              <a:t>;</a:t>
            </a:r>
            <a:endParaRPr dirty="0"/>
          </a:p>
          <a:p>
            <a:pPr marL="815975" lvl="3" indent="-285750" algn="just" rtl="0">
              <a:lnSpc>
                <a:spcPct val="100000"/>
              </a:lnSpc>
              <a:spcBef>
                <a:spcPts val="200"/>
              </a:spcBef>
              <a:spcAft>
                <a:spcPts val="0"/>
              </a:spcAft>
              <a:buSzPts val="2000"/>
              <a:buChar char="•"/>
            </a:pPr>
            <a:r>
              <a:rPr lang="en-US" dirty="0" err="1"/>
              <a:t>acesso</a:t>
            </a:r>
            <a:r>
              <a:rPr lang="en-US" dirty="0"/>
              <a:t> </a:t>
            </a:r>
            <a:r>
              <a:rPr lang="en-US" dirty="0" err="1"/>
              <a:t>reduzido</a:t>
            </a:r>
            <a:r>
              <a:rPr lang="en-US" dirty="0"/>
              <a:t> a </a:t>
            </a:r>
            <a:r>
              <a:rPr lang="en-US" dirty="0" err="1"/>
              <a:t>serviços</a:t>
            </a:r>
            <a:r>
              <a:rPr lang="en-US" dirty="0"/>
              <a:t> sociais, </a:t>
            </a:r>
            <a:r>
              <a:rPr lang="en-US" dirty="0" err="1"/>
              <a:t>incluindo</a:t>
            </a:r>
            <a:r>
              <a:rPr lang="en-US" dirty="0"/>
              <a:t> </a:t>
            </a:r>
            <a:r>
              <a:rPr lang="en-US" dirty="0" err="1"/>
              <a:t>moradia</a:t>
            </a:r>
            <a:r>
              <a:rPr lang="en-US" dirty="0"/>
              <a:t>;</a:t>
            </a:r>
            <a:endParaRPr dirty="0"/>
          </a:p>
          <a:p>
            <a:pPr marL="815975" lvl="3" indent="-285750" algn="just" rtl="0">
              <a:lnSpc>
                <a:spcPct val="100000"/>
              </a:lnSpc>
              <a:spcBef>
                <a:spcPts val="200"/>
              </a:spcBef>
              <a:spcAft>
                <a:spcPts val="0"/>
              </a:spcAft>
              <a:buSzPts val="2000"/>
              <a:buChar char="•"/>
            </a:pPr>
            <a:r>
              <a:rPr lang="en-US" dirty="0" err="1"/>
              <a:t>acesso</a:t>
            </a:r>
            <a:r>
              <a:rPr lang="en-US" dirty="0"/>
              <a:t> </a:t>
            </a:r>
            <a:r>
              <a:rPr lang="en-US" dirty="0" err="1"/>
              <a:t>reduzido</a:t>
            </a:r>
            <a:r>
              <a:rPr lang="en-US" dirty="0"/>
              <a:t> a </a:t>
            </a:r>
            <a:r>
              <a:rPr lang="en-US" dirty="0" err="1"/>
              <a:t>cuidados</a:t>
            </a:r>
            <a:r>
              <a:rPr lang="en-US" dirty="0"/>
              <a:t> de saúde e </a:t>
            </a:r>
            <a:r>
              <a:rPr lang="en-US" dirty="0" err="1"/>
              <a:t>apoio</a:t>
            </a:r>
            <a:r>
              <a:rPr lang="en-US" dirty="0"/>
              <a:t>;</a:t>
            </a:r>
            <a:endParaRPr dirty="0"/>
          </a:p>
          <a:p>
            <a:pPr marL="815975" lvl="3" indent="-285750" algn="just" rtl="0">
              <a:lnSpc>
                <a:spcPct val="100000"/>
              </a:lnSpc>
              <a:spcBef>
                <a:spcPts val="200"/>
              </a:spcBef>
              <a:spcAft>
                <a:spcPts val="0"/>
              </a:spcAft>
              <a:buSzPts val="2000"/>
              <a:buChar char="•"/>
            </a:pPr>
            <a:r>
              <a:rPr lang="en-US" dirty="0" err="1"/>
              <a:t>acesso</a:t>
            </a:r>
            <a:r>
              <a:rPr lang="en-US" dirty="0"/>
              <a:t> </a:t>
            </a:r>
            <a:r>
              <a:rPr lang="en-US" dirty="0" err="1"/>
              <a:t>reduzido</a:t>
            </a:r>
            <a:r>
              <a:rPr lang="en-US" dirty="0"/>
              <a:t> a </a:t>
            </a:r>
            <a:r>
              <a:rPr lang="en-US" dirty="0" err="1"/>
              <a:t>serviços</a:t>
            </a:r>
            <a:r>
              <a:rPr lang="en-US" dirty="0"/>
              <a:t> de </a:t>
            </a:r>
            <a:r>
              <a:rPr lang="en-US" dirty="0" err="1"/>
              <a:t>assistência</a:t>
            </a:r>
            <a:r>
              <a:rPr lang="en-US" dirty="0"/>
              <a:t> de </a:t>
            </a:r>
            <a:r>
              <a:rPr lang="en-US" dirty="0" err="1"/>
              <a:t>emergência</a:t>
            </a:r>
            <a:r>
              <a:rPr lang="en-US" dirty="0"/>
              <a:t>;</a:t>
            </a:r>
            <a:endParaRPr dirty="0"/>
          </a:p>
          <a:p>
            <a:pPr marL="815975" lvl="3" indent="-285750" algn="just" rtl="0">
              <a:lnSpc>
                <a:spcPct val="100000"/>
              </a:lnSpc>
              <a:spcBef>
                <a:spcPts val="200"/>
              </a:spcBef>
              <a:spcAft>
                <a:spcPts val="0"/>
              </a:spcAft>
              <a:buSzPts val="2000"/>
              <a:buChar char="•"/>
            </a:pPr>
            <a:r>
              <a:rPr lang="en-US" dirty="0" err="1"/>
              <a:t>falta</a:t>
            </a:r>
            <a:r>
              <a:rPr lang="en-US" dirty="0"/>
              <a:t> de </a:t>
            </a:r>
            <a:r>
              <a:rPr lang="en-US" dirty="0" err="1"/>
              <a:t>oportunidades</a:t>
            </a:r>
            <a:r>
              <a:rPr lang="en-US" dirty="0"/>
              <a:t> </a:t>
            </a:r>
            <a:r>
              <a:rPr lang="en-US" dirty="0" err="1"/>
              <a:t>educacionais</a:t>
            </a:r>
            <a:r>
              <a:rPr lang="en-US" dirty="0"/>
              <a:t>;</a:t>
            </a:r>
            <a:endParaRPr dirty="0"/>
          </a:p>
          <a:p>
            <a:pPr marL="815975" lvl="3" indent="-285750" algn="just" rtl="0">
              <a:lnSpc>
                <a:spcPct val="100000"/>
              </a:lnSpc>
              <a:spcBef>
                <a:spcPts val="200"/>
              </a:spcBef>
              <a:spcAft>
                <a:spcPts val="0"/>
              </a:spcAft>
              <a:buSzPts val="2000"/>
              <a:buChar char="•"/>
            </a:pPr>
            <a:r>
              <a:rPr lang="en-US" dirty="0" err="1"/>
              <a:t>exclusão</a:t>
            </a:r>
            <a:r>
              <a:rPr lang="en-US" dirty="0"/>
              <a:t> ou </a:t>
            </a:r>
            <a:r>
              <a:rPr lang="en-US" dirty="0" err="1"/>
              <a:t>acesso</a:t>
            </a:r>
            <a:r>
              <a:rPr lang="en-US" dirty="0"/>
              <a:t> </a:t>
            </a:r>
            <a:r>
              <a:rPr lang="en-US" dirty="0" err="1"/>
              <a:t>reduzido</a:t>
            </a:r>
            <a:r>
              <a:rPr lang="en-US" dirty="0"/>
              <a:t> a </a:t>
            </a:r>
            <a:r>
              <a:rPr lang="en-US" dirty="0" err="1"/>
              <a:t>oportunidades</a:t>
            </a:r>
            <a:r>
              <a:rPr lang="en-US" dirty="0"/>
              <a:t> de </a:t>
            </a:r>
            <a:r>
              <a:rPr lang="en-US" dirty="0" err="1"/>
              <a:t>geração</a:t>
            </a:r>
            <a:r>
              <a:rPr lang="en-US" dirty="0"/>
              <a:t> de </a:t>
            </a:r>
            <a:r>
              <a:rPr lang="en-US" dirty="0" err="1"/>
              <a:t>renda</a:t>
            </a:r>
            <a:r>
              <a:rPr lang="en-US" dirty="0"/>
              <a:t> e </a:t>
            </a:r>
            <a:r>
              <a:rPr lang="en-US" dirty="0" err="1"/>
              <a:t>emprego</a:t>
            </a:r>
            <a:r>
              <a:rPr lang="en-US" dirty="0"/>
              <a:t>;</a:t>
            </a:r>
            <a:endParaRPr dirty="0"/>
          </a:p>
          <a:p>
            <a:pPr marL="815975" lvl="3" indent="-285750" algn="just" rtl="0">
              <a:lnSpc>
                <a:spcPct val="100000"/>
              </a:lnSpc>
              <a:spcBef>
                <a:spcPts val="200"/>
              </a:spcBef>
              <a:spcAft>
                <a:spcPts val="0"/>
              </a:spcAft>
              <a:buSzPts val="2000"/>
              <a:buChar char="•"/>
            </a:pPr>
            <a:r>
              <a:rPr lang="en-US" dirty="0" err="1"/>
              <a:t>aumento</a:t>
            </a:r>
            <a:r>
              <a:rPr lang="en-US" dirty="0"/>
              <a:t> das </a:t>
            </a:r>
            <a:r>
              <a:rPr lang="en-US" dirty="0" err="1"/>
              <a:t>taxas</a:t>
            </a:r>
            <a:r>
              <a:rPr lang="en-US" dirty="0"/>
              <a:t> de </a:t>
            </a:r>
            <a:r>
              <a:rPr lang="en-US" dirty="0" err="1"/>
              <a:t>doenças</a:t>
            </a:r>
            <a:r>
              <a:rPr lang="en-US" dirty="0"/>
              <a:t> e </a:t>
            </a:r>
            <a:r>
              <a:rPr lang="en-US" dirty="0" err="1"/>
              <a:t>mortes</a:t>
            </a:r>
            <a:r>
              <a:rPr lang="en-US" dirty="0"/>
              <a:t> </a:t>
            </a:r>
            <a:r>
              <a:rPr lang="en-US" dirty="0" err="1"/>
              <a:t>prematuras</a:t>
            </a:r>
            <a:r>
              <a:rPr lang="en-US" dirty="0"/>
              <a:t>.</a:t>
            </a:r>
            <a:endParaRPr dirty="0"/>
          </a:p>
        </p:txBody>
      </p:sp>
      <p:sp>
        <p:nvSpPr>
          <p:cNvPr id="566" name="Google Shape;566;p54"/>
          <p:cNvSpPr txBox="1">
            <a:spLocks noGrp="1"/>
          </p:cNvSpPr>
          <p:nvPr>
            <p:ph type="title"/>
          </p:nvPr>
        </p:nvSpPr>
        <p:spPr>
          <a:xfrm>
            <a:off x="507206" y="506412"/>
            <a:ext cx="11445308"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Grupos</a:t>
            </a:r>
            <a:r>
              <a:rPr lang="en-US" sz="3000" dirty="0"/>
              <a:t>/</a:t>
            </a:r>
            <a:r>
              <a:rPr lang="en-US" sz="3000" dirty="0" err="1"/>
              <a:t>segmentos</a:t>
            </a:r>
            <a:r>
              <a:rPr lang="en-US" sz="3000" dirty="0"/>
              <a:t> da </a:t>
            </a:r>
            <a:r>
              <a:rPr lang="en-US" sz="3000" dirty="0" err="1"/>
              <a:t>população</a:t>
            </a:r>
            <a:r>
              <a:rPr lang="en-US" sz="3000" dirty="0"/>
              <a:t> em </a:t>
            </a:r>
            <a:r>
              <a:rPr lang="en-US" sz="3000" dirty="0" err="1"/>
              <a:t>risco</a:t>
            </a:r>
            <a:r>
              <a:rPr lang="en-US" sz="3000" dirty="0"/>
              <a:t> de </a:t>
            </a:r>
            <a:r>
              <a:rPr lang="en-US" sz="3000" dirty="0" err="1"/>
              <a:t>violações</a:t>
            </a:r>
            <a:r>
              <a:rPr lang="en-US" sz="3000" dirty="0"/>
              <a:t> dos </a:t>
            </a:r>
            <a:r>
              <a:rPr lang="en-US" sz="3000" dirty="0" err="1"/>
              <a:t>direitos</a:t>
            </a:r>
            <a:r>
              <a:rPr lang="en-US" sz="3000" dirty="0"/>
              <a:t> </a:t>
            </a:r>
            <a:r>
              <a:rPr lang="en-US" sz="3000" dirty="0" err="1"/>
              <a:t>humanos</a:t>
            </a:r>
            <a:r>
              <a:rPr lang="en-US" sz="3000" dirty="0"/>
              <a:t> - 5</a:t>
            </a:r>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55"/>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55</a:t>
            </a:fld>
            <a:endParaRPr/>
          </a:p>
        </p:txBody>
      </p:sp>
      <p:sp>
        <p:nvSpPr>
          <p:cNvPr id="573" name="Google Shape;573;p55"/>
          <p:cNvSpPr txBox="1">
            <a:spLocks noGrp="1"/>
          </p:cNvSpPr>
          <p:nvPr>
            <p:ph type="body" idx="1"/>
          </p:nvPr>
        </p:nvSpPr>
        <p:spPr>
          <a:xfrm>
            <a:off x="752136" y="1711434"/>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dirty="0" err="1">
                <a:solidFill>
                  <a:schemeClr val="accent2"/>
                </a:solidFill>
                <a:latin typeface="Century Gothic"/>
                <a:ea typeface="Century Gothic"/>
                <a:cs typeface="Century Gothic"/>
                <a:sym typeface="Century Gothic"/>
              </a:rPr>
              <a:t>Discriminação</a:t>
            </a:r>
            <a:r>
              <a:rPr lang="en-US" sz="2200" b="1" dirty="0">
                <a:solidFill>
                  <a:schemeClr val="accent2"/>
                </a:solidFill>
                <a:latin typeface="Century Gothic"/>
                <a:ea typeface="Century Gothic"/>
                <a:cs typeface="Century Gothic"/>
                <a:sym typeface="Century Gothic"/>
              </a:rPr>
              <a:t> em </a:t>
            </a:r>
            <a:r>
              <a:rPr lang="en-US" sz="2200" b="1" dirty="0" err="1">
                <a:solidFill>
                  <a:schemeClr val="accent2"/>
                </a:solidFill>
                <a:latin typeface="Century Gothic"/>
                <a:ea typeface="Century Gothic"/>
                <a:cs typeface="Century Gothic"/>
                <a:sym typeface="Century Gothic"/>
              </a:rPr>
              <a:t>todas</a:t>
            </a:r>
            <a:r>
              <a:rPr lang="en-US" sz="2200" b="1" dirty="0">
                <a:solidFill>
                  <a:schemeClr val="accent2"/>
                </a:solidFill>
                <a:latin typeface="Century Gothic"/>
                <a:ea typeface="Century Gothic"/>
                <a:cs typeface="Century Gothic"/>
                <a:sym typeface="Century Gothic"/>
              </a:rPr>
              <a:t> as </a:t>
            </a:r>
            <a:r>
              <a:rPr lang="en-US" sz="2200" b="1" dirty="0" err="1">
                <a:solidFill>
                  <a:schemeClr val="accent2"/>
                </a:solidFill>
                <a:latin typeface="Century Gothic"/>
                <a:ea typeface="Century Gothic"/>
                <a:cs typeface="Century Gothic"/>
                <a:sym typeface="Century Gothic"/>
              </a:rPr>
              <a:t>áreas</a:t>
            </a:r>
            <a:r>
              <a:rPr lang="en-US" sz="2200" b="1" dirty="0">
                <a:solidFill>
                  <a:schemeClr val="accent2"/>
                </a:solidFill>
                <a:latin typeface="Century Gothic"/>
                <a:ea typeface="Century Gothic"/>
                <a:cs typeface="Century Gothic"/>
                <a:sym typeface="Century Gothic"/>
              </a:rPr>
              <a:t> de suas </a:t>
            </a:r>
            <a:r>
              <a:rPr lang="en-US" sz="2200" b="1" dirty="0" err="1">
                <a:solidFill>
                  <a:schemeClr val="accent2"/>
                </a:solidFill>
                <a:latin typeface="Century Gothic"/>
                <a:ea typeface="Century Gothic"/>
                <a:cs typeface="Century Gothic"/>
                <a:sym typeface="Century Gothic"/>
              </a:rPr>
              <a:t>vidas</a:t>
            </a:r>
            <a:endParaRPr dirty="0"/>
          </a:p>
        </p:txBody>
      </p:sp>
      <p:sp>
        <p:nvSpPr>
          <p:cNvPr id="574" name="Google Shape;574;p55"/>
          <p:cNvSpPr txBox="1">
            <a:spLocks noGrp="1"/>
          </p:cNvSpPr>
          <p:nvPr>
            <p:ph type="body" idx="2"/>
          </p:nvPr>
        </p:nvSpPr>
        <p:spPr>
          <a:xfrm>
            <a:off x="507206" y="2374963"/>
            <a:ext cx="11174412" cy="3203040"/>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0"/>
              </a:spcBef>
              <a:spcAft>
                <a:spcPts val="0"/>
              </a:spcAft>
              <a:buSzPts val="2200"/>
              <a:buChar char="•"/>
            </a:pPr>
            <a:r>
              <a:rPr lang="en-US" sz="2000" dirty="0"/>
              <a:t>Alguns </a:t>
            </a:r>
            <a:r>
              <a:rPr lang="en-US" sz="2000" dirty="0" err="1"/>
              <a:t>grupos</a:t>
            </a:r>
            <a:r>
              <a:rPr lang="en-US" sz="2000" dirty="0"/>
              <a:t>/</a:t>
            </a:r>
            <a:r>
              <a:rPr lang="en-US" sz="2000" dirty="0" err="1"/>
              <a:t>segmentos</a:t>
            </a:r>
            <a:r>
              <a:rPr lang="en-US" sz="2000" dirty="0"/>
              <a:t> da </a:t>
            </a:r>
            <a:r>
              <a:rPr lang="en-US" sz="2000" dirty="0" err="1"/>
              <a:t>população</a:t>
            </a:r>
            <a:r>
              <a:rPr lang="en-US" sz="2000" dirty="0"/>
              <a:t> </a:t>
            </a:r>
            <a:r>
              <a:rPr lang="en-US" sz="2000" dirty="0" err="1"/>
              <a:t>enfrentam</a:t>
            </a:r>
            <a:r>
              <a:rPr lang="en-US" sz="2000" dirty="0"/>
              <a:t> </a:t>
            </a:r>
            <a:r>
              <a:rPr lang="en-US" sz="2000" dirty="0" err="1"/>
              <a:t>discriminações</a:t>
            </a:r>
            <a:r>
              <a:rPr lang="en-US" sz="2000" dirty="0"/>
              <a:t> em </a:t>
            </a:r>
            <a:r>
              <a:rPr lang="en-US" sz="2000" dirty="0" err="1"/>
              <a:t>todas</a:t>
            </a:r>
            <a:r>
              <a:rPr lang="en-US" sz="2000" dirty="0"/>
              <a:t> as </a:t>
            </a:r>
            <a:r>
              <a:rPr lang="en-US" sz="2000" dirty="0" err="1"/>
              <a:t>áreas</a:t>
            </a:r>
            <a:r>
              <a:rPr lang="en-US" sz="2000" dirty="0"/>
              <a:t> de suas </a:t>
            </a:r>
            <a:r>
              <a:rPr lang="en-US" sz="2000" dirty="0" err="1"/>
              <a:t>vidas</a:t>
            </a:r>
            <a:r>
              <a:rPr lang="en-US" sz="2000" dirty="0"/>
              <a:t>: </a:t>
            </a:r>
            <a:r>
              <a:rPr lang="en-US" sz="2000" dirty="0" err="1"/>
              <a:t>educação</a:t>
            </a:r>
            <a:r>
              <a:rPr lang="en-US" sz="2000" dirty="0"/>
              <a:t>, </a:t>
            </a:r>
            <a:r>
              <a:rPr lang="en-US" sz="2000" dirty="0" err="1"/>
              <a:t>trabalho</a:t>
            </a:r>
            <a:r>
              <a:rPr lang="en-US" sz="2000" dirty="0"/>
              <a:t>, vida familiar, </a:t>
            </a:r>
            <a:r>
              <a:rPr lang="en-US" sz="2000" dirty="0" err="1"/>
              <a:t>lazer</a:t>
            </a:r>
            <a:r>
              <a:rPr lang="en-US" sz="2000" dirty="0"/>
              <a:t>, etc.</a:t>
            </a:r>
            <a:endParaRPr sz="2000" dirty="0"/>
          </a:p>
          <a:p>
            <a:pPr marL="285750" lvl="0" indent="-285750" algn="just" rtl="0">
              <a:lnSpc>
                <a:spcPct val="100000"/>
              </a:lnSpc>
              <a:spcBef>
                <a:spcPts val="1200"/>
              </a:spcBef>
              <a:spcAft>
                <a:spcPts val="0"/>
              </a:spcAft>
              <a:buSzPts val="2200"/>
              <a:buChar char="•"/>
            </a:pPr>
            <a:r>
              <a:rPr lang="en-US" sz="2000" dirty="0"/>
              <a:t>A </a:t>
            </a:r>
            <a:r>
              <a:rPr lang="en-US" sz="2000" dirty="0" err="1"/>
              <a:t>discriminação</a:t>
            </a:r>
            <a:r>
              <a:rPr lang="en-US" sz="2000" dirty="0"/>
              <a:t> é </a:t>
            </a:r>
            <a:r>
              <a:rPr lang="en-US" sz="2000" dirty="0" err="1"/>
              <a:t>causada</a:t>
            </a:r>
            <a:r>
              <a:rPr lang="en-US" sz="2000" dirty="0"/>
              <a:t> por </a:t>
            </a:r>
            <a:r>
              <a:rPr lang="en-US" sz="2000" dirty="0" err="1"/>
              <a:t>fatores</a:t>
            </a:r>
            <a:r>
              <a:rPr lang="en-US" sz="2000" dirty="0"/>
              <a:t> </a:t>
            </a:r>
            <a:r>
              <a:rPr lang="en-US" sz="2000" dirty="0" err="1"/>
              <a:t>complexos</a:t>
            </a:r>
            <a:r>
              <a:rPr lang="en-US" sz="2000" dirty="0"/>
              <a:t> que </a:t>
            </a:r>
            <a:r>
              <a:rPr lang="en-US" sz="2000" dirty="0" err="1"/>
              <a:t>interagem</a:t>
            </a:r>
            <a:r>
              <a:rPr lang="en-US" sz="2000" dirty="0"/>
              <a:t> entre </a:t>
            </a:r>
            <a:r>
              <a:rPr lang="en-US" sz="2000" dirty="0" err="1"/>
              <a:t>si</a:t>
            </a:r>
            <a:r>
              <a:rPr lang="en-US" sz="2000" dirty="0"/>
              <a:t>, como a </a:t>
            </a:r>
            <a:r>
              <a:rPr lang="en-US" sz="2000" dirty="0" err="1"/>
              <a:t>falta</a:t>
            </a:r>
            <a:r>
              <a:rPr lang="en-US" sz="2000" dirty="0"/>
              <a:t> de </a:t>
            </a:r>
            <a:r>
              <a:rPr lang="en-US" sz="2000" dirty="0" err="1"/>
              <a:t>educação</a:t>
            </a:r>
            <a:r>
              <a:rPr lang="en-US" sz="2000" dirty="0"/>
              <a:t> e a </a:t>
            </a:r>
            <a:r>
              <a:rPr lang="en-US" sz="2000" dirty="0" err="1"/>
              <a:t>ignorância</a:t>
            </a:r>
            <a:r>
              <a:rPr lang="en-US" sz="2000" dirty="0"/>
              <a:t> em partes da </a:t>
            </a:r>
            <a:r>
              <a:rPr lang="en-US" sz="2000" dirty="0" err="1"/>
              <a:t>população</a:t>
            </a:r>
            <a:r>
              <a:rPr lang="en-US" sz="2000" dirty="0"/>
              <a:t> em </a:t>
            </a:r>
            <a:r>
              <a:rPr lang="en-US" sz="2000" dirty="0" err="1"/>
              <a:t>geral</a:t>
            </a:r>
            <a:r>
              <a:rPr lang="en-US" sz="2000" dirty="0"/>
              <a:t>.</a:t>
            </a:r>
            <a:endParaRPr sz="2000" dirty="0"/>
          </a:p>
          <a:p>
            <a:pPr marL="285750" lvl="0" indent="-285750" algn="just" rtl="0">
              <a:lnSpc>
                <a:spcPct val="100000"/>
              </a:lnSpc>
              <a:spcBef>
                <a:spcPts val="1200"/>
              </a:spcBef>
              <a:spcAft>
                <a:spcPts val="0"/>
              </a:spcAft>
              <a:buSzPts val="2200"/>
              <a:buChar char="•"/>
            </a:pPr>
            <a:r>
              <a:rPr lang="en-US" sz="2000" dirty="0"/>
              <a:t>Os </a:t>
            </a:r>
            <a:r>
              <a:rPr lang="en-US" sz="2000" dirty="0" err="1"/>
              <a:t>desequilíbrios</a:t>
            </a:r>
            <a:r>
              <a:rPr lang="en-US" sz="2000" dirty="0"/>
              <a:t> de </a:t>
            </a:r>
            <a:r>
              <a:rPr lang="en-US" sz="2000" dirty="0" err="1"/>
              <a:t>poder</a:t>
            </a:r>
            <a:r>
              <a:rPr lang="en-US" sz="2000" dirty="0"/>
              <a:t> entre diferentes </a:t>
            </a:r>
            <a:r>
              <a:rPr lang="en-US" sz="2000" dirty="0" err="1"/>
              <a:t>grupos</a:t>
            </a:r>
            <a:r>
              <a:rPr lang="en-US" sz="2000" dirty="0"/>
              <a:t> da </a:t>
            </a:r>
            <a:r>
              <a:rPr lang="en-US" sz="2000" dirty="0" err="1"/>
              <a:t>sociedade</a:t>
            </a:r>
            <a:r>
              <a:rPr lang="en-US" sz="2000" dirty="0"/>
              <a:t> </a:t>
            </a:r>
            <a:r>
              <a:rPr lang="en-US" sz="2000" dirty="0" err="1"/>
              <a:t>também</a:t>
            </a:r>
            <a:r>
              <a:rPr lang="en-US" sz="2000" dirty="0"/>
              <a:t> </a:t>
            </a:r>
            <a:r>
              <a:rPr lang="en-US" sz="2000" dirty="0" err="1"/>
              <a:t>contribuem</a:t>
            </a:r>
            <a:r>
              <a:rPr lang="en-US" sz="2000" dirty="0"/>
              <a:t> para </a:t>
            </a:r>
            <a:r>
              <a:rPr lang="en-US" sz="2000" dirty="0" err="1"/>
              <a:t>criar</a:t>
            </a:r>
            <a:r>
              <a:rPr lang="en-US" sz="2000" dirty="0"/>
              <a:t> e </a:t>
            </a:r>
            <a:r>
              <a:rPr lang="en-US" sz="2000" dirty="0" err="1"/>
              <a:t>perpetuar</a:t>
            </a:r>
            <a:r>
              <a:rPr lang="en-US" sz="2000" dirty="0"/>
              <a:t> a </a:t>
            </a:r>
            <a:r>
              <a:rPr lang="en-US" sz="2000" dirty="0" err="1"/>
              <a:t>discriminação</a:t>
            </a:r>
            <a:r>
              <a:rPr lang="en-US" sz="2000" dirty="0"/>
              <a:t>. </a:t>
            </a:r>
            <a:endParaRPr sz="2000" dirty="0"/>
          </a:p>
          <a:p>
            <a:pPr marL="285750" lvl="0" indent="-285750" algn="just" rtl="0">
              <a:lnSpc>
                <a:spcPct val="100000"/>
              </a:lnSpc>
              <a:spcBef>
                <a:spcPts val="1200"/>
              </a:spcBef>
              <a:spcAft>
                <a:spcPts val="0"/>
              </a:spcAft>
              <a:buSzPts val="2200"/>
              <a:buChar char="•"/>
            </a:pPr>
            <a:r>
              <a:rPr lang="en-US" sz="2000" dirty="0" err="1"/>
              <a:t>Algumas</a:t>
            </a:r>
            <a:r>
              <a:rPr lang="en-US" sz="2000" dirty="0"/>
              <a:t> pessoas </a:t>
            </a:r>
            <a:r>
              <a:rPr lang="en-US" sz="2000" dirty="0" err="1"/>
              <a:t>podem</a:t>
            </a:r>
            <a:r>
              <a:rPr lang="en-US" sz="2000" dirty="0"/>
              <a:t> </a:t>
            </a:r>
            <a:r>
              <a:rPr lang="en-US" sz="2000" dirty="0" err="1"/>
              <a:t>pertencer</a:t>
            </a:r>
            <a:r>
              <a:rPr lang="en-US" sz="2000" dirty="0"/>
              <a:t> a </a:t>
            </a:r>
            <a:r>
              <a:rPr lang="en-US" sz="2000" dirty="0" err="1"/>
              <a:t>mais</a:t>
            </a:r>
            <a:r>
              <a:rPr lang="en-US" sz="2000" dirty="0"/>
              <a:t> de um </a:t>
            </a:r>
            <a:r>
              <a:rPr lang="en-US" sz="2000" dirty="0" err="1"/>
              <a:t>grupo</a:t>
            </a:r>
            <a:r>
              <a:rPr lang="en-US" sz="2000" dirty="0"/>
              <a:t>/</a:t>
            </a:r>
            <a:r>
              <a:rPr lang="en-US" sz="2000" dirty="0" err="1"/>
              <a:t>segmento</a:t>
            </a:r>
            <a:r>
              <a:rPr lang="en-US" sz="2000" dirty="0"/>
              <a:t> da </a:t>
            </a:r>
            <a:r>
              <a:rPr lang="en-US" sz="2000" dirty="0" err="1"/>
              <a:t>população</a:t>
            </a:r>
            <a:r>
              <a:rPr lang="en-US" sz="2000" dirty="0"/>
              <a:t> em </a:t>
            </a:r>
            <a:r>
              <a:rPr lang="en-US" sz="2000" dirty="0" err="1"/>
              <a:t>risco</a:t>
            </a:r>
            <a:r>
              <a:rPr lang="en-US" sz="2000" dirty="0"/>
              <a:t> e, </a:t>
            </a:r>
            <a:r>
              <a:rPr lang="en-US" sz="2000" dirty="0" err="1"/>
              <a:t>consequentemente</a:t>
            </a:r>
            <a:r>
              <a:rPr lang="en-US" sz="2000" dirty="0"/>
              <a:t>, </a:t>
            </a:r>
            <a:r>
              <a:rPr lang="en-US" sz="2000" dirty="0" err="1"/>
              <a:t>enfrentar</a:t>
            </a:r>
            <a:r>
              <a:rPr lang="en-US" sz="2000" dirty="0"/>
              <a:t> </a:t>
            </a:r>
            <a:r>
              <a:rPr lang="en-US" sz="2000" dirty="0" err="1"/>
              <a:t>formas</a:t>
            </a:r>
            <a:r>
              <a:rPr lang="en-US" sz="2000" dirty="0"/>
              <a:t> </a:t>
            </a:r>
            <a:r>
              <a:rPr lang="en-US" sz="2000" dirty="0" err="1"/>
              <a:t>múltiplas</a:t>
            </a:r>
            <a:r>
              <a:rPr lang="en-US" sz="2000" dirty="0"/>
              <a:t> e </a:t>
            </a:r>
            <a:r>
              <a:rPr lang="en-US" sz="2000" dirty="0" err="1"/>
              <a:t>interligadas</a:t>
            </a:r>
            <a:r>
              <a:rPr lang="en-US" sz="2000" dirty="0"/>
              <a:t> de </a:t>
            </a:r>
            <a:r>
              <a:rPr lang="en-US" sz="2000" dirty="0" err="1"/>
              <a:t>discriminação</a:t>
            </a:r>
            <a:r>
              <a:rPr lang="en-US" sz="2000" dirty="0"/>
              <a:t>.</a:t>
            </a:r>
            <a:endParaRPr sz="2000" dirty="0"/>
          </a:p>
        </p:txBody>
      </p:sp>
      <p:sp>
        <p:nvSpPr>
          <p:cNvPr id="575" name="Google Shape;575;p55"/>
          <p:cNvSpPr txBox="1">
            <a:spLocks noGrp="1"/>
          </p:cNvSpPr>
          <p:nvPr>
            <p:ph type="title"/>
          </p:nvPr>
        </p:nvSpPr>
        <p:spPr>
          <a:xfrm>
            <a:off x="507206" y="506412"/>
            <a:ext cx="11684794"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Grupos</a:t>
            </a:r>
            <a:r>
              <a:rPr lang="en-US" sz="3000" dirty="0"/>
              <a:t>/</a:t>
            </a:r>
            <a:r>
              <a:rPr lang="en-US" sz="3000" dirty="0" err="1"/>
              <a:t>segmentos</a:t>
            </a:r>
            <a:r>
              <a:rPr lang="en-US" sz="3000" dirty="0"/>
              <a:t> da </a:t>
            </a:r>
            <a:r>
              <a:rPr lang="en-US" sz="3000" dirty="0" err="1"/>
              <a:t>população</a:t>
            </a:r>
            <a:r>
              <a:rPr lang="en-US" sz="3000" dirty="0"/>
              <a:t> em </a:t>
            </a:r>
            <a:r>
              <a:rPr lang="en-US" sz="3000" dirty="0" err="1"/>
              <a:t>risco</a:t>
            </a:r>
            <a:r>
              <a:rPr lang="en-US" sz="3000" dirty="0"/>
              <a:t> de </a:t>
            </a:r>
            <a:r>
              <a:rPr lang="en-US" sz="3000" dirty="0" err="1"/>
              <a:t>violações</a:t>
            </a:r>
            <a:r>
              <a:rPr lang="en-US" sz="3000" dirty="0"/>
              <a:t> dos </a:t>
            </a:r>
            <a:r>
              <a:rPr lang="en-US" sz="3000" dirty="0" err="1"/>
              <a:t>direitos</a:t>
            </a:r>
            <a:r>
              <a:rPr lang="en-US" sz="3000" dirty="0"/>
              <a:t> </a:t>
            </a:r>
            <a:r>
              <a:rPr lang="en-US" sz="3000" dirty="0" err="1"/>
              <a:t>humanos</a:t>
            </a:r>
            <a:r>
              <a:rPr lang="en-US" sz="3000" dirty="0"/>
              <a:t> - 4</a:t>
            </a:r>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56"/>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56</a:t>
            </a:fld>
            <a:endParaRPr/>
          </a:p>
        </p:txBody>
      </p:sp>
      <p:sp>
        <p:nvSpPr>
          <p:cNvPr id="582" name="Google Shape;582;p56"/>
          <p:cNvSpPr txBox="1">
            <a:spLocks noGrp="1"/>
          </p:cNvSpPr>
          <p:nvPr>
            <p:ph type="body" idx="1"/>
          </p:nvPr>
        </p:nvSpPr>
        <p:spPr>
          <a:xfrm>
            <a:off x="508806" y="1929528"/>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dirty="0" err="1"/>
              <a:t>V</a:t>
            </a:r>
            <a:r>
              <a:rPr lang="en-US" sz="2200" b="1" dirty="0" err="1">
                <a:solidFill>
                  <a:schemeClr val="accent2"/>
                </a:solidFill>
                <a:latin typeface="Century Gothic"/>
                <a:ea typeface="Century Gothic"/>
                <a:cs typeface="Century Gothic"/>
                <a:sym typeface="Century Gothic"/>
              </a:rPr>
              <a:t>iolência</a:t>
            </a:r>
            <a:r>
              <a:rPr lang="en-US" sz="2200" b="1" dirty="0">
                <a:solidFill>
                  <a:schemeClr val="accent2"/>
                </a:solidFill>
                <a:latin typeface="Century Gothic"/>
                <a:ea typeface="Century Gothic"/>
                <a:cs typeface="Century Gothic"/>
                <a:sym typeface="Century Gothic"/>
              </a:rPr>
              <a:t>, </a:t>
            </a:r>
            <a:r>
              <a:rPr lang="en-US" sz="2200" b="1" dirty="0" err="1">
                <a:solidFill>
                  <a:schemeClr val="accent2"/>
                </a:solidFill>
                <a:latin typeface="Century Gothic"/>
                <a:ea typeface="Century Gothic"/>
                <a:cs typeface="Century Gothic"/>
                <a:sym typeface="Century Gothic"/>
              </a:rPr>
              <a:t>abuso</a:t>
            </a:r>
            <a:r>
              <a:rPr lang="en-US" sz="2200" b="1" dirty="0">
                <a:solidFill>
                  <a:schemeClr val="accent2"/>
                </a:solidFill>
                <a:latin typeface="Century Gothic"/>
                <a:ea typeface="Century Gothic"/>
                <a:cs typeface="Century Gothic"/>
                <a:sym typeface="Century Gothic"/>
              </a:rPr>
              <a:t> e </a:t>
            </a:r>
            <a:r>
              <a:rPr lang="en-US" sz="2200" b="1" dirty="0" err="1">
                <a:solidFill>
                  <a:schemeClr val="accent2"/>
                </a:solidFill>
                <a:latin typeface="Century Gothic"/>
                <a:ea typeface="Century Gothic"/>
                <a:cs typeface="Century Gothic"/>
                <a:sym typeface="Century Gothic"/>
              </a:rPr>
              <a:t>negligência</a:t>
            </a:r>
            <a:endParaRPr dirty="0"/>
          </a:p>
        </p:txBody>
      </p:sp>
      <p:sp>
        <p:nvSpPr>
          <p:cNvPr id="583" name="Google Shape;583;p56"/>
          <p:cNvSpPr txBox="1">
            <a:spLocks noGrp="1"/>
          </p:cNvSpPr>
          <p:nvPr>
            <p:ph type="body" idx="2"/>
          </p:nvPr>
        </p:nvSpPr>
        <p:spPr>
          <a:xfrm>
            <a:off x="508794" y="2817491"/>
            <a:ext cx="11174412" cy="2116172"/>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600"/>
              </a:spcBef>
              <a:spcAft>
                <a:spcPts val="0"/>
              </a:spcAft>
              <a:buSzPts val="2200"/>
              <a:buChar char="•"/>
            </a:pPr>
            <a:r>
              <a:rPr lang="en-US" sz="2000" dirty="0" err="1"/>
              <a:t>Grupos</a:t>
            </a:r>
            <a:r>
              <a:rPr lang="en-US" sz="2000" dirty="0"/>
              <a:t> ou </a:t>
            </a:r>
            <a:r>
              <a:rPr lang="en-US" sz="2000" dirty="0" err="1"/>
              <a:t>segmentos</a:t>
            </a:r>
            <a:r>
              <a:rPr lang="en-US" sz="2000" dirty="0"/>
              <a:t> da </a:t>
            </a:r>
            <a:r>
              <a:rPr lang="en-US" sz="2000" dirty="0" err="1"/>
              <a:t>população</a:t>
            </a:r>
            <a:r>
              <a:rPr lang="en-US" sz="2000" dirty="0"/>
              <a:t> em </a:t>
            </a:r>
            <a:r>
              <a:rPr lang="en-US" sz="2000" dirty="0" err="1"/>
              <a:t>risco</a:t>
            </a:r>
            <a:r>
              <a:rPr lang="en-US" sz="2000" dirty="0"/>
              <a:t> são </a:t>
            </a:r>
            <a:r>
              <a:rPr lang="en-US" sz="2000" dirty="0" err="1"/>
              <a:t>mais</a:t>
            </a:r>
            <a:r>
              <a:rPr lang="en-US" sz="2000" dirty="0"/>
              <a:t> </a:t>
            </a:r>
            <a:r>
              <a:rPr lang="en-US" sz="2000" dirty="0" err="1"/>
              <a:t>propensos</a:t>
            </a:r>
            <a:r>
              <a:rPr lang="en-US" sz="2000" dirty="0"/>
              <a:t> a </a:t>
            </a:r>
            <a:r>
              <a:rPr lang="en-US" sz="2000" dirty="0" err="1"/>
              <a:t>sofrer</a:t>
            </a:r>
            <a:r>
              <a:rPr lang="en-US" sz="2000" dirty="0"/>
              <a:t> </a:t>
            </a:r>
            <a:r>
              <a:rPr lang="en-US" sz="2000" dirty="0" err="1"/>
              <a:t>violência</a:t>
            </a:r>
            <a:r>
              <a:rPr lang="en-US" sz="2000" dirty="0"/>
              <a:t>, </a:t>
            </a:r>
            <a:r>
              <a:rPr lang="en-US" sz="2000" dirty="0" err="1"/>
              <a:t>abuso</a:t>
            </a:r>
            <a:r>
              <a:rPr lang="en-US" sz="2000" dirty="0"/>
              <a:t> e </a:t>
            </a:r>
            <a:r>
              <a:rPr lang="en-US" sz="2000" dirty="0" err="1"/>
              <a:t>negligência</a:t>
            </a:r>
            <a:r>
              <a:rPr lang="en-US" sz="2000" dirty="0"/>
              <a:t>. </a:t>
            </a:r>
            <a:endParaRPr sz="2000" dirty="0"/>
          </a:p>
          <a:p>
            <a:pPr marL="285750" lvl="0" indent="-285750" algn="just" rtl="0">
              <a:lnSpc>
                <a:spcPct val="100000"/>
              </a:lnSpc>
              <a:spcBef>
                <a:spcPts val="600"/>
              </a:spcBef>
              <a:spcAft>
                <a:spcPts val="0"/>
              </a:spcAft>
              <a:buSzPts val="2200"/>
              <a:buChar char="•"/>
            </a:pPr>
            <a:r>
              <a:rPr lang="en-US" sz="2000" dirty="0"/>
              <a:t>Estudos </a:t>
            </a:r>
            <a:r>
              <a:rPr lang="en-US" sz="2000" dirty="0" err="1"/>
              <a:t>demonstraram</a:t>
            </a:r>
            <a:r>
              <a:rPr lang="en-US" sz="2000" dirty="0"/>
              <a:t> que a </a:t>
            </a:r>
            <a:r>
              <a:rPr lang="en-US" sz="2000" dirty="0" err="1"/>
              <a:t>violência</a:t>
            </a:r>
            <a:r>
              <a:rPr lang="en-US" sz="2000" dirty="0"/>
              <a:t> </a:t>
            </a:r>
            <a:r>
              <a:rPr lang="en-US" sz="2000" dirty="0" err="1"/>
              <a:t>doméstica</a:t>
            </a:r>
            <a:r>
              <a:rPr lang="en-US" sz="2000" dirty="0"/>
              <a:t> contra as </a:t>
            </a:r>
            <a:r>
              <a:rPr lang="en-US" sz="2000" dirty="0" err="1"/>
              <a:t>mulheres</a:t>
            </a:r>
            <a:r>
              <a:rPr lang="en-US" sz="2000" dirty="0"/>
              <a:t> é </a:t>
            </a:r>
            <a:r>
              <a:rPr lang="en-US" sz="2000" dirty="0" err="1"/>
              <a:t>generalizada</a:t>
            </a:r>
            <a:r>
              <a:rPr lang="en-US" sz="2000" dirty="0"/>
              <a:t> em </a:t>
            </a:r>
            <a:r>
              <a:rPr lang="en-US" sz="2000" dirty="0" err="1"/>
              <a:t>todo</a:t>
            </a:r>
            <a:r>
              <a:rPr lang="en-US" sz="2000" dirty="0"/>
              <a:t> o </a:t>
            </a:r>
            <a:r>
              <a:rPr lang="en-US" sz="2000" dirty="0" err="1"/>
              <a:t>mundo</a:t>
            </a:r>
            <a:r>
              <a:rPr lang="en-US" sz="2000" dirty="0"/>
              <a:t>. </a:t>
            </a:r>
            <a:endParaRPr sz="2000" dirty="0"/>
          </a:p>
          <a:p>
            <a:pPr marL="285750" lvl="0" indent="-285750" algn="just" rtl="0">
              <a:lnSpc>
                <a:spcPct val="100000"/>
              </a:lnSpc>
              <a:spcBef>
                <a:spcPts val="600"/>
              </a:spcBef>
              <a:spcAft>
                <a:spcPts val="0"/>
              </a:spcAft>
              <a:buSzPts val="2200"/>
              <a:buChar char="•"/>
            </a:pPr>
            <a:r>
              <a:rPr lang="en-US" sz="2000" dirty="0"/>
              <a:t>Pessoas com </a:t>
            </a:r>
            <a:r>
              <a:rPr lang="en-US" sz="2000" dirty="0" err="1"/>
              <a:t>deficiência</a:t>
            </a:r>
            <a:r>
              <a:rPr lang="en-US" sz="2000" dirty="0"/>
              <a:t> </a:t>
            </a:r>
            <a:r>
              <a:rPr lang="en-US" sz="2000" dirty="0" err="1"/>
              <a:t>sofrem</a:t>
            </a:r>
            <a:r>
              <a:rPr lang="en-US" sz="2000" dirty="0"/>
              <a:t> altos </a:t>
            </a:r>
            <a:r>
              <a:rPr lang="en-US" sz="2000" dirty="0" err="1"/>
              <a:t>índices</a:t>
            </a:r>
            <a:r>
              <a:rPr lang="en-US" sz="2000" dirty="0"/>
              <a:t> de </a:t>
            </a:r>
            <a:r>
              <a:rPr lang="en-US" sz="2000" dirty="0" err="1"/>
              <a:t>violência</a:t>
            </a:r>
            <a:r>
              <a:rPr lang="en-US" sz="2000" dirty="0"/>
              <a:t>, </a:t>
            </a:r>
            <a:r>
              <a:rPr lang="en-US" sz="2000" dirty="0" err="1"/>
              <a:t>abuso</a:t>
            </a:r>
            <a:r>
              <a:rPr lang="en-US" sz="2000" dirty="0"/>
              <a:t> e </a:t>
            </a:r>
            <a:r>
              <a:rPr lang="en-US" sz="2000" dirty="0" err="1"/>
              <a:t>negligência</a:t>
            </a:r>
            <a:r>
              <a:rPr lang="en-US" sz="2000" dirty="0"/>
              <a:t>. </a:t>
            </a:r>
            <a:endParaRPr sz="2000" dirty="0"/>
          </a:p>
          <a:p>
            <a:pPr marL="285750" lvl="0" indent="-285750" algn="just" rtl="0">
              <a:lnSpc>
                <a:spcPct val="100000"/>
              </a:lnSpc>
              <a:spcBef>
                <a:spcPts val="600"/>
              </a:spcBef>
              <a:spcAft>
                <a:spcPts val="0"/>
              </a:spcAft>
              <a:buSzPts val="2200"/>
              <a:buChar char="•"/>
            </a:pPr>
            <a:r>
              <a:rPr lang="en-US" sz="2000" dirty="0"/>
              <a:t>Pessoas com </a:t>
            </a:r>
            <a:r>
              <a:rPr lang="en-US" sz="2000" dirty="0" err="1"/>
              <a:t>deficiências</a:t>
            </a:r>
            <a:r>
              <a:rPr lang="en-US" sz="2000" dirty="0"/>
              <a:t> </a:t>
            </a:r>
            <a:r>
              <a:rPr lang="en-US" sz="2000" dirty="0" err="1"/>
              <a:t>psicossociais</a:t>
            </a:r>
            <a:r>
              <a:rPr lang="en-US" sz="2000" dirty="0"/>
              <a:t> são as que </a:t>
            </a:r>
            <a:r>
              <a:rPr lang="en-US" sz="2000" dirty="0" err="1"/>
              <a:t>correm</a:t>
            </a:r>
            <a:r>
              <a:rPr lang="en-US" sz="2000" dirty="0"/>
              <a:t> </a:t>
            </a:r>
            <a:r>
              <a:rPr lang="en-US" sz="2000" dirty="0" err="1"/>
              <a:t>maior</a:t>
            </a:r>
            <a:r>
              <a:rPr lang="en-US" sz="2000" dirty="0"/>
              <a:t> </a:t>
            </a:r>
            <a:r>
              <a:rPr lang="en-US" sz="2000" dirty="0" err="1"/>
              <a:t>risco</a:t>
            </a:r>
            <a:r>
              <a:rPr lang="en-US" sz="2000" dirty="0"/>
              <a:t> de </a:t>
            </a:r>
            <a:r>
              <a:rPr lang="en-US" sz="2000" dirty="0" err="1"/>
              <a:t>violência</a:t>
            </a:r>
            <a:r>
              <a:rPr lang="en-US" sz="2000" dirty="0"/>
              <a:t> entre as pessoas com </a:t>
            </a:r>
            <a:r>
              <a:rPr lang="en-US" sz="2000" dirty="0" err="1"/>
              <a:t>deficiência</a:t>
            </a:r>
            <a:r>
              <a:rPr lang="en-US" sz="2000" dirty="0"/>
              <a:t>.</a:t>
            </a:r>
            <a:endParaRPr sz="2000" dirty="0"/>
          </a:p>
        </p:txBody>
      </p:sp>
      <p:sp>
        <p:nvSpPr>
          <p:cNvPr id="584" name="Google Shape;584;p56"/>
          <p:cNvSpPr txBox="1">
            <a:spLocks noGrp="1"/>
          </p:cNvSpPr>
          <p:nvPr>
            <p:ph type="title"/>
          </p:nvPr>
        </p:nvSpPr>
        <p:spPr>
          <a:xfrm>
            <a:off x="507206" y="506412"/>
            <a:ext cx="11379994"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Grupos</a:t>
            </a:r>
            <a:r>
              <a:rPr lang="en-US" sz="3000" dirty="0"/>
              <a:t>/</a:t>
            </a:r>
            <a:r>
              <a:rPr lang="en-US" sz="3000" dirty="0" err="1"/>
              <a:t>segmentos</a:t>
            </a:r>
            <a:r>
              <a:rPr lang="en-US" sz="3000" dirty="0"/>
              <a:t> da </a:t>
            </a:r>
            <a:r>
              <a:rPr lang="en-US" sz="3000" dirty="0" err="1"/>
              <a:t>população</a:t>
            </a:r>
            <a:r>
              <a:rPr lang="en-US" sz="3000" dirty="0"/>
              <a:t> em </a:t>
            </a:r>
            <a:r>
              <a:rPr lang="en-US" sz="3000" dirty="0" err="1"/>
              <a:t>risco</a:t>
            </a:r>
            <a:r>
              <a:rPr lang="en-US" sz="3000" dirty="0"/>
              <a:t> de </a:t>
            </a:r>
            <a:r>
              <a:rPr lang="en-US" sz="3000" dirty="0" err="1"/>
              <a:t>violações</a:t>
            </a:r>
            <a:r>
              <a:rPr lang="en-US" sz="3000" dirty="0"/>
              <a:t> dos </a:t>
            </a:r>
            <a:r>
              <a:rPr lang="en-US" sz="3000" dirty="0" err="1"/>
              <a:t>direitos</a:t>
            </a:r>
            <a:r>
              <a:rPr lang="en-US" sz="3000" dirty="0"/>
              <a:t> </a:t>
            </a:r>
            <a:r>
              <a:rPr lang="en-US" sz="3000" dirty="0" err="1"/>
              <a:t>humanos</a:t>
            </a:r>
            <a:r>
              <a:rPr lang="en-US" sz="3000" dirty="0"/>
              <a:t> - 7</a:t>
            </a:r>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57"/>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57</a:t>
            </a:fld>
            <a:endParaRPr/>
          </a:p>
        </p:txBody>
      </p:sp>
      <p:sp>
        <p:nvSpPr>
          <p:cNvPr id="591" name="Google Shape;591;p57"/>
          <p:cNvSpPr txBox="1">
            <a:spLocks noGrp="1"/>
          </p:cNvSpPr>
          <p:nvPr>
            <p:ph type="body" idx="1"/>
          </p:nvPr>
        </p:nvSpPr>
        <p:spPr>
          <a:xfrm>
            <a:off x="507218" y="2022311"/>
            <a:ext cx="11174400" cy="360000"/>
          </a:xfrm>
          <a:prstGeom prst="rect">
            <a:avLst/>
          </a:prstGeom>
          <a:noFill/>
          <a:ln>
            <a:noFill/>
          </a:ln>
        </p:spPr>
        <p:txBody>
          <a:bodyPr spcFirstLastPara="1" wrap="square" lIns="0" tIns="0" rIns="0" bIns="0" anchor="b" anchorCtr="0">
            <a:noAutofit/>
          </a:bodyPr>
          <a:lstStyle/>
          <a:p>
            <a:pPr marL="285750" lvl="0" indent="-285750" algn="just" rtl="0">
              <a:lnSpc>
                <a:spcPct val="150000"/>
              </a:lnSpc>
              <a:spcBef>
                <a:spcPts val="0"/>
              </a:spcBef>
              <a:spcAft>
                <a:spcPts val="0"/>
              </a:spcAft>
              <a:buSzPts val="2200"/>
              <a:buNone/>
            </a:pPr>
            <a:r>
              <a:rPr lang="en-US" sz="2200" b="1" dirty="0" err="1">
                <a:solidFill>
                  <a:schemeClr val="accent2"/>
                </a:solidFill>
                <a:latin typeface="Century Gothic"/>
                <a:ea typeface="Century Gothic"/>
                <a:cs typeface="Century Gothic"/>
                <a:sym typeface="Century Gothic"/>
              </a:rPr>
              <a:t>Restrições</a:t>
            </a:r>
            <a:r>
              <a:rPr lang="en-US" sz="2200" b="1" dirty="0">
                <a:solidFill>
                  <a:schemeClr val="accent2"/>
                </a:solidFill>
                <a:latin typeface="Century Gothic"/>
                <a:ea typeface="Century Gothic"/>
                <a:cs typeface="Century Gothic"/>
                <a:sym typeface="Century Gothic"/>
              </a:rPr>
              <a:t> ao exercício dos </a:t>
            </a:r>
            <a:r>
              <a:rPr lang="en-US" sz="2200" b="1" dirty="0" err="1">
                <a:solidFill>
                  <a:schemeClr val="accent2"/>
                </a:solidFill>
                <a:latin typeface="Century Gothic"/>
                <a:ea typeface="Century Gothic"/>
                <a:cs typeface="Century Gothic"/>
                <a:sym typeface="Century Gothic"/>
              </a:rPr>
              <a:t>direitos</a:t>
            </a:r>
            <a:r>
              <a:rPr lang="en-US" sz="2200" b="1" dirty="0">
                <a:solidFill>
                  <a:schemeClr val="accent2"/>
                </a:solidFill>
                <a:latin typeface="Century Gothic"/>
                <a:ea typeface="Century Gothic"/>
                <a:cs typeface="Century Gothic"/>
                <a:sym typeface="Century Gothic"/>
              </a:rPr>
              <a:t> </a:t>
            </a:r>
            <a:r>
              <a:rPr lang="en-US" sz="2200" b="1" dirty="0" err="1">
                <a:solidFill>
                  <a:schemeClr val="accent2"/>
                </a:solidFill>
                <a:latin typeface="Century Gothic"/>
                <a:ea typeface="Century Gothic"/>
                <a:cs typeface="Century Gothic"/>
                <a:sym typeface="Century Gothic"/>
              </a:rPr>
              <a:t>civis</a:t>
            </a:r>
            <a:r>
              <a:rPr lang="en-US" sz="2200" b="1" dirty="0">
                <a:solidFill>
                  <a:schemeClr val="accent2"/>
                </a:solidFill>
                <a:latin typeface="Century Gothic"/>
                <a:ea typeface="Century Gothic"/>
                <a:cs typeface="Century Gothic"/>
                <a:sym typeface="Century Gothic"/>
              </a:rPr>
              <a:t> e </a:t>
            </a:r>
            <a:r>
              <a:rPr lang="en-US" sz="2200" b="1" dirty="0" err="1">
                <a:solidFill>
                  <a:schemeClr val="accent2"/>
                </a:solidFill>
                <a:latin typeface="Century Gothic"/>
                <a:ea typeface="Century Gothic"/>
                <a:cs typeface="Century Gothic"/>
                <a:sym typeface="Century Gothic"/>
              </a:rPr>
              <a:t>políticos</a:t>
            </a:r>
            <a:endParaRPr dirty="0"/>
          </a:p>
        </p:txBody>
      </p:sp>
      <p:sp>
        <p:nvSpPr>
          <p:cNvPr id="592" name="Google Shape;592;p57"/>
          <p:cNvSpPr txBox="1">
            <a:spLocks noGrp="1"/>
          </p:cNvSpPr>
          <p:nvPr>
            <p:ph type="body" idx="2"/>
          </p:nvPr>
        </p:nvSpPr>
        <p:spPr>
          <a:xfrm>
            <a:off x="507206" y="3089068"/>
            <a:ext cx="11174412" cy="1760517"/>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600"/>
              </a:spcBef>
              <a:spcAft>
                <a:spcPts val="0"/>
              </a:spcAft>
              <a:buSzPts val="2200"/>
              <a:buChar char="•"/>
            </a:pPr>
            <a:r>
              <a:rPr lang="en-US" sz="2000" dirty="0"/>
              <a:t>Ao </a:t>
            </a:r>
            <a:r>
              <a:rPr lang="en-US" sz="2000" dirty="0" err="1"/>
              <a:t>longo</a:t>
            </a:r>
            <a:r>
              <a:rPr lang="en-US" sz="2000" dirty="0"/>
              <a:t> da </a:t>
            </a:r>
            <a:r>
              <a:rPr lang="en-US" sz="2000" dirty="0" err="1"/>
              <a:t>história</a:t>
            </a:r>
            <a:r>
              <a:rPr lang="en-US" sz="2000" dirty="0"/>
              <a:t>, </a:t>
            </a:r>
            <a:r>
              <a:rPr lang="en-US" sz="2000" dirty="0" err="1"/>
              <a:t>certas</a:t>
            </a:r>
            <a:r>
              <a:rPr lang="en-US" sz="2000" dirty="0"/>
              <a:t> </a:t>
            </a:r>
            <a:r>
              <a:rPr lang="en-US" sz="2000" dirty="0" err="1"/>
              <a:t>comunidades</a:t>
            </a:r>
            <a:r>
              <a:rPr lang="en-US" sz="2000" dirty="0"/>
              <a:t> </a:t>
            </a:r>
            <a:r>
              <a:rPr lang="en-US" sz="2000" dirty="0" err="1"/>
              <a:t>foram</a:t>
            </a:r>
            <a:r>
              <a:rPr lang="en-US" sz="2000" dirty="0"/>
              <a:t> </a:t>
            </a:r>
            <a:r>
              <a:rPr lang="en-US" sz="2000" dirty="0" err="1"/>
              <a:t>privadas</a:t>
            </a:r>
            <a:r>
              <a:rPr lang="en-US" sz="2000" dirty="0"/>
              <a:t> do </a:t>
            </a:r>
            <a:r>
              <a:rPr lang="en-US" sz="2000" dirty="0" err="1"/>
              <a:t>direito</a:t>
            </a:r>
            <a:r>
              <a:rPr lang="en-US" sz="2000" dirty="0"/>
              <a:t> de </a:t>
            </a:r>
            <a:r>
              <a:rPr lang="en-US" sz="2000" dirty="0" err="1"/>
              <a:t>voto</a:t>
            </a:r>
            <a:r>
              <a:rPr lang="en-US" sz="2000" dirty="0"/>
              <a:t> e do </a:t>
            </a:r>
            <a:r>
              <a:rPr lang="en-US" sz="2000" dirty="0" err="1"/>
              <a:t>direito</a:t>
            </a:r>
            <a:r>
              <a:rPr lang="en-US" sz="2000" dirty="0"/>
              <a:t> de se </a:t>
            </a:r>
            <a:r>
              <a:rPr lang="en-US" sz="2000" dirty="0" err="1"/>
              <a:t>candidatar</a:t>
            </a:r>
            <a:r>
              <a:rPr lang="en-US" sz="2000" dirty="0"/>
              <a:t> a cargos </a:t>
            </a:r>
            <a:r>
              <a:rPr lang="en-US" sz="2000" dirty="0" err="1"/>
              <a:t>públicos</a:t>
            </a:r>
            <a:r>
              <a:rPr lang="en-US" sz="2000" dirty="0"/>
              <a:t>. </a:t>
            </a:r>
            <a:endParaRPr sz="2000" dirty="0"/>
          </a:p>
          <a:p>
            <a:pPr marL="285750" lvl="0" indent="-285750" algn="just" rtl="0">
              <a:lnSpc>
                <a:spcPct val="100000"/>
              </a:lnSpc>
              <a:spcBef>
                <a:spcPts val="600"/>
              </a:spcBef>
              <a:spcAft>
                <a:spcPts val="0"/>
              </a:spcAft>
              <a:buSzPts val="2200"/>
              <a:buChar char="•"/>
            </a:pPr>
            <a:r>
              <a:rPr lang="en-US" sz="2000" dirty="0"/>
              <a:t>Se as pessoas </a:t>
            </a:r>
            <a:r>
              <a:rPr lang="en-US" sz="2000" dirty="0" err="1"/>
              <a:t>não</a:t>
            </a:r>
            <a:r>
              <a:rPr lang="en-US" sz="2000" dirty="0"/>
              <a:t> </a:t>
            </a:r>
            <a:r>
              <a:rPr lang="en-US" sz="2000" dirty="0" err="1"/>
              <a:t>podem</a:t>
            </a:r>
            <a:r>
              <a:rPr lang="en-US" sz="2000" dirty="0"/>
              <a:t> </a:t>
            </a:r>
            <a:r>
              <a:rPr lang="en-US" sz="2000" dirty="0" err="1"/>
              <a:t>exercer</a:t>
            </a:r>
            <a:r>
              <a:rPr lang="en-US" sz="2000" dirty="0"/>
              <a:t> seus </a:t>
            </a:r>
            <a:r>
              <a:rPr lang="en-US" sz="2000" dirty="0" err="1"/>
              <a:t>direitos</a:t>
            </a:r>
            <a:r>
              <a:rPr lang="en-US" sz="2000" dirty="0"/>
              <a:t> </a:t>
            </a:r>
            <a:r>
              <a:rPr lang="en-US" sz="2000" dirty="0" err="1"/>
              <a:t>civis</a:t>
            </a:r>
            <a:r>
              <a:rPr lang="en-US" sz="2000" dirty="0"/>
              <a:t> e </a:t>
            </a:r>
            <a:r>
              <a:rPr lang="en-US" sz="2000" dirty="0" err="1"/>
              <a:t>políticos</a:t>
            </a:r>
            <a:r>
              <a:rPr lang="en-US" sz="2000" dirty="0"/>
              <a:t>, </a:t>
            </a:r>
            <a:r>
              <a:rPr lang="en-US" sz="2000" dirty="0" err="1"/>
              <a:t>elas</a:t>
            </a:r>
            <a:r>
              <a:rPr lang="en-US" sz="2000" dirty="0"/>
              <a:t> são </a:t>
            </a:r>
            <a:r>
              <a:rPr lang="en-US" sz="2000" dirty="0" err="1"/>
              <a:t>incapazes</a:t>
            </a:r>
            <a:r>
              <a:rPr lang="en-US" sz="2000" dirty="0"/>
              <a:t> de defender a </a:t>
            </a:r>
            <a:r>
              <a:rPr lang="en-US" sz="2000" dirty="0" err="1"/>
              <a:t>si</a:t>
            </a:r>
            <a:r>
              <a:rPr lang="en-US" sz="2000" dirty="0"/>
              <a:t> </a:t>
            </a:r>
            <a:r>
              <a:rPr lang="en-US" sz="2000" dirty="0" err="1"/>
              <a:t>mesmas</a:t>
            </a:r>
            <a:r>
              <a:rPr lang="en-US" sz="2000" dirty="0"/>
              <a:t>, seus interesses e </a:t>
            </a:r>
            <a:r>
              <a:rPr lang="en-US" sz="2000" dirty="0" err="1"/>
              <a:t>os</a:t>
            </a:r>
            <a:r>
              <a:rPr lang="en-US" sz="2000" dirty="0"/>
              <a:t> interesses de sua </a:t>
            </a:r>
            <a:r>
              <a:rPr lang="en-US" sz="2000" dirty="0" err="1"/>
              <a:t>comunidade</a:t>
            </a:r>
            <a:r>
              <a:rPr lang="en-US" sz="2000" dirty="0"/>
              <a:t>.</a:t>
            </a:r>
            <a:endParaRPr sz="2000" dirty="0"/>
          </a:p>
          <a:p>
            <a:pPr marL="285750" lvl="0" indent="-146050" algn="l" rtl="0">
              <a:lnSpc>
                <a:spcPct val="100000"/>
              </a:lnSpc>
              <a:spcBef>
                <a:spcPts val="1200"/>
              </a:spcBef>
              <a:spcAft>
                <a:spcPts val="0"/>
              </a:spcAft>
              <a:buSzPts val="2200"/>
              <a:buNone/>
            </a:pPr>
            <a:endParaRPr dirty="0"/>
          </a:p>
        </p:txBody>
      </p:sp>
      <p:sp>
        <p:nvSpPr>
          <p:cNvPr id="593" name="Google Shape;593;p57"/>
          <p:cNvSpPr txBox="1">
            <a:spLocks noGrp="1"/>
          </p:cNvSpPr>
          <p:nvPr>
            <p:ph type="title"/>
          </p:nvPr>
        </p:nvSpPr>
        <p:spPr>
          <a:xfrm>
            <a:off x="507206" y="506412"/>
            <a:ext cx="11428980"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Grupos</a:t>
            </a:r>
            <a:r>
              <a:rPr lang="en-US" sz="3000" dirty="0"/>
              <a:t>/</a:t>
            </a:r>
            <a:r>
              <a:rPr lang="en-US" sz="3000" dirty="0" err="1"/>
              <a:t>segmentos</a:t>
            </a:r>
            <a:r>
              <a:rPr lang="en-US" sz="3000" dirty="0"/>
              <a:t> da </a:t>
            </a:r>
            <a:r>
              <a:rPr lang="en-US" sz="3000" dirty="0" err="1"/>
              <a:t>população</a:t>
            </a:r>
            <a:r>
              <a:rPr lang="en-US" sz="3000" dirty="0"/>
              <a:t> em </a:t>
            </a:r>
            <a:r>
              <a:rPr lang="en-US" sz="3000" dirty="0" err="1"/>
              <a:t>risco</a:t>
            </a:r>
            <a:r>
              <a:rPr lang="en-US" sz="3000" dirty="0"/>
              <a:t> de </a:t>
            </a:r>
            <a:r>
              <a:rPr lang="en-US" sz="3000" dirty="0" err="1"/>
              <a:t>violações</a:t>
            </a:r>
            <a:r>
              <a:rPr lang="en-US" sz="3000" dirty="0"/>
              <a:t> dos </a:t>
            </a:r>
            <a:r>
              <a:rPr lang="en-US" sz="3000" dirty="0" err="1"/>
              <a:t>direitos</a:t>
            </a:r>
            <a:r>
              <a:rPr lang="en-US" sz="3000" dirty="0"/>
              <a:t> </a:t>
            </a:r>
            <a:r>
              <a:rPr lang="en-US" sz="3000" dirty="0" err="1"/>
              <a:t>humanos</a:t>
            </a:r>
            <a:r>
              <a:rPr lang="en-US" sz="3000" dirty="0"/>
              <a:t> - 8</a:t>
            </a:r>
            <a:endParaRP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58"/>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58</a:t>
            </a:fld>
            <a:endParaRPr/>
          </a:p>
        </p:txBody>
      </p:sp>
      <p:sp>
        <p:nvSpPr>
          <p:cNvPr id="600" name="Google Shape;600;p58"/>
          <p:cNvSpPr txBox="1">
            <a:spLocks noGrp="1"/>
          </p:cNvSpPr>
          <p:nvPr>
            <p:ph type="body" idx="1"/>
          </p:nvPr>
        </p:nvSpPr>
        <p:spPr>
          <a:xfrm>
            <a:off x="569180" y="1865468"/>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dirty="0">
                <a:solidFill>
                  <a:schemeClr val="accent2"/>
                </a:solidFill>
                <a:latin typeface="Century Gothic"/>
                <a:ea typeface="Century Gothic"/>
                <a:cs typeface="Century Gothic"/>
                <a:sym typeface="Century Gothic"/>
              </a:rPr>
              <a:t>Exclusão da </a:t>
            </a:r>
            <a:r>
              <a:rPr lang="en-US" sz="2200" b="1" dirty="0" err="1">
                <a:solidFill>
                  <a:schemeClr val="accent2"/>
                </a:solidFill>
                <a:latin typeface="Century Gothic"/>
                <a:ea typeface="Century Gothic"/>
                <a:cs typeface="Century Gothic"/>
                <a:sym typeface="Century Gothic"/>
              </a:rPr>
              <a:t>participação</a:t>
            </a:r>
            <a:r>
              <a:rPr lang="en-US" sz="2200" b="1" dirty="0">
                <a:solidFill>
                  <a:schemeClr val="accent2"/>
                </a:solidFill>
                <a:latin typeface="Century Gothic"/>
                <a:ea typeface="Century Gothic"/>
                <a:cs typeface="Century Gothic"/>
                <a:sym typeface="Century Gothic"/>
              </a:rPr>
              <a:t> plena na </a:t>
            </a:r>
            <a:r>
              <a:rPr lang="en-US" sz="2200" b="1" dirty="0" err="1">
                <a:solidFill>
                  <a:schemeClr val="accent2"/>
                </a:solidFill>
                <a:latin typeface="Century Gothic"/>
                <a:ea typeface="Century Gothic"/>
                <a:cs typeface="Century Gothic"/>
                <a:sym typeface="Century Gothic"/>
              </a:rPr>
              <a:t>sociedade</a:t>
            </a:r>
            <a:endParaRPr dirty="0"/>
          </a:p>
        </p:txBody>
      </p:sp>
      <p:sp>
        <p:nvSpPr>
          <p:cNvPr id="601" name="Google Shape;601;p58"/>
          <p:cNvSpPr txBox="1">
            <a:spLocks noGrp="1"/>
          </p:cNvSpPr>
          <p:nvPr>
            <p:ph type="body" idx="2"/>
          </p:nvPr>
        </p:nvSpPr>
        <p:spPr>
          <a:xfrm>
            <a:off x="507205" y="2681369"/>
            <a:ext cx="11174412" cy="2081547"/>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600"/>
              </a:spcBef>
              <a:spcAft>
                <a:spcPts val="0"/>
              </a:spcAft>
              <a:buSzPts val="2200"/>
              <a:buChar char="•"/>
            </a:pPr>
            <a:r>
              <a:rPr lang="en-US" sz="2000" dirty="0" err="1"/>
              <a:t>Algumas</a:t>
            </a:r>
            <a:r>
              <a:rPr lang="en-US" sz="2000" dirty="0"/>
              <a:t> pessoas ou </a:t>
            </a:r>
            <a:r>
              <a:rPr lang="en-US" sz="2000" dirty="0" err="1"/>
              <a:t>grupos</a:t>
            </a:r>
            <a:r>
              <a:rPr lang="en-US" sz="2000" dirty="0"/>
              <a:t> </a:t>
            </a:r>
            <a:r>
              <a:rPr lang="en-US" sz="2000" dirty="0" err="1"/>
              <a:t>podem</a:t>
            </a:r>
            <a:r>
              <a:rPr lang="en-US" sz="2000" dirty="0"/>
              <a:t> ser </a:t>
            </a:r>
            <a:r>
              <a:rPr lang="en-US" sz="2000" dirty="0" err="1"/>
              <a:t>impedidos</a:t>
            </a:r>
            <a:r>
              <a:rPr lang="en-US" sz="2000" dirty="0"/>
              <a:t> de </a:t>
            </a:r>
            <a:r>
              <a:rPr lang="en-US" sz="2000" dirty="0" err="1"/>
              <a:t>acessar</a:t>
            </a:r>
            <a:r>
              <a:rPr lang="en-US" sz="2000" dirty="0"/>
              <a:t> </a:t>
            </a:r>
            <a:r>
              <a:rPr lang="en-US" sz="2000" dirty="0" err="1"/>
              <a:t>os</a:t>
            </a:r>
            <a:r>
              <a:rPr lang="en-US" sz="2000" dirty="0"/>
              <a:t> </a:t>
            </a:r>
            <a:r>
              <a:rPr lang="en-US" sz="2000" dirty="0" err="1"/>
              <a:t>serviços</a:t>
            </a:r>
            <a:r>
              <a:rPr lang="en-US" sz="2000" dirty="0"/>
              <a:t> </a:t>
            </a:r>
            <a:r>
              <a:rPr lang="en-US" sz="2000" dirty="0" err="1"/>
              <a:t>convencionais</a:t>
            </a:r>
            <a:r>
              <a:rPr lang="en-US" sz="2000" dirty="0"/>
              <a:t> </a:t>
            </a:r>
            <a:r>
              <a:rPr lang="en-US" sz="2000" dirty="0" err="1"/>
              <a:t>disponíveis</a:t>
            </a:r>
            <a:r>
              <a:rPr lang="en-US" sz="2000" dirty="0"/>
              <a:t> ao </a:t>
            </a:r>
            <a:r>
              <a:rPr lang="en-US" sz="2000" dirty="0" err="1"/>
              <a:t>público</a:t>
            </a:r>
            <a:r>
              <a:rPr lang="en-US" sz="2000" dirty="0"/>
              <a:t>.</a:t>
            </a:r>
            <a:endParaRPr sz="2000" dirty="0"/>
          </a:p>
          <a:p>
            <a:pPr marL="285750" lvl="0" indent="-285750" algn="just" rtl="0">
              <a:lnSpc>
                <a:spcPct val="100000"/>
              </a:lnSpc>
              <a:spcBef>
                <a:spcPts val="600"/>
              </a:spcBef>
              <a:spcAft>
                <a:spcPts val="0"/>
              </a:spcAft>
              <a:buSzPts val="2200"/>
              <a:buChar char="•"/>
            </a:pPr>
            <a:r>
              <a:rPr lang="en-US" sz="2000" dirty="0"/>
              <a:t>Pessoas com </a:t>
            </a:r>
            <a:r>
              <a:rPr lang="en-US" sz="2000" dirty="0" err="1"/>
              <a:t>deficiências</a:t>
            </a:r>
            <a:r>
              <a:rPr lang="en-US" sz="2000" dirty="0"/>
              <a:t> </a:t>
            </a:r>
            <a:r>
              <a:rPr lang="en-US" sz="2000" dirty="0" err="1"/>
              <a:t>sensoriais</a:t>
            </a:r>
            <a:r>
              <a:rPr lang="en-US" sz="2000" dirty="0"/>
              <a:t> ou </a:t>
            </a:r>
            <a:r>
              <a:rPr lang="en-US" sz="2000" dirty="0" err="1"/>
              <a:t>físicas</a:t>
            </a:r>
            <a:r>
              <a:rPr lang="en-US" sz="2000" dirty="0"/>
              <a:t> </a:t>
            </a:r>
            <a:r>
              <a:rPr lang="en-US" sz="2000" dirty="0" err="1"/>
              <a:t>podem</a:t>
            </a:r>
            <a:r>
              <a:rPr lang="en-US" sz="2000" dirty="0"/>
              <a:t> </a:t>
            </a:r>
            <a:r>
              <a:rPr lang="en-US" sz="2000" dirty="0" err="1"/>
              <a:t>enfrentar</a:t>
            </a:r>
            <a:r>
              <a:rPr lang="en-US" sz="2000" dirty="0"/>
              <a:t> </a:t>
            </a:r>
            <a:r>
              <a:rPr lang="en-US" sz="2000" dirty="0" err="1"/>
              <a:t>muitos</a:t>
            </a:r>
            <a:r>
              <a:rPr lang="en-US" sz="2000" dirty="0"/>
              <a:t> </a:t>
            </a:r>
            <a:r>
              <a:rPr lang="en-US" sz="2000" dirty="0" err="1"/>
              <a:t>problemas</a:t>
            </a:r>
            <a:r>
              <a:rPr lang="en-US" sz="2000" dirty="0"/>
              <a:t> de </a:t>
            </a:r>
            <a:r>
              <a:rPr lang="en-US" sz="2000" dirty="0" err="1"/>
              <a:t>acessibilidade</a:t>
            </a:r>
            <a:r>
              <a:rPr lang="en-US" sz="2000" dirty="0"/>
              <a:t> em </a:t>
            </a:r>
            <a:r>
              <a:rPr lang="en-US" sz="2000" dirty="0" err="1"/>
              <a:t>relação</a:t>
            </a:r>
            <a:r>
              <a:rPr lang="en-US" sz="2000" dirty="0"/>
              <a:t> ao seu </a:t>
            </a:r>
            <a:r>
              <a:rPr lang="en-US" sz="2000" dirty="0" err="1"/>
              <a:t>ambiente</a:t>
            </a:r>
            <a:r>
              <a:rPr lang="en-US" sz="2000" dirty="0"/>
              <a:t>.</a:t>
            </a:r>
            <a:endParaRPr sz="2000" dirty="0"/>
          </a:p>
          <a:p>
            <a:pPr marL="285750" lvl="0" indent="-285750" algn="just" rtl="0">
              <a:lnSpc>
                <a:spcPct val="100000"/>
              </a:lnSpc>
              <a:spcBef>
                <a:spcPts val="600"/>
              </a:spcBef>
              <a:spcAft>
                <a:spcPts val="0"/>
              </a:spcAft>
              <a:buSzPts val="2200"/>
              <a:buChar char="•"/>
            </a:pPr>
            <a:r>
              <a:rPr lang="en-US" sz="2000" dirty="0"/>
              <a:t>Pessoas com </a:t>
            </a:r>
            <a:r>
              <a:rPr lang="en-US" sz="2000" dirty="0" err="1"/>
              <a:t>deficiência</a:t>
            </a:r>
            <a:r>
              <a:rPr lang="en-US" sz="2000" dirty="0"/>
              <a:t> </a:t>
            </a:r>
            <a:r>
              <a:rPr lang="en-US" sz="2000" dirty="0" err="1"/>
              <a:t>também</a:t>
            </a:r>
            <a:r>
              <a:rPr lang="en-US" sz="2000" dirty="0"/>
              <a:t> </a:t>
            </a:r>
            <a:r>
              <a:rPr lang="en-US" sz="2000" dirty="0" err="1"/>
              <a:t>podem</a:t>
            </a:r>
            <a:r>
              <a:rPr lang="en-US" sz="2000" dirty="0"/>
              <a:t> ser </a:t>
            </a:r>
            <a:r>
              <a:rPr lang="en-US" sz="2000" dirty="0" err="1"/>
              <a:t>forçadas</a:t>
            </a:r>
            <a:r>
              <a:rPr lang="en-US" sz="2000" dirty="0"/>
              <a:t> a </a:t>
            </a:r>
            <a:r>
              <a:rPr lang="en-US" sz="2000" dirty="0" err="1"/>
              <a:t>viver</a:t>
            </a:r>
            <a:r>
              <a:rPr lang="en-US" sz="2000" dirty="0"/>
              <a:t> em </a:t>
            </a:r>
            <a:r>
              <a:rPr lang="en-US" sz="2000" dirty="0" err="1"/>
              <a:t>instituições</a:t>
            </a:r>
            <a:r>
              <a:rPr lang="en-US" sz="2000" dirty="0"/>
              <a:t>.</a:t>
            </a:r>
            <a:endParaRPr sz="2000" dirty="0"/>
          </a:p>
        </p:txBody>
      </p:sp>
      <p:sp>
        <p:nvSpPr>
          <p:cNvPr id="602" name="Google Shape;602;p58"/>
          <p:cNvSpPr txBox="1">
            <a:spLocks noGrp="1"/>
          </p:cNvSpPr>
          <p:nvPr>
            <p:ph type="title"/>
          </p:nvPr>
        </p:nvSpPr>
        <p:spPr>
          <a:xfrm>
            <a:off x="507205" y="506412"/>
            <a:ext cx="11298351"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Grupos</a:t>
            </a:r>
            <a:r>
              <a:rPr lang="en-US" sz="3000" dirty="0"/>
              <a:t>/</a:t>
            </a:r>
            <a:r>
              <a:rPr lang="en-US" sz="3000" dirty="0" err="1"/>
              <a:t>segmentos</a:t>
            </a:r>
            <a:r>
              <a:rPr lang="en-US" sz="3000" dirty="0"/>
              <a:t> da </a:t>
            </a:r>
            <a:r>
              <a:rPr lang="en-US" sz="3000" dirty="0" err="1"/>
              <a:t>população</a:t>
            </a:r>
            <a:r>
              <a:rPr lang="en-US" sz="3000" dirty="0"/>
              <a:t> em </a:t>
            </a:r>
            <a:r>
              <a:rPr lang="en-US" sz="3000" dirty="0" err="1"/>
              <a:t>risco</a:t>
            </a:r>
            <a:r>
              <a:rPr lang="en-US" sz="3000" dirty="0"/>
              <a:t> de </a:t>
            </a:r>
            <a:r>
              <a:rPr lang="en-US" sz="3000" dirty="0" err="1"/>
              <a:t>violações</a:t>
            </a:r>
            <a:r>
              <a:rPr lang="en-US" sz="3000" dirty="0"/>
              <a:t> dos </a:t>
            </a:r>
            <a:r>
              <a:rPr lang="en-US" sz="3000" dirty="0" err="1"/>
              <a:t>direitos</a:t>
            </a:r>
            <a:r>
              <a:rPr lang="en-US" sz="3000" dirty="0"/>
              <a:t> </a:t>
            </a:r>
            <a:r>
              <a:rPr lang="en-US" sz="3000" dirty="0" err="1"/>
              <a:t>humanos</a:t>
            </a:r>
            <a:r>
              <a:rPr lang="en-US" sz="3000" dirty="0"/>
              <a:t> - 8</a:t>
            </a:r>
            <a:endParaRP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59"/>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59</a:t>
            </a:fld>
            <a:endParaRPr/>
          </a:p>
        </p:txBody>
      </p:sp>
      <p:sp>
        <p:nvSpPr>
          <p:cNvPr id="609" name="Google Shape;609;p59"/>
          <p:cNvSpPr txBox="1">
            <a:spLocks noGrp="1"/>
          </p:cNvSpPr>
          <p:nvPr>
            <p:ph type="body" idx="1"/>
          </p:nvPr>
        </p:nvSpPr>
        <p:spPr>
          <a:xfrm>
            <a:off x="507218" y="1927328"/>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dirty="0" err="1">
                <a:solidFill>
                  <a:schemeClr val="accent2"/>
                </a:solidFill>
                <a:latin typeface="Century Gothic"/>
                <a:ea typeface="Century Gothic"/>
                <a:cs typeface="Century Gothic"/>
                <a:sym typeface="Century Gothic"/>
              </a:rPr>
              <a:t>Acesso</a:t>
            </a:r>
            <a:r>
              <a:rPr lang="en-US" sz="2200" b="1" dirty="0">
                <a:solidFill>
                  <a:schemeClr val="accent2"/>
                </a:solidFill>
                <a:latin typeface="Century Gothic"/>
                <a:ea typeface="Century Gothic"/>
                <a:cs typeface="Century Gothic"/>
                <a:sym typeface="Century Gothic"/>
              </a:rPr>
              <a:t> </a:t>
            </a:r>
            <a:r>
              <a:rPr lang="en-US" sz="2200" b="1" dirty="0" err="1">
                <a:solidFill>
                  <a:schemeClr val="accent2"/>
                </a:solidFill>
                <a:latin typeface="Century Gothic"/>
                <a:ea typeface="Century Gothic"/>
                <a:cs typeface="Century Gothic"/>
                <a:sym typeface="Century Gothic"/>
              </a:rPr>
              <a:t>reduzido</a:t>
            </a:r>
            <a:r>
              <a:rPr lang="en-US" sz="2200" b="1" dirty="0">
                <a:solidFill>
                  <a:schemeClr val="accent2"/>
                </a:solidFill>
                <a:latin typeface="Century Gothic"/>
                <a:ea typeface="Century Gothic"/>
                <a:cs typeface="Century Gothic"/>
                <a:sym typeface="Century Gothic"/>
              </a:rPr>
              <a:t> a </a:t>
            </a:r>
            <a:r>
              <a:rPr lang="en-US" sz="2200" b="1" dirty="0" err="1">
                <a:solidFill>
                  <a:schemeClr val="accent2"/>
                </a:solidFill>
                <a:latin typeface="Century Gothic"/>
                <a:ea typeface="Century Gothic"/>
                <a:cs typeface="Century Gothic"/>
                <a:sym typeface="Century Gothic"/>
              </a:rPr>
              <a:t>serviços</a:t>
            </a:r>
            <a:r>
              <a:rPr lang="en-US" sz="2200" b="1" dirty="0">
                <a:solidFill>
                  <a:schemeClr val="accent2"/>
                </a:solidFill>
                <a:latin typeface="Century Gothic"/>
                <a:ea typeface="Century Gothic"/>
                <a:cs typeface="Century Gothic"/>
                <a:sym typeface="Century Gothic"/>
              </a:rPr>
              <a:t> sociais, </a:t>
            </a:r>
            <a:r>
              <a:rPr lang="en-US" sz="2200" b="1" dirty="0" err="1">
                <a:solidFill>
                  <a:schemeClr val="accent2"/>
                </a:solidFill>
                <a:latin typeface="Century Gothic"/>
                <a:ea typeface="Century Gothic"/>
                <a:cs typeface="Century Gothic"/>
                <a:sym typeface="Century Gothic"/>
              </a:rPr>
              <a:t>incluindo</a:t>
            </a:r>
            <a:r>
              <a:rPr lang="en-US" sz="2200" b="1" dirty="0">
                <a:solidFill>
                  <a:schemeClr val="accent2"/>
                </a:solidFill>
                <a:latin typeface="Century Gothic"/>
                <a:ea typeface="Century Gothic"/>
                <a:cs typeface="Century Gothic"/>
                <a:sym typeface="Century Gothic"/>
              </a:rPr>
              <a:t> </a:t>
            </a:r>
            <a:r>
              <a:rPr lang="en-US" sz="2200" b="1" dirty="0" err="1">
                <a:solidFill>
                  <a:schemeClr val="accent2"/>
                </a:solidFill>
                <a:latin typeface="Century Gothic"/>
                <a:ea typeface="Century Gothic"/>
                <a:cs typeface="Century Gothic"/>
                <a:sym typeface="Century Gothic"/>
              </a:rPr>
              <a:t>habitação</a:t>
            </a:r>
            <a:endParaRPr dirty="0"/>
          </a:p>
        </p:txBody>
      </p:sp>
      <p:sp>
        <p:nvSpPr>
          <p:cNvPr id="610" name="Google Shape;610;p59"/>
          <p:cNvSpPr txBox="1">
            <a:spLocks noGrp="1"/>
          </p:cNvSpPr>
          <p:nvPr>
            <p:ph type="body" idx="2"/>
          </p:nvPr>
        </p:nvSpPr>
        <p:spPr>
          <a:xfrm>
            <a:off x="507206" y="2656060"/>
            <a:ext cx="11174412" cy="2302802"/>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600"/>
              </a:spcBef>
              <a:spcAft>
                <a:spcPts val="0"/>
              </a:spcAft>
              <a:buSzPts val="2200"/>
              <a:buChar char="•"/>
            </a:pPr>
            <a:r>
              <a:rPr lang="en-US" sz="2000" dirty="0"/>
              <a:t>Alguns </a:t>
            </a:r>
            <a:r>
              <a:rPr lang="en-US" sz="2000" dirty="0" err="1"/>
              <a:t>grupos</a:t>
            </a:r>
            <a:r>
              <a:rPr lang="en-US" sz="2000" dirty="0"/>
              <a:t> são </a:t>
            </a:r>
            <a:r>
              <a:rPr lang="en-US" sz="2000" dirty="0" err="1"/>
              <a:t>impedidos</a:t>
            </a:r>
            <a:r>
              <a:rPr lang="en-US" sz="2000" dirty="0"/>
              <a:t> ou </a:t>
            </a:r>
            <a:r>
              <a:rPr lang="en-US" sz="2000" dirty="0" err="1"/>
              <a:t>enfrentam</a:t>
            </a:r>
            <a:r>
              <a:rPr lang="en-US" sz="2000" dirty="0"/>
              <a:t> </a:t>
            </a:r>
            <a:r>
              <a:rPr lang="en-US" sz="2000" dirty="0" err="1"/>
              <a:t>barreiras</a:t>
            </a:r>
            <a:r>
              <a:rPr lang="en-US" sz="2000" dirty="0"/>
              <a:t> </a:t>
            </a:r>
            <a:r>
              <a:rPr lang="en-US" sz="2000" dirty="0" err="1"/>
              <a:t>significativas</a:t>
            </a:r>
            <a:r>
              <a:rPr lang="en-US" sz="2000" dirty="0"/>
              <a:t> para </a:t>
            </a:r>
            <a:r>
              <a:rPr lang="en-US" sz="2000" dirty="0" err="1"/>
              <a:t>acessar</a:t>
            </a:r>
            <a:r>
              <a:rPr lang="en-US" sz="2000" dirty="0"/>
              <a:t> </a:t>
            </a:r>
            <a:r>
              <a:rPr lang="en-US" sz="2000" dirty="0" err="1"/>
              <a:t>serviços</a:t>
            </a:r>
            <a:r>
              <a:rPr lang="en-US" sz="2000" dirty="0"/>
              <a:t> sociais. </a:t>
            </a:r>
            <a:endParaRPr sz="2000" dirty="0"/>
          </a:p>
          <a:p>
            <a:pPr marL="285750" lvl="0" indent="-285750" algn="just" rtl="0">
              <a:lnSpc>
                <a:spcPct val="100000"/>
              </a:lnSpc>
              <a:spcBef>
                <a:spcPts val="600"/>
              </a:spcBef>
              <a:spcAft>
                <a:spcPts val="0"/>
              </a:spcAft>
              <a:buSzPts val="2200"/>
              <a:buChar char="•"/>
            </a:pPr>
            <a:r>
              <a:rPr lang="en-US" sz="2000" dirty="0"/>
              <a:t>As </a:t>
            </a:r>
            <a:r>
              <a:rPr lang="en-US" sz="2000" dirty="0" err="1"/>
              <a:t>opções</a:t>
            </a:r>
            <a:r>
              <a:rPr lang="en-US" sz="2000" dirty="0"/>
              <a:t> </a:t>
            </a:r>
            <a:r>
              <a:rPr lang="en-US" sz="2000" dirty="0" err="1"/>
              <a:t>podem</a:t>
            </a:r>
            <a:r>
              <a:rPr lang="en-US" sz="2000" dirty="0"/>
              <a:t> ser </a:t>
            </a:r>
            <a:r>
              <a:rPr lang="en-US" sz="2000" dirty="0" err="1"/>
              <a:t>limitadas</a:t>
            </a:r>
            <a:r>
              <a:rPr lang="en-US" sz="2000" dirty="0"/>
              <a:t> </a:t>
            </a:r>
            <a:r>
              <a:rPr lang="en-US" sz="2000" dirty="0" err="1"/>
              <a:t>devido</a:t>
            </a:r>
            <a:r>
              <a:rPr lang="en-US" sz="2000" dirty="0"/>
              <a:t> </a:t>
            </a:r>
            <a:r>
              <a:rPr lang="en-US" sz="2000" dirty="0" err="1"/>
              <a:t>às</a:t>
            </a:r>
            <a:r>
              <a:rPr lang="en-US" sz="2000" dirty="0"/>
              <a:t> </a:t>
            </a:r>
            <a:r>
              <a:rPr lang="en-US" sz="2000" dirty="0" err="1"/>
              <a:t>circunstâncias</a:t>
            </a:r>
            <a:r>
              <a:rPr lang="en-US" sz="2000" dirty="0"/>
              <a:t> sociais e </a:t>
            </a:r>
            <a:r>
              <a:rPr lang="en-US" sz="2000" dirty="0" err="1"/>
              <a:t>econômicas</a:t>
            </a:r>
            <a:r>
              <a:rPr lang="en-US" sz="2000" dirty="0"/>
              <a:t>, e </a:t>
            </a:r>
            <a:r>
              <a:rPr lang="en-US" sz="2000" dirty="0" err="1"/>
              <a:t>podem</a:t>
            </a:r>
            <a:r>
              <a:rPr lang="en-US" sz="2000" dirty="0"/>
              <a:t> ser </a:t>
            </a:r>
            <a:r>
              <a:rPr lang="en-US" sz="2000" dirty="0" err="1"/>
              <a:t>ainda</a:t>
            </a:r>
            <a:r>
              <a:rPr lang="en-US" sz="2000" dirty="0"/>
              <a:t> </a:t>
            </a:r>
            <a:r>
              <a:rPr lang="en-US" sz="2000" dirty="0" err="1"/>
              <a:t>mais</a:t>
            </a:r>
            <a:r>
              <a:rPr lang="en-US" sz="2000" dirty="0"/>
              <a:t> </a:t>
            </a:r>
            <a:r>
              <a:rPr lang="en-US" sz="2000" dirty="0" err="1"/>
              <a:t>restritas</a:t>
            </a:r>
            <a:r>
              <a:rPr lang="en-US" sz="2000" dirty="0"/>
              <a:t> e </a:t>
            </a:r>
            <a:r>
              <a:rPr lang="en-US" sz="2000" dirty="0" err="1"/>
              <a:t>reduzidas</a:t>
            </a:r>
            <a:r>
              <a:rPr lang="en-US" sz="2000" dirty="0"/>
              <a:t> pela </a:t>
            </a:r>
            <a:r>
              <a:rPr lang="en-US" sz="2000" dirty="0" err="1"/>
              <a:t>discriminação</a:t>
            </a:r>
            <a:r>
              <a:rPr lang="en-US" sz="2000" dirty="0"/>
              <a:t> e </a:t>
            </a:r>
            <a:r>
              <a:rPr lang="en-US" sz="2000" dirty="0" err="1"/>
              <a:t>exclusão</a:t>
            </a:r>
            <a:r>
              <a:rPr lang="en-US" sz="2000" dirty="0"/>
              <a:t> que </a:t>
            </a:r>
            <a:r>
              <a:rPr lang="en-US" sz="2000" dirty="0" err="1"/>
              <a:t>enfrentam</a:t>
            </a:r>
            <a:r>
              <a:rPr lang="en-US" sz="2000" dirty="0"/>
              <a:t>.</a:t>
            </a:r>
          </a:p>
          <a:p>
            <a:pPr marL="285750" lvl="0" indent="-285750" algn="just" rtl="0">
              <a:lnSpc>
                <a:spcPct val="100000"/>
              </a:lnSpc>
              <a:spcBef>
                <a:spcPts val="600"/>
              </a:spcBef>
              <a:spcAft>
                <a:spcPts val="0"/>
              </a:spcAft>
              <a:buSzPts val="2200"/>
              <a:buChar char="•"/>
            </a:pPr>
            <a:r>
              <a:rPr lang="en-US" sz="2000" dirty="0"/>
              <a:t>Por </a:t>
            </a:r>
            <a:r>
              <a:rPr lang="en-US" sz="2000" dirty="0" err="1"/>
              <a:t>exemplo</a:t>
            </a:r>
            <a:r>
              <a:rPr lang="en-US" sz="2000" dirty="0"/>
              <a:t>, as </a:t>
            </a:r>
            <a:r>
              <a:rPr lang="en-US" sz="2000" dirty="0" err="1"/>
              <a:t>opções</a:t>
            </a:r>
            <a:r>
              <a:rPr lang="en-US" sz="2000" dirty="0"/>
              <a:t> de </a:t>
            </a:r>
            <a:r>
              <a:rPr lang="en-US" sz="2000" dirty="0" err="1"/>
              <a:t>moradia</a:t>
            </a:r>
            <a:r>
              <a:rPr lang="en-US" sz="2000" dirty="0"/>
              <a:t> para pessoas com </a:t>
            </a:r>
            <a:r>
              <a:rPr lang="en-US" sz="2000" dirty="0" err="1"/>
              <a:t>deficiências</a:t>
            </a:r>
            <a:r>
              <a:rPr lang="en-US" sz="2000" dirty="0"/>
              <a:t> </a:t>
            </a:r>
            <a:r>
              <a:rPr lang="en-US" sz="2000" dirty="0" err="1"/>
              <a:t>psicossociais</a:t>
            </a:r>
            <a:r>
              <a:rPr lang="en-US" sz="2000" dirty="0"/>
              <a:t>, </a:t>
            </a:r>
            <a:r>
              <a:rPr lang="en-US" sz="2000" dirty="0" err="1"/>
              <a:t>intelectuais</a:t>
            </a:r>
            <a:r>
              <a:rPr lang="en-US" sz="2000" dirty="0"/>
              <a:t> ou </a:t>
            </a:r>
            <a:r>
              <a:rPr lang="en-US" sz="2000" dirty="0" err="1"/>
              <a:t>cognitivas</a:t>
            </a:r>
            <a:r>
              <a:rPr lang="en-US" sz="2000" dirty="0"/>
              <a:t> </a:t>
            </a:r>
            <a:r>
              <a:rPr lang="en-US" sz="2000" dirty="0" err="1"/>
              <a:t>podem</a:t>
            </a:r>
            <a:r>
              <a:rPr lang="en-US" sz="2000" dirty="0"/>
              <a:t> ser </a:t>
            </a:r>
            <a:r>
              <a:rPr lang="en-US" sz="2000" dirty="0" err="1"/>
              <a:t>limitadas</a:t>
            </a:r>
            <a:r>
              <a:rPr lang="en-US" sz="2000" dirty="0"/>
              <a:t> ou </a:t>
            </a:r>
            <a:r>
              <a:rPr lang="en-US" sz="2000" dirty="0" err="1"/>
              <a:t>inexistentes</a:t>
            </a:r>
            <a:r>
              <a:rPr lang="en-US" sz="2000" dirty="0"/>
              <a:t>. </a:t>
            </a:r>
            <a:endParaRPr sz="2000" dirty="0"/>
          </a:p>
          <a:p>
            <a:pPr marL="285750" lvl="0" indent="-285750" algn="just" rtl="0">
              <a:lnSpc>
                <a:spcPct val="100000"/>
              </a:lnSpc>
              <a:spcBef>
                <a:spcPts val="600"/>
              </a:spcBef>
              <a:spcAft>
                <a:spcPts val="0"/>
              </a:spcAft>
              <a:buSzPts val="2200"/>
              <a:buChar char="•"/>
            </a:pPr>
            <a:r>
              <a:rPr lang="en-US" sz="2000" dirty="0" err="1"/>
              <a:t>Muitos</a:t>
            </a:r>
            <a:r>
              <a:rPr lang="en-US" sz="2000" dirty="0"/>
              <a:t> </a:t>
            </a:r>
            <a:r>
              <a:rPr lang="en-US" sz="2000" dirty="0" err="1"/>
              <a:t>acabam</a:t>
            </a:r>
            <a:r>
              <a:rPr lang="en-US" sz="2000" dirty="0"/>
              <a:t> em </a:t>
            </a:r>
            <a:r>
              <a:rPr lang="en-US" sz="2000" dirty="0" err="1"/>
              <a:t>hospitais</a:t>
            </a:r>
            <a:r>
              <a:rPr lang="en-US" sz="2000" dirty="0"/>
              <a:t> </a:t>
            </a:r>
            <a:r>
              <a:rPr lang="en-US" sz="2000" dirty="0" err="1"/>
              <a:t>psiquiátricos</a:t>
            </a:r>
            <a:r>
              <a:rPr lang="en-US" sz="2000" dirty="0"/>
              <a:t> ou </a:t>
            </a:r>
            <a:r>
              <a:rPr lang="en-US" sz="2000" dirty="0" err="1"/>
              <a:t>outras</a:t>
            </a:r>
            <a:r>
              <a:rPr lang="en-US" sz="2000" dirty="0"/>
              <a:t> </a:t>
            </a:r>
            <a:r>
              <a:rPr lang="en-US" sz="2000" dirty="0" err="1"/>
              <a:t>instituições</a:t>
            </a:r>
            <a:endParaRPr sz="2000" dirty="0"/>
          </a:p>
          <a:p>
            <a:pPr marL="285750" lvl="0" indent="-146050" algn="l" rtl="0">
              <a:lnSpc>
                <a:spcPct val="100000"/>
              </a:lnSpc>
              <a:spcBef>
                <a:spcPts val="1200"/>
              </a:spcBef>
              <a:spcAft>
                <a:spcPts val="0"/>
              </a:spcAft>
              <a:buSzPts val="2200"/>
              <a:buNone/>
            </a:pPr>
            <a:endParaRPr dirty="0"/>
          </a:p>
        </p:txBody>
      </p:sp>
      <p:sp>
        <p:nvSpPr>
          <p:cNvPr id="611" name="Google Shape;611;p59"/>
          <p:cNvSpPr txBox="1">
            <a:spLocks noGrp="1"/>
          </p:cNvSpPr>
          <p:nvPr>
            <p:ph type="title"/>
          </p:nvPr>
        </p:nvSpPr>
        <p:spPr>
          <a:xfrm>
            <a:off x="507205" y="506412"/>
            <a:ext cx="11298351"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Grupos</a:t>
            </a:r>
            <a:r>
              <a:rPr lang="en-US" sz="3000" dirty="0"/>
              <a:t>/</a:t>
            </a:r>
            <a:r>
              <a:rPr lang="en-US" sz="3000" dirty="0" err="1"/>
              <a:t>segmentos</a:t>
            </a:r>
            <a:r>
              <a:rPr lang="en-US" sz="3000" dirty="0"/>
              <a:t> da </a:t>
            </a:r>
            <a:r>
              <a:rPr lang="en-US" sz="3000" dirty="0" err="1"/>
              <a:t>população</a:t>
            </a:r>
            <a:r>
              <a:rPr lang="en-US" sz="3000" dirty="0"/>
              <a:t> em </a:t>
            </a:r>
            <a:r>
              <a:rPr lang="en-US" sz="3000" dirty="0" err="1"/>
              <a:t>risco</a:t>
            </a:r>
            <a:r>
              <a:rPr lang="en-US" sz="3000" dirty="0"/>
              <a:t> de </a:t>
            </a:r>
            <a:r>
              <a:rPr lang="en-US" sz="3000" dirty="0" err="1"/>
              <a:t>violações</a:t>
            </a:r>
            <a:r>
              <a:rPr lang="en-US" sz="3000" dirty="0"/>
              <a:t> de </a:t>
            </a:r>
            <a:r>
              <a:rPr lang="en-US" sz="3000" dirty="0" err="1"/>
              <a:t>direitos</a:t>
            </a:r>
            <a:r>
              <a:rPr lang="en-US" sz="3000" dirty="0"/>
              <a:t> </a:t>
            </a:r>
            <a:r>
              <a:rPr lang="en-US" sz="3000" dirty="0" err="1"/>
              <a:t>humanos</a:t>
            </a:r>
            <a:r>
              <a:rPr lang="en-US" sz="3000" dirty="0"/>
              <a:t> - 10</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6"/>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175" name="Google Shape;175;p6"/>
          <p:cNvSpPr txBox="1">
            <a:spLocks noGrp="1"/>
          </p:cNvSpPr>
          <p:nvPr>
            <p:ph type="body" idx="1"/>
          </p:nvPr>
        </p:nvSpPr>
        <p:spPr>
          <a:xfrm>
            <a:off x="507206" y="1224800"/>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dirty="0">
                <a:solidFill>
                  <a:schemeClr val="accent2"/>
                </a:solidFill>
                <a:latin typeface="Century Gothic"/>
                <a:ea typeface="Century Gothic"/>
                <a:cs typeface="Century Gothic"/>
                <a:sym typeface="Century Gothic"/>
              </a:rPr>
              <a:t>Ao final do </a:t>
            </a:r>
            <a:r>
              <a:rPr lang="en-US" sz="2200" b="1" dirty="0" err="1">
                <a:solidFill>
                  <a:schemeClr val="accent2"/>
                </a:solidFill>
                <a:latin typeface="Century Gothic"/>
                <a:ea typeface="Century Gothic"/>
                <a:cs typeface="Century Gothic"/>
                <a:sym typeface="Century Gothic"/>
              </a:rPr>
              <a:t>treinamento</a:t>
            </a:r>
            <a:r>
              <a:rPr lang="en-US" sz="2200" b="1" dirty="0">
                <a:solidFill>
                  <a:schemeClr val="accent2"/>
                </a:solidFill>
                <a:latin typeface="Century Gothic"/>
                <a:ea typeface="Century Gothic"/>
                <a:cs typeface="Century Gothic"/>
                <a:sym typeface="Century Gothic"/>
              </a:rPr>
              <a:t>, </a:t>
            </a:r>
            <a:r>
              <a:rPr lang="en-US" sz="2200" b="1" dirty="0" err="1">
                <a:solidFill>
                  <a:schemeClr val="accent2"/>
                </a:solidFill>
                <a:latin typeface="Century Gothic"/>
                <a:ea typeface="Century Gothic"/>
                <a:cs typeface="Century Gothic"/>
                <a:sym typeface="Century Gothic"/>
              </a:rPr>
              <a:t>os</a:t>
            </a:r>
            <a:r>
              <a:rPr lang="en-US" sz="2200" b="1" dirty="0">
                <a:solidFill>
                  <a:schemeClr val="accent2"/>
                </a:solidFill>
                <a:latin typeface="Century Gothic"/>
                <a:ea typeface="Century Gothic"/>
                <a:cs typeface="Century Gothic"/>
                <a:sym typeface="Century Gothic"/>
              </a:rPr>
              <a:t> participantes </a:t>
            </a:r>
            <a:r>
              <a:rPr lang="en-US" sz="2200" b="1" dirty="0" err="1">
                <a:solidFill>
                  <a:schemeClr val="accent2"/>
                </a:solidFill>
                <a:latin typeface="Century Gothic"/>
                <a:ea typeface="Century Gothic"/>
                <a:cs typeface="Century Gothic"/>
                <a:sym typeface="Century Gothic"/>
              </a:rPr>
              <a:t>serão</a:t>
            </a:r>
            <a:r>
              <a:rPr lang="en-US" sz="2200" b="1" dirty="0">
                <a:solidFill>
                  <a:schemeClr val="accent2"/>
                </a:solidFill>
                <a:latin typeface="Century Gothic"/>
                <a:ea typeface="Century Gothic"/>
                <a:cs typeface="Century Gothic"/>
                <a:sym typeface="Century Gothic"/>
              </a:rPr>
              <a:t> </a:t>
            </a:r>
            <a:r>
              <a:rPr lang="en-US" sz="2200" b="1" dirty="0" err="1">
                <a:solidFill>
                  <a:schemeClr val="accent2"/>
                </a:solidFill>
                <a:latin typeface="Century Gothic"/>
                <a:ea typeface="Century Gothic"/>
                <a:cs typeface="Century Gothic"/>
                <a:sym typeface="Century Gothic"/>
              </a:rPr>
              <a:t>capazes</a:t>
            </a:r>
            <a:r>
              <a:rPr lang="en-US" sz="2200" b="1" dirty="0">
                <a:solidFill>
                  <a:schemeClr val="accent2"/>
                </a:solidFill>
                <a:latin typeface="Century Gothic"/>
                <a:ea typeface="Century Gothic"/>
                <a:cs typeface="Century Gothic"/>
                <a:sym typeface="Century Gothic"/>
              </a:rPr>
              <a:t> de: </a:t>
            </a:r>
            <a:endParaRPr dirty="0"/>
          </a:p>
        </p:txBody>
      </p:sp>
      <p:sp>
        <p:nvSpPr>
          <p:cNvPr id="176" name="Google Shape;176;p6"/>
          <p:cNvSpPr txBox="1">
            <a:spLocks noGrp="1"/>
          </p:cNvSpPr>
          <p:nvPr>
            <p:ph type="body" idx="2"/>
          </p:nvPr>
        </p:nvSpPr>
        <p:spPr>
          <a:xfrm>
            <a:off x="508794" y="1871188"/>
            <a:ext cx="11174412" cy="3711443"/>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0"/>
              </a:spcBef>
              <a:spcAft>
                <a:spcPts val="0"/>
              </a:spcAft>
              <a:buSzPts val="2200"/>
              <a:buChar char="•"/>
            </a:pPr>
            <a:r>
              <a:rPr lang="en-US" sz="2000" dirty="0" err="1"/>
              <a:t>compreendem</a:t>
            </a:r>
            <a:r>
              <a:rPr lang="en-US" sz="2000" dirty="0"/>
              <a:t> o que são </a:t>
            </a:r>
            <a:r>
              <a:rPr lang="en-US" sz="2000" dirty="0" err="1"/>
              <a:t>os</a:t>
            </a:r>
            <a:r>
              <a:rPr lang="en-US" sz="2000" dirty="0"/>
              <a:t> </a:t>
            </a:r>
            <a:r>
              <a:rPr lang="en-US" sz="2000" dirty="0" err="1"/>
              <a:t>direitos</a:t>
            </a:r>
            <a:r>
              <a:rPr lang="en-US" sz="2000" dirty="0"/>
              <a:t> </a:t>
            </a:r>
            <a:r>
              <a:rPr lang="en-US" sz="2000" dirty="0" err="1"/>
              <a:t>humanos</a:t>
            </a:r>
            <a:r>
              <a:rPr lang="en-US" sz="2000" dirty="0"/>
              <a:t> e as </a:t>
            </a:r>
            <a:r>
              <a:rPr lang="en-US" sz="2000" dirty="0" err="1"/>
              <a:t>ligações</a:t>
            </a:r>
            <a:r>
              <a:rPr lang="en-US" sz="2000" dirty="0"/>
              <a:t> entre </a:t>
            </a:r>
            <a:r>
              <a:rPr lang="en-US" sz="2000" dirty="0" err="1"/>
              <a:t>os</a:t>
            </a:r>
            <a:r>
              <a:rPr lang="en-US" sz="2000" dirty="0"/>
              <a:t> diferentes </a:t>
            </a:r>
            <a:r>
              <a:rPr lang="en-US" sz="2000" dirty="0" err="1"/>
              <a:t>direitos</a:t>
            </a:r>
            <a:r>
              <a:rPr lang="en-US" sz="2000" dirty="0"/>
              <a:t>;</a:t>
            </a:r>
            <a:endParaRPr sz="2000" dirty="0"/>
          </a:p>
          <a:p>
            <a:pPr marL="285750" lvl="0" indent="-285750" algn="just" rtl="0">
              <a:lnSpc>
                <a:spcPct val="100000"/>
              </a:lnSpc>
              <a:spcBef>
                <a:spcPts val="1200"/>
              </a:spcBef>
              <a:spcAft>
                <a:spcPts val="0"/>
              </a:spcAft>
              <a:buSzPts val="2200"/>
              <a:buChar char="•"/>
            </a:pPr>
            <a:r>
              <a:rPr lang="en-US" sz="2000" dirty="0" err="1"/>
              <a:t>compreender</a:t>
            </a:r>
            <a:r>
              <a:rPr lang="en-US" sz="2000" dirty="0"/>
              <a:t> as </a:t>
            </a:r>
            <a:r>
              <a:rPr lang="en-US" sz="2000" dirty="0" err="1"/>
              <a:t>origens</a:t>
            </a:r>
            <a:r>
              <a:rPr lang="en-US" sz="2000" dirty="0"/>
              <a:t> e o </a:t>
            </a:r>
            <a:r>
              <a:rPr lang="en-US" sz="2000" dirty="0" err="1"/>
              <a:t>conteúdo</a:t>
            </a:r>
            <a:r>
              <a:rPr lang="en-US" sz="2000" dirty="0"/>
              <a:t> da </a:t>
            </a:r>
            <a:r>
              <a:rPr lang="en-US" sz="2000" dirty="0" err="1"/>
              <a:t>Declaração</a:t>
            </a:r>
            <a:r>
              <a:rPr lang="en-US" sz="2000" dirty="0"/>
              <a:t> Universal dos </a:t>
            </a:r>
            <a:r>
              <a:rPr lang="en-US" sz="2000" dirty="0" err="1"/>
              <a:t>Direitos</a:t>
            </a:r>
            <a:r>
              <a:rPr lang="en-US" sz="2000" dirty="0"/>
              <a:t> Humanos e como </a:t>
            </a:r>
            <a:r>
              <a:rPr lang="en-US" sz="2000" dirty="0" err="1"/>
              <a:t>os</a:t>
            </a:r>
            <a:r>
              <a:rPr lang="en-US" sz="2000" dirty="0"/>
              <a:t> </a:t>
            </a:r>
            <a:r>
              <a:rPr lang="en-US" sz="2000" dirty="0" err="1"/>
              <a:t>direitos</a:t>
            </a:r>
            <a:r>
              <a:rPr lang="en-US" sz="2000" dirty="0"/>
              <a:t> </a:t>
            </a:r>
            <a:r>
              <a:rPr lang="en-US" sz="2000" dirty="0" err="1"/>
              <a:t>nela</a:t>
            </a:r>
            <a:r>
              <a:rPr lang="en-US" sz="2000" dirty="0"/>
              <a:t> </a:t>
            </a:r>
            <a:r>
              <a:rPr lang="en-US" sz="2000" dirty="0" err="1"/>
              <a:t>contidos</a:t>
            </a:r>
            <a:r>
              <a:rPr lang="en-US" sz="2000" dirty="0"/>
              <a:t> </a:t>
            </a:r>
            <a:r>
              <a:rPr lang="en-US" sz="2000" dirty="0" err="1"/>
              <a:t>continuam</a:t>
            </a:r>
            <a:r>
              <a:rPr lang="en-US" sz="2000" dirty="0"/>
              <a:t> a ser </a:t>
            </a:r>
            <a:r>
              <a:rPr lang="en-US" sz="2000" dirty="0" err="1"/>
              <a:t>relevantes</a:t>
            </a:r>
            <a:r>
              <a:rPr lang="en-US" sz="2000" dirty="0"/>
              <a:t> </a:t>
            </a:r>
            <a:r>
              <a:rPr lang="en-US" sz="2000" dirty="0" err="1"/>
              <a:t>hoje</a:t>
            </a:r>
            <a:r>
              <a:rPr lang="en-US" sz="2000" dirty="0"/>
              <a:t> em </a:t>
            </a:r>
            <a:r>
              <a:rPr lang="en-US" sz="2000" dirty="0" err="1"/>
              <a:t>dia</a:t>
            </a:r>
            <a:r>
              <a:rPr lang="en-US" sz="2000" dirty="0"/>
              <a:t>;</a:t>
            </a:r>
            <a:endParaRPr sz="2000" dirty="0"/>
          </a:p>
          <a:p>
            <a:pPr marL="285750" lvl="0" indent="-285750" algn="just" rtl="0">
              <a:lnSpc>
                <a:spcPct val="100000"/>
              </a:lnSpc>
              <a:spcBef>
                <a:spcPts val="1200"/>
              </a:spcBef>
              <a:spcAft>
                <a:spcPts val="0"/>
              </a:spcAft>
              <a:buSzPts val="2200"/>
              <a:buChar char="•"/>
            </a:pPr>
            <a:r>
              <a:rPr lang="en-US" sz="2000" dirty="0" err="1"/>
              <a:t>reconhecer</a:t>
            </a:r>
            <a:r>
              <a:rPr lang="en-US" sz="2000" dirty="0"/>
              <a:t> </a:t>
            </a:r>
            <a:r>
              <a:rPr lang="en-US" sz="2000" dirty="0" err="1"/>
              <a:t>violações</a:t>
            </a:r>
            <a:r>
              <a:rPr lang="en-US" sz="2000" dirty="0"/>
              <a:t> dos </a:t>
            </a:r>
            <a:r>
              <a:rPr lang="en-US" sz="2000" dirty="0" err="1"/>
              <a:t>direitos</a:t>
            </a:r>
            <a:r>
              <a:rPr lang="en-US" sz="2000" dirty="0"/>
              <a:t> </a:t>
            </a:r>
            <a:r>
              <a:rPr lang="en-US" sz="2000" dirty="0" err="1"/>
              <a:t>humanos</a:t>
            </a:r>
            <a:r>
              <a:rPr lang="en-US" sz="2000" dirty="0"/>
              <a:t> em </a:t>
            </a:r>
            <a:r>
              <a:rPr lang="en-US" sz="2000" dirty="0" err="1"/>
              <a:t>situações</a:t>
            </a:r>
            <a:r>
              <a:rPr lang="en-US" sz="2000" dirty="0"/>
              <a:t> </a:t>
            </a:r>
            <a:r>
              <a:rPr lang="en-US" sz="2000" dirty="0" err="1"/>
              <a:t>específicas</a:t>
            </a:r>
            <a:r>
              <a:rPr lang="en-US" sz="2000" dirty="0"/>
              <a:t>;</a:t>
            </a:r>
            <a:endParaRPr sz="2000" dirty="0"/>
          </a:p>
          <a:p>
            <a:pPr marL="285750" lvl="0" indent="-285750" algn="just" rtl="0">
              <a:lnSpc>
                <a:spcPct val="100000"/>
              </a:lnSpc>
              <a:spcBef>
                <a:spcPts val="1200"/>
              </a:spcBef>
              <a:spcAft>
                <a:spcPts val="0"/>
              </a:spcAft>
              <a:buSzPts val="2200"/>
              <a:buChar char="•"/>
            </a:pPr>
            <a:r>
              <a:rPr lang="en-US" sz="2000" dirty="0" err="1"/>
              <a:t>compreender</a:t>
            </a:r>
            <a:r>
              <a:rPr lang="en-US" sz="2000" dirty="0"/>
              <a:t> o que </a:t>
            </a:r>
            <a:r>
              <a:rPr lang="en-US" sz="2000" dirty="0" err="1"/>
              <a:t>coloca</a:t>
            </a:r>
            <a:r>
              <a:rPr lang="en-US" sz="2000" dirty="0"/>
              <a:t> </a:t>
            </a:r>
            <a:r>
              <a:rPr lang="en-US" sz="2000" dirty="0" err="1"/>
              <a:t>algumas</a:t>
            </a:r>
            <a:r>
              <a:rPr lang="en-US" sz="2000" dirty="0"/>
              <a:t> pessoas em </a:t>
            </a:r>
            <a:r>
              <a:rPr lang="en-US" sz="2000" dirty="0" err="1"/>
              <a:t>maior</a:t>
            </a:r>
            <a:r>
              <a:rPr lang="en-US" sz="2000" dirty="0"/>
              <a:t> </a:t>
            </a:r>
            <a:r>
              <a:rPr lang="en-US" sz="2000" dirty="0" err="1"/>
              <a:t>risco</a:t>
            </a:r>
            <a:r>
              <a:rPr lang="en-US" sz="2000" dirty="0"/>
              <a:t> de </a:t>
            </a:r>
            <a:r>
              <a:rPr lang="en-US" sz="2000" dirty="0" err="1"/>
              <a:t>violações</a:t>
            </a:r>
            <a:r>
              <a:rPr lang="en-US" sz="2000" dirty="0"/>
              <a:t> dos </a:t>
            </a:r>
            <a:r>
              <a:rPr lang="en-US" sz="2000" dirty="0" err="1"/>
              <a:t>direitos</a:t>
            </a:r>
            <a:r>
              <a:rPr lang="en-US" sz="2000" dirty="0"/>
              <a:t> </a:t>
            </a:r>
            <a:r>
              <a:rPr lang="en-US" sz="2000" dirty="0" err="1"/>
              <a:t>humanos</a:t>
            </a:r>
            <a:r>
              <a:rPr lang="en-US" sz="2000" dirty="0"/>
              <a:t>; </a:t>
            </a:r>
            <a:endParaRPr sz="2000" dirty="0"/>
          </a:p>
          <a:p>
            <a:pPr marL="285750" lvl="0" indent="-285750" algn="just" rtl="0">
              <a:lnSpc>
                <a:spcPct val="100000"/>
              </a:lnSpc>
              <a:spcBef>
                <a:spcPts val="1200"/>
              </a:spcBef>
              <a:spcAft>
                <a:spcPts val="0"/>
              </a:spcAft>
              <a:buSzPts val="2200"/>
              <a:buChar char="•"/>
            </a:pPr>
            <a:r>
              <a:rPr lang="en-US" sz="2000" dirty="0" err="1"/>
              <a:t>identificar</a:t>
            </a:r>
            <a:r>
              <a:rPr lang="en-US" sz="2000" dirty="0"/>
              <a:t> </a:t>
            </a:r>
            <a:r>
              <a:rPr lang="en-US" sz="2000" dirty="0" err="1"/>
              <a:t>quem</a:t>
            </a:r>
            <a:r>
              <a:rPr lang="en-US" sz="2000" dirty="0"/>
              <a:t> </a:t>
            </a:r>
            <a:r>
              <a:rPr lang="en-US" sz="2000" dirty="0" err="1"/>
              <a:t>defende</a:t>
            </a:r>
            <a:r>
              <a:rPr lang="en-US" sz="2000" dirty="0"/>
              <a:t> </a:t>
            </a:r>
            <a:r>
              <a:rPr lang="en-US" sz="2000" dirty="0" err="1"/>
              <a:t>os</a:t>
            </a:r>
            <a:r>
              <a:rPr lang="en-US" sz="2000" dirty="0"/>
              <a:t> </a:t>
            </a:r>
            <a:r>
              <a:rPr lang="en-US" sz="2000" dirty="0" err="1"/>
              <a:t>direitos</a:t>
            </a:r>
            <a:r>
              <a:rPr lang="en-US" sz="2000" dirty="0"/>
              <a:t> </a:t>
            </a:r>
            <a:r>
              <a:rPr lang="en-US" sz="2000" dirty="0" err="1"/>
              <a:t>humanos</a:t>
            </a:r>
            <a:r>
              <a:rPr lang="en-US" sz="2000" dirty="0"/>
              <a:t>;</a:t>
            </a:r>
            <a:endParaRPr sz="2000" dirty="0"/>
          </a:p>
          <a:p>
            <a:pPr marL="285750" lvl="0" indent="-285750" algn="just" rtl="0">
              <a:lnSpc>
                <a:spcPct val="100000"/>
              </a:lnSpc>
              <a:spcBef>
                <a:spcPts val="1200"/>
              </a:spcBef>
              <a:spcAft>
                <a:spcPts val="0"/>
              </a:spcAft>
              <a:buSzPts val="2200"/>
              <a:buChar char="•"/>
            </a:pPr>
            <a:r>
              <a:rPr lang="en-US" sz="2000" dirty="0" err="1"/>
              <a:t>identificar</a:t>
            </a:r>
            <a:r>
              <a:rPr lang="en-US" sz="2000" dirty="0"/>
              <a:t> como </a:t>
            </a:r>
            <a:r>
              <a:rPr lang="en-US" sz="2000" dirty="0" err="1"/>
              <a:t>os</a:t>
            </a:r>
            <a:r>
              <a:rPr lang="en-US" sz="2000" dirty="0"/>
              <a:t> </a:t>
            </a:r>
            <a:r>
              <a:rPr lang="en-US" sz="2000" dirty="0" err="1"/>
              <a:t>profissionais</a:t>
            </a:r>
            <a:r>
              <a:rPr lang="en-US" sz="2000" dirty="0"/>
              <a:t> de saúde mental e outros </a:t>
            </a:r>
            <a:r>
              <a:rPr lang="en-US" sz="2000" dirty="0" err="1"/>
              <a:t>profissionais</a:t>
            </a:r>
            <a:r>
              <a:rPr lang="en-US" sz="2000" dirty="0"/>
              <a:t>, pessoas com </a:t>
            </a:r>
            <a:r>
              <a:rPr lang="en-US" sz="2000" dirty="0" err="1"/>
              <a:t>deficiências</a:t>
            </a:r>
            <a:r>
              <a:rPr lang="en-US" sz="2000" dirty="0"/>
              <a:t> </a:t>
            </a:r>
            <a:r>
              <a:rPr lang="en-US" sz="2000" dirty="0" err="1"/>
              <a:t>psicossociais</a:t>
            </a:r>
            <a:r>
              <a:rPr lang="en-US" sz="2000" dirty="0"/>
              <a:t> ou </a:t>
            </a:r>
            <a:r>
              <a:rPr lang="en-US" sz="2000" dirty="0" err="1"/>
              <a:t>deficiências</a:t>
            </a:r>
            <a:r>
              <a:rPr lang="en-US" sz="2000" dirty="0"/>
              <a:t> </a:t>
            </a:r>
            <a:r>
              <a:rPr lang="en-US" sz="2000" dirty="0" err="1"/>
              <a:t>intelectuais</a:t>
            </a:r>
            <a:r>
              <a:rPr lang="en-US" sz="2000" dirty="0"/>
              <a:t> ou </a:t>
            </a:r>
            <a:r>
              <a:rPr lang="en-US" sz="2000" dirty="0" err="1"/>
              <a:t>cognitivas</a:t>
            </a:r>
            <a:r>
              <a:rPr lang="en-US" sz="2000" dirty="0"/>
              <a:t>, </a:t>
            </a:r>
            <a:r>
              <a:rPr lang="en-US" sz="2000" dirty="0" err="1"/>
              <a:t>famílias</a:t>
            </a:r>
            <a:r>
              <a:rPr lang="en-US" sz="2000" dirty="0"/>
              <a:t>, </a:t>
            </a:r>
            <a:r>
              <a:rPr lang="en-US" sz="2000" dirty="0" err="1"/>
              <a:t>parceiros</a:t>
            </a:r>
            <a:r>
              <a:rPr lang="en-US" sz="2000" dirty="0"/>
              <a:t> de </a:t>
            </a:r>
            <a:r>
              <a:rPr lang="en-US" sz="2000" dirty="0" err="1"/>
              <a:t>cuidados</a:t>
            </a:r>
            <a:r>
              <a:rPr lang="en-US" sz="2000" dirty="0"/>
              <a:t> e outros </a:t>
            </a:r>
            <a:r>
              <a:rPr lang="en-US" sz="2000" dirty="0" err="1"/>
              <a:t>apoiantes</a:t>
            </a:r>
            <a:r>
              <a:rPr lang="en-US" sz="2000" dirty="0"/>
              <a:t> </a:t>
            </a:r>
            <a:r>
              <a:rPr lang="en-US" sz="2000" dirty="0" err="1"/>
              <a:t>podem</a:t>
            </a:r>
            <a:r>
              <a:rPr lang="en-US" sz="2000" dirty="0"/>
              <a:t> ser </a:t>
            </a:r>
            <a:r>
              <a:rPr lang="en-US" sz="2000" dirty="0" err="1"/>
              <a:t>agentes</a:t>
            </a:r>
            <a:r>
              <a:rPr lang="en-US" sz="2000" dirty="0"/>
              <a:t> de </a:t>
            </a:r>
            <a:r>
              <a:rPr lang="en-US" sz="2000" dirty="0" err="1"/>
              <a:t>mudança</a:t>
            </a:r>
            <a:r>
              <a:rPr lang="en-US" sz="2000" dirty="0"/>
              <a:t> e </a:t>
            </a:r>
            <a:r>
              <a:rPr lang="en-US" sz="2000" dirty="0" err="1"/>
              <a:t>defensores</a:t>
            </a:r>
            <a:r>
              <a:rPr lang="en-US" sz="2000" dirty="0"/>
              <a:t> dos </a:t>
            </a:r>
            <a:r>
              <a:rPr lang="en-US" sz="2000" dirty="0" err="1"/>
              <a:t>direitos</a:t>
            </a:r>
            <a:r>
              <a:rPr lang="en-US" sz="2000" dirty="0"/>
              <a:t> </a:t>
            </a:r>
            <a:r>
              <a:rPr lang="en-US" sz="2000" dirty="0" err="1"/>
              <a:t>humanos</a:t>
            </a:r>
            <a:r>
              <a:rPr lang="en-US" sz="2000" dirty="0"/>
              <a:t>.</a:t>
            </a:r>
            <a:endParaRPr sz="2000" dirty="0"/>
          </a:p>
        </p:txBody>
      </p:sp>
      <p:sp>
        <p:nvSpPr>
          <p:cNvPr id="177" name="Google Shape;177;p6"/>
          <p:cNvSpPr txBox="1">
            <a:spLocks noGrp="1"/>
          </p:cNvSpPr>
          <p:nvPr>
            <p:ph type="title"/>
          </p:nvPr>
        </p:nvSpPr>
        <p:spPr>
          <a:xfrm>
            <a:off x="507206" y="506412"/>
            <a:ext cx="11174400"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O que </a:t>
            </a:r>
            <a:r>
              <a:rPr lang="en-US" sz="3000" dirty="0" err="1"/>
              <a:t>pretendemos</a:t>
            </a:r>
            <a:r>
              <a:rPr lang="en-US" sz="3000" dirty="0"/>
              <a:t> </a:t>
            </a:r>
            <a:r>
              <a:rPr lang="en-US" sz="3000" dirty="0" err="1"/>
              <a:t>alcançar</a:t>
            </a:r>
            <a:r>
              <a:rPr lang="en-US" sz="3000" dirty="0"/>
              <a:t> </a:t>
            </a:r>
            <a:r>
              <a:rPr lang="en-US" sz="3000" dirty="0" err="1"/>
              <a:t>durante</a:t>
            </a:r>
            <a:r>
              <a:rPr lang="en-US" sz="3000" dirty="0"/>
              <a:t> </a:t>
            </a:r>
            <a:r>
              <a:rPr lang="en-US" sz="3000" dirty="0" err="1"/>
              <a:t>este</a:t>
            </a:r>
            <a:r>
              <a:rPr lang="en-US" sz="3000" dirty="0"/>
              <a:t> </a:t>
            </a:r>
            <a:r>
              <a:rPr lang="en-US" sz="3000" dirty="0" err="1"/>
              <a:t>módulo</a:t>
            </a:r>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60"/>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60</a:t>
            </a:fld>
            <a:endParaRPr/>
          </a:p>
        </p:txBody>
      </p:sp>
      <p:sp>
        <p:nvSpPr>
          <p:cNvPr id="618" name="Google Shape;618;p60"/>
          <p:cNvSpPr txBox="1">
            <a:spLocks noGrp="1"/>
          </p:cNvSpPr>
          <p:nvPr>
            <p:ph type="body" idx="1"/>
          </p:nvPr>
        </p:nvSpPr>
        <p:spPr>
          <a:xfrm>
            <a:off x="507207" y="1543932"/>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dirty="0" err="1">
                <a:solidFill>
                  <a:schemeClr val="accent2"/>
                </a:solidFill>
                <a:latin typeface="Century Gothic"/>
                <a:ea typeface="Century Gothic"/>
                <a:cs typeface="Century Gothic"/>
                <a:sym typeface="Century Gothic"/>
              </a:rPr>
              <a:t>Acesso</a:t>
            </a:r>
            <a:r>
              <a:rPr lang="en-US" sz="2200" b="1" dirty="0">
                <a:solidFill>
                  <a:schemeClr val="accent2"/>
                </a:solidFill>
                <a:latin typeface="Century Gothic"/>
                <a:ea typeface="Century Gothic"/>
                <a:cs typeface="Century Gothic"/>
                <a:sym typeface="Century Gothic"/>
              </a:rPr>
              <a:t> </a:t>
            </a:r>
            <a:r>
              <a:rPr lang="en-US" sz="2200" b="1" dirty="0" err="1">
                <a:solidFill>
                  <a:schemeClr val="accent2"/>
                </a:solidFill>
                <a:latin typeface="Century Gothic"/>
                <a:ea typeface="Century Gothic"/>
                <a:cs typeface="Century Gothic"/>
                <a:sym typeface="Century Gothic"/>
              </a:rPr>
              <a:t>reduzido</a:t>
            </a:r>
            <a:r>
              <a:rPr lang="en-US" sz="2200" b="1" dirty="0">
                <a:solidFill>
                  <a:schemeClr val="accent2"/>
                </a:solidFill>
                <a:latin typeface="Century Gothic"/>
                <a:ea typeface="Century Gothic"/>
                <a:cs typeface="Century Gothic"/>
                <a:sym typeface="Century Gothic"/>
              </a:rPr>
              <a:t> a </a:t>
            </a:r>
            <a:r>
              <a:rPr lang="en-US" sz="2200" b="1" dirty="0" err="1">
                <a:solidFill>
                  <a:schemeClr val="accent2"/>
                </a:solidFill>
                <a:latin typeface="Century Gothic"/>
                <a:ea typeface="Century Gothic"/>
                <a:cs typeface="Century Gothic"/>
                <a:sym typeface="Century Gothic"/>
              </a:rPr>
              <a:t>cuidados</a:t>
            </a:r>
            <a:r>
              <a:rPr lang="en-US" sz="2200" b="1" dirty="0">
                <a:solidFill>
                  <a:schemeClr val="accent2"/>
                </a:solidFill>
                <a:latin typeface="Century Gothic"/>
                <a:ea typeface="Century Gothic"/>
                <a:cs typeface="Century Gothic"/>
                <a:sym typeface="Century Gothic"/>
              </a:rPr>
              <a:t> de saúde e </a:t>
            </a:r>
            <a:r>
              <a:rPr lang="en-US" sz="2200" b="1" dirty="0" err="1">
                <a:solidFill>
                  <a:schemeClr val="accent2"/>
                </a:solidFill>
                <a:latin typeface="Century Gothic"/>
                <a:ea typeface="Century Gothic"/>
                <a:cs typeface="Century Gothic"/>
                <a:sym typeface="Century Gothic"/>
              </a:rPr>
              <a:t>apoio</a:t>
            </a:r>
            <a:endParaRPr dirty="0"/>
          </a:p>
        </p:txBody>
      </p:sp>
      <p:sp>
        <p:nvSpPr>
          <p:cNvPr id="619" name="Google Shape;619;p60"/>
          <p:cNvSpPr txBox="1">
            <a:spLocks noGrp="1"/>
          </p:cNvSpPr>
          <p:nvPr>
            <p:ph type="body" idx="2"/>
          </p:nvPr>
        </p:nvSpPr>
        <p:spPr>
          <a:xfrm>
            <a:off x="618150" y="1979067"/>
            <a:ext cx="11174412" cy="4036915"/>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600"/>
              </a:spcBef>
              <a:spcAft>
                <a:spcPts val="0"/>
              </a:spcAft>
              <a:buSzPts val="2200"/>
              <a:buChar char="•"/>
            </a:pPr>
            <a:r>
              <a:rPr lang="en-US" sz="2000" dirty="0"/>
              <a:t>Quando as pessoas </a:t>
            </a:r>
            <a:r>
              <a:rPr lang="en-US" sz="2000" dirty="0" err="1"/>
              <a:t>têm</a:t>
            </a:r>
            <a:r>
              <a:rPr lang="en-US" sz="2000" dirty="0"/>
              <a:t> </a:t>
            </a:r>
            <a:r>
              <a:rPr lang="en-US" sz="2000" dirty="0" err="1"/>
              <a:t>acesso</a:t>
            </a:r>
            <a:r>
              <a:rPr lang="en-US" sz="2000" dirty="0"/>
              <a:t> </a:t>
            </a:r>
            <a:r>
              <a:rPr lang="en-US" sz="2000" dirty="0" err="1"/>
              <a:t>aos</a:t>
            </a:r>
            <a:r>
              <a:rPr lang="en-US" sz="2000" dirty="0"/>
              <a:t> </a:t>
            </a:r>
            <a:r>
              <a:rPr lang="en-US" sz="2000" dirty="0" err="1"/>
              <a:t>serviços</a:t>
            </a:r>
            <a:r>
              <a:rPr lang="en-US" sz="2000" dirty="0"/>
              <a:t> de saúde </a:t>
            </a:r>
            <a:r>
              <a:rPr lang="en-US" sz="2000" dirty="0" err="1"/>
              <a:t>negados</a:t>
            </a:r>
            <a:r>
              <a:rPr lang="en-US" sz="2000" dirty="0"/>
              <a:t>, </a:t>
            </a:r>
            <a:r>
              <a:rPr lang="en-US" sz="2000" dirty="0" err="1"/>
              <a:t>recebem</a:t>
            </a:r>
            <a:r>
              <a:rPr lang="en-US" sz="2000" dirty="0"/>
              <a:t> </a:t>
            </a:r>
            <a:r>
              <a:rPr lang="en-US" sz="2000" dirty="0" err="1"/>
              <a:t>tratamento</a:t>
            </a:r>
            <a:r>
              <a:rPr lang="en-US" sz="2000" dirty="0"/>
              <a:t> de </a:t>
            </a:r>
            <a:r>
              <a:rPr lang="en-US" sz="2000" dirty="0" err="1"/>
              <a:t>menor</a:t>
            </a:r>
            <a:r>
              <a:rPr lang="en-US" sz="2000" dirty="0"/>
              <a:t> </a:t>
            </a:r>
            <a:r>
              <a:rPr lang="en-US" sz="2000" dirty="0" err="1"/>
              <a:t>qualidade</a:t>
            </a:r>
            <a:r>
              <a:rPr lang="en-US" sz="2000" dirty="0"/>
              <a:t> ou suas </a:t>
            </a:r>
            <a:r>
              <a:rPr lang="en-US" sz="2000" dirty="0" err="1"/>
              <a:t>queixas</a:t>
            </a:r>
            <a:r>
              <a:rPr lang="en-US" sz="2000" dirty="0"/>
              <a:t> de saúde </a:t>
            </a:r>
            <a:r>
              <a:rPr lang="en-US" sz="2000" dirty="0" err="1"/>
              <a:t>não</a:t>
            </a:r>
            <a:r>
              <a:rPr lang="en-US" sz="2000" dirty="0"/>
              <a:t> são </a:t>
            </a:r>
            <a:r>
              <a:rPr lang="en-US" sz="2000" dirty="0" err="1"/>
              <a:t>levadas</a:t>
            </a:r>
            <a:r>
              <a:rPr lang="en-US" sz="2000" dirty="0"/>
              <a:t> a </a:t>
            </a:r>
            <a:r>
              <a:rPr lang="en-US" sz="2000" dirty="0" err="1"/>
              <a:t>sério</a:t>
            </a:r>
            <a:r>
              <a:rPr lang="en-US" sz="2000" dirty="0"/>
              <a:t>, </a:t>
            </a:r>
            <a:r>
              <a:rPr lang="en-US" sz="2000" dirty="0" err="1"/>
              <a:t>isso</a:t>
            </a:r>
            <a:r>
              <a:rPr lang="en-US" sz="2000" dirty="0"/>
              <a:t> tem um </a:t>
            </a:r>
            <a:r>
              <a:rPr lang="en-US" sz="2000" dirty="0" err="1"/>
              <a:t>impacto</a:t>
            </a:r>
            <a:r>
              <a:rPr lang="en-US" sz="2000" dirty="0"/>
              <a:t> </a:t>
            </a:r>
            <a:r>
              <a:rPr lang="en-US" sz="2000" dirty="0" err="1"/>
              <a:t>significativo</a:t>
            </a:r>
            <a:r>
              <a:rPr lang="en-US" sz="2000" dirty="0"/>
              <a:t> em sua </a:t>
            </a:r>
            <a:r>
              <a:rPr lang="en-US" sz="2000" dirty="0" err="1"/>
              <a:t>morbidade</a:t>
            </a:r>
            <a:r>
              <a:rPr lang="en-US" sz="2000" dirty="0"/>
              <a:t> e </a:t>
            </a:r>
            <a:r>
              <a:rPr lang="en-US" sz="2000" dirty="0" err="1"/>
              <a:t>mortalidade</a:t>
            </a:r>
            <a:r>
              <a:rPr lang="en-US" sz="2000" dirty="0"/>
              <a:t>.</a:t>
            </a:r>
            <a:endParaRPr sz="2000" dirty="0"/>
          </a:p>
          <a:p>
            <a:pPr marL="285750" lvl="0" indent="-285750" algn="just" rtl="0">
              <a:lnSpc>
                <a:spcPct val="100000"/>
              </a:lnSpc>
              <a:spcBef>
                <a:spcPts val="600"/>
              </a:spcBef>
              <a:spcAft>
                <a:spcPts val="0"/>
              </a:spcAft>
              <a:buSzPts val="2200"/>
              <a:buChar char="•"/>
            </a:pPr>
            <a:r>
              <a:rPr lang="en-US" sz="2000" dirty="0"/>
              <a:t>Os </a:t>
            </a:r>
            <a:r>
              <a:rPr lang="en-US" sz="2000" dirty="0" err="1"/>
              <a:t>povos</a:t>
            </a:r>
            <a:r>
              <a:rPr lang="en-US" sz="2000" dirty="0"/>
              <a:t> </a:t>
            </a:r>
            <a:r>
              <a:rPr lang="en-US" sz="2000" dirty="0" err="1"/>
              <a:t>indígenas</a:t>
            </a:r>
            <a:r>
              <a:rPr lang="en-US" sz="2000" dirty="0"/>
              <a:t> </a:t>
            </a:r>
            <a:r>
              <a:rPr lang="en-US" sz="2000" dirty="0" err="1"/>
              <a:t>sofrem</a:t>
            </a:r>
            <a:r>
              <a:rPr lang="en-US" sz="2000" dirty="0"/>
              <a:t> de </a:t>
            </a:r>
            <a:r>
              <a:rPr lang="en-US" sz="2000" dirty="0" err="1"/>
              <a:t>pior</a:t>
            </a:r>
            <a:r>
              <a:rPr lang="en-US" sz="2000" dirty="0"/>
              <a:t> saúde do que </a:t>
            </a:r>
            <a:r>
              <a:rPr lang="en-US" sz="2000" dirty="0" err="1"/>
              <a:t>os</a:t>
            </a:r>
            <a:r>
              <a:rPr lang="en-US" sz="2000" dirty="0"/>
              <a:t> </a:t>
            </a:r>
            <a:r>
              <a:rPr lang="en-US" sz="2000" dirty="0" err="1"/>
              <a:t>não</a:t>
            </a:r>
            <a:r>
              <a:rPr lang="en-US" sz="2000" dirty="0"/>
              <a:t> </a:t>
            </a:r>
            <a:r>
              <a:rPr lang="en-US" sz="2000" dirty="0" err="1"/>
              <a:t>indígenas</a:t>
            </a:r>
            <a:r>
              <a:rPr lang="en-US" sz="2000" dirty="0"/>
              <a:t> como </a:t>
            </a:r>
            <a:r>
              <a:rPr lang="en-US" sz="2000" dirty="0" err="1"/>
              <a:t>resultado</a:t>
            </a:r>
            <a:r>
              <a:rPr lang="en-US" sz="2000" dirty="0"/>
              <a:t> de </a:t>
            </a:r>
            <a:r>
              <a:rPr lang="en-US" sz="2000" dirty="0" err="1"/>
              <a:t>muitos</a:t>
            </a:r>
            <a:r>
              <a:rPr lang="en-US" sz="2000" dirty="0"/>
              <a:t> </a:t>
            </a:r>
            <a:r>
              <a:rPr lang="en-US" sz="2000" dirty="0" err="1"/>
              <a:t>fatores</a:t>
            </a:r>
            <a:r>
              <a:rPr lang="en-US" sz="2000" dirty="0"/>
              <a:t>, </a:t>
            </a:r>
            <a:r>
              <a:rPr lang="en-US" sz="2000" dirty="0" err="1"/>
              <a:t>incluindo</a:t>
            </a:r>
            <a:r>
              <a:rPr lang="en-US" sz="2000" dirty="0"/>
              <a:t>:</a:t>
            </a:r>
            <a:endParaRPr sz="2000" dirty="0"/>
          </a:p>
          <a:p>
            <a:pPr marL="815975" lvl="3" indent="-285750" algn="just" rtl="0">
              <a:lnSpc>
                <a:spcPct val="100000"/>
              </a:lnSpc>
              <a:spcBef>
                <a:spcPts val="600"/>
              </a:spcBef>
              <a:spcAft>
                <a:spcPts val="0"/>
              </a:spcAft>
              <a:buSzPts val="2000"/>
              <a:buChar char="•"/>
            </a:pPr>
            <a:r>
              <a:rPr lang="en-US" dirty="0" err="1"/>
              <a:t>falta</a:t>
            </a:r>
            <a:r>
              <a:rPr lang="en-US" dirty="0"/>
              <a:t> de </a:t>
            </a:r>
            <a:r>
              <a:rPr lang="en-US" dirty="0" err="1"/>
              <a:t>acesso</a:t>
            </a:r>
            <a:r>
              <a:rPr lang="en-US" dirty="0"/>
              <a:t> a </a:t>
            </a:r>
            <a:r>
              <a:rPr lang="en-US" dirty="0" err="1"/>
              <a:t>serviços</a:t>
            </a:r>
            <a:r>
              <a:rPr lang="en-US" dirty="0"/>
              <a:t> de saúde de </a:t>
            </a:r>
            <a:r>
              <a:rPr lang="en-US" dirty="0" err="1"/>
              <a:t>qualidade</a:t>
            </a:r>
            <a:endParaRPr dirty="0"/>
          </a:p>
          <a:p>
            <a:pPr marL="815975" lvl="3" indent="-285750" algn="just" rtl="0">
              <a:lnSpc>
                <a:spcPct val="100000"/>
              </a:lnSpc>
              <a:spcBef>
                <a:spcPts val="600"/>
              </a:spcBef>
              <a:spcAft>
                <a:spcPts val="0"/>
              </a:spcAft>
              <a:buSzPts val="2000"/>
              <a:buChar char="•"/>
            </a:pPr>
            <a:r>
              <a:rPr lang="en-US" dirty="0" err="1"/>
              <a:t>deslocamento</a:t>
            </a:r>
            <a:r>
              <a:rPr lang="en-US" dirty="0"/>
              <a:t> </a:t>
            </a:r>
            <a:r>
              <a:rPr lang="en-US" dirty="0" err="1"/>
              <a:t>forçado</a:t>
            </a:r>
            <a:endParaRPr dirty="0"/>
          </a:p>
          <a:p>
            <a:pPr marL="815975" lvl="3" indent="-285750" algn="just" rtl="0">
              <a:lnSpc>
                <a:spcPct val="100000"/>
              </a:lnSpc>
              <a:spcBef>
                <a:spcPts val="600"/>
              </a:spcBef>
              <a:spcAft>
                <a:spcPts val="0"/>
              </a:spcAft>
              <a:buSzPts val="2000"/>
              <a:buChar char="•"/>
            </a:pPr>
            <a:r>
              <a:rPr lang="en-US" dirty="0" err="1"/>
              <a:t>falta</a:t>
            </a:r>
            <a:r>
              <a:rPr lang="en-US" dirty="0"/>
              <a:t> de </a:t>
            </a:r>
            <a:r>
              <a:rPr lang="en-US" dirty="0" err="1"/>
              <a:t>acesso</a:t>
            </a:r>
            <a:r>
              <a:rPr lang="en-US" dirty="0"/>
              <a:t> à </a:t>
            </a:r>
            <a:r>
              <a:rPr lang="en-US" dirty="0" err="1"/>
              <a:t>educação</a:t>
            </a:r>
            <a:r>
              <a:rPr lang="en-US" dirty="0"/>
              <a:t> e </a:t>
            </a:r>
            <a:r>
              <a:rPr lang="en-US" dirty="0" err="1"/>
              <a:t>aos</a:t>
            </a:r>
            <a:r>
              <a:rPr lang="en-US" dirty="0"/>
              <a:t> </a:t>
            </a:r>
            <a:r>
              <a:rPr lang="en-US" dirty="0" err="1"/>
              <a:t>serviços</a:t>
            </a:r>
            <a:r>
              <a:rPr lang="en-US" dirty="0"/>
              <a:t> sociais</a:t>
            </a:r>
            <a:endParaRPr dirty="0"/>
          </a:p>
          <a:p>
            <a:pPr marL="815975" lvl="3" indent="-285750" algn="just" rtl="0">
              <a:lnSpc>
                <a:spcPct val="100000"/>
              </a:lnSpc>
              <a:spcBef>
                <a:spcPts val="600"/>
              </a:spcBef>
              <a:spcAft>
                <a:spcPts val="0"/>
              </a:spcAft>
              <a:buSzPts val="2000"/>
              <a:buChar char="•"/>
            </a:pPr>
            <a:r>
              <a:rPr lang="en-US" dirty="0" err="1"/>
              <a:t>destruição</a:t>
            </a:r>
            <a:r>
              <a:rPr lang="en-US" dirty="0"/>
              <a:t> das </a:t>
            </a:r>
            <a:r>
              <a:rPr lang="en-US" dirty="0" err="1"/>
              <a:t>economias</a:t>
            </a:r>
            <a:r>
              <a:rPr lang="en-US" dirty="0"/>
              <a:t> </a:t>
            </a:r>
            <a:r>
              <a:rPr lang="en-US" dirty="0" err="1"/>
              <a:t>indígenas</a:t>
            </a:r>
            <a:r>
              <a:rPr lang="en-US" dirty="0"/>
              <a:t> e das </a:t>
            </a:r>
            <a:r>
              <a:rPr lang="en-US" dirty="0" err="1"/>
              <a:t>estruturas</a:t>
            </a:r>
            <a:r>
              <a:rPr lang="en-US" dirty="0"/>
              <a:t> </a:t>
            </a:r>
            <a:r>
              <a:rPr lang="en-US" dirty="0" err="1"/>
              <a:t>sociopolíticas</a:t>
            </a:r>
            <a:endParaRPr dirty="0"/>
          </a:p>
          <a:p>
            <a:pPr marL="815975" lvl="3" indent="-285750" algn="just" rtl="0">
              <a:lnSpc>
                <a:spcPct val="100000"/>
              </a:lnSpc>
              <a:spcBef>
                <a:spcPts val="600"/>
              </a:spcBef>
              <a:spcAft>
                <a:spcPts val="0"/>
              </a:spcAft>
              <a:buSzPts val="2000"/>
              <a:buChar char="•"/>
            </a:pPr>
            <a:r>
              <a:rPr lang="en-US" dirty="0" err="1"/>
              <a:t>perda</a:t>
            </a:r>
            <a:r>
              <a:rPr lang="en-US" dirty="0"/>
              <a:t> e </a:t>
            </a:r>
            <a:r>
              <a:rPr lang="en-US" dirty="0" err="1"/>
              <a:t>degradação</a:t>
            </a:r>
            <a:r>
              <a:rPr lang="en-US" dirty="0"/>
              <a:t> das </a:t>
            </a:r>
            <a:r>
              <a:rPr lang="en-US" dirty="0" err="1"/>
              <a:t>terras</a:t>
            </a:r>
            <a:r>
              <a:rPr lang="en-US" dirty="0"/>
              <a:t> e </a:t>
            </a:r>
            <a:r>
              <a:rPr lang="en-US" dirty="0" err="1"/>
              <a:t>recursos</a:t>
            </a:r>
            <a:r>
              <a:rPr lang="en-US" dirty="0"/>
              <a:t> </a:t>
            </a:r>
            <a:r>
              <a:rPr lang="en-US" dirty="0" err="1"/>
              <a:t>tradicionais</a:t>
            </a:r>
            <a:endParaRPr dirty="0"/>
          </a:p>
          <a:p>
            <a:pPr marL="815975" lvl="3" indent="-285750" algn="just" rtl="0">
              <a:lnSpc>
                <a:spcPct val="100000"/>
              </a:lnSpc>
              <a:spcBef>
                <a:spcPts val="600"/>
              </a:spcBef>
              <a:spcAft>
                <a:spcPts val="0"/>
              </a:spcAft>
              <a:buSzPts val="2000"/>
              <a:buChar char="•"/>
            </a:pPr>
            <a:r>
              <a:rPr lang="en-US" dirty="0" err="1"/>
              <a:t>exclusão</a:t>
            </a:r>
            <a:r>
              <a:rPr lang="en-US" dirty="0"/>
              <a:t> das </a:t>
            </a:r>
            <a:r>
              <a:rPr lang="en-US" dirty="0" err="1"/>
              <a:t>práticas</a:t>
            </a:r>
            <a:r>
              <a:rPr lang="en-US" dirty="0"/>
              <a:t> e </a:t>
            </a:r>
            <a:r>
              <a:rPr lang="en-US" dirty="0" err="1"/>
              <a:t>conhecimentos</a:t>
            </a:r>
            <a:r>
              <a:rPr lang="en-US" dirty="0"/>
              <a:t> </a:t>
            </a:r>
            <a:r>
              <a:rPr lang="en-US" dirty="0" err="1"/>
              <a:t>tradicionais</a:t>
            </a:r>
            <a:endParaRPr dirty="0"/>
          </a:p>
          <a:p>
            <a:pPr marL="815975" lvl="3" indent="-285750" algn="just" rtl="0">
              <a:lnSpc>
                <a:spcPct val="100000"/>
              </a:lnSpc>
              <a:spcBef>
                <a:spcPts val="600"/>
              </a:spcBef>
              <a:spcAft>
                <a:spcPts val="0"/>
              </a:spcAft>
              <a:buSzPts val="2000"/>
              <a:buChar char="•"/>
            </a:pPr>
            <a:r>
              <a:rPr lang="en-US" dirty="0" err="1"/>
              <a:t>desconfiança</a:t>
            </a:r>
            <a:r>
              <a:rPr lang="en-US" dirty="0"/>
              <a:t> no </a:t>
            </a:r>
            <a:r>
              <a:rPr lang="en-US" dirty="0" err="1"/>
              <a:t>sistema</a:t>
            </a:r>
            <a:r>
              <a:rPr lang="en-US" dirty="0"/>
              <a:t> de saúde</a:t>
            </a:r>
            <a:endParaRPr dirty="0"/>
          </a:p>
        </p:txBody>
      </p:sp>
      <p:sp>
        <p:nvSpPr>
          <p:cNvPr id="620" name="Google Shape;620;p60"/>
          <p:cNvSpPr txBox="1">
            <a:spLocks noGrp="1"/>
          </p:cNvSpPr>
          <p:nvPr>
            <p:ph type="title"/>
          </p:nvPr>
        </p:nvSpPr>
        <p:spPr>
          <a:xfrm>
            <a:off x="507195" y="359901"/>
            <a:ext cx="11396323"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Grupos</a:t>
            </a:r>
            <a:r>
              <a:rPr lang="en-US" sz="3000" dirty="0"/>
              <a:t>/</a:t>
            </a:r>
            <a:r>
              <a:rPr lang="en-US" sz="3000" dirty="0" err="1"/>
              <a:t>segmentos</a:t>
            </a:r>
            <a:r>
              <a:rPr lang="en-US" sz="3000" dirty="0"/>
              <a:t> da </a:t>
            </a:r>
            <a:r>
              <a:rPr lang="en-US" sz="3000" dirty="0" err="1"/>
              <a:t>população</a:t>
            </a:r>
            <a:r>
              <a:rPr lang="en-US" sz="3000" dirty="0"/>
              <a:t> em </a:t>
            </a:r>
            <a:r>
              <a:rPr lang="en-US" sz="3000" dirty="0" err="1"/>
              <a:t>risco</a:t>
            </a:r>
            <a:r>
              <a:rPr lang="en-US" sz="3000" dirty="0"/>
              <a:t> de </a:t>
            </a:r>
            <a:r>
              <a:rPr lang="en-US" sz="3000" dirty="0" err="1"/>
              <a:t>violações</a:t>
            </a:r>
            <a:r>
              <a:rPr lang="en-US" sz="3000" dirty="0"/>
              <a:t> dos </a:t>
            </a:r>
            <a:r>
              <a:rPr lang="en-US" sz="3000" dirty="0" err="1"/>
              <a:t>direitos</a:t>
            </a:r>
            <a:r>
              <a:rPr lang="en-US" sz="3000" dirty="0"/>
              <a:t> </a:t>
            </a:r>
            <a:r>
              <a:rPr lang="en-US" sz="3000" dirty="0" err="1"/>
              <a:t>humanos</a:t>
            </a:r>
            <a:r>
              <a:rPr lang="en-US" sz="3000" dirty="0"/>
              <a:t> - 11</a:t>
            </a:r>
            <a:endParaRP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61"/>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61</a:t>
            </a:fld>
            <a:endParaRPr/>
          </a:p>
        </p:txBody>
      </p:sp>
      <p:sp>
        <p:nvSpPr>
          <p:cNvPr id="627" name="Google Shape;627;p61"/>
          <p:cNvSpPr txBox="1">
            <a:spLocks noGrp="1"/>
          </p:cNvSpPr>
          <p:nvPr>
            <p:ph type="body" idx="1"/>
          </p:nvPr>
        </p:nvSpPr>
        <p:spPr>
          <a:xfrm>
            <a:off x="508806" y="2122273"/>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dirty="0" err="1">
                <a:solidFill>
                  <a:schemeClr val="accent2"/>
                </a:solidFill>
                <a:latin typeface="Century Gothic"/>
                <a:ea typeface="Century Gothic"/>
                <a:cs typeface="Century Gothic"/>
                <a:sym typeface="Century Gothic"/>
              </a:rPr>
              <a:t>Acesso</a:t>
            </a:r>
            <a:r>
              <a:rPr lang="en-US" sz="2200" b="1" dirty="0">
                <a:solidFill>
                  <a:schemeClr val="accent2"/>
                </a:solidFill>
                <a:latin typeface="Century Gothic"/>
                <a:ea typeface="Century Gothic"/>
                <a:cs typeface="Century Gothic"/>
                <a:sym typeface="Century Gothic"/>
              </a:rPr>
              <a:t> </a:t>
            </a:r>
            <a:r>
              <a:rPr lang="en-US" sz="2200" b="1" dirty="0" err="1">
                <a:solidFill>
                  <a:schemeClr val="accent2"/>
                </a:solidFill>
                <a:latin typeface="Century Gothic"/>
                <a:ea typeface="Century Gothic"/>
                <a:cs typeface="Century Gothic"/>
                <a:sym typeface="Century Gothic"/>
              </a:rPr>
              <a:t>reduzido</a:t>
            </a:r>
            <a:r>
              <a:rPr lang="en-US" sz="2200" b="1" dirty="0">
                <a:solidFill>
                  <a:schemeClr val="accent2"/>
                </a:solidFill>
                <a:latin typeface="Century Gothic"/>
                <a:ea typeface="Century Gothic"/>
                <a:cs typeface="Century Gothic"/>
                <a:sym typeface="Century Gothic"/>
              </a:rPr>
              <a:t> a </a:t>
            </a:r>
            <a:r>
              <a:rPr lang="en-US" sz="2200" b="1" dirty="0" err="1">
                <a:solidFill>
                  <a:schemeClr val="accent2"/>
                </a:solidFill>
                <a:latin typeface="Century Gothic"/>
                <a:ea typeface="Century Gothic"/>
                <a:cs typeface="Century Gothic"/>
                <a:sym typeface="Century Gothic"/>
              </a:rPr>
              <a:t>serviços</a:t>
            </a:r>
            <a:r>
              <a:rPr lang="en-US" sz="2200" b="1" dirty="0">
                <a:solidFill>
                  <a:schemeClr val="accent2"/>
                </a:solidFill>
                <a:latin typeface="Century Gothic"/>
                <a:ea typeface="Century Gothic"/>
                <a:cs typeface="Century Gothic"/>
                <a:sym typeface="Century Gothic"/>
              </a:rPr>
              <a:t> de </a:t>
            </a:r>
            <a:r>
              <a:rPr lang="en-US" sz="2200" b="1" dirty="0" err="1">
                <a:solidFill>
                  <a:schemeClr val="accent2"/>
                </a:solidFill>
                <a:latin typeface="Century Gothic"/>
                <a:ea typeface="Century Gothic"/>
                <a:cs typeface="Century Gothic"/>
                <a:sym typeface="Century Gothic"/>
              </a:rPr>
              <a:t>socorro</a:t>
            </a:r>
            <a:r>
              <a:rPr lang="en-US" sz="2200" b="1" dirty="0">
                <a:solidFill>
                  <a:schemeClr val="accent2"/>
                </a:solidFill>
                <a:latin typeface="Century Gothic"/>
                <a:ea typeface="Century Gothic"/>
                <a:cs typeface="Century Gothic"/>
                <a:sym typeface="Century Gothic"/>
              </a:rPr>
              <a:t> de </a:t>
            </a:r>
            <a:r>
              <a:rPr lang="en-US" sz="2200" b="1" dirty="0" err="1">
                <a:solidFill>
                  <a:schemeClr val="accent2"/>
                </a:solidFill>
                <a:latin typeface="Century Gothic"/>
                <a:ea typeface="Century Gothic"/>
                <a:cs typeface="Century Gothic"/>
                <a:sym typeface="Century Gothic"/>
              </a:rPr>
              <a:t>emergência</a:t>
            </a:r>
            <a:endParaRPr dirty="0"/>
          </a:p>
        </p:txBody>
      </p:sp>
      <p:sp>
        <p:nvSpPr>
          <p:cNvPr id="628" name="Google Shape;628;p61"/>
          <p:cNvSpPr txBox="1">
            <a:spLocks noGrp="1"/>
          </p:cNvSpPr>
          <p:nvPr>
            <p:ph type="body" idx="2"/>
          </p:nvPr>
        </p:nvSpPr>
        <p:spPr>
          <a:xfrm>
            <a:off x="508794" y="3049715"/>
            <a:ext cx="11174412" cy="1353788"/>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600"/>
              </a:spcBef>
              <a:spcAft>
                <a:spcPts val="0"/>
              </a:spcAft>
              <a:buSzPts val="2200"/>
              <a:buChar char="•"/>
            </a:pPr>
            <a:r>
              <a:rPr lang="en-US" sz="2000" dirty="0"/>
              <a:t>Alguns </a:t>
            </a:r>
            <a:r>
              <a:rPr lang="en-US" sz="2000" dirty="0" err="1"/>
              <a:t>grupos</a:t>
            </a:r>
            <a:r>
              <a:rPr lang="en-US" sz="2000" dirty="0"/>
              <a:t> </a:t>
            </a:r>
            <a:r>
              <a:rPr lang="en-US" sz="2000" dirty="0" err="1"/>
              <a:t>podem</a:t>
            </a:r>
            <a:r>
              <a:rPr lang="en-US" sz="2000" dirty="0"/>
              <a:t> ser </a:t>
            </a:r>
            <a:r>
              <a:rPr lang="en-US" sz="2000" dirty="0" err="1"/>
              <a:t>excluídos</a:t>
            </a:r>
            <a:r>
              <a:rPr lang="en-US" sz="2000" dirty="0"/>
              <a:t> das </a:t>
            </a:r>
            <a:r>
              <a:rPr lang="en-US" sz="2000" dirty="0" err="1"/>
              <a:t>operações</a:t>
            </a:r>
            <a:r>
              <a:rPr lang="en-US" sz="2000" dirty="0"/>
              <a:t> de </a:t>
            </a:r>
            <a:r>
              <a:rPr lang="en-US" sz="2000" dirty="0" err="1"/>
              <a:t>socorro</a:t>
            </a:r>
            <a:r>
              <a:rPr lang="en-US" sz="2000" dirty="0"/>
              <a:t> </a:t>
            </a:r>
            <a:r>
              <a:rPr lang="en-US" sz="2000" dirty="0" err="1"/>
              <a:t>após</a:t>
            </a:r>
            <a:r>
              <a:rPr lang="en-US" sz="2000" dirty="0"/>
              <a:t> </a:t>
            </a:r>
            <a:r>
              <a:rPr lang="en-US" sz="2000" dirty="0" err="1"/>
              <a:t>desastres</a:t>
            </a:r>
            <a:r>
              <a:rPr lang="en-US" sz="2000" dirty="0"/>
              <a:t> </a:t>
            </a:r>
            <a:r>
              <a:rPr lang="en-US" sz="2000" dirty="0" err="1"/>
              <a:t>naturais</a:t>
            </a:r>
            <a:r>
              <a:rPr lang="en-US" sz="2000" dirty="0"/>
              <a:t> ou </a:t>
            </a:r>
            <a:r>
              <a:rPr lang="en-US" sz="2000" dirty="0" err="1"/>
              <a:t>eventos</a:t>
            </a:r>
            <a:r>
              <a:rPr lang="en-US" sz="2000" dirty="0"/>
              <a:t> </a:t>
            </a:r>
            <a:r>
              <a:rPr lang="en-US" sz="2000" dirty="0" err="1"/>
              <a:t>violentos</a:t>
            </a:r>
            <a:r>
              <a:rPr lang="en-US" sz="2000" dirty="0"/>
              <a:t>. </a:t>
            </a:r>
            <a:endParaRPr sz="2000" dirty="0"/>
          </a:p>
          <a:p>
            <a:pPr marL="285750" lvl="0" indent="-285750" algn="just" rtl="0">
              <a:lnSpc>
                <a:spcPct val="100000"/>
              </a:lnSpc>
              <a:spcBef>
                <a:spcPts val="600"/>
              </a:spcBef>
              <a:spcAft>
                <a:spcPts val="0"/>
              </a:spcAft>
              <a:buSzPts val="2200"/>
              <a:buChar char="•"/>
            </a:pPr>
            <a:r>
              <a:rPr lang="en-US" sz="2000" dirty="0" err="1"/>
              <a:t>Lesões</a:t>
            </a:r>
            <a:r>
              <a:rPr lang="en-US" sz="2000" dirty="0"/>
              <a:t> e </a:t>
            </a:r>
            <a:r>
              <a:rPr lang="en-US" sz="2000" dirty="0" err="1"/>
              <a:t>mortes</a:t>
            </a:r>
            <a:r>
              <a:rPr lang="en-US" sz="2000" dirty="0"/>
              <a:t> </a:t>
            </a:r>
            <a:r>
              <a:rPr lang="en-US" sz="2000" dirty="0" err="1"/>
              <a:t>podem</a:t>
            </a:r>
            <a:r>
              <a:rPr lang="en-US" sz="2000" dirty="0"/>
              <a:t> ocorrer </a:t>
            </a:r>
            <a:r>
              <a:rPr lang="en-US" sz="2000" dirty="0" err="1"/>
              <a:t>rapidamente</a:t>
            </a:r>
            <a:r>
              <a:rPr lang="en-US" sz="2000" dirty="0"/>
              <a:t>.</a:t>
            </a:r>
            <a:endParaRPr sz="2000" dirty="0"/>
          </a:p>
        </p:txBody>
      </p:sp>
      <p:sp>
        <p:nvSpPr>
          <p:cNvPr id="629" name="Google Shape;629;p61"/>
          <p:cNvSpPr txBox="1">
            <a:spLocks noGrp="1"/>
          </p:cNvSpPr>
          <p:nvPr>
            <p:ph type="title"/>
          </p:nvPr>
        </p:nvSpPr>
        <p:spPr>
          <a:xfrm>
            <a:off x="507206" y="506412"/>
            <a:ext cx="11428980"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Grupos</a:t>
            </a:r>
            <a:r>
              <a:rPr lang="en-US" sz="3000" dirty="0"/>
              <a:t>/</a:t>
            </a:r>
            <a:r>
              <a:rPr lang="en-US" sz="3000" dirty="0" err="1"/>
              <a:t>segmentos</a:t>
            </a:r>
            <a:r>
              <a:rPr lang="en-US" sz="3000" dirty="0"/>
              <a:t> da </a:t>
            </a:r>
            <a:r>
              <a:rPr lang="en-US" sz="3000" dirty="0" err="1"/>
              <a:t>população</a:t>
            </a:r>
            <a:r>
              <a:rPr lang="en-US" sz="3000" dirty="0"/>
              <a:t> em </a:t>
            </a:r>
            <a:r>
              <a:rPr lang="en-US" sz="3000" dirty="0" err="1"/>
              <a:t>risco</a:t>
            </a:r>
            <a:r>
              <a:rPr lang="en-US" sz="3000" dirty="0"/>
              <a:t> de </a:t>
            </a:r>
            <a:r>
              <a:rPr lang="en-US" sz="3000" dirty="0" err="1"/>
              <a:t>violações</a:t>
            </a:r>
            <a:r>
              <a:rPr lang="en-US" sz="3000" dirty="0"/>
              <a:t> dos </a:t>
            </a:r>
            <a:r>
              <a:rPr lang="en-US" sz="3000" dirty="0" err="1"/>
              <a:t>direitos</a:t>
            </a:r>
            <a:r>
              <a:rPr lang="en-US" sz="3000" dirty="0"/>
              <a:t> </a:t>
            </a:r>
            <a:r>
              <a:rPr lang="en-US" sz="3000" dirty="0" err="1"/>
              <a:t>humanos</a:t>
            </a:r>
            <a:r>
              <a:rPr lang="en-US" sz="3000" dirty="0"/>
              <a:t> - 12</a:t>
            </a:r>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62"/>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62</a:t>
            </a:fld>
            <a:endParaRPr/>
          </a:p>
        </p:txBody>
      </p:sp>
      <p:sp>
        <p:nvSpPr>
          <p:cNvPr id="636" name="Google Shape;636;p62"/>
          <p:cNvSpPr txBox="1">
            <a:spLocks noGrp="1"/>
          </p:cNvSpPr>
          <p:nvPr>
            <p:ph type="body" idx="1"/>
          </p:nvPr>
        </p:nvSpPr>
        <p:spPr>
          <a:xfrm>
            <a:off x="507195" y="1910000"/>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dirty="0">
                <a:solidFill>
                  <a:schemeClr val="accent2"/>
                </a:solidFill>
                <a:latin typeface="Century Gothic"/>
                <a:ea typeface="Century Gothic"/>
                <a:cs typeface="Century Gothic"/>
                <a:sym typeface="Century Gothic"/>
              </a:rPr>
              <a:t>Falta de </a:t>
            </a:r>
            <a:r>
              <a:rPr lang="en-US" sz="2200" b="1" dirty="0" err="1">
                <a:solidFill>
                  <a:schemeClr val="accent2"/>
                </a:solidFill>
                <a:latin typeface="Century Gothic"/>
                <a:ea typeface="Century Gothic"/>
                <a:cs typeface="Century Gothic"/>
                <a:sym typeface="Century Gothic"/>
              </a:rPr>
              <a:t>oportunidades</a:t>
            </a:r>
            <a:r>
              <a:rPr lang="en-US" sz="2200" b="1" dirty="0">
                <a:solidFill>
                  <a:schemeClr val="accent2"/>
                </a:solidFill>
                <a:latin typeface="Century Gothic"/>
                <a:ea typeface="Century Gothic"/>
                <a:cs typeface="Century Gothic"/>
                <a:sym typeface="Century Gothic"/>
              </a:rPr>
              <a:t> </a:t>
            </a:r>
            <a:r>
              <a:rPr lang="en-US" sz="2200" b="1" dirty="0" err="1">
                <a:solidFill>
                  <a:schemeClr val="accent2"/>
                </a:solidFill>
                <a:latin typeface="Century Gothic"/>
                <a:ea typeface="Century Gothic"/>
                <a:cs typeface="Century Gothic"/>
                <a:sym typeface="Century Gothic"/>
              </a:rPr>
              <a:t>educacionais</a:t>
            </a:r>
            <a:endParaRPr dirty="0"/>
          </a:p>
        </p:txBody>
      </p:sp>
      <p:sp>
        <p:nvSpPr>
          <p:cNvPr id="637" name="Google Shape;637;p62"/>
          <p:cNvSpPr txBox="1">
            <a:spLocks noGrp="1"/>
          </p:cNvSpPr>
          <p:nvPr>
            <p:ph type="body" idx="2"/>
          </p:nvPr>
        </p:nvSpPr>
        <p:spPr>
          <a:xfrm>
            <a:off x="507183" y="2632629"/>
            <a:ext cx="11174412" cy="2461557"/>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600"/>
              </a:spcBef>
              <a:spcAft>
                <a:spcPts val="0"/>
              </a:spcAft>
              <a:buSzPts val="2200"/>
              <a:buChar char="•"/>
            </a:pPr>
            <a:r>
              <a:rPr lang="en-US" sz="2000" dirty="0"/>
              <a:t>Sem </a:t>
            </a:r>
            <a:r>
              <a:rPr lang="en-US" sz="2000" dirty="0" err="1"/>
              <a:t>acesso</a:t>
            </a:r>
            <a:r>
              <a:rPr lang="en-US" sz="2000" dirty="0"/>
              <a:t> a uma boa </a:t>
            </a:r>
            <a:r>
              <a:rPr lang="en-US" sz="2000" dirty="0" err="1"/>
              <a:t>educação</a:t>
            </a:r>
            <a:r>
              <a:rPr lang="en-US" sz="2000" dirty="0"/>
              <a:t>, é </a:t>
            </a:r>
            <a:r>
              <a:rPr lang="en-US" sz="2000" dirty="0" err="1"/>
              <a:t>difícil</a:t>
            </a:r>
            <a:r>
              <a:rPr lang="en-US" sz="2000" dirty="0"/>
              <a:t> para as pessoas </a:t>
            </a:r>
            <a:r>
              <a:rPr lang="en-US" sz="2000" dirty="0" err="1"/>
              <a:t>saírem</a:t>
            </a:r>
            <a:r>
              <a:rPr lang="en-US" sz="2000" dirty="0"/>
              <a:t> da </a:t>
            </a:r>
            <a:r>
              <a:rPr lang="en-US" sz="2000" dirty="0" err="1"/>
              <a:t>pobreza</a:t>
            </a:r>
            <a:r>
              <a:rPr lang="en-US" sz="2000" dirty="0"/>
              <a:t> e de </a:t>
            </a:r>
            <a:r>
              <a:rPr lang="en-US" sz="2000" dirty="0" err="1"/>
              <a:t>circunstâncias</a:t>
            </a:r>
            <a:r>
              <a:rPr lang="en-US" sz="2000" dirty="0"/>
              <a:t> </a:t>
            </a:r>
            <a:r>
              <a:rPr lang="en-US" sz="2000" dirty="0" err="1"/>
              <a:t>desfavoráveis</a:t>
            </a:r>
            <a:r>
              <a:rPr lang="en-US" sz="2000" dirty="0"/>
              <a:t>. </a:t>
            </a:r>
            <a:endParaRPr sz="2000" dirty="0"/>
          </a:p>
          <a:p>
            <a:pPr marL="285750" lvl="0" indent="-285750" algn="just" rtl="0">
              <a:lnSpc>
                <a:spcPct val="100000"/>
              </a:lnSpc>
              <a:spcBef>
                <a:spcPts val="600"/>
              </a:spcBef>
              <a:spcAft>
                <a:spcPts val="0"/>
              </a:spcAft>
              <a:buSzPts val="2200"/>
              <a:buChar char="•"/>
            </a:pPr>
            <a:r>
              <a:rPr lang="en-US" sz="2000" dirty="0"/>
              <a:t>Em alguns </a:t>
            </a:r>
            <a:r>
              <a:rPr lang="en-US" sz="2000" dirty="0" err="1"/>
              <a:t>países</a:t>
            </a:r>
            <a:r>
              <a:rPr lang="en-US" sz="2000" dirty="0"/>
              <a:t>, as meninas, em particular, são </a:t>
            </a:r>
            <a:r>
              <a:rPr lang="en-US" sz="2000" dirty="0" err="1"/>
              <a:t>privadas</a:t>
            </a:r>
            <a:r>
              <a:rPr lang="en-US" sz="2000" dirty="0"/>
              <a:t> de </a:t>
            </a:r>
            <a:r>
              <a:rPr lang="en-US" sz="2000" dirty="0" err="1"/>
              <a:t>oportunidades</a:t>
            </a:r>
            <a:r>
              <a:rPr lang="en-US" sz="2000" dirty="0"/>
              <a:t> </a:t>
            </a:r>
            <a:r>
              <a:rPr lang="en-US" sz="2000" dirty="0" err="1"/>
              <a:t>educacionais</a:t>
            </a:r>
            <a:r>
              <a:rPr lang="en-US" sz="2000" dirty="0"/>
              <a:t>. </a:t>
            </a:r>
            <a:endParaRPr sz="2000" dirty="0"/>
          </a:p>
          <a:p>
            <a:pPr marL="285750" lvl="0" indent="-285750" algn="just" rtl="0">
              <a:lnSpc>
                <a:spcPct val="100000"/>
              </a:lnSpc>
              <a:spcBef>
                <a:spcPts val="600"/>
              </a:spcBef>
              <a:spcAft>
                <a:spcPts val="0"/>
              </a:spcAft>
              <a:buSzPts val="2200"/>
              <a:buChar char="•"/>
            </a:pPr>
            <a:r>
              <a:rPr lang="en-US" sz="2000" dirty="0" err="1"/>
              <a:t>Crianças</a:t>
            </a:r>
            <a:r>
              <a:rPr lang="en-US" sz="2000" dirty="0"/>
              <a:t> com </a:t>
            </a:r>
            <a:r>
              <a:rPr lang="en-US" sz="2000" dirty="0" err="1"/>
              <a:t>deficiências</a:t>
            </a:r>
            <a:r>
              <a:rPr lang="en-US" sz="2000" dirty="0"/>
              <a:t> </a:t>
            </a:r>
            <a:r>
              <a:rPr lang="en-US" sz="2000" dirty="0" err="1"/>
              <a:t>intelectuais</a:t>
            </a:r>
            <a:r>
              <a:rPr lang="en-US" sz="2000" dirty="0"/>
              <a:t> ou </a:t>
            </a:r>
            <a:r>
              <a:rPr lang="en-US" sz="2000" dirty="0" err="1"/>
              <a:t>psicossociais</a:t>
            </a:r>
            <a:r>
              <a:rPr lang="en-US" sz="2000" dirty="0"/>
              <a:t> </a:t>
            </a:r>
            <a:r>
              <a:rPr lang="en-US" sz="2000" dirty="0" err="1"/>
              <a:t>podem</a:t>
            </a:r>
            <a:r>
              <a:rPr lang="en-US" sz="2000" dirty="0"/>
              <a:t> ser </a:t>
            </a:r>
            <a:r>
              <a:rPr lang="en-US" sz="2000" dirty="0" err="1"/>
              <a:t>impedidas</a:t>
            </a:r>
            <a:r>
              <a:rPr lang="en-US" sz="2000" dirty="0"/>
              <a:t> de </a:t>
            </a:r>
            <a:r>
              <a:rPr lang="en-US" sz="2000" dirty="0" err="1"/>
              <a:t>frequentar</a:t>
            </a:r>
            <a:r>
              <a:rPr lang="en-US" sz="2000" dirty="0"/>
              <a:t> as </a:t>
            </a:r>
            <a:r>
              <a:rPr lang="en-US" sz="2000" dirty="0" err="1"/>
              <a:t>mesmas</a:t>
            </a:r>
            <a:r>
              <a:rPr lang="en-US" sz="2000" dirty="0"/>
              <a:t> </a:t>
            </a:r>
            <a:r>
              <a:rPr lang="en-US" sz="2000" dirty="0" err="1"/>
              <a:t>escolas</a:t>
            </a:r>
            <a:r>
              <a:rPr lang="en-US" sz="2000" dirty="0"/>
              <a:t> que as </a:t>
            </a:r>
            <a:r>
              <a:rPr lang="en-US" sz="2000" dirty="0" err="1"/>
              <a:t>outras</a:t>
            </a:r>
            <a:r>
              <a:rPr lang="en-US" sz="2000" dirty="0"/>
              <a:t>, </a:t>
            </a:r>
            <a:r>
              <a:rPr lang="en-US" sz="2000" dirty="0" err="1"/>
              <a:t>ficando</a:t>
            </a:r>
            <a:r>
              <a:rPr lang="en-US" sz="2000" dirty="0"/>
              <a:t> </a:t>
            </a:r>
            <a:r>
              <a:rPr lang="en-US" sz="2000" dirty="0" err="1"/>
              <a:t>assim</a:t>
            </a:r>
            <a:r>
              <a:rPr lang="en-US" sz="2000" dirty="0"/>
              <a:t>, </a:t>
            </a:r>
            <a:r>
              <a:rPr lang="en-US" sz="2000" dirty="0" err="1"/>
              <a:t>muitas</a:t>
            </a:r>
            <a:r>
              <a:rPr lang="en-US" sz="2000" dirty="0"/>
              <a:t> </a:t>
            </a:r>
            <a:r>
              <a:rPr lang="en-US" sz="2000" dirty="0" err="1"/>
              <a:t>vezes</a:t>
            </a:r>
            <a:r>
              <a:rPr lang="en-US" sz="2000" dirty="0"/>
              <a:t>, sem </a:t>
            </a:r>
            <a:r>
              <a:rPr lang="en-US" sz="2000" dirty="0" err="1"/>
              <a:t>nenhuma</a:t>
            </a:r>
            <a:r>
              <a:rPr lang="en-US" sz="2000" dirty="0"/>
              <a:t> ou com </a:t>
            </a:r>
            <a:r>
              <a:rPr lang="en-US" sz="2000" dirty="0" err="1"/>
              <a:t>pouca</a:t>
            </a:r>
            <a:r>
              <a:rPr lang="en-US" sz="2000" dirty="0"/>
              <a:t> </a:t>
            </a:r>
            <a:r>
              <a:rPr lang="en-US" sz="2000" dirty="0" err="1"/>
              <a:t>educação</a:t>
            </a:r>
            <a:r>
              <a:rPr lang="en-US" sz="2000" dirty="0"/>
              <a:t>.</a:t>
            </a:r>
            <a:endParaRPr sz="2000" dirty="0"/>
          </a:p>
        </p:txBody>
      </p:sp>
      <p:sp>
        <p:nvSpPr>
          <p:cNvPr id="638" name="Google Shape;638;p62"/>
          <p:cNvSpPr txBox="1">
            <a:spLocks noGrp="1"/>
          </p:cNvSpPr>
          <p:nvPr>
            <p:ph type="title"/>
          </p:nvPr>
        </p:nvSpPr>
        <p:spPr>
          <a:xfrm>
            <a:off x="507205" y="506412"/>
            <a:ext cx="11461637"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Grupos</a:t>
            </a:r>
            <a:r>
              <a:rPr lang="en-US" sz="3000" dirty="0"/>
              <a:t>/</a:t>
            </a:r>
            <a:r>
              <a:rPr lang="en-US" sz="3000" dirty="0" err="1"/>
              <a:t>segmentos</a:t>
            </a:r>
            <a:r>
              <a:rPr lang="en-US" sz="3000" dirty="0"/>
              <a:t> da </a:t>
            </a:r>
            <a:r>
              <a:rPr lang="en-US" sz="3000" dirty="0" err="1"/>
              <a:t>população</a:t>
            </a:r>
            <a:r>
              <a:rPr lang="en-US" sz="3000" dirty="0"/>
              <a:t> em </a:t>
            </a:r>
            <a:r>
              <a:rPr lang="en-US" sz="3000" dirty="0" err="1"/>
              <a:t>risco</a:t>
            </a:r>
            <a:r>
              <a:rPr lang="en-US" sz="3000" dirty="0"/>
              <a:t> de </a:t>
            </a:r>
            <a:r>
              <a:rPr lang="en-US" sz="3000" dirty="0" err="1"/>
              <a:t>violações</a:t>
            </a:r>
            <a:r>
              <a:rPr lang="en-US" sz="3000" dirty="0"/>
              <a:t> dos </a:t>
            </a:r>
            <a:r>
              <a:rPr lang="en-US" sz="3000" dirty="0" err="1"/>
              <a:t>direitos</a:t>
            </a:r>
            <a:r>
              <a:rPr lang="en-US" sz="3000" dirty="0"/>
              <a:t> </a:t>
            </a:r>
            <a:r>
              <a:rPr lang="en-US" sz="3000" dirty="0" err="1"/>
              <a:t>humanos</a:t>
            </a:r>
            <a:r>
              <a:rPr lang="en-US" sz="3000" dirty="0"/>
              <a:t> - 13</a:t>
            </a:r>
            <a:endParaRP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63"/>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63</a:t>
            </a:fld>
            <a:endParaRPr/>
          </a:p>
        </p:txBody>
      </p:sp>
      <p:sp>
        <p:nvSpPr>
          <p:cNvPr id="645" name="Google Shape;645;p63"/>
          <p:cNvSpPr txBox="1">
            <a:spLocks noGrp="1"/>
          </p:cNvSpPr>
          <p:nvPr>
            <p:ph type="body" idx="1"/>
          </p:nvPr>
        </p:nvSpPr>
        <p:spPr>
          <a:xfrm>
            <a:off x="508806" y="1983968"/>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dirty="0">
                <a:solidFill>
                  <a:schemeClr val="accent2"/>
                </a:solidFill>
                <a:latin typeface="Century Gothic"/>
                <a:ea typeface="Century Gothic"/>
                <a:cs typeface="Century Gothic"/>
                <a:sym typeface="Century Gothic"/>
              </a:rPr>
              <a:t>Exclusão ou </a:t>
            </a:r>
            <a:r>
              <a:rPr lang="en-US" sz="2200" b="1" dirty="0" err="1">
                <a:solidFill>
                  <a:schemeClr val="accent2"/>
                </a:solidFill>
                <a:latin typeface="Century Gothic"/>
                <a:ea typeface="Century Gothic"/>
                <a:cs typeface="Century Gothic"/>
                <a:sym typeface="Century Gothic"/>
              </a:rPr>
              <a:t>acesso</a:t>
            </a:r>
            <a:r>
              <a:rPr lang="en-US" sz="2200" b="1" dirty="0">
                <a:solidFill>
                  <a:schemeClr val="accent2"/>
                </a:solidFill>
                <a:latin typeface="Century Gothic"/>
                <a:ea typeface="Century Gothic"/>
                <a:cs typeface="Century Gothic"/>
                <a:sym typeface="Century Gothic"/>
              </a:rPr>
              <a:t> </a:t>
            </a:r>
            <a:r>
              <a:rPr lang="en-US" sz="2200" b="1" dirty="0" err="1">
                <a:solidFill>
                  <a:schemeClr val="accent2"/>
                </a:solidFill>
                <a:latin typeface="Century Gothic"/>
                <a:ea typeface="Century Gothic"/>
                <a:cs typeface="Century Gothic"/>
                <a:sym typeface="Century Gothic"/>
              </a:rPr>
              <a:t>reduzido</a:t>
            </a:r>
            <a:r>
              <a:rPr lang="en-US" sz="2200" b="1" dirty="0">
                <a:solidFill>
                  <a:schemeClr val="accent2"/>
                </a:solidFill>
                <a:latin typeface="Century Gothic"/>
                <a:ea typeface="Century Gothic"/>
                <a:cs typeface="Century Gothic"/>
                <a:sym typeface="Century Gothic"/>
              </a:rPr>
              <a:t> a </a:t>
            </a:r>
            <a:r>
              <a:rPr lang="en-US" sz="2200" b="1" dirty="0" err="1">
                <a:solidFill>
                  <a:schemeClr val="accent2"/>
                </a:solidFill>
                <a:latin typeface="Century Gothic"/>
                <a:ea typeface="Century Gothic"/>
                <a:cs typeface="Century Gothic"/>
                <a:sym typeface="Century Gothic"/>
              </a:rPr>
              <a:t>oportunidades</a:t>
            </a:r>
            <a:r>
              <a:rPr lang="en-US" sz="2200" b="1" dirty="0">
                <a:solidFill>
                  <a:schemeClr val="accent2"/>
                </a:solidFill>
                <a:latin typeface="Century Gothic"/>
                <a:ea typeface="Century Gothic"/>
                <a:cs typeface="Century Gothic"/>
                <a:sym typeface="Century Gothic"/>
              </a:rPr>
              <a:t> de </a:t>
            </a:r>
            <a:r>
              <a:rPr lang="en-US" sz="2200" b="1" dirty="0" err="1">
                <a:solidFill>
                  <a:schemeClr val="accent2"/>
                </a:solidFill>
                <a:latin typeface="Century Gothic"/>
                <a:ea typeface="Century Gothic"/>
                <a:cs typeface="Century Gothic"/>
                <a:sym typeface="Century Gothic"/>
              </a:rPr>
              <a:t>geração</a:t>
            </a:r>
            <a:r>
              <a:rPr lang="en-US" sz="2200" b="1" dirty="0">
                <a:solidFill>
                  <a:schemeClr val="accent2"/>
                </a:solidFill>
                <a:latin typeface="Century Gothic"/>
                <a:ea typeface="Century Gothic"/>
                <a:cs typeface="Century Gothic"/>
                <a:sym typeface="Century Gothic"/>
              </a:rPr>
              <a:t> de </a:t>
            </a:r>
            <a:r>
              <a:rPr lang="en-US" sz="2200" b="1" dirty="0" err="1">
                <a:solidFill>
                  <a:schemeClr val="accent2"/>
                </a:solidFill>
                <a:latin typeface="Century Gothic"/>
                <a:ea typeface="Century Gothic"/>
                <a:cs typeface="Century Gothic"/>
                <a:sym typeface="Century Gothic"/>
              </a:rPr>
              <a:t>renda</a:t>
            </a:r>
            <a:r>
              <a:rPr lang="en-US" sz="2200" b="1" dirty="0">
                <a:solidFill>
                  <a:schemeClr val="accent2"/>
                </a:solidFill>
                <a:latin typeface="Century Gothic"/>
                <a:ea typeface="Century Gothic"/>
                <a:cs typeface="Century Gothic"/>
                <a:sym typeface="Century Gothic"/>
              </a:rPr>
              <a:t> e </a:t>
            </a:r>
            <a:r>
              <a:rPr lang="en-US" sz="2200" b="1" dirty="0" err="1">
                <a:solidFill>
                  <a:schemeClr val="accent2"/>
                </a:solidFill>
                <a:latin typeface="Century Gothic"/>
                <a:ea typeface="Century Gothic"/>
                <a:cs typeface="Century Gothic"/>
                <a:sym typeface="Century Gothic"/>
              </a:rPr>
              <a:t>emprego</a:t>
            </a:r>
            <a:endParaRPr dirty="0"/>
          </a:p>
        </p:txBody>
      </p:sp>
      <p:sp>
        <p:nvSpPr>
          <p:cNvPr id="646" name="Google Shape;646;p63"/>
          <p:cNvSpPr txBox="1">
            <a:spLocks noGrp="1"/>
          </p:cNvSpPr>
          <p:nvPr>
            <p:ph type="body" idx="2"/>
          </p:nvPr>
        </p:nvSpPr>
        <p:spPr>
          <a:xfrm>
            <a:off x="508794" y="2928424"/>
            <a:ext cx="11174412" cy="2165763"/>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600"/>
              </a:spcBef>
              <a:spcAft>
                <a:spcPts val="0"/>
              </a:spcAft>
              <a:buSzPts val="2200"/>
              <a:buChar char="•"/>
            </a:pPr>
            <a:r>
              <a:rPr lang="en-US" sz="2000" dirty="0"/>
              <a:t>Alguns </a:t>
            </a:r>
            <a:r>
              <a:rPr lang="en-US" sz="2000" dirty="0" err="1"/>
              <a:t>grupos</a:t>
            </a:r>
            <a:r>
              <a:rPr lang="en-US" sz="2000" dirty="0"/>
              <a:t> e </a:t>
            </a:r>
            <a:r>
              <a:rPr lang="en-US" sz="2000" dirty="0" err="1"/>
              <a:t>segmentos</a:t>
            </a:r>
            <a:r>
              <a:rPr lang="en-US" sz="2000" dirty="0"/>
              <a:t> da </a:t>
            </a:r>
            <a:r>
              <a:rPr lang="en-US" sz="2000" dirty="0" err="1"/>
              <a:t>população</a:t>
            </a:r>
            <a:r>
              <a:rPr lang="en-US" sz="2000" dirty="0"/>
              <a:t> </a:t>
            </a:r>
            <a:r>
              <a:rPr lang="en-US" sz="2000" dirty="0" err="1"/>
              <a:t>têm</a:t>
            </a:r>
            <a:r>
              <a:rPr lang="en-US" sz="2000" dirty="0"/>
              <a:t> </a:t>
            </a:r>
            <a:r>
              <a:rPr lang="en-US" sz="2000" dirty="0" err="1"/>
              <a:t>sido</a:t>
            </a:r>
            <a:r>
              <a:rPr lang="en-US" sz="2000" dirty="0"/>
              <a:t> </a:t>
            </a:r>
            <a:r>
              <a:rPr lang="en-US" sz="2000" dirty="0" err="1"/>
              <a:t>historicamente</a:t>
            </a:r>
            <a:r>
              <a:rPr lang="en-US" sz="2000" dirty="0"/>
              <a:t> privados de </a:t>
            </a:r>
            <a:r>
              <a:rPr lang="en-US" sz="2000" dirty="0" err="1"/>
              <a:t>acesso</a:t>
            </a:r>
            <a:r>
              <a:rPr lang="en-US" sz="2000" dirty="0"/>
              <a:t> </a:t>
            </a:r>
            <a:r>
              <a:rPr lang="en-US" sz="2000" dirty="0" err="1"/>
              <a:t>igualitário</a:t>
            </a:r>
            <a:r>
              <a:rPr lang="en-US" sz="2000" dirty="0"/>
              <a:t> ao </a:t>
            </a:r>
            <a:r>
              <a:rPr lang="en-US" sz="2000" dirty="0" err="1"/>
              <a:t>emprego</a:t>
            </a:r>
            <a:r>
              <a:rPr lang="en-US" sz="2000" dirty="0"/>
              <a:t> e à </a:t>
            </a:r>
            <a:r>
              <a:rPr lang="en-US" sz="2000" dirty="0" err="1"/>
              <a:t>renda</a:t>
            </a:r>
            <a:r>
              <a:rPr lang="en-US" sz="2000" dirty="0"/>
              <a:t>.</a:t>
            </a:r>
            <a:endParaRPr sz="2000" dirty="0"/>
          </a:p>
          <a:p>
            <a:pPr marL="285750" lvl="0" indent="-285750" algn="just" rtl="0">
              <a:lnSpc>
                <a:spcPct val="100000"/>
              </a:lnSpc>
              <a:spcBef>
                <a:spcPts val="600"/>
              </a:spcBef>
              <a:spcAft>
                <a:spcPts val="0"/>
              </a:spcAft>
              <a:buSzPts val="2200"/>
              <a:buChar char="•"/>
            </a:pPr>
            <a:r>
              <a:rPr lang="en-US" sz="2000" dirty="0" err="1"/>
              <a:t>Isso</a:t>
            </a:r>
            <a:r>
              <a:rPr lang="en-US" sz="2000" dirty="0"/>
              <a:t> </a:t>
            </a:r>
            <a:r>
              <a:rPr lang="en-US" sz="2000" dirty="0" err="1"/>
              <a:t>pode</a:t>
            </a:r>
            <a:r>
              <a:rPr lang="en-US" sz="2000" dirty="0"/>
              <a:t> fazer com que as pessoas </a:t>
            </a:r>
            <a:r>
              <a:rPr lang="en-US" sz="2000" dirty="0" err="1"/>
              <a:t>não</a:t>
            </a:r>
            <a:r>
              <a:rPr lang="en-US" sz="2000" dirty="0"/>
              <a:t> </a:t>
            </a:r>
            <a:r>
              <a:rPr lang="en-US" sz="2000" dirty="0" err="1"/>
              <a:t>consigam</a:t>
            </a:r>
            <a:r>
              <a:rPr lang="en-US" sz="2000" dirty="0"/>
              <a:t> </a:t>
            </a:r>
            <a:r>
              <a:rPr lang="en-US" sz="2000" dirty="0" err="1"/>
              <a:t>participar</a:t>
            </a:r>
            <a:r>
              <a:rPr lang="en-US" sz="2000" dirty="0"/>
              <a:t> </a:t>
            </a:r>
            <a:r>
              <a:rPr lang="en-US" sz="2000" dirty="0" err="1"/>
              <a:t>plenamente</a:t>
            </a:r>
            <a:r>
              <a:rPr lang="en-US" sz="2000" dirty="0"/>
              <a:t> da vida de suas </a:t>
            </a:r>
            <a:r>
              <a:rPr lang="en-US" sz="2000" dirty="0" err="1"/>
              <a:t>comunidades</a:t>
            </a:r>
            <a:r>
              <a:rPr lang="en-US" sz="2000" dirty="0"/>
              <a:t>.</a:t>
            </a:r>
            <a:endParaRPr sz="2000" dirty="0"/>
          </a:p>
          <a:p>
            <a:pPr marL="285750" lvl="0" indent="-285750" algn="just" rtl="0">
              <a:lnSpc>
                <a:spcPct val="100000"/>
              </a:lnSpc>
              <a:spcBef>
                <a:spcPts val="600"/>
              </a:spcBef>
              <a:spcAft>
                <a:spcPts val="0"/>
              </a:spcAft>
              <a:buSzPts val="2200"/>
              <a:buChar char="•"/>
            </a:pPr>
            <a:r>
              <a:rPr lang="en-US" sz="2000" dirty="0"/>
              <a:t>Sem </a:t>
            </a:r>
            <a:r>
              <a:rPr lang="en-US" sz="2000" dirty="0" err="1"/>
              <a:t>conseguir</a:t>
            </a:r>
            <a:r>
              <a:rPr lang="en-US" sz="2000" dirty="0"/>
              <a:t> </a:t>
            </a:r>
            <a:r>
              <a:rPr lang="en-US" sz="2000" dirty="0" err="1"/>
              <a:t>obter</a:t>
            </a:r>
            <a:r>
              <a:rPr lang="en-US" sz="2000" dirty="0"/>
              <a:t> uma </a:t>
            </a:r>
            <a:r>
              <a:rPr lang="en-US" sz="2000" dirty="0" err="1"/>
              <a:t>renda</a:t>
            </a:r>
            <a:r>
              <a:rPr lang="en-US" sz="2000" dirty="0"/>
              <a:t>, as pessoas </a:t>
            </a:r>
            <a:r>
              <a:rPr lang="en-US" sz="2000" dirty="0" err="1"/>
              <a:t>podem</a:t>
            </a:r>
            <a:r>
              <a:rPr lang="en-US" sz="2000" dirty="0"/>
              <a:t> </a:t>
            </a:r>
            <a:r>
              <a:rPr lang="en-US" sz="2000" dirty="0" err="1"/>
              <a:t>rapidamente</a:t>
            </a:r>
            <a:r>
              <a:rPr lang="en-US" sz="2000" dirty="0"/>
              <a:t> </a:t>
            </a:r>
            <a:r>
              <a:rPr lang="en-US" sz="2000" dirty="0" err="1"/>
              <a:t>cair</a:t>
            </a:r>
            <a:r>
              <a:rPr lang="en-US" sz="2000" dirty="0"/>
              <a:t> na </a:t>
            </a:r>
            <a:r>
              <a:rPr lang="en-US" sz="2000" dirty="0" err="1"/>
              <a:t>pobreza</a:t>
            </a:r>
            <a:r>
              <a:rPr lang="en-US" sz="2000" dirty="0"/>
              <a:t>.</a:t>
            </a:r>
            <a:endParaRPr sz="2000" dirty="0"/>
          </a:p>
        </p:txBody>
      </p:sp>
      <p:sp>
        <p:nvSpPr>
          <p:cNvPr id="647" name="Google Shape;647;p63"/>
          <p:cNvSpPr txBox="1">
            <a:spLocks noGrp="1"/>
          </p:cNvSpPr>
          <p:nvPr>
            <p:ph type="title"/>
          </p:nvPr>
        </p:nvSpPr>
        <p:spPr>
          <a:xfrm>
            <a:off x="507205" y="506412"/>
            <a:ext cx="11363665"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Grupos</a:t>
            </a:r>
            <a:r>
              <a:rPr lang="en-US" sz="3000" dirty="0"/>
              <a:t>/</a:t>
            </a:r>
            <a:r>
              <a:rPr lang="en-US" sz="3000" dirty="0" err="1"/>
              <a:t>segmentos</a:t>
            </a:r>
            <a:r>
              <a:rPr lang="en-US" sz="3000" dirty="0"/>
              <a:t> da </a:t>
            </a:r>
            <a:r>
              <a:rPr lang="en-US" sz="3000" dirty="0" err="1"/>
              <a:t>população</a:t>
            </a:r>
            <a:r>
              <a:rPr lang="en-US" sz="3000" dirty="0"/>
              <a:t> em </a:t>
            </a:r>
            <a:r>
              <a:rPr lang="en-US" sz="3000" dirty="0" err="1"/>
              <a:t>risco</a:t>
            </a:r>
            <a:r>
              <a:rPr lang="en-US" sz="3000" dirty="0"/>
              <a:t> de </a:t>
            </a:r>
            <a:r>
              <a:rPr lang="en-US" sz="3000" dirty="0" err="1"/>
              <a:t>violações</a:t>
            </a:r>
            <a:r>
              <a:rPr lang="en-US" sz="3000" dirty="0"/>
              <a:t> dos </a:t>
            </a:r>
            <a:r>
              <a:rPr lang="en-US" sz="3000" dirty="0" err="1"/>
              <a:t>direitos</a:t>
            </a:r>
            <a:r>
              <a:rPr lang="en-US" sz="3000" dirty="0"/>
              <a:t> </a:t>
            </a:r>
            <a:r>
              <a:rPr lang="en-US" sz="3000" dirty="0" err="1"/>
              <a:t>humanos</a:t>
            </a:r>
            <a:r>
              <a:rPr lang="en-US" sz="3000" dirty="0"/>
              <a:t> - 14</a:t>
            </a:r>
            <a:endParaRP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64"/>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64</a:t>
            </a:fld>
            <a:endParaRPr/>
          </a:p>
        </p:txBody>
      </p:sp>
      <p:sp>
        <p:nvSpPr>
          <p:cNvPr id="654" name="Google Shape;654;p64"/>
          <p:cNvSpPr txBox="1">
            <a:spLocks noGrp="1"/>
          </p:cNvSpPr>
          <p:nvPr>
            <p:ph type="body" idx="1"/>
          </p:nvPr>
        </p:nvSpPr>
        <p:spPr>
          <a:xfrm>
            <a:off x="507195" y="2107326"/>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dirty="0" err="1">
                <a:solidFill>
                  <a:schemeClr val="accent2"/>
                </a:solidFill>
                <a:latin typeface="Century Gothic"/>
                <a:ea typeface="Century Gothic"/>
                <a:cs typeface="Century Gothic"/>
                <a:sym typeface="Century Gothic"/>
              </a:rPr>
              <a:t>Aumento</a:t>
            </a:r>
            <a:r>
              <a:rPr lang="en-US" sz="2200" b="1" dirty="0">
                <a:solidFill>
                  <a:schemeClr val="accent2"/>
                </a:solidFill>
                <a:latin typeface="Century Gothic"/>
                <a:ea typeface="Century Gothic"/>
                <a:cs typeface="Century Gothic"/>
                <a:sym typeface="Century Gothic"/>
              </a:rPr>
              <a:t> das </a:t>
            </a:r>
            <a:r>
              <a:rPr lang="en-US" sz="2200" b="1" dirty="0" err="1">
                <a:solidFill>
                  <a:schemeClr val="accent2"/>
                </a:solidFill>
                <a:latin typeface="Century Gothic"/>
                <a:ea typeface="Century Gothic"/>
                <a:cs typeface="Century Gothic"/>
                <a:sym typeface="Century Gothic"/>
              </a:rPr>
              <a:t>taxas</a:t>
            </a:r>
            <a:r>
              <a:rPr lang="en-US" sz="2200" b="1" dirty="0">
                <a:solidFill>
                  <a:schemeClr val="accent2"/>
                </a:solidFill>
                <a:latin typeface="Century Gothic"/>
                <a:ea typeface="Century Gothic"/>
                <a:cs typeface="Century Gothic"/>
                <a:sym typeface="Century Gothic"/>
              </a:rPr>
              <a:t> de </a:t>
            </a:r>
            <a:r>
              <a:rPr lang="en-US" sz="2200" b="1" dirty="0" err="1">
                <a:solidFill>
                  <a:schemeClr val="accent2"/>
                </a:solidFill>
                <a:latin typeface="Century Gothic"/>
                <a:ea typeface="Century Gothic"/>
                <a:cs typeface="Century Gothic"/>
                <a:sym typeface="Century Gothic"/>
              </a:rPr>
              <a:t>doença</a:t>
            </a:r>
            <a:r>
              <a:rPr lang="en-US" sz="2200" b="1" dirty="0">
                <a:solidFill>
                  <a:schemeClr val="accent2"/>
                </a:solidFill>
                <a:latin typeface="Century Gothic"/>
                <a:ea typeface="Century Gothic"/>
                <a:cs typeface="Century Gothic"/>
                <a:sym typeface="Century Gothic"/>
              </a:rPr>
              <a:t> e </a:t>
            </a:r>
            <a:r>
              <a:rPr lang="en-US" sz="2200" b="1" dirty="0" err="1">
                <a:solidFill>
                  <a:schemeClr val="accent2"/>
                </a:solidFill>
                <a:latin typeface="Century Gothic"/>
                <a:ea typeface="Century Gothic"/>
                <a:cs typeface="Century Gothic"/>
                <a:sym typeface="Century Gothic"/>
              </a:rPr>
              <a:t>morte</a:t>
            </a:r>
            <a:r>
              <a:rPr lang="en-US" sz="2200" b="1" dirty="0">
                <a:solidFill>
                  <a:schemeClr val="accent2"/>
                </a:solidFill>
                <a:latin typeface="Century Gothic"/>
                <a:ea typeface="Century Gothic"/>
                <a:cs typeface="Century Gothic"/>
                <a:sym typeface="Century Gothic"/>
              </a:rPr>
              <a:t> </a:t>
            </a:r>
            <a:r>
              <a:rPr lang="en-US" sz="2200" b="1" dirty="0" err="1">
                <a:solidFill>
                  <a:schemeClr val="accent2"/>
                </a:solidFill>
                <a:latin typeface="Century Gothic"/>
                <a:ea typeface="Century Gothic"/>
                <a:cs typeface="Century Gothic"/>
                <a:sym typeface="Century Gothic"/>
              </a:rPr>
              <a:t>prematura</a:t>
            </a:r>
            <a:endParaRPr dirty="0"/>
          </a:p>
        </p:txBody>
      </p:sp>
      <p:sp>
        <p:nvSpPr>
          <p:cNvPr id="655" name="Google Shape;655;p64"/>
          <p:cNvSpPr txBox="1">
            <a:spLocks noGrp="1"/>
          </p:cNvSpPr>
          <p:nvPr>
            <p:ph type="body" idx="2"/>
          </p:nvPr>
        </p:nvSpPr>
        <p:spPr>
          <a:xfrm>
            <a:off x="507183" y="3305465"/>
            <a:ext cx="11174412" cy="1788721"/>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600"/>
              </a:spcBef>
              <a:spcAft>
                <a:spcPts val="0"/>
              </a:spcAft>
              <a:buSzPts val="2200"/>
              <a:buChar char="•"/>
            </a:pPr>
            <a:r>
              <a:rPr lang="en-US" sz="2000" dirty="0"/>
              <a:t>Todos esses </a:t>
            </a:r>
            <a:r>
              <a:rPr lang="en-US" sz="2000" dirty="0" err="1"/>
              <a:t>fatores</a:t>
            </a:r>
            <a:r>
              <a:rPr lang="en-US" sz="2000" dirty="0"/>
              <a:t> se </a:t>
            </a:r>
            <a:r>
              <a:rPr lang="en-US" sz="2000" dirty="0" err="1"/>
              <a:t>combinam</a:t>
            </a:r>
            <a:r>
              <a:rPr lang="en-US" sz="2000" dirty="0"/>
              <a:t> para </a:t>
            </a:r>
            <a:r>
              <a:rPr lang="en-US" sz="2000" dirty="0" err="1"/>
              <a:t>causar</a:t>
            </a:r>
            <a:r>
              <a:rPr lang="en-US" sz="2000" dirty="0"/>
              <a:t> o </a:t>
            </a:r>
            <a:r>
              <a:rPr lang="en-US" sz="2000" dirty="0" err="1"/>
              <a:t>aumento</a:t>
            </a:r>
            <a:r>
              <a:rPr lang="en-US" sz="2000" dirty="0"/>
              <a:t> das </a:t>
            </a:r>
            <a:r>
              <a:rPr lang="en-US" sz="2000" dirty="0" err="1"/>
              <a:t>taxas</a:t>
            </a:r>
            <a:r>
              <a:rPr lang="en-US" sz="2000" dirty="0"/>
              <a:t> de </a:t>
            </a:r>
            <a:r>
              <a:rPr lang="en-US" sz="2000" dirty="0" err="1"/>
              <a:t>doenças</a:t>
            </a:r>
            <a:r>
              <a:rPr lang="en-US" sz="2000" dirty="0"/>
              <a:t> e </a:t>
            </a:r>
            <a:r>
              <a:rPr lang="en-US" sz="2000" dirty="0" err="1"/>
              <a:t>mortes</a:t>
            </a:r>
            <a:r>
              <a:rPr lang="en-US" sz="2000" dirty="0"/>
              <a:t> </a:t>
            </a:r>
            <a:r>
              <a:rPr lang="en-US" sz="2000" dirty="0" err="1"/>
              <a:t>prematuras</a:t>
            </a:r>
            <a:r>
              <a:rPr lang="en-US" sz="2000" dirty="0"/>
              <a:t>.</a:t>
            </a:r>
            <a:endParaRPr sz="2000" dirty="0"/>
          </a:p>
          <a:p>
            <a:pPr marL="285750" lvl="0" indent="-285750" algn="just" rtl="0">
              <a:lnSpc>
                <a:spcPct val="100000"/>
              </a:lnSpc>
              <a:spcBef>
                <a:spcPts val="600"/>
              </a:spcBef>
              <a:spcAft>
                <a:spcPts val="0"/>
              </a:spcAft>
              <a:buSzPts val="2200"/>
              <a:buChar char="•"/>
            </a:pPr>
            <a:r>
              <a:rPr lang="en-US" sz="2000" dirty="0"/>
              <a:t>Estudos </a:t>
            </a:r>
            <a:r>
              <a:rPr lang="en-US" sz="2000" dirty="0" err="1"/>
              <a:t>descobriram</a:t>
            </a:r>
            <a:r>
              <a:rPr lang="en-US" sz="2000" dirty="0"/>
              <a:t> que pessoas com </a:t>
            </a:r>
            <a:r>
              <a:rPr lang="en-US" sz="2000" dirty="0" err="1"/>
              <a:t>condições</a:t>
            </a:r>
            <a:r>
              <a:rPr lang="en-US" sz="2000" dirty="0"/>
              <a:t> graves de saúde mental </a:t>
            </a:r>
            <a:r>
              <a:rPr lang="en-US" sz="2000" dirty="0" err="1"/>
              <a:t>morrem</a:t>
            </a:r>
            <a:r>
              <a:rPr lang="en-US" sz="2000" dirty="0"/>
              <a:t>, em </a:t>
            </a:r>
            <a:r>
              <a:rPr lang="en-US" sz="2000" dirty="0" err="1"/>
              <a:t>média</a:t>
            </a:r>
            <a:r>
              <a:rPr lang="en-US" sz="2000" dirty="0"/>
              <a:t>, 10 a 20 </a:t>
            </a:r>
            <a:r>
              <a:rPr lang="en-US" sz="2000" dirty="0" err="1"/>
              <a:t>anos</a:t>
            </a:r>
            <a:r>
              <a:rPr lang="en-US" sz="2000" dirty="0"/>
              <a:t> </a:t>
            </a:r>
            <a:r>
              <a:rPr lang="en-US" sz="2000" dirty="0" err="1"/>
              <a:t>mais</a:t>
            </a:r>
            <a:r>
              <a:rPr lang="en-US" sz="2000" dirty="0"/>
              <a:t> </a:t>
            </a:r>
            <a:r>
              <a:rPr lang="en-US" sz="2000" dirty="0" err="1"/>
              <a:t>jovens</a:t>
            </a:r>
            <a:r>
              <a:rPr lang="en-US" sz="2000" dirty="0"/>
              <a:t> do que o resto da </a:t>
            </a:r>
            <a:r>
              <a:rPr lang="en-US" sz="2000" dirty="0" err="1"/>
              <a:t>população</a:t>
            </a:r>
            <a:r>
              <a:rPr lang="en-US" sz="2000" dirty="0"/>
              <a:t>.</a:t>
            </a:r>
            <a:endParaRPr sz="2000" dirty="0"/>
          </a:p>
        </p:txBody>
      </p:sp>
      <p:sp>
        <p:nvSpPr>
          <p:cNvPr id="656" name="Google Shape;656;p64"/>
          <p:cNvSpPr txBox="1">
            <a:spLocks noGrp="1"/>
          </p:cNvSpPr>
          <p:nvPr>
            <p:ph type="title"/>
          </p:nvPr>
        </p:nvSpPr>
        <p:spPr>
          <a:xfrm>
            <a:off x="507206" y="506412"/>
            <a:ext cx="11379994"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Grupos</a:t>
            </a:r>
            <a:r>
              <a:rPr lang="en-US" sz="3000" dirty="0"/>
              <a:t>/</a:t>
            </a:r>
            <a:r>
              <a:rPr lang="en-US" sz="3000" dirty="0" err="1"/>
              <a:t>segmentos</a:t>
            </a:r>
            <a:r>
              <a:rPr lang="en-US" sz="3000" dirty="0"/>
              <a:t> da </a:t>
            </a:r>
            <a:r>
              <a:rPr lang="en-US" sz="3000" dirty="0" err="1"/>
              <a:t>população</a:t>
            </a:r>
            <a:r>
              <a:rPr lang="en-US" sz="3000" dirty="0"/>
              <a:t> em </a:t>
            </a:r>
            <a:r>
              <a:rPr lang="en-US" sz="3000" dirty="0" err="1"/>
              <a:t>risco</a:t>
            </a:r>
            <a:r>
              <a:rPr lang="en-US" sz="3000" dirty="0"/>
              <a:t> de </a:t>
            </a:r>
            <a:r>
              <a:rPr lang="en-US" sz="3000" dirty="0" err="1"/>
              <a:t>violações</a:t>
            </a:r>
            <a:r>
              <a:rPr lang="en-US" sz="3000" dirty="0"/>
              <a:t> dos </a:t>
            </a:r>
            <a:r>
              <a:rPr lang="en-US" sz="3000" dirty="0" err="1"/>
              <a:t>direitos</a:t>
            </a:r>
            <a:r>
              <a:rPr lang="en-US" sz="3000" dirty="0"/>
              <a:t> </a:t>
            </a:r>
            <a:r>
              <a:rPr lang="en-US" sz="3000" dirty="0" err="1"/>
              <a:t>humanos</a:t>
            </a:r>
            <a:r>
              <a:rPr lang="en-US" sz="3000" dirty="0"/>
              <a:t> - 15</a:t>
            </a:r>
            <a:endParaRP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65"/>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65</a:t>
            </a:fld>
            <a:endParaRPr/>
          </a:p>
        </p:txBody>
      </p:sp>
      <p:sp>
        <p:nvSpPr>
          <p:cNvPr id="663" name="Google Shape;663;p65"/>
          <p:cNvSpPr txBox="1">
            <a:spLocks noGrp="1"/>
          </p:cNvSpPr>
          <p:nvPr>
            <p:ph type="title"/>
          </p:nvPr>
        </p:nvSpPr>
        <p:spPr>
          <a:xfrm>
            <a:off x="507206" y="2313946"/>
            <a:ext cx="11176000" cy="432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accent1"/>
              </a:buClr>
              <a:buSzPts val="4000"/>
              <a:buFont typeface="Century Gothic"/>
              <a:buNone/>
            </a:pPr>
            <a:r>
              <a:rPr lang="en-US" dirty="0"/>
              <a:t>Tema</a:t>
            </a:r>
            <a:r>
              <a:rPr lang="en-US" sz="4000" dirty="0"/>
              <a:t> 6: </a:t>
            </a:r>
            <a:r>
              <a:rPr lang="en-US" sz="4000" dirty="0" err="1"/>
              <a:t>Consequências</a:t>
            </a:r>
            <a:r>
              <a:rPr lang="en-US" sz="4000" dirty="0"/>
              <a:t> das </a:t>
            </a:r>
            <a:r>
              <a:rPr lang="en-US" sz="4000" dirty="0" err="1"/>
              <a:t>violações</a:t>
            </a:r>
            <a:r>
              <a:rPr lang="en-US" sz="4000" dirty="0"/>
              <a:t> dos </a:t>
            </a:r>
            <a:r>
              <a:rPr lang="en-US" sz="4000" dirty="0" err="1"/>
              <a:t>direitos</a:t>
            </a:r>
            <a:r>
              <a:rPr lang="en-US" sz="4000" dirty="0"/>
              <a:t> </a:t>
            </a:r>
            <a:r>
              <a:rPr lang="en-US" sz="4000" dirty="0" err="1"/>
              <a:t>humanos</a:t>
            </a:r>
            <a:endParaRP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66"/>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66</a:t>
            </a:fld>
            <a:endParaRPr/>
          </a:p>
        </p:txBody>
      </p:sp>
      <p:sp>
        <p:nvSpPr>
          <p:cNvPr id="670" name="Google Shape;670;p66"/>
          <p:cNvSpPr txBox="1">
            <a:spLocks noGrp="1"/>
          </p:cNvSpPr>
          <p:nvPr>
            <p:ph type="body" idx="2"/>
          </p:nvPr>
        </p:nvSpPr>
        <p:spPr>
          <a:xfrm>
            <a:off x="841346" y="1992085"/>
            <a:ext cx="10646400" cy="4223700"/>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600"/>
              </a:spcBef>
              <a:spcAft>
                <a:spcPts val="0"/>
              </a:spcAft>
              <a:buSzPts val="2200"/>
              <a:buChar char="•"/>
            </a:pPr>
            <a:r>
              <a:rPr lang="en-US" sz="2000" dirty="0" err="1"/>
              <a:t>Mulheres</a:t>
            </a:r>
            <a:endParaRPr sz="2000" dirty="0"/>
          </a:p>
          <a:p>
            <a:pPr marL="285750" lvl="0" indent="-285750" algn="just" rtl="0">
              <a:lnSpc>
                <a:spcPct val="100000"/>
              </a:lnSpc>
              <a:spcBef>
                <a:spcPts val="600"/>
              </a:spcBef>
              <a:spcAft>
                <a:spcPts val="0"/>
              </a:spcAft>
              <a:buSzPts val="2200"/>
              <a:buChar char="•"/>
            </a:pPr>
            <a:r>
              <a:rPr lang="en-US" sz="2000" dirty="0" err="1"/>
              <a:t>Refugiados</a:t>
            </a:r>
            <a:endParaRPr sz="2000" dirty="0"/>
          </a:p>
          <a:p>
            <a:pPr marL="285750" lvl="0" indent="-285750" algn="just" rtl="0">
              <a:lnSpc>
                <a:spcPct val="100000"/>
              </a:lnSpc>
              <a:spcBef>
                <a:spcPts val="600"/>
              </a:spcBef>
              <a:spcAft>
                <a:spcPts val="0"/>
              </a:spcAft>
              <a:buSzPts val="2200"/>
              <a:buChar char="•"/>
            </a:pPr>
            <a:r>
              <a:rPr lang="en-US" sz="2000" dirty="0" err="1"/>
              <a:t>Povos</a:t>
            </a:r>
            <a:r>
              <a:rPr lang="en-US" sz="2000" dirty="0"/>
              <a:t> </a:t>
            </a:r>
            <a:r>
              <a:rPr lang="en-US" sz="2000" dirty="0" err="1"/>
              <a:t>indígenas</a:t>
            </a:r>
            <a:endParaRPr sz="2000" dirty="0"/>
          </a:p>
          <a:p>
            <a:pPr marL="285750" lvl="0" indent="-285750" algn="just" rtl="0">
              <a:lnSpc>
                <a:spcPct val="100000"/>
              </a:lnSpc>
              <a:spcBef>
                <a:spcPts val="600"/>
              </a:spcBef>
              <a:spcAft>
                <a:spcPts val="0"/>
              </a:spcAft>
              <a:buSzPts val="2200"/>
              <a:buChar char="•"/>
            </a:pPr>
            <a:r>
              <a:rPr lang="en-US" sz="2000" dirty="0"/>
              <a:t>Pessoas </a:t>
            </a:r>
            <a:r>
              <a:rPr lang="en-US" sz="2000" dirty="0" err="1"/>
              <a:t>lésbicas</a:t>
            </a:r>
            <a:r>
              <a:rPr lang="en-US" sz="2000" dirty="0"/>
              <a:t>, gays, </a:t>
            </a:r>
            <a:r>
              <a:rPr lang="en-US" sz="2000" dirty="0" err="1"/>
              <a:t>bissexuais</a:t>
            </a:r>
            <a:r>
              <a:rPr lang="en-US" sz="2000" dirty="0"/>
              <a:t>, </a:t>
            </a:r>
            <a:r>
              <a:rPr lang="en-US" sz="2000" dirty="0" err="1"/>
              <a:t>transgêneros</a:t>
            </a:r>
            <a:r>
              <a:rPr lang="en-US" sz="2000" dirty="0"/>
              <a:t>, </a:t>
            </a:r>
            <a:r>
              <a:rPr lang="en-US" sz="2000" dirty="0" err="1"/>
              <a:t>intersexuais</a:t>
            </a:r>
            <a:r>
              <a:rPr lang="en-US" sz="2000" dirty="0"/>
              <a:t> ou em processo de </a:t>
            </a:r>
            <a:r>
              <a:rPr lang="en-US" sz="2000" dirty="0" err="1"/>
              <a:t>questionamento</a:t>
            </a:r>
            <a:r>
              <a:rPr lang="en-US" sz="2000" dirty="0"/>
              <a:t> (LGBTIQ)</a:t>
            </a:r>
            <a:endParaRPr sz="2000" dirty="0"/>
          </a:p>
          <a:p>
            <a:pPr marL="285750" lvl="0" indent="-285750" algn="just" rtl="0">
              <a:lnSpc>
                <a:spcPct val="100000"/>
              </a:lnSpc>
              <a:spcBef>
                <a:spcPts val="600"/>
              </a:spcBef>
              <a:spcAft>
                <a:spcPts val="0"/>
              </a:spcAft>
              <a:buSzPts val="2200"/>
              <a:buChar char="•"/>
            </a:pPr>
            <a:r>
              <a:rPr lang="en-US" sz="2000" dirty="0" err="1"/>
              <a:t>Crianças</a:t>
            </a:r>
            <a:endParaRPr sz="2000" dirty="0"/>
          </a:p>
          <a:p>
            <a:pPr marL="285750" lvl="0" indent="-285750" algn="just" rtl="0">
              <a:lnSpc>
                <a:spcPct val="100000"/>
              </a:lnSpc>
              <a:spcBef>
                <a:spcPts val="600"/>
              </a:spcBef>
              <a:spcAft>
                <a:spcPts val="0"/>
              </a:spcAft>
              <a:buSzPts val="2200"/>
              <a:buChar char="•"/>
            </a:pPr>
            <a:r>
              <a:rPr lang="en-US" sz="2000" dirty="0"/>
              <a:t>Pessoas com HIV/AIDS</a:t>
            </a:r>
            <a:endParaRPr sz="2000" dirty="0"/>
          </a:p>
          <a:p>
            <a:pPr marL="285750" lvl="0" indent="-285750" algn="just" rtl="0">
              <a:lnSpc>
                <a:spcPct val="100000"/>
              </a:lnSpc>
              <a:spcBef>
                <a:spcPts val="600"/>
              </a:spcBef>
              <a:spcAft>
                <a:spcPts val="0"/>
              </a:spcAft>
              <a:buSzPts val="2200"/>
              <a:buChar char="•"/>
            </a:pPr>
            <a:r>
              <a:rPr lang="en-US" sz="2000" dirty="0" err="1"/>
              <a:t>Crianças</a:t>
            </a:r>
            <a:r>
              <a:rPr lang="en-US" sz="2000" dirty="0"/>
              <a:t> e </a:t>
            </a:r>
            <a:r>
              <a:rPr lang="en-US" sz="2000" dirty="0" err="1"/>
              <a:t>adultos</a:t>
            </a:r>
            <a:r>
              <a:rPr lang="en-US" sz="2000" dirty="0"/>
              <a:t> com </a:t>
            </a:r>
            <a:r>
              <a:rPr lang="en-US" sz="2000" dirty="0" err="1"/>
              <a:t>deficiências</a:t>
            </a:r>
            <a:r>
              <a:rPr lang="en-US" sz="2000" dirty="0"/>
              <a:t>, </a:t>
            </a:r>
            <a:r>
              <a:rPr lang="en-US" sz="2000" dirty="0" err="1"/>
              <a:t>particularmente</a:t>
            </a:r>
            <a:r>
              <a:rPr lang="en-US" sz="2000" dirty="0"/>
              <a:t> </a:t>
            </a:r>
            <a:r>
              <a:rPr lang="en-US" sz="2000" dirty="0" err="1"/>
              <a:t>aqueles</a:t>
            </a:r>
            <a:r>
              <a:rPr lang="en-US" sz="2000" dirty="0"/>
              <a:t> com </a:t>
            </a:r>
            <a:r>
              <a:rPr lang="en-US" sz="2000" dirty="0" err="1"/>
              <a:t>deficiências</a:t>
            </a:r>
            <a:r>
              <a:rPr lang="en-US" sz="2000" dirty="0"/>
              <a:t> </a:t>
            </a:r>
            <a:r>
              <a:rPr lang="en-US" sz="2000" dirty="0" err="1"/>
              <a:t>psicossociais</a:t>
            </a:r>
            <a:r>
              <a:rPr lang="en-US" sz="2000" dirty="0"/>
              <a:t>, </a:t>
            </a:r>
            <a:r>
              <a:rPr lang="en-US" sz="2000" dirty="0" err="1"/>
              <a:t>intelectuais</a:t>
            </a:r>
            <a:r>
              <a:rPr lang="en-US" sz="2000" dirty="0"/>
              <a:t> ou </a:t>
            </a:r>
            <a:r>
              <a:rPr lang="en-US" sz="2000" dirty="0" err="1"/>
              <a:t>cognitivas</a:t>
            </a:r>
            <a:endParaRPr sz="2000" dirty="0"/>
          </a:p>
          <a:p>
            <a:pPr marL="285750" lvl="0" indent="-285750" algn="just" rtl="0">
              <a:lnSpc>
                <a:spcPct val="100000"/>
              </a:lnSpc>
              <a:spcBef>
                <a:spcPts val="600"/>
              </a:spcBef>
              <a:spcAft>
                <a:spcPts val="0"/>
              </a:spcAft>
              <a:buSzPts val="2200"/>
              <a:buChar char="•"/>
            </a:pPr>
            <a:r>
              <a:rPr lang="en-US" sz="2000" dirty="0" err="1"/>
              <a:t>Idosos</a:t>
            </a:r>
            <a:r>
              <a:rPr lang="en-US" sz="2000" dirty="0"/>
              <a:t>.</a:t>
            </a:r>
            <a:endParaRPr sz="2000" dirty="0"/>
          </a:p>
        </p:txBody>
      </p:sp>
      <p:sp>
        <p:nvSpPr>
          <p:cNvPr id="671" name="Google Shape;671;p66"/>
          <p:cNvSpPr txBox="1">
            <a:spLocks noGrp="1"/>
          </p:cNvSpPr>
          <p:nvPr>
            <p:ph type="title"/>
          </p:nvPr>
        </p:nvSpPr>
        <p:spPr>
          <a:xfrm>
            <a:off x="507206" y="506412"/>
            <a:ext cx="11314680"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Exercício 6.1: </a:t>
            </a:r>
            <a:r>
              <a:rPr lang="en-US" sz="3000" dirty="0" err="1"/>
              <a:t>Identifique</a:t>
            </a:r>
            <a:r>
              <a:rPr lang="en-US" sz="3000" dirty="0"/>
              <a:t> </a:t>
            </a:r>
            <a:r>
              <a:rPr lang="en-US" sz="3000" dirty="0" err="1"/>
              <a:t>exemplos</a:t>
            </a:r>
            <a:r>
              <a:rPr lang="en-US" sz="3000" dirty="0"/>
              <a:t> de </a:t>
            </a:r>
            <a:r>
              <a:rPr lang="en-US" sz="3000" dirty="0" err="1"/>
              <a:t>violações</a:t>
            </a:r>
            <a:r>
              <a:rPr lang="en-US" sz="3000" dirty="0"/>
              <a:t> dos </a:t>
            </a:r>
            <a:r>
              <a:rPr lang="en-US" sz="3000" dirty="0" err="1"/>
              <a:t>direitos</a:t>
            </a:r>
            <a:r>
              <a:rPr lang="en-US" sz="3000" dirty="0"/>
              <a:t> </a:t>
            </a:r>
            <a:r>
              <a:rPr lang="en-US" sz="3000" dirty="0" err="1"/>
              <a:t>humanos</a:t>
            </a:r>
            <a:endParaRP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67"/>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67</a:t>
            </a:fld>
            <a:endParaRPr/>
          </a:p>
        </p:txBody>
      </p:sp>
      <p:sp>
        <p:nvSpPr>
          <p:cNvPr id="678" name="Google Shape;678;p67"/>
          <p:cNvSpPr txBox="1">
            <a:spLocks noGrp="1"/>
          </p:cNvSpPr>
          <p:nvPr>
            <p:ph type="body" idx="1"/>
          </p:nvPr>
        </p:nvSpPr>
        <p:spPr>
          <a:xfrm>
            <a:off x="507207" y="1653204"/>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dirty="0" err="1">
                <a:solidFill>
                  <a:schemeClr val="accent2"/>
                </a:solidFill>
                <a:latin typeface="Century Gothic"/>
                <a:ea typeface="Century Gothic"/>
                <a:cs typeface="Century Gothic"/>
                <a:sym typeface="Century Gothic"/>
              </a:rPr>
              <a:t>Mulheres</a:t>
            </a:r>
            <a:endParaRPr dirty="0"/>
          </a:p>
        </p:txBody>
      </p:sp>
      <p:sp>
        <p:nvSpPr>
          <p:cNvPr id="679" name="Google Shape;679;p67"/>
          <p:cNvSpPr txBox="1">
            <a:spLocks noGrp="1"/>
          </p:cNvSpPr>
          <p:nvPr>
            <p:ph type="body" idx="2"/>
          </p:nvPr>
        </p:nvSpPr>
        <p:spPr>
          <a:xfrm>
            <a:off x="671736" y="2501593"/>
            <a:ext cx="10579905" cy="2919204"/>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Aft>
                <a:spcPts val="0"/>
              </a:spcAft>
              <a:buSzPts val="2200"/>
              <a:buChar char="•"/>
            </a:pPr>
            <a:r>
              <a:rPr lang="en-US" sz="2000" dirty="0" err="1"/>
              <a:t>Muitas</a:t>
            </a:r>
            <a:r>
              <a:rPr lang="en-US" sz="2000" dirty="0"/>
              <a:t> </a:t>
            </a:r>
            <a:r>
              <a:rPr lang="en-US" sz="2000" dirty="0" err="1"/>
              <a:t>mulheres</a:t>
            </a:r>
            <a:r>
              <a:rPr lang="en-US" sz="2000" dirty="0"/>
              <a:t> </a:t>
            </a:r>
            <a:r>
              <a:rPr lang="en-US" sz="2000" dirty="0" err="1"/>
              <a:t>têm</a:t>
            </a:r>
            <a:r>
              <a:rPr lang="en-US" sz="2000" dirty="0"/>
              <a:t> seus </a:t>
            </a:r>
            <a:r>
              <a:rPr lang="en-US" sz="2000" dirty="0" err="1"/>
              <a:t>direitos</a:t>
            </a:r>
            <a:r>
              <a:rPr lang="en-US" sz="2000" dirty="0"/>
              <a:t> </a:t>
            </a:r>
            <a:r>
              <a:rPr lang="en-US" sz="2000" dirty="0" err="1"/>
              <a:t>humanos</a:t>
            </a:r>
            <a:r>
              <a:rPr lang="en-US" sz="2000" dirty="0"/>
              <a:t> </a:t>
            </a:r>
            <a:r>
              <a:rPr lang="en-US" sz="2000" dirty="0" err="1"/>
              <a:t>violados</a:t>
            </a:r>
            <a:r>
              <a:rPr lang="en-US" sz="2000" dirty="0"/>
              <a:t>.</a:t>
            </a:r>
            <a:endParaRPr sz="2000" dirty="0"/>
          </a:p>
          <a:p>
            <a:pPr marL="285750" lvl="0" indent="-285750" algn="just" rtl="0">
              <a:lnSpc>
                <a:spcPct val="100000"/>
              </a:lnSpc>
              <a:spcAft>
                <a:spcPts val="0"/>
              </a:spcAft>
              <a:buSzPts val="2200"/>
              <a:buChar char="•"/>
            </a:pPr>
            <a:r>
              <a:rPr lang="en-US" sz="2000" dirty="0" err="1"/>
              <a:t>Exemplos</a:t>
            </a:r>
            <a:r>
              <a:rPr lang="en-US" sz="2000" dirty="0"/>
              <a:t> </a:t>
            </a:r>
            <a:r>
              <a:rPr lang="en-US" sz="2000" dirty="0" err="1"/>
              <a:t>incluem</a:t>
            </a:r>
            <a:r>
              <a:rPr lang="en-US" sz="2000" dirty="0"/>
              <a:t>:</a:t>
            </a:r>
            <a:endParaRPr sz="2000" dirty="0"/>
          </a:p>
          <a:p>
            <a:pPr marL="631825" lvl="2" indent="-285750" algn="just" rtl="0">
              <a:lnSpc>
                <a:spcPct val="100000"/>
              </a:lnSpc>
              <a:spcBef>
                <a:spcPts val="0"/>
              </a:spcBef>
              <a:spcAft>
                <a:spcPts val="0"/>
              </a:spcAft>
              <a:buSzPts val="2000"/>
              <a:buChar char="•"/>
            </a:pPr>
            <a:r>
              <a:rPr lang="en-US" dirty="0"/>
              <a:t>O </a:t>
            </a:r>
            <a:r>
              <a:rPr lang="en-US" dirty="0" err="1"/>
              <a:t>direito</a:t>
            </a:r>
            <a:r>
              <a:rPr lang="en-US" dirty="0"/>
              <a:t> à vida (</a:t>
            </a:r>
            <a:r>
              <a:rPr lang="en-US" dirty="0" err="1"/>
              <a:t>artigo</a:t>
            </a:r>
            <a:r>
              <a:rPr lang="en-US" dirty="0"/>
              <a:t> 3).</a:t>
            </a:r>
            <a:endParaRPr dirty="0"/>
          </a:p>
          <a:p>
            <a:pPr marL="631825" lvl="2" indent="-285750" algn="just" rtl="0">
              <a:lnSpc>
                <a:spcPct val="100000"/>
              </a:lnSpc>
              <a:spcBef>
                <a:spcPts val="0"/>
              </a:spcBef>
              <a:spcAft>
                <a:spcPts val="0"/>
              </a:spcAft>
              <a:buSzPts val="2000"/>
              <a:buChar char="•"/>
            </a:pPr>
            <a:r>
              <a:rPr lang="en-US" dirty="0"/>
              <a:t>O </a:t>
            </a:r>
            <a:r>
              <a:rPr lang="en-US" dirty="0" err="1"/>
              <a:t>direito</a:t>
            </a:r>
            <a:r>
              <a:rPr lang="en-US" dirty="0"/>
              <a:t> ao </a:t>
            </a:r>
            <a:r>
              <a:rPr lang="en-US" dirty="0" err="1"/>
              <a:t>trabalho</a:t>
            </a:r>
            <a:r>
              <a:rPr lang="en-US" dirty="0"/>
              <a:t> (</a:t>
            </a:r>
            <a:r>
              <a:rPr lang="en-US" dirty="0" err="1"/>
              <a:t>artigo</a:t>
            </a:r>
            <a:r>
              <a:rPr lang="en-US" dirty="0"/>
              <a:t> 23).</a:t>
            </a:r>
            <a:endParaRPr dirty="0"/>
          </a:p>
          <a:p>
            <a:pPr marL="631825" lvl="2" indent="-285750" algn="just" rtl="0">
              <a:lnSpc>
                <a:spcPct val="100000"/>
              </a:lnSpc>
              <a:spcBef>
                <a:spcPts val="0"/>
              </a:spcBef>
              <a:spcAft>
                <a:spcPts val="0"/>
              </a:spcAft>
              <a:buSzPts val="2000"/>
              <a:buChar char="•"/>
            </a:pPr>
            <a:r>
              <a:rPr lang="en-US" dirty="0"/>
              <a:t>O </a:t>
            </a:r>
            <a:r>
              <a:rPr lang="en-US" dirty="0" err="1"/>
              <a:t>direito</a:t>
            </a:r>
            <a:r>
              <a:rPr lang="en-US" dirty="0"/>
              <a:t> à </a:t>
            </a:r>
            <a:r>
              <a:rPr lang="en-US" dirty="0" err="1"/>
              <a:t>educação</a:t>
            </a:r>
            <a:r>
              <a:rPr lang="en-US" dirty="0"/>
              <a:t> (</a:t>
            </a:r>
            <a:r>
              <a:rPr lang="en-US" dirty="0" err="1"/>
              <a:t>artigo</a:t>
            </a:r>
            <a:r>
              <a:rPr lang="en-US" dirty="0"/>
              <a:t> 26).</a:t>
            </a:r>
            <a:endParaRPr dirty="0"/>
          </a:p>
          <a:p>
            <a:pPr marL="631825" lvl="2" indent="-285750" algn="just" rtl="0">
              <a:lnSpc>
                <a:spcPct val="100000"/>
              </a:lnSpc>
              <a:spcBef>
                <a:spcPts val="0"/>
              </a:spcBef>
              <a:spcAft>
                <a:spcPts val="0"/>
              </a:spcAft>
              <a:buSzPts val="2000"/>
              <a:buChar char="•"/>
            </a:pPr>
            <a:r>
              <a:rPr lang="en-US" dirty="0"/>
              <a:t>O </a:t>
            </a:r>
            <a:r>
              <a:rPr lang="en-US" dirty="0" err="1"/>
              <a:t>direito</a:t>
            </a:r>
            <a:r>
              <a:rPr lang="en-US" dirty="0"/>
              <a:t> à </a:t>
            </a:r>
            <a:r>
              <a:rPr lang="en-US" dirty="0" err="1"/>
              <a:t>igualdade</a:t>
            </a:r>
            <a:r>
              <a:rPr lang="en-US" dirty="0"/>
              <a:t> de </a:t>
            </a:r>
            <a:r>
              <a:rPr lang="en-US" dirty="0" err="1"/>
              <a:t>remuneração</a:t>
            </a:r>
            <a:r>
              <a:rPr lang="en-US" dirty="0"/>
              <a:t> por </a:t>
            </a:r>
            <a:r>
              <a:rPr lang="en-US" dirty="0" err="1"/>
              <a:t>trabalho</a:t>
            </a:r>
            <a:r>
              <a:rPr lang="en-US" dirty="0"/>
              <a:t> </a:t>
            </a:r>
            <a:r>
              <a:rPr lang="en-US" dirty="0" err="1"/>
              <a:t>igual</a:t>
            </a:r>
            <a:r>
              <a:rPr lang="en-US" dirty="0"/>
              <a:t> (</a:t>
            </a:r>
            <a:r>
              <a:rPr lang="en-US" dirty="0" err="1"/>
              <a:t>artigo</a:t>
            </a:r>
            <a:r>
              <a:rPr lang="en-US" dirty="0"/>
              <a:t> 23).</a:t>
            </a:r>
            <a:endParaRPr dirty="0"/>
          </a:p>
          <a:p>
            <a:pPr marL="631825" lvl="2" indent="-285750" algn="just" rtl="0">
              <a:lnSpc>
                <a:spcPct val="100000"/>
              </a:lnSpc>
              <a:spcBef>
                <a:spcPts val="0"/>
              </a:spcBef>
              <a:spcAft>
                <a:spcPts val="0"/>
              </a:spcAft>
              <a:buSzPts val="2000"/>
              <a:buChar char="•"/>
            </a:pPr>
            <a:r>
              <a:rPr lang="en-US" dirty="0"/>
              <a:t>O </a:t>
            </a:r>
            <a:r>
              <a:rPr lang="en-US" dirty="0" err="1"/>
              <a:t>direito</a:t>
            </a:r>
            <a:r>
              <a:rPr lang="en-US" dirty="0"/>
              <a:t> ao </a:t>
            </a:r>
            <a:r>
              <a:rPr lang="en-US" dirty="0" err="1"/>
              <a:t>casamento</a:t>
            </a:r>
            <a:r>
              <a:rPr lang="en-US" dirty="0"/>
              <a:t> (</a:t>
            </a:r>
            <a:r>
              <a:rPr lang="en-US" dirty="0" err="1"/>
              <a:t>artigo</a:t>
            </a:r>
            <a:r>
              <a:rPr lang="en-US" dirty="0"/>
              <a:t> 16).</a:t>
            </a:r>
            <a:endParaRPr dirty="0"/>
          </a:p>
          <a:p>
            <a:pPr marL="631825" lvl="2" indent="-285750" algn="just" rtl="0">
              <a:lnSpc>
                <a:spcPct val="100000"/>
              </a:lnSpc>
              <a:spcBef>
                <a:spcPts val="0"/>
              </a:spcBef>
              <a:spcAft>
                <a:spcPts val="0"/>
              </a:spcAft>
              <a:buSzPts val="2000"/>
              <a:buChar char="•"/>
            </a:pPr>
            <a:r>
              <a:rPr lang="en-US" dirty="0"/>
              <a:t>O </a:t>
            </a:r>
            <a:r>
              <a:rPr lang="en-US" dirty="0" err="1"/>
              <a:t>direito</a:t>
            </a:r>
            <a:r>
              <a:rPr lang="en-US" dirty="0"/>
              <a:t> de </a:t>
            </a:r>
            <a:r>
              <a:rPr lang="en-US" dirty="0" err="1"/>
              <a:t>não</a:t>
            </a:r>
            <a:r>
              <a:rPr lang="en-US" dirty="0"/>
              <a:t> ser </a:t>
            </a:r>
            <a:r>
              <a:rPr lang="en-US" dirty="0" err="1"/>
              <a:t>submetida</a:t>
            </a:r>
            <a:r>
              <a:rPr lang="en-US" dirty="0"/>
              <a:t> a </a:t>
            </a:r>
            <a:r>
              <a:rPr lang="en-US" dirty="0" err="1"/>
              <a:t>tortura</a:t>
            </a:r>
            <a:r>
              <a:rPr lang="en-US" dirty="0"/>
              <a:t> e a </a:t>
            </a:r>
            <a:r>
              <a:rPr lang="en-US" dirty="0" err="1"/>
              <a:t>tratamentos</a:t>
            </a:r>
            <a:r>
              <a:rPr lang="en-US" dirty="0"/>
              <a:t> ou </a:t>
            </a:r>
            <a:r>
              <a:rPr lang="en-US" dirty="0" err="1"/>
              <a:t>punições</a:t>
            </a:r>
            <a:r>
              <a:rPr lang="en-US" dirty="0"/>
              <a:t> </a:t>
            </a:r>
            <a:r>
              <a:rPr lang="en-US" dirty="0" err="1"/>
              <a:t>cruéis</a:t>
            </a:r>
            <a:r>
              <a:rPr lang="en-US" dirty="0"/>
              <a:t>, </a:t>
            </a:r>
            <a:r>
              <a:rPr lang="en-US" dirty="0" err="1"/>
              <a:t>desumanos</a:t>
            </a:r>
            <a:r>
              <a:rPr lang="en-US" dirty="0"/>
              <a:t> ou </a:t>
            </a:r>
            <a:r>
              <a:rPr lang="en-US" dirty="0" err="1"/>
              <a:t>degradantes</a:t>
            </a:r>
            <a:r>
              <a:rPr lang="en-US" dirty="0"/>
              <a:t> (</a:t>
            </a:r>
            <a:r>
              <a:rPr lang="en-US" dirty="0" err="1"/>
              <a:t>artigo</a:t>
            </a:r>
            <a:r>
              <a:rPr lang="en-US" dirty="0"/>
              <a:t> 5).</a:t>
            </a:r>
            <a:endParaRPr dirty="0"/>
          </a:p>
        </p:txBody>
      </p:sp>
      <p:sp>
        <p:nvSpPr>
          <p:cNvPr id="680" name="Google Shape;680;p67"/>
          <p:cNvSpPr txBox="1">
            <a:spLocks noGrp="1"/>
          </p:cNvSpPr>
          <p:nvPr>
            <p:ph type="title"/>
          </p:nvPr>
        </p:nvSpPr>
        <p:spPr>
          <a:xfrm>
            <a:off x="507206" y="506412"/>
            <a:ext cx="11543280"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Apresentação</a:t>
            </a:r>
            <a:r>
              <a:rPr lang="en-US" sz="3000" dirty="0"/>
              <a:t>: </a:t>
            </a:r>
            <a:r>
              <a:rPr lang="en-US" sz="3000" dirty="0" err="1"/>
              <a:t>Grupos</a:t>
            </a:r>
            <a:r>
              <a:rPr lang="en-US" sz="3000" dirty="0"/>
              <a:t> </a:t>
            </a:r>
            <a:r>
              <a:rPr lang="en-US" sz="3000" dirty="0" err="1"/>
              <a:t>frequentemente</a:t>
            </a:r>
            <a:r>
              <a:rPr lang="en-US" sz="3000" dirty="0"/>
              <a:t> </a:t>
            </a:r>
            <a:r>
              <a:rPr lang="en-US" sz="3000" dirty="0" err="1"/>
              <a:t>sujeitos</a:t>
            </a:r>
            <a:r>
              <a:rPr lang="en-US" sz="3000" dirty="0"/>
              <a:t> a </a:t>
            </a:r>
            <a:r>
              <a:rPr lang="en-US" sz="3000" dirty="0" err="1"/>
              <a:t>violações</a:t>
            </a:r>
            <a:r>
              <a:rPr lang="en-US" sz="3000" dirty="0"/>
              <a:t> dos </a:t>
            </a:r>
            <a:r>
              <a:rPr lang="en-US" sz="3000" dirty="0" err="1"/>
              <a:t>direitos</a:t>
            </a:r>
            <a:r>
              <a:rPr lang="en-US" sz="3000" dirty="0"/>
              <a:t> </a:t>
            </a:r>
            <a:r>
              <a:rPr lang="en-US" sz="3000" dirty="0" err="1"/>
              <a:t>humanos</a:t>
            </a:r>
            <a:r>
              <a:rPr lang="en-US" sz="3000" dirty="0"/>
              <a:t> - 1</a:t>
            </a:r>
            <a:endParaRP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68"/>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68</a:t>
            </a:fld>
            <a:endParaRPr/>
          </a:p>
        </p:txBody>
      </p:sp>
      <p:sp>
        <p:nvSpPr>
          <p:cNvPr id="687" name="Google Shape;687;p68"/>
          <p:cNvSpPr txBox="1">
            <a:spLocks noGrp="1"/>
          </p:cNvSpPr>
          <p:nvPr>
            <p:ph type="body" idx="1"/>
          </p:nvPr>
        </p:nvSpPr>
        <p:spPr>
          <a:xfrm>
            <a:off x="507195" y="2001887"/>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dirty="0" err="1">
                <a:solidFill>
                  <a:schemeClr val="accent2"/>
                </a:solidFill>
                <a:latin typeface="Century Gothic"/>
                <a:ea typeface="Century Gothic"/>
                <a:cs typeface="Century Gothic"/>
                <a:sym typeface="Century Gothic"/>
              </a:rPr>
              <a:t>Refugiados</a:t>
            </a:r>
            <a:endParaRPr dirty="0"/>
          </a:p>
        </p:txBody>
      </p:sp>
      <p:sp>
        <p:nvSpPr>
          <p:cNvPr id="688" name="Google Shape;688;p68"/>
          <p:cNvSpPr txBox="1">
            <a:spLocks noGrp="1"/>
          </p:cNvSpPr>
          <p:nvPr>
            <p:ph type="body" idx="2"/>
          </p:nvPr>
        </p:nvSpPr>
        <p:spPr>
          <a:xfrm>
            <a:off x="507183" y="2832265"/>
            <a:ext cx="11174412" cy="2850078"/>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Aft>
                <a:spcPts val="0"/>
              </a:spcAft>
              <a:buSzPts val="2200"/>
              <a:buChar char="•"/>
            </a:pPr>
            <a:r>
              <a:rPr lang="en-US" sz="2000" dirty="0"/>
              <a:t>Os </a:t>
            </a:r>
            <a:r>
              <a:rPr lang="en-US" sz="2000" dirty="0" err="1"/>
              <a:t>direitos</a:t>
            </a:r>
            <a:r>
              <a:rPr lang="en-US" sz="2000" dirty="0"/>
              <a:t> dos </a:t>
            </a:r>
            <a:r>
              <a:rPr lang="en-US" sz="2000" dirty="0" err="1"/>
              <a:t>refugiados</a:t>
            </a:r>
            <a:r>
              <a:rPr lang="en-US" sz="2000" dirty="0"/>
              <a:t> que são </a:t>
            </a:r>
            <a:r>
              <a:rPr lang="en-US" sz="2000" dirty="0" err="1"/>
              <a:t>frequentemente</a:t>
            </a:r>
            <a:r>
              <a:rPr lang="en-US" sz="2000" dirty="0"/>
              <a:t> </a:t>
            </a:r>
            <a:r>
              <a:rPr lang="en-US" sz="2000" dirty="0" err="1"/>
              <a:t>violados</a:t>
            </a:r>
            <a:r>
              <a:rPr lang="en-US" sz="2000" dirty="0"/>
              <a:t> </a:t>
            </a:r>
            <a:r>
              <a:rPr lang="en-US" sz="2000" dirty="0" err="1"/>
              <a:t>incluem</a:t>
            </a:r>
            <a:r>
              <a:rPr lang="en-US" sz="2000" dirty="0"/>
              <a:t>:</a:t>
            </a:r>
            <a:endParaRPr sz="2000" dirty="0"/>
          </a:p>
          <a:p>
            <a:pPr marL="631825" lvl="2" indent="-285750" algn="just" rtl="0">
              <a:lnSpc>
                <a:spcPct val="100000"/>
              </a:lnSpc>
              <a:spcBef>
                <a:spcPts val="0"/>
              </a:spcBef>
              <a:spcAft>
                <a:spcPts val="0"/>
              </a:spcAft>
              <a:buSzPts val="2000"/>
              <a:buChar char="•"/>
            </a:pPr>
            <a:r>
              <a:rPr lang="en-US" dirty="0"/>
              <a:t>O </a:t>
            </a:r>
            <a:r>
              <a:rPr lang="en-US" dirty="0" err="1"/>
              <a:t>direito</a:t>
            </a:r>
            <a:r>
              <a:rPr lang="en-US" dirty="0"/>
              <a:t> à </a:t>
            </a:r>
            <a:r>
              <a:rPr lang="en-US" dirty="0" err="1"/>
              <a:t>nacionalidade</a:t>
            </a:r>
            <a:r>
              <a:rPr lang="en-US" dirty="0"/>
              <a:t> (</a:t>
            </a:r>
            <a:r>
              <a:rPr lang="en-US" dirty="0" err="1"/>
              <a:t>artigo</a:t>
            </a:r>
            <a:r>
              <a:rPr lang="en-US" dirty="0"/>
              <a:t> 15).</a:t>
            </a:r>
            <a:endParaRPr dirty="0"/>
          </a:p>
          <a:p>
            <a:pPr marL="631825" lvl="2" indent="-285750" algn="just" rtl="0">
              <a:lnSpc>
                <a:spcPct val="100000"/>
              </a:lnSpc>
              <a:spcBef>
                <a:spcPts val="0"/>
              </a:spcBef>
              <a:spcAft>
                <a:spcPts val="0"/>
              </a:spcAft>
              <a:buSzPts val="2000"/>
              <a:buChar char="•"/>
            </a:pPr>
            <a:r>
              <a:rPr lang="en-US" dirty="0"/>
              <a:t>O </a:t>
            </a:r>
            <a:r>
              <a:rPr lang="en-US" dirty="0" err="1"/>
              <a:t>direito</a:t>
            </a:r>
            <a:r>
              <a:rPr lang="en-US" dirty="0"/>
              <a:t> à </a:t>
            </a:r>
            <a:r>
              <a:rPr lang="en-US" dirty="0" err="1"/>
              <a:t>propriedade</a:t>
            </a:r>
            <a:r>
              <a:rPr lang="en-US" dirty="0"/>
              <a:t> (</a:t>
            </a:r>
            <a:r>
              <a:rPr lang="en-US" dirty="0" err="1"/>
              <a:t>artigo</a:t>
            </a:r>
            <a:r>
              <a:rPr lang="en-US" dirty="0"/>
              <a:t> 17).</a:t>
            </a:r>
            <a:endParaRPr dirty="0"/>
          </a:p>
          <a:p>
            <a:pPr marL="631825" lvl="2" indent="-285750" algn="just" rtl="0">
              <a:lnSpc>
                <a:spcPct val="100000"/>
              </a:lnSpc>
              <a:spcBef>
                <a:spcPts val="0"/>
              </a:spcBef>
              <a:spcAft>
                <a:spcPts val="0"/>
              </a:spcAft>
              <a:buSzPts val="2000"/>
              <a:buChar char="•"/>
            </a:pPr>
            <a:r>
              <a:rPr lang="en-US" dirty="0"/>
              <a:t>O </a:t>
            </a:r>
            <a:r>
              <a:rPr lang="en-US" dirty="0" err="1"/>
              <a:t>direito</a:t>
            </a:r>
            <a:r>
              <a:rPr lang="en-US" dirty="0"/>
              <a:t> de </a:t>
            </a:r>
            <a:r>
              <a:rPr lang="en-US" dirty="0" err="1"/>
              <a:t>não</a:t>
            </a:r>
            <a:r>
              <a:rPr lang="en-US" dirty="0"/>
              <a:t> ser </a:t>
            </a:r>
            <a:r>
              <a:rPr lang="en-US" dirty="0" err="1"/>
              <a:t>detido</a:t>
            </a:r>
            <a:r>
              <a:rPr lang="en-US" dirty="0"/>
              <a:t> ou </a:t>
            </a:r>
            <a:r>
              <a:rPr lang="en-US" dirty="0" err="1"/>
              <a:t>exilado</a:t>
            </a:r>
            <a:r>
              <a:rPr lang="en-US" dirty="0"/>
              <a:t> (</a:t>
            </a:r>
            <a:r>
              <a:rPr lang="en-US" dirty="0" err="1"/>
              <a:t>artigo</a:t>
            </a:r>
            <a:r>
              <a:rPr lang="en-US" dirty="0"/>
              <a:t> 9).</a:t>
            </a:r>
            <a:endParaRPr dirty="0"/>
          </a:p>
          <a:p>
            <a:pPr marL="631825" lvl="2" indent="-285750" algn="just" rtl="0">
              <a:lnSpc>
                <a:spcPct val="100000"/>
              </a:lnSpc>
              <a:spcBef>
                <a:spcPts val="0"/>
              </a:spcBef>
              <a:spcAft>
                <a:spcPts val="0"/>
              </a:spcAft>
              <a:buSzPts val="2000"/>
              <a:buChar char="•"/>
            </a:pPr>
            <a:r>
              <a:rPr lang="en-US" dirty="0"/>
              <a:t>O </a:t>
            </a:r>
            <a:r>
              <a:rPr lang="en-US" dirty="0" err="1"/>
              <a:t>direito</a:t>
            </a:r>
            <a:r>
              <a:rPr lang="en-US" dirty="0"/>
              <a:t> de </a:t>
            </a:r>
            <a:r>
              <a:rPr lang="en-US" dirty="0" err="1"/>
              <a:t>retornar</a:t>
            </a:r>
            <a:r>
              <a:rPr lang="en-US" dirty="0"/>
              <a:t> ao seu </a:t>
            </a:r>
            <a:r>
              <a:rPr lang="en-US" dirty="0" err="1"/>
              <a:t>país</a:t>
            </a:r>
            <a:r>
              <a:rPr lang="en-US" dirty="0"/>
              <a:t> (</a:t>
            </a:r>
            <a:r>
              <a:rPr lang="en-US" dirty="0" err="1"/>
              <a:t>artigo</a:t>
            </a:r>
            <a:r>
              <a:rPr lang="en-US" dirty="0"/>
              <a:t> 13).</a:t>
            </a:r>
            <a:endParaRPr dirty="0"/>
          </a:p>
          <a:p>
            <a:pPr marL="631825" lvl="2" indent="-285750" algn="just" rtl="0">
              <a:lnSpc>
                <a:spcPct val="100000"/>
              </a:lnSpc>
              <a:spcBef>
                <a:spcPts val="0"/>
              </a:spcBef>
              <a:spcAft>
                <a:spcPts val="0"/>
              </a:spcAft>
              <a:buSzPts val="2000"/>
              <a:buChar char="•"/>
            </a:pPr>
            <a:r>
              <a:rPr lang="en-US" dirty="0"/>
              <a:t>O </a:t>
            </a:r>
            <a:r>
              <a:rPr lang="en-US" dirty="0" err="1"/>
              <a:t>direito</a:t>
            </a:r>
            <a:r>
              <a:rPr lang="en-US" dirty="0"/>
              <a:t> a um padrão de vida </a:t>
            </a:r>
            <a:r>
              <a:rPr lang="en-US" dirty="0" err="1"/>
              <a:t>adequado</a:t>
            </a:r>
            <a:r>
              <a:rPr lang="en-US" dirty="0"/>
              <a:t> à saúde e ao </a:t>
            </a:r>
            <a:r>
              <a:rPr lang="en-US" dirty="0" err="1"/>
              <a:t>bem-estar</a:t>
            </a:r>
            <a:r>
              <a:rPr lang="en-US" dirty="0"/>
              <a:t> (</a:t>
            </a:r>
            <a:r>
              <a:rPr lang="en-US" dirty="0" err="1"/>
              <a:t>artigo</a:t>
            </a:r>
            <a:r>
              <a:rPr lang="en-US" dirty="0"/>
              <a:t> 25).</a:t>
            </a:r>
            <a:endParaRPr dirty="0"/>
          </a:p>
        </p:txBody>
      </p:sp>
      <p:sp>
        <p:nvSpPr>
          <p:cNvPr id="689" name="Google Shape;689;p68"/>
          <p:cNvSpPr txBox="1">
            <a:spLocks noGrp="1"/>
          </p:cNvSpPr>
          <p:nvPr>
            <p:ph type="title"/>
          </p:nvPr>
        </p:nvSpPr>
        <p:spPr>
          <a:xfrm>
            <a:off x="507206" y="506412"/>
            <a:ext cx="11331008"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Apresentação</a:t>
            </a:r>
            <a:r>
              <a:rPr lang="en-US" sz="3000" dirty="0"/>
              <a:t>: </a:t>
            </a:r>
            <a:r>
              <a:rPr lang="en-US" sz="3000" dirty="0" err="1"/>
              <a:t>Grupos</a:t>
            </a:r>
            <a:r>
              <a:rPr lang="en-US" sz="3000" dirty="0"/>
              <a:t> </a:t>
            </a:r>
            <a:r>
              <a:rPr lang="en-US" sz="3000" dirty="0" err="1"/>
              <a:t>frequentemente</a:t>
            </a:r>
            <a:r>
              <a:rPr lang="en-US" sz="3000" dirty="0"/>
              <a:t> </a:t>
            </a:r>
            <a:r>
              <a:rPr lang="en-US" sz="3000" dirty="0" err="1"/>
              <a:t>sujeitos</a:t>
            </a:r>
            <a:r>
              <a:rPr lang="en-US" sz="3000" dirty="0"/>
              <a:t> a </a:t>
            </a:r>
            <a:r>
              <a:rPr lang="en-US" sz="3000" dirty="0" err="1"/>
              <a:t>violações</a:t>
            </a:r>
            <a:r>
              <a:rPr lang="en-US" sz="3000" dirty="0"/>
              <a:t> dos </a:t>
            </a:r>
            <a:r>
              <a:rPr lang="en-US" sz="3000" dirty="0" err="1"/>
              <a:t>direitos</a:t>
            </a:r>
            <a:r>
              <a:rPr lang="en-US" sz="3000" dirty="0"/>
              <a:t> </a:t>
            </a:r>
            <a:r>
              <a:rPr lang="en-US" sz="3000" dirty="0" err="1"/>
              <a:t>humanos</a:t>
            </a:r>
            <a:r>
              <a:rPr lang="en-US" sz="3000" dirty="0"/>
              <a:t> - 2</a:t>
            </a:r>
            <a:endParaRP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69"/>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69</a:t>
            </a:fld>
            <a:endParaRPr/>
          </a:p>
        </p:txBody>
      </p:sp>
      <p:sp>
        <p:nvSpPr>
          <p:cNvPr id="696" name="Google Shape;696;p69"/>
          <p:cNvSpPr txBox="1">
            <a:spLocks noGrp="1"/>
          </p:cNvSpPr>
          <p:nvPr>
            <p:ph type="body" idx="1"/>
          </p:nvPr>
        </p:nvSpPr>
        <p:spPr>
          <a:xfrm>
            <a:off x="507207" y="1718182"/>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dirty="0" err="1">
                <a:solidFill>
                  <a:schemeClr val="accent2"/>
                </a:solidFill>
                <a:latin typeface="Century Gothic"/>
                <a:ea typeface="Century Gothic"/>
                <a:cs typeface="Century Gothic"/>
                <a:sym typeface="Century Gothic"/>
              </a:rPr>
              <a:t>Povos</a:t>
            </a:r>
            <a:r>
              <a:rPr lang="en-US" sz="2200" b="1" dirty="0">
                <a:solidFill>
                  <a:schemeClr val="accent2"/>
                </a:solidFill>
                <a:latin typeface="Century Gothic"/>
                <a:ea typeface="Century Gothic"/>
                <a:cs typeface="Century Gothic"/>
                <a:sym typeface="Century Gothic"/>
              </a:rPr>
              <a:t> </a:t>
            </a:r>
            <a:r>
              <a:rPr lang="en-US" sz="2200" b="1" dirty="0" err="1">
                <a:solidFill>
                  <a:schemeClr val="accent2"/>
                </a:solidFill>
                <a:latin typeface="Century Gothic"/>
                <a:ea typeface="Century Gothic"/>
                <a:cs typeface="Century Gothic"/>
                <a:sym typeface="Century Gothic"/>
              </a:rPr>
              <a:t>indígenas</a:t>
            </a:r>
            <a:endParaRPr dirty="0"/>
          </a:p>
        </p:txBody>
      </p:sp>
      <p:sp>
        <p:nvSpPr>
          <p:cNvPr id="697" name="Google Shape;697;p69"/>
          <p:cNvSpPr txBox="1">
            <a:spLocks noGrp="1"/>
          </p:cNvSpPr>
          <p:nvPr>
            <p:ph type="body" idx="2"/>
          </p:nvPr>
        </p:nvSpPr>
        <p:spPr>
          <a:xfrm>
            <a:off x="507195" y="2385355"/>
            <a:ext cx="11174412" cy="3097975"/>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Aft>
                <a:spcPts val="0"/>
              </a:spcAft>
              <a:buSzPts val="2200"/>
              <a:buChar char="•"/>
            </a:pPr>
            <a:r>
              <a:rPr lang="en-US" sz="2000" dirty="0"/>
              <a:t>Os </a:t>
            </a:r>
            <a:r>
              <a:rPr lang="en-US" sz="2000" dirty="0" err="1"/>
              <a:t>povos</a:t>
            </a:r>
            <a:r>
              <a:rPr lang="en-US" sz="2000" dirty="0"/>
              <a:t> </a:t>
            </a:r>
            <a:r>
              <a:rPr lang="en-US" sz="2000" dirty="0" err="1"/>
              <a:t>indígenas</a:t>
            </a:r>
            <a:r>
              <a:rPr lang="en-US" sz="2000" dirty="0"/>
              <a:t> são </a:t>
            </a:r>
            <a:r>
              <a:rPr lang="en-US" sz="2000" dirty="0" err="1"/>
              <a:t>frequentemente</a:t>
            </a:r>
            <a:r>
              <a:rPr lang="en-US" sz="2000" dirty="0"/>
              <a:t> privados dos </a:t>
            </a:r>
            <a:r>
              <a:rPr lang="en-US" sz="2000" dirty="0" err="1"/>
              <a:t>seguintes</a:t>
            </a:r>
            <a:r>
              <a:rPr lang="en-US" sz="2000" dirty="0"/>
              <a:t> </a:t>
            </a:r>
            <a:r>
              <a:rPr lang="en-US" sz="2000" dirty="0" err="1"/>
              <a:t>direitos</a:t>
            </a:r>
            <a:r>
              <a:rPr lang="en-US" sz="2000" dirty="0"/>
              <a:t>:  </a:t>
            </a:r>
            <a:endParaRPr sz="2000" dirty="0"/>
          </a:p>
          <a:p>
            <a:pPr marL="444500" lvl="1" indent="-285750" algn="just" rtl="0">
              <a:lnSpc>
                <a:spcPct val="100000"/>
              </a:lnSpc>
              <a:spcBef>
                <a:spcPts val="0"/>
              </a:spcBef>
              <a:spcAft>
                <a:spcPts val="0"/>
              </a:spcAft>
              <a:buSzPts val="2000"/>
              <a:buChar char="•"/>
            </a:pPr>
            <a:r>
              <a:rPr lang="en-US" dirty="0"/>
              <a:t>O </a:t>
            </a:r>
            <a:r>
              <a:rPr lang="en-US" dirty="0" err="1"/>
              <a:t>direito</a:t>
            </a:r>
            <a:r>
              <a:rPr lang="en-US" dirty="0"/>
              <a:t> de </a:t>
            </a:r>
            <a:r>
              <a:rPr lang="en-US" dirty="0" err="1"/>
              <a:t>não</a:t>
            </a:r>
            <a:r>
              <a:rPr lang="en-US" dirty="0"/>
              <a:t> ser </a:t>
            </a:r>
            <a:r>
              <a:rPr lang="en-US" dirty="0" err="1"/>
              <a:t>submetido</a:t>
            </a:r>
            <a:r>
              <a:rPr lang="en-US" dirty="0"/>
              <a:t> a </a:t>
            </a:r>
            <a:r>
              <a:rPr lang="en-US" dirty="0" err="1"/>
              <a:t>tortura</a:t>
            </a:r>
            <a:r>
              <a:rPr lang="en-US" dirty="0"/>
              <a:t> e a </a:t>
            </a:r>
            <a:r>
              <a:rPr lang="en-US" dirty="0" err="1"/>
              <a:t>tratamentos</a:t>
            </a:r>
            <a:r>
              <a:rPr lang="en-US" dirty="0"/>
              <a:t> ou </a:t>
            </a:r>
            <a:r>
              <a:rPr lang="en-US" dirty="0" err="1"/>
              <a:t>penas</a:t>
            </a:r>
            <a:r>
              <a:rPr lang="en-US" dirty="0"/>
              <a:t> </a:t>
            </a:r>
            <a:r>
              <a:rPr lang="en-US" dirty="0" err="1"/>
              <a:t>cruéis</a:t>
            </a:r>
            <a:r>
              <a:rPr lang="en-US" dirty="0"/>
              <a:t>, </a:t>
            </a:r>
            <a:r>
              <a:rPr lang="en-US" dirty="0" err="1"/>
              <a:t>desumanos</a:t>
            </a:r>
            <a:r>
              <a:rPr lang="en-US" dirty="0"/>
              <a:t> ou </a:t>
            </a:r>
            <a:r>
              <a:rPr lang="en-US" dirty="0" err="1"/>
              <a:t>degradantes</a:t>
            </a:r>
            <a:r>
              <a:rPr lang="en-US" dirty="0"/>
              <a:t> (</a:t>
            </a:r>
            <a:r>
              <a:rPr lang="en-US" dirty="0" err="1"/>
              <a:t>artigo</a:t>
            </a:r>
            <a:r>
              <a:rPr lang="en-US" dirty="0"/>
              <a:t> 5).</a:t>
            </a:r>
            <a:endParaRPr dirty="0"/>
          </a:p>
          <a:p>
            <a:pPr marL="444500" lvl="1" indent="-285750" algn="just" rtl="0">
              <a:lnSpc>
                <a:spcPct val="100000"/>
              </a:lnSpc>
              <a:spcBef>
                <a:spcPts val="0"/>
              </a:spcBef>
              <a:spcAft>
                <a:spcPts val="0"/>
              </a:spcAft>
              <a:buSzPts val="2000"/>
              <a:buChar char="•"/>
            </a:pPr>
            <a:r>
              <a:rPr lang="en-US" dirty="0"/>
              <a:t>O </a:t>
            </a:r>
            <a:r>
              <a:rPr lang="en-US" dirty="0" err="1"/>
              <a:t>direito</a:t>
            </a:r>
            <a:r>
              <a:rPr lang="en-US" dirty="0"/>
              <a:t> de </a:t>
            </a:r>
            <a:r>
              <a:rPr lang="en-US" dirty="0" err="1"/>
              <a:t>não</a:t>
            </a:r>
            <a:r>
              <a:rPr lang="en-US" dirty="0"/>
              <a:t> ser </a:t>
            </a:r>
            <a:r>
              <a:rPr lang="en-US" dirty="0" err="1"/>
              <a:t>arbitrariamente</a:t>
            </a:r>
            <a:r>
              <a:rPr lang="en-US" dirty="0"/>
              <a:t> </a:t>
            </a:r>
            <a:r>
              <a:rPr lang="en-US" dirty="0" err="1"/>
              <a:t>preso</a:t>
            </a:r>
            <a:r>
              <a:rPr lang="en-US" dirty="0"/>
              <a:t> ou </a:t>
            </a:r>
            <a:r>
              <a:rPr lang="en-US" dirty="0" err="1"/>
              <a:t>detido</a:t>
            </a:r>
            <a:r>
              <a:rPr lang="en-US" dirty="0"/>
              <a:t> (</a:t>
            </a:r>
            <a:r>
              <a:rPr lang="en-US" dirty="0" err="1"/>
              <a:t>artigo</a:t>
            </a:r>
            <a:r>
              <a:rPr lang="en-US" dirty="0"/>
              <a:t> 9).</a:t>
            </a:r>
            <a:endParaRPr dirty="0"/>
          </a:p>
          <a:p>
            <a:pPr marL="444500" lvl="1" indent="-285750" algn="just" rtl="0">
              <a:lnSpc>
                <a:spcPct val="100000"/>
              </a:lnSpc>
              <a:spcBef>
                <a:spcPts val="0"/>
              </a:spcBef>
              <a:spcAft>
                <a:spcPts val="0"/>
              </a:spcAft>
              <a:buSzPts val="2000"/>
              <a:buChar char="•"/>
            </a:pPr>
            <a:r>
              <a:rPr lang="en-US" dirty="0"/>
              <a:t>O </a:t>
            </a:r>
            <a:r>
              <a:rPr lang="en-US" dirty="0" err="1"/>
              <a:t>direito</a:t>
            </a:r>
            <a:r>
              <a:rPr lang="en-US" dirty="0"/>
              <a:t> de </a:t>
            </a:r>
            <a:r>
              <a:rPr lang="en-US" dirty="0" err="1"/>
              <a:t>possuir</a:t>
            </a:r>
            <a:r>
              <a:rPr lang="en-US" dirty="0"/>
              <a:t> </a:t>
            </a:r>
            <a:r>
              <a:rPr lang="en-US" dirty="0" err="1"/>
              <a:t>propriedade</a:t>
            </a:r>
            <a:r>
              <a:rPr lang="en-US" dirty="0"/>
              <a:t> e de </a:t>
            </a:r>
            <a:r>
              <a:rPr lang="en-US" dirty="0" err="1"/>
              <a:t>não</a:t>
            </a:r>
            <a:r>
              <a:rPr lang="en-US" dirty="0"/>
              <a:t> ser </a:t>
            </a:r>
            <a:r>
              <a:rPr lang="en-US" dirty="0" err="1"/>
              <a:t>arbitrariamente</a:t>
            </a:r>
            <a:r>
              <a:rPr lang="en-US" dirty="0"/>
              <a:t> privado de sua </a:t>
            </a:r>
            <a:r>
              <a:rPr lang="en-US" dirty="0" err="1"/>
              <a:t>propriedade</a:t>
            </a:r>
            <a:r>
              <a:rPr lang="en-US" dirty="0"/>
              <a:t> (</a:t>
            </a:r>
            <a:r>
              <a:rPr lang="en-US" dirty="0" err="1"/>
              <a:t>artigo</a:t>
            </a:r>
            <a:r>
              <a:rPr lang="en-US" dirty="0"/>
              <a:t> 17). </a:t>
            </a:r>
            <a:endParaRPr dirty="0"/>
          </a:p>
          <a:p>
            <a:pPr marL="444500" lvl="1" indent="-285750" algn="just" rtl="0">
              <a:lnSpc>
                <a:spcPct val="100000"/>
              </a:lnSpc>
              <a:spcBef>
                <a:spcPts val="0"/>
              </a:spcBef>
              <a:spcAft>
                <a:spcPts val="0"/>
              </a:spcAft>
              <a:buSzPts val="2000"/>
              <a:buChar char="•"/>
            </a:pPr>
            <a:r>
              <a:rPr lang="en-US" dirty="0"/>
              <a:t>O </a:t>
            </a:r>
            <a:r>
              <a:rPr lang="en-US" dirty="0" err="1"/>
              <a:t>direito</a:t>
            </a:r>
            <a:r>
              <a:rPr lang="en-US" dirty="0"/>
              <a:t> de </a:t>
            </a:r>
            <a:r>
              <a:rPr lang="en-US" dirty="0" err="1"/>
              <a:t>participar</a:t>
            </a:r>
            <a:r>
              <a:rPr lang="en-US" dirty="0"/>
              <a:t> no </a:t>
            </a:r>
            <a:r>
              <a:rPr lang="en-US" dirty="0" err="1"/>
              <a:t>governo</a:t>
            </a:r>
            <a:r>
              <a:rPr lang="en-US" dirty="0"/>
              <a:t> do </a:t>
            </a:r>
            <a:r>
              <a:rPr lang="en-US" dirty="0" err="1"/>
              <a:t>país</a:t>
            </a:r>
            <a:r>
              <a:rPr lang="en-US" dirty="0"/>
              <a:t> (</a:t>
            </a:r>
            <a:r>
              <a:rPr lang="en-US" dirty="0" err="1"/>
              <a:t>artigo</a:t>
            </a:r>
            <a:r>
              <a:rPr lang="en-US" dirty="0"/>
              <a:t> 21). </a:t>
            </a:r>
            <a:endParaRPr dirty="0"/>
          </a:p>
          <a:p>
            <a:pPr marL="444500" lvl="1" indent="-285750" algn="just" rtl="0">
              <a:lnSpc>
                <a:spcPct val="100000"/>
              </a:lnSpc>
              <a:spcBef>
                <a:spcPts val="0"/>
              </a:spcBef>
              <a:spcAft>
                <a:spcPts val="0"/>
              </a:spcAft>
              <a:buSzPts val="2000"/>
              <a:buChar char="•"/>
            </a:pPr>
            <a:r>
              <a:rPr lang="en-US" dirty="0"/>
              <a:t>O </a:t>
            </a:r>
            <a:r>
              <a:rPr lang="en-US" dirty="0" err="1"/>
              <a:t>direito</a:t>
            </a:r>
            <a:r>
              <a:rPr lang="en-US" dirty="0"/>
              <a:t> a um </a:t>
            </a:r>
            <a:r>
              <a:rPr lang="en-US" dirty="0" err="1"/>
              <a:t>nível</a:t>
            </a:r>
            <a:r>
              <a:rPr lang="en-US" dirty="0"/>
              <a:t> de vida </a:t>
            </a:r>
            <a:r>
              <a:rPr lang="en-US" dirty="0" err="1"/>
              <a:t>adequado</a:t>
            </a:r>
            <a:r>
              <a:rPr lang="en-US" dirty="0"/>
              <a:t> (</a:t>
            </a:r>
            <a:r>
              <a:rPr lang="en-US" dirty="0" err="1"/>
              <a:t>artigo</a:t>
            </a:r>
            <a:r>
              <a:rPr lang="en-US" dirty="0"/>
              <a:t> 25).</a:t>
            </a:r>
            <a:endParaRPr dirty="0"/>
          </a:p>
          <a:p>
            <a:pPr marL="444500" lvl="1" indent="-285750" algn="just" rtl="0">
              <a:lnSpc>
                <a:spcPct val="100000"/>
              </a:lnSpc>
              <a:spcBef>
                <a:spcPts val="0"/>
              </a:spcBef>
              <a:spcAft>
                <a:spcPts val="0"/>
              </a:spcAft>
              <a:buSzPts val="2000"/>
              <a:buChar char="•"/>
            </a:pPr>
            <a:r>
              <a:rPr lang="en-US" dirty="0"/>
              <a:t>O </a:t>
            </a:r>
            <a:r>
              <a:rPr lang="en-US" dirty="0" err="1"/>
              <a:t>direito</a:t>
            </a:r>
            <a:r>
              <a:rPr lang="en-US" dirty="0"/>
              <a:t> ao </a:t>
            </a:r>
            <a:r>
              <a:rPr lang="en-US" dirty="0" err="1"/>
              <a:t>trabalho</a:t>
            </a:r>
            <a:r>
              <a:rPr lang="en-US" dirty="0"/>
              <a:t> (</a:t>
            </a:r>
            <a:r>
              <a:rPr lang="en-US" dirty="0" err="1"/>
              <a:t>artigo</a:t>
            </a:r>
            <a:r>
              <a:rPr lang="en-US" dirty="0"/>
              <a:t> 23).</a:t>
            </a:r>
            <a:endParaRPr dirty="0"/>
          </a:p>
          <a:p>
            <a:pPr marL="444500" lvl="1" indent="-285750" algn="just" rtl="0">
              <a:lnSpc>
                <a:spcPct val="100000"/>
              </a:lnSpc>
              <a:spcBef>
                <a:spcPts val="0"/>
              </a:spcBef>
              <a:spcAft>
                <a:spcPts val="0"/>
              </a:spcAft>
              <a:buSzPts val="2000"/>
              <a:buChar char="•"/>
            </a:pPr>
            <a:r>
              <a:rPr lang="en-US" dirty="0"/>
              <a:t>O </a:t>
            </a:r>
            <a:r>
              <a:rPr lang="en-US" dirty="0" err="1"/>
              <a:t>direito</a:t>
            </a:r>
            <a:r>
              <a:rPr lang="en-US" dirty="0"/>
              <a:t> de </a:t>
            </a:r>
            <a:r>
              <a:rPr lang="en-US" dirty="0" err="1"/>
              <a:t>participar</a:t>
            </a:r>
            <a:r>
              <a:rPr lang="en-US" dirty="0"/>
              <a:t> na vida cultural da </a:t>
            </a:r>
            <a:r>
              <a:rPr lang="en-US" dirty="0" err="1"/>
              <a:t>comunidade</a:t>
            </a:r>
            <a:r>
              <a:rPr lang="en-US" dirty="0"/>
              <a:t> (</a:t>
            </a:r>
            <a:r>
              <a:rPr lang="en-US" dirty="0" err="1"/>
              <a:t>artigo</a:t>
            </a:r>
            <a:r>
              <a:rPr lang="en-US" dirty="0"/>
              <a:t> 27).</a:t>
            </a:r>
            <a:endParaRPr dirty="0"/>
          </a:p>
        </p:txBody>
      </p:sp>
      <p:sp>
        <p:nvSpPr>
          <p:cNvPr id="698" name="Google Shape;698;p69"/>
          <p:cNvSpPr txBox="1">
            <a:spLocks noGrp="1"/>
          </p:cNvSpPr>
          <p:nvPr>
            <p:ph type="title"/>
          </p:nvPr>
        </p:nvSpPr>
        <p:spPr>
          <a:xfrm>
            <a:off x="507206" y="506412"/>
            <a:ext cx="11314680"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Apresentação</a:t>
            </a:r>
            <a:r>
              <a:rPr lang="en-US" sz="3000" dirty="0"/>
              <a:t>: </a:t>
            </a:r>
            <a:r>
              <a:rPr lang="en-US" sz="3000" dirty="0" err="1"/>
              <a:t>Grupos</a:t>
            </a:r>
            <a:r>
              <a:rPr lang="en-US" sz="3000" dirty="0"/>
              <a:t> </a:t>
            </a:r>
            <a:r>
              <a:rPr lang="en-US" sz="3000" dirty="0" err="1"/>
              <a:t>frequentemente</a:t>
            </a:r>
            <a:r>
              <a:rPr lang="en-US" sz="3000" dirty="0"/>
              <a:t> </a:t>
            </a:r>
            <a:r>
              <a:rPr lang="en-US" sz="3000" dirty="0" err="1"/>
              <a:t>sujeitos</a:t>
            </a:r>
            <a:r>
              <a:rPr lang="en-US" sz="3000" dirty="0"/>
              <a:t> a </a:t>
            </a:r>
            <a:r>
              <a:rPr lang="en-US" sz="3000" dirty="0" err="1"/>
              <a:t>violações</a:t>
            </a:r>
            <a:r>
              <a:rPr lang="en-US" sz="3000" dirty="0"/>
              <a:t> dos </a:t>
            </a:r>
            <a:r>
              <a:rPr lang="en-US" sz="3000" dirty="0" err="1"/>
              <a:t>direitos</a:t>
            </a:r>
            <a:r>
              <a:rPr lang="en-US" sz="3000" dirty="0"/>
              <a:t> </a:t>
            </a:r>
            <a:r>
              <a:rPr lang="en-US" sz="3000" dirty="0" err="1"/>
              <a:t>humanos</a:t>
            </a:r>
            <a:r>
              <a:rPr lang="en-US" sz="3000" dirty="0"/>
              <a:t> - 3</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7"/>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84" name="Google Shape;184;p7"/>
          <p:cNvSpPr txBox="1">
            <a:spLocks noGrp="1"/>
          </p:cNvSpPr>
          <p:nvPr>
            <p:ph type="body" idx="2"/>
          </p:nvPr>
        </p:nvSpPr>
        <p:spPr>
          <a:xfrm>
            <a:off x="1214937" y="1391521"/>
            <a:ext cx="10468269" cy="4240541"/>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0"/>
              </a:spcBef>
              <a:spcAft>
                <a:spcPts val="0"/>
              </a:spcAft>
              <a:buSzPts val="2200"/>
              <a:buChar char="•"/>
            </a:pPr>
            <a:r>
              <a:rPr lang="en-US" sz="2000" b="1" dirty="0"/>
              <a:t>Tema 1: </a:t>
            </a:r>
            <a:r>
              <a:rPr lang="en-US" sz="2000" dirty="0" err="1"/>
              <a:t>Direitos</a:t>
            </a:r>
            <a:r>
              <a:rPr lang="en-US" sz="2000" dirty="0"/>
              <a:t> </a:t>
            </a:r>
            <a:r>
              <a:rPr lang="en-US" sz="2000" dirty="0" err="1"/>
              <a:t>humanos</a:t>
            </a:r>
            <a:r>
              <a:rPr lang="en-US" sz="2000" dirty="0"/>
              <a:t> e </a:t>
            </a:r>
            <a:r>
              <a:rPr lang="en-US" sz="2000" dirty="0" err="1"/>
              <a:t>viver</a:t>
            </a:r>
            <a:r>
              <a:rPr lang="en-US" sz="2000" dirty="0"/>
              <a:t> </a:t>
            </a:r>
            <a:r>
              <a:rPr lang="en-US" sz="2000" dirty="0" err="1"/>
              <a:t>bem</a:t>
            </a:r>
            <a:endParaRPr sz="2000" dirty="0"/>
          </a:p>
          <a:p>
            <a:pPr marL="285750" lvl="0" indent="-285750" algn="just" rtl="0">
              <a:lnSpc>
                <a:spcPct val="100000"/>
              </a:lnSpc>
              <a:spcBef>
                <a:spcPts val="1200"/>
              </a:spcBef>
              <a:spcAft>
                <a:spcPts val="0"/>
              </a:spcAft>
              <a:buSzPts val="2200"/>
              <a:buChar char="•"/>
            </a:pPr>
            <a:r>
              <a:rPr lang="en-US" sz="2000" b="1" dirty="0"/>
              <a:t>Tema 2: </a:t>
            </a:r>
            <a:r>
              <a:rPr lang="en-US" sz="2000" dirty="0"/>
              <a:t>O que são </a:t>
            </a:r>
            <a:r>
              <a:rPr lang="en-US" sz="2000" dirty="0" err="1"/>
              <a:t>os</a:t>
            </a:r>
            <a:r>
              <a:rPr lang="en-US" sz="2000" dirty="0"/>
              <a:t> </a:t>
            </a:r>
            <a:r>
              <a:rPr lang="en-US" sz="2000" dirty="0" err="1"/>
              <a:t>direitos</a:t>
            </a:r>
            <a:r>
              <a:rPr lang="en-US" sz="2000" dirty="0"/>
              <a:t> </a:t>
            </a:r>
            <a:r>
              <a:rPr lang="en-US" sz="2000" dirty="0" err="1"/>
              <a:t>humanos</a:t>
            </a:r>
            <a:r>
              <a:rPr lang="en-US" sz="2000" dirty="0"/>
              <a:t>?</a:t>
            </a:r>
            <a:endParaRPr sz="2000" dirty="0"/>
          </a:p>
          <a:p>
            <a:pPr marL="285750" lvl="0" indent="-285750" algn="just" rtl="0">
              <a:lnSpc>
                <a:spcPct val="100000"/>
              </a:lnSpc>
              <a:spcBef>
                <a:spcPts val="1200"/>
              </a:spcBef>
              <a:spcAft>
                <a:spcPts val="0"/>
              </a:spcAft>
              <a:buSzPts val="2200"/>
              <a:buChar char="•"/>
            </a:pPr>
            <a:r>
              <a:rPr lang="en-US" sz="2000" b="1" dirty="0"/>
              <a:t>Tema 3: </a:t>
            </a:r>
            <a:r>
              <a:rPr lang="en-US" sz="2000" dirty="0"/>
              <a:t>A </a:t>
            </a:r>
            <a:r>
              <a:rPr lang="en-US" sz="2000" dirty="0" err="1"/>
              <a:t>relação</a:t>
            </a:r>
            <a:r>
              <a:rPr lang="en-US" sz="2000" dirty="0"/>
              <a:t> entre diferentes </a:t>
            </a:r>
            <a:r>
              <a:rPr lang="en-US" sz="2000" dirty="0" err="1"/>
              <a:t>direitos</a:t>
            </a:r>
            <a:endParaRPr sz="2000" dirty="0"/>
          </a:p>
          <a:p>
            <a:pPr marL="285750" lvl="0" indent="-285750" algn="just" rtl="0">
              <a:lnSpc>
                <a:spcPct val="100000"/>
              </a:lnSpc>
              <a:spcBef>
                <a:spcPts val="1200"/>
              </a:spcBef>
              <a:spcAft>
                <a:spcPts val="0"/>
              </a:spcAft>
              <a:buSzPts val="2200"/>
              <a:buChar char="•"/>
            </a:pPr>
            <a:r>
              <a:rPr lang="en-US" sz="2000" b="1" dirty="0"/>
              <a:t>Tema 4: </a:t>
            </a:r>
            <a:r>
              <a:rPr lang="en-US" sz="2000" dirty="0" err="1"/>
              <a:t>Exemplos</a:t>
            </a:r>
            <a:r>
              <a:rPr lang="en-US" sz="2000" dirty="0"/>
              <a:t> de </a:t>
            </a:r>
            <a:r>
              <a:rPr lang="en-US" sz="2000" dirty="0" err="1"/>
              <a:t>violações</a:t>
            </a:r>
            <a:r>
              <a:rPr lang="en-US" sz="2000" dirty="0"/>
              <a:t> dos </a:t>
            </a:r>
            <a:r>
              <a:rPr lang="en-US" sz="2000" dirty="0" err="1"/>
              <a:t>direitos</a:t>
            </a:r>
            <a:r>
              <a:rPr lang="en-US" sz="2000" dirty="0"/>
              <a:t> </a:t>
            </a:r>
            <a:r>
              <a:rPr lang="en-US" sz="2000" dirty="0" err="1"/>
              <a:t>humanos</a:t>
            </a:r>
            <a:endParaRPr sz="2000" dirty="0"/>
          </a:p>
          <a:p>
            <a:pPr marL="285750" lvl="0" indent="-285750" algn="just" rtl="0">
              <a:lnSpc>
                <a:spcPct val="100000"/>
              </a:lnSpc>
              <a:spcBef>
                <a:spcPts val="1200"/>
              </a:spcBef>
              <a:spcAft>
                <a:spcPts val="0"/>
              </a:spcAft>
              <a:buSzPts val="2200"/>
              <a:buChar char="•"/>
            </a:pPr>
            <a:r>
              <a:rPr lang="en-US" sz="2000" b="1" dirty="0"/>
              <a:t>Tema 5: </a:t>
            </a:r>
            <a:r>
              <a:rPr lang="en-US" sz="2000" dirty="0" err="1"/>
              <a:t>Grupos</a:t>
            </a:r>
            <a:r>
              <a:rPr lang="en-US" sz="2000" dirty="0"/>
              <a:t> da </a:t>
            </a:r>
            <a:r>
              <a:rPr lang="en-US" sz="2000" dirty="0" err="1"/>
              <a:t>população</a:t>
            </a:r>
            <a:r>
              <a:rPr lang="en-US" sz="2000" dirty="0"/>
              <a:t> em </a:t>
            </a:r>
            <a:r>
              <a:rPr lang="en-US" sz="2000" dirty="0" err="1"/>
              <a:t>risco</a:t>
            </a:r>
            <a:r>
              <a:rPr lang="en-US" sz="2000" dirty="0"/>
              <a:t> de </a:t>
            </a:r>
            <a:r>
              <a:rPr lang="en-US" sz="2000" dirty="0" err="1"/>
              <a:t>violações</a:t>
            </a:r>
            <a:r>
              <a:rPr lang="en-US" sz="2000" dirty="0"/>
              <a:t> dos </a:t>
            </a:r>
            <a:r>
              <a:rPr lang="en-US" sz="2000" dirty="0" err="1"/>
              <a:t>direitos</a:t>
            </a:r>
            <a:r>
              <a:rPr lang="en-US" sz="2000" dirty="0"/>
              <a:t> </a:t>
            </a:r>
            <a:r>
              <a:rPr lang="en-US" sz="2000" dirty="0" err="1"/>
              <a:t>humanos</a:t>
            </a:r>
            <a:endParaRPr sz="2000" dirty="0"/>
          </a:p>
          <a:p>
            <a:pPr marL="285750" lvl="0" indent="-285750" algn="just" rtl="0">
              <a:lnSpc>
                <a:spcPct val="100000"/>
              </a:lnSpc>
              <a:spcBef>
                <a:spcPts val="1200"/>
              </a:spcBef>
              <a:spcAft>
                <a:spcPts val="0"/>
              </a:spcAft>
              <a:buSzPts val="2200"/>
              <a:buChar char="•"/>
            </a:pPr>
            <a:r>
              <a:rPr lang="en-US" sz="2000" b="1" dirty="0"/>
              <a:t>Tema 6: </a:t>
            </a:r>
            <a:r>
              <a:rPr lang="en-US" sz="2000" dirty="0" err="1"/>
              <a:t>Consequências</a:t>
            </a:r>
            <a:r>
              <a:rPr lang="en-US" sz="2000" b="1" dirty="0"/>
              <a:t> </a:t>
            </a:r>
            <a:r>
              <a:rPr lang="en-US" sz="2000" dirty="0"/>
              <a:t>das </a:t>
            </a:r>
            <a:r>
              <a:rPr lang="en-US" sz="2000" dirty="0" err="1"/>
              <a:t>violações</a:t>
            </a:r>
            <a:r>
              <a:rPr lang="en-US" sz="2000" dirty="0"/>
              <a:t> dos </a:t>
            </a:r>
            <a:r>
              <a:rPr lang="en-US" sz="2000" dirty="0" err="1"/>
              <a:t>direitos</a:t>
            </a:r>
            <a:r>
              <a:rPr lang="en-US" sz="2000" dirty="0"/>
              <a:t> </a:t>
            </a:r>
            <a:r>
              <a:rPr lang="en-US" sz="2000" dirty="0" err="1"/>
              <a:t>humanos</a:t>
            </a:r>
            <a:endParaRPr sz="2000" dirty="0"/>
          </a:p>
          <a:p>
            <a:pPr marL="285750" lvl="0" indent="-285750" algn="just" rtl="0">
              <a:lnSpc>
                <a:spcPct val="100000"/>
              </a:lnSpc>
              <a:spcBef>
                <a:spcPts val="1200"/>
              </a:spcBef>
              <a:spcAft>
                <a:spcPts val="0"/>
              </a:spcAft>
              <a:buSzPts val="2200"/>
              <a:buChar char="•"/>
            </a:pPr>
            <a:r>
              <a:rPr lang="en-US" sz="2000" b="1" dirty="0"/>
              <a:t>Tema 7: </a:t>
            </a:r>
            <a:r>
              <a:rPr lang="en-US" sz="2000" dirty="0" err="1"/>
              <a:t>Respeitar</a:t>
            </a:r>
            <a:r>
              <a:rPr lang="en-US" sz="2000" dirty="0"/>
              <a:t>, </a:t>
            </a:r>
            <a:r>
              <a:rPr lang="en-US" sz="2000" dirty="0" err="1"/>
              <a:t>proteger</a:t>
            </a:r>
            <a:r>
              <a:rPr lang="en-US" sz="2000" dirty="0"/>
              <a:t> e </a:t>
            </a:r>
            <a:r>
              <a:rPr lang="en-US" sz="2000" dirty="0" err="1"/>
              <a:t>assegurar</a:t>
            </a:r>
            <a:r>
              <a:rPr lang="en-US" sz="2000" dirty="0"/>
              <a:t> o </a:t>
            </a:r>
            <a:r>
              <a:rPr lang="en-US" sz="2000" dirty="0" err="1"/>
              <a:t>cumprimento</a:t>
            </a:r>
            <a:r>
              <a:rPr lang="en-US" sz="2000" dirty="0"/>
              <a:t> dos </a:t>
            </a:r>
            <a:r>
              <a:rPr lang="en-US" sz="2000" dirty="0" err="1"/>
              <a:t>direitos</a:t>
            </a:r>
            <a:r>
              <a:rPr lang="en-US" sz="2000" dirty="0"/>
              <a:t> </a:t>
            </a:r>
            <a:r>
              <a:rPr lang="en-US" sz="2000" dirty="0" err="1"/>
              <a:t>humanos</a:t>
            </a:r>
            <a:endParaRPr sz="2000" dirty="0"/>
          </a:p>
          <a:p>
            <a:pPr marL="285750" lvl="0" indent="-285750" algn="just" rtl="0">
              <a:lnSpc>
                <a:spcPct val="100000"/>
              </a:lnSpc>
              <a:spcBef>
                <a:spcPts val="1200"/>
              </a:spcBef>
              <a:spcAft>
                <a:spcPts val="0"/>
              </a:spcAft>
              <a:buSzPts val="2200"/>
              <a:buChar char="•"/>
            </a:pPr>
            <a:r>
              <a:rPr lang="en-US" sz="2000" b="1" dirty="0"/>
              <a:t>Tema 8: </a:t>
            </a:r>
            <a:r>
              <a:rPr lang="en-US" sz="2000" dirty="0" err="1"/>
              <a:t>Capacitar</a:t>
            </a:r>
            <a:r>
              <a:rPr lang="en-US" sz="2000" dirty="0"/>
              <a:t> as pessoas para defender </a:t>
            </a:r>
            <a:r>
              <a:rPr lang="en-US" sz="2000" dirty="0" err="1"/>
              <a:t>os</a:t>
            </a:r>
            <a:r>
              <a:rPr lang="en-US" sz="2000" dirty="0"/>
              <a:t> </a:t>
            </a:r>
            <a:r>
              <a:rPr lang="en-US" sz="2000" dirty="0" err="1"/>
              <a:t>direitos</a:t>
            </a:r>
            <a:r>
              <a:rPr lang="en-US" sz="2000" dirty="0"/>
              <a:t> </a:t>
            </a:r>
            <a:r>
              <a:rPr lang="en-US" sz="2000" dirty="0" err="1"/>
              <a:t>humanos</a:t>
            </a:r>
            <a:endParaRPr sz="2000" dirty="0"/>
          </a:p>
          <a:p>
            <a:pPr marL="285750" lvl="0" indent="-285750" algn="just" rtl="0">
              <a:lnSpc>
                <a:spcPct val="100000"/>
              </a:lnSpc>
              <a:spcBef>
                <a:spcPts val="1200"/>
              </a:spcBef>
              <a:spcAft>
                <a:spcPts val="0"/>
              </a:spcAft>
              <a:buSzPts val="2200"/>
              <a:buChar char="•"/>
            </a:pPr>
            <a:r>
              <a:rPr lang="en-US" sz="2000" b="1" dirty="0"/>
              <a:t>Tema 9: </a:t>
            </a:r>
            <a:r>
              <a:rPr lang="en-US" sz="2000" i="1" dirty="0"/>
              <a:t>Advocacy</a:t>
            </a:r>
            <a:r>
              <a:rPr lang="en-US" sz="2000" dirty="0"/>
              <a:t> dos </a:t>
            </a:r>
            <a:r>
              <a:rPr lang="en-US" sz="2000" dirty="0" err="1"/>
              <a:t>direitos</a:t>
            </a:r>
            <a:r>
              <a:rPr lang="en-US" sz="2000" dirty="0"/>
              <a:t> </a:t>
            </a:r>
            <a:r>
              <a:rPr lang="en-US" sz="2000" dirty="0" err="1"/>
              <a:t>humanos</a:t>
            </a:r>
            <a:endParaRPr sz="2000" dirty="0"/>
          </a:p>
        </p:txBody>
      </p:sp>
      <p:sp>
        <p:nvSpPr>
          <p:cNvPr id="185" name="Google Shape;185;p7"/>
          <p:cNvSpPr txBox="1">
            <a:spLocks noGrp="1"/>
          </p:cNvSpPr>
          <p:nvPr>
            <p:ph type="title"/>
          </p:nvPr>
        </p:nvSpPr>
        <p:spPr>
          <a:xfrm>
            <a:off x="507206" y="506412"/>
            <a:ext cx="11176000"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dirty="0"/>
              <a:t>Tema</a:t>
            </a:r>
            <a:r>
              <a:rPr lang="en-US" sz="3000" dirty="0"/>
              <a:t>s </a:t>
            </a:r>
            <a:r>
              <a:rPr lang="en-US" sz="3000" dirty="0" err="1"/>
              <a:t>abordados</a:t>
            </a:r>
            <a:r>
              <a:rPr lang="en-US" sz="3000" dirty="0"/>
              <a:t> </a:t>
            </a:r>
            <a:r>
              <a:rPr lang="en-US" sz="3000" dirty="0" err="1"/>
              <a:t>neste</a:t>
            </a:r>
            <a:r>
              <a:rPr lang="en-US" sz="3000" dirty="0"/>
              <a:t> </a:t>
            </a:r>
            <a:r>
              <a:rPr lang="en-US" sz="3000" dirty="0" err="1"/>
              <a:t>módulo</a:t>
            </a:r>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70"/>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70</a:t>
            </a:fld>
            <a:endParaRPr/>
          </a:p>
        </p:txBody>
      </p:sp>
      <p:sp>
        <p:nvSpPr>
          <p:cNvPr id="705" name="Google Shape;705;p70"/>
          <p:cNvSpPr txBox="1">
            <a:spLocks noGrp="1"/>
          </p:cNvSpPr>
          <p:nvPr>
            <p:ph type="body" idx="1"/>
          </p:nvPr>
        </p:nvSpPr>
        <p:spPr>
          <a:xfrm>
            <a:off x="508806" y="2266292"/>
            <a:ext cx="11174400" cy="360000"/>
          </a:xfrm>
          <a:prstGeom prst="rect">
            <a:avLst/>
          </a:prstGeom>
          <a:noFill/>
          <a:ln>
            <a:noFill/>
          </a:ln>
        </p:spPr>
        <p:txBody>
          <a:bodyPr spcFirstLastPara="1" wrap="square" lIns="0" tIns="0" rIns="0" bIns="0" anchor="b" anchorCtr="0">
            <a:noAutofit/>
          </a:bodyPr>
          <a:lstStyle/>
          <a:p>
            <a:pPr marL="285750" lvl="0" indent="-285750" algn="just" rtl="0">
              <a:lnSpc>
                <a:spcPct val="100000"/>
              </a:lnSpc>
              <a:spcBef>
                <a:spcPts val="0"/>
              </a:spcBef>
              <a:spcAft>
                <a:spcPts val="0"/>
              </a:spcAft>
              <a:buSzPts val="2200"/>
              <a:buNone/>
            </a:pPr>
            <a:r>
              <a:rPr lang="en-US" dirty="0"/>
              <a:t>Pessoas que são </a:t>
            </a:r>
            <a:r>
              <a:rPr lang="en-US" dirty="0" err="1"/>
              <a:t>lésbicas</a:t>
            </a:r>
            <a:r>
              <a:rPr lang="en-US" dirty="0"/>
              <a:t>, gays, </a:t>
            </a:r>
            <a:r>
              <a:rPr lang="en-US" dirty="0" err="1"/>
              <a:t>bissexuais</a:t>
            </a:r>
            <a:r>
              <a:rPr lang="en-US" dirty="0"/>
              <a:t>, </a:t>
            </a:r>
            <a:r>
              <a:rPr lang="en-US" dirty="0" err="1"/>
              <a:t>transgêneros</a:t>
            </a:r>
            <a:r>
              <a:rPr lang="en-US" dirty="0"/>
              <a:t>, </a:t>
            </a:r>
            <a:r>
              <a:rPr lang="en-US" dirty="0" err="1"/>
              <a:t>intersexuais</a:t>
            </a:r>
            <a:r>
              <a:rPr lang="en-US" dirty="0"/>
              <a:t> ou em </a:t>
            </a:r>
          </a:p>
          <a:p>
            <a:pPr marL="285750" lvl="0" indent="-285750" algn="just" rtl="0">
              <a:lnSpc>
                <a:spcPct val="100000"/>
              </a:lnSpc>
              <a:spcBef>
                <a:spcPts val="0"/>
              </a:spcBef>
              <a:spcAft>
                <a:spcPts val="0"/>
              </a:spcAft>
              <a:buSzPts val="2200"/>
              <a:buNone/>
            </a:pPr>
            <a:r>
              <a:rPr lang="en-US" dirty="0" err="1"/>
              <a:t>questionamento</a:t>
            </a:r>
            <a:r>
              <a:rPr lang="en-US" dirty="0"/>
              <a:t> (LGBTIQ)</a:t>
            </a:r>
            <a:endParaRPr dirty="0"/>
          </a:p>
        </p:txBody>
      </p:sp>
      <p:sp>
        <p:nvSpPr>
          <p:cNvPr id="706" name="Google Shape;706;p70"/>
          <p:cNvSpPr txBox="1">
            <a:spLocks noGrp="1"/>
          </p:cNvSpPr>
          <p:nvPr>
            <p:ph type="body" idx="2"/>
          </p:nvPr>
        </p:nvSpPr>
        <p:spPr>
          <a:xfrm>
            <a:off x="833778" y="3400112"/>
            <a:ext cx="11174412" cy="2144026"/>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Aft>
                <a:spcPts val="0"/>
              </a:spcAft>
              <a:buSzPts val="2200"/>
              <a:buChar char="•"/>
            </a:pPr>
            <a:r>
              <a:rPr lang="en-US" sz="2000" dirty="0"/>
              <a:t>Em </a:t>
            </a:r>
            <a:r>
              <a:rPr lang="en-US" sz="2000" dirty="0" err="1"/>
              <a:t>muitos</a:t>
            </a:r>
            <a:r>
              <a:rPr lang="en-US" sz="2000" dirty="0"/>
              <a:t> </a:t>
            </a:r>
            <a:r>
              <a:rPr lang="en-US" sz="2000" dirty="0" err="1"/>
              <a:t>países</a:t>
            </a:r>
            <a:r>
              <a:rPr lang="en-US" sz="2000" dirty="0"/>
              <a:t>, as pessoas LGBTIQ </a:t>
            </a:r>
            <a:r>
              <a:rPr lang="en-US" sz="2000" dirty="0" err="1"/>
              <a:t>podem</a:t>
            </a:r>
            <a:r>
              <a:rPr lang="en-US" sz="2000" dirty="0"/>
              <a:t> ser </a:t>
            </a:r>
            <a:r>
              <a:rPr lang="en-US" sz="2000" dirty="0" err="1"/>
              <a:t>privadas</a:t>
            </a:r>
            <a:r>
              <a:rPr lang="en-US" sz="2000" dirty="0"/>
              <a:t> dos </a:t>
            </a:r>
            <a:r>
              <a:rPr lang="en-US" sz="2000" dirty="0" err="1"/>
              <a:t>seguintes</a:t>
            </a:r>
            <a:r>
              <a:rPr lang="en-US" sz="2000" dirty="0"/>
              <a:t> </a:t>
            </a:r>
            <a:r>
              <a:rPr lang="en-US" sz="2000" dirty="0" err="1"/>
              <a:t>direitos</a:t>
            </a:r>
            <a:r>
              <a:rPr lang="en-US" sz="2000" dirty="0"/>
              <a:t>:</a:t>
            </a:r>
            <a:endParaRPr sz="2000" dirty="0"/>
          </a:p>
          <a:p>
            <a:pPr marL="444500" lvl="1" indent="-285750" algn="just" rtl="0">
              <a:lnSpc>
                <a:spcPct val="100000"/>
              </a:lnSpc>
              <a:spcBef>
                <a:spcPts val="0"/>
              </a:spcBef>
              <a:spcAft>
                <a:spcPts val="0"/>
              </a:spcAft>
              <a:buSzPts val="2000"/>
              <a:buChar char="•"/>
            </a:pPr>
            <a:r>
              <a:rPr lang="en-US" dirty="0"/>
              <a:t>O </a:t>
            </a:r>
            <a:r>
              <a:rPr lang="en-US" dirty="0" err="1"/>
              <a:t>direito</a:t>
            </a:r>
            <a:r>
              <a:rPr lang="en-US" dirty="0"/>
              <a:t> à vida (</a:t>
            </a:r>
            <a:r>
              <a:rPr lang="en-US" dirty="0" err="1"/>
              <a:t>artigo</a:t>
            </a:r>
            <a:r>
              <a:rPr lang="en-US" dirty="0"/>
              <a:t> 3).</a:t>
            </a:r>
            <a:endParaRPr dirty="0"/>
          </a:p>
          <a:p>
            <a:pPr marL="444500" lvl="1" indent="-285750" algn="just" rtl="0">
              <a:lnSpc>
                <a:spcPct val="100000"/>
              </a:lnSpc>
              <a:spcBef>
                <a:spcPts val="0"/>
              </a:spcBef>
              <a:spcAft>
                <a:spcPts val="0"/>
              </a:spcAft>
              <a:buSzPts val="2000"/>
              <a:buChar char="•"/>
            </a:pPr>
            <a:r>
              <a:rPr lang="en-US" dirty="0"/>
              <a:t>O </a:t>
            </a:r>
            <a:r>
              <a:rPr lang="en-US" dirty="0" err="1"/>
              <a:t>direito</a:t>
            </a:r>
            <a:r>
              <a:rPr lang="en-US" dirty="0"/>
              <a:t> ao </a:t>
            </a:r>
            <a:r>
              <a:rPr lang="en-US" dirty="0" err="1"/>
              <a:t>trabalho</a:t>
            </a:r>
            <a:r>
              <a:rPr lang="en-US" dirty="0"/>
              <a:t> (</a:t>
            </a:r>
            <a:r>
              <a:rPr lang="en-US" dirty="0" err="1"/>
              <a:t>artigo</a:t>
            </a:r>
            <a:r>
              <a:rPr lang="en-US" dirty="0"/>
              <a:t> 23).</a:t>
            </a:r>
            <a:endParaRPr dirty="0"/>
          </a:p>
          <a:p>
            <a:pPr marL="444500" lvl="1" indent="-285750" algn="just" rtl="0">
              <a:lnSpc>
                <a:spcPct val="100000"/>
              </a:lnSpc>
              <a:spcBef>
                <a:spcPts val="0"/>
              </a:spcBef>
              <a:spcAft>
                <a:spcPts val="0"/>
              </a:spcAft>
              <a:buSzPts val="2000"/>
              <a:buChar char="•"/>
            </a:pPr>
            <a:r>
              <a:rPr lang="en-US" dirty="0"/>
              <a:t>O </a:t>
            </a:r>
            <a:r>
              <a:rPr lang="en-US" dirty="0" err="1"/>
              <a:t>direito</a:t>
            </a:r>
            <a:r>
              <a:rPr lang="en-US" dirty="0"/>
              <a:t> de </a:t>
            </a:r>
            <a:r>
              <a:rPr lang="en-US" dirty="0" err="1"/>
              <a:t>casar</a:t>
            </a:r>
            <a:r>
              <a:rPr lang="en-US" dirty="0"/>
              <a:t> e </a:t>
            </a:r>
            <a:r>
              <a:rPr lang="en-US" dirty="0" err="1"/>
              <a:t>constituir</a:t>
            </a:r>
            <a:r>
              <a:rPr lang="en-US" dirty="0"/>
              <a:t> </a:t>
            </a:r>
            <a:r>
              <a:rPr lang="en-US" dirty="0" err="1"/>
              <a:t>família</a:t>
            </a:r>
            <a:r>
              <a:rPr lang="en-US" dirty="0"/>
              <a:t> (</a:t>
            </a:r>
            <a:r>
              <a:rPr lang="en-US" dirty="0" err="1"/>
              <a:t>artigo</a:t>
            </a:r>
            <a:r>
              <a:rPr lang="en-US" dirty="0"/>
              <a:t> 16).</a:t>
            </a:r>
            <a:endParaRPr dirty="0"/>
          </a:p>
          <a:p>
            <a:pPr marL="444500" lvl="1" indent="-285750" algn="just" rtl="0">
              <a:lnSpc>
                <a:spcPct val="100000"/>
              </a:lnSpc>
              <a:spcBef>
                <a:spcPts val="0"/>
              </a:spcBef>
              <a:spcAft>
                <a:spcPts val="0"/>
              </a:spcAft>
              <a:buSzPts val="2000"/>
              <a:buChar char="•"/>
            </a:pPr>
            <a:r>
              <a:rPr lang="en-US" dirty="0"/>
              <a:t>O </a:t>
            </a:r>
            <a:r>
              <a:rPr lang="en-US" dirty="0" err="1"/>
              <a:t>direito</a:t>
            </a:r>
            <a:r>
              <a:rPr lang="en-US" dirty="0"/>
              <a:t> de </a:t>
            </a:r>
            <a:r>
              <a:rPr lang="en-US" dirty="0" err="1"/>
              <a:t>não</a:t>
            </a:r>
            <a:r>
              <a:rPr lang="en-US" dirty="0"/>
              <a:t> ser </a:t>
            </a:r>
            <a:r>
              <a:rPr lang="en-US" dirty="0" err="1"/>
              <a:t>submetido</a:t>
            </a:r>
            <a:r>
              <a:rPr lang="en-US" dirty="0"/>
              <a:t> a </a:t>
            </a:r>
            <a:r>
              <a:rPr lang="en-US" dirty="0" err="1"/>
              <a:t>tratamentos</a:t>
            </a:r>
            <a:r>
              <a:rPr lang="en-US" dirty="0"/>
              <a:t> </a:t>
            </a:r>
            <a:r>
              <a:rPr lang="en-US" dirty="0" err="1"/>
              <a:t>cruéis</a:t>
            </a:r>
            <a:r>
              <a:rPr lang="en-US" dirty="0"/>
              <a:t>, </a:t>
            </a:r>
            <a:r>
              <a:rPr lang="en-US" dirty="0" err="1"/>
              <a:t>desumanos</a:t>
            </a:r>
            <a:r>
              <a:rPr lang="en-US" dirty="0"/>
              <a:t> e </a:t>
            </a:r>
            <a:r>
              <a:rPr lang="en-US" dirty="0" err="1"/>
              <a:t>degradantes</a:t>
            </a:r>
            <a:r>
              <a:rPr lang="en-US" dirty="0"/>
              <a:t> (</a:t>
            </a:r>
            <a:r>
              <a:rPr lang="en-US" dirty="0" err="1"/>
              <a:t>artigo</a:t>
            </a:r>
            <a:r>
              <a:rPr lang="en-US" dirty="0"/>
              <a:t> 5).</a:t>
            </a:r>
            <a:endParaRPr dirty="0"/>
          </a:p>
          <a:p>
            <a:pPr marL="444500" lvl="1" indent="-285750" algn="just" rtl="0">
              <a:lnSpc>
                <a:spcPct val="100000"/>
              </a:lnSpc>
              <a:spcBef>
                <a:spcPts val="0"/>
              </a:spcBef>
              <a:spcAft>
                <a:spcPts val="0"/>
              </a:spcAft>
              <a:buSzPts val="2000"/>
              <a:buChar char="•"/>
            </a:pPr>
            <a:r>
              <a:rPr lang="en-US" dirty="0"/>
              <a:t>O </a:t>
            </a:r>
            <a:r>
              <a:rPr lang="en-US" dirty="0" err="1"/>
              <a:t>direito</a:t>
            </a:r>
            <a:r>
              <a:rPr lang="en-US" dirty="0"/>
              <a:t> à </a:t>
            </a:r>
            <a:r>
              <a:rPr lang="en-US" dirty="0" err="1"/>
              <a:t>liberdade</a:t>
            </a:r>
            <a:r>
              <a:rPr lang="en-US" dirty="0"/>
              <a:t> de </a:t>
            </a:r>
            <a:r>
              <a:rPr lang="en-US" dirty="0" err="1"/>
              <a:t>circulação</a:t>
            </a:r>
            <a:r>
              <a:rPr lang="en-US" dirty="0"/>
              <a:t> (</a:t>
            </a:r>
            <a:r>
              <a:rPr lang="en-US" dirty="0" err="1"/>
              <a:t>artigo</a:t>
            </a:r>
            <a:r>
              <a:rPr lang="en-US" dirty="0"/>
              <a:t> 13). </a:t>
            </a:r>
            <a:endParaRPr dirty="0"/>
          </a:p>
        </p:txBody>
      </p:sp>
      <p:sp>
        <p:nvSpPr>
          <p:cNvPr id="707" name="Google Shape;707;p70"/>
          <p:cNvSpPr txBox="1">
            <a:spLocks noGrp="1"/>
          </p:cNvSpPr>
          <p:nvPr>
            <p:ph type="title"/>
          </p:nvPr>
        </p:nvSpPr>
        <p:spPr>
          <a:xfrm>
            <a:off x="507206" y="506412"/>
            <a:ext cx="11500972"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Apresentação</a:t>
            </a:r>
            <a:r>
              <a:rPr lang="en-US" sz="3000" dirty="0"/>
              <a:t>: </a:t>
            </a:r>
            <a:r>
              <a:rPr lang="en-US" sz="3000" dirty="0" err="1"/>
              <a:t>Grupos</a:t>
            </a:r>
            <a:r>
              <a:rPr lang="en-US" sz="3000" dirty="0"/>
              <a:t> </a:t>
            </a:r>
            <a:r>
              <a:rPr lang="en-US" sz="3000" dirty="0" err="1"/>
              <a:t>frequentemente</a:t>
            </a:r>
            <a:r>
              <a:rPr lang="en-US" sz="3000" dirty="0"/>
              <a:t> </a:t>
            </a:r>
            <a:r>
              <a:rPr lang="en-US" sz="3000" dirty="0" err="1"/>
              <a:t>sujeitos</a:t>
            </a:r>
            <a:r>
              <a:rPr lang="en-US" sz="3000" dirty="0"/>
              <a:t> a </a:t>
            </a:r>
            <a:r>
              <a:rPr lang="en-US" sz="3000" dirty="0" err="1"/>
              <a:t>violações</a:t>
            </a:r>
            <a:r>
              <a:rPr lang="en-US" sz="3000" dirty="0"/>
              <a:t> dos </a:t>
            </a:r>
            <a:r>
              <a:rPr lang="en-US" sz="3000" dirty="0" err="1"/>
              <a:t>direitos</a:t>
            </a:r>
            <a:r>
              <a:rPr lang="en-US" sz="3000" dirty="0"/>
              <a:t> </a:t>
            </a:r>
            <a:r>
              <a:rPr lang="en-US" sz="3000" dirty="0" err="1"/>
              <a:t>humanos</a:t>
            </a:r>
            <a:r>
              <a:rPr lang="en-US" sz="3000" dirty="0"/>
              <a:t> - 4</a:t>
            </a:r>
            <a:endParaRP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71"/>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71</a:t>
            </a:fld>
            <a:endParaRPr/>
          </a:p>
        </p:txBody>
      </p:sp>
      <p:sp>
        <p:nvSpPr>
          <p:cNvPr id="714" name="Google Shape;714;p71"/>
          <p:cNvSpPr txBox="1">
            <a:spLocks noGrp="1"/>
          </p:cNvSpPr>
          <p:nvPr>
            <p:ph type="body" idx="1"/>
          </p:nvPr>
        </p:nvSpPr>
        <p:spPr>
          <a:xfrm>
            <a:off x="507206" y="1896641"/>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a:solidFill>
                  <a:schemeClr val="accent2"/>
                </a:solidFill>
                <a:latin typeface="Century Gothic"/>
                <a:ea typeface="Century Gothic"/>
                <a:cs typeface="Century Gothic"/>
                <a:sym typeface="Century Gothic"/>
              </a:rPr>
              <a:t>Crianças</a:t>
            </a:r>
            <a:endParaRPr/>
          </a:p>
        </p:txBody>
      </p:sp>
      <p:sp>
        <p:nvSpPr>
          <p:cNvPr id="715" name="Google Shape;715;p71"/>
          <p:cNvSpPr txBox="1">
            <a:spLocks noGrp="1"/>
          </p:cNvSpPr>
          <p:nvPr>
            <p:ph type="body" idx="2"/>
          </p:nvPr>
        </p:nvSpPr>
        <p:spPr>
          <a:xfrm>
            <a:off x="507194" y="2926507"/>
            <a:ext cx="11174412" cy="1674853"/>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Aft>
                <a:spcPts val="0"/>
              </a:spcAft>
              <a:buSzPts val="2200"/>
              <a:buChar char="•"/>
            </a:pPr>
            <a:r>
              <a:rPr lang="en-US" sz="2000" dirty="0"/>
              <a:t>As </a:t>
            </a:r>
            <a:r>
              <a:rPr lang="en-US" sz="2000" dirty="0" err="1"/>
              <a:t>crianças</a:t>
            </a:r>
            <a:r>
              <a:rPr lang="en-US" sz="2000" dirty="0"/>
              <a:t> </a:t>
            </a:r>
            <a:r>
              <a:rPr lang="en-US" sz="2000" dirty="0" err="1"/>
              <a:t>também</a:t>
            </a:r>
            <a:r>
              <a:rPr lang="en-US" sz="2000" dirty="0"/>
              <a:t> </a:t>
            </a:r>
            <a:r>
              <a:rPr lang="en-US" sz="2000" dirty="0" err="1"/>
              <a:t>correm</a:t>
            </a:r>
            <a:r>
              <a:rPr lang="en-US" sz="2000" dirty="0"/>
              <a:t> um alto </a:t>
            </a:r>
            <a:r>
              <a:rPr lang="en-US" sz="2000" dirty="0" err="1"/>
              <a:t>risco</a:t>
            </a:r>
            <a:r>
              <a:rPr lang="en-US" sz="2000" dirty="0"/>
              <a:t> de </a:t>
            </a:r>
            <a:r>
              <a:rPr lang="en-US" sz="2000" dirty="0" err="1"/>
              <a:t>ter</a:t>
            </a:r>
            <a:r>
              <a:rPr lang="en-US" sz="2000" dirty="0"/>
              <a:t> seus </a:t>
            </a:r>
            <a:r>
              <a:rPr lang="en-US" sz="2000" dirty="0" err="1"/>
              <a:t>direitos</a:t>
            </a:r>
            <a:r>
              <a:rPr lang="en-US" sz="2000" dirty="0"/>
              <a:t> </a:t>
            </a:r>
            <a:r>
              <a:rPr lang="en-US" sz="2000" dirty="0" err="1"/>
              <a:t>humanos</a:t>
            </a:r>
            <a:r>
              <a:rPr lang="en-US" sz="2000" dirty="0"/>
              <a:t> </a:t>
            </a:r>
            <a:r>
              <a:rPr lang="en-US" sz="2000" dirty="0" err="1"/>
              <a:t>negados</a:t>
            </a:r>
            <a:r>
              <a:rPr lang="en-US" sz="2000" dirty="0"/>
              <a:t>, </a:t>
            </a:r>
            <a:r>
              <a:rPr lang="en-US" sz="2000" dirty="0" err="1"/>
              <a:t>incluindo</a:t>
            </a:r>
            <a:r>
              <a:rPr lang="en-US" sz="2000" dirty="0"/>
              <a:t>:</a:t>
            </a:r>
            <a:endParaRPr sz="2000" dirty="0"/>
          </a:p>
          <a:p>
            <a:pPr marL="444500" lvl="1" indent="-285750" algn="just" rtl="0">
              <a:lnSpc>
                <a:spcPct val="100000"/>
              </a:lnSpc>
              <a:spcBef>
                <a:spcPts val="0"/>
              </a:spcBef>
              <a:spcAft>
                <a:spcPts val="0"/>
              </a:spcAft>
              <a:buSzPts val="2000"/>
              <a:buChar char="•"/>
            </a:pPr>
            <a:r>
              <a:rPr lang="en-US" dirty="0"/>
              <a:t>O </a:t>
            </a:r>
            <a:r>
              <a:rPr lang="en-US" dirty="0" err="1"/>
              <a:t>direito</a:t>
            </a:r>
            <a:r>
              <a:rPr lang="en-US" dirty="0"/>
              <a:t> de </a:t>
            </a:r>
            <a:r>
              <a:rPr lang="en-US" dirty="0" err="1"/>
              <a:t>não</a:t>
            </a:r>
            <a:r>
              <a:rPr lang="en-US" dirty="0"/>
              <a:t> </a:t>
            </a:r>
            <a:r>
              <a:rPr lang="en-US" dirty="0" err="1"/>
              <a:t>sofrer</a:t>
            </a:r>
            <a:r>
              <a:rPr lang="en-US" dirty="0"/>
              <a:t> </a:t>
            </a:r>
            <a:r>
              <a:rPr lang="en-US" dirty="0" err="1"/>
              <a:t>tratamento</a:t>
            </a:r>
            <a:r>
              <a:rPr lang="en-US" dirty="0"/>
              <a:t> cruel, </a:t>
            </a:r>
            <a:r>
              <a:rPr lang="en-US" dirty="0" err="1"/>
              <a:t>desumano</a:t>
            </a:r>
            <a:r>
              <a:rPr lang="en-US" dirty="0"/>
              <a:t> e </a:t>
            </a:r>
            <a:r>
              <a:rPr lang="en-US" dirty="0" err="1"/>
              <a:t>degradante</a:t>
            </a:r>
            <a:r>
              <a:rPr lang="en-US" dirty="0"/>
              <a:t> (</a:t>
            </a:r>
            <a:r>
              <a:rPr lang="en-US" dirty="0" err="1"/>
              <a:t>artigo</a:t>
            </a:r>
            <a:r>
              <a:rPr lang="en-US" dirty="0"/>
              <a:t> 5).</a:t>
            </a:r>
            <a:endParaRPr dirty="0"/>
          </a:p>
          <a:p>
            <a:pPr marL="444500" lvl="1" indent="-285750" algn="just" rtl="0">
              <a:lnSpc>
                <a:spcPct val="100000"/>
              </a:lnSpc>
              <a:spcBef>
                <a:spcPts val="0"/>
              </a:spcBef>
              <a:spcAft>
                <a:spcPts val="0"/>
              </a:spcAft>
              <a:buSzPts val="2000"/>
              <a:buChar char="•"/>
            </a:pPr>
            <a:r>
              <a:rPr lang="en-US" dirty="0"/>
              <a:t>O </a:t>
            </a:r>
            <a:r>
              <a:rPr lang="en-US" dirty="0" err="1"/>
              <a:t>direito</a:t>
            </a:r>
            <a:r>
              <a:rPr lang="en-US" dirty="0"/>
              <a:t> à </a:t>
            </a:r>
            <a:r>
              <a:rPr lang="en-US" dirty="0" err="1"/>
              <a:t>educação</a:t>
            </a:r>
            <a:r>
              <a:rPr lang="en-US" dirty="0"/>
              <a:t> (</a:t>
            </a:r>
            <a:r>
              <a:rPr lang="en-US" dirty="0" err="1"/>
              <a:t>artigo</a:t>
            </a:r>
            <a:r>
              <a:rPr lang="en-US" dirty="0"/>
              <a:t> 26).</a:t>
            </a:r>
            <a:endParaRPr dirty="0"/>
          </a:p>
          <a:p>
            <a:pPr marL="444500" lvl="1" indent="-285750" algn="just" rtl="0">
              <a:lnSpc>
                <a:spcPct val="100000"/>
              </a:lnSpc>
              <a:spcBef>
                <a:spcPts val="0"/>
              </a:spcBef>
              <a:spcAft>
                <a:spcPts val="0"/>
              </a:spcAft>
              <a:buSzPts val="2000"/>
              <a:buChar char="•"/>
            </a:pPr>
            <a:r>
              <a:rPr lang="en-US" dirty="0"/>
              <a:t>O </a:t>
            </a:r>
            <a:r>
              <a:rPr lang="en-US" dirty="0" err="1"/>
              <a:t>direito</a:t>
            </a:r>
            <a:r>
              <a:rPr lang="en-US" dirty="0"/>
              <a:t> de </a:t>
            </a:r>
            <a:r>
              <a:rPr lang="en-US" dirty="0" err="1"/>
              <a:t>não</a:t>
            </a:r>
            <a:r>
              <a:rPr lang="en-US" dirty="0"/>
              <a:t> ser </a:t>
            </a:r>
            <a:r>
              <a:rPr lang="en-US" dirty="0" err="1"/>
              <a:t>escravo</a:t>
            </a:r>
            <a:r>
              <a:rPr lang="en-US" dirty="0"/>
              <a:t> (</a:t>
            </a:r>
            <a:r>
              <a:rPr lang="en-US" dirty="0" err="1"/>
              <a:t>artigo</a:t>
            </a:r>
            <a:r>
              <a:rPr lang="en-US" dirty="0"/>
              <a:t> 4).</a:t>
            </a:r>
            <a:endParaRPr dirty="0"/>
          </a:p>
          <a:p>
            <a:pPr marL="444500" lvl="1" indent="-285750" algn="just" rtl="0">
              <a:lnSpc>
                <a:spcPct val="100000"/>
              </a:lnSpc>
              <a:spcBef>
                <a:spcPts val="0"/>
              </a:spcBef>
              <a:spcAft>
                <a:spcPts val="0"/>
              </a:spcAft>
              <a:buSzPts val="2000"/>
              <a:buChar char="•"/>
            </a:pPr>
            <a:r>
              <a:rPr lang="en-US" dirty="0"/>
              <a:t>A </a:t>
            </a:r>
            <a:r>
              <a:rPr lang="en-US" dirty="0" err="1"/>
              <a:t>liberdade</a:t>
            </a:r>
            <a:r>
              <a:rPr lang="en-US" dirty="0"/>
              <a:t> de </a:t>
            </a:r>
            <a:r>
              <a:rPr lang="en-US" dirty="0" err="1"/>
              <a:t>expressão</a:t>
            </a:r>
            <a:r>
              <a:rPr lang="en-US" dirty="0"/>
              <a:t> (</a:t>
            </a:r>
            <a:r>
              <a:rPr lang="en-US" dirty="0" err="1"/>
              <a:t>artigo</a:t>
            </a:r>
            <a:r>
              <a:rPr lang="en-US" dirty="0"/>
              <a:t> 19).</a:t>
            </a:r>
            <a:endParaRPr dirty="0"/>
          </a:p>
        </p:txBody>
      </p:sp>
      <p:sp>
        <p:nvSpPr>
          <p:cNvPr id="716" name="Google Shape;716;p71"/>
          <p:cNvSpPr txBox="1">
            <a:spLocks noGrp="1"/>
          </p:cNvSpPr>
          <p:nvPr>
            <p:ph type="title"/>
          </p:nvPr>
        </p:nvSpPr>
        <p:spPr>
          <a:xfrm>
            <a:off x="507206" y="506412"/>
            <a:ext cx="11174400"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Apresentação</a:t>
            </a:r>
            <a:r>
              <a:rPr lang="en-US" sz="3000" dirty="0"/>
              <a:t>: </a:t>
            </a:r>
            <a:r>
              <a:rPr lang="en-US" sz="3000" dirty="0" err="1"/>
              <a:t>Grupos</a:t>
            </a:r>
            <a:r>
              <a:rPr lang="en-US" sz="3000" dirty="0"/>
              <a:t> </a:t>
            </a:r>
            <a:r>
              <a:rPr lang="en-US" sz="3000" dirty="0" err="1"/>
              <a:t>frequentemente</a:t>
            </a:r>
            <a:r>
              <a:rPr lang="en-US" sz="3000" dirty="0"/>
              <a:t> </a:t>
            </a:r>
            <a:r>
              <a:rPr lang="en-US" sz="3000" dirty="0" err="1"/>
              <a:t>sujeitos</a:t>
            </a:r>
            <a:r>
              <a:rPr lang="en-US" sz="3000" dirty="0"/>
              <a:t> a </a:t>
            </a:r>
            <a:r>
              <a:rPr lang="en-US" sz="3000" dirty="0" err="1"/>
              <a:t>violações</a:t>
            </a:r>
            <a:r>
              <a:rPr lang="en-US" sz="3000" dirty="0"/>
              <a:t> dos </a:t>
            </a:r>
            <a:r>
              <a:rPr lang="en-US" sz="3000" dirty="0" err="1"/>
              <a:t>direitos</a:t>
            </a:r>
            <a:r>
              <a:rPr lang="en-US" sz="3000" dirty="0"/>
              <a:t> </a:t>
            </a:r>
            <a:r>
              <a:rPr lang="en-US" sz="3000" dirty="0" err="1"/>
              <a:t>humanos</a:t>
            </a:r>
            <a:r>
              <a:rPr lang="en-US" sz="3000" dirty="0"/>
              <a:t> - 5</a:t>
            </a:r>
            <a:endParaRP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72"/>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72</a:t>
            </a:fld>
            <a:endParaRPr/>
          </a:p>
        </p:txBody>
      </p:sp>
      <p:sp>
        <p:nvSpPr>
          <p:cNvPr id="723" name="Google Shape;723;p72"/>
          <p:cNvSpPr txBox="1">
            <a:spLocks noGrp="1"/>
          </p:cNvSpPr>
          <p:nvPr>
            <p:ph type="body" idx="1"/>
          </p:nvPr>
        </p:nvSpPr>
        <p:spPr>
          <a:xfrm>
            <a:off x="507195" y="1938786"/>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dirty="0">
                <a:solidFill>
                  <a:schemeClr val="accent2"/>
                </a:solidFill>
                <a:latin typeface="Century Gothic"/>
                <a:ea typeface="Century Gothic"/>
                <a:cs typeface="Century Gothic"/>
                <a:sym typeface="Century Gothic"/>
              </a:rPr>
              <a:t>Pessoas com HIV/AIDS</a:t>
            </a:r>
            <a:endParaRPr dirty="0"/>
          </a:p>
        </p:txBody>
      </p:sp>
      <p:sp>
        <p:nvSpPr>
          <p:cNvPr id="724" name="Google Shape;724;p72"/>
          <p:cNvSpPr txBox="1">
            <a:spLocks noGrp="1"/>
          </p:cNvSpPr>
          <p:nvPr>
            <p:ph type="body" idx="2"/>
          </p:nvPr>
        </p:nvSpPr>
        <p:spPr>
          <a:xfrm>
            <a:off x="507183" y="2867130"/>
            <a:ext cx="11174412" cy="1692085"/>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Aft>
                <a:spcPts val="0"/>
              </a:spcAft>
              <a:buSzPts val="2200"/>
              <a:buChar char="•"/>
            </a:pPr>
            <a:r>
              <a:rPr lang="en-US" sz="2000" dirty="0"/>
              <a:t> As pessoas que </a:t>
            </a:r>
            <a:r>
              <a:rPr lang="en-US" sz="2000" dirty="0" err="1"/>
              <a:t>vivem</a:t>
            </a:r>
            <a:r>
              <a:rPr lang="en-US" sz="2000" dirty="0"/>
              <a:t> com HIV ou AIDS </a:t>
            </a:r>
            <a:r>
              <a:rPr lang="en-US" sz="2000" dirty="0" err="1"/>
              <a:t>também</a:t>
            </a:r>
            <a:r>
              <a:rPr lang="en-US" sz="2000" dirty="0"/>
              <a:t> </a:t>
            </a:r>
            <a:r>
              <a:rPr lang="en-US" sz="2000" dirty="0" err="1"/>
              <a:t>sofrem</a:t>
            </a:r>
            <a:r>
              <a:rPr lang="en-US" sz="2000" dirty="0"/>
              <a:t> </a:t>
            </a:r>
            <a:r>
              <a:rPr lang="en-US" sz="2000" dirty="0" err="1"/>
              <a:t>frequentemente</a:t>
            </a:r>
            <a:r>
              <a:rPr lang="en-US" sz="2000" dirty="0"/>
              <a:t> </a:t>
            </a:r>
            <a:r>
              <a:rPr lang="en-US" sz="2000" dirty="0" err="1"/>
              <a:t>violações</a:t>
            </a:r>
            <a:r>
              <a:rPr lang="en-US" sz="2000" dirty="0"/>
              <a:t> dos seus </a:t>
            </a:r>
            <a:r>
              <a:rPr lang="en-US" sz="2000" dirty="0" err="1"/>
              <a:t>direitos</a:t>
            </a:r>
            <a:r>
              <a:rPr lang="en-US" sz="2000" dirty="0"/>
              <a:t> </a:t>
            </a:r>
            <a:r>
              <a:rPr lang="en-US" sz="2000" dirty="0" err="1"/>
              <a:t>humanos</a:t>
            </a:r>
            <a:r>
              <a:rPr lang="en-US" sz="2000" dirty="0"/>
              <a:t>, </a:t>
            </a:r>
            <a:r>
              <a:rPr lang="en-US" sz="2000" dirty="0" err="1"/>
              <a:t>incluindo</a:t>
            </a:r>
            <a:r>
              <a:rPr lang="en-US" sz="2000" dirty="0"/>
              <a:t>: </a:t>
            </a:r>
            <a:endParaRPr sz="2000" dirty="0"/>
          </a:p>
          <a:p>
            <a:pPr marL="444500" lvl="1" indent="-285750" algn="just" rtl="0">
              <a:lnSpc>
                <a:spcPct val="100000"/>
              </a:lnSpc>
              <a:spcBef>
                <a:spcPts val="0"/>
              </a:spcBef>
              <a:spcAft>
                <a:spcPts val="0"/>
              </a:spcAft>
              <a:buSzPts val="2000"/>
              <a:buChar char="•"/>
            </a:pPr>
            <a:r>
              <a:rPr lang="en-US" dirty="0"/>
              <a:t>O </a:t>
            </a:r>
            <a:r>
              <a:rPr lang="en-US" dirty="0" err="1"/>
              <a:t>direito</a:t>
            </a:r>
            <a:r>
              <a:rPr lang="en-US" dirty="0"/>
              <a:t> à saúde (</a:t>
            </a:r>
            <a:r>
              <a:rPr lang="en-US" dirty="0" err="1"/>
              <a:t>artigo</a:t>
            </a:r>
            <a:r>
              <a:rPr lang="en-US" dirty="0"/>
              <a:t> 25).</a:t>
            </a:r>
            <a:endParaRPr dirty="0"/>
          </a:p>
          <a:p>
            <a:pPr marL="444500" lvl="1" indent="-285750" algn="just" rtl="0">
              <a:lnSpc>
                <a:spcPct val="100000"/>
              </a:lnSpc>
              <a:spcBef>
                <a:spcPts val="0"/>
              </a:spcBef>
              <a:spcAft>
                <a:spcPts val="0"/>
              </a:spcAft>
              <a:buSzPts val="2000"/>
              <a:buChar char="•"/>
            </a:pPr>
            <a:r>
              <a:rPr lang="en-US" dirty="0"/>
              <a:t>O </a:t>
            </a:r>
            <a:r>
              <a:rPr lang="en-US" dirty="0" err="1"/>
              <a:t>direito</a:t>
            </a:r>
            <a:r>
              <a:rPr lang="en-US" dirty="0"/>
              <a:t> ao </a:t>
            </a:r>
            <a:r>
              <a:rPr lang="en-US" dirty="0" err="1"/>
              <a:t>trabalho</a:t>
            </a:r>
            <a:r>
              <a:rPr lang="en-US" dirty="0"/>
              <a:t> (</a:t>
            </a:r>
            <a:r>
              <a:rPr lang="en-US" dirty="0" err="1"/>
              <a:t>artigo</a:t>
            </a:r>
            <a:r>
              <a:rPr lang="en-US" dirty="0"/>
              <a:t> 23).</a:t>
            </a:r>
            <a:endParaRPr dirty="0"/>
          </a:p>
          <a:p>
            <a:pPr marL="444500" lvl="1" indent="-285750" algn="just" rtl="0">
              <a:lnSpc>
                <a:spcPct val="100000"/>
              </a:lnSpc>
              <a:spcBef>
                <a:spcPts val="0"/>
              </a:spcBef>
              <a:spcAft>
                <a:spcPts val="0"/>
              </a:spcAft>
              <a:buSzPts val="2000"/>
              <a:buChar char="•"/>
            </a:pPr>
            <a:r>
              <a:rPr lang="en-US" dirty="0"/>
              <a:t>A </a:t>
            </a:r>
            <a:r>
              <a:rPr lang="en-US" dirty="0" err="1"/>
              <a:t>liberdade</a:t>
            </a:r>
            <a:r>
              <a:rPr lang="en-US" dirty="0"/>
              <a:t> de </a:t>
            </a:r>
            <a:r>
              <a:rPr lang="en-US" dirty="0" err="1"/>
              <a:t>circulação</a:t>
            </a:r>
            <a:r>
              <a:rPr lang="en-US" dirty="0"/>
              <a:t> (</a:t>
            </a:r>
            <a:r>
              <a:rPr lang="en-US" dirty="0" err="1"/>
              <a:t>artigo</a:t>
            </a:r>
            <a:r>
              <a:rPr lang="en-US" dirty="0"/>
              <a:t> 13).</a:t>
            </a:r>
            <a:endParaRPr dirty="0"/>
          </a:p>
        </p:txBody>
      </p:sp>
      <p:sp>
        <p:nvSpPr>
          <p:cNvPr id="725" name="Google Shape;725;p72"/>
          <p:cNvSpPr txBox="1">
            <a:spLocks noGrp="1"/>
          </p:cNvSpPr>
          <p:nvPr>
            <p:ph type="title"/>
          </p:nvPr>
        </p:nvSpPr>
        <p:spPr>
          <a:xfrm>
            <a:off x="507205" y="506412"/>
            <a:ext cx="11174389"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Apresentação</a:t>
            </a:r>
            <a:r>
              <a:rPr lang="en-US" sz="3000" dirty="0"/>
              <a:t>: </a:t>
            </a:r>
            <a:r>
              <a:rPr lang="en-US" sz="3000" dirty="0" err="1"/>
              <a:t>Grupos</a:t>
            </a:r>
            <a:r>
              <a:rPr lang="en-US" sz="3000" dirty="0"/>
              <a:t> </a:t>
            </a:r>
            <a:r>
              <a:rPr lang="en-US" sz="3000" dirty="0" err="1"/>
              <a:t>frequentemente</a:t>
            </a:r>
            <a:r>
              <a:rPr lang="en-US" sz="3000" dirty="0"/>
              <a:t> </a:t>
            </a:r>
            <a:r>
              <a:rPr lang="en-US" sz="3000" dirty="0" err="1"/>
              <a:t>sujeitos</a:t>
            </a:r>
            <a:r>
              <a:rPr lang="en-US" sz="3000" dirty="0"/>
              <a:t> a </a:t>
            </a:r>
            <a:r>
              <a:rPr lang="en-US" sz="3000" dirty="0" err="1"/>
              <a:t>violações</a:t>
            </a:r>
            <a:r>
              <a:rPr lang="en-US" sz="3000" dirty="0"/>
              <a:t> dos </a:t>
            </a:r>
            <a:r>
              <a:rPr lang="en-US" sz="3000" dirty="0" err="1"/>
              <a:t>direitos</a:t>
            </a:r>
            <a:r>
              <a:rPr lang="en-US" sz="3000" dirty="0"/>
              <a:t> </a:t>
            </a:r>
            <a:r>
              <a:rPr lang="en-US" sz="3000" dirty="0" err="1"/>
              <a:t>humanos</a:t>
            </a:r>
            <a:r>
              <a:rPr lang="en-US" sz="3000" dirty="0"/>
              <a:t> - 6</a:t>
            </a:r>
            <a:endParaRP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73"/>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73</a:t>
            </a:fld>
            <a:endParaRPr/>
          </a:p>
        </p:txBody>
      </p:sp>
      <p:sp>
        <p:nvSpPr>
          <p:cNvPr id="732" name="Google Shape;732;p73"/>
          <p:cNvSpPr txBox="1">
            <a:spLocks noGrp="1"/>
          </p:cNvSpPr>
          <p:nvPr>
            <p:ph type="body" idx="1"/>
          </p:nvPr>
        </p:nvSpPr>
        <p:spPr>
          <a:xfrm>
            <a:off x="508806" y="1664968"/>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dirty="0" err="1">
                <a:solidFill>
                  <a:schemeClr val="accent2"/>
                </a:solidFill>
                <a:latin typeface="Century Gothic"/>
                <a:ea typeface="Century Gothic"/>
                <a:cs typeface="Century Gothic"/>
                <a:sym typeface="Century Gothic"/>
              </a:rPr>
              <a:t>Crianças</a:t>
            </a:r>
            <a:r>
              <a:rPr lang="en-US" sz="2200" b="1" dirty="0">
                <a:solidFill>
                  <a:schemeClr val="accent2"/>
                </a:solidFill>
                <a:latin typeface="Century Gothic"/>
                <a:ea typeface="Century Gothic"/>
                <a:cs typeface="Century Gothic"/>
                <a:sym typeface="Century Gothic"/>
              </a:rPr>
              <a:t> e </a:t>
            </a:r>
            <a:r>
              <a:rPr lang="en-US" sz="2200" b="1" dirty="0" err="1">
                <a:solidFill>
                  <a:schemeClr val="accent2"/>
                </a:solidFill>
                <a:latin typeface="Century Gothic"/>
                <a:ea typeface="Century Gothic"/>
                <a:cs typeface="Century Gothic"/>
                <a:sym typeface="Century Gothic"/>
              </a:rPr>
              <a:t>adultos</a:t>
            </a:r>
            <a:r>
              <a:rPr lang="en-US" sz="2200" b="1" dirty="0">
                <a:solidFill>
                  <a:schemeClr val="accent2"/>
                </a:solidFill>
                <a:latin typeface="Century Gothic"/>
                <a:ea typeface="Century Gothic"/>
                <a:cs typeface="Century Gothic"/>
                <a:sym typeface="Century Gothic"/>
              </a:rPr>
              <a:t> com </a:t>
            </a:r>
            <a:r>
              <a:rPr lang="en-US" sz="2200" b="1" dirty="0" err="1">
                <a:solidFill>
                  <a:schemeClr val="accent2"/>
                </a:solidFill>
                <a:latin typeface="Century Gothic"/>
                <a:ea typeface="Century Gothic"/>
                <a:cs typeface="Century Gothic"/>
                <a:sym typeface="Century Gothic"/>
              </a:rPr>
              <a:t>deficiências</a:t>
            </a:r>
            <a:r>
              <a:rPr lang="en-US" sz="2200" b="1" dirty="0">
                <a:solidFill>
                  <a:schemeClr val="accent2"/>
                </a:solidFill>
                <a:latin typeface="Century Gothic"/>
                <a:ea typeface="Century Gothic"/>
                <a:cs typeface="Century Gothic"/>
                <a:sym typeface="Century Gothic"/>
              </a:rPr>
              <a:t> </a:t>
            </a:r>
            <a:r>
              <a:rPr lang="en-US" sz="2200" b="1" dirty="0" err="1">
                <a:solidFill>
                  <a:schemeClr val="accent2"/>
                </a:solidFill>
                <a:latin typeface="Century Gothic"/>
                <a:ea typeface="Century Gothic"/>
                <a:cs typeface="Century Gothic"/>
                <a:sym typeface="Century Gothic"/>
              </a:rPr>
              <a:t>psicossociais</a:t>
            </a:r>
            <a:r>
              <a:rPr lang="en-US" sz="2200" b="1" dirty="0">
                <a:solidFill>
                  <a:schemeClr val="accent2"/>
                </a:solidFill>
                <a:latin typeface="Century Gothic"/>
                <a:ea typeface="Century Gothic"/>
                <a:cs typeface="Century Gothic"/>
                <a:sym typeface="Century Gothic"/>
              </a:rPr>
              <a:t>, </a:t>
            </a:r>
            <a:r>
              <a:rPr lang="en-US" sz="2200" b="1" dirty="0" err="1">
                <a:solidFill>
                  <a:schemeClr val="accent2"/>
                </a:solidFill>
                <a:latin typeface="Century Gothic"/>
                <a:ea typeface="Century Gothic"/>
                <a:cs typeface="Century Gothic"/>
                <a:sym typeface="Century Gothic"/>
              </a:rPr>
              <a:t>intelectuais</a:t>
            </a:r>
            <a:r>
              <a:rPr lang="en-US" sz="2200" b="1" dirty="0">
                <a:solidFill>
                  <a:schemeClr val="accent2"/>
                </a:solidFill>
                <a:latin typeface="Century Gothic"/>
                <a:ea typeface="Century Gothic"/>
                <a:cs typeface="Century Gothic"/>
                <a:sym typeface="Century Gothic"/>
              </a:rPr>
              <a:t> ou </a:t>
            </a:r>
            <a:r>
              <a:rPr lang="en-US" sz="2200" b="1" dirty="0" err="1">
                <a:solidFill>
                  <a:schemeClr val="accent2"/>
                </a:solidFill>
                <a:latin typeface="Century Gothic"/>
                <a:ea typeface="Century Gothic"/>
                <a:cs typeface="Century Gothic"/>
                <a:sym typeface="Century Gothic"/>
              </a:rPr>
              <a:t>cognitivas</a:t>
            </a:r>
            <a:endParaRPr dirty="0"/>
          </a:p>
        </p:txBody>
      </p:sp>
      <p:sp>
        <p:nvSpPr>
          <p:cNvPr id="733" name="Google Shape;733;p73"/>
          <p:cNvSpPr txBox="1">
            <a:spLocks noGrp="1"/>
          </p:cNvSpPr>
          <p:nvPr>
            <p:ph type="body" idx="2"/>
          </p:nvPr>
        </p:nvSpPr>
        <p:spPr>
          <a:xfrm>
            <a:off x="790149" y="2270780"/>
            <a:ext cx="11174412" cy="3500696"/>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Aft>
                <a:spcPts val="0"/>
              </a:spcAft>
              <a:buSzPts val="2200"/>
              <a:buChar char="•"/>
            </a:pPr>
            <a:r>
              <a:rPr lang="en-US" sz="2000" dirty="0" err="1"/>
              <a:t>Crianças</a:t>
            </a:r>
            <a:r>
              <a:rPr lang="en-US" sz="2000" dirty="0"/>
              <a:t> e </a:t>
            </a:r>
            <a:r>
              <a:rPr lang="en-US" sz="2000" dirty="0" err="1"/>
              <a:t>adultos</a:t>
            </a:r>
            <a:r>
              <a:rPr lang="en-US" sz="2000" dirty="0"/>
              <a:t> com </a:t>
            </a:r>
            <a:r>
              <a:rPr lang="en-US" sz="2000" dirty="0" err="1"/>
              <a:t>deficiências</a:t>
            </a:r>
            <a:r>
              <a:rPr lang="en-US" sz="2000" dirty="0"/>
              <a:t> </a:t>
            </a:r>
            <a:r>
              <a:rPr lang="en-US" sz="2000" dirty="0" err="1"/>
              <a:t>psicossociais</a:t>
            </a:r>
            <a:r>
              <a:rPr lang="en-US" sz="2000" dirty="0"/>
              <a:t>, </a:t>
            </a:r>
            <a:r>
              <a:rPr lang="en-US" sz="2000" dirty="0" err="1"/>
              <a:t>intelectuais</a:t>
            </a:r>
            <a:r>
              <a:rPr lang="en-US" sz="2000" dirty="0"/>
              <a:t> ou </a:t>
            </a:r>
            <a:r>
              <a:rPr lang="en-US" sz="2000" dirty="0" err="1"/>
              <a:t>cognitivas</a:t>
            </a:r>
            <a:r>
              <a:rPr lang="en-US" sz="2000" dirty="0"/>
              <a:t> </a:t>
            </a:r>
            <a:r>
              <a:rPr lang="en-US" sz="2000" dirty="0" err="1"/>
              <a:t>correm</a:t>
            </a:r>
            <a:r>
              <a:rPr lang="en-US" sz="2000" dirty="0"/>
              <a:t> o </a:t>
            </a:r>
            <a:r>
              <a:rPr lang="en-US" sz="2000" dirty="0" err="1"/>
              <a:t>risco</a:t>
            </a:r>
            <a:r>
              <a:rPr lang="en-US" sz="2000" dirty="0"/>
              <a:t> de </a:t>
            </a:r>
            <a:r>
              <a:rPr lang="en-US" sz="2000" dirty="0" err="1"/>
              <a:t>ter</a:t>
            </a:r>
            <a:r>
              <a:rPr lang="en-US" sz="2000" dirty="0"/>
              <a:t> seus </a:t>
            </a:r>
            <a:r>
              <a:rPr lang="en-US" sz="2000" dirty="0" err="1"/>
              <a:t>direitos</a:t>
            </a:r>
            <a:r>
              <a:rPr lang="en-US" sz="2000" dirty="0"/>
              <a:t> </a:t>
            </a:r>
            <a:r>
              <a:rPr lang="en-US" sz="2000" dirty="0" err="1"/>
              <a:t>humanos</a:t>
            </a:r>
            <a:r>
              <a:rPr lang="en-US" sz="2000" dirty="0"/>
              <a:t> </a:t>
            </a:r>
            <a:r>
              <a:rPr lang="en-US" sz="2000" dirty="0" err="1"/>
              <a:t>violados</a:t>
            </a:r>
            <a:r>
              <a:rPr lang="en-US" sz="2000" dirty="0"/>
              <a:t> ou </a:t>
            </a:r>
            <a:r>
              <a:rPr lang="en-US" sz="2000" dirty="0" err="1"/>
              <a:t>restringidos</a:t>
            </a:r>
            <a:r>
              <a:rPr lang="en-US" sz="2000" dirty="0"/>
              <a:t>. </a:t>
            </a:r>
            <a:r>
              <a:rPr lang="en-US" sz="2000" dirty="0" err="1"/>
              <a:t>Algumas</a:t>
            </a:r>
            <a:r>
              <a:rPr lang="en-US" sz="2000" dirty="0"/>
              <a:t> </a:t>
            </a:r>
            <a:r>
              <a:rPr lang="en-US" sz="2000" dirty="0" err="1"/>
              <a:t>violações</a:t>
            </a:r>
            <a:r>
              <a:rPr lang="en-US" sz="2000" dirty="0"/>
              <a:t> </a:t>
            </a:r>
            <a:r>
              <a:rPr lang="en-US" sz="2000" dirty="0" err="1"/>
              <a:t>incluem</a:t>
            </a:r>
            <a:r>
              <a:rPr lang="en-US" sz="2000" dirty="0"/>
              <a:t>: </a:t>
            </a:r>
            <a:endParaRPr sz="2000" dirty="0"/>
          </a:p>
          <a:p>
            <a:pPr marL="444500" lvl="1" indent="-285750" algn="just" rtl="0">
              <a:lnSpc>
                <a:spcPct val="100000"/>
              </a:lnSpc>
              <a:spcBef>
                <a:spcPts val="0"/>
              </a:spcBef>
              <a:spcAft>
                <a:spcPts val="0"/>
              </a:spcAft>
              <a:buSzPts val="2000"/>
              <a:buChar char="•"/>
            </a:pPr>
            <a:r>
              <a:rPr lang="en-US" dirty="0"/>
              <a:t>O </a:t>
            </a:r>
            <a:r>
              <a:rPr lang="en-US" dirty="0" err="1"/>
              <a:t>direito</a:t>
            </a:r>
            <a:r>
              <a:rPr lang="en-US" dirty="0"/>
              <a:t> de </a:t>
            </a:r>
            <a:r>
              <a:rPr lang="en-US" dirty="0" err="1"/>
              <a:t>não</a:t>
            </a:r>
            <a:r>
              <a:rPr lang="en-US" dirty="0"/>
              <a:t> ser </a:t>
            </a:r>
            <a:r>
              <a:rPr lang="en-US" dirty="0" err="1"/>
              <a:t>discriminado</a:t>
            </a:r>
            <a:r>
              <a:rPr lang="en-US" dirty="0"/>
              <a:t> (</a:t>
            </a:r>
            <a:r>
              <a:rPr lang="en-US" dirty="0" err="1"/>
              <a:t>artigo</a:t>
            </a:r>
            <a:r>
              <a:rPr lang="en-US" dirty="0"/>
              <a:t> 2). </a:t>
            </a:r>
            <a:endParaRPr dirty="0"/>
          </a:p>
          <a:p>
            <a:pPr marL="444500" lvl="1" indent="-285750" algn="just" rtl="0">
              <a:lnSpc>
                <a:spcPct val="100000"/>
              </a:lnSpc>
              <a:spcBef>
                <a:spcPts val="0"/>
              </a:spcBef>
              <a:spcAft>
                <a:spcPts val="0"/>
              </a:spcAft>
              <a:buSzPts val="2000"/>
              <a:buChar char="•"/>
            </a:pPr>
            <a:r>
              <a:rPr lang="en-US" dirty="0"/>
              <a:t>O </a:t>
            </a:r>
            <a:r>
              <a:rPr lang="en-US" dirty="0" err="1"/>
              <a:t>direito</a:t>
            </a:r>
            <a:r>
              <a:rPr lang="en-US" dirty="0"/>
              <a:t> de </a:t>
            </a:r>
            <a:r>
              <a:rPr lang="en-US" dirty="0" err="1"/>
              <a:t>não</a:t>
            </a:r>
            <a:r>
              <a:rPr lang="en-US" dirty="0"/>
              <a:t> ser </a:t>
            </a:r>
            <a:r>
              <a:rPr lang="en-US" dirty="0" err="1"/>
              <a:t>submetido</a:t>
            </a:r>
            <a:r>
              <a:rPr lang="en-US" dirty="0"/>
              <a:t> a </a:t>
            </a:r>
            <a:r>
              <a:rPr lang="en-US" dirty="0" err="1"/>
              <a:t>tratamentos</a:t>
            </a:r>
            <a:r>
              <a:rPr lang="en-US" dirty="0"/>
              <a:t> ou </a:t>
            </a:r>
            <a:r>
              <a:rPr lang="en-US" dirty="0" err="1"/>
              <a:t>punições</a:t>
            </a:r>
            <a:r>
              <a:rPr lang="en-US" dirty="0"/>
              <a:t> </a:t>
            </a:r>
            <a:r>
              <a:rPr lang="en-US" dirty="0" err="1"/>
              <a:t>cruéis</a:t>
            </a:r>
            <a:r>
              <a:rPr lang="en-US" dirty="0"/>
              <a:t>, </a:t>
            </a:r>
            <a:r>
              <a:rPr lang="en-US" dirty="0" err="1"/>
              <a:t>desumanos</a:t>
            </a:r>
            <a:r>
              <a:rPr lang="en-US" dirty="0"/>
              <a:t> ou </a:t>
            </a:r>
            <a:r>
              <a:rPr lang="en-US" dirty="0" err="1"/>
              <a:t>degradantes</a:t>
            </a:r>
            <a:r>
              <a:rPr lang="en-US" dirty="0"/>
              <a:t> (</a:t>
            </a:r>
            <a:r>
              <a:rPr lang="en-US" dirty="0" err="1"/>
              <a:t>artigo</a:t>
            </a:r>
            <a:r>
              <a:rPr lang="en-US" dirty="0"/>
              <a:t> 5).</a:t>
            </a:r>
            <a:endParaRPr dirty="0"/>
          </a:p>
          <a:p>
            <a:pPr marL="444500" lvl="1" indent="-285750" algn="just" rtl="0">
              <a:lnSpc>
                <a:spcPct val="100000"/>
              </a:lnSpc>
              <a:spcBef>
                <a:spcPts val="0"/>
              </a:spcBef>
              <a:spcAft>
                <a:spcPts val="0"/>
              </a:spcAft>
              <a:buSzPts val="2000"/>
              <a:buChar char="•"/>
            </a:pPr>
            <a:r>
              <a:rPr lang="en-US" dirty="0"/>
              <a:t>O </a:t>
            </a:r>
            <a:r>
              <a:rPr lang="en-US" dirty="0" err="1"/>
              <a:t>direito</a:t>
            </a:r>
            <a:r>
              <a:rPr lang="en-US" dirty="0"/>
              <a:t> à </a:t>
            </a:r>
            <a:r>
              <a:rPr lang="en-US" dirty="0" err="1"/>
              <a:t>educação</a:t>
            </a:r>
            <a:r>
              <a:rPr lang="en-US" dirty="0"/>
              <a:t> (</a:t>
            </a:r>
            <a:r>
              <a:rPr lang="en-US" dirty="0" err="1"/>
              <a:t>artigo</a:t>
            </a:r>
            <a:r>
              <a:rPr lang="en-US" dirty="0"/>
              <a:t> 26): alguns </a:t>
            </a:r>
            <a:r>
              <a:rPr lang="en-US" dirty="0" err="1"/>
              <a:t>países</a:t>
            </a:r>
            <a:r>
              <a:rPr lang="en-US" dirty="0"/>
              <a:t> </a:t>
            </a:r>
            <a:r>
              <a:rPr lang="en-US" dirty="0" err="1"/>
              <a:t>não</a:t>
            </a:r>
            <a:r>
              <a:rPr lang="en-US" dirty="0"/>
              <a:t> </a:t>
            </a:r>
            <a:r>
              <a:rPr lang="en-US" dirty="0" err="1"/>
              <a:t>possuem</a:t>
            </a:r>
            <a:r>
              <a:rPr lang="en-US" dirty="0"/>
              <a:t> </a:t>
            </a:r>
            <a:r>
              <a:rPr lang="en-US" dirty="0" err="1"/>
              <a:t>sistemas</a:t>
            </a:r>
            <a:r>
              <a:rPr lang="en-US" dirty="0"/>
              <a:t> </a:t>
            </a:r>
            <a:r>
              <a:rPr lang="en-US" dirty="0" err="1"/>
              <a:t>educacionais</a:t>
            </a:r>
            <a:r>
              <a:rPr lang="en-US" dirty="0"/>
              <a:t> que </a:t>
            </a:r>
            <a:r>
              <a:rPr lang="en-US" dirty="0" err="1"/>
              <a:t>possam</a:t>
            </a:r>
            <a:r>
              <a:rPr lang="en-US" dirty="0"/>
              <a:t> </a:t>
            </a:r>
            <a:r>
              <a:rPr lang="en-US" dirty="0" err="1"/>
              <a:t>acomodar</a:t>
            </a:r>
            <a:r>
              <a:rPr lang="en-US" dirty="0"/>
              <a:t> pessoas com </a:t>
            </a:r>
            <a:r>
              <a:rPr lang="en-US" dirty="0" err="1"/>
              <a:t>deficiências</a:t>
            </a:r>
            <a:r>
              <a:rPr lang="en-US" dirty="0"/>
              <a:t> </a:t>
            </a:r>
            <a:r>
              <a:rPr lang="en-US" dirty="0" err="1"/>
              <a:t>psicossociais</a:t>
            </a:r>
            <a:r>
              <a:rPr lang="en-US" dirty="0"/>
              <a:t>, </a:t>
            </a:r>
            <a:r>
              <a:rPr lang="en-US" dirty="0" err="1"/>
              <a:t>intelectuais</a:t>
            </a:r>
            <a:r>
              <a:rPr lang="en-US" dirty="0"/>
              <a:t> ou </a:t>
            </a:r>
            <a:r>
              <a:rPr lang="en-US" dirty="0" err="1"/>
              <a:t>cognitivas</a:t>
            </a:r>
            <a:r>
              <a:rPr lang="en-US" dirty="0"/>
              <a:t>.</a:t>
            </a:r>
            <a:endParaRPr dirty="0"/>
          </a:p>
          <a:p>
            <a:pPr marL="444500" lvl="1" indent="-285750" algn="just" rtl="0">
              <a:lnSpc>
                <a:spcPct val="100000"/>
              </a:lnSpc>
              <a:spcBef>
                <a:spcPts val="0"/>
              </a:spcBef>
              <a:spcAft>
                <a:spcPts val="0"/>
              </a:spcAft>
              <a:buSzPts val="2000"/>
              <a:buChar char="•"/>
            </a:pPr>
            <a:r>
              <a:rPr lang="en-US" dirty="0"/>
              <a:t>O </a:t>
            </a:r>
            <a:r>
              <a:rPr lang="en-US" dirty="0" err="1"/>
              <a:t>direito</a:t>
            </a:r>
            <a:r>
              <a:rPr lang="en-US" dirty="0"/>
              <a:t> ao </a:t>
            </a:r>
            <a:r>
              <a:rPr lang="en-US" dirty="0" err="1"/>
              <a:t>trabalho</a:t>
            </a:r>
            <a:r>
              <a:rPr lang="en-US" dirty="0"/>
              <a:t> (</a:t>
            </a:r>
            <a:r>
              <a:rPr lang="en-US" dirty="0" err="1"/>
              <a:t>artigo</a:t>
            </a:r>
            <a:r>
              <a:rPr lang="en-US" dirty="0"/>
              <a:t> 23).</a:t>
            </a:r>
            <a:endParaRPr dirty="0"/>
          </a:p>
          <a:p>
            <a:pPr marL="444500" lvl="1" indent="-285750" algn="just" rtl="0">
              <a:lnSpc>
                <a:spcPct val="100000"/>
              </a:lnSpc>
              <a:spcBef>
                <a:spcPts val="0"/>
              </a:spcBef>
              <a:spcAft>
                <a:spcPts val="0"/>
              </a:spcAft>
              <a:buSzPts val="2000"/>
              <a:buChar char="•"/>
            </a:pPr>
            <a:r>
              <a:rPr lang="en-US" dirty="0"/>
              <a:t>O </a:t>
            </a:r>
            <a:r>
              <a:rPr lang="en-US" dirty="0" err="1"/>
              <a:t>direito</a:t>
            </a:r>
            <a:r>
              <a:rPr lang="en-US" dirty="0"/>
              <a:t> de </a:t>
            </a:r>
            <a:r>
              <a:rPr lang="en-US" dirty="0" err="1"/>
              <a:t>votar</a:t>
            </a:r>
            <a:r>
              <a:rPr lang="en-US" dirty="0"/>
              <a:t> (</a:t>
            </a:r>
            <a:r>
              <a:rPr lang="en-US" dirty="0" err="1"/>
              <a:t>artigo</a:t>
            </a:r>
            <a:r>
              <a:rPr lang="en-US" dirty="0"/>
              <a:t> 21). </a:t>
            </a:r>
            <a:endParaRPr dirty="0"/>
          </a:p>
          <a:p>
            <a:pPr marL="444500" lvl="1" indent="-285750" algn="just" rtl="0">
              <a:lnSpc>
                <a:spcPct val="100000"/>
              </a:lnSpc>
              <a:spcBef>
                <a:spcPts val="0"/>
              </a:spcBef>
              <a:spcAft>
                <a:spcPts val="0"/>
              </a:spcAft>
              <a:buSzPts val="2000"/>
              <a:buChar char="•"/>
            </a:pPr>
            <a:r>
              <a:rPr lang="en-US" dirty="0"/>
              <a:t>O </a:t>
            </a:r>
            <a:r>
              <a:rPr lang="en-US" dirty="0" err="1"/>
              <a:t>direito</a:t>
            </a:r>
            <a:r>
              <a:rPr lang="en-US" dirty="0"/>
              <a:t> de </a:t>
            </a:r>
            <a:r>
              <a:rPr lang="en-US" dirty="0" err="1"/>
              <a:t>casar</a:t>
            </a:r>
            <a:r>
              <a:rPr lang="en-US" dirty="0"/>
              <a:t> e </a:t>
            </a:r>
            <a:r>
              <a:rPr lang="en-US" dirty="0" err="1"/>
              <a:t>constituir</a:t>
            </a:r>
            <a:r>
              <a:rPr lang="en-US" dirty="0"/>
              <a:t> </a:t>
            </a:r>
            <a:r>
              <a:rPr lang="en-US" dirty="0" err="1"/>
              <a:t>família</a:t>
            </a:r>
            <a:r>
              <a:rPr lang="en-US" dirty="0"/>
              <a:t> (</a:t>
            </a:r>
            <a:r>
              <a:rPr lang="en-US" dirty="0" err="1"/>
              <a:t>artigo</a:t>
            </a:r>
            <a:r>
              <a:rPr lang="en-US" dirty="0"/>
              <a:t> 16). </a:t>
            </a:r>
            <a:endParaRPr dirty="0"/>
          </a:p>
          <a:p>
            <a:pPr marL="444500" lvl="1" indent="-285750" algn="just" rtl="0">
              <a:lnSpc>
                <a:spcPct val="100000"/>
              </a:lnSpc>
              <a:spcBef>
                <a:spcPts val="0"/>
              </a:spcBef>
              <a:spcAft>
                <a:spcPts val="0"/>
              </a:spcAft>
              <a:buSzPts val="2000"/>
              <a:buChar char="•"/>
            </a:pPr>
            <a:r>
              <a:rPr lang="en-US" dirty="0"/>
              <a:t>O </a:t>
            </a:r>
            <a:r>
              <a:rPr lang="en-US" dirty="0" err="1"/>
              <a:t>direito</a:t>
            </a:r>
            <a:r>
              <a:rPr lang="en-US" dirty="0"/>
              <a:t> à </a:t>
            </a:r>
            <a:r>
              <a:rPr lang="en-US" dirty="0" err="1"/>
              <a:t>liberdade</a:t>
            </a:r>
            <a:r>
              <a:rPr lang="en-US" dirty="0"/>
              <a:t> (</a:t>
            </a:r>
            <a:r>
              <a:rPr lang="en-US" dirty="0" err="1"/>
              <a:t>artigo</a:t>
            </a:r>
            <a:r>
              <a:rPr lang="en-US" dirty="0"/>
              <a:t> 3). </a:t>
            </a:r>
            <a:endParaRPr dirty="0"/>
          </a:p>
          <a:p>
            <a:pPr marL="444500" lvl="1" indent="-285750" algn="just" rtl="0">
              <a:lnSpc>
                <a:spcPct val="100000"/>
              </a:lnSpc>
              <a:spcBef>
                <a:spcPts val="0"/>
              </a:spcBef>
              <a:spcAft>
                <a:spcPts val="0"/>
              </a:spcAft>
              <a:buSzPts val="2000"/>
              <a:buChar char="•"/>
            </a:pPr>
            <a:r>
              <a:rPr lang="en-US" dirty="0"/>
              <a:t>O </a:t>
            </a:r>
            <a:r>
              <a:rPr lang="en-US" dirty="0" err="1"/>
              <a:t>direito</a:t>
            </a:r>
            <a:r>
              <a:rPr lang="en-US" dirty="0"/>
              <a:t> de ser </a:t>
            </a:r>
            <a:r>
              <a:rPr lang="en-US" dirty="0" err="1"/>
              <a:t>reconhecido</a:t>
            </a:r>
            <a:r>
              <a:rPr lang="en-US" dirty="0"/>
              <a:t> em </a:t>
            </a:r>
            <a:r>
              <a:rPr lang="en-US" dirty="0" err="1"/>
              <a:t>todos</a:t>
            </a:r>
            <a:r>
              <a:rPr lang="en-US" dirty="0"/>
              <a:t> </a:t>
            </a:r>
            <a:r>
              <a:rPr lang="en-US" dirty="0" err="1"/>
              <a:t>os</a:t>
            </a:r>
            <a:r>
              <a:rPr lang="en-US" dirty="0"/>
              <a:t> </a:t>
            </a:r>
            <a:r>
              <a:rPr lang="en-US" dirty="0" err="1"/>
              <a:t>lugares</a:t>
            </a:r>
            <a:r>
              <a:rPr lang="en-US" dirty="0"/>
              <a:t> como pessoa </a:t>
            </a:r>
            <a:r>
              <a:rPr lang="en-US" dirty="0" err="1"/>
              <a:t>perante</a:t>
            </a:r>
            <a:r>
              <a:rPr lang="en-US" dirty="0"/>
              <a:t> a lei (</a:t>
            </a:r>
            <a:r>
              <a:rPr lang="en-US" dirty="0" err="1"/>
              <a:t>artigo</a:t>
            </a:r>
            <a:r>
              <a:rPr lang="en-US" dirty="0"/>
              <a:t> 6). </a:t>
            </a:r>
            <a:endParaRPr dirty="0"/>
          </a:p>
        </p:txBody>
      </p:sp>
      <p:sp>
        <p:nvSpPr>
          <p:cNvPr id="734" name="Google Shape;734;p73"/>
          <p:cNvSpPr txBox="1">
            <a:spLocks noGrp="1"/>
          </p:cNvSpPr>
          <p:nvPr>
            <p:ph type="title"/>
          </p:nvPr>
        </p:nvSpPr>
        <p:spPr>
          <a:xfrm>
            <a:off x="507206" y="506412"/>
            <a:ext cx="11494294"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Apresentação</a:t>
            </a:r>
            <a:r>
              <a:rPr lang="en-US" sz="3000" dirty="0"/>
              <a:t>: </a:t>
            </a:r>
            <a:r>
              <a:rPr lang="en-US" sz="3000" dirty="0" err="1"/>
              <a:t>Grupos</a:t>
            </a:r>
            <a:r>
              <a:rPr lang="en-US" sz="3000" dirty="0"/>
              <a:t> </a:t>
            </a:r>
            <a:r>
              <a:rPr lang="en-US" sz="3000" dirty="0" err="1"/>
              <a:t>frequentemente</a:t>
            </a:r>
            <a:r>
              <a:rPr lang="en-US" sz="3000" dirty="0"/>
              <a:t> </a:t>
            </a:r>
            <a:r>
              <a:rPr lang="en-US" sz="3000" dirty="0" err="1"/>
              <a:t>sujeitos</a:t>
            </a:r>
            <a:r>
              <a:rPr lang="en-US" sz="3000" dirty="0"/>
              <a:t> a </a:t>
            </a:r>
            <a:r>
              <a:rPr lang="en-US" sz="3000" dirty="0" err="1"/>
              <a:t>violações</a:t>
            </a:r>
            <a:r>
              <a:rPr lang="en-US" sz="3000" dirty="0"/>
              <a:t> dos </a:t>
            </a:r>
            <a:r>
              <a:rPr lang="en-US" sz="3000" dirty="0" err="1"/>
              <a:t>direitos</a:t>
            </a:r>
            <a:r>
              <a:rPr lang="en-US" sz="3000" dirty="0"/>
              <a:t> </a:t>
            </a:r>
            <a:r>
              <a:rPr lang="en-US" sz="3000" dirty="0" err="1"/>
              <a:t>humanos</a:t>
            </a:r>
            <a:r>
              <a:rPr lang="en-US" sz="3000" dirty="0"/>
              <a:t> - 7</a:t>
            </a:r>
            <a:endParaRP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74"/>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74</a:t>
            </a:fld>
            <a:endParaRPr/>
          </a:p>
        </p:txBody>
      </p:sp>
      <p:sp>
        <p:nvSpPr>
          <p:cNvPr id="741" name="Google Shape;741;p74"/>
          <p:cNvSpPr txBox="1">
            <a:spLocks noGrp="1"/>
          </p:cNvSpPr>
          <p:nvPr>
            <p:ph type="body" idx="1"/>
          </p:nvPr>
        </p:nvSpPr>
        <p:spPr>
          <a:xfrm>
            <a:off x="507207" y="1914453"/>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dirty="0">
                <a:solidFill>
                  <a:schemeClr val="accent2"/>
                </a:solidFill>
                <a:latin typeface="Century Gothic"/>
                <a:ea typeface="Century Gothic"/>
                <a:cs typeface="Century Gothic"/>
                <a:sym typeface="Century Gothic"/>
              </a:rPr>
              <a:t>Pessoas </a:t>
            </a:r>
            <a:r>
              <a:rPr lang="en-US" sz="2200" b="1" dirty="0" err="1">
                <a:solidFill>
                  <a:schemeClr val="accent2"/>
                </a:solidFill>
                <a:latin typeface="Century Gothic"/>
                <a:ea typeface="Century Gothic"/>
                <a:cs typeface="Century Gothic"/>
                <a:sym typeface="Century Gothic"/>
              </a:rPr>
              <a:t>idosas</a:t>
            </a:r>
            <a:endParaRPr dirty="0"/>
          </a:p>
        </p:txBody>
      </p:sp>
      <p:sp>
        <p:nvSpPr>
          <p:cNvPr id="742" name="Google Shape;742;p74"/>
          <p:cNvSpPr txBox="1">
            <a:spLocks noGrp="1"/>
          </p:cNvSpPr>
          <p:nvPr>
            <p:ph type="body" idx="2"/>
          </p:nvPr>
        </p:nvSpPr>
        <p:spPr>
          <a:xfrm>
            <a:off x="507195" y="2783971"/>
            <a:ext cx="11174412" cy="1401168"/>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Aft>
                <a:spcPts val="0"/>
              </a:spcAft>
              <a:buSzPts val="2200"/>
              <a:buChar char="•"/>
            </a:pPr>
            <a:r>
              <a:rPr lang="en-US" sz="2000" dirty="0"/>
              <a:t>Os </a:t>
            </a:r>
            <a:r>
              <a:rPr lang="en-US" sz="2000" dirty="0" err="1"/>
              <a:t>idosos</a:t>
            </a:r>
            <a:r>
              <a:rPr lang="en-US" sz="2000" dirty="0"/>
              <a:t> </a:t>
            </a:r>
            <a:r>
              <a:rPr lang="en-US" sz="2000" dirty="0" err="1"/>
              <a:t>podem</a:t>
            </a:r>
            <a:r>
              <a:rPr lang="en-US" sz="2000" dirty="0"/>
              <a:t> ser </a:t>
            </a:r>
            <a:r>
              <a:rPr lang="en-US" sz="2000" dirty="0" err="1"/>
              <a:t>vítimas</a:t>
            </a:r>
            <a:r>
              <a:rPr lang="en-US" sz="2000" dirty="0"/>
              <a:t> de </a:t>
            </a:r>
            <a:r>
              <a:rPr lang="en-US" sz="2000" dirty="0" err="1"/>
              <a:t>violações</a:t>
            </a:r>
            <a:r>
              <a:rPr lang="en-US" sz="2000" dirty="0"/>
              <a:t> dos </a:t>
            </a:r>
            <a:r>
              <a:rPr lang="en-US" sz="2000" dirty="0" err="1"/>
              <a:t>seguintes</a:t>
            </a:r>
            <a:r>
              <a:rPr lang="en-US" sz="2000" dirty="0"/>
              <a:t> </a:t>
            </a:r>
            <a:r>
              <a:rPr lang="en-US" sz="2000" dirty="0" err="1"/>
              <a:t>direitos</a:t>
            </a:r>
            <a:r>
              <a:rPr lang="en-US" sz="2000" dirty="0"/>
              <a:t>:</a:t>
            </a:r>
            <a:endParaRPr sz="2000" dirty="0"/>
          </a:p>
          <a:p>
            <a:pPr marL="444500" lvl="1" indent="-285750" algn="just" rtl="0">
              <a:lnSpc>
                <a:spcPct val="100000"/>
              </a:lnSpc>
              <a:spcBef>
                <a:spcPts val="0"/>
              </a:spcBef>
              <a:spcAft>
                <a:spcPts val="0"/>
              </a:spcAft>
              <a:buSzPts val="2000"/>
              <a:buChar char="•"/>
            </a:pPr>
            <a:r>
              <a:rPr lang="en-US" dirty="0"/>
              <a:t>O </a:t>
            </a:r>
            <a:r>
              <a:rPr lang="en-US" dirty="0" err="1"/>
              <a:t>direito</a:t>
            </a:r>
            <a:r>
              <a:rPr lang="en-US" dirty="0"/>
              <a:t> à </a:t>
            </a:r>
            <a:r>
              <a:rPr lang="en-US" dirty="0" err="1"/>
              <a:t>liberdade</a:t>
            </a:r>
            <a:r>
              <a:rPr lang="en-US" dirty="0"/>
              <a:t> (</a:t>
            </a:r>
            <a:r>
              <a:rPr lang="en-US" dirty="0" err="1"/>
              <a:t>artigo</a:t>
            </a:r>
            <a:r>
              <a:rPr lang="en-US" dirty="0"/>
              <a:t> 3).</a:t>
            </a:r>
            <a:endParaRPr dirty="0"/>
          </a:p>
          <a:p>
            <a:pPr marL="444500" lvl="1" indent="-285750" algn="just" rtl="0">
              <a:lnSpc>
                <a:spcPct val="100000"/>
              </a:lnSpc>
              <a:spcBef>
                <a:spcPts val="0"/>
              </a:spcBef>
              <a:spcAft>
                <a:spcPts val="0"/>
              </a:spcAft>
              <a:buSzPts val="2000"/>
              <a:buChar char="•"/>
            </a:pPr>
            <a:r>
              <a:rPr lang="en-US" dirty="0"/>
              <a:t>O </a:t>
            </a:r>
            <a:r>
              <a:rPr lang="en-US" dirty="0" err="1"/>
              <a:t>direito</a:t>
            </a:r>
            <a:r>
              <a:rPr lang="en-US" dirty="0"/>
              <a:t> de </a:t>
            </a:r>
            <a:r>
              <a:rPr lang="en-US" dirty="0" err="1"/>
              <a:t>não</a:t>
            </a:r>
            <a:r>
              <a:rPr lang="en-US" dirty="0"/>
              <a:t> ser </a:t>
            </a:r>
            <a:r>
              <a:rPr lang="en-US" dirty="0" err="1"/>
              <a:t>submetido</a:t>
            </a:r>
            <a:r>
              <a:rPr lang="en-US" dirty="0"/>
              <a:t> a </a:t>
            </a:r>
            <a:r>
              <a:rPr lang="en-US" dirty="0" err="1"/>
              <a:t>tratamentos</a:t>
            </a:r>
            <a:r>
              <a:rPr lang="en-US" dirty="0"/>
              <a:t> </a:t>
            </a:r>
            <a:r>
              <a:rPr lang="en-US" dirty="0" err="1"/>
              <a:t>cruéis</a:t>
            </a:r>
            <a:r>
              <a:rPr lang="en-US" dirty="0"/>
              <a:t>, </a:t>
            </a:r>
            <a:r>
              <a:rPr lang="en-US" dirty="0" err="1"/>
              <a:t>desumanos</a:t>
            </a:r>
            <a:r>
              <a:rPr lang="en-US" dirty="0"/>
              <a:t> e </a:t>
            </a:r>
            <a:r>
              <a:rPr lang="en-US" dirty="0" err="1"/>
              <a:t>degradantes</a:t>
            </a:r>
            <a:r>
              <a:rPr lang="en-US" dirty="0"/>
              <a:t> (</a:t>
            </a:r>
            <a:r>
              <a:rPr lang="en-US" dirty="0" err="1"/>
              <a:t>artigo</a:t>
            </a:r>
            <a:r>
              <a:rPr lang="en-US" dirty="0"/>
              <a:t> 5).</a:t>
            </a:r>
            <a:endParaRPr dirty="0"/>
          </a:p>
          <a:p>
            <a:pPr marL="444500" lvl="1" indent="-285750" algn="just" rtl="0">
              <a:lnSpc>
                <a:spcPct val="100000"/>
              </a:lnSpc>
              <a:spcBef>
                <a:spcPts val="0"/>
              </a:spcBef>
              <a:spcAft>
                <a:spcPts val="0"/>
              </a:spcAft>
              <a:buSzPts val="2000"/>
              <a:buChar char="•"/>
            </a:pPr>
            <a:r>
              <a:rPr lang="en-US" dirty="0"/>
              <a:t>O </a:t>
            </a:r>
            <a:r>
              <a:rPr lang="en-US" dirty="0" err="1"/>
              <a:t>direito</a:t>
            </a:r>
            <a:r>
              <a:rPr lang="en-US" dirty="0"/>
              <a:t> à </a:t>
            </a:r>
            <a:r>
              <a:rPr lang="en-US" dirty="0" err="1"/>
              <a:t>propriedade</a:t>
            </a:r>
            <a:r>
              <a:rPr lang="en-US" dirty="0"/>
              <a:t> e de </a:t>
            </a:r>
            <a:r>
              <a:rPr lang="en-US" dirty="0" err="1"/>
              <a:t>não</a:t>
            </a:r>
            <a:r>
              <a:rPr lang="en-US" dirty="0"/>
              <a:t> ser </a:t>
            </a:r>
            <a:r>
              <a:rPr lang="en-US" dirty="0" err="1"/>
              <a:t>arbitrariamente</a:t>
            </a:r>
            <a:r>
              <a:rPr lang="en-US" dirty="0"/>
              <a:t> privado dos seus bens (</a:t>
            </a:r>
            <a:r>
              <a:rPr lang="en-US" dirty="0" err="1"/>
              <a:t>artigo</a:t>
            </a:r>
            <a:r>
              <a:rPr lang="en-US" dirty="0"/>
              <a:t> 17).</a:t>
            </a:r>
            <a:endParaRPr dirty="0"/>
          </a:p>
        </p:txBody>
      </p:sp>
      <p:sp>
        <p:nvSpPr>
          <p:cNvPr id="743" name="Google Shape;743;p74"/>
          <p:cNvSpPr txBox="1">
            <a:spLocks noGrp="1"/>
          </p:cNvSpPr>
          <p:nvPr>
            <p:ph type="title"/>
          </p:nvPr>
        </p:nvSpPr>
        <p:spPr>
          <a:xfrm>
            <a:off x="507205" y="506412"/>
            <a:ext cx="11298351"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Apresentação</a:t>
            </a:r>
            <a:r>
              <a:rPr lang="en-US" sz="3000" dirty="0"/>
              <a:t>: </a:t>
            </a:r>
            <a:r>
              <a:rPr lang="en-US" sz="3000" dirty="0" err="1"/>
              <a:t>Grupos</a:t>
            </a:r>
            <a:r>
              <a:rPr lang="en-US" sz="3000" dirty="0"/>
              <a:t> </a:t>
            </a:r>
            <a:r>
              <a:rPr lang="en-US" sz="3000" dirty="0" err="1"/>
              <a:t>frequentemente</a:t>
            </a:r>
            <a:r>
              <a:rPr lang="en-US" sz="3000" dirty="0"/>
              <a:t> </a:t>
            </a:r>
            <a:r>
              <a:rPr lang="en-US" sz="3000" dirty="0" err="1"/>
              <a:t>sujeitos</a:t>
            </a:r>
            <a:r>
              <a:rPr lang="en-US" sz="3000" dirty="0"/>
              <a:t> a </a:t>
            </a:r>
            <a:r>
              <a:rPr lang="en-US" sz="3000" dirty="0" err="1"/>
              <a:t>violações</a:t>
            </a:r>
            <a:r>
              <a:rPr lang="en-US" sz="3000" dirty="0"/>
              <a:t> dos </a:t>
            </a:r>
            <a:r>
              <a:rPr lang="en-US" sz="3000" dirty="0" err="1"/>
              <a:t>direitos</a:t>
            </a:r>
            <a:r>
              <a:rPr lang="en-US" sz="3000" dirty="0"/>
              <a:t> </a:t>
            </a:r>
            <a:r>
              <a:rPr lang="en-US" sz="3000" dirty="0" err="1"/>
              <a:t>humanos</a:t>
            </a:r>
            <a:r>
              <a:rPr lang="en-US" sz="3000" dirty="0"/>
              <a:t> - 8</a:t>
            </a:r>
            <a:endParaRP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75"/>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75</a:t>
            </a:fld>
            <a:endParaRPr/>
          </a:p>
        </p:txBody>
      </p:sp>
      <p:sp>
        <p:nvSpPr>
          <p:cNvPr id="750" name="Google Shape;750;p75"/>
          <p:cNvSpPr txBox="1">
            <a:spLocks noGrp="1"/>
          </p:cNvSpPr>
          <p:nvPr>
            <p:ph type="body" idx="2"/>
          </p:nvPr>
        </p:nvSpPr>
        <p:spPr>
          <a:xfrm>
            <a:off x="507206" y="2144235"/>
            <a:ext cx="11174412" cy="1443027"/>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Aft>
                <a:spcPts val="0"/>
              </a:spcAft>
              <a:buSzPts val="2200"/>
              <a:buChar char="•"/>
            </a:pPr>
            <a:r>
              <a:rPr lang="en-US" sz="2000" dirty="0"/>
              <a:t>Quais são as </a:t>
            </a:r>
            <a:r>
              <a:rPr lang="en-US" sz="2000" dirty="0" err="1"/>
              <a:t>consequências</a:t>
            </a:r>
            <a:r>
              <a:rPr lang="en-US" sz="2000" dirty="0"/>
              <a:t> das </a:t>
            </a:r>
            <a:r>
              <a:rPr lang="en-US" sz="2000" dirty="0" err="1"/>
              <a:t>violações</a:t>
            </a:r>
            <a:r>
              <a:rPr lang="en-US" sz="2000" dirty="0"/>
              <a:t> dos </a:t>
            </a:r>
            <a:r>
              <a:rPr lang="en-US" sz="2000" dirty="0" err="1"/>
              <a:t>direitos</a:t>
            </a:r>
            <a:r>
              <a:rPr lang="en-US" sz="2000" dirty="0"/>
              <a:t> </a:t>
            </a:r>
            <a:r>
              <a:rPr lang="en-US" sz="2000" dirty="0" err="1"/>
              <a:t>humanos</a:t>
            </a:r>
            <a:r>
              <a:rPr lang="en-US" sz="2000" dirty="0"/>
              <a:t> que </a:t>
            </a:r>
            <a:r>
              <a:rPr lang="en-US" sz="2000" dirty="0" err="1"/>
              <a:t>acabamos</a:t>
            </a:r>
            <a:r>
              <a:rPr lang="en-US" sz="2000" dirty="0"/>
              <a:t> de </a:t>
            </a:r>
            <a:r>
              <a:rPr lang="en-US" sz="2000" dirty="0" err="1"/>
              <a:t>discutir</a:t>
            </a:r>
            <a:r>
              <a:rPr lang="en-US" sz="2000" dirty="0"/>
              <a:t>:</a:t>
            </a:r>
            <a:endParaRPr sz="2000" dirty="0"/>
          </a:p>
          <a:p>
            <a:pPr marL="444500" lvl="1" indent="-285750" algn="just" rtl="0">
              <a:lnSpc>
                <a:spcPct val="100000"/>
              </a:lnSpc>
              <a:spcBef>
                <a:spcPts val="0"/>
              </a:spcBef>
              <a:spcAft>
                <a:spcPts val="0"/>
              </a:spcAft>
              <a:buSzPts val="2000"/>
              <a:buChar char="•"/>
            </a:pPr>
            <a:r>
              <a:rPr lang="en-US" dirty="0"/>
              <a:t>Para </a:t>
            </a:r>
            <a:r>
              <a:rPr lang="en-US" dirty="0" err="1"/>
              <a:t>os</a:t>
            </a:r>
            <a:r>
              <a:rPr lang="en-US" dirty="0"/>
              <a:t> </a:t>
            </a:r>
            <a:r>
              <a:rPr lang="en-US" dirty="0" err="1"/>
              <a:t>indivíduos</a:t>
            </a:r>
            <a:r>
              <a:rPr lang="en-US" dirty="0"/>
              <a:t> </a:t>
            </a:r>
            <a:r>
              <a:rPr lang="en-US" dirty="0" err="1"/>
              <a:t>dentro</a:t>
            </a:r>
            <a:r>
              <a:rPr lang="en-US" dirty="0"/>
              <a:t> dos </a:t>
            </a:r>
            <a:r>
              <a:rPr lang="en-US" dirty="0" err="1"/>
              <a:t>dois</a:t>
            </a:r>
            <a:r>
              <a:rPr lang="en-US" dirty="0"/>
              <a:t> </a:t>
            </a:r>
            <a:r>
              <a:rPr lang="en-US" dirty="0" err="1"/>
              <a:t>grupos</a:t>
            </a:r>
            <a:r>
              <a:rPr lang="en-US" dirty="0"/>
              <a:t>/</a:t>
            </a:r>
            <a:r>
              <a:rPr lang="en-US" dirty="0" err="1"/>
              <a:t>segmentos</a:t>
            </a:r>
            <a:r>
              <a:rPr lang="en-US" dirty="0"/>
              <a:t> </a:t>
            </a:r>
            <a:r>
              <a:rPr lang="en-US" dirty="0" err="1"/>
              <a:t>selecionados</a:t>
            </a:r>
            <a:r>
              <a:rPr lang="en-US" dirty="0"/>
              <a:t> da </a:t>
            </a:r>
            <a:r>
              <a:rPr lang="en-US" dirty="0" err="1"/>
              <a:t>população</a:t>
            </a:r>
            <a:r>
              <a:rPr lang="en-US" dirty="0"/>
              <a:t>?</a:t>
            </a:r>
            <a:endParaRPr dirty="0"/>
          </a:p>
          <a:p>
            <a:pPr marL="444500" lvl="1" indent="-285750" algn="just" rtl="0">
              <a:lnSpc>
                <a:spcPct val="100000"/>
              </a:lnSpc>
              <a:spcBef>
                <a:spcPts val="0"/>
              </a:spcBef>
              <a:spcAft>
                <a:spcPts val="0"/>
              </a:spcAft>
              <a:buSzPts val="2000"/>
              <a:buChar char="•"/>
            </a:pPr>
            <a:r>
              <a:rPr lang="en-US" dirty="0"/>
              <a:t>Para </a:t>
            </a:r>
            <a:r>
              <a:rPr lang="en-US" dirty="0" err="1"/>
              <a:t>cada</a:t>
            </a:r>
            <a:r>
              <a:rPr lang="en-US" dirty="0"/>
              <a:t> </a:t>
            </a:r>
            <a:r>
              <a:rPr lang="en-US" dirty="0" err="1"/>
              <a:t>grupo</a:t>
            </a:r>
            <a:r>
              <a:rPr lang="en-US" dirty="0"/>
              <a:t> como um </a:t>
            </a:r>
            <a:r>
              <a:rPr lang="en-US" dirty="0" err="1"/>
              <a:t>todo</a:t>
            </a:r>
            <a:r>
              <a:rPr lang="en-US" dirty="0"/>
              <a:t>?</a:t>
            </a:r>
            <a:endParaRPr dirty="0"/>
          </a:p>
          <a:p>
            <a:pPr marL="444500" lvl="1" indent="-285750" algn="just" rtl="0">
              <a:lnSpc>
                <a:spcPct val="100000"/>
              </a:lnSpc>
              <a:spcBef>
                <a:spcPts val="0"/>
              </a:spcBef>
              <a:spcAft>
                <a:spcPts val="0"/>
              </a:spcAft>
              <a:buSzPts val="2000"/>
              <a:buChar char="•"/>
            </a:pPr>
            <a:r>
              <a:rPr lang="en-US" dirty="0"/>
              <a:t>Para a </a:t>
            </a:r>
            <a:r>
              <a:rPr lang="en-US" dirty="0" err="1"/>
              <a:t>comunidade</a:t>
            </a:r>
            <a:r>
              <a:rPr lang="en-US" dirty="0"/>
              <a:t> ou </a:t>
            </a:r>
            <a:r>
              <a:rPr lang="en-US" dirty="0" err="1"/>
              <a:t>sociedade</a:t>
            </a:r>
            <a:r>
              <a:rPr lang="en-US" dirty="0"/>
              <a:t> em </a:t>
            </a:r>
            <a:r>
              <a:rPr lang="en-US" dirty="0" err="1"/>
              <a:t>geral</a:t>
            </a:r>
            <a:r>
              <a:rPr lang="en-US" dirty="0"/>
              <a:t> em que </a:t>
            </a:r>
            <a:r>
              <a:rPr lang="en-US" dirty="0" err="1"/>
              <a:t>vivem</a:t>
            </a:r>
            <a:r>
              <a:rPr lang="en-US" dirty="0"/>
              <a:t>?</a:t>
            </a:r>
            <a:endParaRPr dirty="0"/>
          </a:p>
        </p:txBody>
      </p:sp>
      <p:sp>
        <p:nvSpPr>
          <p:cNvPr id="751" name="Google Shape;751;p75"/>
          <p:cNvSpPr txBox="1">
            <a:spLocks noGrp="1"/>
          </p:cNvSpPr>
          <p:nvPr>
            <p:ph type="title"/>
          </p:nvPr>
        </p:nvSpPr>
        <p:spPr>
          <a:xfrm>
            <a:off x="507206" y="506412"/>
            <a:ext cx="11684794"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Exercício 6.2: </a:t>
            </a:r>
            <a:r>
              <a:rPr lang="en-US" sz="3000" dirty="0" err="1"/>
              <a:t>Impactos</a:t>
            </a:r>
            <a:r>
              <a:rPr lang="en-US" sz="3000" dirty="0"/>
              <a:t> das </a:t>
            </a:r>
            <a:r>
              <a:rPr lang="en-US" sz="3000" dirty="0" err="1"/>
              <a:t>violações</a:t>
            </a:r>
            <a:endParaRP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76"/>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76</a:t>
            </a:fld>
            <a:endParaRPr/>
          </a:p>
        </p:txBody>
      </p:sp>
      <p:sp>
        <p:nvSpPr>
          <p:cNvPr id="758" name="Google Shape;758;p76"/>
          <p:cNvSpPr txBox="1">
            <a:spLocks noGrp="1"/>
          </p:cNvSpPr>
          <p:nvPr>
            <p:ph type="body" idx="2"/>
          </p:nvPr>
        </p:nvSpPr>
        <p:spPr>
          <a:xfrm>
            <a:off x="507195" y="1511188"/>
            <a:ext cx="11174412" cy="2228055"/>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Aft>
                <a:spcPts val="0"/>
              </a:spcAft>
              <a:buSzPts val="2200"/>
              <a:buChar char="•"/>
            </a:pPr>
            <a:r>
              <a:rPr lang="en-US" sz="2000" dirty="0"/>
              <a:t>Um </a:t>
            </a:r>
            <a:r>
              <a:rPr lang="en-US" sz="2000" dirty="0" err="1"/>
              <a:t>passo</a:t>
            </a:r>
            <a:r>
              <a:rPr lang="en-US" sz="2000" dirty="0"/>
              <a:t> importante para a </a:t>
            </a:r>
            <a:r>
              <a:rPr lang="en-US" sz="2000" dirty="0" err="1"/>
              <a:t>mudança</a:t>
            </a:r>
            <a:r>
              <a:rPr lang="en-US" sz="2000" dirty="0"/>
              <a:t> é </a:t>
            </a:r>
            <a:r>
              <a:rPr lang="en-US" sz="2000" dirty="0" err="1"/>
              <a:t>refletir</a:t>
            </a:r>
            <a:r>
              <a:rPr lang="en-US" sz="2000" dirty="0"/>
              <a:t> sobre como </a:t>
            </a:r>
            <a:r>
              <a:rPr lang="en-US" sz="2000" dirty="0" err="1"/>
              <a:t>nossas</a:t>
            </a:r>
            <a:r>
              <a:rPr lang="en-US" sz="2000" dirty="0"/>
              <a:t> </a:t>
            </a:r>
            <a:r>
              <a:rPr lang="en-US" sz="2000" dirty="0" err="1"/>
              <a:t>próprias</a:t>
            </a:r>
            <a:r>
              <a:rPr lang="en-US" sz="2000" dirty="0"/>
              <a:t> </a:t>
            </a:r>
            <a:r>
              <a:rPr lang="en-US" sz="2000" dirty="0" err="1"/>
              <a:t>crenças</a:t>
            </a:r>
            <a:r>
              <a:rPr lang="en-US" sz="2000" dirty="0"/>
              <a:t> ou </a:t>
            </a:r>
            <a:r>
              <a:rPr lang="en-US" sz="2000" dirty="0" err="1"/>
              <a:t>ações</a:t>
            </a:r>
            <a:r>
              <a:rPr lang="en-US" sz="2000" dirty="0"/>
              <a:t> </a:t>
            </a:r>
            <a:r>
              <a:rPr lang="en-US" sz="2000" dirty="0" err="1"/>
              <a:t>podem</a:t>
            </a:r>
            <a:r>
              <a:rPr lang="en-US" sz="2000" dirty="0"/>
              <a:t> </a:t>
            </a:r>
            <a:r>
              <a:rPr lang="en-US" sz="2000" dirty="0" err="1"/>
              <a:t>ajudar</a:t>
            </a:r>
            <a:r>
              <a:rPr lang="en-US" sz="2000" dirty="0"/>
              <a:t> ou </a:t>
            </a:r>
            <a:r>
              <a:rPr lang="en-US" sz="2000" dirty="0" err="1"/>
              <a:t>impedir</a:t>
            </a:r>
            <a:r>
              <a:rPr lang="en-US" sz="2000" dirty="0"/>
              <a:t> que </a:t>
            </a:r>
            <a:r>
              <a:rPr lang="en-US" sz="2000" dirty="0" err="1"/>
              <a:t>outras</a:t>
            </a:r>
            <a:r>
              <a:rPr lang="en-US" sz="2000" dirty="0"/>
              <a:t> pessoas </a:t>
            </a:r>
            <a:r>
              <a:rPr lang="en-US" sz="2000" dirty="0" err="1"/>
              <a:t>desfrutem</a:t>
            </a:r>
            <a:r>
              <a:rPr lang="en-US" sz="2000" dirty="0"/>
              <a:t> dos </a:t>
            </a:r>
            <a:r>
              <a:rPr lang="en-US" sz="2000" dirty="0" err="1"/>
              <a:t>direitos</a:t>
            </a:r>
            <a:r>
              <a:rPr lang="en-US" sz="2000" dirty="0"/>
              <a:t> </a:t>
            </a:r>
            <a:r>
              <a:rPr lang="en-US" sz="2000" dirty="0" err="1"/>
              <a:t>humanos</a:t>
            </a:r>
            <a:r>
              <a:rPr lang="en-US" sz="2000" dirty="0"/>
              <a:t>. Por </a:t>
            </a:r>
            <a:r>
              <a:rPr lang="en-US" sz="2000" dirty="0" err="1"/>
              <a:t>exemplo</a:t>
            </a:r>
            <a:r>
              <a:rPr lang="en-US" sz="2000" dirty="0"/>
              <a:t>:</a:t>
            </a:r>
          </a:p>
          <a:p>
            <a:pPr marL="0" lvl="0" indent="0" algn="just" rtl="0">
              <a:lnSpc>
                <a:spcPct val="100000"/>
              </a:lnSpc>
              <a:spcAft>
                <a:spcPts val="0"/>
              </a:spcAft>
              <a:buSzPts val="2200"/>
              <a:buNone/>
            </a:pPr>
            <a:endParaRPr sz="2000" dirty="0"/>
          </a:p>
          <a:p>
            <a:pPr marL="633413" lvl="1" indent="-369888" algn="just" rtl="0">
              <a:lnSpc>
                <a:spcPct val="100000"/>
              </a:lnSpc>
              <a:spcBef>
                <a:spcPts val="0"/>
              </a:spcBef>
              <a:spcAft>
                <a:spcPts val="0"/>
              </a:spcAft>
              <a:buSzPts val="2000"/>
              <a:buChar char="•"/>
            </a:pPr>
            <a:r>
              <a:rPr lang="en-US" dirty="0" err="1"/>
              <a:t>Alguma</a:t>
            </a:r>
            <a:r>
              <a:rPr lang="en-US" dirty="0"/>
              <a:t> </a:t>
            </a:r>
            <a:r>
              <a:rPr lang="en-US" dirty="0" err="1"/>
              <a:t>vez</a:t>
            </a:r>
            <a:r>
              <a:rPr lang="en-US" dirty="0"/>
              <a:t> você </a:t>
            </a:r>
            <a:r>
              <a:rPr lang="en-US" dirty="0" err="1"/>
              <a:t>já</a:t>
            </a:r>
            <a:r>
              <a:rPr lang="en-US" dirty="0"/>
              <a:t> </a:t>
            </a:r>
            <a:r>
              <a:rPr lang="en-US" dirty="0" err="1"/>
              <a:t>testemunhou</a:t>
            </a:r>
            <a:r>
              <a:rPr lang="en-US" dirty="0"/>
              <a:t> </a:t>
            </a:r>
            <a:r>
              <a:rPr lang="en-US" dirty="0" err="1"/>
              <a:t>alguém</a:t>
            </a:r>
            <a:r>
              <a:rPr lang="en-US" dirty="0"/>
              <a:t> que você </a:t>
            </a:r>
            <a:r>
              <a:rPr lang="en-US" dirty="0" err="1"/>
              <a:t>conhece</a:t>
            </a:r>
            <a:r>
              <a:rPr lang="en-US" dirty="0"/>
              <a:t> </a:t>
            </a:r>
            <a:r>
              <a:rPr lang="en-US" dirty="0" err="1"/>
              <a:t>violando</a:t>
            </a:r>
            <a:r>
              <a:rPr lang="en-US" dirty="0"/>
              <a:t> </a:t>
            </a:r>
            <a:r>
              <a:rPr lang="en-US" dirty="0" err="1"/>
              <a:t>os</a:t>
            </a:r>
            <a:r>
              <a:rPr lang="en-US" dirty="0"/>
              <a:t> </a:t>
            </a:r>
            <a:r>
              <a:rPr lang="en-US" dirty="0" err="1"/>
              <a:t>direitos</a:t>
            </a:r>
            <a:r>
              <a:rPr lang="en-US" dirty="0"/>
              <a:t> </a:t>
            </a:r>
            <a:r>
              <a:rPr lang="en-US" dirty="0" err="1"/>
              <a:t>humanos</a:t>
            </a:r>
            <a:r>
              <a:rPr lang="en-US" dirty="0"/>
              <a:t> de </a:t>
            </a:r>
            <a:r>
              <a:rPr lang="en-US" dirty="0" err="1"/>
              <a:t>outra</a:t>
            </a:r>
            <a:r>
              <a:rPr lang="en-US" dirty="0"/>
              <a:t> pessoa?</a:t>
            </a:r>
            <a:endParaRPr dirty="0"/>
          </a:p>
          <a:p>
            <a:pPr marL="633413" lvl="1" indent="-369888" algn="just" rtl="0">
              <a:lnSpc>
                <a:spcPct val="100000"/>
              </a:lnSpc>
              <a:spcBef>
                <a:spcPts val="0"/>
              </a:spcBef>
              <a:spcAft>
                <a:spcPts val="0"/>
              </a:spcAft>
              <a:buSzPts val="2000"/>
              <a:buChar char="•"/>
            </a:pPr>
            <a:r>
              <a:rPr lang="en-US" dirty="0" err="1"/>
              <a:t>Alguma</a:t>
            </a:r>
            <a:r>
              <a:rPr lang="en-US" dirty="0"/>
              <a:t> </a:t>
            </a:r>
            <a:r>
              <a:rPr lang="en-US" dirty="0" err="1"/>
              <a:t>vez</a:t>
            </a:r>
            <a:r>
              <a:rPr lang="en-US" dirty="0"/>
              <a:t> você </a:t>
            </a:r>
            <a:r>
              <a:rPr lang="en-US" dirty="0" err="1"/>
              <a:t>já</a:t>
            </a:r>
            <a:r>
              <a:rPr lang="en-US" dirty="0"/>
              <a:t> foi </a:t>
            </a:r>
            <a:r>
              <a:rPr lang="en-US" dirty="0" err="1"/>
              <a:t>responsável</a:t>
            </a:r>
            <a:r>
              <a:rPr lang="en-US" dirty="0"/>
              <a:t> por </a:t>
            </a:r>
            <a:r>
              <a:rPr lang="en-US" dirty="0" err="1"/>
              <a:t>não</a:t>
            </a:r>
            <a:r>
              <a:rPr lang="en-US" dirty="0"/>
              <a:t> </a:t>
            </a:r>
            <a:r>
              <a:rPr lang="en-US" dirty="0" err="1"/>
              <a:t>apoiar</a:t>
            </a:r>
            <a:r>
              <a:rPr lang="en-US" dirty="0"/>
              <a:t> e defender </a:t>
            </a:r>
            <a:r>
              <a:rPr lang="en-US" dirty="0" err="1"/>
              <a:t>os</a:t>
            </a:r>
            <a:r>
              <a:rPr lang="en-US" dirty="0"/>
              <a:t> </a:t>
            </a:r>
            <a:r>
              <a:rPr lang="en-US" dirty="0" err="1"/>
              <a:t>direitos</a:t>
            </a:r>
            <a:r>
              <a:rPr lang="en-US" dirty="0"/>
              <a:t> </a:t>
            </a:r>
            <a:r>
              <a:rPr lang="en-US" dirty="0" err="1"/>
              <a:t>humanos</a:t>
            </a:r>
            <a:r>
              <a:rPr lang="en-US" dirty="0"/>
              <a:t> de </a:t>
            </a:r>
            <a:r>
              <a:rPr lang="en-US" dirty="0" err="1"/>
              <a:t>alguém</a:t>
            </a:r>
            <a:r>
              <a:rPr lang="en-US" dirty="0"/>
              <a:t>?</a:t>
            </a:r>
            <a:endParaRPr dirty="0"/>
          </a:p>
        </p:txBody>
      </p:sp>
      <p:sp>
        <p:nvSpPr>
          <p:cNvPr id="759" name="Google Shape;759;p76"/>
          <p:cNvSpPr txBox="1">
            <a:spLocks noGrp="1"/>
          </p:cNvSpPr>
          <p:nvPr>
            <p:ph type="title"/>
          </p:nvPr>
        </p:nvSpPr>
        <p:spPr>
          <a:xfrm>
            <a:off x="507205" y="506412"/>
            <a:ext cx="11174401"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Exercício de </a:t>
            </a:r>
            <a:r>
              <a:rPr lang="en-US" sz="3000" dirty="0" err="1"/>
              <a:t>reflexão</a:t>
            </a:r>
            <a:endParaRP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77"/>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77</a:t>
            </a:fld>
            <a:endParaRPr/>
          </a:p>
        </p:txBody>
      </p:sp>
      <p:sp>
        <p:nvSpPr>
          <p:cNvPr id="766" name="Google Shape;766;p77"/>
          <p:cNvSpPr txBox="1">
            <a:spLocks noGrp="1"/>
          </p:cNvSpPr>
          <p:nvPr>
            <p:ph type="title"/>
          </p:nvPr>
        </p:nvSpPr>
        <p:spPr>
          <a:xfrm>
            <a:off x="507206" y="2313946"/>
            <a:ext cx="11176000" cy="432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accent1"/>
              </a:buClr>
              <a:buSzPts val="4000"/>
              <a:buFont typeface="Century Gothic"/>
              <a:buNone/>
            </a:pPr>
            <a:r>
              <a:rPr lang="en-US" sz="4000" dirty="0"/>
              <a:t>Tema 7: </a:t>
            </a:r>
            <a:r>
              <a:rPr lang="en-US" sz="4000" dirty="0" err="1"/>
              <a:t>Respeitar</a:t>
            </a:r>
            <a:r>
              <a:rPr lang="en-US" sz="4000" dirty="0"/>
              <a:t>, </a:t>
            </a:r>
            <a:r>
              <a:rPr lang="en-US" sz="4000" dirty="0" err="1"/>
              <a:t>proteger</a:t>
            </a:r>
            <a:r>
              <a:rPr lang="en-US" sz="4000" dirty="0"/>
              <a:t> e </a:t>
            </a:r>
            <a:r>
              <a:rPr lang="en-US" dirty="0" err="1"/>
              <a:t>assegurar</a:t>
            </a:r>
            <a:r>
              <a:rPr lang="en-US" dirty="0"/>
              <a:t> o </a:t>
            </a:r>
            <a:r>
              <a:rPr lang="en-US" dirty="0" err="1"/>
              <a:t>cumprimento</a:t>
            </a:r>
            <a:r>
              <a:rPr lang="en-US" dirty="0"/>
              <a:t> dos </a:t>
            </a:r>
            <a:r>
              <a:rPr lang="en-US" dirty="0" err="1"/>
              <a:t>direitos</a:t>
            </a:r>
            <a:r>
              <a:rPr lang="en-US" dirty="0"/>
              <a:t> </a:t>
            </a:r>
            <a:r>
              <a:rPr lang="en-US" dirty="0" err="1"/>
              <a:t>humanos</a:t>
            </a:r>
            <a:endParaRP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78"/>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78</a:t>
            </a:fld>
            <a:endParaRPr/>
          </a:p>
        </p:txBody>
      </p:sp>
      <p:sp>
        <p:nvSpPr>
          <p:cNvPr id="773" name="Google Shape;773;p78"/>
          <p:cNvSpPr txBox="1">
            <a:spLocks noGrp="1"/>
          </p:cNvSpPr>
          <p:nvPr>
            <p:ph type="body" idx="2"/>
          </p:nvPr>
        </p:nvSpPr>
        <p:spPr>
          <a:xfrm>
            <a:off x="507206" y="2311288"/>
            <a:ext cx="11174412" cy="1493269"/>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1200"/>
              </a:spcBef>
              <a:spcAft>
                <a:spcPts val="0"/>
              </a:spcAft>
              <a:buSzPts val="2500"/>
              <a:buNone/>
            </a:pPr>
            <a:r>
              <a:rPr lang="en-US" sz="2500" b="1" i="1" dirty="0"/>
              <a:t>Sem a </a:t>
            </a:r>
            <a:r>
              <a:rPr lang="en-US" sz="2500" b="1" i="1" dirty="0" err="1"/>
              <a:t>necessidade</a:t>
            </a:r>
            <a:r>
              <a:rPr lang="en-US" sz="2500" b="1" i="1" dirty="0"/>
              <a:t> de </a:t>
            </a:r>
            <a:r>
              <a:rPr lang="en-US" sz="2500" b="1" i="1" dirty="0" err="1"/>
              <a:t>detalhes</a:t>
            </a:r>
            <a:r>
              <a:rPr lang="en-US" sz="2500" b="1" i="1" dirty="0"/>
              <a:t> </a:t>
            </a:r>
            <a:r>
              <a:rPr lang="en-US" sz="2500" b="1" i="1" dirty="0" err="1"/>
              <a:t>específicos</a:t>
            </a:r>
            <a:r>
              <a:rPr lang="en-US" sz="2500" b="1" i="1" dirty="0"/>
              <a:t>, </a:t>
            </a:r>
            <a:r>
              <a:rPr lang="en-US" sz="2500" b="1" i="1" dirty="0" err="1"/>
              <a:t>compartilhe</a:t>
            </a:r>
            <a:r>
              <a:rPr lang="en-US" sz="2500" b="1" i="1" dirty="0"/>
              <a:t> uma </a:t>
            </a:r>
            <a:r>
              <a:rPr lang="en-US" sz="2500" b="1" i="1" dirty="0" err="1"/>
              <a:t>experiência</a:t>
            </a:r>
            <a:r>
              <a:rPr lang="en-US" sz="2500" b="1" i="1" dirty="0"/>
              <a:t> de uma </a:t>
            </a:r>
            <a:r>
              <a:rPr lang="en-US" sz="2500" b="1" i="1" dirty="0" err="1"/>
              <a:t>ocasião</a:t>
            </a:r>
            <a:r>
              <a:rPr lang="en-US" sz="2500" b="1" i="1" dirty="0"/>
              <a:t> em que </a:t>
            </a:r>
            <a:r>
              <a:rPr lang="en-US" sz="2500" b="1" i="1" dirty="0" err="1"/>
              <a:t>alguém</a:t>
            </a:r>
            <a:r>
              <a:rPr lang="en-US" sz="2500" b="1" i="1" dirty="0"/>
              <a:t> que você </a:t>
            </a:r>
            <a:r>
              <a:rPr lang="en-US" sz="2500" b="1" i="1" dirty="0" err="1"/>
              <a:t>conhece</a:t>
            </a:r>
            <a:r>
              <a:rPr lang="en-US" sz="2500" b="1" i="1" dirty="0"/>
              <a:t> </a:t>
            </a:r>
            <a:r>
              <a:rPr lang="en-US" sz="2500" b="1" i="1" dirty="0" err="1"/>
              <a:t>violou</a:t>
            </a:r>
            <a:r>
              <a:rPr lang="en-US" sz="2500" b="1" i="1" dirty="0"/>
              <a:t> </a:t>
            </a:r>
            <a:r>
              <a:rPr lang="en-US" sz="2500" b="1" i="1" dirty="0" err="1"/>
              <a:t>os</a:t>
            </a:r>
            <a:r>
              <a:rPr lang="en-US" sz="2500" b="1" i="1" dirty="0"/>
              <a:t> </a:t>
            </a:r>
            <a:r>
              <a:rPr lang="en-US" sz="2500" b="1" i="1" dirty="0" err="1"/>
              <a:t>direitos</a:t>
            </a:r>
            <a:r>
              <a:rPr lang="en-US" sz="2500" b="1" i="1" dirty="0"/>
              <a:t> </a:t>
            </a:r>
            <a:r>
              <a:rPr lang="en-US" sz="2500" b="1" i="1" dirty="0" err="1"/>
              <a:t>humanos</a:t>
            </a:r>
            <a:r>
              <a:rPr lang="en-US" sz="2500" b="1" i="1" dirty="0"/>
              <a:t> de </a:t>
            </a:r>
            <a:r>
              <a:rPr lang="en-US" sz="2500" b="1" i="1" dirty="0" err="1"/>
              <a:t>outra</a:t>
            </a:r>
            <a:r>
              <a:rPr lang="en-US" sz="2500" b="1" i="1" dirty="0"/>
              <a:t> pessoa.</a:t>
            </a:r>
            <a:endParaRPr dirty="0"/>
          </a:p>
        </p:txBody>
      </p:sp>
      <p:sp>
        <p:nvSpPr>
          <p:cNvPr id="774" name="Google Shape;774;p78"/>
          <p:cNvSpPr txBox="1">
            <a:spLocks noGrp="1"/>
          </p:cNvSpPr>
          <p:nvPr>
            <p:ph type="title"/>
          </p:nvPr>
        </p:nvSpPr>
        <p:spPr>
          <a:xfrm>
            <a:off x="507206" y="506412"/>
            <a:ext cx="11174412"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Exercício de </a:t>
            </a:r>
            <a:r>
              <a:rPr lang="en-US" sz="3000" dirty="0" err="1"/>
              <a:t>reflexão</a:t>
            </a:r>
            <a:r>
              <a:rPr lang="en-US" sz="3000" dirty="0"/>
              <a:t> sobre o </a:t>
            </a:r>
            <a:r>
              <a:rPr lang="en-US" dirty="0" err="1"/>
              <a:t>tema</a:t>
            </a:r>
            <a:r>
              <a:rPr lang="en-US" sz="3000" dirty="0"/>
              <a:t> anterior - 1</a:t>
            </a:r>
            <a:endParaRP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79"/>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79</a:t>
            </a:fld>
            <a:endParaRPr/>
          </a:p>
        </p:txBody>
      </p:sp>
      <p:sp>
        <p:nvSpPr>
          <p:cNvPr id="781" name="Google Shape;781;p79"/>
          <p:cNvSpPr txBox="1">
            <a:spLocks noGrp="1"/>
          </p:cNvSpPr>
          <p:nvPr>
            <p:ph type="body" idx="2"/>
          </p:nvPr>
        </p:nvSpPr>
        <p:spPr>
          <a:xfrm>
            <a:off x="508794" y="2342018"/>
            <a:ext cx="11174412" cy="1661658"/>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Aft>
                <a:spcPts val="0"/>
              </a:spcAft>
              <a:buSzPts val="2200"/>
              <a:buChar char="•"/>
            </a:pPr>
            <a:r>
              <a:rPr lang="en-US" sz="2000" dirty="0"/>
              <a:t>Por que você </a:t>
            </a:r>
            <a:r>
              <a:rPr lang="en-US" sz="2000" dirty="0" err="1"/>
              <a:t>acha</a:t>
            </a:r>
            <a:r>
              <a:rPr lang="en-US" sz="2000" dirty="0"/>
              <a:t> que </a:t>
            </a:r>
            <a:r>
              <a:rPr lang="en-US" sz="2000" dirty="0" err="1"/>
              <a:t>essa</a:t>
            </a:r>
            <a:r>
              <a:rPr lang="en-US" sz="2000" dirty="0"/>
              <a:t> </a:t>
            </a:r>
            <a:r>
              <a:rPr lang="en-US" sz="2000" dirty="0" err="1"/>
              <a:t>violação</a:t>
            </a:r>
            <a:r>
              <a:rPr lang="en-US" sz="2000" dirty="0"/>
              <a:t> </a:t>
            </a:r>
            <a:r>
              <a:rPr lang="en-US" sz="2000" dirty="0" err="1"/>
              <a:t>ocorreu</a:t>
            </a:r>
            <a:r>
              <a:rPr lang="en-US" sz="2000" dirty="0"/>
              <a:t>? </a:t>
            </a:r>
            <a:endParaRPr sz="2000" dirty="0"/>
          </a:p>
          <a:p>
            <a:pPr marL="285750" lvl="0" indent="-285750" algn="just" rtl="0">
              <a:lnSpc>
                <a:spcPct val="100000"/>
              </a:lnSpc>
              <a:spcAft>
                <a:spcPts val="0"/>
              </a:spcAft>
              <a:buSzPts val="2200"/>
              <a:buChar char="•"/>
            </a:pPr>
            <a:r>
              <a:rPr lang="en-US" sz="2000" dirty="0"/>
              <a:t>Quais </a:t>
            </a:r>
            <a:r>
              <a:rPr lang="en-US" sz="2000" dirty="0" err="1"/>
              <a:t>foram</a:t>
            </a:r>
            <a:r>
              <a:rPr lang="en-US" sz="2000" dirty="0"/>
              <a:t> as </a:t>
            </a:r>
            <a:r>
              <a:rPr lang="en-US" sz="2000" dirty="0" err="1"/>
              <a:t>consequências</a:t>
            </a:r>
            <a:r>
              <a:rPr lang="en-US" sz="2000" dirty="0"/>
              <a:t> para o </a:t>
            </a:r>
            <a:r>
              <a:rPr lang="en-US" sz="2000" dirty="0" err="1"/>
              <a:t>indivíduo</a:t>
            </a:r>
            <a:r>
              <a:rPr lang="en-US" sz="2000" dirty="0"/>
              <a:t> ou a </a:t>
            </a:r>
            <a:r>
              <a:rPr lang="en-US" sz="2000" dirty="0" err="1"/>
              <a:t>comunidade</a:t>
            </a:r>
            <a:r>
              <a:rPr lang="en-US" sz="2000" dirty="0"/>
              <a:t>?</a:t>
            </a:r>
            <a:endParaRPr sz="2000" dirty="0"/>
          </a:p>
          <a:p>
            <a:pPr marL="285750" lvl="0" indent="-285750" algn="just" rtl="0">
              <a:lnSpc>
                <a:spcPct val="100000"/>
              </a:lnSpc>
              <a:spcAft>
                <a:spcPts val="0"/>
              </a:spcAft>
              <a:buSzPts val="2200"/>
              <a:buChar char="•"/>
            </a:pPr>
            <a:r>
              <a:rPr lang="en-US" sz="2000" dirty="0"/>
              <a:t>Como você se </a:t>
            </a:r>
            <a:r>
              <a:rPr lang="en-US" sz="2000" dirty="0" err="1"/>
              <a:t>sentiu</a:t>
            </a:r>
            <a:r>
              <a:rPr lang="en-US" sz="2000" dirty="0"/>
              <a:t> em </a:t>
            </a:r>
            <a:r>
              <a:rPr lang="en-US" sz="2000" dirty="0" err="1"/>
              <a:t>relação</a:t>
            </a:r>
            <a:r>
              <a:rPr lang="en-US" sz="2000" dirty="0"/>
              <a:t> a </a:t>
            </a:r>
            <a:r>
              <a:rPr lang="en-US" sz="2000" dirty="0" err="1"/>
              <a:t>essa</a:t>
            </a:r>
            <a:r>
              <a:rPr lang="en-US" sz="2000" dirty="0"/>
              <a:t> </a:t>
            </a:r>
            <a:r>
              <a:rPr lang="en-US" sz="2000" dirty="0" err="1"/>
              <a:t>violação</a:t>
            </a:r>
            <a:r>
              <a:rPr lang="en-US" sz="2000" dirty="0"/>
              <a:t>? </a:t>
            </a:r>
            <a:endParaRPr sz="2000" dirty="0"/>
          </a:p>
          <a:p>
            <a:pPr marL="285750" lvl="0" indent="-285750" algn="just" rtl="0">
              <a:lnSpc>
                <a:spcPct val="100000"/>
              </a:lnSpc>
              <a:spcAft>
                <a:spcPts val="0"/>
              </a:spcAft>
              <a:buSzPts val="2200"/>
              <a:buChar char="•"/>
            </a:pPr>
            <a:r>
              <a:rPr lang="en-US" sz="2000" dirty="0"/>
              <a:t>Você </a:t>
            </a:r>
            <a:r>
              <a:rPr lang="en-US" sz="2000" dirty="0" err="1"/>
              <a:t>estava</a:t>
            </a:r>
            <a:r>
              <a:rPr lang="en-US" sz="2000" dirty="0"/>
              <a:t> </a:t>
            </a:r>
            <a:r>
              <a:rPr lang="en-US" sz="2000" dirty="0" err="1"/>
              <a:t>ciente</a:t>
            </a:r>
            <a:r>
              <a:rPr lang="en-US" sz="2000" dirty="0"/>
              <a:t> de que se </a:t>
            </a:r>
            <a:r>
              <a:rPr lang="en-US" sz="2000" dirty="0" err="1"/>
              <a:t>tratava</a:t>
            </a:r>
            <a:r>
              <a:rPr lang="en-US" sz="2000" dirty="0"/>
              <a:t> de uma </a:t>
            </a:r>
            <a:r>
              <a:rPr lang="en-US" sz="2000" dirty="0" err="1"/>
              <a:t>violação</a:t>
            </a:r>
            <a:r>
              <a:rPr lang="en-US" sz="2000" dirty="0"/>
              <a:t> dos </a:t>
            </a:r>
            <a:r>
              <a:rPr lang="en-US" sz="2000" dirty="0" err="1"/>
              <a:t>direitos</a:t>
            </a:r>
            <a:r>
              <a:rPr lang="en-US" sz="2000" dirty="0"/>
              <a:t> </a:t>
            </a:r>
            <a:r>
              <a:rPr lang="en-US" sz="2000" dirty="0" err="1"/>
              <a:t>humanos</a:t>
            </a:r>
            <a:r>
              <a:rPr lang="en-US" sz="2000" dirty="0"/>
              <a:t> </a:t>
            </a:r>
            <a:r>
              <a:rPr lang="en-US" sz="2000" dirty="0" err="1"/>
              <a:t>naquele</a:t>
            </a:r>
            <a:r>
              <a:rPr lang="en-US" sz="2000" dirty="0"/>
              <a:t> </a:t>
            </a:r>
            <a:r>
              <a:rPr lang="en-US" sz="2000" dirty="0" err="1"/>
              <a:t>momento</a:t>
            </a:r>
            <a:r>
              <a:rPr lang="en-US" sz="2000" dirty="0"/>
              <a:t>? </a:t>
            </a:r>
            <a:endParaRPr sz="2000" dirty="0"/>
          </a:p>
          <a:p>
            <a:pPr marL="285750" lvl="0" indent="-285750" algn="just" rtl="0">
              <a:lnSpc>
                <a:spcPct val="100000"/>
              </a:lnSpc>
              <a:spcAft>
                <a:spcPts val="0"/>
              </a:spcAft>
              <a:buSzPts val="2200"/>
              <a:buChar char="•"/>
            </a:pPr>
            <a:r>
              <a:rPr lang="en-US" sz="2000" dirty="0"/>
              <a:t>Você </a:t>
            </a:r>
            <a:r>
              <a:rPr lang="en-US" sz="2000" dirty="0" err="1"/>
              <a:t>acha</a:t>
            </a:r>
            <a:r>
              <a:rPr lang="en-US" sz="2000" dirty="0"/>
              <a:t> que </a:t>
            </a:r>
            <a:r>
              <a:rPr lang="en-US" sz="2000" dirty="0" err="1"/>
              <a:t>lidaria</a:t>
            </a:r>
            <a:r>
              <a:rPr lang="en-US" sz="2000" dirty="0"/>
              <a:t> com a </a:t>
            </a:r>
            <a:r>
              <a:rPr lang="en-US" sz="2000" dirty="0" err="1"/>
              <a:t>situação</a:t>
            </a:r>
            <a:r>
              <a:rPr lang="en-US" sz="2000" dirty="0"/>
              <a:t> de </a:t>
            </a:r>
            <a:r>
              <a:rPr lang="en-US" sz="2000" dirty="0" err="1"/>
              <a:t>maneira</a:t>
            </a:r>
            <a:r>
              <a:rPr lang="en-US" sz="2000" dirty="0"/>
              <a:t> </a:t>
            </a:r>
            <a:r>
              <a:rPr lang="en-US" sz="2000" dirty="0" err="1"/>
              <a:t>diferente</a:t>
            </a:r>
            <a:r>
              <a:rPr lang="en-US" sz="2000" dirty="0"/>
              <a:t>?</a:t>
            </a:r>
            <a:endParaRPr sz="2000" dirty="0"/>
          </a:p>
        </p:txBody>
      </p:sp>
      <p:sp>
        <p:nvSpPr>
          <p:cNvPr id="782" name="Google Shape;782;p79"/>
          <p:cNvSpPr txBox="1">
            <a:spLocks noGrp="1"/>
          </p:cNvSpPr>
          <p:nvPr>
            <p:ph type="title"/>
          </p:nvPr>
        </p:nvSpPr>
        <p:spPr>
          <a:xfrm>
            <a:off x="507206" y="506412"/>
            <a:ext cx="11485502"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Exercício de </a:t>
            </a:r>
            <a:r>
              <a:rPr lang="en-US" sz="3000" dirty="0" err="1"/>
              <a:t>reflexão</a:t>
            </a:r>
            <a:r>
              <a:rPr lang="en-US" sz="3000" dirty="0"/>
              <a:t> sobre o</a:t>
            </a:r>
            <a:r>
              <a:rPr lang="en-US" dirty="0"/>
              <a:t> </a:t>
            </a:r>
            <a:r>
              <a:rPr lang="en-US" dirty="0" err="1"/>
              <a:t>tema</a:t>
            </a:r>
            <a:r>
              <a:rPr lang="en-US" sz="3000" dirty="0"/>
              <a:t> anterior - 2</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8"/>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92" name="Google Shape;192;p8"/>
          <p:cNvSpPr txBox="1">
            <a:spLocks noGrp="1"/>
          </p:cNvSpPr>
          <p:nvPr>
            <p:ph type="title"/>
          </p:nvPr>
        </p:nvSpPr>
        <p:spPr>
          <a:xfrm>
            <a:off x="507206" y="2753563"/>
            <a:ext cx="10956248" cy="881742"/>
          </a:xfrm>
          <a:prstGeom prst="rect">
            <a:avLst/>
          </a:prstGeom>
          <a:noFill/>
          <a:ln>
            <a:noFill/>
          </a:ln>
        </p:spPr>
        <p:txBody>
          <a:bodyPr spcFirstLastPara="1" wrap="square" lIns="0" tIns="0" rIns="0" bIns="0" anchor="t" anchorCtr="0">
            <a:noAutofit/>
          </a:bodyPr>
          <a:lstStyle/>
          <a:p>
            <a:pPr marL="0" lvl="0" indent="0" algn="ctr" rtl="0">
              <a:lnSpc>
                <a:spcPct val="120000"/>
              </a:lnSpc>
              <a:spcBef>
                <a:spcPts val="0"/>
              </a:spcBef>
              <a:spcAft>
                <a:spcPts val="0"/>
              </a:spcAft>
              <a:buClr>
                <a:schemeClr val="accent1"/>
              </a:buClr>
              <a:buSzPts val="4000"/>
              <a:buFont typeface="Century Gothic"/>
              <a:buNone/>
            </a:pPr>
            <a:r>
              <a:rPr lang="en-US" dirty="0"/>
              <a:t>Tema</a:t>
            </a:r>
            <a:r>
              <a:rPr lang="en-US" sz="4000" dirty="0"/>
              <a:t> 1: </a:t>
            </a:r>
            <a:r>
              <a:rPr lang="en-US" sz="4000" dirty="0" err="1"/>
              <a:t>Direitos</a:t>
            </a:r>
            <a:r>
              <a:rPr lang="en-US" sz="4000" dirty="0"/>
              <a:t> </a:t>
            </a:r>
            <a:r>
              <a:rPr lang="en-US" sz="4000" dirty="0" err="1"/>
              <a:t>humanos</a:t>
            </a:r>
            <a:r>
              <a:rPr lang="en-US" sz="4000" dirty="0"/>
              <a:t> e </a:t>
            </a:r>
            <a:r>
              <a:rPr lang="en-US" dirty="0" err="1"/>
              <a:t>viver</a:t>
            </a:r>
            <a:r>
              <a:rPr lang="en-US" dirty="0"/>
              <a:t> </a:t>
            </a:r>
            <a:r>
              <a:rPr lang="en-US" dirty="0" err="1"/>
              <a:t>bem</a:t>
            </a:r>
            <a:endParaRP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80"/>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80</a:t>
            </a:fld>
            <a:endParaRPr/>
          </a:p>
        </p:txBody>
      </p:sp>
      <p:sp>
        <p:nvSpPr>
          <p:cNvPr id="789" name="Google Shape;789;p80"/>
          <p:cNvSpPr txBox="1">
            <a:spLocks noGrp="1"/>
          </p:cNvSpPr>
          <p:nvPr>
            <p:ph type="body" idx="2"/>
          </p:nvPr>
        </p:nvSpPr>
        <p:spPr>
          <a:xfrm>
            <a:off x="507195" y="1511188"/>
            <a:ext cx="11174412" cy="933074"/>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600"/>
              </a:spcBef>
              <a:spcAft>
                <a:spcPts val="0"/>
              </a:spcAft>
              <a:buSzPts val="2200"/>
              <a:buChar char="•"/>
            </a:pPr>
            <a:r>
              <a:rPr lang="en-US" sz="2000" dirty="0"/>
              <a:t>Pense em uma </a:t>
            </a:r>
            <a:r>
              <a:rPr lang="en-US" sz="2000" dirty="0" err="1"/>
              <a:t>ocasião</a:t>
            </a:r>
            <a:r>
              <a:rPr lang="en-US" sz="2000" dirty="0"/>
              <a:t> em que você </a:t>
            </a:r>
            <a:r>
              <a:rPr lang="en-US" sz="2000" dirty="0" err="1"/>
              <a:t>não</a:t>
            </a:r>
            <a:r>
              <a:rPr lang="en-US" sz="2000" dirty="0"/>
              <a:t> </a:t>
            </a:r>
            <a:r>
              <a:rPr lang="en-US" sz="2000" dirty="0" err="1"/>
              <a:t>conseguiu</a:t>
            </a:r>
            <a:r>
              <a:rPr lang="en-US" sz="2000" dirty="0"/>
              <a:t> </a:t>
            </a:r>
            <a:r>
              <a:rPr lang="en-US" sz="2000" dirty="0" err="1"/>
              <a:t>apoiar</a:t>
            </a:r>
            <a:r>
              <a:rPr lang="en-US" sz="2000" dirty="0"/>
              <a:t> ou defender </a:t>
            </a:r>
            <a:r>
              <a:rPr lang="en-US" sz="2000" dirty="0" err="1"/>
              <a:t>os</a:t>
            </a:r>
            <a:r>
              <a:rPr lang="en-US" sz="2000" dirty="0"/>
              <a:t> </a:t>
            </a:r>
            <a:r>
              <a:rPr lang="en-US" sz="2000" dirty="0" err="1"/>
              <a:t>direitos</a:t>
            </a:r>
            <a:r>
              <a:rPr lang="en-US" sz="2000" dirty="0"/>
              <a:t> </a:t>
            </a:r>
            <a:r>
              <a:rPr lang="en-US" sz="2000" dirty="0" err="1"/>
              <a:t>humanos</a:t>
            </a:r>
            <a:r>
              <a:rPr lang="en-US" sz="2000" dirty="0"/>
              <a:t> de </a:t>
            </a:r>
            <a:r>
              <a:rPr lang="en-US" sz="2000" dirty="0" err="1"/>
              <a:t>alguém</a:t>
            </a:r>
            <a:r>
              <a:rPr lang="en-US" sz="2000" dirty="0"/>
              <a:t>.</a:t>
            </a:r>
            <a:endParaRPr sz="2000" dirty="0"/>
          </a:p>
          <a:p>
            <a:pPr marL="285750" lvl="0" indent="-285750" algn="just" rtl="0">
              <a:lnSpc>
                <a:spcPct val="100000"/>
              </a:lnSpc>
              <a:spcBef>
                <a:spcPts val="600"/>
              </a:spcBef>
              <a:spcAft>
                <a:spcPts val="0"/>
              </a:spcAft>
              <a:buSzPts val="2200"/>
              <a:buChar char="•"/>
            </a:pPr>
            <a:r>
              <a:rPr lang="en-US" sz="2000" dirty="0"/>
              <a:t>Sem a </a:t>
            </a:r>
            <a:r>
              <a:rPr lang="en-US" sz="2000" dirty="0" err="1"/>
              <a:t>necessidade</a:t>
            </a:r>
            <a:r>
              <a:rPr lang="en-US" sz="2000" dirty="0"/>
              <a:t> de </a:t>
            </a:r>
            <a:r>
              <a:rPr lang="en-US" sz="2000" dirty="0" err="1"/>
              <a:t>detalhes</a:t>
            </a:r>
            <a:r>
              <a:rPr lang="en-US" sz="2000" dirty="0"/>
              <a:t> </a:t>
            </a:r>
            <a:r>
              <a:rPr lang="en-US" sz="2000" dirty="0" err="1"/>
              <a:t>específicos</a:t>
            </a:r>
            <a:r>
              <a:rPr lang="en-US" sz="2000" dirty="0"/>
              <a:t>, você </a:t>
            </a:r>
            <a:r>
              <a:rPr lang="en-US" sz="2000" dirty="0" err="1"/>
              <a:t>poderia</a:t>
            </a:r>
            <a:r>
              <a:rPr lang="en-US" sz="2000" dirty="0"/>
              <a:t> </a:t>
            </a:r>
            <a:r>
              <a:rPr lang="en-US" sz="2000" dirty="0" err="1"/>
              <a:t>compartilhar</a:t>
            </a:r>
            <a:r>
              <a:rPr lang="en-US" sz="2000" dirty="0"/>
              <a:t> como se </a:t>
            </a:r>
            <a:r>
              <a:rPr lang="en-US" sz="2000" dirty="0" err="1"/>
              <a:t>sentiu</a:t>
            </a:r>
            <a:r>
              <a:rPr lang="en-US" sz="2000" dirty="0"/>
              <a:t> </a:t>
            </a:r>
            <a:r>
              <a:rPr lang="en-US" sz="2000" dirty="0" err="1"/>
              <a:t>nessa</a:t>
            </a:r>
            <a:r>
              <a:rPr lang="en-US" sz="2000" dirty="0"/>
              <a:t> </a:t>
            </a:r>
            <a:r>
              <a:rPr lang="en-US" sz="2000" dirty="0" err="1"/>
              <a:t>ocasião</a:t>
            </a:r>
            <a:r>
              <a:rPr lang="en-US" sz="2000" dirty="0"/>
              <a:t>? </a:t>
            </a:r>
            <a:endParaRPr sz="2000" dirty="0"/>
          </a:p>
        </p:txBody>
      </p:sp>
      <p:sp>
        <p:nvSpPr>
          <p:cNvPr id="790" name="Google Shape;790;p80"/>
          <p:cNvSpPr txBox="1">
            <a:spLocks noGrp="1"/>
          </p:cNvSpPr>
          <p:nvPr>
            <p:ph type="title"/>
          </p:nvPr>
        </p:nvSpPr>
        <p:spPr>
          <a:xfrm>
            <a:off x="507206" y="506412"/>
            <a:ext cx="11309656"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Exercício de </a:t>
            </a:r>
            <a:r>
              <a:rPr lang="en-US" sz="3000" dirty="0" err="1"/>
              <a:t>reflexão</a:t>
            </a:r>
            <a:r>
              <a:rPr lang="en-US" sz="3000" dirty="0"/>
              <a:t> sobre o </a:t>
            </a:r>
            <a:r>
              <a:rPr lang="en-US" dirty="0"/>
              <a:t>Tema</a:t>
            </a:r>
            <a:r>
              <a:rPr lang="en-US" sz="3000" dirty="0"/>
              <a:t> anterior - 3</a:t>
            </a:r>
            <a:endParaRPr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81"/>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81</a:t>
            </a:fld>
            <a:endParaRPr/>
          </a:p>
        </p:txBody>
      </p:sp>
      <p:sp>
        <p:nvSpPr>
          <p:cNvPr id="797" name="Google Shape;797;p81"/>
          <p:cNvSpPr txBox="1">
            <a:spLocks noGrp="1"/>
          </p:cNvSpPr>
          <p:nvPr>
            <p:ph type="body" idx="2"/>
          </p:nvPr>
        </p:nvSpPr>
        <p:spPr>
          <a:xfrm>
            <a:off x="508794" y="1943188"/>
            <a:ext cx="11174412" cy="2293369"/>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600"/>
              </a:spcBef>
              <a:spcAft>
                <a:spcPts val="0"/>
              </a:spcAft>
              <a:buSzPts val="2200"/>
              <a:buChar char="•"/>
            </a:pPr>
            <a:r>
              <a:rPr lang="en-US" sz="2000" dirty="0"/>
              <a:t>Por que você </a:t>
            </a:r>
            <a:r>
              <a:rPr lang="en-US" sz="2000" dirty="0" err="1"/>
              <a:t>acha</a:t>
            </a:r>
            <a:r>
              <a:rPr lang="en-US" sz="2000" dirty="0"/>
              <a:t> que </a:t>
            </a:r>
            <a:r>
              <a:rPr lang="en-US" sz="2000" dirty="0" err="1"/>
              <a:t>não</a:t>
            </a:r>
            <a:r>
              <a:rPr lang="en-US" sz="2000" dirty="0"/>
              <a:t> </a:t>
            </a:r>
            <a:r>
              <a:rPr lang="en-US" sz="2000" dirty="0" err="1"/>
              <a:t>conseguiu</a:t>
            </a:r>
            <a:r>
              <a:rPr lang="en-US" sz="2000" dirty="0"/>
              <a:t> </a:t>
            </a:r>
            <a:r>
              <a:rPr lang="en-US" sz="2000" dirty="0" err="1"/>
              <a:t>apoiar</a:t>
            </a:r>
            <a:r>
              <a:rPr lang="en-US" sz="2000" dirty="0"/>
              <a:t> ou defender </a:t>
            </a:r>
            <a:r>
              <a:rPr lang="en-US" sz="2000" dirty="0" err="1"/>
              <a:t>os</a:t>
            </a:r>
            <a:r>
              <a:rPr lang="en-US" sz="2000" dirty="0"/>
              <a:t> </a:t>
            </a:r>
            <a:r>
              <a:rPr lang="en-US" sz="2000" dirty="0" err="1"/>
              <a:t>direitos</a:t>
            </a:r>
            <a:r>
              <a:rPr lang="en-US" sz="2000" dirty="0"/>
              <a:t> </a:t>
            </a:r>
            <a:r>
              <a:rPr lang="en-US" sz="2000" dirty="0" err="1"/>
              <a:t>humanos</a:t>
            </a:r>
            <a:r>
              <a:rPr lang="en-US" sz="2000" dirty="0"/>
              <a:t> </a:t>
            </a:r>
            <a:r>
              <a:rPr lang="en-US" sz="2000" dirty="0" err="1"/>
              <a:t>nesse</a:t>
            </a:r>
            <a:r>
              <a:rPr lang="en-US" sz="2000" dirty="0"/>
              <a:t> </a:t>
            </a:r>
            <a:r>
              <a:rPr lang="en-US" sz="2000" dirty="0" err="1"/>
              <a:t>caso</a:t>
            </a:r>
            <a:r>
              <a:rPr lang="en-US" sz="2000" dirty="0"/>
              <a:t> e quais </a:t>
            </a:r>
            <a:r>
              <a:rPr lang="en-US" sz="2000" dirty="0" err="1"/>
              <a:t>foram</a:t>
            </a:r>
            <a:r>
              <a:rPr lang="en-US" sz="2000" dirty="0"/>
              <a:t> as </a:t>
            </a:r>
            <a:r>
              <a:rPr lang="en-US" sz="2000" dirty="0" err="1"/>
              <a:t>consequências</a:t>
            </a:r>
            <a:r>
              <a:rPr lang="en-US" sz="2000" dirty="0"/>
              <a:t> para o </a:t>
            </a:r>
            <a:r>
              <a:rPr lang="en-US" sz="2000" dirty="0" err="1"/>
              <a:t>indivíduo</a:t>
            </a:r>
            <a:r>
              <a:rPr lang="en-US" sz="2000" dirty="0"/>
              <a:t> e/ou a </a:t>
            </a:r>
            <a:r>
              <a:rPr lang="en-US" sz="2000" dirty="0" err="1"/>
              <a:t>comunidade</a:t>
            </a:r>
            <a:r>
              <a:rPr lang="en-US" sz="2000" dirty="0"/>
              <a:t>?</a:t>
            </a:r>
            <a:endParaRPr sz="2000" dirty="0"/>
          </a:p>
          <a:p>
            <a:pPr marL="285750" lvl="0" indent="-285750" algn="just" rtl="0">
              <a:lnSpc>
                <a:spcPct val="100000"/>
              </a:lnSpc>
              <a:spcBef>
                <a:spcPts val="600"/>
              </a:spcBef>
              <a:spcAft>
                <a:spcPts val="0"/>
              </a:spcAft>
              <a:buSzPts val="2200"/>
              <a:buChar char="•"/>
            </a:pPr>
            <a:r>
              <a:rPr lang="en-US" sz="2000" dirty="0"/>
              <a:t>Você </a:t>
            </a:r>
            <a:r>
              <a:rPr lang="en-US" sz="2000" dirty="0" err="1"/>
              <a:t>estava</a:t>
            </a:r>
            <a:r>
              <a:rPr lang="en-US" sz="2000" dirty="0"/>
              <a:t> </a:t>
            </a:r>
            <a:r>
              <a:rPr lang="en-US" sz="2000" dirty="0" err="1"/>
              <a:t>ciente</a:t>
            </a:r>
            <a:r>
              <a:rPr lang="en-US" sz="2000" dirty="0"/>
              <a:t> de que se </a:t>
            </a:r>
            <a:r>
              <a:rPr lang="en-US" sz="2000" dirty="0" err="1"/>
              <a:t>tratava</a:t>
            </a:r>
            <a:r>
              <a:rPr lang="en-US" sz="2000" dirty="0"/>
              <a:t> de uma </a:t>
            </a:r>
            <a:r>
              <a:rPr lang="en-US" sz="2000" dirty="0" err="1"/>
              <a:t>violação</a:t>
            </a:r>
            <a:r>
              <a:rPr lang="en-US" sz="2000" dirty="0"/>
              <a:t> dos </a:t>
            </a:r>
            <a:r>
              <a:rPr lang="en-US" sz="2000" dirty="0" err="1"/>
              <a:t>direitos</a:t>
            </a:r>
            <a:r>
              <a:rPr lang="en-US" sz="2000" dirty="0"/>
              <a:t> </a:t>
            </a:r>
            <a:r>
              <a:rPr lang="en-US" sz="2000" dirty="0" err="1"/>
              <a:t>humanos</a:t>
            </a:r>
            <a:r>
              <a:rPr lang="en-US" sz="2000" dirty="0"/>
              <a:t> </a:t>
            </a:r>
            <a:r>
              <a:rPr lang="en-US" sz="2000" dirty="0" err="1"/>
              <a:t>naquele</a:t>
            </a:r>
            <a:r>
              <a:rPr lang="en-US" sz="2000" dirty="0"/>
              <a:t> </a:t>
            </a:r>
            <a:r>
              <a:rPr lang="en-US" sz="2000" dirty="0" err="1"/>
              <a:t>momento</a:t>
            </a:r>
            <a:r>
              <a:rPr lang="en-US" sz="2000" dirty="0"/>
              <a:t>?</a:t>
            </a:r>
            <a:endParaRPr sz="2000" dirty="0"/>
          </a:p>
          <a:p>
            <a:pPr marL="285750" lvl="0" indent="-285750" algn="just" rtl="0">
              <a:lnSpc>
                <a:spcPct val="100000"/>
              </a:lnSpc>
              <a:spcBef>
                <a:spcPts val="600"/>
              </a:spcBef>
              <a:spcAft>
                <a:spcPts val="0"/>
              </a:spcAft>
              <a:buSzPts val="2200"/>
              <a:buChar char="•"/>
            </a:pPr>
            <a:r>
              <a:rPr lang="en-US" sz="2000" dirty="0"/>
              <a:t>Como você se </a:t>
            </a:r>
            <a:r>
              <a:rPr lang="en-US" sz="2000" dirty="0" err="1"/>
              <a:t>sentiu</a:t>
            </a:r>
            <a:r>
              <a:rPr lang="en-US" sz="2000" dirty="0"/>
              <a:t> em </a:t>
            </a:r>
            <a:r>
              <a:rPr lang="en-US" sz="2000" dirty="0" err="1"/>
              <a:t>relação</a:t>
            </a:r>
            <a:r>
              <a:rPr lang="en-US" sz="2000" dirty="0"/>
              <a:t> a </a:t>
            </a:r>
            <a:r>
              <a:rPr lang="en-US" sz="2000" dirty="0" err="1"/>
              <a:t>essa</a:t>
            </a:r>
            <a:r>
              <a:rPr lang="en-US" sz="2000" dirty="0"/>
              <a:t> </a:t>
            </a:r>
            <a:r>
              <a:rPr lang="en-US" sz="2000" dirty="0" err="1"/>
              <a:t>experiência</a:t>
            </a:r>
            <a:r>
              <a:rPr lang="en-US" sz="2000" dirty="0"/>
              <a:t>?</a:t>
            </a:r>
            <a:endParaRPr sz="2000" dirty="0"/>
          </a:p>
          <a:p>
            <a:pPr marL="285750" lvl="0" indent="-285750" algn="just" rtl="0">
              <a:lnSpc>
                <a:spcPct val="100000"/>
              </a:lnSpc>
              <a:spcBef>
                <a:spcPts val="600"/>
              </a:spcBef>
              <a:spcAft>
                <a:spcPts val="0"/>
              </a:spcAft>
              <a:buSzPts val="2200"/>
              <a:buChar char="•"/>
            </a:pPr>
            <a:r>
              <a:rPr lang="en-US" sz="2000" dirty="0"/>
              <a:t>Você </a:t>
            </a:r>
            <a:r>
              <a:rPr lang="en-US" sz="2000" dirty="0" err="1"/>
              <a:t>acha</a:t>
            </a:r>
            <a:r>
              <a:rPr lang="en-US" sz="2000" dirty="0"/>
              <a:t> que </a:t>
            </a:r>
            <a:r>
              <a:rPr lang="en-US" sz="2000" dirty="0" err="1"/>
              <a:t>lidaria</a:t>
            </a:r>
            <a:r>
              <a:rPr lang="en-US" sz="2000" dirty="0"/>
              <a:t> com a </a:t>
            </a:r>
            <a:r>
              <a:rPr lang="en-US" sz="2000" dirty="0" err="1"/>
              <a:t>situação</a:t>
            </a:r>
            <a:r>
              <a:rPr lang="en-US" sz="2000" dirty="0"/>
              <a:t> de </a:t>
            </a:r>
            <a:r>
              <a:rPr lang="en-US" sz="2000" dirty="0" err="1"/>
              <a:t>maneira</a:t>
            </a:r>
            <a:r>
              <a:rPr lang="en-US" sz="2000" dirty="0"/>
              <a:t> </a:t>
            </a:r>
            <a:r>
              <a:rPr lang="en-US" sz="2000" dirty="0" err="1"/>
              <a:t>diferente</a:t>
            </a:r>
            <a:r>
              <a:rPr lang="en-US" sz="2000" dirty="0"/>
              <a:t> se </a:t>
            </a:r>
            <a:r>
              <a:rPr lang="en-US" sz="2000" dirty="0" err="1"/>
              <a:t>ela</a:t>
            </a:r>
            <a:r>
              <a:rPr lang="en-US" sz="2000" dirty="0"/>
              <a:t> se </a:t>
            </a:r>
            <a:r>
              <a:rPr lang="en-US" sz="2000" dirty="0" err="1"/>
              <a:t>repetisse</a:t>
            </a:r>
            <a:r>
              <a:rPr lang="en-US" sz="2000" dirty="0"/>
              <a:t>?</a:t>
            </a:r>
            <a:endParaRPr sz="2000" dirty="0"/>
          </a:p>
        </p:txBody>
      </p:sp>
      <p:sp>
        <p:nvSpPr>
          <p:cNvPr id="798" name="Google Shape;798;p81"/>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Exercício de </a:t>
            </a:r>
            <a:r>
              <a:rPr lang="en-US" sz="3000" dirty="0" err="1"/>
              <a:t>reflexão</a:t>
            </a:r>
            <a:r>
              <a:rPr lang="en-US" sz="3000" dirty="0"/>
              <a:t> sobre o </a:t>
            </a:r>
            <a:r>
              <a:rPr lang="en-US" dirty="0"/>
              <a:t>Tema</a:t>
            </a:r>
            <a:r>
              <a:rPr lang="en-US" sz="3000" dirty="0"/>
              <a:t> anterior - 4</a:t>
            </a:r>
            <a:endParaRPr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82"/>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82</a:t>
            </a:fld>
            <a:endParaRPr/>
          </a:p>
        </p:txBody>
      </p:sp>
      <p:sp>
        <p:nvSpPr>
          <p:cNvPr id="805" name="Google Shape;805;p82"/>
          <p:cNvSpPr txBox="1">
            <a:spLocks noGrp="1"/>
          </p:cNvSpPr>
          <p:nvPr>
            <p:ph type="body" idx="2"/>
          </p:nvPr>
        </p:nvSpPr>
        <p:spPr>
          <a:xfrm>
            <a:off x="508794" y="2208837"/>
            <a:ext cx="11174412" cy="2440326"/>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600"/>
              </a:spcBef>
              <a:spcAft>
                <a:spcPts val="0"/>
              </a:spcAft>
              <a:buSzPts val="2200"/>
              <a:buChar char="•"/>
            </a:pPr>
            <a:r>
              <a:rPr lang="en-US" sz="2000" dirty="0"/>
              <a:t>Defender </a:t>
            </a:r>
            <a:r>
              <a:rPr lang="en-US" sz="2000" dirty="0" err="1"/>
              <a:t>os</a:t>
            </a:r>
            <a:r>
              <a:rPr lang="en-US" sz="2000" dirty="0"/>
              <a:t> </a:t>
            </a:r>
            <a:r>
              <a:rPr lang="en-US" sz="2000" dirty="0" err="1"/>
              <a:t>direitos</a:t>
            </a:r>
            <a:r>
              <a:rPr lang="en-US" sz="2000" dirty="0"/>
              <a:t> </a:t>
            </a:r>
            <a:r>
              <a:rPr lang="en-US" sz="2000" dirty="0" err="1"/>
              <a:t>humanos</a:t>
            </a:r>
            <a:r>
              <a:rPr lang="en-US" sz="2000" dirty="0"/>
              <a:t> dos outros </a:t>
            </a:r>
            <a:r>
              <a:rPr lang="en-US" sz="2000" dirty="0" err="1"/>
              <a:t>envolve</a:t>
            </a:r>
            <a:r>
              <a:rPr lang="en-US" sz="2000" dirty="0"/>
              <a:t> </a:t>
            </a:r>
            <a:r>
              <a:rPr lang="en-US" sz="2000" dirty="0" err="1"/>
              <a:t>três</a:t>
            </a:r>
            <a:r>
              <a:rPr lang="en-US" sz="2000" dirty="0"/>
              <a:t> </a:t>
            </a:r>
            <a:r>
              <a:rPr lang="en-US" sz="2000" dirty="0" err="1"/>
              <a:t>tarefas</a:t>
            </a:r>
            <a:r>
              <a:rPr lang="en-US" sz="2000" dirty="0"/>
              <a:t> </a:t>
            </a:r>
            <a:r>
              <a:rPr lang="en-US" sz="2000" dirty="0" err="1"/>
              <a:t>principais</a:t>
            </a:r>
            <a:r>
              <a:rPr lang="en-US" sz="2000" dirty="0"/>
              <a:t>:</a:t>
            </a:r>
            <a:endParaRPr sz="2000" dirty="0"/>
          </a:p>
          <a:p>
            <a:pPr marL="631825" lvl="2" indent="-285750" algn="just" rtl="0">
              <a:lnSpc>
                <a:spcPct val="100000"/>
              </a:lnSpc>
              <a:spcBef>
                <a:spcPts val="600"/>
              </a:spcBef>
              <a:spcAft>
                <a:spcPts val="0"/>
              </a:spcAft>
              <a:buSzPts val="2200"/>
              <a:buChar char="•"/>
            </a:pPr>
            <a:r>
              <a:rPr lang="en-US" b="1" dirty="0" err="1"/>
              <a:t>Respeitar</a:t>
            </a:r>
            <a:r>
              <a:rPr lang="en-US" b="1" dirty="0"/>
              <a:t>: </a:t>
            </a:r>
            <a:r>
              <a:rPr lang="en-US" b="1" i="1" dirty="0" err="1"/>
              <a:t>não</a:t>
            </a:r>
            <a:r>
              <a:rPr lang="en-US" b="1" i="1" dirty="0"/>
              <a:t> </a:t>
            </a:r>
            <a:r>
              <a:rPr lang="en-US" b="1" i="1" dirty="0" err="1"/>
              <a:t>violar</a:t>
            </a:r>
            <a:r>
              <a:rPr lang="en-US" b="1" i="1" dirty="0"/>
              <a:t> </a:t>
            </a:r>
            <a:r>
              <a:rPr lang="en-US" dirty="0" err="1"/>
              <a:t>os</a:t>
            </a:r>
            <a:r>
              <a:rPr lang="en-US" dirty="0"/>
              <a:t> </a:t>
            </a:r>
            <a:r>
              <a:rPr lang="en-US" dirty="0" err="1"/>
              <a:t>direitos</a:t>
            </a:r>
            <a:r>
              <a:rPr lang="en-US" dirty="0"/>
              <a:t> </a:t>
            </a:r>
            <a:r>
              <a:rPr lang="en-US" dirty="0" err="1"/>
              <a:t>humanos</a:t>
            </a:r>
            <a:r>
              <a:rPr lang="en-US" dirty="0"/>
              <a:t> de </a:t>
            </a:r>
            <a:r>
              <a:rPr lang="en-US" dirty="0" err="1"/>
              <a:t>outra</a:t>
            </a:r>
            <a:r>
              <a:rPr lang="en-US" dirty="0"/>
              <a:t> pessoa.</a:t>
            </a:r>
            <a:endParaRPr dirty="0"/>
          </a:p>
          <a:p>
            <a:pPr marL="631825" lvl="2" indent="-285750" algn="just" rtl="0">
              <a:lnSpc>
                <a:spcPct val="100000"/>
              </a:lnSpc>
              <a:spcBef>
                <a:spcPts val="600"/>
              </a:spcBef>
              <a:spcAft>
                <a:spcPts val="0"/>
              </a:spcAft>
              <a:buSzPts val="2200"/>
              <a:buChar char="•"/>
            </a:pPr>
            <a:r>
              <a:rPr lang="en-US" b="1" dirty="0" err="1"/>
              <a:t>Proteger</a:t>
            </a:r>
            <a:r>
              <a:rPr lang="en-US" b="1" dirty="0"/>
              <a:t>: </a:t>
            </a:r>
            <a:r>
              <a:rPr lang="en-US" b="1" i="1" dirty="0" err="1"/>
              <a:t>impedir</a:t>
            </a:r>
            <a:r>
              <a:rPr lang="en-US" b="1" dirty="0"/>
              <a:t> </a:t>
            </a:r>
            <a:r>
              <a:rPr lang="en-US" dirty="0"/>
              <a:t>que outros </a:t>
            </a:r>
            <a:r>
              <a:rPr lang="en-US" dirty="0" err="1"/>
              <a:t>violem</a:t>
            </a:r>
            <a:r>
              <a:rPr lang="en-US" dirty="0"/>
              <a:t> </a:t>
            </a:r>
            <a:r>
              <a:rPr lang="en-US" dirty="0" err="1"/>
              <a:t>os</a:t>
            </a:r>
            <a:r>
              <a:rPr lang="en-US" dirty="0"/>
              <a:t> </a:t>
            </a:r>
            <a:r>
              <a:rPr lang="en-US" dirty="0" err="1"/>
              <a:t>direitos</a:t>
            </a:r>
            <a:r>
              <a:rPr lang="en-US" dirty="0"/>
              <a:t> </a:t>
            </a:r>
            <a:r>
              <a:rPr lang="en-US" dirty="0" err="1"/>
              <a:t>humanos</a:t>
            </a:r>
            <a:r>
              <a:rPr lang="en-US" dirty="0"/>
              <a:t> de uma pessoa.</a:t>
            </a:r>
            <a:endParaRPr dirty="0"/>
          </a:p>
          <a:p>
            <a:pPr marL="631825" lvl="2" indent="-285750" algn="just" rtl="0">
              <a:lnSpc>
                <a:spcPct val="100000"/>
              </a:lnSpc>
              <a:spcBef>
                <a:spcPts val="600"/>
              </a:spcBef>
              <a:spcAft>
                <a:spcPts val="0"/>
              </a:spcAft>
              <a:buSzPts val="2200"/>
              <a:buChar char="•"/>
            </a:pPr>
            <a:r>
              <a:rPr lang="en-US" b="1" dirty="0" err="1"/>
              <a:t>Cumprir</a:t>
            </a:r>
            <a:r>
              <a:rPr lang="en-US" b="1" dirty="0"/>
              <a:t>: </a:t>
            </a:r>
            <a:r>
              <a:rPr lang="en-US" b="1" i="1" dirty="0" err="1"/>
              <a:t>tomar</a:t>
            </a:r>
            <a:r>
              <a:rPr lang="en-US" b="1" i="1" dirty="0"/>
              <a:t> </a:t>
            </a:r>
            <a:r>
              <a:rPr lang="en-US" b="1" i="1" dirty="0" err="1"/>
              <a:t>medidas</a:t>
            </a:r>
            <a:r>
              <a:rPr lang="en-US" b="1" i="1" dirty="0"/>
              <a:t> </a:t>
            </a:r>
            <a:r>
              <a:rPr lang="en-US" b="1" i="1" dirty="0" err="1"/>
              <a:t>positivas</a:t>
            </a:r>
            <a:r>
              <a:rPr lang="en-US" b="1" i="1" dirty="0"/>
              <a:t> </a:t>
            </a:r>
            <a:r>
              <a:rPr lang="en-US" dirty="0"/>
              <a:t>para </a:t>
            </a:r>
            <a:r>
              <a:rPr lang="en-US" dirty="0" err="1"/>
              <a:t>garantir</a:t>
            </a:r>
            <a:r>
              <a:rPr lang="en-US" dirty="0"/>
              <a:t> que uma </a:t>
            </a:r>
            <a:r>
              <a:rPr lang="en-US" dirty="0" err="1"/>
              <a:t>determinada</a:t>
            </a:r>
            <a:r>
              <a:rPr lang="en-US" dirty="0"/>
              <a:t> pessoa ou </a:t>
            </a:r>
            <a:r>
              <a:rPr lang="en-US" dirty="0" err="1"/>
              <a:t>grupo</a:t>
            </a:r>
            <a:r>
              <a:rPr lang="en-US" dirty="0"/>
              <a:t> </a:t>
            </a:r>
            <a:r>
              <a:rPr lang="en-US" dirty="0" err="1"/>
              <a:t>tenha</a:t>
            </a:r>
            <a:r>
              <a:rPr lang="en-US" dirty="0"/>
              <a:t> as </a:t>
            </a:r>
            <a:r>
              <a:rPr lang="en-US" dirty="0" err="1"/>
              <a:t>mesmas</a:t>
            </a:r>
            <a:r>
              <a:rPr lang="en-US" dirty="0"/>
              <a:t> </a:t>
            </a:r>
            <a:r>
              <a:rPr lang="en-US" dirty="0" err="1"/>
              <a:t>proteções</a:t>
            </a:r>
            <a:r>
              <a:rPr lang="en-US" dirty="0"/>
              <a:t> de </a:t>
            </a:r>
            <a:r>
              <a:rPr lang="en-US" dirty="0" err="1"/>
              <a:t>direitos</a:t>
            </a:r>
            <a:r>
              <a:rPr lang="en-US" dirty="0"/>
              <a:t> </a:t>
            </a:r>
            <a:r>
              <a:rPr lang="en-US" dirty="0" err="1"/>
              <a:t>humanos</a:t>
            </a:r>
            <a:r>
              <a:rPr lang="en-US" dirty="0"/>
              <a:t> que </a:t>
            </a:r>
            <a:r>
              <a:rPr lang="en-US" dirty="0" err="1"/>
              <a:t>todas</a:t>
            </a:r>
            <a:r>
              <a:rPr lang="en-US" dirty="0"/>
              <a:t> as </a:t>
            </a:r>
            <a:r>
              <a:rPr lang="en-US" dirty="0" err="1"/>
              <a:t>outras</a:t>
            </a:r>
            <a:r>
              <a:rPr lang="en-US" dirty="0"/>
              <a:t> pessoas.</a:t>
            </a:r>
            <a:endParaRPr dirty="0"/>
          </a:p>
        </p:txBody>
      </p:sp>
      <p:sp>
        <p:nvSpPr>
          <p:cNvPr id="4" name="Google Shape;814;p83">
            <a:extLst>
              <a:ext uri="{FF2B5EF4-FFF2-40B4-BE49-F238E27FC236}">
                <a16:creationId xmlns:a16="http://schemas.microsoft.com/office/drawing/2014/main" id="{8D857565-7FD3-AB4D-F38F-7480C9101121}"/>
              </a:ext>
            </a:extLst>
          </p:cNvPr>
          <p:cNvSpPr txBox="1">
            <a:spLocks noGrp="1"/>
          </p:cNvSpPr>
          <p:nvPr>
            <p:ph type="title"/>
          </p:nvPr>
        </p:nvSpPr>
        <p:spPr>
          <a:xfrm>
            <a:off x="163286" y="506412"/>
            <a:ext cx="12028713"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Apresentação</a:t>
            </a:r>
            <a:r>
              <a:rPr lang="en-US" sz="3000" dirty="0"/>
              <a:t>: </a:t>
            </a:r>
            <a:r>
              <a:rPr lang="en-US" sz="3000" dirty="0" err="1"/>
              <a:t>Respeitar</a:t>
            </a:r>
            <a:r>
              <a:rPr lang="en-US" sz="3000" dirty="0"/>
              <a:t>/</a:t>
            </a:r>
            <a:r>
              <a:rPr lang="en-US" sz="3000" dirty="0" err="1"/>
              <a:t>proteger</a:t>
            </a:r>
            <a:r>
              <a:rPr lang="en-US" sz="3000" dirty="0"/>
              <a:t>/</a:t>
            </a:r>
            <a:r>
              <a:rPr lang="en-US" dirty="0" err="1"/>
              <a:t>Assegurar</a:t>
            </a:r>
            <a:r>
              <a:rPr lang="en-US" dirty="0"/>
              <a:t> o </a:t>
            </a:r>
            <a:r>
              <a:rPr lang="en-US" dirty="0" err="1"/>
              <a:t>cumprimento</a:t>
            </a:r>
            <a:r>
              <a:rPr lang="en-US" sz="3000" dirty="0"/>
              <a:t> – 1</a:t>
            </a:r>
            <a:endParaRP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83"/>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83</a:t>
            </a:fld>
            <a:endParaRPr/>
          </a:p>
        </p:txBody>
      </p:sp>
      <p:sp>
        <p:nvSpPr>
          <p:cNvPr id="813" name="Google Shape;813;p83"/>
          <p:cNvSpPr txBox="1">
            <a:spLocks noGrp="1"/>
          </p:cNvSpPr>
          <p:nvPr>
            <p:ph type="body" idx="2"/>
          </p:nvPr>
        </p:nvSpPr>
        <p:spPr>
          <a:xfrm>
            <a:off x="508794" y="2556129"/>
            <a:ext cx="11174412" cy="1476941"/>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600"/>
              </a:spcBef>
              <a:spcAft>
                <a:spcPts val="0"/>
              </a:spcAft>
              <a:buSzPts val="2200"/>
              <a:buChar char="•"/>
            </a:pPr>
            <a:r>
              <a:rPr lang="en-US" sz="2000" dirty="0"/>
              <a:t>Pense em </a:t>
            </a:r>
            <a:r>
              <a:rPr lang="en-US" sz="2000" dirty="0" err="1"/>
              <a:t>exemplos</a:t>
            </a:r>
            <a:r>
              <a:rPr lang="en-US" sz="2000" dirty="0"/>
              <a:t> da sua vida </a:t>
            </a:r>
            <a:r>
              <a:rPr lang="en-US" sz="2000" dirty="0" err="1"/>
              <a:t>profissional</a:t>
            </a:r>
            <a:r>
              <a:rPr lang="en-US" sz="2000" dirty="0"/>
              <a:t> ou </a:t>
            </a:r>
            <a:r>
              <a:rPr lang="en-US" sz="2000" dirty="0" err="1"/>
              <a:t>pessoal</a:t>
            </a:r>
            <a:r>
              <a:rPr lang="en-US" sz="2000" dirty="0"/>
              <a:t> em que você </a:t>
            </a:r>
            <a:r>
              <a:rPr lang="en-US" sz="2000" dirty="0" err="1"/>
              <a:t>tomou</a:t>
            </a:r>
            <a:r>
              <a:rPr lang="en-US" sz="2000" dirty="0"/>
              <a:t> </a:t>
            </a:r>
            <a:r>
              <a:rPr lang="en-US" sz="2000" dirty="0" err="1"/>
              <a:t>medidas</a:t>
            </a:r>
            <a:r>
              <a:rPr lang="en-US" sz="2000" dirty="0"/>
              <a:t> para </a:t>
            </a:r>
            <a:r>
              <a:rPr lang="en-US" sz="2000" dirty="0" err="1"/>
              <a:t>respeitar</a:t>
            </a:r>
            <a:r>
              <a:rPr lang="en-US" sz="2000" dirty="0"/>
              <a:t> </a:t>
            </a:r>
            <a:r>
              <a:rPr lang="en-US" sz="2000" dirty="0" err="1"/>
              <a:t>os</a:t>
            </a:r>
            <a:r>
              <a:rPr lang="en-US" sz="2000" dirty="0"/>
              <a:t> </a:t>
            </a:r>
            <a:r>
              <a:rPr lang="en-US" sz="2000" dirty="0" err="1"/>
              <a:t>direitos</a:t>
            </a:r>
            <a:r>
              <a:rPr lang="en-US" sz="2000" dirty="0"/>
              <a:t> de </a:t>
            </a:r>
            <a:r>
              <a:rPr lang="en-US" sz="2000" dirty="0" err="1"/>
              <a:t>outra</a:t>
            </a:r>
            <a:r>
              <a:rPr lang="en-US" sz="2000" dirty="0"/>
              <a:t> pessoa. </a:t>
            </a:r>
            <a:endParaRPr sz="2000" dirty="0"/>
          </a:p>
          <a:p>
            <a:pPr marL="285750" lvl="0" indent="-285750" algn="l" rtl="0">
              <a:lnSpc>
                <a:spcPct val="100000"/>
              </a:lnSpc>
              <a:spcBef>
                <a:spcPts val="600"/>
              </a:spcBef>
              <a:spcAft>
                <a:spcPts val="0"/>
              </a:spcAft>
              <a:buSzPts val="2200"/>
              <a:buChar char="•"/>
            </a:pPr>
            <a:r>
              <a:rPr lang="en-US" sz="2000" dirty="0"/>
              <a:t>Você </a:t>
            </a:r>
            <a:r>
              <a:rPr lang="en-US" sz="2000" dirty="0" err="1"/>
              <a:t>agiu</a:t>
            </a:r>
            <a:r>
              <a:rPr lang="en-US" sz="2000" dirty="0"/>
              <a:t> para </a:t>
            </a:r>
            <a:r>
              <a:rPr lang="en-US" sz="2000" dirty="0" err="1"/>
              <a:t>respeitar</a:t>
            </a:r>
            <a:r>
              <a:rPr lang="en-US" sz="2000" dirty="0"/>
              <a:t>, </a:t>
            </a:r>
            <a:r>
              <a:rPr lang="en-US" sz="2000" dirty="0" err="1"/>
              <a:t>proteger</a:t>
            </a:r>
            <a:r>
              <a:rPr lang="en-US" sz="2000" dirty="0"/>
              <a:t> e </a:t>
            </a:r>
            <a:r>
              <a:rPr lang="en-US" sz="2000" dirty="0" err="1"/>
              <a:t>cumprir</a:t>
            </a:r>
            <a:r>
              <a:rPr lang="en-US" sz="2000" dirty="0"/>
              <a:t>?</a:t>
            </a:r>
            <a:endParaRPr sz="2000" dirty="0"/>
          </a:p>
        </p:txBody>
      </p:sp>
      <p:sp>
        <p:nvSpPr>
          <p:cNvPr id="814" name="Google Shape;814;p83"/>
          <p:cNvSpPr txBox="1">
            <a:spLocks noGrp="1"/>
          </p:cNvSpPr>
          <p:nvPr>
            <p:ph type="title"/>
          </p:nvPr>
        </p:nvSpPr>
        <p:spPr>
          <a:xfrm>
            <a:off x="163286" y="506412"/>
            <a:ext cx="12028713"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Apresentação</a:t>
            </a:r>
            <a:r>
              <a:rPr lang="en-US" sz="3000" dirty="0"/>
              <a:t>: </a:t>
            </a:r>
            <a:r>
              <a:rPr lang="en-US" sz="3000" dirty="0" err="1"/>
              <a:t>Respeitar</a:t>
            </a:r>
            <a:r>
              <a:rPr lang="en-US" sz="3000" dirty="0"/>
              <a:t>/</a:t>
            </a:r>
            <a:r>
              <a:rPr lang="en-US" sz="3000" dirty="0" err="1"/>
              <a:t>proteger</a:t>
            </a:r>
            <a:r>
              <a:rPr lang="en-US" sz="3000" dirty="0"/>
              <a:t>/</a:t>
            </a:r>
            <a:r>
              <a:rPr lang="en-US" dirty="0" err="1"/>
              <a:t>Assegurar</a:t>
            </a:r>
            <a:r>
              <a:rPr lang="en-US" dirty="0"/>
              <a:t> o </a:t>
            </a:r>
            <a:r>
              <a:rPr lang="en-US" dirty="0" err="1"/>
              <a:t>cumprimento</a:t>
            </a:r>
            <a:r>
              <a:rPr lang="en-US" sz="3000" dirty="0"/>
              <a:t> – 2</a:t>
            </a:r>
            <a:endParaRPr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84"/>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84</a:t>
            </a:fld>
            <a:endParaRPr/>
          </a:p>
        </p:txBody>
      </p:sp>
      <p:sp>
        <p:nvSpPr>
          <p:cNvPr id="821" name="Google Shape;821;p84"/>
          <p:cNvSpPr txBox="1">
            <a:spLocks noGrp="1"/>
          </p:cNvSpPr>
          <p:nvPr>
            <p:ph type="title"/>
          </p:nvPr>
        </p:nvSpPr>
        <p:spPr>
          <a:xfrm>
            <a:off x="332524" y="2330275"/>
            <a:ext cx="11526951" cy="432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accent1"/>
              </a:buClr>
              <a:buSzPts val="4000"/>
              <a:buFont typeface="Century Gothic"/>
              <a:buNone/>
            </a:pPr>
            <a:r>
              <a:rPr lang="en-US" dirty="0"/>
              <a:t>Tema</a:t>
            </a:r>
            <a:r>
              <a:rPr lang="en-US" sz="4000" dirty="0"/>
              <a:t> 8: </a:t>
            </a:r>
            <a:r>
              <a:rPr lang="en-US" sz="4000" dirty="0" err="1"/>
              <a:t>Capacitar</a:t>
            </a:r>
            <a:r>
              <a:rPr lang="en-US" sz="4000" dirty="0"/>
              <a:t> as pessoas para defender </a:t>
            </a:r>
            <a:r>
              <a:rPr lang="en-US" sz="4000" dirty="0" err="1"/>
              <a:t>os</a:t>
            </a:r>
            <a:r>
              <a:rPr lang="en-US" sz="4000" dirty="0"/>
              <a:t> </a:t>
            </a:r>
            <a:r>
              <a:rPr lang="en-US" sz="4000" dirty="0" err="1"/>
              <a:t>direitos</a:t>
            </a:r>
            <a:r>
              <a:rPr lang="en-US" sz="4000" dirty="0"/>
              <a:t> </a:t>
            </a:r>
            <a:r>
              <a:rPr lang="en-US" sz="4000" dirty="0" err="1"/>
              <a:t>humanos</a:t>
            </a:r>
            <a:endParaRPr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85"/>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85</a:t>
            </a:fld>
            <a:endParaRPr/>
          </a:p>
        </p:txBody>
      </p:sp>
      <p:sp>
        <p:nvSpPr>
          <p:cNvPr id="828" name="Google Shape;828;p85"/>
          <p:cNvSpPr txBox="1">
            <a:spLocks noGrp="1"/>
          </p:cNvSpPr>
          <p:nvPr>
            <p:ph type="body" idx="2"/>
          </p:nvPr>
        </p:nvSpPr>
        <p:spPr>
          <a:xfrm>
            <a:off x="508794" y="1943188"/>
            <a:ext cx="11174412" cy="2750569"/>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600"/>
              </a:spcBef>
              <a:spcAft>
                <a:spcPts val="0"/>
              </a:spcAft>
              <a:buSzPts val="2200"/>
              <a:buChar char="•"/>
            </a:pPr>
            <a:r>
              <a:rPr lang="en-US" sz="2000" dirty="0"/>
              <a:t>Como as </a:t>
            </a:r>
            <a:r>
              <a:rPr lang="en-US" sz="2000" dirty="0" err="1"/>
              <a:t>seguintes</a:t>
            </a:r>
            <a:r>
              <a:rPr lang="en-US" sz="2000" dirty="0"/>
              <a:t> pessoas </a:t>
            </a:r>
            <a:r>
              <a:rPr lang="en-US" sz="2000" dirty="0" err="1"/>
              <a:t>podem</a:t>
            </a:r>
            <a:r>
              <a:rPr lang="en-US" sz="2000" dirty="0"/>
              <a:t> defender </a:t>
            </a:r>
            <a:r>
              <a:rPr lang="en-US" sz="2000" dirty="0" err="1"/>
              <a:t>os</a:t>
            </a:r>
            <a:r>
              <a:rPr lang="en-US" sz="2000" dirty="0"/>
              <a:t> </a:t>
            </a:r>
            <a:r>
              <a:rPr lang="en-US" sz="2000" dirty="0" err="1"/>
              <a:t>direitos</a:t>
            </a:r>
            <a:r>
              <a:rPr lang="en-US" sz="2000" dirty="0"/>
              <a:t> </a:t>
            </a:r>
            <a:r>
              <a:rPr lang="en-US" sz="2000" dirty="0" err="1"/>
              <a:t>humanos</a:t>
            </a:r>
            <a:r>
              <a:rPr lang="en-US" sz="2000" dirty="0"/>
              <a:t> das pessoas com </a:t>
            </a:r>
            <a:r>
              <a:rPr lang="en-US" sz="2000" dirty="0" err="1"/>
              <a:t>deficiências</a:t>
            </a:r>
            <a:r>
              <a:rPr lang="en-US" sz="2000" dirty="0"/>
              <a:t> </a:t>
            </a:r>
            <a:r>
              <a:rPr lang="en-US" sz="2000" dirty="0" err="1"/>
              <a:t>psicossociais</a:t>
            </a:r>
            <a:r>
              <a:rPr lang="en-US" sz="2000" dirty="0"/>
              <a:t>, </a:t>
            </a:r>
            <a:r>
              <a:rPr lang="en-US" sz="2000" dirty="0" err="1"/>
              <a:t>intelectuais</a:t>
            </a:r>
            <a:r>
              <a:rPr lang="en-US" sz="2000" dirty="0"/>
              <a:t> ou </a:t>
            </a:r>
            <a:r>
              <a:rPr lang="en-US" sz="2000" dirty="0" err="1"/>
              <a:t>cognitivas</a:t>
            </a:r>
            <a:r>
              <a:rPr lang="en-US" sz="2000" dirty="0"/>
              <a:t>:</a:t>
            </a:r>
            <a:endParaRPr sz="2000" dirty="0"/>
          </a:p>
          <a:p>
            <a:pPr marL="631825" lvl="2" indent="-285750" algn="just" rtl="0">
              <a:lnSpc>
                <a:spcPct val="100000"/>
              </a:lnSpc>
              <a:spcBef>
                <a:spcPts val="600"/>
              </a:spcBef>
              <a:spcAft>
                <a:spcPts val="0"/>
              </a:spcAft>
              <a:buSzPts val="2200"/>
              <a:buChar char="•"/>
            </a:pPr>
            <a:r>
              <a:rPr lang="en-US" dirty="0"/>
              <a:t>as </a:t>
            </a:r>
            <a:r>
              <a:rPr lang="en-US" dirty="0" err="1"/>
              <a:t>próprias</a:t>
            </a:r>
            <a:r>
              <a:rPr lang="en-US" dirty="0"/>
              <a:t> pessoas com </a:t>
            </a:r>
            <a:r>
              <a:rPr lang="en-US" dirty="0" err="1"/>
              <a:t>deficiências</a:t>
            </a:r>
            <a:r>
              <a:rPr lang="en-US" dirty="0"/>
              <a:t> </a:t>
            </a:r>
            <a:r>
              <a:rPr lang="en-US" dirty="0" err="1"/>
              <a:t>psicossociais</a:t>
            </a:r>
            <a:r>
              <a:rPr lang="en-US" dirty="0"/>
              <a:t>, </a:t>
            </a:r>
            <a:r>
              <a:rPr lang="en-US" dirty="0" err="1"/>
              <a:t>intelectuais</a:t>
            </a:r>
            <a:r>
              <a:rPr lang="en-US" dirty="0"/>
              <a:t> ou </a:t>
            </a:r>
            <a:r>
              <a:rPr lang="en-US" dirty="0" err="1"/>
              <a:t>cognitivas</a:t>
            </a:r>
            <a:r>
              <a:rPr lang="en-US" dirty="0"/>
              <a:t>;</a:t>
            </a:r>
            <a:endParaRPr dirty="0"/>
          </a:p>
          <a:p>
            <a:pPr marL="631825" lvl="2" indent="-285750" algn="just" rtl="0">
              <a:lnSpc>
                <a:spcPct val="100000"/>
              </a:lnSpc>
              <a:spcBef>
                <a:spcPts val="600"/>
              </a:spcBef>
              <a:spcAft>
                <a:spcPts val="0"/>
              </a:spcAft>
              <a:buSzPts val="2200"/>
              <a:buChar char="•"/>
            </a:pPr>
            <a:r>
              <a:rPr lang="en-US" dirty="0" err="1"/>
              <a:t>profissionais</a:t>
            </a:r>
            <a:r>
              <a:rPr lang="en-US" dirty="0"/>
              <a:t> de saúde mental e outros </a:t>
            </a:r>
            <a:r>
              <a:rPr lang="en-US" dirty="0" err="1"/>
              <a:t>profissionais</a:t>
            </a:r>
            <a:r>
              <a:rPr lang="en-US" dirty="0"/>
              <a:t>;</a:t>
            </a:r>
            <a:endParaRPr dirty="0"/>
          </a:p>
          <a:p>
            <a:pPr marL="631825" lvl="2" indent="-285750" algn="just" rtl="0">
              <a:lnSpc>
                <a:spcPct val="100000"/>
              </a:lnSpc>
              <a:spcBef>
                <a:spcPts val="600"/>
              </a:spcBef>
              <a:spcAft>
                <a:spcPts val="0"/>
              </a:spcAft>
              <a:buSzPts val="2200"/>
              <a:buChar char="•"/>
            </a:pPr>
            <a:r>
              <a:rPr lang="en-US" dirty="0" err="1"/>
              <a:t>famílias</a:t>
            </a:r>
            <a:r>
              <a:rPr lang="en-US" dirty="0"/>
              <a:t>, </a:t>
            </a:r>
            <a:r>
              <a:rPr lang="en-US" dirty="0" err="1"/>
              <a:t>cuidadores</a:t>
            </a:r>
            <a:r>
              <a:rPr lang="en-US" dirty="0"/>
              <a:t> e outros </a:t>
            </a:r>
            <a:r>
              <a:rPr lang="en-US" dirty="0" err="1"/>
              <a:t>apoiadores</a:t>
            </a:r>
            <a:r>
              <a:rPr lang="en-US" dirty="0"/>
              <a:t>;</a:t>
            </a:r>
            <a:endParaRPr dirty="0"/>
          </a:p>
          <a:p>
            <a:pPr marL="631825" lvl="2" indent="-285750" algn="just" rtl="0">
              <a:lnSpc>
                <a:spcPct val="100000"/>
              </a:lnSpc>
              <a:spcBef>
                <a:spcPts val="600"/>
              </a:spcBef>
              <a:spcAft>
                <a:spcPts val="0"/>
              </a:spcAft>
              <a:buSzPts val="2200"/>
              <a:buChar char="•"/>
            </a:pPr>
            <a:r>
              <a:rPr lang="en-US" dirty="0" err="1"/>
              <a:t>outras</a:t>
            </a:r>
            <a:r>
              <a:rPr lang="en-US" dirty="0"/>
              <a:t> pessoas com status ou </a:t>
            </a:r>
            <a:r>
              <a:rPr lang="en-US" dirty="0" err="1"/>
              <a:t>influência</a:t>
            </a:r>
            <a:r>
              <a:rPr lang="en-US" dirty="0"/>
              <a:t> na </a:t>
            </a:r>
            <a:r>
              <a:rPr lang="en-US" dirty="0" err="1"/>
              <a:t>comunidade</a:t>
            </a:r>
            <a:r>
              <a:rPr lang="en-US" dirty="0"/>
              <a:t>?</a:t>
            </a:r>
            <a:endParaRPr dirty="0"/>
          </a:p>
        </p:txBody>
      </p:sp>
      <p:sp>
        <p:nvSpPr>
          <p:cNvPr id="829" name="Google Shape;829;p85"/>
          <p:cNvSpPr txBox="1">
            <a:spLocks noGrp="1"/>
          </p:cNvSpPr>
          <p:nvPr>
            <p:ph type="title"/>
          </p:nvPr>
        </p:nvSpPr>
        <p:spPr>
          <a:xfrm>
            <a:off x="179614" y="506412"/>
            <a:ext cx="12012386"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Exercício 8.1: </a:t>
            </a:r>
            <a:r>
              <a:rPr lang="en-US" dirty="0"/>
              <a:t>Defender </a:t>
            </a:r>
            <a:r>
              <a:rPr lang="en-US" dirty="0" err="1"/>
              <a:t>os</a:t>
            </a:r>
            <a:r>
              <a:rPr lang="en-US" dirty="0"/>
              <a:t> </a:t>
            </a:r>
            <a:r>
              <a:rPr lang="en-US" dirty="0" err="1"/>
              <a:t>direitos</a:t>
            </a:r>
            <a:r>
              <a:rPr lang="en-US" dirty="0"/>
              <a:t> </a:t>
            </a:r>
            <a:r>
              <a:rPr lang="en-US" dirty="0" err="1"/>
              <a:t>humanos</a:t>
            </a:r>
            <a:r>
              <a:rPr lang="en-US" dirty="0"/>
              <a:t> em saúde mental</a:t>
            </a:r>
            <a:r>
              <a:rPr lang="en-US" sz="3000" dirty="0"/>
              <a:t> - 1</a:t>
            </a:r>
            <a:endParaRPr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86"/>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86</a:t>
            </a:fld>
            <a:endParaRPr/>
          </a:p>
        </p:txBody>
      </p:sp>
      <p:sp>
        <p:nvSpPr>
          <p:cNvPr id="836" name="Google Shape;836;p86"/>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200"/>
              <a:buNone/>
            </a:pPr>
            <a:endParaRPr b="1" i="1" dirty="0"/>
          </a:p>
          <a:p>
            <a:pPr marL="0" lvl="0" indent="0" algn="ctr" rtl="0">
              <a:lnSpc>
                <a:spcPct val="100000"/>
              </a:lnSpc>
              <a:spcBef>
                <a:spcPts val="1200"/>
              </a:spcBef>
              <a:spcAft>
                <a:spcPts val="0"/>
              </a:spcAft>
              <a:buSzPts val="2200"/>
              <a:buNone/>
            </a:pPr>
            <a:endParaRPr b="1" i="1" dirty="0"/>
          </a:p>
          <a:p>
            <a:pPr marL="0" lvl="0" indent="0" algn="ctr" rtl="0">
              <a:lnSpc>
                <a:spcPct val="100000"/>
              </a:lnSpc>
              <a:spcBef>
                <a:spcPts val="1200"/>
              </a:spcBef>
              <a:spcAft>
                <a:spcPts val="0"/>
              </a:spcAft>
              <a:buSzPts val="2200"/>
              <a:buNone/>
            </a:pPr>
            <a:endParaRPr b="1" i="1" dirty="0"/>
          </a:p>
          <a:p>
            <a:pPr marL="0" lvl="0" indent="0" algn="ctr" rtl="0">
              <a:lnSpc>
                <a:spcPct val="100000"/>
              </a:lnSpc>
              <a:spcBef>
                <a:spcPts val="1200"/>
              </a:spcBef>
              <a:spcAft>
                <a:spcPts val="0"/>
              </a:spcAft>
              <a:buSzPts val="2500"/>
              <a:buNone/>
            </a:pPr>
            <a:r>
              <a:rPr lang="en-US" sz="2500" b="1" i="1" dirty="0"/>
              <a:t>Como as pessoas com </a:t>
            </a:r>
            <a:r>
              <a:rPr lang="en-US" sz="2500" b="1" i="1" dirty="0" err="1"/>
              <a:t>deficiências</a:t>
            </a:r>
            <a:r>
              <a:rPr lang="en-US" sz="2500" b="1" i="1" dirty="0"/>
              <a:t> </a:t>
            </a:r>
            <a:r>
              <a:rPr lang="en-US" sz="2500" b="1" i="1" dirty="0" err="1"/>
              <a:t>psicossociais</a:t>
            </a:r>
            <a:r>
              <a:rPr lang="en-US" sz="2500" b="1" i="1" dirty="0"/>
              <a:t>, </a:t>
            </a:r>
            <a:r>
              <a:rPr lang="en-US" sz="2500" b="1" i="1" dirty="0" err="1"/>
              <a:t>intelectuais</a:t>
            </a:r>
            <a:r>
              <a:rPr lang="en-US" sz="2500" b="1" i="1" dirty="0"/>
              <a:t> ou </a:t>
            </a:r>
            <a:r>
              <a:rPr lang="en-US" sz="2500" b="1" i="1" dirty="0" err="1"/>
              <a:t>cognitivas</a:t>
            </a:r>
            <a:r>
              <a:rPr lang="en-US" sz="2500" b="1" i="1" dirty="0"/>
              <a:t> </a:t>
            </a:r>
            <a:r>
              <a:rPr lang="en-US" sz="2500" b="1" i="1" dirty="0" err="1"/>
              <a:t>podem</a:t>
            </a:r>
            <a:r>
              <a:rPr lang="en-US" sz="2500" b="1" i="1" dirty="0"/>
              <a:t> defender seus </a:t>
            </a:r>
            <a:r>
              <a:rPr lang="en-US" sz="2500" b="1" i="1" dirty="0" err="1"/>
              <a:t>direitos</a:t>
            </a:r>
            <a:r>
              <a:rPr lang="en-US" sz="2500" b="1" i="1" dirty="0"/>
              <a:t> </a:t>
            </a:r>
            <a:r>
              <a:rPr lang="en-US" sz="2500" b="1" i="1" dirty="0" err="1"/>
              <a:t>humanos</a:t>
            </a:r>
            <a:r>
              <a:rPr lang="en-US" sz="2500" b="1" i="1" dirty="0"/>
              <a:t>?</a:t>
            </a:r>
            <a:endParaRPr dirty="0"/>
          </a:p>
        </p:txBody>
      </p:sp>
      <p:sp>
        <p:nvSpPr>
          <p:cNvPr id="837" name="Google Shape;837;p86"/>
          <p:cNvSpPr txBox="1">
            <a:spLocks noGrp="1"/>
          </p:cNvSpPr>
          <p:nvPr>
            <p:ph type="title"/>
          </p:nvPr>
        </p:nvSpPr>
        <p:spPr>
          <a:xfrm>
            <a:off x="130629" y="506412"/>
            <a:ext cx="12061371"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Exercício 8.1: </a:t>
            </a:r>
            <a:r>
              <a:rPr lang="en-US" dirty="0"/>
              <a:t>Defender </a:t>
            </a:r>
            <a:r>
              <a:rPr lang="en-US" dirty="0" err="1"/>
              <a:t>os</a:t>
            </a:r>
            <a:r>
              <a:rPr lang="en-US" dirty="0"/>
              <a:t> </a:t>
            </a:r>
            <a:r>
              <a:rPr lang="en-US" dirty="0" err="1"/>
              <a:t>direitos</a:t>
            </a:r>
            <a:r>
              <a:rPr lang="en-US" dirty="0"/>
              <a:t> </a:t>
            </a:r>
            <a:r>
              <a:rPr lang="en-US" dirty="0" err="1"/>
              <a:t>humanos</a:t>
            </a:r>
            <a:r>
              <a:rPr lang="en-US" dirty="0"/>
              <a:t> em saúde mental</a:t>
            </a:r>
            <a:r>
              <a:rPr lang="en-US" sz="3000" dirty="0"/>
              <a:t> - 2</a:t>
            </a:r>
            <a:endParaRPr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87"/>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87</a:t>
            </a:fld>
            <a:endParaRPr/>
          </a:p>
        </p:txBody>
      </p:sp>
      <p:sp>
        <p:nvSpPr>
          <p:cNvPr id="844" name="Google Shape;844;p87"/>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200"/>
              <a:buNone/>
            </a:pPr>
            <a:endParaRPr b="1" i="1"/>
          </a:p>
          <a:p>
            <a:pPr marL="0" lvl="0" indent="0" algn="ctr" rtl="0">
              <a:lnSpc>
                <a:spcPct val="100000"/>
              </a:lnSpc>
              <a:spcBef>
                <a:spcPts val="1200"/>
              </a:spcBef>
              <a:spcAft>
                <a:spcPts val="0"/>
              </a:spcAft>
              <a:buSzPts val="2200"/>
              <a:buNone/>
            </a:pPr>
            <a:endParaRPr b="1" i="1"/>
          </a:p>
          <a:p>
            <a:pPr marL="0" lvl="0" indent="0" algn="ctr" rtl="0">
              <a:lnSpc>
                <a:spcPct val="100000"/>
              </a:lnSpc>
              <a:spcBef>
                <a:spcPts val="1200"/>
              </a:spcBef>
              <a:spcAft>
                <a:spcPts val="0"/>
              </a:spcAft>
              <a:buSzPts val="2200"/>
              <a:buNone/>
            </a:pPr>
            <a:endParaRPr b="1" i="1"/>
          </a:p>
          <a:p>
            <a:pPr marL="0" lvl="0" indent="0" algn="ctr" rtl="0">
              <a:lnSpc>
                <a:spcPct val="100000"/>
              </a:lnSpc>
              <a:spcBef>
                <a:spcPts val="1200"/>
              </a:spcBef>
              <a:spcAft>
                <a:spcPts val="0"/>
              </a:spcAft>
              <a:buSzPts val="2500"/>
              <a:buNone/>
            </a:pPr>
            <a:r>
              <a:rPr lang="en-US" sz="2500" b="1" i="1"/>
              <a:t>Como os profissionais de saúde mental e outros profissionais podem defender os direitos humanos das pessoas com deficiências psicossociais, intelectuais ou cognitivas?</a:t>
            </a:r>
            <a:endParaRPr/>
          </a:p>
        </p:txBody>
      </p:sp>
      <p:sp>
        <p:nvSpPr>
          <p:cNvPr id="845" name="Google Shape;845;p87"/>
          <p:cNvSpPr txBox="1">
            <a:spLocks noGrp="1"/>
          </p:cNvSpPr>
          <p:nvPr>
            <p:ph type="title"/>
          </p:nvPr>
        </p:nvSpPr>
        <p:spPr>
          <a:xfrm>
            <a:off x="130629" y="506412"/>
            <a:ext cx="12061371"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Exercício 8.1: </a:t>
            </a:r>
            <a:r>
              <a:rPr lang="en-US" dirty="0"/>
              <a:t>Defender </a:t>
            </a:r>
            <a:r>
              <a:rPr lang="en-US" dirty="0" err="1"/>
              <a:t>os</a:t>
            </a:r>
            <a:r>
              <a:rPr lang="en-US" dirty="0"/>
              <a:t> </a:t>
            </a:r>
            <a:r>
              <a:rPr lang="en-US" dirty="0" err="1"/>
              <a:t>direitos</a:t>
            </a:r>
            <a:r>
              <a:rPr lang="en-US" dirty="0"/>
              <a:t> </a:t>
            </a:r>
            <a:r>
              <a:rPr lang="en-US" dirty="0" err="1"/>
              <a:t>humanos</a:t>
            </a:r>
            <a:r>
              <a:rPr lang="en-US" dirty="0"/>
              <a:t> em saúde mental</a:t>
            </a:r>
            <a:r>
              <a:rPr lang="en-US" sz="3000" dirty="0"/>
              <a:t> - 3</a:t>
            </a:r>
            <a:endParaRPr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88"/>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88</a:t>
            </a:fld>
            <a:endParaRPr/>
          </a:p>
        </p:txBody>
      </p:sp>
      <p:sp>
        <p:nvSpPr>
          <p:cNvPr id="852" name="Google Shape;852;p88"/>
          <p:cNvSpPr txBox="1">
            <a:spLocks noGrp="1"/>
          </p:cNvSpPr>
          <p:nvPr>
            <p:ph type="body" idx="2"/>
          </p:nvPr>
        </p:nvSpPr>
        <p:spPr>
          <a:xfrm>
            <a:off x="507195" y="1511188"/>
            <a:ext cx="11174412" cy="2652598"/>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200"/>
              <a:buNone/>
            </a:pPr>
            <a:endParaRPr b="1" i="1" dirty="0"/>
          </a:p>
          <a:p>
            <a:pPr marL="0" lvl="0" indent="0" algn="ctr" rtl="0">
              <a:lnSpc>
                <a:spcPct val="100000"/>
              </a:lnSpc>
              <a:spcBef>
                <a:spcPts val="1200"/>
              </a:spcBef>
              <a:spcAft>
                <a:spcPts val="0"/>
              </a:spcAft>
              <a:buSzPts val="2200"/>
              <a:buNone/>
            </a:pPr>
            <a:endParaRPr b="1" i="1" dirty="0"/>
          </a:p>
          <a:p>
            <a:pPr marL="0" lvl="0" indent="0" algn="ctr" rtl="0">
              <a:lnSpc>
                <a:spcPct val="100000"/>
              </a:lnSpc>
              <a:spcBef>
                <a:spcPts val="1200"/>
              </a:spcBef>
              <a:spcAft>
                <a:spcPts val="0"/>
              </a:spcAft>
              <a:buSzPts val="2200"/>
              <a:buNone/>
            </a:pPr>
            <a:endParaRPr b="1" i="1" dirty="0"/>
          </a:p>
          <a:p>
            <a:pPr marL="0" lvl="0" indent="0" algn="ctr" rtl="0">
              <a:lnSpc>
                <a:spcPct val="100000"/>
              </a:lnSpc>
              <a:spcBef>
                <a:spcPts val="1200"/>
              </a:spcBef>
              <a:spcAft>
                <a:spcPts val="0"/>
              </a:spcAft>
              <a:buSzPts val="2500"/>
              <a:buNone/>
            </a:pPr>
            <a:r>
              <a:rPr lang="en-US" sz="2500" b="1" i="1" dirty="0"/>
              <a:t>Como as </a:t>
            </a:r>
            <a:r>
              <a:rPr lang="en-US" sz="2500" b="1" i="1" dirty="0" err="1"/>
              <a:t>famílias</a:t>
            </a:r>
            <a:r>
              <a:rPr lang="en-US" sz="2500" b="1" i="1" dirty="0"/>
              <a:t>, </a:t>
            </a:r>
            <a:r>
              <a:rPr lang="en-US" sz="2500" b="1" i="1" dirty="0" err="1"/>
              <a:t>os</a:t>
            </a:r>
            <a:r>
              <a:rPr lang="en-US" sz="2500" b="1" i="1" dirty="0"/>
              <a:t> </a:t>
            </a:r>
            <a:r>
              <a:rPr lang="en-US" sz="2500" b="1" i="1" dirty="0" err="1"/>
              <a:t>cuidadores</a:t>
            </a:r>
            <a:r>
              <a:rPr lang="en-US" sz="2500" b="1" i="1" dirty="0"/>
              <a:t> e outros </a:t>
            </a:r>
            <a:r>
              <a:rPr lang="en-US" sz="2500" b="1" i="1" dirty="0" err="1"/>
              <a:t>apoiadores</a:t>
            </a:r>
            <a:r>
              <a:rPr lang="en-US" sz="2500" b="1" i="1" dirty="0"/>
              <a:t> </a:t>
            </a:r>
            <a:r>
              <a:rPr lang="en-US" sz="2500" b="1" i="1" dirty="0" err="1"/>
              <a:t>podem</a:t>
            </a:r>
            <a:r>
              <a:rPr lang="en-US" sz="2500" b="1" i="1" dirty="0"/>
              <a:t> defender </a:t>
            </a:r>
            <a:r>
              <a:rPr lang="en-US" sz="2500" b="1" i="1" dirty="0" err="1"/>
              <a:t>os</a:t>
            </a:r>
            <a:r>
              <a:rPr lang="en-US" sz="2500" b="1" i="1" dirty="0"/>
              <a:t> </a:t>
            </a:r>
            <a:r>
              <a:rPr lang="en-US" sz="2500" b="1" i="1" dirty="0" err="1"/>
              <a:t>direitos</a:t>
            </a:r>
            <a:r>
              <a:rPr lang="en-US" sz="2500" b="1" i="1" dirty="0"/>
              <a:t> </a:t>
            </a:r>
            <a:r>
              <a:rPr lang="en-US" sz="2500" b="1" i="1" dirty="0" err="1"/>
              <a:t>humanos</a:t>
            </a:r>
            <a:r>
              <a:rPr lang="en-US" sz="2500" b="1" i="1" dirty="0"/>
              <a:t> das pessoas com </a:t>
            </a:r>
            <a:r>
              <a:rPr lang="en-US" sz="2500" b="1" i="1" dirty="0" err="1"/>
              <a:t>deficiências</a:t>
            </a:r>
            <a:r>
              <a:rPr lang="en-US" sz="2500" b="1" i="1" dirty="0"/>
              <a:t> </a:t>
            </a:r>
            <a:r>
              <a:rPr lang="en-US" sz="2500" b="1" i="1" dirty="0" err="1"/>
              <a:t>psicossociais</a:t>
            </a:r>
            <a:r>
              <a:rPr lang="en-US" sz="2500" b="1" i="1" dirty="0"/>
              <a:t>, </a:t>
            </a:r>
            <a:r>
              <a:rPr lang="en-US" sz="2500" b="1" i="1" dirty="0" err="1"/>
              <a:t>intelectuais</a:t>
            </a:r>
            <a:r>
              <a:rPr lang="en-US" sz="2500" b="1" i="1" dirty="0"/>
              <a:t> ou </a:t>
            </a:r>
            <a:r>
              <a:rPr lang="en-US" sz="2500" b="1" i="1" dirty="0" err="1"/>
              <a:t>cognitivas</a:t>
            </a:r>
            <a:r>
              <a:rPr lang="en-US" sz="2500" b="1" i="1" dirty="0"/>
              <a:t>?</a:t>
            </a:r>
            <a:endParaRPr dirty="0"/>
          </a:p>
        </p:txBody>
      </p:sp>
      <p:sp>
        <p:nvSpPr>
          <p:cNvPr id="853" name="Google Shape;853;p88"/>
          <p:cNvSpPr txBox="1">
            <a:spLocks noGrp="1"/>
          </p:cNvSpPr>
          <p:nvPr>
            <p:ph type="title"/>
          </p:nvPr>
        </p:nvSpPr>
        <p:spPr>
          <a:xfrm>
            <a:off x="146957" y="506412"/>
            <a:ext cx="12045043"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Exercício 8.1: </a:t>
            </a:r>
            <a:r>
              <a:rPr lang="en-US" dirty="0"/>
              <a:t>Defender </a:t>
            </a:r>
            <a:r>
              <a:rPr lang="en-US" dirty="0" err="1"/>
              <a:t>os</a:t>
            </a:r>
            <a:r>
              <a:rPr lang="en-US" dirty="0"/>
              <a:t> </a:t>
            </a:r>
            <a:r>
              <a:rPr lang="en-US" dirty="0" err="1"/>
              <a:t>direitos</a:t>
            </a:r>
            <a:r>
              <a:rPr lang="en-US" dirty="0"/>
              <a:t> </a:t>
            </a:r>
            <a:r>
              <a:rPr lang="en-US" dirty="0" err="1"/>
              <a:t>humanos</a:t>
            </a:r>
            <a:r>
              <a:rPr lang="en-US" dirty="0"/>
              <a:t> em saúde mental </a:t>
            </a:r>
            <a:r>
              <a:rPr lang="en-US" sz="3000" dirty="0"/>
              <a:t>- 4</a:t>
            </a:r>
            <a:endParaRPr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89"/>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89</a:t>
            </a:fld>
            <a:endParaRPr/>
          </a:p>
        </p:txBody>
      </p:sp>
      <p:sp>
        <p:nvSpPr>
          <p:cNvPr id="860" name="Google Shape;860;p89"/>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200"/>
              <a:buNone/>
            </a:pPr>
            <a:endParaRPr b="1" i="1"/>
          </a:p>
          <a:p>
            <a:pPr marL="0" lvl="0" indent="0" algn="ctr" rtl="0">
              <a:lnSpc>
                <a:spcPct val="100000"/>
              </a:lnSpc>
              <a:spcBef>
                <a:spcPts val="1200"/>
              </a:spcBef>
              <a:spcAft>
                <a:spcPts val="0"/>
              </a:spcAft>
              <a:buSzPts val="2200"/>
              <a:buNone/>
            </a:pPr>
            <a:endParaRPr b="1" i="1"/>
          </a:p>
          <a:p>
            <a:pPr marL="0" lvl="0" indent="0" algn="ctr" rtl="0">
              <a:lnSpc>
                <a:spcPct val="100000"/>
              </a:lnSpc>
              <a:spcBef>
                <a:spcPts val="1200"/>
              </a:spcBef>
              <a:spcAft>
                <a:spcPts val="0"/>
              </a:spcAft>
              <a:buSzPts val="2200"/>
              <a:buNone/>
            </a:pPr>
            <a:endParaRPr b="1" i="1"/>
          </a:p>
          <a:p>
            <a:pPr marL="0" lvl="0" indent="0" algn="ctr" rtl="0">
              <a:lnSpc>
                <a:spcPct val="100000"/>
              </a:lnSpc>
              <a:spcBef>
                <a:spcPts val="1200"/>
              </a:spcBef>
              <a:spcAft>
                <a:spcPts val="0"/>
              </a:spcAft>
              <a:buSzPts val="2500"/>
              <a:buNone/>
            </a:pPr>
            <a:r>
              <a:rPr lang="en-US" sz="2500" b="1" i="1"/>
              <a:t>Como outras pessoas com status ou influência na comunidade podem defender os direitos humanos das pessoas com deficiências psicossociais, intelectuais ou cognitivas?</a:t>
            </a:r>
            <a:endParaRPr/>
          </a:p>
        </p:txBody>
      </p:sp>
      <p:sp>
        <p:nvSpPr>
          <p:cNvPr id="861" name="Google Shape;861;p89"/>
          <p:cNvSpPr txBox="1">
            <a:spLocks noGrp="1"/>
          </p:cNvSpPr>
          <p:nvPr>
            <p:ph type="title"/>
          </p:nvPr>
        </p:nvSpPr>
        <p:spPr>
          <a:xfrm>
            <a:off x="130629" y="506412"/>
            <a:ext cx="12061371"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Exercício 8.1: </a:t>
            </a:r>
            <a:r>
              <a:rPr lang="en-US" dirty="0"/>
              <a:t>Defender </a:t>
            </a:r>
            <a:r>
              <a:rPr lang="en-US" dirty="0" err="1"/>
              <a:t>os</a:t>
            </a:r>
            <a:r>
              <a:rPr lang="en-US" dirty="0"/>
              <a:t> </a:t>
            </a:r>
            <a:r>
              <a:rPr lang="en-US" dirty="0" err="1"/>
              <a:t>direitos</a:t>
            </a:r>
            <a:r>
              <a:rPr lang="en-US" dirty="0"/>
              <a:t> </a:t>
            </a:r>
            <a:r>
              <a:rPr lang="en-US" dirty="0" err="1"/>
              <a:t>humanos</a:t>
            </a:r>
            <a:r>
              <a:rPr lang="en-US" dirty="0"/>
              <a:t> em saúde mental </a:t>
            </a:r>
            <a:r>
              <a:rPr lang="en-US" sz="3000" dirty="0"/>
              <a:t>- 5</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9"/>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199" name="Google Shape;199;p9"/>
          <p:cNvSpPr txBox="1">
            <a:spLocks noGrp="1"/>
          </p:cNvSpPr>
          <p:nvPr>
            <p:ph type="body" idx="2"/>
          </p:nvPr>
        </p:nvSpPr>
        <p:spPr>
          <a:xfrm>
            <a:off x="507195" y="3085343"/>
            <a:ext cx="11174412" cy="583830"/>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500"/>
              <a:buNone/>
            </a:pPr>
            <a:r>
              <a:rPr lang="en-US" sz="2500" b="1" i="1" dirty="0"/>
              <a:t>O que você </a:t>
            </a:r>
            <a:r>
              <a:rPr lang="en-US" sz="2500" b="1" i="1" dirty="0" err="1"/>
              <a:t>entende</a:t>
            </a:r>
            <a:r>
              <a:rPr lang="en-US" sz="2500" b="1" i="1" dirty="0"/>
              <a:t> </a:t>
            </a:r>
            <a:r>
              <a:rPr lang="en-US" sz="2500" b="1" i="1" dirty="0" err="1"/>
              <a:t>pelo</a:t>
            </a:r>
            <a:r>
              <a:rPr lang="en-US" sz="2500" b="1" i="1" dirty="0"/>
              <a:t> </a:t>
            </a:r>
            <a:r>
              <a:rPr lang="en-US" sz="2500" b="1" i="1" dirty="0" err="1"/>
              <a:t>termo</a:t>
            </a:r>
            <a:r>
              <a:rPr lang="en-US" sz="2500" b="1" i="1" dirty="0"/>
              <a:t> “</a:t>
            </a:r>
            <a:r>
              <a:rPr lang="en-US" sz="2500" b="1" i="1" dirty="0" err="1"/>
              <a:t>direitos</a:t>
            </a:r>
            <a:r>
              <a:rPr lang="en-US" sz="2500" b="1" i="1" dirty="0"/>
              <a:t> </a:t>
            </a:r>
            <a:r>
              <a:rPr lang="en-US" sz="2500" b="1" i="1" dirty="0" err="1"/>
              <a:t>humanos</a:t>
            </a:r>
            <a:r>
              <a:rPr lang="en-US" sz="2500" b="1" i="1" dirty="0"/>
              <a:t>”?</a:t>
            </a:r>
            <a:endParaRPr dirty="0"/>
          </a:p>
        </p:txBody>
      </p:sp>
      <p:sp>
        <p:nvSpPr>
          <p:cNvPr id="200" name="Google Shape;200;p9"/>
          <p:cNvSpPr txBox="1">
            <a:spLocks noGrp="1"/>
          </p:cNvSpPr>
          <p:nvPr>
            <p:ph type="title"/>
          </p:nvPr>
        </p:nvSpPr>
        <p:spPr>
          <a:xfrm>
            <a:off x="507205" y="506412"/>
            <a:ext cx="11362409"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dirty="0"/>
              <a:t>Tema</a:t>
            </a:r>
            <a:r>
              <a:rPr lang="en-US" sz="3000" dirty="0"/>
              <a:t> 1: </a:t>
            </a:r>
            <a:r>
              <a:rPr lang="en-US" sz="3000" dirty="0" err="1"/>
              <a:t>Direitos</a:t>
            </a:r>
            <a:r>
              <a:rPr lang="en-US" sz="3000" dirty="0"/>
              <a:t> </a:t>
            </a:r>
            <a:r>
              <a:rPr lang="en-US" sz="3000" dirty="0" err="1"/>
              <a:t>humanos</a:t>
            </a:r>
            <a:r>
              <a:rPr lang="en-US" sz="3000" dirty="0"/>
              <a:t> e </a:t>
            </a:r>
            <a:r>
              <a:rPr lang="en-US" dirty="0" err="1"/>
              <a:t>viver</a:t>
            </a:r>
            <a:r>
              <a:rPr lang="en-US" dirty="0"/>
              <a:t> </a:t>
            </a:r>
            <a:r>
              <a:rPr lang="en-US" dirty="0" err="1"/>
              <a:t>bem</a:t>
            </a:r>
            <a:endParaRPr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90"/>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90</a:t>
            </a:fld>
            <a:endParaRPr/>
          </a:p>
        </p:txBody>
      </p:sp>
      <p:sp>
        <p:nvSpPr>
          <p:cNvPr id="868" name="Google Shape;868;p90"/>
          <p:cNvSpPr txBox="1">
            <a:spLocks noGrp="1"/>
          </p:cNvSpPr>
          <p:nvPr>
            <p:ph type="body" idx="1"/>
          </p:nvPr>
        </p:nvSpPr>
        <p:spPr>
          <a:xfrm>
            <a:off x="507207" y="1511189"/>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a:solidFill>
                  <a:schemeClr val="accent2"/>
                </a:solidFill>
                <a:latin typeface="Century Gothic"/>
                <a:ea typeface="Century Gothic"/>
                <a:cs typeface="Century Gothic"/>
                <a:sym typeface="Century Gothic"/>
              </a:rPr>
              <a:t>Discussão plenária</a:t>
            </a:r>
            <a:endParaRPr/>
          </a:p>
        </p:txBody>
      </p:sp>
      <p:sp>
        <p:nvSpPr>
          <p:cNvPr id="869" name="Google Shape;869;p90"/>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dirty="0"/>
          </a:p>
          <a:p>
            <a:pPr marL="285750" lvl="0" indent="-146050" algn="l" rtl="0">
              <a:lnSpc>
                <a:spcPct val="100000"/>
              </a:lnSpc>
              <a:spcBef>
                <a:spcPts val="1200"/>
              </a:spcBef>
              <a:spcAft>
                <a:spcPts val="0"/>
              </a:spcAft>
              <a:buSzPts val="2200"/>
              <a:buNone/>
            </a:pPr>
            <a:endParaRPr dirty="0"/>
          </a:p>
          <a:p>
            <a:pPr marL="285750" lvl="0" indent="-146050" algn="l" rtl="0">
              <a:lnSpc>
                <a:spcPct val="100000"/>
              </a:lnSpc>
              <a:spcBef>
                <a:spcPts val="1200"/>
              </a:spcBef>
              <a:spcAft>
                <a:spcPts val="0"/>
              </a:spcAft>
              <a:buSzPts val="2200"/>
              <a:buNone/>
            </a:pPr>
            <a:endParaRPr dirty="0"/>
          </a:p>
          <a:p>
            <a:pPr marL="0" lvl="0" indent="0" algn="ctr" rtl="0">
              <a:lnSpc>
                <a:spcPct val="100000"/>
              </a:lnSpc>
              <a:spcBef>
                <a:spcPts val="1200"/>
              </a:spcBef>
              <a:spcAft>
                <a:spcPts val="0"/>
              </a:spcAft>
              <a:buSzPts val="2500"/>
              <a:buNone/>
            </a:pPr>
            <a:r>
              <a:rPr lang="en-US" sz="2500" b="1" i="1" dirty="0"/>
              <a:t>Por que a </a:t>
            </a:r>
            <a:r>
              <a:rPr lang="en-US" sz="2500" b="1" i="1" dirty="0" err="1"/>
              <a:t>defesa</a:t>
            </a:r>
            <a:r>
              <a:rPr lang="en-US" sz="2500" b="1" i="1" dirty="0"/>
              <a:t> dos </a:t>
            </a:r>
            <a:r>
              <a:rPr lang="en-US" sz="2500" b="1" i="1" dirty="0" err="1"/>
              <a:t>direitos</a:t>
            </a:r>
            <a:r>
              <a:rPr lang="en-US" sz="2500" b="1" i="1" dirty="0"/>
              <a:t> </a:t>
            </a:r>
            <a:r>
              <a:rPr lang="en-US" sz="2500" b="1" i="1" dirty="0" err="1"/>
              <a:t>humanos</a:t>
            </a:r>
            <a:r>
              <a:rPr lang="en-US" sz="2500" b="1" i="1" dirty="0"/>
              <a:t> é importante para pessoas com </a:t>
            </a:r>
            <a:r>
              <a:rPr lang="en-US" sz="2500" b="1" i="1" dirty="0" err="1"/>
              <a:t>deficiências</a:t>
            </a:r>
            <a:r>
              <a:rPr lang="en-US" sz="2500" b="1" i="1" dirty="0"/>
              <a:t> </a:t>
            </a:r>
            <a:r>
              <a:rPr lang="en-US" sz="2500" b="1" i="1" dirty="0" err="1"/>
              <a:t>psicossociais</a:t>
            </a:r>
            <a:r>
              <a:rPr lang="en-US" sz="2500" b="1" i="1" dirty="0"/>
              <a:t>, </a:t>
            </a:r>
            <a:r>
              <a:rPr lang="en-US" sz="2500" b="1" i="1" dirty="0" err="1"/>
              <a:t>intelectuais</a:t>
            </a:r>
            <a:r>
              <a:rPr lang="en-US" sz="2500" b="1" i="1" dirty="0"/>
              <a:t> ou </a:t>
            </a:r>
            <a:r>
              <a:rPr lang="en-US" sz="2500" b="1" i="1" dirty="0" err="1"/>
              <a:t>cognitivas</a:t>
            </a:r>
            <a:r>
              <a:rPr lang="en-US" sz="2500" b="1" i="1" dirty="0"/>
              <a:t>? </a:t>
            </a:r>
            <a:endParaRPr dirty="0"/>
          </a:p>
        </p:txBody>
      </p:sp>
      <p:sp>
        <p:nvSpPr>
          <p:cNvPr id="870" name="Google Shape;870;p90"/>
          <p:cNvSpPr txBox="1">
            <a:spLocks noGrp="1"/>
          </p:cNvSpPr>
          <p:nvPr>
            <p:ph type="title"/>
          </p:nvPr>
        </p:nvSpPr>
        <p:spPr>
          <a:xfrm>
            <a:off x="0" y="506437"/>
            <a:ext cx="12192000"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Exercício 8.1: </a:t>
            </a:r>
            <a:r>
              <a:rPr lang="en-US" dirty="0"/>
              <a:t>Defender </a:t>
            </a:r>
            <a:r>
              <a:rPr lang="en-US" dirty="0" err="1"/>
              <a:t>os</a:t>
            </a:r>
            <a:r>
              <a:rPr lang="en-US" dirty="0"/>
              <a:t> </a:t>
            </a:r>
            <a:r>
              <a:rPr lang="en-US" dirty="0" err="1"/>
              <a:t>direitos</a:t>
            </a:r>
            <a:r>
              <a:rPr lang="en-US" dirty="0"/>
              <a:t> </a:t>
            </a:r>
            <a:r>
              <a:rPr lang="en-US" dirty="0" err="1"/>
              <a:t>humanos</a:t>
            </a:r>
            <a:r>
              <a:rPr lang="en-US" dirty="0"/>
              <a:t> em saúde mental</a:t>
            </a:r>
            <a:r>
              <a:rPr lang="en-US" sz="3000" dirty="0"/>
              <a:t> - 6</a:t>
            </a:r>
            <a:endParaRPr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91"/>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91</a:t>
            </a:fld>
            <a:endParaRPr/>
          </a:p>
        </p:txBody>
      </p:sp>
      <p:sp>
        <p:nvSpPr>
          <p:cNvPr id="877" name="Google Shape;877;p91"/>
          <p:cNvSpPr txBox="1">
            <a:spLocks noGrp="1"/>
          </p:cNvSpPr>
          <p:nvPr>
            <p:ph type="body" idx="2"/>
          </p:nvPr>
        </p:nvSpPr>
        <p:spPr>
          <a:xfrm>
            <a:off x="508794" y="2282271"/>
            <a:ext cx="11174412" cy="816429"/>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1200"/>
              </a:spcBef>
              <a:spcAft>
                <a:spcPts val="0"/>
              </a:spcAft>
              <a:buSzPts val="2500"/>
              <a:buNone/>
            </a:pPr>
            <a:r>
              <a:rPr lang="en-US" sz="2500" b="1" i="1" dirty="0"/>
              <a:t>Que </a:t>
            </a:r>
            <a:r>
              <a:rPr lang="en-US" sz="2500" b="1" i="1" dirty="0" err="1"/>
              <a:t>recursos</a:t>
            </a:r>
            <a:r>
              <a:rPr lang="en-US" sz="2500" b="1" i="1" dirty="0"/>
              <a:t> são </a:t>
            </a:r>
            <a:r>
              <a:rPr lang="en-US" sz="2500" b="1" i="1" dirty="0" err="1"/>
              <a:t>necessários</a:t>
            </a:r>
            <a:r>
              <a:rPr lang="en-US" sz="2500" b="1" i="1" dirty="0"/>
              <a:t> para defender com </a:t>
            </a:r>
            <a:r>
              <a:rPr lang="en-US" sz="2500" b="1" i="1" dirty="0" err="1"/>
              <a:t>sucesso</a:t>
            </a:r>
            <a:r>
              <a:rPr lang="en-US" sz="2500" b="1" i="1" dirty="0"/>
              <a:t> </a:t>
            </a:r>
            <a:r>
              <a:rPr lang="en-US" sz="2500" b="1" i="1" dirty="0" err="1"/>
              <a:t>os</a:t>
            </a:r>
            <a:r>
              <a:rPr lang="en-US" sz="2500" b="1" i="1" dirty="0"/>
              <a:t> </a:t>
            </a:r>
            <a:r>
              <a:rPr lang="en-US" sz="2500" b="1" i="1" dirty="0" err="1"/>
              <a:t>direitos</a:t>
            </a:r>
            <a:r>
              <a:rPr lang="en-US" sz="2500" b="1" i="1" dirty="0"/>
              <a:t> das pessoas? </a:t>
            </a:r>
            <a:endParaRPr dirty="0"/>
          </a:p>
        </p:txBody>
      </p:sp>
      <p:sp>
        <p:nvSpPr>
          <p:cNvPr id="878" name="Google Shape;878;p91"/>
          <p:cNvSpPr txBox="1">
            <a:spLocks noGrp="1"/>
          </p:cNvSpPr>
          <p:nvPr>
            <p:ph type="title"/>
          </p:nvPr>
        </p:nvSpPr>
        <p:spPr>
          <a:xfrm>
            <a:off x="114300" y="418487"/>
            <a:ext cx="12077700"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Exercício 8.1: </a:t>
            </a:r>
            <a:r>
              <a:rPr lang="en-US" dirty="0"/>
              <a:t>Defender </a:t>
            </a:r>
            <a:r>
              <a:rPr lang="en-US" dirty="0" err="1"/>
              <a:t>os</a:t>
            </a:r>
            <a:r>
              <a:rPr lang="en-US" dirty="0"/>
              <a:t> </a:t>
            </a:r>
            <a:r>
              <a:rPr lang="en-US" dirty="0" err="1"/>
              <a:t>direitos</a:t>
            </a:r>
            <a:r>
              <a:rPr lang="en-US" dirty="0"/>
              <a:t> </a:t>
            </a:r>
            <a:r>
              <a:rPr lang="en-US" dirty="0" err="1"/>
              <a:t>humanos</a:t>
            </a:r>
            <a:r>
              <a:rPr lang="en-US" dirty="0"/>
              <a:t> em saúde mental</a:t>
            </a:r>
            <a:r>
              <a:rPr lang="en-US" sz="3000" dirty="0"/>
              <a:t>- 7</a:t>
            </a:r>
            <a:endParaRPr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92"/>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92</a:t>
            </a:fld>
            <a:endParaRPr/>
          </a:p>
        </p:txBody>
      </p:sp>
      <p:sp>
        <p:nvSpPr>
          <p:cNvPr id="885" name="Google Shape;885;p92"/>
          <p:cNvSpPr txBox="1">
            <a:spLocks noGrp="1"/>
          </p:cNvSpPr>
          <p:nvPr>
            <p:ph type="body" idx="2"/>
          </p:nvPr>
        </p:nvSpPr>
        <p:spPr>
          <a:xfrm>
            <a:off x="507206" y="2017374"/>
            <a:ext cx="11174412" cy="1024764"/>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Aft>
                <a:spcPts val="0"/>
              </a:spcAft>
              <a:buSzPts val="2200"/>
              <a:buChar char="•"/>
            </a:pPr>
            <a:r>
              <a:rPr lang="en-US" sz="2000" dirty="0"/>
              <a:t>Defender e </a:t>
            </a:r>
            <a:r>
              <a:rPr lang="en-US" sz="2000" dirty="0" err="1"/>
              <a:t>promover</a:t>
            </a:r>
            <a:r>
              <a:rPr lang="en-US" sz="2000" dirty="0"/>
              <a:t> </a:t>
            </a:r>
            <a:r>
              <a:rPr lang="en-US" sz="2000" dirty="0" err="1"/>
              <a:t>direitos</a:t>
            </a:r>
            <a:r>
              <a:rPr lang="en-US" sz="2000" dirty="0"/>
              <a:t> </a:t>
            </a:r>
            <a:r>
              <a:rPr lang="en-US" sz="2000" dirty="0" err="1"/>
              <a:t>não</a:t>
            </a:r>
            <a:r>
              <a:rPr lang="en-US" sz="2000" dirty="0"/>
              <a:t> </a:t>
            </a:r>
            <a:r>
              <a:rPr lang="en-US" sz="2000" dirty="0" err="1"/>
              <a:t>requer</a:t>
            </a:r>
            <a:r>
              <a:rPr lang="en-US" sz="2000" dirty="0"/>
              <a:t> </a:t>
            </a:r>
            <a:r>
              <a:rPr lang="en-US" sz="2000" dirty="0" err="1"/>
              <a:t>necessariamente</a:t>
            </a:r>
            <a:r>
              <a:rPr lang="en-US" sz="2000" dirty="0"/>
              <a:t> um </a:t>
            </a:r>
            <a:r>
              <a:rPr lang="en-US" sz="2000" dirty="0" err="1"/>
              <a:t>grande</a:t>
            </a:r>
            <a:r>
              <a:rPr lang="en-US" sz="2000" dirty="0"/>
              <a:t> </a:t>
            </a:r>
            <a:r>
              <a:rPr lang="en-US" sz="2000" dirty="0" err="1"/>
              <a:t>orçamento</a:t>
            </a:r>
            <a:r>
              <a:rPr lang="en-US" sz="2000" dirty="0"/>
              <a:t> </a:t>
            </a:r>
            <a:r>
              <a:rPr lang="en-US" sz="2000" dirty="0" err="1"/>
              <a:t>financeiro</a:t>
            </a:r>
            <a:r>
              <a:rPr lang="en-US" sz="2000" dirty="0"/>
              <a:t>. </a:t>
            </a:r>
            <a:endParaRPr sz="2000" dirty="0"/>
          </a:p>
          <a:p>
            <a:pPr marL="285750" lvl="0" indent="-285750" algn="l" rtl="0">
              <a:lnSpc>
                <a:spcPct val="100000"/>
              </a:lnSpc>
              <a:spcAft>
                <a:spcPts val="0"/>
              </a:spcAft>
              <a:buSzPts val="2200"/>
              <a:buChar char="•"/>
            </a:pPr>
            <a:r>
              <a:rPr lang="en-US" sz="2000" dirty="0"/>
              <a:t>Muito </a:t>
            </a:r>
            <a:r>
              <a:rPr lang="en-US" sz="2000" dirty="0" err="1"/>
              <a:t>pode</a:t>
            </a:r>
            <a:r>
              <a:rPr lang="en-US" sz="2000" dirty="0"/>
              <a:t> ser </a:t>
            </a:r>
            <a:r>
              <a:rPr lang="en-US" sz="2000" dirty="0" err="1"/>
              <a:t>feito</a:t>
            </a:r>
            <a:r>
              <a:rPr lang="en-US" sz="2000" dirty="0"/>
              <a:t>, </a:t>
            </a:r>
            <a:r>
              <a:rPr lang="en-US" sz="2000" dirty="0" err="1"/>
              <a:t>mesmo</a:t>
            </a:r>
            <a:r>
              <a:rPr lang="en-US" sz="2000" dirty="0"/>
              <a:t> com </a:t>
            </a:r>
            <a:r>
              <a:rPr lang="en-US" sz="2000" dirty="0" err="1"/>
              <a:t>recursos</a:t>
            </a:r>
            <a:r>
              <a:rPr lang="en-US" sz="2000" dirty="0"/>
              <a:t> </a:t>
            </a:r>
            <a:r>
              <a:rPr lang="en-US" sz="2000" dirty="0" err="1"/>
              <a:t>mínimos</a:t>
            </a:r>
            <a:r>
              <a:rPr lang="en-US" sz="2000" dirty="0"/>
              <a:t>, para mudar as </a:t>
            </a:r>
            <a:r>
              <a:rPr lang="en-US" sz="2000" dirty="0" err="1"/>
              <a:t>atitudes</a:t>
            </a:r>
            <a:r>
              <a:rPr lang="en-US" sz="2000" dirty="0"/>
              <a:t> e </a:t>
            </a:r>
            <a:r>
              <a:rPr lang="en-US" sz="2000" dirty="0" err="1"/>
              <a:t>práticas</a:t>
            </a:r>
            <a:r>
              <a:rPr lang="en-US" sz="2000" dirty="0"/>
              <a:t> das pessoas e </a:t>
            </a:r>
            <a:r>
              <a:rPr lang="en-US" sz="2000" dirty="0" err="1"/>
              <a:t>promover</a:t>
            </a:r>
            <a:r>
              <a:rPr lang="en-US" sz="2000" dirty="0"/>
              <a:t> </a:t>
            </a:r>
            <a:r>
              <a:rPr lang="en-US" sz="2000" dirty="0" err="1"/>
              <a:t>os</a:t>
            </a:r>
            <a:r>
              <a:rPr lang="en-US" sz="2000" dirty="0"/>
              <a:t> </a:t>
            </a:r>
            <a:r>
              <a:rPr lang="en-US" sz="2000" dirty="0" err="1"/>
              <a:t>direitos</a:t>
            </a:r>
            <a:r>
              <a:rPr lang="en-US" sz="2000" dirty="0"/>
              <a:t> </a:t>
            </a:r>
            <a:r>
              <a:rPr lang="en-US" sz="2000" dirty="0" err="1"/>
              <a:t>humanos</a:t>
            </a:r>
            <a:r>
              <a:rPr lang="en-US" sz="2000" dirty="0"/>
              <a:t>.</a:t>
            </a:r>
            <a:endParaRPr sz="2000" dirty="0"/>
          </a:p>
          <a:p>
            <a:pPr marL="0" lvl="0" indent="0" algn="l" rtl="0">
              <a:lnSpc>
                <a:spcPct val="100000"/>
              </a:lnSpc>
              <a:spcBef>
                <a:spcPts val="1200"/>
              </a:spcBef>
              <a:spcAft>
                <a:spcPts val="0"/>
              </a:spcAft>
              <a:buSzPts val="2200"/>
              <a:buNone/>
            </a:pPr>
            <a:endParaRPr dirty="0"/>
          </a:p>
        </p:txBody>
      </p:sp>
      <p:sp>
        <p:nvSpPr>
          <p:cNvPr id="886" name="Google Shape;886;p92"/>
          <p:cNvSpPr txBox="1">
            <a:spLocks noGrp="1"/>
          </p:cNvSpPr>
          <p:nvPr>
            <p:ph type="title"/>
          </p:nvPr>
        </p:nvSpPr>
        <p:spPr>
          <a:xfrm>
            <a:off x="112712" y="482484"/>
            <a:ext cx="11963400" cy="4320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a:t>Exercício 8.1: </a:t>
            </a:r>
            <a:r>
              <a:rPr lang="en-US" dirty="0"/>
              <a:t>Defender </a:t>
            </a:r>
            <a:r>
              <a:rPr lang="en-US" dirty="0" err="1"/>
              <a:t>os</a:t>
            </a:r>
            <a:r>
              <a:rPr lang="en-US" dirty="0"/>
              <a:t> </a:t>
            </a:r>
            <a:r>
              <a:rPr lang="en-US" dirty="0" err="1"/>
              <a:t>direitos</a:t>
            </a:r>
            <a:r>
              <a:rPr lang="en-US" dirty="0"/>
              <a:t> </a:t>
            </a:r>
            <a:r>
              <a:rPr lang="en-US" dirty="0" err="1"/>
              <a:t>humanos</a:t>
            </a:r>
            <a:r>
              <a:rPr lang="en-US" dirty="0"/>
              <a:t> em saúde mental</a:t>
            </a:r>
            <a:r>
              <a:rPr lang="en-US" sz="3000" dirty="0"/>
              <a:t> - 8</a:t>
            </a:r>
            <a:endParaRPr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93"/>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93</a:t>
            </a:fld>
            <a:endParaRPr/>
          </a:p>
        </p:txBody>
      </p:sp>
      <p:sp>
        <p:nvSpPr>
          <p:cNvPr id="893" name="Google Shape;893;p93"/>
          <p:cNvSpPr txBox="1">
            <a:spLocks noGrp="1"/>
          </p:cNvSpPr>
          <p:nvPr>
            <p:ph type="title"/>
          </p:nvPr>
        </p:nvSpPr>
        <p:spPr>
          <a:xfrm>
            <a:off x="523534" y="2656846"/>
            <a:ext cx="11020766" cy="432000"/>
          </a:xfrm>
          <a:prstGeom prst="rect">
            <a:avLst/>
          </a:prstGeom>
          <a:noFill/>
          <a:ln>
            <a:noFill/>
          </a:ln>
        </p:spPr>
        <p:txBody>
          <a:bodyPr spcFirstLastPara="1" wrap="square" lIns="0" tIns="0" rIns="0" bIns="0" anchor="t" anchorCtr="0">
            <a:noAutofit/>
          </a:bodyPr>
          <a:lstStyle/>
          <a:p>
            <a:pPr marL="0" lvl="0" indent="0" algn="ctr" rtl="0">
              <a:lnSpc>
                <a:spcPct val="82500"/>
              </a:lnSpc>
              <a:spcBef>
                <a:spcPts val="0"/>
              </a:spcBef>
              <a:spcAft>
                <a:spcPts val="0"/>
              </a:spcAft>
              <a:buClr>
                <a:schemeClr val="accent1"/>
              </a:buClr>
              <a:buSzPts val="4000"/>
              <a:buFont typeface="Century Gothic"/>
              <a:buNone/>
            </a:pPr>
            <a:r>
              <a:rPr lang="en-US" dirty="0"/>
              <a:t>Tema</a:t>
            </a:r>
            <a:r>
              <a:rPr lang="en-US" sz="4000" dirty="0"/>
              <a:t> 9: </a:t>
            </a:r>
            <a:r>
              <a:rPr lang="en-US" i="1" dirty="0"/>
              <a:t>Advocacy</a:t>
            </a:r>
            <a:r>
              <a:rPr lang="en-US" sz="4000" dirty="0"/>
              <a:t> dos </a:t>
            </a:r>
            <a:r>
              <a:rPr lang="en-US" sz="4000" dirty="0" err="1"/>
              <a:t>direitos</a:t>
            </a:r>
            <a:r>
              <a:rPr lang="en-US" sz="4000" dirty="0"/>
              <a:t> </a:t>
            </a:r>
            <a:r>
              <a:rPr lang="en-US" sz="4000" dirty="0" err="1"/>
              <a:t>humanos</a:t>
            </a:r>
            <a:endParaRPr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Google Shape;899;p94"/>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94</a:t>
            </a:fld>
            <a:endParaRPr/>
          </a:p>
        </p:txBody>
      </p:sp>
      <p:sp>
        <p:nvSpPr>
          <p:cNvPr id="900" name="Google Shape;900;p94"/>
          <p:cNvSpPr txBox="1">
            <a:spLocks noGrp="1"/>
          </p:cNvSpPr>
          <p:nvPr>
            <p:ph type="body" idx="2"/>
          </p:nvPr>
        </p:nvSpPr>
        <p:spPr>
          <a:xfrm>
            <a:off x="508794" y="2262303"/>
            <a:ext cx="11174412" cy="293018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US" sz="2200" dirty="0" err="1"/>
              <a:t>Quem</a:t>
            </a:r>
            <a:r>
              <a:rPr lang="en-US" sz="2200" dirty="0"/>
              <a:t> </a:t>
            </a:r>
            <a:r>
              <a:rPr lang="en-US" sz="2200" dirty="0" err="1"/>
              <a:t>luta</a:t>
            </a:r>
            <a:r>
              <a:rPr lang="en-US" sz="2200" dirty="0"/>
              <a:t> </a:t>
            </a:r>
            <a:r>
              <a:rPr lang="en-US" sz="2200" dirty="0" err="1"/>
              <a:t>pelos</a:t>
            </a:r>
            <a:r>
              <a:rPr lang="en-US" sz="2200" dirty="0"/>
              <a:t> </a:t>
            </a:r>
            <a:r>
              <a:rPr lang="en-US" sz="2200" dirty="0" err="1"/>
              <a:t>direitos</a:t>
            </a:r>
            <a:r>
              <a:rPr lang="en-US" sz="2200" dirty="0"/>
              <a:t> </a:t>
            </a:r>
            <a:r>
              <a:rPr lang="en-US" sz="2200" dirty="0" err="1"/>
              <a:t>humanos</a:t>
            </a:r>
            <a:r>
              <a:rPr lang="en-US" sz="2200" dirty="0"/>
              <a:t>?</a:t>
            </a:r>
            <a:endParaRPr dirty="0"/>
          </a:p>
          <a:p>
            <a:pPr marL="631825" lvl="2" indent="-285750" algn="l" rtl="0">
              <a:lnSpc>
                <a:spcPct val="100000"/>
              </a:lnSpc>
              <a:spcBef>
                <a:spcPts val="1200"/>
              </a:spcBef>
              <a:spcAft>
                <a:spcPts val="0"/>
              </a:spcAft>
              <a:buSzPts val="2200"/>
              <a:buChar char="•"/>
            </a:pPr>
            <a:r>
              <a:rPr lang="en-US" sz="2200" dirty="0" err="1"/>
              <a:t>Indivíduos</a:t>
            </a:r>
            <a:endParaRPr sz="2200" dirty="0"/>
          </a:p>
          <a:p>
            <a:pPr marL="631825" lvl="2" indent="-285750" algn="l" rtl="0">
              <a:lnSpc>
                <a:spcPct val="100000"/>
              </a:lnSpc>
              <a:spcBef>
                <a:spcPts val="1200"/>
              </a:spcBef>
              <a:spcAft>
                <a:spcPts val="0"/>
              </a:spcAft>
              <a:buSzPts val="2200"/>
              <a:buChar char="•"/>
            </a:pPr>
            <a:r>
              <a:rPr lang="en-US" sz="2200" dirty="0" err="1"/>
              <a:t>Comunidades</a:t>
            </a:r>
            <a:endParaRPr sz="2200" dirty="0"/>
          </a:p>
          <a:p>
            <a:pPr marL="631825" lvl="2" indent="-285750" algn="l" rtl="0">
              <a:lnSpc>
                <a:spcPct val="100000"/>
              </a:lnSpc>
              <a:spcBef>
                <a:spcPts val="1200"/>
              </a:spcBef>
              <a:spcAft>
                <a:spcPts val="0"/>
              </a:spcAft>
              <a:buSzPts val="2200"/>
              <a:buChar char="•"/>
            </a:pPr>
            <a:r>
              <a:rPr lang="en-US" sz="2200" dirty="0"/>
              <a:t>Governos</a:t>
            </a:r>
            <a:endParaRPr dirty="0"/>
          </a:p>
          <a:p>
            <a:pPr marL="631825" lvl="2" indent="-285750" algn="l" rtl="0">
              <a:lnSpc>
                <a:spcPct val="100000"/>
              </a:lnSpc>
              <a:spcBef>
                <a:spcPts val="1200"/>
              </a:spcBef>
              <a:spcAft>
                <a:spcPts val="0"/>
              </a:spcAft>
              <a:buSzPts val="2200"/>
              <a:buChar char="•"/>
            </a:pPr>
            <a:r>
              <a:rPr lang="en-US" sz="2200" dirty="0"/>
              <a:t>A Organização das </a:t>
            </a:r>
            <a:r>
              <a:rPr lang="en-US" sz="2200" dirty="0" err="1"/>
              <a:t>Nações</a:t>
            </a:r>
            <a:r>
              <a:rPr lang="en-US" sz="2200" dirty="0"/>
              <a:t> Unidas</a:t>
            </a:r>
            <a:endParaRPr dirty="0"/>
          </a:p>
          <a:p>
            <a:pPr marL="631825" lvl="2" indent="-285750" algn="l" rtl="0">
              <a:lnSpc>
                <a:spcPct val="100000"/>
              </a:lnSpc>
              <a:spcBef>
                <a:spcPts val="1200"/>
              </a:spcBef>
              <a:spcAft>
                <a:spcPts val="0"/>
              </a:spcAft>
              <a:buSzPts val="2200"/>
              <a:buChar char="•"/>
            </a:pPr>
            <a:r>
              <a:rPr lang="en-US" sz="2200" dirty="0" err="1"/>
              <a:t>Grupos</a:t>
            </a:r>
            <a:r>
              <a:rPr lang="en-US" sz="2200" dirty="0"/>
              <a:t> de </a:t>
            </a:r>
            <a:r>
              <a:rPr lang="en-US" sz="2200" i="1" dirty="0"/>
              <a:t>advocacy</a:t>
            </a:r>
            <a:r>
              <a:rPr lang="en-US" sz="2200" dirty="0"/>
              <a:t>.</a:t>
            </a:r>
            <a:endParaRPr dirty="0"/>
          </a:p>
          <a:p>
            <a:pPr marL="285750" lvl="0" indent="-146050" algn="l" rtl="0">
              <a:lnSpc>
                <a:spcPct val="100000"/>
              </a:lnSpc>
              <a:spcBef>
                <a:spcPts val="1200"/>
              </a:spcBef>
              <a:spcAft>
                <a:spcPts val="0"/>
              </a:spcAft>
              <a:buSzPts val="2200"/>
              <a:buNone/>
            </a:pPr>
            <a:endParaRPr dirty="0"/>
          </a:p>
        </p:txBody>
      </p:sp>
      <p:sp>
        <p:nvSpPr>
          <p:cNvPr id="901" name="Google Shape;901;p94"/>
          <p:cNvSpPr txBox="1">
            <a:spLocks noGrp="1"/>
          </p:cNvSpPr>
          <p:nvPr>
            <p:ph type="title"/>
          </p:nvPr>
        </p:nvSpPr>
        <p:spPr>
          <a:xfrm>
            <a:off x="507205" y="506412"/>
            <a:ext cx="11347337" cy="392864"/>
          </a:xfrm>
          <a:prstGeom prst="rect">
            <a:avLst/>
          </a:prstGeom>
          <a:noFill/>
          <a:ln>
            <a:noFill/>
          </a:ln>
        </p:spPr>
        <p:txBody>
          <a:bodyPr spcFirstLastPara="1" wrap="square" lIns="0" tIns="0" rIns="0" bIns="0" anchor="t" anchorCtr="0">
            <a:noAutofit/>
          </a:bodyPr>
          <a:lstStyle/>
          <a:p>
            <a:pPr marL="0" lvl="0" indent="0" algn="just" rtl="0">
              <a:lnSpc>
                <a:spcPct val="110000"/>
              </a:lnSpc>
              <a:spcBef>
                <a:spcPts val="0"/>
              </a:spcBef>
              <a:spcAft>
                <a:spcPts val="0"/>
              </a:spcAft>
              <a:buClr>
                <a:schemeClr val="accent1"/>
              </a:buClr>
              <a:buSzPts val="3000"/>
              <a:buFont typeface="Century Gothic"/>
              <a:buNone/>
            </a:pPr>
            <a:r>
              <a:rPr lang="en-US" sz="3000" dirty="0" err="1"/>
              <a:t>Apresentação</a:t>
            </a:r>
            <a:r>
              <a:rPr lang="en-US" sz="3000" dirty="0"/>
              <a:t>: </a:t>
            </a:r>
            <a:r>
              <a:rPr lang="en-US" dirty="0"/>
              <a:t>Luta </a:t>
            </a:r>
            <a:r>
              <a:rPr lang="en-US" dirty="0" err="1"/>
              <a:t>pelos</a:t>
            </a:r>
            <a:r>
              <a:rPr lang="en-US" dirty="0"/>
              <a:t> </a:t>
            </a:r>
            <a:r>
              <a:rPr lang="en-US" dirty="0" err="1"/>
              <a:t>direitos</a:t>
            </a:r>
            <a:r>
              <a:rPr lang="en-US" dirty="0"/>
              <a:t> – </a:t>
            </a:r>
            <a:r>
              <a:rPr lang="en-US" dirty="0" err="1"/>
              <a:t>defensores</a:t>
            </a:r>
            <a:r>
              <a:rPr lang="en-US" dirty="0"/>
              <a:t> dos </a:t>
            </a:r>
            <a:r>
              <a:rPr lang="en-US" dirty="0" err="1"/>
              <a:t>direitos</a:t>
            </a:r>
            <a:r>
              <a:rPr lang="en-US" dirty="0"/>
              <a:t> </a:t>
            </a:r>
            <a:r>
              <a:rPr lang="en-US" dirty="0" err="1"/>
              <a:t>humanos</a:t>
            </a:r>
            <a:r>
              <a:rPr lang="en-US" sz="3000" dirty="0"/>
              <a:t> - 1</a:t>
            </a:r>
            <a:endParaRPr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95"/>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95</a:t>
            </a:fld>
            <a:endParaRPr/>
          </a:p>
        </p:txBody>
      </p:sp>
      <p:sp>
        <p:nvSpPr>
          <p:cNvPr id="908" name="Google Shape;908;p95"/>
          <p:cNvSpPr txBox="1">
            <a:spLocks noGrp="1"/>
          </p:cNvSpPr>
          <p:nvPr>
            <p:ph type="body" idx="1"/>
          </p:nvPr>
        </p:nvSpPr>
        <p:spPr>
          <a:xfrm>
            <a:off x="508806" y="1978932"/>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a:solidFill>
                  <a:schemeClr val="accent2"/>
                </a:solidFill>
                <a:latin typeface="Century Gothic"/>
                <a:ea typeface="Century Gothic"/>
                <a:cs typeface="Century Gothic"/>
                <a:sym typeface="Century Gothic"/>
              </a:rPr>
              <a:t>Indivíduos</a:t>
            </a:r>
            <a:endParaRPr/>
          </a:p>
        </p:txBody>
      </p:sp>
      <p:sp>
        <p:nvSpPr>
          <p:cNvPr id="909" name="Google Shape;909;p95"/>
          <p:cNvSpPr txBox="1">
            <a:spLocks noGrp="1"/>
          </p:cNvSpPr>
          <p:nvPr>
            <p:ph type="body" idx="2"/>
          </p:nvPr>
        </p:nvSpPr>
        <p:spPr>
          <a:xfrm>
            <a:off x="508794" y="2641544"/>
            <a:ext cx="11174412" cy="1574912"/>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600"/>
              </a:spcBef>
              <a:spcAft>
                <a:spcPts val="0"/>
              </a:spcAft>
              <a:buSzPts val="2200"/>
              <a:buNone/>
            </a:pPr>
            <a:r>
              <a:rPr lang="en-US" sz="2000" b="1" dirty="0" err="1"/>
              <a:t>Exemplo</a:t>
            </a:r>
            <a:r>
              <a:rPr lang="en-US" sz="2000" b="1" dirty="0"/>
              <a:t> 1: Mahatma Gandhi </a:t>
            </a:r>
            <a:endParaRPr sz="2000" dirty="0"/>
          </a:p>
          <a:p>
            <a:pPr marL="285750" lvl="0" indent="-285750" algn="l" rtl="0">
              <a:lnSpc>
                <a:spcPct val="100000"/>
              </a:lnSpc>
              <a:spcBef>
                <a:spcPts val="600"/>
              </a:spcBef>
              <a:spcAft>
                <a:spcPts val="0"/>
              </a:spcAft>
              <a:buSzPts val="2200"/>
              <a:buChar char="•"/>
            </a:pPr>
            <a:r>
              <a:rPr lang="en-US" sz="2000" dirty="0"/>
              <a:t>Uma das pessoas </a:t>
            </a:r>
            <a:r>
              <a:rPr lang="en-US" sz="2000" dirty="0" err="1"/>
              <a:t>mais</a:t>
            </a:r>
            <a:r>
              <a:rPr lang="en-US" sz="2000" dirty="0"/>
              <a:t> </a:t>
            </a:r>
            <a:r>
              <a:rPr lang="en-US" sz="2000" dirty="0" err="1"/>
              <a:t>famosas</a:t>
            </a:r>
            <a:r>
              <a:rPr lang="en-US" sz="2000" dirty="0"/>
              <a:t> que </a:t>
            </a:r>
            <a:r>
              <a:rPr lang="en-US" sz="2000" dirty="0" err="1"/>
              <a:t>lutou</a:t>
            </a:r>
            <a:r>
              <a:rPr lang="en-US" sz="2000" dirty="0"/>
              <a:t> </a:t>
            </a:r>
            <a:r>
              <a:rPr lang="en-US" sz="2000" dirty="0" err="1"/>
              <a:t>pelos</a:t>
            </a:r>
            <a:r>
              <a:rPr lang="en-US" sz="2000" dirty="0"/>
              <a:t> </a:t>
            </a:r>
            <a:r>
              <a:rPr lang="en-US" sz="2000" dirty="0" err="1"/>
              <a:t>direitos</a:t>
            </a:r>
            <a:r>
              <a:rPr lang="en-US" sz="2000" dirty="0"/>
              <a:t> </a:t>
            </a:r>
            <a:r>
              <a:rPr lang="en-US" sz="2000" dirty="0" err="1"/>
              <a:t>humanos</a:t>
            </a:r>
            <a:r>
              <a:rPr lang="en-US" sz="2000" dirty="0"/>
              <a:t> de uma </a:t>
            </a:r>
            <a:r>
              <a:rPr lang="en-US" sz="2000" dirty="0" err="1"/>
              <a:t>nação</a:t>
            </a:r>
            <a:r>
              <a:rPr lang="en-US" sz="2000" dirty="0"/>
              <a:t> foi Mahatma Gandhi. Ele </a:t>
            </a:r>
            <a:r>
              <a:rPr lang="en-US" sz="2000" dirty="0" err="1"/>
              <a:t>usou</a:t>
            </a:r>
            <a:r>
              <a:rPr lang="en-US" sz="2000" dirty="0"/>
              <a:t> o </a:t>
            </a:r>
            <a:r>
              <a:rPr lang="en-US" sz="2000" dirty="0" err="1"/>
              <a:t>conceito</a:t>
            </a:r>
            <a:r>
              <a:rPr lang="en-US" sz="2000" dirty="0"/>
              <a:t> de satyagraha como forma de </a:t>
            </a:r>
            <a:r>
              <a:rPr lang="en-US" sz="2000" dirty="0" err="1"/>
              <a:t>protesto</a:t>
            </a:r>
            <a:r>
              <a:rPr lang="en-US" sz="2000" dirty="0"/>
              <a:t> </a:t>
            </a:r>
            <a:r>
              <a:rPr lang="en-US" sz="2000" dirty="0" err="1"/>
              <a:t>não</a:t>
            </a:r>
            <a:r>
              <a:rPr lang="en-US" sz="2000" dirty="0"/>
              <a:t> </a:t>
            </a:r>
            <a:r>
              <a:rPr lang="en-US" sz="2000" dirty="0" err="1"/>
              <a:t>violento</a:t>
            </a:r>
            <a:r>
              <a:rPr lang="en-US" sz="2000" dirty="0"/>
              <a:t> contra a </a:t>
            </a:r>
            <a:r>
              <a:rPr lang="en-US" sz="2000" dirty="0" err="1"/>
              <a:t>injustiça</a:t>
            </a:r>
            <a:r>
              <a:rPr lang="en-US" sz="2000" dirty="0"/>
              <a:t>. </a:t>
            </a:r>
            <a:endParaRPr sz="2000" dirty="0"/>
          </a:p>
        </p:txBody>
      </p:sp>
      <p:sp>
        <p:nvSpPr>
          <p:cNvPr id="910" name="Google Shape;910;p95"/>
          <p:cNvSpPr txBox="1">
            <a:spLocks noGrp="1"/>
          </p:cNvSpPr>
          <p:nvPr>
            <p:ph type="title"/>
          </p:nvPr>
        </p:nvSpPr>
        <p:spPr>
          <a:xfrm>
            <a:off x="507195" y="301838"/>
            <a:ext cx="11174400" cy="440202"/>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Apresentação</a:t>
            </a:r>
            <a:r>
              <a:rPr lang="en-US" sz="3000" dirty="0"/>
              <a:t>: </a:t>
            </a:r>
            <a:r>
              <a:rPr lang="en-US" dirty="0"/>
              <a:t>Luta </a:t>
            </a:r>
            <a:r>
              <a:rPr lang="en-US" dirty="0" err="1"/>
              <a:t>pelos</a:t>
            </a:r>
            <a:r>
              <a:rPr lang="en-US" dirty="0"/>
              <a:t> </a:t>
            </a:r>
            <a:r>
              <a:rPr lang="en-US" dirty="0" err="1"/>
              <a:t>direitos</a:t>
            </a:r>
            <a:r>
              <a:rPr lang="en-US" dirty="0"/>
              <a:t> – </a:t>
            </a:r>
            <a:r>
              <a:rPr lang="en-US" dirty="0" err="1"/>
              <a:t>defensores</a:t>
            </a:r>
            <a:r>
              <a:rPr lang="en-US" dirty="0"/>
              <a:t> dos </a:t>
            </a:r>
            <a:r>
              <a:rPr lang="en-US" dirty="0" err="1"/>
              <a:t>direitos</a:t>
            </a:r>
            <a:r>
              <a:rPr lang="en-US" dirty="0"/>
              <a:t> </a:t>
            </a:r>
            <a:r>
              <a:rPr lang="en-US" dirty="0" err="1"/>
              <a:t>humanos</a:t>
            </a:r>
            <a:r>
              <a:rPr lang="en-US" sz="3000" dirty="0"/>
              <a:t> - 2</a:t>
            </a:r>
            <a:endParaRPr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96"/>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96</a:t>
            </a:fld>
            <a:endParaRPr/>
          </a:p>
        </p:txBody>
      </p:sp>
      <p:sp>
        <p:nvSpPr>
          <p:cNvPr id="917" name="Google Shape;917;p96"/>
          <p:cNvSpPr txBox="1">
            <a:spLocks noGrp="1"/>
          </p:cNvSpPr>
          <p:nvPr>
            <p:ph type="body" idx="1"/>
          </p:nvPr>
        </p:nvSpPr>
        <p:spPr>
          <a:xfrm>
            <a:off x="507195" y="1900083"/>
            <a:ext cx="11174412" cy="44020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dirty="0" err="1">
                <a:solidFill>
                  <a:schemeClr val="accent2"/>
                </a:solidFill>
                <a:latin typeface="Century Gothic"/>
                <a:ea typeface="Century Gothic"/>
                <a:cs typeface="Century Gothic"/>
                <a:sym typeface="Century Gothic"/>
              </a:rPr>
              <a:t>Indivíduos</a:t>
            </a:r>
            <a:endParaRPr dirty="0"/>
          </a:p>
        </p:txBody>
      </p:sp>
      <p:sp>
        <p:nvSpPr>
          <p:cNvPr id="918" name="Google Shape;918;p96"/>
          <p:cNvSpPr txBox="1">
            <a:spLocks noGrp="1"/>
          </p:cNvSpPr>
          <p:nvPr>
            <p:ph type="body" idx="2"/>
          </p:nvPr>
        </p:nvSpPr>
        <p:spPr>
          <a:xfrm>
            <a:off x="507195" y="3017145"/>
            <a:ext cx="11174412" cy="1701812"/>
          </a:xfrm>
          <a:prstGeom prst="rect">
            <a:avLst/>
          </a:prstGeom>
          <a:noFill/>
          <a:ln>
            <a:noFill/>
          </a:ln>
        </p:spPr>
        <p:txBody>
          <a:bodyPr spcFirstLastPara="1" wrap="square" lIns="0" tIns="46800" rIns="0" bIns="45700" anchor="t" anchorCtr="0">
            <a:noAutofit/>
          </a:bodyPr>
          <a:lstStyle/>
          <a:p>
            <a:pPr marL="0" lvl="0" indent="0" algn="just" rtl="0">
              <a:lnSpc>
                <a:spcPct val="100000"/>
              </a:lnSpc>
              <a:spcBef>
                <a:spcPts val="600"/>
              </a:spcBef>
              <a:spcAft>
                <a:spcPts val="0"/>
              </a:spcAft>
              <a:buSzPts val="2200"/>
              <a:buNone/>
            </a:pPr>
            <a:r>
              <a:rPr lang="en-US" sz="2000" b="1" dirty="0" err="1"/>
              <a:t>Exemplo</a:t>
            </a:r>
            <a:r>
              <a:rPr lang="en-US" sz="2000" b="1" dirty="0"/>
              <a:t> 2: Malala</a:t>
            </a:r>
            <a:endParaRPr sz="2000" dirty="0"/>
          </a:p>
          <a:p>
            <a:pPr marL="285750" lvl="0" indent="-285750" algn="just" rtl="0">
              <a:lnSpc>
                <a:spcPct val="100000"/>
              </a:lnSpc>
              <a:spcBef>
                <a:spcPts val="600"/>
              </a:spcBef>
              <a:spcAft>
                <a:spcPts val="0"/>
              </a:spcAft>
              <a:buSzPts val="2200"/>
              <a:buChar char="•"/>
            </a:pPr>
            <a:r>
              <a:rPr lang="en-US" sz="2000" dirty="0"/>
              <a:t>Malala é uma </a:t>
            </a:r>
            <a:r>
              <a:rPr lang="en-US" sz="2000" dirty="0" err="1"/>
              <a:t>jovem</a:t>
            </a:r>
            <a:r>
              <a:rPr lang="en-US" sz="2000" dirty="0"/>
              <a:t> que </a:t>
            </a:r>
            <a:r>
              <a:rPr lang="en-US" sz="2000" dirty="0" err="1"/>
              <a:t>ficou</a:t>
            </a:r>
            <a:r>
              <a:rPr lang="en-US" sz="2000" dirty="0"/>
              <a:t> </a:t>
            </a:r>
            <a:r>
              <a:rPr lang="en-US" sz="2000" dirty="0" err="1"/>
              <a:t>gravemente</a:t>
            </a:r>
            <a:r>
              <a:rPr lang="en-US" sz="2000" dirty="0"/>
              <a:t> </a:t>
            </a:r>
            <a:r>
              <a:rPr lang="en-US" sz="2000" dirty="0" err="1"/>
              <a:t>ferida</a:t>
            </a:r>
            <a:r>
              <a:rPr lang="en-US" sz="2000" dirty="0"/>
              <a:t> por se </a:t>
            </a:r>
            <a:r>
              <a:rPr lang="en-US" sz="2000" dirty="0" err="1"/>
              <a:t>manifestar</a:t>
            </a:r>
            <a:r>
              <a:rPr lang="en-US" sz="2000" dirty="0"/>
              <a:t> contra o </a:t>
            </a:r>
            <a:r>
              <a:rPr lang="en-US" sz="2000" dirty="0" err="1"/>
              <a:t>Talibã</a:t>
            </a:r>
            <a:r>
              <a:rPr lang="en-US" sz="2000" dirty="0"/>
              <a:t> no </a:t>
            </a:r>
            <a:r>
              <a:rPr lang="en-US" sz="2000" dirty="0" err="1"/>
              <a:t>Paquistão</a:t>
            </a:r>
            <a:r>
              <a:rPr lang="en-US" sz="2000" dirty="0"/>
              <a:t>. Ela continua sua </a:t>
            </a:r>
            <a:r>
              <a:rPr lang="en-US" sz="2000" dirty="0" err="1"/>
              <a:t>campanha</a:t>
            </a:r>
            <a:r>
              <a:rPr lang="en-US" sz="2000" dirty="0"/>
              <a:t>, </a:t>
            </a:r>
            <a:r>
              <a:rPr lang="en-US" sz="2000" dirty="0" err="1"/>
              <a:t>falando</a:t>
            </a:r>
            <a:r>
              <a:rPr lang="en-US" sz="2000" dirty="0"/>
              <a:t> em </a:t>
            </a:r>
            <a:r>
              <a:rPr lang="en-US" sz="2000" dirty="0" err="1"/>
              <a:t>todo</a:t>
            </a:r>
            <a:r>
              <a:rPr lang="en-US" sz="2000" dirty="0"/>
              <a:t> o </a:t>
            </a:r>
            <a:r>
              <a:rPr lang="en-US" sz="2000" dirty="0" err="1"/>
              <a:t>mundo</a:t>
            </a:r>
            <a:r>
              <a:rPr lang="en-US" sz="2000" dirty="0"/>
              <a:t> a favor da </a:t>
            </a:r>
            <a:r>
              <a:rPr lang="en-US" sz="2000" dirty="0" err="1"/>
              <a:t>educação</a:t>
            </a:r>
            <a:r>
              <a:rPr lang="en-US" sz="2000" dirty="0"/>
              <a:t> das meninas. </a:t>
            </a:r>
            <a:endParaRPr sz="2000" dirty="0"/>
          </a:p>
        </p:txBody>
      </p:sp>
      <p:sp>
        <p:nvSpPr>
          <p:cNvPr id="919" name="Google Shape;919;p96"/>
          <p:cNvSpPr txBox="1">
            <a:spLocks noGrp="1"/>
          </p:cNvSpPr>
          <p:nvPr>
            <p:ph type="title"/>
          </p:nvPr>
        </p:nvSpPr>
        <p:spPr>
          <a:xfrm>
            <a:off x="507205" y="506412"/>
            <a:ext cx="11053424" cy="440202"/>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Apresentação</a:t>
            </a:r>
            <a:r>
              <a:rPr lang="en-US" sz="3000" dirty="0"/>
              <a:t>: </a:t>
            </a:r>
            <a:r>
              <a:rPr lang="en-US" dirty="0"/>
              <a:t>Luta </a:t>
            </a:r>
            <a:r>
              <a:rPr lang="en-US" dirty="0" err="1"/>
              <a:t>pelos</a:t>
            </a:r>
            <a:r>
              <a:rPr lang="en-US" dirty="0"/>
              <a:t> </a:t>
            </a:r>
            <a:r>
              <a:rPr lang="en-US" dirty="0" err="1"/>
              <a:t>direitos</a:t>
            </a:r>
            <a:r>
              <a:rPr lang="en-US" dirty="0"/>
              <a:t> – </a:t>
            </a:r>
            <a:r>
              <a:rPr lang="en-US" dirty="0" err="1"/>
              <a:t>defensores</a:t>
            </a:r>
            <a:r>
              <a:rPr lang="en-US" dirty="0"/>
              <a:t> dos </a:t>
            </a:r>
            <a:r>
              <a:rPr lang="en-US" dirty="0" err="1"/>
              <a:t>direitos</a:t>
            </a:r>
            <a:r>
              <a:rPr lang="en-US" dirty="0"/>
              <a:t> </a:t>
            </a:r>
            <a:r>
              <a:rPr lang="en-US" dirty="0" err="1"/>
              <a:t>humanos</a:t>
            </a:r>
            <a:r>
              <a:rPr lang="en-US" sz="3000" dirty="0"/>
              <a:t> - 3</a:t>
            </a:r>
            <a:endParaRPr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97"/>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97</a:t>
            </a:fld>
            <a:endParaRPr/>
          </a:p>
        </p:txBody>
      </p:sp>
      <p:sp>
        <p:nvSpPr>
          <p:cNvPr id="926" name="Google Shape;926;p97"/>
          <p:cNvSpPr txBox="1">
            <a:spLocks noGrp="1"/>
          </p:cNvSpPr>
          <p:nvPr>
            <p:ph type="body" idx="1"/>
          </p:nvPr>
        </p:nvSpPr>
        <p:spPr>
          <a:xfrm>
            <a:off x="508800" y="2077585"/>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dirty="0" err="1">
                <a:solidFill>
                  <a:schemeClr val="accent2"/>
                </a:solidFill>
                <a:latin typeface="Century Gothic"/>
                <a:ea typeface="Century Gothic"/>
                <a:cs typeface="Century Gothic"/>
                <a:sym typeface="Century Gothic"/>
              </a:rPr>
              <a:t>Indivíduos</a:t>
            </a:r>
            <a:endParaRPr dirty="0"/>
          </a:p>
        </p:txBody>
      </p:sp>
      <p:sp>
        <p:nvSpPr>
          <p:cNvPr id="927" name="Google Shape;927;p97"/>
          <p:cNvSpPr txBox="1">
            <a:spLocks noGrp="1"/>
          </p:cNvSpPr>
          <p:nvPr>
            <p:ph type="body" idx="2"/>
          </p:nvPr>
        </p:nvSpPr>
        <p:spPr>
          <a:xfrm>
            <a:off x="508800" y="3107057"/>
            <a:ext cx="11174400" cy="1415958"/>
          </a:xfrm>
          <a:prstGeom prst="rect">
            <a:avLst/>
          </a:prstGeom>
          <a:noFill/>
          <a:ln>
            <a:noFill/>
          </a:ln>
        </p:spPr>
        <p:txBody>
          <a:bodyPr spcFirstLastPara="1" wrap="square" lIns="0" tIns="46800" rIns="0" bIns="45700" anchor="t" anchorCtr="0">
            <a:noAutofit/>
          </a:bodyPr>
          <a:lstStyle/>
          <a:p>
            <a:pPr marL="0" lvl="0" indent="0" algn="just" rtl="0">
              <a:lnSpc>
                <a:spcPct val="100000"/>
              </a:lnSpc>
              <a:spcBef>
                <a:spcPts val="600"/>
              </a:spcBef>
              <a:spcAft>
                <a:spcPts val="0"/>
              </a:spcAft>
              <a:buSzPts val="2200"/>
              <a:buNone/>
            </a:pPr>
            <a:r>
              <a:rPr lang="en-US" sz="2000" b="1" dirty="0" err="1"/>
              <a:t>Exemplo</a:t>
            </a:r>
            <a:r>
              <a:rPr lang="en-US" sz="2000" b="1" dirty="0"/>
              <a:t> 3: Nelson Mandela</a:t>
            </a:r>
            <a:endParaRPr sz="2000" dirty="0"/>
          </a:p>
          <a:p>
            <a:pPr marL="285750" lvl="0" indent="-285750" algn="just" rtl="0">
              <a:lnSpc>
                <a:spcPct val="100000"/>
              </a:lnSpc>
              <a:spcBef>
                <a:spcPts val="600"/>
              </a:spcBef>
              <a:spcAft>
                <a:spcPts val="0"/>
              </a:spcAft>
              <a:buSzPts val="2200"/>
              <a:buChar char="•"/>
            </a:pPr>
            <a:r>
              <a:rPr lang="en-US" sz="2000" dirty="0"/>
              <a:t>Nelson Mandela é o </a:t>
            </a:r>
            <a:r>
              <a:rPr lang="en-US" sz="2000" dirty="0" err="1"/>
              <a:t>líder</a:t>
            </a:r>
            <a:r>
              <a:rPr lang="en-US" sz="2000" dirty="0"/>
              <a:t> </a:t>
            </a:r>
            <a:r>
              <a:rPr lang="en-US" sz="2000" dirty="0" err="1"/>
              <a:t>mais</a:t>
            </a:r>
            <a:r>
              <a:rPr lang="en-US" sz="2000" dirty="0"/>
              <a:t> </a:t>
            </a:r>
            <a:r>
              <a:rPr lang="en-US" sz="2000" dirty="0" err="1"/>
              <a:t>famoso</a:t>
            </a:r>
            <a:r>
              <a:rPr lang="en-US" sz="2000" dirty="0"/>
              <a:t> na </a:t>
            </a:r>
            <a:r>
              <a:rPr lang="en-US" sz="2000" dirty="0" err="1"/>
              <a:t>luta</a:t>
            </a:r>
            <a:r>
              <a:rPr lang="en-US" sz="2000" dirty="0"/>
              <a:t> contra o regime do apartheid na África do Sul. Ele </a:t>
            </a:r>
            <a:r>
              <a:rPr lang="en-US" sz="2000" dirty="0" err="1"/>
              <a:t>ficou</a:t>
            </a:r>
            <a:r>
              <a:rPr lang="en-US" sz="2000" dirty="0"/>
              <a:t> </a:t>
            </a:r>
            <a:r>
              <a:rPr lang="en-US" sz="2000" dirty="0" err="1"/>
              <a:t>preso</a:t>
            </a:r>
            <a:r>
              <a:rPr lang="en-US" sz="2000" dirty="0"/>
              <a:t> por 27 </a:t>
            </a:r>
            <a:r>
              <a:rPr lang="en-US" sz="2000" dirty="0" err="1"/>
              <a:t>anos</a:t>
            </a:r>
            <a:r>
              <a:rPr lang="en-US" sz="2000" dirty="0"/>
              <a:t>. </a:t>
            </a:r>
            <a:r>
              <a:rPr lang="en-US" sz="2000" dirty="0" err="1"/>
              <a:t>Após</a:t>
            </a:r>
            <a:r>
              <a:rPr lang="en-US" sz="2000" dirty="0"/>
              <a:t> sua </a:t>
            </a:r>
            <a:r>
              <a:rPr lang="en-US" sz="2000" dirty="0" err="1"/>
              <a:t>libertação</a:t>
            </a:r>
            <a:r>
              <a:rPr lang="en-US" sz="2000" dirty="0"/>
              <a:t>, </a:t>
            </a:r>
            <a:r>
              <a:rPr lang="en-US" sz="2000" dirty="0" err="1"/>
              <a:t>tornou</a:t>
            </a:r>
            <a:r>
              <a:rPr lang="en-US" sz="2000" dirty="0"/>
              <a:t>-se </a:t>
            </a:r>
            <a:r>
              <a:rPr lang="en-US" sz="2000" dirty="0" err="1"/>
              <a:t>presidente</a:t>
            </a:r>
            <a:r>
              <a:rPr lang="en-US" sz="2000" dirty="0"/>
              <a:t> da África do Sul.</a:t>
            </a:r>
            <a:endParaRPr sz="2000" dirty="0"/>
          </a:p>
        </p:txBody>
      </p:sp>
      <p:sp>
        <p:nvSpPr>
          <p:cNvPr id="928" name="Google Shape;928;p97"/>
          <p:cNvSpPr txBox="1">
            <a:spLocks noGrp="1"/>
          </p:cNvSpPr>
          <p:nvPr>
            <p:ph type="title"/>
          </p:nvPr>
        </p:nvSpPr>
        <p:spPr>
          <a:xfrm>
            <a:off x="507205" y="506412"/>
            <a:ext cx="11020766" cy="440202"/>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Apresentação</a:t>
            </a:r>
            <a:r>
              <a:rPr lang="en-US" sz="3000" dirty="0"/>
              <a:t>: </a:t>
            </a:r>
            <a:r>
              <a:rPr lang="en-US" dirty="0"/>
              <a:t>Luta </a:t>
            </a:r>
            <a:r>
              <a:rPr lang="en-US" dirty="0" err="1"/>
              <a:t>pelos</a:t>
            </a:r>
            <a:r>
              <a:rPr lang="en-US" dirty="0"/>
              <a:t> </a:t>
            </a:r>
            <a:r>
              <a:rPr lang="en-US" dirty="0" err="1"/>
              <a:t>direitos</a:t>
            </a:r>
            <a:r>
              <a:rPr lang="en-US" dirty="0"/>
              <a:t> – </a:t>
            </a:r>
            <a:r>
              <a:rPr lang="en-US" dirty="0" err="1"/>
              <a:t>defensores</a:t>
            </a:r>
            <a:r>
              <a:rPr lang="en-US" dirty="0"/>
              <a:t> dos </a:t>
            </a:r>
            <a:r>
              <a:rPr lang="en-US" dirty="0" err="1"/>
              <a:t>direitos</a:t>
            </a:r>
            <a:r>
              <a:rPr lang="en-US" dirty="0"/>
              <a:t> </a:t>
            </a:r>
            <a:r>
              <a:rPr lang="en-US" dirty="0" err="1"/>
              <a:t>humanos</a:t>
            </a:r>
            <a:r>
              <a:rPr lang="en-US" sz="3000" dirty="0"/>
              <a:t> - 4</a:t>
            </a:r>
            <a:endParaRPr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98"/>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98</a:t>
            </a:fld>
            <a:endParaRPr/>
          </a:p>
        </p:txBody>
      </p:sp>
      <p:sp>
        <p:nvSpPr>
          <p:cNvPr id="935" name="Google Shape;935;p98"/>
          <p:cNvSpPr txBox="1">
            <a:spLocks noGrp="1"/>
          </p:cNvSpPr>
          <p:nvPr>
            <p:ph type="body" idx="1"/>
          </p:nvPr>
        </p:nvSpPr>
        <p:spPr>
          <a:xfrm>
            <a:off x="508806" y="1926044"/>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dirty="0" err="1">
                <a:solidFill>
                  <a:schemeClr val="accent2"/>
                </a:solidFill>
                <a:latin typeface="Century Gothic"/>
                <a:ea typeface="Century Gothic"/>
                <a:cs typeface="Century Gothic"/>
                <a:sym typeface="Century Gothic"/>
              </a:rPr>
              <a:t>Indivíduos</a:t>
            </a:r>
            <a:endParaRPr dirty="0"/>
          </a:p>
        </p:txBody>
      </p:sp>
      <p:sp>
        <p:nvSpPr>
          <p:cNvPr id="936" name="Google Shape;936;p98"/>
          <p:cNvSpPr txBox="1">
            <a:spLocks noGrp="1"/>
          </p:cNvSpPr>
          <p:nvPr>
            <p:ph type="body" idx="2"/>
          </p:nvPr>
        </p:nvSpPr>
        <p:spPr>
          <a:xfrm>
            <a:off x="507205" y="2695758"/>
            <a:ext cx="11174412" cy="1758813"/>
          </a:xfrm>
          <a:prstGeom prst="rect">
            <a:avLst/>
          </a:prstGeom>
          <a:noFill/>
          <a:ln>
            <a:noFill/>
          </a:ln>
        </p:spPr>
        <p:txBody>
          <a:bodyPr spcFirstLastPara="1" wrap="square" lIns="0" tIns="46800" rIns="0" bIns="45700" anchor="t" anchorCtr="0">
            <a:noAutofit/>
          </a:bodyPr>
          <a:lstStyle/>
          <a:p>
            <a:pPr marL="0" lvl="0" indent="0" algn="just" rtl="0">
              <a:lnSpc>
                <a:spcPct val="100000"/>
              </a:lnSpc>
              <a:spcBef>
                <a:spcPts val="0"/>
              </a:spcBef>
              <a:spcAft>
                <a:spcPts val="0"/>
              </a:spcAft>
              <a:buSzPts val="2200"/>
              <a:buNone/>
            </a:pPr>
            <a:r>
              <a:rPr lang="en-US" sz="2000" b="1" dirty="0" err="1"/>
              <a:t>Exemplo</a:t>
            </a:r>
            <a:r>
              <a:rPr lang="en-US" sz="2000" b="1" dirty="0"/>
              <a:t> 4: Rosa Parks</a:t>
            </a:r>
            <a:endParaRPr sz="2000" dirty="0"/>
          </a:p>
          <a:p>
            <a:pPr marL="285750" lvl="0" indent="-285750" algn="just" rtl="0">
              <a:lnSpc>
                <a:spcPct val="100000"/>
              </a:lnSpc>
              <a:spcBef>
                <a:spcPts val="1200"/>
              </a:spcBef>
              <a:spcAft>
                <a:spcPts val="0"/>
              </a:spcAft>
              <a:buSzPts val="2200"/>
              <a:buChar char="•"/>
            </a:pPr>
            <a:r>
              <a:rPr lang="en-US" sz="2000" dirty="0"/>
              <a:t>Rosa Parks era uma </a:t>
            </a:r>
            <a:r>
              <a:rPr lang="en-US" sz="2000" dirty="0" err="1"/>
              <a:t>mulher</a:t>
            </a:r>
            <a:r>
              <a:rPr lang="en-US" sz="2000" dirty="0"/>
              <a:t> afro-americana que se </a:t>
            </a:r>
            <a:r>
              <a:rPr lang="en-US" sz="2000" dirty="0" err="1"/>
              <a:t>recusou</a:t>
            </a:r>
            <a:r>
              <a:rPr lang="en-US" sz="2000" dirty="0"/>
              <a:t> a ceder seu </a:t>
            </a:r>
            <a:r>
              <a:rPr lang="en-US" sz="2000" dirty="0" err="1"/>
              <a:t>lugar</a:t>
            </a:r>
            <a:r>
              <a:rPr lang="en-US" sz="2000" dirty="0"/>
              <a:t> a um </a:t>
            </a:r>
            <a:r>
              <a:rPr lang="en-US" sz="2000" dirty="0" err="1"/>
              <a:t>passageiro</a:t>
            </a:r>
            <a:r>
              <a:rPr lang="en-US" sz="2000" dirty="0"/>
              <a:t> </a:t>
            </a:r>
            <a:r>
              <a:rPr lang="en-US" sz="2000" dirty="0" err="1"/>
              <a:t>branco</a:t>
            </a:r>
            <a:r>
              <a:rPr lang="en-US" sz="2000" dirty="0"/>
              <a:t> em um </a:t>
            </a:r>
            <a:r>
              <a:rPr lang="en-US" sz="2000" dirty="0" err="1"/>
              <a:t>ônibus</a:t>
            </a:r>
            <a:r>
              <a:rPr lang="en-US" sz="2000" dirty="0"/>
              <a:t> no Alabama, </a:t>
            </a:r>
            <a:r>
              <a:rPr lang="en-US" sz="2000" dirty="0" err="1"/>
              <a:t>nos</a:t>
            </a:r>
            <a:r>
              <a:rPr lang="en-US" sz="2000" dirty="0"/>
              <a:t> </a:t>
            </a:r>
            <a:r>
              <a:rPr lang="en-US" sz="2000" dirty="0" err="1"/>
              <a:t>Estados</a:t>
            </a:r>
            <a:r>
              <a:rPr lang="en-US" sz="2000" dirty="0"/>
              <a:t> Unidos. Seu </a:t>
            </a:r>
            <a:r>
              <a:rPr lang="en-US" sz="2000" dirty="0" err="1"/>
              <a:t>ato</a:t>
            </a:r>
            <a:r>
              <a:rPr lang="en-US" sz="2000" dirty="0"/>
              <a:t> se </a:t>
            </a:r>
            <a:r>
              <a:rPr lang="en-US" sz="2000" dirty="0" err="1"/>
              <a:t>tornou</a:t>
            </a:r>
            <a:r>
              <a:rPr lang="en-US" sz="2000" dirty="0"/>
              <a:t> um importante </a:t>
            </a:r>
            <a:r>
              <a:rPr lang="en-US" sz="2000" dirty="0" err="1"/>
              <a:t>símbolo</a:t>
            </a:r>
            <a:r>
              <a:rPr lang="en-US" sz="2000" dirty="0"/>
              <a:t> contra a </a:t>
            </a:r>
            <a:r>
              <a:rPr lang="en-US" sz="2000" dirty="0" err="1"/>
              <a:t>segregação</a:t>
            </a:r>
            <a:r>
              <a:rPr lang="en-US" sz="2000" dirty="0"/>
              <a:t> racial. </a:t>
            </a:r>
            <a:endParaRPr sz="2000" dirty="0"/>
          </a:p>
        </p:txBody>
      </p:sp>
      <p:sp>
        <p:nvSpPr>
          <p:cNvPr id="937" name="Google Shape;937;p98"/>
          <p:cNvSpPr txBox="1">
            <a:spLocks noGrp="1"/>
          </p:cNvSpPr>
          <p:nvPr>
            <p:ph type="title"/>
          </p:nvPr>
        </p:nvSpPr>
        <p:spPr>
          <a:xfrm>
            <a:off x="507205" y="506412"/>
            <a:ext cx="10798103" cy="440202"/>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dirty="0" err="1"/>
              <a:t>Apresentação</a:t>
            </a:r>
            <a:r>
              <a:rPr lang="en-US" sz="3000" dirty="0"/>
              <a:t>: </a:t>
            </a:r>
            <a:r>
              <a:rPr lang="en-US" dirty="0"/>
              <a:t>Luta </a:t>
            </a:r>
            <a:r>
              <a:rPr lang="en-US" dirty="0" err="1"/>
              <a:t>pelos</a:t>
            </a:r>
            <a:r>
              <a:rPr lang="en-US" dirty="0"/>
              <a:t> </a:t>
            </a:r>
            <a:r>
              <a:rPr lang="en-US" dirty="0" err="1"/>
              <a:t>direitos</a:t>
            </a:r>
            <a:r>
              <a:rPr lang="en-US" dirty="0"/>
              <a:t> – </a:t>
            </a:r>
            <a:r>
              <a:rPr lang="en-US" dirty="0" err="1"/>
              <a:t>defensores</a:t>
            </a:r>
            <a:r>
              <a:rPr lang="en-US" dirty="0"/>
              <a:t> dos </a:t>
            </a:r>
            <a:r>
              <a:rPr lang="en-US" dirty="0" err="1"/>
              <a:t>direitos</a:t>
            </a:r>
            <a:r>
              <a:rPr lang="en-US" dirty="0"/>
              <a:t> </a:t>
            </a:r>
            <a:r>
              <a:rPr lang="en-US" dirty="0" err="1"/>
              <a:t>humanos</a:t>
            </a:r>
            <a:r>
              <a:rPr lang="en-US" sz="3000" dirty="0"/>
              <a:t> - 5</a:t>
            </a:r>
            <a:endParaRPr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99"/>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99</a:t>
            </a:fld>
            <a:endParaRPr/>
          </a:p>
        </p:txBody>
      </p:sp>
      <p:sp>
        <p:nvSpPr>
          <p:cNvPr id="944" name="Google Shape;944;p99"/>
          <p:cNvSpPr txBox="1">
            <a:spLocks noGrp="1"/>
          </p:cNvSpPr>
          <p:nvPr>
            <p:ph type="body" idx="1"/>
          </p:nvPr>
        </p:nvSpPr>
        <p:spPr>
          <a:xfrm>
            <a:off x="574119" y="2151517"/>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dirty="0" err="1">
                <a:solidFill>
                  <a:schemeClr val="accent2"/>
                </a:solidFill>
                <a:latin typeface="Century Gothic"/>
                <a:ea typeface="Century Gothic"/>
                <a:cs typeface="Century Gothic"/>
                <a:sym typeface="Century Gothic"/>
              </a:rPr>
              <a:t>Indivíduos</a:t>
            </a:r>
            <a:endParaRPr dirty="0"/>
          </a:p>
        </p:txBody>
      </p:sp>
      <p:sp>
        <p:nvSpPr>
          <p:cNvPr id="945" name="Google Shape;945;p99"/>
          <p:cNvSpPr txBox="1">
            <a:spLocks noGrp="1"/>
          </p:cNvSpPr>
          <p:nvPr>
            <p:ph type="body" idx="2"/>
          </p:nvPr>
        </p:nvSpPr>
        <p:spPr>
          <a:xfrm>
            <a:off x="508794" y="2964431"/>
            <a:ext cx="11174412" cy="1770855"/>
          </a:xfrm>
          <a:prstGeom prst="rect">
            <a:avLst/>
          </a:prstGeom>
          <a:noFill/>
          <a:ln>
            <a:noFill/>
          </a:ln>
        </p:spPr>
        <p:txBody>
          <a:bodyPr spcFirstLastPara="1" wrap="square" lIns="0" tIns="46800" rIns="0" bIns="45700" anchor="t" anchorCtr="0">
            <a:noAutofit/>
          </a:bodyPr>
          <a:lstStyle/>
          <a:p>
            <a:pPr marL="0" lvl="0" indent="0" algn="just" rtl="0">
              <a:lnSpc>
                <a:spcPct val="100000"/>
              </a:lnSpc>
              <a:spcBef>
                <a:spcPts val="0"/>
              </a:spcBef>
              <a:spcAft>
                <a:spcPts val="0"/>
              </a:spcAft>
              <a:buSzPts val="2200"/>
              <a:buNone/>
            </a:pPr>
            <a:r>
              <a:rPr lang="en-US" sz="2000" b="1" dirty="0" err="1"/>
              <a:t>Exemplo</a:t>
            </a:r>
            <a:r>
              <a:rPr lang="en-US" sz="2000" b="1" dirty="0"/>
              <a:t> 5: Martin Luther King Jr.</a:t>
            </a:r>
            <a:endParaRPr sz="2000" dirty="0"/>
          </a:p>
          <a:p>
            <a:pPr marL="285750" lvl="0" indent="-285750" algn="just" rtl="0">
              <a:lnSpc>
                <a:spcPct val="100000"/>
              </a:lnSpc>
              <a:spcBef>
                <a:spcPts val="1200"/>
              </a:spcBef>
              <a:spcAft>
                <a:spcPts val="0"/>
              </a:spcAft>
              <a:buSzPts val="2200"/>
              <a:buChar char="•"/>
            </a:pPr>
            <a:r>
              <a:rPr lang="en-US" sz="2000" dirty="0"/>
              <a:t>Martin Luther King Jr. foi </a:t>
            </a:r>
            <a:r>
              <a:rPr lang="en-US" sz="2000" dirty="0" err="1"/>
              <a:t>líder</a:t>
            </a:r>
            <a:r>
              <a:rPr lang="en-US" sz="2000" dirty="0"/>
              <a:t> do </a:t>
            </a:r>
            <a:r>
              <a:rPr lang="en-US" sz="2000" dirty="0" err="1"/>
              <a:t>Movimento</a:t>
            </a:r>
            <a:r>
              <a:rPr lang="en-US" sz="2000" dirty="0"/>
              <a:t> </a:t>
            </a:r>
            <a:r>
              <a:rPr lang="en-US" sz="2000" dirty="0" err="1"/>
              <a:t>pelos</a:t>
            </a:r>
            <a:r>
              <a:rPr lang="en-US" sz="2000" dirty="0"/>
              <a:t> </a:t>
            </a:r>
            <a:r>
              <a:rPr lang="en-US" sz="2000" dirty="0" err="1"/>
              <a:t>Direitos</a:t>
            </a:r>
            <a:r>
              <a:rPr lang="en-US" sz="2000" dirty="0"/>
              <a:t> Civis dos Afro-Americanos. Ele </a:t>
            </a:r>
            <a:r>
              <a:rPr lang="en-US" sz="2000" dirty="0" err="1"/>
              <a:t>lutou</a:t>
            </a:r>
            <a:r>
              <a:rPr lang="en-US" sz="2000" dirty="0"/>
              <a:t> pela </a:t>
            </a:r>
            <a:r>
              <a:rPr lang="en-US" sz="2000" dirty="0" err="1"/>
              <a:t>igualdade</a:t>
            </a:r>
            <a:r>
              <a:rPr lang="en-US" sz="2000" dirty="0"/>
              <a:t> de </a:t>
            </a:r>
            <a:r>
              <a:rPr lang="en-US" sz="2000" dirty="0" err="1"/>
              <a:t>direitos</a:t>
            </a:r>
            <a:r>
              <a:rPr lang="en-US" sz="2000" dirty="0"/>
              <a:t> </a:t>
            </a:r>
            <a:r>
              <a:rPr lang="en-US" sz="2000" dirty="0" err="1"/>
              <a:t>civis</a:t>
            </a:r>
            <a:r>
              <a:rPr lang="en-US" sz="2000" dirty="0"/>
              <a:t> para </a:t>
            </a:r>
            <a:r>
              <a:rPr lang="en-US" sz="2000" dirty="0" err="1"/>
              <a:t>todos</a:t>
            </a:r>
            <a:r>
              <a:rPr lang="en-US" sz="2000" dirty="0"/>
              <a:t> </a:t>
            </a:r>
            <a:r>
              <a:rPr lang="en-US" sz="2000" dirty="0" err="1"/>
              <a:t>os</a:t>
            </a:r>
            <a:r>
              <a:rPr lang="en-US" sz="2000" dirty="0"/>
              <a:t> americanos, </a:t>
            </a:r>
            <a:r>
              <a:rPr lang="en-US" sz="2000" dirty="0" err="1"/>
              <a:t>usando</a:t>
            </a:r>
            <a:r>
              <a:rPr lang="en-US" sz="2000" dirty="0"/>
              <a:t> a </a:t>
            </a:r>
            <a:r>
              <a:rPr lang="en-US" sz="2000" dirty="0" err="1"/>
              <a:t>desobediência</a:t>
            </a:r>
            <a:r>
              <a:rPr lang="en-US" sz="2000" dirty="0"/>
              <a:t> civil </a:t>
            </a:r>
            <a:r>
              <a:rPr lang="en-US" sz="2000" dirty="0" err="1"/>
              <a:t>não</a:t>
            </a:r>
            <a:r>
              <a:rPr lang="en-US" sz="2000" dirty="0"/>
              <a:t> </a:t>
            </a:r>
            <a:r>
              <a:rPr lang="en-US" sz="2000" dirty="0" err="1"/>
              <a:t>violenta</a:t>
            </a:r>
            <a:r>
              <a:rPr lang="en-US" sz="2000" dirty="0"/>
              <a:t>. Ele foi </a:t>
            </a:r>
            <a:r>
              <a:rPr lang="en-US" sz="2000" dirty="0" err="1"/>
              <a:t>assassinado</a:t>
            </a:r>
            <a:r>
              <a:rPr lang="en-US" sz="2000" dirty="0"/>
              <a:t> em 1968.</a:t>
            </a:r>
            <a:endParaRPr sz="2000" dirty="0"/>
          </a:p>
        </p:txBody>
      </p:sp>
      <p:sp>
        <p:nvSpPr>
          <p:cNvPr id="946" name="Google Shape;946;p99"/>
          <p:cNvSpPr txBox="1">
            <a:spLocks noGrp="1"/>
          </p:cNvSpPr>
          <p:nvPr>
            <p:ph type="title"/>
          </p:nvPr>
        </p:nvSpPr>
        <p:spPr>
          <a:xfrm>
            <a:off x="507205" y="506412"/>
            <a:ext cx="10798103" cy="440202"/>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dirty="0" err="1"/>
              <a:t>Apresentação</a:t>
            </a:r>
            <a:r>
              <a:rPr lang="en-US" sz="3000" dirty="0"/>
              <a:t>: </a:t>
            </a:r>
            <a:r>
              <a:rPr lang="en-US" dirty="0"/>
              <a:t>Luta </a:t>
            </a:r>
            <a:r>
              <a:rPr lang="en-US" dirty="0" err="1"/>
              <a:t>pelos</a:t>
            </a:r>
            <a:r>
              <a:rPr lang="en-US" dirty="0"/>
              <a:t> </a:t>
            </a:r>
            <a:r>
              <a:rPr lang="en-US" dirty="0" err="1"/>
              <a:t>direitos</a:t>
            </a:r>
            <a:r>
              <a:rPr lang="en-US" dirty="0"/>
              <a:t> – </a:t>
            </a:r>
            <a:r>
              <a:rPr lang="en-US" dirty="0" err="1"/>
              <a:t>defensores</a:t>
            </a:r>
            <a:r>
              <a:rPr lang="en-US" dirty="0"/>
              <a:t> dos </a:t>
            </a:r>
            <a:r>
              <a:rPr lang="en-US" dirty="0" err="1"/>
              <a:t>direitos</a:t>
            </a:r>
            <a:r>
              <a:rPr lang="en-US" dirty="0"/>
              <a:t> </a:t>
            </a:r>
            <a:r>
              <a:rPr lang="en-US" dirty="0" err="1"/>
              <a:t>humanos</a:t>
            </a:r>
            <a:r>
              <a:rPr lang="en-US" dirty="0"/>
              <a:t> - </a:t>
            </a:r>
            <a:r>
              <a:rPr lang="en-US" sz="3000" dirty="0"/>
              <a:t>6</a:t>
            </a:r>
            <a:endParaRPr dirty="0"/>
          </a:p>
        </p:txBody>
      </p:sp>
    </p:spTree>
  </p:cSld>
  <p:clrMapOvr>
    <a:masterClrMapping/>
  </p:clrMapOvr>
</p:sld>
</file>

<file path=ppt/theme/theme1.xml><?xml version="1.0" encoding="utf-8"?>
<a:theme xmlns:a="http://schemas.openxmlformats.org/drawingml/2006/main" name="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LPB - Orange">
      <a:dk1>
        <a:srgbClr val="000000"/>
      </a:dk1>
      <a:lt1>
        <a:srgbClr val="FFFFFF"/>
      </a:lt1>
      <a:dk2>
        <a:srgbClr val="183F5A"/>
      </a:dk2>
      <a:lt2>
        <a:srgbClr val="7F7F7F"/>
      </a:lt2>
      <a:accent1>
        <a:srgbClr val="EE7439"/>
      </a:accent1>
      <a:accent2>
        <a:srgbClr val="F4AD00"/>
      </a:accent2>
      <a:accent3>
        <a:srgbClr val="007AC0"/>
      </a:accent3>
      <a:accent4>
        <a:srgbClr val="F6B392"/>
      </a:accent4>
      <a:accent5>
        <a:srgbClr val="F9D273"/>
      </a:accent5>
      <a:accent6>
        <a:srgbClr val="73B6D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29574</Words>
  <Application>Microsoft Office PowerPoint</Application>
  <PresentationFormat>Widescreen</PresentationFormat>
  <Paragraphs>1715</Paragraphs>
  <Slides>114</Slides>
  <Notes>114</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114</vt:i4>
      </vt:variant>
    </vt:vector>
  </HeadingPairs>
  <TitlesOfParts>
    <vt:vector size="121" baseType="lpstr">
      <vt:lpstr>Calibri</vt:lpstr>
      <vt:lpstr>Arial</vt:lpstr>
      <vt:lpstr>Century Gothic</vt:lpstr>
      <vt:lpstr>Times New Roman</vt:lpstr>
      <vt:lpstr>Noto Sans Symbols</vt:lpstr>
      <vt:lpstr>Helvetica Neue</vt:lpstr>
      <vt:lpstr>LPB</vt:lpstr>
      <vt:lpstr>Apresentação do PowerPoint</vt:lpstr>
      <vt:lpstr>Apresentação do PowerPoint</vt:lpstr>
      <vt:lpstr>Apresentação do PowerPoint</vt:lpstr>
      <vt:lpstr>Algumas palavras sobre a terminologia utilizada neste treinamento – 1 </vt:lpstr>
      <vt:lpstr>Algumas palavras sobre a terminologia utilizada neste treinamento – 2</vt:lpstr>
      <vt:lpstr>O que pretendemos alcançar durante este módulo</vt:lpstr>
      <vt:lpstr>Temas abordados neste módulo</vt:lpstr>
      <vt:lpstr>Tema 1: Direitos humanos e viver bem</vt:lpstr>
      <vt:lpstr>Tema 1: Direitos humanos e viver bem</vt:lpstr>
      <vt:lpstr>Exercício 1.1: Todos nascemos livres e iguais -1</vt:lpstr>
      <vt:lpstr>Exercício 1.1: Todos nascemos livres e iguais - 2</vt:lpstr>
      <vt:lpstr>Exercício 1.2: Qualidade de vida – 1</vt:lpstr>
      <vt:lpstr>Tema 2: O que são direitos humanos?</vt:lpstr>
      <vt:lpstr>Apresentação: O que são direitos humanos?</vt:lpstr>
      <vt:lpstr>Onde esta fotografia foi tirada?</vt:lpstr>
      <vt:lpstr>Como surgiu a Declaração Universal dos Direitos Humanos? -1</vt:lpstr>
      <vt:lpstr>Como surgiu a Declaração Universal dos Direitos Humanos? - 2</vt:lpstr>
      <vt:lpstr>Nações Unidas e direitos humanos</vt:lpstr>
      <vt:lpstr>O que foi dito sobre direitos humanos – 1 </vt:lpstr>
      <vt:lpstr>O que foi dito sobre direitos humanos - 2</vt:lpstr>
      <vt:lpstr>Princípios fundamentais dos direitos humanos</vt:lpstr>
      <vt:lpstr>Todos nós temos direitos civis, políticos, econômicos, sociais e culturais.</vt:lpstr>
      <vt:lpstr>Alguns direitos (mas apenas alguns) podem ser restringidos</vt:lpstr>
      <vt:lpstr>Algumas pessoas falam de “gerações de direitos”</vt:lpstr>
      <vt:lpstr>Resumindo a Declaração Universal dos Direitos Humanos</vt:lpstr>
      <vt:lpstr>Exercício 2.1: Comparando listas</vt:lpstr>
      <vt:lpstr>Tema 3: A relação entre diferentes direitos</vt:lpstr>
      <vt:lpstr>Exercício 3.1: Como todos os direitos humanos estão ligados - 1</vt:lpstr>
      <vt:lpstr>Exercício 3.1: Como todos os direitos humanos estão interligados - 2</vt:lpstr>
      <vt:lpstr>Exercício 3.1: Como todos os direitos humanos estão interligados - 3</vt:lpstr>
      <vt:lpstr>Tema 4: Exemplos de violações dos direitos humanos</vt:lpstr>
      <vt:lpstr>Apresentação: Violações dos direitos humanos</vt:lpstr>
      <vt:lpstr>Principais violações históricas dos direitos humanos</vt:lpstr>
      <vt:lpstr>O tráfico de escravos (séculos XVI a XIX)</vt:lpstr>
      <vt:lpstr>O Holocausto (1933-1945)</vt:lpstr>
      <vt:lpstr>A opressão do povo maori (séculos XIX a XX)</vt:lpstr>
      <vt:lpstr>O Apartheid na África do Sul (1948-1991)</vt:lpstr>
      <vt:lpstr>O genocídio no Camboja (1975-1979)</vt:lpstr>
      <vt:lpstr>O genocídio de Ruanda (1994)</vt:lpstr>
      <vt:lpstr>Exercício 4.1: Cenários sobre violações dos direitos humanos</vt:lpstr>
      <vt:lpstr>Exercício 4.1: Cenários de violações dos direitos humanos - 1</vt:lpstr>
      <vt:lpstr>Exercício 4.1: Cenários de violações dos direitos humanos - 2</vt:lpstr>
      <vt:lpstr>Exercício 4.1 – Cenários de violações dos direitos humanos - 3</vt:lpstr>
      <vt:lpstr>Exercício 4.1: Cenários de violações dos direitos humanos - 4</vt:lpstr>
      <vt:lpstr>Exercício 4.1: Cenários de violações dos direitos humanos - 5</vt:lpstr>
      <vt:lpstr>Exercício 4.1: Cenários de violações dos direitos humanos - 6</vt:lpstr>
      <vt:lpstr>Exercício 4.1: Cenários de violações dos direitos humanos - 7</vt:lpstr>
      <vt:lpstr>Exercício 4.1: Cenários de violações dos direitos humanos - 8</vt:lpstr>
      <vt:lpstr>Tema 5: Grupos/segmentos da população em risco de violações dos direitos humanos</vt:lpstr>
      <vt:lpstr>Apresentação: Grupos/segmentos da população em risco de violações dos direitos humanos – 1</vt:lpstr>
      <vt:lpstr>Grupos/segmentos da população em risco de violações dos direitos humanos - 2</vt:lpstr>
      <vt:lpstr>Grupos/segmentos da população em risco de violações dos direitos humanos - 3</vt:lpstr>
      <vt:lpstr>Grupos/segmentos da população em risco de violações dos direitos humanos - 4</vt:lpstr>
      <vt:lpstr>Grupos/segmentos da população em risco de violações dos direitos humanos - 5</vt:lpstr>
      <vt:lpstr>Grupos/segmentos da população em risco de violações dos direitos humanos - 4</vt:lpstr>
      <vt:lpstr>Grupos/segmentos da população em risco de violações dos direitos humanos - 7</vt:lpstr>
      <vt:lpstr>Grupos/segmentos da população em risco de violações dos direitos humanos - 8</vt:lpstr>
      <vt:lpstr>Grupos/segmentos da população em risco de violações dos direitos humanos - 8</vt:lpstr>
      <vt:lpstr>Grupos/segmentos da população em risco de violações de direitos humanos - 10</vt:lpstr>
      <vt:lpstr>Grupos/segmentos da população em risco de violações dos direitos humanos - 11</vt:lpstr>
      <vt:lpstr>Grupos/segmentos da população em risco de violações dos direitos humanos - 12</vt:lpstr>
      <vt:lpstr>Grupos/segmentos da população em risco de violações dos direitos humanos - 13</vt:lpstr>
      <vt:lpstr>Grupos/segmentos da população em risco de violações dos direitos humanos - 14</vt:lpstr>
      <vt:lpstr>Grupos/segmentos da população em risco de violações dos direitos humanos - 15</vt:lpstr>
      <vt:lpstr>Tema 6: Consequências das violações dos direitos humanos</vt:lpstr>
      <vt:lpstr>Exercício 6.1: Identifique exemplos de violações dos direitos humanos</vt:lpstr>
      <vt:lpstr>Apresentação: Grupos frequentemente sujeitos a violações dos direitos humanos - 1</vt:lpstr>
      <vt:lpstr>Apresentação: Grupos frequentemente sujeitos a violações dos direitos humanos - 2</vt:lpstr>
      <vt:lpstr>Apresentação: Grupos frequentemente sujeitos a violações dos direitos humanos - 3</vt:lpstr>
      <vt:lpstr>Apresentação: Grupos frequentemente sujeitos a violações dos direitos humanos - 4</vt:lpstr>
      <vt:lpstr>Apresentação: Grupos frequentemente sujeitos a violações dos direitos humanos - 5</vt:lpstr>
      <vt:lpstr>Apresentação: Grupos frequentemente sujeitos a violações dos direitos humanos - 6</vt:lpstr>
      <vt:lpstr>Apresentação: Grupos frequentemente sujeitos a violações dos direitos humanos - 7</vt:lpstr>
      <vt:lpstr>Apresentação: Grupos frequentemente sujeitos a violações dos direitos humanos - 8</vt:lpstr>
      <vt:lpstr>Exercício 6.2: Impactos das violações</vt:lpstr>
      <vt:lpstr>Exercício de reflexão</vt:lpstr>
      <vt:lpstr>Tema 7: Respeitar, proteger e assegurar o cumprimento dos direitos humanos</vt:lpstr>
      <vt:lpstr>Exercício de reflexão sobre o tema anterior - 1</vt:lpstr>
      <vt:lpstr>Exercício de reflexão sobre o tema anterior - 2</vt:lpstr>
      <vt:lpstr>Exercício de reflexão sobre o Tema anterior - 3</vt:lpstr>
      <vt:lpstr>Exercício de reflexão sobre o Tema anterior - 4</vt:lpstr>
      <vt:lpstr>Apresentação: Respeitar/proteger/Assegurar o cumprimento – 1</vt:lpstr>
      <vt:lpstr>Apresentação: Respeitar/proteger/Assegurar o cumprimento – 2</vt:lpstr>
      <vt:lpstr>Tema 8: Capacitar as pessoas para defender os direitos humanos</vt:lpstr>
      <vt:lpstr>Exercício 8.1: Defender os direitos humanos em saúde mental - 1</vt:lpstr>
      <vt:lpstr>Exercício 8.1: Defender os direitos humanos em saúde mental - 2</vt:lpstr>
      <vt:lpstr>Exercício 8.1: Defender os direitos humanos em saúde mental - 3</vt:lpstr>
      <vt:lpstr>Exercício 8.1: Defender os direitos humanos em saúde mental - 4</vt:lpstr>
      <vt:lpstr>Exercício 8.1: Defender os direitos humanos em saúde mental - 5</vt:lpstr>
      <vt:lpstr>Exercício 8.1: Defender os direitos humanos em saúde mental - 6</vt:lpstr>
      <vt:lpstr>Exercício 8.1: Defender os direitos humanos em saúde mental- 7</vt:lpstr>
      <vt:lpstr>Exercício 8.1: Defender os direitos humanos em saúde mental - 8</vt:lpstr>
      <vt:lpstr>Tema 9: Advocacy dos direitos humanos</vt:lpstr>
      <vt:lpstr>Apresentação: Luta pelos direitos – defensores dos direitos humanos - 1</vt:lpstr>
      <vt:lpstr>Apresentação: Luta pelos direitos – defensores dos direitos humanos - 2</vt:lpstr>
      <vt:lpstr>Apresentação: Luta pelos direitos – defensores dos direitos humanos - 3</vt:lpstr>
      <vt:lpstr>Apresentação: Luta pelos direitos – defensores dos direitos humanos - 4</vt:lpstr>
      <vt:lpstr>Apresentação: Luta pelos direitos – defensores dos direitos humanos - 5</vt:lpstr>
      <vt:lpstr>Apresentação: Luta pelos direitos – defensores dos direitos humanos - 6</vt:lpstr>
      <vt:lpstr>Apresentação: Luta pelos direitos – defensores dos direitos humanos - 7</vt:lpstr>
      <vt:lpstr>Apresentação: Luta pelos direitos – defensores dos direitos humanos - 8</vt:lpstr>
      <vt:lpstr>Apresentação: Luta pelos direitos – defensores dos direitos humanos - 9</vt:lpstr>
      <vt:lpstr>Apresentação: Luta pelos direitos – defensores dos direitos humanos- 10</vt:lpstr>
      <vt:lpstr>Apresentação: Luta pelos direitos – defensores dos direitos humanos - 11</vt:lpstr>
      <vt:lpstr>Apresentação: Luta pelos direitos – defensores dos direitos humanos - 12</vt:lpstr>
      <vt:lpstr>Conclusão do treinamento – 1</vt:lpstr>
      <vt:lpstr>Conclusão do treinamento – 2</vt:lpstr>
      <vt:lpstr>Agradecimentos (1)</vt:lpstr>
      <vt:lpstr>Agradecimentos (2)</vt:lpstr>
      <vt:lpstr>Agradecimentos (3)</vt:lpstr>
      <vt:lpstr>Agradecimentos (4)</vt:lpstr>
      <vt:lpstr>Agradecimentos (5)</vt:lpstr>
      <vt:lpstr>Agradecimentos (6)</vt:lpstr>
      <vt:lpstr>Agradecimentos (7)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Julia Faure</dc:creator>
  <cp:lastModifiedBy>Emanuele Brito</cp:lastModifiedBy>
  <cp:revision>14</cp:revision>
  <dcterms:created xsi:type="dcterms:W3CDTF">2019-04-14T11:40:43Z</dcterms:created>
  <dcterms:modified xsi:type="dcterms:W3CDTF">2025-09-01T14:48:57Z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0x010100956705E77DCC804E9BE7F1C1025886C8</vt:lpwstr>
  </property>
  <property fmtid="{D5CDD505-2E9C-101B-9397-08002B2CF9AE}" pid="3" name="_dlc_DocIdItemGuid">
    <vt:lpwstr>ff9045ed-125f-40ab-bbf0-2c943c8f1c66</vt:lpwstr>
  </property>
</Properties>
</file>