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notesSlides/notesSlide169.xml" ContentType="application/vnd.openxmlformats-officedocument.presentationml.notesSlide+xml"/>
  <Override PartName="/ppt/notesSlides/notesSlide170.xml" ContentType="application/vnd.openxmlformats-officedocument.presentationml.notesSlide+xml"/>
  <Override PartName="/ppt/notesSlides/notesSlide171.xml" ContentType="application/vnd.openxmlformats-officedocument.presentationml.notesSlide+xml"/>
  <Override PartName="/ppt/notesSlides/notesSlide172.xml" ContentType="application/vnd.openxmlformats-officedocument.presentationml.notesSlide+xml"/>
  <Override PartName="/ppt/notesSlides/notesSlide173.xml" ContentType="application/vnd.openxmlformats-officedocument.presentationml.notesSlide+xml"/>
  <Override PartName="/ppt/notesSlides/notesSlide174.xml" ContentType="application/vnd.openxmlformats-officedocument.presentationml.notesSlide+xml"/>
  <Override PartName="/ppt/notesSlides/notesSlide175.xml" ContentType="application/vnd.openxmlformats-officedocument.presentationml.notesSlide+xml"/>
  <Override PartName="/ppt/notesSlides/notesSlide17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7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 id="337" r:id="rId83"/>
    <p:sldId id="338" r:id="rId84"/>
    <p:sldId id="339" r:id="rId85"/>
    <p:sldId id="340" r:id="rId86"/>
    <p:sldId id="341" r:id="rId87"/>
    <p:sldId id="342" r:id="rId88"/>
    <p:sldId id="343" r:id="rId89"/>
    <p:sldId id="344" r:id="rId90"/>
    <p:sldId id="345" r:id="rId91"/>
    <p:sldId id="346" r:id="rId92"/>
    <p:sldId id="347" r:id="rId93"/>
    <p:sldId id="348" r:id="rId94"/>
    <p:sldId id="349" r:id="rId95"/>
    <p:sldId id="350" r:id="rId96"/>
    <p:sldId id="351" r:id="rId97"/>
    <p:sldId id="352" r:id="rId98"/>
    <p:sldId id="353" r:id="rId99"/>
    <p:sldId id="354" r:id="rId100"/>
    <p:sldId id="355" r:id="rId101"/>
    <p:sldId id="356" r:id="rId102"/>
    <p:sldId id="357" r:id="rId103"/>
    <p:sldId id="358" r:id="rId104"/>
    <p:sldId id="359" r:id="rId105"/>
    <p:sldId id="360" r:id="rId106"/>
    <p:sldId id="361" r:id="rId107"/>
    <p:sldId id="362" r:id="rId108"/>
    <p:sldId id="363" r:id="rId109"/>
    <p:sldId id="364" r:id="rId110"/>
    <p:sldId id="365" r:id="rId111"/>
    <p:sldId id="430" r:id="rId112"/>
    <p:sldId id="366" r:id="rId113"/>
    <p:sldId id="367" r:id="rId114"/>
    <p:sldId id="368" r:id="rId115"/>
    <p:sldId id="369" r:id="rId116"/>
    <p:sldId id="431" r:id="rId117"/>
    <p:sldId id="370" r:id="rId118"/>
    <p:sldId id="371" r:id="rId119"/>
    <p:sldId id="372" r:id="rId120"/>
    <p:sldId id="373" r:id="rId121"/>
    <p:sldId id="374" r:id="rId122"/>
    <p:sldId id="375" r:id="rId123"/>
    <p:sldId id="376" r:id="rId124"/>
    <p:sldId id="377" r:id="rId125"/>
    <p:sldId id="378" r:id="rId126"/>
    <p:sldId id="379" r:id="rId127"/>
    <p:sldId id="380" r:id="rId128"/>
    <p:sldId id="381" r:id="rId129"/>
    <p:sldId id="382" r:id="rId130"/>
    <p:sldId id="383" r:id="rId131"/>
    <p:sldId id="384" r:id="rId132"/>
    <p:sldId id="385" r:id="rId133"/>
    <p:sldId id="386" r:id="rId134"/>
    <p:sldId id="387" r:id="rId135"/>
    <p:sldId id="388" r:id="rId136"/>
    <p:sldId id="389" r:id="rId137"/>
    <p:sldId id="390" r:id="rId138"/>
    <p:sldId id="391" r:id="rId139"/>
    <p:sldId id="392" r:id="rId140"/>
    <p:sldId id="393" r:id="rId141"/>
    <p:sldId id="394" r:id="rId142"/>
    <p:sldId id="395" r:id="rId143"/>
    <p:sldId id="396" r:id="rId144"/>
    <p:sldId id="397" r:id="rId145"/>
    <p:sldId id="398" r:id="rId146"/>
    <p:sldId id="399" r:id="rId147"/>
    <p:sldId id="400" r:id="rId148"/>
    <p:sldId id="401" r:id="rId149"/>
    <p:sldId id="402" r:id="rId150"/>
    <p:sldId id="403" r:id="rId151"/>
    <p:sldId id="404" r:id="rId152"/>
    <p:sldId id="405" r:id="rId153"/>
    <p:sldId id="406" r:id="rId154"/>
    <p:sldId id="407" r:id="rId155"/>
    <p:sldId id="408" r:id="rId156"/>
    <p:sldId id="409" r:id="rId157"/>
    <p:sldId id="410" r:id="rId158"/>
    <p:sldId id="411" r:id="rId159"/>
    <p:sldId id="412" r:id="rId160"/>
    <p:sldId id="413" r:id="rId161"/>
    <p:sldId id="414" r:id="rId162"/>
    <p:sldId id="415" r:id="rId163"/>
    <p:sldId id="416" r:id="rId164"/>
    <p:sldId id="417" r:id="rId165"/>
    <p:sldId id="418" r:id="rId166"/>
    <p:sldId id="419" r:id="rId167"/>
    <p:sldId id="420" r:id="rId168"/>
    <p:sldId id="421" r:id="rId169"/>
    <p:sldId id="422" r:id="rId170"/>
    <p:sldId id="423" r:id="rId171"/>
    <p:sldId id="424" r:id="rId172"/>
    <p:sldId id="425" r:id="rId173"/>
    <p:sldId id="426" r:id="rId174"/>
    <p:sldId id="427" r:id="rId175"/>
    <p:sldId id="428" r:id="rId176"/>
    <p:sldId id="429" r:id="rId177"/>
  </p:sldIdLst>
  <p:sldSz cx="12192000" cy="6858000"/>
  <p:notesSz cx="6808788" cy="9940925"/>
  <p:embeddedFontLst>
    <p:embeddedFont>
      <p:font typeface="Century Gothic" panose="020B0502020202020204" pitchFamily="34" charset="0"/>
      <p:regular r:id="rId179"/>
      <p:bold r:id="rId180"/>
      <p:italic r:id="rId181"/>
      <p:boldItalic r:id="rId18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3105">
          <p15:clr>
            <a:srgbClr val="A4A3A4"/>
          </p15:clr>
        </p15:guide>
        <p15:guide id="2" pos="2121">
          <p15:clr>
            <a:srgbClr val="A4A3A4"/>
          </p15:clr>
        </p15:guide>
      </p15:notes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85" roundtripDataSignature="AMtx7miaqpaydlR2S1G36TPegFBUyztb8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B0BBFCA-668B-46EB-AC9D-4628D79D8B03}">
  <a:tblStyle styleId="{5B0BBFCA-668B-46EB-AC9D-4628D79D8B03}"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5" d="100"/>
          <a:sy n="55" d="100"/>
        </p:scale>
        <p:origin x="1236" y="282"/>
      </p:cViewPr>
      <p:guideLst>
        <p:guide orient="horz" pos="2160"/>
        <p:guide pos="384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3105"/>
        <p:guide pos="2121"/>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75" Type="http://schemas.openxmlformats.org/officeDocument/2006/relationships/slide" Target="slides/slide174.xml"/><Relationship Id="rId170" Type="http://schemas.openxmlformats.org/officeDocument/2006/relationships/slide" Target="slides/slide169.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181" Type="http://schemas.openxmlformats.org/officeDocument/2006/relationships/font" Target="fonts/font3.fntdata"/><Relationship Id="rId186" Type="http://schemas.openxmlformats.org/officeDocument/2006/relationships/presProps" Target="pres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slide" Target="slides/slide175.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font" Target="fonts/font4.fntdata"/><Relationship Id="rId187"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72" Type="http://schemas.openxmlformats.org/officeDocument/2006/relationships/slide" Target="slides/slide17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notesMaster" Target="notesMasters/notesMaster1.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9" Type="http://schemas.openxmlformats.org/officeDocument/2006/relationships/tableStyles" Target="tableStyle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font" Target="fonts/font1.fntdata"/><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font" Target="fonts/font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50475" cy="498773"/>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56737" y="0"/>
            <a:ext cx="2950475" cy="498773"/>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423863" y="1243013"/>
            <a:ext cx="5961062"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0879" y="4784070"/>
            <a:ext cx="5447030" cy="3914239"/>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442154"/>
            <a:ext cx="2950475" cy="498772"/>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56737" y="9442154"/>
            <a:ext cx="2950475" cy="498772"/>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‹nº›</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3" Type="http://schemas.openxmlformats.org/officeDocument/2006/relationships/hyperlink" Target="https://www.youtube.com/watch?v=9USeDHQCKoA&amp;feature=youtu.be" TargetMode="External"/><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3" Type="http://schemas.openxmlformats.org/officeDocument/2006/relationships/hyperlink" Target="#_ENREF_20"/><Relationship Id="rId2" Type="http://schemas.openxmlformats.org/officeDocument/2006/relationships/slide" Target="../slides/slide123.xml"/><Relationship Id="rId1" Type="http://schemas.openxmlformats.org/officeDocument/2006/relationships/notesMaster" Target="../notesMasters/notesMaster1.xml"/><Relationship Id="rId4" Type="http://schemas.openxmlformats.org/officeDocument/2006/relationships/hyperlink" Target="#_ENREF_21"/></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3" Type="http://schemas.openxmlformats.org/officeDocument/2006/relationships/hyperlink" Target="#_ENREF_22"/><Relationship Id="rId2" Type="http://schemas.openxmlformats.org/officeDocument/2006/relationships/slide" Target="../slides/slide141.xml"/><Relationship Id="rId1" Type="http://schemas.openxmlformats.org/officeDocument/2006/relationships/notesMaster" Target="../notesMasters/notesMaster1.xml"/><Relationship Id="rId4" Type="http://schemas.openxmlformats.org/officeDocument/2006/relationships/hyperlink" Target="#_ENREF_21"/></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3" Type="http://schemas.openxmlformats.org/officeDocument/2006/relationships/hyperlink" Target="#_ENREF_23"/><Relationship Id="rId2" Type="http://schemas.openxmlformats.org/officeDocument/2006/relationships/slide" Target="../slides/slide155.xml"/><Relationship Id="rId1" Type="http://schemas.openxmlformats.org/officeDocument/2006/relationships/notesMaster" Target="../notesMasters/notesMaster1.xml"/><Relationship Id="rId5" Type="http://schemas.openxmlformats.org/officeDocument/2006/relationships/hyperlink" Target="#_ENREF_25"/><Relationship Id="rId4" Type="http://schemas.openxmlformats.org/officeDocument/2006/relationships/hyperlink" Target="#_ENREF_24"/></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3" Type="http://schemas.openxmlformats.org/officeDocument/2006/relationships/hyperlink" Target="http://www.mhe-sme.org/" TargetMode="External"/><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3" Type="http://schemas.openxmlformats.org/officeDocument/2006/relationships/hyperlink" Target="http://www.equass.be/" TargetMode="External"/><Relationship Id="rId2" Type="http://schemas.openxmlformats.org/officeDocument/2006/relationships/slide" Target="../slides/slide175.xml"/><Relationship Id="rId1" Type="http://schemas.openxmlformats.org/officeDocument/2006/relationships/notesMaster" Target="../notesMasters/notesMaster1.xml"/><Relationship Id="rId4" Type="http://schemas.openxmlformats.org/officeDocument/2006/relationships/hyperlink" Target="http://www.mhe-sme.org/" TargetMode="Externa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3" Type="http://schemas.openxmlformats.org/officeDocument/2006/relationships/hyperlink" Target="https://treaties.un.org/Pages/ViewDetails.aspx?src=IND&amp;mtdsg_no=IV-15&amp;chapter=4&amp;lang=en" TargetMode="External"/><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3" Type="http://schemas.openxmlformats.org/officeDocument/2006/relationships/hyperlink" Target="#_ENREF_9"/><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3" Type="http://schemas.openxmlformats.org/officeDocument/2006/relationships/hyperlink" Target="#_ENREF_10"/><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3" Type="http://schemas.openxmlformats.org/officeDocument/2006/relationships/hyperlink" Target="#_ENREF_12"/><Relationship Id="rId7" Type="http://schemas.openxmlformats.org/officeDocument/2006/relationships/hyperlink" Target="#_ENREF_16"/><Relationship Id="rId2" Type="http://schemas.openxmlformats.org/officeDocument/2006/relationships/slide" Target="../slides/slide82.xml"/><Relationship Id="rId1" Type="http://schemas.openxmlformats.org/officeDocument/2006/relationships/notesMaster" Target="../notesMasters/notesMaster1.xml"/><Relationship Id="rId6" Type="http://schemas.openxmlformats.org/officeDocument/2006/relationships/hyperlink" Target="#_ENREF_15"/><Relationship Id="rId5" Type="http://schemas.openxmlformats.org/officeDocument/2006/relationships/hyperlink" Target="#_ENREF_14"/><Relationship Id="rId4" Type="http://schemas.openxmlformats.org/officeDocument/2006/relationships/hyperlink" Target="#_ENREF_13"/></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3" Type="http://schemas.openxmlformats.org/officeDocument/2006/relationships/hyperlink" Target="#_ENREF_17"/><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3" Type="http://schemas.openxmlformats.org/officeDocument/2006/relationships/hyperlink" Target="#_ENREF_18"/><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1:notes"/>
          <p:cNvSpPr>
            <a:spLocks noGrp="1" noRot="1" noChangeAspect="1"/>
          </p:cNvSpPr>
          <p:nvPr>
            <p:ph type="sldImg" idx="2"/>
          </p:nvPr>
        </p:nvSpPr>
        <p:spPr>
          <a:xfrm>
            <a:off x="423863" y="1243013"/>
            <a:ext cx="5961062"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 name="Google Shape;61;p1:notes"/>
          <p:cNvSpPr txBox="1">
            <a:spLocks noGrp="1"/>
          </p:cNvSpPr>
          <p:nvPr>
            <p:ph type="body" idx="1"/>
          </p:nvPr>
        </p:nvSpPr>
        <p:spPr>
          <a:xfrm>
            <a:off x="680879" y="4784070"/>
            <a:ext cx="5447030" cy="3914239"/>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2" name="Google Shape;62;p1:notes"/>
          <p:cNvSpPr txBox="1">
            <a:spLocks noGrp="1"/>
          </p:cNvSpPr>
          <p:nvPr>
            <p:ph type="sldNum" idx="12"/>
          </p:nvPr>
        </p:nvSpPr>
        <p:spPr>
          <a:xfrm>
            <a:off x="3856737" y="9442154"/>
            <a:ext cx="2950475" cy="49877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10:notes"/>
          <p:cNvSpPr>
            <a:spLocks noGrp="1" noRot="1" noChangeAspect="1"/>
          </p:cNvSpPr>
          <p:nvPr>
            <p:ph type="sldImg" idx="2"/>
          </p:nvPr>
        </p:nvSpPr>
        <p:spPr>
          <a:xfrm>
            <a:off x="423863" y="1243013"/>
            <a:ext cx="5961062"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9" name="Google Shape;149;p10:notes"/>
          <p:cNvSpPr txBox="1">
            <a:spLocks noGrp="1"/>
          </p:cNvSpPr>
          <p:nvPr>
            <p:ph type="body" idx="1"/>
          </p:nvPr>
        </p:nvSpPr>
        <p:spPr>
          <a:xfrm>
            <a:off x="680879" y="4784070"/>
            <a:ext cx="5447030" cy="3914239"/>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Pergunte aos participantes se eles próprios consideram esses exemplos de violações como discriminação.</a:t>
            </a:r>
            <a:endParaRPr/>
          </a:p>
          <a:p>
            <a:pPr marL="0" lvl="0" indent="0" algn="l" rtl="0">
              <a:spcBef>
                <a:spcPts val="0"/>
              </a:spcBef>
              <a:spcAft>
                <a:spcPts val="0"/>
              </a:spcAft>
              <a:buNone/>
            </a:pPr>
            <a:r>
              <a:rPr lang="en-GB"/>
              <a:t>Nem todos os participantes podem estar familiarizados com este conceito. É uma oportunidade para fazer aos participantes a seguinte pergunta::</a:t>
            </a:r>
            <a:endParaRPr/>
          </a:p>
          <a:p>
            <a:pPr marL="0" lvl="0" indent="0" algn="l" rtl="0">
              <a:spcBef>
                <a:spcPts val="0"/>
              </a:spcBef>
              <a:spcAft>
                <a:spcPts val="0"/>
              </a:spcAft>
              <a:buNone/>
            </a:pPr>
            <a:endParaRPr/>
          </a:p>
          <a:p>
            <a:pPr marL="0" lvl="0" indent="0" algn="l" rtl="0">
              <a:spcBef>
                <a:spcPts val="0"/>
              </a:spcBef>
              <a:spcAft>
                <a:spcPts val="0"/>
              </a:spcAft>
              <a:buNone/>
            </a:pPr>
            <a:r>
              <a:rPr lang="en-GB" b="1"/>
              <a:t>O que você entende pela palavra “discriminação”?</a:t>
            </a:r>
            <a:endParaRPr/>
          </a:p>
          <a:p>
            <a:pPr marL="0" lvl="0" indent="0" algn="l" rtl="0">
              <a:spcBef>
                <a:spcPts val="0"/>
              </a:spcBef>
              <a:spcAft>
                <a:spcPts val="0"/>
              </a:spcAft>
              <a:buNone/>
            </a:pPr>
            <a:endParaRPr b="1"/>
          </a:p>
          <a:p>
            <a:pPr marL="0" lvl="0" indent="0" algn="l" rtl="0">
              <a:spcBef>
                <a:spcPts val="0"/>
              </a:spcBef>
              <a:spcAft>
                <a:spcPts val="0"/>
              </a:spcAft>
              <a:buNone/>
            </a:pPr>
            <a:r>
              <a:rPr lang="en-GB"/>
              <a:t>A definição de discriminação é explicada na apresentação a seguir. O facilitador deve falar brevemente</a:t>
            </a:r>
            <a:endParaRPr/>
          </a:p>
          <a:p>
            <a:pPr marL="0" lvl="0" indent="0" algn="l" rtl="0">
              <a:spcBef>
                <a:spcPts val="0"/>
              </a:spcBef>
              <a:spcAft>
                <a:spcPts val="0"/>
              </a:spcAft>
              <a:buNone/>
            </a:pPr>
            <a:r>
              <a:rPr lang="en-GB"/>
              <a:t>sobre as semelhanças entre o que o grupo disse e a definição na apresentação</a:t>
            </a:r>
            <a:endParaRPr/>
          </a:p>
        </p:txBody>
      </p:sp>
      <p:sp>
        <p:nvSpPr>
          <p:cNvPr id="150" name="Google Shape;150;p10:notes"/>
          <p:cNvSpPr txBox="1">
            <a:spLocks noGrp="1"/>
          </p:cNvSpPr>
          <p:nvPr>
            <p:ph type="sldNum" idx="12"/>
          </p:nvPr>
        </p:nvSpPr>
        <p:spPr>
          <a:xfrm>
            <a:off x="3856737" y="9442154"/>
            <a:ext cx="2950475" cy="49877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10</a:t>
            </a:fld>
            <a:endParaRPr/>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0"/>
        <p:cNvGrpSpPr/>
        <p:nvPr/>
      </p:nvGrpSpPr>
      <p:grpSpPr>
        <a:xfrm>
          <a:off x="0" y="0"/>
          <a:ext cx="0" cy="0"/>
          <a:chOff x="0" y="0"/>
          <a:chExt cx="0" cy="0"/>
        </a:xfrm>
      </p:grpSpPr>
      <p:sp>
        <p:nvSpPr>
          <p:cNvPr id="851" name="Google Shape;851;p100:notes"/>
          <p:cNvSpPr>
            <a:spLocks noGrp="1" noRot="1" noChangeAspect="1"/>
          </p:cNvSpPr>
          <p:nvPr>
            <p:ph type="sldImg" idx="2"/>
          </p:nvPr>
        </p:nvSpPr>
        <p:spPr>
          <a:xfrm>
            <a:off x="1074738" y="944563"/>
            <a:ext cx="4659312" cy="26209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52" name="Google Shape;852;p100:notes"/>
          <p:cNvSpPr txBox="1">
            <a:spLocks noGrp="1"/>
          </p:cNvSpPr>
          <p:nvPr>
            <p:ph type="body" idx="1"/>
          </p:nvPr>
        </p:nvSpPr>
        <p:spPr>
          <a:xfrm>
            <a:off x="359353" y="4026074"/>
            <a:ext cx="5882036" cy="483791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200" b="1" u="sng">
                <a:solidFill>
                  <a:schemeClr val="dk1"/>
                </a:solidFill>
                <a:latin typeface="Calibri"/>
                <a:ea typeface="Calibri"/>
                <a:cs typeface="Calibri"/>
                <a:sym typeface="Calibri"/>
              </a:rPr>
              <a:t>Artigo 26: Habilitação e reabilitação </a:t>
            </a:r>
            <a:endParaRPr sz="1200" b="1">
              <a:solidFill>
                <a:schemeClr val="dk1"/>
              </a:solidFill>
              <a:latin typeface="Calibri"/>
              <a:ea typeface="Calibri"/>
              <a:cs typeface="Calibri"/>
              <a:sym typeface="Calibri"/>
            </a:endParaRPr>
          </a:p>
          <a:p>
            <a:pPr marL="171450" lvl="0" indent="-171450" algn="l" rtl="0">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Os serviços de habilitação e reabilitação destinam-se a apoiar as pessoas a manter, adquirir, restaurar e/ou melhorar as habilidades necessárias para participar na sociedade no dia a dia. </a:t>
            </a:r>
            <a:endParaRPr/>
          </a:p>
          <a:p>
            <a:pPr marL="171450" lvl="0" indent="-171450" algn="l" rtl="0">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É importante notar que o Artigo 26 não trata apenas de habilitação e reabilitação no contexto da saúde, mas em toda a gama de serviços que as pessoas podem precisar para viver uma vida independente na comunidade, incluindo serviços em todas as áreas acima, </a:t>
            </a:r>
            <a:r>
              <a:rPr lang="en-GB" sz="1200" b="1">
                <a:solidFill>
                  <a:schemeClr val="dk1"/>
                </a:solidFill>
                <a:latin typeface="Calibri"/>
                <a:ea typeface="Calibri"/>
                <a:cs typeface="Calibri"/>
                <a:sym typeface="Calibri"/>
              </a:rPr>
              <a:t>bem como </a:t>
            </a:r>
            <a:r>
              <a:rPr lang="en-GB" sz="1200">
                <a:solidFill>
                  <a:schemeClr val="dk1"/>
                </a:solidFill>
                <a:latin typeface="Calibri"/>
                <a:ea typeface="Calibri"/>
                <a:cs typeface="Calibri"/>
                <a:sym typeface="Calibri"/>
              </a:rPr>
              <a:t>serviços de saúde. Os países devem garantir que as pessoas com deficiência possam viver da forma mais independente possível e devem fornecer serviços e apoio nas áreas de trabalho, educação, saúde e social para que isso aconteça. </a:t>
            </a:r>
            <a:endParaRPr/>
          </a:p>
          <a:p>
            <a:pPr marL="171450" lvl="0" indent="-171450" algn="l" rtl="0">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Esses serviços e suportes precisam estar: </a:t>
            </a:r>
            <a:endParaRPr/>
          </a:p>
          <a:p>
            <a:pPr marL="628650" lvl="1" indent="-171450" algn="l" rtl="0">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disponíveis na comunidade; </a:t>
            </a:r>
            <a:endParaRPr/>
          </a:p>
          <a:p>
            <a:pPr marL="628650" lvl="1" indent="-171450" algn="l" rtl="0">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acessíveis de forma voluntária; </a:t>
            </a:r>
            <a:endParaRPr/>
          </a:p>
          <a:p>
            <a:pPr marL="628650" lvl="1" indent="-171450" algn="l" rtl="0">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o mais próximo possível de onde moram as pessoas com deficiência. </a:t>
            </a:r>
            <a:endParaRPr/>
          </a:p>
          <a:p>
            <a:pPr marL="171450" lvl="0" indent="-171450" algn="l" rtl="0">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As pessoas com deficiência também devem ter acesso a serviços de apoio entre pares. O apoio entre pares é outra forma através da qual as pessoas com deficiência podem desenvolver o seu potencial e criar conhecimento em conjunto, aumentando as suas capacidades para melhorar as suas próprias vidas e contribuir para a comunidade em geral. </a:t>
            </a:r>
            <a:endParaRPr/>
          </a:p>
          <a:p>
            <a:pPr marL="171450" lvl="0" indent="-95250" algn="l" rtl="0">
              <a:spcBef>
                <a:spcPts val="0"/>
              </a:spcBef>
              <a:spcAft>
                <a:spcPts val="0"/>
              </a:spcAft>
              <a:buClr>
                <a:schemeClr val="dk1"/>
              </a:buClr>
              <a:buSzPts val="1200"/>
              <a:buFont typeface="Arial"/>
              <a:buNone/>
            </a:pPr>
            <a:endParaRPr/>
          </a:p>
        </p:txBody>
      </p:sp>
      <p:sp>
        <p:nvSpPr>
          <p:cNvPr id="853" name="Google Shape;853;p100:notes"/>
          <p:cNvSpPr txBox="1">
            <a:spLocks noGrp="1"/>
          </p:cNvSpPr>
          <p:nvPr>
            <p:ph type="sldNum" idx="12"/>
          </p:nvPr>
        </p:nvSpPr>
        <p:spPr>
          <a:xfrm>
            <a:off x="3856737" y="9442154"/>
            <a:ext cx="2950475" cy="49877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100</a:t>
            </a:fld>
            <a:endParaRPr/>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8"/>
        <p:cNvGrpSpPr/>
        <p:nvPr/>
      </p:nvGrpSpPr>
      <p:grpSpPr>
        <a:xfrm>
          <a:off x="0" y="0"/>
          <a:ext cx="0" cy="0"/>
          <a:chOff x="0" y="0"/>
          <a:chExt cx="0" cy="0"/>
        </a:xfrm>
      </p:grpSpPr>
      <p:sp>
        <p:nvSpPr>
          <p:cNvPr id="859" name="Google Shape;859;p101:notes"/>
          <p:cNvSpPr>
            <a:spLocks noGrp="1" noRot="1" noChangeAspect="1"/>
          </p:cNvSpPr>
          <p:nvPr>
            <p:ph type="sldImg" idx="2"/>
          </p:nvPr>
        </p:nvSpPr>
        <p:spPr>
          <a:xfrm>
            <a:off x="423863" y="1243013"/>
            <a:ext cx="5961062"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0" name="Google Shape;860;p101:notes"/>
          <p:cNvSpPr txBox="1">
            <a:spLocks noGrp="1"/>
          </p:cNvSpPr>
          <p:nvPr>
            <p:ph type="body" idx="1"/>
          </p:nvPr>
        </p:nvSpPr>
        <p:spPr>
          <a:xfrm>
            <a:off x="680879" y="4784070"/>
            <a:ext cx="5447030" cy="3914239"/>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r>
              <a:rPr lang="en-GB" sz="1200" b="1" u="sng">
                <a:solidFill>
                  <a:schemeClr val="dk1"/>
                </a:solidFill>
                <a:latin typeface="Calibri"/>
                <a:ea typeface="Calibri"/>
                <a:cs typeface="Calibri"/>
                <a:sym typeface="Calibri"/>
              </a:rPr>
              <a:t>Artigo 27: Trabalho e emprego </a:t>
            </a:r>
            <a:endParaRPr sz="1200" b="1">
              <a:solidFill>
                <a:schemeClr val="dk1"/>
              </a:solidFill>
              <a:latin typeface="Calibri"/>
              <a:ea typeface="Calibri"/>
              <a:cs typeface="Calibri"/>
              <a:sym typeface="Calibri"/>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GB" sz="1200">
                <a:solidFill>
                  <a:schemeClr val="dk1"/>
                </a:solidFill>
                <a:latin typeface="Calibri"/>
                <a:ea typeface="Calibri"/>
                <a:cs typeface="Calibri"/>
                <a:sym typeface="Calibri"/>
              </a:rPr>
              <a:t>As pessoas com deficiência têm o direito de trabalhar em igualdade de condições com as demais pessoas. </a:t>
            </a:r>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GB" sz="1200">
                <a:solidFill>
                  <a:schemeClr val="dk1"/>
                </a:solidFill>
                <a:latin typeface="Calibri"/>
                <a:ea typeface="Calibri"/>
                <a:cs typeface="Calibri"/>
                <a:sym typeface="Calibri"/>
              </a:rPr>
              <a:t>Os governos devem, por exemplo: </a:t>
            </a:r>
            <a:endParaRPr/>
          </a:p>
          <a:p>
            <a:pPr marL="171450" lvl="0" indent="-171450" algn="l" rtl="0">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Proibir a discriminação tanto no acesso como nas condições de emprego. </a:t>
            </a:r>
            <a:endParaRPr/>
          </a:p>
          <a:p>
            <a:pPr marL="171450" lvl="0" indent="-171450" algn="l" rtl="0">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Adotar legislação exigindo que os empregadores façam adaptações razoáveis no local de trabalho. </a:t>
            </a:r>
            <a:endParaRPr/>
          </a:p>
          <a:p>
            <a:pPr marL="171450" lvl="0" indent="-171450" algn="l" rtl="0">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Certificar-se de que as pessoas com deficiência recebam remuneração igual por trabalho de igual valor. </a:t>
            </a:r>
            <a:endParaRPr/>
          </a:p>
          <a:p>
            <a:pPr marL="171450" lvl="0" indent="-171450" algn="l" rtl="0">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Contratar pessoas com deficiência no setor público. </a:t>
            </a:r>
            <a:endParaRPr/>
          </a:p>
          <a:p>
            <a:pPr marL="171450" lvl="0" indent="-171450" algn="l" rtl="0">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Promover a contratação de pessoas com deficiência nos setores público e privado, inclusive por meio de ações afirmativas (por exemplo, cotas ou incentivos para empresas). </a:t>
            </a:r>
            <a:endParaRPr/>
          </a:p>
          <a:p>
            <a:pPr marL="171450" lvl="0" indent="-171450" algn="l" rtl="0">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Promover treinamento relacionado ao trabalho e oportunidades de emprego, incluindo autoemprego, empreendedorismo e oportunidades para iniciar o próprio negócio. </a:t>
            </a:r>
            <a:endParaRPr/>
          </a:p>
          <a:p>
            <a:pPr marL="0" lvl="0" indent="0" algn="l" rtl="0">
              <a:spcBef>
                <a:spcPts val="0"/>
              </a:spcBef>
              <a:spcAft>
                <a:spcPts val="0"/>
              </a:spcAft>
              <a:buNone/>
            </a:pPr>
            <a:endParaRPr/>
          </a:p>
        </p:txBody>
      </p:sp>
      <p:sp>
        <p:nvSpPr>
          <p:cNvPr id="861" name="Google Shape;861;p101:notes"/>
          <p:cNvSpPr txBox="1">
            <a:spLocks noGrp="1"/>
          </p:cNvSpPr>
          <p:nvPr>
            <p:ph type="sldNum" idx="12"/>
          </p:nvPr>
        </p:nvSpPr>
        <p:spPr>
          <a:xfrm>
            <a:off x="3856737" y="9442154"/>
            <a:ext cx="2950475" cy="49877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101</a:t>
            </a:fld>
            <a:endParaRPr/>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6"/>
        <p:cNvGrpSpPr/>
        <p:nvPr/>
      </p:nvGrpSpPr>
      <p:grpSpPr>
        <a:xfrm>
          <a:off x="0" y="0"/>
          <a:ext cx="0" cy="0"/>
          <a:chOff x="0" y="0"/>
          <a:chExt cx="0" cy="0"/>
        </a:xfrm>
      </p:grpSpPr>
      <p:sp>
        <p:nvSpPr>
          <p:cNvPr id="867" name="Google Shape;867;p102:notes"/>
          <p:cNvSpPr>
            <a:spLocks noGrp="1" noRot="1" noChangeAspect="1"/>
          </p:cNvSpPr>
          <p:nvPr>
            <p:ph type="sldImg" idx="2"/>
          </p:nvPr>
        </p:nvSpPr>
        <p:spPr>
          <a:xfrm>
            <a:off x="423863" y="1243013"/>
            <a:ext cx="5961062"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8" name="Google Shape;868;p102:notes"/>
          <p:cNvSpPr txBox="1">
            <a:spLocks noGrp="1"/>
          </p:cNvSpPr>
          <p:nvPr>
            <p:ph type="body" idx="1"/>
          </p:nvPr>
        </p:nvSpPr>
        <p:spPr>
          <a:xfrm>
            <a:off x="680879" y="4784070"/>
            <a:ext cx="5447030" cy="3914239"/>
          </a:xfrm>
          <a:prstGeom prst="rect">
            <a:avLst/>
          </a:prstGeom>
          <a:noFill/>
          <a:ln>
            <a:noFill/>
          </a:ln>
        </p:spPr>
        <p:txBody>
          <a:bodyPr spcFirstLastPara="1" wrap="square" lIns="91425" tIns="45700" rIns="91425" bIns="45700" anchor="t" anchorCtr="0">
            <a:noAutofit/>
          </a:bodyPr>
          <a:lstStyle/>
          <a:p>
            <a:pPr marL="0" marR="60325" lvl="0" indent="0" algn="l" rtl="0">
              <a:lnSpc>
                <a:spcPct val="115000"/>
              </a:lnSpc>
              <a:spcBef>
                <a:spcPts val="0"/>
              </a:spcBef>
              <a:spcAft>
                <a:spcPts val="0"/>
              </a:spcAft>
              <a:buClr>
                <a:schemeClr val="dk1"/>
              </a:buClr>
              <a:buSzPts val="1200"/>
              <a:buFont typeface="Calibri"/>
              <a:buNone/>
            </a:pPr>
            <a:r>
              <a:rPr lang="en-GB" b="1" u="sng">
                <a:latin typeface="Calibri"/>
                <a:ea typeface="Calibri"/>
                <a:cs typeface="Calibri"/>
                <a:sym typeface="Calibri"/>
              </a:rPr>
              <a:t>Artigo 27: Trabalho e emprego (continuação)</a:t>
            </a:r>
            <a:endParaRPr>
              <a:latin typeface="Calibri"/>
              <a:ea typeface="Calibri"/>
              <a:cs typeface="Calibri"/>
              <a:sym typeface="Calibri"/>
            </a:endParaRPr>
          </a:p>
          <a:p>
            <a:pPr marL="628650" marR="60325" lvl="1" indent="-95250" algn="just" rtl="0">
              <a:lnSpc>
                <a:spcPct val="115000"/>
              </a:lnSpc>
              <a:spcBef>
                <a:spcPts val="0"/>
              </a:spcBef>
              <a:spcAft>
                <a:spcPts val="0"/>
              </a:spcAft>
              <a:buClr>
                <a:schemeClr val="dk1"/>
              </a:buClr>
              <a:buSzPts val="1200"/>
              <a:buFont typeface="Arial"/>
              <a:buNone/>
            </a:pPr>
            <a:endParaRPr>
              <a:latin typeface="Calibri"/>
              <a:ea typeface="Calibri"/>
              <a:cs typeface="Calibri"/>
              <a:sym typeface="Calibri"/>
            </a:endParaRPr>
          </a:p>
          <a:p>
            <a:pPr marL="171450" lvl="0" indent="-171450" algn="l" rtl="0">
              <a:spcBef>
                <a:spcPts val="0"/>
              </a:spcBef>
              <a:spcAft>
                <a:spcPts val="0"/>
              </a:spcAft>
              <a:buClr>
                <a:schemeClr val="dk1"/>
              </a:buClr>
              <a:buSzPts val="1200"/>
              <a:buFont typeface="Arial"/>
              <a:buChar char="•"/>
            </a:pPr>
            <a:r>
              <a:rPr lang="en-GB" sz="1200" b="0" i="0" u="none" strike="noStrike">
                <a:solidFill>
                  <a:schemeClr val="dk1"/>
                </a:solidFill>
                <a:latin typeface="Calibri"/>
                <a:ea typeface="Calibri"/>
                <a:cs typeface="Calibri"/>
                <a:sym typeface="Calibri"/>
              </a:rPr>
              <a:t>O direito de trabalhar em igualdade de condições com os demais é outro direito que muitas vezes é negado às pessoas com deficiências psicossociais, intelectuais ou cognitivas, pois elas são erroneamente consideradas incapazes, pouco confiáveis ou perigosas. </a:t>
            </a:r>
            <a:br>
              <a:rPr lang="en-GB" sz="1200" b="0" i="0" u="none" strike="noStrike">
                <a:solidFill>
                  <a:schemeClr val="dk1"/>
                </a:solidFill>
                <a:latin typeface="Calibri"/>
                <a:ea typeface="Calibri"/>
                <a:cs typeface="Calibri"/>
                <a:sym typeface="Calibri"/>
              </a:rPr>
            </a:br>
            <a:endParaRPr sz="1200" b="0" i="0" u="none" strike="noStrike">
              <a:solidFill>
                <a:schemeClr val="dk1"/>
              </a:solidFill>
              <a:latin typeface="Calibri"/>
              <a:ea typeface="Calibri"/>
              <a:cs typeface="Calibri"/>
              <a:sym typeface="Calibri"/>
            </a:endParaRPr>
          </a:p>
          <a:p>
            <a:pPr marL="171450" lvl="0" indent="-171450" algn="l" rtl="0">
              <a:spcBef>
                <a:spcPts val="0"/>
              </a:spcBef>
              <a:spcAft>
                <a:spcPts val="0"/>
              </a:spcAft>
              <a:buClr>
                <a:schemeClr val="dk1"/>
              </a:buClr>
              <a:buSzPts val="1200"/>
              <a:buFont typeface="Arial"/>
              <a:buChar char="•"/>
            </a:pPr>
            <a:r>
              <a:rPr lang="en-GB" sz="1200" b="0" i="0" u="none" strike="noStrike">
                <a:solidFill>
                  <a:schemeClr val="dk1"/>
                </a:solidFill>
                <a:latin typeface="Calibri"/>
                <a:ea typeface="Calibri"/>
                <a:cs typeface="Calibri"/>
                <a:sym typeface="Calibri"/>
              </a:rPr>
              <a:t>Os governos devem combater esses estereótipos por meio de leis, políticas e medidas de conscientização desenvolvidas com a participação ativa e a liderança das pessoas com deficiência. </a:t>
            </a:r>
            <a:br>
              <a:rPr lang="en-GB" sz="1200" b="0" i="0" u="none" strike="noStrike">
                <a:solidFill>
                  <a:schemeClr val="dk1"/>
                </a:solidFill>
                <a:latin typeface="Calibri"/>
                <a:ea typeface="Calibri"/>
                <a:cs typeface="Calibri"/>
                <a:sym typeface="Calibri"/>
              </a:rPr>
            </a:br>
            <a:endParaRPr sz="1200" b="0" i="0" u="none" strike="noStrike">
              <a:solidFill>
                <a:schemeClr val="dk1"/>
              </a:solidFill>
              <a:latin typeface="Calibri"/>
              <a:ea typeface="Calibri"/>
              <a:cs typeface="Calibri"/>
              <a:sym typeface="Calibri"/>
            </a:endParaRPr>
          </a:p>
          <a:p>
            <a:pPr marL="171450" lvl="0" indent="-171450" algn="l" rtl="0">
              <a:spcBef>
                <a:spcPts val="0"/>
              </a:spcBef>
              <a:spcAft>
                <a:spcPts val="0"/>
              </a:spcAft>
              <a:buClr>
                <a:schemeClr val="dk1"/>
              </a:buClr>
              <a:buSzPts val="1200"/>
              <a:buFont typeface="Arial"/>
              <a:buChar char="•"/>
            </a:pPr>
            <a:r>
              <a:rPr lang="en-GB" sz="1200" b="0" i="0" u="none" strike="noStrike">
                <a:solidFill>
                  <a:schemeClr val="dk1"/>
                </a:solidFill>
                <a:latin typeface="Calibri"/>
                <a:ea typeface="Calibri"/>
                <a:cs typeface="Calibri"/>
                <a:sym typeface="Calibri"/>
              </a:rPr>
              <a:t>Além disso, as pessoas com deficiência podem enfrentar discriminação indireta quando as leis e práticas parecem ser neutras, mas resultam em desvantagens desproporcionais para as pessoas com deficiência. </a:t>
            </a:r>
            <a:endParaRPr/>
          </a:p>
          <a:p>
            <a:pPr marL="628650" lvl="1" indent="-171450" algn="l" rtl="0">
              <a:spcBef>
                <a:spcPts val="0"/>
              </a:spcBef>
              <a:spcAft>
                <a:spcPts val="0"/>
              </a:spcAft>
              <a:buClr>
                <a:schemeClr val="dk1"/>
              </a:buClr>
              <a:buSzPts val="1200"/>
              <a:buFont typeface="Arial"/>
              <a:buChar char="•"/>
            </a:pPr>
            <a:r>
              <a:rPr lang="en-GB" sz="1200" b="0" i="0" u="none" strike="noStrike">
                <a:solidFill>
                  <a:schemeClr val="dk1"/>
                </a:solidFill>
                <a:latin typeface="Calibri"/>
                <a:ea typeface="Calibri"/>
                <a:cs typeface="Calibri"/>
                <a:sym typeface="Calibri"/>
              </a:rPr>
              <a:t>Por exemplo, pessoas com deficiências psicossociais podem ser rejeitadas como candidatas a empregos por terem passado por períodos de desemprego.</a:t>
            </a:r>
            <a:endParaRPr/>
          </a:p>
          <a:p>
            <a:pPr marL="628650" marR="60325" lvl="1" indent="-95250" algn="just" rtl="0">
              <a:lnSpc>
                <a:spcPct val="115000"/>
              </a:lnSpc>
              <a:spcBef>
                <a:spcPts val="0"/>
              </a:spcBef>
              <a:spcAft>
                <a:spcPts val="0"/>
              </a:spcAft>
              <a:buClr>
                <a:schemeClr val="dk1"/>
              </a:buClr>
              <a:buSzPts val="1200"/>
              <a:buFont typeface="Arial"/>
              <a:buNone/>
            </a:pPr>
            <a:endParaRPr>
              <a:latin typeface="Calibri"/>
              <a:ea typeface="Calibri"/>
              <a:cs typeface="Calibri"/>
              <a:sym typeface="Calibri"/>
            </a:endParaRPr>
          </a:p>
          <a:p>
            <a:pPr marL="0" lvl="0" indent="0" algn="l" rtl="0">
              <a:spcBef>
                <a:spcPts val="0"/>
              </a:spcBef>
              <a:spcAft>
                <a:spcPts val="0"/>
              </a:spcAft>
              <a:buNone/>
            </a:pPr>
            <a:endParaRPr/>
          </a:p>
        </p:txBody>
      </p:sp>
      <p:sp>
        <p:nvSpPr>
          <p:cNvPr id="869" name="Google Shape;869;p102:notes"/>
          <p:cNvSpPr txBox="1">
            <a:spLocks noGrp="1"/>
          </p:cNvSpPr>
          <p:nvPr>
            <p:ph type="sldNum" idx="12"/>
          </p:nvPr>
        </p:nvSpPr>
        <p:spPr>
          <a:xfrm>
            <a:off x="3856737" y="9442154"/>
            <a:ext cx="2950475" cy="49877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102</a:t>
            </a:fld>
            <a:endParaRPr/>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4"/>
        <p:cNvGrpSpPr/>
        <p:nvPr/>
      </p:nvGrpSpPr>
      <p:grpSpPr>
        <a:xfrm>
          <a:off x="0" y="0"/>
          <a:ext cx="0" cy="0"/>
          <a:chOff x="0" y="0"/>
          <a:chExt cx="0" cy="0"/>
        </a:xfrm>
      </p:grpSpPr>
      <p:sp>
        <p:nvSpPr>
          <p:cNvPr id="875" name="Google Shape;875;p103:notes"/>
          <p:cNvSpPr>
            <a:spLocks noGrp="1" noRot="1" noChangeAspect="1"/>
          </p:cNvSpPr>
          <p:nvPr>
            <p:ph type="sldImg" idx="2"/>
          </p:nvPr>
        </p:nvSpPr>
        <p:spPr>
          <a:xfrm>
            <a:off x="423863" y="1243013"/>
            <a:ext cx="5961062"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76" name="Google Shape;876;p103:notes"/>
          <p:cNvSpPr txBox="1">
            <a:spLocks noGrp="1"/>
          </p:cNvSpPr>
          <p:nvPr>
            <p:ph type="body" idx="1"/>
          </p:nvPr>
        </p:nvSpPr>
        <p:spPr>
          <a:xfrm>
            <a:off x="680879" y="4784070"/>
            <a:ext cx="5447030" cy="3914239"/>
          </a:xfrm>
          <a:prstGeom prst="rect">
            <a:avLst/>
          </a:prstGeom>
          <a:noFill/>
          <a:ln>
            <a:noFill/>
          </a:ln>
        </p:spPr>
        <p:txBody>
          <a:bodyPr spcFirstLastPara="1" wrap="square" lIns="91425" tIns="45700" rIns="91425" bIns="45700" anchor="t" anchorCtr="0">
            <a:noAutofit/>
          </a:bodyPr>
          <a:lstStyle/>
          <a:p>
            <a:pPr marL="0" marR="60325" lvl="0" indent="0" algn="l" rtl="0">
              <a:lnSpc>
                <a:spcPct val="115000"/>
              </a:lnSpc>
              <a:spcBef>
                <a:spcPts val="0"/>
              </a:spcBef>
              <a:spcAft>
                <a:spcPts val="0"/>
              </a:spcAft>
              <a:buClr>
                <a:schemeClr val="dk1"/>
              </a:buClr>
              <a:buSzPts val="1200"/>
              <a:buFont typeface="Calibri"/>
              <a:buNone/>
            </a:pPr>
            <a:r>
              <a:rPr lang="en-GB" sz="1200">
                <a:solidFill>
                  <a:schemeClr val="dk1"/>
                </a:solidFill>
                <a:latin typeface="Calibri"/>
                <a:ea typeface="Calibri"/>
                <a:cs typeface="Calibri"/>
                <a:sym typeface="Calibri"/>
              </a:rPr>
              <a:t>Você pode mostrar aos participantes os seguintes vídeos</a:t>
            </a:r>
            <a:r>
              <a:rPr lang="en-GB" sz="1400">
                <a:solidFill>
                  <a:srgbClr val="4F81BD"/>
                </a:solidFill>
                <a:latin typeface="Calibri"/>
                <a:ea typeface="Calibri"/>
                <a:cs typeface="Calibri"/>
                <a:sym typeface="Calibri"/>
              </a:rPr>
              <a:t>:</a:t>
            </a:r>
            <a:endParaRPr sz="1400">
              <a:solidFill>
                <a:srgbClr val="000000"/>
              </a:solidFill>
              <a:latin typeface="Calibri"/>
              <a:ea typeface="Calibri"/>
              <a:cs typeface="Calibri"/>
              <a:sym typeface="Calibri"/>
            </a:endParaRPr>
          </a:p>
          <a:p>
            <a:pPr marL="0" marR="60325" lvl="0" indent="0" algn="l" rtl="0">
              <a:lnSpc>
                <a:spcPct val="115000"/>
              </a:lnSpc>
              <a:spcBef>
                <a:spcPts val="0"/>
              </a:spcBef>
              <a:spcAft>
                <a:spcPts val="0"/>
              </a:spcAft>
              <a:buNone/>
            </a:pPr>
            <a:endParaRPr>
              <a:latin typeface="Calibri"/>
              <a:ea typeface="Calibri"/>
              <a:cs typeface="Calibri"/>
              <a:sym typeface="Calibri"/>
            </a:endParaRPr>
          </a:p>
          <a:p>
            <a:pPr marL="0" lvl="0" indent="0" algn="l" rtl="0">
              <a:spcBef>
                <a:spcPts val="0"/>
              </a:spcBef>
              <a:spcAft>
                <a:spcPts val="0"/>
              </a:spcAft>
              <a:buNone/>
            </a:pPr>
            <a:r>
              <a:rPr lang="en-GB" sz="1200">
                <a:solidFill>
                  <a:schemeClr val="dk1"/>
                </a:solidFill>
                <a:latin typeface="Calibri"/>
                <a:ea typeface="Calibri"/>
                <a:cs typeface="Calibri"/>
                <a:sym typeface="Calibri"/>
              </a:rPr>
              <a:t>Kate Swaffer (2019) Kate Swaffer - Dementia, Disability &amp; Rights </a:t>
            </a:r>
            <a:r>
              <a:rPr lang="en-GB" sz="1200" u="sng">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https://www.youtube.com/watch?v=9USeDHQCKoA&amp;feature=youtu.be</a:t>
            </a:r>
            <a:r>
              <a:rPr lang="en-GB" sz="1200">
                <a:solidFill>
                  <a:schemeClr val="dk1"/>
                </a:solidFill>
                <a:latin typeface="Calibri"/>
                <a:ea typeface="Calibri"/>
                <a:cs typeface="Calibri"/>
                <a:sym typeface="Calibri"/>
              </a:rPr>
              <a:t> </a:t>
            </a:r>
            <a:r>
              <a:rPr lang="en-GB"/>
              <a:t>(1:43 minutos): (acesso em 4 de abril de 2019).</a:t>
            </a:r>
            <a:r>
              <a:rPr lang="en-GB" sz="1200">
                <a:solidFill>
                  <a:schemeClr val="dk1"/>
                </a:solidFill>
                <a:latin typeface="Calibri"/>
                <a:ea typeface="Calibri"/>
                <a:cs typeface="Calibri"/>
                <a:sym typeface="Calibri"/>
              </a:rPr>
              <a:t> </a:t>
            </a:r>
            <a:endParaRPr/>
          </a:p>
          <a:p>
            <a:pPr marL="0" lvl="0" indent="0" algn="l" rtl="0">
              <a:spcBef>
                <a:spcPts val="0"/>
              </a:spcBef>
              <a:spcAft>
                <a:spcPts val="0"/>
              </a:spcAft>
              <a:buNone/>
            </a:pPr>
            <a:r>
              <a:rPr lang="en-GB" sz="1200" b="0" i="0" u="none" strike="noStrike">
                <a:solidFill>
                  <a:schemeClr val="dk1"/>
                </a:solidFill>
                <a:latin typeface="Calibri"/>
                <a:ea typeface="Calibri"/>
                <a:cs typeface="Calibri"/>
                <a:sym typeface="Calibri"/>
              </a:rPr>
              <a:t>Kate Swaffer compartilha sua história de como é viver com demência e perder o emprego por não poder dirigir.</a:t>
            </a:r>
            <a:endParaRPr/>
          </a:p>
          <a:p>
            <a:pPr marL="0" lvl="0" indent="0" algn="l" rtl="0">
              <a:lnSpc>
                <a:spcPct val="115000"/>
              </a:lnSpc>
              <a:spcBef>
                <a:spcPts val="0"/>
              </a:spcBef>
              <a:spcAft>
                <a:spcPts val="0"/>
              </a:spcAft>
              <a:buNone/>
            </a:pPr>
            <a:r>
              <a:rPr lang="en-GB">
                <a:latin typeface="Calibri"/>
                <a:ea typeface="Calibri"/>
                <a:cs typeface="Calibri"/>
                <a:sym typeface="Calibri"/>
              </a:rPr>
              <a:t> </a:t>
            </a:r>
            <a:endParaRPr>
              <a:latin typeface="Calibri"/>
              <a:ea typeface="Calibri"/>
              <a:cs typeface="Calibri"/>
              <a:sym typeface="Calibri"/>
            </a:endParaRPr>
          </a:p>
          <a:p>
            <a:pPr marL="0" lvl="0" indent="0" algn="l" rtl="0">
              <a:lnSpc>
                <a:spcPct val="115000"/>
              </a:lnSpc>
              <a:spcBef>
                <a:spcPts val="0"/>
              </a:spcBef>
              <a:spcAft>
                <a:spcPts val="0"/>
              </a:spcAft>
              <a:buNone/>
            </a:pPr>
            <a:endParaRPr>
              <a:latin typeface="Calibri"/>
              <a:ea typeface="Calibri"/>
              <a:cs typeface="Calibri"/>
              <a:sym typeface="Calibri"/>
            </a:endParaRPr>
          </a:p>
          <a:p>
            <a:pPr marL="0" marR="0" lvl="0" indent="0" algn="l" rtl="0">
              <a:lnSpc>
                <a:spcPct val="115000"/>
              </a:lnSpc>
              <a:spcBef>
                <a:spcPts val="0"/>
              </a:spcBef>
              <a:spcAft>
                <a:spcPts val="0"/>
              </a:spcAft>
              <a:buClr>
                <a:schemeClr val="dk1"/>
              </a:buClr>
              <a:buSzPts val="1200"/>
              <a:buFont typeface="Calibri"/>
              <a:buNone/>
            </a:pPr>
            <a:r>
              <a:rPr lang="en-GB">
                <a:latin typeface="Calibri"/>
                <a:ea typeface="Calibri"/>
                <a:cs typeface="Calibri"/>
                <a:sym typeface="Calibri"/>
              </a:rPr>
              <a:t>Working together. Ivymount School and PAHO. PAHO TV. </a:t>
            </a:r>
            <a:r>
              <a:rPr lang="en-GB" u="sng">
                <a:solidFill>
                  <a:srgbClr val="0000FF"/>
                </a:solidFill>
                <a:latin typeface="Calibri"/>
                <a:ea typeface="Calibri"/>
                <a:cs typeface="Calibri"/>
                <a:sym typeface="Calibri"/>
              </a:rPr>
              <a:t>https://youtu.be/WkNNhPnSCi8</a:t>
            </a:r>
            <a:r>
              <a:rPr lang="en-GB" sz="1200">
                <a:solidFill>
                  <a:schemeClr val="dk1"/>
                </a:solidFill>
                <a:latin typeface="Calibri"/>
                <a:ea typeface="Calibri"/>
                <a:cs typeface="Calibri"/>
                <a:sym typeface="Calibri"/>
              </a:rPr>
              <a:t>(acesso em 9 de abril de 2019).</a:t>
            </a:r>
            <a:endParaRPr/>
          </a:p>
          <a:p>
            <a:pPr marL="0" lvl="0" indent="0" algn="l" rtl="0">
              <a:lnSpc>
                <a:spcPct val="115000"/>
              </a:lnSpc>
              <a:spcBef>
                <a:spcPts val="0"/>
              </a:spcBef>
              <a:spcAft>
                <a:spcPts val="0"/>
              </a:spcAft>
              <a:buNone/>
            </a:pPr>
            <a:endParaRPr>
              <a:latin typeface="Calibri"/>
              <a:ea typeface="Calibri"/>
              <a:cs typeface="Calibri"/>
              <a:sym typeface="Calibri"/>
            </a:endParaRPr>
          </a:p>
          <a:p>
            <a:pPr marL="0" marR="60325" lvl="0" indent="0" algn="l" rtl="0">
              <a:lnSpc>
                <a:spcPct val="115000"/>
              </a:lnSpc>
              <a:spcBef>
                <a:spcPts val="0"/>
              </a:spcBef>
              <a:spcAft>
                <a:spcPts val="0"/>
              </a:spcAft>
              <a:buNone/>
            </a:pPr>
            <a:r>
              <a:rPr lang="en-GB">
                <a:solidFill>
                  <a:srgbClr val="4F81BD"/>
                </a:solidFill>
                <a:latin typeface="Calibri"/>
                <a:ea typeface="Calibri"/>
                <a:cs typeface="Calibri"/>
                <a:sym typeface="Calibri"/>
              </a:rPr>
              <a:t> </a:t>
            </a:r>
            <a:endParaRPr>
              <a:latin typeface="Calibri"/>
              <a:ea typeface="Calibri"/>
              <a:cs typeface="Calibri"/>
              <a:sym typeface="Calibri"/>
            </a:endParaRPr>
          </a:p>
          <a:p>
            <a:pPr marL="0" lvl="0" indent="0" algn="l" rtl="0">
              <a:spcBef>
                <a:spcPts val="0"/>
              </a:spcBef>
              <a:spcAft>
                <a:spcPts val="0"/>
              </a:spcAft>
              <a:buNone/>
            </a:pPr>
            <a:r>
              <a:rPr lang="en-GB" sz="1050">
                <a:latin typeface="Calibri"/>
                <a:ea typeface="Calibri"/>
                <a:cs typeface="Calibri"/>
                <a:sym typeface="Calibri"/>
              </a:rPr>
              <a:t> </a:t>
            </a:r>
            <a:endParaRPr sz="1050">
              <a:latin typeface="Calibri"/>
              <a:ea typeface="Calibri"/>
              <a:cs typeface="Calibri"/>
              <a:sym typeface="Calibri"/>
            </a:endParaRPr>
          </a:p>
          <a:p>
            <a:pPr marL="0" lvl="0" indent="0" algn="l" rtl="0">
              <a:spcBef>
                <a:spcPts val="1000"/>
              </a:spcBef>
              <a:spcAft>
                <a:spcPts val="0"/>
              </a:spcAft>
              <a:buNone/>
            </a:pPr>
            <a:endParaRPr/>
          </a:p>
        </p:txBody>
      </p:sp>
      <p:sp>
        <p:nvSpPr>
          <p:cNvPr id="877" name="Google Shape;877;p103:notes"/>
          <p:cNvSpPr txBox="1">
            <a:spLocks noGrp="1"/>
          </p:cNvSpPr>
          <p:nvPr>
            <p:ph type="sldNum" idx="12"/>
          </p:nvPr>
        </p:nvSpPr>
        <p:spPr>
          <a:xfrm>
            <a:off x="3856737" y="9442154"/>
            <a:ext cx="2950475" cy="49877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103</a:t>
            </a:fld>
            <a:endParaRPr/>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2"/>
        <p:cNvGrpSpPr/>
        <p:nvPr/>
      </p:nvGrpSpPr>
      <p:grpSpPr>
        <a:xfrm>
          <a:off x="0" y="0"/>
          <a:ext cx="0" cy="0"/>
          <a:chOff x="0" y="0"/>
          <a:chExt cx="0" cy="0"/>
        </a:xfrm>
      </p:grpSpPr>
      <p:sp>
        <p:nvSpPr>
          <p:cNvPr id="883" name="Google Shape;883;p104:notes"/>
          <p:cNvSpPr>
            <a:spLocks noGrp="1" noRot="1" noChangeAspect="1"/>
          </p:cNvSpPr>
          <p:nvPr>
            <p:ph type="sldImg" idx="2"/>
          </p:nvPr>
        </p:nvSpPr>
        <p:spPr>
          <a:xfrm>
            <a:off x="423863" y="1243013"/>
            <a:ext cx="5961062"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4" name="Google Shape;884;p104:notes"/>
          <p:cNvSpPr txBox="1">
            <a:spLocks noGrp="1"/>
          </p:cNvSpPr>
          <p:nvPr>
            <p:ph type="body" idx="1"/>
          </p:nvPr>
        </p:nvSpPr>
        <p:spPr>
          <a:xfrm>
            <a:off x="680879" y="4784070"/>
            <a:ext cx="5447030" cy="4658083"/>
          </a:xfrm>
          <a:prstGeom prst="rect">
            <a:avLst/>
          </a:prstGeom>
          <a:noFill/>
          <a:ln>
            <a:noFill/>
          </a:ln>
        </p:spPr>
        <p:txBody>
          <a:bodyPr spcFirstLastPara="1" wrap="square" lIns="91425" tIns="45700" rIns="91425" bIns="45700" anchor="t" anchorCtr="0">
            <a:noAutofit/>
          </a:bodyPr>
          <a:lstStyle/>
          <a:p>
            <a:pPr marL="800100" marR="60325" lvl="1" indent="-266700" algn="l" rtl="0">
              <a:lnSpc>
                <a:spcPct val="115000"/>
              </a:lnSpc>
              <a:spcBef>
                <a:spcPts val="0"/>
              </a:spcBef>
              <a:spcAft>
                <a:spcPts val="0"/>
              </a:spcAft>
              <a:buClr>
                <a:schemeClr val="dk1"/>
              </a:buClr>
              <a:buSzPts val="1200"/>
              <a:buFont typeface="Noto Sans Symbols"/>
              <a:buNone/>
            </a:pPr>
            <a:endParaRPr>
              <a:latin typeface="Calibri"/>
              <a:ea typeface="Calibri"/>
              <a:cs typeface="Calibri"/>
              <a:sym typeface="Calibri"/>
            </a:endParaRPr>
          </a:p>
          <a:p>
            <a:pPr marL="0" lvl="0" indent="0" algn="l" rtl="0">
              <a:spcBef>
                <a:spcPts val="0"/>
              </a:spcBef>
              <a:spcAft>
                <a:spcPts val="0"/>
              </a:spcAft>
              <a:buNone/>
            </a:pPr>
            <a:r>
              <a:rPr lang="en-GB" sz="1200" b="1" u="sng">
                <a:solidFill>
                  <a:schemeClr val="dk1"/>
                </a:solidFill>
                <a:latin typeface="Calibri"/>
                <a:ea typeface="Calibri"/>
                <a:cs typeface="Calibri"/>
                <a:sym typeface="Calibri"/>
              </a:rPr>
              <a:t>Artigo 28: Padrão de vida e proteção social adequados </a:t>
            </a:r>
            <a:endParaRPr sz="1200" b="1">
              <a:solidFill>
                <a:schemeClr val="dk1"/>
              </a:solidFill>
              <a:latin typeface="Calibri"/>
              <a:ea typeface="Calibri"/>
              <a:cs typeface="Calibri"/>
              <a:sym typeface="Calibri"/>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171450" lvl="0" indent="-171450" algn="l" rtl="0">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Em muitas partes do mundo, as pessoas que vivem com deficiências psicossociais, intelectuais ou cognitivas não têm acesso a padrões de vida adequados. </a:t>
            </a:r>
            <a:endParaRPr/>
          </a:p>
          <a:p>
            <a:pPr marL="171450" lvl="0" indent="-171450" algn="l" rtl="0">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Por vezes, as condições em que vivem são tão ruins que podem constituir um tratamento desumano e degradante. </a:t>
            </a:r>
            <a:endParaRPr/>
          </a:p>
          <a:p>
            <a:pPr marL="628650" marR="0" lvl="1" indent="-171450" algn="l" rtl="0">
              <a:lnSpc>
                <a:spcPct val="100000"/>
              </a:lnSpc>
              <a:spcBef>
                <a:spcPts val="0"/>
              </a:spcBef>
              <a:spcAft>
                <a:spcPts val="0"/>
              </a:spcAft>
              <a:buClr>
                <a:schemeClr val="dk1"/>
              </a:buClr>
              <a:buSzPts val="1200"/>
              <a:buFont typeface="Arial"/>
              <a:buChar char="•"/>
            </a:pPr>
            <a:r>
              <a:rPr lang="en-GB" sz="1200" b="0" i="0" u="none" strike="noStrike">
                <a:solidFill>
                  <a:schemeClr val="dk1"/>
                </a:solidFill>
                <a:latin typeface="Calibri"/>
                <a:ea typeface="Calibri"/>
                <a:cs typeface="Calibri"/>
                <a:sym typeface="Calibri"/>
              </a:rPr>
              <a:t>(por exemplo, instalações negligenciadas, comida de má qualidade, condições de higiene péssimas, etc.).</a:t>
            </a:r>
            <a:endParaRPr sz="1200">
              <a:solidFill>
                <a:schemeClr val="dk1"/>
              </a:solidFill>
              <a:latin typeface="Calibri"/>
              <a:ea typeface="Calibri"/>
              <a:cs typeface="Calibri"/>
              <a:sym typeface="Calibri"/>
            </a:endParaRPr>
          </a:p>
          <a:p>
            <a:pPr marL="171450" lvl="0" indent="-171450" algn="l" rtl="0">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Em países onde muitas pessoas são afetadas pela pobreza e onde os mecanismos de proteção social são limitados, as pessoas com deficiência são ainda mais vulneráveis à pobreza e à falta de moradia. </a:t>
            </a:r>
            <a:endParaRPr/>
          </a:p>
          <a:p>
            <a:pPr marL="171450" lvl="0" indent="-171450" algn="l" rtl="0">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O Artigo 28 reconhece o direito das pessoas com deficiência e suas famílias à proteção social sem discriminação. </a:t>
            </a:r>
            <a:endParaRPr/>
          </a:p>
          <a:p>
            <a:pPr marL="628650" lvl="1" indent="-171450" algn="l" rtl="0">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Também reconhece a necessidade de garantir o acesso a programas de proteção social e redução da pobreza para todos – grupos particularmente vulneráveis e segmentos populacionais como mulheres, meninas e idosos com deficiência. </a:t>
            </a:r>
            <a:endParaRPr/>
          </a:p>
          <a:p>
            <a:pPr marL="800100" marR="60325" lvl="1" indent="-266700" algn="l" rtl="0">
              <a:lnSpc>
                <a:spcPct val="115000"/>
              </a:lnSpc>
              <a:spcBef>
                <a:spcPts val="0"/>
              </a:spcBef>
              <a:spcAft>
                <a:spcPts val="0"/>
              </a:spcAft>
              <a:buClr>
                <a:schemeClr val="dk1"/>
              </a:buClr>
              <a:buSzPts val="1200"/>
              <a:buFont typeface="Noto Sans Symbols"/>
              <a:buNone/>
            </a:pPr>
            <a:endParaRPr>
              <a:latin typeface="Calibri"/>
              <a:ea typeface="Calibri"/>
              <a:cs typeface="Calibri"/>
              <a:sym typeface="Calibri"/>
            </a:endParaRPr>
          </a:p>
          <a:p>
            <a:pPr marL="0" lvl="0" indent="0" algn="l" rtl="0">
              <a:spcBef>
                <a:spcPts val="0"/>
              </a:spcBef>
              <a:spcAft>
                <a:spcPts val="0"/>
              </a:spcAft>
              <a:buNone/>
            </a:pPr>
            <a:endParaRPr/>
          </a:p>
        </p:txBody>
      </p:sp>
      <p:sp>
        <p:nvSpPr>
          <p:cNvPr id="885" name="Google Shape;885;p104:notes"/>
          <p:cNvSpPr txBox="1">
            <a:spLocks noGrp="1"/>
          </p:cNvSpPr>
          <p:nvPr>
            <p:ph type="sldNum" idx="12"/>
          </p:nvPr>
        </p:nvSpPr>
        <p:spPr>
          <a:xfrm>
            <a:off x="3856737" y="9442154"/>
            <a:ext cx="2950475" cy="49877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104</a:t>
            </a:fld>
            <a:endParaRPr/>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0"/>
        <p:cNvGrpSpPr/>
        <p:nvPr/>
      </p:nvGrpSpPr>
      <p:grpSpPr>
        <a:xfrm>
          <a:off x="0" y="0"/>
          <a:ext cx="0" cy="0"/>
          <a:chOff x="0" y="0"/>
          <a:chExt cx="0" cy="0"/>
        </a:xfrm>
      </p:grpSpPr>
      <p:sp>
        <p:nvSpPr>
          <p:cNvPr id="891" name="Google Shape;891;p105:notes"/>
          <p:cNvSpPr>
            <a:spLocks noGrp="1" noRot="1" noChangeAspect="1"/>
          </p:cNvSpPr>
          <p:nvPr>
            <p:ph type="sldImg" idx="2"/>
          </p:nvPr>
        </p:nvSpPr>
        <p:spPr>
          <a:xfrm>
            <a:off x="423863" y="1243013"/>
            <a:ext cx="5961062"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92" name="Google Shape;892;p105:notes"/>
          <p:cNvSpPr txBox="1">
            <a:spLocks noGrp="1"/>
          </p:cNvSpPr>
          <p:nvPr>
            <p:ph type="body" idx="1"/>
          </p:nvPr>
        </p:nvSpPr>
        <p:spPr>
          <a:xfrm>
            <a:off x="680879" y="4784070"/>
            <a:ext cx="5447030" cy="4658083"/>
          </a:xfrm>
          <a:prstGeom prst="rect">
            <a:avLst/>
          </a:prstGeom>
          <a:noFill/>
          <a:ln>
            <a:noFill/>
          </a:ln>
        </p:spPr>
        <p:txBody>
          <a:bodyPr spcFirstLastPara="1" wrap="square" lIns="91425" tIns="45700" rIns="91425" bIns="45700" anchor="t" anchorCtr="0">
            <a:noAutofit/>
          </a:bodyPr>
          <a:lstStyle/>
          <a:p>
            <a:pPr marL="0" marR="60325" lvl="0" indent="0" algn="l" rtl="0">
              <a:lnSpc>
                <a:spcPct val="115000"/>
              </a:lnSpc>
              <a:spcBef>
                <a:spcPts val="0"/>
              </a:spcBef>
              <a:spcAft>
                <a:spcPts val="0"/>
              </a:spcAft>
              <a:buClr>
                <a:schemeClr val="dk1"/>
              </a:buClr>
              <a:buSzPts val="1200"/>
              <a:buFont typeface="Calibri"/>
              <a:buNone/>
            </a:pPr>
            <a:r>
              <a:rPr lang="en-GB" sz="1200" b="1" u="sng">
                <a:solidFill>
                  <a:schemeClr val="dk1"/>
                </a:solidFill>
                <a:latin typeface="Calibri"/>
                <a:ea typeface="Calibri"/>
                <a:cs typeface="Calibri"/>
                <a:sym typeface="Calibri"/>
              </a:rPr>
              <a:t>Artigo 28: Padrão de vida e proteção social adequados </a:t>
            </a:r>
            <a:r>
              <a:rPr lang="en-GB" sz="1200" b="1" u="none">
                <a:solidFill>
                  <a:schemeClr val="dk1"/>
                </a:solidFill>
                <a:latin typeface="Calibri"/>
                <a:ea typeface="Calibri"/>
                <a:cs typeface="Calibri"/>
                <a:sym typeface="Calibri"/>
              </a:rPr>
              <a:t> </a:t>
            </a:r>
            <a:r>
              <a:rPr lang="en-GB" sz="1100" b="1" u="sng">
                <a:latin typeface="Calibri"/>
                <a:ea typeface="Calibri"/>
                <a:cs typeface="Calibri"/>
                <a:sym typeface="Calibri"/>
              </a:rPr>
              <a:t>(continuação)</a:t>
            </a:r>
            <a:br>
              <a:rPr lang="en-GB" sz="1200">
                <a:solidFill>
                  <a:schemeClr val="dk1"/>
                </a:solidFill>
                <a:latin typeface="Calibri"/>
                <a:ea typeface="Calibri"/>
                <a:cs typeface="Calibri"/>
                <a:sym typeface="Calibri"/>
              </a:rPr>
            </a:br>
            <a:endParaRPr sz="1200">
              <a:solidFill>
                <a:schemeClr val="dk1"/>
              </a:solidFill>
              <a:latin typeface="Calibri"/>
              <a:ea typeface="Calibri"/>
              <a:cs typeface="Calibri"/>
              <a:sym typeface="Calibri"/>
            </a:endParaRPr>
          </a:p>
          <a:p>
            <a:pPr marL="171450" lvl="0" indent="-171450" algn="l" rtl="0">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Os governos têm a obrigação de tomar as medidas apropriadas para promover esse direito, inclusive garantindo: acesso à água potável; </a:t>
            </a:r>
            <a:endParaRPr/>
          </a:p>
          <a:p>
            <a:pPr marL="628650" lvl="1" indent="-171450" algn="l" rtl="0">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acesso a serviços e assistência relacionados à deficiência (benefícios, aconselhamento, treinamento, serviços de descanso, etc.); </a:t>
            </a:r>
            <a:endParaRPr/>
          </a:p>
          <a:p>
            <a:pPr marL="628650" lvl="1" indent="-171450" algn="l" rtl="0">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acesso a programas e serviços para garantir que pessoas com deficiência não vivam na pobreza; </a:t>
            </a:r>
            <a:endParaRPr/>
          </a:p>
          <a:p>
            <a:pPr marL="628650" lvl="1" indent="-171450" algn="l" rtl="0">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acesso à moradia pública; </a:t>
            </a:r>
            <a:endParaRPr/>
          </a:p>
          <a:p>
            <a:pPr marL="628650" lvl="1" indent="-171450" algn="l" rtl="0">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acesso a benefícios e programas de aposentadoria (pensões, apoio a idosos, etc.). </a:t>
            </a:r>
            <a:br>
              <a:rPr lang="en-GB" sz="1200">
                <a:solidFill>
                  <a:schemeClr val="dk1"/>
                </a:solidFill>
                <a:latin typeface="Calibri"/>
                <a:ea typeface="Calibri"/>
                <a:cs typeface="Calibri"/>
                <a:sym typeface="Calibri"/>
              </a:rPr>
            </a:br>
            <a:endParaRPr sz="1200">
              <a:solidFill>
                <a:schemeClr val="dk1"/>
              </a:solidFill>
              <a:latin typeface="Calibri"/>
              <a:ea typeface="Calibri"/>
              <a:cs typeface="Calibri"/>
              <a:sym typeface="Calibri"/>
            </a:endParaRPr>
          </a:p>
          <a:p>
            <a:pPr marL="171450" lvl="0" indent="-171450" algn="l" rtl="0">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Os programas de proteção social não devem aplicar requisitos adicionais às pessoas com deficiência que desejam acessá-los (por exemplo, um requisito para receber assistência médica para acessar outros serviços, ou desistir de trabalhar para receber benefícios, etc.). </a:t>
            </a:r>
            <a:endParaRPr/>
          </a:p>
          <a:p>
            <a:pPr marL="0" lvl="0" indent="0" algn="l" rtl="0">
              <a:spcBef>
                <a:spcPts val="0"/>
              </a:spcBef>
              <a:spcAft>
                <a:spcPts val="0"/>
              </a:spcAft>
              <a:buNone/>
            </a:pPr>
            <a:endParaRPr sz="1100"/>
          </a:p>
        </p:txBody>
      </p:sp>
      <p:sp>
        <p:nvSpPr>
          <p:cNvPr id="893" name="Google Shape;893;p105:notes"/>
          <p:cNvSpPr txBox="1">
            <a:spLocks noGrp="1"/>
          </p:cNvSpPr>
          <p:nvPr>
            <p:ph type="sldNum" idx="12"/>
          </p:nvPr>
        </p:nvSpPr>
        <p:spPr>
          <a:xfrm>
            <a:off x="3856737" y="9442154"/>
            <a:ext cx="2950475" cy="49877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105</a:t>
            </a:fld>
            <a:endParaRPr/>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8"/>
        <p:cNvGrpSpPr/>
        <p:nvPr/>
      </p:nvGrpSpPr>
      <p:grpSpPr>
        <a:xfrm>
          <a:off x="0" y="0"/>
          <a:ext cx="0" cy="0"/>
          <a:chOff x="0" y="0"/>
          <a:chExt cx="0" cy="0"/>
        </a:xfrm>
      </p:grpSpPr>
      <p:sp>
        <p:nvSpPr>
          <p:cNvPr id="899" name="Google Shape;899;p106:notes"/>
          <p:cNvSpPr>
            <a:spLocks noGrp="1" noRot="1" noChangeAspect="1"/>
          </p:cNvSpPr>
          <p:nvPr>
            <p:ph type="sldImg" idx="2"/>
          </p:nvPr>
        </p:nvSpPr>
        <p:spPr>
          <a:xfrm>
            <a:off x="423863" y="1243013"/>
            <a:ext cx="5961062"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00" name="Google Shape;900;p106:notes"/>
          <p:cNvSpPr txBox="1">
            <a:spLocks noGrp="1"/>
          </p:cNvSpPr>
          <p:nvPr>
            <p:ph type="body" idx="1"/>
          </p:nvPr>
        </p:nvSpPr>
        <p:spPr>
          <a:xfrm>
            <a:off x="680879" y="4784070"/>
            <a:ext cx="5447030" cy="3914239"/>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200" b="1" u="sng">
                <a:solidFill>
                  <a:schemeClr val="dk1"/>
                </a:solidFill>
                <a:latin typeface="Calibri"/>
                <a:ea typeface="Calibri"/>
                <a:cs typeface="Calibri"/>
                <a:sym typeface="Calibri"/>
              </a:rPr>
              <a:t>Artigo 29: Participação na vida política e pública </a:t>
            </a:r>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GB" sz="1200">
                <a:solidFill>
                  <a:schemeClr val="dk1"/>
                </a:solidFill>
                <a:latin typeface="Calibri"/>
                <a:ea typeface="Calibri"/>
                <a:cs typeface="Calibri"/>
                <a:sym typeface="Calibri"/>
              </a:rPr>
              <a:t>Peça ao grupo que leia a lista incluída no artigo 29. </a:t>
            </a:r>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GB" sz="1200">
                <a:solidFill>
                  <a:schemeClr val="dk1"/>
                </a:solidFill>
                <a:latin typeface="Calibri"/>
                <a:ea typeface="Calibri"/>
                <a:cs typeface="Calibri"/>
                <a:sym typeface="Calibri"/>
              </a:rPr>
              <a:t>As pessoas com deficiência têm o direito, como outras pessoas, de participar na vida política e pública: </a:t>
            </a:r>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171450" lvl="0" indent="-171450" algn="l" rtl="0">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A vida política inclui o direito de votar, concorrer a cargos, liderar campanhas, filiar-se a partidos políticos, etc. </a:t>
            </a:r>
            <a:endParaRPr/>
          </a:p>
          <a:p>
            <a:pPr marL="171450" lvl="0" indent="-171450" algn="l" rtl="0">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A vida pública inclui o direito de falar publicamente, filiar-se a sindicatos, filiar-se a ONGs e realizar campanhas de advocacy, etc.</a:t>
            </a:r>
            <a:endParaRPr/>
          </a:p>
          <a:p>
            <a:pPr marL="171450" lvl="0" indent="-95250" algn="l" rtl="0">
              <a:spcBef>
                <a:spcPts val="0"/>
              </a:spcBef>
              <a:spcAft>
                <a:spcPts val="0"/>
              </a:spcAft>
              <a:buClr>
                <a:schemeClr val="dk1"/>
              </a:buClr>
              <a:buSzPts val="1200"/>
              <a:buFont typeface="Arial"/>
              <a:buNone/>
            </a:pPr>
            <a:endParaRPr sz="12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GB" sz="1200">
                <a:solidFill>
                  <a:schemeClr val="dk1"/>
                </a:solidFill>
                <a:latin typeface="Calibri"/>
                <a:ea typeface="Calibri"/>
                <a:cs typeface="Calibri"/>
                <a:sym typeface="Calibri"/>
              </a:rPr>
              <a:t>Às pessoas com deficiências psicossociais, intelectuais ou cognitivas são frequentemente negados todos esses direitos, tanto na lei como na prática. Isso é contrário à CDPD. </a:t>
            </a:r>
            <a:endParaRPr/>
          </a:p>
          <a:p>
            <a:pPr marL="0" lvl="0" indent="0" algn="l" rtl="0">
              <a:spcBef>
                <a:spcPts val="0"/>
              </a:spcBef>
              <a:spcAft>
                <a:spcPts val="0"/>
              </a:spcAft>
              <a:buNone/>
            </a:pPr>
            <a:r>
              <a:rPr lang="en-GB" sz="1200">
                <a:solidFill>
                  <a:schemeClr val="dk1"/>
                </a:solidFill>
                <a:latin typeface="Calibri"/>
                <a:ea typeface="Calibri"/>
                <a:cs typeface="Calibri"/>
                <a:sym typeface="Calibri"/>
              </a:rPr>
              <a:t> </a:t>
            </a:r>
            <a:endParaRPr/>
          </a:p>
          <a:p>
            <a:pPr marL="0" marR="60325" lvl="0" indent="0" algn="l" rtl="0">
              <a:lnSpc>
                <a:spcPct val="115000"/>
              </a:lnSpc>
              <a:spcBef>
                <a:spcPts val="0"/>
              </a:spcBef>
              <a:spcAft>
                <a:spcPts val="0"/>
              </a:spcAft>
              <a:buNone/>
            </a:pPr>
            <a:endParaRPr>
              <a:latin typeface="Calibri"/>
              <a:ea typeface="Calibri"/>
              <a:cs typeface="Calibri"/>
              <a:sym typeface="Calibri"/>
            </a:endParaRPr>
          </a:p>
          <a:p>
            <a:pPr marL="0" lvl="0" indent="0" algn="l" rtl="0">
              <a:spcBef>
                <a:spcPts val="0"/>
              </a:spcBef>
              <a:spcAft>
                <a:spcPts val="0"/>
              </a:spcAft>
              <a:buNone/>
            </a:pPr>
            <a:endParaRPr/>
          </a:p>
        </p:txBody>
      </p:sp>
      <p:sp>
        <p:nvSpPr>
          <p:cNvPr id="901" name="Google Shape;901;p106:notes"/>
          <p:cNvSpPr txBox="1">
            <a:spLocks noGrp="1"/>
          </p:cNvSpPr>
          <p:nvPr>
            <p:ph type="sldNum" idx="12"/>
          </p:nvPr>
        </p:nvSpPr>
        <p:spPr>
          <a:xfrm>
            <a:off x="3856737" y="9442154"/>
            <a:ext cx="2950475" cy="49877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106</a:t>
            </a:fld>
            <a:endParaRPr/>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6"/>
        <p:cNvGrpSpPr/>
        <p:nvPr/>
      </p:nvGrpSpPr>
      <p:grpSpPr>
        <a:xfrm>
          <a:off x="0" y="0"/>
          <a:ext cx="0" cy="0"/>
          <a:chOff x="0" y="0"/>
          <a:chExt cx="0" cy="0"/>
        </a:xfrm>
      </p:grpSpPr>
      <p:sp>
        <p:nvSpPr>
          <p:cNvPr id="907" name="Google Shape;907;p107:notes"/>
          <p:cNvSpPr>
            <a:spLocks noGrp="1" noRot="1" noChangeAspect="1"/>
          </p:cNvSpPr>
          <p:nvPr>
            <p:ph type="sldImg" idx="2"/>
          </p:nvPr>
        </p:nvSpPr>
        <p:spPr>
          <a:xfrm>
            <a:off x="423863" y="1243013"/>
            <a:ext cx="5961062"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08" name="Google Shape;908;p107:notes"/>
          <p:cNvSpPr txBox="1">
            <a:spLocks noGrp="1"/>
          </p:cNvSpPr>
          <p:nvPr>
            <p:ph type="body" idx="1"/>
          </p:nvPr>
        </p:nvSpPr>
        <p:spPr>
          <a:xfrm>
            <a:off x="680879" y="4784070"/>
            <a:ext cx="5447030" cy="3914239"/>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200" b="1" u="sng">
                <a:solidFill>
                  <a:schemeClr val="dk1"/>
                </a:solidFill>
                <a:latin typeface="Calibri"/>
                <a:ea typeface="Calibri"/>
                <a:cs typeface="Calibri"/>
                <a:sym typeface="Calibri"/>
              </a:rPr>
              <a:t>Artigo 30: Participação na vida cultural, recreação, lazer e esporte </a:t>
            </a:r>
            <a:endParaRPr sz="1200" b="1">
              <a:solidFill>
                <a:schemeClr val="dk1"/>
              </a:solidFill>
              <a:latin typeface="Calibri"/>
              <a:ea typeface="Calibri"/>
              <a:cs typeface="Calibri"/>
              <a:sym typeface="Calibri"/>
            </a:endParaRPr>
          </a:p>
          <a:p>
            <a:pPr marL="0" lvl="0" indent="0" algn="l" rtl="0">
              <a:spcBef>
                <a:spcPts val="0"/>
              </a:spcBef>
              <a:spcAft>
                <a:spcPts val="0"/>
              </a:spcAft>
              <a:buNone/>
            </a:pPr>
            <a:r>
              <a:rPr lang="en-GB" sz="1200">
                <a:solidFill>
                  <a:schemeClr val="dk1"/>
                </a:solidFill>
                <a:latin typeface="Calibri"/>
                <a:ea typeface="Calibri"/>
                <a:cs typeface="Calibri"/>
                <a:sym typeface="Calibri"/>
              </a:rPr>
              <a:t>As pessoas com deficiência têm o direito de acessar e participar em todas as áreas da vida, incluindo: </a:t>
            </a:r>
            <a:endParaRPr/>
          </a:p>
          <a:p>
            <a:pPr marL="171450" lvl="0" indent="-171450" algn="l" rtl="0">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vida cultural (por exemplo, ir a museus, teatros e concertos, mas também tornar-se cantores, atores, comediantes, etc.); </a:t>
            </a:r>
            <a:endParaRPr/>
          </a:p>
          <a:p>
            <a:pPr marL="171450" lvl="0" indent="-171450" algn="l" rtl="0">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recreação; </a:t>
            </a:r>
            <a:endParaRPr/>
          </a:p>
          <a:p>
            <a:pPr marL="171450" lvl="0" indent="-171450" algn="l" rtl="0">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lazer; </a:t>
            </a:r>
            <a:endParaRPr/>
          </a:p>
          <a:p>
            <a:pPr marL="171450" lvl="0" indent="-171450" algn="l" rtl="0">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esporte. </a:t>
            </a:r>
            <a:endParaRPr/>
          </a:p>
          <a:p>
            <a:pPr marL="0" lvl="0" indent="0" algn="l" rtl="0">
              <a:spcBef>
                <a:spcPts val="0"/>
              </a:spcBef>
              <a:spcAft>
                <a:spcPts val="0"/>
              </a:spcAft>
              <a:buNone/>
            </a:pPr>
            <a:r>
              <a:rPr lang="en-GB" sz="1200">
                <a:solidFill>
                  <a:schemeClr val="dk1"/>
                </a:solidFill>
                <a:latin typeface="Calibri"/>
                <a:ea typeface="Calibri"/>
                <a:cs typeface="Calibri"/>
                <a:sym typeface="Calibri"/>
              </a:rPr>
              <a:t>Para ilustrar a importância de garantir que todas as pessoas com deficiência tenham acesso a oportunidades no esporte, mostre o seguinte vídeo: </a:t>
            </a:r>
            <a:endParaRPr/>
          </a:p>
          <a:p>
            <a:pPr marL="0" lvl="0" indent="0" algn="l" rtl="0">
              <a:spcBef>
                <a:spcPts val="0"/>
              </a:spcBef>
              <a:spcAft>
                <a:spcPts val="0"/>
              </a:spcAft>
              <a:buNone/>
            </a:pPr>
            <a:r>
              <a:rPr lang="en-GB" sz="1200">
                <a:solidFill>
                  <a:schemeClr val="dk1"/>
                </a:solidFill>
                <a:latin typeface="Calibri"/>
                <a:ea typeface="Calibri"/>
                <a:cs typeface="Calibri"/>
                <a:sym typeface="Calibri"/>
              </a:rPr>
              <a:t>Entrevista – Atleta olímpica especial Victoria Smith, ESPN, 4 de julho de 2018 (1:38 minutos) https://youtu.be/k3KASttFTB8 (acesso em 9 de abril de 2019). </a:t>
            </a:r>
            <a:endParaRPr/>
          </a:p>
          <a:p>
            <a:pPr marL="0" lvl="0" indent="0" algn="l" rtl="0">
              <a:spcBef>
                <a:spcPts val="0"/>
              </a:spcBef>
              <a:spcAft>
                <a:spcPts val="0"/>
              </a:spcAft>
              <a:buNone/>
            </a:pPr>
            <a:endParaRPr/>
          </a:p>
        </p:txBody>
      </p:sp>
      <p:sp>
        <p:nvSpPr>
          <p:cNvPr id="909" name="Google Shape;909;p107:notes"/>
          <p:cNvSpPr txBox="1">
            <a:spLocks noGrp="1"/>
          </p:cNvSpPr>
          <p:nvPr>
            <p:ph type="sldNum" idx="12"/>
          </p:nvPr>
        </p:nvSpPr>
        <p:spPr>
          <a:xfrm>
            <a:off x="3856737" y="9442154"/>
            <a:ext cx="2950475" cy="49877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107</a:t>
            </a:fld>
            <a:endParaRPr/>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4"/>
        <p:cNvGrpSpPr/>
        <p:nvPr/>
      </p:nvGrpSpPr>
      <p:grpSpPr>
        <a:xfrm>
          <a:off x="0" y="0"/>
          <a:ext cx="0" cy="0"/>
          <a:chOff x="0" y="0"/>
          <a:chExt cx="0" cy="0"/>
        </a:xfrm>
      </p:grpSpPr>
      <p:sp>
        <p:nvSpPr>
          <p:cNvPr id="915" name="Google Shape;915;p108:notes"/>
          <p:cNvSpPr>
            <a:spLocks noGrp="1" noRot="1" noChangeAspect="1"/>
          </p:cNvSpPr>
          <p:nvPr>
            <p:ph type="sldImg" idx="2"/>
          </p:nvPr>
        </p:nvSpPr>
        <p:spPr>
          <a:xfrm>
            <a:off x="423863" y="1243013"/>
            <a:ext cx="5961062"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16" name="Google Shape;916;p108:notes"/>
          <p:cNvSpPr txBox="1">
            <a:spLocks noGrp="1"/>
          </p:cNvSpPr>
          <p:nvPr>
            <p:ph type="body" idx="1"/>
          </p:nvPr>
        </p:nvSpPr>
        <p:spPr>
          <a:xfrm>
            <a:off x="317197" y="4784070"/>
            <a:ext cx="5810713" cy="4558004"/>
          </a:xfrm>
          <a:prstGeom prst="rect">
            <a:avLst/>
          </a:prstGeom>
          <a:noFill/>
          <a:ln>
            <a:noFill/>
          </a:ln>
        </p:spPr>
        <p:txBody>
          <a:bodyPr spcFirstLastPara="1" wrap="square" lIns="91425" tIns="45700" rIns="91425" bIns="45700" anchor="t" anchorCtr="0">
            <a:noAutofit/>
          </a:bodyPr>
          <a:lstStyle/>
          <a:p>
            <a:pPr marL="0" marR="60325" lvl="0" indent="0" algn="l" rtl="0">
              <a:lnSpc>
                <a:spcPct val="115000"/>
              </a:lnSpc>
              <a:spcBef>
                <a:spcPts val="0"/>
              </a:spcBef>
              <a:spcAft>
                <a:spcPts val="0"/>
              </a:spcAft>
              <a:buClr>
                <a:schemeClr val="dk1"/>
              </a:buClr>
              <a:buSzPts val="1200"/>
              <a:buFont typeface="Calibri"/>
              <a:buNone/>
            </a:pPr>
            <a:r>
              <a:rPr lang="en-GB" b="1" u="sng">
                <a:latin typeface="Calibri"/>
                <a:ea typeface="Calibri"/>
                <a:cs typeface="Calibri"/>
                <a:sym typeface="Calibri"/>
              </a:rPr>
              <a:t>Artigo 30: Participação na vida cultural, recreação, lazer e esporte </a:t>
            </a:r>
            <a:r>
              <a:rPr lang="en-GB" u="sng">
                <a:latin typeface="Calibri"/>
                <a:ea typeface="Calibri"/>
                <a:cs typeface="Calibri"/>
                <a:sym typeface="Calibri"/>
              </a:rPr>
              <a:t>(continuação)</a:t>
            </a:r>
            <a:endParaRPr>
              <a:latin typeface="Calibri"/>
              <a:ea typeface="Calibri"/>
              <a:cs typeface="Calibri"/>
              <a:sym typeface="Calibri"/>
            </a:endParaRPr>
          </a:p>
          <a:p>
            <a:pPr marL="171450" lvl="0" indent="-171450" algn="l" rtl="0">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As pessoas com deficiência devem ter oportunidades de desenvolver seu potencial intelectual e criativo tanto para seu próprio benefício quanto para contribuir com a sociedade. </a:t>
            </a:r>
            <a:endParaRPr/>
          </a:p>
          <a:p>
            <a:pPr marL="171450" lvl="0" indent="-171450" algn="l" rtl="0">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Elas também devem ter apoio para diversas culturas e idiomas, incluindo culturas e idiomas desenvolvidos e praticados pelas próprias pessoas com deficiência. </a:t>
            </a:r>
            <a:endParaRPr/>
          </a:p>
          <a:p>
            <a:pPr marL="0" lvl="0" indent="0" algn="l" rtl="0">
              <a:spcBef>
                <a:spcPts val="0"/>
              </a:spcBef>
              <a:spcAft>
                <a:spcPts val="0"/>
              </a:spcAft>
              <a:buNone/>
            </a:pPr>
            <a:r>
              <a:rPr lang="en-GB" sz="1200">
                <a:solidFill>
                  <a:schemeClr val="dk1"/>
                </a:solidFill>
                <a:latin typeface="Calibri"/>
                <a:ea typeface="Calibri"/>
                <a:cs typeface="Calibri"/>
                <a:sym typeface="Calibri"/>
              </a:rPr>
              <a:t>Ao terminar esta apresentação, pergunte aos participantes se eles têm alguma pergunta ou comentário. Além disso, para garantir que todos entendam os elementos principais da CDPD, pergunte se eles precisam de algum esclarecimento. </a:t>
            </a:r>
            <a:endParaRPr/>
          </a:p>
          <a:p>
            <a:pPr marL="0" lvl="0" indent="0" algn="l" rtl="0">
              <a:spcBef>
                <a:spcPts val="0"/>
              </a:spcBef>
              <a:spcAft>
                <a:spcPts val="0"/>
              </a:spcAft>
              <a:buNone/>
            </a:pPr>
            <a:r>
              <a:rPr lang="en-GB" sz="1200">
                <a:solidFill>
                  <a:schemeClr val="dk1"/>
                </a:solidFill>
                <a:latin typeface="Calibri"/>
                <a:ea typeface="Calibri"/>
                <a:cs typeface="Calibri"/>
                <a:sym typeface="Calibri"/>
              </a:rPr>
              <a:t>Para resumir este tema, mostre aos participantes um dos seguintes vídeos: </a:t>
            </a:r>
            <a:endParaRPr/>
          </a:p>
          <a:p>
            <a:pPr marL="0" lvl="0" indent="0" algn="l" rtl="0">
              <a:spcBef>
                <a:spcPts val="0"/>
              </a:spcBef>
              <a:spcAft>
                <a:spcPts val="0"/>
              </a:spcAft>
              <a:buNone/>
            </a:pPr>
            <a:r>
              <a:rPr lang="en-GB" sz="1200" b="1">
                <a:solidFill>
                  <a:schemeClr val="dk1"/>
                </a:solidFill>
                <a:latin typeface="Calibri"/>
                <a:ea typeface="Calibri"/>
                <a:cs typeface="Calibri"/>
                <a:sym typeface="Calibri"/>
              </a:rPr>
              <a:t>EQUASS Europe, Quality in Social Services – Understanding the Convention on the Rights of Persons with Disabilities (10:19 minutos)</a:t>
            </a:r>
            <a:r>
              <a:rPr lang="en-GB" sz="1200">
                <a:solidFill>
                  <a:schemeClr val="dk1"/>
                </a:solidFill>
                <a:latin typeface="Calibri"/>
                <a:ea typeface="Calibri"/>
                <a:cs typeface="Calibri"/>
                <a:sym typeface="Calibri"/>
              </a:rPr>
              <a:t> </a:t>
            </a:r>
            <a:r>
              <a:rPr lang="en-GB" sz="1200" u="sng">
                <a:solidFill>
                  <a:schemeClr val="dk1"/>
                </a:solidFill>
                <a:latin typeface="Calibri"/>
                <a:ea typeface="Calibri"/>
                <a:cs typeface="Calibri"/>
                <a:sym typeface="Calibri"/>
              </a:rPr>
              <a:t>https://www.youtube.com/watch?v=vwmcv8DVfeo&amp;feature=youtu.be </a:t>
            </a: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GB" sz="1200">
                <a:solidFill>
                  <a:schemeClr val="dk1"/>
                </a:solidFill>
                <a:latin typeface="Calibri"/>
                <a:ea typeface="Calibri"/>
                <a:cs typeface="Calibri"/>
                <a:sym typeface="Calibri"/>
              </a:rPr>
              <a:t>(acesso em 9 de abril de 2019). </a:t>
            </a:r>
            <a:endParaRPr/>
          </a:p>
          <a:p>
            <a:pPr marL="0" lvl="0" indent="0" algn="l" rtl="0">
              <a:spcBef>
                <a:spcPts val="0"/>
              </a:spcBef>
              <a:spcAft>
                <a:spcPts val="0"/>
              </a:spcAft>
              <a:buNone/>
            </a:pPr>
            <a:r>
              <a:rPr lang="en-GB" sz="1200" b="1">
                <a:solidFill>
                  <a:schemeClr val="dk1"/>
                </a:solidFill>
                <a:latin typeface="Calibri"/>
                <a:ea typeface="Calibri"/>
                <a:cs typeface="Calibri"/>
                <a:sym typeface="Calibri"/>
              </a:rPr>
              <a:t>Decolonizing the mind: a trans-cultural dialogue on rights, inclusion and community</a:t>
            </a:r>
            <a:r>
              <a:rPr lang="en-GB" sz="1200">
                <a:solidFill>
                  <a:schemeClr val="dk1"/>
                </a:solidFill>
                <a:latin typeface="Calibri"/>
                <a:ea typeface="Calibri"/>
                <a:cs typeface="Calibri"/>
                <a:sym typeface="Calibri"/>
              </a:rPr>
              <a:t>. INTAR Índia 2016 (14:17 minutos) </a:t>
            </a:r>
            <a:r>
              <a:rPr lang="en-GB" sz="1200" u="sng">
                <a:solidFill>
                  <a:schemeClr val="dk1"/>
                </a:solidFill>
                <a:latin typeface="Calibri"/>
                <a:ea typeface="Calibri"/>
                <a:cs typeface="Calibri"/>
                <a:sym typeface="Calibri"/>
              </a:rPr>
              <a:t>https://youtu.be/wcsHuGE0ETg </a:t>
            </a:r>
            <a:r>
              <a:rPr lang="en-GB" sz="1200">
                <a:solidFill>
                  <a:schemeClr val="dk1"/>
                </a:solidFill>
                <a:latin typeface="Calibri"/>
                <a:ea typeface="Calibri"/>
                <a:cs typeface="Calibri"/>
                <a:sym typeface="Calibri"/>
              </a:rPr>
              <a:t>(acesso em 9 de abril de 2019).</a:t>
            </a:r>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endParaRPr>
              <a:latin typeface="Calibri"/>
              <a:ea typeface="Calibri"/>
              <a:cs typeface="Calibri"/>
              <a:sym typeface="Calibri"/>
            </a:endParaRPr>
          </a:p>
          <a:p>
            <a:pPr marL="0" lvl="0" indent="0" algn="l" rtl="0">
              <a:lnSpc>
                <a:spcPct val="115000"/>
              </a:lnSpc>
              <a:spcBef>
                <a:spcPts val="0"/>
              </a:spcBef>
              <a:spcAft>
                <a:spcPts val="0"/>
              </a:spcAft>
              <a:buNone/>
            </a:pPr>
            <a:br>
              <a:rPr lang="en-GB">
                <a:solidFill>
                  <a:srgbClr val="4F81BD"/>
                </a:solidFill>
                <a:latin typeface="Calibri"/>
                <a:ea typeface="Calibri"/>
                <a:cs typeface="Calibri"/>
                <a:sym typeface="Calibri"/>
              </a:rPr>
            </a:br>
            <a:r>
              <a:rPr lang="en-GB">
                <a:solidFill>
                  <a:srgbClr val="4F81BD"/>
                </a:solidFill>
                <a:latin typeface="Calibri"/>
                <a:ea typeface="Calibri"/>
                <a:cs typeface="Calibri"/>
                <a:sym typeface="Calibri"/>
              </a:rPr>
              <a:t> </a:t>
            </a:r>
            <a:endParaRPr>
              <a:latin typeface="Calibri"/>
              <a:ea typeface="Calibri"/>
              <a:cs typeface="Calibri"/>
              <a:sym typeface="Calibri"/>
            </a:endParaRPr>
          </a:p>
          <a:p>
            <a:pPr marL="0" lvl="0" indent="0" algn="l" rtl="0">
              <a:spcBef>
                <a:spcPts val="0"/>
              </a:spcBef>
              <a:spcAft>
                <a:spcPts val="0"/>
              </a:spcAft>
              <a:buNone/>
            </a:pPr>
            <a:endParaRPr/>
          </a:p>
        </p:txBody>
      </p:sp>
      <p:sp>
        <p:nvSpPr>
          <p:cNvPr id="917" name="Google Shape;917;p108:notes"/>
          <p:cNvSpPr txBox="1">
            <a:spLocks noGrp="1"/>
          </p:cNvSpPr>
          <p:nvPr>
            <p:ph type="sldNum" idx="12"/>
          </p:nvPr>
        </p:nvSpPr>
        <p:spPr>
          <a:xfrm>
            <a:off x="3856737" y="9442154"/>
            <a:ext cx="2950475" cy="49877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108</a:t>
            </a:fld>
            <a:endParaRPr/>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2"/>
        <p:cNvGrpSpPr/>
        <p:nvPr/>
      </p:nvGrpSpPr>
      <p:grpSpPr>
        <a:xfrm>
          <a:off x="0" y="0"/>
          <a:ext cx="0" cy="0"/>
          <a:chOff x="0" y="0"/>
          <a:chExt cx="0" cy="0"/>
        </a:xfrm>
      </p:grpSpPr>
      <p:sp>
        <p:nvSpPr>
          <p:cNvPr id="923" name="Google Shape;923;p109:notes"/>
          <p:cNvSpPr>
            <a:spLocks noGrp="1" noRot="1" noChangeAspect="1"/>
          </p:cNvSpPr>
          <p:nvPr>
            <p:ph type="sldImg" idx="2"/>
          </p:nvPr>
        </p:nvSpPr>
        <p:spPr>
          <a:xfrm>
            <a:off x="423863" y="1243013"/>
            <a:ext cx="5961062"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24" name="Google Shape;924;p109:notes"/>
          <p:cNvSpPr txBox="1">
            <a:spLocks noGrp="1"/>
          </p:cNvSpPr>
          <p:nvPr>
            <p:ph type="body" idx="1"/>
          </p:nvPr>
        </p:nvSpPr>
        <p:spPr>
          <a:xfrm>
            <a:off x="680879" y="4784070"/>
            <a:ext cx="5447030" cy="3914239"/>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200" b="1">
                <a:solidFill>
                  <a:schemeClr val="dk1"/>
                </a:solidFill>
                <a:latin typeface="Calibri"/>
                <a:ea typeface="Calibri"/>
                <a:cs typeface="Calibri"/>
                <a:sym typeface="Calibri"/>
              </a:rPr>
              <a:t>Tempo para este </a:t>
            </a:r>
            <a:r>
              <a:rPr lang="en-GB" b="1"/>
              <a:t>tema</a:t>
            </a:r>
            <a:r>
              <a:rPr lang="en-GB" sz="1200" b="1">
                <a:solidFill>
                  <a:schemeClr val="dk1"/>
                </a:solidFill>
                <a:latin typeface="Calibri"/>
                <a:ea typeface="Calibri"/>
                <a:cs typeface="Calibri"/>
                <a:sym typeface="Calibri"/>
              </a:rPr>
              <a:t> </a:t>
            </a:r>
            <a:endParaRPr/>
          </a:p>
          <a:p>
            <a:pPr marL="0" lvl="0" indent="0" algn="l" rtl="0">
              <a:spcBef>
                <a:spcPts val="0"/>
              </a:spcBef>
              <a:spcAft>
                <a:spcPts val="0"/>
              </a:spcAft>
              <a:buNone/>
            </a:pPr>
            <a:r>
              <a:rPr lang="en-GB" sz="1200">
                <a:solidFill>
                  <a:schemeClr val="dk1"/>
                </a:solidFill>
                <a:latin typeface="Calibri"/>
                <a:ea typeface="Calibri"/>
                <a:cs typeface="Calibri"/>
                <a:sym typeface="Calibri"/>
              </a:rPr>
              <a:t>Aproximadamente 40 minutos. </a:t>
            </a:r>
            <a:endParaRPr/>
          </a:p>
          <a:p>
            <a:pPr marL="0" lvl="0" indent="0" algn="l" rtl="0">
              <a:spcBef>
                <a:spcPts val="0"/>
              </a:spcBef>
              <a:spcAft>
                <a:spcPts val="0"/>
              </a:spcAft>
              <a:buNone/>
            </a:pPr>
            <a:endParaRPr/>
          </a:p>
        </p:txBody>
      </p:sp>
      <p:sp>
        <p:nvSpPr>
          <p:cNvPr id="925" name="Google Shape;925;p109:notes"/>
          <p:cNvSpPr txBox="1">
            <a:spLocks noGrp="1"/>
          </p:cNvSpPr>
          <p:nvPr>
            <p:ph type="sldNum" idx="12"/>
          </p:nvPr>
        </p:nvSpPr>
        <p:spPr>
          <a:xfrm>
            <a:off x="3856737" y="9442154"/>
            <a:ext cx="2950475" cy="49877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109</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11:notes"/>
          <p:cNvSpPr>
            <a:spLocks noGrp="1" noRot="1" noChangeAspect="1"/>
          </p:cNvSpPr>
          <p:nvPr>
            <p:ph type="sldImg" idx="2"/>
          </p:nvPr>
        </p:nvSpPr>
        <p:spPr>
          <a:xfrm>
            <a:off x="423863" y="1243013"/>
            <a:ext cx="5961062"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7" name="Google Shape;157;p11:notes"/>
          <p:cNvSpPr txBox="1">
            <a:spLocks noGrp="1"/>
          </p:cNvSpPr>
          <p:nvPr>
            <p:ph type="body" idx="1"/>
          </p:nvPr>
        </p:nvSpPr>
        <p:spPr>
          <a:xfrm>
            <a:off x="680879" y="4784070"/>
            <a:ext cx="5447030" cy="3914239"/>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GB" b="1" i="1">
                <a:latin typeface="Calibri"/>
                <a:ea typeface="Calibri"/>
                <a:cs typeface="Calibri"/>
                <a:sym typeface="Calibri"/>
              </a:rPr>
              <a:t>Apresentação: Definindo discriminação (20 min.)</a:t>
            </a:r>
            <a:endParaRPr>
              <a:latin typeface="Calibri"/>
              <a:ea typeface="Calibri"/>
              <a:cs typeface="Calibri"/>
              <a:sym typeface="Calibri"/>
            </a:endParaRPr>
          </a:p>
          <a:p>
            <a:pPr marL="171450" lvl="0" indent="-171450" algn="just" rtl="0">
              <a:spcBef>
                <a:spcPts val="1000"/>
              </a:spcBef>
              <a:spcAft>
                <a:spcPts val="0"/>
              </a:spcAft>
              <a:buClr>
                <a:schemeClr val="dk1"/>
              </a:buClr>
              <a:buSzPts val="1200"/>
              <a:buFont typeface="Arial"/>
              <a:buChar char="•"/>
            </a:pPr>
            <a:r>
              <a:rPr lang="en-GB">
                <a:latin typeface="Calibri"/>
                <a:ea typeface="Calibri"/>
                <a:cs typeface="Calibri"/>
                <a:sym typeface="Calibri"/>
              </a:rPr>
              <a:t>Discriminação significa qualquer distinção, exclusão ou restrição com base em características como raça, gênero, orientação sexual, deficiência, etc., que tenha o objetivo ou efeito de prejudicar ou anular o reconhecimento, o gozo e o exercício, em igualdade de condições com os demais, dos direitos humanos e das liberdades fundamentais nos campos político, econômico, social, cultural, civil ou qualquer outro </a:t>
            </a:r>
            <a:r>
              <a:rPr lang="en-GB" i="1" u="sng">
                <a:latin typeface="Calibri"/>
                <a:ea typeface="Calibri"/>
                <a:cs typeface="Calibri"/>
                <a:sym typeface="Calibri"/>
              </a:rPr>
              <a:t>(3).</a:t>
            </a:r>
            <a:endParaRPr/>
          </a:p>
          <a:p>
            <a:pPr marL="171450" lvl="0" indent="-171450" algn="just" rtl="0">
              <a:spcBef>
                <a:spcPts val="1000"/>
              </a:spcBef>
              <a:spcAft>
                <a:spcPts val="0"/>
              </a:spcAft>
              <a:buClr>
                <a:schemeClr val="dk1"/>
              </a:buClr>
              <a:buSzPts val="1200"/>
              <a:buFont typeface="Arial"/>
              <a:buChar char="•"/>
            </a:pPr>
            <a:r>
              <a:rPr lang="en-GB">
                <a:latin typeface="Calibri"/>
                <a:ea typeface="Calibri"/>
                <a:cs typeface="Calibri"/>
                <a:sym typeface="Calibri"/>
              </a:rPr>
              <a:t>Esta definição é adaptada da Convenção sobre os Direitos das Pessoas com Deficiência (CDPD), que será utilizada na próxima sessão.</a:t>
            </a:r>
            <a:br>
              <a:rPr lang="en-GB"/>
            </a:br>
            <a:endParaRPr/>
          </a:p>
          <a:p>
            <a:pPr marL="171450" lvl="0" indent="-171450" algn="l" rtl="0">
              <a:spcBef>
                <a:spcPts val="0"/>
              </a:spcBef>
              <a:spcAft>
                <a:spcPts val="0"/>
              </a:spcAft>
              <a:buClr>
                <a:schemeClr val="dk1"/>
              </a:buClr>
              <a:buSzPts val="1200"/>
              <a:buFont typeface="Arial"/>
              <a:buChar char="•"/>
            </a:pPr>
            <a:r>
              <a:rPr lang="en-GB"/>
              <a:t>Uma forma mais simples de definir discriminação é quando algumas pessoas são tratadas de forma diferente de outras por causa de uma ou mais características que possuem, ou que são percebidas como tendo, e, como consequência, são privadas de seus direitos humanos.</a:t>
            </a:r>
            <a:endParaRPr/>
          </a:p>
          <a:p>
            <a:pPr marL="171450" lvl="0" indent="-95250" algn="just" rtl="0">
              <a:spcBef>
                <a:spcPts val="0"/>
              </a:spcBef>
              <a:spcAft>
                <a:spcPts val="0"/>
              </a:spcAft>
              <a:buClr>
                <a:schemeClr val="dk1"/>
              </a:buClr>
              <a:buSzPts val="1200"/>
              <a:buFont typeface="Arial"/>
              <a:buNone/>
            </a:pPr>
            <a:endParaRPr/>
          </a:p>
        </p:txBody>
      </p:sp>
      <p:sp>
        <p:nvSpPr>
          <p:cNvPr id="158" name="Google Shape;158;p11:notes"/>
          <p:cNvSpPr txBox="1">
            <a:spLocks noGrp="1"/>
          </p:cNvSpPr>
          <p:nvPr>
            <p:ph type="sldNum" idx="12"/>
          </p:nvPr>
        </p:nvSpPr>
        <p:spPr>
          <a:xfrm>
            <a:off x="3856737" y="9442154"/>
            <a:ext cx="2950475" cy="49877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11</a:t>
            </a:fld>
            <a:endParaRPr/>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8"/>
        <p:cNvGrpSpPr/>
        <p:nvPr/>
      </p:nvGrpSpPr>
      <p:grpSpPr>
        <a:xfrm>
          <a:off x="0" y="0"/>
          <a:ext cx="0" cy="0"/>
          <a:chOff x="0" y="0"/>
          <a:chExt cx="0" cy="0"/>
        </a:xfrm>
      </p:grpSpPr>
      <p:sp>
        <p:nvSpPr>
          <p:cNvPr id="929" name="Google Shape;929;p110:notes"/>
          <p:cNvSpPr>
            <a:spLocks noGrp="1" noRot="1" noChangeAspect="1"/>
          </p:cNvSpPr>
          <p:nvPr>
            <p:ph type="sldImg" idx="2"/>
          </p:nvPr>
        </p:nvSpPr>
        <p:spPr>
          <a:xfrm>
            <a:off x="423863" y="1243013"/>
            <a:ext cx="5961062"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0" name="Google Shape;930;p110:notes"/>
          <p:cNvSpPr txBox="1">
            <a:spLocks noGrp="1"/>
          </p:cNvSpPr>
          <p:nvPr>
            <p:ph type="body" idx="1"/>
          </p:nvPr>
        </p:nvSpPr>
        <p:spPr>
          <a:xfrm>
            <a:off x="680879" y="4784070"/>
            <a:ext cx="5447030" cy="3914239"/>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200" b="1" i="1">
                <a:solidFill>
                  <a:schemeClr val="dk1"/>
                </a:solidFill>
                <a:latin typeface="Calibri"/>
                <a:ea typeface="Calibri"/>
                <a:cs typeface="Calibri"/>
                <a:sym typeface="Calibri"/>
              </a:rPr>
              <a:t>Exercício 4.1: Diferentes cenários (40 minutos) </a:t>
            </a:r>
            <a:endParaRPr/>
          </a:p>
          <a:p>
            <a:pPr marL="0" lvl="0" indent="0" algn="l" rtl="0">
              <a:spcBef>
                <a:spcPts val="0"/>
              </a:spcBef>
              <a:spcAft>
                <a:spcPts val="0"/>
              </a:spcAft>
              <a:buNone/>
            </a:pPr>
            <a:endParaRPr sz="1200" b="1" i="1">
              <a:solidFill>
                <a:schemeClr val="dk1"/>
              </a:solidFill>
              <a:latin typeface="Calibri"/>
              <a:ea typeface="Calibri"/>
              <a:cs typeface="Calibri"/>
              <a:sym typeface="Calibri"/>
            </a:endParaRPr>
          </a:p>
          <a:p>
            <a:pPr marL="0" lvl="0" indent="0" algn="l" rtl="0">
              <a:spcBef>
                <a:spcPts val="0"/>
              </a:spcBef>
              <a:spcAft>
                <a:spcPts val="0"/>
              </a:spcAft>
              <a:buNone/>
            </a:pPr>
            <a:r>
              <a:rPr lang="en-GB" sz="1200">
                <a:solidFill>
                  <a:schemeClr val="dk1"/>
                </a:solidFill>
                <a:latin typeface="Calibri"/>
                <a:ea typeface="Calibri"/>
                <a:cs typeface="Calibri"/>
                <a:sym typeface="Calibri"/>
              </a:rPr>
              <a:t>O objetivo desses exercícios é garantir que as pessoas entendam os elementos principais da CDPD e como eles podem ser usados em situações da vida real. </a:t>
            </a:r>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GB" sz="1200">
                <a:solidFill>
                  <a:schemeClr val="dk1"/>
                </a:solidFill>
                <a:latin typeface="Calibri"/>
                <a:ea typeface="Calibri"/>
                <a:cs typeface="Calibri"/>
                <a:sym typeface="Calibri"/>
              </a:rPr>
              <a:t>Informe aos participantes que estes cenários se destinam a ajudá-los a compreender amplamente os artigos da CDPD. Será possível estudar cenários mais complexos, incluindo cenários em situações desafiadoras, em outros módulos. </a:t>
            </a:r>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GB" sz="1200">
                <a:solidFill>
                  <a:schemeClr val="dk1"/>
                </a:solidFill>
                <a:latin typeface="Calibri"/>
                <a:ea typeface="Calibri"/>
                <a:cs typeface="Calibri"/>
                <a:sym typeface="Calibri"/>
              </a:rPr>
              <a:t>Dependendo do tempo concedido, o facilitador pode decidir se concentrar nos cenários longos ou curtos, detalhados a seguir. </a:t>
            </a:r>
            <a:endParaRPr/>
          </a:p>
          <a:p>
            <a:pPr marL="0" marR="60325" lvl="0" indent="0" algn="just" rtl="0">
              <a:lnSpc>
                <a:spcPct val="115000"/>
              </a:lnSpc>
              <a:spcBef>
                <a:spcPts val="0"/>
              </a:spcBef>
              <a:spcAft>
                <a:spcPts val="0"/>
              </a:spcAft>
              <a:buNone/>
            </a:pPr>
            <a:endParaRPr b="1">
              <a:latin typeface="Calibri"/>
              <a:ea typeface="Calibri"/>
              <a:cs typeface="Calibri"/>
              <a:sym typeface="Calibri"/>
            </a:endParaRPr>
          </a:p>
          <a:p>
            <a:pPr marL="0" lvl="0" indent="0" algn="l" rtl="0">
              <a:spcBef>
                <a:spcPts val="0"/>
              </a:spcBef>
              <a:spcAft>
                <a:spcPts val="0"/>
              </a:spcAft>
              <a:buNone/>
            </a:pPr>
            <a:endParaRPr/>
          </a:p>
        </p:txBody>
      </p:sp>
      <p:sp>
        <p:nvSpPr>
          <p:cNvPr id="931" name="Google Shape;931;p110:notes"/>
          <p:cNvSpPr txBox="1">
            <a:spLocks noGrp="1"/>
          </p:cNvSpPr>
          <p:nvPr>
            <p:ph type="sldNum" idx="12"/>
          </p:nvPr>
        </p:nvSpPr>
        <p:spPr>
          <a:xfrm>
            <a:off x="3856737" y="9442154"/>
            <a:ext cx="2950475" cy="49877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110</a:t>
            </a:fld>
            <a:endParaRPr/>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4">
          <a:extLst>
            <a:ext uri="{FF2B5EF4-FFF2-40B4-BE49-F238E27FC236}">
              <a16:creationId xmlns:a16="http://schemas.microsoft.com/office/drawing/2014/main" id="{A4136620-5443-21DE-13D1-826F3E764870}"/>
            </a:ext>
          </a:extLst>
        </p:cNvPr>
        <p:cNvGrpSpPr/>
        <p:nvPr/>
      </p:nvGrpSpPr>
      <p:grpSpPr>
        <a:xfrm>
          <a:off x="0" y="0"/>
          <a:ext cx="0" cy="0"/>
          <a:chOff x="0" y="0"/>
          <a:chExt cx="0" cy="0"/>
        </a:xfrm>
      </p:grpSpPr>
      <p:sp>
        <p:nvSpPr>
          <p:cNvPr id="935" name="Google Shape;935;p111:notes">
            <a:extLst>
              <a:ext uri="{FF2B5EF4-FFF2-40B4-BE49-F238E27FC236}">
                <a16:creationId xmlns:a16="http://schemas.microsoft.com/office/drawing/2014/main" id="{71DF4412-6C62-7130-421C-5B9AFDBDBF99}"/>
              </a:ext>
            </a:extLst>
          </p:cNvPr>
          <p:cNvSpPr>
            <a:spLocks noGrp="1" noRot="1" noChangeAspect="1"/>
          </p:cNvSpPr>
          <p:nvPr>
            <p:ph type="sldImg" idx="2"/>
          </p:nvPr>
        </p:nvSpPr>
        <p:spPr>
          <a:xfrm>
            <a:off x="2900363" y="679450"/>
            <a:ext cx="1000125" cy="563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6" name="Google Shape;936;p111:notes">
            <a:extLst>
              <a:ext uri="{FF2B5EF4-FFF2-40B4-BE49-F238E27FC236}">
                <a16:creationId xmlns:a16="http://schemas.microsoft.com/office/drawing/2014/main" id="{F2F0D385-F465-7472-2875-5A36A6E8703E}"/>
              </a:ext>
            </a:extLst>
          </p:cNvPr>
          <p:cNvSpPr txBox="1">
            <a:spLocks noGrp="1"/>
          </p:cNvSpPr>
          <p:nvPr>
            <p:ph type="body" idx="1"/>
          </p:nvPr>
        </p:nvSpPr>
        <p:spPr>
          <a:xfrm>
            <a:off x="680879" y="1354451"/>
            <a:ext cx="5447030" cy="808770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200" b="1" u="sng">
                <a:solidFill>
                  <a:schemeClr val="dk1"/>
                </a:solidFill>
                <a:latin typeface="Calibri"/>
                <a:ea typeface="Calibri"/>
                <a:cs typeface="Calibri"/>
                <a:sym typeface="Calibri"/>
              </a:rPr>
              <a:t>Opção 1: Cenário longo A </a:t>
            </a:r>
            <a:endParaRPr sz="1200" b="1">
              <a:solidFill>
                <a:schemeClr val="dk1"/>
              </a:solidFill>
              <a:latin typeface="Calibri"/>
              <a:ea typeface="Calibri"/>
              <a:cs typeface="Calibri"/>
              <a:sym typeface="Calibri"/>
            </a:endParaRPr>
          </a:p>
          <a:p>
            <a:pPr marL="0" lvl="0" indent="0" algn="l" rtl="0">
              <a:spcBef>
                <a:spcPts val="0"/>
              </a:spcBef>
              <a:spcAft>
                <a:spcPts val="0"/>
              </a:spcAft>
              <a:buNone/>
            </a:pPr>
            <a:r>
              <a:rPr lang="en-GB" sz="1200">
                <a:solidFill>
                  <a:schemeClr val="dk1"/>
                </a:solidFill>
                <a:latin typeface="Calibri"/>
                <a:ea typeface="Calibri"/>
                <a:cs typeface="Calibri"/>
                <a:sym typeface="Calibri"/>
              </a:rPr>
              <a:t>Selecione um cenário longo entre as duas opções abaixo. </a:t>
            </a:r>
            <a:endParaRPr/>
          </a:p>
          <a:p>
            <a:pPr marL="0" lvl="0" indent="0" algn="l" rtl="0">
              <a:spcBef>
                <a:spcPts val="0"/>
              </a:spcBef>
              <a:spcAft>
                <a:spcPts val="0"/>
              </a:spcAft>
              <a:buNone/>
            </a:pPr>
            <a:r>
              <a:rPr lang="en-GB" sz="1200">
                <a:solidFill>
                  <a:schemeClr val="dk1"/>
                </a:solidFill>
                <a:latin typeface="Calibri"/>
                <a:ea typeface="Calibri"/>
                <a:cs typeface="Calibri"/>
                <a:sym typeface="Calibri"/>
              </a:rPr>
              <a:t>Distribua cópias do cenário aos participantes (Anexo 1: história de Amélia) </a:t>
            </a:r>
            <a:endParaRPr/>
          </a:p>
          <a:p>
            <a:pPr marL="0" lvl="0" indent="0" algn="l" rtl="0">
              <a:spcBef>
                <a:spcPts val="0"/>
              </a:spcBef>
              <a:spcAft>
                <a:spcPts val="0"/>
              </a:spcAft>
              <a:buNone/>
            </a:pPr>
            <a:r>
              <a:rPr lang="en-GB" sz="1200">
                <a:solidFill>
                  <a:schemeClr val="dk1"/>
                </a:solidFill>
                <a:latin typeface="Calibri"/>
                <a:ea typeface="Calibri"/>
                <a:cs typeface="Calibri"/>
                <a:sym typeface="Calibri"/>
              </a:rPr>
              <a:t>Dê aos participantes tempo para ler e discutir o cenário entre si. </a:t>
            </a:r>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GB" sz="1200">
                <a:solidFill>
                  <a:schemeClr val="dk1"/>
                </a:solidFill>
                <a:latin typeface="Calibri"/>
                <a:ea typeface="Calibri"/>
                <a:cs typeface="Calibri"/>
                <a:sym typeface="Calibri"/>
              </a:rPr>
              <a:t>Amélia é uma jovem que foi diagnosticada com síndrome de Down. Ao nascer, seus pais foram informados pela equipe do hospital que ela era uma causa perdida e que eles deveriam desistir dela e colocá-la em uma instituição. Devido à falta de apoio na comunidade, seus pais, a contragosto, decidiram fazer isso, acreditando que ela teria mais oportunidades na vida. Como consequência, ela passou a infância em um orfanato para crianças com deficiência. A educação que ela recebeu foi proporcionada pelo orfanato e era muito limitada. Ela não podia ir à escola como as outras crianças. Quando ela completou 18 anos, foi transferida para uma instituição para adultos. </a:t>
            </a:r>
            <a:endParaRPr/>
          </a:p>
          <a:p>
            <a:pPr marL="0" lvl="0" indent="0" algn="l" rtl="0">
              <a:spcBef>
                <a:spcPts val="0"/>
              </a:spcBef>
              <a:spcAft>
                <a:spcPts val="0"/>
              </a:spcAft>
              <a:buNone/>
            </a:pPr>
            <a:r>
              <a:rPr lang="en-GB" sz="1200">
                <a:solidFill>
                  <a:schemeClr val="dk1"/>
                </a:solidFill>
                <a:latin typeface="Calibri"/>
                <a:ea typeface="Calibri"/>
                <a:cs typeface="Calibri"/>
                <a:sym typeface="Calibri"/>
              </a:rPr>
              <a:t>Um dia, uma equipe do serviço nacional de televisão foi fazer um documentário sobre os residentes da instituição. Eles não foram consultados para dar permissão para serem filmados, e quando o documentário foi transmitido na televisão, muitos deles, incluindo Amélia, foram claramente identificáveis. Informações médicas também foram divulgadas. O documentário retratou os residentes de uma forma muito negativa e estigmatizante. </a:t>
            </a:r>
            <a:endParaRPr/>
          </a:p>
          <a:p>
            <a:pPr marL="0" lvl="0" indent="0" algn="l" rtl="0">
              <a:spcBef>
                <a:spcPts val="0"/>
              </a:spcBef>
              <a:spcAft>
                <a:spcPts val="0"/>
              </a:spcAft>
              <a:buNone/>
            </a:pPr>
            <a:r>
              <a:rPr lang="en-GB" sz="1200">
                <a:solidFill>
                  <a:schemeClr val="dk1"/>
                </a:solidFill>
                <a:latin typeface="Calibri"/>
                <a:ea typeface="Calibri"/>
                <a:cs typeface="Calibri"/>
                <a:sym typeface="Calibri"/>
              </a:rPr>
              <a:t>O documentário chamou a atenção de uma ONG nacional de direitos humanos, que decidiu dar apoio aos residentes. Quando visitaram a instituição e conversaram com Amélia, ela explicou que estava muito chateada com as imagens dela exibidas na televisão, mas que não sabia o que fazer a respeito. Ela também explicou que não gostava de morar lá, mas que não conhecia outra coisa e que tinha muito medo de morar fora sozinha. </a:t>
            </a:r>
            <a:endParaRPr/>
          </a:p>
          <a:p>
            <a:pPr marL="0" lvl="0" indent="0" algn="l" rtl="0">
              <a:spcBef>
                <a:spcPts val="0"/>
              </a:spcBef>
              <a:spcAft>
                <a:spcPts val="0"/>
              </a:spcAft>
              <a:buNone/>
            </a:pPr>
            <a:r>
              <a:rPr lang="en-GB" sz="1200">
                <a:solidFill>
                  <a:schemeClr val="dk1"/>
                </a:solidFill>
                <a:latin typeface="Calibri"/>
                <a:ea typeface="Calibri"/>
                <a:cs typeface="Calibri"/>
                <a:sym typeface="Calibri"/>
              </a:rPr>
              <a:t>As pessoas da ONG se ofereceram para colocá-la em contato com um serviço de assistência jurídica para reivindicar indenização em relação ao documentário e garantir que ele não fosse transmitido novamente no futuro. Ela concordou e, com o apoio do serviço de assistência jurídica, iniciou um processo. No entanto, quando ela recebeu os documentos, estavam escritos com caracteres muito pequenos e repletos de palavras que ela não conseguia entender. Ela ficou muito aflita no início, mas quando entrou em contato com o serviço de assistência jurídica, eles se ofereceram para encontrá-la para explicar a papelada e ajudá-la a preenchê-la. Por fim, sua reivindicação foi bem sucedida. </a:t>
            </a:r>
            <a:endParaRPr/>
          </a:p>
          <a:p>
            <a:pPr marL="0" lvl="0" indent="0" algn="l" rtl="0">
              <a:spcBef>
                <a:spcPts val="0"/>
              </a:spcBef>
              <a:spcAft>
                <a:spcPts val="0"/>
              </a:spcAft>
              <a:buNone/>
            </a:pPr>
            <a:r>
              <a:rPr lang="en-GB" sz="1200">
                <a:solidFill>
                  <a:schemeClr val="dk1"/>
                </a:solidFill>
                <a:latin typeface="Calibri"/>
                <a:ea typeface="Calibri"/>
                <a:cs typeface="Calibri"/>
                <a:sym typeface="Calibri"/>
              </a:rPr>
              <a:t>As ONGs também a apoiaram a se mudar para uma moradia assistida na comunidade com outros dois moradores. Após alguns meses, ela ganhou mais confiança e decidiu iniciar um treinamento vocacional como parte de um programa de emprego. </a:t>
            </a:r>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marR="60325" lvl="0" indent="0" algn="just" rtl="0">
              <a:spcBef>
                <a:spcPts val="0"/>
              </a:spcBef>
              <a:spcAft>
                <a:spcPts val="0"/>
              </a:spcAft>
              <a:buNone/>
            </a:pPr>
            <a:endParaRPr sz="1100">
              <a:latin typeface="Calibri"/>
              <a:ea typeface="Calibri"/>
              <a:cs typeface="Calibri"/>
              <a:sym typeface="Calibri"/>
            </a:endParaRPr>
          </a:p>
          <a:p>
            <a:pPr marL="0" marR="60325" lvl="0" indent="0" algn="just" rtl="0">
              <a:spcBef>
                <a:spcPts val="0"/>
              </a:spcBef>
              <a:spcAft>
                <a:spcPts val="0"/>
              </a:spcAft>
              <a:buNone/>
            </a:pPr>
            <a:r>
              <a:rPr lang="en-GB">
                <a:solidFill>
                  <a:srgbClr val="4F81BD"/>
                </a:solidFill>
                <a:latin typeface="Calibri"/>
                <a:ea typeface="Calibri"/>
                <a:cs typeface="Calibri"/>
                <a:sym typeface="Calibri"/>
              </a:rPr>
              <a:t> </a:t>
            </a:r>
            <a:endParaRPr>
              <a:latin typeface="Calibri"/>
              <a:ea typeface="Calibri"/>
              <a:cs typeface="Calibri"/>
              <a:sym typeface="Calibri"/>
            </a:endParaRPr>
          </a:p>
          <a:p>
            <a:pPr marL="0" lvl="0" indent="0" algn="l" rtl="0">
              <a:spcBef>
                <a:spcPts val="0"/>
              </a:spcBef>
              <a:spcAft>
                <a:spcPts val="0"/>
              </a:spcAft>
              <a:buNone/>
            </a:pPr>
            <a:endParaRPr/>
          </a:p>
        </p:txBody>
      </p:sp>
      <p:sp>
        <p:nvSpPr>
          <p:cNvPr id="937" name="Google Shape;937;p111:notes">
            <a:extLst>
              <a:ext uri="{FF2B5EF4-FFF2-40B4-BE49-F238E27FC236}">
                <a16:creationId xmlns:a16="http://schemas.microsoft.com/office/drawing/2014/main" id="{522787D4-3A4A-F8EE-4072-217851C66F20}"/>
              </a:ext>
            </a:extLst>
          </p:cNvPr>
          <p:cNvSpPr txBox="1">
            <a:spLocks noGrp="1"/>
          </p:cNvSpPr>
          <p:nvPr>
            <p:ph type="sldNum" idx="12"/>
          </p:nvPr>
        </p:nvSpPr>
        <p:spPr>
          <a:xfrm>
            <a:off x="3856737" y="9442154"/>
            <a:ext cx="2950475" cy="49877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111</a:t>
            </a:fld>
            <a:endParaRPr/>
          </a:p>
        </p:txBody>
      </p:sp>
    </p:spTree>
    <p:extLst>
      <p:ext uri="{BB962C8B-B14F-4D97-AF65-F5344CB8AC3E}">
        <p14:creationId xmlns:p14="http://schemas.microsoft.com/office/powerpoint/2010/main" val="4242606870"/>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4"/>
        <p:cNvGrpSpPr/>
        <p:nvPr/>
      </p:nvGrpSpPr>
      <p:grpSpPr>
        <a:xfrm>
          <a:off x="0" y="0"/>
          <a:ext cx="0" cy="0"/>
          <a:chOff x="0" y="0"/>
          <a:chExt cx="0" cy="0"/>
        </a:xfrm>
      </p:grpSpPr>
      <p:sp>
        <p:nvSpPr>
          <p:cNvPr id="935" name="Google Shape;935;p111:notes"/>
          <p:cNvSpPr>
            <a:spLocks noGrp="1" noRot="1" noChangeAspect="1"/>
          </p:cNvSpPr>
          <p:nvPr>
            <p:ph type="sldImg" idx="2"/>
          </p:nvPr>
        </p:nvSpPr>
        <p:spPr>
          <a:xfrm>
            <a:off x="2900363" y="679450"/>
            <a:ext cx="1000125" cy="563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6" name="Google Shape;936;p111:notes"/>
          <p:cNvSpPr txBox="1">
            <a:spLocks noGrp="1"/>
          </p:cNvSpPr>
          <p:nvPr>
            <p:ph type="body" idx="1"/>
          </p:nvPr>
        </p:nvSpPr>
        <p:spPr>
          <a:xfrm>
            <a:off x="680879" y="1354451"/>
            <a:ext cx="5447030" cy="808770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200" b="1" u="sng">
                <a:solidFill>
                  <a:schemeClr val="dk1"/>
                </a:solidFill>
                <a:latin typeface="Calibri"/>
                <a:ea typeface="Calibri"/>
                <a:cs typeface="Calibri"/>
                <a:sym typeface="Calibri"/>
              </a:rPr>
              <a:t>Opção 1: Cenário longo A </a:t>
            </a:r>
            <a:endParaRPr sz="1200" b="1">
              <a:solidFill>
                <a:schemeClr val="dk1"/>
              </a:solidFill>
              <a:latin typeface="Calibri"/>
              <a:ea typeface="Calibri"/>
              <a:cs typeface="Calibri"/>
              <a:sym typeface="Calibri"/>
            </a:endParaRPr>
          </a:p>
          <a:p>
            <a:pPr marL="0" lvl="0" indent="0" algn="l" rtl="0">
              <a:spcBef>
                <a:spcPts val="0"/>
              </a:spcBef>
              <a:spcAft>
                <a:spcPts val="0"/>
              </a:spcAft>
              <a:buNone/>
            </a:pPr>
            <a:r>
              <a:rPr lang="en-GB" sz="1200">
                <a:solidFill>
                  <a:schemeClr val="dk1"/>
                </a:solidFill>
                <a:latin typeface="Calibri"/>
                <a:ea typeface="Calibri"/>
                <a:cs typeface="Calibri"/>
                <a:sym typeface="Calibri"/>
              </a:rPr>
              <a:t>Selecione um cenário longo entre as duas opções abaixo. </a:t>
            </a:r>
            <a:endParaRPr/>
          </a:p>
          <a:p>
            <a:pPr marL="0" lvl="0" indent="0" algn="l" rtl="0">
              <a:spcBef>
                <a:spcPts val="0"/>
              </a:spcBef>
              <a:spcAft>
                <a:spcPts val="0"/>
              </a:spcAft>
              <a:buNone/>
            </a:pPr>
            <a:r>
              <a:rPr lang="en-GB" sz="1200">
                <a:solidFill>
                  <a:schemeClr val="dk1"/>
                </a:solidFill>
                <a:latin typeface="Calibri"/>
                <a:ea typeface="Calibri"/>
                <a:cs typeface="Calibri"/>
                <a:sym typeface="Calibri"/>
              </a:rPr>
              <a:t>Distribua cópias do cenário aos participantes (Anexo 1: história de Amélia) </a:t>
            </a:r>
            <a:endParaRPr/>
          </a:p>
          <a:p>
            <a:pPr marL="0" lvl="0" indent="0" algn="l" rtl="0">
              <a:spcBef>
                <a:spcPts val="0"/>
              </a:spcBef>
              <a:spcAft>
                <a:spcPts val="0"/>
              </a:spcAft>
              <a:buNone/>
            </a:pPr>
            <a:r>
              <a:rPr lang="en-GB" sz="1200">
                <a:solidFill>
                  <a:schemeClr val="dk1"/>
                </a:solidFill>
                <a:latin typeface="Calibri"/>
                <a:ea typeface="Calibri"/>
                <a:cs typeface="Calibri"/>
                <a:sym typeface="Calibri"/>
              </a:rPr>
              <a:t>Dê aos participantes tempo para ler e discutir o cenário entre si. </a:t>
            </a:r>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GB" sz="1200">
                <a:solidFill>
                  <a:schemeClr val="dk1"/>
                </a:solidFill>
                <a:latin typeface="Calibri"/>
                <a:ea typeface="Calibri"/>
                <a:cs typeface="Calibri"/>
                <a:sym typeface="Calibri"/>
              </a:rPr>
              <a:t>Amélia é uma jovem que foi diagnosticada com síndrome de Down. Ao nascer, seus pais foram informados pela equipe do hospital que ela era uma causa perdida e que eles deveriam desistir dela e colocá-la em uma instituição. Devido à falta de apoio na comunidade, seus pais, a contragosto, decidiram fazer isso, acreditando que ela teria mais oportunidades na vida. Como consequência, ela passou a infância em um orfanato para crianças com deficiência. A educação que ela recebeu foi proporcionada pelo orfanato e era muito limitada. Ela não podia ir à escola como as outras crianças. Quando ela completou 18 anos, foi transferida para uma instituição para adultos. </a:t>
            </a:r>
            <a:endParaRPr/>
          </a:p>
          <a:p>
            <a:pPr marL="0" lvl="0" indent="0" algn="l" rtl="0">
              <a:spcBef>
                <a:spcPts val="0"/>
              </a:spcBef>
              <a:spcAft>
                <a:spcPts val="0"/>
              </a:spcAft>
              <a:buNone/>
            </a:pPr>
            <a:r>
              <a:rPr lang="en-GB" sz="1200">
                <a:solidFill>
                  <a:schemeClr val="dk1"/>
                </a:solidFill>
                <a:latin typeface="Calibri"/>
                <a:ea typeface="Calibri"/>
                <a:cs typeface="Calibri"/>
                <a:sym typeface="Calibri"/>
              </a:rPr>
              <a:t>Um dia, uma equipe do serviço nacional de televisão foi fazer um documentário sobre os residentes da instituição. Eles não foram consultados para dar permissão para serem filmados, e quando o documentário foi transmitido na televisão, muitos deles, incluindo Amélia, foram claramente identificáveis. Informações médicas também foram divulgadas. O documentário retratou os residentes de uma forma muito negativa e estigmatizante. </a:t>
            </a:r>
            <a:endParaRPr/>
          </a:p>
          <a:p>
            <a:pPr marL="0" lvl="0" indent="0" algn="l" rtl="0">
              <a:spcBef>
                <a:spcPts val="0"/>
              </a:spcBef>
              <a:spcAft>
                <a:spcPts val="0"/>
              </a:spcAft>
              <a:buNone/>
            </a:pPr>
            <a:r>
              <a:rPr lang="en-GB" sz="1200">
                <a:solidFill>
                  <a:schemeClr val="dk1"/>
                </a:solidFill>
                <a:latin typeface="Calibri"/>
                <a:ea typeface="Calibri"/>
                <a:cs typeface="Calibri"/>
                <a:sym typeface="Calibri"/>
              </a:rPr>
              <a:t>O documentário chamou a atenção de uma ONG nacional de direitos humanos, que decidiu dar apoio aos residentes. Quando visitaram a instituição e conversaram com Amélia, ela explicou que estava muito chateada com as imagens dela exibidas na televisão, mas que não sabia o que fazer a respeito. Ela também explicou que não gostava de morar lá, mas que não conhecia outra coisa e que tinha muito medo de morar fora sozinha. </a:t>
            </a:r>
            <a:endParaRPr/>
          </a:p>
          <a:p>
            <a:pPr marL="0" lvl="0" indent="0" algn="l" rtl="0">
              <a:spcBef>
                <a:spcPts val="0"/>
              </a:spcBef>
              <a:spcAft>
                <a:spcPts val="0"/>
              </a:spcAft>
              <a:buNone/>
            </a:pPr>
            <a:r>
              <a:rPr lang="en-GB" sz="1200">
                <a:solidFill>
                  <a:schemeClr val="dk1"/>
                </a:solidFill>
                <a:latin typeface="Calibri"/>
                <a:ea typeface="Calibri"/>
                <a:cs typeface="Calibri"/>
                <a:sym typeface="Calibri"/>
              </a:rPr>
              <a:t>As pessoas da ONG se ofereceram para colocá-la em contato com um serviço de assistência jurídica para reivindicar indenização em relação ao documentário e garantir que ele não fosse transmitido novamente no futuro. Ela concordou e, com o apoio do serviço de assistência jurídica, iniciou um processo. No entanto, quando ela recebeu os documentos, estavam escritos com caracteres muito pequenos e repletos de palavras que ela não conseguia entender. Ela ficou muito aflita no início, mas quando entrou em contato com o serviço de assistência jurídica, eles se ofereceram para encontrá-la para explicar a papelada e ajudá-la a preenchê-la. Por fim, sua reivindicação foi bem sucedida. </a:t>
            </a:r>
            <a:endParaRPr/>
          </a:p>
          <a:p>
            <a:pPr marL="0" lvl="0" indent="0" algn="l" rtl="0">
              <a:spcBef>
                <a:spcPts val="0"/>
              </a:spcBef>
              <a:spcAft>
                <a:spcPts val="0"/>
              </a:spcAft>
              <a:buNone/>
            </a:pPr>
            <a:r>
              <a:rPr lang="en-GB" sz="1200">
                <a:solidFill>
                  <a:schemeClr val="dk1"/>
                </a:solidFill>
                <a:latin typeface="Calibri"/>
                <a:ea typeface="Calibri"/>
                <a:cs typeface="Calibri"/>
                <a:sym typeface="Calibri"/>
              </a:rPr>
              <a:t>As ONGs também a apoiaram a se mudar para uma moradia assistida na comunidade com outros dois moradores. Após alguns meses, ela ganhou mais confiança e decidiu iniciar um treinamento vocacional como parte de um programa de emprego. </a:t>
            </a:r>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marR="60325" lvl="0" indent="0" algn="just" rtl="0">
              <a:spcBef>
                <a:spcPts val="0"/>
              </a:spcBef>
              <a:spcAft>
                <a:spcPts val="0"/>
              </a:spcAft>
              <a:buNone/>
            </a:pPr>
            <a:endParaRPr sz="1100">
              <a:latin typeface="Calibri"/>
              <a:ea typeface="Calibri"/>
              <a:cs typeface="Calibri"/>
              <a:sym typeface="Calibri"/>
            </a:endParaRPr>
          </a:p>
          <a:p>
            <a:pPr marL="0" marR="60325" lvl="0" indent="0" algn="just" rtl="0">
              <a:spcBef>
                <a:spcPts val="0"/>
              </a:spcBef>
              <a:spcAft>
                <a:spcPts val="0"/>
              </a:spcAft>
              <a:buNone/>
            </a:pPr>
            <a:r>
              <a:rPr lang="en-GB">
                <a:solidFill>
                  <a:srgbClr val="4F81BD"/>
                </a:solidFill>
                <a:latin typeface="Calibri"/>
                <a:ea typeface="Calibri"/>
                <a:cs typeface="Calibri"/>
                <a:sym typeface="Calibri"/>
              </a:rPr>
              <a:t> </a:t>
            </a:r>
            <a:endParaRPr>
              <a:latin typeface="Calibri"/>
              <a:ea typeface="Calibri"/>
              <a:cs typeface="Calibri"/>
              <a:sym typeface="Calibri"/>
            </a:endParaRPr>
          </a:p>
          <a:p>
            <a:pPr marL="0" lvl="0" indent="0" algn="l" rtl="0">
              <a:spcBef>
                <a:spcPts val="0"/>
              </a:spcBef>
              <a:spcAft>
                <a:spcPts val="0"/>
              </a:spcAft>
              <a:buNone/>
            </a:pPr>
            <a:endParaRPr/>
          </a:p>
        </p:txBody>
      </p:sp>
      <p:sp>
        <p:nvSpPr>
          <p:cNvPr id="937" name="Google Shape;937;p111:notes"/>
          <p:cNvSpPr txBox="1">
            <a:spLocks noGrp="1"/>
          </p:cNvSpPr>
          <p:nvPr>
            <p:ph type="sldNum" idx="12"/>
          </p:nvPr>
        </p:nvSpPr>
        <p:spPr>
          <a:xfrm>
            <a:off x="3856737" y="9442154"/>
            <a:ext cx="2950475" cy="49877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112</a:t>
            </a:fld>
            <a:endParaRPr/>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2"/>
        <p:cNvGrpSpPr/>
        <p:nvPr/>
      </p:nvGrpSpPr>
      <p:grpSpPr>
        <a:xfrm>
          <a:off x="0" y="0"/>
          <a:ext cx="0" cy="0"/>
          <a:chOff x="0" y="0"/>
          <a:chExt cx="0" cy="0"/>
        </a:xfrm>
      </p:grpSpPr>
      <p:sp>
        <p:nvSpPr>
          <p:cNvPr id="943" name="Google Shape;943;p112:notes"/>
          <p:cNvSpPr>
            <a:spLocks noGrp="1" noRot="1" noChangeAspect="1"/>
          </p:cNvSpPr>
          <p:nvPr>
            <p:ph type="sldImg" idx="2"/>
          </p:nvPr>
        </p:nvSpPr>
        <p:spPr>
          <a:xfrm>
            <a:off x="3160713" y="101600"/>
            <a:ext cx="303212" cy="171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44" name="Google Shape;944;p112:notes"/>
          <p:cNvSpPr txBox="1">
            <a:spLocks noGrp="1"/>
          </p:cNvSpPr>
          <p:nvPr>
            <p:ph type="body" idx="1"/>
          </p:nvPr>
        </p:nvSpPr>
        <p:spPr>
          <a:xfrm>
            <a:off x="223177" y="351039"/>
            <a:ext cx="6457001" cy="9345437"/>
          </a:xfrm>
          <a:prstGeom prst="rect">
            <a:avLst/>
          </a:prstGeom>
          <a:noFill/>
          <a:ln>
            <a:noFill/>
          </a:ln>
        </p:spPr>
        <p:txBody>
          <a:bodyPr spcFirstLastPara="1" wrap="square" lIns="91425" tIns="45700" rIns="91425" bIns="45700" anchor="t" anchorCtr="0">
            <a:noAutofit/>
          </a:bodyPr>
          <a:lstStyle/>
          <a:p>
            <a:pPr marL="0" marR="60325" lvl="0" indent="0" algn="l" rtl="0">
              <a:spcBef>
                <a:spcPts val="0"/>
              </a:spcBef>
              <a:spcAft>
                <a:spcPts val="0"/>
              </a:spcAft>
              <a:buNone/>
            </a:pPr>
            <a:r>
              <a:rPr lang="en-GB" sz="800" b="1" u="sng">
                <a:solidFill>
                  <a:schemeClr val="dk1"/>
                </a:solidFill>
                <a:latin typeface="Calibri"/>
                <a:ea typeface="Calibri"/>
                <a:cs typeface="Calibri"/>
                <a:sym typeface="Calibri"/>
              </a:rPr>
              <a:t>Opção 1: Cenário longo A </a:t>
            </a:r>
            <a:r>
              <a:rPr lang="en-GB" sz="700" b="1">
                <a:latin typeface="Calibri"/>
                <a:ea typeface="Calibri"/>
                <a:cs typeface="Calibri"/>
                <a:sym typeface="Calibri"/>
              </a:rPr>
              <a:t>(continuação)</a:t>
            </a:r>
            <a:endParaRPr/>
          </a:p>
          <a:p>
            <a:pPr marL="0" marR="60325" lvl="0" indent="0" algn="l" rtl="0">
              <a:lnSpc>
                <a:spcPct val="100000"/>
              </a:lnSpc>
              <a:spcBef>
                <a:spcPts val="0"/>
              </a:spcBef>
              <a:spcAft>
                <a:spcPts val="0"/>
              </a:spcAft>
              <a:buClr>
                <a:schemeClr val="dk1"/>
              </a:buClr>
              <a:buSzPts val="1200"/>
              <a:buFont typeface="Calibri"/>
              <a:buNone/>
            </a:pPr>
            <a:r>
              <a:rPr lang="en-GB" sz="1200">
                <a:solidFill>
                  <a:schemeClr val="dk1"/>
                </a:solidFill>
                <a:latin typeface="Calibri"/>
                <a:ea typeface="Calibri"/>
                <a:cs typeface="Calibri"/>
                <a:sym typeface="Calibri"/>
              </a:rPr>
              <a:t>Em seguida, pergunte aos participantes:</a:t>
            </a:r>
            <a:endParaRPr sz="700" b="1">
              <a:latin typeface="Calibri"/>
              <a:ea typeface="Calibri"/>
              <a:cs typeface="Calibri"/>
              <a:sym typeface="Calibri"/>
            </a:endParaRPr>
          </a:p>
          <a:p>
            <a:pPr marL="342900" marR="60325" lvl="0" indent="-342900" algn="l" rtl="0">
              <a:spcBef>
                <a:spcPts val="600"/>
              </a:spcBef>
              <a:spcAft>
                <a:spcPts val="0"/>
              </a:spcAft>
              <a:buClr>
                <a:schemeClr val="dk1"/>
              </a:buClr>
              <a:buSzPts val="700"/>
              <a:buFont typeface="Noto Sans Symbols"/>
              <a:buChar char="∙"/>
            </a:pPr>
            <a:r>
              <a:rPr lang="en-GB" sz="700" b="1">
                <a:latin typeface="Calibri"/>
                <a:ea typeface="Calibri"/>
                <a:cs typeface="Calibri"/>
                <a:sym typeface="Calibri"/>
              </a:rPr>
              <a:t>Que artigos da CDPD foram violados? </a:t>
            </a:r>
            <a:endParaRPr/>
          </a:p>
          <a:p>
            <a:pPr marL="0" lvl="0" indent="0" algn="l" rtl="0">
              <a:spcBef>
                <a:spcPts val="400"/>
              </a:spcBef>
              <a:spcAft>
                <a:spcPts val="0"/>
              </a:spcAft>
              <a:buNone/>
            </a:pPr>
            <a:r>
              <a:rPr lang="en-GB" sz="1200">
                <a:solidFill>
                  <a:schemeClr val="dk1"/>
                </a:solidFill>
                <a:latin typeface="Calibri"/>
                <a:ea typeface="Calibri"/>
                <a:cs typeface="Calibri"/>
                <a:sym typeface="Calibri"/>
              </a:rPr>
              <a:t>Peça aos participantes que apresentem suas respostas artigo por artigo (consulte o Anexo 3). Os participantes devem referir-se especificamente às partes ou parágrafos relevantes dentro de cada artigo pertinente da CDPD (conforme detalhado abaixo). Eles também devem ser capazes de explicar por que acham que o artigo foi violado. </a:t>
            </a:r>
            <a:endParaRPr/>
          </a:p>
          <a:p>
            <a:pPr marL="0" lvl="0" indent="0" algn="l" rtl="0">
              <a:spcBef>
                <a:spcPts val="0"/>
              </a:spcBef>
              <a:spcAft>
                <a:spcPts val="0"/>
              </a:spcAft>
              <a:buNone/>
            </a:pPr>
            <a:r>
              <a:rPr lang="en-GB" sz="1200">
                <a:solidFill>
                  <a:schemeClr val="dk1"/>
                </a:solidFill>
                <a:latin typeface="Calibri"/>
                <a:ea typeface="Calibri"/>
                <a:cs typeface="Calibri"/>
                <a:sym typeface="Calibri"/>
              </a:rPr>
              <a:t>A seguir, são dadas as respostas mais frequentes. No entanto, os participantes também podem destacar outros artigos que foram violados ou protegidos. Isso deve ser permitido na discussão. </a:t>
            </a:r>
            <a:endParaRPr/>
          </a:p>
          <a:p>
            <a:pPr marL="0" marR="60325" lvl="0" indent="0" algn="l" rtl="0">
              <a:lnSpc>
                <a:spcPct val="100000"/>
              </a:lnSpc>
              <a:spcBef>
                <a:spcPts val="0"/>
              </a:spcBef>
              <a:spcAft>
                <a:spcPts val="0"/>
              </a:spcAft>
              <a:buClr>
                <a:schemeClr val="dk1"/>
              </a:buClr>
              <a:buSzPts val="1200"/>
              <a:buFont typeface="Calibri"/>
              <a:buNone/>
            </a:pPr>
            <a:r>
              <a:rPr lang="en-GB" sz="1200" u="sng">
                <a:solidFill>
                  <a:schemeClr val="dk1"/>
                </a:solidFill>
                <a:latin typeface="Calibri"/>
                <a:ea typeface="Calibri"/>
                <a:cs typeface="Calibri"/>
                <a:sym typeface="Calibri"/>
              </a:rPr>
              <a:t>Artigos violados</a:t>
            </a:r>
            <a:r>
              <a:rPr lang="en-GB" sz="700" u="sng">
                <a:solidFill>
                  <a:srgbClr val="4F81BD"/>
                </a:solidFill>
                <a:latin typeface="Calibri"/>
                <a:ea typeface="Calibri"/>
                <a:cs typeface="Calibri"/>
                <a:sym typeface="Calibri"/>
              </a:rPr>
              <a:t>:</a:t>
            </a:r>
            <a:endParaRPr sz="700" b="1">
              <a:solidFill>
                <a:srgbClr val="4F81BD"/>
              </a:solidFill>
              <a:latin typeface="Calibri"/>
              <a:ea typeface="Calibri"/>
              <a:cs typeface="Calibri"/>
              <a:sym typeface="Calibri"/>
            </a:endParaRPr>
          </a:p>
          <a:p>
            <a:pPr marL="171450" marR="60325" lvl="0" indent="-171450" algn="l" rtl="0">
              <a:lnSpc>
                <a:spcPct val="100000"/>
              </a:lnSpc>
              <a:spcBef>
                <a:spcPts val="400"/>
              </a:spcBef>
              <a:spcAft>
                <a:spcPts val="0"/>
              </a:spcAft>
              <a:buClr>
                <a:srgbClr val="4F81BD"/>
              </a:buClr>
              <a:buSzPts val="700"/>
              <a:buFont typeface="Noto Sans Symbols"/>
              <a:buChar char="∙"/>
            </a:pPr>
            <a:r>
              <a:rPr lang="en-GB" sz="700" b="1">
                <a:solidFill>
                  <a:srgbClr val="4F81BD"/>
                </a:solidFill>
                <a:latin typeface="Calibri"/>
                <a:ea typeface="Calibri"/>
                <a:cs typeface="Calibri"/>
                <a:sym typeface="Calibri"/>
              </a:rPr>
              <a:t>Artigo 7 – Crianças com deficiência </a:t>
            </a:r>
            <a:endParaRPr sz="1200">
              <a:solidFill>
                <a:schemeClr val="dk1"/>
              </a:solidFill>
              <a:latin typeface="Calibri"/>
              <a:ea typeface="Calibri"/>
              <a:cs typeface="Calibri"/>
              <a:sym typeface="Calibri"/>
            </a:endParaRPr>
          </a:p>
          <a:p>
            <a:pPr marL="0" lvl="0" indent="0" algn="l" rtl="0">
              <a:spcBef>
                <a:spcPts val="400"/>
              </a:spcBef>
              <a:spcAft>
                <a:spcPts val="0"/>
              </a:spcAft>
              <a:buNone/>
            </a:pPr>
            <a:r>
              <a:rPr lang="en-GB" sz="1200">
                <a:solidFill>
                  <a:schemeClr val="dk1"/>
                </a:solidFill>
                <a:latin typeface="Calibri"/>
                <a:ea typeface="Calibri"/>
                <a:cs typeface="Calibri"/>
                <a:sym typeface="Calibri"/>
              </a:rPr>
              <a:t>De acordo com o Artigo 7, as crianças devem gozar de todos os seus direitos humanos e liberdades fundamentais em igualdade de condições com as outras crianças. </a:t>
            </a:r>
            <a:endParaRPr/>
          </a:p>
          <a:p>
            <a:pPr marL="0" lvl="0" indent="0" algn="l" rtl="0">
              <a:spcBef>
                <a:spcPts val="0"/>
              </a:spcBef>
              <a:spcAft>
                <a:spcPts val="0"/>
              </a:spcAft>
              <a:buNone/>
            </a:pPr>
            <a:r>
              <a:rPr lang="en-GB" sz="1200">
                <a:solidFill>
                  <a:schemeClr val="dk1"/>
                </a:solidFill>
                <a:latin typeface="Calibri"/>
                <a:ea typeface="Calibri"/>
                <a:cs typeface="Calibri"/>
                <a:sym typeface="Calibri"/>
              </a:rPr>
              <a:t>- O fato de Amélia não poder morar com os pais e ir à escola como as outras crianças é uma violação do Artigo 7. </a:t>
            </a:r>
            <a:endParaRPr/>
          </a:p>
          <a:p>
            <a:pPr marL="0" lvl="0" indent="0" algn="l" rtl="0">
              <a:spcBef>
                <a:spcPts val="0"/>
              </a:spcBef>
              <a:spcAft>
                <a:spcPts val="0"/>
              </a:spcAft>
              <a:buNone/>
            </a:pPr>
            <a:r>
              <a:rPr lang="en-GB" sz="1200">
                <a:solidFill>
                  <a:schemeClr val="dk1"/>
                </a:solidFill>
                <a:latin typeface="Calibri"/>
                <a:ea typeface="Calibri"/>
                <a:cs typeface="Calibri"/>
                <a:sym typeface="Calibri"/>
              </a:rPr>
              <a:t>- Além disso, o Artigo 7 exige que o interesse superior da criança seja a principal consideração em todas as ações relativas a crianças com deficiência. </a:t>
            </a:r>
            <a:endParaRPr/>
          </a:p>
          <a:p>
            <a:pPr marL="0" lvl="0" indent="0" algn="l" rtl="0">
              <a:spcBef>
                <a:spcPts val="0"/>
              </a:spcBef>
              <a:spcAft>
                <a:spcPts val="0"/>
              </a:spcAft>
              <a:buNone/>
            </a:pPr>
            <a:r>
              <a:rPr lang="en-GB" sz="1200">
                <a:solidFill>
                  <a:schemeClr val="dk1"/>
                </a:solidFill>
                <a:latin typeface="Calibri"/>
                <a:ea typeface="Calibri"/>
                <a:cs typeface="Calibri"/>
                <a:sym typeface="Calibri"/>
              </a:rPr>
              <a:t>- O fato de os pais de Amélia terem sido aconselhados a desistir dela e ela ter sido colocada em uma instituição não era de seu interesse. Isso também viola o Artigo 7</a:t>
            </a:r>
            <a:r>
              <a:rPr lang="en-GB" sz="700">
                <a:solidFill>
                  <a:srgbClr val="4F81BD"/>
                </a:solidFill>
                <a:latin typeface="Calibri"/>
                <a:ea typeface="Calibri"/>
                <a:cs typeface="Calibri"/>
                <a:sym typeface="Calibri"/>
              </a:rPr>
              <a:t>.</a:t>
            </a:r>
            <a:endParaRPr sz="700" b="1">
              <a:solidFill>
                <a:srgbClr val="4F81BD"/>
              </a:solidFill>
              <a:latin typeface="Calibri"/>
              <a:ea typeface="Calibri"/>
              <a:cs typeface="Calibri"/>
              <a:sym typeface="Calibri"/>
            </a:endParaRPr>
          </a:p>
          <a:p>
            <a:pPr marL="171450" marR="60325" lvl="0" indent="-171450" algn="l" rtl="0">
              <a:lnSpc>
                <a:spcPct val="100000"/>
              </a:lnSpc>
              <a:spcBef>
                <a:spcPts val="0"/>
              </a:spcBef>
              <a:spcAft>
                <a:spcPts val="0"/>
              </a:spcAft>
              <a:buClr>
                <a:srgbClr val="4F81BD"/>
              </a:buClr>
              <a:buSzPts val="700"/>
              <a:buFont typeface="Noto Sans Symbols"/>
              <a:buChar char="∙"/>
            </a:pPr>
            <a:r>
              <a:rPr lang="en-GB" sz="700" b="1">
                <a:solidFill>
                  <a:srgbClr val="4F81BD"/>
                </a:solidFill>
                <a:latin typeface="Calibri"/>
                <a:ea typeface="Calibri"/>
                <a:cs typeface="Calibri"/>
                <a:sym typeface="Calibri"/>
              </a:rPr>
              <a:t>Artigo 8 – Conscientização </a:t>
            </a:r>
            <a:endParaRPr sz="1200">
              <a:solidFill>
                <a:schemeClr val="dk1"/>
              </a:solidFill>
              <a:latin typeface="Calibri"/>
              <a:ea typeface="Calibri"/>
              <a:cs typeface="Calibri"/>
              <a:sym typeface="Calibri"/>
            </a:endParaRPr>
          </a:p>
          <a:p>
            <a:pPr marL="0" lvl="0" indent="0" algn="l" rtl="0">
              <a:spcBef>
                <a:spcPts val="400"/>
              </a:spcBef>
              <a:spcAft>
                <a:spcPts val="0"/>
              </a:spcAft>
              <a:buNone/>
            </a:pPr>
            <a:r>
              <a:rPr lang="en-GB" sz="1200">
                <a:solidFill>
                  <a:schemeClr val="dk1"/>
                </a:solidFill>
                <a:latin typeface="Calibri"/>
                <a:ea typeface="Calibri"/>
                <a:cs typeface="Calibri"/>
                <a:sym typeface="Calibri"/>
              </a:rPr>
              <a:t>- De acordo com o artigo 8º, os Estados Partes devem combater os estereótipos relativos às pessoas com deficiência e devem encorajar os meios de comunicação a retratar as pessoas com deficiência de forma consistente com o propósito da CDPD. </a:t>
            </a:r>
            <a:endParaRPr/>
          </a:p>
          <a:p>
            <a:pPr marL="0" lvl="0" indent="0" algn="l" rtl="0">
              <a:spcBef>
                <a:spcPts val="0"/>
              </a:spcBef>
              <a:spcAft>
                <a:spcPts val="0"/>
              </a:spcAft>
              <a:buNone/>
            </a:pPr>
            <a:r>
              <a:rPr lang="en-GB" sz="1200">
                <a:solidFill>
                  <a:schemeClr val="dk1"/>
                </a:solidFill>
                <a:latin typeface="Calibri"/>
                <a:ea typeface="Calibri"/>
                <a:cs typeface="Calibri"/>
                <a:sym typeface="Calibri"/>
              </a:rPr>
              <a:t>- O documentário retratava os moradores de forma negativa e estigmatizante, o que viola o artigo 8º. </a:t>
            </a:r>
            <a:endParaRPr sz="700" b="1">
              <a:solidFill>
                <a:srgbClr val="4F81BD"/>
              </a:solidFill>
              <a:latin typeface="Calibri"/>
              <a:ea typeface="Calibri"/>
              <a:cs typeface="Calibri"/>
              <a:sym typeface="Calibri"/>
            </a:endParaRPr>
          </a:p>
          <a:p>
            <a:pPr marL="171450" marR="60325" lvl="0" indent="-171450" algn="l" rtl="0">
              <a:lnSpc>
                <a:spcPct val="100000"/>
              </a:lnSpc>
              <a:spcBef>
                <a:spcPts val="0"/>
              </a:spcBef>
              <a:spcAft>
                <a:spcPts val="0"/>
              </a:spcAft>
              <a:buClr>
                <a:srgbClr val="4F81BD"/>
              </a:buClr>
              <a:buSzPts val="700"/>
              <a:buFont typeface="Noto Sans Symbols"/>
              <a:buChar char="∙"/>
            </a:pPr>
            <a:r>
              <a:rPr lang="en-GB" sz="700" b="1">
                <a:solidFill>
                  <a:srgbClr val="4F81BD"/>
                </a:solidFill>
                <a:latin typeface="Calibri"/>
                <a:ea typeface="Calibri"/>
                <a:cs typeface="Calibri"/>
                <a:sym typeface="Calibri"/>
              </a:rPr>
              <a:t>Artigo 9 – Acessibilidade </a:t>
            </a:r>
            <a:endParaRPr sz="1200">
              <a:solidFill>
                <a:schemeClr val="dk1"/>
              </a:solidFill>
              <a:latin typeface="Calibri"/>
              <a:ea typeface="Calibri"/>
              <a:cs typeface="Calibri"/>
              <a:sym typeface="Calibri"/>
            </a:endParaRPr>
          </a:p>
          <a:p>
            <a:pPr marL="0" lvl="0" indent="0" algn="l" rtl="0">
              <a:spcBef>
                <a:spcPts val="400"/>
              </a:spcBef>
              <a:spcAft>
                <a:spcPts val="0"/>
              </a:spcAft>
              <a:buNone/>
            </a:pPr>
            <a:r>
              <a:rPr lang="en-GB" sz="1200">
                <a:solidFill>
                  <a:schemeClr val="dk1"/>
                </a:solidFill>
                <a:latin typeface="Calibri"/>
                <a:ea typeface="Calibri"/>
                <a:cs typeface="Calibri"/>
                <a:sym typeface="Calibri"/>
              </a:rPr>
              <a:t>- O Artigo 9 exige que os Estados Partes assegurem que as pessoas com deficiência possam acessar seu ambiente. Isso inclui o acesso à informação. </a:t>
            </a:r>
            <a:endParaRPr/>
          </a:p>
          <a:p>
            <a:pPr marL="0" lvl="0" indent="0" algn="l" rtl="0">
              <a:spcBef>
                <a:spcPts val="0"/>
              </a:spcBef>
              <a:spcAft>
                <a:spcPts val="0"/>
              </a:spcAft>
              <a:buNone/>
            </a:pPr>
            <a:r>
              <a:rPr lang="en-GB" sz="1200">
                <a:solidFill>
                  <a:schemeClr val="dk1"/>
                </a:solidFill>
                <a:latin typeface="Calibri"/>
                <a:ea typeface="Calibri"/>
                <a:cs typeface="Calibri"/>
                <a:sym typeface="Calibri"/>
              </a:rPr>
              <a:t>- A documentação do processo não foi disponibilizada à Amélia – ou seja, não foi escrita em linguagem simples. Esta é uma violação do artigo 9. </a:t>
            </a:r>
            <a:endParaRPr sz="700" b="1">
              <a:solidFill>
                <a:srgbClr val="4F81BD"/>
              </a:solidFill>
              <a:latin typeface="Calibri"/>
              <a:ea typeface="Calibri"/>
              <a:cs typeface="Calibri"/>
              <a:sym typeface="Calibri"/>
            </a:endParaRPr>
          </a:p>
          <a:p>
            <a:pPr marL="171450" marR="60325" lvl="0" indent="-171450" algn="l" rtl="0">
              <a:lnSpc>
                <a:spcPct val="100000"/>
              </a:lnSpc>
              <a:spcBef>
                <a:spcPts val="0"/>
              </a:spcBef>
              <a:spcAft>
                <a:spcPts val="0"/>
              </a:spcAft>
              <a:buClr>
                <a:srgbClr val="4F81BD"/>
              </a:buClr>
              <a:buSzPts val="700"/>
              <a:buFont typeface="Noto Sans Symbols"/>
              <a:buChar char="∙"/>
            </a:pPr>
            <a:r>
              <a:rPr lang="en-GB" sz="700" b="1">
                <a:solidFill>
                  <a:srgbClr val="4F81BD"/>
                </a:solidFill>
                <a:latin typeface="Calibri"/>
                <a:ea typeface="Calibri"/>
                <a:cs typeface="Calibri"/>
                <a:sym typeface="Calibri"/>
              </a:rPr>
              <a:t>Artigo 12 – Reconhecimento igual perante a lei </a:t>
            </a:r>
            <a:endParaRPr sz="700">
              <a:solidFill>
                <a:srgbClr val="4F81BD"/>
              </a:solidFill>
              <a:latin typeface="Calibri"/>
              <a:ea typeface="Calibri"/>
              <a:cs typeface="Calibri"/>
              <a:sym typeface="Calibri"/>
            </a:endParaRPr>
          </a:p>
          <a:p>
            <a:pPr marL="171450" marR="60325" lvl="0" indent="-171450" algn="l" rtl="0">
              <a:lnSpc>
                <a:spcPct val="100000"/>
              </a:lnSpc>
              <a:spcBef>
                <a:spcPts val="400"/>
              </a:spcBef>
              <a:spcAft>
                <a:spcPts val="0"/>
              </a:spcAft>
              <a:buClr>
                <a:srgbClr val="4F81BD"/>
              </a:buClr>
              <a:buSzPts val="700"/>
              <a:buFont typeface="Calibri"/>
              <a:buChar char="-"/>
            </a:pPr>
            <a:r>
              <a:rPr lang="en-GB" sz="700">
                <a:solidFill>
                  <a:srgbClr val="4F81BD"/>
                </a:solidFill>
                <a:latin typeface="Calibri"/>
                <a:ea typeface="Calibri"/>
                <a:cs typeface="Calibri"/>
                <a:sym typeface="Calibri"/>
              </a:rPr>
              <a:t>O artigo 12.º, n.º 2, exige que as pessoas com deficiência possam tomar as suas próprias decisões e escolhas, e que estas sejam respeitadas </a:t>
            </a:r>
            <a:endParaRPr/>
          </a:p>
          <a:p>
            <a:pPr marL="171450" marR="60325" lvl="0" indent="-171450" algn="l" rtl="0">
              <a:lnSpc>
                <a:spcPct val="100000"/>
              </a:lnSpc>
              <a:spcBef>
                <a:spcPts val="400"/>
              </a:spcBef>
              <a:spcAft>
                <a:spcPts val="0"/>
              </a:spcAft>
              <a:buClr>
                <a:srgbClr val="4F81BD"/>
              </a:buClr>
              <a:buSzPts val="700"/>
              <a:buFont typeface="Calibri"/>
              <a:buChar char="-"/>
            </a:pPr>
            <a:r>
              <a:rPr lang="en-GB" sz="700">
                <a:solidFill>
                  <a:srgbClr val="4F81BD"/>
                </a:solidFill>
                <a:latin typeface="Calibri"/>
                <a:ea typeface="Calibri"/>
                <a:cs typeface="Calibri"/>
                <a:sym typeface="Calibri"/>
              </a:rPr>
              <a:t>As decisões, escolhas, vontades e preferências de Amélia não foram respeitadas: ela não pôde escolher onde morar e não foi consultada sobre sua vontade de participar do documentário. </a:t>
            </a:r>
            <a:endParaRPr sz="700">
              <a:latin typeface="Calibri"/>
              <a:ea typeface="Calibri"/>
              <a:cs typeface="Calibri"/>
              <a:sym typeface="Calibri"/>
            </a:endParaRPr>
          </a:p>
          <a:p>
            <a:pPr marL="171450" lvl="0" indent="-171450" algn="l" rtl="0">
              <a:spcBef>
                <a:spcPts val="400"/>
              </a:spcBef>
              <a:spcAft>
                <a:spcPts val="0"/>
              </a:spcAft>
              <a:buClr>
                <a:schemeClr val="dk1"/>
              </a:buClr>
              <a:buSzPts val="1200"/>
              <a:buFont typeface="Arial"/>
              <a:buChar char="•"/>
            </a:pPr>
            <a:r>
              <a:rPr lang="en-GB" sz="1200" b="1">
                <a:solidFill>
                  <a:schemeClr val="dk1"/>
                </a:solidFill>
                <a:latin typeface="Calibri"/>
                <a:ea typeface="Calibri"/>
                <a:cs typeface="Calibri"/>
                <a:sym typeface="Calibri"/>
              </a:rPr>
              <a:t>Artigo 13 – Acesso à justiça</a:t>
            </a:r>
            <a:r>
              <a:rPr lang="en-GB" sz="1200">
                <a:solidFill>
                  <a:schemeClr val="dk1"/>
                </a:solidFill>
                <a:latin typeface="Calibri"/>
                <a:ea typeface="Calibri"/>
                <a:cs typeface="Calibri"/>
                <a:sym typeface="Calibri"/>
              </a:rPr>
              <a:t> </a:t>
            </a:r>
            <a:endParaRPr/>
          </a:p>
          <a:p>
            <a:pPr marL="0" lvl="0" indent="0" algn="l" rtl="0">
              <a:spcBef>
                <a:spcPts val="0"/>
              </a:spcBef>
              <a:spcAft>
                <a:spcPts val="0"/>
              </a:spcAft>
              <a:buNone/>
            </a:pPr>
            <a:r>
              <a:rPr lang="en-GB" sz="1200">
                <a:solidFill>
                  <a:schemeClr val="dk1"/>
                </a:solidFill>
                <a:latin typeface="Calibri"/>
                <a:ea typeface="Calibri"/>
                <a:cs typeface="Calibri"/>
                <a:sym typeface="Calibri"/>
              </a:rPr>
              <a:t>- O Artigo 13 exige que as pessoas com deficiência recebam adaptações razoáveis para garantir seu efetivo acesso à justiça. </a:t>
            </a:r>
            <a:endParaRPr/>
          </a:p>
          <a:p>
            <a:pPr marL="0" lvl="0" indent="0" algn="l" rtl="0">
              <a:spcBef>
                <a:spcPts val="0"/>
              </a:spcBef>
              <a:spcAft>
                <a:spcPts val="0"/>
              </a:spcAft>
              <a:buNone/>
            </a:pPr>
            <a:r>
              <a:rPr lang="en-GB" sz="1200">
                <a:solidFill>
                  <a:schemeClr val="dk1"/>
                </a:solidFill>
                <a:latin typeface="Calibri"/>
                <a:ea typeface="Calibri"/>
                <a:cs typeface="Calibri"/>
                <a:sym typeface="Calibri"/>
              </a:rPr>
              <a:t>- Mais uma vez, o fato de a documentação legal não ter sido disponibilizada à Amélia é uma violação do artigo 13. </a:t>
            </a:r>
            <a:endParaRPr/>
          </a:p>
          <a:p>
            <a:pPr marL="171450" lvl="0" indent="-171450" algn="l" rtl="0">
              <a:spcBef>
                <a:spcPts val="0"/>
              </a:spcBef>
              <a:spcAft>
                <a:spcPts val="0"/>
              </a:spcAft>
              <a:buClr>
                <a:schemeClr val="dk1"/>
              </a:buClr>
              <a:buSzPts val="1200"/>
              <a:buFont typeface="Arial"/>
              <a:buChar char="•"/>
            </a:pPr>
            <a:r>
              <a:rPr lang="en-GB" sz="1200" b="1">
                <a:solidFill>
                  <a:schemeClr val="dk1"/>
                </a:solidFill>
                <a:latin typeface="Calibri"/>
                <a:ea typeface="Calibri"/>
                <a:cs typeface="Calibri"/>
                <a:sym typeface="Calibri"/>
              </a:rPr>
              <a:t>Artigo 19 – Direito a viver de forma independente e a ser incluído na comunidade</a:t>
            </a:r>
            <a:endParaRPr/>
          </a:p>
          <a:p>
            <a:pPr marL="0" lvl="0" indent="0" algn="l" rtl="0">
              <a:spcBef>
                <a:spcPts val="0"/>
              </a:spcBef>
              <a:spcAft>
                <a:spcPts val="0"/>
              </a:spcAft>
              <a:buNone/>
            </a:pPr>
            <a:r>
              <a:rPr lang="en-GB" sz="1200">
                <a:solidFill>
                  <a:schemeClr val="dk1"/>
                </a:solidFill>
                <a:latin typeface="Calibri"/>
                <a:ea typeface="Calibri"/>
                <a:cs typeface="Calibri"/>
                <a:sym typeface="Calibri"/>
              </a:rPr>
              <a:t>- De acordo com o artigo 19, as pessoas com deficiência têm direitos iguais de viver na comunidade com escolhas iguais às que os outros têm. Em particular, elas devem ter a oportunidade de escolher seu local de residência e onde e com quem morar. </a:t>
            </a:r>
            <a:endParaRPr/>
          </a:p>
          <a:p>
            <a:pPr marL="0" lvl="0" indent="0" algn="l" rtl="0">
              <a:spcBef>
                <a:spcPts val="0"/>
              </a:spcBef>
              <a:spcAft>
                <a:spcPts val="0"/>
              </a:spcAft>
              <a:buNone/>
            </a:pPr>
            <a:r>
              <a:rPr lang="en-GB" sz="1200">
                <a:solidFill>
                  <a:schemeClr val="dk1"/>
                </a:solidFill>
                <a:latin typeface="Calibri"/>
                <a:ea typeface="Calibri"/>
                <a:cs typeface="Calibri"/>
                <a:sym typeface="Calibri"/>
              </a:rPr>
              <a:t>- Amélia passou a maior parte de sua vida em uma instituição, o que é uma violação do artigo 19. Além disso, o fato de ela ter sido transferida para uma instituição para adultos sugere que ela não teve escolha nessa decisão. </a:t>
            </a:r>
            <a:endParaRPr/>
          </a:p>
          <a:p>
            <a:pPr marL="171450" lvl="0" indent="-171450" algn="l" rtl="0">
              <a:spcBef>
                <a:spcPts val="0"/>
              </a:spcBef>
              <a:spcAft>
                <a:spcPts val="0"/>
              </a:spcAft>
              <a:buClr>
                <a:schemeClr val="dk1"/>
              </a:buClr>
              <a:buSzPts val="1200"/>
              <a:buFont typeface="Arial"/>
              <a:buChar char="•"/>
            </a:pPr>
            <a:r>
              <a:rPr lang="en-GB" sz="1200" b="1">
                <a:solidFill>
                  <a:schemeClr val="dk1"/>
                </a:solidFill>
                <a:latin typeface="Calibri"/>
                <a:ea typeface="Calibri"/>
                <a:cs typeface="Calibri"/>
                <a:sym typeface="Calibri"/>
              </a:rPr>
              <a:t>Artigo 21 – Liberdade de expressão e opinião, e acesso à informação </a:t>
            </a:r>
            <a:endParaRPr/>
          </a:p>
          <a:p>
            <a:pPr marL="0" lvl="0" indent="0" algn="l" rtl="0">
              <a:spcBef>
                <a:spcPts val="0"/>
              </a:spcBef>
              <a:spcAft>
                <a:spcPts val="0"/>
              </a:spcAft>
              <a:buNone/>
            </a:pPr>
            <a:r>
              <a:rPr lang="en-GB" sz="1200" b="1">
                <a:solidFill>
                  <a:schemeClr val="dk1"/>
                </a:solidFill>
                <a:latin typeface="Calibri"/>
                <a:ea typeface="Calibri"/>
                <a:cs typeface="Calibri"/>
                <a:sym typeface="Calibri"/>
              </a:rPr>
              <a:t>- </a:t>
            </a:r>
            <a:r>
              <a:rPr lang="en-GB" sz="1200">
                <a:solidFill>
                  <a:schemeClr val="dk1"/>
                </a:solidFill>
                <a:latin typeface="Calibri"/>
                <a:ea typeface="Calibri"/>
                <a:cs typeface="Calibri"/>
                <a:sym typeface="Calibri"/>
              </a:rPr>
              <a:t>O Artigo 21 (b) exige que os Estados aceitem e facilitem o uso de comunicação alternativa e acomodem todos os outros meios, modos e formatos de comunicação acessíveis usados por pessoas com deficiência em interações oficiais. </a:t>
            </a:r>
            <a:endParaRPr/>
          </a:p>
          <a:p>
            <a:pPr marL="171450" lvl="0" indent="-171450" algn="l" rtl="0">
              <a:spcBef>
                <a:spcPts val="0"/>
              </a:spcBef>
              <a:spcAft>
                <a:spcPts val="0"/>
              </a:spcAft>
              <a:buClr>
                <a:schemeClr val="dk1"/>
              </a:buClr>
              <a:buSzPts val="1200"/>
              <a:buFont typeface="Calibri"/>
              <a:buChar char="-"/>
            </a:pPr>
            <a:r>
              <a:rPr lang="en-GB" sz="1200">
                <a:solidFill>
                  <a:schemeClr val="dk1"/>
                </a:solidFill>
                <a:latin typeface="Calibri"/>
                <a:ea typeface="Calibri"/>
                <a:cs typeface="Calibri"/>
                <a:sym typeface="Calibri"/>
              </a:rPr>
              <a:t>A documentação legal estava em um formato que Amélia não conseguia entender e, portanto, seu direito de ter acesso a modos e formatos de comunicação que atendessem às suas necessidades, conforme exigido pelo Artigo 21, foi violado. </a:t>
            </a:r>
            <a:endParaRPr/>
          </a:p>
          <a:p>
            <a:pPr marL="171450" lvl="0" indent="-171450" algn="l" rtl="0">
              <a:spcBef>
                <a:spcPts val="0"/>
              </a:spcBef>
              <a:spcAft>
                <a:spcPts val="0"/>
              </a:spcAft>
              <a:buClr>
                <a:schemeClr val="dk1"/>
              </a:buClr>
              <a:buSzPts val="1200"/>
              <a:buFont typeface="Arial"/>
              <a:buChar char="•"/>
            </a:pPr>
            <a:r>
              <a:rPr lang="en-GB" sz="1200" b="1">
                <a:solidFill>
                  <a:schemeClr val="dk1"/>
                </a:solidFill>
                <a:latin typeface="Calibri"/>
                <a:ea typeface="Calibri"/>
                <a:cs typeface="Calibri"/>
                <a:sym typeface="Calibri"/>
              </a:rPr>
              <a:t>Artigo 22 – Respeito pela privacidade</a:t>
            </a:r>
            <a:endParaRPr/>
          </a:p>
          <a:p>
            <a:pPr marL="0" lvl="0" indent="0" algn="l" rtl="0">
              <a:spcBef>
                <a:spcPts val="0"/>
              </a:spcBef>
              <a:spcAft>
                <a:spcPts val="0"/>
              </a:spcAft>
              <a:buClr>
                <a:schemeClr val="dk1"/>
              </a:buClr>
              <a:buSzPts val="1200"/>
              <a:buFont typeface="Calibri"/>
              <a:buNone/>
            </a:pPr>
            <a:r>
              <a:rPr lang="en-GB" sz="1200">
                <a:solidFill>
                  <a:schemeClr val="dk1"/>
                </a:solidFill>
                <a:latin typeface="Calibri"/>
                <a:ea typeface="Calibri"/>
                <a:cs typeface="Calibri"/>
                <a:sym typeface="Calibri"/>
              </a:rPr>
              <a:t>- O Artigo 22 garante às pessoas com deficiência o respeito ao seu direito à privacidade, independentemente do seu local de residência ou regime de vida. Além disso, o artigo 22 exige que os Estados Partes protejam a privacidade das informações pessoais, de saúde e reabilitação de pessoas com deficiência. </a:t>
            </a:r>
            <a:endParaRPr/>
          </a:p>
          <a:p>
            <a:pPr marL="0" lvl="0" indent="0" algn="l" rtl="0">
              <a:spcBef>
                <a:spcPts val="0"/>
              </a:spcBef>
              <a:spcAft>
                <a:spcPts val="0"/>
              </a:spcAft>
              <a:buNone/>
            </a:pPr>
            <a:r>
              <a:rPr lang="en-GB" sz="1200">
                <a:solidFill>
                  <a:schemeClr val="dk1"/>
                </a:solidFill>
                <a:latin typeface="Calibri"/>
                <a:ea typeface="Calibri"/>
                <a:cs typeface="Calibri"/>
                <a:sym typeface="Calibri"/>
              </a:rPr>
              <a:t>- O documentário tornou públicas imagens de Amélia sem seu consentimento e divulgou informações médicas que violavam o Artigo 22. </a:t>
            </a:r>
            <a:endParaRPr sz="700" b="1">
              <a:solidFill>
                <a:srgbClr val="4F81BD"/>
              </a:solidFill>
              <a:latin typeface="Calibri"/>
              <a:ea typeface="Calibri"/>
              <a:cs typeface="Calibri"/>
              <a:sym typeface="Calibri"/>
            </a:endParaRPr>
          </a:p>
          <a:p>
            <a:pPr marL="171450" marR="60325" lvl="0" indent="-171450" algn="l" rtl="0">
              <a:spcBef>
                <a:spcPts val="0"/>
              </a:spcBef>
              <a:spcAft>
                <a:spcPts val="0"/>
              </a:spcAft>
              <a:buClr>
                <a:srgbClr val="4F81BD"/>
              </a:buClr>
              <a:buSzPts val="700"/>
              <a:buFont typeface="Noto Sans Symbols"/>
              <a:buChar char="∙"/>
            </a:pPr>
            <a:r>
              <a:rPr lang="en-GB" sz="700" b="1">
                <a:solidFill>
                  <a:srgbClr val="4F81BD"/>
                </a:solidFill>
                <a:latin typeface="Calibri"/>
                <a:ea typeface="Calibri"/>
                <a:cs typeface="Calibri"/>
                <a:sym typeface="Calibri"/>
              </a:rPr>
              <a:t>Artigo 23 – Respeito pelo domicílio e pela família </a:t>
            </a:r>
            <a:endParaRPr/>
          </a:p>
          <a:p>
            <a:pPr marL="0" marR="60325" lvl="0" indent="0" algn="l" rtl="0">
              <a:spcBef>
                <a:spcPts val="400"/>
              </a:spcBef>
              <a:spcAft>
                <a:spcPts val="0"/>
              </a:spcAft>
              <a:buClr>
                <a:srgbClr val="4F81BD"/>
              </a:buClr>
              <a:buSzPts val="700"/>
              <a:buFont typeface="Calibri"/>
              <a:buNone/>
            </a:pPr>
            <a:r>
              <a:rPr lang="en-GB" sz="700" b="0">
                <a:solidFill>
                  <a:srgbClr val="4F81BD"/>
                </a:solidFill>
                <a:latin typeface="Calibri"/>
                <a:ea typeface="Calibri"/>
                <a:cs typeface="Calibri"/>
                <a:sym typeface="Calibri"/>
              </a:rPr>
              <a:t>- O Artigo 23, n.º 3, afirma que as crianças com deficiência têm direitos iguais em relação à vida familiar e que “para evitar a ocultação, abandono, negligência e segregação de crianças com deficiência, os Estados Parte fornecerão serviços e apoio precoces e abrangentes sobre serviços e apoios a crianças com deficiência e suas famílias”. </a:t>
            </a:r>
            <a:endParaRPr/>
          </a:p>
          <a:p>
            <a:pPr marL="0" marR="60325" lvl="0" indent="0" algn="l" rtl="0">
              <a:spcBef>
                <a:spcPts val="400"/>
              </a:spcBef>
              <a:spcAft>
                <a:spcPts val="0"/>
              </a:spcAft>
              <a:buClr>
                <a:srgbClr val="4F81BD"/>
              </a:buClr>
              <a:buSzPts val="700"/>
              <a:buFont typeface="Calibri"/>
              <a:buNone/>
            </a:pPr>
            <a:r>
              <a:rPr lang="en-GB" sz="700" b="0">
                <a:solidFill>
                  <a:srgbClr val="4F81BD"/>
                </a:solidFill>
                <a:latin typeface="Calibri"/>
                <a:ea typeface="Calibri"/>
                <a:cs typeface="Calibri"/>
                <a:sym typeface="Calibri"/>
              </a:rPr>
              <a:t>- No cenário de Amélia há uma clara violação do Artigo 23, pois seus pais não tiveram acesso a apoio ou informações sobre como cuidar dela e, consequentemente, foram colocados em posição de abandoná-la. Nenhum esforço foi feito para evitar a separação familiar. </a:t>
            </a:r>
            <a:endParaRPr/>
          </a:p>
          <a:p>
            <a:pPr marL="0" marR="60325" lvl="0" indent="0" algn="l" rtl="0">
              <a:spcBef>
                <a:spcPts val="400"/>
              </a:spcBef>
              <a:spcAft>
                <a:spcPts val="0"/>
              </a:spcAft>
              <a:buClr>
                <a:srgbClr val="4F81BD"/>
              </a:buClr>
              <a:buSzPts val="700"/>
              <a:buFont typeface="Calibri"/>
              <a:buNone/>
            </a:pPr>
            <a:r>
              <a:rPr lang="en-GB" sz="700" b="0">
                <a:solidFill>
                  <a:srgbClr val="4F81BD"/>
                </a:solidFill>
                <a:latin typeface="Calibri"/>
                <a:ea typeface="Calibri"/>
                <a:cs typeface="Calibri"/>
                <a:sym typeface="Calibri"/>
              </a:rPr>
              <a:t>- O Artigo 23, n.º 5, exige que, quando a família nuclear não puder cuidar de uma criança com deficiência, a criança deve ser cuidada pela família extensa ou, se tal não for possível, num ambiente familiar na comunidade. </a:t>
            </a:r>
            <a:endParaRPr/>
          </a:p>
          <a:p>
            <a:pPr marL="0" marR="60325" lvl="0" indent="0" algn="l" rtl="0">
              <a:spcBef>
                <a:spcPts val="400"/>
              </a:spcBef>
              <a:spcAft>
                <a:spcPts val="0"/>
              </a:spcAft>
              <a:buClr>
                <a:srgbClr val="4F81BD"/>
              </a:buClr>
              <a:buSzPts val="700"/>
              <a:buFont typeface="Calibri"/>
              <a:buNone/>
            </a:pPr>
            <a:r>
              <a:rPr lang="en-GB" sz="700" b="0">
                <a:solidFill>
                  <a:srgbClr val="4F81BD"/>
                </a:solidFill>
                <a:latin typeface="Calibri"/>
                <a:ea typeface="Calibri"/>
                <a:cs typeface="Calibri"/>
                <a:sym typeface="Calibri"/>
              </a:rPr>
              <a:t>- O fato de Amélia ter sido enviada a uma instituição vai contra o disposto neste parágrafo</a:t>
            </a:r>
            <a:r>
              <a:rPr lang="en-GB" sz="700" b="1">
                <a:solidFill>
                  <a:srgbClr val="4F81BD"/>
                </a:solidFill>
                <a:latin typeface="Calibri"/>
                <a:ea typeface="Calibri"/>
                <a:cs typeface="Calibri"/>
                <a:sym typeface="Calibri"/>
              </a:rPr>
              <a:t>.</a:t>
            </a:r>
            <a:endParaRPr sz="1200">
              <a:solidFill>
                <a:schemeClr val="dk1"/>
              </a:solidFill>
              <a:latin typeface="Calibri"/>
              <a:ea typeface="Calibri"/>
              <a:cs typeface="Calibri"/>
              <a:sym typeface="Calibri"/>
            </a:endParaRPr>
          </a:p>
          <a:p>
            <a:pPr marL="0" lvl="0" indent="0" algn="l" rtl="0">
              <a:spcBef>
                <a:spcPts val="400"/>
              </a:spcBef>
              <a:spcAft>
                <a:spcPts val="0"/>
              </a:spcAft>
              <a:buNone/>
            </a:pPr>
            <a:r>
              <a:rPr lang="en-GB" sz="1200" b="1">
                <a:solidFill>
                  <a:schemeClr val="dk1"/>
                </a:solidFill>
                <a:latin typeface="Calibri"/>
                <a:ea typeface="Calibri"/>
                <a:cs typeface="Calibri"/>
                <a:sym typeface="Calibri"/>
              </a:rPr>
              <a:t>Artigo 24 – Educação </a:t>
            </a:r>
            <a:endParaRPr/>
          </a:p>
          <a:p>
            <a:pPr marL="0" lvl="0" indent="0" algn="l" rtl="0">
              <a:spcBef>
                <a:spcPts val="0"/>
              </a:spcBef>
              <a:spcAft>
                <a:spcPts val="0"/>
              </a:spcAft>
              <a:buNone/>
            </a:pPr>
            <a:r>
              <a:rPr lang="en-GB" sz="1200">
                <a:solidFill>
                  <a:schemeClr val="dk1"/>
                </a:solidFill>
                <a:latin typeface="Calibri"/>
                <a:ea typeface="Calibri"/>
                <a:cs typeface="Calibri"/>
                <a:sym typeface="Calibri"/>
              </a:rPr>
              <a:t>- O Artigo 24 garante que as pessoas com deficiência têm direito à educação que lhes dê oportunidades iguais para atingirem todo o seu potencial. Também exige que as crianças com deficiência não sejam excluídas do sistema geral de educação. </a:t>
            </a:r>
            <a:endParaRPr/>
          </a:p>
          <a:p>
            <a:pPr marL="0" lvl="0" indent="0" algn="l" rtl="0">
              <a:spcBef>
                <a:spcPts val="0"/>
              </a:spcBef>
              <a:spcAft>
                <a:spcPts val="0"/>
              </a:spcAft>
              <a:buNone/>
            </a:pPr>
            <a:r>
              <a:rPr lang="en-GB" sz="1200">
                <a:solidFill>
                  <a:schemeClr val="dk1"/>
                </a:solidFill>
                <a:latin typeface="Calibri"/>
                <a:ea typeface="Calibri"/>
                <a:cs typeface="Calibri"/>
                <a:sym typeface="Calibri"/>
              </a:rPr>
              <a:t>- Neste caso, Amélia não poderia frequentar uma escola regular. Além disso, a educação que recebeu foi muito limitada, o que comprometeu suas oportunidades de desenvolver confiança e habilidades. </a:t>
            </a:r>
            <a:endParaRPr/>
          </a:p>
          <a:p>
            <a:pPr marL="0" lvl="0" indent="0" algn="l" rtl="0">
              <a:spcBef>
                <a:spcPts val="0"/>
              </a:spcBef>
              <a:spcAft>
                <a:spcPts val="0"/>
              </a:spcAft>
              <a:buNone/>
            </a:pPr>
            <a:r>
              <a:rPr lang="en-GB" sz="1200" b="1">
                <a:solidFill>
                  <a:schemeClr val="dk1"/>
                </a:solidFill>
                <a:latin typeface="Calibri"/>
                <a:ea typeface="Calibri"/>
                <a:cs typeface="Calibri"/>
                <a:sym typeface="Calibri"/>
              </a:rPr>
              <a:t>Artigo 26 – Habilitação e reabilitação </a:t>
            </a:r>
            <a:endParaRPr/>
          </a:p>
          <a:p>
            <a:pPr marL="0" lvl="0" indent="0" algn="l" rtl="0">
              <a:spcBef>
                <a:spcPts val="0"/>
              </a:spcBef>
              <a:spcAft>
                <a:spcPts val="0"/>
              </a:spcAft>
              <a:buNone/>
            </a:pPr>
            <a:r>
              <a:rPr lang="en-GB" sz="1200">
                <a:solidFill>
                  <a:schemeClr val="dk1"/>
                </a:solidFill>
                <a:latin typeface="Calibri"/>
                <a:ea typeface="Calibri"/>
                <a:cs typeface="Calibri"/>
                <a:sym typeface="Calibri"/>
              </a:rPr>
              <a:t>- O Artigo 26 exige que as pessoas com deficiência possam acessar os serviços de habilitação e reabilitação “na fase mais precoce possível” e “com base na avaliação multidisciplinar das necessidades e pontos fortes individuais”. </a:t>
            </a:r>
            <a:endParaRPr/>
          </a:p>
          <a:p>
            <a:pPr marL="0" lvl="0" indent="0" algn="l" rtl="0">
              <a:spcBef>
                <a:spcPts val="0"/>
              </a:spcBef>
              <a:spcAft>
                <a:spcPts val="0"/>
              </a:spcAft>
              <a:buNone/>
            </a:pPr>
            <a:r>
              <a:rPr lang="en-GB" sz="1200">
                <a:solidFill>
                  <a:schemeClr val="dk1"/>
                </a:solidFill>
                <a:latin typeface="Calibri"/>
                <a:ea typeface="Calibri"/>
                <a:cs typeface="Calibri"/>
                <a:sym typeface="Calibri"/>
              </a:rPr>
              <a:t>- Amélia é inicialmente incapaz de acessar qualquer forma de habilitação ou serviço de reabilitação para ganhar e manter a independência e participar da vida comunitária. Esta é uma obrigação do Artigo 26. </a:t>
            </a:r>
            <a:endParaRPr/>
          </a:p>
          <a:p>
            <a:pPr marL="0" lvl="0" indent="0" algn="l" rtl="0">
              <a:spcBef>
                <a:spcPts val="0"/>
              </a:spcBef>
              <a:spcAft>
                <a:spcPts val="0"/>
              </a:spcAft>
              <a:buNone/>
            </a:pPr>
            <a:br>
              <a:rPr lang="en-GB" sz="1200">
                <a:solidFill>
                  <a:schemeClr val="dk1"/>
                </a:solidFill>
                <a:latin typeface="Calibri"/>
                <a:ea typeface="Calibri"/>
                <a:cs typeface="Calibri"/>
                <a:sym typeface="Calibri"/>
              </a:rPr>
            </a:b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sz="700"/>
          </a:p>
        </p:txBody>
      </p:sp>
      <p:sp>
        <p:nvSpPr>
          <p:cNvPr id="945" name="Google Shape;945;p112:notes"/>
          <p:cNvSpPr txBox="1">
            <a:spLocks noGrp="1"/>
          </p:cNvSpPr>
          <p:nvPr>
            <p:ph type="sldNum" idx="12"/>
          </p:nvPr>
        </p:nvSpPr>
        <p:spPr>
          <a:xfrm>
            <a:off x="3856737" y="9442154"/>
            <a:ext cx="2950475" cy="49877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113</a:t>
            </a:fld>
            <a:endParaRPr/>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0"/>
        <p:cNvGrpSpPr/>
        <p:nvPr/>
      </p:nvGrpSpPr>
      <p:grpSpPr>
        <a:xfrm>
          <a:off x="0" y="0"/>
          <a:ext cx="0" cy="0"/>
          <a:chOff x="0" y="0"/>
          <a:chExt cx="0" cy="0"/>
        </a:xfrm>
      </p:grpSpPr>
      <p:sp>
        <p:nvSpPr>
          <p:cNvPr id="951" name="Google Shape;951;p113:notes"/>
          <p:cNvSpPr>
            <a:spLocks noGrp="1" noRot="1" noChangeAspect="1"/>
          </p:cNvSpPr>
          <p:nvPr>
            <p:ph type="sldImg" idx="2"/>
          </p:nvPr>
        </p:nvSpPr>
        <p:spPr>
          <a:xfrm>
            <a:off x="1798638" y="1201738"/>
            <a:ext cx="3211512" cy="1806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2" name="Google Shape;952;p113:notes"/>
          <p:cNvSpPr txBox="1">
            <a:spLocks noGrp="1"/>
          </p:cNvSpPr>
          <p:nvPr>
            <p:ph type="body" idx="1"/>
          </p:nvPr>
        </p:nvSpPr>
        <p:spPr>
          <a:xfrm>
            <a:off x="680879" y="3023698"/>
            <a:ext cx="5447030" cy="5674611"/>
          </a:xfrm>
          <a:prstGeom prst="rect">
            <a:avLst/>
          </a:prstGeom>
          <a:noFill/>
          <a:ln>
            <a:noFill/>
          </a:ln>
        </p:spPr>
        <p:txBody>
          <a:bodyPr spcFirstLastPara="1" wrap="square" lIns="91425" tIns="45700" rIns="91425" bIns="45700" anchor="t" anchorCtr="0">
            <a:noAutofit/>
          </a:bodyPr>
          <a:lstStyle/>
          <a:p>
            <a:pPr marL="0" marR="60325" lvl="0" indent="0" algn="just" rtl="0">
              <a:lnSpc>
                <a:spcPct val="115000"/>
              </a:lnSpc>
              <a:spcBef>
                <a:spcPts val="0"/>
              </a:spcBef>
              <a:spcAft>
                <a:spcPts val="0"/>
              </a:spcAft>
              <a:buNone/>
            </a:pPr>
            <a:r>
              <a:rPr lang="en-GB" sz="1000" b="1" u="sng">
                <a:solidFill>
                  <a:schemeClr val="dk1"/>
                </a:solidFill>
                <a:latin typeface="Calibri"/>
                <a:ea typeface="Calibri"/>
                <a:cs typeface="Calibri"/>
                <a:sym typeface="Calibri"/>
              </a:rPr>
              <a:t>Opção 1: Cenário longo A </a:t>
            </a:r>
            <a:r>
              <a:rPr lang="en-GB" sz="800" b="1">
                <a:latin typeface="Calibri"/>
                <a:ea typeface="Calibri"/>
                <a:cs typeface="Calibri"/>
                <a:sym typeface="Calibri"/>
              </a:rPr>
              <a:t>(continuação)</a:t>
            </a:r>
            <a:endParaRPr sz="1000">
              <a:solidFill>
                <a:srgbClr val="4F81BD"/>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GB" sz="1200">
                <a:solidFill>
                  <a:schemeClr val="dk1"/>
                </a:solidFill>
                <a:latin typeface="Calibri"/>
                <a:ea typeface="Calibri"/>
                <a:cs typeface="Calibri"/>
                <a:sym typeface="Calibri"/>
              </a:rPr>
              <a:t>Agora pergunte aos participantes:</a:t>
            </a:r>
            <a:endParaRPr/>
          </a:p>
          <a:p>
            <a:pPr marL="171450" lvl="0" indent="-171450" algn="l" rtl="0">
              <a:spcBef>
                <a:spcPts val="0"/>
              </a:spcBef>
              <a:spcAft>
                <a:spcPts val="0"/>
              </a:spcAft>
              <a:buClr>
                <a:schemeClr val="dk1"/>
              </a:buClr>
              <a:buSzPts val="1200"/>
              <a:buFont typeface="Arial"/>
              <a:buChar char="•"/>
            </a:pPr>
            <a:r>
              <a:rPr lang="en-GB" sz="1200" b="1">
                <a:solidFill>
                  <a:schemeClr val="dk1"/>
                </a:solidFill>
                <a:latin typeface="Calibri"/>
                <a:ea typeface="Calibri"/>
                <a:cs typeface="Calibri"/>
                <a:sym typeface="Calibri"/>
              </a:rPr>
              <a:t>Que artigos da CDPD foram respeitados, protegidos ou cumpridos? </a:t>
            </a:r>
            <a:endParaRPr/>
          </a:p>
          <a:p>
            <a:pPr marL="0" lvl="0" indent="0" algn="l" rtl="0">
              <a:spcBef>
                <a:spcPts val="0"/>
              </a:spcBef>
              <a:spcAft>
                <a:spcPts val="0"/>
              </a:spcAft>
              <a:buNone/>
            </a:pPr>
            <a:r>
              <a:rPr lang="en-GB" sz="1200">
                <a:solidFill>
                  <a:schemeClr val="dk1"/>
                </a:solidFill>
                <a:latin typeface="Calibri"/>
                <a:ea typeface="Calibri"/>
                <a:cs typeface="Calibri"/>
                <a:sym typeface="Calibri"/>
              </a:rPr>
              <a:t>Artigos respeitados, protegidos ou cumpridos: </a:t>
            </a:r>
            <a:endParaRPr/>
          </a:p>
          <a:p>
            <a:pPr marL="0" lvl="0" indent="0" algn="l" rtl="0">
              <a:spcBef>
                <a:spcPts val="0"/>
              </a:spcBef>
              <a:spcAft>
                <a:spcPts val="0"/>
              </a:spcAft>
              <a:buNone/>
            </a:pPr>
            <a:r>
              <a:rPr lang="en-GB" sz="1200" b="1">
                <a:solidFill>
                  <a:schemeClr val="dk1"/>
                </a:solidFill>
                <a:latin typeface="Calibri"/>
                <a:ea typeface="Calibri"/>
                <a:cs typeface="Calibri"/>
                <a:sym typeface="Calibri"/>
              </a:rPr>
              <a:t>Artigo 9 – Acessibilidades</a:t>
            </a:r>
            <a:endParaRPr/>
          </a:p>
          <a:p>
            <a:pPr marL="0" lvl="0" indent="0" algn="l" rtl="0">
              <a:spcBef>
                <a:spcPts val="0"/>
              </a:spcBef>
              <a:spcAft>
                <a:spcPts val="0"/>
              </a:spcAft>
              <a:buNone/>
            </a:pPr>
            <a:r>
              <a:rPr lang="en-GB" sz="1200">
                <a:solidFill>
                  <a:schemeClr val="dk1"/>
                </a:solidFill>
                <a:latin typeface="Calibri"/>
                <a:ea typeface="Calibri"/>
                <a:cs typeface="Calibri"/>
                <a:sym typeface="Calibri"/>
              </a:rPr>
              <a:t>Amélia acabou conseguindo receber suporte para entender os documentos necessários para o processo legal. </a:t>
            </a:r>
            <a:endParaRPr/>
          </a:p>
          <a:p>
            <a:pPr marL="0" lvl="0" indent="0" algn="l" rtl="0">
              <a:spcBef>
                <a:spcPts val="0"/>
              </a:spcBef>
              <a:spcAft>
                <a:spcPts val="0"/>
              </a:spcAft>
              <a:buNone/>
            </a:pPr>
            <a:r>
              <a:rPr lang="en-GB" sz="1200" b="1">
                <a:solidFill>
                  <a:schemeClr val="dk1"/>
                </a:solidFill>
                <a:latin typeface="Calibri"/>
                <a:ea typeface="Calibri"/>
                <a:cs typeface="Calibri"/>
                <a:sym typeface="Calibri"/>
              </a:rPr>
              <a:t>Artigo 12 – Reconhecimento igual perante a lei</a:t>
            </a:r>
            <a:endParaRPr/>
          </a:p>
          <a:p>
            <a:pPr marL="0" lvl="0" indent="0" algn="l" rtl="0">
              <a:spcBef>
                <a:spcPts val="0"/>
              </a:spcBef>
              <a:spcAft>
                <a:spcPts val="0"/>
              </a:spcAft>
              <a:buNone/>
            </a:pPr>
            <a:r>
              <a:rPr lang="en-GB" sz="1200">
                <a:solidFill>
                  <a:schemeClr val="dk1"/>
                </a:solidFill>
                <a:latin typeface="Calibri"/>
                <a:ea typeface="Calibri"/>
                <a:cs typeface="Calibri"/>
                <a:sym typeface="Calibri"/>
              </a:rPr>
              <a:t>Em última análise, Amélia foi capaz de tomar decisões e escolhas e foi apoiada para isso: foi capaz de decidir onde morar e iniciar a formação profissional. </a:t>
            </a:r>
            <a:endParaRPr/>
          </a:p>
          <a:p>
            <a:pPr marL="0" lvl="0" indent="0" algn="l" rtl="0">
              <a:spcBef>
                <a:spcPts val="0"/>
              </a:spcBef>
              <a:spcAft>
                <a:spcPts val="0"/>
              </a:spcAft>
              <a:buNone/>
            </a:pPr>
            <a:r>
              <a:rPr lang="en-GB" sz="1200" b="1">
                <a:solidFill>
                  <a:schemeClr val="dk1"/>
                </a:solidFill>
                <a:latin typeface="Calibri"/>
                <a:ea typeface="Calibri"/>
                <a:cs typeface="Calibri"/>
                <a:sym typeface="Calibri"/>
              </a:rPr>
              <a:t>Artigo 13 – Acesso à justiça </a:t>
            </a:r>
            <a:endParaRPr/>
          </a:p>
          <a:p>
            <a:pPr marL="0" lvl="0" indent="0" algn="l" rtl="0">
              <a:spcBef>
                <a:spcPts val="0"/>
              </a:spcBef>
              <a:spcAft>
                <a:spcPts val="0"/>
              </a:spcAft>
              <a:buNone/>
            </a:pPr>
            <a:r>
              <a:rPr lang="en-GB" sz="1200">
                <a:solidFill>
                  <a:schemeClr val="dk1"/>
                </a:solidFill>
                <a:latin typeface="Calibri"/>
                <a:ea typeface="Calibri"/>
                <a:cs typeface="Calibri"/>
                <a:sym typeface="Calibri"/>
              </a:rPr>
              <a:t>Amélia foi capaz de buscar e obter uma reparação em relação ao documentário. </a:t>
            </a:r>
            <a:endParaRPr/>
          </a:p>
          <a:p>
            <a:pPr marL="0" lvl="0" indent="0" algn="l" rtl="0">
              <a:spcBef>
                <a:spcPts val="0"/>
              </a:spcBef>
              <a:spcAft>
                <a:spcPts val="0"/>
              </a:spcAft>
              <a:buNone/>
            </a:pPr>
            <a:r>
              <a:rPr lang="en-GB" sz="1200" b="1">
                <a:solidFill>
                  <a:schemeClr val="dk1"/>
                </a:solidFill>
                <a:latin typeface="Calibri"/>
                <a:ea typeface="Calibri"/>
                <a:cs typeface="Calibri"/>
                <a:sym typeface="Calibri"/>
              </a:rPr>
              <a:t>Artigo 19 – Direito a viver de forma independente e a ser incluído na comunidade </a:t>
            </a:r>
            <a:endParaRPr/>
          </a:p>
          <a:p>
            <a:pPr marL="0" lvl="0" indent="0" algn="l" rtl="0">
              <a:spcBef>
                <a:spcPts val="0"/>
              </a:spcBef>
              <a:spcAft>
                <a:spcPts val="0"/>
              </a:spcAft>
              <a:buNone/>
            </a:pPr>
            <a:r>
              <a:rPr lang="en-GB" sz="1200">
                <a:solidFill>
                  <a:schemeClr val="dk1"/>
                </a:solidFill>
                <a:latin typeface="Calibri"/>
                <a:ea typeface="Calibri"/>
                <a:cs typeface="Calibri"/>
                <a:sym typeface="Calibri"/>
              </a:rPr>
              <a:t>Amélia acabou conseguindo morar na comunidade, no lugar onde ela queria. </a:t>
            </a:r>
            <a:endParaRPr/>
          </a:p>
          <a:p>
            <a:pPr marL="0" lvl="0" indent="0" algn="l" rtl="0">
              <a:spcBef>
                <a:spcPts val="0"/>
              </a:spcBef>
              <a:spcAft>
                <a:spcPts val="0"/>
              </a:spcAft>
              <a:buNone/>
            </a:pPr>
            <a:r>
              <a:rPr lang="en-GB" sz="1200" b="1">
                <a:solidFill>
                  <a:schemeClr val="dk1"/>
                </a:solidFill>
                <a:latin typeface="Calibri"/>
                <a:ea typeface="Calibri"/>
                <a:cs typeface="Calibri"/>
                <a:sym typeface="Calibri"/>
              </a:rPr>
              <a:t>Artigo 24 – Educação </a:t>
            </a:r>
            <a:endParaRPr/>
          </a:p>
          <a:p>
            <a:pPr marL="0" lvl="0" indent="0" algn="l" rtl="0">
              <a:spcBef>
                <a:spcPts val="0"/>
              </a:spcBef>
              <a:spcAft>
                <a:spcPts val="0"/>
              </a:spcAft>
              <a:buNone/>
            </a:pPr>
            <a:r>
              <a:rPr lang="en-GB" sz="1200">
                <a:solidFill>
                  <a:schemeClr val="dk1"/>
                </a:solidFill>
                <a:latin typeface="Calibri"/>
                <a:ea typeface="Calibri"/>
                <a:cs typeface="Calibri"/>
                <a:sym typeface="Calibri"/>
              </a:rPr>
              <a:t>De acordo com o Artigo 24, parágrafo 5, os Estados Partes devem garantir que os adultos com deficiência possam ter acesso a oportunidades educacionais, como treinamento vocacional. </a:t>
            </a:r>
            <a:endParaRPr/>
          </a:p>
          <a:p>
            <a:pPr marL="0" lvl="0" indent="0" algn="l" rtl="0">
              <a:spcBef>
                <a:spcPts val="0"/>
              </a:spcBef>
              <a:spcAft>
                <a:spcPts val="0"/>
              </a:spcAft>
              <a:buNone/>
            </a:pPr>
            <a:r>
              <a:rPr lang="en-GB" sz="1200">
                <a:solidFill>
                  <a:schemeClr val="dk1"/>
                </a:solidFill>
                <a:latin typeface="Calibri"/>
                <a:ea typeface="Calibri"/>
                <a:cs typeface="Calibri"/>
                <a:sym typeface="Calibri"/>
              </a:rPr>
              <a:t>Neste caso, Amélia pôde iniciar uma formação profissional. </a:t>
            </a:r>
            <a:endParaRPr/>
          </a:p>
          <a:p>
            <a:pPr marL="0" lvl="0" indent="0" algn="l" rtl="0">
              <a:spcBef>
                <a:spcPts val="0"/>
              </a:spcBef>
              <a:spcAft>
                <a:spcPts val="0"/>
              </a:spcAft>
              <a:buNone/>
            </a:pPr>
            <a:r>
              <a:rPr lang="en-GB" sz="1200" b="1">
                <a:solidFill>
                  <a:schemeClr val="dk1"/>
                </a:solidFill>
                <a:latin typeface="Calibri"/>
                <a:ea typeface="Calibri"/>
                <a:cs typeface="Calibri"/>
                <a:sym typeface="Calibri"/>
              </a:rPr>
              <a:t>Artigo 27 – Trabalho e emprego: </a:t>
            </a:r>
            <a:endParaRPr/>
          </a:p>
          <a:p>
            <a:pPr marL="0" lvl="0" indent="0" algn="l" rtl="0">
              <a:spcBef>
                <a:spcPts val="0"/>
              </a:spcBef>
              <a:spcAft>
                <a:spcPts val="0"/>
              </a:spcAft>
              <a:buNone/>
            </a:pPr>
            <a:r>
              <a:rPr lang="en-GB" sz="1200">
                <a:solidFill>
                  <a:schemeClr val="dk1"/>
                </a:solidFill>
                <a:latin typeface="Calibri"/>
                <a:ea typeface="Calibri"/>
                <a:cs typeface="Calibri"/>
                <a:sym typeface="Calibri"/>
              </a:rPr>
              <a:t>O artigo 27 garante às pessoas com deficiência o direito de trabalhar em igualdade de condições com as demais pessoas. Em particular, exige que os Estados Partes permitam às pessoas com deficiência o acesso a “orientação geral e programas de formação profissional, serviços de colocação e formação profissional e contínua”. Também exige que os Estados Partes “promovam a reabilitação vocacional e profissional, a manutenção do emprego e o retorno aos programas de trabalho para pessoas com deficiência”. </a:t>
            </a:r>
            <a:endParaRPr/>
          </a:p>
          <a:p>
            <a:pPr marL="0" lvl="0" indent="0" algn="l" rtl="0">
              <a:spcBef>
                <a:spcPts val="0"/>
              </a:spcBef>
              <a:spcAft>
                <a:spcPts val="0"/>
              </a:spcAft>
              <a:buNone/>
            </a:pPr>
            <a:r>
              <a:rPr lang="en-GB" sz="1200">
                <a:solidFill>
                  <a:schemeClr val="dk1"/>
                </a:solidFill>
                <a:latin typeface="Calibri"/>
                <a:ea typeface="Calibri"/>
                <a:cs typeface="Calibri"/>
                <a:sym typeface="Calibri"/>
              </a:rPr>
              <a:t>Em última análise, Amélia teve acesso a um programa de emprego e formação profissional.</a:t>
            </a:r>
            <a:endParaRPr/>
          </a:p>
          <a:p>
            <a:pPr marL="0" lvl="0" indent="0" algn="l" rtl="0">
              <a:spcBef>
                <a:spcPts val="0"/>
              </a:spcBef>
              <a:spcAft>
                <a:spcPts val="0"/>
              </a:spcAft>
              <a:buNone/>
            </a:pPr>
            <a:br>
              <a:rPr lang="en-GB" sz="1200">
                <a:solidFill>
                  <a:schemeClr val="dk1"/>
                </a:solidFill>
                <a:latin typeface="Calibri"/>
                <a:ea typeface="Calibri"/>
                <a:cs typeface="Calibri"/>
                <a:sym typeface="Calibri"/>
              </a:rPr>
            </a:br>
            <a:endParaRPr sz="1200">
              <a:solidFill>
                <a:schemeClr val="dk1"/>
              </a:solidFill>
              <a:latin typeface="Calibri"/>
              <a:ea typeface="Calibri"/>
              <a:cs typeface="Calibri"/>
              <a:sym typeface="Calibri"/>
            </a:endParaRPr>
          </a:p>
          <a:p>
            <a:pPr marL="342900" marR="60325" lvl="0" indent="-279400" algn="l" rtl="0">
              <a:lnSpc>
                <a:spcPct val="115000"/>
              </a:lnSpc>
              <a:spcBef>
                <a:spcPts val="0"/>
              </a:spcBef>
              <a:spcAft>
                <a:spcPts val="0"/>
              </a:spcAft>
              <a:buClr>
                <a:schemeClr val="dk1"/>
              </a:buClr>
              <a:buSzPts val="1000"/>
              <a:buFont typeface="Calibri"/>
              <a:buNone/>
            </a:pPr>
            <a:endParaRPr sz="1000">
              <a:latin typeface="Calibri"/>
              <a:ea typeface="Calibri"/>
              <a:cs typeface="Calibri"/>
              <a:sym typeface="Calibri"/>
            </a:endParaRPr>
          </a:p>
          <a:p>
            <a:pPr marL="0" lvl="0" indent="0" algn="l" rtl="0">
              <a:spcBef>
                <a:spcPts val="400"/>
              </a:spcBef>
              <a:spcAft>
                <a:spcPts val="0"/>
              </a:spcAft>
              <a:buNone/>
            </a:pPr>
            <a:endParaRPr/>
          </a:p>
        </p:txBody>
      </p:sp>
      <p:sp>
        <p:nvSpPr>
          <p:cNvPr id="953" name="Google Shape;953;p113:notes"/>
          <p:cNvSpPr txBox="1">
            <a:spLocks noGrp="1"/>
          </p:cNvSpPr>
          <p:nvPr>
            <p:ph type="sldNum" idx="12"/>
          </p:nvPr>
        </p:nvSpPr>
        <p:spPr>
          <a:xfrm>
            <a:off x="3856737" y="9442154"/>
            <a:ext cx="2950475" cy="49877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114</a:t>
            </a:fld>
            <a:endParaRPr/>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8"/>
        <p:cNvGrpSpPr/>
        <p:nvPr/>
      </p:nvGrpSpPr>
      <p:grpSpPr>
        <a:xfrm>
          <a:off x="0" y="0"/>
          <a:ext cx="0" cy="0"/>
          <a:chOff x="0" y="0"/>
          <a:chExt cx="0" cy="0"/>
        </a:xfrm>
      </p:grpSpPr>
      <p:sp>
        <p:nvSpPr>
          <p:cNvPr id="959" name="Google Shape;959;p114:notes"/>
          <p:cNvSpPr>
            <a:spLocks noGrp="1" noRot="1" noChangeAspect="1"/>
          </p:cNvSpPr>
          <p:nvPr>
            <p:ph type="sldImg" idx="2"/>
          </p:nvPr>
        </p:nvSpPr>
        <p:spPr>
          <a:xfrm>
            <a:off x="638175" y="404813"/>
            <a:ext cx="5532438" cy="31130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0" name="Google Shape;960;p114:notes"/>
          <p:cNvSpPr txBox="1">
            <a:spLocks noGrp="1"/>
          </p:cNvSpPr>
          <p:nvPr>
            <p:ph type="body" idx="1"/>
          </p:nvPr>
        </p:nvSpPr>
        <p:spPr>
          <a:xfrm>
            <a:off x="387723" y="3517292"/>
            <a:ext cx="5825296" cy="601805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200" b="1" u="sng">
                <a:solidFill>
                  <a:schemeClr val="dk1"/>
                </a:solidFill>
                <a:latin typeface="Calibri"/>
                <a:ea typeface="Calibri"/>
                <a:cs typeface="Calibri"/>
                <a:sym typeface="Calibri"/>
              </a:rPr>
              <a:t>Opção 1: Cenário B longo </a:t>
            </a:r>
            <a:endParaRPr sz="1200" b="1">
              <a:solidFill>
                <a:schemeClr val="dk1"/>
              </a:solidFill>
              <a:latin typeface="Calibri"/>
              <a:ea typeface="Calibri"/>
              <a:cs typeface="Calibri"/>
              <a:sym typeface="Calibri"/>
            </a:endParaRPr>
          </a:p>
          <a:p>
            <a:pPr marL="0" lvl="0" indent="0" algn="l" rtl="0">
              <a:spcBef>
                <a:spcPts val="0"/>
              </a:spcBef>
              <a:spcAft>
                <a:spcPts val="0"/>
              </a:spcAft>
              <a:buNone/>
            </a:pPr>
            <a:r>
              <a:rPr lang="en-GB" sz="1200">
                <a:solidFill>
                  <a:schemeClr val="dk1"/>
                </a:solidFill>
                <a:latin typeface="Calibri"/>
                <a:ea typeface="Calibri"/>
                <a:cs typeface="Calibri"/>
                <a:sym typeface="Calibri"/>
              </a:rPr>
              <a:t>Distribua cópias do seguinte cenário aos participantes (Anexo 1: A história de Caio) </a:t>
            </a:r>
            <a:endParaRPr/>
          </a:p>
          <a:p>
            <a:pPr marL="0" lvl="0" indent="0" algn="l" rtl="0">
              <a:spcBef>
                <a:spcPts val="0"/>
              </a:spcBef>
              <a:spcAft>
                <a:spcPts val="0"/>
              </a:spcAft>
              <a:buNone/>
            </a:pPr>
            <a:r>
              <a:rPr lang="en-GB" sz="1200">
                <a:solidFill>
                  <a:schemeClr val="dk1"/>
                </a:solidFill>
                <a:latin typeface="Calibri"/>
                <a:ea typeface="Calibri"/>
                <a:cs typeface="Calibri"/>
                <a:sym typeface="Calibri"/>
              </a:rPr>
              <a:t>Há dois meses, Caio sentiu uma perda de controle, tinha uma perspectiva sombria e não conseguiu sair da cama durante dias. Caio queria ir dormir e não acordar, sentindo-se tão desesperançoso que tentou tirar a própria vida. Foi internado em um hospital, onde seus ferimentos físicos foram tratados. Em seguida, foi internado sem seu consentimento em uma unidade psiquiátrica. Durante sua permanência na unidade psiquiátrica, ele foi preso a uma cama, forçado a tomar medicamentos, isolado em um quarto, e não foi consultado a respeito de suas opções. </a:t>
            </a:r>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GB" sz="1200">
                <a:solidFill>
                  <a:schemeClr val="dk1"/>
                </a:solidFill>
                <a:latin typeface="Calibri"/>
                <a:ea typeface="Calibri"/>
                <a:cs typeface="Calibri"/>
                <a:sym typeface="Calibri"/>
              </a:rPr>
              <a:t>Ele ouviu funcionários discutindo sobre seu atendimento médico, e qualquer outra pessoa poderia ouvir suas informações pessoais sendo compartilhadas. Ele queria ir embora, mas não teve permissão para telefonar para seu pai. Agora, Caio hesita em falar abertamente sobre seus pensamentos de desesperança por medo de ser internado novamente. </a:t>
            </a:r>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GB" sz="1200">
                <a:solidFill>
                  <a:schemeClr val="dk1"/>
                </a:solidFill>
                <a:latin typeface="Calibri"/>
                <a:ea typeface="Calibri"/>
                <a:cs typeface="Calibri"/>
                <a:sym typeface="Calibri"/>
              </a:rPr>
              <a:t>Caio perdeu recentemente o interesse em passar tempo com sua família e amigos. Em alguns momentos, sente que tem pouca energia e fica ansioso com a ideia de interagir com outras pessoas, o que o leva a evitar completamente o contato. Sua mãe disse que ele deveria ser mais forte e evitar compartilhar como se sente com qualquer pessoa além da família, preocupada com a possibilidade de envergonhar os pais. </a:t>
            </a:r>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GB" sz="1200">
                <a:solidFill>
                  <a:schemeClr val="dk1"/>
                </a:solidFill>
                <a:latin typeface="Calibri"/>
                <a:ea typeface="Calibri"/>
                <a:cs typeface="Calibri"/>
                <a:sym typeface="Calibri"/>
              </a:rPr>
              <a:t>Caio não completou seus estudos e sente que isso limitou suas oportunidades de trabalho e sua confiança. Quando ele consegue um emprego, tem dificuldades para mantê-lo a longo prazo. Em um emprego recente em um café, seu chefe o demitiu em poucas semanas sem explicação. Ele continua procurando um novo emprego, mas sente que pode ser rejeitado mais uma vez. </a:t>
            </a:r>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GB" sz="1200">
                <a:solidFill>
                  <a:schemeClr val="dk1"/>
                </a:solidFill>
                <a:latin typeface="Calibri"/>
                <a:ea typeface="Calibri"/>
                <a:cs typeface="Calibri"/>
                <a:sym typeface="Calibri"/>
              </a:rPr>
              <a:t>Depois que Caio teve alta do hospital, seu pai o impediu de ajudar a cuidar dos filhos de sua irmã. Seu pai disse que era devido à preocupação de que ele pudesse prejudicá-los. Caio ainda tem esperança de voltar à escola, encontrar um emprego e ter um relacionamento. Ele espera poder voltar à normalidade e rir com seus amigos novamente. </a:t>
            </a:r>
            <a:endParaRPr/>
          </a:p>
          <a:p>
            <a:pPr marL="0" lvl="0" indent="0" algn="l" rtl="0">
              <a:spcBef>
                <a:spcPts val="0"/>
              </a:spcBef>
              <a:spcAft>
                <a:spcPts val="0"/>
              </a:spcAft>
              <a:buNone/>
            </a:pPr>
            <a:endParaRPr/>
          </a:p>
        </p:txBody>
      </p:sp>
      <p:sp>
        <p:nvSpPr>
          <p:cNvPr id="961" name="Google Shape;961;p114:notes"/>
          <p:cNvSpPr txBox="1">
            <a:spLocks noGrp="1"/>
          </p:cNvSpPr>
          <p:nvPr>
            <p:ph type="sldNum" idx="12"/>
          </p:nvPr>
        </p:nvSpPr>
        <p:spPr>
          <a:xfrm>
            <a:off x="3856737" y="9442154"/>
            <a:ext cx="2950475" cy="49877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115</a:t>
            </a:fld>
            <a:endParaRPr/>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8">
          <a:extLst>
            <a:ext uri="{FF2B5EF4-FFF2-40B4-BE49-F238E27FC236}">
              <a16:creationId xmlns:a16="http://schemas.microsoft.com/office/drawing/2014/main" id="{5004B539-22A0-ED69-D650-FDB7FAE4BBCA}"/>
            </a:ext>
          </a:extLst>
        </p:cNvPr>
        <p:cNvGrpSpPr/>
        <p:nvPr/>
      </p:nvGrpSpPr>
      <p:grpSpPr>
        <a:xfrm>
          <a:off x="0" y="0"/>
          <a:ext cx="0" cy="0"/>
          <a:chOff x="0" y="0"/>
          <a:chExt cx="0" cy="0"/>
        </a:xfrm>
      </p:grpSpPr>
      <p:sp>
        <p:nvSpPr>
          <p:cNvPr id="959" name="Google Shape;959;p114:notes">
            <a:extLst>
              <a:ext uri="{FF2B5EF4-FFF2-40B4-BE49-F238E27FC236}">
                <a16:creationId xmlns:a16="http://schemas.microsoft.com/office/drawing/2014/main" id="{48FE37C1-A315-4F06-0C03-99DB7E146C18}"/>
              </a:ext>
            </a:extLst>
          </p:cNvPr>
          <p:cNvSpPr>
            <a:spLocks noGrp="1" noRot="1" noChangeAspect="1"/>
          </p:cNvSpPr>
          <p:nvPr>
            <p:ph type="sldImg" idx="2"/>
          </p:nvPr>
        </p:nvSpPr>
        <p:spPr>
          <a:xfrm>
            <a:off x="638175" y="404813"/>
            <a:ext cx="5532438" cy="31130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0" name="Google Shape;960;p114:notes">
            <a:extLst>
              <a:ext uri="{FF2B5EF4-FFF2-40B4-BE49-F238E27FC236}">
                <a16:creationId xmlns:a16="http://schemas.microsoft.com/office/drawing/2014/main" id="{4BF615D7-D52A-13AA-AC22-A92F226924B8}"/>
              </a:ext>
            </a:extLst>
          </p:cNvPr>
          <p:cNvSpPr txBox="1">
            <a:spLocks noGrp="1"/>
          </p:cNvSpPr>
          <p:nvPr>
            <p:ph type="body" idx="1"/>
          </p:nvPr>
        </p:nvSpPr>
        <p:spPr>
          <a:xfrm>
            <a:off x="387723" y="3517292"/>
            <a:ext cx="5825296" cy="601805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200" b="1" u="sng">
                <a:solidFill>
                  <a:schemeClr val="dk1"/>
                </a:solidFill>
                <a:latin typeface="Calibri"/>
                <a:ea typeface="Calibri"/>
                <a:cs typeface="Calibri"/>
                <a:sym typeface="Calibri"/>
              </a:rPr>
              <a:t>Opção 1: Cenário B longo </a:t>
            </a:r>
            <a:endParaRPr sz="1200" b="1">
              <a:solidFill>
                <a:schemeClr val="dk1"/>
              </a:solidFill>
              <a:latin typeface="Calibri"/>
              <a:ea typeface="Calibri"/>
              <a:cs typeface="Calibri"/>
              <a:sym typeface="Calibri"/>
            </a:endParaRPr>
          </a:p>
          <a:p>
            <a:pPr marL="0" lvl="0" indent="0" algn="l" rtl="0">
              <a:spcBef>
                <a:spcPts val="0"/>
              </a:spcBef>
              <a:spcAft>
                <a:spcPts val="0"/>
              </a:spcAft>
              <a:buNone/>
            </a:pPr>
            <a:r>
              <a:rPr lang="en-GB" sz="1200">
                <a:solidFill>
                  <a:schemeClr val="dk1"/>
                </a:solidFill>
                <a:latin typeface="Calibri"/>
                <a:ea typeface="Calibri"/>
                <a:cs typeface="Calibri"/>
                <a:sym typeface="Calibri"/>
              </a:rPr>
              <a:t>Distribua cópias do seguinte cenário aos participantes (Anexo 1: A história de Caio) </a:t>
            </a:r>
            <a:endParaRPr/>
          </a:p>
          <a:p>
            <a:pPr marL="0" lvl="0" indent="0" algn="l" rtl="0">
              <a:spcBef>
                <a:spcPts val="0"/>
              </a:spcBef>
              <a:spcAft>
                <a:spcPts val="0"/>
              </a:spcAft>
              <a:buNone/>
            </a:pPr>
            <a:r>
              <a:rPr lang="en-GB" sz="1200">
                <a:solidFill>
                  <a:schemeClr val="dk1"/>
                </a:solidFill>
                <a:latin typeface="Calibri"/>
                <a:ea typeface="Calibri"/>
                <a:cs typeface="Calibri"/>
                <a:sym typeface="Calibri"/>
              </a:rPr>
              <a:t>Há dois meses, Caio sentiu uma perda de controle, tinha uma perspectiva sombria e não conseguiu sair da cama durante dias. Caio queria ir dormir e não acordar, sentindo-se tão desesperançoso que tentou tirar a própria vida. Foi internado em um hospital, onde seus ferimentos físicos foram tratados. Em seguida, foi internado sem seu consentimento em uma unidade psiquiátrica. Durante sua permanência na unidade psiquiátrica, ele foi preso a uma cama, forçado a tomar medicamentos, isolado em um quarto, e não foi consultado a respeito de suas opções. </a:t>
            </a:r>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GB" sz="1200">
                <a:solidFill>
                  <a:schemeClr val="dk1"/>
                </a:solidFill>
                <a:latin typeface="Calibri"/>
                <a:ea typeface="Calibri"/>
                <a:cs typeface="Calibri"/>
                <a:sym typeface="Calibri"/>
              </a:rPr>
              <a:t>Ele ouviu funcionários discutindo sobre seu atendimento médico, e qualquer outra pessoa poderia ouvir suas informações pessoais sendo compartilhadas. Ele queria ir embora, mas não teve permissão para telefonar para seu pai. Agora, Caio hesita em falar abertamente sobre seus pensamentos de desesperança por medo de ser internado novamente. </a:t>
            </a:r>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GB" sz="1200">
                <a:solidFill>
                  <a:schemeClr val="dk1"/>
                </a:solidFill>
                <a:latin typeface="Calibri"/>
                <a:ea typeface="Calibri"/>
                <a:cs typeface="Calibri"/>
                <a:sym typeface="Calibri"/>
              </a:rPr>
              <a:t>Caio perdeu recentemente o interesse em passar tempo com sua família e amigos. Em alguns momentos, sente que tem pouca energia e fica ansioso com a ideia de interagir com outras pessoas, o que o leva a evitar completamente o contato. Sua mãe disse que ele deveria ser mais forte e evitar compartilhar como se sente com qualquer pessoa além da família, preocupada com a possibilidade de envergonhar os pais. </a:t>
            </a:r>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GB" sz="1200">
                <a:solidFill>
                  <a:schemeClr val="dk1"/>
                </a:solidFill>
                <a:latin typeface="Calibri"/>
                <a:ea typeface="Calibri"/>
                <a:cs typeface="Calibri"/>
                <a:sym typeface="Calibri"/>
              </a:rPr>
              <a:t>Caio não completou seus estudos e sente que isso limitou suas oportunidades de trabalho e sua confiança. Quando ele consegue um emprego, tem dificuldades para mantê-lo a longo prazo. Em um emprego recente em um café, seu chefe o demitiu em poucas semanas sem explicação. Ele continua procurando um novo emprego, mas sente que pode ser rejeitado mais uma vez. </a:t>
            </a:r>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GB" sz="1200">
                <a:solidFill>
                  <a:schemeClr val="dk1"/>
                </a:solidFill>
                <a:latin typeface="Calibri"/>
                <a:ea typeface="Calibri"/>
                <a:cs typeface="Calibri"/>
                <a:sym typeface="Calibri"/>
              </a:rPr>
              <a:t>Depois que Caio teve alta do hospital, seu pai o impediu de ajudar a cuidar dos filhos de sua irmã. Seu pai disse que era devido à preocupação de que ele pudesse prejudicá-los. Caio ainda tem esperança de voltar à escola, encontrar um emprego e ter um relacionamento. Ele espera poder voltar à normalidade e rir com seus amigos novamente. </a:t>
            </a:r>
            <a:endParaRPr/>
          </a:p>
          <a:p>
            <a:pPr marL="0" lvl="0" indent="0" algn="l" rtl="0">
              <a:spcBef>
                <a:spcPts val="0"/>
              </a:spcBef>
              <a:spcAft>
                <a:spcPts val="0"/>
              </a:spcAft>
              <a:buNone/>
            </a:pPr>
            <a:endParaRPr/>
          </a:p>
        </p:txBody>
      </p:sp>
      <p:sp>
        <p:nvSpPr>
          <p:cNvPr id="961" name="Google Shape;961;p114:notes">
            <a:extLst>
              <a:ext uri="{FF2B5EF4-FFF2-40B4-BE49-F238E27FC236}">
                <a16:creationId xmlns:a16="http://schemas.microsoft.com/office/drawing/2014/main" id="{803B642D-3C9D-490B-80CF-FBAC5C7C7099}"/>
              </a:ext>
            </a:extLst>
          </p:cNvPr>
          <p:cNvSpPr txBox="1">
            <a:spLocks noGrp="1"/>
          </p:cNvSpPr>
          <p:nvPr>
            <p:ph type="sldNum" idx="12"/>
          </p:nvPr>
        </p:nvSpPr>
        <p:spPr>
          <a:xfrm>
            <a:off x="3856737" y="9442154"/>
            <a:ext cx="2950475" cy="49877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116</a:t>
            </a:fld>
            <a:endParaRPr/>
          </a:p>
        </p:txBody>
      </p:sp>
    </p:spTree>
    <p:extLst>
      <p:ext uri="{BB962C8B-B14F-4D97-AF65-F5344CB8AC3E}">
        <p14:creationId xmlns:p14="http://schemas.microsoft.com/office/powerpoint/2010/main" val="3224261919"/>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6"/>
        <p:cNvGrpSpPr/>
        <p:nvPr/>
      </p:nvGrpSpPr>
      <p:grpSpPr>
        <a:xfrm>
          <a:off x="0" y="0"/>
          <a:ext cx="0" cy="0"/>
          <a:chOff x="0" y="0"/>
          <a:chExt cx="0" cy="0"/>
        </a:xfrm>
      </p:grpSpPr>
      <p:sp>
        <p:nvSpPr>
          <p:cNvPr id="967" name="Google Shape;967;p115:notes"/>
          <p:cNvSpPr>
            <a:spLocks noGrp="1" noRot="1" noChangeAspect="1"/>
          </p:cNvSpPr>
          <p:nvPr>
            <p:ph type="sldImg" idx="2"/>
          </p:nvPr>
        </p:nvSpPr>
        <p:spPr>
          <a:xfrm>
            <a:off x="639763" y="331788"/>
            <a:ext cx="5529262" cy="3111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8" name="Google Shape;968;p115:notes"/>
          <p:cNvSpPr txBox="1">
            <a:spLocks noGrp="1"/>
          </p:cNvSpPr>
          <p:nvPr>
            <p:ph type="body" idx="1"/>
          </p:nvPr>
        </p:nvSpPr>
        <p:spPr>
          <a:xfrm>
            <a:off x="229324" y="3443082"/>
            <a:ext cx="6350141" cy="616647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sz="1200" b="1" u="sng">
                <a:solidFill>
                  <a:schemeClr val="dk1"/>
                </a:solidFill>
                <a:latin typeface="Calibri"/>
                <a:ea typeface="Calibri"/>
                <a:cs typeface="Calibri"/>
                <a:sym typeface="Calibri"/>
              </a:rPr>
              <a:t>Opção 1: Cenário B longo </a:t>
            </a:r>
            <a:r>
              <a:rPr lang="en-GB" b="1" u="sng">
                <a:latin typeface="Calibri"/>
                <a:ea typeface="Calibri"/>
                <a:cs typeface="Calibri"/>
                <a:sym typeface="Calibri"/>
              </a:rPr>
              <a:t>(continuação)</a:t>
            </a:r>
            <a:endParaRPr/>
          </a:p>
          <a:p>
            <a:pPr marL="171450" marR="0" lvl="0" indent="-171450" algn="l" rtl="0">
              <a:lnSpc>
                <a:spcPct val="100000"/>
              </a:lnSpc>
              <a:spcBef>
                <a:spcPts val="600"/>
              </a:spcBef>
              <a:spcAft>
                <a:spcPts val="0"/>
              </a:spcAft>
              <a:buClr>
                <a:schemeClr val="dk1"/>
              </a:buClr>
              <a:buSzPts val="1200"/>
              <a:buFont typeface="Arial"/>
              <a:buChar char="•"/>
            </a:pPr>
            <a:r>
              <a:rPr lang="en-GB" sz="1200" b="1" u="none">
                <a:solidFill>
                  <a:schemeClr val="dk1"/>
                </a:solidFill>
                <a:latin typeface="Calibri"/>
                <a:ea typeface="Calibri"/>
                <a:cs typeface="Calibri"/>
                <a:sym typeface="Calibri"/>
              </a:rPr>
              <a:t>Quais artigos da CDPD foram violados?</a:t>
            </a:r>
            <a:endParaRPr sz="1200">
              <a:solidFill>
                <a:schemeClr val="dk1"/>
              </a:solidFill>
              <a:latin typeface="Calibri"/>
              <a:ea typeface="Calibri"/>
              <a:cs typeface="Calibri"/>
              <a:sym typeface="Calibri"/>
            </a:endParaRPr>
          </a:p>
          <a:p>
            <a:pPr marL="0" lvl="0" indent="0" algn="l" rtl="0">
              <a:spcBef>
                <a:spcPts val="600"/>
              </a:spcBef>
              <a:spcAft>
                <a:spcPts val="0"/>
              </a:spcAft>
              <a:buNone/>
            </a:pPr>
            <a:r>
              <a:rPr lang="en-GB" sz="1200" b="1">
                <a:solidFill>
                  <a:schemeClr val="dk1"/>
                </a:solidFill>
                <a:latin typeface="Calibri"/>
                <a:ea typeface="Calibri"/>
                <a:cs typeface="Calibri"/>
                <a:sym typeface="Calibri"/>
              </a:rPr>
              <a:t>Artigo 12: Reconhecimento igual perante a lei</a:t>
            </a:r>
            <a:endParaRPr/>
          </a:p>
          <a:p>
            <a:pPr marL="0" lvl="0" indent="0" algn="l" rtl="0">
              <a:spcBef>
                <a:spcPts val="0"/>
              </a:spcBef>
              <a:spcAft>
                <a:spcPts val="0"/>
              </a:spcAft>
              <a:buNone/>
            </a:pPr>
            <a:r>
              <a:rPr lang="en-GB" sz="1200">
                <a:solidFill>
                  <a:schemeClr val="dk1"/>
                </a:solidFill>
                <a:latin typeface="Calibri"/>
                <a:ea typeface="Calibri"/>
                <a:cs typeface="Calibri"/>
                <a:sym typeface="Calibri"/>
              </a:rPr>
              <a:t>Caio não recebeu apoio para tomar decisões de saúde. Ele também não foi consultado sobre seu tratamento. </a:t>
            </a:r>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GB" sz="1200" b="1">
                <a:solidFill>
                  <a:schemeClr val="dk1"/>
                </a:solidFill>
                <a:latin typeface="Calibri"/>
                <a:ea typeface="Calibri"/>
                <a:cs typeface="Calibri"/>
                <a:sym typeface="Calibri"/>
              </a:rPr>
              <a:t>Artigo 14: Liberdade e segurança da pessoa </a:t>
            </a:r>
            <a:endParaRPr/>
          </a:p>
          <a:p>
            <a:pPr marL="0" lvl="0" indent="0" algn="l" rtl="0">
              <a:spcBef>
                <a:spcPts val="0"/>
              </a:spcBef>
              <a:spcAft>
                <a:spcPts val="0"/>
              </a:spcAft>
              <a:buNone/>
            </a:pPr>
            <a:r>
              <a:rPr lang="en-GB" sz="1200">
                <a:solidFill>
                  <a:schemeClr val="dk1"/>
                </a:solidFill>
                <a:latin typeface="Calibri"/>
                <a:ea typeface="Calibri"/>
                <a:cs typeface="Calibri"/>
                <a:sym typeface="Calibri"/>
              </a:rPr>
              <a:t>Caio foi internado involuntariamente em uma unidade psiquiátrica. </a:t>
            </a:r>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GB" sz="1200" b="1">
                <a:solidFill>
                  <a:schemeClr val="dk1"/>
                </a:solidFill>
                <a:latin typeface="Calibri"/>
                <a:ea typeface="Calibri"/>
                <a:cs typeface="Calibri"/>
                <a:sym typeface="Calibri"/>
              </a:rPr>
              <a:t>Artigo 19: Direito a viver de forma independente e a ser incluído na comunidade </a:t>
            </a:r>
            <a:endParaRPr/>
          </a:p>
          <a:p>
            <a:pPr marL="0" lvl="0" indent="0" algn="l" rtl="0">
              <a:spcBef>
                <a:spcPts val="0"/>
              </a:spcBef>
              <a:spcAft>
                <a:spcPts val="0"/>
              </a:spcAft>
              <a:buNone/>
            </a:pPr>
            <a:r>
              <a:rPr lang="en-GB" sz="1200">
                <a:solidFill>
                  <a:schemeClr val="dk1"/>
                </a:solidFill>
                <a:latin typeface="Calibri"/>
                <a:ea typeface="Calibri"/>
                <a:cs typeface="Calibri"/>
                <a:sym typeface="Calibri"/>
              </a:rPr>
              <a:t>Caio não tinha acesso a serviços na comunidade. Seu pai o impediu de ver os filhos de sua irmã. </a:t>
            </a:r>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GB" sz="1200" b="1">
                <a:solidFill>
                  <a:schemeClr val="dk1"/>
                </a:solidFill>
                <a:latin typeface="Calibri"/>
                <a:ea typeface="Calibri"/>
                <a:cs typeface="Calibri"/>
                <a:sym typeface="Calibri"/>
              </a:rPr>
              <a:t>Artigo 22: Respeito pela privacidade </a:t>
            </a:r>
            <a:endParaRPr/>
          </a:p>
          <a:p>
            <a:pPr marL="0" lvl="0" indent="0" algn="l" rtl="0">
              <a:spcBef>
                <a:spcPts val="0"/>
              </a:spcBef>
              <a:spcAft>
                <a:spcPts val="0"/>
              </a:spcAft>
              <a:buNone/>
            </a:pPr>
            <a:r>
              <a:rPr lang="en-GB" sz="1200">
                <a:solidFill>
                  <a:schemeClr val="dk1"/>
                </a:solidFill>
                <a:latin typeface="Calibri"/>
                <a:ea typeface="Calibri"/>
                <a:cs typeface="Calibri"/>
                <a:sym typeface="Calibri"/>
              </a:rPr>
              <a:t>As informações pessoais de saúde de Caio foram fornecidas de modo que outros no hospital poderiam ouvir. </a:t>
            </a:r>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GB" sz="1200" b="1">
                <a:solidFill>
                  <a:schemeClr val="dk1"/>
                </a:solidFill>
                <a:latin typeface="Calibri"/>
                <a:ea typeface="Calibri"/>
                <a:cs typeface="Calibri"/>
                <a:sym typeface="Calibri"/>
              </a:rPr>
              <a:t>Artigo 25: Saúde</a:t>
            </a:r>
            <a:endParaRPr/>
          </a:p>
          <a:p>
            <a:pPr marL="0" lvl="0" indent="0" algn="l" rtl="0">
              <a:spcBef>
                <a:spcPts val="0"/>
              </a:spcBef>
              <a:spcAft>
                <a:spcPts val="0"/>
              </a:spcAft>
              <a:buNone/>
            </a:pPr>
            <a:r>
              <a:rPr lang="en-GB" sz="1200">
                <a:solidFill>
                  <a:schemeClr val="dk1"/>
                </a:solidFill>
                <a:latin typeface="Calibri"/>
                <a:ea typeface="Calibri"/>
                <a:cs typeface="Calibri"/>
                <a:sym typeface="Calibri"/>
              </a:rPr>
              <a:t>Caio recebeu medicação sem seu consentimento.</a:t>
            </a:r>
            <a:endParaRPr/>
          </a:p>
          <a:p>
            <a:pPr marL="0" lvl="0" indent="0" algn="l" rtl="0">
              <a:spcBef>
                <a:spcPts val="0"/>
              </a:spcBef>
              <a:spcAft>
                <a:spcPts val="0"/>
              </a:spcAft>
              <a:buNone/>
            </a:pPr>
            <a:br>
              <a:rPr lang="en-GB" sz="1200">
                <a:solidFill>
                  <a:schemeClr val="dk1"/>
                </a:solidFill>
                <a:latin typeface="Calibri"/>
                <a:ea typeface="Calibri"/>
                <a:cs typeface="Calibri"/>
                <a:sym typeface="Calibri"/>
              </a:rPr>
            </a:br>
            <a:endParaRPr sz="1200">
              <a:solidFill>
                <a:schemeClr val="dk1"/>
              </a:solidFill>
              <a:latin typeface="Calibri"/>
              <a:ea typeface="Calibri"/>
              <a:cs typeface="Calibri"/>
              <a:sym typeface="Calibri"/>
            </a:endParaRPr>
          </a:p>
          <a:p>
            <a:pPr marL="342900" marR="0" lvl="0" indent="-266700" algn="l" rtl="0">
              <a:spcBef>
                <a:spcPts val="0"/>
              </a:spcBef>
              <a:spcAft>
                <a:spcPts val="0"/>
              </a:spcAft>
              <a:buClr>
                <a:schemeClr val="dk1"/>
              </a:buClr>
              <a:buSzPts val="1200"/>
              <a:buFont typeface="Calibri"/>
              <a:buNone/>
            </a:pPr>
            <a:endParaRPr>
              <a:latin typeface="Calibri"/>
              <a:ea typeface="Calibri"/>
              <a:cs typeface="Calibri"/>
              <a:sym typeface="Calibri"/>
            </a:endParaRPr>
          </a:p>
          <a:p>
            <a:pPr marL="0" lvl="0" indent="0" algn="l" rtl="0">
              <a:spcBef>
                <a:spcPts val="1000"/>
              </a:spcBef>
              <a:spcAft>
                <a:spcPts val="0"/>
              </a:spcAft>
              <a:buNone/>
            </a:pPr>
            <a:endParaRPr/>
          </a:p>
        </p:txBody>
      </p:sp>
      <p:sp>
        <p:nvSpPr>
          <p:cNvPr id="969" name="Google Shape;969;p115:notes"/>
          <p:cNvSpPr txBox="1">
            <a:spLocks noGrp="1"/>
          </p:cNvSpPr>
          <p:nvPr>
            <p:ph type="sldNum" idx="12"/>
          </p:nvPr>
        </p:nvSpPr>
        <p:spPr>
          <a:xfrm>
            <a:off x="3856737" y="9442154"/>
            <a:ext cx="2950475" cy="49877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117</a:t>
            </a:fld>
            <a:endParaRPr/>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4"/>
        <p:cNvGrpSpPr/>
        <p:nvPr/>
      </p:nvGrpSpPr>
      <p:grpSpPr>
        <a:xfrm>
          <a:off x="0" y="0"/>
          <a:ext cx="0" cy="0"/>
          <a:chOff x="0" y="0"/>
          <a:chExt cx="0" cy="0"/>
        </a:xfrm>
      </p:grpSpPr>
      <p:sp>
        <p:nvSpPr>
          <p:cNvPr id="975" name="Google Shape;975;p116:notes"/>
          <p:cNvSpPr>
            <a:spLocks noGrp="1" noRot="1" noChangeAspect="1"/>
          </p:cNvSpPr>
          <p:nvPr>
            <p:ph type="sldImg" idx="2"/>
          </p:nvPr>
        </p:nvSpPr>
        <p:spPr>
          <a:xfrm>
            <a:off x="639763" y="460375"/>
            <a:ext cx="5529262" cy="3111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76" name="Google Shape;976;p116:notes"/>
          <p:cNvSpPr txBox="1">
            <a:spLocks noGrp="1"/>
          </p:cNvSpPr>
          <p:nvPr>
            <p:ph type="body" idx="1"/>
          </p:nvPr>
        </p:nvSpPr>
        <p:spPr>
          <a:xfrm>
            <a:off x="680879" y="3572520"/>
            <a:ext cx="5447030" cy="590760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200" b="1" u="sng">
                <a:solidFill>
                  <a:schemeClr val="dk1"/>
                </a:solidFill>
                <a:latin typeface="Calibri"/>
                <a:ea typeface="Calibri"/>
                <a:cs typeface="Calibri"/>
                <a:sym typeface="Calibri"/>
              </a:rPr>
              <a:t>Opção 2: Três cenários curtos </a:t>
            </a:r>
            <a:endParaRPr sz="1200" b="1">
              <a:solidFill>
                <a:schemeClr val="dk1"/>
              </a:solidFill>
              <a:latin typeface="Calibri"/>
              <a:ea typeface="Calibri"/>
              <a:cs typeface="Calibri"/>
              <a:sym typeface="Calibri"/>
            </a:endParaRPr>
          </a:p>
          <a:p>
            <a:pPr marL="0" lvl="0" indent="0" algn="l" rtl="0">
              <a:spcBef>
                <a:spcPts val="0"/>
              </a:spcBef>
              <a:spcAft>
                <a:spcPts val="0"/>
              </a:spcAft>
              <a:buNone/>
            </a:pPr>
            <a:r>
              <a:rPr lang="en-GB" sz="1200">
                <a:solidFill>
                  <a:schemeClr val="dk1"/>
                </a:solidFill>
                <a:latin typeface="Calibri"/>
                <a:ea typeface="Calibri"/>
                <a:cs typeface="Calibri"/>
                <a:sym typeface="Calibri"/>
              </a:rPr>
              <a:t>Distribua cópias dos três cenários curtos aos participantes (Anexo 1: Três cenários curtos). </a:t>
            </a:r>
            <a:endParaRPr/>
          </a:p>
          <a:p>
            <a:pPr marL="0" lvl="0" indent="0" algn="l" rtl="0">
              <a:spcBef>
                <a:spcPts val="0"/>
              </a:spcBef>
              <a:spcAft>
                <a:spcPts val="0"/>
              </a:spcAft>
              <a:buNone/>
            </a:pPr>
            <a:r>
              <a:rPr lang="en-GB" sz="1200">
                <a:solidFill>
                  <a:schemeClr val="dk1"/>
                </a:solidFill>
                <a:latin typeface="Calibri"/>
                <a:ea typeface="Calibri"/>
                <a:cs typeface="Calibri"/>
                <a:sym typeface="Calibri"/>
              </a:rPr>
              <a:t>Peça aos participantes que se dividam em 3 grupos. Cada grupo discutirá um dos cenários e depois apresentará suas respostas aos outros grupos em plenária. </a:t>
            </a:r>
            <a:endParaRPr/>
          </a:p>
          <a:p>
            <a:pPr marL="0" lvl="0" indent="0" algn="l" rtl="0">
              <a:spcBef>
                <a:spcPts val="0"/>
              </a:spcBef>
              <a:spcAft>
                <a:spcPts val="0"/>
              </a:spcAft>
              <a:buNone/>
            </a:pPr>
            <a:r>
              <a:rPr lang="en-GB" sz="1200">
                <a:solidFill>
                  <a:schemeClr val="dk1"/>
                </a:solidFill>
                <a:latin typeface="Calibri"/>
                <a:ea typeface="Calibri"/>
                <a:cs typeface="Calibri"/>
                <a:sym typeface="Calibri"/>
              </a:rPr>
              <a:t>Durante a sessão de feedback, cada cenário deve ser projetado na tela. </a:t>
            </a:r>
            <a:endParaRPr/>
          </a:p>
          <a:p>
            <a:pPr marL="0" lvl="0" indent="0" algn="l" rtl="0">
              <a:spcBef>
                <a:spcPts val="0"/>
              </a:spcBef>
              <a:spcAft>
                <a:spcPts val="0"/>
              </a:spcAft>
              <a:buNone/>
            </a:pPr>
            <a:r>
              <a:rPr lang="en-GB" sz="1200">
                <a:solidFill>
                  <a:schemeClr val="dk1"/>
                </a:solidFill>
                <a:latin typeface="Calibri"/>
                <a:ea typeface="Calibri"/>
                <a:cs typeface="Calibri"/>
                <a:sym typeface="Calibri"/>
              </a:rPr>
              <a:t>Explique aos participantes o seguinte: </a:t>
            </a:r>
            <a:endParaRPr/>
          </a:p>
          <a:p>
            <a:pPr marL="171450" lvl="0" indent="-171450" algn="l" rtl="0">
              <a:spcBef>
                <a:spcPts val="0"/>
              </a:spcBef>
              <a:spcAft>
                <a:spcPts val="0"/>
              </a:spcAft>
              <a:buClr>
                <a:schemeClr val="dk1"/>
              </a:buClr>
              <a:buSzPts val="1200"/>
              <a:buFont typeface="Arial"/>
              <a:buChar char="•"/>
            </a:pPr>
            <a:r>
              <a:rPr lang="en-GB" sz="1200" b="1">
                <a:solidFill>
                  <a:schemeClr val="dk1"/>
                </a:solidFill>
                <a:latin typeface="Calibri"/>
                <a:ea typeface="Calibri"/>
                <a:cs typeface="Calibri"/>
                <a:sym typeface="Calibri"/>
              </a:rPr>
              <a:t>Vamos ver agora 3 cenários que envolvem pessoas com deficiências psicossociais, intelectuais ou cognitivas (Anexo 1). </a:t>
            </a:r>
            <a:endParaRPr/>
          </a:p>
          <a:p>
            <a:pPr marL="171450" lvl="0" indent="-171450" algn="l" rtl="0">
              <a:spcBef>
                <a:spcPts val="0"/>
              </a:spcBef>
              <a:spcAft>
                <a:spcPts val="0"/>
              </a:spcAft>
              <a:buClr>
                <a:schemeClr val="dk1"/>
              </a:buClr>
              <a:buSzPts val="1200"/>
              <a:buFont typeface="Arial"/>
              <a:buChar char="•"/>
            </a:pPr>
            <a:r>
              <a:rPr lang="en-GB" sz="1200" b="1">
                <a:solidFill>
                  <a:schemeClr val="dk1"/>
                </a:solidFill>
                <a:latin typeface="Calibri"/>
                <a:ea typeface="Calibri"/>
                <a:cs typeface="Calibri"/>
                <a:sym typeface="Calibri"/>
              </a:rPr>
              <a:t>Em cada cenário, identifique os direitos que estão sendo negados ou exercidos, utilizando seu material sobre os direitos presentes na CDPD (Anexo 3). </a:t>
            </a:r>
            <a:endParaRPr/>
          </a:p>
          <a:p>
            <a:pPr marL="0" lvl="0" indent="0" algn="l" rtl="0">
              <a:spcBef>
                <a:spcPts val="0"/>
              </a:spcBef>
              <a:spcAft>
                <a:spcPts val="0"/>
              </a:spcAft>
              <a:buNone/>
            </a:pPr>
            <a:r>
              <a:rPr lang="en-GB" sz="1200">
                <a:solidFill>
                  <a:schemeClr val="dk1"/>
                </a:solidFill>
                <a:latin typeface="Calibri"/>
                <a:ea typeface="Calibri"/>
                <a:cs typeface="Calibri"/>
                <a:sym typeface="Calibri"/>
              </a:rPr>
              <a:t>Os direitos que destacamos não são exaustivos e os participantes podem discutir direitos adicionais da Convenção. Se este for o caso, incentive os participantes a explicar por que eles selecionaram um determinado artigo/direito. </a:t>
            </a:r>
            <a:endParaRPr/>
          </a:p>
          <a:p>
            <a:pPr marL="0" marR="60325" lvl="0" indent="0" algn="just" rtl="0">
              <a:lnSpc>
                <a:spcPct val="115000"/>
              </a:lnSpc>
              <a:spcBef>
                <a:spcPts val="0"/>
              </a:spcBef>
              <a:spcAft>
                <a:spcPts val="0"/>
              </a:spcAft>
              <a:buNone/>
            </a:pPr>
            <a:endParaRPr>
              <a:latin typeface="Calibri"/>
              <a:ea typeface="Calibri"/>
              <a:cs typeface="Calibri"/>
              <a:sym typeface="Calibri"/>
            </a:endParaRPr>
          </a:p>
          <a:p>
            <a:pPr marL="0" lvl="0" indent="0" algn="l" rtl="0">
              <a:spcBef>
                <a:spcPts val="600"/>
              </a:spcBef>
              <a:spcAft>
                <a:spcPts val="0"/>
              </a:spcAft>
              <a:buNone/>
            </a:pPr>
            <a:endParaRPr/>
          </a:p>
        </p:txBody>
      </p:sp>
      <p:sp>
        <p:nvSpPr>
          <p:cNvPr id="977" name="Google Shape;977;p116:notes"/>
          <p:cNvSpPr txBox="1">
            <a:spLocks noGrp="1"/>
          </p:cNvSpPr>
          <p:nvPr>
            <p:ph type="sldNum" idx="12"/>
          </p:nvPr>
        </p:nvSpPr>
        <p:spPr>
          <a:xfrm>
            <a:off x="3856737" y="9442154"/>
            <a:ext cx="2950475" cy="49877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118</a:t>
            </a:fld>
            <a:endParaRPr/>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2"/>
        <p:cNvGrpSpPr/>
        <p:nvPr/>
      </p:nvGrpSpPr>
      <p:grpSpPr>
        <a:xfrm>
          <a:off x="0" y="0"/>
          <a:ext cx="0" cy="0"/>
          <a:chOff x="0" y="0"/>
          <a:chExt cx="0" cy="0"/>
        </a:xfrm>
      </p:grpSpPr>
      <p:sp>
        <p:nvSpPr>
          <p:cNvPr id="983" name="Google Shape;983;p117:notes"/>
          <p:cNvSpPr>
            <a:spLocks noGrp="1" noRot="1" noChangeAspect="1"/>
          </p:cNvSpPr>
          <p:nvPr>
            <p:ph type="sldImg" idx="2"/>
          </p:nvPr>
        </p:nvSpPr>
        <p:spPr>
          <a:xfrm>
            <a:off x="1882775" y="211138"/>
            <a:ext cx="3043238" cy="17129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4" name="Google Shape;984;p117:notes"/>
          <p:cNvSpPr txBox="1">
            <a:spLocks noGrp="1"/>
          </p:cNvSpPr>
          <p:nvPr>
            <p:ph type="body" idx="1"/>
          </p:nvPr>
        </p:nvSpPr>
        <p:spPr>
          <a:xfrm>
            <a:off x="408685" y="1924329"/>
            <a:ext cx="5991418" cy="7517825"/>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chemeClr val="dk1"/>
              </a:buClr>
              <a:buSzPts val="1000"/>
              <a:buFont typeface="Calibri"/>
              <a:buNone/>
            </a:pPr>
            <a:r>
              <a:rPr lang="en-GB" sz="1000" b="1" u="sng">
                <a:latin typeface="Calibri"/>
                <a:ea typeface="Calibri"/>
                <a:cs typeface="Calibri"/>
                <a:sym typeface="Calibri"/>
              </a:rPr>
              <a:t>A história de Miriam </a:t>
            </a:r>
            <a:br>
              <a:rPr lang="en-GB" sz="1200">
                <a:solidFill>
                  <a:schemeClr val="dk1"/>
                </a:solidFill>
                <a:latin typeface="Calibri"/>
                <a:ea typeface="Calibri"/>
                <a:cs typeface="Calibri"/>
                <a:sym typeface="Calibri"/>
              </a:rPr>
            </a:b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GB" sz="1200">
                <a:solidFill>
                  <a:schemeClr val="dk1"/>
                </a:solidFill>
                <a:latin typeface="Calibri"/>
                <a:ea typeface="Calibri"/>
                <a:cs typeface="Calibri"/>
                <a:sym typeface="Calibri"/>
              </a:rPr>
              <a:t>Miriam é uma mulher de 27 anos. Quando ela tinha 20 anos, começou a ouvir vozes assustadoras e a ter pensamentos de que as pessoas estavam tentando lhe enviar mensagens pela televisão. As vozes cessaram por vários anos, e neste período ela se casou. Ela também pôde receber apoio de um psicólogo e de um terapeuta ocupacional para ajudá-la a lidar com algumas das preocupações que a incomodavam. </a:t>
            </a:r>
            <a:endParaRPr/>
          </a:p>
          <a:p>
            <a:pPr marL="0" lvl="0" indent="0" algn="l" rtl="0">
              <a:spcBef>
                <a:spcPts val="0"/>
              </a:spcBef>
              <a:spcAft>
                <a:spcPts val="0"/>
              </a:spcAft>
              <a:buNone/>
            </a:pPr>
            <a:r>
              <a:rPr lang="en-GB" sz="1200">
                <a:solidFill>
                  <a:schemeClr val="dk1"/>
                </a:solidFill>
                <a:latin typeface="Calibri"/>
                <a:ea typeface="Calibri"/>
                <a:cs typeface="Calibri"/>
                <a:sym typeface="Calibri"/>
              </a:rPr>
              <a:t>Recentemente, ela começou a ouvir as vozes novamente e ficou cada vez mais angustiada, a ponto de seu marido decidir chamar um médico de emergência. O médico internou Miriam em um hospital psiquiátrico contra sua vontade. O hospital fica longe de sua cidade natal e de seus entes queridos. No hospital, Miriam é informada de que deve tomar um medicamento neuroléptico, o que ela não quer fazer. </a:t>
            </a:r>
            <a:endParaRPr/>
          </a:p>
          <a:p>
            <a:pPr marL="0" lvl="0" indent="0" algn="l" rtl="0">
              <a:spcBef>
                <a:spcPts val="0"/>
              </a:spcBef>
              <a:spcAft>
                <a:spcPts val="0"/>
              </a:spcAft>
              <a:buNone/>
            </a:pPr>
            <a:r>
              <a:rPr lang="en-GB" sz="1200">
                <a:solidFill>
                  <a:schemeClr val="dk1"/>
                </a:solidFill>
                <a:latin typeface="Calibri"/>
                <a:ea typeface="Calibri"/>
                <a:cs typeface="Calibri"/>
                <a:sym typeface="Calibri"/>
              </a:rPr>
              <a:t>Em seu primeiro dia lá, ela vê os funcionários do hospital colocando um homem em contenção e aplicando-lhe uma injeção. Ela é informada de que isso se deve à recusa do homem em tomar o medicamento. Ela fica assustada e concorda em tomar o medicamento, que a faz sentir-se indisposta e fora de contato com suas emoções. Ela explica isso ao médico, mas a única proposta do médico é aumentar a dosagem. Ela não sabe o que fazer. Ela quer sair e parar de tomar a medicação, mas a falta de contato com a família e amigos a deixou isolada, sentindo-se só, desanimada e impotente diante de sua situação</a:t>
            </a:r>
            <a:endParaRPr sz="1000">
              <a:latin typeface="Calibri"/>
              <a:ea typeface="Calibri"/>
              <a:cs typeface="Calibri"/>
              <a:sym typeface="Calibri"/>
            </a:endParaRPr>
          </a:p>
          <a:p>
            <a:pPr marL="0" marR="60325" lvl="0" indent="0" algn="just" rtl="0">
              <a:lnSpc>
                <a:spcPct val="115000"/>
              </a:lnSpc>
              <a:spcBef>
                <a:spcPts val="0"/>
              </a:spcBef>
              <a:spcAft>
                <a:spcPts val="0"/>
              </a:spcAft>
              <a:buClr>
                <a:schemeClr val="dk1"/>
              </a:buClr>
              <a:buSzPts val="1200"/>
              <a:buFont typeface="Calibri"/>
              <a:buNone/>
            </a:pPr>
            <a:r>
              <a:rPr lang="en-GB" sz="1200">
                <a:solidFill>
                  <a:schemeClr val="dk1"/>
                </a:solidFill>
                <a:latin typeface="Calibri"/>
                <a:ea typeface="Calibri"/>
                <a:cs typeface="Calibri"/>
                <a:sym typeface="Calibri"/>
              </a:rPr>
              <a:t>Alguns dos direitos violados incluem (os participantes podem mencionar direitos adicionais aos listados abaixo)</a:t>
            </a:r>
            <a:r>
              <a:rPr lang="en-GB" sz="1000">
                <a:solidFill>
                  <a:srgbClr val="4F81BD"/>
                </a:solidFill>
                <a:latin typeface="Calibri"/>
                <a:ea typeface="Calibri"/>
                <a:cs typeface="Calibri"/>
                <a:sym typeface="Calibri"/>
              </a:rPr>
              <a:t>: </a:t>
            </a: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GB" sz="1200" b="1">
                <a:solidFill>
                  <a:schemeClr val="dk1"/>
                </a:solidFill>
                <a:latin typeface="Calibri"/>
                <a:ea typeface="Calibri"/>
                <a:cs typeface="Calibri"/>
                <a:sym typeface="Calibri"/>
              </a:rPr>
              <a:t>Artigo 12 – Reconhecimento igual perante a lei </a:t>
            </a:r>
            <a:endParaRPr/>
          </a:p>
          <a:p>
            <a:pPr marL="0" lvl="0" indent="0" algn="l" rtl="0">
              <a:spcBef>
                <a:spcPts val="0"/>
              </a:spcBef>
              <a:spcAft>
                <a:spcPts val="0"/>
              </a:spcAft>
              <a:buNone/>
            </a:pPr>
            <a:r>
              <a:rPr lang="en-GB" sz="1200">
                <a:solidFill>
                  <a:schemeClr val="dk1"/>
                </a:solidFill>
                <a:latin typeface="Calibri"/>
                <a:ea typeface="Calibri"/>
                <a:cs typeface="Calibri"/>
                <a:sym typeface="Calibri"/>
              </a:rPr>
              <a:t>Miriam deveria ter sido consultada a fim de determinar se ela queria ir ao hospital ou não. Ela não teve o direito de tomar decisões relativas ao seu próprio tratamento e cuidados. </a:t>
            </a:r>
            <a:endParaRPr/>
          </a:p>
          <a:p>
            <a:pPr marL="0" lvl="0" indent="0" algn="l" rtl="0">
              <a:spcBef>
                <a:spcPts val="0"/>
              </a:spcBef>
              <a:spcAft>
                <a:spcPts val="0"/>
              </a:spcAft>
              <a:buNone/>
            </a:pPr>
            <a:r>
              <a:rPr lang="en-GB" sz="1200">
                <a:solidFill>
                  <a:schemeClr val="dk1"/>
                </a:solidFill>
                <a:latin typeface="Calibri"/>
                <a:ea typeface="Calibri"/>
                <a:cs typeface="Calibri"/>
                <a:sym typeface="Calibri"/>
              </a:rPr>
              <a:t>Miriam deveria ter tido tempo para tomar decisões com apoio, se necessário. </a:t>
            </a:r>
            <a:endParaRPr/>
          </a:p>
          <a:p>
            <a:pPr marL="0" lvl="0" indent="0" algn="l" rtl="0">
              <a:spcBef>
                <a:spcPts val="0"/>
              </a:spcBef>
              <a:spcAft>
                <a:spcPts val="0"/>
              </a:spcAft>
              <a:buNone/>
            </a:pPr>
            <a:r>
              <a:rPr lang="en-GB" sz="1200" b="1">
                <a:solidFill>
                  <a:schemeClr val="dk1"/>
                </a:solidFill>
                <a:latin typeface="Calibri"/>
                <a:ea typeface="Calibri"/>
                <a:cs typeface="Calibri"/>
                <a:sym typeface="Calibri"/>
              </a:rPr>
              <a:t>Artigo 14 – Liberdade e segurança da pessoa </a:t>
            </a:r>
            <a:endParaRPr/>
          </a:p>
          <a:p>
            <a:pPr marL="0" lvl="0" indent="0" algn="l" rtl="0">
              <a:spcBef>
                <a:spcPts val="0"/>
              </a:spcBef>
              <a:spcAft>
                <a:spcPts val="0"/>
              </a:spcAft>
              <a:buNone/>
            </a:pPr>
            <a:r>
              <a:rPr lang="en-GB" sz="1200">
                <a:solidFill>
                  <a:schemeClr val="dk1"/>
                </a:solidFill>
                <a:latin typeface="Calibri"/>
                <a:ea typeface="Calibri"/>
                <a:cs typeface="Calibri"/>
                <a:sym typeface="Calibri"/>
              </a:rPr>
              <a:t>Miriam foi internada involuntariamente no hospital psiquiátrico. Ela foi privada de sua liberdade com base no fato de ter uma deficiência.</a:t>
            </a:r>
            <a:endParaRPr/>
          </a:p>
          <a:p>
            <a:pPr marL="0" lvl="0" indent="0" algn="l" rtl="0">
              <a:spcBef>
                <a:spcPts val="0"/>
              </a:spcBef>
              <a:spcAft>
                <a:spcPts val="0"/>
              </a:spcAft>
              <a:buNone/>
            </a:pPr>
            <a:r>
              <a:rPr lang="en-GB" sz="1200" b="1">
                <a:solidFill>
                  <a:schemeClr val="dk1"/>
                </a:solidFill>
                <a:latin typeface="Calibri"/>
                <a:ea typeface="Calibri"/>
                <a:cs typeface="Calibri"/>
                <a:sym typeface="Calibri"/>
              </a:rPr>
              <a:t>Artigo 17 – Proteção da integridade da pessoa </a:t>
            </a:r>
            <a:endParaRPr/>
          </a:p>
          <a:p>
            <a:pPr marL="0" lvl="0" indent="0" algn="l" rtl="0">
              <a:spcBef>
                <a:spcPts val="0"/>
              </a:spcBef>
              <a:spcAft>
                <a:spcPts val="0"/>
              </a:spcAft>
              <a:buNone/>
            </a:pPr>
            <a:r>
              <a:rPr lang="en-GB" sz="1200">
                <a:solidFill>
                  <a:schemeClr val="dk1"/>
                </a:solidFill>
                <a:latin typeface="Calibri"/>
                <a:ea typeface="Calibri"/>
                <a:cs typeface="Calibri"/>
                <a:sym typeface="Calibri"/>
              </a:rPr>
              <a:t>Sua internação involuntária violou seu direito à integridade física e mental.</a:t>
            </a:r>
            <a:endParaRPr/>
          </a:p>
          <a:p>
            <a:pPr marL="0" lvl="0" indent="0" algn="l" rtl="0">
              <a:spcBef>
                <a:spcPts val="0"/>
              </a:spcBef>
              <a:spcAft>
                <a:spcPts val="0"/>
              </a:spcAft>
              <a:buNone/>
            </a:pPr>
            <a:r>
              <a:rPr lang="en-GB" sz="1200" b="1">
                <a:solidFill>
                  <a:schemeClr val="dk1"/>
                </a:solidFill>
                <a:latin typeface="Calibri"/>
                <a:ea typeface="Calibri"/>
                <a:cs typeface="Calibri"/>
                <a:sym typeface="Calibri"/>
              </a:rPr>
              <a:t>Artigo 19 – Direito a viver de forma independente e a ser incluído na comunidade.</a:t>
            </a:r>
            <a:endParaRPr/>
          </a:p>
          <a:p>
            <a:pPr marL="0" lvl="0" indent="0" algn="l" rtl="0">
              <a:spcBef>
                <a:spcPts val="0"/>
              </a:spcBef>
              <a:spcAft>
                <a:spcPts val="0"/>
              </a:spcAft>
              <a:buNone/>
            </a:pPr>
            <a:r>
              <a:rPr lang="en-GB" sz="1200">
                <a:solidFill>
                  <a:schemeClr val="dk1"/>
                </a:solidFill>
                <a:latin typeface="Calibri"/>
                <a:ea typeface="Calibri"/>
                <a:cs typeface="Calibri"/>
                <a:sym typeface="Calibri"/>
              </a:rPr>
              <a:t>Ao ser forçada a permanecer no hospital, Miriam foi privada de seu direito de viver na comunidade. Miriam deveria ter tido a possibilidade de receber apoio adicional na comunidade. </a:t>
            </a:r>
            <a:endParaRPr/>
          </a:p>
          <a:p>
            <a:pPr marL="0" lvl="0" indent="0" algn="l" rtl="0">
              <a:spcBef>
                <a:spcPts val="0"/>
              </a:spcBef>
              <a:spcAft>
                <a:spcPts val="0"/>
              </a:spcAft>
              <a:buNone/>
            </a:pPr>
            <a:r>
              <a:rPr lang="en-GB" sz="1200" b="1">
                <a:solidFill>
                  <a:schemeClr val="dk1"/>
                </a:solidFill>
                <a:latin typeface="Calibri"/>
                <a:ea typeface="Calibri"/>
                <a:cs typeface="Calibri"/>
                <a:sym typeface="Calibri"/>
              </a:rPr>
              <a:t>Artigo 23 – Respeito pelo domicílio e pela família. </a:t>
            </a:r>
            <a:endParaRPr/>
          </a:p>
          <a:p>
            <a:pPr marL="0" lvl="0" indent="0" algn="l" rtl="0">
              <a:spcBef>
                <a:spcPts val="0"/>
              </a:spcBef>
              <a:spcAft>
                <a:spcPts val="0"/>
              </a:spcAft>
              <a:buNone/>
            </a:pPr>
            <a:r>
              <a:rPr lang="en-GB" sz="1200">
                <a:solidFill>
                  <a:schemeClr val="dk1"/>
                </a:solidFill>
                <a:latin typeface="Calibri"/>
                <a:ea typeface="Calibri"/>
                <a:cs typeface="Calibri"/>
                <a:sym typeface="Calibri"/>
              </a:rPr>
              <a:t>Seu direito ao respeito por sua casa e vida familiar não foi respeitado porque ela foi forçada a afastar-se de sua casa e de sua família. </a:t>
            </a:r>
            <a:endParaRPr/>
          </a:p>
          <a:p>
            <a:pPr marL="0" lvl="0" indent="0" algn="l" rtl="0">
              <a:spcBef>
                <a:spcPts val="0"/>
              </a:spcBef>
              <a:spcAft>
                <a:spcPts val="0"/>
              </a:spcAft>
              <a:buNone/>
            </a:pPr>
            <a:r>
              <a:rPr lang="en-GB" sz="1200" b="1">
                <a:solidFill>
                  <a:schemeClr val="dk1"/>
                </a:solidFill>
                <a:latin typeface="Calibri"/>
                <a:ea typeface="Calibri"/>
                <a:cs typeface="Calibri"/>
                <a:sym typeface="Calibri"/>
              </a:rPr>
              <a:t>Artigo 25 – Saúde Miriam deveria ter acesso à assistência médica em sua própria comunidade, mas ela foi forçada a afastar-se. </a:t>
            </a:r>
            <a:endParaRPr/>
          </a:p>
          <a:p>
            <a:pPr marL="0" lvl="0" indent="0" algn="l" rtl="0">
              <a:spcBef>
                <a:spcPts val="0"/>
              </a:spcBef>
              <a:spcAft>
                <a:spcPts val="0"/>
              </a:spcAft>
              <a:buNone/>
            </a:pPr>
            <a:r>
              <a:rPr lang="en-GB" sz="1200">
                <a:solidFill>
                  <a:schemeClr val="dk1"/>
                </a:solidFill>
                <a:latin typeface="Calibri"/>
                <a:ea typeface="Calibri"/>
                <a:cs typeface="Calibri"/>
                <a:sym typeface="Calibri"/>
              </a:rPr>
              <a:t>O consentimento de Miriam para o tratamento não foi livre e informado. Ela aceitou tomar o medicamento somente porque estava assustada com as consequências de não obedecer. </a:t>
            </a:r>
            <a:endParaRPr/>
          </a:p>
          <a:p>
            <a:pPr marL="0" lvl="0" indent="0" algn="l" rtl="0">
              <a:spcBef>
                <a:spcPts val="0"/>
              </a:spcBef>
              <a:spcAft>
                <a:spcPts val="0"/>
              </a:spcAft>
              <a:buNone/>
            </a:pPr>
            <a:r>
              <a:rPr lang="en-GB" sz="1200" b="1">
                <a:solidFill>
                  <a:schemeClr val="dk1"/>
                </a:solidFill>
                <a:latin typeface="Calibri"/>
                <a:ea typeface="Calibri"/>
                <a:cs typeface="Calibri"/>
                <a:sym typeface="Calibri"/>
              </a:rPr>
              <a:t>Artigo 26 – Habilitação e reabilitação </a:t>
            </a:r>
            <a:endParaRPr/>
          </a:p>
          <a:p>
            <a:pPr marL="0" lvl="0" indent="0" algn="l" rtl="0">
              <a:spcBef>
                <a:spcPts val="0"/>
              </a:spcBef>
              <a:spcAft>
                <a:spcPts val="0"/>
              </a:spcAft>
              <a:buNone/>
            </a:pPr>
            <a:r>
              <a:rPr lang="en-GB" sz="1200">
                <a:solidFill>
                  <a:schemeClr val="dk1"/>
                </a:solidFill>
                <a:latin typeface="Calibri"/>
                <a:ea typeface="Calibri"/>
                <a:cs typeface="Calibri"/>
                <a:sym typeface="Calibri"/>
              </a:rPr>
              <a:t>Ela não tem acesso ao seu psicólogo e terapeuta ocupacional, que antes lhe davam apoio útil. </a:t>
            </a:r>
            <a:endParaRPr/>
          </a:p>
        </p:txBody>
      </p:sp>
      <p:sp>
        <p:nvSpPr>
          <p:cNvPr id="985" name="Google Shape;985;p117:notes"/>
          <p:cNvSpPr txBox="1">
            <a:spLocks noGrp="1"/>
          </p:cNvSpPr>
          <p:nvPr>
            <p:ph type="sldNum" idx="12"/>
          </p:nvPr>
        </p:nvSpPr>
        <p:spPr>
          <a:xfrm>
            <a:off x="3856737" y="9442154"/>
            <a:ext cx="2950475" cy="49877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119</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12:notes"/>
          <p:cNvSpPr>
            <a:spLocks noGrp="1" noRot="1" noChangeAspect="1"/>
          </p:cNvSpPr>
          <p:nvPr>
            <p:ph type="sldImg" idx="2"/>
          </p:nvPr>
        </p:nvSpPr>
        <p:spPr>
          <a:xfrm>
            <a:off x="423863" y="1243013"/>
            <a:ext cx="5961062"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5" name="Google Shape;165;p12:notes"/>
          <p:cNvSpPr txBox="1">
            <a:spLocks noGrp="1"/>
          </p:cNvSpPr>
          <p:nvPr>
            <p:ph type="body" idx="1"/>
          </p:nvPr>
        </p:nvSpPr>
        <p:spPr>
          <a:xfrm>
            <a:off x="680879" y="4784070"/>
            <a:ext cx="5447030" cy="3914239"/>
          </a:xfrm>
          <a:prstGeom prst="rect">
            <a:avLst/>
          </a:prstGeom>
          <a:noFill/>
          <a:ln>
            <a:noFill/>
          </a:ln>
        </p:spPr>
        <p:txBody>
          <a:bodyPr spcFirstLastPara="1" wrap="square" lIns="91425" tIns="45700" rIns="91425" bIns="45700" anchor="t" anchorCtr="0">
            <a:noAutofit/>
          </a:bodyPr>
          <a:lstStyle/>
          <a:p>
            <a:pPr marL="0" marR="60325" lvl="0" indent="0" algn="just" rtl="0">
              <a:lnSpc>
                <a:spcPct val="115000"/>
              </a:lnSpc>
              <a:spcBef>
                <a:spcPts val="0"/>
              </a:spcBef>
              <a:spcAft>
                <a:spcPts val="0"/>
              </a:spcAft>
              <a:buNone/>
            </a:pPr>
            <a:r>
              <a:rPr lang="en-GB">
                <a:solidFill>
                  <a:srgbClr val="4F81BD"/>
                </a:solidFill>
                <a:latin typeface="Calibri"/>
                <a:ea typeface="Calibri"/>
                <a:cs typeface="Calibri"/>
                <a:sym typeface="Calibri"/>
              </a:rPr>
              <a:t>Aqui está um exemplo de discriminação:</a:t>
            </a:r>
            <a:endParaRPr/>
          </a:p>
          <a:p>
            <a:pPr marL="0" marR="60325" lvl="0" indent="0" algn="just" rtl="0">
              <a:lnSpc>
                <a:spcPct val="115000"/>
              </a:lnSpc>
              <a:spcBef>
                <a:spcPts val="600"/>
              </a:spcBef>
              <a:spcAft>
                <a:spcPts val="0"/>
              </a:spcAft>
              <a:buNone/>
            </a:pPr>
            <a:endParaRPr>
              <a:solidFill>
                <a:srgbClr val="4F81BD"/>
              </a:solidFill>
              <a:latin typeface="Calibri"/>
              <a:ea typeface="Calibri"/>
              <a:cs typeface="Calibri"/>
              <a:sym typeface="Calibri"/>
            </a:endParaRPr>
          </a:p>
          <a:p>
            <a:pPr marL="0" marR="60325" lvl="0" indent="0" algn="just" rtl="0">
              <a:lnSpc>
                <a:spcPct val="115000"/>
              </a:lnSpc>
              <a:spcBef>
                <a:spcPts val="600"/>
              </a:spcBef>
              <a:spcAft>
                <a:spcPts val="0"/>
              </a:spcAft>
              <a:buNone/>
            </a:pPr>
            <a:r>
              <a:rPr lang="en-GB">
                <a:solidFill>
                  <a:srgbClr val="4F81BD"/>
                </a:solidFill>
              </a:rPr>
              <a:t>Anastácia mora na área mais pobre de uma grande cidade urbana. Ela está sofrendo de dores no estômago há algumas semanas. Como não tem dinheiro suficiente para pagar um médico particular, ela precisa recorrer ao pronto-socorro de um hospital geral. A equipe de emergência já a conhece, pois ela havia sido levada pela polícia anteriormente por questões de saúde mental. Quando ela reclama com os funcionários das dores no estômago, eles dizem que ela está imaginando e a mandam embora. Dois dias depois, ela precisa ser levada de volta de ambulância e é diagnosticada com uma úlcera perfurada.</a:t>
            </a:r>
            <a:endParaRPr>
              <a:solidFill>
                <a:srgbClr val="4F81BD"/>
              </a:solidFill>
            </a:endParaRPr>
          </a:p>
          <a:p>
            <a:pPr marL="0" marR="60325" lvl="0" indent="0" algn="just" rtl="0">
              <a:lnSpc>
                <a:spcPct val="115000"/>
              </a:lnSpc>
              <a:spcBef>
                <a:spcPts val="600"/>
              </a:spcBef>
              <a:spcAft>
                <a:spcPts val="0"/>
              </a:spcAft>
              <a:buNone/>
            </a:pPr>
            <a:r>
              <a:rPr lang="en-GB">
                <a:solidFill>
                  <a:srgbClr val="4F81BD"/>
                </a:solidFill>
              </a:rPr>
              <a:t>Peça aos participantes para identificar como Anastácia é discriminada. Exemplos podem incluir:</a:t>
            </a:r>
            <a:endParaRPr>
              <a:solidFill>
                <a:srgbClr val="4F81BD"/>
              </a:solidFill>
            </a:endParaRPr>
          </a:p>
          <a:p>
            <a:pPr marL="171450" marR="60325" lvl="0" indent="-171450" algn="just" rtl="0">
              <a:lnSpc>
                <a:spcPct val="115000"/>
              </a:lnSpc>
              <a:spcBef>
                <a:spcPts val="600"/>
              </a:spcBef>
              <a:spcAft>
                <a:spcPts val="0"/>
              </a:spcAft>
              <a:buClr>
                <a:srgbClr val="4F81BD"/>
              </a:buClr>
              <a:buSzPts val="1200"/>
              <a:buFont typeface="Arial"/>
              <a:buChar char="•"/>
            </a:pPr>
            <a:r>
              <a:rPr lang="en-GB">
                <a:solidFill>
                  <a:srgbClr val="4F81BD"/>
                </a:solidFill>
              </a:rPr>
              <a:t>Ela é discriminada no acesso aos cuidados gerais de saúde porque não pode pagar por um médico particular.</a:t>
            </a:r>
            <a:endParaRPr>
              <a:solidFill>
                <a:srgbClr val="4F81BD"/>
              </a:solidFill>
            </a:endParaRPr>
          </a:p>
          <a:p>
            <a:pPr marL="171450" marR="60325" lvl="0" indent="-171450" algn="just" rtl="0">
              <a:lnSpc>
                <a:spcPct val="115000"/>
              </a:lnSpc>
              <a:spcBef>
                <a:spcPts val="600"/>
              </a:spcBef>
              <a:spcAft>
                <a:spcPts val="0"/>
              </a:spcAft>
              <a:buClr>
                <a:srgbClr val="4F81BD"/>
              </a:buClr>
              <a:buSzPts val="1200"/>
              <a:buFont typeface="Arial"/>
              <a:buChar char="•"/>
            </a:pPr>
            <a:r>
              <a:rPr lang="en-GB">
                <a:solidFill>
                  <a:srgbClr val="4F81BD"/>
                </a:solidFill>
              </a:rPr>
              <a:t>No hospital, ela é discriminada pela equipe com base em sua experiência anterior com questões de saúde mental.</a:t>
            </a:r>
            <a:endParaRPr/>
          </a:p>
        </p:txBody>
      </p:sp>
      <p:sp>
        <p:nvSpPr>
          <p:cNvPr id="166" name="Google Shape;166;p12:notes"/>
          <p:cNvSpPr txBox="1">
            <a:spLocks noGrp="1"/>
          </p:cNvSpPr>
          <p:nvPr>
            <p:ph type="sldNum" idx="12"/>
          </p:nvPr>
        </p:nvSpPr>
        <p:spPr>
          <a:xfrm>
            <a:off x="3856737" y="9442154"/>
            <a:ext cx="2950475" cy="49877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12</a:t>
            </a:fld>
            <a:endParaRPr/>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0"/>
        <p:cNvGrpSpPr/>
        <p:nvPr/>
      </p:nvGrpSpPr>
      <p:grpSpPr>
        <a:xfrm>
          <a:off x="0" y="0"/>
          <a:ext cx="0" cy="0"/>
          <a:chOff x="0" y="0"/>
          <a:chExt cx="0" cy="0"/>
        </a:xfrm>
      </p:grpSpPr>
      <p:sp>
        <p:nvSpPr>
          <p:cNvPr id="991" name="Google Shape;991;p118:notes"/>
          <p:cNvSpPr>
            <a:spLocks noGrp="1" noRot="1" noChangeAspect="1"/>
          </p:cNvSpPr>
          <p:nvPr>
            <p:ph type="sldImg" idx="2"/>
          </p:nvPr>
        </p:nvSpPr>
        <p:spPr>
          <a:xfrm>
            <a:off x="1620838" y="652463"/>
            <a:ext cx="3567112" cy="20081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2" name="Google Shape;992;p118:notes"/>
          <p:cNvSpPr txBox="1">
            <a:spLocks noGrp="1"/>
          </p:cNvSpPr>
          <p:nvPr>
            <p:ph type="body" idx="1"/>
          </p:nvPr>
        </p:nvSpPr>
        <p:spPr>
          <a:xfrm>
            <a:off x="595768" y="3106539"/>
            <a:ext cx="5711818" cy="633561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b="1" u="sng"/>
              <a:t>A história de Clara </a:t>
            </a:r>
            <a:endParaRPr/>
          </a:p>
          <a:p>
            <a:pPr marL="0" lvl="0" indent="0" algn="l" rtl="0">
              <a:spcBef>
                <a:spcPts val="0"/>
              </a:spcBef>
              <a:spcAft>
                <a:spcPts val="0"/>
              </a:spcAft>
              <a:buNone/>
            </a:pPr>
            <a:r>
              <a:rPr lang="en-GB" sz="1200">
                <a:solidFill>
                  <a:schemeClr val="dk1"/>
                </a:solidFill>
                <a:latin typeface="Calibri"/>
                <a:ea typeface="Calibri"/>
                <a:cs typeface="Calibri"/>
                <a:sym typeface="Calibri"/>
              </a:rPr>
              <a:t>Clara é uma mulher de 35 anos com uma deficiência intelectual. Ela vive com sua família, e sua mãe é sua principal parceira de cuidados. Ela tem muitos amigos na vizinhança e pode visitá-los quando quiser. Clara trabalha em um restaurante local e gosta de conhecer novos clientes e vê-los sair felizes após uma boa refeição. Em seu tempo livre, Clara joga badminton em um clube esportivo local. Ela também faz parte de um grupo que apoia pessoas com deficiência intelectual. No próximo verão, ela espera ter economizado dinheiro suficiente para fazer uma viagem curta com alguns amigos</a:t>
            </a:r>
            <a:endParaRPr>
              <a:latin typeface="Calibri"/>
              <a:ea typeface="Calibri"/>
              <a:cs typeface="Calibri"/>
              <a:sym typeface="Calibri"/>
            </a:endParaRPr>
          </a:p>
          <a:p>
            <a:pPr marL="0" marR="60325" lvl="0" indent="0" algn="l" rtl="0">
              <a:lnSpc>
                <a:spcPct val="115000"/>
              </a:lnSpc>
              <a:spcBef>
                <a:spcPts val="0"/>
              </a:spcBef>
              <a:spcAft>
                <a:spcPts val="0"/>
              </a:spcAft>
              <a:buNone/>
            </a:pPr>
            <a:r>
              <a:rPr lang="en-GB">
                <a:solidFill>
                  <a:srgbClr val="4F81BD"/>
                </a:solidFill>
                <a:latin typeface="Calibri"/>
                <a:ea typeface="Calibri"/>
                <a:cs typeface="Calibri"/>
                <a:sym typeface="Calibri"/>
              </a:rPr>
              <a:t>Some of the rights being enjoyed include (participants may mention additional rights to those listed below):</a:t>
            </a:r>
            <a:endParaRPr>
              <a:latin typeface="Calibri"/>
              <a:ea typeface="Calibri"/>
              <a:cs typeface="Calibri"/>
              <a:sym typeface="Calibri"/>
            </a:endParaRPr>
          </a:p>
          <a:p>
            <a:pPr marL="0" lvl="0" indent="0" algn="l" rtl="0">
              <a:spcBef>
                <a:spcPts val="600"/>
              </a:spcBef>
              <a:spcAft>
                <a:spcPts val="0"/>
              </a:spcAft>
              <a:buNone/>
            </a:pPr>
            <a:r>
              <a:rPr lang="en-GB" sz="1200">
                <a:solidFill>
                  <a:schemeClr val="dk1"/>
                </a:solidFill>
                <a:latin typeface="Calibri"/>
                <a:ea typeface="Calibri"/>
                <a:cs typeface="Calibri"/>
                <a:sym typeface="Calibri"/>
              </a:rPr>
              <a:t>Alguns dos direitos que estão sendo exercidos incluem (os participantes podem mencionar direitos adicionais aos listados abaixo): </a:t>
            </a:r>
            <a:endParaRPr/>
          </a:p>
          <a:p>
            <a:pPr marL="0" lvl="0" indent="0" algn="l" rtl="0">
              <a:spcBef>
                <a:spcPts val="0"/>
              </a:spcBef>
              <a:spcAft>
                <a:spcPts val="0"/>
              </a:spcAft>
              <a:buNone/>
            </a:pPr>
            <a:r>
              <a:rPr lang="en-GB" sz="1200" b="1">
                <a:solidFill>
                  <a:schemeClr val="dk1"/>
                </a:solidFill>
                <a:latin typeface="Calibri"/>
                <a:ea typeface="Calibri"/>
                <a:cs typeface="Calibri"/>
                <a:sym typeface="Calibri"/>
              </a:rPr>
              <a:t>Artigo 14 – Liberdade e segurança da pessoa </a:t>
            </a:r>
            <a:endParaRPr/>
          </a:p>
          <a:p>
            <a:pPr marL="0" lvl="0" indent="0" algn="l" rtl="0">
              <a:spcBef>
                <a:spcPts val="0"/>
              </a:spcBef>
              <a:spcAft>
                <a:spcPts val="0"/>
              </a:spcAft>
              <a:buNone/>
            </a:pPr>
            <a:r>
              <a:rPr lang="en-GB" sz="1200">
                <a:solidFill>
                  <a:schemeClr val="dk1"/>
                </a:solidFill>
                <a:latin typeface="Calibri"/>
                <a:ea typeface="Calibri"/>
                <a:cs typeface="Calibri"/>
                <a:sym typeface="Calibri"/>
              </a:rPr>
              <a:t>Clara tem liberdade para visitar seus amigos na vizinhança </a:t>
            </a:r>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GB" sz="1200" b="1">
                <a:solidFill>
                  <a:schemeClr val="dk1"/>
                </a:solidFill>
                <a:latin typeface="Calibri"/>
                <a:ea typeface="Calibri"/>
                <a:cs typeface="Calibri"/>
                <a:sym typeface="Calibri"/>
              </a:rPr>
              <a:t>Artigo 19 – Direito a viver de forma independente e a ser incluído na comunidade </a:t>
            </a:r>
            <a:endParaRPr/>
          </a:p>
          <a:p>
            <a:pPr marL="0" lvl="0" indent="0" algn="l" rtl="0">
              <a:spcBef>
                <a:spcPts val="0"/>
              </a:spcBef>
              <a:spcAft>
                <a:spcPts val="0"/>
              </a:spcAft>
              <a:buNone/>
            </a:pPr>
            <a:r>
              <a:rPr lang="en-GB" sz="1200">
                <a:solidFill>
                  <a:schemeClr val="dk1"/>
                </a:solidFill>
                <a:latin typeface="Calibri"/>
                <a:ea typeface="Calibri"/>
                <a:cs typeface="Calibri"/>
                <a:sym typeface="Calibri"/>
              </a:rPr>
              <a:t>Clara tem acesso a apoios e serviços (por exemplo, um grupo de apoio) que lhe permitem viver de forma independente na comunidade. </a:t>
            </a:r>
            <a:br>
              <a:rPr lang="en-GB" sz="1200">
                <a:solidFill>
                  <a:schemeClr val="dk1"/>
                </a:solidFill>
                <a:latin typeface="Calibri"/>
                <a:ea typeface="Calibri"/>
                <a:cs typeface="Calibri"/>
                <a:sym typeface="Calibri"/>
              </a:rPr>
            </a:b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GB" sz="1200" b="1">
                <a:solidFill>
                  <a:schemeClr val="dk1"/>
                </a:solidFill>
                <a:latin typeface="Calibri"/>
                <a:ea typeface="Calibri"/>
                <a:cs typeface="Calibri"/>
                <a:sym typeface="Calibri"/>
              </a:rPr>
              <a:t>Artigo 27 – Trabalho e emprego </a:t>
            </a:r>
            <a:endParaRPr/>
          </a:p>
          <a:p>
            <a:pPr marL="0" lvl="0" indent="0" algn="l" rtl="0">
              <a:spcBef>
                <a:spcPts val="0"/>
              </a:spcBef>
              <a:spcAft>
                <a:spcPts val="0"/>
              </a:spcAft>
              <a:buNone/>
            </a:pPr>
            <a:r>
              <a:rPr lang="en-GB" sz="1200">
                <a:solidFill>
                  <a:schemeClr val="dk1"/>
                </a:solidFill>
                <a:latin typeface="Calibri"/>
                <a:ea typeface="Calibri"/>
                <a:cs typeface="Calibri"/>
                <a:sym typeface="Calibri"/>
              </a:rPr>
              <a:t>Ela trabalha em um restaurante. </a:t>
            </a:r>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GB" sz="1200" b="1">
                <a:solidFill>
                  <a:schemeClr val="dk1"/>
                </a:solidFill>
                <a:latin typeface="Calibri"/>
                <a:ea typeface="Calibri"/>
                <a:cs typeface="Calibri"/>
                <a:sym typeface="Calibri"/>
              </a:rPr>
              <a:t>Artigo 29 – Participação na vida política e pública </a:t>
            </a:r>
            <a:endParaRPr/>
          </a:p>
          <a:p>
            <a:pPr marL="0" lvl="0" indent="0" algn="l" rtl="0">
              <a:spcBef>
                <a:spcPts val="0"/>
              </a:spcBef>
              <a:spcAft>
                <a:spcPts val="0"/>
              </a:spcAft>
              <a:buNone/>
            </a:pPr>
            <a:r>
              <a:rPr lang="en-GB" sz="1200">
                <a:solidFill>
                  <a:schemeClr val="dk1"/>
                </a:solidFill>
                <a:latin typeface="Calibri"/>
                <a:ea typeface="Calibri"/>
                <a:cs typeface="Calibri"/>
                <a:sym typeface="Calibri"/>
              </a:rPr>
              <a:t>Clara faz parte de um grupo de apoio. </a:t>
            </a:r>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GB" sz="1200" b="1">
                <a:solidFill>
                  <a:schemeClr val="dk1"/>
                </a:solidFill>
                <a:latin typeface="Calibri"/>
                <a:ea typeface="Calibri"/>
                <a:cs typeface="Calibri"/>
                <a:sym typeface="Calibri"/>
              </a:rPr>
              <a:t>Artigo 30 – Participação na vida cultural, recreação, lazer e esporte </a:t>
            </a:r>
            <a:endParaRPr/>
          </a:p>
          <a:p>
            <a:pPr marL="0" lvl="0" indent="0" algn="l" rtl="0">
              <a:spcBef>
                <a:spcPts val="0"/>
              </a:spcBef>
              <a:spcAft>
                <a:spcPts val="0"/>
              </a:spcAft>
              <a:buNone/>
            </a:pPr>
            <a:r>
              <a:rPr lang="en-GB" sz="1200">
                <a:solidFill>
                  <a:schemeClr val="dk1"/>
                </a:solidFill>
                <a:latin typeface="Calibri"/>
                <a:ea typeface="Calibri"/>
                <a:cs typeface="Calibri"/>
                <a:sym typeface="Calibri"/>
              </a:rPr>
              <a:t>Ela joga badminton para um clube. </a:t>
            </a:r>
            <a:endParaRPr/>
          </a:p>
          <a:p>
            <a:pPr marL="0" lvl="0" indent="0" algn="l" rtl="0">
              <a:spcBef>
                <a:spcPts val="0"/>
              </a:spcBef>
              <a:spcAft>
                <a:spcPts val="0"/>
              </a:spcAft>
              <a:buNone/>
            </a:pPr>
            <a:br>
              <a:rPr lang="en-GB" sz="1200">
                <a:solidFill>
                  <a:schemeClr val="dk1"/>
                </a:solidFill>
                <a:latin typeface="Calibri"/>
                <a:ea typeface="Calibri"/>
                <a:cs typeface="Calibri"/>
                <a:sym typeface="Calibri"/>
              </a:rPr>
            </a:b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a:p>
        </p:txBody>
      </p:sp>
      <p:sp>
        <p:nvSpPr>
          <p:cNvPr id="993" name="Google Shape;993;p118:notes"/>
          <p:cNvSpPr txBox="1">
            <a:spLocks noGrp="1"/>
          </p:cNvSpPr>
          <p:nvPr>
            <p:ph type="sldNum" idx="12"/>
          </p:nvPr>
        </p:nvSpPr>
        <p:spPr>
          <a:xfrm>
            <a:off x="3856737" y="9442154"/>
            <a:ext cx="2950475" cy="49877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120</a:t>
            </a:fld>
            <a:endParaRPr/>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8"/>
        <p:cNvGrpSpPr/>
        <p:nvPr/>
      </p:nvGrpSpPr>
      <p:grpSpPr>
        <a:xfrm>
          <a:off x="0" y="0"/>
          <a:ext cx="0" cy="0"/>
          <a:chOff x="0" y="0"/>
          <a:chExt cx="0" cy="0"/>
        </a:xfrm>
      </p:grpSpPr>
      <p:sp>
        <p:nvSpPr>
          <p:cNvPr id="999" name="Google Shape;999;p119:notes"/>
          <p:cNvSpPr>
            <a:spLocks noGrp="1" noRot="1" noChangeAspect="1"/>
          </p:cNvSpPr>
          <p:nvPr>
            <p:ph type="sldImg" idx="2"/>
          </p:nvPr>
        </p:nvSpPr>
        <p:spPr>
          <a:xfrm>
            <a:off x="1417638" y="153988"/>
            <a:ext cx="4032250" cy="22685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0" name="Google Shape;1000;p119:notes"/>
          <p:cNvSpPr txBox="1">
            <a:spLocks noGrp="1"/>
          </p:cNvSpPr>
          <p:nvPr>
            <p:ph type="body" idx="1"/>
          </p:nvPr>
        </p:nvSpPr>
        <p:spPr>
          <a:xfrm>
            <a:off x="600498" y="2599138"/>
            <a:ext cx="5607793" cy="6182013"/>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chemeClr val="dk1"/>
              </a:buClr>
              <a:buSzPts val="900"/>
              <a:buFont typeface="Calibri"/>
              <a:buNone/>
            </a:pPr>
            <a:r>
              <a:rPr lang="en-GB" sz="900" b="1" u="sng">
                <a:latin typeface="Calibri"/>
                <a:ea typeface="Calibri"/>
                <a:cs typeface="Calibri"/>
                <a:sym typeface="Calibri"/>
              </a:rPr>
              <a:t>História de Paulo</a:t>
            </a:r>
            <a:endParaRPr sz="1200">
              <a:solidFill>
                <a:schemeClr val="dk1"/>
              </a:solidFill>
              <a:latin typeface="Calibri"/>
              <a:ea typeface="Calibri"/>
              <a:cs typeface="Calibri"/>
              <a:sym typeface="Calibri"/>
            </a:endParaRPr>
          </a:p>
          <a:p>
            <a:pPr marL="0" lvl="0" indent="0" algn="l" rtl="0">
              <a:spcBef>
                <a:spcPts val="600"/>
              </a:spcBef>
              <a:spcAft>
                <a:spcPts val="0"/>
              </a:spcAft>
              <a:buNone/>
            </a:pPr>
            <a:r>
              <a:rPr lang="en-GB" sz="1200">
                <a:solidFill>
                  <a:schemeClr val="dk1"/>
                </a:solidFill>
                <a:latin typeface="Calibri"/>
                <a:ea typeface="Calibri"/>
                <a:cs typeface="Calibri"/>
                <a:sym typeface="Calibri"/>
              </a:rPr>
              <a:t>Paulo é um homem de 75 anos com demência. Ele vive há algum tempo em uma pequena e confortável casa de repouso em sua comunidade e está muito contente lá. Sua principal parceira de cuidados na casa de repouso, Selma, sabe que às vezes a Paulo pode agir de uma maneira que as pessoas considerem perturbadora. Nessas situações, ela sabe como ajudá-lo a recuperar o controle de forma calma. Entretanto, Selma não conseguiu ir trabalhar por várias semanas, e foi substituída por Vítor, que não conhecia Paulo tão bem e não entendia suas ações ou comportamento quando ele ficava angustiado. </a:t>
            </a:r>
            <a:endParaRPr/>
          </a:p>
          <a:p>
            <a:pPr marL="0" lvl="0" indent="0" algn="l" rtl="0">
              <a:spcBef>
                <a:spcPts val="0"/>
              </a:spcBef>
              <a:spcAft>
                <a:spcPts val="0"/>
              </a:spcAft>
              <a:buNone/>
            </a:pPr>
            <a:r>
              <a:rPr lang="en-GB" sz="1200">
                <a:solidFill>
                  <a:schemeClr val="dk1"/>
                </a:solidFill>
                <a:latin typeface="Calibri"/>
                <a:ea typeface="Calibri"/>
                <a:cs typeface="Calibri"/>
                <a:sym typeface="Calibri"/>
              </a:rPr>
              <a:t>Um dia, Paulo estava particularmente angustiado e agitado. Vítor tenta fazer com que ele tome medicamentos sedativos, mas ele se recusa. Vítor então amarra Paulo à cama e lhe dá o medicamento à força. Quando os parentes de Paulo vêm visitá-lo, notam que ele tem hematomas por todo o corpo. Paulo os informa que seu novo parceiro de cuidados na casa tinha sido violento com ele. Seus parentes ficaram extremamente chateados com a forma como o Paulo foi tratado e pediram uma explicação aos funcionários da casa de repouso. Pediram à gerência que tomasse medidas para evitar que isso acontecesse novamente</a:t>
            </a:r>
            <a:r>
              <a:rPr lang="en-GB" sz="900">
                <a:latin typeface="Calibri"/>
                <a:ea typeface="Calibri"/>
                <a:cs typeface="Calibri"/>
                <a:sym typeface="Calibri"/>
              </a:rPr>
              <a:t>. </a:t>
            </a:r>
            <a:endParaRPr sz="900">
              <a:latin typeface="Calibri"/>
              <a:ea typeface="Calibri"/>
              <a:cs typeface="Calibri"/>
              <a:sym typeface="Calibri"/>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GB" sz="1200">
                <a:solidFill>
                  <a:schemeClr val="dk1"/>
                </a:solidFill>
                <a:latin typeface="Calibri"/>
                <a:ea typeface="Calibri"/>
                <a:cs typeface="Calibri"/>
                <a:sym typeface="Calibri"/>
              </a:rPr>
              <a:t>Direitos anteriormente exercidos na </a:t>
            </a:r>
            <a:r>
              <a:rPr lang="en-GB" sz="1200" u="sng">
                <a:solidFill>
                  <a:schemeClr val="dk1"/>
                </a:solidFill>
                <a:latin typeface="Calibri"/>
                <a:ea typeface="Calibri"/>
                <a:cs typeface="Calibri"/>
                <a:sym typeface="Calibri"/>
              </a:rPr>
              <a:t>casa de repouso </a:t>
            </a:r>
            <a:r>
              <a:rPr lang="en-GB" sz="1200">
                <a:solidFill>
                  <a:schemeClr val="dk1"/>
                </a:solidFill>
                <a:latin typeface="Calibri"/>
                <a:ea typeface="Calibri"/>
                <a:cs typeface="Calibri"/>
                <a:sym typeface="Calibri"/>
              </a:rPr>
              <a:t>(os participantes podem mencionar direitos adicionais aos listados abaixo): </a:t>
            </a:r>
            <a:endParaRPr/>
          </a:p>
          <a:p>
            <a:pPr marL="0" lvl="0" indent="0" algn="l" rtl="0">
              <a:spcBef>
                <a:spcPts val="0"/>
              </a:spcBef>
              <a:spcAft>
                <a:spcPts val="0"/>
              </a:spcAft>
              <a:buNone/>
            </a:pPr>
            <a:r>
              <a:rPr lang="en-GB" sz="1200" b="1">
                <a:solidFill>
                  <a:schemeClr val="dk1"/>
                </a:solidFill>
                <a:latin typeface="Calibri"/>
                <a:ea typeface="Calibri"/>
                <a:cs typeface="Calibri"/>
                <a:sym typeface="Calibri"/>
              </a:rPr>
              <a:t>Artigo 15 – Prevenção contra tortura ou tratamentos ou penas cruéis, desumanos ou degradantes</a:t>
            </a:r>
            <a:r>
              <a:rPr lang="en-GB" sz="1200">
                <a:solidFill>
                  <a:schemeClr val="dk1"/>
                </a:solidFill>
                <a:latin typeface="Calibri"/>
                <a:ea typeface="Calibri"/>
                <a:cs typeface="Calibri"/>
                <a:sym typeface="Calibri"/>
              </a:rPr>
              <a:t> </a:t>
            </a:r>
            <a:endParaRPr/>
          </a:p>
          <a:p>
            <a:pPr marL="0" lvl="0" indent="0" algn="l" rtl="0">
              <a:spcBef>
                <a:spcPts val="0"/>
              </a:spcBef>
              <a:spcAft>
                <a:spcPts val="0"/>
              </a:spcAft>
              <a:buNone/>
            </a:pPr>
            <a:r>
              <a:rPr lang="en-GB" sz="1200">
                <a:solidFill>
                  <a:schemeClr val="dk1"/>
                </a:solidFill>
                <a:latin typeface="Calibri"/>
                <a:ea typeface="Calibri"/>
                <a:cs typeface="Calibri"/>
                <a:sym typeface="Calibri"/>
              </a:rPr>
              <a:t>Inicialmente, Paulo não foi maltratado ou tratado à força. </a:t>
            </a:r>
            <a:endParaRPr/>
          </a:p>
          <a:p>
            <a:pPr marL="0" lvl="0" indent="0" algn="l" rtl="0">
              <a:spcBef>
                <a:spcPts val="0"/>
              </a:spcBef>
              <a:spcAft>
                <a:spcPts val="0"/>
              </a:spcAft>
              <a:buNone/>
            </a:pPr>
            <a:r>
              <a:rPr lang="en-GB" sz="1200" b="1">
                <a:solidFill>
                  <a:schemeClr val="dk1"/>
                </a:solidFill>
                <a:latin typeface="Calibri"/>
                <a:ea typeface="Calibri"/>
                <a:cs typeface="Calibri"/>
                <a:sym typeface="Calibri"/>
              </a:rPr>
              <a:t>Artigo 16 – Prevenção contra a exploração, a violência e o abuso</a:t>
            </a:r>
            <a:r>
              <a:rPr lang="en-GB" sz="1200">
                <a:solidFill>
                  <a:schemeClr val="dk1"/>
                </a:solidFill>
                <a:latin typeface="Calibri"/>
                <a:ea typeface="Calibri"/>
                <a:cs typeface="Calibri"/>
                <a:sym typeface="Calibri"/>
              </a:rPr>
              <a:t> </a:t>
            </a:r>
            <a:endParaRPr/>
          </a:p>
          <a:p>
            <a:pPr marL="0" lvl="0" indent="0" algn="l" rtl="0">
              <a:spcBef>
                <a:spcPts val="0"/>
              </a:spcBef>
              <a:spcAft>
                <a:spcPts val="0"/>
              </a:spcAft>
              <a:buNone/>
            </a:pPr>
            <a:r>
              <a:rPr lang="en-GB" sz="1200">
                <a:solidFill>
                  <a:schemeClr val="dk1"/>
                </a:solidFill>
                <a:latin typeface="Calibri"/>
                <a:ea typeface="Calibri"/>
                <a:cs typeface="Calibri"/>
                <a:sym typeface="Calibri"/>
              </a:rPr>
              <a:t>Inicialmente, Selma conseguiu apoiar a Paulo sem o uso de violência. </a:t>
            </a:r>
            <a:endParaRPr/>
          </a:p>
          <a:p>
            <a:pPr marL="0" lvl="0" indent="0" algn="l" rtl="0">
              <a:spcBef>
                <a:spcPts val="0"/>
              </a:spcBef>
              <a:spcAft>
                <a:spcPts val="0"/>
              </a:spcAft>
              <a:buNone/>
            </a:pPr>
            <a:r>
              <a:rPr lang="en-GB" sz="1200" b="1">
                <a:solidFill>
                  <a:schemeClr val="dk1"/>
                </a:solidFill>
                <a:latin typeface="Calibri"/>
                <a:ea typeface="Calibri"/>
                <a:cs typeface="Calibri"/>
                <a:sym typeface="Calibri"/>
              </a:rPr>
              <a:t>Artigo 19 – Direito a viver de forma independente e a ser incluído na comunidade</a:t>
            </a:r>
            <a:r>
              <a:rPr lang="en-GB" sz="1200">
                <a:solidFill>
                  <a:schemeClr val="dk1"/>
                </a:solidFill>
                <a:latin typeface="Calibri"/>
                <a:ea typeface="Calibri"/>
                <a:cs typeface="Calibri"/>
                <a:sym typeface="Calibri"/>
              </a:rPr>
              <a:t> </a:t>
            </a:r>
            <a:endParaRPr/>
          </a:p>
          <a:p>
            <a:pPr marL="0" lvl="0" indent="0" algn="l" rtl="0">
              <a:spcBef>
                <a:spcPts val="0"/>
              </a:spcBef>
              <a:spcAft>
                <a:spcPts val="0"/>
              </a:spcAft>
              <a:buNone/>
            </a:pPr>
            <a:r>
              <a:rPr lang="en-GB" sz="1200">
                <a:solidFill>
                  <a:schemeClr val="dk1"/>
                </a:solidFill>
                <a:latin typeface="Calibri"/>
                <a:ea typeface="Calibri"/>
                <a:cs typeface="Calibri"/>
                <a:sym typeface="Calibri"/>
              </a:rPr>
              <a:t>A casa de repouso fica na comunidade e ele está feliz de viver lá. </a:t>
            </a:r>
            <a:endParaRPr/>
          </a:p>
          <a:p>
            <a:pPr marL="0" lvl="0" indent="0" algn="l" rtl="0">
              <a:spcBef>
                <a:spcPts val="0"/>
              </a:spcBef>
              <a:spcAft>
                <a:spcPts val="0"/>
              </a:spcAft>
              <a:buNone/>
            </a:pPr>
            <a:r>
              <a:rPr lang="en-GB" sz="1200" b="1">
                <a:solidFill>
                  <a:schemeClr val="dk1"/>
                </a:solidFill>
                <a:latin typeface="Calibri"/>
                <a:ea typeface="Calibri"/>
                <a:cs typeface="Calibri"/>
                <a:sym typeface="Calibri"/>
              </a:rPr>
              <a:t>Artigo 28 – Padrão de vida e proteção social adequados. </a:t>
            </a:r>
            <a:endParaRPr/>
          </a:p>
          <a:p>
            <a:pPr marL="0" lvl="0" indent="0" algn="l" rtl="0">
              <a:spcBef>
                <a:spcPts val="0"/>
              </a:spcBef>
              <a:spcAft>
                <a:spcPts val="0"/>
              </a:spcAft>
              <a:buNone/>
            </a:pPr>
            <a:r>
              <a:rPr lang="en-GB" sz="1200">
                <a:solidFill>
                  <a:schemeClr val="dk1"/>
                </a:solidFill>
                <a:latin typeface="Calibri"/>
                <a:ea typeface="Calibri"/>
                <a:cs typeface="Calibri"/>
                <a:sym typeface="Calibri"/>
              </a:rPr>
              <a:t>Os direitos negados por seu novo parceiro de cuidados Vítor incluem (os participantes podem mencionar direitos adicionais aos listados abaixo): </a:t>
            </a:r>
            <a:endParaRPr/>
          </a:p>
          <a:p>
            <a:pPr marL="0" lvl="0" indent="0" algn="l" rtl="0">
              <a:spcBef>
                <a:spcPts val="0"/>
              </a:spcBef>
              <a:spcAft>
                <a:spcPts val="0"/>
              </a:spcAft>
              <a:buNone/>
            </a:pPr>
            <a:r>
              <a:rPr lang="en-GB" sz="1200" b="1">
                <a:solidFill>
                  <a:schemeClr val="dk1"/>
                </a:solidFill>
                <a:latin typeface="Calibri"/>
                <a:ea typeface="Calibri"/>
                <a:cs typeface="Calibri"/>
                <a:sym typeface="Calibri"/>
              </a:rPr>
              <a:t>Artigo 12 – Reconhecimento igual perante a lei </a:t>
            </a:r>
            <a:endParaRPr/>
          </a:p>
          <a:p>
            <a:pPr marL="0" lvl="0" indent="0" algn="l" rtl="0">
              <a:spcBef>
                <a:spcPts val="0"/>
              </a:spcBef>
              <a:spcAft>
                <a:spcPts val="0"/>
              </a:spcAft>
              <a:buNone/>
            </a:pPr>
            <a:r>
              <a:rPr lang="en-GB" sz="1200">
                <a:solidFill>
                  <a:schemeClr val="dk1"/>
                </a:solidFill>
                <a:latin typeface="Calibri"/>
                <a:ea typeface="Calibri"/>
                <a:cs typeface="Calibri"/>
                <a:sym typeface="Calibri"/>
              </a:rPr>
              <a:t>Paulo é forçado a tomar medicamentos e, assim, é negado o direito de tomar uma decisão por si mesmo. </a:t>
            </a:r>
            <a:endParaRPr/>
          </a:p>
          <a:p>
            <a:pPr marL="0" lvl="0" indent="0" algn="l" rtl="0">
              <a:spcBef>
                <a:spcPts val="0"/>
              </a:spcBef>
              <a:spcAft>
                <a:spcPts val="0"/>
              </a:spcAft>
              <a:buNone/>
            </a:pPr>
            <a:r>
              <a:rPr lang="en-GB" sz="1200" b="1">
                <a:solidFill>
                  <a:schemeClr val="dk1"/>
                </a:solidFill>
                <a:latin typeface="Calibri"/>
                <a:ea typeface="Calibri"/>
                <a:cs typeface="Calibri"/>
                <a:sym typeface="Calibri"/>
              </a:rPr>
              <a:t>Artigo 15 – Prevenção contra tortura ou tratamentos ou penas cruéis, desumanos ou degradantes. </a:t>
            </a:r>
            <a:endParaRPr/>
          </a:p>
          <a:p>
            <a:pPr marL="0" lvl="0" indent="0" algn="l" rtl="0">
              <a:spcBef>
                <a:spcPts val="0"/>
              </a:spcBef>
              <a:spcAft>
                <a:spcPts val="0"/>
              </a:spcAft>
              <a:buNone/>
            </a:pPr>
            <a:r>
              <a:rPr lang="en-GB" sz="1200">
                <a:solidFill>
                  <a:schemeClr val="dk1"/>
                </a:solidFill>
                <a:latin typeface="Calibri"/>
                <a:ea typeface="Calibri"/>
                <a:cs typeface="Calibri"/>
                <a:sym typeface="Calibri"/>
              </a:rPr>
              <a:t>Paulo está agora sujeito a maus-tratos e tratamento à força. </a:t>
            </a:r>
            <a:endParaRPr/>
          </a:p>
          <a:p>
            <a:pPr marL="0" lvl="0" indent="0" algn="l" rtl="0">
              <a:spcBef>
                <a:spcPts val="0"/>
              </a:spcBef>
              <a:spcAft>
                <a:spcPts val="0"/>
              </a:spcAft>
              <a:buNone/>
            </a:pPr>
            <a:r>
              <a:rPr lang="en-GB" sz="1200" b="1">
                <a:solidFill>
                  <a:schemeClr val="dk1"/>
                </a:solidFill>
                <a:latin typeface="Calibri"/>
                <a:ea typeface="Calibri"/>
                <a:cs typeface="Calibri"/>
                <a:sym typeface="Calibri"/>
              </a:rPr>
              <a:t>Artigo 16 – Prevenção contra a exploração, a violência e o abuso. </a:t>
            </a:r>
            <a:endParaRPr/>
          </a:p>
          <a:p>
            <a:pPr marL="0" lvl="0" indent="0" algn="l" rtl="0">
              <a:spcBef>
                <a:spcPts val="0"/>
              </a:spcBef>
              <a:spcAft>
                <a:spcPts val="0"/>
              </a:spcAft>
              <a:buNone/>
            </a:pPr>
            <a:r>
              <a:rPr lang="en-GB" sz="1200">
                <a:solidFill>
                  <a:schemeClr val="dk1"/>
                </a:solidFill>
                <a:latin typeface="Calibri"/>
                <a:ea typeface="Calibri"/>
                <a:cs typeface="Calibri"/>
                <a:sym typeface="Calibri"/>
              </a:rPr>
              <a:t>Paulo tem hematomas em seu corpo porque sofreu violência e abuso. </a:t>
            </a:r>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GB" sz="1200">
                <a:solidFill>
                  <a:schemeClr val="dk1"/>
                </a:solidFill>
                <a:latin typeface="Calibri"/>
                <a:ea typeface="Calibri"/>
                <a:cs typeface="Calibri"/>
                <a:sym typeface="Calibri"/>
              </a:rPr>
              <a:t>Explique aos participantes que nos próximos temas irão se aprofundar em artigos específicos da CDPD. Os artigos 12, 16 e 19 são usados como pontos de entrada para compreender a CDPD, mas muitos outros artigos também são úteis e relevantes para os temas que serão discutidos a seguir. Todos os artigos estão inter-relacionados.</a:t>
            </a:r>
            <a:endParaRPr/>
          </a:p>
        </p:txBody>
      </p:sp>
      <p:sp>
        <p:nvSpPr>
          <p:cNvPr id="1001" name="Google Shape;1001;p119:notes"/>
          <p:cNvSpPr txBox="1">
            <a:spLocks noGrp="1"/>
          </p:cNvSpPr>
          <p:nvPr>
            <p:ph type="sldNum" idx="12"/>
          </p:nvPr>
        </p:nvSpPr>
        <p:spPr>
          <a:xfrm>
            <a:off x="3856737" y="9442154"/>
            <a:ext cx="2950475" cy="49877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121</a:t>
            </a:fld>
            <a:endParaRPr/>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6"/>
        <p:cNvGrpSpPr/>
        <p:nvPr/>
      </p:nvGrpSpPr>
      <p:grpSpPr>
        <a:xfrm>
          <a:off x="0" y="0"/>
          <a:ext cx="0" cy="0"/>
          <a:chOff x="0" y="0"/>
          <a:chExt cx="0" cy="0"/>
        </a:xfrm>
      </p:grpSpPr>
      <p:sp>
        <p:nvSpPr>
          <p:cNvPr id="1007" name="Google Shape;1007;p120:notes"/>
          <p:cNvSpPr>
            <a:spLocks noGrp="1" noRot="1" noChangeAspect="1"/>
          </p:cNvSpPr>
          <p:nvPr>
            <p:ph type="sldImg" idx="2"/>
          </p:nvPr>
        </p:nvSpPr>
        <p:spPr>
          <a:xfrm>
            <a:off x="423863" y="1243013"/>
            <a:ext cx="5961062"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8" name="Google Shape;1008;p120:notes"/>
          <p:cNvSpPr txBox="1">
            <a:spLocks noGrp="1"/>
          </p:cNvSpPr>
          <p:nvPr>
            <p:ph type="body" idx="1"/>
          </p:nvPr>
        </p:nvSpPr>
        <p:spPr>
          <a:xfrm>
            <a:off x="680879" y="4784070"/>
            <a:ext cx="5447030" cy="3914239"/>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200" b="1">
                <a:solidFill>
                  <a:schemeClr val="dk1"/>
                </a:solidFill>
                <a:latin typeface="Calibri"/>
                <a:ea typeface="Calibri"/>
                <a:cs typeface="Calibri"/>
                <a:sym typeface="Calibri"/>
              </a:rPr>
              <a:t>Tempo para este </a:t>
            </a:r>
            <a:r>
              <a:rPr lang="en-GB" b="1"/>
              <a:t>tema</a:t>
            </a:r>
            <a:r>
              <a:rPr lang="en-GB" sz="1200" b="1">
                <a:solidFill>
                  <a:schemeClr val="dk1"/>
                </a:solidFill>
                <a:latin typeface="Calibri"/>
                <a:ea typeface="Calibri"/>
                <a:cs typeface="Calibri"/>
                <a:sym typeface="Calibri"/>
              </a:rPr>
              <a:t> </a:t>
            </a:r>
            <a:endParaRPr/>
          </a:p>
          <a:p>
            <a:pPr marL="0" lvl="0" indent="0" algn="l" rtl="0">
              <a:spcBef>
                <a:spcPts val="0"/>
              </a:spcBef>
              <a:spcAft>
                <a:spcPts val="0"/>
              </a:spcAft>
              <a:buNone/>
            </a:pPr>
            <a:r>
              <a:rPr lang="en-GB" sz="1200">
                <a:solidFill>
                  <a:schemeClr val="dk1"/>
                </a:solidFill>
                <a:latin typeface="Calibri"/>
                <a:ea typeface="Calibri"/>
                <a:cs typeface="Calibri"/>
                <a:sym typeface="Calibri"/>
              </a:rPr>
              <a:t>Aproximadamente 1 hora e 5 minutos.</a:t>
            </a:r>
            <a:endParaRPr/>
          </a:p>
          <a:p>
            <a:pPr marL="0" lvl="0" indent="0" algn="l" rtl="0">
              <a:spcBef>
                <a:spcPts val="0"/>
              </a:spcBef>
              <a:spcAft>
                <a:spcPts val="0"/>
              </a:spcAft>
              <a:buNone/>
            </a:pPr>
            <a:r>
              <a:rPr lang="en-GB" sz="1200">
                <a:solidFill>
                  <a:schemeClr val="dk1"/>
                </a:solidFill>
                <a:latin typeface="Calibri"/>
                <a:ea typeface="Calibri"/>
                <a:cs typeface="Calibri"/>
                <a:sym typeface="Calibri"/>
              </a:rPr>
              <a:t> </a:t>
            </a:r>
            <a:endParaRPr/>
          </a:p>
          <a:p>
            <a:pPr marL="0" lvl="0" indent="0" algn="l" rtl="0">
              <a:spcBef>
                <a:spcPts val="0"/>
              </a:spcBef>
              <a:spcAft>
                <a:spcPts val="0"/>
              </a:spcAft>
              <a:buNone/>
            </a:pPr>
            <a:r>
              <a:rPr lang="en-GB" sz="1200">
                <a:solidFill>
                  <a:schemeClr val="dk1"/>
                </a:solidFill>
                <a:latin typeface="Calibri"/>
                <a:ea typeface="Calibri"/>
                <a:cs typeface="Calibri"/>
                <a:sym typeface="Calibri"/>
              </a:rPr>
              <a:t>O Artigo 12 será abordado nos módulos sobre Capacidade legal e direito de decidir em saúde mental e serviços sociais, e sobre o Tomada de decisão apoiada e planejamento antecipado. </a:t>
            </a:r>
            <a:endParaRPr/>
          </a:p>
          <a:p>
            <a:pPr marL="0" lvl="0" indent="0" algn="l" rtl="0">
              <a:spcBef>
                <a:spcPts val="0"/>
              </a:spcBef>
              <a:spcAft>
                <a:spcPts val="0"/>
              </a:spcAft>
              <a:buNone/>
            </a:pPr>
            <a:endParaRPr/>
          </a:p>
        </p:txBody>
      </p:sp>
      <p:sp>
        <p:nvSpPr>
          <p:cNvPr id="1009" name="Google Shape;1009;p120:notes"/>
          <p:cNvSpPr txBox="1">
            <a:spLocks noGrp="1"/>
          </p:cNvSpPr>
          <p:nvPr>
            <p:ph type="sldNum" idx="12"/>
          </p:nvPr>
        </p:nvSpPr>
        <p:spPr>
          <a:xfrm>
            <a:off x="3856737" y="9442154"/>
            <a:ext cx="2950475" cy="49877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122</a:t>
            </a:fld>
            <a:endParaRPr/>
          </a:p>
        </p:txBody>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2"/>
        <p:cNvGrpSpPr/>
        <p:nvPr/>
      </p:nvGrpSpPr>
      <p:grpSpPr>
        <a:xfrm>
          <a:off x="0" y="0"/>
          <a:ext cx="0" cy="0"/>
          <a:chOff x="0" y="0"/>
          <a:chExt cx="0" cy="0"/>
        </a:xfrm>
      </p:grpSpPr>
      <p:sp>
        <p:nvSpPr>
          <p:cNvPr id="1013" name="Google Shape;1013;p121:notes"/>
          <p:cNvSpPr>
            <a:spLocks noGrp="1" noRot="1" noChangeAspect="1"/>
          </p:cNvSpPr>
          <p:nvPr>
            <p:ph type="sldImg" idx="2"/>
          </p:nvPr>
        </p:nvSpPr>
        <p:spPr>
          <a:xfrm>
            <a:off x="423863" y="685800"/>
            <a:ext cx="5961062" cy="33543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14" name="Google Shape;1014;p121:notes"/>
          <p:cNvSpPr txBox="1">
            <a:spLocks noGrp="1"/>
          </p:cNvSpPr>
          <p:nvPr>
            <p:ph type="body" idx="1"/>
          </p:nvPr>
        </p:nvSpPr>
        <p:spPr>
          <a:xfrm>
            <a:off x="680879" y="4040227"/>
            <a:ext cx="5447030" cy="5401926"/>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200" b="1" i="1">
                <a:solidFill>
                  <a:schemeClr val="dk1"/>
                </a:solidFill>
                <a:latin typeface="Calibri"/>
                <a:ea typeface="Calibri"/>
                <a:cs typeface="Calibri"/>
                <a:sym typeface="Calibri"/>
              </a:rPr>
              <a:t>Exercício 5.1: Ampliando o Artigo 12 – O direito ao reconhecimento igual perante a lei (15 minutos) </a:t>
            </a:r>
            <a:endParaRPr/>
          </a:p>
          <a:p>
            <a:pPr marL="0" lvl="0" indent="0" algn="l" rtl="0">
              <a:spcBef>
                <a:spcPts val="0"/>
              </a:spcBef>
              <a:spcAft>
                <a:spcPts val="0"/>
              </a:spcAft>
              <a:buNone/>
            </a:pPr>
            <a:r>
              <a:rPr lang="en-GB" sz="1200">
                <a:solidFill>
                  <a:schemeClr val="dk1"/>
                </a:solidFill>
                <a:latin typeface="Calibri"/>
                <a:ea typeface="Calibri"/>
                <a:cs typeface="Calibri"/>
                <a:sym typeface="Calibri"/>
              </a:rPr>
              <a:t>Dependendo do conhecimento dos participantes e da medida em que a CDPD foi explicada anteriormente neste módulo, pode ser necessário percorrer cada parágrafo do artigo 12 com os participantes. </a:t>
            </a:r>
            <a:endParaRPr/>
          </a:p>
          <a:p>
            <a:pPr marL="0" lvl="0" indent="0" algn="l" rtl="0">
              <a:spcBef>
                <a:spcPts val="0"/>
              </a:spcBef>
              <a:spcAft>
                <a:spcPts val="0"/>
              </a:spcAft>
              <a:buNone/>
            </a:pPr>
            <a:r>
              <a:rPr lang="en-GB" sz="1200">
                <a:solidFill>
                  <a:schemeClr val="dk1"/>
                </a:solidFill>
                <a:latin typeface="Calibri"/>
                <a:ea typeface="Calibri"/>
                <a:cs typeface="Calibri"/>
                <a:sym typeface="Calibri"/>
              </a:rPr>
              <a:t>Alternativamente, os participantes podem dispor de alguns minutos para ler o artigo por si mesmos. </a:t>
            </a:r>
            <a:endParaRPr/>
          </a:p>
          <a:p>
            <a:pPr marL="0" lvl="0" indent="0" algn="l" rtl="0">
              <a:spcBef>
                <a:spcPts val="0"/>
              </a:spcBef>
              <a:spcAft>
                <a:spcPts val="0"/>
              </a:spcAft>
              <a:buNone/>
            </a:pPr>
            <a:r>
              <a:rPr lang="en-GB" sz="1200">
                <a:solidFill>
                  <a:schemeClr val="dk1"/>
                </a:solidFill>
                <a:latin typeface="Calibri"/>
                <a:ea typeface="Calibri"/>
                <a:cs typeface="Calibri"/>
                <a:sym typeface="Calibri"/>
              </a:rPr>
              <a:t>A versão de fácil leitura pode ser usada como apoio para a compreensão dos participantes. Fornecer qualquer esclarecimento necessário</a:t>
            </a:r>
            <a:r>
              <a:rPr lang="en-GB">
                <a:solidFill>
                  <a:srgbClr val="4F81BD"/>
                </a:solidFill>
                <a:latin typeface="Calibri"/>
                <a:ea typeface="Calibri"/>
                <a:cs typeface="Calibri"/>
                <a:sym typeface="Calibri"/>
              </a:rPr>
              <a:t>. </a:t>
            </a:r>
            <a:r>
              <a:rPr lang="en-GB" b="1">
                <a:latin typeface="Calibri"/>
                <a:ea typeface="Calibri"/>
                <a:cs typeface="Calibri"/>
                <a:sym typeface="Calibri"/>
              </a:rPr>
              <a:t> </a:t>
            </a:r>
            <a:endParaRPr>
              <a:latin typeface="Calibri"/>
              <a:ea typeface="Calibri"/>
              <a:cs typeface="Calibri"/>
              <a:sym typeface="Calibri"/>
            </a:endParaRPr>
          </a:p>
          <a:p>
            <a:pPr marL="0" marR="60325" lvl="0" indent="0" algn="ctr" rtl="0">
              <a:lnSpc>
                <a:spcPct val="115000"/>
              </a:lnSpc>
              <a:spcBef>
                <a:spcPts val="0"/>
              </a:spcBef>
              <a:spcAft>
                <a:spcPts val="0"/>
              </a:spcAft>
              <a:buClr>
                <a:schemeClr val="dk1"/>
              </a:buClr>
              <a:buSzPts val="1200"/>
              <a:buFont typeface="Calibri"/>
              <a:buNone/>
            </a:pPr>
            <a:r>
              <a:rPr lang="en-GB" b="1">
                <a:latin typeface="Calibri"/>
                <a:ea typeface="Calibri"/>
                <a:cs typeface="Calibri"/>
                <a:sym typeface="Calibri"/>
              </a:rPr>
              <a:t>Artigo 12 </a:t>
            </a:r>
            <a:r>
              <a:rPr lang="en-GB" b="1" i="1">
                <a:latin typeface="Calibri"/>
                <a:ea typeface="Calibri"/>
                <a:cs typeface="Calibri"/>
                <a:sym typeface="Calibri"/>
              </a:rPr>
              <a:t>(</a:t>
            </a:r>
            <a:r>
              <a:rPr lang="en-GB" b="1" i="1" u="sng">
                <a:solidFill>
                  <a:schemeClr val="hlink"/>
                </a:solidFill>
                <a:latin typeface="Calibri"/>
                <a:ea typeface="Calibri"/>
                <a:cs typeface="Calibri"/>
                <a:sym typeface="Calibri"/>
                <a:hlinkClick r:id="rId3"/>
              </a:rPr>
              <a:t>20</a:t>
            </a:r>
            <a:r>
              <a:rPr lang="en-GB" b="1" i="1">
                <a:latin typeface="Calibri"/>
                <a:ea typeface="Calibri"/>
                <a:cs typeface="Calibri"/>
                <a:sym typeface="Calibri"/>
              </a:rPr>
              <a:t>), (</a:t>
            </a:r>
            <a:r>
              <a:rPr lang="en-GB" b="1" i="1" u="sng">
                <a:solidFill>
                  <a:schemeClr val="hlink"/>
                </a:solidFill>
                <a:latin typeface="Calibri"/>
                <a:ea typeface="Calibri"/>
                <a:cs typeface="Calibri"/>
                <a:sym typeface="Calibri"/>
                <a:hlinkClick r:id="rId4"/>
              </a:rPr>
              <a:t>21</a:t>
            </a:r>
            <a:r>
              <a:rPr lang="en-GB" b="1" i="1">
                <a:latin typeface="Calibri"/>
                <a:ea typeface="Calibri"/>
                <a:cs typeface="Calibri"/>
                <a:sym typeface="Calibri"/>
              </a:rPr>
              <a:t>)</a:t>
            </a:r>
            <a:r>
              <a:rPr lang="en-GB" b="1">
                <a:latin typeface="Calibri"/>
                <a:ea typeface="Calibri"/>
                <a:cs typeface="Calibri"/>
                <a:sym typeface="Calibri"/>
              </a:rPr>
              <a:t> - Reconhecimento igual perante a lei </a:t>
            </a:r>
            <a:endParaRPr/>
          </a:p>
          <a:p>
            <a:pPr marL="0" marR="60325" lvl="0" indent="0" algn="ctr" rtl="0">
              <a:lnSpc>
                <a:spcPct val="115000"/>
              </a:lnSpc>
              <a:spcBef>
                <a:spcPts val="600"/>
              </a:spcBef>
              <a:spcAft>
                <a:spcPts val="0"/>
              </a:spcAft>
              <a:buClr>
                <a:schemeClr val="dk1"/>
              </a:buClr>
              <a:buSzPts val="1200"/>
              <a:buFont typeface="Calibri"/>
              <a:buNone/>
            </a:pPr>
            <a:endParaRPr>
              <a:latin typeface="Calibri"/>
              <a:ea typeface="Calibri"/>
              <a:cs typeface="Calibri"/>
              <a:sym typeface="Calibri"/>
            </a:endParaRPr>
          </a:p>
          <a:p>
            <a:pPr marL="0" lvl="0" indent="0" algn="l" rtl="0">
              <a:spcBef>
                <a:spcPts val="600"/>
              </a:spcBef>
              <a:spcAft>
                <a:spcPts val="0"/>
              </a:spcAft>
              <a:buNone/>
            </a:pPr>
            <a:r>
              <a:rPr lang="en-GB" sz="1200">
                <a:solidFill>
                  <a:schemeClr val="dk1"/>
                </a:solidFill>
                <a:latin typeface="Calibri"/>
                <a:ea typeface="Calibri"/>
                <a:cs typeface="Calibri"/>
                <a:sym typeface="Calibri"/>
              </a:rPr>
              <a:t>1. Os Estados Partes reafirmam que as pessoas com deficiência têm o direito a ser reconhecidas como pessoas perante a lei, em qualquer lugar. </a:t>
            </a:r>
            <a:endParaRPr/>
          </a:p>
          <a:p>
            <a:pPr marL="0" lvl="0" indent="0" algn="l" rtl="0">
              <a:spcBef>
                <a:spcPts val="0"/>
              </a:spcBef>
              <a:spcAft>
                <a:spcPts val="0"/>
              </a:spcAft>
              <a:buNone/>
            </a:pPr>
            <a:r>
              <a:rPr lang="en-GB" sz="1200">
                <a:solidFill>
                  <a:schemeClr val="dk1"/>
                </a:solidFill>
                <a:latin typeface="Calibri"/>
                <a:ea typeface="Calibri"/>
                <a:cs typeface="Calibri"/>
                <a:sym typeface="Calibri"/>
              </a:rPr>
              <a:t>A lei deve reconhecer que as pessoas com deficiência são seres humanos com direitos e responsabilidades como qualquer outra pessoa. </a:t>
            </a:r>
            <a:endParaRPr/>
          </a:p>
        </p:txBody>
      </p:sp>
      <p:sp>
        <p:nvSpPr>
          <p:cNvPr id="1015" name="Google Shape;1015;p121:notes"/>
          <p:cNvSpPr txBox="1">
            <a:spLocks noGrp="1"/>
          </p:cNvSpPr>
          <p:nvPr>
            <p:ph type="sldNum" idx="12"/>
          </p:nvPr>
        </p:nvSpPr>
        <p:spPr>
          <a:xfrm>
            <a:off x="3856737" y="9442154"/>
            <a:ext cx="2950475" cy="49877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123</a:t>
            </a:fld>
            <a:endParaRPr/>
          </a:p>
        </p:txBody>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0"/>
        <p:cNvGrpSpPr/>
        <p:nvPr/>
      </p:nvGrpSpPr>
      <p:grpSpPr>
        <a:xfrm>
          <a:off x="0" y="0"/>
          <a:ext cx="0" cy="0"/>
          <a:chOff x="0" y="0"/>
          <a:chExt cx="0" cy="0"/>
        </a:xfrm>
      </p:grpSpPr>
      <p:sp>
        <p:nvSpPr>
          <p:cNvPr id="1021" name="Google Shape;1021;p122:notes"/>
          <p:cNvSpPr>
            <a:spLocks noGrp="1" noRot="1" noChangeAspect="1"/>
          </p:cNvSpPr>
          <p:nvPr>
            <p:ph type="sldImg" idx="2"/>
          </p:nvPr>
        </p:nvSpPr>
        <p:spPr>
          <a:xfrm>
            <a:off x="423863" y="1243013"/>
            <a:ext cx="5961062"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22" name="Google Shape;1022;p122:notes"/>
          <p:cNvSpPr txBox="1">
            <a:spLocks noGrp="1"/>
          </p:cNvSpPr>
          <p:nvPr>
            <p:ph type="body" idx="1"/>
          </p:nvPr>
        </p:nvSpPr>
        <p:spPr>
          <a:xfrm>
            <a:off x="680879" y="4784070"/>
            <a:ext cx="5447030" cy="3914239"/>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200">
                <a:solidFill>
                  <a:schemeClr val="dk1"/>
                </a:solidFill>
                <a:latin typeface="Calibri"/>
                <a:ea typeface="Calibri"/>
                <a:cs typeface="Calibri"/>
                <a:sym typeface="Calibri"/>
              </a:rPr>
              <a:t>2. Os Estados Partes reconhecem que as pessoas com deficiências têm capacidade legal, em condições de igualdade com as outras, em todos os aspetos da vida. </a:t>
            </a:r>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GB" sz="1200">
                <a:solidFill>
                  <a:schemeClr val="dk1"/>
                </a:solidFill>
                <a:latin typeface="Calibri"/>
                <a:ea typeface="Calibri"/>
                <a:cs typeface="Calibri"/>
                <a:sym typeface="Calibri"/>
              </a:rPr>
              <a:t>As pessoas com deficiências têm os mesmos direitos que as demais pessoas e devem poder utilizá-los. As pessoas com deficiências devem ser capazes de agir sob a lei, o que significa que elas podem se engajar em transações e criar, modificar ou terminar relações legais. Elas podem tomar suas próprias decisões e os outros devem respeitar suas decisões. </a:t>
            </a:r>
            <a:endParaRPr/>
          </a:p>
          <a:p>
            <a:pPr marL="0" lvl="0" indent="0" algn="l" rtl="0">
              <a:spcBef>
                <a:spcPts val="0"/>
              </a:spcBef>
              <a:spcAft>
                <a:spcPts val="0"/>
              </a:spcAft>
              <a:buNone/>
            </a:pPr>
            <a:endParaRPr/>
          </a:p>
        </p:txBody>
      </p:sp>
      <p:sp>
        <p:nvSpPr>
          <p:cNvPr id="1023" name="Google Shape;1023;p122:notes"/>
          <p:cNvSpPr txBox="1">
            <a:spLocks noGrp="1"/>
          </p:cNvSpPr>
          <p:nvPr>
            <p:ph type="sldNum" idx="12"/>
          </p:nvPr>
        </p:nvSpPr>
        <p:spPr>
          <a:xfrm>
            <a:off x="3856737" y="9442154"/>
            <a:ext cx="2950475" cy="49877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124</a:t>
            </a:fld>
            <a:endParaRPr/>
          </a:p>
        </p:txBody>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8"/>
        <p:cNvGrpSpPr/>
        <p:nvPr/>
      </p:nvGrpSpPr>
      <p:grpSpPr>
        <a:xfrm>
          <a:off x="0" y="0"/>
          <a:ext cx="0" cy="0"/>
          <a:chOff x="0" y="0"/>
          <a:chExt cx="0" cy="0"/>
        </a:xfrm>
      </p:grpSpPr>
      <p:sp>
        <p:nvSpPr>
          <p:cNvPr id="1029" name="Google Shape;1029;p123:notes"/>
          <p:cNvSpPr>
            <a:spLocks noGrp="1" noRot="1" noChangeAspect="1"/>
          </p:cNvSpPr>
          <p:nvPr>
            <p:ph type="sldImg" idx="2"/>
          </p:nvPr>
        </p:nvSpPr>
        <p:spPr>
          <a:xfrm>
            <a:off x="423863" y="1243013"/>
            <a:ext cx="5961062"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30" name="Google Shape;1030;p123:notes"/>
          <p:cNvSpPr txBox="1">
            <a:spLocks noGrp="1"/>
          </p:cNvSpPr>
          <p:nvPr>
            <p:ph type="body" idx="1"/>
          </p:nvPr>
        </p:nvSpPr>
        <p:spPr>
          <a:xfrm>
            <a:off x="680879" y="4784070"/>
            <a:ext cx="5447030" cy="3914239"/>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200">
                <a:solidFill>
                  <a:schemeClr val="dk1"/>
                </a:solidFill>
                <a:latin typeface="Calibri"/>
                <a:ea typeface="Calibri"/>
                <a:cs typeface="Calibri"/>
                <a:sym typeface="Calibri"/>
              </a:rPr>
              <a:t>3. Os Estados Partes devem tomar as medidas apropriadas para providenciar o acesso das pessoas com deficiência ao apoio que possam necessitar no exercício da sua </a:t>
            </a:r>
            <a:r>
              <a:rPr lang="en-GB"/>
              <a:t>capacidade legal</a:t>
            </a:r>
            <a:r>
              <a:rPr lang="en-GB" sz="1200">
                <a:solidFill>
                  <a:schemeClr val="dk1"/>
                </a:solidFill>
                <a:latin typeface="Calibri"/>
                <a:ea typeface="Calibri"/>
                <a:cs typeface="Calibri"/>
                <a:sym typeface="Calibri"/>
              </a:rPr>
              <a:t>. </a:t>
            </a:r>
            <a:endParaRPr/>
          </a:p>
          <a:p>
            <a:pPr marL="0" lvl="0" indent="0" algn="l" rtl="0">
              <a:spcBef>
                <a:spcPts val="0"/>
              </a:spcBef>
              <a:spcAft>
                <a:spcPts val="0"/>
              </a:spcAft>
              <a:buNone/>
            </a:pPr>
            <a:r>
              <a:rPr lang="en-GB" sz="1200">
                <a:solidFill>
                  <a:schemeClr val="dk1"/>
                </a:solidFill>
                <a:latin typeface="Calibri"/>
                <a:ea typeface="Calibri"/>
                <a:cs typeface="Calibri"/>
                <a:sym typeface="Calibri"/>
              </a:rPr>
              <a:t>Quando é difícil para as pessoas com deficiência tomar decisões por conta própria, elas têm o direito de receber apoio para ajudá-las na tomada de decisões. </a:t>
            </a:r>
            <a:endParaRPr/>
          </a:p>
        </p:txBody>
      </p:sp>
      <p:sp>
        <p:nvSpPr>
          <p:cNvPr id="1031" name="Google Shape;1031;p123:notes"/>
          <p:cNvSpPr txBox="1">
            <a:spLocks noGrp="1"/>
          </p:cNvSpPr>
          <p:nvPr>
            <p:ph type="sldNum" idx="12"/>
          </p:nvPr>
        </p:nvSpPr>
        <p:spPr>
          <a:xfrm>
            <a:off x="3856737" y="9442154"/>
            <a:ext cx="2950475" cy="49877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125</a:t>
            </a:fld>
            <a:endParaRPr/>
          </a:p>
        </p:txBody>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6"/>
        <p:cNvGrpSpPr/>
        <p:nvPr/>
      </p:nvGrpSpPr>
      <p:grpSpPr>
        <a:xfrm>
          <a:off x="0" y="0"/>
          <a:ext cx="0" cy="0"/>
          <a:chOff x="0" y="0"/>
          <a:chExt cx="0" cy="0"/>
        </a:xfrm>
      </p:grpSpPr>
      <p:sp>
        <p:nvSpPr>
          <p:cNvPr id="1037" name="Google Shape;1037;p124:notes"/>
          <p:cNvSpPr>
            <a:spLocks noGrp="1" noRot="1" noChangeAspect="1"/>
          </p:cNvSpPr>
          <p:nvPr>
            <p:ph type="sldImg" idx="2"/>
          </p:nvPr>
        </p:nvSpPr>
        <p:spPr>
          <a:xfrm>
            <a:off x="423863" y="1243013"/>
            <a:ext cx="5961062"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38" name="Google Shape;1038;p124:notes"/>
          <p:cNvSpPr txBox="1">
            <a:spLocks noGrp="1"/>
          </p:cNvSpPr>
          <p:nvPr>
            <p:ph type="body" idx="1"/>
          </p:nvPr>
        </p:nvSpPr>
        <p:spPr>
          <a:xfrm>
            <a:off x="680879" y="4784070"/>
            <a:ext cx="5447030" cy="401779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183F5A"/>
              </a:buClr>
              <a:buSzPts val="1700"/>
              <a:buFont typeface="Arial"/>
              <a:buNone/>
            </a:pPr>
            <a:r>
              <a:rPr lang="en-GB" b="0" i="0" u="none" strike="noStrike" cap="none">
                <a:solidFill>
                  <a:srgbClr val="000000"/>
                </a:solidFill>
                <a:latin typeface="Calibri"/>
                <a:ea typeface="Calibri"/>
                <a:cs typeface="Calibri"/>
                <a:sym typeface="Calibri"/>
              </a:rPr>
              <a:t>4. </a:t>
            </a:r>
            <a:r>
              <a:rPr lang="en-GB">
                <a:solidFill>
                  <a:srgbClr val="000000"/>
                </a:solidFill>
              </a:rPr>
              <a:t>Os Estados Partes devem assegurar que todas as medidas que se relacionem com o exercício da</a:t>
            </a:r>
            <a:endParaRPr>
              <a:solidFill>
                <a:srgbClr val="000000"/>
              </a:solidFill>
            </a:endParaRPr>
          </a:p>
          <a:p>
            <a:pPr marL="0" marR="0" lvl="0" indent="0" algn="l" rtl="0">
              <a:lnSpc>
                <a:spcPct val="100000"/>
              </a:lnSpc>
              <a:spcBef>
                <a:spcPts val="0"/>
              </a:spcBef>
              <a:spcAft>
                <a:spcPts val="0"/>
              </a:spcAft>
              <a:buClr>
                <a:srgbClr val="183F5A"/>
              </a:buClr>
              <a:buSzPts val="1700"/>
              <a:buFont typeface="Arial"/>
              <a:buNone/>
            </a:pPr>
            <a:r>
              <a:rPr lang="en-GB">
                <a:solidFill>
                  <a:srgbClr val="000000"/>
                </a:solidFill>
              </a:rPr>
              <a:t>capacidade jurídica forneçam as garantias apropriadas e efetivas para prevenir o abuso de acordo</a:t>
            </a:r>
            <a:endParaRPr>
              <a:solidFill>
                <a:srgbClr val="000000"/>
              </a:solidFill>
            </a:endParaRPr>
          </a:p>
          <a:p>
            <a:pPr marL="0" marR="0" lvl="0" indent="0" algn="l" rtl="0">
              <a:lnSpc>
                <a:spcPct val="100000"/>
              </a:lnSpc>
              <a:spcBef>
                <a:spcPts val="0"/>
              </a:spcBef>
              <a:spcAft>
                <a:spcPts val="0"/>
              </a:spcAft>
              <a:buClr>
                <a:srgbClr val="183F5A"/>
              </a:buClr>
              <a:buSzPts val="1700"/>
              <a:buFont typeface="Arial"/>
              <a:buNone/>
            </a:pPr>
            <a:r>
              <a:rPr lang="en-GB">
                <a:solidFill>
                  <a:srgbClr val="000000"/>
                </a:solidFill>
              </a:rPr>
              <a:t>com o direito internacional dos direitos humanos. Tais garantias devem assegurar que as medidas</a:t>
            </a:r>
            <a:endParaRPr>
              <a:solidFill>
                <a:srgbClr val="000000"/>
              </a:solidFill>
            </a:endParaRPr>
          </a:p>
          <a:p>
            <a:pPr marL="0" marR="0" lvl="0" indent="0" algn="l" rtl="0">
              <a:lnSpc>
                <a:spcPct val="100000"/>
              </a:lnSpc>
              <a:spcBef>
                <a:spcPts val="0"/>
              </a:spcBef>
              <a:spcAft>
                <a:spcPts val="0"/>
              </a:spcAft>
              <a:buClr>
                <a:srgbClr val="183F5A"/>
              </a:buClr>
              <a:buSzPts val="1700"/>
              <a:buFont typeface="Arial"/>
              <a:buNone/>
            </a:pPr>
            <a:r>
              <a:rPr lang="en-GB">
                <a:solidFill>
                  <a:srgbClr val="000000"/>
                </a:solidFill>
              </a:rPr>
              <a:t>relacionadas com o exercício da capacidade jurídica em relação aos direitos, vontade e preferências</a:t>
            </a:r>
            <a:endParaRPr>
              <a:solidFill>
                <a:srgbClr val="000000"/>
              </a:solidFill>
            </a:endParaRPr>
          </a:p>
          <a:p>
            <a:pPr marL="0" marR="0" lvl="0" indent="0" algn="l" rtl="0">
              <a:lnSpc>
                <a:spcPct val="100000"/>
              </a:lnSpc>
              <a:spcBef>
                <a:spcPts val="0"/>
              </a:spcBef>
              <a:spcAft>
                <a:spcPts val="0"/>
              </a:spcAft>
              <a:buClr>
                <a:srgbClr val="183F5A"/>
              </a:buClr>
              <a:buSzPts val="1700"/>
              <a:buFont typeface="Arial"/>
              <a:buNone/>
            </a:pPr>
            <a:r>
              <a:rPr lang="en-GB">
                <a:solidFill>
                  <a:srgbClr val="000000"/>
                </a:solidFill>
              </a:rPr>
              <a:t>da pessoa estejam isentas de conflitos de interesse e influências indevidas, sejam proporcionais</a:t>
            </a:r>
            <a:endParaRPr>
              <a:solidFill>
                <a:srgbClr val="000000"/>
              </a:solidFill>
            </a:endParaRPr>
          </a:p>
          <a:p>
            <a:pPr marL="0" marR="0" lvl="0" indent="0" algn="l" rtl="0">
              <a:lnSpc>
                <a:spcPct val="100000"/>
              </a:lnSpc>
              <a:spcBef>
                <a:spcPts val="0"/>
              </a:spcBef>
              <a:spcAft>
                <a:spcPts val="0"/>
              </a:spcAft>
              <a:buClr>
                <a:srgbClr val="183F5A"/>
              </a:buClr>
              <a:buSzPts val="1700"/>
              <a:buFont typeface="Arial"/>
              <a:buNone/>
            </a:pPr>
            <a:r>
              <a:rPr lang="en-GB">
                <a:solidFill>
                  <a:srgbClr val="000000"/>
                </a:solidFill>
              </a:rPr>
              <a:t>e adaptadas às circunstâncias da pessoa, aplicadas no período de tempo mais curto possível e sujeitas a um controle periódico por uma autoridade ou órgão judicial competente, independente e imparcial. As garantias devem ser proporcionais ao grau em que tais medidas afetem os direitos e interesses da pessoa.</a:t>
            </a:r>
            <a:endParaRPr>
              <a:solidFill>
                <a:srgbClr val="000000"/>
              </a:solidFill>
            </a:endParaRPr>
          </a:p>
          <a:p>
            <a:pPr marL="0" marR="0" lvl="0" indent="0" algn="l" rtl="0">
              <a:lnSpc>
                <a:spcPct val="100000"/>
              </a:lnSpc>
              <a:spcBef>
                <a:spcPts val="1200"/>
              </a:spcBef>
              <a:spcAft>
                <a:spcPts val="0"/>
              </a:spcAft>
              <a:buClr>
                <a:srgbClr val="183F5A"/>
              </a:buClr>
              <a:buSzPts val="1700"/>
              <a:buFont typeface="Arial"/>
              <a:buNone/>
            </a:pPr>
            <a:r>
              <a:rPr lang="en-GB" b="0" i="0" u="none" strike="noStrike" cap="none">
                <a:solidFill>
                  <a:srgbClr val="007AC0"/>
                </a:solidFill>
                <a:latin typeface="Calibri"/>
                <a:ea typeface="Calibri"/>
                <a:cs typeface="Calibri"/>
                <a:sym typeface="Calibri"/>
              </a:rPr>
              <a:t>Quando as pessoas recebem apoio para tomar decisões, devem ser protegidas contra possíveis abusos. Além disso:</a:t>
            </a:r>
            <a:endParaRPr/>
          </a:p>
          <a:p>
            <a:pPr marL="444500" marR="0" lvl="1" indent="-254000" algn="l" rtl="0">
              <a:lnSpc>
                <a:spcPct val="100000"/>
              </a:lnSpc>
              <a:spcBef>
                <a:spcPts val="500"/>
              </a:spcBef>
              <a:spcAft>
                <a:spcPts val="0"/>
              </a:spcAft>
              <a:buClr>
                <a:srgbClr val="183F5A"/>
              </a:buClr>
              <a:buSzPts val="1200"/>
              <a:buFont typeface="Arial"/>
              <a:buChar char="•"/>
            </a:pPr>
            <a:r>
              <a:rPr lang="en-GB" b="0" i="0" u="none" strike="noStrike" cap="none">
                <a:solidFill>
                  <a:srgbClr val="007AC0"/>
                </a:solidFill>
                <a:latin typeface="Calibri"/>
                <a:ea typeface="Calibri"/>
                <a:cs typeface="Calibri"/>
                <a:sym typeface="Calibri"/>
              </a:rPr>
              <a:t>O apoio que a pessoa recebe deve respeitar os direitos da pessoa e o que ela deseja;</a:t>
            </a:r>
            <a:endParaRPr/>
          </a:p>
          <a:p>
            <a:pPr marL="444500" marR="0" lvl="1" indent="-254000" algn="l" rtl="0">
              <a:lnSpc>
                <a:spcPct val="100000"/>
              </a:lnSpc>
              <a:spcBef>
                <a:spcPts val="500"/>
              </a:spcBef>
              <a:spcAft>
                <a:spcPts val="0"/>
              </a:spcAft>
              <a:buClr>
                <a:srgbClr val="183F5A"/>
              </a:buClr>
              <a:buSzPts val="1200"/>
              <a:buFont typeface="Arial"/>
              <a:buChar char="•"/>
            </a:pPr>
            <a:r>
              <a:rPr lang="en-GB" b="0" i="0" u="none" strike="noStrike" cap="none">
                <a:solidFill>
                  <a:srgbClr val="007AC0"/>
                </a:solidFill>
                <a:latin typeface="Calibri"/>
                <a:ea typeface="Calibri"/>
                <a:cs typeface="Calibri"/>
                <a:sym typeface="Calibri"/>
              </a:rPr>
              <a:t>Não deve ser do interesse ou beneficiar terceiros;</a:t>
            </a:r>
            <a:endParaRPr/>
          </a:p>
          <a:p>
            <a:pPr marL="444500" marR="0" lvl="1" indent="-254000" algn="l" rtl="0">
              <a:lnSpc>
                <a:spcPct val="100000"/>
              </a:lnSpc>
              <a:spcBef>
                <a:spcPts val="500"/>
              </a:spcBef>
              <a:spcAft>
                <a:spcPts val="0"/>
              </a:spcAft>
              <a:buClr>
                <a:srgbClr val="183F5A"/>
              </a:buClr>
              <a:buSzPts val="1200"/>
              <a:buFont typeface="Arial"/>
              <a:buChar char="•"/>
            </a:pPr>
            <a:r>
              <a:rPr lang="en-GB" b="0" i="0" u="none" strike="noStrike" cap="none">
                <a:solidFill>
                  <a:srgbClr val="007AC0"/>
                </a:solidFill>
                <a:latin typeface="Calibri"/>
                <a:ea typeface="Calibri"/>
                <a:cs typeface="Calibri"/>
                <a:sym typeface="Calibri"/>
              </a:rPr>
              <a:t>As pessoas que prestam apoio não devem tentar influenciar a pessoa a tomar decisões que ela não deseja tomar;</a:t>
            </a:r>
            <a:endParaRPr/>
          </a:p>
          <a:p>
            <a:pPr marL="444500" marR="0" lvl="1" indent="-254000" algn="l" rtl="0">
              <a:lnSpc>
                <a:spcPct val="100000"/>
              </a:lnSpc>
              <a:spcBef>
                <a:spcPts val="500"/>
              </a:spcBef>
              <a:spcAft>
                <a:spcPts val="0"/>
              </a:spcAft>
              <a:buClr>
                <a:srgbClr val="183F5A"/>
              </a:buClr>
              <a:buSzPts val="1200"/>
              <a:buFont typeface="Arial"/>
              <a:buChar char="•"/>
            </a:pPr>
            <a:r>
              <a:rPr lang="en-GB" b="0" i="0" u="none" strike="noStrike" cap="none">
                <a:solidFill>
                  <a:srgbClr val="007AC0"/>
                </a:solidFill>
                <a:latin typeface="Calibri"/>
                <a:ea typeface="Calibri"/>
                <a:cs typeface="Calibri"/>
                <a:sym typeface="Calibri"/>
              </a:rPr>
              <a:t>Deve haver o nível adequado de apoio para as necessidades da pessoa;</a:t>
            </a:r>
            <a:endParaRPr/>
          </a:p>
          <a:p>
            <a:pPr marL="444500" marR="0" lvl="1" indent="-254000" algn="l" rtl="0">
              <a:lnSpc>
                <a:spcPct val="100000"/>
              </a:lnSpc>
              <a:spcBef>
                <a:spcPts val="500"/>
              </a:spcBef>
              <a:spcAft>
                <a:spcPts val="0"/>
              </a:spcAft>
              <a:buClr>
                <a:srgbClr val="183F5A"/>
              </a:buClr>
              <a:buSzPts val="1200"/>
              <a:buFont typeface="Arial"/>
              <a:buChar char="•"/>
            </a:pPr>
            <a:r>
              <a:rPr lang="en-GB" b="0" i="0" u="none" strike="noStrike" cap="none">
                <a:solidFill>
                  <a:srgbClr val="007AC0"/>
                </a:solidFill>
                <a:latin typeface="Calibri"/>
                <a:ea typeface="Calibri"/>
                <a:cs typeface="Calibri"/>
                <a:sym typeface="Calibri"/>
              </a:rPr>
              <a:t>O apoio deve ser pelo menor tempo possível;</a:t>
            </a:r>
            <a:endParaRPr/>
          </a:p>
          <a:p>
            <a:pPr marL="444500" marR="0" lvl="1" indent="-254000" algn="l" rtl="0">
              <a:lnSpc>
                <a:spcPct val="100000"/>
              </a:lnSpc>
              <a:spcBef>
                <a:spcPts val="500"/>
              </a:spcBef>
              <a:spcAft>
                <a:spcPts val="0"/>
              </a:spcAft>
              <a:buClr>
                <a:srgbClr val="183F5A"/>
              </a:buClr>
              <a:buSzPts val="1200"/>
              <a:buFont typeface="Arial"/>
              <a:buChar char="•"/>
            </a:pPr>
            <a:r>
              <a:rPr lang="en-GB" b="0" i="0" u="none" strike="noStrike" cap="none">
                <a:solidFill>
                  <a:srgbClr val="007AC0"/>
                </a:solidFill>
                <a:latin typeface="Calibri"/>
                <a:ea typeface="Calibri"/>
                <a:cs typeface="Calibri"/>
                <a:sym typeface="Calibri"/>
              </a:rPr>
              <a:t>Deve ser verificado regularmente por uma autoridade confiável.</a:t>
            </a:r>
            <a:endParaRPr b="0" i="0" u="none" strike="noStrike" cap="none">
              <a:solidFill>
                <a:srgbClr val="000000"/>
              </a:solidFill>
              <a:latin typeface="Calibri"/>
              <a:ea typeface="Calibri"/>
              <a:cs typeface="Calibri"/>
              <a:sym typeface="Calibri"/>
            </a:endParaRPr>
          </a:p>
        </p:txBody>
      </p:sp>
      <p:sp>
        <p:nvSpPr>
          <p:cNvPr id="1039" name="Google Shape;1039;p124:notes"/>
          <p:cNvSpPr txBox="1">
            <a:spLocks noGrp="1"/>
          </p:cNvSpPr>
          <p:nvPr>
            <p:ph type="sldNum" idx="12"/>
          </p:nvPr>
        </p:nvSpPr>
        <p:spPr>
          <a:xfrm>
            <a:off x="3856737" y="9442154"/>
            <a:ext cx="2950475" cy="49877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126</a:t>
            </a:fld>
            <a:endParaRPr/>
          </a:p>
        </p:txBody>
      </p:sp>
    </p:spTree>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4"/>
        <p:cNvGrpSpPr/>
        <p:nvPr/>
      </p:nvGrpSpPr>
      <p:grpSpPr>
        <a:xfrm>
          <a:off x="0" y="0"/>
          <a:ext cx="0" cy="0"/>
          <a:chOff x="0" y="0"/>
          <a:chExt cx="0" cy="0"/>
        </a:xfrm>
      </p:grpSpPr>
      <p:sp>
        <p:nvSpPr>
          <p:cNvPr id="1045" name="Google Shape;1045;p125:notes"/>
          <p:cNvSpPr>
            <a:spLocks noGrp="1" noRot="1" noChangeAspect="1"/>
          </p:cNvSpPr>
          <p:nvPr>
            <p:ph type="sldImg" idx="2"/>
          </p:nvPr>
        </p:nvSpPr>
        <p:spPr>
          <a:xfrm>
            <a:off x="423863" y="1243013"/>
            <a:ext cx="5961062"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46" name="Google Shape;1046;p125:notes"/>
          <p:cNvSpPr txBox="1">
            <a:spLocks noGrp="1"/>
          </p:cNvSpPr>
          <p:nvPr>
            <p:ph type="body" idx="1"/>
          </p:nvPr>
        </p:nvSpPr>
        <p:spPr>
          <a:xfrm>
            <a:off x="680879" y="4784070"/>
            <a:ext cx="5447030" cy="3914239"/>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GB" b="0"/>
              <a:t>5. </a:t>
            </a:r>
            <a:r>
              <a:rPr lang="en-GB"/>
              <a:t>Sem prejuízo das disposições do presente artigo, os Estados Partes devem tomar todas as medidas</a:t>
            </a:r>
            <a:endParaRPr/>
          </a:p>
          <a:p>
            <a:pPr marL="0" lvl="0" indent="0" algn="l" rtl="0">
              <a:spcBef>
                <a:spcPts val="0"/>
              </a:spcBef>
              <a:spcAft>
                <a:spcPts val="0"/>
              </a:spcAft>
              <a:buClr>
                <a:schemeClr val="dk1"/>
              </a:buClr>
              <a:buSzPts val="1200"/>
              <a:buFont typeface="Calibri"/>
              <a:buNone/>
            </a:pPr>
            <a:r>
              <a:rPr lang="en-GB"/>
              <a:t>apropriadas e efetivas para assegurar a igualdade de direitos das pessoas com deficiência em</a:t>
            </a:r>
            <a:endParaRPr/>
          </a:p>
          <a:p>
            <a:pPr marL="0" lvl="0" indent="0" algn="l" rtl="0">
              <a:spcBef>
                <a:spcPts val="0"/>
              </a:spcBef>
              <a:spcAft>
                <a:spcPts val="0"/>
              </a:spcAft>
              <a:buClr>
                <a:schemeClr val="dk1"/>
              </a:buClr>
              <a:buSzPts val="1200"/>
              <a:buFont typeface="Calibri"/>
              <a:buNone/>
            </a:pPr>
            <a:r>
              <a:rPr lang="en-GB"/>
              <a:t>serem proprietárias e herdarem patrimônio, a controlarem os seus próprios assuntos financeiros</a:t>
            </a:r>
            <a:endParaRPr/>
          </a:p>
          <a:p>
            <a:pPr marL="0" lvl="0" indent="0" algn="l" rtl="0">
              <a:spcBef>
                <a:spcPts val="0"/>
              </a:spcBef>
              <a:spcAft>
                <a:spcPts val="0"/>
              </a:spcAft>
              <a:buClr>
                <a:schemeClr val="dk1"/>
              </a:buClr>
              <a:buSzPts val="1200"/>
              <a:buFont typeface="Calibri"/>
              <a:buNone/>
            </a:pPr>
            <a:r>
              <a:rPr lang="en-GB"/>
              <a:t>e a terem igual acesso a empréstimos bancários, hipotecas e outras formas de crédito financeiro,</a:t>
            </a:r>
            <a:endParaRPr/>
          </a:p>
          <a:p>
            <a:pPr marL="0" lvl="0" indent="0" algn="l" rtl="0">
              <a:spcBef>
                <a:spcPts val="0"/>
              </a:spcBef>
              <a:spcAft>
                <a:spcPts val="0"/>
              </a:spcAft>
              <a:buClr>
                <a:schemeClr val="dk1"/>
              </a:buClr>
              <a:buSzPts val="1200"/>
              <a:buFont typeface="Calibri"/>
              <a:buNone/>
            </a:pPr>
            <a:r>
              <a:rPr lang="en-GB"/>
              <a:t>assegurando que as pessoas com deficiência não sejam, arbitrariamente, privadas do seu patrimônio.</a:t>
            </a:r>
            <a:endParaRPr/>
          </a:p>
          <a:p>
            <a:pPr marL="0" lvl="0" indent="0" algn="l" rtl="0">
              <a:spcBef>
                <a:spcPts val="0"/>
              </a:spcBef>
              <a:spcAft>
                <a:spcPts val="0"/>
              </a:spcAft>
              <a:buClr>
                <a:schemeClr val="accent2"/>
              </a:buClr>
              <a:buSzPts val="1200"/>
              <a:buFont typeface="Calibri"/>
              <a:buNone/>
            </a:pPr>
            <a:r>
              <a:rPr lang="en-GB" b="0">
                <a:solidFill>
                  <a:schemeClr val="accent2"/>
                </a:solidFill>
              </a:rPr>
              <a:t>Os países devem proteger os direitos iguais das pessoas com deficiência:</a:t>
            </a:r>
            <a:endParaRPr/>
          </a:p>
          <a:p>
            <a:pPr marL="360363" lvl="0" indent="-277813" algn="l" rtl="0">
              <a:spcBef>
                <a:spcPts val="0"/>
              </a:spcBef>
              <a:spcAft>
                <a:spcPts val="0"/>
              </a:spcAft>
              <a:buClr>
                <a:schemeClr val="accent2"/>
              </a:buClr>
              <a:buSzPts val="1200"/>
              <a:buFont typeface="Arial"/>
              <a:buChar char="•"/>
            </a:pPr>
            <a:r>
              <a:rPr lang="en-GB" b="0">
                <a:solidFill>
                  <a:schemeClr val="accent2"/>
                </a:solidFill>
              </a:rPr>
              <a:t>Ter ou receber bens;</a:t>
            </a:r>
            <a:endParaRPr/>
          </a:p>
          <a:p>
            <a:pPr marL="360363" lvl="0" indent="-277813" algn="l" rtl="0">
              <a:spcBef>
                <a:spcPts val="0"/>
              </a:spcBef>
              <a:spcAft>
                <a:spcPts val="0"/>
              </a:spcAft>
              <a:buClr>
                <a:schemeClr val="accent2"/>
              </a:buClr>
              <a:buSzPts val="1200"/>
              <a:buFont typeface="Arial"/>
              <a:buChar char="•"/>
            </a:pPr>
            <a:r>
              <a:rPr lang="en-GB" b="0">
                <a:solidFill>
                  <a:schemeClr val="accent2"/>
                </a:solidFill>
              </a:rPr>
              <a:t>Controlar seu dinheiro;</a:t>
            </a:r>
            <a:endParaRPr/>
          </a:p>
          <a:p>
            <a:pPr marL="360363" lvl="0" indent="-277813" algn="l" rtl="0">
              <a:spcBef>
                <a:spcPts val="0"/>
              </a:spcBef>
              <a:spcAft>
                <a:spcPts val="0"/>
              </a:spcAft>
              <a:buClr>
                <a:schemeClr val="accent2"/>
              </a:buClr>
              <a:buSzPts val="1200"/>
              <a:buFont typeface="Arial"/>
              <a:buChar char="•"/>
            </a:pPr>
            <a:r>
              <a:rPr lang="en-GB">
                <a:solidFill>
                  <a:schemeClr val="accent2"/>
                </a:solidFill>
              </a:rPr>
              <a:t>Contratar</a:t>
            </a:r>
            <a:r>
              <a:rPr lang="en-GB" b="0">
                <a:solidFill>
                  <a:schemeClr val="accent2"/>
                </a:solidFill>
              </a:rPr>
              <a:t> empréstimos; e</a:t>
            </a:r>
            <a:endParaRPr/>
          </a:p>
          <a:p>
            <a:pPr marL="360363" lvl="0" indent="-277813" algn="l" rtl="0">
              <a:spcBef>
                <a:spcPts val="0"/>
              </a:spcBef>
              <a:spcAft>
                <a:spcPts val="0"/>
              </a:spcAft>
              <a:buClr>
                <a:schemeClr val="accent2"/>
              </a:buClr>
              <a:buSzPts val="1200"/>
              <a:buFont typeface="Arial"/>
              <a:buChar char="•"/>
            </a:pPr>
            <a:r>
              <a:rPr lang="en-GB">
                <a:solidFill>
                  <a:schemeClr val="accent2"/>
                </a:solidFill>
              </a:rPr>
              <a:t>Não serem privadas de suas casas ou seu dinheiro</a:t>
            </a:r>
            <a:r>
              <a:rPr lang="en-GB" b="0">
                <a:solidFill>
                  <a:schemeClr val="accent2"/>
                </a:solidFill>
              </a:rPr>
              <a:t>.</a:t>
            </a:r>
            <a:endParaRPr b="0"/>
          </a:p>
        </p:txBody>
      </p:sp>
      <p:sp>
        <p:nvSpPr>
          <p:cNvPr id="1047" name="Google Shape;1047;p125:notes"/>
          <p:cNvSpPr txBox="1">
            <a:spLocks noGrp="1"/>
          </p:cNvSpPr>
          <p:nvPr>
            <p:ph type="sldNum" idx="12"/>
          </p:nvPr>
        </p:nvSpPr>
        <p:spPr>
          <a:xfrm>
            <a:off x="3856737" y="9442154"/>
            <a:ext cx="2950475" cy="49877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127</a:t>
            </a:fld>
            <a:endParaRPr/>
          </a:p>
        </p:txBody>
      </p:sp>
    </p:spTree>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2"/>
        <p:cNvGrpSpPr/>
        <p:nvPr/>
      </p:nvGrpSpPr>
      <p:grpSpPr>
        <a:xfrm>
          <a:off x="0" y="0"/>
          <a:ext cx="0" cy="0"/>
          <a:chOff x="0" y="0"/>
          <a:chExt cx="0" cy="0"/>
        </a:xfrm>
      </p:grpSpPr>
      <p:sp>
        <p:nvSpPr>
          <p:cNvPr id="1053" name="Google Shape;1053;p126:notes"/>
          <p:cNvSpPr>
            <a:spLocks noGrp="1" noRot="1" noChangeAspect="1"/>
          </p:cNvSpPr>
          <p:nvPr>
            <p:ph type="sldImg" idx="2"/>
          </p:nvPr>
        </p:nvSpPr>
        <p:spPr>
          <a:xfrm>
            <a:off x="423863" y="1243013"/>
            <a:ext cx="5961062"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54" name="Google Shape;1054;p126:notes"/>
          <p:cNvSpPr txBox="1">
            <a:spLocks noGrp="1"/>
          </p:cNvSpPr>
          <p:nvPr>
            <p:ph type="body" idx="1"/>
          </p:nvPr>
        </p:nvSpPr>
        <p:spPr>
          <a:xfrm>
            <a:off x="680879" y="4784070"/>
            <a:ext cx="5447030" cy="3914239"/>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200">
                <a:solidFill>
                  <a:schemeClr val="dk1"/>
                </a:solidFill>
                <a:latin typeface="Calibri"/>
                <a:ea typeface="Calibri"/>
                <a:cs typeface="Calibri"/>
                <a:sym typeface="Calibri"/>
              </a:rPr>
              <a:t>Após ler este direito, considere a seguinte questão: </a:t>
            </a:r>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GB" sz="1200">
                <a:solidFill>
                  <a:schemeClr val="dk1"/>
                </a:solidFill>
                <a:latin typeface="Calibri"/>
                <a:ea typeface="Calibri"/>
                <a:cs typeface="Calibri"/>
                <a:sym typeface="Calibri"/>
              </a:rPr>
              <a:t>O que a(s) lei(s) atual(is) diz(em) sobre a capacidade legal em seu país? </a:t>
            </a:r>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GB" sz="1200">
                <a:solidFill>
                  <a:schemeClr val="dk1"/>
                </a:solidFill>
                <a:latin typeface="Calibri"/>
                <a:ea typeface="Calibri"/>
                <a:cs typeface="Calibri"/>
                <a:sym typeface="Calibri"/>
              </a:rPr>
              <a:t>Alguns exemplos podem incluir: </a:t>
            </a:r>
            <a:endParaRPr/>
          </a:p>
          <a:p>
            <a:pPr marL="171450" lvl="0" indent="-171450" algn="l" rtl="0">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Temos uma lei de tutela que priva as pessoas de sua capacidade legal. </a:t>
            </a:r>
            <a:endParaRPr/>
          </a:p>
          <a:p>
            <a:pPr marL="171450" lvl="0" indent="-171450" algn="l" rtl="0">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Em nosso país, os administradores são nomeados para lidar com os bens e assuntos das pessoas com deficiência. </a:t>
            </a:r>
            <a:endParaRPr/>
          </a:p>
        </p:txBody>
      </p:sp>
      <p:sp>
        <p:nvSpPr>
          <p:cNvPr id="1055" name="Google Shape;1055;p126:notes"/>
          <p:cNvSpPr txBox="1">
            <a:spLocks noGrp="1"/>
          </p:cNvSpPr>
          <p:nvPr>
            <p:ph type="sldNum" idx="12"/>
          </p:nvPr>
        </p:nvSpPr>
        <p:spPr>
          <a:xfrm>
            <a:off x="3856737" y="9442154"/>
            <a:ext cx="2950475" cy="49877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128</a:t>
            </a:fld>
            <a:endParaRPr/>
          </a:p>
        </p:txBody>
      </p:sp>
    </p:spTree>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9"/>
        <p:cNvGrpSpPr/>
        <p:nvPr/>
      </p:nvGrpSpPr>
      <p:grpSpPr>
        <a:xfrm>
          <a:off x="0" y="0"/>
          <a:ext cx="0" cy="0"/>
          <a:chOff x="0" y="0"/>
          <a:chExt cx="0" cy="0"/>
        </a:xfrm>
      </p:grpSpPr>
      <p:sp>
        <p:nvSpPr>
          <p:cNvPr id="1060" name="Google Shape;1060;p127:notes"/>
          <p:cNvSpPr>
            <a:spLocks noGrp="1" noRot="1" noChangeAspect="1"/>
          </p:cNvSpPr>
          <p:nvPr>
            <p:ph type="sldImg" idx="2"/>
          </p:nvPr>
        </p:nvSpPr>
        <p:spPr>
          <a:xfrm>
            <a:off x="423863" y="1243013"/>
            <a:ext cx="5961062"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1" name="Google Shape;1061;p127:notes"/>
          <p:cNvSpPr txBox="1">
            <a:spLocks noGrp="1"/>
          </p:cNvSpPr>
          <p:nvPr>
            <p:ph type="body" idx="1"/>
          </p:nvPr>
        </p:nvSpPr>
        <p:spPr>
          <a:xfrm>
            <a:off x="680879" y="4784070"/>
            <a:ext cx="5447030" cy="3914239"/>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b="1" i="1"/>
          </a:p>
          <a:p>
            <a:pPr marL="0" lvl="0" indent="0" algn="l" rtl="0">
              <a:spcBef>
                <a:spcPts val="0"/>
              </a:spcBef>
              <a:spcAft>
                <a:spcPts val="0"/>
              </a:spcAft>
              <a:buNone/>
            </a:pPr>
            <a:r>
              <a:rPr lang="en-GB" sz="1200" b="1" i="1">
                <a:solidFill>
                  <a:schemeClr val="dk1"/>
                </a:solidFill>
                <a:latin typeface="Calibri"/>
                <a:ea typeface="Calibri"/>
                <a:cs typeface="Calibri"/>
                <a:sym typeface="Calibri"/>
              </a:rPr>
              <a:t>Apresentação: Artigo 12 da CDPD – Reconhecimento igual perante a lei (35 minutos) </a:t>
            </a:r>
            <a:endParaRPr/>
          </a:p>
          <a:p>
            <a:pPr marL="0" lvl="0" indent="0" algn="l" rtl="0">
              <a:spcBef>
                <a:spcPts val="0"/>
              </a:spcBef>
              <a:spcAft>
                <a:spcPts val="0"/>
              </a:spcAft>
              <a:buNone/>
            </a:pPr>
            <a:endParaRPr sz="1200" b="1" i="1">
              <a:solidFill>
                <a:schemeClr val="dk1"/>
              </a:solidFill>
              <a:latin typeface="Calibri"/>
              <a:ea typeface="Calibri"/>
              <a:cs typeface="Calibri"/>
              <a:sym typeface="Calibri"/>
            </a:endParaRPr>
          </a:p>
          <a:p>
            <a:pPr marL="0" lvl="0" indent="0" algn="l" rtl="0">
              <a:spcBef>
                <a:spcPts val="0"/>
              </a:spcBef>
              <a:spcAft>
                <a:spcPts val="0"/>
              </a:spcAft>
              <a:buNone/>
            </a:pPr>
            <a:r>
              <a:rPr lang="en-GB" sz="1200">
                <a:solidFill>
                  <a:schemeClr val="dk1"/>
                </a:solidFill>
                <a:latin typeface="Calibri"/>
                <a:ea typeface="Calibri"/>
                <a:cs typeface="Calibri"/>
                <a:sym typeface="Calibri"/>
              </a:rPr>
              <a:t>O Artigo 12 é um direito fundamental da CDPD. De fato, ele está implícito em todos os outros direitos. Se as pessoas não puderem exercer seu direito à capacidade legal, é muito provável que não possam exercer outros direitos.</a:t>
            </a:r>
            <a:endParaRPr/>
          </a:p>
          <a:p>
            <a:pPr marL="0" lvl="0" indent="0" algn="l" rtl="0">
              <a:spcBef>
                <a:spcPts val="0"/>
              </a:spcBef>
              <a:spcAft>
                <a:spcPts val="0"/>
              </a:spcAft>
              <a:buNone/>
            </a:pPr>
            <a:endParaRPr sz="1200" b="1">
              <a:solidFill>
                <a:schemeClr val="dk1"/>
              </a:solidFill>
              <a:latin typeface="Calibri"/>
              <a:ea typeface="Calibri"/>
              <a:cs typeface="Calibri"/>
              <a:sym typeface="Calibri"/>
            </a:endParaRPr>
          </a:p>
          <a:p>
            <a:pPr marL="0" lvl="0" indent="0" algn="l" rtl="0">
              <a:spcBef>
                <a:spcPts val="0"/>
              </a:spcBef>
              <a:spcAft>
                <a:spcPts val="0"/>
              </a:spcAft>
              <a:buNone/>
            </a:pPr>
            <a:r>
              <a:rPr lang="en-GB" sz="1200" b="1">
                <a:solidFill>
                  <a:schemeClr val="dk1"/>
                </a:solidFill>
                <a:latin typeface="Calibri"/>
                <a:ea typeface="Calibri"/>
                <a:cs typeface="Calibri"/>
                <a:sym typeface="Calibri"/>
              </a:rPr>
              <a:t>O Artigo 12 inclui uma série de elementos diferentes:</a:t>
            </a:r>
            <a:endParaRPr/>
          </a:p>
        </p:txBody>
      </p:sp>
      <p:sp>
        <p:nvSpPr>
          <p:cNvPr id="1062" name="Google Shape;1062;p127:notes"/>
          <p:cNvSpPr txBox="1">
            <a:spLocks noGrp="1"/>
          </p:cNvSpPr>
          <p:nvPr>
            <p:ph type="sldNum" idx="12"/>
          </p:nvPr>
        </p:nvSpPr>
        <p:spPr>
          <a:xfrm>
            <a:off x="3856737" y="9442154"/>
            <a:ext cx="2950475" cy="49877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129</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13:notes"/>
          <p:cNvSpPr>
            <a:spLocks noGrp="1" noRot="1" noChangeAspect="1"/>
          </p:cNvSpPr>
          <p:nvPr>
            <p:ph type="sldImg" idx="2"/>
          </p:nvPr>
        </p:nvSpPr>
        <p:spPr>
          <a:xfrm>
            <a:off x="423863" y="1243013"/>
            <a:ext cx="5961062"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p13:notes"/>
          <p:cNvSpPr txBox="1">
            <a:spLocks noGrp="1"/>
          </p:cNvSpPr>
          <p:nvPr>
            <p:ph type="body" idx="1"/>
          </p:nvPr>
        </p:nvSpPr>
        <p:spPr>
          <a:xfrm>
            <a:off x="680879" y="4784070"/>
            <a:ext cx="5447030" cy="3914239"/>
          </a:xfrm>
          <a:prstGeom prst="rect">
            <a:avLst/>
          </a:prstGeom>
          <a:noFill/>
          <a:ln>
            <a:noFill/>
          </a:ln>
        </p:spPr>
        <p:txBody>
          <a:bodyPr spcFirstLastPara="1" wrap="square" lIns="91425" tIns="45700" rIns="91425" bIns="45700" anchor="t" anchorCtr="0">
            <a:noAutofit/>
          </a:bodyPr>
          <a:lstStyle/>
          <a:p>
            <a:pPr marL="0" marR="60325" lvl="0" indent="0" algn="just" rtl="0">
              <a:lnSpc>
                <a:spcPct val="115000"/>
              </a:lnSpc>
              <a:spcBef>
                <a:spcPts val="0"/>
              </a:spcBef>
              <a:spcAft>
                <a:spcPts val="0"/>
              </a:spcAft>
              <a:buNone/>
            </a:pPr>
            <a:r>
              <a:rPr lang="en-GB">
                <a:latin typeface="Calibri"/>
                <a:ea typeface="Calibri"/>
                <a:cs typeface="Calibri"/>
                <a:sym typeface="Calibri"/>
              </a:rPr>
              <a:t>A discriminação e a negação de direitos têm </a:t>
            </a:r>
            <a:r>
              <a:rPr lang="en-GB"/>
              <a:t>fortes impactos</a:t>
            </a:r>
            <a:r>
              <a:rPr lang="en-GB">
                <a:latin typeface="Calibri"/>
                <a:ea typeface="Calibri"/>
                <a:cs typeface="Calibri"/>
                <a:sym typeface="Calibri"/>
              </a:rPr>
              <a:t> na vida das pessoas. </a:t>
            </a:r>
            <a:endParaRPr/>
          </a:p>
          <a:p>
            <a:pPr marL="0" marR="60325" lvl="0" indent="0" algn="just" rtl="0">
              <a:lnSpc>
                <a:spcPct val="115000"/>
              </a:lnSpc>
              <a:spcBef>
                <a:spcPts val="0"/>
              </a:spcBef>
              <a:spcAft>
                <a:spcPts val="0"/>
              </a:spcAft>
              <a:buNone/>
            </a:pPr>
            <a:endParaRPr>
              <a:latin typeface="Calibri"/>
              <a:ea typeface="Calibri"/>
              <a:cs typeface="Calibri"/>
              <a:sym typeface="Calibri"/>
            </a:endParaRPr>
          </a:p>
          <a:p>
            <a:pPr marL="0" marR="60325" lvl="0" indent="0" algn="just" rtl="0">
              <a:lnSpc>
                <a:spcPct val="115000"/>
              </a:lnSpc>
              <a:spcBef>
                <a:spcPts val="0"/>
              </a:spcBef>
              <a:spcAft>
                <a:spcPts val="0"/>
              </a:spcAft>
              <a:buNone/>
            </a:pPr>
            <a:r>
              <a:rPr lang="en-GB"/>
              <a:t>As pessoas com deficiências psicossociais, intelectuais ou cognitivas muitas vezes enfrentam atitudes discriminatórias por causa de estereótipos negativos e preconceitos que outras pessoas têm contra elas</a:t>
            </a:r>
            <a:r>
              <a:rPr lang="en-GB">
                <a:latin typeface="Calibri"/>
                <a:ea typeface="Calibri"/>
                <a:cs typeface="Calibri"/>
                <a:sym typeface="Calibri"/>
              </a:rPr>
              <a:t>. </a:t>
            </a:r>
            <a:endParaRPr/>
          </a:p>
          <a:p>
            <a:pPr marL="0" marR="60325" lvl="0" indent="0" algn="just" rtl="0">
              <a:lnSpc>
                <a:spcPct val="115000"/>
              </a:lnSpc>
              <a:spcBef>
                <a:spcPts val="0"/>
              </a:spcBef>
              <a:spcAft>
                <a:spcPts val="0"/>
              </a:spcAft>
              <a:buNone/>
            </a:pPr>
            <a:endParaRPr>
              <a:latin typeface="Calibri"/>
              <a:ea typeface="Calibri"/>
              <a:cs typeface="Calibri"/>
              <a:sym typeface="Calibri"/>
            </a:endParaRPr>
          </a:p>
          <a:p>
            <a:pPr marL="0" marR="60325" lvl="0" indent="0" algn="just" rtl="0">
              <a:lnSpc>
                <a:spcPct val="115000"/>
              </a:lnSpc>
              <a:spcBef>
                <a:spcPts val="0"/>
              </a:spcBef>
              <a:spcAft>
                <a:spcPts val="0"/>
              </a:spcAft>
              <a:buNone/>
            </a:pPr>
            <a:r>
              <a:rPr lang="en-GB"/>
              <a:t>O facilitador deve destacar que as pessoas com deficiências psicossociais, intelectuais ou cognitivas são</a:t>
            </a:r>
            <a:endParaRPr/>
          </a:p>
          <a:p>
            <a:pPr marL="0" marR="60325" lvl="0" indent="0" algn="just" rtl="0">
              <a:lnSpc>
                <a:spcPct val="115000"/>
              </a:lnSpc>
              <a:spcBef>
                <a:spcPts val="0"/>
              </a:spcBef>
              <a:spcAft>
                <a:spcPts val="0"/>
              </a:spcAft>
              <a:buNone/>
            </a:pPr>
            <a:r>
              <a:rPr lang="en-GB"/>
              <a:t>frequentemente discriminadas na sociedade. No entanto, cada um desses grupos pode experimentar diferentes formas de discriminação e desafios, dependendo de como são percebidos em diferentes países ou comunidades.</a:t>
            </a:r>
            <a:endParaRPr/>
          </a:p>
        </p:txBody>
      </p:sp>
      <p:sp>
        <p:nvSpPr>
          <p:cNvPr id="174" name="Google Shape;174;p13:notes"/>
          <p:cNvSpPr txBox="1">
            <a:spLocks noGrp="1"/>
          </p:cNvSpPr>
          <p:nvPr>
            <p:ph type="sldNum" idx="12"/>
          </p:nvPr>
        </p:nvSpPr>
        <p:spPr>
          <a:xfrm>
            <a:off x="3856737" y="9442154"/>
            <a:ext cx="2950475" cy="49877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13</a:t>
            </a:fld>
            <a:endParaRPr/>
          </a:p>
        </p:txBody>
      </p:sp>
    </p:spTree>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6"/>
        <p:cNvGrpSpPr/>
        <p:nvPr/>
      </p:nvGrpSpPr>
      <p:grpSpPr>
        <a:xfrm>
          <a:off x="0" y="0"/>
          <a:ext cx="0" cy="0"/>
          <a:chOff x="0" y="0"/>
          <a:chExt cx="0" cy="0"/>
        </a:xfrm>
      </p:grpSpPr>
      <p:sp>
        <p:nvSpPr>
          <p:cNvPr id="1067" name="Google Shape;1067;p128:notes"/>
          <p:cNvSpPr>
            <a:spLocks noGrp="1" noRot="1" noChangeAspect="1"/>
          </p:cNvSpPr>
          <p:nvPr>
            <p:ph type="sldImg" idx="2"/>
          </p:nvPr>
        </p:nvSpPr>
        <p:spPr>
          <a:xfrm>
            <a:off x="423863" y="1243013"/>
            <a:ext cx="5961062"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8" name="Google Shape;1068;p128:notes"/>
          <p:cNvSpPr txBox="1">
            <a:spLocks noGrp="1"/>
          </p:cNvSpPr>
          <p:nvPr>
            <p:ph type="body" idx="1"/>
          </p:nvPr>
        </p:nvSpPr>
        <p:spPr>
          <a:xfrm>
            <a:off x="680879" y="4784070"/>
            <a:ext cx="5447030" cy="3914239"/>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200" b="1" i="0" u="none" strike="noStrike">
                <a:solidFill>
                  <a:schemeClr val="dk1"/>
                </a:solidFill>
                <a:latin typeface="Calibri"/>
                <a:ea typeface="Calibri"/>
                <a:cs typeface="Calibri"/>
                <a:sym typeface="Calibri"/>
              </a:rPr>
              <a:t>Elemento 1. </a:t>
            </a:r>
            <a:r>
              <a:rPr lang="en-GB" b="1"/>
              <a:t>Reconhecimento igual perante a lei</a:t>
            </a:r>
            <a:endParaRPr/>
          </a:p>
          <a:p>
            <a:pPr marL="171450" lvl="0" indent="-171450" algn="l" rtl="0">
              <a:spcBef>
                <a:spcPts val="0"/>
              </a:spcBef>
              <a:spcAft>
                <a:spcPts val="0"/>
              </a:spcAft>
              <a:buClr>
                <a:schemeClr val="dk1"/>
              </a:buClr>
              <a:buSzPts val="1200"/>
              <a:buFont typeface="Arial"/>
              <a:buChar char="•"/>
            </a:pPr>
            <a:r>
              <a:rPr lang="en-GB" sz="1200" b="0" i="0" u="none" strike="noStrike">
                <a:solidFill>
                  <a:schemeClr val="dk1"/>
                </a:solidFill>
                <a:latin typeface="Calibri"/>
                <a:ea typeface="Calibri"/>
                <a:cs typeface="Calibri"/>
                <a:sym typeface="Calibri"/>
              </a:rPr>
              <a:t>O artigo 12 exige o reconhecimento das pessoas com deficiência como pessoas perante a lei. </a:t>
            </a:r>
            <a:endParaRPr/>
          </a:p>
          <a:p>
            <a:pPr marL="171450" lvl="0" indent="-171450" algn="l" rtl="0">
              <a:spcBef>
                <a:spcPts val="0"/>
              </a:spcBef>
              <a:spcAft>
                <a:spcPts val="0"/>
              </a:spcAft>
              <a:buClr>
                <a:schemeClr val="dk1"/>
              </a:buClr>
              <a:buSzPts val="1200"/>
              <a:buFont typeface="Arial"/>
              <a:buChar char="•"/>
            </a:pPr>
            <a:r>
              <a:rPr lang="en-GB" sz="1200" b="0" i="0" u="none" strike="noStrike">
                <a:solidFill>
                  <a:schemeClr val="dk1"/>
                </a:solidFill>
                <a:latin typeface="Calibri"/>
                <a:ea typeface="Calibri"/>
                <a:cs typeface="Calibri"/>
                <a:sym typeface="Calibri"/>
              </a:rPr>
              <a:t>Isso significa que elas devem ser protegidas por todas as leis de um país e usufruir dos benefícios delas de forma igualitária em relação a todas as outras pessoas.</a:t>
            </a:r>
            <a:endParaRPr/>
          </a:p>
          <a:p>
            <a:pPr marL="0" marR="60325" lvl="0" indent="76200" algn="just" rtl="0">
              <a:lnSpc>
                <a:spcPct val="115000"/>
              </a:lnSpc>
              <a:spcBef>
                <a:spcPts val="0"/>
              </a:spcBef>
              <a:spcAft>
                <a:spcPts val="0"/>
              </a:spcAft>
              <a:buClr>
                <a:schemeClr val="dk1"/>
              </a:buClr>
              <a:buSzPts val="1200"/>
              <a:buFont typeface="Arial"/>
              <a:buNone/>
            </a:pPr>
            <a:endParaRPr>
              <a:solidFill>
                <a:srgbClr val="000000"/>
              </a:solidFill>
              <a:latin typeface="Calibri"/>
              <a:ea typeface="Calibri"/>
              <a:cs typeface="Calibri"/>
              <a:sym typeface="Calibri"/>
            </a:endParaRPr>
          </a:p>
          <a:p>
            <a:pPr marL="0" lvl="0" indent="0" algn="l" rtl="0">
              <a:spcBef>
                <a:spcPts val="0"/>
              </a:spcBef>
              <a:spcAft>
                <a:spcPts val="0"/>
              </a:spcAft>
              <a:buNone/>
            </a:pPr>
            <a:endParaRPr/>
          </a:p>
        </p:txBody>
      </p:sp>
      <p:sp>
        <p:nvSpPr>
          <p:cNvPr id="1069" name="Google Shape;1069;p128:notes"/>
          <p:cNvSpPr txBox="1">
            <a:spLocks noGrp="1"/>
          </p:cNvSpPr>
          <p:nvPr>
            <p:ph type="sldNum" idx="12"/>
          </p:nvPr>
        </p:nvSpPr>
        <p:spPr>
          <a:xfrm>
            <a:off x="3856737" y="9442154"/>
            <a:ext cx="2950475" cy="49877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130</a:t>
            </a:fld>
            <a:endParaRPr/>
          </a:p>
        </p:txBody>
      </p:sp>
    </p:spTree>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4"/>
        <p:cNvGrpSpPr/>
        <p:nvPr/>
      </p:nvGrpSpPr>
      <p:grpSpPr>
        <a:xfrm>
          <a:off x="0" y="0"/>
          <a:ext cx="0" cy="0"/>
          <a:chOff x="0" y="0"/>
          <a:chExt cx="0" cy="0"/>
        </a:xfrm>
      </p:grpSpPr>
      <p:sp>
        <p:nvSpPr>
          <p:cNvPr id="1075" name="Google Shape;1075;p129:notes"/>
          <p:cNvSpPr>
            <a:spLocks noGrp="1" noRot="1" noChangeAspect="1"/>
          </p:cNvSpPr>
          <p:nvPr>
            <p:ph type="sldImg" idx="2"/>
          </p:nvPr>
        </p:nvSpPr>
        <p:spPr>
          <a:xfrm>
            <a:off x="1833563" y="1139825"/>
            <a:ext cx="2649537" cy="14906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76" name="Google Shape;1076;p129:notes"/>
          <p:cNvSpPr txBox="1">
            <a:spLocks noGrp="1"/>
          </p:cNvSpPr>
          <p:nvPr>
            <p:ph type="body" idx="1"/>
          </p:nvPr>
        </p:nvSpPr>
        <p:spPr>
          <a:xfrm>
            <a:off x="680879" y="2961567"/>
            <a:ext cx="5447030" cy="5736742"/>
          </a:xfrm>
          <a:prstGeom prst="rect">
            <a:avLst/>
          </a:prstGeom>
          <a:noFill/>
          <a:ln>
            <a:noFill/>
          </a:ln>
        </p:spPr>
        <p:txBody>
          <a:bodyPr spcFirstLastPara="1" wrap="square" lIns="91425" tIns="45700" rIns="91425" bIns="45700" anchor="t" anchorCtr="0">
            <a:noAutofit/>
          </a:bodyPr>
          <a:lstStyle/>
          <a:p>
            <a:pPr marL="0" marR="60325" lvl="0" indent="0" algn="just" rtl="0">
              <a:lnSpc>
                <a:spcPct val="115000"/>
              </a:lnSpc>
              <a:spcBef>
                <a:spcPts val="0"/>
              </a:spcBef>
              <a:spcAft>
                <a:spcPts val="0"/>
              </a:spcAft>
              <a:buClr>
                <a:schemeClr val="dk1"/>
              </a:buClr>
              <a:buSzPts val="1200"/>
              <a:buFont typeface="Calibri"/>
              <a:buNone/>
            </a:pPr>
            <a:r>
              <a:rPr lang="en-GB" b="1">
                <a:latin typeface="Calibri"/>
                <a:ea typeface="Calibri"/>
                <a:cs typeface="Calibri"/>
                <a:sym typeface="Calibri"/>
              </a:rPr>
              <a:t>Elemento 2. Capacidade legal e tomada de decisões </a:t>
            </a:r>
            <a:endParaRPr>
              <a:latin typeface="Calibri"/>
              <a:ea typeface="Calibri"/>
              <a:cs typeface="Calibri"/>
              <a:sym typeface="Calibri"/>
            </a:endParaRPr>
          </a:p>
          <a:p>
            <a:pPr marL="0" lvl="0" indent="0" algn="l" rtl="0">
              <a:spcBef>
                <a:spcPts val="0"/>
              </a:spcBef>
              <a:spcAft>
                <a:spcPts val="0"/>
              </a:spcAft>
              <a:buNone/>
            </a:pPr>
            <a:r>
              <a:rPr lang="en-GB" sz="1200">
                <a:solidFill>
                  <a:schemeClr val="dk1"/>
                </a:solidFill>
                <a:latin typeface="Calibri"/>
                <a:ea typeface="Calibri"/>
                <a:cs typeface="Calibri"/>
                <a:sym typeface="Calibri"/>
              </a:rPr>
              <a:t>exemplo, em alguns países, a lei pode impedi-las de se casar por causa de sua deficiência, ou pode não permitir que assinem contratos (por exemplo, para alugar ou comprar uma casa), ou pode ser-lhes negado o direito de gastar seu próprio dinheiro. </a:t>
            </a:r>
            <a:endParaRPr/>
          </a:p>
          <a:p>
            <a:pPr marL="0" lvl="0" indent="0" algn="l" rtl="0">
              <a:spcBef>
                <a:spcPts val="0"/>
              </a:spcBef>
              <a:spcAft>
                <a:spcPts val="0"/>
              </a:spcAft>
              <a:buNone/>
            </a:pPr>
            <a:r>
              <a:rPr lang="en-GB" sz="1200">
                <a:solidFill>
                  <a:schemeClr val="dk1"/>
                </a:solidFill>
                <a:latin typeface="Calibri"/>
                <a:ea typeface="Calibri"/>
                <a:cs typeface="Calibri"/>
                <a:sym typeface="Calibri"/>
              </a:rPr>
              <a:t>De acordo com o Artigo 12, as pessoas com deficiência têm o direito de tomar suas próprias decisões e desfrutar plenamente de seu direito à capacidade legal. </a:t>
            </a:r>
            <a:endParaRPr/>
          </a:p>
          <a:p>
            <a:pPr marL="0" lvl="0" indent="0" algn="l" rtl="0">
              <a:spcBef>
                <a:spcPts val="0"/>
              </a:spcBef>
              <a:spcAft>
                <a:spcPts val="0"/>
              </a:spcAft>
              <a:buNone/>
            </a:pPr>
            <a:r>
              <a:rPr lang="en-GB" sz="1200">
                <a:solidFill>
                  <a:schemeClr val="dk1"/>
                </a:solidFill>
                <a:latin typeface="Calibri"/>
                <a:ea typeface="Calibri"/>
                <a:cs typeface="Calibri"/>
                <a:sym typeface="Calibri"/>
              </a:rPr>
              <a:t>O direito à capacidade legal inclui: </a:t>
            </a:r>
            <a:endParaRPr/>
          </a:p>
          <a:p>
            <a:pPr marL="171450" lvl="0" indent="-171450" algn="l" rtl="0">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O direito a </a:t>
            </a:r>
            <a:r>
              <a:rPr lang="en-GB" sz="1200" u="sng">
                <a:solidFill>
                  <a:schemeClr val="dk1"/>
                </a:solidFill>
                <a:latin typeface="Calibri"/>
                <a:ea typeface="Calibri"/>
                <a:cs typeface="Calibri"/>
                <a:sym typeface="Calibri"/>
              </a:rPr>
              <a:t>ter </a:t>
            </a:r>
            <a:r>
              <a:rPr lang="en-GB" sz="1200">
                <a:solidFill>
                  <a:schemeClr val="dk1"/>
                </a:solidFill>
                <a:latin typeface="Calibri"/>
                <a:ea typeface="Calibri"/>
                <a:cs typeface="Calibri"/>
                <a:sym typeface="Calibri"/>
              </a:rPr>
              <a:t>direitos e </a:t>
            </a:r>
            <a:endParaRPr/>
          </a:p>
          <a:p>
            <a:pPr marL="0" lvl="0" indent="0" algn="l" rtl="0">
              <a:spcBef>
                <a:spcPts val="0"/>
              </a:spcBef>
              <a:spcAft>
                <a:spcPts val="0"/>
              </a:spcAft>
              <a:buNone/>
            </a:pPr>
            <a:r>
              <a:rPr lang="en-GB" sz="1200">
                <a:solidFill>
                  <a:schemeClr val="dk1"/>
                </a:solidFill>
                <a:latin typeface="Calibri"/>
                <a:ea typeface="Calibri"/>
                <a:cs typeface="Calibri"/>
                <a:sym typeface="Calibri"/>
              </a:rPr>
              <a:t>• O direito de </a:t>
            </a:r>
            <a:r>
              <a:rPr lang="en-GB" sz="1200" u="sng">
                <a:solidFill>
                  <a:schemeClr val="dk1"/>
                </a:solidFill>
                <a:latin typeface="Calibri"/>
                <a:ea typeface="Calibri"/>
                <a:cs typeface="Calibri"/>
                <a:sym typeface="Calibri"/>
              </a:rPr>
              <a:t>exercer </a:t>
            </a:r>
            <a:r>
              <a:rPr lang="en-GB" sz="1200">
                <a:solidFill>
                  <a:schemeClr val="dk1"/>
                </a:solidFill>
                <a:latin typeface="Calibri"/>
                <a:ea typeface="Calibri"/>
                <a:cs typeface="Calibri"/>
                <a:sym typeface="Calibri"/>
              </a:rPr>
              <a:t>esses direitos</a:t>
            </a:r>
            <a:r>
              <a:rPr lang="en-GB">
                <a:latin typeface="Calibri"/>
                <a:ea typeface="Calibri"/>
                <a:cs typeface="Calibri"/>
                <a:sym typeface="Calibri"/>
              </a:rPr>
              <a:t>.</a:t>
            </a:r>
            <a:endParaRPr>
              <a:latin typeface="Calibri"/>
              <a:ea typeface="Calibri"/>
              <a:cs typeface="Calibri"/>
              <a:sym typeface="Calibri"/>
            </a:endParaRPr>
          </a:p>
          <a:p>
            <a:pPr marL="0" lvl="0" indent="0" algn="l" rtl="0">
              <a:spcBef>
                <a:spcPts val="0"/>
              </a:spcBef>
              <a:spcAft>
                <a:spcPts val="0"/>
              </a:spcAft>
              <a:buNone/>
            </a:pPr>
            <a:r>
              <a:rPr lang="en-GB" sz="1200">
                <a:solidFill>
                  <a:schemeClr val="dk1"/>
                </a:solidFill>
                <a:latin typeface="Calibri"/>
                <a:ea typeface="Calibri"/>
                <a:cs typeface="Calibri"/>
                <a:sym typeface="Calibri"/>
              </a:rPr>
              <a:t>As pessoas com deficiências têm frequentemente sido privadas da possibilidade de exercer seus direitos, o que as impede de tomar suas próprias decisões. É por isso que o direito à capacidade legal é muitas vezes referido como “o direito de decidir”. </a:t>
            </a:r>
            <a:endParaRPr/>
          </a:p>
          <a:p>
            <a:pPr marL="171450" lvl="0" indent="-171450" algn="l" rtl="0">
              <a:spcBef>
                <a:spcPts val="0"/>
              </a:spcBef>
              <a:spcAft>
                <a:spcPts val="0"/>
              </a:spcAft>
              <a:buClr>
                <a:schemeClr val="dk1"/>
              </a:buClr>
              <a:buSzPts val="1200"/>
              <a:buFont typeface="Arial"/>
              <a:buChar char="•"/>
            </a:pPr>
            <a:r>
              <a:rPr lang="en-GB" sz="1200" b="1">
                <a:solidFill>
                  <a:schemeClr val="dk1"/>
                </a:solidFill>
                <a:latin typeface="Calibri"/>
                <a:ea typeface="Calibri"/>
                <a:cs typeface="Calibri"/>
                <a:sym typeface="Calibri"/>
              </a:rPr>
              <a:t>Por exemplo: o direito de aceitar ou recusar tratamento, de comprar uma casa, de decidir onde viver, etc. </a:t>
            </a:r>
            <a:endParaRPr/>
          </a:p>
          <a:p>
            <a:pPr marL="0" lvl="0" indent="0" algn="l" rtl="0">
              <a:spcBef>
                <a:spcPts val="0"/>
              </a:spcBef>
              <a:spcAft>
                <a:spcPts val="0"/>
              </a:spcAft>
              <a:buNone/>
            </a:pPr>
            <a:r>
              <a:rPr lang="en-GB" sz="1200">
                <a:solidFill>
                  <a:schemeClr val="dk1"/>
                </a:solidFill>
                <a:latin typeface="Calibri"/>
                <a:ea typeface="Calibri"/>
                <a:cs typeface="Calibri"/>
                <a:sym typeface="Calibri"/>
              </a:rPr>
              <a:t>O direito à capacidade legal diz respeito a todas as áreas da vida. </a:t>
            </a:r>
            <a:endParaRPr/>
          </a:p>
          <a:p>
            <a:pPr marL="0" lvl="0" indent="0" algn="l" rtl="0">
              <a:spcBef>
                <a:spcPts val="0"/>
              </a:spcBef>
              <a:spcAft>
                <a:spcPts val="0"/>
              </a:spcAft>
              <a:buNone/>
            </a:pPr>
            <a:r>
              <a:rPr lang="en-GB" sz="1200">
                <a:solidFill>
                  <a:schemeClr val="dk1"/>
                </a:solidFill>
                <a:latin typeface="Calibri"/>
                <a:ea typeface="Calibri"/>
                <a:cs typeface="Calibri"/>
                <a:sym typeface="Calibri"/>
              </a:rPr>
              <a:t>A CDPD afirma que as pessoas com deficiência têm o direito de tomar decisões em todos os aspectos da vida, inclusive: </a:t>
            </a:r>
            <a:endParaRPr/>
          </a:p>
          <a:p>
            <a:pPr marL="171450" lvl="0" indent="-171450" algn="l" rtl="0">
              <a:spcBef>
                <a:spcPts val="0"/>
              </a:spcBef>
              <a:spcAft>
                <a:spcPts val="0"/>
              </a:spcAft>
              <a:buClr>
                <a:schemeClr val="dk1"/>
              </a:buClr>
              <a:buSzPts val="1200"/>
              <a:buFont typeface="Arial"/>
              <a:buChar char="•"/>
            </a:pPr>
            <a:r>
              <a:rPr lang="en-GB" sz="1200" b="1">
                <a:solidFill>
                  <a:schemeClr val="dk1"/>
                </a:solidFill>
                <a:latin typeface="Calibri"/>
                <a:ea typeface="Calibri"/>
                <a:cs typeface="Calibri"/>
                <a:sym typeface="Calibri"/>
              </a:rPr>
              <a:t>Decisões formais: assinar contratos, casar, comprar bens, consentir o tratamento, etc. </a:t>
            </a:r>
            <a:endParaRPr/>
          </a:p>
          <a:p>
            <a:pPr marL="171450" lvl="0" indent="-171450" algn="l" rtl="0">
              <a:spcBef>
                <a:spcPts val="0"/>
              </a:spcBef>
              <a:spcAft>
                <a:spcPts val="0"/>
              </a:spcAft>
              <a:buClr>
                <a:schemeClr val="dk1"/>
              </a:buClr>
              <a:buSzPts val="1200"/>
              <a:buFont typeface="Arial"/>
              <a:buChar char="•"/>
            </a:pPr>
            <a:r>
              <a:rPr lang="en-GB" sz="1200" b="1">
                <a:solidFill>
                  <a:schemeClr val="dk1"/>
                </a:solidFill>
                <a:latin typeface="Calibri"/>
                <a:ea typeface="Calibri"/>
                <a:cs typeface="Calibri"/>
                <a:sym typeface="Calibri"/>
              </a:rPr>
              <a:t>Decisões informais, do dia a dia: decidir sobre roupas, refeições, atividades, relações pessoais, etc. </a:t>
            </a:r>
            <a:endParaRPr/>
          </a:p>
          <a:p>
            <a:pPr marL="0" lvl="0" indent="0" algn="l" rtl="0">
              <a:spcBef>
                <a:spcPts val="0"/>
              </a:spcBef>
              <a:spcAft>
                <a:spcPts val="0"/>
              </a:spcAft>
              <a:buNone/>
            </a:pPr>
            <a:endParaRPr/>
          </a:p>
        </p:txBody>
      </p:sp>
      <p:sp>
        <p:nvSpPr>
          <p:cNvPr id="1077" name="Google Shape;1077;p129:notes"/>
          <p:cNvSpPr txBox="1">
            <a:spLocks noGrp="1"/>
          </p:cNvSpPr>
          <p:nvPr>
            <p:ph type="sldNum" idx="12"/>
          </p:nvPr>
        </p:nvSpPr>
        <p:spPr>
          <a:xfrm>
            <a:off x="3856737" y="9442154"/>
            <a:ext cx="2950475" cy="49877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131</a:t>
            </a:fld>
            <a:endParaRPr/>
          </a:p>
        </p:txBody>
      </p:sp>
    </p:spTree>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2"/>
        <p:cNvGrpSpPr/>
        <p:nvPr/>
      </p:nvGrpSpPr>
      <p:grpSpPr>
        <a:xfrm>
          <a:off x="0" y="0"/>
          <a:ext cx="0" cy="0"/>
          <a:chOff x="0" y="0"/>
          <a:chExt cx="0" cy="0"/>
        </a:xfrm>
      </p:grpSpPr>
      <p:sp>
        <p:nvSpPr>
          <p:cNvPr id="1083" name="Google Shape;1083;p130:notes"/>
          <p:cNvSpPr>
            <a:spLocks noGrp="1" noRot="1" noChangeAspect="1"/>
          </p:cNvSpPr>
          <p:nvPr>
            <p:ph type="sldImg" idx="2"/>
          </p:nvPr>
        </p:nvSpPr>
        <p:spPr>
          <a:xfrm>
            <a:off x="422275" y="541338"/>
            <a:ext cx="5964238" cy="33559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84" name="Google Shape;1084;p130:notes"/>
          <p:cNvSpPr txBox="1">
            <a:spLocks noGrp="1"/>
          </p:cNvSpPr>
          <p:nvPr>
            <p:ph type="body" idx="1"/>
          </p:nvPr>
        </p:nvSpPr>
        <p:spPr>
          <a:xfrm>
            <a:off x="680879" y="3896981"/>
            <a:ext cx="5447030" cy="5502026"/>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b="1" u="sng"/>
              <a:t>Capacidade legal</a:t>
            </a:r>
            <a:r>
              <a:rPr lang="en-GB" sz="1200" b="1" i="0" u="sng" strike="noStrike">
                <a:solidFill>
                  <a:schemeClr val="dk1"/>
                </a:solidFill>
                <a:latin typeface="Calibri"/>
                <a:ea typeface="Calibri"/>
                <a:cs typeface="Calibri"/>
                <a:sym typeface="Calibri"/>
              </a:rPr>
              <a:t> e tomada de decisões (continuação)</a:t>
            </a:r>
            <a:endParaRPr/>
          </a:p>
          <a:p>
            <a:pPr marL="0" lvl="0" indent="0" algn="l" rtl="0">
              <a:spcBef>
                <a:spcPts val="0"/>
              </a:spcBef>
              <a:spcAft>
                <a:spcPts val="0"/>
              </a:spcAft>
              <a:buNone/>
            </a:pPr>
            <a:endParaRPr sz="1200" b="0" i="0" u="none" strike="noStrike">
              <a:solidFill>
                <a:schemeClr val="dk1"/>
              </a:solidFill>
              <a:latin typeface="Calibri"/>
              <a:ea typeface="Calibri"/>
              <a:cs typeface="Calibri"/>
              <a:sym typeface="Calibri"/>
            </a:endParaRPr>
          </a:p>
          <a:p>
            <a:pPr marL="171450" lvl="0" indent="-171450" algn="l" rtl="0">
              <a:spcBef>
                <a:spcPts val="0"/>
              </a:spcBef>
              <a:spcAft>
                <a:spcPts val="0"/>
              </a:spcAft>
              <a:buClr>
                <a:schemeClr val="dk1"/>
              </a:buClr>
              <a:buSzPts val="1200"/>
              <a:buFont typeface="Arial"/>
              <a:buChar char="•"/>
            </a:pPr>
            <a:r>
              <a:rPr lang="en-GB" sz="1200" b="0" i="0" u="none" strike="noStrike">
                <a:solidFill>
                  <a:schemeClr val="dk1"/>
                </a:solidFill>
                <a:latin typeface="Calibri"/>
                <a:ea typeface="Calibri"/>
                <a:cs typeface="Calibri"/>
                <a:sym typeface="Calibri"/>
              </a:rPr>
              <a:t>As leis de saúde mental, tutela e outras leis relacionadas em países ao redor do mundo privam as pessoas com deficiências psicossociais, intelectuais ou cognitivas de tomar decisões formais (casamento, compra de propriedades e assinatura de contratos, concessão ou recusa de consentimento para cuidados de saúde e tratamento). </a:t>
            </a:r>
            <a:endParaRPr/>
          </a:p>
          <a:p>
            <a:pPr marL="171450" lvl="0" indent="-95250" algn="l" rtl="0">
              <a:spcBef>
                <a:spcPts val="0"/>
              </a:spcBef>
              <a:spcAft>
                <a:spcPts val="0"/>
              </a:spcAft>
              <a:buClr>
                <a:schemeClr val="dk1"/>
              </a:buClr>
              <a:buSzPts val="1200"/>
              <a:buFont typeface="Arial"/>
              <a:buNone/>
            </a:pPr>
            <a:endParaRPr sz="1200" b="0" i="0" u="none" strike="noStrike">
              <a:solidFill>
                <a:schemeClr val="dk1"/>
              </a:solidFill>
              <a:latin typeface="Calibri"/>
              <a:ea typeface="Calibri"/>
              <a:cs typeface="Calibri"/>
              <a:sym typeface="Calibri"/>
            </a:endParaRPr>
          </a:p>
          <a:p>
            <a:pPr marL="628650" lvl="1" indent="-171450" algn="l" rtl="0">
              <a:spcBef>
                <a:spcPts val="0"/>
              </a:spcBef>
              <a:spcAft>
                <a:spcPts val="0"/>
              </a:spcAft>
              <a:buClr>
                <a:schemeClr val="dk1"/>
              </a:buClr>
              <a:buSzPts val="1200"/>
              <a:buFont typeface="Arial"/>
              <a:buChar char="•"/>
            </a:pPr>
            <a:r>
              <a:rPr lang="en-GB" sz="1200" b="0" i="0" u="none" strike="noStrike">
                <a:solidFill>
                  <a:schemeClr val="dk1"/>
                </a:solidFill>
                <a:latin typeface="Calibri"/>
                <a:ea typeface="Calibri"/>
                <a:cs typeface="Calibri"/>
                <a:sym typeface="Calibri"/>
              </a:rPr>
              <a:t>Em vez disso, as decisões são frequentemente tomadas por tutores nomeados pelo tribunal, profissionais de saúde mental e outros profissionais e familiares. </a:t>
            </a:r>
            <a:endParaRPr/>
          </a:p>
          <a:p>
            <a:pPr marL="628650" lvl="1" indent="-171450" algn="l" rtl="0">
              <a:spcBef>
                <a:spcPts val="0"/>
              </a:spcBef>
              <a:spcAft>
                <a:spcPts val="0"/>
              </a:spcAft>
              <a:buClr>
                <a:schemeClr val="dk1"/>
              </a:buClr>
              <a:buSzPts val="1200"/>
              <a:buFont typeface="Arial"/>
              <a:buChar char="•"/>
            </a:pPr>
            <a:r>
              <a:rPr lang="en-GB" sz="1200" b="0" i="0" u="none" strike="noStrike">
                <a:solidFill>
                  <a:schemeClr val="dk1"/>
                </a:solidFill>
                <a:latin typeface="Calibri"/>
                <a:ea typeface="Calibri"/>
                <a:cs typeface="Calibri"/>
                <a:sym typeface="Calibri"/>
              </a:rPr>
              <a:t>Essa prática formal de tomada de decisão substituta tem nomes diferentes em diferentes países (por exemplo, tutela, curatela, substituição, supervisão, orientação, etc.). </a:t>
            </a:r>
            <a:endParaRPr/>
          </a:p>
          <a:p>
            <a:pPr marL="628650" lvl="1" indent="-171450" algn="l" rtl="0">
              <a:spcBef>
                <a:spcPts val="0"/>
              </a:spcBef>
              <a:spcAft>
                <a:spcPts val="0"/>
              </a:spcAft>
              <a:buClr>
                <a:schemeClr val="dk1"/>
              </a:buClr>
              <a:buSzPts val="1200"/>
              <a:buFont typeface="Arial"/>
              <a:buChar char="•"/>
            </a:pPr>
            <a:r>
              <a:rPr lang="en-GB" sz="1200" b="0" i="0" u="none" strike="noStrike">
                <a:solidFill>
                  <a:schemeClr val="dk1"/>
                </a:solidFill>
                <a:latin typeface="Calibri"/>
                <a:ea typeface="Calibri"/>
                <a:cs typeface="Calibri"/>
                <a:sym typeface="Calibri"/>
              </a:rPr>
              <a:t>As leis de saúde mental e outras leis relacionadas também permitem que profissionais ou outras pessoas tomem decisões pelas pessoas, inclusive contra sua vontade, como interná-las em serviços de saúde mental ou serviços relacionados e administrar tratamento.</a:t>
            </a:r>
            <a:endParaRPr/>
          </a:p>
          <a:p>
            <a:pPr marL="628650" lvl="1" indent="-95250" algn="l" rtl="0">
              <a:spcBef>
                <a:spcPts val="0"/>
              </a:spcBef>
              <a:spcAft>
                <a:spcPts val="0"/>
              </a:spcAft>
              <a:buClr>
                <a:schemeClr val="dk1"/>
              </a:buClr>
              <a:buSzPts val="1200"/>
              <a:buFont typeface="Arial"/>
              <a:buNone/>
            </a:pPr>
            <a:endParaRPr sz="1200" b="0" i="0" u="none" strike="noStrike">
              <a:solidFill>
                <a:schemeClr val="dk1"/>
              </a:solidFill>
              <a:latin typeface="Calibri"/>
              <a:ea typeface="Calibri"/>
              <a:cs typeface="Calibri"/>
              <a:sym typeface="Calibri"/>
            </a:endParaRPr>
          </a:p>
          <a:p>
            <a:pPr marL="171450" lvl="0" indent="-171450" algn="l" rtl="0">
              <a:spcBef>
                <a:spcPts val="0"/>
              </a:spcBef>
              <a:spcAft>
                <a:spcPts val="0"/>
              </a:spcAft>
              <a:buClr>
                <a:schemeClr val="dk1"/>
              </a:buClr>
              <a:buSzPts val="1200"/>
              <a:buFont typeface="Arial"/>
              <a:buChar char="•"/>
            </a:pPr>
            <a:r>
              <a:rPr lang="en-GB" sz="1200" b="0" i="0" u="none" strike="noStrike">
                <a:solidFill>
                  <a:schemeClr val="dk1"/>
                </a:solidFill>
                <a:latin typeface="Calibri"/>
                <a:ea typeface="Calibri"/>
                <a:cs typeface="Calibri"/>
                <a:sym typeface="Calibri"/>
              </a:rPr>
              <a:t>Pessoas com deficiências psicossociais, intelectuais ou cognitivas também podem ser privadas do direito de tomar decisões informais do dia a dia. </a:t>
            </a:r>
            <a:endParaRPr/>
          </a:p>
          <a:p>
            <a:pPr marL="628650" lvl="1" indent="-171450" algn="l" rtl="0">
              <a:spcBef>
                <a:spcPts val="0"/>
              </a:spcBef>
              <a:spcAft>
                <a:spcPts val="0"/>
              </a:spcAft>
              <a:buClr>
                <a:schemeClr val="dk1"/>
              </a:buClr>
              <a:buSzPts val="1200"/>
              <a:buFont typeface="Arial"/>
              <a:buChar char="•"/>
            </a:pPr>
            <a:r>
              <a:rPr lang="en-GB" sz="1200" b="0" i="0" u="none" strike="noStrike">
                <a:solidFill>
                  <a:schemeClr val="dk1"/>
                </a:solidFill>
                <a:latin typeface="Calibri"/>
                <a:ea typeface="Calibri"/>
                <a:cs typeface="Calibri"/>
                <a:sym typeface="Calibri"/>
              </a:rPr>
              <a:t>Essas decisões podem ser tomadas por outras pessoas, particularmente familiares e outros parceiros de cuidados. </a:t>
            </a:r>
            <a:endParaRPr/>
          </a:p>
          <a:p>
            <a:pPr marL="628650" marR="60325" lvl="1" indent="-95250" algn="just" rtl="0">
              <a:spcBef>
                <a:spcPts val="0"/>
              </a:spcBef>
              <a:spcAft>
                <a:spcPts val="0"/>
              </a:spcAft>
              <a:buClr>
                <a:schemeClr val="dk1"/>
              </a:buClr>
              <a:buSzPts val="1200"/>
              <a:buFont typeface="Arial"/>
              <a:buNone/>
            </a:pPr>
            <a:endParaRPr/>
          </a:p>
          <a:p>
            <a:pPr marL="0" lvl="0" indent="0" algn="l" rtl="0">
              <a:spcBef>
                <a:spcPts val="0"/>
              </a:spcBef>
              <a:spcAft>
                <a:spcPts val="0"/>
              </a:spcAft>
              <a:buNone/>
            </a:pPr>
            <a:endParaRPr/>
          </a:p>
        </p:txBody>
      </p:sp>
      <p:sp>
        <p:nvSpPr>
          <p:cNvPr id="1085" name="Google Shape;1085;p130:notes"/>
          <p:cNvSpPr txBox="1">
            <a:spLocks noGrp="1"/>
          </p:cNvSpPr>
          <p:nvPr>
            <p:ph type="sldNum" idx="12"/>
          </p:nvPr>
        </p:nvSpPr>
        <p:spPr>
          <a:xfrm>
            <a:off x="3856737" y="9442154"/>
            <a:ext cx="2950475" cy="49877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132</a:t>
            </a:fld>
            <a:endParaRPr/>
          </a:p>
        </p:txBody>
      </p:sp>
    </p:spTree>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0"/>
        <p:cNvGrpSpPr/>
        <p:nvPr/>
      </p:nvGrpSpPr>
      <p:grpSpPr>
        <a:xfrm>
          <a:off x="0" y="0"/>
          <a:ext cx="0" cy="0"/>
          <a:chOff x="0" y="0"/>
          <a:chExt cx="0" cy="0"/>
        </a:xfrm>
      </p:grpSpPr>
      <p:sp>
        <p:nvSpPr>
          <p:cNvPr id="1091" name="Google Shape;1091;p131:notes"/>
          <p:cNvSpPr>
            <a:spLocks noGrp="1" noRot="1" noChangeAspect="1"/>
          </p:cNvSpPr>
          <p:nvPr>
            <p:ph type="sldImg" idx="2"/>
          </p:nvPr>
        </p:nvSpPr>
        <p:spPr>
          <a:xfrm>
            <a:off x="669925" y="1243013"/>
            <a:ext cx="5299075" cy="29813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92" name="Google Shape;1092;p131:notes"/>
          <p:cNvSpPr txBox="1">
            <a:spLocks noGrp="1"/>
          </p:cNvSpPr>
          <p:nvPr>
            <p:ph type="body" idx="1"/>
          </p:nvPr>
        </p:nvSpPr>
        <p:spPr>
          <a:xfrm>
            <a:off x="680879" y="4359510"/>
            <a:ext cx="5447030" cy="444235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b="1" u="sng"/>
              <a:t>Capacidade legal</a:t>
            </a:r>
            <a:r>
              <a:rPr lang="en-GB" sz="1200" b="1" i="0" u="sng" strike="noStrike">
                <a:solidFill>
                  <a:schemeClr val="dk1"/>
                </a:solidFill>
                <a:latin typeface="Calibri"/>
                <a:ea typeface="Calibri"/>
                <a:cs typeface="Calibri"/>
                <a:sym typeface="Calibri"/>
              </a:rPr>
              <a:t> e tomada de decisões (continuação)</a:t>
            </a:r>
            <a:endParaRPr/>
          </a:p>
          <a:p>
            <a:pPr marL="0" lvl="0" indent="0" algn="l" rtl="0">
              <a:spcBef>
                <a:spcPts val="0"/>
              </a:spcBef>
              <a:spcAft>
                <a:spcPts val="0"/>
              </a:spcAft>
              <a:buNone/>
            </a:pPr>
            <a:endParaRPr sz="1200" b="0" i="0" u="none" strike="noStrike">
              <a:solidFill>
                <a:schemeClr val="dk1"/>
              </a:solidFill>
              <a:latin typeface="Calibri"/>
              <a:ea typeface="Calibri"/>
              <a:cs typeface="Calibri"/>
              <a:sym typeface="Calibri"/>
            </a:endParaRPr>
          </a:p>
          <a:p>
            <a:pPr marL="171450" lvl="0" indent="-171450" algn="l" rtl="0">
              <a:spcBef>
                <a:spcPts val="0"/>
              </a:spcBef>
              <a:spcAft>
                <a:spcPts val="0"/>
              </a:spcAft>
              <a:buClr>
                <a:schemeClr val="dk1"/>
              </a:buClr>
              <a:buSzPts val="1200"/>
              <a:buFont typeface="Arial"/>
              <a:buChar char="•"/>
            </a:pPr>
            <a:r>
              <a:rPr lang="en-GB" sz="1200" b="0" i="0" u="none" strike="noStrike">
                <a:solidFill>
                  <a:schemeClr val="dk1"/>
                </a:solidFill>
                <a:latin typeface="Calibri"/>
                <a:ea typeface="Calibri"/>
                <a:cs typeface="Calibri"/>
                <a:sym typeface="Calibri"/>
              </a:rPr>
              <a:t>Tomar as próprias decisões é algo que muitas pessoas consideram natural. No entanto, muitas vezes isso não é uma realidade para muitas pessoas com deficiência.</a:t>
            </a:r>
            <a:endParaRPr/>
          </a:p>
          <a:p>
            <a:pPr marL="171450" lvl="0" indent="-171450" algn="l" rtl="0">
              <a:spcBef>
                <a:spcPts val="0"/>
              </a:spcBef>
              <a:spcAft>
                <a:spcPts val="0"/>
              </a:spcAft>
              <a:buClr>
                <a:schemeClr val="dk1"/>
              </a:buClr>
              <a:buSzPts val="1200"/>
              <a:buFont typeface="Arial"/>
              <a:buChar char="•"/>
            </a:pPr>
            <a:r>
              <a:rPr lang="en-GB" sz="1200" b="0" i="0" u="none" strike="noStrike">
                <a:solidFill>
                  <a:schemeClr val="dk1"/>
                </a:solidFill>
                <a:latin typeface="Calibri"/>
                <a:ea typeface="Calibri"/>
                <a:cs typeface="Calibri"/>
                <a:sym typeface="Calibri"/>
              </a:rPr>
              <a:t>Negar às pessoas o direito e a oportunidade de tomar decisões nas suas vidas é profundamente desempoderador. </a:t>
            </a:r>
            <a:endParaRPr/>
          </a:p>
          <a:p>
            <a:pPr marL="628650" lvl="1" indent="-171450" algn="l" rtl="0">
              <a:spcBef>
                <a:spcPts val="0"/>
              </a:spcBef>
              <a:spcAft>
                <a:spcPts val="0"/>
              </a:spcAft>
              <a:buClr>
                <a:schemeClr val="dk1"/>
              </a:buClr>
              <a:buSzPts val="1200"/>
              <a:buFont typeface="Arial"/>
              <a:buChar char="•"/>
            </a:pPr>
            <a:r>
              <a:rPr lang="en-GB" sz="1200" b="0" i="0" u="none" strike="noStrike">
                <a:solidFill>
                  <a:schemeClr val="dk1"/>
                </a:solidFill>
                <a:latin typeface="Calibri"/>
                <a:ea typeface="Calibri"/>
                <a:cs typeface="Calibri"/>
                <a:sym typeface="Calibri"/>
              </a:rPr>
              <a:t>Retirar o direito de uma pessoa de tomar decisões na vida cotidiana priva-a de qualquer controle sobre a sua vida e de ter a sua própria identidade. </a:t>
            </a:r>
            <a:endParaRPr/>
          </a:p>
          <a:p>
            <a:pPr marL="171450" lvl="0" indent="-171450" algn="l" rtl="0">
              <a:spcBef>
                <a:spcPts val="0"/>
              </a:spcBef>
              <a:spcAft>
                <a:spcPts val="0"/>
              </a:spcAft>
              <a:buClr>
                <a:schemeClr val="dk1"/>
              </a:buClr>
              <a:buSzPts val="1200"/>
              <a:buFont typeface="Arial"/>
              <a:buChar char="•"/>
            </a:pPr>
            <a:r>
              <a:rPr lang="en-GB" sz="1200" b="0" i="0" u="none" strike="noStrike">
                <a:solidFill>
                  <a:schemeClr val="dk1"/>
                </a:solidFill>
                <a:latin typeface="Calibri"/>
                <a:ea typeface="Calibri"/>
                <a:cs typeface="Calibri"/>
                <a:sym typeface="Calibri"/>
              </a:rPr>
              <a:t>Por que o direito de tomar decisões é importante?</a:t>
            </a:r>
            <a:endParaRPr/>
          </a:p>
          <a:p>
            <a:pPr marL="317500" lvl="0" indent="-317500" algn="l" rtl="0">
              <a:spcBef>
                <a:spcPts val="0"/>
              </a:spcBef>
              <a:spcAft>
                <a:spcPts val="0"/>
              </a:spcAft>
              <a:buClr>
                <a:schemeClr val="dk1"/>
              </a:buClr>
              <a:buSzPts val="1200"/>
              <a:buFont typeface="Arial"/>
              <a:buChar char="•"/>
            </a:pPr>
            <a:r>
              <a:rPr lang="en-GB" sz="1200" b="0" i="0" u="none" strike="noStrike">
                <a:solidFill>
                  <a:schemeClr val="dk1"/>
                </a:solidFill>
                <a:latin typeface="Calibri"/>
                <a:ea typeface="Calibri"/>
                <a:cs typeface="Calibri"/>
                <a:sym typeface="Calibri"/>
              </a:rPr>
              <a:t>Ele permite que as pessoas controlem suas próprias vidas.</a:t>
            </a:r>
            <a:endParaRPr/>
          </a:p>
          <a:p>
            <a:pPr marL="317500" lvl="0" indent="-317500" algn="l" rtl="0">
              <a:spcBef>
                <a:spcPts val="0"/>
              </a:spcBef>
              <a:spcAft>
                <a:spcPts val="0"/>
              </a:spcAft>
              <a:buClr>
                <a:schemeClr val="dk1"/>
              </a:buClr>
              <a:buSzPts val="1200"/>
              <a:buFont typeface="Arial"/>
              <a:buChar char="•"/>
            </a:pPr>
            <a:r>
              <a:rPr lang="en-GB" sz="1200" b="0" i="0" u="none" strike="noStrike">
                <a:solidFill>
                  <a:schemeClr val="dk1"/>
                </a:solidFill>
                <a:latin typeface="Calibri"/>
                <a:ea typeface="Calibri"/>
                <a:cs typeface="Calibri"/>
                <a:sym typeface="Calibri"/>
              </a:rPr>
              <a:t>Ele permite que as pessoas sejam membros plenos de sua comunidade e que os outros as respeitem como tal.</a:t>
            </a:r>
            <a:endParaRPr/>
          </a:p>
          <a:p>
            <a:pPr marL="317500" lvl="0" indent="-317500" algn="l" rtl="0">
              <a:spcBef>
                <a:spcPts val="0"/>
              </a:spcBef>
              <a:spcAft>
                <a:spcPts val="0"/>
              </a:spcAft>
              <a:buClr>
                <a:schemeClr val="dk1"/>
              </a:buClr>
              <a:buSzPts val="1200"/>
              <a:buFont typeface="Arial"/>
              <a:buChar char="•"/>
            </a:pPr>
            <a:r>
              <a:rPr lang="en-GB" sz="1200" b="0" i="0" u="none" strike="noStrike">
                <a:solidFill>
                  <a:schemeClr val="dk1"/>
                </a:solidFill>
                <a:latin typeface="Calibri"/>
                <a:ea typeface="Calibri"/>
                <a:cs typeface="Calibri"/>
                <a:sym typeface="Calibri"/>
              </a:rPr>
              <a:t>Ele permite que as pessoas se defendam melhor contra abusos, exploração e discriminação.</a:t>
            </a:r>
            <a:endParaRPr/>
          </a:p>
          <a:p>
            <a:pPr marL="317500" lvl="0" indent="-317500" algn="l" rtl="0">
              <a:spcBef>
                <a:spcPts val="0"/>
              </a:spcBef>
              <a:spcAft>
                <a:spcPts val="0"/>
              </a:spcAft>
              <a:buClr>
                <a:schemeClr val="dk1"/>
              </a:buClr>
              <a:buSzPts val="1200"/>
              <a:buFont typeface="Arial"/>
              <a:buChar char="•"/>
            </a:pPr>
            <a:r>
              <a:rPr lang="en-GB" sz="1200" b="0" i="0" u="none" strike="noStrike">
                <a:solidFill>
                  <a:schemeClr val="dk1"/>
                </a:solidFill>
                <a:latin typeface="Calibri"/>
                <a:ea typeface="Calibri"/>
                <a:cs typeface="Calibri"/>
                <a:sym typeface="Calibri"/>
              </a:rPr>
              <a:t>Ele transmite a todos que as pessoas com deficiências psicossociais, intelectuais ou cognitivas devem ser respeitadas e tratadas como iguais.</a:t>
            </a:r>
            <a:endParaRPr/>
          </a:p>
          <a:p>
            <a:pPr marL="0" lvl="0" indent="0" algn="l" rtl="0">
              <a:spcBef>
                <a:spcPts val="0"/>
              </a:spcBef>
              <a:spcAft>
                <a:spcPts val="0"/>
              </a:spcAft>
              <a:buNone/>
            </a:pPr>
            <a:endParaRPr/>
          </a:p>
        </p:txBody>
      </p:sp>
      <p:sp>
        <p:nvSpPr>
          <p:cNvPr id="1093" name="Google Shape;1093;p131:notes"/>
          <p:cNvSpPr txBox="1">
            <a:spLocks noGrp="1"/>
          </p:cNvSpPr>
          <p:nvPr>
            <p:ph type="sldNum" idx="12"/>
          </p:nvPr>
        </p:nvSpPr>
        <p:spPr>
          <a:xfrm>
            <a:off x="3856737" y="9442154"/>
            <a:ext cx="2950475" cy="49877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133</a:t>
            </a:fld>
            <a:endParaRPr/>
          </a:p>
        </p:txBody>
      </p:sp>
    </p:spTree>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8"/>
        <p:cNvGrpSpPr/>
        <p:nvPr/>
      </p:nvGrpSpPr>
      <p:grpSpPr>
        <a:xfrm>
          <a:off x="0" y="0"/>
          <a:ext cx="0" cy="0"/>
          <a:chOff x="0" y="0"/>
          <a:chExt cx="0" cy="0"/>
        </a:xfrm>
      </p:grpSpPr>
      <p:sp>
        <p:nvSpPr>
          <p:cNvPr id="1099" name="Google Shape;1099;p132:notes"/>
          <p:cNvSpPr>
            <a:spLocks noGrp="1" noRot="1" noChangeAspect="1"/>
          </p:cNvSpPr>
          <p:nvPr>
            <p:ph type="sldImg" idx="2"/>
          </p:nvPr>
        </p:nvSpPr>
        <p:spPr>
          <a:xfrm>
            <a:off x="423863" y="1243013"/>
            <a:ext cx="5961062"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00" name="Google Shape;1100;p132:notes"/>
          <p:cNvSpPr txBox="1">
            <a:spLocks noGrp="1"/>
          </p:cNvSpPr>
          <p:nvPr>
            <p:ph type="body" idx="1"/>
          </p:nvPr>
        </p:nvSpPr>
        <p:spPr>
          <a:xfrm>
            <a:off x="680879" y="4784070"/>
            <a:ext cx="5447030" cy="3914239"/>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b="1"/>
              <a:t>Tomada de decisão apoiada </a:t>
            </a:r>
            <a:endParaRPr/>
          </a:p>
          <a:p>
            <a:pPr marL="0" lvl="0" indent="0" algn="l" rtl="0">
              <a:spcBef>
                <a:spcPts val="600"/>
              </a:spcBef>
              <a:spcAft>
                <a:spcPts val="0"/>
              </a:spcAft>
              <a:buNone/>
            </a:pPr>
            <a:endParaRPr/>
          </a:p>
          <a:p>
            <a:pPr marL="171450" lvl="0" indent="-171450" algn="l" rtl="0">
              <a:spcBef>
                <a:spcPts val="600"/>
              </a:spcBef>
              <a:spcAft>
                <a:spcPts val="0"/>
              </a:spcAft>
              <a:buClr>
                <a:schemeClr val="dk1"/>
              </a:buClr>
              <a:buSzPts val="1200"/>
              <a:buFont typeface="Arial"/>
              <a:buChar char="•"/>
            </a:pPr>
            <a:r>
              <a:rPr lang="en-GB"/>
              <a:t>A CDPD reconhece que, em momentos variáveis, as pessoas podem precisar de apoio para tomar decisões por conta própria. </a:t>
            </a:r>
            <a:endParaRPr/>
          </a:p>
          <a:p>
            <a:pPr marL="171450" lvl="0" indent="-171450" algn="l" rtl="0">
              <a:spcBef>
                <a:spcPts val="600"/>
              </a:spcBef>
              <a:spcAft>
                <a:spcPts val="0"/>
              </a:spcAft>
              <a:buClr>
                <a:schemeClr val="dk1"/>
              </a:buClr>
              <a:buSzPts val="1200"/>
              <a:buFont typeface="Arial"/>
              <a:buChar char="•"/>
            </a:pPr>
            <a:r>
              <a:rPr lang="en-GB"/>
              <a:t>Em tais situações, as pessoas devem ter a oportunidade de ter apoio. Isso é conhecido como tomada de decisão apoiada. </a:t>
            </a:r>
            <a:endParaRPr/>
          </a:p>
          <a:p>
            <a:pPr marL="171450" marR="60325" lvl="0" indent="-95250" algn="just" rtl="0">
              <a:lnSpc>
                <a:spcPct val="115000"/>
              </a:lnSpc>
              <a:spcBef>
                <a:spcPts val="600"/>
              </a:spcBef>
              <a:spcAft>
                <a:spcPts val="0"/>
              </a:spcAft>
              <a:buClr>
                <a:schemeClr val="dk1"/>
              </a:buClr>
              <a:buSzPts val="1200"/>
              <a:buFont typeface="Arial"/>
              <a:buNone/>
            </a:pPr>
            <a:endParaRPr>
              <a:latin typeface="Calibri"/>
              <a:ea typeface="Calibri"/>
              <a:cs typeface="Calibri"/>
              <a:sym typeface="Calibri"/>
            </a:endParaRPr>
          </a:p>
          <a:p>
            <a:pPr marL="0" lvl="0" indent="0" algn="l" rtl="0">
              <a:spcBef>
                <a:spcPts val="0"/>
              </a:spcBef>
              <a:spcAft>
                <a:spcPts val="0"/>
              </a:spcAft>
              <a:buNone/>
            </a:pPr>
            <a:endParaRPr/>
          </a:p>
        </p:txBody>
      </p:sp>
      <p:sp>
        <p:nvSpPr>
          <p:cNvPr id="1101" name="Google Shape;1101;p132:notes"/>
          <p:cNvSpPr txBox="1">
            <a:spLocks noGrp="1"/>
          </p:cNvSpPr>
          <p:nvPr>
            <p:ph type="sldNum" idx="12"/>
          </p:nvPr>
        </p:nvSpPr>
        <p:spPr>
          <a:xfrm>
            <a:off x="3856737" y="9442154"/>
            <a:ext cx="2950475" cy="49877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134</a:t>
            </a:fld>
            <a:endParaRPr/>
          </a:p>
        </p:txBody>
      </p:sp>
    </p:spTree>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6"/>
        <p:cNvGrpSpPr/>
        <p:nvPr/>
      </p:nvGrpSpPr>
      <p:grpSpPr>
        <a:xfrm>
          <a:off x="0" y="0"/>
          <a:ext cx="0" cy="0"/>
          <a:chOff x="0" y="0"/>
          <a:chExt cx="0" cy="0"/>
        </a:xfrm>
      </p:grpSpPr>
      <p:sp>
        <p:nvSpPr>
          <p:cNvPr id="1107" name="Google Shape;1107;p133:notes"/>
          <p:cNvSpPr>
            <a:spLocks noGrp="1" noRot="1" noChangeAspect="1"/>
          </p:cNvSpPr>
          <p:nvPr>
            <p:ph type="sldImg" idx="2"/>
          </p:nvPr>
        </p:nvSpPr>
        <p:spPr>
          <a:xfrm>
            <a:off x="1924050" y="133350"/>
            <a:ext cx="2960688" cy="16668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08" name="Google Shape;1108;p133:notes"/>
          <p:cNvSpPr txBox="1">
            <a:spLocks noGrp="1"/>
          </p:cNvSpPr>
          <p:nvPr>
            <p:ph type="body" idx="1"/>
          </p:nvPr>
        </p:nvSpPr>
        <p:spPr>
          <a:xfrm>
            <a:off x="358214" y="1914299"/>
            <a:ext cx="6092361" cy="737476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b="1"/>
              <a:t>Tomada de decisão assistida (continuação)</a:t>
            </a:r>
            <a:endParaRPr/>
          </a:p>
          <a:p>
            <a:pPr marL="0" lvl="0" indent="0" algn="l" rtl="0">
              <a:spcBef>
                <a:spcPts val="0"/>
              </a:spcBef>
              <a:spcAft>
                <a:spcPts val="0"/>
              </a:spcAft>
              <a:buNone/>
            </a:pPr>
            <a:r>
              <a:rPr lang="en-GB" b="1"/>
              <a:t>Apoio e apoiadores</a:t>
            </a:r>
            <a:endParaRPr/>
          </a:p>
          <a:p>
            <a:pPr marL="171450" lvl="0" indent="-171450" algn="l" rtl="0">
              <a:spcBef>
                <a:spcPts val="0"/>
              </a:spcBef>
              <a:spcAft>
                <a:spcPts val="0"/>
              </a:spcAft>
              <a:buClr>
                <a:schemeClr val="dk1"/>
              </a:buClr>
              <a:buSzPts val="1200"/>
              <a:buFont typeface="Arial"/>
              <a:buChar char="•"/>
            </a:pPr>
            <a:r>
              <a:rPr lang="en-GB"/>
              <a:t>A tomada de decisão apoiada pode envolver permitir que pessoas com deficiência identifiquem pessoas que conhecem e em quem confiam para ajudá-las a tomar decisões, sejam elas formais, informais ou ambas. </a:t>
            </a:r>
            <a:endParaRPr/>
          </a:p>
          <a:p>
            <a:pPr marL="171450" lvl="0" indent="-171450" algn="l" rtl="0">
              <a:spcBef>
                <a:spcPts val="0"/>
              </a:spcBef>
              <a:spcAft>
                <a:spcPts val="0"/>
              </a:spcAft>
              <a:buClr>
                <a:schemeClr val="dk1"/>
              </a:buClr>
              <a:buSzPts val="1200"/>
              <a:buFont typeface="Arial"/>
              <a:buChar char="•"/>
            </a:pPr>
            <a:r>
              <a:rPr lang="en-GB"/>
              <a:t>Os apoiadores podem, às vezes, ser legalmente reconhecidos (por exemplo, podem ser especificados como apoiadores nomeados em acordos de representação, diretivas antecipadas, etc.). </a:t>
            </a:r>
            <a:endParaRPr/>
          </a:p>
          <a:p>
            <a:pPr marL="171450" lvl="0" indent="-171450" algn="l" rtl="0">
              <a:spcBef>
                <a:spcPts val="0"/>
              </a:spcBef>
              <a:spcAft>
                <a:spcPts val="0"/>
              </a:spcAft>
              <a:buClr>
                <a:schemeClr val="dk1"/>
              </a:buClr>
              <a:buSzPts val="1200"/>
              <a:buFont typeface="Arial"/>
              <a:buChar char="•"/>
            </a:pPr>
            <a:r>
              <a:rPr lang="en-GB"/>
              <a:t>Os apoiadores também podem ser designados informalmente pela pessoa (apoios naturais, parceiro, círculo de amigos, etc.).</a:t>
            </a:r>
            <a:endParaRPr/>
          </a:p>
          <a:p>
            <a:pPr marL="171450" lvl="0" indent="-171450" algn="l" rtl="0">
              <a:spcBef>
                <a:spcPts val="0"/>
              </a:spcBef>
              <a:spcAft>
                <a:spcPts val="0"/>
              </a:spcAft>
              <a:buClr>
                <a:schemeClr val="dk1"/>
              </a:buClr>
              <a:buSzPts val="1200"/>
              <a:buFont typeface="Arial"/>
              <a:buChar char="•"/>
            </a:pPr>
            <a:r>
              <a:rPr lang="en-GB"/>
              <a:t>Quando essas redes de apoio não existem, as pessoas podem ser auxiliadas a estabelecer uma.</a:t>
            </a:r>
            <a:endParaRPr>
              <a:latin typeface="Calibri"/>
              <a:ea typeface="Calibri"/>
              <a:cs typeface="Calibri"/>
              <a:sym typeface="Calibri"/>
            </a:endParaRPr>
          </a:p>
          <a:p>
            <a:pPr marL="171450" lvl="0" indent="-171450" algn="l" rtl="0">
              <a:spcBef>
                <a:spcPts val="0"/>
              </a:spcBef>
              <a:spcAft>
                <a:spcPts val="0"/>
              </a:spcAft>
              <a:buClr>
                <a:schemeClr val="dk1"/>
              </a:buClr>
              <a:buSzPts val="1200"/>
              <a:buFont typeface="Arial"/>
              <a:buChar char="•"/>
            </a:pPr>
            <a:r>
              <a:rPr lang="en-GB"/>
              <a:t>Os apoiadores podem fazer muitas coisas. Por exemplo, eles podem:</a:t>
            </a:r>
            <a:endParaRPr/>
          </a:p>
          <a:p>
            <a:pPr marL="628650" lvl="1" indent="-171450" algn="l" rtl="0">
              <a:spcBef>
                <a:spcPts val="0"/>
              </a:spcBef>
              <a:spcAft>
                <a:spcPts val="0"/>
              </a:spcAft>
              <a:buClr>
                <a:schemeClr val="dk1"/>
              </a:buClr>
              <a:buSzPts val="1200"/>
              <a:buFont typeface="Arial"/>
              <a:buChar char="•"/>
            </a:pPr>
            <a:r>
              <a:rPr lang="en-GB"/>
              <a:t>oferecer apoio emocional ou prático;</a:t>
            </a:r>
            <a:endParaRPr/>
          </a:p>
          <a:p>
            <a:pPr marL="628650" lvl="1" indent="-171450" algn="l" rtl="0">
              <a:spcBef>
                <a:spcPts val="0"/>
              </a:spcBef>
              <a:spcAft>
                <a:spcPts val="0"/>
              </a:spcAft>
              <a:buClr>
                <a:schemeClr val="dk1"/>
              </a:buClr>
              <a:buSzPts val="1200"/>
              <a:buFont typeface="Arial"/>
              <a:buChar char="•"/>
            </a:pPr>
            <a:r>
              <a:rPr lang="en-GB"/>
              <a:t>ajudar na comunicação e acomodação;</a:t>
            </a:r>
            <a:endParaRPr/>
          </a:p>
          <a:p>
            <a:pPr marL="628650" lvl="1" indent="-171450" algn="l" rtl="0">
              <a:spcBef>
                <a:spcPts val="0"/>
              </a:spcBef>
              <a:spcAft>
                <a:spcPts val="0"/>
              </a:spcAft>
              <a:buClr>
                <a:schemeClr val="dk1"/>
              </a:buClr>
              <a:buSzPts val="1200"/>
              <a:buFont typeface="Arial"/>
              <a:buChar char="•"/>
            </a:pPr>
            <a:r>
              <a:rPr lang="en-GB"/>
              <a:t>discutir questões com a pessoa em questão;</a:t>
            </a:r>
            <a:endParaRPr/>
          </a:p>
          <a:p>
            <a:pPr marL="628650" lvl="1" indent="-171450" algn="l" rtl="0">
              <a:spcBef>
                <a:spcPts val="0"/>
              </a:spcBef>
              <a:spcAft>
                <a:spcPts val="0"/>
              </a:spcAft>
              <a:buClr>
                <a:schemeClr val="dk1"/>
              </a:buClr>
              <a:buSzPts val="1200"/>
              <a:buFont typeface="Arial"/>
              <a:buChar char="•"/>
            </a:pPr>
            <a:r>
              <a:rPr lang="en-GB"/>
              <a:t>dedicar tempo para entender a vontade e a preferência da pessoa;</a:t>
            </a:r>
            <a:endParaRPr/>
          </a:p>
          <a:p>
            <a:pPr marL="628650" lvl="1" indent="-171450" algn="l" rtl="0">
              <a:spcBef>
                <a:spcPts val="0"/>
              </a:spcBef>
              <a:spcAft>
                <a:spcPts val="0"/>
              </a:spcAft>
              <a:buClr>
                <a:schemeClr val="dk1"/>
              </a:buClr>
              <a:buSzPts val="1200"/>
              <a:buFont typeface="Arial"/>
              <a:buChar char="•"/>
            </a:pPr>
            <a:r>
              <a:rPr lang="en-GB"/>
              <a:t>ajudar a pessoa a identificar as vantagens e desvantagens de uma decisão;</a:t>
            </a:r>
            <a:endParaRPr/>
          </a:p>
          <a:p>
            <a:pPr marL="628650" lvl="1" indent="-171450" algn="l" rtl="0">
              <a:spcBef>
                <a:spcPts val="0"/>
              </a:spcBef>
              <a:spcAft>
                <a:spcPts val="0"/>
              </a:spcAft>
              <a:buClr>
                <a:schemeClr val="dk1"/>
              </a:buClr>
              <a:buSzPts val="1200"/>
              <a:buFont typeface="Arial"/>
              <a:buChar char="•"/>
            </a:pPr>
            <a:r>
              <a:rPr lang="en-GB"/>
              <a:t>ajudar a pessoa a ponderar diferentes opções ou identificar alternativas;</a:t>
            </a:r>
            <a:endParaRPr/>
          </a:p>
          <a:p>
            <a:pPr marL="628650" lvl="1" indent="-171450" algn="l" rtl="0">
              <a:spcBef>
                <a:spcPts val="0"/>
              </a:spcBef>
              <a:spcAft>
                <a:spcPts val="0"/>
              </a:spcAft>
              <a:buClr>
                <a:schemeClr val="dk1"/>
              </a:buClr>
              <a:buSzPts val="1200"/>
              <a:buFont typeface="Arial"/>
              <a:buChar char="•"/>
            </a:pPr>
            <a:r>
              <a:rPr lang="en-GB"/>
              <a:t>ajudar a pessoa a comunicar suas decisões a outras pessoas (por exemplo, bancos, empresas de serviços públicos, restaurantes, profissionais de saúde mental e outros profissionais). </a:t>
            </a:r>
            <a:endParaRPr/>
          </a:p>
          <a:p>
            <a:pPr marL="171450" lvl="0" indent="-171450" algn="l" rtl="0">
              <a:spcBef>
                <a:spcPts val="0"/>
              </a:spcBef>
              <a:spcAft>
                <a:spcPts val="0"/>
              </a:spcAft>
              <a:buClr>
                <a:schemeClr val="dk1"/>
              </a:buClr>
              <a:buSzPts val="1200"/>
              <a:buFont typeface="Arial"/>
              <a:buChar char="•"/>
            </a:pPr>
            <a:r>
              <a:rPr lang="en-GB"/>
              <a:t>A tomada de decisão apoiada dá às pessoas a liberdade de escolher uma pessoa que possa comunicar seus desejos e preferências quando elas próprias não forem capazes de o fazer.</a:t>
            </a:r>
            <a:br>
              <a:rPr lang="en-GB"/>
            </a:br>
            <a:endParaRPr/>
          </a:p>
          <a:p>
            <a:pPr marL="171450" lvl="0" indent="-171450" algn="l" rtl="0">
              <a:spcBef>
                <a:spcPts val="0"/>
              </a:spcBef>
              <a:spcAft>
                <a:spcPts val="0"/>
              </a:spcAft>
              <a:buClr>
                <a:schemeClr val="dk1"/>
              </a:buClr>
              <a:buSzPts val="1200"/>
              <a:buFont typeface="Arial"/>
              <a:buChar char="•"/>
            </a:pPr>
            <a:r>
              <a:rPr lang="en-GB"/>
              <a:t>Os apoiadores não devem tomar decisões em nome da pessoa nem exercer influência indevida sobre ela. É por isso que é importante que as pessoas possam escolher apoiadores em quem confiam para fornecer o tipo de apoio de que precisam e/ou comunicar suas decisões, se assim o desejarem. Os apoiadores também devem respeitar o fato de que as pessoas com deficiência são livres para mudar de ideia a qualquer momento.</a:t>
            </a:r>
            <a:endParaRPr/>
          </a:p>
        </p:txBody>
      </p:sp>
      <p:sp>
        <p:nvSpPr>
          <p:cNvPr id="1109" name="Google Shape;1109;p133:notes"/>
          <p:cNvSpPr txBox="1">
            <a:spLocks noGrp="1"/>
          </p:cNvSpPr>
          <p:nvPr>
            <p:ph type="sldNum" idx="12"/>
          </p:nvPr>
        </p:nvSpPr>
        <p:spPr>
          <a:xfrm>
            <a:off x="3856737" y="9442154"/>
            <a:ext cx="2950475" cy="49877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135</a:t>
            </a:fld>
            <a:endParaRPr/>
          </a:p>
        </p:txBody>
      </p:sp>
    </p:spTree>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4"/>
        <p:cNvGrpSpPr/>
        <p:nvPr/>
      </p:nvGrpSpPr>
      <p:grpSpPr>
        <a:xfrm>
          <a:off x="0" y="0"/>
          <a:ext cx="0" cy="0"/>
          <a:chOff x="0" y="0"/>
          <a:chExt cx="0" cy="0"/>
        </a:xfrm>
      </p:grpSpPr>
      <p:sp>
        <p:nvSpPr>
          <p:cNvPr id="1115" name="Google Shape;1115;p134:notes"/>
          <p:cNvSpPr>
            <a:spLocks noGrp="1" noRot="1" noChangeAspect="1"/>
          </p:cNvSpPr>
          <p:nvPr>
            <p:ph type="sldImg" idx="2"/>
          </p:nvPr>
        </p:nvSpPr>
        <p:spPr>
          <a:xfrm>
            <a:off x="423863" y="1243013"/>
            <a:ext cx="5961062"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16" name="Google Shape;1116;p134:notes"/>
          <p:cNvSpPr txBox="1">
            <a:spLocks noGrp="1"/>
          </p:cNvSpPr>
          <p:nvPr>
            <p:ph type="body" idx="1"/>
          </p:nvPr>
        </p:nvSpPr>
        <p:spPr>
          <a:xfrm>
            <a:off x="680879" y="4784070"/>
            <a:ext cx="5447030" cy="400379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r>
              <a:rPr lang="en-GB" b="1" u="sng"/>
              <a:t>Tomada de decisão assistida (continuação)</a:t>
            </a:r>
            <a:endParaRPr/>
          </a:p>
          <a:p>
            <a:pPr marL="0" lvl="0" indent="0" algn="l" rtl="0">
              <a:spcBef>
                <a:spcPts val="0"/>
              </a:spcBef>
              <a:spcAft>
                <a:spcPts val="0"/>
              </a:spcAft>
              <a:buNone/>
            </a:pPr>
            <a:endParaRPr/>
          </a:p>
          <a:p>
            <a:pPr marL="0" lvl="0" indent="0" algn="l" rtl="0">
              <a:spcBef>
                <a:spcPts val="0"/>
              </a:spcBef>
              <a:spcAft>
                <a:spcPts val="0"/>
              </a:spcAft>
              <a:buNone/>
            </a:pPr>
            <a:r>
              <a:rPr lang="en-GB" b="1"/>
              <a:t>Necessidades variáveis de apoio</a:t>
            </a:r>
            <a:endParaRPr/>
          </a:p>
          <a:p>
            <a:pPr marL="171450" lvl="0" indent="-171450" algn="l" rtl="0">
              <a:spcBef>
                <a:spcPts val="0"/>
              </a:spcBef>
              <a:spcAft>
                <a:spcPts val="0"/>
              </a:spcAft>
              <a:buClr>
                <a:schemeClr val="dk1"/>
              </a:buClr>
              <a:buSzPts val="1200"/>
              <a:buFont typeface="Arial"/>
              <a:buChar char="•"/>
            </a:pPr>
            <a:r>
              <a:rPr lang="en-GB"/>
              <a:t>É importante notar que o apoio deve ser adaptado à pessoa. </a:t>
            </a:r>
            <a:endParaRPr/>
          </a:p>
          <a:p>
            <a:pPr marL="171450" lvl="0" indent="-171450" algn="l" rtl="0">
              <a:spcBef>
                <a:spcPts val="0"/>
              </a:spcBef>
              <a:spcAft>
                <a:spcPts val="0"/>
              </a:spcAft>
              <a:buClr>
                <a:schemeClr val="dk1"/>
              </a:buClr>
              <a:buSzPts val="1200"/>
              <a:buFont typeface="Arial"/>
              <a:buChar char="•"/>
            </a:pPr>
            <a:r>
              <a:rPr lang="en-GB"/>
              <a:t>Como a capacidade de tomar decisões pode variar em diferentes momentos da vida, uma pessoa pode precisar de diferentes níveis de apoio. Às vezes, ela pode não precisar de nenhum apoio na tomada de decisões, outras vezes pode precisar de um pouco de apoio e, ainda outras, de um apoio mais intensivo. </a:t>
            </a:r>
            <a:endParaRPr/>
          </a:p>
          <a:p>
            <a:pPr marL="171450" lvl="0" indent="-171450" algn="l" rtl="0">
              <a:spcBef>
                <a:spcPts val="0"/>
              </a:spcBef>
              <a:spcAft>
                <a:spcPts val="0"/>
              </a:spcAft>
              <a:buClr>
                <a:schemeClr val="dk1"/>
              </a:buClr>
              <a:buSzPts val="1200"/>
              <a:buFont typeface="Arial"/>
              <a:buChar char="•"/>
            </a:pPr>
            <a:r>
              <a:rPr lang="en-GB"/>
              <a:t>Por exemplo, pessoas com demência podem inicialmente não precisar de nenhum apoio ou precisar de um apoio mínimo, enquanto mais tarde podem precisar de um apoio mais intensivo.</a:t>
            </a:r>
            <a:endParaRPr/>
          </a:p>
          <a:p>
            <a:pPr marL="171450" lvl="0" indent="-171450" algn="l" rtl="0">
              <a:spcBef>
                <a:spcPts val="0"/>
              </a:spcBef>
              <a:spcAft>
                <a:spcPts val="0"/>
              </a:spcAft>
              <a:buClr>
                <a:schemeClr val="dk1"/>
              </a:buClr>
              <a:buSzPts val="1200"/>
              <a:buFont typeface="Arial"/>
              <a:buChar char="•"/>
            </a:pPr>
            <a:r>
              <a:rPr lang="en-GB"/>
              <a:t>Além disso, algumas pessoas podem precisar de apoio apenas para decisões complexas, enquanto outras podem precisar de apoio para decisões simples e cotidianas.</a:t>
            </a:r>
            <a:endParaRPr/>
          </a:p>
          <a:p>
            <a:pPr marL="171450" lvl="0" indent="-171450" algn="l" rtl="0">
              <a:spcBef>
                <a:spcPts val="0"/>
              </a:spcBef>
              <a:spcAft>
                <a:spcPts val="0"/>
              </a:spcAft>
              <a:buClr>
                <a:schemeClr val="dk1"/>
              </a:buClr>
              <a:buSzPts val="1200"/>
              <a:buFont typeface="Arial"/>
              <a:buChar char="•"/>
            </a:pPr>
            <a:r>
              <a:rPr lang="en-GB"/>
              <a:t>Em situações de estresse, as pessoas podem precisar de mais apoio do que em outros momentos.</a:t>
            </a:r>
            <a:endParaRPr/>
          </a:p>
          <a:p>
            <a:pPr marL="628650" lvl="1" indent="-171450" algn="l" rtl="0">
              <a:spcBef>
                <a:spcPts val="0"/>
              </a:spcBef>
              <a:spcAft>
                <a:spcPts val="0"/>
              </a:spcAft>
              <a:buClr>
                <a:schemeClr val="dk1"/>
              </a:buClr>
              <a:buSzPts val="1200"/>
              <a:buFont typeface="Arial"/>
              <a:buChar char="•"/>
            </a:pPr>
            <a:r>
              <a:rPr lang="en-GB"/>
              <a:t>É importante aproveitar as habilidades únicas das pessoas para fornecer o apoio adequado.</a:t>
            </a:r>
            <a:endParaRPr/>
          </a:p>
          <a:p>
            <a:pPr marL="0" lvl="0" indent="0" algn="l" rtl="0">
              <a:spcBef>
                <a:spcPts val="0"/>
              </a:spcBef>
              <a:spcAft>
                <a:spcPts val="0"/>
              </a:spcAft>
              <a:buNone/>
            </a:pPr>
            <a:endParaRPr/>
          </a:p>
        </p:txBody>
      </p:sp>
      <p:sp>
        <p:nvSpPr>
          <p:cNvPr id="1117" name="Google Shape;1117;p134:notes"/>
          <p:cNvSpPr txBox="1">
            <a:spLocks noGrp="1"/>
          </p:cNvSpPr>
          <p:nvPr>
            <p:ph type="sldNum" idx="12"/>
          </p:nvPr>
        </p:nvSpPr>
        <p:spPr>
          <a:xfrm>
            <a:off x="3856737" y="9442154"/>
            <a:ext cx="2950475" cy="49877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136</a:t>
            </a:fld>
            <a:endParaRPr/>
          </a:p>
        </p:txBody>
      </p:sp>
    </p:spTree>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2"/>
        <p:cNvGrpSpPr/>
        <p:nvPr/>
      </p:nvGrpSpPr>
      <p:grpSpPr>
        <a:xfrm>
          <a:off x="0" y="0"/>
          <a:ext cx="0" cy="0"/>
          <a:chOff x="0" y="0"/>
          <a:chExt cx="0" cy="0"/>
        </a:xfrm>
      </p:grpSpPr>
      <p:sp>
        <p:nvSpPr>
          <p:cNvPr id="1123" name="Google Shape;1123;p135:notes"/>
          <p:cNvSpPr>
            <a:spLocks noGrp="1" noRot="1" noChangeAspect="1"/>
          </p:cNvSpPr>
          <p:nvPr>
            <p:ph type="sldImg" idx="2"/>
          </p:nvPr>
        </p:nvSpPr>
        <p:spPr>
          <a:xfrm>
            <a:off x="817563" y="200025"/>
            <a:ext cx="4911725" cy="27638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24" name="Google Shape;1124;p135:notes"/>
          <p:cNvSpPr txBox="1">
            <a:spLocks noGrp="1"/>
          </p:cNvSpPr>
          <p:nvPr>
            <p:ph type="body" idx="1"/>
          </p:nvPr>
        </p:nvSpPr>
        <p:spPr>
          <a:xfrm>
            <a:off x="387723" y="3210091"/>
            <a:ext cx="5759100" cy="597491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b="1" u="sng"/>
              <a:t>Tomada de decisão apoiada (continuação)</a:t>
            </a:r>
            <a:endParaRPr/>
          </a:p>
          <a:p>
            <a:pPr marL="0" lvl="0" indent="0" algn="l" rtl="0">
              <a:spcBef>
                <a:spcPts val="600"/>
              </a:spcBef>
              <a:spcAft>
                <a:spcPts val="0"/>
              </a:spcAft>
              <a:buNone/>
            </a:pPr>
            <a:r>
              <a:rPr lang="en-GB" b="1"/>
              <a:t>Respeitar a vontade e as preferências da pessoa</a:t>
            </a:r>
            <a:endParaRPr/>
          </a:p>
          <a:p>
            <a:pPr marL="171450" lvl="0" indent="-171450" algn="l" rtl="0">
              <a:spcBef>
                <a:spcPts val="600"/>
              </a:spcBef>
              <a:spcAft>
                <a:spcPts val="0"/>
              </a:spcAft>
              <a:buClr>
                <a:schemeClr val="dk1"/>
              </a:buClr>
              <a:buSzPts val="1200"/>
              <a:buFont typeface="Arial"/>
              <a:buChar char="•"/>
            </a:pPr>
            <a:r>
              <a:rPr lang="en-GB"/>
              <a:t>Todas as decisões e formas de apoio (incluindo as mais intensivas) devem basear-se na </a:t>
            </a:r>
            <a:r>
              <a:rPr lang="en-GB" b="1" u="sng"/>
              <a:t>vontade e nas preferências </a:t>
            </a:r>
            <a:r>
              <a:rPr lang="en-GB"/>
              <a:t>da pessoa em questão, e não no que os outros consideram ser o melhor para ela. </a:t>
            </a:r>
            <a:endParaRPr/>
          </a:p>
          <a:p>
            <a:pPr marL="171450" lvl="0" indent="-171450" algn="l" rtl="0">
              <a:spcBef>
                <a:spcPts val="600"/>
              </a:spcBef>
              <a:spcAft>
                <a:spcPts val="0"/>
              </a:spcAft>
              <a:buClr>
                <a:schemeClr val="dk1"/>
              </a:buClr>
              <a:buSzPts val="1200"/>
              <a:buFont typeface="Arial"/>
              <a:buChar char="•"/>
            </a:pPr>
            <a:r>
              <a:rPr lang="en-GB"/>
              <a:t>Por vezes, pode não ser viável determinar a vontade e as preferências reais da pessoa, mesmo após utilizar métodos de comunicação alternativos, adaptações ou outras formas de apoio. </a:t>
            </a:r>
            <a:endParaRPr/>
          </a:p>
          <a:p>
            <a:pPr marL="171450" lvl="0" indent="-171450" algn="l" rtl="0">
              <a:spcBef>
                <a:spcPts val="600"/>
              </a:spcBef>
              <a:spcAft>
                <a:spcPts val="0"/>
              </a:spcAft>
              <a:buClr>
                <a:schemeClr val="dk1"/>
              </a:buClr>
              <a:buSzPts val="1200"/>
              <a:buFont typeface="Arial"/>
              <a:buChar char="•"/>
            </a:pPr>
            <a:r>
              <a:rPr lang="en-GB"/>
              <a:t>Nessas situações, os outros têm de fazer a </a:t>
            </a:r>
            <a:r>
              <a:rPr lang="en-GB" b="1" u="sng"/>
              <a:t>melhor interpretação possível da vontade e das preferências da pessoa</a:t>
            </a:r>
            <a:r>
              <a:rPr lang="en-GB"/>
              <a:t>. Isto pode implicar descobrir o que a pessoa disse que gostaria nestas circunstâncias específicas ou recorrer ao conhecimento que se tem da pessoa (por exemplo, descobrir quais os valores e crenças da pessoa que podem ser relevantes para a situação).</a:t>
            </a:r>
            <a:endParaRPr>
              <a:latin typeface="Calibri"/>
              <a:ea typeface="Calibri"/>
              <a:cs typeface="Calibri"/>
              <a:sym typeface="Calibri"/>
            </a:endParaRPr>
          </a:p>
          <a:p>
            <a:pPr marL="171450" lvl="0" indent="-171450" algn="l" rtl="0">
              <a:spcBef>
                <a:spcPts val="600"/>
              </a:spcBef>
              <a:spcAft>
                <a:spcPts val="0"/>
              </a:spcAft>
              <a:buClr>
                <a:schemeClr val="dk1"/>
              </a:buClr>
              <a:buSzPts val="1200"/>
              <a:buFont typeface="Arial"/>
              <a:buChar char="•"/>
            </a:pPr>
            <a:r>
              <a:rPr lang="en-GB"/>
              <a:t>Mesmo quando é necessário tomar uma decisão com base na melhor interpretação da vontade e das preferências da pessoa, devem ser feitas tentativas regulares posteriormente para verificar como a pessoa está respondendo à decisão e se sua capacidade de comunicar decisões melhorou.</a:t>
            </a:r>
            <a:endParaRPr/>
          </a:p>
          <a:p>
            <a:pPr marL="171450" lvl="0" indent="-171450" algn="l" rtl="0">
              <a:spcBef>
                <a:spcPts val="600"/>
              </a:spcBef>
              <a:spcAft>
                <a:spcPts val="0"/>
              </a:spcAft>
              <a:buClr>
                <a:schemeClr val="dk1"/>
              </a:buClr>
              <a:buSzPts val="1200"/>
              <a:buFont typeface="Arial"/>
              <a:buChar char="•"/>
            </a:pPr>
            <a:r>
              <a:rPr lang="en-GB"/>
              <a:t>Isso é muito diferente dos modelos tradicionais, como a tomada de decisão substituta e a tutela, em que o “melhor interesse” da pessoa é definido por outras pessoas (por exemplo, profissionais de saúde mental e outros profissionais, familiares, tutores), mesmo contra a vontade da pessoa. </a:t>
            </a:r>
            <a:endParaRPr/>
          </a:p>
          <a:p>
            <a:pPr marL="171450" lvl="0" indent="-171450" algn="l" rtl="0">
              <a:spcBef>
                <a:spcPts val="600"/>
              </a:spcBef>
              <a:spcAft>
                <a:spcPts val="0"/>
              </a:spcAft>
              <a:buClr>
                <a:schemeClr val="dk1"/>
              </a:buClr>
              <a:buSzPts val="1200"/>
              <a:buFont typeface="Arial"/>
              <a:buChar char="•"/>
            </a:pPr>
            <a:r>
              <a:rPr lang="en-GB"/>
              <a:t>A CDPD afirma que os modelos que não respeitam a vontade e as preferências da pessoa violam os direitos humanos e devem ser substituídos pela tomada de decisão apoiada.</a:t>
            </a:r>
            <a:endParaRPr/>
          </a:p>
          <a:p>
            <a:pPr marL="0" marR="60325" lvl="0" indent="0" algn="just" rtl="0">
              <a:lnSpc>
                <a:spcPct val="115000"/>
              </a:lnSpc>
              <a:spcBef>
                <a:spcPts val="600"/>
              </a:spcBef>
              <a:spcAft>
                <a:spcPts val="0"/>
              </a:spcAft>
              <a:buNone/>
            </a:pPr>
            <a:endParaRPr>
              <a:latin typeface="Calibri"/>
              <a:ea typeface="Calibri"/>
              <a:cs typeface="Calibri"/>
              <a:sym typeface="Calibri"/>
            </a:endParaRPr>
          </a:p>
          <a:p>
            <a:pPr marL="0" lvl="0" indent="0" algn="l" rtl="0">
              <a:spcBef>
                <a:spcPts val="0"/>
              </a:spcBef>
              <a:spcAft>
                <a:spcPts val="0"/>
              </a:spcAft>
              <a:buNone/>
            </a:pPr>
            <a:endParaRPr/>
          </a:p>
        </p:txBody>
      </p:sp>
      <p:sp>
        <p:nvSpPr>
          <p:cNvPr id="1125" name="Google Shape;1125;p135:notes"/>
          <p:cNvSpPr txBox="1">
            <a:spLocks noGrp="1"/>
          </p:cNvSpPr>
          <p:nvPr>
            <p:ph type="sldNum" idx="12"/>
          </p:nvPr>
        </p:nvSpPr>
        <p:spPr>
          <a:xfrm>
            <a:off x="3856737" y="9442154"/>
            <a:ext cx="2950475" cy="49877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137</a:t>
            </a:fld>
            <a:endParaRPr/>
          </a:p>
        </p:txBody>
      </p:sp>
    </p:spTree>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0"/>
        <p:cNvGrpSpPr/>
        <p:nvPr/>
      </p:nvGrpSpPr>
      <p:grpSpPr>
        <a:xfrm>
          <a:off x="0" y="0"/>
          <a:ext cx="0" cy="0"/>
          <a:chOff x="0" y="0"/>
          <a:chExt cx="0" cy="0"/>
        </a:xfrm>
      </p:grpSpPr>
      <p:sp>
        <p:nvSpPr>
          <p:cNvPr id="1131" name="Google Shape;1131;p136:notes"/>
          <p:cNvSpPr>
            <a:spLocks noGrp="1" noRot="1" noChangeAspect="1"/>
          </p:cNvSpPr>
          <p:nvPr>
            <p:ph type="sldImg" idx="2"/>
          </p:nvPr>
        </p:nvSpPr>
        <p:spPr>
          <a:xfrm>
            <a:off x="1458913" y="1243013"/>
            <a:ext cx="3787775" cy="21320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32" name="Google Shape;1132;p136:notes"/>
          <p:cNvSpPr txBox="1">
            <a:spLocks noGrp="1"/>
          </p:cNvSpPr>
          <p:nvPr>
            <p:ph type="body" idx="1"/>
          </p:nvPr>
        </p:nvSpPr>
        <p:spPr>
          <a:xfrm>
            <a:off x="463377" y="3489679"/>
            <a:ext cx="5853666" cy="615094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b="1" u="sng"/>
              <a:t>Tomada de decisão apoiada (continuação)</a:t>
            </a:r>
            <a:endParaRPr/>
          </a:p>
          <a:p>
            <a:pPr marL="171450" lvl="0" indent="-171450" algn="l" rtl="0">
              <a:spcBef>
                <a:spcPts val="0"/>
              </a:spcBef>
              <a:spcAft>
                <a:spcPts val="0"/>
              </a:spcAft>
              <a:buClr>
                <a:schemeClr val="dk1"/>
              </a:buClr>
              <a:buSzPts val="1200"/>
              <a:buFont typeface="Arial"/>
              <a:buChar char="•"/>
            </a:pPr>
            <a:r>
              <a:rPr lang="en-GB"/>
              <a:t>O que é crucial no Artigo 12 é que as pessoas devem ser capazes de tomar decisões por si mesmas sobre todos os aspectos de suas vidas. Isso inclui o direito de correr riscos e cometer erros, como qualquer outra pessoa.</a:t>
            </a:r>
            <a:endParaRPr/>
          </a:p>
          <a:p>
            <a:pPr marL="171450" lvl="0" indent="-171450" algn="l" rtl="0">
              <a:spcBef>
                <a:spcPts val="0"/>
              </a:spcBef>
              <a:spcAft>
                <a:spcPts val="0"/>
              </a:spcAft>
              <a:buClr>
                <a:schemeClr val="dk1"/>
              </a:buClr>
              <a:buSzPts val="1200"/>
              <a:buFont typeface="Arial"/>
              <a:buChar char="•"/>
            </a:pPr>
            <a:r>
              <a:rPr lang="en-GB"/>
              <a:t>Também é essencial lembrar que a tomada de decisão apoiada é voluntária. Ela não pode ser imposta a uma pessoa. Se alguém recusar ofertas de apoio, seu desejo deve ser respeitado.</a:t>
            </a:r>
            <a:endParaRPr/>
          </a:p>
          <a:p>
            <a:pPr marL="0" lvl="0" indent="0" algn="l" rtl="0">
              <a:spcBef>
                <a:spcPts val="0"/>
              </a:spcBef>
              <a:spcAft>
                <a:spcPts val="0"/>
              </a:spcAft>
              <a:buNone/>
            </a:pPr>
            <a:endParaRPr>
              <a:solidFill>
                <a:schemeClr val="accent1"/>
              </a:solidFill>
              <a:latin typeface="Calibri"/>
              <a:ea typeface="Calibri"/>
              <a:cs typeface="Calibri"/>
              <a:sym typeface="Calibri"/>
            </a:endParaRPr>
          </a:p>
          <a:p>
            <a:pPr marL="0" lvl="0" indent="0" algn="l" rtl="0">
              <a:spcBef>
                <a:spcPts val="0"/>
              </a:spcBef>
              <a:spcAft>
                <a:spcPts val="0"/>
              </a:spcAft>
              <a:buNone/>
            </a:pPr>
            <a:r>
              <a:rPr lang="en-GB">
                <a:solidFill>
                  <a:schemeClr val="accent1"/>
                </a:solidFill>
              </a:rPr>
              <a:t>Os facilitadores precisam estar preparados para responder a perguntas sobre a aplicação do artigo 12 em situações desafiadoras (por exemplo, quando uma pessoa parece completamente incapaz de se comunicar com os outros, ou quando uma pessoa toma uma decisão que parece perigosa para os outros, etc.). A pessoa deve sempre tomar as decisões sobre sua vida, mesmo em situações desafiadoras que exijam apoio individualizado, conforme determinado pela pessoa como sendo útil. Construir relacionamentos e compreender antecipadamente a vontade e as preferências do indivíduo muitas vezes ajudará a garantir que haja conhecimento e estratégias eficazes para respeitar o direito do indivíduo de decidir, mesmo em circunstâncias desafiadoras.</a:t>
            </a:r>
            <a:endParaRPr/>
          </a:p>
          <a:p>
            <a:pPr marL="0" lvl="0" indent="0" algn="l" rtl="0">
              <a:spcBef>
                <a:spcPts val="0"/>
              </a:spcBef>
              <a:spcAft>
                <a:spcPts val="0"/>
              </a:spcAft>
              <a:buNone/>
            </a:pPr>
            <a:r>
              <a:rPr lang="en-GB">
                <a:solidFill>
                  <a:schemeClr val="accent1"/>
                </a:solidFill>
              </a:rPr>
              <a:t>Os participantes também podem levantar preocupações sobre seu contexto jurídico e político atual. Lembre ao grupo que é importante defender mudanças políticas e reformas legais. Mesmo que as mudanças nas leis e políticas possam não acontecer imediatamente, muito pode ser feito no nível individual, no dia a dia, para mudar atitudes e práticas. </a:t>
            </a:r>
            <a:endParaRPr/>
          </a:p>
          <a:p>
            <a:pPr marL="0" lvl="0" indent="0" algn="l" rtl="0">
              <a:spcBef>
                <a:spcPts val="0"/>
              </a:spcBef>
              <a:spcAft>
                <a:spcPts val="0"/>
              </a:spcAft>
              <a:buNone/>
            </a:pPr>
            <a:r>
              <a:rPr lang="en-GB">
                <a:solidFill>
                  <a:schemeClr val="accent1"/>
                </a:solidFill>
              </a:rPr>
              <a:t>Essas questões são abordadas com mais detalhes no módulo </a:t>
            </a:r>
            <a:r>
              <a:rPr lang="en-GB" i="1">
                <a:solidFill>
                  <a:schemeClr val="accent1"/>
                </a:solidFill>
              </a:rPr>
              <a:t>sobre Tomada de decisão apoiada e planejamento antecipado</a:t>
            </a:r>
            <a:r>
              <a:rPr lang="en-GB">
                <a:solidFill>
                  <a:schemeClr val="accent1"/>
                </a:solidFill>
              </a:rPr>
              <a:t>, que trata de exemplos mais complexos. No entanto, os participantes podem ser incentivados a pensar antecipadamente sobre essas questões.</a:t>
            </a:r>
            <a:endParaRPr/>
          </a:p>
          <a:p>
            <a:pPr marL="0" lvl="0" indent="0" algn="l" rtl="0">
              <a:spcBef>
                <a:spcPts val="0"/>
              </a:spcBef>
              <a:spcAft>
                <a:spcPts val="0"/>
              </a:spcAft>
              <a:buNone/>
            </a:pPr>
            <a:endParaRPr/>
          </a:p>
        </p:txBody>
      </p:sp>
      <p:sp>
        <p:nvSpPr>
          <p:cNvPr id="1133" name="Google Shape;1133;p136:notes"/>
          <p:cNvSpPr txBox="1">
            <a:spLocks noGrp="1"/>
          </p:cNvSpPr>
          <p:nvPr>
            <p:ph type="sldNum" idx="12"/>
          </p:nvPr>
        </p:nvSpPr>
        <p:spPr>
          <a:xfrm>
            <a:off x="3856737" y="9442154"/>
            <a:ext cx="2950475" cy="49877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138</a:t>
            </a:fld>
            <a:endParaRPr/>
          </a:p>
        </p:txBody>
      </p:sp>
    </p:spTree>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8"/>
        <p:cNvGrpSpPr/>
        <p:nvPr/>
      </p:nvGrpSpPr>
      <p:grpSpPr>
        <a:xfrm>
          <a:off x="0" y="0"/>
          <a:ext cx="0" cy="0"/>
          <a:chOff x="0" y="0"/>
          <a:chExt cx="0" cy="0"/>
        </a:xfrm>
      </p:grpSpPr>
      <p:sp>
        <p:nvSpPr>
          <p:cNvPr id="1139" name="Google Shape;1139;p137:notes"/>
          <p:cNvSpPr>
            <a:spLocks noGrp="1" noRot="1" noChangeAspect="1"/>
          </p:cNvSpPr>
          <p:nvPr>
            <p:ph type="sldImg" idx="2"/>
          </p:nvPr>
        </p:nvSpPr>
        <p:spPr>
          <a:xfrm>
            <a:off x="2271713" y="819150"/>
            <a:ext cx="2265362" cy="12747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40" name="Google Shape;1140;p137:notes"/>
          <p:cNvSpPr txBox="1">
            <a:spLocks noGrp="1"/>
          </p:cNvSpPr>
          <p:nvPr>
            <p:ph type="body" idx="1"/>
          </p:nvPr>
        </p:nvSpPr>
        <p:spPr>
          <a:xfrm>
            <a:off x="680879" y="2319549"/>
            <a:ext cx="5447030" cy="637876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b="1" i="1"/>
              <a:t>Exercício 5.2: Que mudanças incorpora o Artigo 12? (15 minutos) </a:t>
            </a:r>
            <a:endParaRPr/>
          </a:p>
          <a:p>
            <a:pPr marL="0" lvl="0" indent="0" algn="l" rtl="0">
              <a:spcBef>
                <a:spcPts val="0"/>
              </a:spcBef>
              <a:spcAft>
                <a:spcPts val="0"/>
              </a:spcAft>
              <a:buNone/>
            </a:pPr>
            <a:endParaRPr b="1" i="1"/>
          </a:p>
          <a:p>
            <a:pPr marL="0" lvl="0" indent="0" algn="l" rtl="0">
              <a:spcBef>
                <a:spcPts val="0"/>
              </a:spcBef>
              <a:spcAft>
                <a:spcPts val="0"/>
              </a:spcAft>
              <a:buNone/>
            </a:pPr>
            <a:r>
              <a:rPr lang="en-GB">
                <a:solidFill>
                  <a:schemeClr val="accent1"/>
                </a:solidFill>
              </a:rPr>
              <a:t>Faça a seguinte pergunta aos participantes: </a:t>
            </a:r>
            <a:endParaRPr/>
          </a:p>
          <a:p>
            <a:pPr marL="0" lvl="0" indent="0" algn="l" rtl="0">
              <a:spcBef>
                <a:spcPts val="0"/>
              </a:spcBef>
              <a:spcAft>
                <a:spcPts val="0"/>
              </a:spcAft>
              <a:buNone/>
            </a:pPr>
            <a:endParaRPr/>
          </a:p>
          <a:p>
            <a:pPr marL="171450" lvl="0" indent="-171450" algn="l" rtl="0">
              <a:spcBef>
                <a:spcPts val="0"/>
              </a:spcBef>
              <a:spcAft>
                <a:spcPts val="0"/>
              </a:spcAft>
              <a:buClr>
                <a:schemeClr val="dk1"/>
              </a:buClr>
              <a:buSzPts val="1200"/>
              <a:buFont typeface="Arial"/>
              <a:buChar char="•"/>
            </a:pPr>
            <a:r>
              <a:rPr lang="en-GB" b="1"/>
              <a:t>Como respeitar e implementar o Artigo 12 melhoraria a vida das pessoas com deficiências psicossociais, intelectuais ou cognitivas? </a:t>
            </a:r>
            <a:endParaRPr/>
          </a:p>
          <a:p>
            <a:pPr marL="0" marR="60325" lvl="0" indent="0" algn="just" rtl="0">
              <a:lnSpc>
                <a:spcPct val="115000"/>
              </a:lnSpc>
              <a:spcBef>
                <a:spcPts val="0"/>
              </a:spcBef>
              <a:spcAft>
                <a:spcPts val="0"/>
              </a:spcAft>
              <a:buNone/>
            </a:pPr>
            <a:endParaRPr>
              <a:latin typeface="Calibri"/>
              <a:ea typeface="Calibri"/>
              <a:cs typeface="Calibri"/>
              <a:sym typeface="Calibri"/>
            </a:endParaRPr>
          </a:p>
          <a:p>
            <a:pPr marL="228600" marR="60325" lvl="0" indent="-228600" algn="l" rtl="0">
              <a:lnSpc>
                <a:spcPct val="115000"/>
              </a:lnSpc>
              <a:spcBef>
                <a:spcPts val="600"/>
              </a:spcBef>
              <a:spcAft>
                <a:spcPts val="0"/>
              </a:spcAft>
              <a:buNone/>
            </a:pPr>
            <a:r>
              <a:rPr lang="en-GB">
                <a:solidFill>
                  <a:srgbClr val="4F81BD"/>
                </a:solidFill>
                <a:latin typeface="Calibri"/>
                <a:ea typeface="Calibri"/>
                <a:cs typeface="Calibri"/>
                <a:sym typeface="Calibri"/>
              </a:rPr>
              <a:t>Possíveis respostas podem incluir: </a:t>
            </a:r>
            <a:endParaRPr/>
          </a:p>
          <a:p>
            <a:pPr marL="228600" marR="60325" lvl="0" indent="-228600" algn="l" rtl="0">
              <a:lnSpc>
                <a:spcPct val="115000"/>
              </a:lnSpc>
              <a:spcBef>
                <a:spcPts val="0"/>
              </a:spcBef>
              <a:spcAft>
                <a:spcPts val="0"/>
              </a:spcAft>
              <a:buClr>
                <a:srgbClr val="4F81BD"/>
              </a:buClr>
              <a:buSzPts val="1200"/>
              <a:buFont typeface="Arial"/>
              <a:buChar char="•"/>
            </a:pPr>
            <a:r>
              <a:rPr lang="en-GB">
                <a:solidFill>
                  <a:srgbClr val="4F81BD"/>
                </a:solidFill>
                <a:latin typeface="Calibri"/>
                <a:ea typeface="Calibri"/>
                <a:cs typeface="Calibri"/>
                <a:sym typeface="Calibri"/>
              </a:rPr>
              <a:t>As pessoas com deficiência terão maior controle sobre suas vidas. </a:t>
            </a:r>
            <a:endParaRPr/>
          </a:p>
          <a:p>
            <a:pPr marL="228600" marR="60325" lvl="0" indent="-228600" algn="l" rtl="0">
              <a:lnSpc>
                <a:spcPct val="115000"/>
              </a:lnSpc>
              <a:spcBef>
                <a:spcPts val="0"/>
              </a:spcBef>
              <a:spcAft>
                <a:spcPts val="0"/>
              </a:spcAft>
              <a:buClr>
                <a:srgbClr val="4F81BD"/>
              </a:buClr>
              <a:buSzPts val="1200"/>
              <a:buFont typeface="Arial"/>
              <a:buChar char="•"/>
            </a:pPr>
            <a:r>
              <a:rPr lang="en-GB">
                <a:solidFill>
                  <a:srgbClr val="4F81BD"/>
                </a:solidFill>
                <a:latin typeface="Calibri"/>
                <a:ea typeface="Calibri"/>
                <a:cs typeface="Calibri"/>
                <a:sym typeface="Calibri"/>
              </a:rPr>
              <a:t>Serão empoderadas para tomar decisões sobre o lugar onde querem viver, o número de filhos que desejam ter, se devem receber tratamento, etc. </a:t>
            </a:r>
            <a:endParaRPr/>
          </a:p>
          <a:p>
            <a:pPr marL="228600" marR="60325" lvl="0" indent="-228600" algn="l" rtl="0">
              <a:lnSpc>
                <a:spcPct val="115000"/>
              </a:lnSpc>
              <a:spcBef>
                <a:spcPts val="0"/>
              </a:spcBef>
              <a:spcAft>
                <a:spcPts val="0"/>
              </a:spcAft>
              <a:buClr>
                <a:srgbClr val="4F81BD"/>
              </a:buClr>
              <a:buSzPts val="1200"/>
              <a:buFont typeface="Arial"/>
              <a:buChar char="•"/>
            </a:pPr>
            <a:r>
              <a:rPr lang="en-GB">
                <a:solidFill>
                  <a:srgbClr val="4F81BD"/>
                </a:solidFill>
                <a:latin typeface="Calibri"/>
                <a:ea typeface="Calibri"/>
                <a:cs typeface="Calibri"/>
                <a:sym typeface="Calibri"/>
              </a:rPr>
              <a:t>Se as pessoas com deficiência estão tendo dificuldades para tomar decisões sobre suas finanças ou outros assuntos por conta própria, elas podem ter acesso ao apoio apropriado para tomar essas importantes decisões de vida. </a:t>
            </a:r>
            <a:endParaRPr/>
          </a:p>
          <a:p>
            <a:pPr marL="228600" marR="60325" lvl="0" indent="-228600" algn="l" rtl="0">
              <a:lnSpc>
                <a:spcPct val="115000"/>
              </a:lnSpc>
              <a:spcBef>
                <a:spcPts val="0"/>
              </a:spcBef>
              <a:spcAft>
                <a:spcPts val="0"/>
              </a:spcAft>
              <a:buClr>
                <a:srgbClr val="4F81BD"/>
              </a:buClr>
              <a:buSzPts val="1200"/>
              <a:buFont typeface="Arial"/>
              <a:buChar char="•"/>
            </a:pPr>
            <a:r>
              <a:rPr lang="en-GB">
                <a:solidFill>
                  <a:srgbClr val="4F81BD"/>
                </a:solidFill>
                <a:latin typeface="Calibri"/>
                <a:ea typeface="Calibri"/>
                <a:cs typeface="Calibri"/>
                <a:sym typeface="Calibri"/>
              </a:rPr>
              <a:t>O respeito ao direito de tomar suas próprias decisões pode ajudar a mudar os desequilíbrios de poder entre as pessoas que estão usando serviços e os prestadores de serviços. </a:t>
            </a:r>
            <a:endParaRPr/>
          </a:p>
          <a:p>
            <a:pPr marL="228600" marR="60325" lvl="0" indent="-228600" algn="l" rtl="0">
              <a:lnSpc>
                <a:spcPct val="115000"/>
              </a:lnSpc>
              <a:spcBef>
                <a:spcPts val="0"/>
              </a:spcBef>
              <a:spcAft>
                <a:spcPts val="0"/>
              </a:spcAft>
              <a:buClr>
                <a:srgbClr val="4F81BD"/>
              </a:buClr>
              <a:buSzPts val="1200"/>
              <a:buFont typeface="Arial"/>
              <a:buChar char="•"/>
            </a:pPr>
            <a:r>
              <a:rPr lang="en-GB">
                <a:solidFill>
                  <a:srgbClr val="4F81BD"/>
                </a:solidFill>
                <a:latin typeface="Calibri"/>
                <a:ea typeface="Calibri"/>
                <a:cs typeface="Calibri"/>
                <a:sym typeface="Calibri"/>
              </a:rPr>
              <a:t>Se este direito for respeitado, as pessoas com deficiência serão iguais a todas as outras. </a:t>
            </a:r>
            <a:endParaRPr/>
          </a:p>
          <a:p>
            <a:pPr marL="228600" marR="60325" lvl="0" indent="-228600" algn="l" rtl="0">
              <a:lnSpc>
                <a:spcPct val="115000"/>
              </a:lnSpc>
              <a:spcBef>
                <a:spcPts val="0"/>
              </a:spcBef>
              <a:spcAft>
                <a:spcPts val="0"/>
              </a:spcAft>
              <a:buClr>
                <a:srgbClr val="4F81BD"/>
              </a:buClr>
              <a:buSzPts val="1200"/>
              <a:buFont typeface="Arial"/>
              <a:buChar char="•"/>
            </a:pPr>
            <a:r>
              <a:rPr lang="en-GB">
                <a:solidFill>
                  <a:srgbClr val="4F81BD"/>
                </a:solidFill>
                <a:latin typeface="Calibri"/>
                <a:ea typeface="Calibri"/>
                <a:cs typeface="Calibri"/>
                <a:sym typeface="Calibri"/>
              </a:rPr>
              <a:t>As pessoas com deficiência terão uma vida mais satisfatória. </a:t>
            </a:r>
            <a:endParaRPr/>
          </a:p>
          <a:p>
            <a:pPr marL="228600" marR="60325" lvl="0" indent="-228600" algn="l" rtl="0">
              <a:lnSpc>
                <a:spcPct val="115000"/>
              </a:lnSpc>
              <a:spcBef>
                <a:spcPts val="0"/>
              </a:spcBef>
              <a:spcAft>
                <a:spcPts val="0"/>
              </a:spcAft>
              <a:buClr>
                <a:srgbClr val="4F81BD"/>
              </a:buClr>
              <a:buSzPts val="1200"/>
              <a:buFont typeface="Arial"/>
              <a:buChar char="•"/>
            </a:pPr>
            <a:r>
              <a:rPr lang="en-GB">
                <a:solidFill>
                  <a:srgbClr val="4F81BD"/>
                </a:solidFill>
                <a:latin typeface="Calibri"/>
                <a:ea typeface="Calibri"/>
                <a:cs typeface="Calibri"/>
                <a:sym typeface="Calibri"/>
              </a:rPr>
              <a:t>As pessoas com deficiência se sentirão e serão respeitadas e ganharão mais confiança. </a:t>
            </a:r>
            <a:endParaRPr/>
          </a:p>
          <a:p>
            <a:pPr marL="228600" marR="60325" lvl="0" indent="-228600" algn="l" rtl="0">
              <a:lnSpc>
                <a:spcPct val="115000"/>
              </a:lnSpc>
              <a:spcBef>
                <a:spcPts val="0"/>
              </a:spcBef>
              <a:spcAft>
                <a:spcPts val="0"/>
              </a:spcAft>
              <a:buClr>
                <a:srgbClr val="4F81BD"/>
              </a:buClr>
              <a:buSzPts val="1200"/>
              <a:buFont typeface="Arial"/>
              <a:buChar char="•"/>
            </a:pPr>
            <a:r>
              <a:rPr lang="en-GB">
                <a:solidFill>
                  <a:srgbClr val="4F81BD"/>
                </a:solidFill>
                <a:latin typeface="Calibri"/>
                <a:ea typeface="Calibri"/>
                <a:cs typeface="Calibri"/>
                <a:sym typeface="Calibri"/>
              </a:rPr>
              <a:t>As pessoas com deficiência poderão se casar. </a:t>
            </a:r>
            <a:endParaRPr/>
          </a:p>
          <a:p>
            <a:pPr marL="228600" marR="60325" lvl="0" indent="-228600" algn="l" rtl="0">
              <a:lnSpc>
                <a:spcPct val="115000"/>
              </a:lnSpc>
              <a:spcBef>
                <a:spcPts val="0"/>
              </a:spcBef>
              <a:spcAft>
                <a:spcPts val="0"/>
              </a:spcAft>
              <a:buClr>
                <a:srgbClr val="4F81BD"/>
              </a:buClr>
              <a:buSzPts val="1200"/>
              <a:buFont typeface="Arial"/>
              <a:buChar char="•"/>
            </a:pPr>
            <a:r>
              <a:rPr lang="en-GB">
                <a:solidFill>
                  <a:srgbClr val="4F81BD"/>
                </a:solidFill>
                <a:latin typeface="Calibri"/>
                <a:ea typeface="Calibri"/>
                <a:cs typeface="Calibri"/>
                <a:sym typeface="Calibri"/>
              </a:rPr>
              <a:t>Serão capazes de alugar ou comprar uma casa. </a:t>
            </a:r>
            <a:endParaRPr/>
          </a:p>
          <a:p>
            <a:pPr marL="228600" marR="60325" lvl="0" indent="-228600" algn="l" rtl="0">
              <a:lnSpc>
                <a:spcPct val="115000"/>
              </a:lnSpc>
              <a:spcBef>
                <a:spcPts val="0"/>
              </a:spcBef>
              <a:spcAft>
                <a:spcPts val="0"/>
              </a:spcAft>
              <a:buClr>
                <a:srgbClr val="4F81BD"/>
              </a:buClr>
              <a:buSzPts val="1200"/>
              <a:buFont typeface="Arial"/>
              <a:buChar char="•"/>
            </a:pPr>
            <a:r>
              <a:rPr lang="en-GB">
                <a:solidFill>
                  <a:srgbClr val="4F81BD"/>
                </a:solidFill>
                <a:latin typeface="Calibri"/>
                <a:ea typeface="Calibri"/>
                <a:cs typeface="Calibri"/>
                <a:sym typeface="Calibri"/>
              </a:rPr>
              <a:t>Serão capazes de decidir como gastar seu dinheiro. </a:t>
            </a:r>
            <a:endParaRPr/>
          </a:p>
          <a:p>
            <a:pPr marL="228600" marR="60325" lvl="0" indent="-228600" algn="l" rtl="0">
              <a:lnSpc>
                <a:spcPct val="115000"/>
              </a:lnSpc>
              <a:spcBef>
                <a:spcPts val="0"/>
              </a:spcBef>
              <a:spcAft>
                <a:spcPts val="0"/>
              </a:spcAft>
              <a:buClr>
                <a:srgbClr val="4F81BD"/>
              </a:buClr>
              <a:buSzPts val="1200"/>
              <a:buFont typeface="Arial"/>
              <a:buChar char="•"/>
            </a:pPr>
            <a:r>
              <a:rPr lang="en-GB">
                <a:solidFill>
                  <a:srgbClr val="4F81BD"/>
                </a:solidFill>
                <a:latin typeface="Calibri"/>
                <a:ea typeface="Calibri"/>
                <a:cs typeface="Calibri"/>
                <a:sym typeface="Calibri"/>
              </a:rPr>
              <a:t>A institucionalização forçada será encerrada e as pessoas poderão decidir onde viver. </a:t>
            </a:r>
            <a:endParaRPr/>
          </a:p>
          <a:p>
            <a:pPr marL="228600" marR="60325" lvl="0" indent="-228600" algn="l" rtl="0">
              <a:lnSpc>
                <a:spcPct val="115000"/>
              </a:lnSpc>
              <a:spcBef>
                <a:spcPts val="0"/>
              </a:spcBef>
              <a:spcAft>
                <a:spcPts val="0"/>
              </a:spcAft>
              <a:buClr>
                <a:srgbClr val="4F81BD"/>
              </a:buClr>
              <a:buSzPts val="1200"/>
              <a:buFont typeface="Arial"/>
              <a:buChar char="•"/>
            </a:pPr>
            <a:r>
              <a:rPr lang="en-GB">
                <a:solidFill>
                  <a:srgbClr val="4F81BD"/>
                </a:solidFill>
                <a:latin typeface="Calibri"/>
                <a:ea typeface="Calibri"/>
                <a:cs typeface="Calibri"/>
                <a:sym typeface="Calibri"/>
              </a:rPr>
              <a:t>Outros se familiarizarão com as suas preferências, terão que ouvi-las e respeitar suas decisões. </a:t>
            </a:r>
            <a:endParaRPr/>
          </a:p>
          <a:p>
            <a:pPr marL="228600" marR="60325" lvl="0" indent="-228600" algn="l" rtl="0">
              <a:lnSpc>
                <a:spcPct val="115000"/>
              </a:lnSpc>
              <a:spcBef>
                <a:spcPts val="0"/>
              </a:spcBef>
              <a:spcAft>
                <a:spcPts val="0"/>
              </a:spcAft>
              <a:buClr>
                <a:srgbClr val="4F81BD"/>
              </a:buClr>
              <a:buSzPts val="1200"/>
              <a:buFont typeface="Arial"/>
              <a:buChar char="•"/>
            </a:pPr>
            <a:r>
              <a:rPr lang="en-GB">
                <a:solidFill>
                  <a:srgbClr val="4F81BD"/>
                </a:solidFill>
                <a:latin typeface="Calibri"/>
                <a:ea typeface="Calibri"/>
                <a:cs typeface="Calibri"/>
                <a:sym typeface="Calibri"/>
              </a:rPr>
              <a:t>As pessoas com deficiência poderão encontrar apoio para tomar decisões com base em sua própria vontade e preferências, em vez dos outros tomarem decisões por elas com base na percepção do que é melhor para elas.</a:t>
            </a:r>
            <a:endParaRPr/>
          </a:p>
          <a:p>
            <a:pPr marL="0" lvl="0" indent="0" algn="l" rtl="0">
              <a:spcBef>
                <a:spcPts val="0"/>
              </a:spcBef>
              <a:spcAft>
                <a:spcPts val="0"/>
              </a:spcAft>
              <a:buNone/>
            </a:pPr>
            <a:endParaRPr/>
          </a:p>
        </p:txBody>
      </p:sp>
      <p:sp>
        <p:nvSpPr>
          <p:cNvPr id="1141" name="Google Shape;1141;p137:notes"/>
          <p:cNvSpPr txBox="1">
            <a:spLocks noGrp="1"/>
          </p:cNvSpPr>
          <p:nvPr>
            <p:ph type="sldNum" idx="12"/>
          </p:nvPr>
        </p:nvSpPr>
        <p:spPr>
          <a:xfrm>
            <a:off x="3856737" y="9442154"/>
            <a:ext cx="2950475" cy="49877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139</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14:notes"/>
          <p:cNvSpPr>
            <a:spLocks noGrp="1" noRot="1" noChangeAspect="1"/>
          </p:cNvSpPr>
          <p:nvPr>
            <p:ph type="sldImg" idx="2"/>
          </p:nvPr>
        </p:nvSpPr>
        <p:spPr>
          <a:xfrm>
            <a:off x="638175" y="496888"/>
            <a:ext cx="5530850" cy="3111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1" name="Google Shape;181;p14:notes"/>
          <p:cNvSpPr txBox="1">
            <a:spLocks noGrp="1"/>
          </p:cNvSpPr>
          <p:nvPr>
            <p:ph type="body" idx="1"/>
          </p:nvPr>
        </p:nvSpPr>
        <p:spPr>
          <a:xfrm>
            <a:off x="680091" y="3608763"/>
            <a:ext cx="5447030" cy="583339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200" b="0" i="0" u="none" strike="noStrike">
                <a:solidFill>
                  <a:schemeClr val="dk1"/>
                </a:solidFill>
                <a:latin typeface="Calibri"/>
                <a:ea typeface="Calibri"/>
                <a:cs typeface="Calibri"/>
                <a:sym typeface="Calibri"/>
              </a:rPr>
              <a:t>A discriminação é o resultado de fatores complexos que precisam ser abordados em diferentes níveis. </a:t>
            </a:r>
            <a:endParaRPr/>
          </a:p>
          <a:p>
            <a:pPr marL="171450" lvl="0" indent="-171450" algn="l" rtl="0">
              <a:spcBef>
                <a:spcPts val="0"/>
              </a:spcBef>
              <a:spcAft>
                <a:spcPts val="0"/>
              </a:spcAft>
              <a:buClr>
                <a:schemeClr val="dk1"/>
              </a:buClr>
              <a:buSzPts val="1200"/>
              <a:buFont typeface="Arial"/>
              <a:buChar char="•"/>
            </a:pPr>
            <a:r>
              <a:rPr lang="en-GB"/>
              <a:t>Para combater a discriminação é necessário enfrentar a desinformação, o preconceito e o medo da diferença que algumas pessoas podem ter contra determinados grupos e que podem levar a atitudes discriminatórias. Atitudes e comportamentos discriminatórios podem ser conscientes ou  inconscientes. Às vezes, as pessoas não estão cientes de que seu comportamento é discriminatório porque internalizaram certas crenças e normas sociais durante toda a vida.</a:t>
            </a:r>
            <a:endParaRPr/>
          </a:p>
          <a:p>
            <a:pPr marL="171450" lvl="0" indent="-171450" algn="l" rtl="0">
              <a:spcBef>
                <a:spcPts val="0"/>
              </a:spcBef>
              <a:spcAft>
                <a:spcPts val="0"/>
              </a:spcAft>
              <a:buClr>
                <a:schemeClr val="dk1"/>
              </a:buClr>
              <a:buSzPts val="1200"/>
              <a:buFont typeface="Arial"/>
              <a:buChar char="•"/>
            </a:pPr>
            <a:r>
              <a:rPr lang="en-GB" sz="1200" b="0" i="0" u="none" strike="noStrike">
                <a:solidFill>
                  <a:schemeClr val="dk1"/>
                </a:solidFill>
                <a:latin typeface="Calibri"/>
                <a:ea typeface="Calibri"/>
                <a:cs typeface="Calibri"/>
                <a:sym typeface="Calibri"/>
              </a:rPr>
              <a:t>A discriminação também ocorre em nível sistêmico e, como consequência, precisa ser abordada nesse nível: isso é frequentemente referido como “discriminação institucionalizada” ou “discriminação sistêmica”. </a:t>
            </a:r>
            <a:endParaRPr/>
          </a:p>
          <a:p>
            <a:pPr marL="171450" lvl="0" indent="-171450" algn="l" rtl="0">
              <a:spcBef>
                <a:spcPts val="0"/>
              </a:spcBef>
              <a:spcAft>
                <a:spcPts val="0"/>
              </a:spcAft>
              <a:buClr>
                <a:schemeClr val="dk1"/>
              </a:buClr>
              <a:buSzPts val="1200"/>
              <a:buFont typeface="Arial"/>
              <a:buChar char="•"/>
            </a:pPr>
            <a:r>
              <a:rPr lang="en-GB"/>
              <a:t>Leis discriminatórias, políticas, discriminação enraizada nos sistemas de saúde ou assistência social, pobreza e desigualdades de poder na sociedade também são exemplos de fatores que impedem as pessoas de usufruírem de seus direitos e podem fazer com que sintam que os esforços para mudar a situação e obter reparação são inúteis. Embora esses problemas sistêmicos possam parecer mais difíceis de resolver, muito pode ser feito nesse nível.</a:t>
            </a:r>
            <a:endParaRPr/>
          </a:p>
          <a:p>
            <a:pPr marL="0" lvl="0" indent="0" algn="l" rtl="0">
              <a:spcBef>
                <a:spcPts val="0"/>
              </a:spcBef>
              <a:spcAft>
                <a:spcPts val="0"/>
              </a:spcAft>
              <a:buNone/>
            </a:pPr>
            <a:br>
              <a:rPr lang="en-GB" sz="1200" b="0" i="0" u="none" strike="noStrike">
                <a:solidFill>
                  <a:schemeClr val="dk1"/>
                </a:solidFill>
                <a:latin typeface="Calibri"/>
                <a:ea typeface="Calibri"/>
                <a:cs typeface="Calibri"/>
                <a:sym typeface="Calibri"/>
              </a:rPr>
            </a:br>
            <a:endParaRPr sz="1200" b="0" i="0" u="none" strike="noStrike">
              <a:solidFill>
                <a:schemeClr val="dk1"/>
              </a:solidFill>
              <a:latin typeface="Calibri"/>
              <a:ea typeface="Calibri"/>
              <a:cs typeface="Calibri"/>
              <a:sym typeface="Calibri"/>
            </a:endParaRPr>
          </a:p>
          <a:p>
            <a:pPr marL="0" lvl="0" indent="0" algn="l" rtl="0">
              <a:spcBef>
                <a:spcPts val="0"/>
              </a:spcBef>
              <a:spcAft>
                <a:spcPts val="0"/>
              </a:spcAft>
              <a:buNone/>
            </a:pPr>
            <a:r>
              <a:rPr lang="en-GB"/>
              <a:t>Explique aos participantes que este treinamento se concentra mais na discriminação do que no estigma,</a:t>
            </a:r>
            <a:endParaRPr/>
          </a:p>
          <a:p>
            <a:pPr marL="0" lvl="0" indent="0" algn="l" rtl="0">
              <a:spcBef>
                <a:spcPts val="0"/>
              </a:spcBef>
              <a:spcAft>
                <a:spcPts val="0"/>
              </a:spcAft>
              <a:buNone/>
            </a:pPr>
            <a:r>
              <a:rPr lang="en-GB"/>
              <a:t>porque dá às pessoas a oportunidade de considerar o problema como um todo e pode motivá-las a defender mudanças nas leis, políticas e outras questões sistêmicas, bem como orientá-las na abordagem de atitudes negativas.</a:t>
            </a:r>
            <a:endParaRPr/>
          </a:p>
        </p:txBody>
      </p:sp>
      <p:sp>
        <p:nvSpPr>
          <p:cNvPr id="182" name="Google Shape;182;p14:notes"/>
          <p:cNvSpPr txBox="1">
            <a:spLocks noGrp="1"/>
          </p:cNvSpPr>
          <p:nvPr>
            <p:ph type="sldNum" idx="12"/>
          </p:nvPr>
        </p:nvSpPr>
        <p:spPr>
          <a:xfrm>
            <a:off x="3856737" y="9442154"/>
            <a:ext cx="2950475" cy="49877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14</a:t>
            </a:fld>
            <a:endParaRPr/>
          </a:p>
        </p:txBody>
      </p:sp>
    </p:spTree>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5"/>
        <p:cNvGrpSpPr/>
        <p:nvPr/>
      </p:nvGrpSpPr>
      <p:grpSpPr>
        <a:xfrm>
          <a:off x="0" y="0"/>
          <a:ext cx="0" cy="0"/>
          <a:chOff x="0" y="0"/>
          <a:chExt cx="0" cy="0"/>
        </a:xfrm>
      </p:grpSpPr>
      <p:sp>
        <p:nvSpPr>
          <p:cNvPr id="1146" name="Google Shape;1146;p138:notes"/>
          <p:cNvSpPr>
            <a:spLocks noGrp="1" noRot="1" noChangeAspect="1"/>
          </p:cNvSpPr>
          <p:nvPr>
            <p:ph type="sldImg" idx="2"/>
          </p:nvPr>
        </p:nvSpPr>
        <p:spPr>
          <a:xfrm>
            <a:off x="423863" y="1243013"/>
            <a:ext cx="5961062"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47" name="Google Shape;1147;p138:notes"/>
          <p:cNvSpPr txBox="1">
            <a:spLocks noGrp="1"/>
          </p:cNvSpPr>
          <p:nvPr>
            <p:ph type="body" idx="1"/>
          </p:nvPr>
        </p:nvSpPr>
        <p:spPr>
          <a:xfrm>
            <a:off x="680879" y="4784070"/>
            <a:ext cx="5447030" cy="3914239"/>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b="1">
                <a:solidFill>
                  <a:srgbClr val="4F81BD"/>
                </a:solidFill>
                <a:latin typeface="Calibri"/>
                <a:ea typeface="Calibri"/>
                <a:cs typeface="Calibri"/>
                <a:sym typeface="Calibri"/>
              </a:rPr>
              <a:t>Tempo para este </a:t>
            </a:r>
            <a:r>
              <a:rPr lang="en-GB" b="1">
                <a:solidFill>
                  <a:srgbClr val="4F81BD"/>
                </a:solidFill>
              </a:rPr>
              <a:t>tema</a:t>
            </a:r>
            <a:r>
              <a:rPr lang="en-GB" b="1">
                <a:solidFill>
                  <a:srgbClr val="4F81BD"/>
                </a:solidFill>
                <a:latin typeface="Calibri"/>
                <a:ea typeface="Calibri"/>
                <a:cs typeface="Calibri"/>
                <a:sym typeface="Calibri"/>
              </a:rPr>
              <a:t>. </a:t>
            </a:r>
            <a:endParaRPr/>
          </a:p>
          <a:p>
            <a:pPr marL="0" lvl="0" indent="0" algn="l" rtl="0">
              <a:spcBef>
                <a:spcPts val="0"/>
              </a:spcBef>
              <a:spcAft>
                <a:spcPts val="0"/>
              </a:spcAft>
              <a:buNone/>
            </a:pPr>
            <a:r>
              <a:rPr lang="en-GB">
                <a:latin typeface="Calibri"/>
                <a:ea typeface="Calibri"/>
                <a:cs typeface="Calibri"/>
                <a:sym typeface="Calibri"/>
              </a:rPr>
              <a:t>Aproximadamente 30 minutos. </a:t>
            </a:r>
            <a:endParaRPr/>
          </a:p>
        </p:txBody>
      </p:sp>
      <p:sp>
        <p:nvSpPr>
          <p:cNvPr id="1148" name="Google Shape;1148;p138:notes"/>
          <p:cNvSpPr txBox="1">
            <a:spLocks noGrp="1"/>
          </p:cNvSpPr>
          <p:nvPr>
            <p:ph type="sldNum" idx="12"/>
          </p:nvPr>
        </p:nvSpPr>
        <p:spPr>
          <a:xfrm>
            <a:off x="3856737" y="9442154"/>
            <a:ext cx="2950475" cy="49877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140</a:t>
            </a:fld>
            <a:endParaRPr/>
          </a:p>
        </p:txBody>
      </p:sp>
    </p:spTree>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1"/>
        <p:cNvGrpSpPr/>
        <p:nvPr/>
      </p:nvGrpSpPr>
      <p:grpSpPr>
        <a:xfrm>
          <a:off x="0" y="0"/>
          <a:ext cx="0" cy="0"/>
          <a:chOff x="0" y="0"/>
          <a:chExt cx="0" cy="0"/>
        </a:xfrm>
      </p:grpSpPr>
      <p:sp>
        <p:nvSpPr>
          <p:cNvPr id="1152" name="Google Shape;1152;p139:notes"/>
          <p:cNvSpPr>
            <a:spLocks noGrp="1" noRot="1" noChangeAspect="1"/>
          </p:cNvSpPr>
          <p:nvPr>
            <p:ph type="sldImg" idx="2"/>
          </p:nvPr>
        </p:nvSpPr>
        <p:spPr>
          <a:xfrm>
            <a:off x="423863" y="1243013"/>
            <a:ext cx="5961062"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53" name="Google Shape;1153;p139:notes"/>
          <p:cNvSpPr txBox="1">
            <a:spLocks noGrp="1"/>
          </p:cNvSpPr>
          <p:nvPr>
            <p:ph type="body" idx="1"/>
          </p:nvPr>
        </p:nvSpPr>
        <p:spPr>
          <a:xfrm>
            <a:off x="680879" y="4784070"/>
            <a:ext cx="5447030" cy="3914239"/>
          </a:xfrm>
          <a:prstGeom prst="rect">
            <a:avLst/>
          </a:prstGeom>
          <a:noFill/>
          <a:ln>
            <a:noFill/>
          </a:ln>
        </p:spPr>
        <p:txBody>
          <a:bodyPr spcFirstLastPara="1" wrap="square" lIns="91425" tIns="45700" rIns="91425" bIns="45700" anchor="t" anchorCtr="0">
            <a:noAutofit/>
          </a:bodyPr>
          <a:lstStyle/>
          <a:p>
            <a:pPr marL="0" marR="60325" lvl="0" indent="0" algn="l" rtl="0">
              <a:lnSpc>
                <a:spcPct val="115000"/>
              </a:lnSpc>
              <a:spcBef>
                <a:spcPts val="0"/>
              </a:spcBef>
              <a:spcAft>
                <a:spcPts val="0"/>
              </a:spcAft>
              <a:buNone/>
            </a:pPr>
            <a:r>
              <a:rPr lang="en-GB" b="1" i="1">
                <a:latin typeface="Calibri"/>
                <a:ea typeface="Calibri"/>
                <a:cs typeface="Calibri"/>
                <a:sym typeface="Calibri"/>
              </a:rPr>
              <a:t>Exercício 6.1: Discussão do Artigo 16 (</a:t>
            </a:r>
            <a:r>
              <a:rPr lang="en-GB" b="1" i="1" u="sng">
                <a:solidFill>
                  <a:srgbClr val="0000FF"/>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22</a:t>
            </a:r>
            <a:r>
              <a:rPr lang="en-GB" b="1" i="1">
                <a:latin typeface="Calibri"/>
                <a:ea typeface="Calibri"/>
                <a:cs typeface="Calibri"/>
                <a:sym typeface="Calibri"/>
              </a:rPr>
              <a:t>),(</a:t>
            </a:r>
            <a:r>
              <a:rPr lang="en-GB" b="1" i="1" u="sng">
                <a:solidFill>
                  <a:srgbClr val="0000FF"/>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21</a:t>
            </a:r>
            <a:r>
              <a:rPr lang="en-GB" b="1" i="1">
                <a:latin typeface="Calibri"/>
                <a:ea typeface="Calibri"/>
                <a:cs typeface="Calibri"/>
                <a:sym typeface="Calibri"/>
              </a:rPr>
              <a:t>) da CDPD – Proteção contra a exploração, a violência e o abuso (15 minutos) </a:t>
            </a:r>
            <a:endParaRPr/>
          </a:p>
          <a:p>
            <a:pPr marL="0" marR="60325" lvl="0" indent="0" algn="l" rtl="0">
              <a:lnSpc>
                <a:spcPct val="115000"/>
              </a:lnSpc>
              <a:spcBef>
                <a:spcPts val="0"/>
              </a:spcBef>
              <a:spcAft>
                <a:spcPts val="0"/>
              </a:spcAft>
              <a:buNone/>
            </a:pPr>
            <a:r>
              <a:rPr lang="en-GB">
                <a:solidFill>
                  <a:srgbClr val="4F81BD"/>
                </a:solidFill>
                <a:latin typeface="Calibri"/>
                <a:ea typeface="Calibri"/>
                <a:cs typeface="Calibri"/>
                <a:sym typeface="Calibri"/>
              </a:rPr>
              <a:t>  </a:t>
            </a:r>
            <a:endParaRPr>
              <a:latin typeface="Calibri"/>
              <a:ea typeface="Calibri"/>
              <a:cs typeface="Calibri"/>
              <a:sym typeface="Calibri"/>
            </a:endParaRPr>
          </a:p>
          <a:p>
            <a:pPr marL="0" marR="60325" lvl="0" indent="0" algn="l" rtl="0">
              <a:lnSpc>
                <a:spcPct val="115000"/>
              </a:lnSpc>
              <a:spcBef>
                <a:spcPts val="0"/>
              </a:spcBef>
              <a:spcAft>
                <a:spcPts val="0"/>
              </a:spcAft>
              <a:buNone/>
            </a:pPr>
            <a:r>
              <a:rPr lang="en-GB">
                <a:solidFill>
                  <a:srgbClr val="4F81BD"/>
                </a:solidFill>
                <a:latin typeface="Calibri"/>
                <a:ea typeface="Calibri"/>
                <a:cs typeface="Calibri"/>
                <a:sym typeface="Calibri"/>
              </a:rPr>
              <a:t>Novamente, pode ser necessário ler o Artigo 16 da CDPD junto com os participantes e fornecer qualquer explicação necessária.</a:t>
            </a:r>
            <a:endParaRPr>
              <a:latin typeface="Calibri"/>
              <a:ea typeface="Calibri"/>
              <a:cs typeface="Calibri"/>
              <a:sym typeface="Calibri"/>
            </a:endParaRPr>
          </a:p>
          <a:p>
            <a:pPr marL="0" marR="60325" lvl="0" indent="0" algn="l" rtl="0">
              <a:lnSpc>
                <a:spcPct val="115000"/>
              </a:lnSpc>
              <a:spcBef>
                <a:spcPts val="0"/>
              </a:spcBef>
              <a:spcAft>
                <a:spcPts val="0"/>
              </a:spcAft>
              <a:buNone/>
            </a:pPr>
            <a:r>
              <a:rPr lang="en-GB">
                <a:solidFill>
                  <a:srgbClr val="4F81BD"/>
                </a:solidFill>
                <a:latin typeface="Calibri"/>
                <a:ea typeface="Calibri"/>
                <a:cs typeface="Calibri"/>
                <a:sym typeface="Calibri"/>
              </a:rPr>
              <a:t> </a:t>
            </a:r>
            <a:endParaRPr>
              <a:latin typeface="Calibri"/>
              <a:ea typeface="Calibri"/>
              <a:cs typeface="Calibri"/>
              <a:sym typeface="Calibri"/>
            </a:endParaRPr>
          </a:p>
          <a:p>
            <a:pPr marL="0" marR="60325" lvl="0" indent="0" algn="just" rtl="0">
              <a:lnSpc>
                <a:spcPct val="115000"/>
              </a:lnSpc>
              <a:spcBef>
                <a:spcPts val="0"/>
              </a:spcBef>
              <a:spcAft>
                <a:spcPts val="0"/>
              </a:spcAft>
              <a:buNone/>
            </a:pPr>
            <a:r>
              <a:rPr lang="en-GB">
                <a:solidFill>
                  <a:srgbClr val="000000"/>
                </a:solidFill>
                <a:latin typeface="Calibri"/>
                <a:ea typeface="Calibri"/>
                <a:cs typeface="Calibri"/>
                <a:sym typeface="Calibri"/>
              </a:rPr>
              <a:t>Os Estados Partes tomarão todas as medidas legislativas, administrativas, sociais, educativas e outras medidas apropriadas para proteger as pessoas com deficiência, tanto dentro como fora do lar, contra todas as formas de exploração, violência e abuso, incluindo os aspectos relacionados ao gênero. </a:t>
            </a:r>
            <a:endParaRPr>
              <a:latin typeface="Calibri"/>
              <a:ea typeface="Calibri"/>
              <a:cs typeface="Calibri"/>
              <a:sym typeface="Calibri"/>
            </a:endParaRPr>
          </a:p>
          <a:p>
            <a:pPr marL="0" marR="60325" lvl="0" indent="0" algn="just" rtl="0">
              <a:lnSpc>
                <a:spcPct val="115000"/>
              </a:lnSpc>
              <a:spcBef>
                <a:spcPts val="0"/>
              </a:spcBef>
              <a:spcAft>
                <a:spcPts val="0"/>
              </a:spcAft>
              <a:buNone/>
            </a:pPr>
            <a:endParaRPr sz="1600">
              <a:solidFill>
                <a:srgbClr val="8064A2"/>
              </a:solidFill>
              <a:latin typeface="Calibri"/>
              <a:ea typeface="Calibri"/>
              <a:cs typeface="Calibri"/>
              <a:sym typeface="Calibri"/>
            </a:endParaRPr>
          </a:p>
          <a:p>
            <a:pPr marL="0" marR="60325" lvl="0" indent="0" algn="just" rtl="0">
              <a:lnSpc>
                <a:spcPct val="115000"/>
              </a:lnSpc>
              <a:spcBef>
                <a:spcPts val="0"/>
              </a:spcBef>
              <a:spcAft>
                <a:spcPts val="0"/>
              </a:spcAft>
              <a:buNone/>
            </a:pPr>
            <a:r>
              <a:rPr lang="en-GB" sz="1600">
                <a:solidFill>
                  <a:srgbClr val="8064A2"/>
                </a:solidFill>
                <a:latin typeface="Calibri"/>
                <a:ea typeface="Calibri"/>
                <a:cs typeface="Calibri"/>
                <a:sym typeface="Calibri"/>
              </a:rPr>
              <a:t>Os países devem criar leis e regras para garantir que as pessoas com deficiência sejam protegidas dentro e fora de suas casas contra a violência e contra a exploração ou o abuso. </a:t>
            </a:r>
            <a:endParaRPr/>
          </a:p>
          <a:p>
            <a:pPr marL="0" marR="60325" lvl="0" indent="0" algn="just" rtl="0">
              <a:lnSpc>
                <a:spcPct val="115000"/>
              </a:lnSpc>
              <a:spcBef>
                <a:spcPts val="0"/>
              </a:spcBef>
              <a:spcAft>
                <a:spcPts val="0"/>
              </a:spcAft>
              <a:buNone/>
            </a:pPr>
            <a:endParaRPr>
              <a:latin typeface="Calibri"/>
              <a:ea typeface="Calibri"/>
              <a:cs typeface="Calibri"/>
              <a:sym typeface="Calibri"/>
            </a:endParaRPr>
          </a:p>
          <a:p>
            <a:pPr marL="0" lvl="0" indent="0" algn="l" rtl="0">
              <a:spcBef>
                <a:spcPts val="0"/>
              </a:spcBef>
              <a:spcAft>
                <a:spcPts val="0"/>
              </a:spcAft>
              <a:buNone/>
            </a:pPr>
            <a:endParaRPr/>
          </a:p>
        </p:txBody>
      </p:sp>
      <p:sp>
        <p:nvSpPr>
          <p:cNvPr id="1154" name="Google Shape;1154;p139:notes"/>
          <p:cNvSpPr txBox="1">
            <a:spLocks noGrp="1"/>
          </p:cNvSpPr>
          <p:nvPr>
            <p:ph type="sldNum" idx="12"/>
          </p:nvPr>
        </p:nvSpPr>
        <p:spPr>
          <a:xfrm>
            <a:off x="3856737" y="9442154"/>
            <a:ext cx="2950475" cy="49877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141</a:t>
            </a:fld>
            <a:endParaRPr/>
          </a:p>
        </p:txBody>
      </p:sp>
    </p:spTree>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9"/>
        <p:cNvGrpSpPr/>
        <p:nvPr/>
      </p:nvGrpSpPr>
      <p:grpSpPr>
        <a:xfrm>
          <a:off x="0" y="0"/>
          <a:ext cx="0" cy="0"/>
          <a:chOff x="0" y="0"/>
          <a:chExt cx="0" cy="0"/>
        </a:xfrm>
      </p:grpSpPr>
      <p:sp>
        <p:nvSpPr>
          <p:cNvPr id="1160" name="Google Shape;1160;p140:notes"/>
          <p:cNvSpPr>
            <a:spLocks noGrp="1" noRot="1" noChangeAspect="1"/>
          </p:cNvSpPr>
          <p:nvPr>
            <p:ph type="sldImg" idx="2"/>
          </p:nvPr>
        </p:nvSpPr>
        <p:spPr>
          <a:xfrm>
            <a:off x="423863" y="1243013"/>
            <a:ext cx="5961062"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61" name="Google Shape;1161;p140:notes"/>
          <p:cNvSpPr txBox="1">
            <a:spLocks noGrp="1"/>
          </p:cNvSpPr>
          <p:nvPr>
            <p:ph type="body" idx="1"/>
          </p:nvPr>
        </p:nvSpPr>
        <p:spPr>
          <a:xfrm>
            <a:off x="680879" y="4784070"/>
            <a:ext cx="5447030" cy="3914239"/>
          </a:xfrm>
          <a:prstGeom prst="rect">
            <a:avLst/>
          </a:prstGeom>
          <a:noFill/>
          <a:ln>
            <a:noFill/>
          </a:ln>
        </p:spPr>
        <p:txBody>
          <a:bodyPr spcFirstLastPara="1" wrap="square" lIns="91425" tIns="45700" rIns="91425" bIns="45700" anchor="t" anchorCtr="0">
            <a:noAutofit/>
          </a:bodyPr>
          <a:lstStyle/>
          <a:p>
            <a:pPr marL="0" marR="60325" lvl="0" indent="0" algn="just" rtl="0">
              <a:lnSpc>
                <a:spcPct val="115000"/>
              </a:lnSpc>
              <a:spcBef>
                <a:spcPts val="0"/>
              </a:spcBef>
              <a:spcAft>
                <a:spcPts val="0"/>
              </a:spcAft>
              <a:buNone/>
            </a:pPr>
            <a:r>
              <a:rPr lang="en-GB">
                <a:solidFill>
                  <a:srgbClr val="000000"/>
                </a:solidFill>
                <a:latin typeface="Calibri"/>
                <a:ea typeface="Calibri"/>
                <a:cs typeface="Calibri"/>
                <a:sym typeface="Calibri"/>
              </a:rPr>
              <a:t>2. </a:t>
            </a:r>
            <a:r>
              <a:rPr lang="en-GB"/>
              <a:t>Os Estados Partes também tomarão todas as medidas apropriadas para prevenir todas as formas de exploração, violência e abuso, assegurando, inter alia, as formas apropriadas de assistência sensível ao gênero e à idade e o apoio às pessoas com deficiência e suas famílias e prestadores de cuidados, incluindo através da disponibilização de informação e educação sobre como evitar, reconhecer e comunicar situações de exploração, violência e abuso. Os Estados Partes assegurarão que os serviços de proteção levem em conta a idade, o gênero e a deficiência das pessoas. </a:t>
            </a:r>
            <a:endParaRPr>
              <a:latin typeface="Calibri"/>
              <a:ea typeface="Calibri"/>
              <a:cs typeface="Calibri"/>
              <a:sym typeface="Calibri"/>
            </a:endParaRPr>
          </a:p>
          <a:p>
            <a:pPr marL="0" marR="60325" lvl="0" indent="0" algn="just" rtl="0">
              <a:lnSpc>
                <a:spcPct val="115000"/>
              </a:lnSpc>
              <a:spcBef>
                <a:spcPts val="0"/>
              </a:spcBef>
              <a:spcAft>
                <a:spcPts val="0"/>
              </a:spcAft>
              <a:buNone/>
            </a:pPr>
            <a:endParaRPr/>
          </a:p>
          <a:p>
            <a:pPr marL="0" marR="60325" lvl="0" indent="0" algn="just" rtl="0">
              <a:lnSpc>
                <a:spcPct val="115000"/>
              </a:lnSpc>
              <a:spcBef>
                <a:spcPts val="0"/>
              </a:spcBef>
              <a:spcAft>
                <a:spcPts val="0"/>
              </a:spcAft>
              <a:buNone/>
            </a:pPr>
            <a:r>
              <a:rPr lang="en-GB" sz="1600">
                <a:solidFill>
                  <a:srgbClr val="7030A0"/>
                </a:solidFill>
              </a:rPr>
              <a:t>Os países devem evitar abusos, dando apoio, informação e treinamento às pessoas com deficiência, seus familiares e cuidadores. Todos devem aprender a evitar, reconhecer e denunciar a violência e o abuso. Eles devem garantir que o apoio para evitar abusos leve em conta mulheres, idosos, crianças e pessoas com diferentes tipos de deficiências. </a:t>
            </a:r>
            <a:endParaRPr/>
          </a:p>
        </p:txBody>
      </p:sp>
      <p:sp>
        <p:nvSpPr>
          <p:cNvPr id="1162" name="Google Shape;1162;p140:notes"/>
          <p:cNvSpPr txBox="1">
            <a:spLocks noGrp="1"/>
          </p:cNvSpPr>
          <p:nvPr>
            <p:ph type="sldNum" idx="12"/>
          </p:nvPr>
        </p:nvSpPr>
        <p:spPr>
          <a:xfrm>
            <a:off x="3856737" y="9442154"/>
            <a:ext cx="2950475" cy="49877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142</a:t>
            </a:fld>
            <a:endParaRPr/>
          </a:p>
        </p:txBody>
      </p:sp>
    </p:spTree>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7"/>
        <p:cNvGrpSpPr/>
        <p:nvPr/>
      </p:nvGrpSpPr>
      <p:grpSpPr>
        <a:xfrm>
          <a:off x="0" y="0"/>
          <a:ext cx="0" cy="0"/>
          <a:chOff x="0" y="0"/>
          <a:chExt cx="0" cy="0"/>
        </a:xfrm>
      </p:grpSpPr>
      <p:sp>
        <p:nvSpPr>
          <p:cNvPr id="1168" name="Google Shape;1168;p141:notes"/>
          <p:cNvSpPr>
            <a:spLocks noGrp="1" noRot="1" noChangeAspect="1"/>
          </p:cNvSpPr>
          <p:nvPr>
            <p:ph type="sldImg" idx="2"/>
          </p:nvPr>
        </p:nvSpPr>
        <p:spPr>
          <a:xfrm>
            <a:off x="423863" y="1243013"/>
            <a:ext cx="5961062"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69" name="Google Shape;1169;p141:notes"/>
          <p:cNvSpPr txBox="1">
            <a:spLocks noGrp="1"/>
          </p:cNvSpPr>
          <p:nvPr>
            <p:ph type="body" idx="1"/>
          </p:nvPr>
        </p:nvSpPr>
        <p:spPr>
          <a:xfrm>
            <a:off x="680879" y="4784070"/>
            <a:ext cx="5447030" cy="3914239"/>
          </a:xfrm>
          <a:prstGeom prst="rect">
            <a:avLst/>
          </a:prstGeom>
          <a:noFill/>
          <a:ln>
            <a:noFill/>
          </a:ln>
        </p:spPr>
        <p:txBody>
          <a:bodyPr spcFirstLastPara="1" wrap="square" lIns="91425" tIns="45700" rIns="91425" bIns="45700" anchor="t" anchorCtr="0">
            <a:noAutofit/>
          </a:bodyPr>
          <a:lstStyle/>
          <a:p>
            <a:pPr marL="0" marR="60325" lvl="0" indent="0" algn="just" rtl="0">
              <a:lnSpc>
                <a:spcPct val="115000"/>
              </a:lnSpc>
              <a:spcBef>
                <a:spcPts val="0"/>
              </a:spcBef>
              <a:spcAft>
                <a:spcPts val="0"/>
              </a:spcAft>
              <a:buNone/>
            </a:pPr>
            <a:r>
              <a:rPr lang="en-GB">
                <a:solidFill>
                  <a:srgbClr val="000000"/>
                </a:solidFill>
                <a:latin typeface="Calibri"/>
                <a:ea typeface="Calibri"/>
                <a:cs typeface="Calibri"/>
                <a:sym typeface="Calibri"/>
              </a:rPr>
              <a:t>3. </a:t>
            </a:r>
            <a:r>
              <a:rPr lang="en-GB"/>
              <a:t>A fim de prevenir a ocorrência de todas as formas de exploração, violência e abuso, os Estados Partes assegurarão que todos os programas e instalações destinados a atender pessoas com deficiência sejam efetivamente monitorados por autoridades independentes. </a:t>
            </a:r>
            <a:endParaRPr>
              <a:latin typeface="Calibri"/>
              <a:ea typeface="Calibri"/>
              <a:cs typeface="Calibri"/>
              <a:sym typeface="Calibri"/>
            </a:endParaRPr>
          </a:p>
          <a:p>
            <a:pPr marL="0" marR="60325" lvl="0" indent="0" algn="just" rtl="0">
              <a:lnSpc>
                <a:spcPct val="115000"/>
              </a:lnSpc>
              <a:spcBef>
                <a:spcPts val="0"/>
              </a:spcBef>
              <a:spcAft>
                <a:spcPts val="0"/>
              </a:spcAft>
              <a:buNone/>
            </a:pPr>
            <a:endParaRPr sz="1600">
              <a:solidFill>
                <a:srgbClr val="8064A2"/>
              </a:solidFill>
              <a:latin typeface="Calibri"/>
              <a:ea typeface="Calibri"/>
              <a:cs typeface="Calibri"/>
              <a:sym typeface="Calibri"/>
            </a:endParaRPr>
          </a:p>
          <a:p>
            <a:pPr marL="0" marR="60325" lvl="0" indent="0" algn="just" rtl="0">
              <a:lnSpc>
                <a:spcPct val="115000"/>
              </a:lnSpc>
              <a:spcBef>
                <a:spcPts val="0"/>
              </a:spcBef>
              <a:spcAft>
                <a:spcPts val="0"/>
              </a:spcAft>
              <a:buNone/>
            </a:pPr>
            <a:r>
              <a:rPr lang="en-GB" sz="1600">
                <a:solidFill>
                  <a:srgbClr val="8064A2"/>
                </a:solidFill>
                <a:latin typeface="Calibri"/>
                <a:ea typeface="Calibri"/>
                <a:cs typeface="Calibri"/>
                <a:sym typeface="Calibri"/>
              </a:rPr>
              <a:t>Os países devem garantir que os serviços de apoio às pessoas com deficiência sejam devidamente verificados por um órgão independente.</a:t>
            </a:r>
            <a:endParaRPr>
              <a:latin typeface="Calibri"/>
              <a:ea typeface="Calibri"/>
              <a:cs typeface="Calibri"/>
              <a:sym typeface="Calibri"/>
            </a:endParaRPr>
          </a:p>
          <a:p>
            <a:pPr marL="0" lvl="0" indent="0" algn="l" rtl="0">
              <a:spcBef>
                <a:spcPts val="0"/>
              </a:spcBef>
              <a:spcAft>
                <a:spcPts val="0"/>
              </a:spcAft>
              <a:buNone/>
            </a:pPr>
            <a:endParaRPr/>
          </a:p>
        </p:txBody>
      </p:sp>
      <p:sp>
        <p:nvSpPr>
          <p:cNvPr id="1170" name="Google Shape;1170;p141:notes"/>
          <p:cNvSpPr txBox="1">
            <a:spLocks noGrp="1"/>
          </p:cNvSpPr>
          <p:nvPr>
            <p:ph type="sldNum" idx="12"/>
          </p:nvPr>
        </p:nvSpPr>
        <p:spPr>
          <a:xfrm>
            <a:off x="3856737" y="9442154"/>
            <a:ext cx="2950475" cy="49877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143</a:t>
            </a:fld>
            <a:endParaRPr/>
          </a:p>
        </p:txBody>
      </p:sp>
    </p:spTree>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5"/>
        <p:cNvGrpSpPr/>
        <p:nvPr/>
      </p:nvGrpSpPr>
      <p:grpSpPr>
        <a:xfrm>
          <a:off x="0" y="0"/>
          <a:ext cx="0" cy="0"/>
          <a:chOff x="0" y="0"/>
          <a:chExt cx="0" cy="0"/>
        </a:xfrm>
      </p:grpSpPr>
      <p:sp>
        <p:nvSpPr>
          <p:cNvPr id="1176" name="Google Shape;1176;p142:notes"/>
          <p:cNvSpPr>
            <a:spLocks noGrp="1" noRot="1" noChangeAspect="1"/>
          </p:cNvSpPr>
          <p:nvPr>
            <p:ph type="sldImg" idx="2"/>
          </p:nvPr>
        </p:nvSpPr>
        <p:spPr>
          <a:xfrm>
            <a:off x="423863" y="1243013"/>
            <a:ext cx="5961062"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77" name="Google Shape;1177;p142:notes"/>
          <p:cNvSpPr txBox="1">
            <a:spLocks noGrp="1"/>
          </p:cNvSpPr>
          <p:nvPr>
            <p:ph type="body" idx="1"/>
          </p:nvPr>
        </p:nvSpPr>
        <p:spPr>
          <a:xfrm>
            <a:off x="680879" y="4784070"/>
            <a:ext cx="5447030" cy="3914239"/>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solidFill>
                  <a:srgbClr val="000000"/>
                </a:solidFill>
                <a:latin typeface="Calibri"/>
                <a:ea typeface="Calibri"/>
                <a:cs typeface="Calibri"/>
                <a:sym typeface="Calibri"/>
              </a:rPr>
              <a:t>4. </a:t>
            </a:r>
            <a:r>
              <a:rPr lang="en-GB"/>
              <a:t>Os Estados Partes tomarão todas as medidas apropriadas para promover a recuperação física, cognitiva e psicológica, a reabilitação e a reinserção social de pessoas com deficiência que forem vítimas de qualquer forma de exploração, violência ou abuso, inclusive mediante a provisão de serviços de proteção. Essa recuperação e reinserção ocorrerão em ambientes que promovam a saúde, o bem-estar, o autorrespeito, a dignidade e a autonomia da pessoa e levem em consideração as necessidades de gênero e idade. </a:t>
            </a:r>
            <a:endParaRPr/>
          </a:p>
          <a:p>
            <a:pPr marL="0" lvl="0" indent="0" algn="l" rtl="0">
              <a:spcBef>
                <a:spcPts val="0"/>
              </a:spcBef>
              <a:spcAft>
                <a:spcPts val="0"/>
              </a:spcAft>
              <a:buNone/>
            </a:pPr>
            <a:endParaRPr sz="1600">
              <a:solidFill>
                <a:srgbClr val="8064A2"/>
              </a:solidFill>
              <a:latin typeface="Calibri"/>
              <a:ea typeface="Calibri"/>
              <a:cs typeface="Calibri"/>
              <a:sym typeface="Calibri"/>
            </a:endParaRPr>
          </a:p>
          <a:p>
            <a:pPr marL="0" lvl="0" indent="0" algn="l" rtl="0">
              <a:spcBef>
                <a:spcPts val="0"/>
              </a:spcBef>
              <a:spcAft>
                <a:spcPts val="0"/>
              </a:spcAft>
              <a:buNone/>
            </a:pPr>
            <a:r>
              <a:rPr lang="en-GB" sz="1600">
                <a:solidFill>
                  <a:srgbClr val="8064A2"/>
                </a:solidFill>
                <a:latin typeface="Calibri"/>
                <a:ea typeface="Calibri"/>
                <a:cs typeface="Calibri"/>
                <a:sym typeface="Calibri"/>
              </a:rPr>
              <a:t>Os países devem garantir que as pessoas com deficiência que foram abusadas recebam a ajuda e o apoio necessários para mantê-las seguras e ajudá-las a se recuperar do abuso. </a:t>
            </a:r>
            <a:endParaRPr/>
          </a:p>
        </p:txBody>
      </p:sp>
      <p:sp>
        <p:nvSpPr>
          <p:cNvPr id="1178" name="Google Shape;1178;p142:notes"/>
          <p:cNvSpPr txBox="1">
            <a:spLocks noGrp="1"/>
          </p:cNvSpPr>
          <p:nvPr>
            <p:ph type="sldNum" idx="12"/>
          </p:nvPr>
        </p:nvSpPr>
        <p:spPr>
          <a:xfrm>
            <a:off x="3856737" y="9442154"/>
            <a:ext cx="2950475" cy="49877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144</a:t>
            </a:fld>
            <a:endParaRPr/>
          </a:p>
        </p:txBody>
      </p:sp>
    </p:spTree>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3"/>
        <p:cNvGrpSpPr/>
        <p:nvPr/>
      </p:nvGrpSpPr>
      <p:grpSpPr>
        <a:xfrm>
          <a:off x="0" y="0"/>
          <a:ext cx="0" cy="0"/>
          <a:chOff x="0" y="0"/>
          <a:chExt cx="0" cy="0"/>
        </a:xfrm>
      </p:grpSpPr>
      <p:sp>
        <p:nvSpPr>
          <p:cNvPr id="1184" name="Google Shape;1184;p143:notes"/>
          <p:cNvSpPr>
            <a:spLocks noGrp="1" noRot="1" noChangeAspect="1"/>
          </p:cNvSpPr>
          <p:nvPr>
            <p:ph type="sldImg" idx="2"/>
          </p:nvPr>
        </p:nvSpPr>
        <p:spPr>
          <a:xfrm>
            <a:off x="423863" y="1243013"/>
            <a:ext cx="5961062"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85" name="Google Shape;1185;p143:notes"/>
          <p:cNvSpPr txBox="1">
            <a:spLocks noGrp="1"/>
          </p:cNvSpPr>
          <p:nvPr>
            <p:ph type="body" idx="1"/>
          </p:nvPr>
        </p:nvSpPr>
        <p:spPr>
          <a:xfrm>
            <a:off x="680879" y="4784070"/>
            <a:ext cx="5447030" cy="3914239"/>
          </a:xfrm>
          <a:prstGeom prst="rect">
            <a:avLst/>
          </a:prstGeom>
          <a:noFill/>
          <a:ln>
            <a:noFill/>
          </a:ln>
        </p:spPr>
        <p:txBody>
          <a:bodyPr spcFirstLastPara="1" wrap="square" lIns="91425" tIns="45700" rIns="91425" bIns="45700" anchor="t" anchorCtr="0">
            <a:noAutofit/>
          </a:bodyPr>
          <a:lstStyle/>
          <a:p>
            <a:pPr marL="0" marR="60325" lvl="0" indent="0" algn="just" rtl="0">
              <a:lnSpc>
                <a:spcPct val="115000"/>
              </a:lnSpc>
              <a:spcBef>
                <a:spcPts val="0"/>
              </a:spcBef>
              <a:spcAft>
                <a:spcPts val="0"/>
              </a:spcAft>
              <a:buNone/>
            </a:pPr>
            <a:r>
              <a:rPr lang="en-GB">
                <a:solidFill>
                  <a:srgbClr val="000000"/>
                </a:solidFill>
                <a:latin typeface="Calibri"/>
                <a:ea typeface="Calibri"/>
                <a:cs typeface="Calibri"/>
                <a:sym typeface="Calibri"/>
              </a:rPr>
              <a:t>5. </a:t>
            </a:r>
            <a:r>
              <a:rPr lang="en-GB"/>
              <a:t>Os Estados Partes adotarão as leis e políticas efetivas, inclusive legislação e políticas voltadas para as mulheres e crianças, a fim de assegurar que os casos de exploração, violência e abuso contra pessoas com deficiência sejam identificados, investigados e, caso necessário, julgados. </a:t>
            </a:r>
            <a:endParaRPr>
              <a:latin typeface="Calibri"/>
              <a:ea typeface="Calibri"/>
              <a:cs typeface="Calibri"/>
              <a:sym typeface="Calibri"/>
            </a:endParaRPr>
          </a:p>
          <a:p>
            <a:pPr marL="0" marR="60325" lvl="0" indent="0" algn="just" rtl="0">
              <a:lnSpc>
                <a:spcPct val="115000"/>
              </a:lnSpc>
              <a:spcBef>
                <a:spcPts val="0"/>
              </a:spcBef>
              <a:spcAft>
                <a:spcPts val="0"/>
              </a:spcAft>
              <a:buNone/>
            </a:pPr>
            <a:endParaRPr sz="1600">
              <a:solidFill>
                <a:srgbClr val="8064A2"/>
              </a:solidFill>
              <a:latin typeface="Calibri"/>
              <a:ea typeface="Calibri"/>
              <a:cs typeface="Calibri"/>
              <a:sym typeface="Calibri"/>
            </a:endParaRPr>
          </a:p>
          <a:p>
            <a:pPr marL="0" marR="60325" lvl="0" indent="0" algn="just" rtl="0">
              <a:lnSpc>
                <a:spcPct val="115000"/>
              </a:lnSpc>
              <a:spcBef>
                <a:spcPts val="0"/>
              </a:spcBef>
              <a:spcAft>
                <a:spcPts val="0"/>
              </a:spcAft>
              <a:buNone/>
            </a:pPr>
            <a:r>
              <a:rPr lang="en-GB" sz="1600">
                <a:solidFill>
                  <a:srgbClr val="8064A2"/>
                </a:solidFill>
                <a:latin typeface="Calibri"/>
                <a:ea typeface="Calibri"/>
                <a:cs typeface="Calibri"/>
                <a:sym typeface="Calibri"/>
              </a:rPr>
              <a:t>Os países devem garantir a criação de leis e políticas (incluindo as que se concentram em mulheres e crianças) para descobrir se efetivamente estão ocorrendo abusos, investigar o caso e levar os abusadores aos tribunais. </a:t>
            </a:r>
            <a:endParaRPr/>
          </a:p>
          <a:p>
            <a:pPr marL="0" lvl="0" indent="0" algn="l" rtl="0">
              <a:spcBef>
                <a:spcPts val="0"/>
              </a:spcBef>
              <a:spcAft>
                <a:spcPts val="0"/>
              </a:spcAft>
              <a:buNone/>
            </a:pPr>
            <a:endParaRPr/>
          </a:p>
        </p:txBody>
      </p:sp>
      <p:sp>
        <p:nvSpPr>
          <p:cNvPr id="1186" name="Google Shape;1186;p143:notes"/>
          <p:cNvSpPr txBox="1">
            <a:spLocks noGrp="1"/>
          </p:cNvSpPr>
          <p:nvPr>
            <p:ph type="sldNum" idx="12"/>
          </p:nvPr>
        </p:nvSpPr>
        <p:spPr>
          <a:xfrm>
            <a:off x="3856737" y="9442154"/>
            <a:ext cx="2950475" cy="49877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145</a:t>
            </a:fld>
            <a:endParaRPr/>
          </a:p>
        </p:txBody>
      </p:sp>
    </p:spTree>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1"/>
        <p:cNvGrpSpPr/>
        <p:nvPr/>
      </p:nvGrpSpPr>
      <p:grpSpPr>
        <a:xfrm>
          <a:off x="0" y="0"/>
          <a:ext cx="0" cy="0"/>
          <a:chOff x="0" y="0"/>
          <a:chExt cx="0" cy="0"/>
        </a:xfrm>
      </p:grpSpPr>
      <p:sp>
        <p:nvSpPr>
          <p:cNvPr id="1192" name="Google Shape;1192;p144:notes"/>
          <p:cNvSpPr>
            <a:spLocks noGrp="1" noRot="1" noChangeAspect="1"/>
          </p:cNvSpPr>
          <p:nvPr>
            <p:ph type="sldImg" idx="2"/>
          </p:nvPr>
        </p:nvSpPr>
        <p:spPr>
          <a:xfrm>
            <a:off x="423863" y="1243013"/>
            <a:ext cx="5961062"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93" name="Google Shape;1193;p144:notes"/>
          <p:cNvSpPr txBox="1">
            <a:spLocks noGrp="1"/>
          </p:cNvSpPr>
          <p:nvPr>
            <p:ph type="body" idx="1"/>
          </p:nvPr>
        </p:nvSpPr>
        <p:spPr>
          <a:xfrm>
            <a:off x="680879" y="4784070"/>
            <a:ext cx="5447030" cy="3914239"/>
          </a:xfrm>
          <a:prstGeom prst="rect">
            <a:avLst/>
          </a:prstGeom>
          <a:noFill/>
          <a:ln>
            <a:noFill/>
          </a:ln>
        </p:spPr>
        <p:txBody>
          <a:bodyPr spcFirstLastPara="1" wrap="square" lIns="91425" tIns="45700" rIns="91425" bIns="45700" anchor="t" anchorCtr="0">
            <a:noAutofit/>
          </a:bodyPr>
          <a:lstStyle/>
          <a:p>
            <a:pPr marL="0" marR="60325" lvl="0" indent="0" algn="just" rtl="0">
              <a:lnSpc>
                <a:spcPct val="115000"/>
              </a:lnSpc>
              <a:spcBef>
                <a:spcPts val="0"/>
              </a:spcBef>
              <a:spcAft>
                <a:spcPts val="0"/>
              </a:spcAft>
              <a:buNone/>
            </a:pPr>
            <a:r>
              <a:rPr lang="en-GB">
                <a:solidFill>
                  <a:srgbClr val="4F81BD"/>
                </a:solidFill>
                <a:latin typeface="Calibri"/>
                <a:ea typeface="Calibri"/>
                <a:cs typeface="Calibri"/>
                <a:sym typeface="Calibri"/>
              </a:rPr>
              <a:t>Pergunte aos participantes:</a:t>
            </a:r>
            <a:endParaRPr>
              <a:latin typeface="Calibri"/>
              <a:ea typeface="Calibri"/>
              <a:cs typeface="Calibri"/>
              <a:sym typeface="Calibri"/>
            </a:endParaRPr>
          </a:p>
          <a:p>
            <a:pPr marL="0" marR="60325" lvl="0" indent="0" algn="just" rtl="0">
              <a:lnSpc>
                <a:spcPct val="115000"/>
              </a:lnSpc>
              <a:spcBef>
                <a:spcPts val="0"/>
              </a:spcBef>
              <a:spcAft>
                <a:spcPts val="0"/>
              </a:spcAft>
              <a:buNone/>
            </a:pPr>
            <a:r>
              <a:rPr lang="en-GB">
                <a:solidFill>
                  <a:srgbClr val="4F81BD"/>
                </a:solidFill>
                <a:latin typeface="Calibri"/>
                <a:ea typeface="Calibri"/>
                <a:cs typeface="Calibri"/>
                <a:sym typeface="Calibri"/>
              </a:rPr>
              <a:t> </a:t>
            </a:r>
            <a:endParaRPr>
              <a:latin typeface="Calibri"/>
              <a:ea typeface="Calibri"/>
              <a:cs typeface="Calibri"/>
              <a:sym typeface="Calibri"/>
            </a:endParaRPr>
          </a:p>
          <a:p>
            <a:pPr marL="0" marR="60325" lvl="0" indent="0" algn="just" rtl="0">
              <a:lnSpc>
                <a:spcPct val="115000"/>
              </a:lnSpc>
              <a:spcBef>
                <a:spcPts val="0"/>
              </a:spcBef>
              <a:spcAft>
                <a:spcPts val="0"/>
              </a:spcAft>
              <a:buNone/>
            </a:pPr>
            <a:r>
              <a:rPr lang="en-GB"/>
              <a:t>Que outros artigos da CDPD são relevantes para os temas de exploração, violência e abuso? </a:t>
            </a:r>
            <a:endParaRPr>
              <a:latin typeface="Calibri"/>
              <a:ea typeface="Calibri"/>
              <a:cs typeface="Calibri"/>
              <a:sym typeface="Calibri"/>
            </a:endParaRPr>
          </a:p>
          <a:p>
            <a:pPr marL="0" marR="60325" lvl="0" indent="0" algn="just" rtl="0">
              <a:lnSpc>
                <a:spcPct val="115000"/>
              </a:lnSpc>
              <a:spcBef>
                <a:spcPts val="0"/>
              </a:spcBef>
              <a:spcAft>
                <a:spcPts val="0"/>
              </a:spcAft>
              <a:buNone/>
            </a:pPr>
            <a:r>
              <a:rPr lang="en-GB">
                <a:latin typeface="Calibri"/>
                <a:ea typeface="Calibri"/>
                <a:cs typeface="Calibri"/>
                <a:sym typeface="Calibri"/>
              </a:rPr>
              <a:t> </a:t>
            </a:r>
            <a:endParaRPr>
              <a:latin typeface="Calibri"/>
              <a:ea typeface="Calibri"/>
              <a:cs typeface="Calibri"/>
              <a:sym typeface="Calibri"/>
            </a:endParaRPr>
          </a:p>
          <a:p>
            <a:pPr marL="0" marR="60325" lvl="0" indent="0" algn="just" rtl="0">
              <a:lnSpc>
                <a:spcPct val="115000"/>
              </a:lnSpc>
              <a:spcBef>
                <a:spcPts val="0"/>
              </a:spcBef>
              <a:spcAft>
                <a:spcPts val="0"/>
              </a:spcAft>
              <a:buNone/>
            </a:pPr>
            <a:r>
              <a:rPr lang="en-GB">
                <a:solidFill>
                  <a:srgbClr val="4F81BD"/>
                </a:solidFill>
                <a:latin typeface="Calibri"/>
                <a:ea typeface="Calibri"/>
                <a:cs typeface="Calibri"/>
                <a:sym typeface="Calibri"/>
              </a:rPr>
              <a:t>Muitos artigos da CDPD são relevantes para este tema, as respostas mais frequentes incluem: </a:t>
            </a:r>
            <a:endParaRPr/>
          </a:p>
          <a:p>
            <a:pPr marL="0" marR="60325" lvl="0" indent="0" algn="just" rtl="0">
              <a:lnSpc>
                <a:spcPct val="115000"/>
              </a:lnSpc>
              <a:spcBef>
                <a:spcPts val="0"/>
              </a:spcBef>
              <a:spcAft>
                <a:spcPts val="0"/>
              </a:spcAft>
              <a:buNone/>
            </a:pPr>
            <a:endParaRPr>
              <a:solidFill>
                <a:srgbClr val="4F81BD"/>
              </a:solidFill>
              <a:latin typeface="Calibri"/>
              <a:ea typeface="Calibri"/>
              <a:cs typeface="Calibri"/>
              <a:sym typeface="Calibri"/>
            </a:endParaRPr>
          </a:p>
          <a:p>
            <a:pPr marL="342900" marR="60325" lvl="0" indent="-342900" algn="just" rtl="0">
              <a:lnSpc>
                <a:spcPct val="115000"/>
              </a:lnSpc>
              <a:spcBef>
                <a:spcPts val="0"/>
              </a:spcBef>
              <a:spcAft>
                <a:spcPts val="0"/>
              </a:spcAft>
              <a:buClr>
                <a:srgbClr val="4F81BD"/>
              </a:buClr>
              <a:buSzPts val="1200"/>
              <a:buFont typeface="Calibri"/>
              <a:buChar char="-"/>
            </a:pPr>
            <a:r>
              <a:rPr lang="en-GB">
                <a:solidFill>
                  <a:srgbClr val="4F81BD"/>
                </a:solidFill>
                <a:latin typeface="Calibri"/>
                <a:ea typeface="Calibri"/>
                <a:cs typeface="Calibri"/>
                <a:sym typeface="Calibri"/>
              </a:rPr>
              <a:t>Artigo 10 (o direito à vida); </a:t>
            </a:r>
            <a:endParaRPr/>
          </a:p>
          <a:p>
            <a:pPr marL="342900" marR="60325" lvl="0" indent="-342900" algn="just" rtl="0">
              <a:lnSpc>
                <a:spcPct val="115000"/>
              </a:lnSpc>
              <a:spcBef>
                <a:spcPts val="0"/>
              </a:spcBef>
              <a:spcAft>
                <a:spcPts val="0"/>
              </a:spcAft>
              <a:buClr>
                <a:srgbClr val="4F81BD"/>
              </a:buClr>
              <a:buSzPts val="1200"/>
              <a:buFont typeface="Calibri"/>
              <a:buChar char="-"/>
            </a:pPr>
            <a:r>
              <a:rPr lang="en-GB">
                <a:solidFill>
                  <a:srgbClr val="4F81BD"/>
                </a:solidFill>
                <a:latin typeface="Calibri"/>
                <a:ea typeface="Calibri"/>
                <a:cs typeface="Calibri"/>
                <a:sym typeface="Calibri"/>
              </a:rPr>
              <a:t>Artigo 14 (o direito à liberdade e segurança da pessoa); </a:t>
            </a:r>
            <a:endParaRPr/>
          </a:p>
          <a:p>
            <a:pPr marL="342900" marR="60325" lvl="0" indent="-342900" algn="just" rtl="0">
              <a:lnSpc>
                <a:spcPct val="115000"/>
              </a:lnSpc>
              <a:spcBef>
                <a:spcPts val="0"/>
              </a:spcBef>
              <a:spcAft>
                <a:spcPts val="0"/>
              </a:spcAft>
              <a:buClr>
                <a:srgbClr val="4F81BD"/>
              </a:buClr>
              <a:buSzPts val="1200"/>
              <a:buFont typeface="Calibri"/>
              <a:buChar char="-"/>
            </a:pPr>
            <a:r>
              <a:rPr lang="en-GB">
                <a:solidFill>
                  <a:srgbClr val="4F81BD"/>
                </a:solidFill>
                <a:latin typeface="Calibri"/>
                <a:ea typeface="Calibri"/>
                <a:cs typeface="Calibri"/>
                <a:sym typeface="Calibri"/>
              </a:rPr>
              <a:t>Artigo 15 (o direito à prevenção contra tortura ou tratamentos ou penas cruéis, desumanos ou degradantes); </a:t>
            </a:r>
            <a:endParaRPr/>
          </a:p>
          <a:p>
            <a:pPr marL="342900" marR="60325" lvl="0" indent="-342900" algn="just" rtl="0">
              <a:lnSpc>
                <a:spcPct val="115000"/>
              </a:lnSpc>
              <a:spcBef>
                <a:spcPts val="0"/>
              </a:spcBef>
              <a:spcAft>
                <a:spcPts val="0"/>
              </a:spcAft>
              <a:buClr>
                <a:srgbClr val="4F81BD"/>
              </a:buClr>
              <a:buSzPts val="1200"/>
              <a:buFont typeface="Calibri"/>
              <a:buChar char="-"/>
            </a:pPr>
            <a:r>
              <a:rPr lang="en-GB">
                <a:solidFill>
                  <a:srgbClr val="4F81BD"/>
                </a:solidFill>
                <a:latin typeface="Calibri"/>
                <a:ea typeface="Calibri"/>
                <a:cs typeface="Calibri"/>
                <a:sym typeface="Calibri"/>
              </a:rPr>
              <a:t>Artigo 17 (proteção da integridade da pessoa). </a:t>
            </a:r>
            <a:endParaRPr/>
          </a:p>
        </p:txBody>
      </p:sp>
      <p:sp>
        <p:nvSpPr>
          <p:cNvPr id="1194" name="Google Shape;1194;p144:notes"/>
          <p:cNvSpPr txBox="1">
            <a:spLocks noGrp="1"/>
          </p:cNvSpPr>
          <p:nvPr>
            <p:ph type="sldNum" idx="12"/>
          </p:nvPr>
        </p:nvSpPr>
        <p:spPr>
          <a:xfrm>
            <a:off x="3856737" y="9442154"/>
            <a:ext cx="2950475" cy="49877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146</a:t>
            </a:fld>
            <a:endParaRPr/>
          </a:p>
        </p:txBody>
      </p:sp>
    </p:spTree>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8"/>
        <p:cNvGrpSpPr/>
        <p:nvPr/>
      </p:nvGrpSpPr>
      <p:grpSpPr>
        <a:xfrm>
          <a:off x="0" y="0"/>
          <a:ext cx="0" cy="0"/>
          <a:chOff x="0" y="0"/>
          <a:chExt cx="0" cy="0"/>
        </a:xfrm>
      </p:grpSpPr>
      <p:sp>
        <p:nvSpPr>
          <p:cNvPr id="1199" name="Google Shape;1199;p145:notes"/>
          <p:cNvSpPr>
            <a:spLocks noGrp="1" noRot="1" noChangeAspect="1"/>
          </p:cNvSpPr>
          <p:nvPr>
            <p:ph type="sldImg" idx="2"/>
          </p:nvPr>
        </p:nvSpPr>
        <p:spPr>
          <a:xfrm>
            <a:off x="1773238" y="257175"/>
            <a:ext cx="3262312" cy="1835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00" name="Google Shape;1200;p145:notes"/>
          <p:cNvSpPr txBox="1">
            <a:spLocks noGrp="1"/>
          </p:cNvSpPr>
          <p:nvPr>
            <p:ph type="body" idx="1"/>
          </p:nvPr>
        </p:nvSpPr>
        <p:spPr>
          <a:xfrm>
            <a:off x="255330" y="2091737"/>
            <a:ext cx="6154776" cy="7196815"/>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GB" b="1" i="1">
                <a:latin typeface="Calibri"/>
                <a:ea typeface="Calibri"/>
                <a:cs typeface="Calibri"/>
                <a:sym typeface="Calibri"/>
              </a:rPr>
              <a:t>Exercício 6.2: Prevenção contra a exploração, a violência e o abuso (15 minutos) </a:t>
            </a:r>
            <a:endParaRPr/>
          </a:p>
          <a:p>
            <a:pPr marL="270510" marR="0" lvl="0" indent="-270510" algn="l" rtl="0">
              <a:lnSpc>
                <a:spcPct val="115000"/>
              </a:lnSpc>
              <a:spcBef>
                <a:spcPts val="0"/>
              </a:spcBef>
              <a:spcAft>
                <a:spcPts val="0"/>
              </a:spcAft>
              <a:buNone/>
            </a:pPr>
            <a:endParaRPr>
              <a:solidFill>
                <a:srgbClr val="4F81BD"/>
              </a:solidFill>
              <a:latin typeface="Calibri"/>
              <a:ea typeface="Calibri"/>
              <a:cs typeface="Calibri"/>
              <a:sym typeface="Calibri"/>
            </a:endParaRPr>
          </a:p>
          <a:p>
            <a:pPr marL="9525" marR="0" lvl="0" indent="-9525" algn="l" rtl="0">
              <a:lnSpc>
                <a:spcPct val="115000"/>
              </a:lnSpc>
              <a:spcBef>
                <a:spcPts val="0"/>
              </a:spcBef>
              <a:spcAft>
                <a:spcPts val="0"/>
              </a:spcAft>
              <a:buNone/>
            </a:pPr>
            <a:r>
              <a:rPr lang="en-GB" b="1">
                <a:latin typeface="Calibri"/>
                <a:ea typeface="Calibri"/>
                <a:cs typeface="Calibri"/>
                <a:sym typeface="Calibri"/>
              </a:rPr>
              <a:t>Advertência: </a:t>
            </a:r>
            <a:r>
              <a:rPr lang="en-GB">
                <a:latin typeface="Calibri"/>
                <a:ea typeface="Calibri"/>
                <a:cs typeface="Calibri"/>
                <a:sym typeface="Calibri"/>
              </a:rPr>
              <a:t>Esta atividade pode provocar fortes reações emocionais em algumas pessoas. </a:t>
            </a:r>
            <a:endParaRPr/>
          </a:p>
          <a:p>
            <a:pPr marL="9525" marR="0" lvl="0" indent="-9525" algn="l" rtl="0">
              <a:lnSpc>
                <a:spcPct val="115000"/>
              </a:lnSpc>
              <a:spcBef>
                <a:spcPts val="0"/>
              </a:spcBef>
              <a:spcAft>
                <a:spcPts val="0"/>
              </a:spcAft>
              <a:buNone/>
            </a:pPr>
            <a:r>
              <a:rPr lang="en-GB">
                <a:latin typeface="Calibri"/>
                <a:ea typeface="Calibri"/>
                <a:cs typeface="Calibri"/>
                <a:sym typeface="Calibri"/>
              </a:rPr>
              <a:t>Os facilitadores devem estar atentos a isso e, antes de iniciar esta atividade, devem informar aos participantes que devem se sentir à vontade para expressar suas emoções, fazer uma pausa ou se retirar da sessão de treinamento até o final da atividade. O facilitador também deve estar atento a qualquer sinal de angústia apresentado pelos participantes e estar preparado para oferecer apoio.</a:t>
            </a:r>
            <a:endParaRPr>
              <a:latin typeface="Calibri"/>
              <a:ea typeface="Calibri"/>
              <a:cs typeface="Calibri"/>
              <a:sym typeface="Calibri"/>
            </a:endParaRPr>
          </a:p>
          <a:p>
            <a:pPr marL="0" lvl="0" indent="0" algn="just" rtl="0">
              <a:lnSpc>
                <a:spcPct val="115000"/>
              </a:lnSpc>
              <a:spcBef>
                <a:spcPts val="0"/>
              </a:spcBef>
              <a:spcAft>
                <a:spcPts val="0"/>
              </a:spcAft>
              <a:buNone/>
            </a:pPr>
            <a:r>
              <a:rPr lang="en-GB">
                <a:solidFill>
                  <a:srgbClr val="4F81BD"/>
                </a:solidFill>
                <a:latin typeface="Calibri"/>
                <a:ea typeface="Calibri"/>
                <a:cs typeface="Calibri"/>
                <a:sym typeface="Calibri"/>
              </a:rPr>
              <a:t>Durante este exercício, alguns participantes podem levantar questões sobre isolamento e contenções e internação e tratamento forçado nos serviços para o cuidado da saúde mental e nos serviços sociais. Informar ao grupo que estes temas serão discutidos com mais profundidade em outros módulos. </a:t>
            </a:r>
            <a:endParaRPr>
              <a:latin typeface="Calibri"/>
              <a:ea typeface="Calibri"/>
              <a:cs typeface="Calibri"/>
              <a:sym typeface="Calibri"/>
            </a:endParaRPr>
          </a:p>
          <a:p>
            <a:pPr marL="0" marR="60325" lvl="0" indent="0" algn="l" rtl="0">
              <a:lnSpc>
                <a:spcPct val="115000"/>
              </a:lnSpc>
              <a:spcBef>
                <a:spcPts val="1000"/>
              </a:spcBef>
              <a:spcAft>
                <a:spcPts val="0"/>
              </a:spcAft>
              <a:buNone/>
            </a:pPr>
            <a:r>
              <a:rPr lang="en-GB">
                <a:solidFill>
                  <a:srgbClr val="4F81BD"/>
                </a:solidFill>
                <a:latin typeface="Calibri"/>
                <a:ea typeface="Calibri"/>
                <a:cs typeface="Calibri"/>
                <a:sym typeface="Calibri"/>
              </a:rPr>
              <a:t>Peça aos participantes que considerem esta pergunta:</a:t>
            </a:r>
            <a:endParaRPr b="1">
              <a:solidFill>
                <a:srgbClr val="000000"/>
              </a:solidFill>
              <a:latin typeface="Calibri"/>
              <a:ea typeface="Calibri"/>
              <a:cs typeface="Calibri"/>
              <a:sym typeface="Calibri"/>
            </a:endParaRPr>
          </a:p>
          <a:p>
            <a:pPr marL="342900" marR="60325" lvl="0" indent="-342900" algn="just" rtl="0">
              <a:lnSpc>
                <a:spcPct val="115000"/>
              </a:lnSpc>
              <a:spcBef>
                <a:spcPts val="0"/>
              </a:spcBef>
              <a:spcAft>
                <a:spcPts val="0"/>
              </a:spcAft>
              <a:buClr>
                <a:srgbClr val="000000"/>
              </a:buClr>
              <a:buSzPts val="1200"/>
              <a:buFont typeface="Noto Sans Symbols"/>
              <a:buChar char="∙"/>
            </a:pPr>
            <a:r>
              <a:rPr lang="en-GB" b="1">
                <a:solidFill>
                  <a:srgbClr val="000000"/>
                </a:solidFill>
                <a:latin typeface="Calibri"/>
                <a:ea typeface="Calibri"/>
                <a:cs typeface="Calibri"/>
                <a:sym typeface="Calibri"/>
              </a:rPr>
              <a:t>Que tipos de violência, exploração e abuso você acha que as pessoas com deficiências psicossociais, intelectuais ou cognitivas vivenciam?</a:t>
            </a:r>
            <a:endParaRPr>
              <a:latin typeface="Calibri"/>
              <a:ea typeface="Calibri"/>
              <a:cs typeface="Calibri"/>
              <a:sym typeface="Calibri"/>
            </a:endParaRPr>
          </a:p>
          <a:p>
            <a:pPr marL="0" marR="60325" lvl="0" indent="0" algn="just" rtl="0">
              <a:lnSpc>
                <a:spcPct val="115000"/>
              </a:lnSpc>
              <a:spcBef>
                <a:spcPts val="0"/>
              </a:spcBef>
              <a:spcAft>
                <a:spcPts val="0"/>
              </a:spcAft>
              <a:buNone/>
            </a:pPr>
            <a:r>
              <a:rPr lang="en-GB">
                <a:solidFill>
                  <a:srgbClr val="4F81BD"/>
                </a:solidFill>
                <a:latin typeface="Calibri"/>
                <a:ea typeface="Calibri"/>
                <a:cs typeface="Calibri"/>
                <a:sym typeface="Calibri"/>
              </a:rPr>
              <a:t>As respostas possíveis podem incluir:</a:t>
            </a:r>
            <a:endParaRPr/>
          </a:p>
          <a:p>
            <a:pPr marL="342900" marR="60325" lvl="0" indent="-342900" algn="l" rtl="0">
              <a:lnSpc>
                <a:spcPct val="115000"/>
              </a:lnSpc>
              <a:spcBef>
                <a:spcPts val="0"/>
              </a:spcBef>
              <a:spcAft>
                <a:spcPts val="0"/>
              </a:spcAft>
              <a:buClr>
                <a:srgbClr val="4F81BD"/>
              </a:buClr>
              <a:buSzPts val="1200"/>
              <a:buFont typeface="Noto Sans Symbols"/>
              <a:buChar char="∙"/>
            </a:pPr>
            <a:r>
              <a:rPr lang="en-GB">
                <a:solidFill>
                  <a:srgbClr val="4F81BD"/>
                </a:solidFill>
                <a:latin typeface="Calibri"/>
                <a:ea typeface="Calibri"/>
                <a:cs typeface="Calibri"/>
                <a:sym typeface="Calibri"/>
              </a:rPr>
              <a:t>Elas são frequentemente vítimas de abuso físico, sexual, emocional e negligência na comunidade e nos serviços de saúde (por exemplo, através de acorrentamento, algemas, isolamento em quartos ou abrigos, abusos por parte de curandeiros religiosos ou tradicionais). </a:t>
            </a:r>
            <a:endParaRPr/>
          </a:p>
          <a:p>
            <a:pPr marL="342900" marR="60325" lvl="0" indent="-342900" algn="l" rtl="0">
              <a:lnSpc>
                <a:spcPct val="115000"/>
              </a:lnSpc>
              <a:spcBef>
                <a:spcPts val="0"/>
              </a:spcBef>
              <a:spcAft>
                <a:spcPts val="0"/>
              </a:spcAft>
              <a:buClr>
                <a:srgbClr val="4F81BD"/>
              </a:buClr>
              <a:buSzPts val="1200"/>
              <a:buFont typeface="Noto Sans Symbols"/>
              <a:buChar char="∙"/>
            </a:pPr>
            <a:r>
              <a:rPr lang="en-GB">
                <a:solidFill>
                  <a:srgbClr val="4F81BD"/>
                </a:solidFill>
                <a:latin typeface="Calibri"/>
                <a:ea typeface="Calibri"/>
                <a:cs typeface="Calibri"/>
                <a:sym typeface="Calibri"/>
              </a:rPr>
              <a:t>Elas podem ser vítimas de exploração financeira (por exemplo, familiares podem transferi-los à força para cuidados residenciais a fim de vender a casa da família e assumir suas finanças ou bens). </a:t>
            </a:r>
            <a:endParaRPr/>
          </a:p>
          <a:p>
            <a:pPr marL="342900" marR="60325" lvl="0" indent="-342900" algn="l" rtl="0">
              <a:lnSpc>
                <a:spcPct val="115000"/>
              </a:lnSpc>
              <a:spcBef>
                <a:spcPts val="0"/>
              </a:spcBef>
              <a:spcAft>
                <a:spcPts val="0"/>
              </a:spcAft>
              <a:buClr>
                <a:srgbClr val="4F81BD"/>
              </a:buClr>
              <a:buSzPts val="1200"/>
              <a:buFont typeface="Noto Sans Symbols"/>
              <a:buChar char="∙"/>
            </a:pPr>
            <a:r>
              <a:rPr lang="en-GB">
                <a:solidFill>
                  <a:srgbClr val="4F81BD"/>
                </a:solidFill>
                <a:latin typeface="Calibri"/>
                <a:ea typeface="Calibri"/>
                <a:cs typeface="Calibri"/>
                <a:sym typeface="Calibri"/>
              </a:rPr>
              <a:t>Muitas vivenciam isolamento e contenção, internação e tratamento forçados em serviços de saúde mental e serviços sociais. É possível que sejam ameaçadas com estas práticas se não consentirem o tratamento. </a:t>
            </a:r>
            <a:endParaRPr/>
          </a:p>
          <a:p>
            <a:pPr marL="342900" marR="60325" lvl="0" indent="-342900" algn="l" rtl="0">
              <a:lnSpc>
                <a:spcPct val="115000"/>
              </a:lnSpc>
              <a:spcBef>
                <a:spcPts val="0"/>
              </a:spcBef>
              <a:spcAft>
                <a:spcPts val="0"/>
              </a:spcAft>
              <a:buClr>
                <a:srgbClr val="4F81BD"/>
              </a:buClr>
              <a:buSzPts val="1200"/>
              <a:buFont typeface="Noto Sans Symbols"/>
              <a:buChar char="∙"/>
            </a:pPr>
            <a:r>
              <a:rPr lang="en-GB">
                <a:solidFill>
                  <a:srgbClr val="4F81BD"/>
                </a:solidFill>
                <a:latin typeface="Calibri"/>
                <a:ea typeface="Calibri"/>
                <a:cs typeface="Calibri"/>
                <a:sym typeface="Calibri"/>
              </a:rPr>
              <a:t>Elas podem ser vítimas de esterilização forçada ou aborto. </a:t>
            </a:r>
            <a:endParaRPr/>
          </a:p>
          <a:p>
            <a:pPr marL="342900" marR="60325" lvl="0" indent="-342900" algn="l" rtl="0">
              <a:lnSpc>
                <a:spcPct val="115000"/>
              </a:lnSpc>
              <a:spcBef>
                <a:spcPts val="0"/>
              </a:spcBef>
              <a:spcAft>
                <a:spcPts val="0"/>
              </a:spcAft>
              <a:buClr>
                <a:srgbClr val="4F81BD"/>
              </a:buClr>
              <a:buSzPts val="1200"/>
              <a:buFont typeface="Noto Sans Symbols"/>
              <a:buChar char="∙"/>
            </a:pPr>
            <a:r>
              <a:rPr lang="en-GB">
                <a:solidFill>
                  <a:srgbClr val="4F81BD"/>
                </a:solidFill>
                <a:latin typeface="Calibri"/>
                <a:ea typeface="Calibri"/>
                <a:cs typeface="Calibri"/>
                <a:sym typeface="Calibri"/>
              </a:rPr>
              <a:t>As pessoas que utilizam serviços de saúde mental ou serviços sociais são frequentemente negligenciadas, não é oferecida a elas nenhuma atividade significativa e são fortemente medicadas para que seja “mais fácil lidar com elas”. </a:t>
            </a:r>
            <a:endParaRPr/>
          </a:p>
          <a:p>
            <a:pPr marL="342900" marR="60325" lvl="0" indent="-342900" algn="l" rtl="0">
              <a:lnSpc>
                <a:spcPct val="115000"/>
              </a:lnSpc>
              <a:spcBef>
                <a:spcPts val="0"/>
              </a:spcBef>
              <a:spcAft>
                <a:spcPts val="0"/>
              </a:spcAft>
              <a:buClr>
                <a:srgbClr val="4F81BD"/>
              </a:buClr>
              <a:buSzPts val="1200"/>
              <a:buFont typeface="Noto Sans Symbols"/>
              <a:buChar char="∙"/>
            </a:pPr>
            <a:r>
              <a:rPr lang="en-GB">
                <a:solidFill>
                  <a:srgbClr val="4F81BD"/>
                </a:solidFill>
                <a:latin typeface="Calibri"/>
                <a:ea typeface="Calibri"/>
                <a:cs typeface="Calibri"/>
                <a:sym typeface="Calibri"/>
              </a:rPr>
              <a:t>As pessoas com deficiência são às vezes utilizadas para experimentos médicos sem seu consentimento informado. </a:t>
            </a:r>
            <a:endParaRPr/>
          </a:p>
          <a:p>
            <a:pPr marL="342900" marR="60325" lvl="0" indent="-342900" algn="l" rtl="0">
              <a:lnSpc>
                <a:spcPct val="115000"/>
              </a:lnSpc>
              <a:spcBef>
                <a:spcPts val="0"/>
              </a:spcBef>
              <a:spcAft>
                <a:spcPts val="0"/>
              </a:spcAft>
              <a:buClr>
                <a:srgbClr val="4F81BD"/>
              </a:buClr>
              <a:buSzPts val="1200"/>
              <a:buFont typeface="Noto Sans Symbols"/>
              <a:buChar char="∙"/>
            </a:pPr>
            <a:r>
              <a:rPr lang="en-GB">
                <a:solidFill>
                  <a:srgbClr val="4F81BD"/>
                </a:solidFill>
                <a:latin typeface="Calibri"/>
                <a:ea typeface="Calibri"/>
                <a:cs typeface="Calibri"/>
                <a:sym typeface="Calibri"/>
              </a:rPr>
              <a:t>Por vezes são maltratadas pelos agentes da lei. </a:t>
            </a:r>
            <a:endParaRPr/>
          </a:p>
          <a:p>
            <a:pPr marL="342900" marR="60325" lvl="0" indent="-342900" algn="l" rtl="0">
              <a:lnSpc>
                <a:spcPct val="115000"/>
              </a:lnSpc>
              <a:spcBef>
                <a:spcPts val="0"/>
              </a:spcBef>
              <a:spcAft>
                <a:spcPts val="0"/>
              </a:spcAft>
              <a:buClr>
                <a:srgbClr val="4F81BD"/>
              </a:buClr>
              <a:buSzPts val="1200"/>
              <a:buFont typeface="Noto Sans Symbols"/>
              <a:buChar char="∙"/>
            </a:pPr>
            <a:r>
              <a:rPr lang="en-GB">
                <a:solidFill>
                  <a:srgbClr val="4F81BD"/>
                </a:solidFill>
                <a:latin typeface="Calibri"/>
                <a:ea typeface="Calibri"/>
                <a:cs typeface="Calibri"/>
                <a:sym typeface="Calibri"/>
              </a:rPr>
              <a:t>Podem ser intimidadas, estupradas ou roubadas. </a:t>
            </a:r>
            <a:endParaRPr sz="1050">
              <a:latin typeface="Calibri"/>
              <a:ea typeface="Calibri"/>
              <a:cs typeface="Calibri"/>
              <a:sym typeface="Calibri"/>
            </a:endParaRPr>
          </a:p>
          <a:p>
            <a:pPr marL="0" lvl="0" indent="0" algn="l" rtl="0">
              <a:spcBef>
                <a:spcPts val="0"/>
              </a:spcBef>
              <a:spcAft>
                <a:spcPts val="0"/>
              </a:spcAft>
              <a:buNone/>
            </a:pPr>
            <a:endParaRPr/>
          </a:p>
        </p:txBody>
      </p:sp>
      <p:sp>
        <p:nvSpPr>
          <p:cNvPr id="1201" name="Google Shape;1201;p145:notes"/>
          <p:cNvSpPr txBox="1">
            <a:spLocks noGrp="1"/>
          </p:cNvSpPr>
          <p:nvPr>
            <p:ph type="sldNum" idx="12"/>
          </p:nvPr>
        </p:nvSpPr>
        <p:spPr>
          <a:xfrm>
            <a:off x="3856737" y="9442154"/>
            <a:ext cx="2950475" cy="49877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147</a:t>
            </a:fld>
            <a:endParaRPr/>
          </a:p>
        </p:txBody>
      </p:sp>
      <p:pic>
        <p:nvPicPr>
          <p:cNvPr id="1202" name="Google Shape;1202;p145:notes"/>
          <p:cNvPicPr preferRelativeResize="0"/>
          <p:nvPr/>
        </p:nvPicPr>
        <p:blipFill rotWithShape="1">
          <a:blip r:embed="rId3">
            <a:alphaModFix/>
          </a:blip>
          <a:srcRect/>
          <a:stretch/>
        </p:blipFill>
        <p:spPr>
          <a:xfrm>
            <a:off x="398683" y="2321196"/>
            <a:ext cx="223953" cy="245231"/>
          </a:xfrm>
          <a:prstGeom prst="rect">
            <a:avLst/>
          </a:prstGeom>
          <a:noFill/>
          <a:ln>
            <a:noFill/>
          </a:ln>
        </p:spPr>
      </p:pic>
    </p:spTree>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6"/>
        <p:cNvGrpSpPr/>
        <p:nvPr/>
      </p:nvGrpSpPr>
      <p:grpSpPr>
        <a:xfrm>
          <a:off x="0" y="0"/>
          <a:ext cx="0" cy="0"/>
          <a:chOff x="0" y="0"/>
          <a:chExt cx="0" cy="0"/>
        </a:xfrm>
      </p:grpSpPr>
      <p:sp>
        <p:nvSpPr>
          <p:cNvPr id="1207" name="Google Shape;1207;p146:notes"/>
          <p:cNvSpPr>
            <a:spLocks noGrp="1" noRot="1" noChangeAspect="1"/>
          </p:cNvSpPr>
          <p:nvPr>
            <p:ph type="sldImg" idx="2"/>
          </p:nvPr>
        </p:nvSpPr>
        <p:spPr>
          <a:xfrm>
            <a:off x="423863" y="1243013"/>
            <a:ext cx="5961062"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08" name="Google Shape;1208;p146:notes"/>
          <p:cNvSpPr txBox="1">
            <a:spLocks noGrp="1"/>
          </p:cNvSpPr>
          <p:nvPr>
            <p:ph type="body" idx="1"/>
          </p:nvPr>
        </p:nvSpPr>
        <p:spPr>
          <a:xfrm>
            <a:off x="680879" y="4784070"/>
            <a:ext cx="5447030" cy="3914239"/>
          </a:xfrm>
          <a:prstGeom prst="rect">
            <a:avLst/>
          </a:prstGeom>
          <a:noFill/>
          <a:ln>
            <a:noFill/>
          </a:ln>
        </p:spPr>
        <p:txBody>
          <a:bodyPr spcFirstLastPara="1" wrap="square" lIns="91425" tIns="45700" rIns="91425" bIns="45700" anchor="t" anchorCtr="0">
            <a:noAutofit/>
          </a:bodyPr>
          <a:lstStyle/>
          <a:p>
            <a:pPr marL="0" marR="60325" lvl="0" indent="0" algn="just" rtl="0">
              <a:lnSpc>
                <a:spcPct val="115000"/>
              </a:lnSpc>
              <a:spcBef>
                <a:spcPts val="0"/>
              </a:spcBef>
              <a:spcAft>
                <a:spcPts val="0"/>
              </a:spcAft>
              <a:buNone/>
            </a:pPr>
            <a:r>
              <a:rPr lang="en-GB">
                <a:solidFill>
                  <a:srgbClr val="4F81BD"/>
                </a:solidFill>
                <a:latin typeface="Calibri"/>
                <a:ea typeface="Calibri"/>
                <a:cs typeface="Calibri"/>
                <a:sym typeface="Calibri"/>
              </a:rPr>
              <a:t>Então pergunte ao grupo;</a:t>
            </a:r>
            <a:endParaRPr>
              <a:latin typeface="Calibri"/>
              <a:ea typeface="Calibri"/>
              <a:cs typeface="Calibri"/>
              <a:sym typeface="Calibri"/>
            </a:endParaRPr>
          </a:p>
          <a:p>
            <a:pPr marL="0" marR="60325" lvl="0" indent="0" algn="just" rtl="0">
              <a:lnSpc>
                <a:spcPct val="115000"/>
              </a:lnSpc>
              <a:spcBef>
                <a:spcPts val="0"/>
              </a:spcBef>
              <a:spcAft>
                <a:spcPts val="0"/>
              </a:spcAft>
              <a:buNone/>
            </a:pPr>
            <a:br>
              <a:rPr lang="en-GB" b="1">
                <a:solidFill>
                  <a:srgbClr val="000000"/>
                </a:solidFill>
                <a:latin typeface="Calibri"/>
                <a:ea typeface="Calibri"/>
                <a:cs typeface="Calibri"/>
                <a:sym typeface="Calibri"/>
              </a:rPr>
            </a:br>
            <a:endParaRPr b="1">
              <a:solidFill>
                <a:srgbClr val="000000"/>
              </a:solidFill>
              <a:latin typeface="Calibri"/>
              <a:ea typeface="Calibri"/>
              <a:cs typeface="Calibri"/>
              <a:sym typeface="Calibri"/>
            </a:endParaRPr>
          </a:p>
          <a:p>
            <a:pPr marL="342900" marR="60325" lvl="0" indent="-342900" algn="just" rtl="0">
              <a:lnSpc>
                <a:spcPct val="115000"/>
              </a:lnSpc>
              <a:spcBef>
                <a:spcPts val="0"/>
              </a:spcBef>
              <a:spcAft>
                <a:spcPts val="0"/>
              </a:spcAft>
              <a:buClr>
                <a:srgbClr val="000000"/>
              </a:buClr>
              <a:buSzPts val="1200"/>
              <a:buFont typeface="Noto Sans Symbols"/>
              <a:buChar char="∙"/>
            </a:pPr>
            <a:r>
              <a:rPr lang="en-GB" b="1">
                <a:solidFill>
                  <a:srgbClr val="000000"/>
                </a:solidFill>
                <a:latin typeface="Calibri"/>
                <a:ea typeface="Calibri"/>
                <a:cs typeface="Calibri"/>
                <a:sym typeface="Calibri"/>
              </a:rPr>
              <a:t>Como estar livre de exploração, violência e abuso melhoraria a vida de pessoas com deficiências psicossociais, intelectuais ou cognitivas </a:t>
            </a:r>
            <a:endParaRPr/>
          </a:p>
          <a:p>
            <a:pPr marL="0" marR="60325" lvl="0" indent="0" algn="just" rtl="0">
              <a:lnSpc>
                <a:spcPct val="115000"/>
              </a:lnSpc>
              <a:spcBef>
                <a:spcPts val="0"/>
              </a:spcBef>
              <a:spcAft>
                <a:spcPts val="0"/>
              </a:spcAft>
              <a:buNone/>
            </a:pPr>
            <a:endParaRPr>
              <a:latin typeface="Calibri"/>
              <a:ea typeface="Calibri"/>
              <a:cs typeface="Calibri"/>
              <a:sym typeface="Calibri"/>
            </a:endParaRPr>
          </a:p>
          <a:p>
            <a:pPr marL="0" marR="60325" lvl="0" indent="0" algn="just" rtl="0">
              <a:lnSpc>
                <a:spcPct val="115000"/>
              </a:lnSpc>
              <a:spcBef>
                <a:spcPts val="0"/>
              </a:spcBef>
              <a:spcAft>
                <a:spcPts val="0"/>
              </a:spcAft>
              <a:buNone/>
            </a:pPr>
            <a:r>
              <a:rPr lang="en-GB">
                <a:solidFill>
                  <a:srgbClr val="4F81BD"/>
                </a:solidFill>
                <a:latin typeface="Calibri"/>
                <a:ea typeface="Calibri"/>
                <a:cs typeface="Calibri"/>
                <a:sym typeface="Calibri"/>
              </a:rPr>
              <a:t>As respostas possíveis podem incluir: </a:t>
            </a:r>
            <a:endParaRPr/>
          </a:p>
          <a:p>
            <a:pPr marL="342900" marR="60325" lvl="0" indent="-342900" algn="l" rtl="0">
              <a:lnSpc>
                <a:spcPct val="115000"/>
              </a:lnSpc>
              <a:spcBef>
                <a:spcPts val="0"/>
              </a:spcBef>
              <a:spcAft>
                <a:spcPts val="0"/>
              </a:spcAft>
              <a:buClr>
                <a:srgbClr val="4F81BD"/>
              </a:buClr>
              <a:buSzPts val="1200"/>
              <a:buFont typeface="Noto Sans Symbols"/>
              <a:buChar char="∙"/>
            </a:pPr>
            <a:r>
              <a:rPr lang="en-GB">
                <a:solidFill>
                  <a:srgbClr val="4F81BD"/>
                </a:solidFill>
                <a:latin typeface="Calibri"/>
                <a:ea typeface="Calibri"/>
                <a:cs typeface="Calibri"/>
                <a:sym typeface="Calibri"/>
              </a:rPr>
              <a:t>Elas estariam protegidas contra o abuso (físico, emocional e sexual), e poderiam se sentir seguras na comunidade e em lugares onde supostamente estariam recebendo apoio, e poderiam confiar nas pessoas que lhes prestam cuidados e apoio. </a:t>
            </a:r>
            <a:endParaRPr/>
          </a:p>
          <a:p>
            <a:pPr marL="342900" marR="60325" lvl="0" indent="-342900" algn="l" rtl="0">
              <a:lnSpc>
                <a:spcPct val="115000"/>
              </a:lnSpc>
              <a:spcBef>
                <a:spcPts val="0"/>
              </a:spcBef>
              <a:spcAft>
                <a:spcPts val="0"/>
              </a:spcAft>
              <a:buClr>
                <a:srgbClr val="4F81BD"/>
              </a:buClr>
              <a:buSzPts val="1200"/>
              <a:buFont typeface="Noto Sans Symbols"/>
              <a:buChar char="∙"/>
            </a:pPr>
            <a:r>
              <a:rPr lang="en-GB">
                <a:solidFill>
                  <a:srgbClr val="4F81BD"/>
                </a:solidFill>
                <a:latin typeface="Calibri"/>
                <a:ea typeface="Calibri"/>
                <a:cs typeface="Calibri"/>
                <a:sym typeface="Calibri"/>
              </a:rPr>
              <a:t>Elas estariam livres de isolamento, contenções físicas e químicas, tratamento forçado, esterilização forçada ou aborto, bem como de outras práticas coercivas. </a:t>
            </a:r>
            <a:endParaRPr/>
          </a:p>
          <a:p>
            <a:pPr marL="342900" marR="60325" lvl="0" indent="-342900" algn="l" rtl="0">
              <a:lnSpc>
                <a:spcPct val="115000"/>
              </a:lnSpc>
              <a:spcBef>
                <a:spcPts val="0"/>
              </a:spcBef>
              <a:spcAft>
                <a:spcPts val="0"/>
              </a:spcAft>
              <a:buClr>
                <a:srgbClr val="4F81BD"/>
              </a:buClr>
              <a:buSzPts val="1200"/>
              <a:buFont typeface="Noto Sans Symbols"/>
              <a:buChar char="∙"/>
            </a:pPr>
            <a:r>
              <a:rPr lang="en-GB">
                <a:solidFill>
                  <a:srgbClr val="4F81BD"/>
                </a:solidFill>
                <a:latin typeface="Calibri"/>
                <a:ea typeface="Calibri"/>
                <a:cs typeface="Calibri"/>
                <a:sym typeface="Calibri"/>
              </a:rPr>
              <a:t>Sempre teriam uma palavra a dizer sobre quais tratamentos recebem e nunca seriam forçadas a um tratamento que não desejam. </a:t>
            </a:r>
            <a:endParaRPr/>
          </a:p>
          <a:p>
            <a:pPr marL="342900" marR="60325" lvl="0" indent="-342900" algn="l" rtl="0">
              <a:lnSpc>
                <a:spcPct val="115000"/>
              </a:lnSpc>
              <a:spcBef>
                <a:spcPts val="0"/>
              </a:spcBef>
              <a:spcAft>
                <a:spcPts val="0"/>
              </a:spcAft>
              <a:buClr>
                <a:srgbClr val="4F81BD"/>
              </a:buClr>
              <a:buSzPts val="1200"/>
              <a:buFont typeface="Noto Sans Symbols"/>
              <a:buChar char="∙"/>
            </a:pPr>
            <a:r>
              <a:rPr lang="en-GB">
                <a:solidFill>
                  <a:srgbClr val="4F81BD"/>
                </a:solidFill>
                <a:latin typeface="Calibri"/>
                <a:ea typeface="Calibri"/>
                <a:cs typeface="Calibri"/>
                <a:sym typeface="Calibri"/>
              </a:rPr>
              <a:t>Elas seriam tratadas com dignidade e respeito.</a:t>
            </a:r>
            <a:endParaRPr/>
          </a:p>
          <a:p>
            <a:pPr marL="0" marR="60325" lvl="0" indent="0" algn="l" rtl="0">
              <a:lnSpc>
                <a:spcPct val="115000"/>
              </a:lnSpc>
              <a:spcBef>
                <a:spcPts val="0"/>
              </a:spcBef>
              <a:spcAft>
                <a:spcPts val="0"/>
              </a:spcAft>
              <a:buNone/>
            </a:pPr>
            <a:endParaRPr>
              <a:latin typeface="Calibri"/>
              <a:ea typeface="Calibri"/>
              <a:cs typeface="Calibri"/>
              <a:sym typeface="Calibri"/>
            </a:endParaRPr>
          </a:p>
          <a:p>
            <a:pPr marL="0" lvl="0" indent="0" algn="l" rtl="0">
              <a:spcBef>
                <a:spcPts val="0"/>
              </a:spcBef>
              <a:spcAft>
                <a:spcPts val="0"/>
              </a:spcAft>
              <a:buNone/>
            </a:pPr>
            <a:endParaRPr/>
          </a:p>
        </p:txBody>
      </p:sp>
      <p:sp>
        <p:nvSpPr>
          <p:cNvPr id="1209" name="Google Shape;1209;p146:notes"/>
          <p:cNvSpPr txBox="1">
            <a:spLocks noGrp="1"/>
          </p:cNvSpPr>
          <p:nvPr>
            <p:ph type="sldNum" idx="12"/>
          </p:nvPr>
        </p:nvSpPr>
        <p:spPr>
          <a:xfrm>
            <a:off x="3856737" y="9442154"/>
            <a:ext cx="2950475" cy="49877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148</a:t>
            </a:fld>
            <a:endParaRPr/>
          </a:p>
        </p:txBody>
      </p:sp>
    </p:spTree>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3"/>
        <p:cNvGrpSpPr/>
        <p:nvPr/>
      </p:nvGrpSpPr>
      <p:grpSpPr>
        <a:xfrm>
          <a:off x="0" y="0"/>
          <a:ext cx="0" cy="0"/>
          <a:chOff x="0" y="0"/>
          <a:chExt cx="0" cy="0"/>
        </a:xfrm>
      </p:grpSpPr>
      <p:sp>
        <p:nvSpPr>
          <p:cNvPr id="1214" name="Google Shape;1214;p147:notes"/>
          <p:cNvSpPr>
            <a:spLocks noGrp="1" noRot="1" noChangeAspect="1"/>
          </p:cNvSpPr>
          <p:nvPr>
            <p:ph type="sldImg" idx="2"/>
          </p:nvPr>
        </p:nvSpPr>
        <p:spPr>
          <a:xfrm>
            <a:off x="423863" y="1243013"/>
            <a:ext cx="5961062"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15" name="Google Shape;1215;p147:notes"/>
          <p:cNvSpPr txBox="1">
            <a:spLocks noGrp="1"/>
          </p:cNvSpPr>
          <p:nvPr>
            <p:ph type="body" idx="1"/>
          </p:nvPr>
        </p:nvSpPr>
        <p:spPr>
          <a:xfrm>
            <a:off x="680879" y="4784070"/>
            <a:ext cx="5447030" cy="3914239"/>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b="1">
                <a:solidFill>
                  <a:srgbClr val="4F81BD"/>
                </a:solidFill>
                <a:latin typeface="Calibri"/>
                <a:ea typeface="Calibri"/>
                <a:cs typeface="Calibri"/>
                <a:sym typeface="Calibri"/>
              </a:rPr>
              <a:t>Tempo para este tema </a:t>
            </a:r>
            <a:endParaRPr/>
          </a:p>
          <a:p>
            <a:pPr marL="0" lvl="0" indent="0" algn="l" rtl="0">
              <a:spcBef>
                <a:spcPts val="0"/>
              </a:spcBef>
              <a:spcAft>
                <a:spcPts val="0"/>
              </a:spcAft>
              <a:buNone/>
            </a:pPr>
            <a:r>
              <a:rPr lang="en-GB">
                <a:latin typeface="Calibri"/>
                <a:ea typeface="Calibri"/>
                <a:cs typeface="Calibri"/>
                <a:sym typeface="Calibri"/>
              </a:rPr>
              <a:t>Aproximadamente 20 minutos. </a:t>
            </a:r>
            <a:endParaRPr/>
          </a:p>
        </p:txBody>
      </p:sp>
      <p:sp>
        <p:nvSpPr>
          <p:cNvPr id="1216" name="Google Shape;1216;p147:notes"/>
          <p:cNvSpPr txBox="1">
            <a:spLocks noGrp="1"/>
          </p:cNvSpPr>
          <p:nvPr>
            <p:ph type="sldNum" idx="12"/>
          </p:nvPr>
        </p:nvSpPr>
        <p:spPr>
          <a:xfrm>
            <a:off x="3856737" y="9442154"/>
            <a:ext cx="2950475" cy="49877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149</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15:notes"/>
          <p:cNvSpPr>
            <a:spLocks noGrp="1" noRot="1" noChangeAspect="1"/>
          </p:cNvSpPr>
          <p:nvPr>
            <p:ph type="sldImg" idx="2"/>
          </p:nvPr>
        </p:nvSpPr>
        <p:spPr>
          <a:xfrm>
            <a:off x="423863" y="1243013"/>
            <a:ext cx="5961062"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9" name="Google Shape;189;p15:notes"/>
          <p:cNvSpPr txBox="1">
            <a:spLocks noGrp="1"/>
          </p:cNvSpPr>
          <p:nvPr>
            <p:ph type="body" idx="1"/>
          </p:nvPr>
        </p:nvSpPr>
        <p:spPr>
          <a:xfrm>
            <a:off x="680879" y="4784070"/>
            <a:ext cx="5447030" cy="3914239"/>
          </a:xfrm>
          <a:prstGeom prst="rect">
            <a:avLst/>
          </a:prstGeom>
          <a:noFill/>
          <a:ln>
            <a:noFill/>
          </a:ln>
        </p:spPr>
        <p:txBody>
          <a:bodyPr spcFirstLastPara="1" wrap="square" lIns="91425" tIns="45700" rIns="91425" bIns="45700" anchor="t" anchorCtr="0">
            <a:noAutofit/>
          </a:bodyPr>
          <a:lstStyle/>
          <a:p>
            <a:pPr marL="0" marR="60325" lvl="0" indent="0" algn="just" rtl="0">
              <a:lnSpc>
                <a:spcPct val="115000"/>
              </a:lnSpc>
              <a:spcBef>
                <a:spcPts val="0"/>
              </a:spcBef>
              <a:spcAft>
                <a:spcPts val="0"/>
              </a:spcAft>
              <a:buNone/>
            </a:pPr>
            <a:r>
              <a:rPr lang="en-GB" b="1" i="1">
                <a:latin typeface="Calibri"/>
                <a:ea typeface="Calibri"/>
                <a:cs typeface="Calibri"/>
                <a:sym typeface="Calibri"/>
              </a:rPr>
              <a:t>Exercício 1.2: Discussão – </a:t>
            </a:r>
            <a:r>
              <a:rPr lang="en-GB" b="1" i="1"/>
              <a:t>Não sou isso!</a:t>
            </a:r>
            <a:r>
              <a:rPr lang="en-GB" b="1" i="1">
                <a:latin typeface="Calibri"/>
                <a:ea typeface="Calibri"/>
                <a:cs typeface="Calibri"/>
                <a:sym typeface="Calibri"/>
              </a:rPr>
              <a:t> (35 min.)</a:t>
            </a:r>
            <a:endParaRPr/>
          </a:p>
          <a:p>
            <a:pPr marL="0" marR="60325" lvl="0" indent="0" algn="just" rtl="0">
              <a:lnSpc>
                <a:spcPct val="115000"/>
              </a:lnSpc>
              <a:spcBef>
                <a:spcPts val="600"/>
              </a:spcBef>
              <a:spcAft>
                <a:spcPts val="0"/>
              </a:spcAft>
              <a:buNone/>
            </a:pPr>
            <a:r>
              <a:rPr lang="en-GB">
                <a:solidFill>
                  <a:srgbClr val="4F81BD"/>
                </a:solidFill>
                <a:latin typeface="Calibri"/>
                <a:ea typeface="Calibri"/>
                <a:cs typeface="Calibri"/>
                <a:sym typeface="Calibri"/>
              </a:rPr>
              <a:t>Uma maneira eficaz de desafiar os equívocos entre os participantes seria convidar alguém com deficiência psicossocial, cognitiva ou intelectual para falar ao grupo sobre como os preconceitos e as atitudes negativas têm sido barreiras em sua vida e como eles os superaram. Esse pode ser um exercício muito poderoso e os facilitadores devem fazer o possível para aproveitar essa oportunidade. </a:t>
            </a:r>
            <a:endParaRPr/>
          </a:p>
          <a:p>
            <a:pPr marL="0" marR="60325" lvl="0" indent="0" algn="just" rtl="0">
              <a:lnSpc>
                <a:spcPct val="115000"/>
              </a:lnSpc>
              <a:spcBef>
                <a:spcPts val="600"/>
              </a:spcBef>
              <a:spcAft>
                <a:spcPts val="0"/>
              </a:spcAft>
              <a:buNone/>
            </a:pPr>
            <a:r>
              <a:rPr lang="en-GB">
                <a:solidFill>
                  <a:srgbClr val="4F81BD"/>
                </a:solidFill>
                <a:latin typeface="Calibri"/>
                <a:ea typeface="Calibri"/>
                <a:cs typeface="Calibri"/>
                <a:sym typeface="Calibri"/>
              </a:rPr>
              <a:t>Faça as seguintes perguntas aos participantes (mas tenha em mente que essas perguntas podem ser difíceis para alguns participantes):</a:t>
            </a:r>
            <a:endParaRPr>
              <a:latin typeface="Calibri"/>
              <a:ea typeface="Calibri"/>
              <a:cs typeface="Calibri"/>
              <a:sym typeface="Calibri"/>
            </a:endParaRPr>
          </a:p>
          <a:p>
            <a:pPr marL="0" marR="60325" lvl="0" indent="0" algn="just" rtl="0">
              <a:lnSpc>
                <a:spcPct val="115000"/>
              </a:lnSpc>
              <a:spcBef>
                <a:spcPts val="600"/>
              </a:spcBef>
              <a:spcAft>
                <a:spcPts val="0"/>
              </a:spcAft>
              <a:buNone/>
            </a:pPr>
            <a:r>
              <a:rPr lang="en-GB" b="1"/>
              <a:t>Você consegue pensar em uma ocasião em que sentiu que foi discriminado?</a:t>
            </a:r>
            <a:endParaRPr/>
          </a:p>
          <a:p>
            <a:pPr marL="0" marR="60325" lvl="0" indent="0" algn="just" rtl="0">
              <a:lnSpc>
                <a:spcPct val="115000"/>
              </a:lnSpc>
              <a:spcBef>
                <a:spcPts val="600"/>
              </a:spcBef>
              <a:spcAft>
                <a:spcPts val="0"/>
              </a:spcAft>
              <a:buNone/>
            </a:pPr>
            <a:r>
              <a:rPr lang="en-GB" b="1">
                <a:latin typeface="Calibri"/>
                <a:ea typeface="Calibri"/>
                <a:cs typeface="Calibri"/>
                <a:sym typeface="Calibri"/>
              </a:rPr>
              <a:t>Para esta pergunta, peça aos participantes que evitem usar detalhes (como nomes, lugares etc.) que permitam identificar um indivíduo específico.</a:t>
            </a:r>
            <a:endParaRPr/>
          </a:p>
        </p:txBody>
      </p:sp>
      <p:sp>
        <p:nvSpPr>
          <p:cNvPr id="190" name="Google Shape;190;p15:notes"/>
          <p:cNvSpPr txBox="1">
            <a:spLocks noGrp="1"/>
          </p:cNvSpPr>
          <p:nvPr>
            <p:ph type="sldNum" idx="12"/>
          </p:nvPr>
        </p:nvSpPr>
        <p:spPr>
          <a:xfrm>
            <a:off x="3856737" y="9442154"/>
            <a:ext cx="2950475" cy="49877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15</a:t>
            </a:fld>
            <a:endParaRPr/>
          </a:p>
        </p:txBody>
      </p:sp>
    </p:spTree>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9"/>
        <p:cNvGrpSpPr/>
        <p:nvPr/>
      </p:nvGrpSpPr>
      <p:grpSpPr>
        <a:xfrm>
          <a:off x="0" y="0"/>
          <a:ext cx="0" cy="0"/>
          <a:chOff x="0" y="0"/>
          <a:chExt cx="0" cy="0"/>
        </a:xfrm>
      </p:grpSpPr>
      <p:sp>
        <p:nvSpPr>
          <p:cNvPr id="1220" name="Google Shape;1220;p148:notes"/>
          <p:cNvSpPr>
            <a:spLocks noGrp="1" noRot="1" noChangeAspect="1"/>
          </p:cNvSpPr>
          <p:nvPr>
            <p:ph type="sldImg" idx="2"/>
          </p:nvPr>
        </p:nvSpPr>
        <p:spPr>
          <a:xfrm>
            <a:off x="423863" y="1243013"/>
            <a:ext cx="5961062"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21" name="Google Shape;1221;p148:notes"/>
          <p:cNvSpPr txBox="1">
            <a:spLocks noGrp="1"/>
          </p:cNvSpPr>
          <p:nvPr>
            <p:ph type="body" idx="1"/>
          </p:nvPr>
        </p:nvSpPr>
        <p:spPr>
          <a:xfrm>
            <a:off x="680879" y="4784070"/>
            <a:ext cx="5447030" cy="3914239"/>
          </a:xfrm>
          <a:prstGeom prst="rect">
            <a:avLst/>
          </a:prstGeom>
          <a:noFill/>
          <a:ln>
            <a:noFill/>
          </a:ln>
        </p:spPr>
        <p:txBody>
          <a:bodyPr spcFirstLastPara="1" wrap="square" lIns="91425" tIns="45700" rIns="91425" bIns="45700" anchor="t" anchorCtr="0">
            <a:noAutofit/>
          </a:bodyPr>
          <a:lstStyle/>
          <a:p>
            <a:pPr marL="0" marR="60325" lvl="0" indent="0" algn="just" rtl="0">
              <a:lnSpc>
                <a:spcPct val="115000"/>
              </a:lnSpc>
              <a:spcBef>
                <a:spcPts val="0"/>
              </a:spcBef>
              <a:spcAft>
                <a:spcPts val="0"/>
              </a:spcAft>
              <a:buNone/>
            </a:pPr>
            <a:r>
              <a:rPr lang="en-GB" b="1" i="1">
                <a:latin typeface="Calibri"/>
                <a:ea typeface="Calibri"/>
                <a:cs typeface="Calibri"/>
                <a:sym typeface="Calibri"/>
              </a:rPr>
              <a:t>Exercício 7.1: Discussão do Artigo 19 da CDPD – Direito a viver de forma independente e a ser incluído na comunidade (10 minutos) </a:t>
            </a:r>
            <a:endParaRPr>
              <a:latin typeface="Calibri"/>
              <a:ea typeface="Calibri"/>
              <a:cs typeface="Calibri"/>
              <a:sym typeface="Calibri"/>
            </a:endParaRPr>
          </a:p>
          <a:p>
            <a:pPr marL="0" marR="60325" lvl="0" indent="0" algn="just" rtl="0">
              <a:lnSpc>
                <a:spcPct val="115000"/>
              </a:lnSpc>
              <a:spcBef>
                <a:spcPts val="0"/>
              </a:spcBef>
              <a:spcAft>
                <a:spcPts val="0"/>
              </a:spcAft>
              <a:buNone/>
            </a:pPr>
            <a:r>
              <a:rPr lang="en-GB" b="1" i="1">
                <a:latin typeface="Calibri"/>
                <a:ea typeface="Calibri"/>
                <a:cs typeface="Calibri"/>
                <a:sym typeface="Calibri"/>
              </a:rPr>
              <a:t> </a:t>
            </a:r>
            <a:endParaRPr>
              <a:latin typeface="Calibri"/>
              <a:ea typeface="Calibri"/>
              <a:cs typeface="Calibri"/>
              <a:sym typeface="Calibri"/>
            </a:endParaRPr>
          </a:p>
          <a:p>
            <a:pPr marL="0" marR="60325" lvl="0" indent="0" algn="just" rtl="0">
              <a:lnSpc>
                <a:spcPct val="115000"/>
              </a:lnSpc>
              <a:spcBef>
                <a:spcPts val="0"/>
              </a:spcBef>
              <a:spcAft>
                <a:spcPts val="0"/>
              </a:spcAft>
              <a:buNone/>
            </a:pPr>
            <a:r>
              <a:rPr lang="en-GB">
                <a:solidFill>
                  <a:srgbClr val="4F81BD"/>
                </a:solidFill>
                <a:latin typeface="Calibri"/>
                <a:ea typeface="Calibri"/>
                <a:cs typeface="Calibri"/>
                <a:sym typeface="Calibri"/>
              </a:rPr>
              <a:t>Faça a seguinte pergunta aos participantes:</a:t>
            </a:r>
            <a:endParaRPr>
              <a:latin typeface="Calibri"/>
              <a:ea typeface="Calibri"/>
              <a:cs typeface="Calibri"/>
              <a:sym typeface="Calibri"/>
            </a:endParaRPr>
          </a:p>
          <a:p>
            <a:pPr marL="0" marR="60325" lvl="0" indent="0" algn="just" rtl="0">
              <a:lnSpc>
                <a:spcPct val="115000"/>
              </a:lnSpc>
              <a:spcBef>
                <a:spcPts val="0"/>
              </a:spcBef>
              <a:spcAft>
                <a:spcPts val="0"/>
              </a:spcAft>
              <a:buNone/>
            </a:pPr>
            <a:r>
              <a:rPr lang="en-GB">
                <a:solidFill>
                  <a:srgbClr val="4F81BD"/>
                </a:solidFill>
                <a:latin typeface="Calibri"/>
                <a:ea typeface="Calibri"/>
                <a:cs typeface="Calibri"/>
                <a:sym typeface="Calibri"/>
              </a:rPr>
              <a:t> </a:t>
            </a:r>
            <a:endParaRPr>
              <a:latin typeface="Calibri"/>
              <a:ea typeface="Calibri"/>
              <a:cs typeface="Calibri"/>
              <a:sym typeface="Calibri"/>
            </a:endParaRPr>
          </a:p>
          <a:p>
            <a:pPr marL="0" lvl="0" indent="0" algn="l" rtl="0">
              <a:spcBef>
                <a:spcPts val="0"/>
              </a:spcBef>
              <a:spcAft>
                <a:spcPts val="0"/>
              </a:spcAft>
              <a:buNone/>
            </a:pPr>
            <a:r>
              <a:rPr lang="en-GB"/>
              <a:t>O que significa para você viver de forma independente e ser incluído na comunidade? </a:t>
            </a:r>
            <a:endParaRPr/>
          </a:p>
          <a:p>
            <a:pPr marL="0" marR="60325" lvl="0" indent="0" algn="just" rtl="0">
              <a:lnSpc>
                <a:spcPct val="115000"/>
              </a:lnSpc>
              <a:spcBef>
                <a:spcPts val="0"/>
              </a:spcBef>
              <a:spcAft>
                <a:spcPts val="0"/>
              </a:spcAft>
              <a:buNone/>
            </a:pPr>
            <a:r>
              <a:rPr lang="en-GB">
                <a:solidFill>
                  <a:srgbClr val="4F81BD"/>
                </a:solidFill>
                <a:latin typeface="Calibri"/>
                <a:ea typeface="Calibri"/>
                <a:cs typeface="Calibri"/>
                <a:sym typeface="Calibri"/>
              </a:rPr>
              <a:t> </a:t>
            </a:r>
            <a:endParaRPr>
              <a:latin typeface="Calibri"/>
              <a:ea typeface="Calibri"/>
              <a:cs typeface="Calibri"/>
              <a:sym typeface="Calibri"/>
            </a:endParaRPr>
          </a:p>
          <a:p>
            <a:pPr marL="0" marR="60325" lvl="0" indent="0" algn="just" rtl="0">
              <a:lnSpc>
                <a:spcPct val="115000"/>
              </a:lnSpc>
              <a:spcBef>
                <a:spcPts val="0"/>
              </a:spcBef>
              <a:spcAft>
                <a:spcPts val="0"/>
              </a:spcAft>
              <a:buNone/>
            </a:pPr>
            <a:r>
              <a:rPr lang="en-GB">
                <a:solidFill>
                  <a:srgbClr val="4F81BD"/>
                </a:solidFill>
                <a:latin typeface="Calibri"/>
                <a:ea typeface="Calibri"/>
                <a:cs typeface="Calibri"/>
                <a:sym typeface="Calibri"/>
              </a:rPr>
              <a:t>Então, se necessário, peça aos participantes para ler o Artigo 19 da CDPD, usando os seguintes slides:</a:t>
            </a:r>
            <a:endParaRPr>
              <a:latin typeface="Calibri"/>
              <a:ea typeface="Calibri"/>
              <a:cs typeface="Calibri"/>
              <a:sym typeface="Calibri"/>
            </a:endParaRPr>
          </a:p>
          <a:p>
            <a:pPr marL="0" lvl="0" indent="0" algn="l" rtl="0">
              <a:spcBef>
                <a:spcPts val="0"/>
              </a:spcBef>
              <a:spcAft>
                <a:spcPts val="0"/>
              </a:spcAft>
              <a:buNone/>
            </a:pPr>
            <a:endParaRPr/>
          </a:p>
        </p:txBody>
      </p:sp>
      <p:sp>
        <p:nvSpPr>
          <p:cNvPr id="1222" name="Google Shape;1222;p148:notes"/>
          <p:cNvSpPr txBox="1">
            <a:spLocks noGrp="1"/>
          </p:cNvSpPr>
          <p:nvPr>
            <p:ph type="sldNum" idx="12"/>
          </p:nvPr>
        </p:nvSpPr>
        <p:spPr>
          <a:xfrm>
            <a:off x="3856737" y="9442154"/>
            <a:ext cx="2950475" cy="49877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150</a:t>
            </a:fld>
            <a:endParaRPr/>
          </a:p>
        </p:txBody>
      </p:sp>
    </p:spTree>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6"/>
        <p:cNvGrpSpPr/>
        <p:nvPr/>
      </p:nvGrpSpPr>
      <p:grpSpPr>
        <a:xfrm>
          <a:off x="0" y="0"/>
          <a:ext cx="0" cy="0"/>
          <a:chOff x="0" y="0"/>
          <a:chExt cx="0" cy="0"/>
        </a:xfrm>
      </p:grpSpPr>
      <p:sp>
        <p:nvSpPr>
          <p:cNvPr id="1227" name="Google Shape;1227;p149:notes"/>
          <p:cNvSpPr>
            <a:spLocks noGrp="1" noRot="1" noChangeAspect="1"/>
          </p:cNvSpPr>
          <p:nvPr>
            <p:ph type="sldImg" idx="2"/>
          </p:nvPr>
        </p:nvSpPr>
        <p:spPr>
          <a:xfrm>
            <a:off x="423863" y="1243013"/>
            <a:ext cx="5961062"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28" name="Google Shape;1228;p149:notes"/>
          <p:cNvSpPr txBox="1">
            <a:spLocks noGrp="1"/>
          </p:cNvSpPr>
          <p:nvPr>
            <p:ph type="body" idx="1"/>
          </p:nvPr>
        </p:nvSpPr>
        <p:spPr>
          <a:xfrm>
            <a:off x="680879" y="4784070"/>
            <a:ext cx="5447030" cy="3914239"/>
          </a:xfrm>
          <a:prstGeom prst="rect">
            <a:avLst/>
          </a:prstGeom>
          <a:noFill/>
          <a:ln>
            <a:noFill/>
          </a:ln>
        </p:spPr>
        <p:txBody>
          <a:bodyPr spcFirstLastPara="1" wrap="square" lIns="91425" tIns="45700" rIns="91425" bIns="45700" anchor="t" anchorCtr="0">
            <a:noAutofit/>
          </a:bodyPr>
          <a:lstStyle/>
          <a:p>
            <a:pPr marL="360045" marR="60325" lvl="0" indent="-360045" algn="just" rtl="0">
              <a:lnSpc>
                <a:spcPct val="115000"/>
              </a:lnSpc>
              <a:spcBef>
                <a:spcPts val="0"/>
              </a:spcBef>
              <a:spcAft>
                <a:spcPts val="0"/>
              </a:spcAft>
              <a:buNone/>
            </a:pPr>
            <a:r>
              <a:rPr lang="en-GB" b="1" u="sng">
                <a:solidFill>
                  <a:srgbClr val="000000"/>
                </a:solidFill>
                <a:latin typeface="Calibri"/>
                <a:ea typeface="Calibri"/>
                <a:cs typeface="Calibri"/>
                <a:sym typeface="Calibri"/>
              </a:rPr>
              <a:t>Artigo 19 – Direito a viver de forma independente e a ser incluído na comunidade </a:t>
            </a:r>
            <a:endParaRPr/>
          </a:p>
          <a:p>
            <a:pPr marL="360045" marR="60325" lvl="0" indent="-360045" algn="just" rtl="0">
              <a:lnSpc>
                <a:spcPct val="115000"/>
              </a:lnSpc>
              <a:spcBef>
                <a:spcPts val="0"/>
              </a:spcBef>
              <a:spcAft>
                <a:spcPts val="0"/>
              </a:spcAft>
              <a:buNone/>
            </a:pPr>
            <a:r>
              <a:rPr lang="en-GB">
                <a:solidFill>
                  <a:srgbClr val="000000"/>
                </a:solidFill>
                <a:latin typeface="Calibri"/>
                <a:ea typeface="Calibri"/>
                <a:cs typeface="Calibri"/>
                <a:sym typeface="Calibri"/>
              </a:rPr>
              <a:t> </a:t>
            </a:r>
            <a:endParaRPr>
              <a:latin typeface="Calibri"/>
              <a:ea typeface="Calibri"/>
              <a:cs typeface="Calibri"/>
              <a:sym typeface="Calibri"/>
            </a:endParaRPr>
          </a:p>
          <a:p>
            <a:pPr marL="0" marR="60325" lvl="0" indent="0" algn="just" rtl="0">
              <a:lnSpc>
                <a:spcPct val="115000"/>
              </a:lnSpc>
              <a:spcBef>
                <a:spcPts val="0"/>
              </a:spcBef>
              <a:spcAft>
                <a:spcPts val="0"/>
              </a:spcAft>
              <a:buNone/>
            </a:pPr>
            <a:r>
              <a:rPr lang="en-GB"/>
              <a:t>Os Estados Partes desta Convenção reconhecem o igual direito de todas as pessoas com deficiência de viver na comunidade, com a mesma liberdade de escolha que as demais pessoas, e tomarão medidas efetivas e apropriadas para facilitar às pessoas com deficiência o pleno gozo desse direito e sua plena inclusão e participação na comunidade, inclusive assegurando que: </a:t>
            </a:r>
            <a:endParaRPr>
              <a:latin typeface="Calibri"/>
              <a:ea typeface="Calibri"/>
              <a:cs typeface="Calibri"/>
              <a:sym typeface="Calibri"/>
            </a:endParaRPr>
          </a:p>
          <a:p>
            <a:pPr marL="0" marR="60325" lvl="0" indent="0" algn="just" rtl="0">
              <a:lnSpc>
                <a:spcPct val="115000"/>
              </a:lnSpc>
              <a:spcBef>
                <a:spcPts val="0"/>
              </a:spcBef>
              <a:spcAft>
                <a:spcPts val="0"/>
              </a:spcAft>
              <a:buNone/>
            </a:pPr>
            <a:r>
              <a:rPr lang="en-GB">
                <a:solidFill>
                  <a:srgbClr val="000000"/>
                </a:solidFill>
                <a:latin typeface="Calibri"/>
                <a:ea typeface="Calibri"/>
                <a:cs typeface="Calibri"/>
                <a:sym typeface="Calibri"/>
              </a:rPr>
              <a:t> </a:t>
            </a:r>
            <a:endParaRPr>
              <a:solidFill>
                <a:srgbClr val="000000"/>
              </a:solidFill>
              <a:latin typeface="Calibri"/>
              <a:ea typeface="Calibri"/>
              <a:cs typeface="Calibri"/>
              <a:sym typeface="Calibri"/>
            </a:endParaRPr>
          </a:p>
          <a:p>
            <a:pPr marL="0" marR="60325" lvl="0" indent="0" algn="just" rtl="0">
              <a:lnSpc>
                <a:spcPct val="115000"/>
              </a:lnSpc>
              <a:spcBef>
                <a:spcPts val="0"/>
              </a:spcBef>
              <a:spcAft>
                <a:spcPts val="0"/>
              </a:spcAft>
              <a:buNone/>
            </a:pPr>
            <a:r>
              <a:rPr lang="en-GB" sz="1600">
                <a:solidFill>
                  <a:srgbClr val="8064A2"/>
                </a:solidFill>
                <a:latin typeface="Calibri"/>
                <a:ea typeface="Calibri"/>
                <a:cs typeface="Calibri"/>
                <a:sym typeface="Calibri"/>
              </a:rPr>
              <a:t>Pessoas com deficiência têm o direito de viver como outras pessoas e de ter as mesmas escolhas na vida. Os países devem garantir que as pessoas com deficiência:</a:t>
            </a:r>
            <a:endParaRPr sz="1600">
              <a:solidFill>
                <a:srgbClr val="8064A2"/>
              </a:solidFill>
              <a:latin typeface="Calibri"/>
              <a:ea typeface="Calibri"/>
              <a:cs typeface="Calibri"/>
              <a:sym typeface="Calibri"/>
            </a:endParaRPr>
          </a:p>
          <a:p>
            <a:pPr marL="0" lvl="0" indent="0" algn="l" rtl="0">
              <a:spcBef>
                <a:spcPts val="0"/>
              </a:spcBef>
              <a:spcAft>
                <a:spcPts val="0"/>
              </a:spcAft>
              <a:buNone/>
            </a:pPr>
            <a:endParaRPr/>
          </a:p>
        </p:txBody>
      </p:sp>
      <p:sp>
        <p:nvSpPr>
          <p:cNvPr id="1229" name="Google Shape;1229;p149:notes"/>
          <p:cNvSpPr txBox="1">
            <a:spLocks noGrp="1"/>
          </p:cNvSpPr>
          <p:nvPr>
            <p:ph type="sldNum" idx="12"/>
          </p:nvPr>
        </p:nvSpPr>
        <p:spPr>
          <a:xfrm>
            <a:off x="3856737" y="9442154"/>
            <a:ext cx="2950475" cy="49877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151</a:t>
            </a:fld>
            <a:endParaRPr/>
          </a:p>
        </p:txBody>
      </p:sp>
    </p:spTree>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4"/>
        <p:cNvGrpSpPr/>
        <p:nvPr/>
      </p:nvGrpSpPr>
      <p:grpSpPr>
        <a:xfrm>
          <a:off x="0" y="0"/>
          <a:ext cx="0" cy="0"/>
          <a:chOff x="0" y="0"/>
          <a:chExt cx="0" cy="0"/>
        </a:xfrm>
      </p:grpSpPr>
      <p:sp>
        <p:nvSpPr>
          <p:cNvPr id="1235" name="Google Shape;1235;p150:notes"/>
          <p:cNvSpPr>
            <a:spLocks noGrp="1" noRot="1" noChangeAspect="1"/>
          </p:cNvSpPr>
          <p:nvPr>
            <p:ph type="sldImg" idx="2"/>
          </p:nvPr>
        </p:nvSpPr>
        <p:spPr>
          <a:xfrm>
            <a:off x="423863" y="1243013"/>
            <a:ext cx="5961062"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6" name="Google Shape;1236;p150:notes"/>
          <p:cNvSpPr txBox="1">
            <a:spLocks noGrp="1"/>
          </p:cNvSpPr>
          <p:nvPr>
            <p:ph type="body" idx="1"/>
          </p:nvPr>
        </p:nvSpPr>
        <p:spPr>
          <a:xfrm>
            <a:off x="680879" y="4784070"/>
            <a:ext cx="5447030" cy="3914239"/>
          </a:xfrm>
          <a:prstGeom prst="rect">
            <a:avLst/>
          </a:prstGeom>
          <a:noFill/>
          <a:ln>
            <a:noFill/>
          </a:ln>
        </p:spPr>
        <p:txBody>
          <a:bodyPr spcFirstLastPara="1" wrap="square" lIns="91425" tIns="45700" rIns="91425" bIns="45700" anchor="t" anchorCtr="0">
            <a:noAutofit/>
          </a:bodyPr>
          <a:lstStyle/>
          <a:p>
            <a:pPr marL="0" marR="60325" lvl="0" indent="0" algn="just" rtl="0">
              <a:lnSpc>
                <a:spcPct val="115000"/>
              </a:lnSpc>
              <a:spcBef>
                <a:spcPts val="0"/>
              </a:spcBef>
              <a:spcAft>
                <a:spcPts val="0"/>
              </a:spcAft>
              <a:buNone/>
            </a:pPr>
            <a:r>
              <a:rPr lang="en-GB" b="1" u="sng">
                <a:solidFill>
                  <a:srgbClr val="000000"/>
                </a:solidFill>
                <a:latin typeface="Calibri"/>
                <a:ea typeface="Calibri"/>
                <a:cs typeface="Calibri"/>
                <a:sym typeface="Calibri"/>
              </a:rPr>
              <a:t>Artigo 19 – Direito a viver de forma independente e a ser incluído na comunidade </a:t>
            </a:r>
            <a:endParaRPr/>
          </a:p>
          <a:p>
            <a:pPr marL="0" marR="60325" lvl="0" indent="0" algn="just" rtl="0">
              <a:lnSpc>
                <a:spcPct val="115000"/>
              </a:lnSpc>
              <a:spcBef>
                <a:spcPts val="0"/>
              </a:spcBef>
              <a:spcAft>
                <a:spcPts val="0"/>
              </a:spcAft>
              <a:buNone/>
            </a:pPr>
            <a:r>
              <a:rPr lang="en-GB" b="1">
                <a:solidFill>
                  <a:srgbClr val="000000"/>
                </a:solidFill>
                <a:latin typeface="Calibri"/>
                <a:ea typeface="Calibri"/>
                <a:cs typeface="Calibri"/>
                <a:sym typeface="Calibri"/>
              </a:rPr>
              <a:t>(continuação)</a:t>
            </a:r>
            <a:endParaRPr>
              <a:solidFill>
                <a:srgbClr val="000000"/>
              </a:solidFill>
              <a:latin typeface="Calibri"/>
              <a:ea typeface="Calibri"/>
              <a:cs typeface="Calibri"/>
              <a:sym typeface="Calibri"/>
            </a:endParaRPr>
          </a:p>
          <a:p>
            <a:pPr marL="342900" marR="60325" lvl="0" indent="-342900" algn="just" rtl="0">
              <a:lnSpc>
                <a:spcPct val="115000"/>
              </a:lnSpc>
              <a:spcBef>
                <a:spcPts val="0"/>
              </a:spcBef>
              <a:spcAft>
                <a:spcPts val="0"/>
              </a:spcAft>
              <a:buClr>
                <a:schemeClr val="dk1"/>
              </a:buClr>
              <a:buSzPts val="1200"/>
              <a:buFont typeface="Calibri"/>
              <a:buAutoNum type="alphaLcPeriod"/>
            </a:pPr>
            <a:r>
              <a:rPr lang="en-GB"/>
              <a:t>As pessoas com deficiência possam escolher seu local de residência e onde e com quem morar, em igualdade de oportunidades com as demais pessoas, e que não sejam obrigadas a viver em determinado tipo de moradia; </a:t>
            </a:r>
            <a:endParaRPr>
              <a:latin typeface="Calibri"/>
              <a:ea typeface="Calibri"/>
              <a:cs typeface="Calibri"/>
              <a:sym typeface="Calibri"/>
            </a:endParaRPr>
          </a:p>
          <a:p>
            <a:pPr marL="360045" marR="60325" lvl="0" indent="0" algn="just" rtl="0">
              <a:lnSpc>
                <a:spcPct val="115000"/>
              </a:lnSpc>
              <a:spcBef>
                <a:spcPts val="0"/>
              </a:spcBef>
              <a:spcAft>
                <a:spcPts val="0"/>
              </a:spcAft>
              <a:buNone/>
            </a:pPr>
            <a:r>
              <a:rPr lang="en-GB">
                <a:solidFill>
                  <a:srgbClr val="000000"/>
                </a:solidFill>
                <a:latin typeface="Calibri"/>
                <a:ea typeface="Calibri"/>
                <a:cs typeface="Calibri"/>
                <a:sym typeface="Calibri"/>
              </a:rPr>
              <a:t> </a:t>
            </a:r>
            <a:endParaRPr>
              <a:latin typeface="Calibri"/>
              <a:ea typeface="Calibri"/>
              <a:cs typeface="Calibri"/>
              <a:sym typeface="Calibri"/>
            </a:endParaRPr>
          </a:p>
          <a:p>
            <a:pPr marL="360045" marR="60325" lvl="0" indent="0" algn="just" rtl="0">
              <a:lnSpc>
                <a:spcPct val="115000"/>
              </a:lnSpc>
              <a:spcBef>
                <a:spcPts val="0"/>
              </a:spcBef>
              <a:spcAft>
                <a:spcPts val="0"/>
              </a:spcAft>
              <a:buNone/>
            </a:pPr>
            <a:r>
              <a:rPr lang="en-GB" sz="1600">
                <a:solidFill>
                  <a:srgbClr val="7030A0"/>
                </a:solidFill>
              </a:rPr>
              <a:t>Possam escolher onde e com quem morar. Não devem ser obrigadas a morar onde não queiram; </a:t>
            </a:r>
            <a:endParaRPr/>
          </a:p>
          <a:p>
            <a:pPr marL="360045" marR="60325" lvl="0" indent="0" algn="just" rtl="0">
              <a:lnSpc>
                <a:spcPct val="115000"/>
              </a:lnSpc>
              <a:spcBef>
                <a:spcPts val="0"/>
              </a:spcBef>
              <a:spcAft>
                <a:spcPts val="0"/>
              </a:spcAft>
              <a:buNone/>
            </a:pPr>
            <a:endParaRPr>
              <a:latin typeface="Calibri"/>
              <a:ea typeface="Calibri"/>
              <a:cs typeface="Calibri"/>
              <a:sym typeface="Calibri"/>
            </a:endParaRPr>
          </a:p>
          <a:p>
            <a:pPr marL="0" lvl="0" indent="0" algn="l" rtl="0">
              <a:spcBef>
                <a:spcPts val="0"/>
              </a:spcBef>
              <a:spcAft>
                <a:spcPts val="0"/>
              </a:spcAft>
              <a:buNone/>
            </a:pPr>
            <a:endParaRPr/>
          </a:p>
        </p:txBody>
      </p:sp>
      <p:sp>
        <p:nvSpPr>
          <p:cNvPr id="1237" name="Google Shape;1237;p150:notes"/>
          <p:cNvSpPr txBox="1">
            <a:spLocks noGrp="1"/>
          </p:cNvSpPr>
          <p:nvPr>
            <p:ph type="sldNum" idx="12"/>
          </p:nvPr>
        </p:nvSpPr>
        <p:spPr>
          <a:xfrm>
            <a:off x="3856737" y="9442154"/>
            <a:ext cx="2950475" cy="49877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152</a:t>
            </a:fld>
            <a:endParaRPr/>
          </a:p>
        </p:txBody>
      </p:sp>
    </p:spTree>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2"/>
        <p:cNvGrpSpPr/>
        <p:nvPr/>
      </p:nvGrpSpPr>
      <p:grpSpPr>
        <a:xfrm>
          <a:off x="0" y="0"/>
          <a:ext cx="0" cy="0"/>
          <a:chOff x="0" y="0"/>
          <a:chExt cx="0" cy="0"/>
        </a:xfrm>
      </p:grpSpPr>
      <p:sp>
        <p:nvSpPr>
          <p:cNvPr id="1243" name="Google Shape;1243;p151:notes"/>
          <p:cNvSpPr>
            <a:spLocks noGrp="1" noRot="1" noChangeAspect="1"/>
          </p:cNvSpPr>
          <p:nvPr>
            <p:ph type="sldImg" idx="2"/>
          </p:nvPr>
        </p:nvSpPr>
        <p:spPr>
          <a:xfrm>
            <a:off x="423863" y="1243013"/>
            <a:ext cx="5961062"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44" name="Google Shape;1244;p151:notes"/>
          <p:cNvSpPr txBox="1">
            <a:spLocks noGrp="1"/>
          </p:cNvSpPr>
          <p:nvPr>
            <p:ph type="body" idx="1"/>
          </p:nvPr>
        </p:nvSpPr>
        <p:spPr>
          <a:xfrm>
            <a:off x="680879" y="4784070"/>
            <a:ext cx="5447030" cy="3914239"/>
          </a:xfrm>
          <a:prstGeom prst="rect">
            <a:avLst/>
          </a:prstGeom>
          <a:noFill/>
          <a:ln>
            <a:noFill/>
          </a:ln>
        </p:spPr>
        <p:txBody>
          <a:bodyPr spcFirstLastPara="1" wrap="square" lIns="91425" tIns="45700" rIns="91425" bIns="45700" anchor="t" anchorCtr="0">
            <a:noAutofit/>
          </a:bodyPr>
          <a:lstStyle/>
          <a:p>
            <a:pPr marL="0" marR="60325" lvl="0" indent="0" algn="just" rtl="0">
              <a:lnSpc>
                <a:spcPct val="115000"/>
              </a:lnSpc>
              <a:spcBef>
                <a:spcPts val="0"/>
              </a:spcBef>
              <a:spcAft>
                <a:spcPts val="0"/>
              </a:spcAft>
              <a:buNone/>
            </a:pPr>
            <a:r>
              <a:rPr lang="en-GB" b="1" u="sng">
                <a:solidFill>
                  <a:srgbClr val="000000"/>
                </a:solidFill>
                <a:latin typeface="Calibri"/>
                <a:ea typeface="Calibri"/>
                <a:cs typeface="Calibri"/>
                <a:sym typeface="Calibri"/>
              </a:rPr>
              <a:t>Artigo 19 – Direito a viver de forma independente e a ser incluído na comunidade </a:t>
            </a:r>
            <a:endParaRPr/>
          </a:p>
          <a:p>
            <a:pPr marL="0" marR="60325" lvl="0" indent="0" algn="just" rtl="0">
              <a:lnSpc>
                <a:spcPct val="115000"/>
              </a:lnSpc>
              <a:spcBef>
                <a:spcPts val="0"/>
              </a:spcBef>
              <a:spcAft>
                <a:spcPts val="0"/>
              </a:spcAft>
              <a:buNone/>
            </a:pPr>
            <a:r>
              <a:rPr lang="en-GB" b="1">
                <a:solidFill>
                  <a:srgbClr val="000000"/>
                </a:solidFill>
                <a:latin typeface="Calibri"/>
                <a:ea typeface="Calibri"/>
                <a:cs typeface="Calibri"/>
                <a:sym typeface="Calibri"/>
              </a:rPr>
              <a:t>(continuação)</a:t>
            </a:r>
            <a:endParaRPr>
              <a:solidFill>
                <a:srgbClr val="000000"/>
              </a:solidFill>
              <a:latin typeface="Calibri"/>
              <a:ea typeface="Calibri"/>
              <a:cs typeface="Calibri"/>
              <a:sym typeface="Calibri"/>
            </a:endParaRPr>
          </a:p>
          <a:p>
            <a:pPr marL="0" lvl="0" indent="0" algn="l" rtl="0">
              <a:spcBef>
                <a:spcPts val="0"/>
              </a:spcBef>
              <a:spcAft>
                <a:spcPts val="0"/>
              </a:spcAft>
              <a:buNone/>
            </a:pPr>
            <a:endParaRPr/>
          </a:p>
          <a:p>
            <a:pPr marL="0" marR="60325" lvl="0" indent="0" algn="just" rtl="0">
              <a:lnSpc>
                <a:spcPct val="115000"/>
              </a:lnSpc>
              <a:spcBef>
                <a:spcPts val="0"/>
              </a:spcBef>
              <a:spcAft>
                <a:spcPts val="0"/>
              </a:spcAft>
              <a:buNone/>
            </a:pPr>
            <a:r>
              <a:rPr lang="en-GB">
                <a:solidFill>
                  <a:srgbClr val="000000"/>
                </a:solidFill>
                <a:latin typeface="Calibri"/>
                <a:ea typeface="Calibri"/>
                <a:cs typeface="Calibri"/>
                <a:sym typeface="Calibri"/>
              </a:rPr>
              <a:t>b. 	 As pessoas com deficiência tenham acesso a uma variedade de serviços de apoio em domicílio ou em instituições residenciais ou a outros serviços comunitários de apoio, inclusive os serviços de acompanhantes pessoais que forem necessários como apoio para que vivam e sejam incluídas na comunidade e para evitar que fiquem isoladas ou segregadas da comunidade; </a:t>
            </a:r>
            <a:endParaRPr>
              <a:latin typeface="Calibri"/>
              <a:ea typeface="Calibri"/>
              <a:cs typeface="Calibri"/>
              <a:sym typeface="Calibri"/>
            </a:endParaRPr>
          </a:p>
          <a:p>
            <a:pPr marL="360045" marR="60325" lvl="0" indent="0" algn="just" rtl="0">
              <a:lnSpc>
                <a:spcPct val="115000"/>
              </a:lnSpc>
              <a:spcBef>
                <a:spcPts val="0"/>
              </a:spcBef>
              <a:spcAft>
                <a:spcPts val="0"/>
              </a:spcAft>
              <a:buNone/>
            </a:pPr>
            <a:r>
              <a:rPr lang="en-GB">
                <a:solidFill>
                  <a:srgbClr val="000000"/>
                </a:solidFill>
                <a:latin typeface="Calibri"/>
                <a:ea typeface="Calibri"/>
                <a:cs typeface="Calibri"/>
                <a:sym typeface="Calibri"/>
              </a:rPr>
              <a:t> </a:t>
            </a:r>
            <a:endParaRPr>
              <a:latin typeface="Calibri"/>
              <a:ea typeface="Calibri"/>
              <a:cs typeface="Calibri"/>
              <a:sym typeface="Calibri"/>
            </a:endParaRPr>
          </a:p>
          <a:p>
            <a:pPr marL="360045" marR="60325" lvl="0" indent="0" algn="just" rtl="0">
              <a:lnSpc>
                <a:spcPct val="115000"/>
              </a:lnSpc>
              <a:spcBef>
                <a:spcPts val="0"/>
              </a:spcBef>
              <a:spcAft>
                <a:spcPts val="0"/>
              </a:spcAft>
              <a:buNone/>
            </a:pPr>
            <a:r>
              <a:rPr lang="en-GB" sz="1400">
                <a:solidFill>
                  <a:srgbClr val="8064A2"/>
                </a:solidFill>
                <a:latin typeface="Calibri"/>
                <a:ea typeface="Calibri"/>
                <a:cs typeface="Calibri"/>
                <a:sym typeface="Calibri"/>
              </a:rPr>
              <a:t>Ter acesso a muitos serviços comunitários diferentes para que possam conviver com outras pessoas da comunidade. Elas não devem viver em lugares que as isolam ou as mantêm afastadas de sua comunidade;</a:t>
            </a:r>
            <a:endParaRPr sz="1400">
              <a:latin typeface="Calibri"/>
              <a:ea typeface="Calibri"/>
              <a:cs typeface="Calibri"/>
              <a:sym typeface="Calibri"/>
            </a:endParaRPr>
          </a:p>
          <a:p>
            <a:pPr marL="0" lvl="0" indent="0" algn="l" rtl="0">
              <a:spcBef>
                <a:spcPts val="0"/>
              </a:spcBef>
              <a:spcAft>
                <a:spcPts val="0"/>
              </a:spcAft>
              <a:buNone/>
            </a:pPr>
            <a:endParaRPr/>
          </a:p>
        </p:txBody>
      </p:sp>
      <p:sp>
        <p:nvSpPr>
          <p:cNvPr id="1245" name="Google Shape;1245;p151:notes"/>
          <p:cNvSpPr txBox="1">
            <a:spLocks noGrp="1"/>
          </p:cNvSpPr>
          <p:nvPr>
            <p:ph type="sldNum" idx="12"/>
          </p:nvPr>
        </p:nvSpPr>
        <p:spPr>
          <a:xfrm>
            <a:off x="3856737" y="9432529"/>
            <a:ext cx="2950475" cy="49877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153</a:t>
            </a:fld>
            <a:endParaRPr/>
          </a:p>
        </p:txBody>
      </p:sp>
    </p:spTree>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0"/>
        <p:cNvGrpSpPr/>
        <p:nvPr/>
      </p:nvGrpSpPr>
      <p:grpSpPr>
        <a:xfrm>
          <a:off x="0" y="0"/>
          <a:ext cx="0" cy="0"/>
          <a:chOff x="0" y="0"/>
          <a:chExt cx="0" cy="0"/>
        </a:xfrm>
      </p:grpSpPr>
      <p:sp>
        <p:nvSpPr>
          <p:cNvPr id="1251" name="Google Shape;1251;p152:notes"/>
          <p:cNvSpPr>
            <a:spLocks noGrp="1" noRot="1" noChangeAspect="1"/>
          </p:cNvSpPr>
          <p:nvPr>
            <p:ph type="sldImg" idx="2"/>
          </p:nvPr>
        </p:nvSpPr>
        <p:spPr>
          <a:xfrm>
            <a:off x="423863" y="1243013"/>
            <a:ext cx="5961062"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52" name="Google Shape;1252;p152:notes"/>
          <p:cNvSpPr txBox="1">
            <a:spLocks noGrp="1"/>
          </p:cNvSpPr>
          <p:nvPr>
            <p:ph type="body" idx="1"/>
          </p:nvPr>
        </p:nvSpPr>
        <p:spPr>
          <a:xfrm>
            <a:off x="680879" y="4784070"/>
            <a:ext cx="5447030" cy="3914239"/>
          </a:xfrm>
          <a:prstGeom prst="rect">
            <a:avLst/>
          </a:prstGeom>
          <a:noFill/>
          <a:ln>
            <a:noFill/>
          </a:ln>
        </p:spPr>
        <p:txBody>
          <a:bodyPr spcFirstLastPara="1" wrap="square" lIns="91425" tIns="45700" rIns="91425" bIns="45700" anchor="t" anchorCtr="0">
            <a:noAutofit/>
          </a:bodyPr>
          <a:lstStyle/>
          <a:p>
            <a:pPr marL="0" marR="60325" lvl="0" indent="0" algn="just" rtl="0">
              <a:lnSpc>
                <a:spcPct val="115000"/>
              </a:lnSpc>
              <a:spcBef>
                <a:spcPts val="0"/>
              </a:spcBef>
              <a:spcAft>
                <a:spcPts val="0"/>
              </a:spcAft>
              <a:buNone/>
            </a:pPr>
            <a:r>
              <a:rPr lang="en-GB" b="1" u="sng">
                <a:solidFill>
                  <a:srgbClr val="000000"/>
                </a:solidFill>
              </a:rPr>
              <a:t>Artigo 19 – Direito a viver de forma independente e a ser incluído na comunidade (continuação</a:t>
            </a:r>
            <a:r>
              <a:rPr lang="en-GB" b="1">
                <a:solidFill>
                  <a:srgbClr val="000000"/>
                </a:solidFill>
                <a:latin typeface="Calibri"/>
                <a:ea typeface="Calibri"/>
                <a:cs typeface="Calibri"/>
                <a:sym typeface="Calibri"/>
              </a:rPr>
              <a:t>)</a:t>
            </a:r>
            <a:endParaRPr>
              <a:solidFill>
                <a:srgbClr val="000000"/>
              </a:solidFill>
              <a:latin typeface="Calibri"/>
              <a:ea typeface="Calibri"/>
              <a:cs typeface="Calibri"/>
              <a:sym typeface="Calibri"/>
            </a:endParaRPr>
          </a:p>
          <a:p>
            <a:pPr marL="0" lvl="0" indent="0" algn="l" rtl="0">
              <a:spcBef>
                <a:spcPts val="0"/>
              </a:spcBef>
              <a:spcAft>
                <a:spcPts val="0"/>
              </a:spcAft>
              <a:buNone/>
            </a:pPr>
            <a:endParaRPr/>
          </a:p>
          <a:p>
            <a:pPr marL="0" marR="60325" lvl="0" indent="0" algn="just" rtl="0">
              <a:lnSpc>
                <a:spcPct val="115000"/>
              </a:lnSpc>
              <a:spcBef>
                <a:spcPts val="0"/>
              </a:spcBef>
              <a:spcAft>
                <a:spcPts val="0"/>
              </a:spcAft>
              <a:buNone/>
            </a:pPr>
            <a:r>
              <a:rPr lang="en-GB">
                <a:solidFill>
                  <a:srgbClr val="000000"/>
                </a:solidFill>
                <a:latin typeface="Calibri"/>
                <a:ea typeface="Calibri"/>
                <a:cs typeface="Calibri"/>
                <a:sym typeface="Calibri"/>
              </a:rPr>
              <a:t>c. 	</a:t>
            </a:r>
            <a:r>
              <a:rPr lang="en-GB"/>
              <a:t>Os serviços e instalações da comunidade para a população em geral estejam disponíveis às pessoas com deficiência, em igualdade de oportunidades, e atendam às suas necessidades. </a:t>
            </a:r>
            <a:endParaRPr>
              <a:latin typeface="Calibri"/>
              <a:ea typeface="Calibri"/>
              <a:cs typeface="Calibri"/>
              <a:sym typeface="Calibri"/>
            </a:endParaRPr>
          </a:p>
          <a:p>
            <a:pPr marL="360045" marR="60325" lvl="0" indent="-360045" algn="just" rtl="0">
              <a:lnSpc>
                <a:spcPct val="115000"/>
              </a:lnSpc>
              <a:spcBef>
                <a:spcPts val="0"/>
              </a:spcBef>
              <a:spcAft>
                <a:spcPts val="0"/>
              </a:spcAft>
              <a:buNone/>
            </a:pPr>
            <a:r>
              <a:rPr lang="en-GB">
                <a:solidFill>
                  <a:srgbClr val="000000"/>
                </a:solidFill>
                <a:latin typeface="Calibri"/>
                <a:ea typeface="Calibri"/>
                <a:cs typeface="Calibri"/>
                <a:sym typeface="Calibri"/>
              </a:rPr>
              <a:t> </a:t>
            </a:r>
            <a:endParaRPr>
              <a:latin typeface="Calibri"/>
              <a:ea typeface="Calibri"/>
              <a:cs typeface="Calibri"/>
              <a:sym typeface="Calibri"/>
            </a:endParaRPr>
          </a:p>
          <a:p>
            <a:pPr marL="360045" marR="60325" lvl="0" indent="0" algn="just" rtl="0">
              <a:lnSpc>
                <a:spcPct val="115000"/>
              </a:lnSpc>
              <a:spcBef>
                <a:spcPts val="0"/>
              </a:spcBef>
              <a:spcAft>
                <a:spcPts val="0"/>
              </a:spcAft>
              <a:buNone/>
            </a:pPr>
            <a:r>
              <a:rPr lang="en-GB" sz="1600">
                <a:solidFill>
                  <a:srgbClr val="8064A2"/>
                </a:solidFill>
                <a:latin typeface="Calibri"/>
                <a:ea typeface="Calibri"/>
                <a:cs typeface="Calibri"/>
                <a:sym typeface="Calibri"/>
              </a:rPr>
              <a:t>Ter acesso aos mesmos serviços comunitários que todas as outras pessoas. </a:t>
            </a:r>
            <a:endParaRPr>
              <a:latin typeface="Calibri"/>
              <a:ea typeface="Calibri"/>
              <a:cs typeface="Calibri"/>
              <a:sym typeface="Calibri"/>
            </a:endParaRPr>
          </a:p>
          <a:p>
            <a:pPr marL="0" lvl="0" indent="0" algn="l" rtl="0">
              <a:spcBef>
                <a:spcPts val="0"/>
              </a:spcBef>
              <a:spcAft>
                <a:spcPts val="0"/>
              </a:spcAft>
              <a:buNone/>
            </a:pPr>
            <a:endParaRPr/>
          </a:p>
        </p:txBody>
      </p:sp>
      <p:sp>
        <p:nvSpPr>
          <p:cNvPr id="1253" name="Google Shape;1253;p152:notes"/>
          <p:cNvSpPr txBox="1">
            <a:spLocks noGrp="1"/>
          </p:cNvSpPr>
          <p:nvPr>
            <p:ph type="sldNum" idx="12"/>
          </p:nvPr>
        </p:nvSpPr>
        <p:spPr>
          <a:xfrm>
            <a:off x="3856737" y="9442154"/>
            <a:ext cx="2950475" cy="49877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154</a:t>
            </a:fld>
            <a:endParaRPr/>
          </a:p>
        </p:txBody>
      </p:sp>
    </p:spTree>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8"/>
        <p:cNvGrpSpPr/>
        <p:nvPr/>
      </p:nvGrpSpPr>
      <p:grpSpPr>
        <a:xfrm>
          <a:off x="0" y="0"/>
          <a:ext cx="0" cy="0"/>
          <a:chOff x="0" y="0"/>
          <a:chExt cx="0" cy="0"/>
        </a:xfrm>
      </p:grpSpPr>
      <p:sp>
        <p:nvSpPr>
          <p:cNvPr id="1259" name="Google Shape;1259;p153:notes"/>
          <p:cNvSpPr>
            <a:spLocks noGrp="1" noRot="1" noChangeAspect="1"/>
          </p:cNvSpPr>
          <p:nvPr>
            <p:ph type="sldImg" idx="2"/>
          </p:nvPr>
        </p:nvSpPr>
        <p:spPr>
          <a:xfrm>
            <a:off x="423863" y="1243013"/>
            <a:ext cx="5961062"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60" name="Google Shape;1260;p153:notes"/>
          <p:cNvSpPr txBox="1">
            <a:spLocks noGrp="1"/>
          </p:cNvSpPr>
          <p:nvPr>
            <p:ph type="body" idx="1"/>
          </p:nvPr>
        </p:nvSpPr>
        <p:spPr>
          <a:xfrm>
            <a:off x="680879" y="4784070"/>
            <a:ext cx="5447030" cy="3914239"/>
          </a:xfrm>
          <a:prstGeom prst="rect">
            <a:avLst/>
          </a:prstGeom>
          <a:noFill/>
          <a:ln>
            <a:noFill/>
          </a:ln>
        </p:spPr>
        <p:txBody>
          <a:bodyPr spcFirstLastPara="1" wrap="square" lIns="91425" tIns="45700" rIns="91425" bIns="45700" anchor="t" anchorCtr="0">
            <a:noAutofit/>
          </a:bodyPr>
          <a:lstStyle/>
          <a:p>
            <a:pPr marL="0" marR="60325" lvl="0" indent="0" algn="l" rtl="0">
              <a:lnSpc>
                <a:spcPct val="115000"/>
              </a:lnSpc>
              <a:spcBef>
                <a:spcPts val="0"/>
              </a:spcBef>
              <a:spcAft>
                <a:spcPts val="0"/>
              </a:spcAft>
              <a:buNone/>
            </a:pPr>
            <a:r>
              <a:rPr lang="en-GB" b="1" i="1">
                <a:latin typeface="Calibri"/>
                <a:ea typeface="Calibri"/>
                <a:cs typeface="Calibri"/>
                <a:sym typeface="Calibri"/>
              </a:rPr>
              <a:t>Apresentação: Artigo 19 da CDPD – Direito a viver de forma independente e a ser incluído na comunidade (10 minutos) </a:t>
            </a:r>
            <a:r>
              <a:rPr lang="en-GB" i="1">
                <a:latin typeface="Calibri"/>
                <a:ea typeface="Calibri"/>
                <a:cs typeface="Calibri"/>
                <a:sym typeface="Calibri"/>
              </a:rPr>
              <a:t>(</a:t>
            </a:r>
            <a:r>
              <a:rPr lang="en-GB" i="1" u="sng">
                <a:solidFill>
                  <a:srgbClr val="0000FF"/>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23</a:t>
            </a:r>
            <a:r>
              <a:rPr lang="en-GB" i="1">
                <a:latin typeface="Calibri"/>
                <a:ea typeface="Calibri"/>
                <a:cs typeface="Calibri"/>
                <a:sym typeface="Calibri"/>
              </a:rPr>
              <a:t>), (</a:t>
            </a:r>
            <a:r>
              <a:rPr lang="en-GB" i="1" u="sng">
                <a:solidFill>
                  <a:srgbClr val="0000FF"/>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24</a:t>
            </a:r>
            <a:r>
              <a:rPr lang="en-GB" i="1">
                <a:latin typeface="Calibri"/>
                <a:ea typeface="Calibri"/>
                <a:cs typeface="Calibri"/>
                <a:sym typeface="Calibri"/>
              </a:rPr>
              <a:t>), (</a:t>
            </a:r>
            <a:r>
              <a:rPr lang="en-GB" i="1" u="sng">
                <a:solidFill>
                  <a:srgbClr val="0000FF"/>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25</a:t>
            </a:r>
            <a:r>
              <a:rPr lang="en-GB" i="1">
                <a:latin typeface="Calibri"/>
                <a:ea typeface="Calibri"/>
                <a:cs typeface="Calibri"/>
                <a:sym typeface="Calibri"/>
              </a:rPr>
              <a:t>)</a:t>
            </a:r>
            <a:endParaRPr>
              <a:latin typeface="Calibri"/>
              <a:ea typeface="Calibri"/>
              <a:cs typeface="Calibri"/>
              <a:sym typeface="Calibri"/>
            </a:endParaRPr>
          </a:p>
          <a:p>
            <a:pPr marL="0" marR="60325" lvl="0" indent="0" algn="just" rtl="0">
              <a:lnSpc>
                <a:spcPct val="115000"/>
              </a:lnSpc>
              <a:spcBef>
                <a:spcPts val="0"/>
              </a:spcBef>
              <a:spcAft>
                <a:spcPts val="0"/>
              </a:spcAft>
              <a:buNone/>
            </a:pPr>
            <a:r>
              <a:rPr lang="en-GB">
                <a:latin typeface="Calibri"/>
                <a:ea typeface="Calibri"/>
                <a:cs typeface="Calibri"/>
                <a:sym typeface="Calibri"/>
              </a:rPr>
              <a:t> </a:t>
            </a:r>
            <a:endParaRPr>
              <a:latin typeface="Calibri"/>
              <a:ea typeface="Calibri"/>
              <a:cs typeface="Calibri"/>
              <a:sym typeface="Calibri"/>
            </a:endParaRPr>
          </a:p>
          <a:p>
            <a:pPr marL="0" lvl="0" indent="0" algn="l" rtl="0">
              <a:spcBef>
                <a:spcPts val="0"/>
              </a:spcBef>
              <a:spcAft>
                <a:spcPts val="0"/>
              </a:spcAft>
              <a:buNone/>
            </a:pPr>
            <a:r>
              <a:rPr lang="en-GB"/>
              <a:t>O Artigo 19 tem 3 dimensões fundamentais:</a:t>
            </a:r>
            <a:endParaRPr/>
          </a:p>
          <a:p>
            <a:pPr marL="228600" marR="60325" lvl="0" indent="-228600" algn="l" rtl="0">
              <a:lnSpc>
                <a:spcPct val="115000"/>
              </a:lnSpc>
              <a:spcBef>
                <a:spcPts val="0"/>
              </a:spcBef>
              <a:spcAft>
                <a:spcPts val="0"/>
              </a:spcAft>
              <a:buClr>
                <a:schemeClr val="dk1"/>
              </a:buClr>
              <a:buSzPts val="1200"/>
              <a:buFont typeface="Calibri"/>
              <a:buAutoNum type="arabicPeriod"/>
            </a:pPr>
            <a:r>
              <a:rPr lang="en-GB">
                <a:latin typeface="Calibri"/>
                <a:ea typeface="Calibri"/>
                <a:cs typeface="Calibri"/>
                <a:sym typeface="Calibri"/>
              </a:rPr>
              <a:t>Escolha</a:t>
            </a:r>
            <a:endParaRPr>
              <a:latin typeface="Calibri"/>
              <a:ea typeface="Calibri"/>
              <a:cs typeface="Calibri"/>
              <a:sym typeface="Calibri"/>
            </a:endParaRPr>
          </a:p>
          <a:p>
            <a:pPr marL="228600" marR="60325" lvl="0" indent="-228600" algn="l" rtl="0">
              <a:lnSpc>
                <a:spcPct val="115000"/>
              </a:lnSpc>
              <a:spcBef>
                <a:spcPts val="0"/>
              </a:spcBef>
              <a:spcAft>
                <a:spcPts val="0"/>
              </a:spcAft>
              <a:buClr>
                <a:schemeClr val="dk1"/>
              </a:buClr>
              <a:buSzPts val="1200"/>
              <a:buFont typeface="Calibri"/>
              <a:buAutoNum type="arabicPeriod"/>
            </a:pPr>
            <a:r>
              <a:rPr lang="en-GB">
                <a:latin typeface="Calibri"/>
                <a:ea typeface="Calibri"/>
                <a:cs typeface="Calibri"/>
                <a:sym typeface="Calibri"/>
              </a:rPr>
              <a:t>Apoio</a:t>
            </a:r>
            <a:endParaRPr>
              <a:latin typeface="Calibri"/>
              <a:ea typeface="Calibri"/>
              <a:cs typeface="Calibri"/>
              <a:sym typeface="Calibri"/>
            </a:endParaRPr>
          </a:p>
          <a:p>
            <a:pPr marL="228600" marR="60325" lvl="0" indent="-228600" algn="l" rtl="0">
              <a:lnSpc>
                <a:spcPct val="115000"/>
              </a:lnSpc>
              <a:spcBef>
                <a:spcPts val="0"/>
              </a:spcBef>
              <a:spcAft>
                <a:spcPts val="0"/>
              </a:spcAft>
              <a:buClr>
                <a:schemeClr val="dk1"/>
              </a:buClr>
              <a:buSzPts val="1200"/>
              <a:buFont typeface="Calibri"/>
              <a:buAutoNum type="arabicPeriod"/>
            </a:pPr>
            <a:r>
              <a:rPr lang="en-GB">
                <a:latin typeface="Calibri"/>
                <a:ea typeface="Calibri"/>
                <a:cs typeface="Calibri"/>
                <a:sym typeface="Calibri"/>
              </a:rPr>
              <a:t>Disponibilidade de serviços e instalações comunitárias</a:t>
            </a:r>
            <a:endParaRPr/>
          </a:p>
        </p:txBody>
      </p:sp>
      <p:sp>
        <p:nvSpPr>
          <p:cNvPr id="1261" name="Google Shape;1261;p153:notes"/>
          <p:cNvSpPr txBox="1">
            <a:spLocks noGrp="1"/>
          </p:cNvSpPr>
          <p:nvPr>
            <p:ph type="sldNum" idx="12"/>
          </p:nvPr>
        </p:nvSpPr>
        <p:spPr>
          <a:xfrm>
            <a:off x="3856737" y="9442154"/>
            <a:ext cx="2950475" cy="49877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155</a:t>
            </a:fld>
            <a:endParaRPr/>
          </a:p>
        </p:txBody>
      </p:sp>
    </p:spTree>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5"/>
        <p:cNvGrpSpPr/>
        <p:nvPr/>
      </p:nvGrpSpPr>
      <p:grpSpPr>
        <a:xfrm>
          <a:off x="0" y="0"/>
          <a:ext cx="0" cy="0"/>
          <a:chOff x="0" y="0"/>
          <a:chExt cx="0" cy="0"/>
        </a:xfrm>
      </p:grpSpPr>
      <p:sp>
        <p:nvSpPr>
          <p:cNvPr id="1266" name="Google Shape;1266;p154:notes"/>
          <p:cNvSpPr>
            <a:spLocks noGrp="1" noRot="1" noChangeAspect="1"/>
          </p:cNvSpPr>
          <p:nvPr>
            <p:ph type="sldImg" idx="2"/>
          </p:nvPr>
        </p:nvSpPr>
        <p:spPr>
          <a:xfrm>
            <a:off x="638175" y="496888"/>
            <a:ext cx="5530850" cy="3111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67" name="Google Shape;1267;p154:notes"/>
          <p:cNvSpPr txBox="1">
            <a:spLocks noGrp="1"/>
          </p:cNvSpPr>
          <p:nvPr>
            <p:ph type="body" idx="1"/>
          </p:nvPr>
        </p:nvSpPr>
        <p:spPr>
          <a:xfrm>
            <a:off x="680091" y="3608763"/>
            <a:ext cx="5447030" cy="5833390"/>
          </a:xfrm>
          <a:prstGeom prst="rect">
            <a:avLst/>
          </a:prstGeom>
          <a:noFill/>
          <a:ln>
            <a:noFill/>
          </a:ln>
        </p:spPr>
        <p:txBody>
          <a:bodyPr spcFirstLastPara="1" wrap="square" lIns="91425" tIns="45700" rIns="91425" bIns="45700" anchor="t" anchorCtr="0">
            <a:noAutofit/>
          </a:bodyPr>
          <a:lstStyle/>
          <a:p>
            <a:pPr marL="171450" marR="60325" lvl="0" indent="-171450" algn="l" rtl="0">
              <a:spcBef>
                <a:spcPts val="0"/>
              </a:spcBef>
              <a:spcAft>
                <a:spcPts val="0"/>
              </a:spcAft>
              <a:buClr>
                <a:schemeClr val="dk1"/>
              </a:buClr>
              <a:buSzPts val="1200"/>
              <a:buFont typeface="Calibri"/>
              <a:buAutoNum type="arabicPeriod"/>
            </a:pPr>
            <a:r>
              <a:rPr lang="en-GB" b="1"/>
              <a:t>Escolha: </a:t>
            </a:r>
            <a:endParaRPr/>
          </a:p>
          <a:p>
            <a:pPr marL="171450" lvl="0" indent="-171450" algn="l" rtl="0">
              <a:spcBef>
                <a:spcPts val="600"/>
              </a:spcBef>
              <a:spcAft>
                <a:spcPts val="0"/>
              </a:spcAft>
              <a:buClr>
                <a:schemeClr val="dk1"/>
              </a:buClr>
              <a:buSzPts val="1200"/>
              <a:buFont typeface="Arial"/>
              <a:buChar char="•"/>
            </a:pPr>
            <a:r>
              <a:rPr lang="en-GB"/>
              <a:t>Para fazer escolhas, as pessoas precisam ser capazes de exercer sua capacidade legal. O Artigo 12 é muito importante para a realização do Artigo 19.</a:t>
            </a:r>
            <a:endParaRPr/>
          </a:p>
          <a:p>
            <a:pPr marL="171450" lvl="0" indent="-171450" algn="l" rtl="0">
              <a:spcBef>
                <a:spcPts val="0"/>
              </a:spcBef>
              <a:spcAft>
                <a:spcPts val="0"/>
              </a:spcAft>
              <a:buClr>
                <a:schemeClr val="dk1"/>
              </a:buClr>
              <a:buSzPts val="1200"/>
              <a:buFont typeface="Arial"/>
              <a:buChar char="•"/>
            </a:pPr>
            <a:r>
              <a:rPr lang="en-GB"/>
              <a:t>Permite que as pessoas tomem decisões sobre onde e com quem viver, mas também decisões do dia a dia, como quando sair, o que comer, o que vestir, se dormir até tarde de manhã ou ir para a cama tarde da noite, estar dentro ou no interior de casa, ter toalha de mesa e velas sobre a mesa, ter animais de estimação ou ouvir música. </a:t>
            </a:r>
            <a:endParaRPr/>
          </a:p>
          <a:p>
            <a:pPr marL="171450" lvl="0" indent="-171450" algn="l" rtl="0">
              <a:spcBef>
                <a:spcPts val="0"/>
              </a:spcBef>
              <a:spcAft>
                <a:spcPts val="0"/>
              </a:spcAft>
              <a:buClr>
                <a:schemeClr val="dk1"/>
              </a:buClr>
              <a:buSzPts val="1200"/>
              <a:buFont typeface="Arial"/>
              <a:buChar char="•"/>
            </a:pPr>
            <a:r>
              <a:rPr lang="en-GB"/>
              <a:t>Essas ações e decisões, sejam elas grandes ou pequenas, fazem parte do que somos. Portanto, ser capaz de fazer escolhas a respeito delas é essencial para a autonomia e a liberdade de cada um. </a:t>
            </a:r>
            <a:endParaRPr/>
          </a:p>
          <a:p>
            <a:pPr marL="171450" lvl="0" indent="-171450" algn="l" rtl="0">
              <a:spcBef>
                <a:spcPts val="0"/>
              </a:spcBef>
              <a:spcAft>
                <a:spcPts val="0"/>
              </a:spcAft>
              <a:buClr>
                <a:schemeClr val="dk1"/>
              </a:buClr>
              <a:buSzPts val="1200"/>
              <a:buFont typeface="Arial"/>
              <a:buChar char="•"/>
            </a:pPr>
            <a:r>
              <a:rPr lang="en-GB"/>
              <a:t>•Escolha também significa que as pessoas não podem ser internadas à força em instituições. Não importa se as instituições são grandes ou pequenas ou onde estejam localizadas. </a:t>
            </a:r>
            <a:endParaRPr/>
          </a:p>
          <a:p>
            <a:pPr marL="628650" lvl="1" indent="-171450" algn="l" rtl="0">
              <a:spcBef>
                <a:spcPts val="0"/>
              </a:spcBef>
              <a:spcAft>
                <a:spcPts val="0"/>
              </a:spcAft>
              <a:buClr>
                <a:schemeClr val="dk1"/>
              </a:buClr>
              <a:buSzPts val="1200"/>
              <a:buFont typeface="Arial"/>
              <a:buChar char="•"/>
            </a:pPr>
            <a:r>
              <a:rPr lang="en-GB"/>
              <a:t>Se os serviços não respeitam as escolhas das pessoas no dia a dia (por exemplo, quem pode visitar, o que comer, que atividades fazer), eles não estão em conformidade com o Artigo 19. </a:t>
            </a:r>
            <a:endParaRPr/>
          </a:p>
          <a:p>
            <a:pPr marL="0" lvl="0" indent="0" algn="l" rtl="0">
              <a:spcBef>
                <a:spcPts val="0"/>
              </a:spcBef>
              <a:spcAft>
                <a:spcPts val="0"/>
              </a:spcAft>
              <a:buNone/>
            </a:pPr>
            <a:endParaRPr/>
          </a:p>
        </p:txBody>
      </p:sp>
      <p:sp>
        <p:nvSpPr>
          <p:cNvPr id="1268" name="Google Shape;1268;p154:notes"/>
          <p:cNvSpPr txBox="1">
            <a:spLocks noGrp="1"/>
          </p:cNvSpPr>
          <p:nvPr>
            <p:ph type="sldNum" idx="12"/>
          </p:nvPr>
        </p:nvSpPr>
        <p:spPr>
          <a:xfrm>
            <a:off x="3856737" y="9442154"/>
            <a:ext cx="2950475" cy="49877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156</a:t>
            </a:fld>
            <a:endParaRPr/>
          </a:p>
        </p:txBody>
      </p:sp>
    </p:spTree>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3"/>
        <p:cNvGrpSpPr/>
        <p:nvPr/>
      </p:nvGrpSpPr>
      <p:grpSpPr>
        <a:xfrm>
          <a:off x="0" y="0"/>
          <a:ext cx="0" cy="0"/>
          <a:chOff x="0" y="0"/>
          <a:chExt cx="0" cy="0"/>
        </a:xfrm>
      </p:grpSpPr>
      <p:sp>
        <p:nvSpPr>
          <p:cNvPr id="1274" name="Google Shape;1274;p155:notes"/>
          <p:cNvSpPr>
            <a:spLocks noGrp="1" noRot="1" noChangeAspect="1"/>
          </p:cNvSpPr>
          <p:nvPr>
            <p:ph type="sldImg" idx="2"/>
          </p:nvPr>
        </p:nvSpPr>
        <p:spPr>
          <a:xfrm>
            <a:off x="423863" y="509588"/>
            <a:ext cx="5961062"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75" name="Google Shape;1275;p155:notes"/>
          <p:cNvSpPr txBox="1">
            <a:spLocks noGrp="1"/>
          </p:cNvSpPr>
          <p:nvPr>
            <p:ph type="body" idx="1"/>
          </p:nvPr>
        </p:nvSpPr>
        <p:spPr>
          <a:xfrm>
            <a:off x="680879" y="3864190"/>
            <a:ext cx="5447030" cy="5567607"/>
          </a:xfrm>
          <a:prstGeom prst="rect">
            <a:avLst/>
          </a:prstGeom>
          <a:noFill/>
          <a:ln>
            <a:noFill/>
          </a:ln>
        </p:spPr>
        <p:txBody>
          <a:bodyPr spcFirstLastPara="1" wrap="square" lIns="91425" tIns="45700" rIns="91425" bIns="45700" anchor="t" anchorCtr="0">
            <a:noAutofit/>
          </a:bodyPr>
          <a:lstStyle/>
          <a:p>
            <a:pPr marL="0" marR="60325" lvl="0" indent="0" algn="l" rtl="0">
              <a:spcBef>
                <a:spcPts val="0"/>
              </a:spcBef>
              <a:spcAft>
                <a:spcPts val="0"/>
              </a:spcAft>
              <a:buNone/>
            </a:pPr>
            <a:r>
              <a:rPr lang="en-GB" b="1"/>
              <a:t>Apoio</a:t>
            </a:r>
            <a:r>
              <a:rPr lang="en-GB"/>
              <a:t>: Deve haver uma ampla gama de serviços de apoio disponíveis para permitir que as pessoas vivam na comunidade</a:t>
            </a:r>
            <a:endParaRPr/>
          </a:p>
          <a:p>
            <a:pPr marL="342900" marR="60325" lvl="1" indent="-171450" algn="l" rtl="0">
              <a:lnSpc>
                <a:spcPct val="115000"/>
              </a:lnSpc>
              <a:spcBef>
                <a:spcPts val="0"/>
              </a:spcBef>
              <a:spcAft>
                <a:spcPts val="0"/>
              </a:spcAft>
              <a:buClr>
                <a:schemeClr val="dk1"/>
              </a:buClr>
              <a:buSzPts val="1200"/>
              <a:buFont typeface="Noto Sans Symbols"/>
              <a:buChar char="∙"/>
            </a:pPr>
            <a:r>
              <a:rPr lang="en-GB">
                <a:latin typeface="Calibri"/>
                <a:ea typeface="Calibri"/>
                <a:cs typeface="Calibri"/>
                <a:sym typeface="Calibri"/>
              </a:rPr>
              <a:t>As pessoas devem ter escolha e controle sobre o apoio que recebem.</a:t>
            </a:r>
            <a:endParaRPr/>
          </a:p>
          <a:p>
            <a:pPr marL="342900" marR="60325" lvl="1" indent="-171450" algn="l" rtl="0">
              <a:lnSpc>
                <a:spcPct val="115000"/>
              </a:lnSpc>
              <a:spcBef>
                <a:spcPts val="0"/>
              </a:spcBef>
              <a:spcAft>
                <a:spcPts val="0"/>
              </a:spcAft>
              <a:buClr>
                <a:schemeClr val="dk1"/>
              </a:buClr>
              <a:buSzPts val="1200"/>
              <a:buFont typeface="Noto Sans Symbols"/>
              <a:buChar char="∙"/>
            </a:pPr>
            <a:r>
              <a:rPr lang="en-GB">
                <a:latin typeface="Calibri"/>
                <a:ea typeface="Calibri"/>
                <a:cs typeface="Calibri"/>
                <a:sym typeface="Calibri"/>
              </a:rPr>
              <a:t>Os serviços de apoio podem incluir: transferências de dinheiro, assistência pessoal, ajuda com cuidados pessoais, apoio em situações de crise, ajuda com planejamento antecipado, serviços para crises familiares, mediação, criação dos filhos, etc.</a:t>
            </a:r>
            <a:endParaRPr/>
          </a:p>
          <a:p>
            <a:pPr marL="342900" marR="60325" lvl="1" indent="-171450" algn="l" rtl="0">
              <a:lnSpc>
                <a:spcPct val="115000"/>
              </a:lnSpc>
              <a:spcBef>
                <a:spcPts val="0"/>
              </a:spcBef>
              <a:spcAft>
                <a:spcPts val="0"/>
              </a:spcAft>
              <a:buClr>
                <a:schemeClr val="dk1"/>
              </a:buClr>
              <a:buSzPts val="1200"/>
              <a:buFont typeface="Noto Sans Symbols"/>
              <a:buChar char="∙"/>
            </a:pPr>
            <a:r>
              <a:rPr lang="en-GB">
                <a:latin typeface="Calibri"/>
                <a:ea typeface="Calibri"/>
                <a:cs typeface="Calibri"/>
                <a:sym typeface="Calibri"/>
              </a:rPr>
              <a:t>As pessoas têm a opção de interagir ou não com os serviços de saúde mental — podem preferir outras formas de apoio. </a:t>
            </a:r>
            <a:endParaRPr/>
          </a:p>
          <a:p>
            <a:pPr marL="342900" marR="60325" lvl="1" indent="-171450" algn="l" rtl="0">
              <a:lnSpc>
                <a:spcPct val="115000"/>
              </a:lnSpc>
              <a:spcBef>
                <a:spcPts val="0"/>
              </a:spcBef>
              <a:spcAft>
                <a:spcPts val="0"/>
              </a:spcAft>
              <a:buClr>
                <a:schemeClr val="dk1"/>
              </a:buClr>
              <a:buSzPts val="1200"/>
              <a:buFont typeface="Noto Sans Symbols"/>
              <a:buChar char="∙"/>
            </a:pPr>
            <a:r>
              <a:rPr lang="en-GB">
                <a:latin typeface="Calibri"/>
                <a:ea typeface="Calibri"/>
                <a:cs typeface="Calibri"/>
                <a:sym typeface="Calibri"/>
              </a:rPr>
              <a:t>As pessoas têm o direito de criar seus próprios apoios, de acessar assistência pessoal e de acessar serviços e instalações disponíveis para outras pessoas na comunidade.</a:t>
            </a:r>
            <a:endParaRPr/>
          </a:p>
        </p:txBody>
      </p:sp>
      <p:sp>
        <p:nvSpPr>
          <p:cNvPr id="1276" name="Google Shape;1276;p155:notes"/>
          <p:cNvSpPr txBox="1">
            <a:spLocks noGrp="1"/>
          </p:cNvSpPr>
          <p:nvPr>
            <p:ph type="sldNum" idx="12"/>
          </p:nvPr>
        </p:nvSpPr>
        <p:spPr>
          <a:xfrm>
            <a:off x="3856737" y="9442154"/>
            <a:ext cx="2950475" cy="49877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157</a:t>
            </a:fld>
            <a:endParaRPr/>
          </a:p>
        </p:txBody>
      </p:sp>
    </p:spTree>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1"/>
        <p:cNvGrpSpPr/>
        <p:nvPr/>
      </p:nvGrpSpPr>
      <p:grpSpPr>
        <a:xfrm>
          <a:off x="0" y="0"/>
          <a:ext cx="0" cy="0"/>
          <a:chOff x="0" y="0"/>
          <a:chExt cx="0" cy="0"/>
        </a:xfrm>
      </p:grpSpPr>
      <p:sp>
        <p:nvSpPr>
          <p:cNvPr id="1282" name="Google Shape;1282;p156:notes"/>
          <p:cNvSpPr>
            <a:spLocks noGrp="1" noRot="1" noChangeAspect="1"/>
          </p:cNvSpPr>
          <p:nvPr>
            <p:ph type="sldImg" idx="2"/>
          </p:nvPr>
        </p:nvSpPr>
        <p:spPr>
          <a:xfrm>
            <a:off x="1755775" y="533400"/>
            <a:ext cx="3125788" cy="17589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83" name="Google Shape;1283;p156:notes"/>
          <p:cNvSpPr txBox="1">
            <a:spLocks noGrp="1"/>
          </p:cNvSpPr>
          <p:nvPr>
            <p:ph type="body" idx="1"/>
          </p:nvPr>
        </p:nvSpPr>
        <p:spPr>
          <a:xfrm>
            <a:off x="680879" y="2423102"/>
            <a:ext cx="5447030" cy="6275209"/>
          </a:xfrm>
          <a:prstGeom prst="rect">
            <a:avLst/>
          </a:prstGeom>
          <a:noFill/>
          <a:ln>
            <a:noFill/>
          </a:ln>
        </p:spPr>
        <p:txBody>
          <a:bodyPr spcFirstLastPara="1" wrap="square" lIns="91425" tIns="45700" rIns="91425" bIns="45700" anchor="t" anchorCtr="0">
            <a:noAutofit/>
          </a:bodyPr>
          <a:lstStyle/>
          <a:p>
            <a:pPr marL="0" marR="60325" lvl="0" indent="0" algn="l" rtl="0">
              <a:lnSpc>
                <a:spcPct val="100000"/>
              </a:lnSpc>
              <a:spcBef>
                <a:spcPts val="0"/>
              </a:spcBef>
              <a:spcAft>
                <a:spcPts val="0"/>
              </a:spcAft>
              <a:buClr>
                <a:schemeClr val="dk1"/>
              </a:buClr>
              <a:buSzPts val="1200"/>
              <a:buFont typeface="Calibri"/>
              <a:buNone/>
            </a:pPr>
            <a:r>
              <a:rPr lang="en-GB" b="1"/>
              <a:t>Disponibilidade de serviços e instalações comunitárias</a:t>
            </a:r>
            <a:r>
              <a:rPr lang="en-GB"/>
              <a:t>: Os serviços e instalações disponíveis para a população em geral devem estar disponíveis para pessoas com deficiência (por exemplo, elas têm o direito de frequentar uma escola pública, acessar o mercado de trabalho, acessar serviços de saúde, usar abrigos, usar transporte público, fazer compras, ir ao cinema, etc.).</a:t>
            </a:r>
            <a:endParaRPr/>
          </a:p>
          <a:p>
            <a:pPr marL="171450" marR="60325" lvl="0" indent="-171450" algn="l" rtl="0">
              <a:lnSpc>
                <a:spcPct val="115000"/>
              </a:lnSpc>
              <a:spcBef>
                <a:spcPts val="600"/>
              </a:spcBef>
              <a:spcAft>
                <a:spcPts val="0"/>
              </a:spcAft>
              <a:buClr>
                <a:schemeClr val="dk1"/>
              </a:buClr>
              <a:buSzPts val="1200"/>
              <a:buFont typeface="Noto Sans Symbols"/>
              <a:buChar char="∙"/>
            </a:pPr>
            <a:r>
              <a:rPr lang="en-GB">
                <a:latin typeface="Calibri"/>
                <a:ea typeface="Calibri"/>
                <a:cs typeface="Calibri"/>
                <a:sym typeface="Calibri"/>
              </a:rPr>
              <a:t>A comunidade não é um local geográfico ou físico específico; são todos os lugares onde as pessoas interagem umas com as outras. Portanto, as pessoas com deficiência devem poder ser independentes na comunidade em todos os lugares e para todos os tipos de atividades.</a:t>
            </a:r>
            <a:endParaRPr/>
          </a:p>
          <a:p>
            <a:pPr marL="171450" marR="60325" lvl="0" indent="-171450" algn="l" rtl="0">
              <a:lnSpc>
                <a:spcPct val="115000"/>
              </a:lnSpc>
              <a:spcBef>
                <a:spcPts val="0"/>
              </a:spcBef>
              <a:spcAft>
                <a:spcPts val="0"/>
              </a:spcAft>
              <a:buClr>
                <a:schemeClr val="dk1"/>
              </a:buClr>
              <a:buSzPts val="1200"/>
              <a:buFont typeface="Noto Sans Symbols"/>
              <a:buChar char="∙"/>
            </a:pPr>
            <a:r>
              <a:rPr lang="en-GB">
                <a:latin typeface="Calibri"/>
                <a:ea typeface="Calibri"/>
                <a:cs typeface="Calibri"/>
                <a:sym typeface="Calibri"/>
              </a:rPr>
              <a:t>Muitos serviços, mesmo que estejam localizados na comunidade, podem não ser inclusivos e podem perpetuar a segregação e a exclusão (por exemplo, lares coletivos, oficinas protegidas, creches).</a:t>
            </a:r>
            <a:endParaRPr/>
          </a:p>
          <a:p>
            <a:pPr marL="171450" marR="60325" lvl="0" indent="-171450" algn="l" rtl="0">
              <a:lnSpc>
                <a:spcPct val="115000"/>
              </a:lnSpc>
              <a:spcBef>
                <a:spcPts val="0"/>
              </a:spcBef>
              <a:spcAft>
                <a:spcPts val="0"/>
              </a:spcAft>
              <a:buClr>
                <a:schemeClr val="dk1"/>
              </a:buClr>
              <a:buSzPts val="1200"/>
              <a:buFont typeface="Noto Sans Symbols"/>
              <a:buChar char="∙"/>
            </a:pPr>
            <a:r>
              <a:rPr lang="en-GB">
                <a:latin typeface="Calibri"/>
                <a:ea typeface="Calibri"/>
                <a:cs typeface="Calibri"/>
                <a:sym typeface="Calibri"/>
              </a:rPr>
              <a:t>Em alguns países, as pessoas tendem a viver com suas famílias, com várias gerações sob o mesmo teto, enquanto em outros países ter um lugar próprio é um componente importante do que significa ser independente. </a:t>
            </a:r>
            <a:endParaRPr/>
          </a:p>
          <a:p>
            <a:pPr marL="171450" marR="60325" lvl="0" indent="-171450" algn="l" rtl="0">
              <a:lnSpc>
                <a:spcPct val="115000"/>
              </a:lnSpc>
              <a:spcBef>
                <a:spcPts val="0"/>
              </a:spcBef>
              <a:spcAft>
                <a:spcPts val="0"/>
              </a:spcAft>
              <a:buClr>
                <a:schemeClr val="dk1"/>
              </a:buClr>
              <a:buSzPts val="1200"/>
              <a:buFont typeface="Noto Sans Symbols"/>
              <a:buChar char="∙"/>
            </a:pPr>
            <a:r>
              <a:rPr lang="en-GB">
                <a:latin typeface="Calibri"/>
                <a:ea typeface="Calibri"/>
                <a:cs typeface="Calibri"/>
                <a:sym typeface="Calibri"/>
              </a:rPr>
              <a:t>Quando o artigo 19 se refere à vida independente, isso não significa que as pessoas com deficiência devem viver sozinhas, longe de casa, fazer tudo sozinhas ou viver sem apoio. Em vez disso, o artigo 19 significa que as pessoas com deficiência devem ter as mesmas opções em termos de condições de vida e em todas as outras áreas da vida, como todas as outras pessoas em sua comunidade. Portanto, os Estados Partes devem desenvolver uma variedade de serviços culturalmente adequados para suas comunidades específicas, incluindo povos indígenas, grupos étnicos minoritários e pessoas que vivem em áreas rurais. </a:t>
            </a:r>
            <a:endParaRPr/>
          </a:p>
          <a:p>
            <a:pPr marL="171450" marR="60325" lvl="0" indent="-171450" algn="l" rtl="0">
              <a:lnSpc>
                <a:spcPct val="115000"/>
              </a:lnSpc>
              <a:spcBef>
                <a:spcPts val="0"/>
              </a:spcBef>
              <a:spcAft>
                <a:spcPts val="0"/>
              </a:spcAft>
              <a:buClr>
                <a:schemeClr val="dk1"/>
              </a:buClr>
              <a:buSzPts val="1200"/>
              <a:buFont typeface="Noto Sans Symbols"/>
              <a:buChar char="∙"/>
            </a:pPr>
            <a:r>
              <a:rPr lang="en-GB">
                <a:latin typeface="Calibri"/>
                <a:ea typeface="Calibri"/>
                <a:cs typeface="Calibri"/>
                <a:sym typeface="Calibri"/>
              </a:rPr>
              <a:t>Em resumo, o artigo 19 tem implicações importantes para pessoas com deficiências psicossociais, intelectuais e cognitivas. Em particular, ele proíbe a institucionalização forçada de pessoas em serviços de saúde mental ou sociais e exige que as pessoas tenham acesso a uma ampla gama de serviços (não apenas serviços de saúde mental e sociais) para apoiá-las na vida em comunidade.</a:t>
            </a:r>
            <a:endParaRPr>
              <a:latin typeface="Calibri"/>
              <a:ea typeface="Calibri"/>
              <a:cs typeface="Calibri"/>
              <a:sym typeface="Calibri"/>
            </a:endParaRPr>
          </a:p>
          <a:p>
            <a:pPr marL="0" lvl="0" indent="0" algn="l" rtl="0">
              <a:spcBef>
                <a:spcPts val="0"/>
              </a:spcBef>
              <a:spcAft>
                <a:spcPts val="0"/>
              </a:spcAft>
              <a:buNone/>
            </a:pPr>
            <a:endParaRPr/>
          </a:p>
        </p:txBody>
      </p:sp>
      <p:sp>
        <p:nvSpPr>
          <p:cNvPr id="1284" name="Google Shape;1284;p156:notes"/>
          <p:cNvSpPr txBox="1">
            <a:spLocks noGrp="1"/>
          </p:cNvSpPr>
          <p:nvPr>
            <p:ph type="sldNum" idx="12"/>
          </p:nvPr>
        </p:nvSpPr>
        <p:spPr>
          <a:xfrm>
            <a:off x="3856737" y="9442154"/>
            <a:ext cx="2950475" cy="49877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158</a:t>
            </a:fld>
            <a:endParaRPr/>
          </a:p>
        </p:txBody>
      </p:sp>
    </p:spTree>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9"/>
        <p:cNvGrpSpPr/>
        <p:nvPr/>
      </p:nvGrpSpPr>
      <p:grpSpPr>
        <a:xfrm>
          <a:off x="0" y="0"/>
          <a:ext cx="0" cy="0"/>
          <a:chOff x="0" y="0"/>
          <a:chExt cx="0" cy="0"/>
        </a:xfrm>
      </p:grpSpPr>
      <p:sp>
        <p:nvSpPr>
          <p:cNvPr id="1290" name="Google Shape;1290;p157:notes"/>
          <p:cNvSpPr>
            <a:spLocks noGrp="1" noRot="1" noChangeAspect="1"/>
          </p:cNvSpPr>
          <p:nvPr>
            <p:ph type="sldImg" idx="2"/>
          </p:nvPr>
        </p:nvSpPr>
        <p:spPr>
          <a:xfrm>
            <a:off x="423863" y="1243013"/>
            <a:ext cx="5961062"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91" name="Google Shape;1291;p157:notes"/>
          <p:cNvSpPr txBox="1">
            <a:spLocks noGrp="1"/>
          </p:cNvSpPr>
          <p:nvPr>
            <p:ph type="body" idx="1"/>
          </p:nvPr>
        </p:nvSpPr>
        <p:spPr>
          <a:xfrm>
            <a:off x="680879" y="4784070"/>
            <a:ext cx="5447030" cy="3914239"/>
          </a:xfrm>
          <a:prstGeom prst="rect">
            <a:avLst/>
          </a:prstGeom>
          <a:noFill/>
          <a:ln>
            <a:noFill/>
          </a:ln>
        </p:spPr>
        <p:txBody>
          <a:bodyPr spcFirstLastPara="1" wrap="square" lIns="91425" tIns="45700" rIns="91425" bIns="45700" anchor="t" anchorCtr="0">
            <a:noAutofit/>
          </a:bodyPr>
          <a:lstStyle/>
          <a:p>
            <a:pPr marL="0" lvl="0" indent="0" algn="just" rtl="0">
              <a:lnSpc>
                <a:spcPct val="115000"/>
              </a:lnSpc>
              <a:spcBef>
                <a:spcPts val="0"/>
              </a:spcBef>
              <a:spcAft>
                <a:spcPts val="0"/>
              </a:spcAft>
              <a:buNone/>
            </a:pPr>
            <a:r>
              <a:rPr lang="en-GB">
                <a:solidFill>
                  <a:srgbClr val="4F81BD"/>
                </a:solidFill>
                <a:latin typeface="Calibri"/>
                <a:ea typeface="Calibri"/>
                <a:cs typeface="Calibri"/>
                <a:sym typeface="Calibri"/>
              </a:rPr>
              <a:t>Para uma </a:t>
            </a:r>
            <a:r>
              <a:rPr lang="en-GB" b="1" u="sng">
                <a:solidFill>
                  <a:srgbClr val="4F81BD"/>
                </a:solidFill>
                <a:latin typeface="Calibri"/>
                <a:ea typeface="Calibri"/>
                <a:cs typeface="Calibri"/>
                <a:sym typeface="Calibri"/>
              </a:rPr>
              <a:t>breve</a:t>
            </a:r>
            <a:r>
              <a:rPr lang="en-GB">
                <a:solidFill>
                  <a:srgbClr val="4F81BD"/>
                </a:solidFill>
                <a:latin typeface="Calibri"/>
                <a:ea typeface="Calibri"/>
                <a:cs typeface="Calibri"/>
                <a:sym typeface="Calibri"/>
              </a:rPr>
              <a:t> apresentação do artigo 19 da CDPD, mostre aos participantes o seguinte vídeo: </a:t>
            </a:r>
            <a:endParaRPr/>
          </a:p>
          <a:p>
            <a:pPr marL="0" lvl="0" indent="0" algn="just" rtl="0">
              <a:lnSpc>
                <a:spcPct val="115000"/>
              </a:lnSpc>
              <a:spcBef>
                <a:spcPts val="0"/>
              </a:spcBef>
              <a:spcAft>
                <a:spcPts val="0"/>
              </a:spcAft>
              <a:buNone/>
            </a:pPr>
            <a:endParaRPr>
              <a:solidFill>
                <a:srgbClr val="4F81BD"/>
              </a:solidFill>
              <a:latin typeface="Calibri"/>
              <a:ea typeface="Calibri"/>
              <a:cs typeface="Calibri"/>
              <a:sym typeface="Calibri"/>
            </a:endParaRPr>
          </a:p>
          <a:p>
            <a:pPr marL="0" lvl="0" indent="0" algn="just" rtl="0">
              <a:lnSpc>
                <a:spcPct val="115000"/>
              </a:lnSpc>
              <a:spcBef>
                <a:spcPts val="0"/>
              </a:spcBef>
              <a:spcAft>
                <a:spcPts val="0"/>
              </a:spcAft>
              <a:buNone/>
            </a:pPr>
            <a:r>
              <a:rPr lang="en-GB">
                <a:solidFill>
                  <a:srgbClr val="4F81BD"/>
                </a:solidFill>
                <a:latin typeface="Calibri"/>
                <a:ea typeface="Calibri"/>
                <a:cs typeface="Calibri"/>
                <a:sym typeface="Calibri"/>
              </a:rPr>
              <a:t>CDPD da ONU: O que é o artigo 19 e a vida independente? Mental Health Europe (3:06</a:t>
            </a:r>
            <a:r>
              <a:rPr lang="en-GB" b="1" u="sng">
                <a:solidFill>
                  <a:srgbClr val="4F81BD"/>
                </a:solidFill>
                <a:latin typeface="Calibri"/>
                <a:ea typeface="Calibri"/>
                <a:cs typeface="Calibri"/>
                <a:sym typeface="Calibri"/>
              </a:rPr>
              <a:t>) https://youtu.be/gy7fJ2kJXKo</a:t>
            </a:r>
            <a:r>
              <a:rPr lang="en-GB">
                <a:solidFill>
                  <a:srgbClr val="4F81BD"/>
                </a:solidFill>
                <a:latin typeface="Calibri"/>
                <a:ea typeface="Calibri"/>
                <a:cs typeface="Calibri"/>
                <a:sym typeface="Calibri"/>
              </a:rPr>
              <a:t>(</a:t>
            </a:r>
            <a:r>
              <a:rPr lang="en-GB">
                <a:solidFill>
                  <a:srgbClr val="4F81BD"/>
                </a:solidFill>
              </a:rPr>
              <a:t>acesso</a:t>
            </a:r>
            <a:r>
              <a:rPr lang="en-GB">
                <a:solidFill>
                  <a:srgbClr val="4F81BD"/>
                </a:solidFill>
                <a:latin typeface="Calibri"/>
                <a:ea typeface="Calibri"/>
                <a:cs typeface="Calibri"/>
                <a:sym typeface="Calibri"/>
              </a:rPr>
              <a:t> em 9 de abril de 2019).</a:t>
            </a:r>
            <a:endParaRPr/>
          </a:p>
          <a:p>
            <a:pPr marL="0" lvl="0" indent="0" algn="just" rtl="0">
              <a:lnSpc>
                <a:spcPct val="115000"/>
              </a:lnSpc>
              <a:spcBef>
                <a:spcPts val="0"/>
              </a:spcBef>
              <a:spcAft>
                <a:spcPts val="0"/>
              </a:spcAft>
              <a:buNone/>
            </a:pPr>
            <a:endParaRPr>
              <a:solidFill>
                <a:srgbClr val="4F81BD"/>
              </a:solidFill>
              <a:latin typeface="Calibri"/>
              <a:ea typeface="Calibri"/>
              <a:cs typeface="Calibri"/>
              <a:sym typeface="Calibri"/>
            </a:endParaRPr>
          </a:p>
          <a:p>
            <a:pPr marL="0" lvl="0" indent="0" algn="just" rtl="0">
              <a:lnSpc>
                <a:spcPct val="115000"/>
              </a:lnSpc>
              <a:spcBef>
                <a:spcPts val="0"/>
              </a:spcBef>
              <a:spcAft>
                <a:spcPts val="0"/>
              </a:spcAft>
              <a:buNone/>
            </a:pPr>
            <a:r>
              <a:rPr lang="en-GB">
                <a:solidFill>
                  <a:srgbClr val="4F81BD"/>
                </a:solidFill>
                <a:latin typeface="Calibri"/>
                <a:ea typeface="Calibri"/>
                <a:cs typeface="Calibri"/>
                <a:sym typeface="Calibri"/>
              </a:rPr>
              <a:t>As legendas estão disponíveis para este vídeo clicando no botão “</a:t>
            </a:r>
            <a:r>
              <a:rPr lang="en-GB" i="1">
                <a:solidFill>
                  <a:srgbClr val="4F81BD"/>
                </a:solidFill>
                <a:latin typeface="Calibri"/>
                <a:ea typeface="Calibri"/>
                <a:cs typeface="Calibri"/>
                <a:sym typeface="Calibri"/>
              </a:rPr>
              <a:t>legendas/closed caption</a:t>
            </a:r>
            <a:r>
              <a:rPr lang="en-GB">
                <a:solidFill>
                  <a:srgbClr val="4F81BD"/>
                </a:solidFill>
                <a:latin typeface="Calibri"/>
                <a:ea typeface="Calibri"/>
                <a:cs typeface="Calibri"/>
                <a:sym typeface="Calibri"/>
              </a:rPr>
              <a:t>”.</a:t>
            </a:r>
            <a:endParaRPr>
              <a:latin typeface="Calibri"/>
              <a:ea typeface="Calibri"/>
              <a:cs typeface="Calibri"/>
              <a:sym typeface="Calibri"/>
            </a:endParaRPr>
          </a:p>
          <a:p>
            <a:pPr marL="0" lvl="0" indent="0" algn="l" rtl="0">
              <a:spcBef>
                <a:spcPts val="0"/>
              </a:spcBef>
              <a:spcAft>
                <a:spcPts val="0"/>
              </a:spcAft>
              <a:buNone/>
            </a:pPr>
            <a:r>
              <a:rPr lang="en-GB" sz="1050">
                <a:latin typeface="Calibri"/>
                <a:ea typeface="Calibri"/>
                <a:cs typeface="Calibri"/>
                <a:sym typeface="Calibri"/>
              </a:rPr>
              <a:t> </a:t>
            </a:r>
            <a:endParaRPr sz="1050">
              <a:latin typeface="Calibri"/>
              <a:ea typeface="Calibri"/>
              <a:cs typeface="Calibri"/>
              <a:sym typeface="Calibri"/>
            </a:endParaRPr>
          </a:p>
          <a:p>
            <a:pPr marL="0" lvl="0" indent="0" algn="l" rtl="0">
              <a:spcBef>
                <a:spcPts val="1000"/>
              </a:spcBef>
              <a:spcAft>
                <a:spcPts val="0"/>
              </a:spcAft>
              <a:buNone/>
            </a:pPr>
            <a:endParaRPr/>
          </a:p>
        </p:txBody>
      </p:sp>
      <p:sp>
        <p:nvSpPr>
          <p:cNvPr id="1292" name="Google Shape;1292;p157:notes"/>
          <p:cNvSpPr txBox="1">
            <a:spLocks noGrp="1"/>
          </p:cNvSpPr>
          <p:nvPr>
            <p:ph type="sldNum" idx="12"/>
          </p:nvPr>
        </p:nvSpPr>
        <p:spPr>
          <a:xfrm>
            <a:off x="3856737" y="9442154"/>
            <a:ext cx="2950475" cy="49877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159</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16:notes"/>
          <p:cNvSpPr>
            <a:spLocks noGrp="1" noRot="1" noChangeAspect="1"/>
          </p:cNvSpPr>
          <p:nvPr>
            <p:ph type="sldImg" idx="2"/>
          </p:nvPr>
        </p:nvSpPr>
        <p:spPr>
          <a:xfrm>
            <a:off x="423863" y="1243013"/>
            <a:ext cx="5961062"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7" name="Google Shape;197;p16:notes"/>
          <p:cNvSpPr txBox="1">
            <a:spLocks noGrp="1"/>
          </p:cNvSpPr>
          <p:nvPr>
            <p:ph type="body" idx="1"/>
          </p:nvPr>
        </p:nvSpPr>
        <p:spPr>
          <a:xfrm>
            <a:off x="680879" y="4784070"/>
            <a:ext cx="5447030" cy="3914239"/>
          </a:xfrm>
          <a:prstGeom prst="rect">
            <a:avLst/>
          </a:prstGeom>
          <a:noFill/>
          <a:ln>
            <a:noFill/>
          </a:ln>
        </p:spPr>
        <p:txBody>
          <a:bodyPr spcFirstLastPara="1" wrap="square" lIns="91425" tIns="45700" rIns="91425" bIns="45700" anchor="t" anchorCtr="0">
            <a:noAutofit/>
          </a:bodyPr>
          <a:lstStyle/>
          <a:p>
            <a:pPr marL="0" marR="60325" lvl="0" indent="0" algn="just" rtl="0">
              <a:lnSpc>
                <a:spcPct val="115000"/>
              </a:lnSpc>
              <a:spcBef>
                <a:spcPts val="0"/>
              </a:spcBef>
              <a:spcAft>
                <a:spcPts val="0"/>
              </a:spcAft>
              <a:buNone/>
            </a:pPr>
            <a:r>
              <a:rPr lang="en-GB" b="1" i="1">
                <a:latin typeface="Calibri"/>
                <a:ea typeface="Calibri"/>
                <a:cs typeface="Calibri"/>
                <a:sym typeface="Calibri"/>
              </a:rPr>
              <a:t>Exercício 1.2: Discussão – </a:t>
            </a:r>
            <a:r>
              <a:rPr lang="en-GB" b="1" i="1"/>
              <a:t>Não sou isso!</a:t>
            </a:r>
            <a:r>
              <a:rPr lang="en-GB" b="1" i="1">
                <a:latin typeface="Calibri"/>
                <a:ea typeface="Calibri"/>
                <a:cs typeface="Calibri"/>
                <a:sym typeface="Calibri"/>
              </a:rPr>
              <a:t>- 2</a:t>
            </a:r>
            <a:endParaRPr>
              <a:latin typeface="Calibri"/>
              <a:ea typeface="Calibri"/>
              <a:cs typeface="Calibri"/>
              <a:sym typeface="Calibri"/>
            </a:endParaRPr>
          </a:p>
          <a:p>
            <a:pPr marL="0" marR="60325" lvl="0" indent="0" algn="just" rtl="0">
              <a:lnSpc>
                <a:spcPct val="115000"/>
              </a:lnSpc>
              <a:spcBef>
                <a:spcPts val="0"/>
              </a:spcBef>
              <a:spcAft>
                <a:spcPts val="0"/>
              </a:spcAft>
              <a:buNone/>
            </a:pPr>
            <a:endParaRPr>
              <a:latin typeface="Calibri"/>
              <a:ea typeface="Calibri"/>
              <a:cs typeface="Calibri"/>
              <a:sym typeface="Calibri"/>
            </a:endParaRPr>
          </a:p>
          <a:p>
            <a:pPr marL="0" marR="60325" lvl="0" indent="0" algn="just" rtl="0">
              <a:lnSpc>
                <a:spcPct val="115000"/>
              </a:lnSpc>
              <a:spcBef>
                <a:spcPts val="0"/>
              </a:spcBef>
              <a:spcAft>
                <a:spcPts val="0"/>
              </a:spcAft>
              <a:buNone/>
            </a:pPr>
            <a:endParaRPr>
              <a:latin typeface="Calibri"/>
              <a:ea typeface="Calibri"/>
              <a:cs typeface="Calibri"/>
              <a:sym typeface="Calibri"/>
            </a:endParaRPr>
          </a:p>
          <a:p>
            <a:pPr marL="0" marR="60325" lvl="0" indent="0" algn="just" rtl="0">
              <a:lnSpc>
                <a:spcPct val="115000"/>
              </a:lnSpc>
              <a:spcBef>
                <a:spcPts val="0"/>
              </a:spcBef>
              <a:spcAft>
                <a:spcPts val="0"/>
              </a:spcAft>
              <a:buNone/>
            </a:pPr>
            <a:r>
              <a:rPr lang="en-GB" b="1">
                <a:latin typeface="Calibri"/>
                <a:ea typeface="Calibri"/>
                <a:cs typeface="Calibri"/>
                <a:sym typeface="Calibri"/>
              </a:rPr>
              <a:t>Que impacto isso teve em você?</a:t>
            </a:r>
            <a:endParaRPr/>
          </a:p>
          <a:p>
            <a:pPr marL="0" marR="60325" lvl="0" indent="0" algn="just" rtl="0">
              <a:lnSpc>
                <a:spcPct val="115000"/>
              </a:lnSpc>
              <a:spcBef>
                <a:spcPts val="0"/>
              </a:spcBef>
              <a:spcAft>
                <a:spcPts val="0"/>
              </a:spcAft>
              <a:buNone/>
            </a:pPr>
            <a:endParaRPr b="1">
              <a:latin typeface="Calibri"/>
              <a:ea typeface="Calibri"/>
              <a:cs typeface="Calibri"/>
              <a:sym typeface="Calibri"/>
            </a:endParaRPr>
          </a:p>
          <a:p>
            <a:pPr marL="0" marR="60325" lvl="0" indent="0" algn="just" rtl="0">
              <a:lnSpc>
                <a:spcPct val="115000"/>
              </a:lnSpc>
              <a:spcBef>
                <a:spcPts val="0"/>
              </a:spcBef>
              <a:spcAft>
                <a:spcPts val="0"/>
              </a:spcAft>
              <a:buNone/>
            </a:pPr>
            <a:r>
              <a:rPr lang="en-GB"/>
              <a:t>Para incentivar ainda mais os participantes, o facilitador pode perguntar se eles estão dispostos a considerar como se sentiram sobre isso, e como a discriminação os afetou naquele dia e depois daquele dia.</a:t>
            </a:r>
            <a:endParaRPr/>
          </a:p>
        </p:txBody>
      </p:sp>
      <p:sp>
        <p:nvSpPr>
          <p:cNvPr id="198" name="Google Shape;198;p16:notes"/>
          <p:cNvSpPr txBox="1">
            <a:spLocks noGrp="1"/>
          </p:cNvSpPr>
          <p:nvPr>
            <p:ph type="sldNum" idx="12"/>
          </p:nvPr>
        </p:nvSpPr>
        <p:spPr>
          <a:xfrm>
            <a:off x="3856737" y="9442154"/>
            <a:ext cx="2950475" cy="49877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16</a:t>
            </a:fld>
            <a:endParaRPr/>
          </a:p>
        </p:txBody>
      </p:sp>
    </p:spTree>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6"/>
        <p:cNvGrpSpPr/>
        <p:nvPr/>
      </p:nvGrpSpPr>
      <p:grpSpPr>
        <a:xfrm>
          <a:off x="0" y="0"/>
          <a:ext cx="0" cy="0"/>
          <a:chOff x="0" y="0"/>
          <a:chExt cx="0" cy="0"/>
        </a:xfrm>
      </p:grpSpPr>
      <p:sp>
        <p:nvSpPr>
          <p:cNvPr id="1297" name="Google Shape;1297;p158:notes"/>
          <p:cNvSpPr>
            <a:spLocks noGrp="1" noRot="1" noChangeAspect="1"/>
          </p:cNvSpPr>
          <p:nvPr>
            <p:ph type="sldImg" idx="2"/>
          </p:nvPr>
        </p:nvSpPr>
        <p:spPr>
          <a:xfrm>
            <a:off x="423863" y="1243013"/>
            <a:ext cx="5961062"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98" name="Google Shape;1298;p158:notes"/>
          <p:cNvSpPr txBox="1">
            <a:spLocks noGrp="1"/>
          </p:cNvSpPr>
          <p:nvPr>
            <p:ph type="body" idx="1"/>
          </p:nvPr>
        </p:nvSpPr>
        <p:spPr>
          <a:xfrm>
            <a:off x="680879" y="4784070"/>
            <a:ext cx="5447030" cy="3914239"/>
          </a:xfrm>
          <a:prstGeom prst="rect">
            <a:avLst/>
          </a:prstGeom>
          <a:noFill/>
          <a:ln>
            <a:noFill/>
          </a:ln>
        </p:spPr>
        <p:txBody>
          <a:bodyPr spcFirstLastPara="1" wrap="square" lIns="91425" tIns="45700" rIns="91425" bIns="45700" anchor="t" anchorCtr="0">
            <a:noAutofit/>
          </a:bodyPr>
          <a:lstStyle/>
          <a:p>
            <a:pPr marL="0" marR="60325" lvl="0" indent="0" algn="just" rtl="0">
              <a:lnSpc>
                <a:spcPct val="115000"/>
              </a:lnSpc>
              <a:spcBef>
                <a:spcPts val="0"/>
              </a:spcBef>
              <a:spcAft>
                <a:spcPts val="0"/>
              </a:spcAft>
              <a:buNone/>
            </a:pPr>
            <a:r>
              <a:rPr lang="en-GB" b="1" i="1">
                <a:latin typeface="Calibri"/>
                <a:ea typeface="Calibri"/>
                <a:cs typeface="Calibri"/>
                <a:sym typeface="Calibri"/>
              </a:rPr>
              <a:t>Exercício de reflexão (5 minutos) </a:t>
            </a:r>
            <a:endParaRPr/>
          </a:p>
          <a:p>
            <a:pPr marL="0" marR="60325" lvl="0" indent="0" algn="just" rtl="0">
              <a:lnSpc>
                <a:spcPct val="115000"/>
              </a:lnSpc>
              <a:spcBef>
                <a:spcPts val="0"/>
              </a:spcBef>
              <a:spcAft>
                <a:spcPts val="0"/>
              </a:spcAft>
              <a:buNone/>
            </a:pPr>
            <a:r>
              <a:rPr lang="en-GB" b="1">
                <a:latin typeface="Calibri"/>
                <a:ea typeface="Calibri"/>
                <a:cs typeface="Calibri"/>
                <a:sym typeface="Calibri"/>
              </a:rPr>
              <a:t> </a:t>
            </a:r>
            <a:endParaRPr>
              <a:latin typeface="Calibri"/>
              <a:ea typeface="Calibri"/>
              <a:cs typeface="Calibri"/>
              <a:sym typeface="Calibri"/>
            </a:endParaRPr>
          </a:p>
          <a:p>
            <a:pPr marL="0" marR="60325" lvl="0" indent="0" algn="just" rtl="0">
              <a:lnSpc>
                <a:spcPct val="115000"/>
              </a:lnSpc>
              <a:spcBef>
                <a:spcPts val="0"/>
              </a:spcBef>
              <a:spcAft>
                <a:spcPts val="0"/>
              </a:spcAft>
              <a:buClr>
                <a:schemeClr val="dk1"/>
              </a:buClr>
              <a:buSzPts val="1200"/>
              <a:buFont typeface="Calibri"/>
              <a:buNone/>
            </a:pPr>
            <a:r>
              <a:rPr lang="en-GB" sz="1200">
                <a:solidFill>
                  <a:schemeClr val="dk1"/>
                </a:solidFill>
                <a:latin typeface="Calibri"/>
                <a:ea typeface="Calibri"/>
                <a:cs typeface="Calibri"/>
                <a:sym typeface="Calibri"/>
              </a:rPr>
              <a:t>Peça aos participantes que pensem sobre a seguinte pergunta antes do próximo tema</a:t>
            </a:r>
            <a:r>
              <a:rPr lang="en-GB">
                <a:solidFill>
                  <a:srgbClr val="4F81BD"/>
                </a:solidFill>
                <a:latin typeface="Calibri"/>
                <a:ea typeface="Calibri"/>
                <a:cs typeface="Calibri"/>
                <a:sym typeface="Calibri"/>
              </a:rPr>
              <a:t>: </a:t>
            </a:r>
            <a:endParaRPr>
              <a:latin typeface="Calibri"/>
              <a:ea typeface="Calibri"/>
              <a:cs typeface="Calibri"/>
              <a:sym typeface="Calibri"/>
            </a:endParaRPr>
          </a:p>
          <a:p>
            <a:pPr marL="0" marR="60325" lvl="0" indent="0" algn="just" rtl="0">
              <a:lnSpc>
                <a:spcPct val="115000"/>
              </a:lnSpc>
              <a:spcBef>
                <a:spcPts val="0"/>
              </a:spcBef>
              <a:spcAft>
                <a:spcPts val="0"/>
              </a:spcAft>
              <a:buNone/>
            </a:pPr>
            <a:r>
              <a:rPr lang="en-GB">
                <a:latin typeface="Calibri"/>
                <a:ea typeface="Calibri"/>
                <a:cs typeface="Calibri"/>
                <a:sym typeface="Calibri"/>
              </a:rPr>
              <a:t> </a:t>
            </a:r>
            <a:endParaRPr>
              <a:latin typeface="Calibri"/>
              <a:ea typeface="Calibri"/>
              <a:cs typeface="Calibri"/>
              <a:sym typeface="Calibri"/>
            </a:endParaRPr>
          </a:p>
          <a:p>
            <a:pPr marL="342900" marR="60325" lvl="0" indent="-342900" algn="l" rtl="0">
              <a:lnSpc>
                <a:spcPct val="115000"/>
              </a:lnSpc>
              <a:spcBef>
                <a:spcPts val="0"/>
              </a:spcBef>
              <a:spcAft>
                <a:spcPts val="0"/>
              </a:spcAft>
              <a:buClr>
                <a:schemeClr val="dk1"/>
              </a:buClr>
              <a:buSzPts val="1200"/>
              <a:buFont typeface="Noto Sans Symbols"/>
              <a:buChar char="∙"/>
            </a:pPr>
            <a:r>
              <a:rPr lang="en-GB">
                <a:latin typeface="Calibri"/>
                <a:ea typeface="Calibri"/>
                <a:cs typeface="Calibri"/>
                <a:sym typeface="Calibri"/>
              </a:rPr>
              <a:t>Você acha que os direitos descritos na CDPD são atualmente protegidos, respeitados e cumpridos para pessoas com deficiências psicossociais, intelectuais e cognitivas?</a:t>
            </a:r>
            <a:endParaRPr/>
          </a:p>
        </p:txBody>
      </p:sp>
      <p:sp>
        <p:nvSpPr>
          <p:cNvPr id="1299" name="Google Shape;1299;p158:notes"/>
          <p:cNvSpPr txBox="1">
            <a:spLocks noGrp="1"/>
          </p:cNvSpPr>
          <p:nvPr>
            <p:ph type="sldNum" idx="12"/>
          </p:nvPr>
        </p:nvSpPr>
        <p:spPr>
          <a:xfrm>
            <a:off x="3856737" y="9442154"/>
            <a:ext cx="2950475" cy="49877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160</a:t>
            </a:fld>
            <a:endParaRPr/>
          </a:p>
        </p:txBody>
      </p:sp>
    </p:spTree>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3"/>
        <p:cNvGrpSpPr/>
        <p:nvPr/>
      </p:nvGrpSpPr>
      <p:grpSpPr>
        <a:xfrm>
          <a:off x="0" y="0"/>
          <a:ext cx="0" cy="0"/>
          <a:chOff x="0" y="0"/>
          <a:chExt cx="0" cy="0"/>
        </a:xfrm>
      </p:grpSpPr>
      <p:sp>
        <p:nvSpPr>
          <p:cNvPr id="1304" name="Google Shape;1304;p159:notes"/>
          <p:cNvSpPr>
            <a:spLocks noGrp="1" noRot="1" noChangeAspect="1"/>
          </p:cNvSpPr>
          <p:nvPr>
            <p:ph type="sldImg" idx="2"/>
          </p:nvPr>
        </p:nvSpPr>
        <p:spPr>
          <a:xfrm>
            <a:off x="423863" y="1243013"/>
            <a:ext cx="5961062"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05" name="Google Shape;1305;p159:notes"/>
          <p:cNvSpPr txBox="1">
            <a:spLocks noGrp="1"/>
          </p:cNvSpPr>
          <p:nvPr>
            <p:ph type="body" idx="1"/>
          </p:nvPr>
        </p:nvSpPr>
        <p:spPr>
          <a:xfrm>
            <a:off x="680879" y="4784070"/>
            <a:ext cx="5447030" cy="3914239"/>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b="1">
                <a:solidFill>
                  <a:srgbClr val="4F81BD"/>
                </a:solidFill>
                <a:latin typeface="Calibri"/>
                <a:ea typeface="Calibri"/>
                <a:cs typeface="Calibri"/>
                <a:sym typeface="Calibri"/>
              </a:rPr>
              <a:t>Tempo para este </a:t>
            </a:r>
            <a:r>
              <a:rPr lang="en-GB" b="1">
                <a:solidFill>
                  <a:srgbClr val="4F81BD"/>
                </a:solidFill>
              </a:rPr>
              <a:t>tema</a:t>
            </a:r>
            <a:endParaRPr b="1">
              <a:solidFill>
                <a:srgbClr val="4F81BD"/>
              </a:solidFill>
              <a:latin typeface="Calibri"/>
              <a:ea typeface="Calibri"/>
              <a:cs typeface="Calibri"/>
              <a:sym typeface="Calibri"/>
            </a:endParaRPr>
          </a:p>
          <a:p>
            <a:pPr marL="0" lvl="0" indent="0" algn="l" rtl="0">
              <a:spcBef>
                <a:spcPts val="0"/>
              </a:spcBef>
              <a:spcAft>
                <a:spcPts val="0"/>
              </a:spcAft>
              <a:buNone/>
            </a:pPr>
            <a:r>
              <a:rPr lang="en-GB" b="0">
                <a:solidFill>
                  <a:srgbClr val="4F81BD"/>
                </a:solidFill>
                <a:latin typeface="Calibri"/>
                <a:ea typeface="Calibri"/>
                <a:cs typeface="Calibri"/>
                <a:sym typeface="Calibri"/>
              </a:rPr>
              <a:t>Aproximadamente 1 hora e 5 minutos</a:t>
            </a:r>
            <a:r>
              <a:rPr lang="en-GB" b="0">
                <a:solidFill>
                  <a:srgbClr val="000000"/>
                </a:solidFill>
                <a:latin typeface="Calibri"/>
                <a:ea typeface="Calibri"/>
                <a:cs typeface="Calibri"/>
                <a:sym typeface="Calibri"/>
              </a:rPr>
              <a:t>.</a:t>
            </a:r>
            <a:endParaRPr b="0">
              <a:latin typeface="Calibri"/>
              <a:ea typeface="Calibri"/>
              <a:cs typeface="Calibri"/>
              <a:sym typeface="Calibri"/>
            </a:endParaRPr>
          </a:p>
          <a:p>
            <a:pPr marL="0" lvl="0" indent="0" algn="l" rtl="0">
              <a:spcBef>
                <a:spcPts val="0"/>
              </a:spcBef>
              <a:spcAft>
                <a:spcPts val="0"/>
              </a:spcAft>
              <a:buNone/>
            </a:pPr>
            <a:endParaRPr/>
          </a:p>
        </p:txBody>
      </p:sp>
      <p:sp>
        <p:nvSpPr>
          <p:cNvPr id="1306" name="Google Shape;1306;p159:notes"/>
          <p:cNvSpPr txBox="1">
            <a:spLocks noGrp="1"/>
          </p:cNvSpPr>
          <p:nvPr>
            <p:ph type="sldNum" idx="12"/>
          </p:nvPr>
        </p:nvSpPr>
        <p:spPr>
          <a:xfrm>
            <a:off x="3856737" y="9442154"/>
            <a:ext cx="2950475" cy="49877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161</a:t>
            </a:fld>
            <a:endParaRPr/>
          </a:p>
        </p:txBody>
      </p:sp>
    </p:spTree>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9"/>
        <p:cNvGrpSpPr/>
        <p:nvPr/>
      </p:nvGrpSpPr>
      <p:grpSpPr>
        <a:xfrm>
          <a:off x="0" y="0"/>
          <a:ext cx="0" cy="0"/>
          <a:chOff x="0" y="0"/>
          <a:chExt cx="0" cy="0"/>
        </a:xfrm>
      </p:grpSpPr>
      <p:sp>
        <p:nvSpPr>
          <p:cNvPr id="1310" name="Google Shape;1310;p160:notes"/>
          <p:cNvSpPr>
            <a:spLocks noGrp="1" noRot="1" noChangeAspect="1"/>
          </p:cNvSpPr>
          <p:nvPr>
            <p:ph type="sldImg" idx="2"/>
          </p:nvPr>
        </p:nvSpPr>
        <p:spPr>
          <a:xfrm>
            <a:off x="423863" y="1243013"/>
            <a:ext cx="5961062"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11" name="Google Shape;1311;p160:notes"/>
          <p:cNvSpPr txBox="1">
            <a:spLocks noGrp="1"/>
          </p:cNvSpPr>
          <p:nvPr>
            <p:ph type="body" idx="1"/>
          </p:nvPr>
        </p:nvSpPr>
        <p:spPr>
          <a:xfrm>
            <a:off x="680879" y="4784070"/>
            <a:ext cx="5447030" cy="4007435"/>
          </a:xfrm>
          <a:prstGeom prst="rect">
            <a:avLst/>
          </a:prstGeom>
          <a:noFill/>
          <a:ln>
            <a:noFill/>
          </a:ln>
        </p:spPr>
        <p:txBody>
          <a:bodyPr spcFirstLastPara="1" wrap="square" lIns="91425" tIns="45700" rIns="91425" bIns="45700" anchor="t" anchorCtr="0">
            <a:noAutofit/>
          </a:bodyPr>
          <a:lstStyle/>
          <a:p>
            <a:pPr marL="0" marR="60325" lvl="0" indent="0" algn="just" rtl="0">
              <a:lnSpc>
                <a:spcPct val="115000"/>
              </a:lnSpc>
              <a:spcBef>
                <a:spcPts val="0"/>
              </a:spcBef>
              <a:spcAft>
                <a:spcPts val="0"/>
              </a:spcAft>
              <a:buNone/>
            </a:pPr>
            <a:r>
              <a:rPr lang="en-GB">
                <a:solidFill>
                  <a:srgbClr val="4F81BD"/>
                </a:solidFill>
                <a:latin typeface="Calibri"/>
                <a:ea typeface="Calibri"/>
                <a:cs typeface="Calibri"/>
                <a:sym typeface="Calibri"/>
              </a:rPr>
              <a:t>Dê aos participantes a oportunidade de compartilhar suas ideias sobre a pergunta feita no final do </a:t>
            </a:r>
            <a:r>
              <a:rPr lang="en-GB">
                <a:solidFill>
                  <a:srgbClr val="4F81BD"/>
                </a:solidFill>
              </a:rPr>
              <a:t>tema</a:t>
            </a:r>
            <a:r>
              <a:rPr lang="en-GB">
                <a:solidFill>
                  <a:srgbClr val="4F81BD"/>
                </a:solidFill>
                <a:latin typeface="Calibri"/>
                <a:ea typeface="Calibri"/>
                <a:cs typeface="Calibri"/>
                <a:sym typeface="Calibri"/>
              </a:rPr>
              <a:t> anterior: </a:t>
            </a:r>
            <a:endParaRPr>
              <a:latin typeface="Calibri"/>
              <a:ea typeface="Calibri"/>
              <a:cs typeface="Calibri"/>
              <a:sym typeface="Calibri"/>
            </a:endParaRPr>
          </a:p>
          <a:p>
            <a:pPr marL="342900" marR="60325" lvl="0" indent="-342900" algn="l" rtl="0">
              <a:lnSpc>
                <a:spcPct val="115000"/>
              </a:lnSpc>
              <a:spcBef>
                <a:spcPts val="600"/>
              </a:spcBef>
              <a:spcAft>
                <a:spcPts val="0"/>
              </a:spcAft>
              <a:buClr>
                <a:schemeClr val="dk1"/>
              </a:buClr>
              <a:buSzPts val="1200"/>
              <a:buFont typeface="Noto Sans Symbols"/>
              <a:buChar char="∙"/>
            </a:pPr>
            <a:r>
              <a:rPr lang="en-GB" b="1">
                <a:latin typeface="Calibri"/>
                <a:ea typeface="Calibri"/>
                <a:cs typeface="Calibri"/>
                <a:sym typeface="Calibri"/>
              </a:rPr>
              <a:t>Você acha que os direitos descritos na CDPD são atualmente protegidos, respeitados e cumpridos para pessoas com deficiências psicossociais, intelectuais e cognitivas?</a:t>
            </a:r>
            <a:endParaRPr>
              <a:latin typeface="Calibri"/>
              <a:ea typeface="Calibri"/>
              <a:cs typeface="Calibri"/>
              <a:sym typeface="Calibri"/>
            </a:endParaRPr>
          </a:p>
          <a:p>
            <a:pPr marL="0" lvl="0" indent="0" algn="l" rtl="0">
              <a:spcBef>
                <a:spcPts val="600"/>
              </a:spcBef>
              <a:spcAft>
                <a:spcPts val="0"/>
              </a:spcAft>
              <a:buNone/>
            </a:pPr>
            <a:r>
              <a:rPr lang="en-GB" sz="1200">
                <a:solidFill>
                  <a:schemeClr val="dk1"/>
                </a:solidFill>
                <a:latin typeface="Calibri"/>
                <a:ea typeface="Calibri"/>
                <a:cs typeface="Calibri"/>
                <a:sym typeface="Calibri"/>
              </a:rPr>
              <a:t>eles podem ter um impacto positivo sobre os direitos humanos das pessoas com deficiências psicossociais, intelectuais ou cognitivas. Tente concentrar a discussão além do contexto da saúde mental e dos serviços sociais, para que os participantes explorem os papéis dos indivíduos ou grupos na sociedade em geral na proteção dos direitos da CDPD. </a:t>
            </a:r>
            <a:endParaRPr/>
          </a:p>
          <a:p>
            <a:pPr marL="0" lvl="0" indent="0" algn="l" rtl="0">
              <a:spcBef>
                <a:spcPts val="0"/>
              </a:spcBef>
              <a:spcAft>
                <a:spcPts val="0"/>
              </a:spcAft>
              <a:buNone/>
            </a:pPr>
            <a:r>
              <a:rPr lang="en-GB" sz="1200">
                <a:solidFill>
                  <a:schemeClr val="dk1"/>
                </a:solidFill>
                <a:latin typeface="Calibri"/>
                <a:ea typeface="Calibri"/>
                <a:cs typeface="Calibri"/>
                <a:sym typeface="Calibri"/>
              </a:rPr>
              <a:t>A CDPD no contexto dos serviços de saúde mental e social será explorada com mais profundidade nos módulos sobre </a:t>
            </a:r>
            <a:r>
              <a:rPr lang="en-GB" sz="1200" i="1">
                <a:solidFill>
                  <a:schemeClr val="dk1"/>
                </a:solidFill>
                <a:latin typeface="Calibri"/>
                <a:ea typeface="Calibri"/>
                <a:cs typeface="Calibri"/>
                <a:sym typeface="Calibri"/>
              </a:rPr>
              <a:t>Recuperação e direito à saúde, Capacidade legal e direito de decidir, e Proteção contra coerção, violência e abuso. </a:t>
            </a:r>
            <a:endParaRPr/>
          </a:p>
          <a:p>
            <a:pPr marL="0" marR="60325" lvl="0" indent="0" algn="just" rtl="0">
              <a:lnSpc>
                <a:spcPct val="115000"/>
              </a:lnSpc>
              <a:spcBef>
                <a:spcPts val="0"/>
              </a:spcBef>
              <a:spcAft>
                <a:spcPts val="0"/>
              </a:spcAft>
              <a:buNone/>
            </a:pPr>
            <a:endParaRPr>
              <a:latin typeface="Calibri"/>
              <a:ea typeface="Calibri"/>
              <a:cs typeface="Calibri"/>
              <a:sym typeface="Calibri"/>
            </a:endParaRPr>
          </a:p>
          <a:p>
            <a:pPr marL="0" lvl="0" indent="0" algn="l" rtl="0">
              <a:spcBef>
                <a:spcPts val="0"/>
              </a:spcBef>
              <a:spcAft>
                <a:spcPts val="0"/>
              </a:spcAft>
              <a:buNone/>
            </a:pPr>
            <a:endParaRPr/>
          </a:p>
        </p:txBody>
      </p:sp>
      <p:sp>
        <p:nvSpPr>
          <p:cNvPr id="1312" name="Google Shape;1312;p160:notes"/>
          <p:cNvSpPr txBox="1">
            <a:spLocks noGrp="1"/>
          </p:cNvSpPr>
          <p:nvPr>
            <p:ph type="sldNum" idx="12"/>
          </p:nvPr>
        </p:nvSpPr>
        <p:spPr>
          <a:xfrm>
            <a:off x="3856737" y="9442154"/>
            <a:ext cx="2950475" cy="49877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162</a:t>
            </a:fld>
            <a:endParaRPr/>
          </a:p>
        </p:txBody>
      </p:sp>
    </p:spTree>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6"/>
        <p:cNvGrpSpPr/>
        <p:nvPr/>
      </p:nvGrpSpPr>
      <p:grpSpPr>
        <a:xfrm>
          <a:off x="0" y="0"/>
          <a:ext cx="0" cy="0"/>
          <a:chOff x="0" y="0"/>
          <a:chExt cx="0" cy="0"/>
        </a:xfrm>
      </p:grpSpPr>
      <p:sp>
        <p:nvSpPr>
          <p:cNvPr id="1317" name="Google Shape;1317;p161:notes"/>
          <p:cNvSpPr>
            <a:spLocks noGrp="1" noRot="1" noChangeAspect="1"/>
          </p:cNvSpPr>
          <p:nvPr>
            <p:ph type="sldImg" idx="2"/>
          </p:nvPr>
        </p:nvSpPr>
        <p:spPr>
          <a:xfrm>
            <a:off x="2860675" y="192088"/>
            <a:ext cx="1312863" cy="7397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18" name="Google Shape;1318;p161:notes"/>
          <p:cNvSpPr txBox="1">
            <a:spLocks noGrp="1"/>
          </p:cNvSpPr>
          <p:nvPr>
            <p:ph type="body" idx="1"/>
          </p:nvPr>
        </p:nvSpPr>
        <p:spPr>
          <a:xfrm>
            <a:off x="235628" y="931962"/>
            <a:ext cx="6562915" cy="851019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000"/>
              <a:buFont typeface="Calibri"/>
              <a:buNone/>
            </a:pPr>
            <a:r>
              <a:rPr lang="en-GB" sz="1000" b="1" i="1">
                <a:latin typeface="Calibri"/>
                <a:ea typeface="Calibri"/>
                <a:cs typeface="Calibri"/>
                <a:sym typeface="Calibri"/>
              </a:rPr>
              <a:t>Exercise 8.1: Exercício 8.1: Por que eu deveria me envolver? Isso vai mudar alguma coisa? (30 minutos) </a:t>
            </a:r>
            <a:endParaRPr sz="1000">
              <a:latin typeface="Calibri"/>
              <a:ea typeface="Calibri"/>
              <a:cs typeface="Calibri"/>
              <a:sym typeface="Calibri"/>
            </a:endParaRPr>
          </a:p>
          <a:p>
            <a:pPr marL="0" marR="60325" lvl="0" indent="0" algn="just" rtl="0">
              <a:lnSpc>
                <a:spcPct val="100000"/>
              </a:lnSpc>
              <a:spcBef>
                <a:spcPts val="600"/>
              </a:spcBef>
              <a:spcAft>
                <a:spcPts val="0"/>
              </a:spcAft>
              <a:buClr>
                <a:schemeClr val="dk1"/>
              </a:buClr>
              <a:buSzPts val="1200"/>
              <a:buFont typeface="Calibri"/>
              <a:buNone/>
            </a:pPr>
            <a:r>
              <a:rPr lang="en-GB" sz="1200">
                <a:solidFill>
                  <a:schemeClr val="dk1"/>
                </a:solidFill>
                <a:latin typeface="Calibri"/>
                <a:ea typeface="Calibri"/>
                <a:cs typeface="Calibri"/>
                <a:sym typeface="Calibri"/>
              </a:rPr>
              <a:t>Para este exercício você utilizará a lista de direitos da CDPD disponível no Anexo 3. O objetivo é iniciar uma discussão sobre por que os participantes devem estar envolvidos na promoção dos direitos das pessoas com deficiências psicossociais, intelectuais ou cognitivas e o que eles podem fazer. Esta discussão deve se dirigir a cada grupo representado na sala. Para orientá-los, faça as seguintes perguntas</a:t>
            </a:r>
            <a:r>
              <a:rPr lang="en-GB" sz="1000">
                <a:solidFill>
                  <a:srgbClr val="4F81BD"/>
                </a:solidFill>
                <a:latin typeface="Calibri"/>
                <a:ea typeface="Calibri"/>
                <a:cs typeface="Calibri"/>
                <a:sym typeface="Calibri"/>
              </a:rPr>
              <a:t>:</a:t>
            </a:r>
            <a:endParaRPr sz="1000">
              <a:latin typeface="Calibri"/>
              <a:ea typeface="Calibri"/>
              <a:cs typeface="Calibri"/>
              <a:sym typeface="Calibri"/>
            </a:endParaRPr>
          </a:p>
          <a:p>
            <a:pPr marL="342900" marR="60325" lvl="0" indent="-342900" algn="just" rtl="0">
              <a:spcBef>
                <a:spcPts val="600"/>
              </a:spcBef>
              <a:spcAft>
                <a:spcPts val="0"/>
              </a:spcAft>
              <a:buClr>
                <a:srgbClr val="000000"/>
              </a:buClr>
              <a:buSzPts val="1000"/>
              <a:buFont typeface="Noto Sans Symbols"/>
              <a:buChar char="∙"/>
            </a:pPr>
            <a:r>
              <a:rPr lang="en-GB" sz="1000" b="1">
                <a:solidFill>
                  <a:srgbClr val="000000"/>
                </a:solidFill>
                <a:latin typeface="Calibri"/>
                <a:ea typeface="Calibri"/>
                <a:cs typeface="Calibri"/>
                <a:sym typeface="Calibri"/>
              </a:rPr>
              <a:t>Por que é importante que </a:t>
            </a:r>
            <a:r>
              <a:rPr lang="en-GB" sz="1000" b="1" u="sng">
                <a:solidFill>
                  <a:srgbClr val="000000"/>
                </a:solidFill>
                <a:latin typeface="Calibri"/>
                <a:ea typeface="Calibri"/>
                <a:cs typeface="Calibri"/>
                <a:sym typeface="Calibri"/>
              </a:rPr>
              <a:t>você, como indivíduo, defenda ativamente </a:t>
            </a:r>
            <a:r>
              <a:rPr lang="en-GB" sz="1000" b="1">
                <a:solidFill>
                  <a:srgbClr val="000000"/>
                </a:solidFill>
                <a:latin typeface="Calibri"/>
                <a:ea typeface="Calibri"/>
                <a:cs typeface="Calibri"/>
                <a:sym typeface="Calibri"/>
              </a:rPr>
              <a:t>os direitos das pessoas com deficiências psicossociais, intelectuais e cognitivas? </a:t>
            </a:r>
            <a:endParaRPr/>
          </a:p>
          <a:p>
            <a:pPr marL="0" marR="60325" lvl="0" indent="0" algn="just" rtl="0">
              <a:lnSpc>
                <a:spcPct val="100000"/>
              </a:lnSpc>
              <a:spcBef>
                <a:spcPts val="600"/>
              </a:spcBef>
              <a:spcAft>
                <a:spcPts val="0"/>
              </a:spcAft>
              <a:buClr>
                <a:schemeClr val="dk1"/>
              </a:buClr>
              <a:buSzPts val="1200"/>
              <a:buFont typeface="Noto Sans Symbols"/>
              <a:buNone/>
            </a:pPr>
            <a:r>
              <a:rPr lang="en-GB" sz="1200">
                <a:solidFill>
                  <a:schemeClr val="dk1"/>
                </a:solidFill>
                <a:latin typeface="Calibri"/>
                <a:ea typeface="Calibri"/>
                <a:cs typeface="Calibri"/>
                <a:sym typeface="Calibri"/>
              </a:rPr>
              <a:t>Incentivar os participantes a falar a partir de suas próprias perspectivas (por exemplo, uma pessoa com experiência vivida, um familiar, um profissional de saúde mental ou outro profissional, um defensor dos direitos humanos, ou outros). Lembre-se de que as pessoas podem pertencer a mais de um grupo.</a:t>
            </a:r>
            <a:endParaRPr sz="1000">
              <a:latin typeface="Calibri"/>
              <a:ea typeface="Calibri"/>
              <a:cs typeface="Calibri"/>
              <a:sym typeface="Calibri"/>
            </a:endParaRPr>
          </a:p>
          <a:p>
            <a:pPr marL="0" marR="60325" lvl="0" indent="0" algn="just" rtl="0">
              <a:lnSpc>
                <a:spcPct val="100000"/>
              </a:lnSpc>
              <a:spcBef>
                <a:spcPts val="600"/>
              </a:spcBef>
              <a:spcAft>
                <a:spcPts val="0"/>
              </a:spcAft>
              <a:buClr>
                <a:schemeClr val="dk1"/>
              </a:buClr>
              <a:buSzPts val="1200"/>
              <a:buFont typeface="Calibri"/>
              <a:buNone/>
            </a:pPr>
            <a:r>
              <a:rPr lang="en-GB" sz="1200" u="sng">
                <a:solidFill>
                  <a:schemeClr val="dk1"/>
                </a:solidFill>
                <a:latin typeface="Calibri"/>
                <a:ea typeface="Calibri"/>
                <a:cs typeface="Calibri"/>
                <a:sym typeface="Calibri"/>
              </a:rPr>
              <a:t>Possíveis respostas de pessoas com deficiências psicossociais, intelectuais ou cognitivas:</a:t>
            </a:r>
            <a:endParaRPr sz="1000">
              <a:latin typeface="Calibri"/>
              <a:ea typeface="Calibri"/>
              <a:cs typeface="Calibri"/>
              <a:sym typeface="Calibri"/>
            </a:endParaRPr>
          </a:p>
          <a:p>
            <a:pPr marL="171450" lvl="0" indent="-171450" algn="l" rtl="0">
              <a:spcBef>
                <a:spcPts val="60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Conduzir o caminho na formulação de nossos direitos, recursos, novas atitudes e práticas pode contribuir para mudar o mundo de forma positiva. </a:t>
            </a:r>
            <a:endParaRPr/>
          </a:p>
          <a:p>
            <a:pPr marL="171450" lvl="0" indent="-171450" algn="l" rtl="0">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 Proteger e respeitar nossos direitos nos permite ser ouvidos e vistos e criar conhecimento a partir de nossa experiência compartilhada. </a:t>
            </a:r>
            <a:endParaRPr/>
          </a:p>
          <a:p>
            <a:pPr marL="171450" lvl="0" indent="-171450" algn="l" rtl="0">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Tema 8: Capacitar as pessoas para defender os direitos da CDPD56 </a:t>
            </a:r>
            <a:endParaRPr/>
          </a:p>
          <a:p>
            <a:pPr marL="171450" lvl="0" indent="-171450" algn="l" rtl="0">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Quanto mais nossos direitos são respeitados, mais podemos contribuir com uma ampla gama de especializações, aptidões e talentos que podem beneficiar a todos. </a:t>
            </a:r>
            <a:endParaRPr/>
          </a:p>
          <a:p>
            <a:pPr marL="171450" lvl="0" indent="-171450" algn="l" rtl="0">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Nossa luta está ligada à luta de outras pessoas contra qualquer tipo de discriminação, pobreza e desequilíbrio de poder. </a:t>
            </a:r>
            <a:endParaRPr/>
          </a:p>
          <a:p>
            <a:pPr marL="171450" lvl="0" indent="-171450" algn="l" rtl="0">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Somos seres humanos e devemos ter as mesmas oportunidades que todos os outros. </a:t>
            </a:r>
            <a:endParaRPr/>
          </a:p>
          <a:p>
            <a:pPr marL="171450" lvl="0" indent="-171450" algn="l" rtl="0">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Nós sabemos o que é melhor para nós, o que é útil e o que não é útil e prejudicial. </a:t>
            </a:r>
            <a:endParaRPr/>
          </a:p>
          <a:p>
            <a:pPr marL="171450" lvl="0" indent="-171450" algn="l" rtl="0">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Temos o direito de participar em todas as ações e questões que nos afetam e de fornecer liderança e orientação àqueles que querem se juntar a nós para fazer mudanças</a:t>
            </a:r>
            <a:r>
              <a:rPr lang="en-GB" sz="1000">
                <a:solidFill>
                  <a:srgbClr val="4F81BD"/>
                </a:solidFill>
                <a:latin typeface="Calibri"/>
                <a:ea typeface="Calibri"/>
                <a:cs typeface="Calibri"/>
                <a:sym typeface="Calibri"/>
              </a:rPr>
              <a:t>.</a:t>
            </a:r>
            <a:endParaRPr sz="1000">
              <a:latin typeface="Calibri"/>
              <a:ea typeface="Calibri"/>
              <a:cs typeface="Calibri"/>
              <a:sym typeface="Calibri"/>
            </a:endParaRPr>
          </a:p>
          <a:p>
            <a:pPr marL="0" marR="60325" lvl="0" indent="0" algn="l" rtl="0">
              <a:lnSpc>
                <a:spcPct val="100000"/>
              </a:lnSpc>
              <a:spcBef>
                <a:spcPts val="0"/>
              </a:spcBef>
              <a:spcAft>
                <a:spcPts val="0"/>
              </a:spcAft>
              <a:buClr>
                <a:schemeClr val="dk1"/>
              </a:buClr>
              <a:buSzPts val="1200"/>
              <a:buFont typeface="Calibri"/>
              <a:buNone/>
            </a:pPr>
            <a:r>
              <a:rPr lang="en-GB" sz="1200" u="sng">
                <a:solidFill>
                  <a:schemeClr val="dk1"/>
                </a:solidFill>
                <a:latin typeface="Calibri"/>
                <a:ea typeface="Calibri"/>
                <a:cs typeface="Calibri"/>
                <a:sym typeface="Calibri"/>
              </a:rPr>
              <a:t>Potenciais respostas dos profissionais de saúde mental e outros profissionais: </a:t>
            </a:r>
            <a:endParaRPr sz="1000">
              <a:latin typeface="Calibri"/>
              <a:ea typeface="Calibri"/>
              <a:cs typeface="Calibri"/>
              <a:sym typeface="Calibri"/>
            </a:endParaRPr>
          </a:p>
          <a:p>
            <a:pPr marL="171450" lvl="0" indent="-171450" algn="l" rtl="0">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Eu quero dar apoio às pessoas que vêm ao meu serviço. </a:t>
            </a:r>
            <a:endParaRPr/>
          </a:p>
          <a:p>
            <a:pPr marL="0" lvl="0" indent="0" algn="l" rtl="0">
              <a:spcBef>
                <a:spcPts val="0"/>
              </a:spcBef>
              <a:spcAft>
                <a:spcPts val="0"/>
              </a:spcAft>
              <a:buNone/>
            </a:pPr>
            <a:r>
              <a:rPr lang="en-GB" sz="1200">
                <a:solidFill>
                  <a:schemeClr val="dk1"/>
                </a:solidFill>
                <a:latin typeface="Calibri"/>
                <a:ea typeface="Calibri"/>
                <a:cs typeface="Calibri"/>
                <a:sym typeface="Calibri"/>
              </a:rPr>
              <a:t>• É minha obrigação legal. </a:t>
            </a:r>
            <a:endParaRPr/>
          </a:p>
          <a:p>
            <a:pPr marL="0" lvl="0" indent="0" algn="l" rtl="0">
              <a:spcBef>
                <a:spcPts val="0"/>
              </a:spcBef>
              <a:spcAft>
                <a:spcPts val="0"/>
              </a:spcAft>
              <a:buNone/>
            </a:pPr>
            <a:r>
              <a:rPr lang="en-GB" sz="1200">
                <a:solidFill>
                  <a:schemeClr val="dk1"/>
                </a:solidFill>
                <a:latin typeface="Calibri"/>
                <a:ea typeface="Calibri"/>
                <a:cs typeface="Calibri"/>
                <a:sym typeface="Calibri"/>
              </a:rPr>
              <a:t>• É parte do meu trabalho e minha responsabilidade. </a:t>
            </a:r>
            <a:endParaRPr/>
          </a:p>
          <a:p>
            <a:pPr marL="0" lvl="0" indent="0" algn="l" rtl="0">
              <a:spcBef>
                <a:spcPts val="0"/>
              </a:spcBef>
              <a:spcAft>
                <a:spcPts val="0"/>
              </a:spcAft>
              <a:buNone/>
            </a:pPr>
            <a:r>
              <a:rPr lang="en-GB" sz="1200">
                <a:solidFill>
                  <a:schemeClr val="dk1"/>
                </a:solidFill>
                <a:latin typeface="Calibri"/>
                <a:ea typeface="Calibri"/>
                <a:cs typeface="Calibri"/>
                <a:sym typeface="Calibri"/>
              </a:rPr>
              <a:t>• É a coisa certa a se fazer. </a:t>
            </a:r>
            <a:endParaRPr/>
          </a:p>
          <a:p>
            <a:pPr marL="0" lvl="0" indent="0" algn="l" rtl="0">
              <a:spcBef>
                <a:spcPts val="0"/>
              </a:spcBef>
              <a:spcAft>
                <a:spcPts val="0"/>
              </a:spcAft>
              <a:buNone/>
            </a:pPr>
            <a:r>
              <a:rPr lang="en-GB" sz="1200">
                <a:solidFill>
                  <a:schemeClr val="dk1"/>
                </a:solidFill>
                <a:latin typeface="Calibri"/>
                <a:ea typeface="Calibri"/>
                <a:cs typeface="Calibri"/>
                <a:sym typeface="Calibri"/>
              </a:rPr>
              <a:t>• Ao fornecer cuidados e apoio que respeitam os direitos das pessoas, elas são mais propensas a aceitar os serviços que prestamos, responder bem aos nossos cuidados e apoio e se recuperar. </a:t>
            </a:r>
            <a:endParaRPr/>
          </a:p>
          <a:p>
            <a:pPr marL="0" lvl="0" indent="0" algn="l" rtl="0">
              <a:spcBef>
                <a:spcPts val="0"/>
              </a:spcBef>
              <a:spcAft>
                <a:spcPts val="0"/>
              </a:spcAft>
              <a:buNone/>
            </a:pPr>
            <a:r>
              <a:rPr lang="en-GB" sz="1200">
                <a:solidFill>
                  <a:schemeClr val="dk1"/>
                </a:solidFill>
                <a:latin typeface="Calibri"/>
                <a:ea typeface="Calibri"/>
                <a:cs typeface="Calibri"/>
                <a:sym typeface="Calibri"/>
              </a:rPr>
              <a:t>• O meu objetivo é fornecer serviços de qualidade que sejam livremente escolhidos pelas pessoas e que não sejam contrários à sua vontade </a:t>
            </a:r>
            <a:endParaRPr sz="1000">
              <a:latin typeface="Calibri"/>
              <a:ea typeface="Calibri"/>
              <a:cs typeface="Calibri"/>
              <a:sym typeface="Calibri"/>
            </a:endParaRPr>
          </a:p>
          <a:p>
            <a:pPr marL="0" marR="60325" lvl="0" indent="0" algn="l" rtl="0">
              <a:lnSpc>
                <a:spcPct val="100000"/>
              </a:lnSpc>
              <a:spcBef>
                <a:spcPts val="0"/>
              </a:spcBef>
              <a:spcAft>
                <a:spcPts val="0"/>
              </a:spcAft>
              <a:buClr>
                <a:schemeClr val="dk1"/>
              </a:buClr>
              <a:buSzPts val="1200"/>
              <a:buFont typeface="Calibri"/>
              <a:buNone/>
            </a:pPr>
            <a:r>
              <a:rPr lang="en-GB" sz="1200" u="sng">
                <a:solidFill>
                  <a:schemeClr val="dk1"/>
                </a:solidFill>
                <a:latin typeface="Calibri"/>
                <a:ea typeface="Calibri"/>
                <a:cs typeface="Calibri"/>
                <a:sym typeface="Calibri"/>
              </a:rPr>
              <a:t>Possíveis respostas de familiares e parceiros de cuidado</a:t>
            </a:r>
            <a:r>
              <a:rPr lang="en-GB" sz="1000" u="sng">
                <a:solidFill>
                  <a:srgbClr val="4F81BD"/>
                </a:solidFill>
                <a:latin typeface="Calibri"/>
                <a:ea typeface="Calibri"/>
                <a:cs typeface="Calibri"/>
                <a:sym typeface="Calibri"/>
              </a:rPr>
              <a:t>:</a:t>
            </a:r>
            <a:endParaRPr sz="1200">
              <a:solidFill>
                <a:schemeClr val="dk1"/>
              </a:solidFill>
              <a:latin typeface="Calibri"/>
              <a:ea typeface="Calibri"/>
              <a:cs typeface="Calibri"/>
              <a:sym typeface="Calibri"/>
            </a:endParaRPr>
          </a:p>
          <a:p>
            <a:pPr marL="171450" lvl="0" indent="-171450" algn="l" rtl="0">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Quero o melhor para meu parente e esses direitos lhe oferecem as melhores oportunidades para viver uma vida boa. </a:t>
            </a:r>
            <a:endParaRPr/>
          </a:p>
          <a:p>
            <a:pPr marL="0" lvl="0" indent="0" algn="l" rtl="0">
              <a:spcBef>
                <a:spcPts val="0"/>
              </a:spcBef>
              <a:spcAft>
                <a:spcPts val="0"/>
              </a:spcAft>
              <a:buNone/>
            </a:pPr>
            <a:r>
              <a:rPr lang="en-GB" sz="1200">
                <a:solidFill>
                  <a:schemeClr val="dk1"/>
                </a:solidFill>
                <a:latin typeface="Calibri"/>
                <a:ea typeface="Calibri"/>
                <a:cs typeface="Calibri"/>
                <a:sym typeface="Calibri"/>
              </a:rPr>
              <a:t>• Quero ter um papel importante para permitir que meu parente tenha uma vida mais satisfatória, respeitando seus direitos, aceitando suas escolhas e mudando algumas de minhas ações.</a:t>
            </a:r>
            <a:r>
              <a:rPr lang="en-GB" sz="1000">
                <a:solidFill>
                  <a:srgbClr val="4F81BD"/>
                </a:solidFill>
                <a:latin typeface="Calibri"/>
                <a:ea typeface="Calibri"/>
                <a:cs typeface="Calibri"/>
                <a:sym typeface="Calibri"/>
              </a:rPr>
              <a:t> </a:t>
            </a:r>
            <a:endParaRPr sz="1000">
              <a:latin typeface="Calibri"/>
              <a:ea typeface="Calibri"/>
              <a:cs typeface="Calibri"/>
              <a:sym typeface="Calibri"/>
            </a:endParaRPr>
          </a:p>
          <a:p>
            <a:pPr marL="0" marR="60325" lvl="0" indent="0" algn="l" rtl="0">
              <a:lnSpc>
                <a:spcPct val="100000"/>
              </a:lnSpc>
              <a:spcBef>
                <a:spcPts val="0"/>
              </a:spcBef>
              <a:spcAft>
                <a:spcPts val="0"/>
              </a:spcAft>
              <a:buClr>
                <a:schemeClr val="dk1"/>
              </a:buClr>
              <a:buSzPts val="1200"/>
              <a:buFont typeface="Calibri"/>
              <a:buNone/>
            </a:pPr>
            <a:r>
              <a:rPr lang="en-GB" sz="1200" u="sng">
                <a:solidFill>
                  <a:schemeClr val="dk1"/>
                </a:solidFill>
                <a:latin typeface="Calibri"/>
                <a:ea typeface="Calibri"/>
                <a:cs typeface="Calibri"/>
                <a:sym typeface="Calibri"/>
              </a:rPr>
              <a:t>Possíveis respostas para outros grupos representados</a:t>
            </a:r>
            <a:r>
              <a:rPr lang="en-GB" sz="1000" u="sng">
                <a:solidFill>
                  <a:srgbClr val="4F81BD"/>
                </a:solidFill>
                <a:latin typeface="Calibri"/>
                <a:ea typeface="Calibri"/>
                <a:cs typeface="Calibri"/>
                <a:sym typeface="Calibri"/>
              </a:rPr>
              <a:t>:</a:t>
            </a:r>
            <a:endParaRPr sz="1200">
              <a:solidFill>
                <a:schemeClr val="dk1"/>
              </a:solidFill>
              <a:latin typeface="Calibri"/>
              <a:ea typeface="Calibri"/>
              <a:cs typeface="Calibri"/>
              <a:sym typeface="Calibri"/>
            </a:endParaRPr>
          </a:p>
          <a:p>
            <a:pPr marL="171450" lvl="0" indent="-171450" algn="l" rtl="0">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Como um apoiador entre pares, é meu papel apoiar os outros na realização de seus direitos. </a:t>
            </a:r>
            <a:endParaRPr/>
          </a:p>
          <a:p>
            <a:pPr marL="0" lvl="0" indent="0" algn="l" rtl="0">
              <a:spcBef>
                <a:spcPts val="0"/>
              </a:spcBef>
              <a:spcAft>
                <a:spcPts val="0"/>
              </a:spcAft>
              <a:buNone/>
            </a:pPr>
            <a:r>
              <a:rPr lang="en-GB" sz="1200">
                <a:solidFill>
                  <a:schemeClr val="dk1"/>
                </a:solidFill>
                <a:latin typeface="Calibri"/>
                <a:ea typeface="Calibri"/>
                <a:cs typeface="Calibri"/>
                <a:sym typeface="Calibri"/>
              </a:rPr>
              <a:t>• Como defensor, tenho um papel importante a desempenhar na conscientização da sociedade e na reivindicação de direitos. </a:t>
            </a:r>
            <a:endParaRPr/>
          </a:p>
          <a:p>
            <a:pPr marL="0" lvl="0" indent="0" algn="l" rtl="0">
              <a:spcBef>
                <a:spcPts val="0"/>
              </a:spcBef>
              <a:spcAft>
                <a:spcPts val="0"/>
              </a:spcAft>
              <a:buNone/>
            </a:pPr>
            <a:r>
              <a:rPr lang="en-GB" sz="1200">
                <a:solidFill>
                  <a:schemeClr val="dk1"/>
                </a:solidFill>
                <a:latin typeface="Calibri"/>
                <a:ea typeface="Calibri"/>
                <a:cs typeface="Calibri"/>
                <a:sym typeface="Calibri"/>
              </a:rPr>
              <a:t>• Como advogado, meu trabalho é apoiar as pessoas na reivindicação de seus direitos no tribunal e quero poder fazê-lo com sucesso. </a:t>
            </a:r>
            <a:endParaRPr/>
          </a:p>
          <a:p>
            <a:pPr marL="0" lvl="0" indent="0" algn="l" rtl="0">
              <a:spcBef>
                <a:spcPts val="0"/>
              </a:spcBef>
              <a:spcAft>
                <a:spcPts val="0"/>
              </a:spcAft>
              <a:buNone/>
            </a:pPr>
            <a:r>
              <a:rPr lang="en-GB" sz="1200">
                <a:solidFill>
                  <a:schemeClr val="dk1"/>
                </a:solidFill>
                <a:latin typeface="Calibri"/>
                <a:ea typeface="Calibri"/>
                <a:cs typeface="Calibri"/>
                <a:sym typeface="Calibri"/>
              </a:rPr>
              <a:t>• Como funcionário público, é minha obrigação respeitar o direito internacional e dar pleno efeito aos direitos da CDPD. </a:t>
            </a:r>
            <a:endParaRPr/>
          </a:p>
          <a:p>
            <a:pPr marL="0" lvl="0" indent="0" algn="l" rtl="0">
              <a:spcBef>
                <a:spcPts val="0"/>
              </a:spcBef>
              <a:spcAft>
                <a:spcPts val="0"/>
              </a:spcAft>
              <a:buNone/>
            </a:pPr>
            <a:r>
              <a:rPr lang="en-GB" sz="1200">
                <a:solidFill>
                  <a:schemeClr val="dk1"/>
                </a:solidFill>
                <a:latin typeface="Calibri"/>
                <a:ea typeface="Calibri"/>
                <a:cs typeface="Calibri"/>
                <a:sym typeface="Calibri"/>
              </a:rPr>
              <a:t>• Como membro da polícia, é meu dever proteger todos os cidadãos, inclusive os cidadãos com deficiência. </a:t>
            </a:r>
            <a:endParaRPr/>
          </a:p>
          <a:p>
            <a:pPr marL="0" lvl="0" indent="0" algn="l" rtl="0">
              <a:spcBef>
                <a:spcPts val="0"/>
              </a:spcBef>
              <a:spcAft>
                <a:spcPts val="0"/>
              </a:spcAft>
              <a:buNone/>
            </a:pPr>
            <a:r>
              <a:rPr lang="en-GB" sz="1200">
                <a:solidFill>
                  <a:schemeClr val="dk1"/>
                </a:solidFill>
                <a:latin typeface="Calibri"/>
                <a:ea typeface="Calibri"/>
                <a:cs typeface="Calibri"/>
                <a:sym typeface="Calibri"/>
              </a:rPr>
              <a:t>• Como professor, quero que a educação seja mais inclusiva para as pessoas com deficiência. </a:t>
            </a:r>
            <a:endParaRPr/>
          </a:p>
          <a:p>
            <a:pPr marL="0" lvl="0" indent="0" algn="l" rtl="0">
              <a:spcBef>
                <a:spcPts val="0"/>
              </a:spcBef>
              <a:spcAft>
                <a:spcPts val="0"/>
              </a:spcAft>
              <a:buNone/>
            </a:pPr>
            <a:r>
              <a:rPr lang="en-GB" sz="1200">
                <a:solidFill>
                  <a:schemeClr val="dk1"/>
                </a:solidFill>
                <a:latin typeface="Calibri"/>
                <a:ea typeface="Calibri"/>
                <a:cs typeface="Calibri"/>
                <a:sym typeface="Calibri"/>
              </a:rPr>
              <a:t>• Como líder religioso ou comunitário, é meu dever apoiar todos os membros da minha comunidade, incluindo grupos marginalizados, tais como pessoas com deficiência. </a:t>
            </a:r>
            <a:endParaRPr/>
          </a:p>
          <a:p>
            <a:pPr marL="228600" marR="60325" lvl="0" indent="-165100" algn="l" rtl="0">
              <a:spcBef>
                <a:spcPts val="0"/>
              </a:spcBef>
              <a:spcAft>
                <a:spcPts val="0"/>
              </a:spcAft>
              <a:buClr>
                <a:schemeClr val="dk1"/>
              </a:buClr>
              <a:buSzPts val="1000"/>
              <a:buFont typeface="Noto Sans Symbols"/>
              <a:buNone/>
            </a:pPr>
            <a:endParaRPr sz="1000">
              <a:latin typeface="Calibri"/>
              <a:ea typeface="Calibri"/>
              <a:cs typeface="Calibri"/>
              <a:sym typeface="Calibri"/>
            </a:endParaRPr>
          </a:p>
          <a:p>
            <a:pPr marL="0" lvl="0" indent="0" algn="l" rtl="0">
              <a:spcBef>
                <a:spcPts val="0"/>
              </a:spcBef>
              <a:spcAft>
                <a:spcPts val="0"/>
              </a:spcAft>
              <a:buNone/>
            </a:pPr>
            <a:endParaRPr sz="980"/>
          </a:p>
        </p:txBody>
      </p:sp>
      <p:sp>
        <p:nvSpPr>
          <p:cNvPr id="1319" name="Google Shape;1319;p161:notes"/>
          <p:cNvSpPr txBox="1">
            <a:spLocks noGrp="1"/>
          </p:cNvSpPr>
          <p:nvPr>
            <p:ph type="sldNum" idx="12"/>
          </p:nvPr>
        </p:nvSpPr>
        <p:spPr>
          <a:xfrm>
            <a:off x="3856737" y="9442154"/>
            <a:ext cx="2950475" cy="49877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163</a:t>
            </a:fld>
            <a:endParaRPr/>
          </a:p>
        </p:txBody>
      </p:sp>
    </p:spTree>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3"/>
        <p:cNvGrpSpPr/>
        <p:nvPr/>
      </p:nvGrpSpPr>
      <p:grpSpPr>
        <a:xfrm>
          <a:off x="0" y="0"/>
          <a:ext cx="0" cy="0"/>
          <a:chOff x="0" y="0"/>
          <a:chExt cx="0" cy="0"/>
        </a:xfrm>
      </p:grpSpPr>
      <p:sp>
        <p:nvSpPr>
          <p:cNvPr id="1324" name="Google Shape;1324;p162:notes"/>
          <p:cNvSpPr>
            <a:spLocks noGrp="1" noRot="1" noChangeAspect="1"/>
          </p:cNvSpPr>
          <p:nvPr>
            <p:ph type="sldImg" idx="2"/>
          </p:nvPr>
        </p:nvSpPr>
        <p:spPr>
          <a:xfrm>
            <a:off x="3079750" y="125413"/>
            <a:ext cx="887413" cy="5000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25" name="Google Shape;1325;p162:notes"/>
          <p:cNvSpPr txBox="1">
            <a:spLocks noGrp="1"/>
          </p:cNvSpPr>
          <p:nvPr>
            <p:ph type="body" idx="1"/>
          </p:nvPr>
        </p:nvSpPr>
        <p:spPr>
          <a:xfrm>
            <a:off x="214193" y="624760"/>
            <a:ext cx="6492463" cy="9255416"/>
          </a:xfrm>
          <a:prstGeom prst="rect">
            <a:avLst/>
          </a:prstGeom>
          <a:noFill/>
          <a:ln>
            <a:noFill/>
          </a:ln>
        </p:spPr>
        <p:txBody>
          <a:bodyPr spcFirstLastPara="1" wrap="square" lIns="91425" tIns="45700" rIns="91425" bIns="45700" anchor="t" anchorCtr="0">
            <a:noAutofit/>
          </a:bodyPr>
          <a:lstStyle/>
          <a:p>
            <a:pPr marL="0" marR="60325" lvl="0" indent="0" algn="l" rtl="0">
              <a:lnSpc>
                <a:spcPct val="115000"/>
              </a:lnSpc>
              <a:spcBef>
                <a:spcPts val="0"/>
              </a:spcBef>
              <a:spcAft>
                <a:spcPts val="0"/>
              </a:spcAft>
              <a:buClr>
                <a:schemeClr val="dk1"/>
              </a:buClr>
              <a:buSzPts val="1200"/>
              <a:buFont typeface="Calibri"/>
              <a:buNone/>
            </a:pPr>
            <a:r>
              <a:rPr lang="en-GB" sz="1200">
                <a:solidFill>
                  <a:schemeClr val="dk1"/>
                </a:solidFill>
                <a:latin typeface="Calibri"/>
                <a:ea typeface="Calibri"/>
                <a:cs typeface="Calibri"/>
                <a:sym typeface="Calibri"/>
              </a:rPr>
              <a:t>Após esta discussão inicial, pergunte ao grupo</a:t>
            </a:r>
            <a:r>
              <a:rPr lang="en-GB" sz="780">
                <a:solidFill>
                  <a:srgbClr val="4F81BD"/>
                </a:solidFill>
                <a:latin typeface="Calibri"/>
                <a:ea typeface="Calibri"/>
                <a:cs typeface="Calibri"/>
                <a:sym typeface="Calibri"/>
              </a:rPr>
              <a:t>:</a:t>
            </a:r>
            <a:endParaRPr sz="780">
              <a:latin typeface="Calibri"/>
              <a:ea typeface="Calibri"/>
              <a:cs typeface="Calibri"/>
              <a:sym typeface="Calibri"/>
            </a:endParaRPr>
          </a:p>
          <a:p>
            <a:pPr marL="342900" marR="60325" lvl="0" indent="-342900" algn="l" rtl="0">
              <a:lnSpc>
                <a:spcPct val="115000"/>
              </a:lnSpc>
              <a:spcBef>
                <a:spcPts val="600"/>
              </a:spcBef>
              <a:spcAft>
                <a:spcPts val="0"/>
              </a:spcAft>
              <a:buClr>
                <a:schemeClr val="dk1"/>
              </a:buClr>
              <a:buSzPts val="800"/>
              <a:buFont typeface="Noto Sans Symbols"/>
              <a:buChar char="∙"/>
            </a:pPr>
            <a:r>
              <a:rPr lang="en-GB" sz="800" b="1" i="1"/>
              <a:t>Você consegue pensar em algumas ações concretas que poderia realizar para tornar os direitos da CDPD uma realidade?</a:t>
            </a:r>
            <a:endParaRPr/>
          </a:p>
          <a:p>
            <a:pPr marL="0" marR="60325" lvl="0" indent="0" algn="l" rtl="0">
              <a:lnSpc>
                <a:spcPct val="115000"/>
              </a:lnSpc>
              <a:spcBef>
                <a:spcPts val="600"/>
              </a:spcBef>
              <a:spcAft>
                <a:spcPts val="0"/>
              </a:spcAft>
              <a:buClr>
                <a:schemeClr val="dk1"/>
              </a:buClr>
              <a:buSzPts val="1200"/>
              <a:buFont typeface="Noto Sans Symbols"/>
              <a:buNone/>
            </a:pPr>
            <a:r>
              <a:rPr lang="en-GB" sz="1200">
                <a:solidFill>
                  <a:schemeClr val="dk1"/>
                </a:solidFill>
                <a:latin typeface="Calibri"/>
                <a:ea typeface="Calibri"/>
                <a:cs typeface="Calibri"/>
                <a:sym typeface="Calibri"/>
              </a:rPr>
              <a:t>Ao responder esta pergunta, é importante que os participantes compreendam que o respeito aos direitos da CDPD pode implicar na mudança de suas próprias práticas cotidianas.</a:t>
            </a:r>
            <a:endParaRPr sz="780">
              <a:latin typeface="Calibri"/>
              <a:ea typeface="Calibri"/>
              <a:cs typeface="Calibri"/>
              <a:sym typeface="Calibri"/>
            </a:endParaRPr>
          </a:p>
          <a:p>
            <a:pPr marL="0" marR="60325" lvl="0" indent="0" algn="l" rtl="0">
              <a:lnSpc>
                <a:spcPct val="115000"/>
              </a:lnSpc>
              <a:spcBef>
                <a:spcPts val="600"/>
              </a:spcBef>
              <a:spcAft>
                <a:spcPts val="0"/>
              </a:spcAft>
              <a:buClr>
                <a:schemeClr val="dk1"/>
              </a:buClr>
              <a:buSzPts val="1200"/>
              <a:buFont typeface="Calibri"/>
              <a:buNone/>
            </a:pPr>
            <a:r>
              <a:rPr lang="en-GB" sz="1200" u="sng">
                <a:solidFill>
                  <a:schemeClr val="dk1"/>
                </a:solidFill>
                <a:latin typeface="Calibri"/>
                <a:ea typeface="Calibri"/>
                <a:cs typeface="Calibri"/>
                <a:sym typeface="Calibri"/>
              </a:rPr>
              <a:t>Possíveis respostas de pessoas com deficiências psicossociais, intelectuais ou cognitivas</a:t>
            </a:r>
            <a:r>
              <a:rPr lang="en-GB" sz="780" u="sng">
                <a:solidFill>
                  <a:srgbClr val="4F81BD"/>
                </a:solidFill>
                <a:latin typeface="Calibri"/>
                <a:ea typeface="Calibri"/>
                <a:cs typeface="Calibri"/>
                <a:sym typeface="Calibri"/>
              </a:rPr>
              <a:t>:</a:t>
            </a:r>
            <a:endParaRPr sz="1200">
              <a:solidFill>
                <a:schemeClr val="dk1"/>
              </a:solidFill>
              <a:latin typeface="Calibri"/>
              <a:ea typeface="Calibri"/>
              <a:cs typeface="Calibri"/>
              <a:sym typeface="Calibri"/>
            </a:endParaRPr>
          </a:p>
          <a:p>
            <a:pPr marL="171450" lvl="0" indent="-171450" algn="l" rtl="0">
              <a:spcBef>
                <a:spcPts val="60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Posso apoiar outros cujos direitos tenham sido violados. </a:t>
            </a:r>
            <a:endParaRPr/>
          </a:p>
          <a:p>
            <a:pPr marL="171450" lvl="0" indent="-171450" algn="l" rtl="0">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Posso ajudar os outros a compreenderem nossos direitos. </a:t>
            </a:r>
            <a:endParaRPr/>
          </a:p>
          <a:p>
            <a:pPr marL="171450" lvl="0" indent="-171450" algn="l" rtl="0">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Posso começar a explicar meus direitos aos outros, inclusive à minha família. </a:t>
            </a:r>
            <a:endParaRPr/>
          </a:p>
          <a:p>
            <a:pPr marL="171450" lvl="0" indent="-171450" algn="l" rtl="0">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Posso falar com as autoridades locais sobre a necessidade de mudanças. </a:t>
            </a:r>
            <a:endParaRPr/>
          </a:p>
          <a:p>
            <a:pPr marL="171450" lvl="0" indent="-171450" algn="l" rtl="0">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Posso ajudar outras pessoas na mesma situação. </a:t>
            </a:r>
            <a:endParaRPr/>
          </a:p>
          <a:p>
            <a:pPr marL="171450" lvl="0" indent="-171450" algn="l" rtl="0">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Posso falar sobre minha experiência para aumentar a conscientização sobre deficiência e direitos humanos e fazer recomendações para mudanças na lei, na política e nas práticas. </a:t>
            </a:r>
            <a:endParaRPr/>
          </a:p>
          <a:p>
            <a:pPr marL="171450" lvl="0" indent="-171450" algn="l" rtl="0">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Posso trabalhar na criação de alternativas de apoio e/ou ações de defesa. </a:t>
            </a:r>
            <a:endParaRPr/>
          </a:p>
          <a:p>
            <a:pPr marL="171450" lvl="0" indent="-171450" algn="l" rtl="0">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Posso me conectar com organizações locais, nacionais, regionais e internacionais de pessoas com deficiência e outros aliados para compartilhar informações e experiências sobre estratégias para reivindicar nossos direitos. </a:t>
            </a:r>
            <a:endParaRPr/>
          </a:p>
          <a:p>
            <a:pPr marL="171450" lvl="0" indent="-171450" algn="l" rtl="0">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Posso usar minha formação profissional e minhas aptidões como advogado / artista / jornalista / pesquisador / escritor / trabalhador de apoio / saúde mental ou outro profissional para beneficiar o movimento e promover mudanças. </a:t>
            </a:r>
            <a:endParaRPr/>
          </a:p>
          <a:p>
            <a:pPr marL="171450" lvl="0" indent="-171450" algn="l" rtl="0">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Posso trazer minha perspectiva de uma pessoa com deficiência para meu trabalho como advogado, artista, jornalista, pesquisador, profissional de saúde mental ou outro profissional. </a:t>
            </a:r>
            <a:endParaRPr/>
          </a:p>
          <a:p>
            <a:pPr marL="171450" lvl="0" indent="-171450" algn="l" rtl="0">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Posso falar com advogados, defensores dos direitos humanos, instituições nacionais de direitos humanos, ONGs, jornalistas e outros aliados em potencial para buscar seu apoio e colaboração na mudança das leis e buscar reparação para as pessoas cujos direitos foram violados </a:t>
            </a:r>
            <a:endParaRPr/>
          </a:p>
          <a:p>
            <a:pPr marL="0" marR="60325" lvl="0" indent="0" algn="l" rtl="0">
              <a:lnSpc>
                <a:spcPct val="115000"/>
              </a:lnSpc>
              <a:spcBef>
                <a:spcPts val="0"/>
              </a:spcBef>
              <a:spcAft>
                <a:spcPts val="0"/>
              </a:spcAft>
              <a:buClr>
                <a:schemeClr val="dk1"/>
              </a:buClr>
              <a:buSzPts val="1200"/>
              <a:buFont typeface="Calibri"/>
              <a:buNone/>
            </a:pPr>
            <a:r>
              <a:rPr lang="en-GB" sz="1200" u="sng">
                <a:solidFill>
                  <a:schemeClr val="dk1"/>
                </a:solidFill>
                <a:latin typeface="Calibri"/>
                <a:ea typeface="Calibri"/>
                <a:cs typeface="Calibri"/>
                <a:sym typeface="Calibri"/>
              </a:rPr>
              <a:t>Potenciais respostas dos profissionais de saúde mental e outros profissionais</a:t>
            </a:r>
            <a:r>
              <a:rPr lang="en-GB" sz="780" u="sng">
                <a:solidFill>
                  <a:srgbClr val="4F81BD"/>
                </a:solidFill>
                <a:latin typeface="Calibri"/>
                <a:ea typeface="Calibri"/>
                <a:cs typeface="Calibri"/>
                <a:sym typeface="Calibri"/>
              </a:rPr>
              <a:t>:</a:t>
            </a:r>
            <a:endParaRPr sz="780">
              <a:latin typeface="Calibri"/>
              <a:ea typeface="Calibri"/>
              <a:cs typeface="Calibri"/>
              <a:sym typeface="Calibri"/>
            </a:endParaRPr>
          </a:p>
          <a:p>
            <a:pPr marL="171450" lvl="0" indent="-171450" algn="l" rtl="0">
              <a:spcBef>
                <a:spcPts val="60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Posso garantir que minha prática clínica respeita os princípios e direitos da CDPD. </a:t>
            </a:r>
            <a:endParaRPr/>
          </a:p>
          <a:p>
            <a:pPr marL="171450" lvl="0" indent="-171450" algn="l" rtl="0">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Posso treinar e informar outros funcionários sobre os direitos humanos e garantir que meus colegas compreendam os direitos na CDPD. </a:t>
            </a:r>
            <a:endParaRPr/>
          </a:p>
          <a:p>
            <a:pPr marL="171450" lvl="0" indent="-171450" algn="l" rtl="0">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Posso falar com pessoas com deficiências psicossociais, intelectuais ou cognitivas em meu local de trabalho sobre seus direitos. </a:t>
            </a:r>
            <a:endParaRPr/>
          </a:p>
          <a:p>
            <a:pPr marL="171450" lvl="0" indent="-171450" algn="l" rtl="0">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Posso ouvir as pessoas com deficiências psicossociais, intelectuais ou cognitivas quando elas levantam questões sobre direitos que talvez eu não tenha considerado antes. </a:t>
            </a:r>
            <a:endParaRPr/>
          </a:p>
          <a:p>
            <a:pPr marL="171450" lvl="0" indent="-171450" algn="l" rtl="0">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Posso falar com a gerência de serviços sobre as ações que podem ser tomadas em meu serviço para melhorar o respeito aos direitos das pessoas. </a:t>
            </a:r>
            <a:endParaRPr/>
          </a:p>
          <a:p>
            <a:pPr marL="171450" lvl="0" indent="-171450" algn="l" rtl="0">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Posso falar com as autoridades locais sobre a necessidade de mudanças. </a:t>
            </a:r>
            <a:endParaRPr/>
          </a:p>
          <a:p>
            <a:pPr marL="171450" lvl="0" indent="-171450" algn="l" rtl="0">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Posso garantir que pessoas com deficiências psicossociais, intelectuais ou cognitivas participem das decisões relativas ao funcionamento do serviço. </a:t>
            </a:r>
            <a:endParaRPr/>
          </a:p>
          <a:p>
            <a:pPr marL="171450" lvl="0" indent="-171450" algn="l" rtl="0">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Posso respeitar e apoiar o direito das pessoas de escolher, inclusive de escolher sua própria compreensão de sua condição e que cuidados, apoio e/ou opções de tratamento elas querem ter. </a:t>
            </a:r>
            <a:endParaRPr/>
          </a:p>
          <a:p>
            <a:pPr marL="171450" lvl="0" indent="-171450" algn="l" rtl="0">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Posso oferecer às pessoas diferentes perspectivas e explicações potenciais de sua condição. </a:t>
            </a:r>
            <a:endParaRPr/>
          </a:p>
          <a:p>
            <a:pPr marL="171450" lvl="0" indent="-171450" algn="l" rtl="0">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Posso juntar-me aos esforços nacionais e/ou internacionais de defesa para promover uma abordagem baseada nos direitos humanos nos serviços. </a:t>
            </a:r>
            <a:endParaRPr/>
          </a:p>
          <a:p>
            <a:pPr marL="0" marR="60325" lvl="0" indent="0" algn="l" rtl="0">
              <a:lnSpc>
                <a:spcPct val="115000"/>
              </a:lnSpc>
              <a:spcBef>
                <a:spcPts val="0"/>
              </a:spcBef>
              <a:spcAft>
                <a:spcPts val="0"/>
              </a:spcAft>
              <a:buClr>
                <a:schemeClr val="dk1"/>
              </a:buClr>
              <a:buSzPts val="1200"/>
              <a:buFont typeface="Calibri"/>
              <a:buNone/>
            </a:pPr>
            <a:r>
              <a:rPr lang="en-GB" sz="1200" u="sng">
                <a:solidFill>
                  <a:schemeClr val="dk1"/>
                </a:solidFill>
                <a:latin typeface="Calibri"/>
                <a:ea typeface="Calibri"/>
                <a:cs typeface="Calibri"/>
                <a:sym typeface="Calibri"/>
              </a:rPr>
              <a:t>Possíveis respostas de familiares e outros parceiros de cuidado</a:t>
            </a:r>
            <a:r>
              <a:rPr lang="en-GB" sz="780" u="sng">
                <a:solidFill>
                  <a:srgbClr val="4F81BD"/>
                </a:solidFill>
                <a:latin typeface="Calibri"/>
                <a:ea typeface="Calibri"/>
                <a:cs typeface="Calibri"/>
                <a:sym typeface="Calibri"/>
              </a:rPr>
              <a:t>:</a:t>
            </a:r>
            <a:endParaRPr sz="780">
              <a:latin typeface="Calibri"/>
              <a:ea typeface="Calibri"/>
              <a:cs typeface="Calibri"/>
              <a:sym typeface="Calibri"/>
            </a:endParaRPr>
          </a:p>
          <a:p>
            <a:pPr marL="171450" lvl="0" indent="-171450" algn="l" rtl="0">
              <a:spcBef>
                <a:spcPts val="60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Posso ajudar a expressar seus desejos e preferências e apoiá-lo na explicação dos mesmos a outras pessoas para garantir que recebam o apoio que desejam. </a:t>
            </a:r>
            <a:endParaRPr/>
          </a:p>
          <a:p>
            <a:pPr marL="171450" lvl="0" indent="-171450" algn="l" rtl="0">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Posso dizer a meus parentes o que aprendi sobre seus direitos, e explicar-lhes da melhor forma possível. </a:t>
            </a:r>
            <a:endParaRPr/>
          </a:p>
          <a:p>
            <a:pPr marL="171450" lvl="0" indent="-171450" algn="l" rtl="0">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Posso apoiar meu parente de forma respeitosa.</a:t>
            </a:r>
            <a:endParaRPr/>
          </a:p>
          <a:p>
            <a:pPr marL="171450" lvl="0" indent="-171450" algn="l" rtl="0">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Eu posso frear a superproteção do meu parente. </a:t>
            </a:r>
            <a:endParaRPr/>
          </a:p>
          <a:p>
            <a:pPr marL="171450" lvl="0" indent="-171450" algn="l" rtl="0">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Posso garantir que ouço e respeito as opiniões e decisões do meu parente. </a:t>
            </a:r>
            <a:endParaRPr/>
          </a:p>
          <a:p>
            <a:pPr marL="171450" lvl="0" indent="-171450" algn="l" rtl="0">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Posso apoiar e encorajar meu parente a tomar decisões e se tornar mais independente. </a:t>
            </a:r>
            <a:endParaRPr/>
          </a:p>
          <a:p>
            <a:pPr marL="171450" lvl="0" indent="-171450" algn="l" rtl="0">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Posso garantir que os direitos do meu parente estejam sendo respeitados por outros membros da família, por trabalhadores de saúde mental e outros profissionais, etc. </a:t>
            </a:r>
            <a:endParaRPr/>
          </a:p>
          <a:p>
            <a:pPr marL="171450" lvl="0" indent="-171450" algn="l" rtl="0">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Posso falar com as autoridades locais sobre a necessidade de mudança e sobre a criação de serviços para atender às necessidades do meu parente e serviços que minha família necessita. </a:t>
            </a:r>
            <a:endParaRPr/>
          </a:p>
          <a:p>
            <a:pPr marL="171450" lvl="0" indent="-171450" algn="l" rtl="0">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Posso ajudar meu parente a reivindicar seus direitos. </a:t>
            </a:r>
            <a:endParaRPr/>
          </a:p>
          <a:p>
            <a:pPr marL="171450" lvl="0" indent="-171450" algn="l" rtl="0">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Posso apoiar meu parente a se envolver com redes de pessoas e atividades como clubes esportivos e atividades culturais e de lazer. </a:t>
            </a:r>
            <a:endParaRPr/>
          </a:p>
          <a:p>
            <a:pPr marL="171450" lvl="0" indent="-171450" algn="l" rtl="0">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Posso sensibilizar minha comunidade para quebrar o estigma, os estereótipos e os preconceitos. </a:t>
            </a:r>
            <a:endParaRPr/>
          </a:p>
          <a:p>
            <a:pPr marL="0" marR="60325" lvl="0" indent="0" algn="l" rtl="0">
              <a:lnSpc>
                <a:spcPct val="115000"/>
              </a:lnSpc>
              <a:spcBef>
                <a:spcPts val="0"/>
              </a:spcBef>
              <a:spcAft>
                <a:spcPts val="0"/>
              </a:spcAft>
              <a:buClr>
                <a:schemeClr val="dk1"/>
              </a:buClr>
              <a:buSzPts val="1200"/>
              <a:buFont typeface="Calibri"/>
              <a:buNone/>
            </a:pPr>
            <a:r>
              <a:rPr lang="en-GB" sz="1200" u="sng">
                <a:solidFill>
                  <a:schemeClr val="dk1"/>
                </a:solidFill>
                <a:latin typeface="Calibri"/>
                <a:ea typeface="Calibri"/>
                <a:cs typeface="Calibri"/>
                <a:sym typeface="Calibri"/>
              </a:rPr>
              <a:t>Possíveis respostas de outros grupos representados</a:t>
            </a:r>
            <a:r>
              <a:rPr lang="en-GB" sz="780" u="sng">
                <a:solidFill>
                  <a:srgbClr val="4F81BD"/>
                </a:solidFill>
                <a:latin typeface="Calibri"/>
                <a:ea typeface="Calibri"/>
                <a:cs typeface="Calibri"/>
                <a:sym typeface="Calibri"/>
              </a:rPr>
              <a:t>: </a:t>
            </a:r>
            <a:endParaRPr sz="1200">
              <a:solidFill>
                <a:schemeClr val="dk1"/>
              </a:solidFill>
              <a:latin typeface="Calibri"/>
              <a:ea typeface="Calibri"/>
              <a:cs typeface="Calibri"/>
              <a:sym typeface="Calibri"/>
            </a:endParaRPr>
          </a:p>
          <a:p>
            <a:pPr marL="171450" lvl="0" indent="-171450" algn="l" rtl="0">
              <a:spcBef>
                <a:spcPts val="60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Como um apoiador entre pares, posso dar às pessoas as informações de que necessitam para defender seus direitos. </a:t>
            </a:r>
            <a:endParaRPr/>
          </a:p>
          <a:p>
            <a:pPr marL="0" lvl="0" indent="0" algn="l" rtl="0">
              <a:spcBef>
                <a:spcPts val="0"/>
              </a:spcBef>
              <a:spcAft>
                <a:spcPts val="0"/>
              </a:spcAft>
              <a:buNone/>
            </a:pPr>
            <a:r>
              <a:rPr lang="en-GB" sz="1200">
                <a:solidFill>
                  <a:schemeClr val="dk1"/>
                </a:solidFill>
                <a:latin typeface="Calibri"/>
                <a:ea typeface="Calibri"/>
                <a:cs typeface="Calibri"/>
                <a:sym typeface="Calibri"/>
              </a:rPr>
              <a:t>• Como defensor, posso lançar uma campanha para aumentar a conscientização sobre a CDPD. </a:t>
            </a:r>
            <a:endParaRPr/>
          </a:p>
          <a:p>
            <a:pPr marL="0" lvl="0" indent="0" algn="l" rtl="0">
              <a:spcBef>
                <a:spcPts val="0"/>
              </a:spcBef>
              <a:spcAft>
                <a:spcPts val="0"/>
              </a:spcAft>
              <a:buNone/>
            </a:pPr>
            <a:r>
              <a:rPr lang="en-GB" sz="1200">
                <a:solidFill>
                  <a:schemeClr val="dk1"/>
                </a:solidFill>
                <a:latin typeface="Calibri"/>
                <a:ea typeface="Calibri"/>
                <a:cs typeface="Calibri"/>
                <a:sym typeface="Calibri"/>
              </a:rPr>
              <a:t>• Como advogado, posso levar casos ao tribunal para fazer o governo mudar a lei de acordo com a CDPD. </a:t>
            </a:r>
            <a:endParaRPr/>
          </a:p>
          <a:p>
            <a:pPr marL="0" lvl="0" indent="0" algn="l" rtl="0">
              <a:spcBef>
                <a:spcPts val="0"/>
              </a:spcBef>
              <a:spcAft>
                <a:spcPts val="0"/>
              </a:spcAft>
              <a:buNone/>
            </a:pPr>
            <a:r>
              <a:rPr lang="en-GB" sz="1200">
                <a:solidFill>
                  <a:schemeClr val="dk1"/>
                </a:solidFill>
                <a:latin typeface="Calibri"/>
                <a:ea typeface="Calibri"/>
                <a:cs typeface="Calibri"/>
                <a:sym typeface="Calibri"/>
              </a:rPr>
              <a:t>• Como funcionário público, posso insistir na reforma da lei em conformidade com a CDPD. </a:t>
            </a:r>
            <a:endParaRPr/>
          </a:p>
          <a:p>
            <a:pPr marL="0" lvl="0" indent="0" algn="l" rtl="0">
              <a:spcBef>
                <a:spcPts val="0"/>
              </a:spcBef>
              <a:spcAft>
                <a:spcPts val="0"/>
              </a:spcAft>
              <a:buNone/>
            </a:pPr>
            <a:r>
              <a:rPr lang="en-GB" sz="1200">
                <a:solidFill>
                  <a:schemeClr val="dk1"/>
                </a:solidFill>
                <a:latin typeface="Calibri"/>
                <a:ea typeface="Calibri"/>
                <a:cs typeface="Calibri"/>
                <a:sym typeface="Calibri"/>
              </a:rPr>
              <a:t>• Como membro da força policial, posso permanecer vigilante a fim de assegurar que as pessoas com deficiência em minha comunidade sejam tratadas com respeito e que todos os seus direitos sejam respeitados. </a:t>
            </a:r>
            <a:endParaRPr/>
          </a:p>
          <a:p>
            <a:pPr marL="0" lvl="0" indent="0" algn="l" rtl="0">
              <a:spcBef>
                <a:spcPts val="0"/>
              </a:spcBef>
              <a:spcAft>
                <a:spcPts val="0"/>
              </a:spcAft>
              <a:buNone/>
            </a:pPr>
            <a:r>
              <a:rPr lang="en-GB" sz="1200">
                <a:solidFill>
                  <a:schemeClr val="dk1"/>
                </a:solidFill>
                <a:latin typeface="Calibri"/>
                <a:ea typeface="Calibri"/>
                <a:cs typeface="Calibri"/>
                <a:sym typeface="Calibri"/>
              </a:rPr>
              <a:t>• Como professor, posso defender a educação inclusiva e mais treinamento e recursos para apoiar as necessidades dos estudantes com deficiências. </a:t>
            </a:r>
            <a:endParaRPr/>
          </a:p>
          <a:p>
            <a:pPr marL="0" lvl="0" indent="0" algn="l" rtl="0">
              <a:spcBef>
                <a:spcPts val="0"/>
              </a:spcBef>
              <a:spcAft>
                <a:spcPts val="0"/>
              </a:spcAft>
              <a:buNone/>
            </a:pPr>
            <a:r>
              <a:rPr lang="en-GB" sz="1200">
                <a:solidFill>
                  <a:schemeClr val="dk1"/>
                </a:solidFill>
                <a:latin typeface="Calibri"/>
                <a:ea typeface="Calibri"/>
                <a:cs typeface="Calibri"/>
                <a:sym typeface="Calibri"/>
              </a:rPr>
              <a:t>• Como líder religioso ou comunitário, posso aumentar a consciência sobre os direitos das pessoas com deficiência e a importância de respeitá-las e incluí-las como membros da comunidade. </a:t>
            </a:r>
            <a:endParaRPr sz="780">
              <a:latin typeface="Calibri"/>
              <a:ea typeface="Calibri"/>
              <a:cs typeface="Calibri"/>
              <a:sym typeface="Calibri"/>
            </a:endParaRPr>
          </a:p>
          <a:p>
            <a:pPr marL="0" lvl="0" indent="0" algn="l" rtl="0">
              <a:spcBef>
                <a:spcPts val="0"/>
              </a:spcBef>
              <a:spcAft>
                <a:spcPts val="0"/>
              </a:spcAft>
              <a:buNone/>
            </a:pPr>
            <a:endParaRPr sz="780"/>
          </a:p>
        </p:txBody>
      </p:sp>
      <p:sp>
        <p:nvSpPr>
          <p:cNvPr id="1326" name="Google Shape;1326;p162:notes"/>
          <p:cNvSpPr txBox="1">
            <a:spLocks noGrp="1"/>
          </p:cNvSpPr>
          <p:nvPr>
            <p:ph type="sldNum" idx="12"/>
          </p:nvPr>
        </p:nvSpPr>
        <p:spPr>
          <a:xfrm>
            <a:off x="3856737" y="9442154"/>
            <a:ext cx="2950475" cy="49877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164</a:t>
            </a:fld>
            <a:endParaRPr/>
          </a:p>
        </p:txBody>
      </p:sp>
    </p:spTree>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0"/>
        <p:cNvGrpSpPr/>
        <p:nvPr/>
      </p:nvGrpSpPr>
      <p:grpSpPr>
        <a:xfrm>
          <a:off x="0" y="0"/>
          <a:ext cx="0" cy="0"/>
          <a:chOff x="0" y="0"/>
          <a:chExt cx="0" cy="0"/>
        </a:xfrm>
      </p:grpSpPr>
      <p:sp>
        <p:nvSpPr>
          <p:cNvPr id="1331" name="Google Shape;1331;p163:notes"/>
          <p:cNvSpPr>
            <a:spLocks noGrp="1" noRot="1" noChangeAspect="1"/>
          </p:cNvSpPr>
          <p:nvPr>
            <p:ph type="sldImg" idx="2"/>
          </p:nvPr>
        </p:nvSpPr>
        <p:spPr>
          <a:xfrm>
            <a:off x="2540000" y="157163"/>
            <a:ext cx="1376363" cy="7747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32" name="Google Shape;1332;p163:notes"/>
          <p:cNvSpPr txBox="1">
            <a:spLocks noGrp="1"/>
          </p:cNvSpPr>
          <p:nvPr>
            <p:ph type="body" idx="1"/>
          </p:nvPr>
        </p:nvSpPr>
        <p:spPr>
          <a:xfrm>
            <a:off x="148942" y="931962"/>
            <a:ext cx="6510904" cy="885191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200">
                <a:solidFill>
                  <a:schemeClr val="dk1"/>
                </a:solidFill>
                <a:latin typeface="Calibri"/>
                <a:ea typeface="Calibri"/>
                <a:cs typeface="Calibri"/>
                <a:sym typeface="Calibri"/>
              </a:rPr>
              <a:t>Explique aos participantes que os direitos da CDPD são direitos humanos e devem ser sempre respeitados, protegidos e cumpridos. </a:t>
            </a:r>
            <a:endParaRPr/>
          </a:p>
          <a:p>
            <a:pPr marL="0" lvl="0" indent="0" algn="l" rtl="0">
              <a:spcBef>
                <a:spcPts val="0"/>
              </a:spcBef>
              <a:spcAft>
                <a:spcPts val="0"/>
              </a:spcAft>
              <a:buNone/>
            </a:pPr>
            <a:r>
              <a:rPr lang="en-GB" sz="1200">
                <a:solidFill>
                  <a:schemeClr val="dk1"/>
                </a:solidFill>
                <a:latin typeface="Calibri"/>
                <a:ea typeface="Calibri"/>
                <a:cs typeface="Calibri"/>
                <a:sym typeface="Calibri"/>
              </a:rPr>
              <a:t>Entretanto, também é valioso observar os benefícios que a defesa dos direitos humanos pode ter para os diferentes grupos envolvidos. </a:t>
            </a:r>
            <a:endParaRPr/>
          </a:p>
          <a:p>
            <a:pPr marL="0" lvl="0" indent="0" algn="l" rtl="0">
              <a:spcBef>
                <a:spcPts val="0"/>
              </a:spcBef>
              <a:spcAft>
                <a:spcPts val="0"/>
              </a:spcAft>
              <a:buNone/>
            </a:pPr>
            <a:r>
              <a:rPr lang="en-GB" sz="1200">
                <a:solidFill>
                  <a:schemeClr val="dk1"/>
                </a:solidFill>
                <a:latin typeface="Calibri"/>
                <a:ea typeface="Calibri"/>
                <a:cs typeface="Calibri"/>
                <a:sym typeface="Calibri"/>
              </a:rPr>
              <a:t>Portanto, pergunte ao grupo</a:t>
            </a:r>
            <a:r>
              <a:rPr lang="en-GB" sz="1000">
                <a:solidFill>
                  <a:srgbClr val="4F81BD"/>
                </a:solidFill>
                <a:latin typeface="Calibri"/>
                <a:ea typeface="Calibri"/>
                <a:cs typeface="Calibri"/>
                <a:sym typeface="Calibri"/>
              </a:rPr>
              <a:t>:</a:t>
            </a:r>
            <a:endParaRPr sz="1000">
              <a:latin typeface="Calibri"/>
              <a:ea typeface="Calibri"/>
              <a:cs typeface="Calibri"/>
              <a:sym typeface="Calibri"/>
            </a:endParaRPr>
          </a:p>
          <a:p>
            <a:pPr marL="0" marR="60325" lvl="0" indent="0" algn="l" rtl="0">
              <a:lnSpc>
                <a:spcPct val="115000"/>
              </a:lnSpc>
              <a:spcBef>
                <a:spcPts val="0"/>
              </a:spcBef>
              <a:spcAft>
                <a:spcPts val="0"/>
              </a:spcAft>
              <a:buNone/>
            </a:pPr>
            <a:r>
              <a:rPr lang="en-GB" sz="1000"/>
              <a:t>Se todos tomassem medidas para garantir o cumprimento dos direitos da CDPD, qual seria o impacto positivo dessas ações para os seguintes grupos:</a:t>
            </a:r>
            <a:r>
              <a:rPr lang="en-GB" sz="1000">
                <a:latin typeface="Calibri"/>
                <a:ea typeface="Calibri"/>
                <a:cs typeface="Calibri"/>
                <a:sym typeface="Calibri"/>
              </a:rPr>
              <a:t> </a:t>
            </a:r>
            <a:endParaRPr sz="1200">
              <a:solidFill>
                <a:schemeClr val="dk1"/>
              </a:solidFill>
              <a:latin typeface="Calibri"/>
              <a:ea typeface="Calibri"/>
              <a:cs typeface="Calibri"/>
              <a:sym typeface="Calibri"/>
            </a:endParaRPr>
          </a:p>
          <a:p>
            <a:pPr marL="171450" lvl="0" indent="-171450" algn="l" rtl="0">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Pessoas com deficiências psicossociais, intelectuais ou cognitivas; </a:t>
            </a:r>
            <a:endParaRPr/>
          </a:p>
          <a:p>
            <a:pPr marL="0" lvl="0" indent="0" algn="l" rtl="0">
              <a:spcBef>
                <a:spcPts val="0"/>
              </a:spcBef>
              <a:spcAft>
                <a:spcPts val="0"/>
              </a:spcAft>
              <a:buNone/>
            </a:pPr>
            <a:r>
              <a:rPr lang="en-GB" sz="1200">
                <a:solidFill>
                  <a:schemeClr val="dk1"/>
                </a:solidFill>
                <a:latin typeface="Calibri"/>
                <a:ea typeface="Calibri"/>
                <a:cs typeface="Calibri"/>
                <a:sym typeface="Calibri"/>
              </a:rPr>
              <a:t>• Profissionais de saúde mental e outros profissionais; </a:t>
            </a:r>
            <a:endParaRPr/>
          </a:p>
          <a:p>
            <a:pPr marL="0" lvl="0" indent="0" algn="l" rtl="0">
              <a:spcBef>
                <a:spcPts val="0"/>
              </a:spcBef>
              <a:spcAft>
                <a:spcPts val="0"/>
              </a:spcAft>
              <a:buNone/>
            </a:pPr>
            <a:r>
              <a:rPr lang="en-GB" sz="1200">
                <a:solidFill>
                  <a:schemeClr val="dk1"/>
                </a:solidFill>
                <a:latin typeface="Calibri"/>
                <a:ea typeface="Calibri"/>
                <a:cs typeface="Calibri"/>
                <a:sym typeface="Calibri"/>
              </a:rPr>
              <a:t>• Familiares e outros parceiros de cuidados; </a:t>
            </a:r>
            <a:endParaRPr/>
          </a:p>
          <a:p>
            <a:pPr marL="0" lvl="0" indent="0" algn="l" rtl="0">
              <a:spcBef>
                <a:spcPts val="0"/>
              </a:spcBef>
              <a:spcAft>
                <a:spcPts val="0"/>
              </a:spcAft>
              <a:buNone/>
            </a:pPr>
            <a:r>
              <a:rPr lang="en-GB" sz="1200">
                <a:solidFill>
                  <a:schemeClr val="dk1"/>
                </a:solidFill>
                <a:latin typeface="Calibri"/>
                <a:ea typeface="Calibri"/>
                <a:cs typeface="Calibri"/>
                <a:sym typeface="Calibri"/>
              </a:rPr>
              <a:t>• Outras pessoas relevantes da comunidade.</a:t>
            </a:r>
            <a:endParaRPr sz="1000">
              <a:latin typeface="Calibri"/>
              <a:ea typeface="Calibri"/>
              <a:cs typeface="Calibri"/>
              <a:sym typeface="Calibri"/>
            </a:endParaRPr>
          </a:p>
          <a:p>
            <a:pPr marL="0" marR="60325" lvl="0" indent="0" algn="just" rtl="0">
              <a:lnSpc>
                <a:spcPct val="115000"/>
              </a:lnSpc>
              <a:spcBef>
                <a:spcPts val="0"/>
              </a:spcBef>
              <a:spcAft>
                <a:spcPts val="0"/>
              </a:spcAft>
              <a:buClr>
                <a:schemeClr val="dk1"/>
              </a:buClr>
              <a:buSzPts val="1200"/>
              <a:buFont typeface="Calibri"/>
              <a:buNone/>
            </a:pPr>
            <a:r>
              <a:rPr lang="en-GB" sz="1200" u="sng">
                <a:solidFill>
                  <a:schemeClr val="dk1"/>
                </a:solidFill>
                <a:latin typeface="Calibri"/>
                <a:ea typeface="Calibri"/>
                <a:cs typeface="Calibri"/>
                <a:sym typeface="Calibri"/>
              </a:rPr>
              <a:t>Potenciais benefícios para pessoas com deficiências psicossociais, intelectuais ou cognitivas</a:t>
            </a:r>
            <a:r>
              <a:rPr lang="en-GB" sz="1000" u="sng">
                <a:solidFill>
                  <a:srgbClr val="4F81BD"/>
                </a:solidFill>
                <a:latin typeface="Calibri"/>
                <a:ea typeface="Calibri"/>
                <a:cs typeface="Calibri"/>
                <a:sym typeface="Calibri"/>
              </a:rPr>
              <a:t>:</a:t>
            </a:r>
            <a:endParaRPr sz="1000">
              <a:latin typeface="Calibri"/>
              <a:ea typeface="Calibri"/>
              <a:cs typeface="Calibri"/>
              <a:sym typeface="Calibri"/>
            </a:endParaRPr>
          </a:p>
          <a:p>
            <a:pPr marL="171450" lvl="0" indent="-171450" algn="l" rtl="0">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Elas teriam maior independência e seriam menos dependentes da família, amigos e profissionais de saúde mental e outros profissionais. </a:t>
            </a:r>
            <a:endParaRPr/>
          </a:p>
          <a:p>
            <a:pPr marL="171450" lvl="0" indent="-171450" algn="l" rtl="0">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Elas se sentiriam mais capacitadas para assumir o controle de sua própria vida e recuperação. </a:t>
            </a:r>
            <a:endParaRPr/>
          </a:p>
          <a:p>
            <a:pPr marL="171450" lvl="0" indent="-171450" algn="l" rtl="0">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Elas se sentiriam mais confiantes de que não iriam tirar proveito delas ou abusá-las.</a:t>
            </a:r>
            <a:endParaRPr/>
          </a:p>
          <a:p>
            <a:pPr marL="171450" lvl="0" indent="-171450" algn="l" rtl="0">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Elas se sentiriam mais capacitadas para lançar luz sobre as violações dos direitos humanos que possam vivenciar. </a:t>
            </a:r>
            <a:endParaRPr/>
          </a:p>
          <a:p>
            <a:pPr marL="171450" lvl="0" indent="-171450" algn="l" rtl="0">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Elas seriam capazes de desenvolver novas habilidades. </a:t>
            </a:r>
            <a:endParaRPr/>
          </a:p>
          <a:p>
            <a:pPr marL="171450" lvl="0" indent="-171450" algn="l" rtl="0">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Elas seriam capazes de contribuir com aptidões e talentos para a sociedade. </a:t>
            </a:r>
            <a:endParaRPr/>
          </a:p>
          <a:p>
            <a:pPr marL="171450" lvl="0" indent="-171450" algn="l" rtl="0">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Elas estariam a salvo de intervenções coercivas. </a:t>
            </a:r>
            <a:endParaRPr sz="1000">
              <a:latin typeface="Calibri"/>
              <a:ea typeface="Calibri"/>
              <a:cs typeface="Calibri"/>
              <a:sym typeface="Calibri"/>
            </a:endParaRPr>
          </a:p>
          <a:p>
            <a:pPr marL="0" marR="60325" lvl="0" indent="0" algn="just" rtl="0">
              <a:lnSpc>
                <a:spcPct val="115000"/>
              </a:lnSpc>
              <a:spcBef>
                <a:spcPts val="0"/>
              </a:spcBef>
              <a:spcAft>
                <a:spcPts val="0"/>
              </a:spcAft>
              <a:buClr>
                <a:schemeClr val="dk1"/>
              </a:buClr>
              <a:buSzPts val="1200"/>
              <a:buFont typeface="Calibri"/>
              <a:buNone/>
            </a:pPr>
            <a:r>
              <a:rPr lang="en-GB" sz="1200" u="sng">
                <a:solidFill>
                  <a:schemeClr val="dk1"/>
                </a:solidFill>
                <a:latin typeface="Calibri"/>
                <a:ea typeface="Calibri"/>
                <a:cs typeface="Calibri"/>
                <a:sym typeface="Calibri"/>
              </a:rPr>
              <a:t>Potenciais benefícios para os profissionais de saúde mental e outros profissionais</a:t>
            </a:r>
            <a:r>
              <a:rPr lang="en-GB" sz="1000" u="sng">
                <a:solidFill>
                  <a:srgbClr val="4F81BD"/>
                </a:solidFill>
                <a:latin typeface="Calibri"/>
                <a:ea typeface="Calibri"/>
                <a:cs typeface="Calibri"/>
                <a:sym typeface="Calibri"/>
              </a:rPr>
              <a:t>:</a:t>
            </a:r>
            <a:endParaRPr sz="1200">
              <a:solidFill>
                <a:schemeClr val="dk1"/>
              </a:solidFill>
              <a:latin typeface="Calibri"/>
              <a:ea typeface="Calibri"/>
              <a:cs typeface="Calibri"/>
              <a:sym typeface="Calibri"/>
            </a:endParaRPr>
          </a:p>
          <a:p>
            <a:pPr marL="171450" lvl="0" indent="-171450" algn="l" rtl="0">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Eles seriam capazes de proporcionar melhor qualidade de cuidados para as pessoas. </a:t>
            </a:r>
            <a:endParaRPr/>
          </a:p>
          <a:p>
            <a:pPr marL="0" lvl="0" indent="0" algn="l" rtl="0">
              <a:spcBef>
                <a:spcPts val="0"/>
              </a:spcBef>
              <a:spcAft>
                <a:spcPts val="0"/>
              </a:spcAft>
              <a:buNone/>
            </a:pPr>
            <a:r>
              <a:rPr lang="en-GB" sz="1200">
                <a:solidFill>
                  <a:schemeClr val="dk1"/>
                </a:solidFill>
                <a:latin typeface="Calibri"/>
                <a:ea typeface="Calibri"/>
                <a:cs typeface="Calibri"/>
                <a:sym typeface="Calibri"/>
              </a:rPr>
              <a:t>• Eles veriam melhores resultados para as pessoas para que se sentissem mais felizes em seu trabalho. </a:t>
            </a:r>
            <a:endParaRPr/>
          </a:p>
          <a:p>
            <a:pPr marL="0" lvl="0" indent="0" algn="l" rtl="0">
              <a:spcBef>
                <a:spcPts val="0"/>
              </a:spcBef>
              <a:spcAft>
                <a:spcPts val="0"/>
              </a:spcAft>
              <a:buNone/>
            </a:pPr>
            <a:r>
              <a:rPr lang="en-GB" sz="1200">
                <a:solidFill>
                  <a:schemeClr val="dk1"/>
                </a:solidFill>
                <a:latin typeface="Calibri"/>
                <a:ea typeface="Calibri"/>
                <a:cs typeface="Calibri"/>
                <a:sym typeface="Calibri"/>
              </a:rPr>
              <a:t>• Eles poderiam melhorar os serviços prestados. </a:t>
            </a:r>
            <a:endParaRPr/>
          </a:p>
          <a:p>
            <a:pPr marL="0" lvl="0" indent="0" algn="l" rtl="0">
              <a:spcBef>
                <a:spcPts val="0"/>
              </a:spcBef>
              <a:spcAft>
                <a:spcPts val="0"/>
              </a:spcAft>
              <a:buNone/>
            </a:pPr>
            <a:r>
              <a:rPr lang="en-GB" sz="1200">
                <a:solidFill>
                  <a:schemeClr val="dk1"/>
                </a:solidFill>
                <a:latin typeface="Calibri"/>
                <a:ea typeface="Calibri"/>
                <a:cs typeface="Calibri"/>
                <a:sym typeface="Calibri"/>
              </a:rPr>
              <a:t>• O serviço seria um lugar mais agradável para se trabalhar. </a:t>
            </a:r>
            <a:endParaRPr/>
          </a:p>
          <a:p>
            <a:pPr marL="0" lvl="0" indent="0" algn="l" rtl="0">
              <a:spcBef>
                <a:spcPts val="0"/>
              </a:spcBef>
              <a:spcAft>
                <a:spcPts val="0"/>
              </a:spcAft>
              <a:buNone/>
            </a:pPr>
            <a:r>
              <a:rPr lang="en-GB" sz="1200">
                <a:solidFill>
                  <a:schemeClr val="dk1"/>
                </a:solidFill>
                <a:latin typeface="Calibri"/>
                <a:ea typeface="Calibri"/>
                <a:cs typeface="Calibri"/>
                <a:sym typeface="Calibri"/>
              </a:rPr>
              <a:t>• As pessoas a quem eles prestam cuidados e apoio levariam vidas mais satisfatórias e dignas que, por sua vez, os deixariam orgulhosos de seu trabalho.</a:t>
            </a:r>
            <a:r>
              <a:rPr lang="en-GB" sz="1000">
                <a:solidFill>
                  <a:srgbClr val="4F81BD"/>
                </a:solidFill>
                <a:latin typeface="Calibri"/>
                <a:ea typeface="Calibri"/>
                <a:cs typeface="Calibri"/>
                <a:sym typeface="Calibri"/>
              </a:rPr>
              <a:t>.</a:t>
            </a:r>
            <a:endParaRPr sz="1000">
              <a:latin typeface="Calibri"/>
              <a:ea typeface="Calibri"/>
              <a:cs typeface="Calibri"/>
              <a:sym typeface="Calibri"/>
            </a:endParaRPr>
          </a:p>
          <a:p>
            <a:pPr marL="0" marR="60325" lvl="0" indent="0" algn="just" rtl="0">
              <a:lnSpc>
                <a:spcPct val="115000"/>
              </a:lnSpc>
              <a:spcBef>
                <a:spcPts val="0"/>
              </a:spcBef>
              <a:spcAft>
                <a:spcPts val="0"/>
              </a:spcAft>
              <a:buClr>
                <a:schemeClr val="dk1"/>
              </a:buClr>
              <a:buSzPts val="1200"/>
              <a:buFont typeface="Calibri"/>
              <a:buNone/>
            </a:pPr>
            <a:r>
              <a:rPr lang="en-GB" sz="1200" u="sng">
                <a:solidFill>
                  <a:schemeClr val="dk1"/>
                </a:solidFill>
                <a:latin typeface="Calibri"/>
                <a:ea typeface="Calibri"/>
                <a:cs typeface="Calibri"/>
                <a:sym typeface="Calibri"/>
              </a:rPr>
              <a:t>Potenciais benefícios para os membros da família e parceiros de cuidados</a:t>
            </a:r>
            <a:r>
              <a:rPr lang="en-GB" sz="1000" u="sng">
                <a:solidFill>
                  <a:srgbClr val="4F81BD"/>
                </a:solidFill>
                <a:latin typeface="Calibri"/>
                <a:ea typeface="Calibri"/>
                <a:cs typeface="Calibri"/>
                <a:sym typeface="Calibri"/>
              </a:rPr>
              <a:t>:</a:t>
            </a:r>
            <a:endParaRPr sz="1000">
              <a:latin typeface="Calibri"/>
              <a:ea typeface="Calibri"/>
              <a:cs typeface="Calibri"/>
              <a:sym typeface="Calibri"/>
            </a:endParaRPr>
          </a:p>
          <a:p>
            <a:pPr marL="171450" lvl="0" indent="-171450" algn="l" rtl="0">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Eles se sentiriam mais felizes porque seus parentes teriam uma melhor qualidade de vida. </a:t>
            </a:r>
            <a:endParaRPr/>
          </a:p>
          <a:p>
            <a:pPr marL="0" lvl="0" indent="0" algn="l" rtl="0">
              <a:spcBef>
                <a:spcPts val="0"/>
              </a:spcBef>
              <a:spcAft>
                <a:spcPts val="0"/>
              </a:spcAft>
              <a:buNone/>
            </a:pPr>
            <a:r>
              <a:rPr lang="en-GB" sz="1200">
                <a:solidFill>
                  <a:schemeClr val="dk1"/>
                </a:solidFill>
                <a:latin typeface="Calibri"/>
                <a:ea typeface="Calibri"/>
                <a:cs typeface="Calibri"/>
                <a:sym typeface="Calibri"/>
              </a:rPr>
              <a:t>• Eles poderiam se sentir orgulhosos das realizações de seus parentes e se concentrar em seus pontos fortes e habilidades. </a:t>
            </a:r>
            <a:endParaRPr/>
          </a:p>
          <a:p>
            <a:pPr marL="0" lvl="0" indent="0" algn="l" rtl="0">
              <a:spcBef>
                <a:spcPts val="0"/>
              </a:spcBef>
              <a:spcAft>
                <a:spcPts val="0"/>
              </a:spcAft>
              <a:buNone/>
            </a:pPr>
            <a:r>
              <a:rPr lang="en-GB" sz="1200">
                <a:solidFill>
                  <a:schemeClr val="dk1"/>
                </a:solidFill>
                <a:latin typeface="Calibri"/>
                <a:ea typeface="Calibri"/>
                <a:cs typeface="Calibri"/>
                <a:sym typeface="Calibri"/>
              </a:rPr>
              <a:t>• Se seus parentes estivessem recebendo cuidados e apoio de boa qualidade e se seus direitos fossem respeitados, então os membros da família e os parceiros de cuidados se sentiriam mais confiantes e menos estressados. </a:t>
            </a:r>
            <a:endParaRPr/>
          </a:p>
          <a:p>
            <a:pPr marL="0" lvl="0" indent="0" algn="l" rtl="0">
              <a:spcBef>
                <a:spcPts val="0"/>
              </a:spcBef>
              <a:spcAft>
                <a:spcPts val="0"/>
              </a:spcAft>
              <a:buNone/>
            </a:pPr>
            <a:r>
              <a:rPr lang="en-GB" sz="1200">
                <a:solidFill>
                  <a:schemeClr val="dk1"/>
                </a:solidFill>
                <a:latin typeface="Calibri"/>
                <a:ea typeface="Calibri"/>
                <a:cs typeface="Calibri"/>
                <a:sym typeface="Calibri"/>
              </a:rPr>
              <a:t>• Seus parentes poderiam se tornar mais independentes e poderiam se envolver mais plenamente na vida familiar. </a:t>
            </a:r>
            <a:endParaRPr sz="1000">
              <a:latin typeface="Calibri"/>
              <a:ea typeface="Calibri"/>
              <a:cs typeface="Calibri"/>
              <a:sym typeface="Calibri"/>
            </a:endParaRPr>
          </a:p>
          <a:p>
            <a:pPr marL="0" marR="60325" lvl="0" indent="0" algn="just" rtl="0">
              <a:lnSpc>
                <a:spcPct val="115000"/>
              </a:lnSpc>
              <a:spcBef>
                <a:spcPts val="0"/>
              </a:spcBef>
              <a:spcAft>
                <a:spcPts val="0"/>
              </a:spcAft>
              <a:buClr>
                <a:schemeClr val="dk1"/>
              </a:buClr>
              <a:buSzPts val="1200"/>
              <a:buFont typeface="Calibri"/>
              <a:buNone/>
            </a:pPr>
            <a:r>
              <a:rPr lang="en-GB" sz="1200" u="sng">
                <a:solidFill>
                  <a:schemeClr val="dk1"/>
                </a:solidFill>
                <a:latin typeface="Calibri"/>
                <a:ea typeface="Calibri"/>
                <a:cs typeface="Calibri"/>
                <a:sym typeface="Calibri"/>
              </a:rPr>
              <a:t>Potenciais benefícios para outras pessoas relevantes na comunidade</a:t>
            </a:r>
            <a:r>
              <a:rPr lang="en-GB" sz="1000" u="sng">
                <a:solidFill>
                  <a:srgbClr val="4F81BD"/>
                </a:solidFill>
                <a:latin typeface="Calibri"/>
                <a:ea typeface="Calibri"/>
                <a:cs typeface="Calibri"/>
                <a:sym typeface="Calibri"/>
              </a:rPr>
              <a:t>:</a:t>
            </a:r>
            <a:endParaRPr sz="1000">
              <a:latin typeface="Calibri"/>
              <a:ea typeface="Calibri"/>
              <a:cs typeface="Calibri"/>
              <a:sym typeface="Calibri"/>
            </a:endParaRPr>
          </a:p>
          <a:p>
            <a:pPr marL="171450" lvl="0" indent="-171450" algn="l" rtl="0">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Os apoiadores entre pares seriam capazes de apoiar outros de forma mais eficiente. </a:t>
            </a:r>
            <a:endParaRPr/>
          </a:p>
          <a:p>
            <a:pPr marL="0" lvl="0" indent="0" algn="l" rtl="0">
              <a:spcBef>
                <a:spcPts val="0"/>
              </a:spcBef>
              <a:spcAft>
                <a:spcPts val="0"/>
              </a:spcAft>
              <a:buNone/>
            </a:pPr>
            <a:r>
              <a:rPr lang="en-GB" sz="1200">
                <a:solidFill>
                  <a:schemeClr val="dk1"/>
                </a:solidFill>
                <a:latin typeface="Calibri"/>
                <a:ea typeface="Calibri"/>
                <a:cs typeface="Calibri"/>
                <a:sym typeface="Calibri"/>
              </a:rPr>
              <a:t>• Os defensores seriam capazes de ajudar as pessoas a garantir seus direitos humanos de forma mais eficaz. </a:t>
            </a:r>
            <a:endParaRPr/>
          </a:p>
          <a:p>
            <a:pPr marL="0" lvl="0" indent="0" algn="l" rtl="0">
              <a:spcBef>
                <a:spcPts val="0"/>
              </a:spcBef>
              <a:spcAft>
                <a:spcPts val="0"/>
              </a:spcAft>
              <a:buNone/>
            </a:pPr>
            <a:r>
              <a:rPr lang="en-GB" sz="1200">
                <a:solidFill>
                  <a:schemeClr val="dk1"/>
                </a:solidFill>
                <a:latin typeface="Calibri"/>
                <a:ea typeface="Calibri"/>
                <a:cs typeface="Calibri"/>
                <a:sym typeface="Calibri"/>
              </a:rPr>
              <a:t>• Os advogados poderiam defender mais efetivamente os direitos humanos nos tribunais. </a:t>
            </a:r>
            <a:endParaRPr/>
          </a:p>
          <a:p>
            <a:pPr marL="0" lvl="0" indent="0" algn="l" rtl="0">
              <a:spcBef>
                <a:spcPts val="0"/>
              </a:spcBef>
              <a:spcAft>
                <a:spcPts val="0"/>
              </a:spcAft>
              <a:buNone/>
            </a:pPr>
            <a:r>
              <a:rPr lang="en-GB" sz="1200">
                <a:solidFill>
                  <a:schemeClr val="dk1"/>
                </a:solidFill>
                <a:latin typeface="Calibri"/>
                <a:ea typeface="Calibri"/>
                <a:cs typeface="Calibri"/>
                <a:sym typeface="Calibri"/>
              </a:rPr>
              <a:t>• Os funcionários públicos teriam a satisfação de ver serviços e apoios mais eficazes para pessoas com deficiências psicossociais, intelectuais ou cognitivas. </a:t>
            </a:r>
            <a:endParaRPr/>
          </a:p>
          <a:p>
            <a:pPr marL="0" lvl="0" indent="0" algn="l" rtl="0">
              <a:spcBef>
                <a:spcPts val="0"/>
              </a:spcBef>
              <a:spcAft>
                <a:spcPts val="0"/>
              </a:spcAft>
              <a:buNone/>
            </a:pPr>
            <a:r>
              <a:rPr lang="en-GB" sz="1200">
                <a:solidFill>
                  <a:schemeClr val="dk1"/>
                </a:solidFill>
                <a:latin typeface="Calibri"/>
                <a:ea typeface="Calibri"/>
                <a:cs typeface="Calibri"/>
                <a:sym typeface="Calibri"/>
              </a:rPr>
              <a:t>• Os membros da polícia poderiam trabalhar em uma comunidade mais respeitosa e segura. </a:t>
            </a:r>
            <a:endParaRPr/>
          </a:p>
          <a:p>
            <a:pPr marL="0" lvl="0" indent="0" algn="l" rtl="0">
              <a:spcBef>
                <a:spcPts val="0"/>
              </a:spcBef>
              <a:spcAft>
                <a:spcPts val="0"/>
              </a:spcAft>
              <a:buNone/>
            </a:pPr>
            <a:r>
              <a:rPr lang="en-GB" sz="1200">
                <a:solidFill>
                  <a:schemeClr val="dk1"/>
                </a:solidFill>
                <a:latin typeface="Calibri"/>
                <a:ea typeface="Calibri"/>
                <a:cs typeface="Calibri"/>
                <a:sym typeface="Calibri"/>
              </a:rPr>
              <a:t>• Os professores seriam capazes de fornecer educação a um grupo diversificado de pessoas. </a:t>
            </a:r>
            <a:endParaRPr/>
          </a:p>
          <a:p>
            <a:pPr marL="0" lvl="0" indent="0" algn="l" rtl="0">
              <a:spcBef>
                <a:spcPts val="0"/>
              </a:spcBef>
              <a:spcAft>
                <a:spcPts val="0"/>
              </a:spcAft>
              <a:buNone/>
            </a:pPr>
            <a:r>
              <a:rPr lang="en-GB" sz="1200">
                <a:solidFill>
                  <a:schemeClr val="dk1"/>
                </a:solidFill>
                <a:latin typeface="Calibri"/>
                <a:ea typeface="Calibri"/>
                <a:cs typeface="Calibri"/>
                <a:sym typeface="Calibri"/>
              </a:rPr>
              <a:t>• Os líderes religiosos ou comunitários notariam mais respeito pela diversidade na comunidade. </a:t>
            </a:r>
            <a:endParaRPr/>
          </a:p>
        </p:txBody>
      </p:sp>
      <p:sp>
        <p:nvSpPr>
          <p:cNvPr id="1333" name="Google Shape;1333;p163:notes"/>
          <p:cNvSpPr txBox="1">
            <a:spLocks noGrp="1"/>
          </p:cNvSpPr>
          <p:nvPr>
            <p:ph type="sldNum" idx="12"/>
          </p:nvPr>
        </p:nvSpPr>
        <p:spPr>
          <a:xfrm>
            <a:off x="3856737" y="9442154"/>
            <a:ext cx="2950475" cy="49877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165</a:t>
            </a:fld>
            <a:endParaRPr/>
          </a:p>
        </p:txBody>
      </p:sp>
    </p:spTree>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7"/>
        <p:cNvGrpSpPr/>
        <p:nvPr/>
      </p:nvGrpSpPr>
      <p:grpSpPr>
        <a:xfrm>
          <a:off x="0" y="0"/>
          <a:ext cx="0" cy="0"/>
          <a:chOff x="0" y="0"/>
          <a:chExt cx="0" cy="0"/>
        </a:xfrm>
      </p:grpSpPr>
      <p:sp>
        <p:nvSpPr>
          <p:cNvPr id="1338" name="Google Shape;1338;p164:notes"/>
          <p:cNvSpPr>
            <a:spLocks noGrp="1" noRot="1" noChangeAspect="1"/>
          </p:cNvSpPr>
          <p:nvPr>
            <p:ph type="sldImg" idx="2"/>
          </p:nvPr>
        </p:nvSpPr>
        <p:spPr>
          <a:xfrm>
            <a:off x="423863" y="1243013"/>
            <a:ext cx="5961062"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39" name="Google Shape;1339;p164:notes"/>
          <p:cNvSpPr txBox="1">
            <a:spLocks noGrp="1"/>
          </p:cNvSpPr>
          <p:nvPr>
            <p:ph type="body" idx="1"/>
          </p:nvPr>
        </p:nvSpPr>
        <p:spPr>
          <a:xfrm>
            <a:off x="680879" y="4784070"/>
            <a:ext cx="5447030" cy="3914239"/>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chemeClr val="dk1"/>
              </a:buClr>
              <a:buSzPts val="1200"/>
              <a:buFont typeface="Calibri"/>
              <a:buNone/>
            </a:pPr>
            <a:r>
              <a:rPr lang="en-GB" b="1" i="1">
                <a:latin typeface="Calibri"/>
                <a:ea typeface="Calibri"/>
                <a:cs typeface="Calibri"/>
                <a:sym typeface="Calibri"/>
              </a:rPr>
              <a:t>Exercício 8.2: Tomando medidas para promover os direitos da CDPD (20 minutos) </a:t>
            </a:r>
            <a:endParaRPr>
              <a:latin typeface="Calibri"/>
              <a:ea typeface="Calibri"/>
              <a:cs typeface="Calibri"/>
              <a:sym typeface="Calibri"/>
            </a:endParaRPr>
          </a:p>
          <a:p>
            <a:pPr marL="0" lvl="0" indent="0" algn="l" rtl="0">
              <a:spcBef>
                <a:spcPts val="1000"/>
              </a:spcBef>
              <a:spcAft>
                <a:spcPts val="0"/>
              </a:spcAft>
              <a:buNone/>
            </a:pPr>
            <a:r>
              <a:rPr lang="en-GB" sz="1200">
                <a:solidFill>
                  <a:schemeClr val="dk1"/>
                </a:solidFill>
                <a:latin typeface="Calibri"/>
                <a:ea typeface="Calibri"/>
                <a:cs typeface="Calibri"/>
                <a:sym typeface="Calibri"/>
              </a:rPr>
              <a:t>Para resumir brevemente a discussão anterior, explicar aos participantes que todos nós temos papéis diferentes na sociedade, mas podemos contribuir para respeitar, proteger e assegurar o cumprimento dos direitos das pessoas com deficiência. </a:t>
            </a:r>
            <a:endParaRPr/>
          </a:p>
          <a:p>
            <a:pPr marL="0" lvl="0" indent="0" algn="l" rtl="0">
              <a:spcBef>
                <a:spcPts val="0"/>
              </a:spcBef>
              <a:spcAft>
                <a:spcPts val="0"/>
              </a:spcAft>
              <a:buNone/>
            </a:pPr>
            <a:r>
              <a:rPr lang="en-GB" sz="1200">
                <a:solidFill>
                  <a:schemeClr val="dk1"/>
                </a:solidFill>
                <a:latin typeface="Calibri"/>
                <a:ea typeface="Calibri"/>
                <a:cs typeface="Calibri"/>
                <a:sym typeface="Calibri"/>
              </a:rPr>
              <a:t>Pedir aos participantes que levem sua cópia do Anexo 3 (Os direitos da CDPD). Dividir os participantes em 3 grupos. Atribuir um artigo (Artigos 12, 16 e 19) a cada grupo. </a:t>
            </a:r>
            <a:endParaRPr/>
          </a:p>
          <a:p>
            <a:pPr marL="0" lvl="0" indent="0" algn="l" rtl="0">
              <a:spcBef>
                <a:spcPts val="0"/>
              </a:spcBef>
              <a:spcAft>
                <a:spcPts val="0"/>
              </a:spcAft>
              <a:buNone/>
            </a:pPr>
            <a:r>
              <a:rPr lang="en-GB" sz="1200">
                <a:solidFill>
                  <a:schemeClr val="dk1"/>
                </a:solidFill>
                <a:latin typeface="Calibri"/>
                <a:ea typeface="Calibri"/>
                <a:cs typeface="Calibri"/>
                <a:sym typeface="Calibri"/>
              </a:rPr>
              <a:t>Dê aos 3 grupos 15 minutos para discutir a seguinte questão e depois reportar à plenária: </a:t>
            </a:r>
            <a:r>
              <a:rPr lang="en-GB">
                <a:solidFill>
                  <a:srgbClr val="4F81BD"/>
                </a:solidFill>
                <a:latin typeface="Calibri"/>
                <a:ea typeface="Calibri"/>
                <a:cs typeface="Calibri"/>
                <a:sym typeface="Calibri"/>
              </a:rPr>
              <a:t> </a:t>
            </a:r>
            <a:endParaRPr>
              <a:latin typeface="Calibri"/>
              <a:ea typeface="Calibri"/>
              <a:cs typeface="Calibri"/>
              <a:sym typeface="Calibri"/>
            </a:endParaRPr>
          </a:p>
          <a:p>
            <a:pPr marL="342900" marR="60325" lvl="0" indent="-342900" algn="just" rtl="0">
              <a:lnSpc>
                <a:spcPct val="115000"/>
              </a:lnSpc>
              <a:spcBef>
                <a:spcPts val="0"/>
              </a:spcBef>
              <a:spcAft>
                <a:spcPts val="0"/>
              </a:spcAft>
              <a:buClr>
                <a:schemeClr val="dk1"/>
              </a:buClr>
              <a:buSzPts val="1200"/>
              <a:buFont typeface="Noto Sans Symbols"/>
              <a:buChar char="∙"/>
            </a:pPr>
            <a:r>
              <a:rPr lang="en-GB" sz="1200" b="1" i="1"/>
              <a:t>Que ações </a:t>
            </a:r>
            <a:r>
              <a:rPr lang="en-GB" sz="1200" b="1" i="1" u="sng"/>
              <a:t>você</a:t>
            </a:r>
            <a:r>
              <a:rPr lang="en-GB" sz="1200" b="1" i="1"/>
              <a:t> pode tomar para proteger este direito da CDPD</a:t>
            </a:r>
            <a:endParaRPr/>
          </a:p>
        </p:txBody>
      </p:sp>
      <p:sp>
        <p:nvSpPr>
          <p:cNvPr id="1340" name="Google Shape;1340;p164:notes"/>
          <p:cNvSpPr txBox="1">
            <a:spLocks noGrp="1"/>
          </p:cNvSpPr>
          <p:nvPr>
            <p:ph type="sldNum" idx="12"/>
          </p:nvPr>
        </p:nvSpPr>
        <p:spPr>
          <a:xfrm>
            <a:off x="3856737" y="9442154"/>
            <a:ext cx="2950475" cy="49877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166</a:t>
            </a:fld>
            <a:endParaRPr/>
          </a:p>
        </p:txBody>
      </p:sp>
    </p:spTree>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4"/>
        <p:cNvGrpSpPr/>
        <p:nvPr/>
      </p:nvGrpSpPr>
      <p:grpSpPr>
        <a:xfrm>
          <a:off x="0" y="0"/>
          <a:ext cx="0" cy="0"/>
          <a:chOff x="0" y="0"/>
          <a:chExt cx="0" cy="0"/>
        </a:xfrm>
      </p:grpSpPr>
      <p:sp>
        <p:nvSpPr>
          <p:cNvPr id="1345" name="Google Shape;1345;p165:notes"/>
          <p:cNvSpPr>
            <a:spLocks noGrp="1" noRot="1" noChangeAspect="1"/>
          </p:cNvSpPr>
          <p:nvPr>
            <p:ph type="sldImg" idx="2"/>
          </p:nvPr>
        </p:nvSpPr>
        <p:spPr>
          <a:xfrm>
            <a:off x="2849563" y="80963"/>
            <a:ext cx="1219200" cy="6858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46" name="Google Shape;1346;p165:notes"/>
          <p:cNvSpPr txBox="1">
            <a:spLocks noGrp="1"/>
          </p:cNvSpPr>
          <p:nvPr>
            <p:ph type="body" idx="1"/>
          </p:nvPr>
        </p:nvSpPr>
        <p:spPr>
          <a:xfrm>
            <a:off x="179676" y="766279"/>
            <a:ext cx="6627536" cy="867587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200">
                <a:solidFill>
                  <a:schemeClr val="dk1"/>
                </a:solidFill>
                <a:latin typeface="Calibri"/>
                <a:ea typeface="Calibri"/>
                <a:cs typeface="Calibri"/>
                <a:sym typeface="Calibri"/>
              </a:rPr>
              <a:t>Quando os participantes se reportarem à plenária, exibir as respostas à pergunta no painel flipchart no formato de um diagrama de aranha (como abaixo). Desenhar ramificações do círculo para cada grupo representado</a:t>
            </a:r>
            <a:r>
              <a:rPr lang="en-GB" sz="600">
                <a:solidFill>
                  <a:srgbClr val="4F81BD"/>
                </a:solidFill>
                <a:latin typeface="Calibri"/>
                <a:ea typeface="Calibri"/>
                <a:cs typeface="Calibri"/>
                <a:sym typeface="Calibri"/>
              </a:rPr>
              <a:t>. </a:t>
            </a:r>
            <a:endParaRPr sz="600">
              <a:solidFill>
                <a:srgbClr val="000000"/>
              </a:solidFill>
              <a:latin typeface="Calibri"/>
              <a:ea typeface="Calibri"/>
              <a:cs typeface="Calibri"/>
              <a:sym typeface="Calibri"/>
            </a:endParaRPr>
          </a:p>
          <a:p>
            <a:pPr marL="0" lvl="0" indent="0" algn="l" rtl="0">
              <a:spcBef>
                <a:spcPts val="0"/>
              </a:spcBef>
              <a:spcAft>
                <a:spcPts val="0"/>
              </a:spcAft>
              <a:buNone/>
            </a:pPr>
            <a:r>
              <a:rPr lang="en-GB" sz="1200">
                <a:solidFill>
                  <a:schemeClr val="dk1"/>
                </a:solidFill>
                <a:latin typeface="Calibri"/>
                <a:ea typeface="Calibri"/>
                <a:cs typeface="Calibri"/>
                <a:sym typeface="Calibri"/>
              </a:rPr>
              <a:t>O diagrama acima é um exemplo de como o diagrama de aranha pode aparecer. O facilitador pode desenhar um diagrama de aranha separado para cada artigo ou adicionar as respostas dos participantes ao mesmo diagrama</a:t>
            </a:r>
            <a:r>
              <a:rPr lang="en-GB" sz="600">
                <a:solidFill>
                  <a:srgbClr val="4F81BD"/>
                </a:solidFill>
                <a:latin typeface="Calibri"/>
                <a:ea typeface="Calibri"/>
                <a:cs typeface="Calibri"/>
                <a:sym typeface="Calibri"/>
              </a:rPr>
              <a:t>. </a:t>
            </a:r>
            <a:endParaRPr sz="600">
              <a:latin typeface="Calibri"/>
              <a:ea typeface="Calibri"/>
              <a:cs typeface="Calibri"/>
              <a:sym typeface="Calibri"/>
            </a:endParaRPr>
          </a:p>
          <a:p>
            <a:pPr marL="0" marR="0" lvl="0" indent="0" algn="l" rtl="0">
              <a:lnSpc>
                <a:spcPct val="115000"/>
              </a:lnSpc>
              <a:spcBef>
                <a:spcPts val="0"/>
              </a:spcBef>
              <a:spcAft>
                <a:spcPts val="0"/>
              </a:spcAft>
              <a:buClr>
                <a:srgbClr val="4F81BD"/>
              </a:buClr>
              <a:buSzPts val="600"/>
              <a:buFont typeface="Calibri"/>
              <a:buNone/>
            </a:pPr>
            <a:r>
              <a:rPr lang="en-GB" sz="600" b="1" u="sng">
                <a:solidFill>
                  <a:srgbClr val="4F81BD"/>
                </a:solidFill>
                <a:latin typeface="Calibri"/>
                <a:ea typeface="Calibri"/>
                <a:cs typeface="Calibri"/>
                <a:sym typeface="Calibri"/>
              </a:rPr>
              <a:t>Possíveis respostas em relação ao Artigo 12: </a:t>
            </a:r>
            <a:endParaRPr sz="600">
              <a:latin typeface="Calibri"/>
              <a:ea typeface="Calibri"/>
              <a:cs typeface="Calibri"/>
              <a:sym typeface="Calibri"/>
            </a:endParaRPr>
          </a:p>
          <a:p>
            <a:pPr marL="0" marR="0" lvl="0" indent="0" algn="l" rtl="0">
              <a:lnSpc>
                <a:spcPct val="115000"/>
              </a:lnSpc>
              <a:spcBef>
                <a:spcPts val="300"/>
              </a:spcBef>
              <a:spcAft>
                <a:spcPts val="0"/>
              </a:spcAft>
              <a:buClr>
                <a:srgbClr val="4F81BD"/>
              </a:buClr>
              <a:buSzPts val="600"/>
              <a:buFont typeface="Calibri"/>
              <a:buNone/>
            </a:pPr>
            <a:r>
              <a:rPr lang="en-GB" sz="600" u="sng">
                <a:solidFill>
                  <a:srgbClr val="4F81BD"/>
                </a:solidFill>
                <a:latin typeface="Calibri"/>
                <a:ea typeface="Calibri"/>
                <a:cs typeface="Calibri"/>
                <a:sym typeface="Calibri"/>
              </a:rPr>
              <a:t>Possíveis respostas de pessoas com deficiências psicossociais, intelectuais ou cognitivas:</a:t>
            </a:r>
            <a:endParaRPr sz="600">
              <a:latin typeface="Calibri"/>
              <a:ea typeface="Calibri"/>
              <a:cs typeface="Calibri"/>
              <a:sym typeface="Calibri"/>
            </a:endParaRPr>
          </a:p>
          <a:p>
            <a:pPr marL="171450" lvl="0" indent="-171450" algn="l" rtl="0">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Compartilhar com outros nossos conhecimentos sobre o Artigo 12 e suas implicações para nossos direitos.</a:t>
            </a:r>
            <a:endParaRPr/>
          </a:p>
          <a:p>
            <a:pPr marL="0" lvl="0" indent="0" algn="l" rtl="0">
              <a:spcBef>
                <a:spcPts val="0"/>
              </a:spcBef>
              <a:spcAft>
                <a:spcPts val="0"/>
              </a:spcAft>
              <a:buNone/>
            </a:pPr>
            <a:r>
              <a:rPr lang="en-GB" sz="1200">
                <a:solidFill>
                  <a:schemeClr val="dk1"/>
                </a:solidFill>
                <a:latin typeface="Calibri"/>
                <a:ea typeface="Calibri"/>
                <a:cs typeface="Calibri"/>
                <a:sym typeface="Calibri"/>
              </a:rPr>
              <a:t>• Afirmar nosso direito de conduzir todas as decisões sobre todas as questões que nos afetam, incluindo tratamento, decisões financeiras, pessoais e outras (por exemplo, ter um parceiro, relacionamento íntimo, filhos, como gastar nosso dinheiro, etc.).</a:t>
            </a:r>
            <a:endParaRPr/>
          </a:p>
          <a:p>
            <a:pPr marL="0" lvl="0" indent="0" algn="l" rtl="0">
              <a:spcBef>
                <a:spcPts val="0"/>
              </a:spcBef>
              <a:spcAft>
                <a:spcPts val="0"/>
              </a:spcAft>
              <a:buNone/>
            </a:pPr>
            <a:r>
              <a:rPr lang="en-GB" sz="1200">
                <a:solidFill>
                  <a:schemeClr val="dk1"/>
                </a:solidFill>
                <a:latin typeface="Calibri"/>
                <a:ea typeface="Calibri"/>
                <a:cs typeface="Calibri"/>
                <a:sym typeface="Calibri"/>
              </a:rPr>
              <a:t>• Buscar reparação e apoio de outros quando nosso direito de tomar decisões tiver sido violado.</a:t>
            </a:r>
            <a:endParaRPr sz="600"/>
          </a:p>
          <a:p>
            <a:pPr marL="0" marR="60325" lvl="0" indent="0" algn="l" rtl="0">
              <a:lnSpc>
                <a:spcPct val="100000"/>
              </a:lnSpc>
              <a:spcBef>
                <a:spcPts val="0"/>
              </a:spcBef>
              <a:spcAft>
                <a:spcPts val="0"/>
              </a:spcAft>
              <a:buClr>
                <a:srgbClr val="4F81BD"/>
              </a:buClr>
              <a:buSzPts val="600"/>
              <a:buFont typeface="Calibri"/>
              <a:buNone/>
            </a:pPr>
            <a:r>
              <a:rPr lang="en-GB" sz="600" u="sng">
                <a:solidFill>
                  <a:srgbClr val="4F81BD"/>
                </a:solidFill>
              </a:rPr>
              <a:t>Possíveis respostas dos profissionais de saúde mental e outros profissionais</a:t>
            </a:r>
            <a:endParaRPr sz="600"/>
          </a:p>
          <a:p>
            <a:pPr marL="114300" marR="60325" lvl="0" indent="-114300" algn="l" rtl="0">
              <a:lnSpc>
                <a:spcPct val="115000"/>
              </a:lnSpc>
              <a:spcBef>
                <a:spcPts val="0"/>
              </a:spcBef>
              <a:spcAft>
                <a:spcPts val="0"/>
              </a:spcAft>
              <a:buClr>
                <a:srgbClr val="4F81BD"/>
              </a:buClr>
              <a:buSzPts val="600"/>
              <a:buFont typeface="Noto Sans Symbols"/>
              <a:buChar char="∙"/>
            </a:pPr>
            <a:r>
              <a:rPr lang="en-GB" sz="600">
                <a:solidFill>
                  <a:srgbClr val="4F81BD"/>
                </a:solidFill>
                <a:latin typeface="Calibri"/>
                <a:ea typeface="Calibri"/>
                <a:cs typeface="Calibri"/>
                <a:sym typeface="Calibri"/>
              </a:rPr>
              <a:t>Respeitar o direito das pessoas de tomarem decisões, solicitando e seguindo suas instruções sobre se desejam ou não receber determinados tratamentos, que tipo de tratamento desejam receber e sobre coisas cotidianas, como quais atividades gostariam de fazer ou quais alimentos gostariam de comer.</a:t>
            </a:r>
            <a:endParaRPr/>
          </a:p>
          <a:p>
            <a:pPr marL="114300" marR="60325" lvl="0" indent="-114300" algn="l" rtl="0">
              <a:lnSpc>
                <a:spcPct val="115000"/>
              </a:lnSpc>
              <a:spcBef>
                <a:spcPts val="0"/>
              </a:spcBef>
              <a:spcAft>
                <a:spcPts val="0"/>
              </a:spcAft>
              <a:buClr>
                <a:srgbClr val="4F81BD"/>
              </a:buClr>
              <a:buSzPts val="600"/>
              <a:buFont typeface="Noto Sans Symbols"/>
              <a:buChar char="∙"/>
            </a:pPr>
            <a:r>
              <a:rPr lang="en-GB" sz="600">
                <a:solidFill>
                  <a:srgbClr val="4F81BD"/>
                </a:solidFill>
                <a:latin typeface="Calibri"/>
                <a:ea typeface="Calibri"/>
                <a:cs typeface="Calibri"/>
                <a:sym typeface="Calibri"/>
              </a:rPr>
              <a:t>Dar às pessoas mais tempo para tomarem uma decisão.</a:t>
            </a:r>
            <a:endParaRPr/>
          </a:p>
          <a:p>
            <a:pPr marL="114300" marR="60325" lvl="0" indent="-114300" algn="l" rtl="0">
              <a:lnSpc>
                <a:spcPct val="115000"/>
              </a:lnSpc>
              <a:spcBef>
                <a:spcPts val="0"/>
              </a:spcBef>
              <a:spcAft>
                <a:spcPts val="0"/>
              </a:spcAft>
              <a:buClr>
                <a:srgbClr val="4F81BD"/>
              </a:buClr>
              <a:buSzPts val="600"/>
              <a:buFont typeface="Noto Sans Symbols"/>
              <a:buChar char="∙"/>
            </a:pPr>
            <a:r>
              <a:rPr lang="en-GB" sz="600">
                <a:solidFill>
                  <a:srgbClr val="4F81BD"/>
                </a:solidFill>
                <a:latin typeface="Calibri"/>
                <a:ea typeface="Calibri"/>
                <a:cs typeface="Calibri"/>
                <a:sym typeface="Calibri"/>
              </a:rPr>
              <a:t>Certifique-se de que as pessoas possam acessar pessoas de apoio formais ou informais de sua escolha para tomar suas decisões.</a:t>
            </a:r>
            <a:endParaRPr/>
          </a:p>
          <a:p>
            <a:pPr marL="114300" marR="60325" lvl="0" indent="-114300" algn="l" rtl="0">
              <a:lnSpc>
                <a:spcPct val="115000"/>
              </a:lnSpc>
              <a:spcBef>
                <a:spcPts val="0"/>
              </a:spcBef>
              <a:spcAft>
                <a:spcPts val="0"/>
              </a:spcAft>
              <a:buClr>
                <a:srgbClr val="4F81BD"/>
              </a:buClr>
              <a:buSzPts val="600"/>
              <a:buFont typeface="Noto Sans Symbols"/>
              <a:buChar char="∙"/>
            </a:pPr>
            <a:r>
              <a:rPr lang="en-GB" sz="600">
                <a:solidFill>
                  <a:srgbClr val="4F81BD"/>
                </a:solidFill>
                <a:latin typeface="Calibri"/>
                <a:ea typeface="Calibri"/>
                <a:cs typeface="Calibri"/>
                <a:sym typeface="Calibri"/>
              </a:rPr>
              <a:t>Informe as autoridades se perceber que outras pessoas não estão tratando as pessoas com deficiência com dignidade.</a:t>
            </a:r>
            <a:endParaRPr/>
          </a:p>
          <a:p>
            <a:pPr marL="114300" marR="60325" lvl="0" indent="-114300" algn="l" rtl="0">
              <a:lnSpc>
                <a:spcPct val="115000"/>
              </a:lnSpc>
              <a:spcBef>
                <a:spcPts val="0"/>
              </a:spcBef>
              <a:spcAft>
                <a:spcPts val="0"/>
              </a:spcAft>
              <a:buClr>
                <a:srgbClr val="4F81BD"/>
              </a:buClr>
              <a:buSzPts val="600"/>
              <a:buFont typeface="Noto Sans Symbols"/>
              <a:buChar char="∙"/>
            </a:pPr>
            <a:r>
              <a:rPr lang="en-GB" sz="600">
                <a:solidFill>
                  <a:srgbClr val="4F81BD"/>
                </a:solidFill>
                <a:latin typeface="Calibri"/>
                <a:ea typeface="Calibri"/>
                <a:cs typeface="Calibri"/>
                <a:sym typeface="Calibri"/>
              </a:rPr>
              <a:t>Apoie as pessoas a acessar mecanismos de reclamação e/ou entrar em contato com advogados, se necessário.</a:t>
            </a:r>
            <a:endParaRPr/>
          </a:p>
          <a:p>
            <a:pPr marL="114300" marR="60325" lvl="0" indent="-114300" algn="l" rtl="0">
              <a:lnSpc>
                <a:spcPct val="115000"/>
              </a:lnSpc>
              <a:spcBef>
                <a:spcPts val="0"/>
              </a:spcBef>
              <a:spcAft>
                <a:spcPts val="0"/>
              </a:spcAft>
              <a:buClr>
                <a:srgbClr val="4F81BD"/>
              </a:buClr>
              <a:buSzPts val="600"/>
              <a:buFont typeface="Noto Sans Symbols"/>
              <a:buChar char="∙"/>
            </a:pPr>
            <a:r>
              <a:rPr lang="en-GB" sz="600">
                <a:solidFill>
                  <a:srgbClr val="4F81BD"/>
                </a:solidFill>
                <a:latin typeface="Calibri"/>
                <a:ea typeface="Calibri"/>
                <a:cs typeface="Calibri"/>
                <a:sym typeface="Calibri"/>
              </a:rPr>
              <a:t>Certifique-se de que as pessoas tenham acesso a informações como prontuários médicos.</a:t>
            </a:r>
            <a:endParaRPr/>
          </a:p>
          <a:p>
            <a:pPr marL="114300" marR="60325" lvl="0" indent="-114300" algn="l" rtl="0">
              <a:lnSpc>
                <a:spcPct val="115000"/>
              </a:lnSpc>
              <a:spcBef>
                <a:spcPts val="0"/>
              </a:spcBef>
              <a:spcAft>
                <a:spcPts val="0"/>
              </a:spcAft>
              <a:buClr>
                <a:srgbClr val="4F81BD"/>
              </a:buClr>
              <a:buSzPts val="600"/>
              <a:buFont typeface="Noto Sans Symbols"/>
              <a:buChar char="∙"/>
            </a:pPr>
            <a:r>
              <a:rPr lang="en-GB" sz="600">
                <a:solidFill>
                  <a:srgbClr val="4F81BD"/>
                </a:solidFill>
                <a:latin typeface="Calibri"/>
                <a:ea typeface="Calibri"/>
                <a:cs typeface="Calibri"/>
                <a:sym typeface="Calibri"/>
              </a:rPr>
              <a:t>Facilite o acesso a organizações de defesa independentes e grupos de apoio de pares.</a:t>
            </a:r>
            <a:endParaRPr/>
          </a:p>
          <a:p>
            <a:pPr marL="114300" marR="60325" lvl="0" indent="-114300" algn="l" rtl="0">
              <a:lnSpc>
                <a:spcPct val="115000"/>
              </a:lnSpc>
              <a:spcBef>
                <a:spcPts val="0"/>
              </a:spcBef>
              <a:spcAft>
                <a:spcPts val="0"/>
              </a:spcAft>
              <a:buClr>
                <a:srgbClr val="4F81BD"/>
              </a:buClr>
              <a:buSzPts val="600"/>
              <a:buFont typeface="Noto Sans Symbols"/>
              <a:buChar char="∙"/>
            </a:pPr>
            <a:r>
              <a:rPr lang="en-GB" sz="600">
                <a:solidFill>
                  <a:srgbClr val="4F81BD"/>
                </a:solidFill>
                <a:latin typeface="Calibri"/>
                <a:ea typeface="Calibri"/>
                <a:cs typeface="Calibri"/>
                <a:sym typeface="Calibri"/>
              </a:rPr>
              <a:t>Certifique-se de que as pessoas tenham acesso ao seu próprio dinheiro e propriedade e respeite as decisões que elas tomam sobre esses assuntos.</a:t>
            </a:r>
            <a:endParaRPr/>
          </a:p>
          <a:p>
            <a:pPr marL="114300" marR="60325" lvl="0" indent="-114300" algn="l" rtl="0">
              <a:lnSpc>
                <a:spcPct val="115000"/>
              </a:lnSpc>
              <a:spcBef>
                <a:spcPts val="0"/>
              </a:spcBef>
              <a:spcAft>
                <a:spcPts val="0"/>
              </a:spcAft>
              <a:buClr>
                <a:srgbClr val="4F81BD"/>
              </a:buClr>
              <a:buSzPts val="600"/>
              <a:buFont typeface="Noto Sans Symbols"/>
              <a:buChar char="∙"/>
            </a:pPr>
            <a:r>
              <a:rPr lang="en-GB" sz="600">
                <a:solidFill>
                  <a:srgbClr val="4F81BD"/>
                </a:solidFill>
                <a:latin typeface="Calibri"/>
                <a:ea typeface="Calibri"/>
                <a:cs typeface="Calibri"/>
                <a:sym typeface="Calibri"/>
              </a:rPr>
              <a:t>Certifique-se de que pessoas com experiência vivida sejam empregadas em todos os níveis do serviço (por exemplo, como profissionais de apoio entre pares, gerentes, etc.).</a:t>
            </a:r>
            <a:endParaRPr/>
          </a:p>
          <a:p>
            <a:pPr marL="114300" marR="60325" lvl="0" indent="-114300" algn="l" rtl="0">
              <a:lnSpc>
                <a:spcPct val="115000"/>
              </a:lnSpc>
              <a:spcBef>
                <a:spcPts val="0"/>
              </a:spcBef>
              <a:spcAft>
                <a:spcPts val="0"/>
              </a:spcAft>
              <a:buClr>
                <a:srgbClr val="4F81BD"/>
              </a:buClr>
              <a:buSzPts val="600"/>
              <a:buFont typeface="Noto Sans Symbols"/>
              <a:buChar char="∙"/>
            </a:pPr>
            <a:r>
              <a:rPr lang="en-GB" sz="600">
                <a:solidFill>
                  <a:srgbClr val="4F81BD"/>
                </a:solidFill>
                <a:latin typeface="Calibri"/>
                <a:ea typeface="Calibri"/>
                <a:cs typeface="Calibri"/>
                <a:sym typeface="Calibri"/>
              </a:rPr>
              <a:t>Certifique-se de que as pessoas sejam tratadas com igualdade e tenham voz na gestão do serviço e possam participar de avaliações de qualidade.. </a:t>
            </a:r>
            <a:endParaRPr sz="600">
              <a:latin typeface="Calibri"/>
              <a:ea typeface="Calibri"/>
              <a:cs typeface="Calibri"/>
              <a:sym typeface="Calibri"/>
            </a:endParaRPr>
          </a:p>
          <a:p>
            <a:pPr marL="0" marR="60325" lvl="0" indent="0" algn="l" rtl="0">
              <a:lnSpc>
                <a:spcPct val="115000"/>
              </a:lnSpc>
              <a:spcBef>
                <a:spcPts val="0"/>
              </a:spcBef>
              <a:spcAft>
                <a:spcPts val="0"/>
              </a:spcAft>
              <a:buClr>
                <a:srgbClr val="4F81BD"/>
              </a:buClr>
              <a:buSzPts val="600"/>
              <a:buFont typeface="Calibri"/>
              <a:buNone/>
            </a:pPr>
            <a:r>
              <a:rPr lang="en-GB" sz="600" u="sng">
                <a:solidFill>
                  <a:srgbClr val="4F81BD"/>
                </a:solidFill>
                <a:latin typeface="Calibri"/>
                <a:ea typeface="Calibri"/>
                <a:cs typeface="Calibri"/>
                <a:sym typeface="Calibri"/>
              </a:rPr>
              <a:t>Possíveis respostas de familiares, parceiros de cuidados e outros apoiadores:</a:t>
            </a:r>
            <a:endParaRPr sz="600">
              <a:latin typeface="Calibri"/>
              <a:ea typeface="Calibri"/>
              <a:cs typeface="Calibri"/>
              <a:sym typeface="Calibri"/>
            </a:endParaRPr>
          </a:p>
          <a:p>
            <a:pPr marL="114300" marR="60325" lvl="0" indent="-114300" algn="l" rtl="0">
              <a:spcBef>
                <a:spcPts val="0"/>
              </a:spcBef>
              <a:spcAft>
                <a:spcPts val="0"/>
              </a:spcAft>
              <a:buClr>
                <a:srgbClr val="4F81BD"/>
              </a:buClr>
              <a:buSzPts val="600"/>
              <a:buFont typeface="Noto Sans Symbols"/>
              <a:buChar char="∙"/>
            </a:pPr>
            <a:r>
              <a:rPr lang="en-GB" sz="600">
                <a:solidFill>
                  <a:srgbClr val="4F81BD"/>
                </a:solidFill>
              </a:rPr>
              <a:t>Trate sempre os nossos familiares com dignidade e respeito.</a:t>
            </a:r>
            <a:endParaRPr/>
          </a:p>
          <a:p>
            <a:pPr marL="114300" marR="60325" lvl="0" indent="-114300" algn="l" rtl="0">
              <a:spcBef>
                <a:spcPts val="0"/>
              </a:spcBef>
              <a:spcAft>
                <a:spcPts val="0"/>
              </a:spcAft>
              <a:buClr>
                <a:srgbClr val="4F81BD"/>
              </a:buClr>
              <a:buSzPts val="600"/>
              <a:buFont typeface="Noto Sans Symbols"/>
              <a:buChar char="∙"/>
            </a:pPr>
            <a:r>
              <a:rPr lang="en-GB" sz="600">
                <a:solidFill>
                  <a:srgbClr val="4F81BD"/>
                </a:solidFill>
              </a:rPr>
              <a:t>Certifique-se de que ouvimos e respeitamos todas as decisões e escolhas feitas pelos nossos familiares.</a:t>
            </a:r>
            <a:endParaRPr/>
          </a:p>
          <a:p>
            <a:pPr marL="114300" marR="60325" lvl="0" indent="-114300" algn="l" rtl="0">
              <a:spcBef>
                <a:spcPts val="0"/>
              </a:spcBef>
              <a:spcAft>
                <a:spcPts val="0"/>
              </a:spcAft>
              <a:buClr>
                <a:srgbClr val="4F81BD"/>
              </a:buClr>
              <a:buSzPts val="600"/>
              <a:buFont typeface="Noto Sans Symbols"/>
              <a:buChar char="∙"/>
            </a:pPr>
            <a:r>
              <a:rPr lang="en-GB" sz="600">
                <a:solidFill>
                  <a:srgbClr val="4F81BD"/>
                </a:solidFill>
              </a:rPr>
              <a:t>Apoie os nossos familiares na tomada de decisões (por exemplo, discutindo e explicando diferentes opções) e ajude-os a comunicar as suas decisões.</a:t>
            </a:r>
            <a:endParaRPr/>
          </a:p>
          <a:p>
            <a:pPr marL="114300" marR="60325" lvl="0" indent="-114300" algn="l" rtl="0">
              <a:spcBef>
                <a:spcPts val="0"/>
              </a:spcBef>
              <a:spcAft>
                <a:spcPts val="0"/>
              </a:spcAft>
              <a:buClr>
                <a:srgbClr val="4F81BD"/>
              </a:buClr>
              <a:buSzPts val="600"/>
              <a:buFont typeface="Noto Sans Symbols"/>
              <a:buChar char="∙"/>
            </a:pPr>
            <a:r>
              <a:rPr lang="en-GB" sz="600">
                <a:solidFill>
                  <a:srgbClr val="4F81BD"/>
                </a:solidFill>
              </a:rPr>
              <a:t>Certifique-se de que os outros respeitam as decisões dos nossos familiares.</a:t>
            </a:r>
            <a:endParaRPr/>
          </a:p>
          <a:p>
            <a:pPr marL="114300" marR="60325" lvl="0" indent="-114300" algn="l" rtl="0">
              <a:spcBef>
                <a:spcPts val="0"/>
              </a:spcBef>
              <a:spcAft>
                <a:spcPts val="0"/>
              </a:spcAft>
              <a:buClr>
                <a:srgbClr val="4F81BD"/>
              </a:buClr>
              <a:buSzPts val="600"/>
              <a:buFont typeface="Noto Sans Symbols"/>
              <a:buChar char="∙"/>
            </a:pPr>
            <a:r>
              <a:rPr lang="en-GB" sz="600">
                <a:solidFill>
                  <a:srgbClr val="4F81BD"/>
                </a:solidFill>
              </a:rPr>
              <a:t>Apoie os nossos familiares no acesso a mecanismos de reclamação ou na obtenção de ajuda do sistema jurídico, se necessário.</a:t>
            </a:r>
            <a:endParaRPr/>
          </a:p>
          <a:p>
            <a:pPr marL="114300" marR="60325" lvl="0" indent="-114300" algn="l" rtl="0">
              <a:spcBef>
                <a:spcPts val="0"/>
              </a:spcBef>
              <a:spcAft>
                <a:spcPts val="0"/>
              </a:spcAft>
              <a:buClr>
                <a:srgbClr val="4F81BD"/>
              </a:buClr>
              <a:buSzPts val="600"/>
              <a:buFont typeface="Noto Sans Symbols"/>
              <a:buChar char="∙"/>
            </a:pPr>
            <a:r>
              <a:rPr lang="en-GB" sz="600">
                <a:solidFill>
                  <a:srgbClr val="4F81BD"/>
                </a:solidFill>
              </a:rPr>
              <a:t>Certificar-nos de envolver e consultar nossos familiares em todas as decisões e questões que afetam a vida familiar.</a:t>
            </a:r>
            <a:endParaRPr sz="600"/>
          </a:p>
          <a:p>
            <a:pPr marL="0" marR="60325" lvl="0" indent="0" algn="l" rtl="0">
              <a:spcBef>
                <a:spcPts val="0"/>
              </a:spcBef>
              <a:spcAft>
                <a:spcPts val="0"/>
              </a:spcAft>
              <a:buNone/>
            </a:pPr>
            <a:r>
              <a:rPr lang="en-GB" sz="600" u="sng">
                <a:solidFill>
                  <a:srgbClr val="4F81BD"/>
                </a:solidFill>
              </a:rPr>
              <a:t>Possíveis respostas de outros grupos representados</a:t>
            </a:r>
            <a:r>
              <a:rPr lang="en-GB" sz="600">
                <a:solidFill>
                  <a:srgbClr val="4F81BD"/>
                </a:solidFill>
              </a:rPr>
              <a:t> </a:t>
            </a:r>
            <a:endParaRPr sz="600"/>
          </a:p>
          <a:p>
            <a:pPr marL="114300" marR="60325" lvl="0" indent="-114300" algn="l" rtl="0">
              <a:spcBef>
                <a:spcPts val="0"/>
              </a:spcBef>
              <a:spcAft>
                <a:spcPts val="0"/>
              </a:spcAft>
              <a:buClr>
                <a:srgbClr val="4F81BD"/>
              </a:buClr>
              <a:buSzPts val="600"/>
              <a:buFont typeface="Noto Sans Symbols"/>
              <a:buChar char="∙"/>
            </a:pPr>
            <a:r>
              <a:rPr lang="en-GB" sz="600">
                <a:solidFill>
                  <a:srgbClr val="4F81BD"/>
                </a:solidFill>
              </a:rPr>
              <a:t>Os pares de apoio podem incentivar outras pessoas a respeitar o direito das pessoas de tomar decisões.</a:t>
            </a:r>
            <a:endParaRPr/>
          </a:p>
          <a:p>
            <a:pPr marL="114300" marR="60325" lvl="0" indent="-114300" algn="l" rtl="0">
              <a:spcBef>
                <a:spcPts val="0"/>
              </a:spcBef>
              <a:spcAft>
                <a:spcPts val="0"/>
              </a:spcAft>
              <a:buClr>
                <a:srgbClr val="4F81BD"/>
              </a:buClr>
              <a:buSzPts val="600"/>
              <a:buFont typeface="Noto Sans Symbols"/>
              <a:buChar char="∙"/>
            </a:pPr>
            <a:r>
              <a:rPr lang="en-GB" sz="600">
                <a:solidFill>
                  <a:srgbClr val="4F81BD"/>
                </a:solidFill>
              </a:rPr>
              <a:t>Os pares de apoio podem incentivar e apoiar outras pessoas a expressar suas preferências e decisões.</a:t>
            </a:r>
            <a:endParaRPr/>
          </a:p>
          <a:p>
            <a:pPr marL="114300" marR="60325" lvl="0" indent="-114300" algn="l" rtl="0">
              <a:spcBef>
                <a:spcPts val="0"/>
              </a:spcBef>
              <a:spcAft>
                <a:spcPts val="0"/>
              </a:spcAft>
              <a:buClr>
                <a:srgbClr val="4F81BD"/>
              </a:buClr>
              <a:buSzPts val="600"/>
              <a:buFont typeface="Noto Sans Symbols"/>
              <a:buChar char="∙"/>
            </a:pPr>
            <a:r>
              <a:rPr lang="en-GB" sz="600">
                <a:solidFill>
                  <a:srgbClr val="4F81BD"/>
                </a:solidFill>
              </a:rPr>
              <a:t>Os defensores podem fazer campanha pela abolição das leis de tutela e sua substituição por leis que introduzam a tomada de decisão apoiada.</a:t>
            </a:r>
            <a:endParaRPr/>
          </a:p>
          <a:p>
            <a:pPr marL="114300" marR="60325" lvl="0" indent="-114300" algn="l" rtl="0">
              <a:spcBef>
                <a:spcPts val="0"/>
              </a:spcBef>
              <a:spcAft>
                <a:spcPts val="0"/>
              </a:spcAft>
              <a:buClr>
                <a:srgbClr val="4F81BD"/>
              </a:buClr>
              <a:buSzPts val="600"/>
              <a:buFont typeface="Noto Sans Symbols"/>
              <a:buChar char="∙"/>
            </a:pPr>
            <a:r>
              <a:rPr lang="en-GB" sz="600">
                <a:solidFill>
                  <a:srgbClr val="4F81BD"/>
                </a:solidFill>
              </a:rPr>
              <a:t>Os advogados podem fornecer informações sobre o direito à capacidade legal e apoiar as pessoas na apresentação de reclamações perante os tribunais.</a:t>
            </a:r>
            <a:endParaRPr/>
          </a:p>
          <a:p>
            <a:pPr marL="114300" marR="60325" lvl="0" indent="-114300" algn="l" rtl="0">
              <a:spcBef>
                <a:spcPts val="0"/>
              </a:spcBef>
              <a:spcAft>
                <a:spcPts val="0"/>
              </a:spcAft>
              <a:buClr>
                <a:srgbClr val="4F81BD"/>
              </a:buClr>
              <a:buSzPts val="600"/>
              <a:buFont typeface="Noto Sans Symbols"/>
              <a:buChar char="∙"/>
            </a:pPr>
            <a:r>
              <a:rPr lang="en-GB" sz="600">
                <a:solidFill>
                  <a:srgbClr val="4F81BD"/>
                </a:solidFill>
              </a:rPr>
              <a:t>Os funcionários públicos podem apoiar a revogação das leis que permitem a restrição da capacidade legal de uma pessoa e apoiar a criação de leis e políticas que respeitem e garantam o direito das pessoas com deficiência de tomar decisões e de ter acesso a mecanismos de tomada de decisão apoiada. </a:t>
            </a:r>
            <a:endParaRPr/>
          </a:p>
          <a:p>
            <a:pPr marL="114300" marR="60325" lvl="0" indent="-114300" algn="l" rtl="0">
              <a:spcBef>
                <a:spcPts val="0"/>
              </a:spcBef>
              <a:spcAft>
                <a:spcPts val="0"/>
              </a:spcAft>
              <a:buClr>
                <a:srgbClr val="4F81BD"/>
              </a:buClr>
              <a:buSzPts val="600"/>
              <a:buFont typeface="Noto Sans Symbols"/>
              <a:buChar char="∙"/>
            </a:pPr>
            <a:r>
              <a:rPr lang="en-GB" sz="600">
                <a:solidFill>
                  <a:srgbClr val="4F81BD"/>
                </a:solidFill>
              </a:rPr>
              <a:t>Os funcionários públicos e os membros da polícia podem fornecer informações sobre direitos e procedimentos legais num formato de fácil leitura/braille/áudio. </a:t>
            </a:r>
            <a:endParaRPr/>
          </a:p>
          <a:p>
            <a:pPr marL="114300" marR="60325" lvl="0" indent="-114300" algn="l" rtl="0">
              <a:spcBef>
                <a:spcPts val="0"/>
              </a:spcBef>
              <a:spcAft>
                <a:spcPts val="0"/>
              </a:spcAft>
              <a:buClr>
                <a:srgbClr val="4F81BD"/>
              </a:buClr>
              <a:buSzPts val="600"/>
              <a:buFont typeface="Noto Sans Symbols"/>
              <a:buChar char="∙"/>
            </a:pPr>
            <a:r>
              <a:rPr lang="en-GB" sz="600">
                <a:solidFill>
                  <a:srgbClr val="4F81BD"/>
                </a:solidFill>
              </a:rPr>
              <a:t>Os professores podem apoiar as pessoas no acesso aos recursos de que necessitam quando procuram informações sobre temas específicos.</a:t>
            </a:r>
            <a:endParaRPr/>
          </a:p>
          <a:p>
            <a:pPr marL="114300" marR="60325" lvl="0" indent="-114300" algn="l" rtl="0">
              <a:spcBef>
                <a:spcPts val="0"/>
              </a:spcBef>
              <a:spcAft>
                <a:spcPts val="0"/>
              </a:spcAft>
              <a:buClr>
                <a:srgbClr val="4F81BD"/>
              </a:buClr>
              <a:buSzPts val="600"/>
              <a:buFont typeface="Noto Sans Symbols"/>
              <a:buChar char="∙"/>
            </a:pPr>
            <a:r>
              <a:rPr lang="en-GB" sz="600">
                <a:solidFill>
                  <a:srgbClr val="4F81BD"/>
                </a:solidFill>
              </a:rPr>
              <a:t>Os líderes religiosos e comunitários podem fornecer orientação espiritual quando as pessoas os procuram para aconselhamento..</a:t>
            </a:r>
            <a:endParaRPr sz="600">
              <a:latin typeface="Calibri"/>
              <a:ea typeface="Calibri"/>
              <a:cs typeface="Calibri"/>
              <a:sym typeface="Calibri"/>
            </a:endParaRPr>
          </a:p>
          <a:p>
            <a:pPr marL="0" marR="60325" lvl="0" indent="0" algn="just" rtl="0">
              <a:lnSpc>
                <a:spcPct val="115000"/>
              </a:lnSpc>
              <a:spcBef>
                <a:spcPts val="0"/>
              </a:spcBef>
              <a:spcAft>
                <a:spcPts val="0"/>
              </a:spcAft>
              <a:buClr>
                <a:srgbClr val="4F81BD"/>
              </a:buClr>
              <a:buSzPts val="600"/>
              <a:buFont typeface="Calibri"/>
              <a:buNone/>
            </a:pPr>
            <a:r>
              <a:rPr lang="en-GB" sz="600" b="1" u="sng">
                <a:solidFill>
                  <a:srgbClr val="4F81BD"/>
                </a:solidFill>
                <a:latin typeface="Calibri"/>
                <a:ea typeface="Calibri"/>
                <a:cs typeface="Calibri"/>
                <a:sym typeface="Calibri"/>
              </a:rPr>
              <a:t>Possíveis respostas em relação ao Artigo 16: </a:t>
            </a:r>
            <a:endParaRPr sz="600">
              <a:latin typeface="Calibri"/>
              <a:ea typeface="Calibri"/>
              <a:cs typeface="Calibri"/>
              <a:sym typeface="Calibri"/>
            </a:endParaRPr>
          </a:p>
          <a:p>
            <a:pPr marL="0" marR="60325" lvl="0" indent="0" algn="l" rtl="0">
              <a:lnSpc>
                <a:spcPct val="100000"/>
              </a:lnSpc>
              <a:spcBef>
                <a:spcPts val="300"/>
              </a:spcBef>
              <a:spcAft>
                <a:spcPts val="0"/>
              </a:spcAft>
              <a:buClr>
                <a:schemeClr val="dk1"/>
              </a:buClr>
              <a:buSzPts val="1200"/>
              <a:buFont typeface="Calibri"/>
              <a:buNone/>
            </a:pPr>
            <a:r>
              <a:rPr lang="en-GB" sz="1200" u="sng">
                <a:solidFill>
                  <a:schemeClr val="dk1"/>
                </a:solidFill>
                <a:latin typeface="Calibri"/>
                <a:ea typeface="Calibri"/>
                <a:cs typeface="Calibri"/>
                <a:sym typeface="Calibri"/>
              </a:rPr>
              <a:t>Possíveis respostas de pessoas com deficiências psicossociais, intelectuais ou cognitivas:</a:t>
            </a:r>
            <a:endParaRPr sz="600"/>
          </a:p>
          <a:p>
            <a:pPr marL="171450" lvl="0" indent="-171450" algn="l" rtl="0">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Lutar para mudar as leis que permitem que a exploração, a violência e o abuso sejam perpetuados contra nós. </a:t>
            </a:r>
            <a:endParaRPr/>
          </a:p>
          <a:p>
            <a:pPr marL="0" lvl="0" indent="0" algn="l" rtl="0">
              <a:spcBef>
                <a:spcPts val="0"/>
              </a:spcBef>
              <a:spcAft>
                <a:spcPts val="0"/>
              </a:spcAft>
              <a:buNone/>
            </a:pPr>
            <a:r>
              <a:rPr lang="en-GB" sz="1200">
                <a:solidFill>
                  <a:schemeClr val="dk1"/>
                </a:solidFill>
                <a:latin typeface="Calibri"/>
                <a:ea typeface="Calibri"/>
                <a:cs typeface="Calibri"/>
                <a:sym typeface="Calibri"/>
              </a:rPr>
              <a:t>• Se acharmos que estamos sofrendo abusos, devemos informar a alguém que seja de confiança e também apresentar uma denúncia sobre isso. </a:t>
            </a:r>
            <a:endParaRPr/>
          </a:p>
          <a:p>
            <a:pPr marL="0" lvl="0" indent="0" algn="l" rtl="0">
              <a:spcBef>
                <a:spcPts val="0"/>
              </a:spcBef>
              <a:spcAft>
                <a:spcPts val="0"/>
              </a:spcAft>
              <a:buNone/>
            </a:pPr>
            <a:r>
              <a:rPr lang="en-GB" sz="1200">
                <a:solidFill>
                  <a:schemeClr val="dk1"/>
                </a:solidFill>
                <a:latin typeface="Calibri"/>
                <a:ea typeface="Calibri"/>
                <a:cs typeface="Calibri"/>
                <a:sym typeface="Calibri"/>
              </a:rPr>
              <a:t>• Ajudar outros que possam estar sofrendo abusos, apoiando-os a reportar esses abusos. </a:t>
            </a:r>
            <a:endParaRPr/>
          </a:p>
          <a:p>
            <a:pPr marL="0" lvl="0" indent="0" algn="l" rtl="0">
              <a:spcBef>
                <a:spcPts val="0"/>
              </a:spcBef>
              <a:spcAft>
                <a:spcPts val="0"/>
              </a:spcAft>
              <a:buNone/>
            </a:pPr>
            <a:r>
              <a:rPr lang="en-GB" sz="1200">
                <a:solidFill>
                  <a:schemeClr val="dk1"/>
                </a:solidFill>
                <a:latin typeface="Calibri"/>
                <a:ea typeface="Calibri"/>
                <a:cs typeface="Calibri"/>
                <a:sym typeface="Calibri"/>
              </a:rPr>
              <a:t>• Chamar a atenção para nossas preocupações e necessidades específicas, incluindo questões baseadas em gênero, relacionadas à prevenção e ao enfrentamento de abusos. </a:t>
            </a:r>
            <a:endParaRPr sz="600">
              <a:latin typeface="Calibri"/>
              <a:ea typeface="Calibri"/>
              <a:cs typeface="Calibri"/>
              <a:sym typeface="Calibri"/>
            </a:endParaRPr>
          </a:p>
          <a:p>
            <a:pPr marL="0" marR="60325" lvl="0" indent="0" algn="l" rtl="0">
              <a:lnSpc>
                <a:spcPct val="115000"/>
              </a:lnSpc>
              <a:spcBef>
                <a:spcPts val="0"/>
              </a:spcBef>
              <a:spcAft>
                <a:spcPts val="0"/>
              </a:spcAft>
              <a:buClr>
                <a:schemeClr val="dk1"/>
              </a:buClr>
              <a:buSzPts val="1200"/>
              <a:buFont typeface="Calibri"/>
              <a:buNone/>
            </a:pPr>
            <a:r>
              <a:rPr lang="en-GB" sz="1200" u="sng">
                <a:solidFill>
                  <a:schemeClr val="dk1"/>
                </a:solidFill>
                <a:latin typeface="Calibri"/>
                <a:ea typeface="Calibri"/>
                <a:cs typeface="Calibri"/>
                <a:sym typeface="Calibri"/>
              </a:rPr>
              <a:t>Possíveis respostas dos profissionais de saúde mental e outros profissionais</a:t>
            </a:r>
            <a:r>
              <a:rPr lang="en-GB" sz="600" u="sng">
                <a:solidFill>
                  <a:srgbClr val="4F81BD"/>
                </a:solidFill>
                <a:latin typeface="Calibri"/>
                <a:ea typeface="Calibri"/>
                <a:cs typeface="Calibri"/>
                <a:sym typeface="Calibri"/>
              </a:rPr>
              <a:t>:</a:t>
            </a:r>
            <a:endParaRPr sz="600">
              <a:latin typeface="Calibri"/>
              <a:ea typeface="Calibri"/>
              <a:cs typeface="Calibri"/>
              <a:sym typeface="Calibri"/>
            </a:endParaRPr>
          </a:p>
          <a:p>
            <a:pPr marL="171450" lvl="0" indent="-171450" algn="l" rtl="0">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Sempre tratar as pessoas com respeito e dignidade, independentemente de deficiência, gênero, idade ou outros fatores. </a:t>
            </a:r>
            <a:endParaRPr/>
          </a:p>
          <a:p>
            <a:pPr marL="0" lvl="0" indent="0" algn="l" rtl="0">
              <a:spcBef>
                <a:spcPts val="0"/>
              </a:spcBef>
              <a:spcAft>
                <a:spcPts val="0"/>
              </a:spcAft>
              <a:buNone/>
            </a:pPr>
            <a:r>
              <a:rPr lang="en-GB" sz="1200">
                <a:solidFill>
                  <a:schemeClr val="dk1"/>
                </a:solidFill>
                <a:latin typeface="Calibri"/>
                <a:ea typeface="Calibri"/>
                <a:cs typeface="Calibri"/>
                <a:sym typeface="Calibri"/>
              </a:rPr>
              <a:t>• Participar de treinamentos para eliminar a violência, o abuso e as práticas coercitivas de nossa prática. </a:t>
            </a:r>
            <a:endParaRPr/>
          </a:p>
          <a:p>
            <a:pPr marL="0" lvl="0" indent="0" algn="l" rtl="0">
              <a:spcBef>
                <a:spcPts val="0"/>
              </a:spcBef>
              <a:spcAft>
                <a:spcPts val="0"/>
              </a:spcAft>
              <a:buNone/>
            </a:pPr>
            <a:r>
              <a:rPr lang="en-GB" sz="1200">
                <a:solidFill>
                  <a:schemeClr val="dk1"/>
                </a:solidFill>
                <a:latin typeface="Calibri"/>
                <a:ea typeface="Calibri"/>
                <a:cs typeface="Calibri"/>
                <a:sym typeface="Calibri"/>
              </a:rPr>
              <a:t>• Garantir que as pessoas não tenham medo de reportar abusos e que sejam ouvidas. </a:t>
            </a:r>
            <a:endParaRPr/>
          </a:p>
          <a:p>
            <a:pPr marL="0" lvl="0" indent="0" algn="l" rtl="0">
              <a:spcBef>
                <a:spcPts val="0"/>
              </a:spcBef>
              <a:spcAft>
                <a:spcPts val="0"/>
              </a:spcAft>
              <a:buNone/>
            </a:pPr>
            <a:r>
              <a:rPr lang="en-GB" sz="1200">
                <a:solidFill>
                  <a:schemeClr val="dk1"/>
                </a:solidFill>
                <a:latin typeface="Calibri"/>
                <a:ea typeface="Calibri"/>
                <a:cs typeface="Calibri"/>
                <a:sym typeface="Calibri"/>
              </a:rPr>
              <a:t>• Garantir que nossas respostas aos comportamentos que consideramos desafiadores nunca envolvam o uso da força e coerção ou ferir a pessoa. </a:t>
            </a:r>
            <a:endParaRPr/>
          </a:p>
          <a:p>
            <a:pPr marL="0" lvl="0" indent="0" algn="l" rtl="0">
              <a:spcBef>
                <a:spcPts val="0"/>
              </a:spcBef>
              <a:spcAft>
                <a:spcPts val="0"/>
              </a:spcAft>
              <a:buNone/>
            </a:pPr>
            <a:r>
              <a:rPr lang="en-GB" sz="1200">
                <a:solidFill>
                  <a:schemeClr val="dk1"/>
                </a:solidFill>
                <a:latin typeface="Calibri"/>
                <a:ea typeface="Calibri"/>
                <a:cs typeface="Calibri"/>
                <a:sym typeface="Calibri"/>
              </a:rPr>
              <a:t>• Permitir que protetores e defensores independentes dos direitos humanos tenham acesso a serviços para apoiar as pessoas na apresentação de denúncias. </a:t>
            </a:r>
            <a:endParaRPr/>
          </a:p>
          <a:p>
            <a:pPr marL="0" lvl="0" indent="0" algn="l" rtl="0">
              <a:spcBef>
                <a:spcPts val="0"/>
              </a:spcBef>
              <a:spcAft>
                <a:spcPts val="0"/>
              </a:spcAft>
              <a:buNone/>
            </a:pPr>
            <a:r>
              <a:rPr lang="en-GB" sz="1200">
                <a:solidFill>
                  <a:schemeClr val="dk1"/>
                </a:solidFill>
                <a:latin typeface="Calibri"/>
                <a:ea typeface="Calibri"/>
                <a:cs typeface="Calibri"/>
                <a:sym typeface="Calibri"/>
              </a:rPr>
              <a:t>• Estabelecer mecanismos de denúncia de fácil acesso e garantir que as alegações de abusos sejam minuciosamente investigadas e remediadas. </a:t>
            </a:r>
            <a:endParaRPr/>
          </a:p>
          <a:p>
            <a:pPr marL="0" lvl="0" indent="0" algn="l" rtl="0">
              <a:spcBef>
                <a:spcPts val="0"/>
              </a:spcBef>
              <a:spcAft>
                <a:spcPts val="0"/>
              </a:spcAft>
              <a:buNone/>
            </a:pPr>
            <a:r>
              <a:rPr lang="en-GB" sz="1200">
                <a:solidFill>
                  <a:schemeClr val="dk1"/>
                </a:solidFill>
                <a:latin typeface="Calibri"/>
                <a:ea typeface="Calibri"/>
                <a:cs typeface="Calibri"/>
                <a:sym typeface="Calibri"/>
              </a:rPr>
              <a:t>• Solicitar mais recursos e treinamento (por exemplo, sobre técnicas de desescalada para evitar ou gerenciar crises). </a:t>
            </a:r>
            <a:endParaRPr/>
          </a:p>
          <a:p>
            <a:pPr marL="0" lvl="0" indent="0" algn="l" rtl="0">
              <a:spcBef>
                <a:spcPts val="0"/>
              </a:spcBef>
              <a:spcAft>
                <a:spcPts val="0"/>
              </a:spcAft>
              <a:buNone/>
            </a:pPr>
            <a:r>
              <a:rPr lang="en-GB" sz="1200">
                <a:solidFill>
                  <a:schemeClr val="dk1"/>
                </a:solidFill>
                <a:latin typeface="Calibri"/>
                <a:ea typeface="Calibri"/>
                <a:cs typeface="Calibri"/>
                <a:sym typeface="Calibri"/>
              </a:rPr>
              <a:t>• Assegurar que nossos colegas mantenham os princípios da CDPD em seu trabalho, tratando todas as pessoas como iguais e sem discriminação</a:t>
            </a:r>
            <a:r>
              <a:rPr lang="en-GB" sz="600">
                <a:solidFill>
                  <a:srgbClr val="4F81BD"/>
                </a:solidFill>
                <a:latin typeface="Calibri"/>
                <a:ea typeface="Calibri"/>
                <a:cs typeface="Calibri"/>
                <a:sym typeface="Calibri"/>
              </a:rPr>
              <a:t>.</a:t>
            </a:r>
            <a:endParaRPr sz="600"/>
          </a:p>
          <a:p>
            <a:pPr marL="0" marR="60325" lvl="0" indent="0" algn="l" rtl="0">
              <a:lnSpc>
                <a:spcPct val="115000"/>
              </a:lnSpc>
              <a:spcBef>
                <a:spcPts val="0"/>
              </a:spcBef>
              <a:spcAft>
                <a:spcPts val="0"/>
              </a:spcAft>
              <a:buClr>
                <a:schemeClr val="dk1"/>
              </a:buClr>
              <a:buSzPts val="1200"/>
              <a:buFont typeface="Calibri"/>
              <a:buNone/>
            </a:pPr>
            <a:r>
              <a:rPr lang="en-GB" sz="1200" u="sng">
                <a:solidFill>
                  <a:schemeClr val="dk1"/>
                </a:solidFill>
                <a:latin typeface="Calibri"/>
                <a:ea typeface="Calibri"/>
                <a:cs typeface="Calibri"/>
                <a:sym typeface="Calibri"/>
              </a:rPr>
              <a:t>Possíveis respostas de familiares e outros parceiros de cuidados</a:t>
            </a:r>
            <a:r>
              <a:rPr lang="en-GB" sz="600" u="sng">
                <a:solidFill>
                  <a:srgbClr val="4F81BD"/>
                </a:solidFill>
                <a:latin typeface="Calibri"/>
                <a:ea typeface="Calibri"/>
                <a:cs typeface="Calibri"/>
                <a:sym typeface="Calibri"/>
              </a:rPr>
              <a:t>:</a:t>
            </a:r>
            <a:endParaRPr sz="1200">
              <a:solidFill>
                <a:schemeClr val="dk1"/>
              </a:solidFill>
              <a:latin typeface="Calibri"/>
              <a:ea typeface="Calibri"/>
              <a:cs typeface="Calibri"/>
              <a:sym typeface="Calibri"/>
            </a:endParaRPr>
          </a:p>
          <a:p>
            <a:pPr marL="171450" lvl="0" indent="-171450" algn="l" rtl="0">
              <a:spcBef>
                <a:spcPts val="30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Garantir que não estejamos nos comportando de forma abusiva. </a:t>
            </a:r>
            <a:endParaRPr/>
          </a:p>
          <a:p>
            <a:pPr marL="0" lvl="0" indent="0" algn="l" rtl="0">
              <a:spcBef>
                <a:spcPts val="0"/>
              </a:spcBef>
              <a:spcAft>
                <a:spcPts val="0"/>
              </a:spcAft>
              <a:buNone/>
            </a:pPr>
            <a:r>
              <a:rPr lang="en-GB" sz="1200">
                <a:solidFill>
                  <a:schemeClr val="dk1"/>
                </a:solidFill>
                <a:latin typeface="Calibri"/>
                <a:ea typeface="Calibri"/>
                <a:cs typeface="Calibri"/>
                <a:sym typeface="Calibri"/>
              </a:rPr>
              <a:t>• Ter cuidado com a forma como nossos parentes estão sendo tratados pelas pessoas envolvidas em seus cuidados e apoio. </a:t>
            </a:r>
            <a:endParaRPr/>
          </a:p>
          <a:p>
            <a:pPr marL="0" lvl="0" indent="0" algn="l" rtl="0">
              <a:spcBef>
                <a:spcPts val="0"/>
              </a:spcBef>
              <a:spcAft>
                <a:spcPts val="0"/>
              </a:spcAft>
              <a:buNone/>
            </a:pPr>
            <a:r>
              <a:rPr lang="en-GB" sz="1200">
                <a:solidFill>
                  <a:schemeClr val="dk1"/>
                </a:solidFill>
                <a:latin typeface="Calibri"/>
                <a:ea typeface="Calibri"/>
                <a:cs typeface="Calibri"/>
                <a:sym typeface="Calibri"/>
              </a:rPr>
              <a:t>• Se estivermos preocupados com quaisquer maus-tratos ou abusos, devemos procurar alguém que possa ajudar. </a:t>
            </a:r>
            <a:endParaRPr/>
          </a:p>
          <a:p>
            <a:pPr marL="0" lvl="0" indent="0" algn="l" rtl="0">
              <a:spcBef>
                <a:spcPts val="0"/>
              </a:spcBef>
              <a:spcAft>
                <a:spcPts val="0"/>
              </a:spcAft>
              <a:buNone/>
            </a:pPr>
            <a:r>
              <a:rPr lang="en-GB" sz="1200">
                <a:solidFill>
                  <a:schemeClr val="dk1"/>
                </a:solidFill>
                <a:latin typeface="Calibri"/>
                <a:ea typeface="Calibri"/>
                <a:cs typeface="Calibri"/>
                <a:sym typeface="Calibri"/>
              </a:rPr>
              <a:t>• Pedir para participar ativamente do treinamento de pessoal a fim de promover o respeito pelos direitos das pessoas com deficiência</a:t>
            </a:r>
            <a:r>
              <a:rPr lang="en-GB" sz="600">
                <a:solidFill>
                  <a:srgbClr val="4F81BD"/>
                </a:solidFill>
                <a:latin typeface="Calibri"/>
                <a:ea typeface="Calibri"/>
                <a:cs typeface="Calibri"/>
                <a:sym typeface="Calibri"/>
              </a:rPr>
              <a:t>.</a:t>
            </a:r>
            <a:endParaRPr sz="600">
              <a:latin typeface="Calibri"/>
              <a:ea typeface="Calibri"/>
              <a:cs typeface="Calibri"/>
              <a:sym typeface="Calibri"/>
            </a:endParaRPr>
          </a:p>
          <a:p>
            <a:pPr marL="0" marR="60325" lvl="0" indent="0" algn="l" rtl="0">
              <a:lnSpc>
                <a:spcPct val="115000"/>
              </a:lnSpc>
              <a:spcBef>
                <a:spcPts val="0"/>
              </a:spcBef>
              <a:spcAft>
                <a:spcPts val="0"/>
              </a:spcAft>
              <a:buClr>
                <a:schemeClr val="dk1"/>
              </a:buClr>
              <a:buSzPts val="1200"/>
              <a:buFont typeface="Calibri"/>
              <a:buNone/>
            </a:pPr>
            <a:r>
              <a:rPr lang="en-GB" sz="1200" u="sng">
                <a:solidFill>
                  <a:schemeClr val="dk1"/>
                </a:solidFill>
                <a:latin typeface="Calibri"/>
                <a:ea typeface="Calibri"/>
                <a:cs typeface="Calibri"/>
                <a:sym typeface="Calibri"/>
              </a:rPr>
              <a:t>Possíveis respostas de outros grupos representados</a:t>
            </a:r>
            <a:r>
              <a:rPr lang="en-GB" sz="600" u="sng">
                <a:solidFill>
                  <a:srgbClr val="4F81BD"/>
                </a:solidFill>
                <a:latin typeface="Calibri"/>
                <a:ea typeface="Calibri"/>
                <a:cs typeface="Calibri"/>
                <a:sym typeface="Calibri"/>
              </a:rPr>
              <a:t>:</a:t>
            </a:r>
            <a:endParaRPr sz="600">
              <a:latin typeface="Calibri"/>
              <a:ea typeface="Calibri"/>
              <a:cs typeface="Calibri"/>
              <a:sym typeface="Calibri"/>
            </a:endParaRPr>
          </a:p>
          <a:p>
            <a:pPr marL="171450" lvl="0" indent="-171450" algn="l" rtl="0">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Os apoiadores entre pares podem apoiar as pessoas no acesso aos mecanismos de denúncia e podem fornecer apoio emocional e prático para as pessoas que sofreram abusos. </a:t>
            </a:r>
            <a:endParaRPr/>
          </a:p>
          <a:p>
            <a:pPr marL="0" lvl="0" indent="0" algn="l" rtl="0">
              <a:spcBef>
                <a:spcPts val="0"/>
              </a:spcBef>
              <a:spcAft>
                <a:spcPts val="0"/>
              </a:spcAft>
              <a:buNone/>
            </a:pPr>
            <a:r>
              <a:rPr lang="en-GB" sz="1200">
                <a:solidFill>
                  <a:schemeClr val="dk1"/>
                </a:solidFill>
                <a:latin typeface="Calibri"/>
                <a:ea typeface="Calibri"/>
                <a:cs typeface="Calibri"/>
                <a:sym typeface="Calibri"/>
              </a:rPr>
              <a:t>• Os defensores podem organizar treinamentos para prevenir, identificar e denunciar abusos e para destacar como gênero, idade e outros fatores diversos precisam ser considerados ao fazê-lo. </a:t>
            </a:r>
            <a:endParaRPr/>
          </a:p>
          <a:p>
            <a:pPr marL="0" lvl="0" indent="0" algn="l" rtl="0">
              <a:spcBef>
                <a:spcPts val="0"/>
              </a:spcBef>
              <a:spcAft>
                <a:spcPts val="0"/>
              </a:spcAft>
              <a:buNone/>
            </a:pPr>
            <a:r>
              <a:rPr lang="en-GB" sz="1200">
                <a:solidFill>
                  <a:schemeClr val="dk1"/>
                </a:solidFill>
                <a:latin typeface="Calibri"/>
                <a:ea typeface="Calibri"/>
                <a:cs typeface="Calibri"/>
                <a:sym typeface="Calibri"/>
              </a:rPr>
              <a:t>• Os advogados podem apoiar as pessoas em processos legais quando elas forem abusadas e podem ajudá-las a obter soluções para suas denúncias. </a:t>
            </a:r>
            <a:endParaRPr/>
          </a:p>
          <a:p>
            <a:pPr marL="0" lvl="0" indent="0" algn="l" rtl="0">
              <a:spcBef>
                <a:spcPts val="0"/>
              </a:spcBef>
              <a:spcAft>
                <a:spcPts val="0"/>
              </a:spcAft>
              <a:buNone/>
            </a:pPr>
            <a:r>
              <a:rPr lang="en-GB" sz="1200">
                <a:solidFill>
                  <a:schemeClr val="dk1"/>
                </a:solidFill>
                <a:latin typeface="Calibri"/>
                <a:ea typeface="Calibri"/>
                <a:cs typeface="Calibri"/>
                <a:sym typeface="Calibri"/>
              </a:rPr>
              <a:t>• Funcionários públicos podem revogar leis e regulamentos que permitem práticas coercitivas em serviços, incluindo internação, tratamento não consensual, isolamento e contenção. </a:t>
            </a:r>
            <a:endParaRPr/>
          </a:p>
          <a:p>
            <a:pPr marL="0" lvl="0" indent="0" algn="l" rtl="0">
              <a:spcBef>
                <a:spcPts val="0"/>
              </a:spcBef>
              <a:spcAft>
                <a:spcPts val="0"/>
              </a:spcAft>
              <a:buNone/>
            </a:pPr>
            <a:r>
              <a:rPr lang="en-GB" sz="1200">
                <a:solidFill>
                  <a:schemeClr val="dk1"/>
                </a:solidFill>
                <a:latin typeface="Calibri"/>
                <a:ea typeface="Calibri"/>
                <a:cs typeface="Calibri"/>
                <a:sym typeface="Calibri"/>
              </a:rPr>
              <a:t>• Os funcionários públicos podem criar e financiar mecanismos para monitorar serviços para pessoas com deficiências psicossociais, intelectuais ou cognitivas para garantir que padrões de alta qualidade de cuidados e direitos humanos estejam sendo respeitados.</a:t>
            </a:r>
            <a:endParaRPr/>
          </a:p>
          <a:p>
            <a:pPr marL="171450" lvl="0" indent="-171450" algn="l" rtl="0">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Os funcionários públicos podem assegurar que leis e mecanismos estejam em vigor para garantir que qualquer pessoa que viole este direito seja responsável e enfrente a justiça. </a:t>
            </a:r>
            <a:endParaRPr/>
          </a:p>
          <a:p>
            <a:pPr marL="171450" lvl="0" indent="-171450" algn="l" rtl="0">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Os funcionários públicos podem pressionar para o desenvolvimento de diretivas claras sobre a forma correta de administrar situações de crise e sobre como evitar práticas coercitivas, violência e abuso. </a:t>
            </a:r>
            <a:endParaRPr/>
          </a:p>
          <a:p>
            <a:pPr marL="171450" lvl="0" indent="-171450" algn="l" rtl="0">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Os funcionários públicos podem fornecer recursos financeiros e outros recursos necessários para treinamento e apoio aos profissionais de saúde mental e outros profissionais. </a:t>
            </a:r>
            <a:endParaRPr/>
          </a:p>
          <a:p>
            <a:pPr marL="171450" lvl="0" indent="-171450" algn="l" rtl="0">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Os membros da força policial podem garantir que as pessoas com deficiência tenham acesso aos procedimentos para denunciar abusos e que os abusos sejam devidamente investigados. </a:t>
            </a:r>
            <a:endParaRPr/>
          </a:p>
          <a:p>
            <a:pPr marL="171450" lvl="0" indent="-171450" algn="l" rtl="0">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Os professores podem educar sobre a importância de respeitar uns aos outros e não tolerar qualquer forma de intimidação. </a:t>
            </a:r>
            <a:endParaRPr/>
          </a:p>
          <a:p>
            <a:pPr marL="171450" lvl="0" indent="-171450" algn="l" rtl="0">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Os líderes religiosos e comunitários podem garantir que tenham tempo para encontrar pessoas que sofreram abusos e dar apoio a elas. </a:t>
            </a:r>
            <a:endParaRPr/>
          </a:p>
          <a:p>
            <a:pPr marL="0" marR="60325" lvl="0" indent="0" algn="just" rtl="0">
              <a:lnSpc>
                <a:spcPct val="115000"/>
              </a:lnSpc>
              <a:spcBef>
                <a:spcPts val="0"/>
              </a:spcBef>
              <a:spcAft>
                <a:spcPts val="0"/>
              </a:spcAft>
              <a:buClr>
                <a:srgbClr val="4F81BD"/>
              </a:buClr>
              <a:buSzPts val="600"/>
              <a:buFont typeface="Calibri"/>
              <a:buNone/>
            </a:pPr>
            <a:r>
              <a:rPr lang="en-GB" sz="600" b="1" u="sng">
                <a:solidFill>
                  <a:srgbClr val="4F81BD"/>
                </a:solidFill>
                <a:latin typeface="Calibri"/>
                <a:ea typeface="Calibri"/>
                <a:cs typeface="Calibri"/>
                <a:sym typeface="Calibri"/>
              </a:rPr>
              <a:t>Possíveis respostas em relação ao Artigo 19 </a:t>
            </a:r>
            <a:endParaRPr sz="600">
              <a:latin typeface="Calibri"/>
              <a:ea typeface="Calibri"/>
              <a:cs typeface="Calibri"/>
              <a:sym typeface="Calibri"/>
            </a:endParaRPr>
          </a:p>
          <a:p>
            <a:pPr marL="0" marR="0" lvl="0" indent="0" algn="l" rtl="0">
              <a:lnSpc>
                <a:spcPct val="115000"/>
              </a:lnSpc>
              <a:spcBef>
                <a:spcPts val="300"/>
              </a:spcBef>
              <a:spcAft>
                <a:spcPts val="0"/>
              </a:spcAft>
              <a:buClr>
                <a:schemeClr val="dk1"/>
              </a:buClr>
              <a:buSzPts val="1200"/>
              <a:buFont typeface="Calibri"/>
              <a:buNone/>
            </a:pPr>
            <a:r>
              <a:rPr lang="en-GB" sz="1200" u="sng">
                <a:solidFill>
                  <a:schemeClr val="dk1"/>
                </a:solidFill>
                <a:latin typeface="Calibri"/>
                <a:ea typeface="Calibri"/>
                <a:cs typeface="Calibri"/>
                <a:sym typeface="Calibri"/>
              </a:rPr>
              <a:t>Possíveis respostas de pessoas com deficiências psicossociais, intelectuais ou cognitivas</a:t>
            </a:r>
            <a:r>
              <a:rPr lang="en-GB" sz="600" u="sng">
                <a:solidFill>
                  <a:srgbClr val="4F81BD"/>
                </a:solidFill>
                <a:latin typeface="Calibri"/>
                <a:ea typeface="Calibri"/>
                <a:cs typeface="Calibri"/>
                <a:sym typeface="Calibri"/>
              </a:rPr>
              <a:t>:</a:t>
            </a:r>
            <a:endParaRPr sz="600">
              <a:latin typeface="Calibri"/>
              <a:ea typeface="Calibri"/>
              <a:cs typeface="Calibri"/>
              <a:sym typeface="Calibri"/>
            </a:endParaRPr>
          </a:p>
          <a:p>
            <a:pPr marL="171450" lvl="0" indent="-171450" algn="l" rtl="0">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Afirmar nosso direito de viver a vida que queremos, onde queremos e com quem queremos. </a:t>
            </a:r>
            <a:endParaRPr/>
          </a:p>
          <a:p>
            <a:pPr marL="0" lvl="0" indent="0" algn="l" rtl="0">
              <a:spcBef>
                <a:spcPts val="0"/>
              </a:spcBef>
              <a:spcAft>
                <a:spcPts val="0"/>
              </a:spcAft>
              <a:buNone/>
            </a:pPr>
            <a:r>
              <a:rPr lang="en-GB" sz="1200">
                <a:solidFill>
                  <a:schemeClr val="dk1"/>
                </a:solidFill>
                <a:latin typeface="Calibri"/>
                <a:ea typeface="Calibri"/>
                <a:cs typeface="Calibri"/>
                <a:sym typeface="Calibri"/>
              </a:rPr>
              <a:t>• Defender que todas as instalações e serviços em nossa comunidade sejam acessíveis para nós. </a:t>
            </a:r>
            <a:endParaRPr/>
          </a:p>
          <a:p>
            <a:pPr marL="0" lvl="0" indent="0" algn="l" rtl="0">
              <a:spcBef>
                <a:spcPts val="0"/>
              </a:spcBef>
              <a:spcAft>
                <a:spcPts val="0"/>
              </a:spcAft>
              <a:buNone/>
            </a:pPr>
            <a:r>
              <a:rPr lang="en-GB" sz="1200">
                <a:solidFill>
                  <a:schemeClr val="dk1"/>
                </a:solidFill>
                <a:latin typeface="Calibri"/>
                <a:ea typeface="Calibri"/>
                <a:cs typeface="Calibri"/>
                <a:sym typeface="Calibri"/>
              </a:rPr>
              <a:t>• Buscar ajuda de advogados e defensores quando estivermos separados de nossa comunidade (por exemplo, devido à internação forçada nos serviços de saúde mental, por falta de opções de vida independente ou comunitária, etc.).</a:t>
            </a:r>
            <a:endParaRPr sz="600">
              <a:latin typeface="Calibri"/>
              <a:ea typeface="Calibri"/>
              <a:cs typeface="Calibri"/>
              <a:sym typeface="Calibri"/>
            </a:endParaRPr>
          </a:p>
          <a:p>
            <a:pPr marL="0" marR="60325" lvl="0" indent="0" algn="l" rtl="0">
              <a:lnSpc>
                <a:spcPct val="115000"/>
              </a:lnSpc>
              <a:spcBef>
                <a:spcPts val="0"/>
              </a:spcBef>
              <a:spcAft>
                <a:spcPts val="0"/>
              </a:spcAft>
              <a:buClr>
                <a:schemeClr val="dk1"/>
              </a:buClr>
              <a:buSzPts val="1200"/>
              <a:buFont typeface="Calibri"/>
              <a:buNone/>
            </a:pPr>
            <a:r>
              <a:rPr lang="en-GB" sz="1200" u="sng">
                <a:solidFill>
                  <a:schemeClr val="dk1"/>
                </a:solidFill>
                <a:latin typeface="Calibri"/>
                <a:ea typeface="Calibri"/>
                <a:cs typeface="Calibri"/>
                <a:sym typeface="Calibri"/>
              </a:rPr>
              <a:t>Possíveis respostas dos profissionais de saúde mental e outros profissionais </a:t>
            </a:r>
            <a:endParaRPr sz="600">
              <a:latin typeface="Calibri"/>
              <a:ea typeface="Calibri"/>
              <a:cs typeface="Calibri"/>
              <a:sym typeface="Calibri"/>
            </a:endParaRPr>
          </a:p>
          <a:p>
            <a:pPr marL="171450" lvl="0" indent="-171450" algn="l" rtl="0">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Garantir que nossos serviços respeitem o direito das pessoas de viver na comunidade e não as segreguem de sua comunidade, mesmo por curtos períodos de tempo. </a:t>
            </a:r>
            <a:endParaRPr/>
          </a:p>
          <a:p>
            <a:pPr marL="0" lvl="0" indent="0" algn="l" rtl="0">
              <a:spcBef>
                <a:spcPts val="0"/>
              </a:spcBef>
              <a:spcAft>
                <a:spcPts val="0"/>
              </a:spcAft>
              <a:buNone/>
            </a:pPr>
            <a:r>
              <a:rPr lang="en-GB" sz="1200">
                <a:solidFill>
                  <a:schemeClr val="dk1"/>
                </a:solidFill>
                <a:latin typeface="Calibri"/>
                <a:ea typeface="Calibri"/>
                <a:cs typeface="Calibri"/>
                <a:sym typeface="Calibri"/>
              </a:rPr>
              <a:t>• Garantir que nossas práticas sejam respeitosas e apoiem as escolhas e preferências das pessoas em relação ao seu modo de vida e hábitos. </a:t>
            </a:r>
            <a:endParaRPr/>
          </a:p>
          <a:p>
            <a:pPr marL="0" lvl="0" indent="0" algn="l" rtl="0">
              <a:spcBef>
                <a:spcPts val="0"/>
              </a:spcBef>
              <a:spcAft>
                <a:spcPts val="0"/>
              </a:spcAft>
              <a:buNone/>
            </a:pPr>
            <a:r>
              <a:rPr lang="en-GB" sz="1200">
                <a:solidFill>
                  <a:schemeClr val="dk1"/>
                </a:solidFill>
                <a:latin typeface="Calibri"/>
                <a:ea typeface="Calibri"/>
                <a:cs typeface="Calibri"/>
                <a:sym typeface="Calibri"/>
              </a:rPr>
              <a:t>• Garantir que nosso serviço não imponha regras que prejudiquem a identidade e as escolhas das pessoas (por exemplo, rotinas rígidas, atividades impessoais em grupo, roupas uniformes, etc.)</a:t>
            </a:r>
            <a:r>
              <a:rPr lang="en-GB" sz="600">
                <a:solidFill>
                  <a:srgbClr val="4F81BD"/>
                </a:solidFill>
                <a:latin typeface="Calibri"/>
                <a:ea typeface="Calibri"/>
                <a:cs typeface="Calibri"/>
                <a:sym typeface="Calibri"/>
              </a:rPr>
              <a:t>.</a:t>
            </a:r>
            <a:endParaRPr sz="600">
              <a:latin typeface="Calibri"/>
              <a:ea typeface="Calibri"/>
              <a:cs typeface="Calibri"/>
              <a:sym typeface="Calibri"/>
            </a:endParaRPr>
          </a:p>
          <a:p>
            <a:pPr marL="0" marR="60325" lvl="0" indent="0" algn="l" rtl="0">
              <a:lnSpc>
                <a:spcPct val="115000"/>
              </a:lnSpc>
              <a:spcBef>
                <a:spcPts val="0"/>
              </a:spcBef>
              <a:spcAft>
                <a:spcPts val="0"/>
              </a:spcAft>
              <a:buClr>
                <a:schemeClr val="dk1"/>
              </a:buClr>
              <a:buSzPts val="1200"/>
              <a:buFont typeface="Calibri"/>
              <a:buNone/>
            </a:pPr>
            <a:r>
              <a:rPr lang="en-GB" sz="1200" u="sng">
                <a:solidFill>
                  <a:schemeClr val="dk1"/>
                </a:solidFill>
                <a:latin typeface="Calibri"/>
                <a:ea typeface="Calibri"/>
                <a:cs typeface="Calibri"/>
                <a:sym typeface="Calibri"/>
              </a:rPr>
              <a:t>Possíveis respostas de familiares e outros parceiros de cuidados:</a:t>
            </a:r>
            <a:endParaRPr sz="1200">
              <a:solidFill>
                <a:schemeClr val="dk1"/>
              </a:solidFill>
              <a:latin typeface="Calibri"/>
              <a:ea typeface="Calibri"/>
              <a:cs typeface="Calibri"/>
              <a:sym typeface="Calibri"/>
            </a:endParaRPr>
          </a:p>
          <a:p>
            <a:pPr marL="171450" lvl="0" indent="-171450" algn="l" rtl="0">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Respeitar as escolhas cotidianas e o modo de vida dos nossos parentes. </a:t>
            </a:r>
            <a:endParaRPr/>
          </a:p>
          <a:p>
            <a:pPr marL="0" lvl="0" indent="0" algn="l" rtl="0">
              <a:spcBef>
                <a:spcPts val="0"/>
              </a:spcBef>
              <a:spcAft>
                <a:spcPts val="0"/>
              </a:spcAft>
              <a:buNone/>
            </a:pPr>
            <a:r>
              <a:rPr lang="en-GB" sz="1200">
                <a:solidFill>
                  <a:schemeClr val="dk1"/>
                </a:solidFill>
                <a:latin typeface="Calibri"/>
                <a:ea typeface="Calibri"/>
                <a:cs typeface="Calibri"/>
                <a:sym typeface="Calibri"/>
              </a:rPr>
              <a:t>• Apoiar as pessoas no acesso às instalações e serviços na comunidade. </a:t>
            </a:r>
            <a:endParaRPr/>
          </a:p>
          <a:p>
            <a:pPr marL="0" lvl="0" indent="0" algn="l" rtl="0">
              <a:spcBef>
                <a:spcPts val="0"/>
              </a:spcBef>
              <a:spcAft>
                <a:spcPts val="0"/>
              </a:spcAft>
              <a:buNone/>
            </a:pPr>
            <a:r>
              <a:rPr lang="en-GB" sz="1200">
                <a:solidFill>
                  <a:schemeClr val="dk1"/>
                </a:solidFill>
                <a:latin typeface="Calibri"/>
                <a:ea typeface="Calibri"/>
                <a:cs typeface="Calibri"/>
                <a:sym typeface="Calibri"/>
              </a:rPr>
              <a:t>• Apoiar nossos parentes quando é seu desejo (re)conquistar mais independência. </a:t>
            </a:r>
            <a:endParaRPr/>
          </a:p>
          <a:p>
            <a:pPr marL="171450" lvl="0" indent="-171450" algn="l" rtl="0">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Falar com as pessoas da nossa comunidade sobre o direito de nossos parentes de serem incluídos na comunidade</a:t>
            </a:r>
            <a:r>
              <a:rPr lang="en-GB" sz="600">
                <a:solidFill>
                  <a:srgbClr val="4F81BD"/>
                </a:solidFill>
                <a:latin typeface="Calibri"/>
                <a:ea typeface="Calibri"/>
                <a:cs typeface="Calibri"/>
                <a:sym typeface="Calibri"/>
              </a:rPr>
              <a:t>.</a:t>
            </a:r>
            <a:endParaRPr sz="600">
              <a:latin typeface="Calibri"/>
              <a:ea typeface="Calibri"/>
              <a:cs typeface="Calibri"/>
              <a:sym typeface="Calibri"/>
            </a:endParaRPr>
          </a:p>
          <a:p>
            <a:pPr marL="0" marR="60325" lvl="0" indent="0" algn="l" rtl="0">
              <a:lnSpc>
                <a:spcPct val="115000"/>
              </a:lnSpc>
              <a:spcBef>
                <a:spcPts val="0"/>
              </a:spcBef>
              <a:spcAft>
                <a:spcPts val="0"/>
              </a:spcAft>
              <a:buClr>
                <a:schemeClr val="dk1"/>
              </a:buClr>
              <a:buSzPts val="1200"/>
              <a:buFont typeface="Calibri"/>
              <a:buNone/>
            </a:pPr>
            <a:r>
              <a:rPr lang="en-GB" sz="1200" u="sng">
                <a:solidFill>
                  <a:schemeClr val="dk1"/>
                </a:solidFill>
                <a:latin typeface="Calibri"/>
                <a:ea typeface="Calibri"/>
                <a:cs typeface="Calibri"/>
                <a:sym typeface="Calibri"/>
              </a:rPr>
              <a:t>Possíveis respostas de outros grupos representados:</a:t>
            </a:r>
            <a:endParaRPr sz="600">
              <a:latin typeface="Calibri"/>
              <a:ea typeface="Calibri"/>
              <a:cs typeface="Calibri"/>
              <a:sym typeface="Calibri"/>
            </a:endParaRPr>
          </a:p>
          <a:p>
            <a:pPr marL="0" lvl="0" indent="0" algn="l" rtl="0">
              <a:spcBef>
                <a:spcPts val="0"/>
              </a:spcBef>
              <a:spcAft>
                <a:spcPts val="0"/>
              </a:spcAft>
              <a:buNone/>
            </a:pPr>
            <a:r>
              <a:rPr lang="en-GB" sz="1200">
                <a:solidFill>
                  <a:schemeClr val="dk1"/>
                </a:solidFill>
                <a:latin typeface="Calibri"/>
                <a:ea typeface="Calibri"/>
                <a:cs typeface="Calibri"/>
                <a:sym typeface="Calibri"/>
              </a:rPr>
              <a:t>Os apoiadores entre pares podem apoiar as pessoas no acesso à moradia e a outros apoios e serviços de sua escolha. </a:t>
            </a:r>
            <a:endParaRPr/>
          </a:p>
          <a:p>
            <a:pPr marL="0" lvl="0" indent="0" algn="l" rtl="0">
              <a:spcBef>
                <a:spcPts val="0"/>
              </a:spcBef>
              <a:spcAft>
                <a:spcPts val="0"/>
              </a:spcAft>
              <a:buNone/>
            </a:pPr>
            <a:r>
              <a:rPr lang="en-GB" sz="1200">
                <a:solidFill>
                  <a:schemeClr val="dk1"/>
                </a:solidFill>
                <a:latin typeface="Calibri"/>
                <a:ea typeface="Calibri"/>
                <a:cs typeface="Calibri"/>
                <a:sym typeface="Calibri"/>
              </a:rPr>
              <a:t>• Os defensores podem fazer campanha para o fechamento de instituições e o desenvolvimento de serviços comunitários. </a:t>
            </a:r>
            <a:endParaRPr/>
          </a:p>
          <a:p>
            <a:pPr marL="0" lvl="0" indent="0" algn="l" rtl="0">
              <a:spcBef>
                <a:spcPts val="0"/>
              </a:spcBef>
              <a:spcAft>
                <a:spcPts val="0"/>
              </a:spcAft>
              <a:buNone/>
            </a:pPr>
            <a:r>
              <a:rPr lang="en-GB" sz="1200">
                <a:solidFill>
                  <a:schemeClr val="dk1"/>
                </a:solidFill>
                <a:latin typeface="Calibri"/>
                <a:ea typeface="Calibri"/>
                <a:cs typeface="Calibri"/>
                <a:sym typeface="Calibri"/>
              </a:rPr>
              <a:t>• Os advogados podem apoiar as pessoas na obtenção de soluções quando elas tiverem sido segregadas de sua comunidade. </a:t>
            </a:r>
            <a:endParaRPr/>
          </a:p>
          <a:p>
            <a:pPr marL="0" lvl="0" indent="0" algn="l" rtl="0">
              <a:spcBef>
                <a:spcPts val="0"/>
              </a:spcBef>
              <a:spcAft>
                <a:spcPts val="0"/>
              </a:spcAft>
              <a:buNone/>
            </a:pPr>
            <a:r>
              <a:rPr lang="en-GB" sz="1200">
                <a:solidFill>
                  <a:schemeClr val="dk1"/>
                </a:solidFill>
                <a:latin typeface="Calibri"/>
                <a:ea typeface="Calibri"/>
                <a:cs typeface="Calibri"/>
                <a:sym typeface="Calibri"/>
              </a:rPr>
              <a:t>• Funcionários públicos podem apoiar políticas de desinstitucionalização e a criação de uma ampla gama de serviços e apoios comunitários acessíveis às pessoas com deficiência.</a:t>
            </a:r>
            <a:endParaRPr/>
          </a:p>
          <a:p>
            <a:pPr marL="171450" lvl="0" indent="-171450" algn="l" rtl="0">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Os membros da polícia podem garantir que as pessoas com deficiência não sejam abusadas, excluídas ou intimidadas na comunidade. Eles podem receber treinamento sobre como ser abertos e tolerantes com pessoas que demonstram comportamentos incomuns em locais públicos. </a:t>
            </a:r>
            <a:endParaRPr/>
          </a:p>
          <a:p>
            <a:pPr marL="171450" lvl="0" indent="-171450" algn="l" rtl="0">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Os professores podem defender mais apoio para permitir que as crianças com deficiências frequentem a escola. </a:t>
            </a:r>
            <a:endParaRPr/>
          </a:p>
          <a:p>
            <a:pPr marL="171450" lvl="0" indent="-171450" algn="l" rtl="0">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Os líderes religiosos e comunitários podem garantir que todos os espaços e lugares de culto da comunidade sejam acessíveis e abertos a pessoas com todas as variedades de deficiências </a:t>
            </a:r>
            <a:endParaRPr/>
          </a:p>
          <a:p>
            <a:pPr marL="114300" marR="60325" lvl="0" indent="-76200" algn="l" rtl="0">
              <a:lnSpc>
                <a:spcPct val="115000"/>
              </a:lnSpc>
              <a:spcBef>
                <a:spcPts val="0"/>
              </a:spcBef>
              <a:spcAft>
                <a:spcPts val="0"/>
              </a:spcAft>
              <a:buClr>
                <a:schemeClr val="dk1"/>
              </a:buClr>
              <a:buSzPts val="600"/>
              <a:buFont typeface="Noto Sans Symbols"/>
              <a:buNone/>
            </a:pPr>
            <a:endParaRPr sz="600">
              <a:latin typeface="Calibri"/>
              <a:ea typeface="Calibri"/>
              <a:cs typeface="Calibri"/>
              <a:sym typeface="Calibri"/>
            </a:endParaRPr>
          </a:p>
          <a:p>
            <a:pPr marL="0" lvl="0" indent="0" algn="l" rtl="0">
              <a:spcBef>
                <a:spcPts val="0"/>
              </a:spcBef>
              <a:spcAft>
                <a:spcPts val="0"/>
              </a:spcAft>
              <a:buNone/>
            </a:pPr>
            <a:endParaRPr sz="600"/>
          </a:p>
        </p:txBody>
      </p:sp>
      <p:sp>
        <p:nvSpPr>
          <p:cNvPr id="1347" name="Google Shape;1347;p165:notes"/>
          <p:cNvSpPr txBox="1">
            <a:spLocks noGrp="1"/>
          </p:cNvSpPr>
          <p:nvPr>
            <p:ph type="sldNum" idx="12"/>
          </p:nvPr>
        </p:nvSpPr>
        <p:spPr>
          <a:xfrm>
            <a:off x="3856737" y="9442154"/>
            <a:ext cx="2950475" cy="49877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167</a:t>
            </a:fld>
            <a:endParaRPr/>
          </a:p>
        </p:txBody>
      </p:sp>
    </p:spTree>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9"/>
        <p:cNvGrpSpPr/>
        <p:nvPr/>
      </p:nvGrpSpPr>
      <p:grpSpPr>
        <a:xfrm>
          <a:off x="0" y="0"/>
          <a:ext cx="0" cy="0"/>
          <a:chOff x="0" y="0"/>
          <a:chExt cx="0" cy="0"/>
        </a:xfrm>
      </p:grpSpPr>
      <p:sp>
        <p:nvSpPr>
          <p:cNvPr id="1390" name="Google Shape;1390;p166:notes"/>
          <p:cNvSpPr>
            <a:spLocks noGrp="1" noRot="1" noChangeAspect="1"/>
          </p:cNvSpPr>
          <p:nvPr>
            <p:ph type="sldImg" idx="2"/>
          </p:nvPr>
        </p:nvSpPr>
        <p:spPr>
          <a:xfrm>
            <a:off x="423863" y="1243013"/>
            <a:ext cx="5961062"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91" name="Google Shape;1391;p166:notes"/>
          <p:cNvSpPr txBox="1">
            <a:spLocks noGrp="1"/>
          </p:cNvSpPr>
          <p:nvPr>
            <p:ph type="body" idx="1"/>
          </p:nvPr>
        </p:nvSpPr>
        <p:spPr>
          <a:xfrm>
            <a:off x="680879" y="4784070"/>
            <a:ext cx="5447030" cy="3914239"/>
          </a:xfrm>
          <a:prstGeom prst="rect">
            <a:avLst/>
          </a:prstGeom>
          <a:noFill/>
          <a:ln>
            <a:noFill/>
          </a:ln>
        </p:spPr>
        <p:txBody>
          <a:bodyPr spcFirstLastPara="1" wrap="square" lIns="91425" tIns="45700" rIns="91425" bIns="45700" anchor="t" anchorCtr="0">
            <a:noAutofit/>
          </a:bodyPr>
          <a:lstStyle/>
          <a:p>
            <a:pPr marL="0" marR="60325" lvl="0" indent="0" algn="l" rtl="0">
              <a:lnSpc>
                <a:spcPct val="115000"/>
              </a:lnSpc>
              <a:spcBef>
                <a:spcPts val="0"/>
              </a:spcBef>
              <a:spcAft>
                <a:spcPts val="0"/>
              </a:spcAft>
              <a:buClr>
                <a:schemeClr val="dk1"/>
              </a:buClr>
              <a:buSzPts val="1200"/>
              <a:buFont typeface="Calibri"/>
              <a:buNone/>
            </a:pPr>
            <a:r>
              <a:rPr lang="en-GB" b="1" i="1">
                <a:latin typeface="Calibri"/>
                <a:ea typeface="Calibri"/>
                <a:cs typeface="Calibri"/>
                <a:sym typeface="Calibri"/>
              </a:rPr>
              <a:t>Concluindo o treinamento (10 minutos) </a:t>
            </a:r>
            <a:endParaRPr>
              <a:latin typeface="Calibri"/>
              <a:ea typeface="Calibri"/>
              <a:cs typeface="Calibri"/>
              <a:sym typeface="Calibri"/>
            </a:endParaRPr>
          </a:p>
          <a:p>
            <a:pPr marL="0" marR="60325" lvl="0" indent="0" algn="l" rtl="0">
              <a:lnSpc>
                <a:spcPct val="115000"/>
              </a:lnSpc>
              <a:spcBef>
                <a:spcPts val="0"/>
              </a:spcBef>
              <a:spcAft>
                <a:spcPts val="0"/>
              </a:spcAft>
              <a:buNone/>
            </a:pPr>
            <a:r>
              <a:rPr lang="en-GB" b="1" i="1">
                <a:latin typeface="Calibri"/>
                <a:ea typeface="Calibri"/>
                <a:cs typeface="Calibri"/>
                <a:sym typeface="Calibri"/>
              </a:rPr>
              <a:t> </a:t>
            </a:r>
            <a:endParaRPr>
              <a:latin typeface="Calibri"/>
              <a:ea typeface="Calibri"/>
              <a:cs typeface="Calibri"/>
              <a:sym typeface="Calibri"/>
            </a:endParaRPr>
          </a:p>
          <a:p>
            <a:pPr marL="0" marR="60325" lvl="0" indent="0" algn="l" rtl="0">
              <a:lnSpc>
                <a:spcPct val="100000"/>
              </a:lnSpc>
              <a:spcBef>
                <a:spcPts val="0"/>
              </a:spcBef>
              <a:spcAft>
                <a:spcPts val="0"/>
              </a:spcAft>
              <a:buClr>
                <a:schemeClr val="dk1"/>
              </a:buClr>
              <a:buSzPts val="1200"/>
              <a:buFont typeface="Calibri"/>
              <a:buNone/>
            </a:pPr>
            <a:r>
              <a:rPr lang="en-GB" sz="1200">
                <a:solidFill>
                  <a:schemeClr val="dk1"/>
                </a:solidFill>
                <a:latin typeface="Calibri"/>
                <a:ea typeface="Calibri"/>
                <a:cs typeface="Calibri"/>
                <a:sym typeface="Calibri"/>
              </a:rPr>
              <a:t>Para concluir, faça a seguinte pergunta aos participantes: </a:t>
            </a:r>
            <a:endParaRPr/>
          </a:p>
          <a:p>
            <a:pPr marL="0" marR="60325" lvl="0" indent="0" algn="l" rtl="0">
              <a:spcBef>
                <a:spcPts val="0"/>
              </a:spcBef>
              <a:spcAft>
                <a:spcPts val="0"/>
              </a:spcAft>
              <a:buNone/>
            </a:pPr>
            <a:r>
              <a:rPr lang="en-GB"/>
              <a:t> </a:t>
            </a:r>
            <a:endParaRPr/>
          </a:p>
          <a:p>
            <a:pPr marL="0" lvl="0" indent="0" algn="l" rtl="0">
              <a:spcBef>
                <a:spcPts val="0"/>
              </a:spcBef>
              <a:spcAft>
                <a:spcPts val="0"/>
              </a:spcAft>
              <a:buNone/>
            </a:pPr>
            <a:r>
              <a:rPr lang="en-GB" sz="1200">
                <a:solidFill>
                  <a:schemeClr val="dk1"/>
                </a:solidFill>
                <a:latin typeface="Calibri"/>
                <a:ea typeface="Calibri"/>
                <a:cs typeface="Calibri"/>
                <a:sym typeface="Calibri"/>
              </a:rPr>
              <a:t>Quais são os pontos principais que você aprendeu com este treinamento? </a:t>
            </a:r>
            <a:endParaRPr/>
          </a:p>
        </p:txBody>
      </p:sp>
      <p:sp>
        <p:nvSpPr>
          <p:cNvPr id="1392" name="Google Shape;1392;p166:notes"/>
          <p:cNvSpPr txBox="1">
            <a:spLocks noGrp="1"/>
          </p:cNvSpPr>
          <p:nvPr>
            <p:ph type="sldNum" idx="12"/>
          </p:nvPr>
        </p:nvSpPr>
        <p:spPr>
          <a:xfrm>
            <a:off x="3856737" y="9442154"/>
            <a:ext cx="2950475" cy="49877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168</a:t>
            </a:fld>
            <a:endParaRPr/>
          </a:p>
        </p:txBody>
      </p:sp>
    </p:spTree>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6"/>
        <p:cNvGrpSpPr/>
        <p:nvPr/>
      </p:nvGrpSpPr>
      <p:grpSpPr>
        <a:xfrm>
          <a:off x="0" y="0"/>
          <a:ext cx="0" cy="0"/>
          <a:chOff x="0" y="0"/>
          <a:chExt cx="0" cy="0"/>
        </a:xfrm>
      </p:grpSpPr>
      <p:sp>
        <p:nvSpPr>
          <p:cNvPr id="1397" name="Google Shape;1397;p167:notes"/>
          <p:cNvSpPr>
            <a:spLocks noGrp="1" noRot="1" noChangeAspect="1"/>
          </p:cNvSpPr>
          <p:nvPr>
            <p:ph type="sldImg" idx="2"/>
          </p:nvPr>
        </p:nvSpPr>
        <p:spPr>
          <a:xfrm>
            <a:off x="423863" y="1243013"/>
            <a:ext cx="5961062"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98" name="Google Shape;1398;p167:notes"/>
          <p:cNvSpPr txBox="1">
            <a:spLocks noGrp="1"/>
          </p:cNvSpPr>
          <p:nvPr>
            <p:ph type="body" idx="1"/>
          </p:nvPr>
        </p:nvSpPr>
        <p:spPr>
          <a:xfrm>
            <a:off x="680879" y="4784070"/>
            <a:ext cx="5447030" cy="3914239"/>
          </a:xfrm>
          <a:prstGeom prst="rect">
            <a:avLst/>
          </a:prstGeom>
          <a:noFill/>
          <a:ln>
            <a:noFill/>
          </a:ln>
        </p:spPr>
        <p:txBody>
          <a:bodyPr spcFirstLastPara="1" wrap="square" lIns="91425" tIns="45700" rIns="91425" bIns="45700" anchor="t" anchorCtr="0">
            <a:noAutofit/>
          </a:bodyPr>
          <a:lstStyle/>
          <a:p>
            <a:pPr marL="0" marR="60325" lvl="0" indent="0" algn="just" rtl="0">
              <a:lnSpc>
                <a:spcPct val="100000"/>
              </a:lnSpc>
              <a:spcBef>
                <a:spcPts val="0"/>
              </a:spcBef>
              <a:spcAft>
                <a:spcPts val="0"/>
              </a:spcAft>
              <a:buClr>
                <a:schemeClr val="dk1"/>
              </a:buClr>
              <a:buSzPts val="1200"/>
              <a:buFont typeface="Calibri"/>
              <a:buNone/>
            </a:pPr>
            <a:r>
              <a:rPr lang="en-GB" sz="1200">
                <a:solidFill>
                  <a:schemeClr val="dk1"/>
                </a:solidFill>
                <a:latin typeface="Calibri"/>
                <a:ea typeface="Calibri"/>
                <a:cs typeface="Calibri"/>
                <a:sym typeface="Calibri"/>
              </a:rPr>
              <a:t>Depois que os participantes tiverem a oportunidade de responder, siga a discussão com estas mensagens para levar para casa</a:t>
            </a:r>
            <a:r>
              <a:rPr lang="en-GB">
                <a:solidFill>
                  <a:srgbClr val="4F81BD"/>
                </a:solidFill>
              </a:rPr>
              <a:t>.</a:t>
            </a:r>
            <a:endParaRPr/>
          </a:p>
          <a:p>
            <a:pPr marL="0" marR="60325" lvl="0" indent="0" algn="l" rtl="0">
              <a:spcBef>
                <a:spcPts val="1200"/>
              </a:spcBef>
              <a:spcAft>
                <a:spcPts val="0"/>
              </a:spcAft>
              <a:buNone/>
            </a:pPr>
            <a:r>
              <a:rPr lang="en-GB" b="1"/>
              <a:t>Mensagens para levar para casa </a:t>
            </a:r>
            <a:endParaRPr/>
          </a:p>
          <a:p>
            <a:pPr marL="171450" lvl="0" indent="-171450" algn="l" rtl="0">
              <a:spcBef>
                <a:spcPts val="600"/>
              </a:spcBef>
              <a:spcAft>
                <a:spcPts val="0"/>
              </a:spcAft>
              <a:buClr>
                <a:schemeClr val="dk1"/>
              </a:buClr>
              <a:buSzPts val="1200"/>
              <a:buFont typeface="Arial"/>
              <a:buChar char="•"/>
            </a:pPr>
            <a:r>
              <a:rPr lang="en-GB"/>
              <a:t>Muitas ações podem ser tomadas para combater a discriminação e outras violações dos direitos humanos e para proteger, respeitar e assegurar o cumprimento dos direitos das pessoas com deficiências. </a:t>
            </a:r>
            <a:endParaRPr/>
          </a:p>
          <a:p>
            <a:pPr marL="171450" lvl="0" indent="-171450" algn="l" rtl="0">
              <a:spcBef>
                <a:spcPts val="0"/>
              </a:spcBef>
              <a:spcAft>
                <a:spcPts val="0"/>
              </a:spcAft>
              <a:buClr>
                <a:schemeClr val="dk1"/>
              </a:buClr>
              <a:buSzPts val="1200"/>
              <a:buFont typeface="Arial"/>
              <a:buChar char="•"/>
            </a:pPr>
            <a:r>
              <a:rPr lang="en-GB"/>
              <a:t>A CDPD é uma Convenção juridicamente vinculativa que é fundamental para proteger os direitos das pessoas com deficiências, incluindo os direitos das pessoas com deficiências psicossociais, intelectuais ou cognitivas. </a:t>
            </a:r>
            <a:endParaRPr/>
          </a:p>
          <a:p>
            <a:pPr marL="171450" lvl="0" indent="-171450" algn="l" rtl="0">
              <a:spcBef>
                <a:spcPts val="0"/>
              </a:spcBef>
              <a:spcAft>
                <a:spcPts val="0"/>
              </a:spcAft>
              <a:buClr>
                <a:schemeClr val="dk1"/>
              </a:buClr>
              <a:buSzPts val="1200"/>
              <a:buFont typeface="Arial"/>
              <a:buChar char="•"/>
            </a:pPr>
            <a:r>
              <a:rPr lang="en-GB"/>
              <a:t>Todos podem desempenhar um papel importante para garantir que os direitos das pessoas com deficiências psicossociais e com deficiências intelectuais sejam respeitados, protegidos e cumpridos</a:t>
            </a:r>
            <a:r>
              <a:rPr lang="en-GB">
                <a:latin typeface="Calibri"/>
                <a:ea typeface="Calibri"/>
                <a:cs typeface="Calibri"/>
                <a:sym typeface="Calibri"/>
              </a:rPr>
              <a:t>.</a:t>
            </a:r>
            <a:endParaRPr>
              <a:latin typeface="Calibri"/>
              <a:ea typeface="Calibri"/>
              <a:cs typeface="Calibri"/>
              <a:sym typeface="Calibri"/>
            </a:endParaRPr>
          </a:p>
        </p:txBody>
      </p:sp>
      <p:sp>
        <p:nvSpPr>
          <p:cNvPr id="1399" name="Google Shape;1399;p167:notes"/>
          <p:cNvSpPr txBox="1">
            <a:spLocks noGrp="1"/>
          </p:cNvSpPr>
          <p:nvPr>
            <p:ph type="sldNum" idx="12"/>
          </p:nvPr>
        </p:nvSpPr>
        <p:spPr>
          <a:xfrm>
            <a:off x="3856737" y="9442154"/>
            <a:ext cx="2950475" cy="49877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169</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17:notes"/>
          <p:cNvSpPr>
            <a:spLocks noGrp="1" noRot="1" noChangeAspect="1"/>
          </p:cNvSpPr>
          <p:nvPr>
            <p:ph type="sldImg" idx="2"/>
          </p:nvPr>
        </p:nvSpPr>
        <p:spPr>
          <a:xfrm>
            <a:off x="639763" y="496888"/>
            <a:ext cx="5529262" cy="3111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5" name="Google Shape;205;p17:notes"/>
          <p:cNvSpPr txBox="1">
            <a:spLocks noGrp="1"/>
          </p:cNvSpPr>
          <p:nvPr>
            <p:ph type="body" idx="1"/>
          </p:nvPr>
        </p:nvSpPr>
        <p:spPr>
          <a:xfrm>
            <a:off x="680879" y="3608763"/>
            <a:ext cx="5447030" cy="5833390"/>
          </a:xfrm>
          <a:prstGeom prst="rect">
            <a:avLst/>
          </a:prstGeom>
          <a:noFill/>
          <a:ln>
            <a:noFill/>
          </a:ln>
        </p:spPr>
        <p:txBody>
          <a:bodyPr spcFirstLastPara="1" wrap="square" lIns="91425" tIns="45700" rIns="91425" bIns="45700" anchor="t" anchorCtr="0">
            <a:noAutofit/>
          </a:bodyPr>
          <a:lstStyle/>
          <a:p>
            <a:pPr marL="0" marR="60325" lvl="0" indent="0" algn="just" rtl="0">
              <a:lnSpc>
                <a:spcPct val="115000"/>
              </a:lnSpc>
              <a:spcBef>
                <a:spcPts val="0"/>
              </a:spcBef>
              <a:spcAft>
                <a:spcPts val="0"/>
              </a:spcAft>
              <a:buNone/>
            </a:pPr>
            <a:r>
              <a:rPr lang="en-GB">
                <a:solidFill>
                  <a:srgbClr val="4F81BD"/>
                </a:solidFill>
                <a:latin typeface="Calibri"/>
                <a:ea typeface="Calibri"/>
                <a:cs typeface="Calibri"/>
                <a:sym typeface="Calibri"/>
              </a:rPr>
              <a:t>Em seguida, faça a seguinte pergunta: </a:t>
            </a:r>
            <a:endParaRPr/>
          </a:p>
          <a:p>
            <a:pPr marL="0" marR="60325" lvl="0" indent="0" algn="just" rtl="0">
              <a:lnSpc>
                <a:spcPct val="115000"/>
              </a:lnSpc>
              <a:spcBef>
                <a:spcPts val="600"/>
              </a:spcBef>
              <a:spcAft>
                <a:spcPts val="0"/>
              </a:spcAft>
              <a:buNone/>
            </a:pPr>
            <a:r>
              <a:rPr lang="en-GB" b="1">
                <a:solidFill>
                  <a:srgbClr val="4F81BD"/>
                </a:solidFill>
              </a:rPr>
              <a:t>Como as pessoas com deficiências psicossociais, intelectuais ou cognitivas são frequentemente percebidas pela sociedade?</a:t>
            </a:r>
            <a:endParaRPr b="1">
              <a:solidFill>
                <a:srgbClr val="4F81BD"/>
              </a:solidFill>
            </a:endParaRPr>
          </a:p>
          <a:p>
            <a:pPr marL="0" marR="60325" lvl="0" indent="0" algn="just" rtl="0">
              <a:lnSpc>
                <a:spcPct val="115000"/>
              </a:lnSpc>
              <a:spcBef>
                <a:spcPts val="600"/>
              </a:spcBef>
              <a:spcAft>
                <a:spcPts val="0"/>
              </a:spcAft>
              <a:buNone/>
            </a:pPr>
            <a:r>
              <a:rPr lang="en-GB">
                <a:solidFill>
                  <a:srgbClr val="4F81BD"/>
                </a:solidFill>
              </a:rPr>
              <a:t>Exemplos de respostas dos participantes podem incluir visões negativas e estereótipos – por exemplo, que as pessoas com deficiências psicossociais, intelectuais ou cognitivas são incapazes de trabalhar, são incapazes de tomar decisões sobre si mesmas, devem ser medicadas e/ou internadas em instituições,  etc</a:t>
            </a:r>
            <a:endParaRPr>
              <a:solidFill>
                <a:srgbClr val="4F81BD"/>
              </a:solidFill>
            </a:endParaRPr>
          </a:p>
          <a:p>
            <a:pPr marL="0" marR="60325" lvl="0" indent="0" algn="just" rtl="0">
              <a:lnSpc>
                <a:spcPct val="115000"/>
              </a:lnSpc>
              <a:spcBef>
                <a:spcPts val="600"/>
              </a:spcBef>
              <a:spcAft>
                <a:spcPts val="0"/>
              </a:spcAft>
              <a:buNone/>
            </a:pPr>
            <a:r>
              <a:rPr lang="en-GB">
                <a:solidFill>
                  <a:srgbClr val="4F81BD"/>
                </a:solidFill>
              </a:rPr>
              <a:t>Também pode ser interessante notar que</a:t>
            </a:r>
            <a:r>
              <a:rPr lang="en-GB">
                <a:solidFill>
                  <a:srgbClr val="4F81BD"/>
                </a:solidFill>
                <a:latin typeface="Calibri"/>
                <a:ea typeface="Calibri"/>
                <a:cs typeface="Calibri"/>
                <a:sym typeface="Calibri"/>
              </a:rPr>
              <a:t>:</a:t>
            </a:r>
            <a:endParaRPr/>
          </a:p>
          <a:p>
            <a:pPr marL="0" marR="60325" lvl="0" indent="0" algn="just" rtl="0">
              <a:lnSpc>
                <a:spcPct val="115000"/>
              </a:lnSpc>
              <a:spcBef>
                <a:spcPts val="600"/>
              </a:spcBef>
              <a:spcAft>
                <a:spcPts val="0"/>
              </a:spcAft>
              <a:buNone/>
            </a:pPr>
            <a:r>
              <a:rPr lang="en-GB">
                <a:solidFill>
                  <a:srgbClr val="4F81BD"/>
                </a:solidFill>
              </a:rPr>
              <a:t>Profissionais de saúde mental e outros podem às vezes ter uma visão ou percepção muito limitada de</a:t>
            </a:r>
            <a:endParaRPr>
              <a:solidFill>
                <a:srgbClr val="4F81BD"/>
              </a:solidFill>
            </a:endParaRPr>
          </a:p>
          <a:p>
            <a:pPr marL="0" marR="60325" lvl="0" indent="0" algn="just" rtl="0">
              <a:lnSpc>
                <a:spcPct val="115000"/>
              </a:lnSpc>
              <a:spcBef>
                <a:spcPts val="600"/>
              </a:spcBef>
              <a:spcAft>
                <a:spcPts val="0"/>
              </a:spcAft>
              <a:buNone/>
            </a:pPr>
            <a:r>
              <a:rPr lang="en-GB">
                <a:solidFill>
                  <a:srgbClr val="4F81BD"/>
                </a:solidFill>
              </a:rPr>
              <a:t>pessoas com deficiências psicossociais, intelectuais ou cognitivas. Por exemplo, eles atendem pessoas com deficiências psicossociais apenas em um momento muito específico de suas vidas (por exemplo, quando estão passando por um sofrimento ou em crise). Eles também podem ver pessoas com deficiências intelectuais ou cognitivas em contextos específicos (por exemplo, serviços residenciais), onde não há oportunidades para desenvolver seu potencial. Como os profissionais não veem essas pessoas em outros momentos de sua vida ou em diferentes contextos, possuem apenas uma visão muito limitada sobre elas e sobre o que podem alcançar, o que não reflete com precisão a pessoa como um todo.</a:t>
            </a:r>
            <a:r>
              <a:rPr lang="en-GB">
                <a:solidFill>
                  <a:srgbClr val="4F81BD"/>
                </a:solidFill>
                <a:latin typeface="Calibri"/>
                <a:ea typeface="Calibri"/>
                <a:cs typeface="Calibri"/>
                <a:sym typeface="Calibri"/>
              </a:rPr>
              <a:t> </a:t>
            </a:r>
            <a:endParaRPr/>
          </a:p>
        </p:txBody>
      </p:sp>
      <p:sp>
        <p:nvSpPr>
          <p:cNvPr id="206" name="Google Shape;206;p17:notes"/>
          <p:cNvSpPr txBox="1">
            <a:spLocks noGrp="1"/>
          </p:cNvSpPr>
          <p:nvPr>
            <p:ph type="sldNum" idx="12"/>
          </p:nvPr>
        </p:nvSpPr>
        <p:spPr>
          <a:xfrm>
            <a:off x="3856737" y="9442154"/>
            <a:ext cx="2950475" cy="49877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17</a:t>
            </a:fld>
            <a:endParaRPr/>
          </a:p>
        </p:txBody>
      </p:sp>
    </p:spTree>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4"/>
        <p:cNvGrpSpPr/>
        <p:nvPr/>
      </p:nvGrpSpPr>
      <p:grpSpPr>
        <a:xfrm>
          <a:off x="0" y="0"/>
          <a:ext cx="0" cy="0"/>
          <a:chOff x="0" y="0"/>
          <a:chExt cx="0" cy="0"/>
        </a:xfrm>
      </p:grpSpPr>
      <p:sp>
        <p:nvSpPr>
          <p:cNvPr id="1405" name="Google Shape;1405;p168:notes"/>
          <p:cNvSpPr txBox="1">
            <a:spLocks noGrp="1"/>
          </p:cNvSpPr>
          <p:nvPr>
            <p:ph type="sldNum" idx="12"/>
          </p:nvPr>
        </p:nvSpPr>
        <p:spPr>
          <a:xfrm>
            <a:off x="3856737" y="9442154"/>
            <a:ext cx="2950475" cy="49877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170</a:t>
            </a:fld>
            <a:endParaRPr/>
          </a:p>
        </p:txBody>
      </p:sp>
      <p:sp>
        <p:nvSpPr>
          <p:cNvPr id="1406" name="Google Shape;1406;p168:notes"/>
          <p:cNvSpPr txBox="1"/>
          <p:nvPr/>
        </p:nvSpPr>
        <p:spPr>
          <a:xfrm>
            <a:off x="364624" y="252599"/>
            <a:ext cx="5820508" cy="968832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100" b="1">
                <a:solidFill>
                  <a:schemeClr val="dk1"/>
                </a:solidFill>
                <a:latin typeface="Calibri"/>
                <a:ea typeface="Calibri"/>
                <a:cs typeface="Calibri"/>
                <a:sym typeface="Calibri"/>
              </a:rPr>
              <a:t>Conceitualização </a:t>
            </a:r>
            <a:endParaRPr/>
          </a:p>
          <a:p>
            <a:pPr marL="0" marR="0" lvl="0" indent="0" algn="l" rtl="0">
              <a:spcBef>
                <a:spcPts val="0"/>
              </a:spcBef>
              <a:spcAft>
                <a:spcPts val="0"/>
              </a:spcAft>
              <a:buNone/>
            </a:pPr>
            <a:r>
              <a:rPr lang="en-GB" sz="1100">
                <a:solidFill>
                  <a:schemeClr val="dk1"/>
                </a:solidFill>
                <a:latin typeface="Calibri"/>
                <a:ea typeface="Calibri"/>
                <a:cs typeface="Calibri"/>
                <a:sym typeface="Calibri"/>
              </a:rPr>
              <a:t>Michelle Funk (Coordenadora) e Natalie Drew Bold (Oficial Técnica) Política de Saúde Mental e Desenvolvimento de Serviços, Departamento de Saúde Mental e Abuso de Substâncias (OMS, Genebra) </a:t>
            </a:r>
            <a:endParaRPr/>
          </a:p>
          <a:p>
            <a:pPr marL="0" marR="0" lvl="0" indent="0" algn="l" rtl="0">
              <a:spcBef>
                <a:spcPts val="0"/>
              </a:spcBef>
              <a:spcAft>
                <a:spcPts val="0"/>
              </a:spcAft>
              <a:buNone/>
            </a:pPr>
            <a:r>
              <a:rPr lang="en-GB" sz="1100" b="1">
                <a:solidFill>
                  <a:schemeClr val="dk1"/>
                </a:solidFill>
                <a:latin typeface="Calibri"/>
                <a:ea typeface="Calibri"/>
                <a:cs typeface="Calibri"/>
                <a:sym typeface="Calibri"/>
              </a:rPr>
              <a:t>Equipe de redação e editorial</a:t>
            </a:r>
            <a:endParaRPr/>
          </a:p>
          <a:p>
            <a:pPr marL="0" marR="0" lvl="0" indent="0" algn="l" rtl="0">
              <a:spcBef>
                <a:spcPts val="0"/>
              </a:spcBef>
              <a:spcAft>
                <a:spcPts val="0"/>
              </a:spcAft>
              <a:buNone/>
            </a:pPr>
            <a:r>
              <a:rPr lang="en-GB" sz="1100">
                <a:solidFill>
                  <a:schemeClr val="dk1"/>
                </a:solidFill>
                <a:latin typeface="Calibri"/>
                <a:ea typeface="Calibri"/>
                <a:cs typeface="Calibri"/>
                <a:sym typeface="Calibri"/>
              </a:rPr>
              <a:t>Dra. Michelle Funk, (OMS, Genebra), Natalie Drew Bold (OMS, Genebra); Marie Baudel, Universidade de Nantes, França</a:t>
            </a:r>
            <a:endParaRPr/>
          </a:p>
          <a:p>
            <a:pPr marL="0" marR="0" lvl="0" indent="0" algn="l" rtl="0">
              <a:spcBef>
                <a:spcPts val="0"/>
              </a:spcBef>
              <a:spcAft>
                <a:spcPts val="0"/>
              </a:spcAft>
              <a:buNone/>
            </a:pPr>
            <a:endParaRPr sz="1100">
              <a:solidFill>
                <a:schemeClr val="dk1"/>
              </a:solidFill>
              <a:latin typeface="Calibri"/>
              <a:ea typeface="Calibri"/>
              <a:cs typeface="Calibri"/>
              <a:sym typeface="Calibri"/>
            </a:endParaRPr>
          </a:p>
          <a:p>
            <a:pPr marL="0" marR="0" lvl="0" indent="0" algn="l" rtl="0">
              <a:spcBef>
                <a:spcPts val="0"/>
              </a:spcBef>
              <a:spcAft>
                <a:spcPts val="0"/>
              </a:spcAft>
              <a:buNone/>
            </a:pPr>
            <a:r>
              <a:rPr lang="en-GB" sz="1100" b="1">
                <a:solidFill>
                  <a:schemeClr val="dk1"/>
                </a:solidFill>
                <a:latin typeface="Calibri"/>
                <a:ea typeface="Calibri"/>
                <a:cs typeface="Calibri"/>
                <a:sym typeface="Calibri"/>
              </a:rPr>
              <a:t>Principais especialistas internacionais</a:t>
            </a:r>
            <a:endParaRPr sz="1100" b="1">
              <a:solidFill>
                <a:schemeClr val="dk1"/>
              </a:solidFill>
              <a:latin typeface="Calibri"/>
              <a:ea typeface="Calibri"/>
              <a:cs typeface="Calibri"/>
              <a:sym typeface="Calibri"/>
            </a:endParaRPr>
          </a:p>
          <a:p>
            <a:pPr marL="0" marR="0" lvl="0" indent="0" algn="l" rtl="0">
              <a:spcBef>
                <a:spcPts val="0"/>
              </a:spcBef>
              <a:spcAft>
                <a:spcPts val="0"/>
              </a:spcAft>
              <a:buNone/>
            </a:pPr>
            <a:r>
              <a:rPr lang="en-GB" sz="1100">
                <a:solidFill>
                  <a:schemeClr val="dk1"/>
                </a:solidFill>
                <a:latin typeface="Calibri"/>
                <a:ea typeface="Calibri"/>
                <a:cs typeface="Calibri"/>
                <a:sym typeface="Calibri"/>
              </a:rPr>
              <a:t>Celia Brown, MindFreedom International, (Estados Unidos da América); Mauro Giovanni Carta, Universidade de Cagliari (Itália); Yeni Rosa Damayanti, Associação de Saúde Mental da Indonésia (Indonésia); Sera Davidow, Western Mass Recovery Learning Community (Estados Unidos da América); Catalina Devandas Aguilar, Relatora Especial da ONU sobre os direitos das pessoas com deficiência (Suíça); Julian Eaton, CBM International e London School of Hygiene and Tropical Medicine (Reino Unido); Salam Gómez, Rede Mundial de Usuários e Sobreviventes da Psiquiatria (Colômbia); Gemma Hunting, Consultora Internacional (Alemanha); Diane Kingston, Aliança Internacional HIV/AIDS (Reino Unido); Itzhak Levav, Departamento de Saúde Mental Comunitária, Universidade de Haifa (Israel); Peter McGovern, Modum Bad (Noruega); David McGrath, Consultor internacional (Austrália); Tina Minkowitz, Centro para os Direitos Humanos dos Usuários e Sobreviventes da Psiquiatria (Estados Unidos da América); Peter Mittler, Aliança Internacional contra a Demência (Reino Unido); Maria Francesca Moro, Universidade de Columbia (Estados Unidos da América); Fiona Morrissey, Consultora em Pesquisa sobre Legislação sobre Deficiência (Irlanda); Michael Njenga, Usuários e Sobreviventes da Psiquiatria no Quênia (Quênia); David W. Oaks, Aciu Insitute, LLC (Estados Unidos da América); Soumitra Pathare, Centro de Direito e Política de Saúde Mental, Sociedade Jurídica Indiana (Índia); Dainius Pūras, Relator Especial sobre o direito de todos ao gozo do mais alto padrão de saúde possível (Suíça); Jolijn Santegoeds, Rede Mundial de Usuários e Sobreviventes da Psiquiatria (Países Baixos); Sashi Sashidharan, Universidade de Glasgow (Reino Unido); Gregory Smith, consultor internacional (Estados Unidos da América); Kate Swaffer, Aliança Internacional para a Demência (Austrália); Carmen Valle, CBM International (Tailândia); Alberto Vásquez Encalada, Gabinete do Relator Especial da ONU sobre os direitos das pessoas com deficiência (Suíça)</a:t>
            </a:r>
            <a:endParaRPr/>
          </a:p>
          <a:p>
            <a:pPr marL="0" marR="0" lvl="0" indent="0" algn="l" rtl="0">
              <a:spcBef>
                <a:spcPts val="0"/>
              </a:spcBef>
              <a:spcAft>
                <a:spcPts val="0"/>
              </a:spcAft>
              <a:buNone/>
            </a:pPr>
            <a:endParaRPr sz="1100">
              <a:solidFill>
                <a:schemeClr val="dk1"/>
              </a:solidFill>
              <a:latin typeface="Calibri"/>
              <a:ea typeface="Calibri"/>
              <a:cs typeface="Calibri"/>
              <a:sym typeface="Calibri"/>
            </a:endParaRPr>
          </a:p>
          <a:p>
            <a:pPr marL="0" marR="0" lvl="0" indent="0" algn="l" rtl="0">
              <a:spcBef>
                <a:spcPts val="0"/>
              </a:spcBef>
              <a:spcAft>
                <a:spcPts val="0"/>
              </a:spcAft>
              <a:buNone/>
            </a:pPr>
            <a:r>
              <a:rPr lang="en-GB" sz="1100" b="1">
                <a:solidFill>
                  <a:schemeClr val="dk1"/>
                </a:solidFill>
                <a:latin typeface="Calibri"/>
                <a:ea typeface="Calibri"/>
                <a:cs typeface="Calibri"/>
                <a:sym typeface="Calibri"/>
              </a:rPr>
              <a:t>Contribuições</a:t>
            </a:r>
            <a:endParaRPr sz="1100" b="1">
              <a:solidFill>
                <a:schemeClr val="dk1"/>
              </a:solidFill>
              <a:latin typeface="Calibri"/>
              <a:ea typeface="Calibri"/>
              <a:cs typeface="Calibri"/>
              <a:sym typeface="Calibri"/>
            </a:endParaRPr>
          </a:p>
          <a:p>
            <a:pPr marL="0" marR="0" lvl="0" indent="0" algn="l" rtl="0">
              <a:spcBef>
                <a:spcPts val="0"/>
              </a:spcBef>
              <a:spcAft>
                <a:spcPts val="0"/>
              </a:spcAft>
              <a:buNone/>
            </a:pPr>
            <a:r>
              <a:rPr lang="en-GB" sz="1100">
                <a:solidFill>
                  <a:schemeClr val="accent2"/>
                </a:solidFill>
                <a:latin typeface="Calibri"/>
                <a:ea typeface="Calibri"/>
                <a:cs typeface="Calibri"/>
                <a:sym typeface="Calibri"/>
              </a:rPr>
              <a:t>Revisores técnicos</a:t>
            </a:r>
            <a:endParaRPr sz="1100">
              <a:solidFill>
                <a:schemeClr val="accent2"/>
              </a:solidFill>
              <a:latin typeface="Calibri"/>
              <a:ea typeface="Calibri"/>
              <a:cs typeface="Calibri"/>
              <a:sym typeface="Calibri"/>
            </a:endParaRPr>
          </a:p>
          <a:p>
            <a:pPr marL="0" marR="0" lvl="0" indent="0" algn="l" rtl="0">
              <a:spcBef>
                <a:spcPts val="0"/>
              </a:spcBef>
              <a:spcAft>
                <a:spcPts val="0"/>
              </a:spcAft>
              <a:buNone/>
            </a:pPr>
            <a:r>
              <a:rPr lang="en-GB" sz="1100">
                <a:solidFill>
                  <a:schemeClr val="dk1"/>
                </a:solidFill>
                <a:latin typeface="Calibri"/>
                <a:ea typeface="Calibri"/>
                <a:cs typeface="Calibri"/>
                <a:sym typeface="Calibri"/>
              </a:rPr>
              <a:t>Abu Bakar Abdul Kadir, Hospital Permai (Malásia); Robinah Nakanwagi Alambuya, Rede Pan-Africana de Pessoas com Deficiências Psicossociais (Uganda); Anna Arstein-Kerslake, Faculdade de Direito de Melbourne, Universidade de Melbourne (Austrália); Lori Ashcraft, Resilience Inc. (Estados Unidos da América); Rod Astbury, Associação de Saúde Mental da Austrália Ocidental (Austrália); Joseph Atukunda, Heartsounds, Uganda (Uganda); David Axworthy, Comissão de Saúde Mental da Austrália Ocidental (Austrália); Simon Vasseur Bacle, EPSM Lille Metropole, Centro Colaborador da OMS, Lille (França); Sam Badege, Organização Nacional de Usuários e Sobreviventes da Psiquiatria em Ruanda (Ruanda); Amrit Bakhshy, Associação de Conscientização sobre Esquizofrenia (Índia); Anja Baumann, Ação Saúde Mental Alemanha (Alemanha); Jerome Bickenbach, Universidade de Lucerna (Suíça); Jean-Sébastien Blanc, Associação para a Prevenção da Tortura (Suíça); Pat Bracken, Psiquiatra Consultor Independente (Irlanda); Simon Bradstreet, Universidade de Glasgow (Reino Unido); Claudia Pellegrini Braga, Universidade de São Paulo (Brasil); Ministério Público do Rio de Janeiro (Brasil); Patricia Brogna, Escola Nacional de Terapia Ocupacional (Argentina); Celia Brown, MindFreedom International (Estados Unidos da América); Kimberly Budnick, Professora do Head Start/Educadora da Primeira Infância (Estados Unidos da América); Janice Cambri, Psychosocial Disability Inclusive Philippines (Filipinas); Aleisha Carroll, CBM Austrália (Austrália); Mauro Giovanni Carta, Università degli studi di Cagliari (Itália); Chauhan Ajay, Autoridade Estadual de Saúde Mental, Gujarat, (Índia); Facundo Chavez Penillas, Escritório do Alto Comissariado das Nações Unidas para os Direitos Humanos (Suíça); Daniel Chisholm, Escritório Regional da OMS para a Europa (Dinamarca); </a:t>
            </a:r>
            <a:endParaRPr sz="1100">
              <a:solidFill>
                <a:schemeClr val="dk1"/>
              </a:solidFill>
              <a:latin typeface="Calibri"/>
              <a:ea typeface="Calibri"/>
              <a:cs typeface="Calibri"/>
              <a:sym typeface="Calibri"/>
            </a:endParaRPr>
          </a:p>
        </p:txBody>
      </p:sp>
      <p:sp>
        <p:nvSpPr>
          <p:cNvPr id="1407" name="Google Shape;1407;p168:notes"/>
          <p:cNvSpPr txBox="1">
            <a:spLocks noGrp="1"/>
          </p:cNvSpPr>
          <p:nvPr>
            <p:ph type="body" idx="1"/>
          </p:nvPr>
        </p:nvSpPr>
        <p:spPr>
          <a:xfrm>
            <a:off x="680879" y="4784070"/>
            <a:ext cx="5447030" cy="3914239"/>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08" name="Google Shape;1408;p168:notes"/>
          <p:cNvSpPr>
            <a:spLocks noGrp="1" noRot="1" noChangeAspect="1"/>
          </p:cNvSpPr>
          <p:nvPr>
            <p:ph type="sldImg" idx="2"/>
          </p:nvPr>
        </p:nvSpPr>
        <p:spPr>
          <a:xfrm>
            <a:off x="423863" y="1243013"/>
            <a:ext cx="5961062" cy="33543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3"/>
        <p:cNvGrpSpPr/>
        <p:nvPr/>
      </p:nvGrpSpPr>
      <p:grpSpPr>
        <a:xfrm>
          <a:off x="0" y="0"/>
          <a:ext cx="0" cy="0"/>
          <a:chOff x="0" y="0"/>
          <a:chExt cx="0" cy="0"/>
        </a:xfrm>
      </p:grpSpPr>
      <p:sp>
        <p:nvSpPr>
          <p:cNvPr id="1414" name="Google Shape;1414;p169:notes"/>
          <p:cNvSpPr txBox="1">
            <a:spLocks noGrp="1"/>
          </p:cNvSpPr>
          <p:nvPr>
            <p:ph type="sldNum" idx="12"/>
          </p:nvPr>
        </p:nvSpPr>
        <p:spPr>
          <a:xfrm>
            <a:off x="3856737" y="9442154"/>
            <a:ext cx="2950475" cy="49877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171</a:t>
            </a:fld>
            <a:endParaRPr/>
          </a:p>
        </p:txBody>
      </p:sp>
      <p:sp>
        <p:nvSpPr>
          <p:cNvPr id="1415" name="Google Shape;1415;p169:notes"/>
          <p:cNvSpPr txBox="1"/>
          <p:nvPr/>
        </p:nvSpPr>
        <p:spPr>
          <a:xfrm>
            <a:off x="453920" y="497047"/>
            <a:ext cx="5820508" cy="949421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100">
                <a:solidFill>
                  <a:schemeClr val="dk1"/>
                </a:solidFill>
                <a:latin typeface="Calibri"/>
                <a:ea typeface="Calibri"/>
                <a:cs typeface="Calibri"/>
                <a:sym typeface="Calibri"/>
              </a:rPr>
              <a:t>Louise Christie, Scottish Recovery Network (Reino Unido); Oryx Cohen, National Empowerment Center (Estados Unidos da América); Celline Cole, Freie Universität Berlin (Alemanha); Janice Cooper, Carter Center (Libéria); Jillian Craigie, Kings College London (Reino Unido); David Crepaz-Keay, Fundação de Saúde Mental (Reino Unido); Rita Cronise, Associação Internacional de Apoiadores de Pares (Estados Unidos da América); Gaia Montauti d’Harcourt, Fundação d’Harcourt (Suíça); Yeni Rosa Damayanti, Associação de Saúde Mental da Indonésia (Indonésia); Sera Davidow, Comunidade de Aprendizagem de Recuperação de Western Mass (Estados Unidos da América); Laura Davidson, advogada e consultora de desenvolvimento (Reino Unido); Lucia de la Sierra, Escritório do Alto Comissariado das Nações Unidas para os Direitos Humanos (Suíça); Theresia Degener, Bochum Center for Disability Studies (BODYS), Universidade Protestante de Estudos Aplicados (Alemanha); Paolo del Vecchio, Administração de Serviços de Abuso de Substâncias e Saúde Mental (Estados Unidos da América); Manuel Desviat, Atopos, Saúde Mental, Comunidade e Cultura (Espanha); Catalina Devandas Aguilar, Relatora Especial da ONU sobre os direitos das pessoas com deficiência (Suíça); Alex Devine, Universidade de Melbourne (Austrália); Christopher Dowrick, Universidade de Liverpool (Reino Unido); Julian Eaton, CBM International e Escola de Higiene e Medicina Tropical de Londres (Reino Unido); Rabih El Chammay, Ministério da Saúde (Líbano); Mona El-Bilsha, Universidade de Mansoura (Egito); Ragia Elgerzawy, Iniciativa Egípcia para os Direitos Pessoais (Egito); Radó Iván, Fórum de Interesse em Saúde Mental (Hungria); Natalia Santos Estrada, Colectivo Chuhcan (México); Timothy P. Fadgen, Universidade de Auckland (Nova Zelândia); Michael Elnemais Fawzy, Hospital de Saúde Mental El-Abbassia (Egito); Alva Finn, Saúde Mental Europa (Bélgica); Susanne Forrest, Educação do Serviço Nacional de Saúde para a Escócia (Reino Unido); Rodrigo Fredes, Locos por Nuestros Derechos (Chile); Paul Fung, Portfólio de Saúde Mental, HETI Ensino Superior (Austrália); Lynn Gentile, Escritório do Alto Comissariado das Nações Unidas para os Direitos Humanos (Suíça); Kirsty Giles, South London and Maudsley (SLaM) Recovery College (Reino Unido); Salam Gómez, Rede Mundial de Usuários e Sobreviventes da Psiquiatria (Colômbia); Ugnė Grigaitė, ONG Mental Health Perspectives and Human Rights Monitoring Institute (Lituânia); Margaret Grigg, Departamento de Saúde e Serviços Humanos, Melbourne (Austrália); Oye Gureje, Departamento de Psiquiatria, Universidade de Ibadan (Nigéria); Cerdic Hall, Camden and Islington NHS Foundation Trust, (Reino Unido); Julie Hannah, Centro de Direitos Humanos, Universidade de Essex (Reino Unido); Steve Harrington, Associação Internacional de Apoiadores de Pares (Estados Unidos da América); Akiko Hart, Mental Health Europe (Bélgica); Renae Hodgson, Comissão de Saúde Mental da Austrália Ocidental (Austrália); Nicole Hogan, Fundação NHS dos Hospitais de Hampshire (Reino Unido); Frances Hughes, Cutting Edge Oceania (Nova Zelândia); Gemma Hunting, Consultora Internacional (Alemanha); Hiroto Ito, Centro Nacional de Neurologia e Psiquiatria (Japão); Maths Jesperson, PO-Skåne (Suécia); Lucy Johnstone, Psicóloga Clínica Consultora e Formadora Independente (Reino Unido); Titus Joseph, Centro de Direito e Política de Saúde Mental, Sociedade Jurídica Indiana (Índia); Dovilė Juodkaitė, Fórum Lituano para a Deficiência (Lituânia); Rachel Kachaje, Disabled People's International (Malawi); Jasmine Kalha, Centro de Direito e Política de Saúde Mental, Sociedade Jurídica Indiana (Índia); Elizabeth Kamundia, Comissão Nacional de Direitos Humanos (Quênia); Yasmin Kapadia, Sussex Recovery College (Reino Unido); Brendan Kelly, Trinity College Dublin (Irlanda); Mary Keogh, CBM International (Irlanda); Akwatu Khenti, Diretoria Antirracismo de Ontário, Ministério da Segurança Comunitária e Serviços Correcionais (Canadá); Seongsu Kim, Centro Colaborador da OMS, Hospital Psiquiátrico de Yongin (Coreia do Sul); Diane Kingston, Aliança Internacional contra o HIV/AIDS (Reino Unido); Rishav Koirala, Universidade de Oslo (Noruega); Mika Kontiainen, Departamento de Relações Exteriores e Comércio (Austrália); Sadhvi Krishnamoorthy, Centro de Legislação e Políticas de Saúde Mental, Sociedade Jurídica Indiana (Índia); Anna Kudiyarova, Instituto Psicanalítico da Ásia Central (Cazaquistão); Linda Lee, Saúde Mental Mundial (Canadá); Itzhak Levav, Departamento de Saúde Mental Comunitária, Universidade de Haifa (Israel); Maureen Lewis, Comissão de Saúde Mental (Austrália); Laura Loli-Dano, Centro de Dependência Química e Saúde Mental (Canadá); Eleanor Longden, Fundação de Saúde Mental da Grande Manchester (Reino Unido); Crick Lund, Universidade da Cidade do Cabo (África do Sul); Judy Wanjiru Mbuthia, Serviços de Saúde Mental Uzima (Quênia); John McCormack, Rede Escocesa de Recuperação (Reino Unido); Peter McGovern, Modum Bad (Noruega); </a:t>
            </a:r>
            <a:endParaRPr/>
          </a:p>
        </p:txBody>
      </p:sp>
      <p:sp>
        <p:nvSpPr>
          <p:cNvPr id="1416" name="Google Shape;1416;p169:notes"/>
          <p:cNvSpPr txBox="1">
            <a:spLocks noGrp="1"/>
          </p:cNvSpPr>
          <p:nvPr>
            <p:ph type="body" idx="1"/>
          </p:nvPr>
        </p:nvSpPr>
        <p:spPr>
          <a:xfrm>
            <a:off x="680879" y="4784070"/>
            <a:ext cx="5447030" cy="3914239"/>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17" name="Google Shape;1417;p169:notes"/>
          <p:cNvSpPr>
            <a:spLocks noGrp="1" noRot="1" noChangeAspect="1"/>
          </p:cNvSpPr>
          <p:nvPr>
            <p:ph type="sldImg" idx="2"/>
          </p:nvPr>
        </p:nvSpPr>
        <p:spPr>
          <a:xfrm>
            <a:off x="423863" y="1243013"/>
            <a:ext cx="5961062" cy="33543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2"/>
        <p:cNvGrpSpPr/>
        <p:nvPr/>
      </p:nvGrpSpPr>
      <p:grpSpPr>
        <a:xfrm>
          <a:off x="0" y="0"/>
          <a:ext cx="0" cy="0"/>
          <a:chOff x="0" y="0"/>
          <a:chExt cx="0" cy="0"/>
        </a:xfrm>
      </p:grpSpPr>
      <p:sp>
        <p:nvSpPr>
          <p:cNvPr id="1423" name="Google Shape;1423;p170:notes"/>
          <p:cNvSpPr txBox="1">
            <a:spLocks noGrp="1"/>
          </p:cNvSpPr>
          <p:nvPr>
            <p:ph type="sldNum" idx="12"/>
          </p:nvPr>
        </p:nvSpPr>
        <p:spPr>
          <a:xfrm>
            <a:off x="3856737" y="9442154"/>
            <a:ext cx="2950475" cy="49877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172</a:t>
            </a:fld>
            <a:endParaRPr/>
          </a:p>
        </p:txBody>
      </p:sp>
      <p:sp>
        <p:nvSpPr>
          <p:cNvPr id="1424" name="Google Shape;1424;p170:notes"/>
          <p:cNvSpPr txBox="1"/>
          <p:nvPr/>
        </p:nvSpPr>
        <p:spPr>
          <a:xfrm>
            <a:off x="453920" y="497047"/>
            <a:ext cx="5820508" cy="9494213"/>
          </a:xfrm>
          <a:prstGeom prst="rect">
            <a:avLst/>
          </a:prstGeom>
          <a:noFill/>
          <a:ln>
            <a:noFill/>
          </a:ln>
        </p:spPr>
        <p:txBody>
          <a:bodyPr spcFirstLastPara="1" wrap="square" lIns="95550" tIns="47775" rIns="95550" bIns="47775" anchor="t" anchorCtr="0">
            <a:noAutofit/>
          </a:bodyPr>
          <a:lstStyle/>
          <a:p>
            <a:pPr marL="0" marR="0" lvl="0" indent="0" algn="l" rtl="0">
              <a:spcBef>
                <a:spcPts val="0"/>
              </a:spcBef>
              <a:spcAft>
                <a:spcPts val="0"/>
              </a:spcAft>
              <a:buNone/>
            </a:pPr>
            <a:r>
              <a:rPr lang="en-GB" sz="1100">
                <a:solidFill>
                  <a:schemeClr val="dk1"/>
                </a:solidFill>
                <a:latin typeface="Calibri"/>
                <a:ea typeface="Calibri"/>
                <a:cs typeface="Calibri"/>
                <a:sym typeface="Calibri"/>
              </a:rPr>
              <a:t>David McGrath, consultor internacional (Austrália); Emily McLoughlin, consultora internacional (Irlanda); Bernadette McSherry, Universidade de Melbourne (Austrália); Roberto Mezzina, Centro Colaborador da OMS, Trieste (Itália); Tina Minkowitz, Centro para os Direitos Humanos dos Usuários e Sobreviventes da Psiquiatria (Estados Unidos da América); Peter Mittler, Aliança Internacional contra a Demência (Reino Unido); Pamela Molina Toledo, Organização dos Estados Americanos (Estados Unidos da América); Andrew Molodynski, Oxford Health NHS Foundation Trust (Reino Unido); Maria Francesca Moro, Universidade de Columbia (Estados Unidos da América); Fiona Morrissey, Consultora de Pesquisa em Direito da Deficiência (Irlanda); Melita Murko, Escritório Regional da OMS para a Europa (Dinamarca); Chris Nas, Trimbos International (Países Baixos); Sutherland Carrie, Departamento para o Desenvolvimento Internacional (Reino Unido); Michael Njenga, Usuários e Sobreviventes da Psiquiatria no Quênia (Quênia); Aikaterini - Katerina Nomidou, GAMIAN-Europe (Bélgica) &amp; SOFPSI N. SERRON (Grécia); Peter Oakes, Universidade de Hull (Reino Unido); David W. Oaks, Aciu Insitute, LLC (Estados Unidos da América); Martin Orrell, Instituto de Saúde Mental, Universidade de Nottingham (Reino Unido); Abdelaziz Awadelseed Alhassan Osman, Hospital Al Amal, Dubai (Emirados Árabes Unidos); Gareth Owen, King's College London (Reino Unido); Soumitra Pathare, Centro de Direito e Política de Saúde Mental, Sociedade Jurídica Indiana (Índia); Sara Pedersini, Fundação d'Harcourt (Suíça); Elvira Pértega Andía, Universidade de Saint Louis (Espanha); Dainius Pūras, Relator Especial sobre o direito de todos ao gozo do mais alto padrão de saúde possível (Suíça); Thara Rangaswamy, Fundação de Pesquisa sobre Esquizofrenia (Índia); Manaan Kar Ray, Fundação Cambridgeshire e Peterborough NHS (Reino Unido); Mayssa Rekhis, Faculdade de Medicina, Universidade El Manar de Tunis (Tunísia); Julie Repper, Universidade de Nottingham (Reino Unido); Genevra Richardson, King's College London (Reino Unido); Annie Robb, Centro Ubuntu (África do Sul); Jean Luc Roelandt, EPSM Lille Metropole, Centro Colaborador da OMS, Lille (França); Eric Rosenthal, Disability Rights International (Estados Unidos da América); Raul Montoya Santamaría, Colectivo Chuhcan A.C. (México); Jolijn Santegoeds, Rede Mundial de Usuários e Sobreviventes da Psiquiatria (Países Baixos); Benedetto Saraceno, Instituto de Saúde Mental Global de Lisboa (Suíça); Sashi Sashidharan, Universidade de Glasgow (Reino Unido); Marianne Schulze, consultora internacional (Áustria); </a:t>
            </a:r>
            <a:endParaRPr/>
          </a:p>
          <a:p>
            <a:pPr marL="0" marR="0" lvl="0" indent="0" algn="l" rtl="0">
              <a:spcBef>
                <a:spcPts val="0"/>
              </a:spcBef>
              <a:spcAft>
                <a:spcPts val="0"/>
              </a:spcAft>
              <a:buNone/>
            </a:pPr>
            <a:r>
              <a:rPr lang="en-GB" sz="1100">
                <a:solidFill>
                  <a:schemeClr val="dk1"/>
                </a:solidFill>
                <a:latin typeface="Calibri"/>
                <a:ea typeface="Calibri"/>
                <a:cs typeface="Calibri"/>
                <a:sym typeface="Calibri"/>
              </a:rPr>
              <a:t>Tom Shakespeare, Escola de Higiene e Medicina Tropical de Londres (Reino Unido); Gordon Singer, consultor especialista (Canadá); Frances Skerritt, especialista em pares (Canadá); Mike Slade, Universidade de Nottingham (Reino Unido); Gregory Smith, consultor internacional (Estados Unidos da América); Natasa Dale, Comissão de Saúde Mental da Austrália Ocidental (Austrália); Michael Ashley Stein, Faculdade de Direito de Harvard (Estados Unidos da América); Anthony Stratford, Mind Australia (Austrália); Charlene Sunkel, Rede Global de Pares em Saúde Mental (África do Sul); Kate Swaffer, Aliança Internacional para a Demência (Austrália); Shelly Thomson, Departamento de Relações Exteriores e Comércio (Austrália); Carmen Valle, CBM International (Tailândia); Alberto Vásquez Encalada, Gabinete do Relator Especial da ONU sobre os direitos das pessoas com deficiência (Suíça); Javier Vasquez, Vice-presidente, Programas de Saúde, Special Olympics, Internacional (Estados Unidos da América); Benjamin Veness, Alfred Health (Austrália); Peter Ventevogel, Seção de Saúde Pública, Alto Comissariado das Nações Unidas para Refugiados (Suíça); Carla Aparecida Arena Ventura, Universidade de São Paulo (Brasil); Alison Xamon, Associação de Saúde Mental da Austrália Ocidental, Presidente (Austrália).</a:t>
            </a:r>
            <a:endParaRPr/>
          </a:p>
          <a:p>
            <a:pPr marL="0" marR="0" lvl="0" indent="0" algn="l" rtl="0">
              <a:spcBef>
                <a:spcPts val="0"/>
              </a:spcBef>
              <a:spcAft>
                <a:spcPts val="0"/>
              </a:spcAft>
              <a:buNone/>
            </a:pPr>
            <a:endParaRPr sz="1100">
              <a:solidFill>
                <a:schemeClr val="dk1"/>
              </a:solidFill>
              <a:latin typeface="Calibri"/>
              <a:ea typeface="Calibri"/>
              <a:cs typeface="Calibri"/>
              <a:sym typeface="Calibri"/>
            </a:endParaRPr>
          </a:p>
        </p:txBody>
      </p:sp>
      <p:sp>
        <p:nvSpPr>
          <p:cNvPr id="1425" name="Google Shape;1425;p170:notes"/>
          <p:cNvSpPr txBox="1">
            <a:spLocks noGrp="1"/>
          </p:cNvSpPr>
          <p:nvPr>
            <p:ph type="body" idx="1"/>
          </p:nvPr>
        </p:nvSpPr>
        <p:spPr>
          <a:xfrm>
            <a:off x="680879" y="4784070"/>
            <a:ext cx="5447030" cy="3914239"/>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26" name="Google Shape;1426;p170:notes"/>
          <p:cNvSpPr>
            <a:spLocks noGrp="1" noRot="1" noChangeAspect="1"/>
          </p:cNvSpPr>
          <p:nvPr>
            <p:ph type="sldImg" idx="2"/>
          </p:nvPr>
        </p:nvSpPr>
        <p:spPr>
          <a:xfrm>
            <a:off x="423863" y="1243013"/>
            <a:ext cx="5961062" cy="33543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1"/>
        <p:cNvGrpSpPr/>
        <p:nvPr/>
      </p:nvGrpSpPr>
      <p:grpSpPr>
        <a:xfrm>
          <a:off x="0" y="0"/>
          <a:ext cx="0" cy="0"/>
          <a:chOff x="0" y="0"/>
          <a:chExt cx="0" cy="0"/>
        </a:xfrm>
      </p:grpSpPr>
      <p:sp>
        <p:nvSpPr>
          <p:cNvPr id="1432" name="Google Shape;1432;p171:notes"/>
          <p:cNvSpPr txBox="1">
            <a:spLocks noGrp="1"/>
          </p:cNvSpPr>
          <p:nvPr>
            <p:ph type="sldNum" idx="12"/>
          </p:nvPr>
        </p:nvSpPr>
        <p:spPr>
          <a:xfrm>
            <a:off x="3856737" y="9442154"/>
            <a:ext cx="2950475" cy="49877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173</a:t>
            </a:fld>
            <a:endParaRPr/>
          </a:p>
        </p:txBody>
      </p:sp>
      <p:sp>
        <p:nvSpPr>
          <p:cNvPr id="1433" name="Google Shape;1433;p171:notes"/>
          <p:cNvSpPr/>
          <p:nvPr/>
        </p:nvSpPr>
        <p:spPr>
          <a:xfrm>
            <a:off x="364623" y="270981"/>
            <a:ext cx="5854984" cy="889474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100" b="1">
                <a:solidFill>
                  <a:schemeClr val="accent2"/>
                </a:solidFill>
                <a:latin typeface="Calibri"/>
                <a:ea typeface="Calibri"/>
                <a:cs typeface="Calibri"/>
                <a:sym typeface="Calibri"/>
              </a:rPr>
              <a:t>Estagiários da OMS</a:t>
            </a:r>
            <a:endParaRPr/>
          </a:p>
          <a:p>
            <a:pPr marL="0" marR="0" lvl="0" indent="0" algn="l" rtl="0">
              <a:spcBef>
                <a:spcPts val="0"/>
              </a:spcBef>
              <a:spcAft>
                <a:spcPts val="0"/>
              </a:spcAft>
              <a:buNone/>
            </a:pPr>
            <a:r>
              <a:rPr lang="en-GB" sz="1100">
                <a:solidFill>
                  <a:schemeClr val="dk1"/>
                </a:solidFill>
                <a:latin typeface="Calibri"/>
                <a:ea typeface="Calibri"/>
                <a:cs typeface="Calibri"/>
                <a:sym typeface="Calibri"/>
              </a:rPr>
              <a:t>Mona Alqazzaz, Paul Christiansen, Casey Chu, Julia Faure, Stephanie Fletcher, Jane Henty, Angela Hogg, April Jakubec, Gunnhild Kjaer, Yuri Lee, Adrienne Li, Kaitlyn Lyle, Joy Muhia, Zoe Mulliez, Maria Paula Acuna Gonzalez, Jade Presnell, Sarika Sharma, Katelyn Tenbensel, Peter Varnum, Xin Ya Lim, Izabella Zant</a:t>
            </a:r>
            <a:endParaRPr sz="1100">
              <a:solidFill>
                <a:schemeClr val="dk1"/>
              </a:solidFill>
              <a:latin typeface="Calibri"/>
              <a:ea typeface="Calibri"/>
              <a:cs typeface="Calibri"/>
              <a:sym typeface="Calibri"/>
            </a:endParaRPr>
          </a:p>
          <a:p>
            <a:pPr marL="0" marR="0" lvl="0" indent="0" algn="l" rtl="0">
              <a:spcBef>
                <a:spcPts val="0"/>
              </a:spcBef>
              <a:spcAft>
                <a:spcPts val="0"/>
              </a:spcAft>
              <a:buNone/>
            </a:pPr>
            <a:endParaRPr sz="1100">
              <a:solidFill>
                <a:schemeClr val="dk1"/>
              </a:solidFill>
              <a:latin typeface="Calibri"/>
              <a:ea typeface="Calibri"/>
              <a:cs typeface="Calibri"/>
              <a:sym typeface="Calibri"/>
            </a:endParaRPr>
          </a:p>
          <a:p>
            <a:pPr marL="0" marR="0" lvl="0" indent="0" algn="l" rtl="0">
              <a:spcBef>
                <a:spcPts val="0"/>
              </a:spcBef>
              <a:spcAft>
                <a:spcPts val="0"/>
              </a:spcAft>
              <a:buNone/>
            </a:pPr>
            <a:r>
              <a:rPr lang="en-GB" sz="1100" b="1">
                <a:solidFill>
                  <a:schemeClr val="accent2"/>
                </a:solidFill>
                <a:latin typeface="Calibri"/>
                <a:ea typeface="Calibri"/>
                <a:cs typeface="Calibri"/>
                <a:sym typeface="Calibri"/>
              </a:rPr>
              <a:t>Sede da OMS e Escritórios Regionais </a:t>
            </a:r>
            <a:endParaRPr/>
          </a:p>
          <a:p>
            <a:pPr marL="0" marR="0" lvl="0" indent="0" algn="l" rtl="0">
              <a:spcBef>
                <a:spcPts val="0"/>
              </a:spcBef>
              <a:spcAft>
                <a:spcPts val="0"/>
              </a:spcAft>
              <a:buNone/>
            </a:pPr>
            <a:r>
              <a:rPr lang="en-GB" sz="1100">
                <a:solidFill>
                  <a:schemeClr val="dk1"/>
                </a:solidFill>
                <a:latin typeface="Calibri"/>
                <a:ea typeface="Calibri"/>
                <a:cs typeface="Calibri"/>
                <a:sym typeface="Calibri"/>
              </a:rPr>
              <a:t>Nazneen Anwar (OMS/SEARO), Florence Baingana (OMS/AFRO),  Andrea Bruni (OMS/AMRO), Darryl Barrett (OMS/WPRO), Rebecca Bosco Thomas (OMS HQ), Claudina Cayetano (OMS/AMRO), Daniel Chisholm (OMS/EURO), Neerja Chowdary (HOHQ), Fahmy Hanna (OMS HQ), Eva Lustigova (OMS HQ), Carmen Martinez (OMS/AMRO), Maristela Monteiro (OMS/AMRO), Melita Murko (OMS/EURO), Khalid Saeed (OMS/EMRO), Steven Shongwe (OMS/AFRO),  Yutaro Setoya (OMS/WPRO), Martin Vandendyck (OMS/WPRO),  Mark Van Ommeren (OMS HQ), Edith Van 't Hof (OMS HQ) e Dévora Kestel (OMS HQ).</a:t>
            </a:r>
            <a:endParaRPr/>
          </a:p>
          <a:p>
            <a:pPr marL="0" marR="0" lvl="0" indent="0" algn="l" rtl="0">
              <a:spcBef>
                <a:spcPts val="0"/>
              </a:spcBef>
              <a:spcAft>
                <a:spcPts val="0"/>
              </a:spcAft>
              <a:buNone/>
            </a:pPr>
            <a:endParaRPr sz="1100">
              <a:solidFill>
                <a:schemeClr val="dk1"/>
              </a:solidFill>
              <a:latin typeface="Calibri"/>
              <a:ea typeface="Calibri"/>
              <a:cs typeface="Calibri"/>
              <a:sym typeface="Calibri"/>
            </a:endParaRPr>
          </a:p>
          <a:p>
            <a:pPr marL="0" marR="0" lvl="0" indent="0" algn="l" rtl="0">
              <a:spcBef>
                <a:spcPts val="0"/>
              </a:spcBef>
              <a:spcAft>
                <a:spcPts val="0"/>
              </a:spcAft>
              <a:buNone/>
            </a:pPr>
            <a:r>
              <a:rPr lang="en-GB" sz="1100" b="1">
                <a:solidFill>
                  <a:schemeClr val="dk1"/>
                </a:solidFill>
                <a:latin typeface="Calibri"/>
                <a:ea typeface="Calibri"/>
                <a:cs typeface="Calibri"/>
                <a:sym typeface="Calibri"/>
              </a:rPr>
              <a:t>Apoio administrativo e editorial da OMS</a:t>
            </a:r>
            <a:endParaRPr sz="1100">
              <a:solidFill>
                <a:schemeClr val="dk1"/>
              </a:solidFill>
              <a:latin typeface="Calibri"/>
              <a:ea typeface="Calibri"/>
              <a:cs typeface="Calibri"/>
              <a:sym typeface="Calibri"/>
            </a:endParaRPr>
          </a:p>
          <a:p>
            <a:pPr marL="0" marR="0" lvl="0" indent="0" algn="l" rtl="0">
              <a:spcBef>
                <a:spcPts val="0"/>
              </a:spcBef>
              <a:spcAft>
                <a:spcPts val="0"/>
              </a:spcAft>
              <a:buNone/>
            </a:pPr>
            <a:r>
              <a:rPr lang="en-GB" sz="1100">
                <a:solidFill>
                  <a:schemeClr val="dk1"/>
                </a:solidFill>
                <a:latin typeface="Calibri"/>
                <a:ea typeface="Calibri"/>
                <a:cs typeface="Calibri"/>
                <a:sym typeface="Calibri"/>
              </a:rPr>
              <a:t>Patricia Robertson, Política de Saúde Mental e Desenvolvimento de Serviços, Departamento de Saúde Mental e Abuso de Substâncias (OMS, Genebra); David Bramley, edição (Suíça); Julia Faure (França), Casey Chu (Canadá) e Benjamin Funk (Suíça), design e suporte</a:t>
            </a:r>
            <a:endParaRPr/>
          </a:p>
          <a:p>
            <a:pPr marL="0" marR="0" lvl="0" indent="0" algn="l" rtl="0">
              <a:spcBef>
                <a:spcPts val="0"/>
              </a:spcBef>
              <a:spcAft>
                <a:spcPts val="0"/>
              </a:spcAft>
              <a:buNone/>
            </a:pPr>
            <a:endParaRPr sz="1100">
              <a:solidFill>
                <a:schemeClr val="dk1"/>
              </a:solidFill>
              <a:latin typeface="Calibri"/>
              <a:ea typeface="Calibri"/>
              <a:cs typeface="Calibri"/>
              <a:sym typeface="Calibri"/>
            </a:endParaRPr>
          </a:p>
          <a:p>
            <a:pPr marL="0" marR="0" lvl="0" indent="0" algn="l" rtl="0">
              <a:spcBef>
                <a:spcPts val="0"/>
              </a:spcBef>
              <a:spcAft>
                <a:spcPts val="0"/>
              </a:spcAft>
              <a:buNone/>
            </a:pPr>
            <a:r>
              <a:rPr lang="en-GB" sz="1100" b="1">
                <a:solidFill>
                  <a:schemeClr val="dk1"/>
                </a:solidFill>
                <a:latin typeface="Calibri"/>
                <a:ea typeface="Calibri"/>
                <a:cs typeface="Calibri"/>
                <a:sym typeface="Calibri"/>
              </a:rPr>
              <a:t>Contribuições em vídeo</a:t>
            </a:r>
            <a:endParaRPr/>
          </a:p>
          <a:p>
            <a:pPr marL="0" marR="0" lvl="0" indent="0" algn="l" rtl="0">
              <a:spcBef>
                <a:spcPts val="0"/>
              </a:spcBef>
              <a:spcAft>
                <a:spcPts val="0"/>
              </a:spcAft>
              <a:buNone/>
            </a:pPr>
            <a:r>
              <a:rPr lang="en-GB" sz="1100">
                <a:solidFill>
                  <a:schemeClr val="dk1"/>
                </a:solidFill>
                <a:latin typeface="Calibri"/>
                <a:ea typeface="Calibri"/>
                <a:cs typeface="Calibri"/>
                <a:sym typeface="Calibri"/>
              </a:rPr>
              <a:t>Gostaríamos de agradecer aos seguintes indivíduos e organizações por concederem permissão para usar seus vídeos nesses materiais:</a:t>
            </a:r>
            <a:endParaRPr/>
          </a:p>
          <a:p>
            <a:pPr marL="0" marR="0" lvl="0" indent="0" algn="l" rtl="0">
              <a:spcBef>
                <a:spcPts val="0"/>
              </a:spcBef>
              <a:spcAft>
                <a:spcPts val="0"/>
              </a:spcAft>
              <a:buNone/>
            </a:pPr>
            <a:endParaRPr sz="1100">
              <a:solidFill>
                <a:schemeClr val="dk1"/>
              </a:solidFill>
              <a:latin typeface="Calibri"/>
              <a:ea typeface="Calibri"/>
              <a:cs typeface="Calibri"/>
              <a:sym typeface="Calibri"/>
            </a:endParaRPr>
          </a:p>
          <a:p>
            <a:pPr marL="0" marR="0" lvl="0" indent="0" algn="l" rtl="0">
              <a:spcBef>
                <a:spcPts val="0"/>
              </a:spcBef>
              <a:spcAft>
                <a:spcPts val="0"/>
              </a:spcAft>
              <a:buNone/>
            </a:pPr>
            <a:r>
              <a:rPr lang="en-GB" sz="1100" b="1">
                <a:solidFill>
                  <a:schemeClr val="dk1"/>
                </a:solidFill>
                <a:latin typeface="Calibri"/>
                <a:ea typeface="Calibri"/>
                <a:cs typeface="Calibri"/>
                <a:sym typeface="Calibri"/>
              </a:rPr>
              <a:t>50 mães, 50 crianças, 1 cromossomo extra</a:t>
            </a:r>
            <a:endParaRPr/>
          </a:p>
          <a:p>
            <a:pPr marL="0" marR="0" lvl="0" indent="0" algn="l" rtl="0">
              <a:spcBef>
                <a:spcPts val="0"/>
              </a:spcBef>
              <a:spcAft>
                <a:spcPts val="0"/>
              </a:spcAft>
              <a:buNone/>
            </a:pPr>
            <a:r>
              <a:rPr lang="en-GB" sz="1100" i="1">
                <a:solidFill>
                  <a:schemeClr val="dk1"/>
                </a:solidFill>
                <a:latin typeface="Calibri"/>
                <a:ea typeface="Calibri"/>
                <a:cs typeface="Calibri"/>
                <a:sym typeface="Calibri"/>
              </a:rPr>
              <a:t>Vídeo produzido pela Wouldn 't Change a Thing</a:t>
            </a:r>
            <a:endParaRPr/>
          </a:p>
          <a:p>
            <a:pPr marL="0" marR="0" lvl="0" indent="0" algn="l" rtl="0">
              <a:spcBef>
                <a:spcPts val="0"/>
              </a:spcBef>
              <a:spcAft>
                <a:spcPts val="0"/>
              </a:spcAft>
              <a:buNone/>
            </a:pPr>
            <a:r>
              <a:rPr lang="en-GB" sz="1100" b="1">
                <a:solidFill>
                  <a:schemeClr val="dk1"/>
                </a:solidFill>
                <a:latin typeface="Calibri"/>
                <a:ea typeface="Calibri"/>
                <a:cs typeface="Calibri"/>
                <a:sym typeface="Calibri"/>
              </a:rPr>
              <a:t>Quebrando as correntes por Erminia Colucci</a:t>
            </a:r>
            <a:endParaRPr/>
          </a:p>
          <a:p>
            <a:pPr marL="0" marR="0" lvl="0" indent="0" algn="l" rtl="0">
              <a:spcBef>
                <a:spcPts val="0"/>
              </a:spcBef>
              <a:spcAft>
                <a:spcPts val="0"/>
              </a:spcAft>
              <a:buNone/>
            </a:pPr>
            <a:r>
              <a:rPr lang="en-GB" sz="1100" i="1">
                <a:solidFill>
                  <a:schemeClr val="dk1"/>
                </a:solidFill>
                <a:latin typeface="Calibri"/>
                <a:ea typeface="Calibri"/>
                <a:cs typeface="Calibri"/>
                <a:sym typeface="Calibri"/>
              </a:rPr>
              <a:t>Vídeo produzido pela Movie-Ment</a:t>
            </a:r>
            <a:endParaRPr sz="1100" i="1">
              <a:solidFill>
                <a:schemeClr val="dk1"/>
              </a:solidFill>
              <a:latin typeface="Calibri"/>
              <a:ea typeface="Calibri"/>
              <a:cs typeface="Calibri"/>
              <a:sym typeface="Calibri"/>
            </a:endParaRPr>
          </a:p>
          <a:p>
            <a:pPr marL="0" marR="0" lvl="0" indent="0" algn="l" rtl="0">
              <a:spcBef>
                <a:spcPts val="0"/>
              </a:spcBef>
              <a:spcAft>
                <a:spcPts val="0"/>
              </a:spcAft>
              <a:buNone/>
            </a:pPr>
            <a:r>
              <a:rPr lang="en-GB" sz="1100" b="1">
                <a:solidFill>
                  <a:schemeClr val="dk1"/>
                </a:solidFill>
                <a:latin typeface="Calibri"/>
                <a:ea typeface="Calibri"/>
                <a:cs typeface="Calibri"/>
                <a:sym typeface="Calibri"/>
              </a:rPr>
              <a:t>Acorrentado e preso na Somalilândia</a:t>
            </a:r>
            <a:endParaRPr/>
          </a:p>
          <a:p>
            <a:pPr marL="0" marR="0" lvl="0" indent="0" algn="l" rtl="0">
              <a:spcBef>
                <a:spcPts val="0"/>
              </a:spcBef>
              <a:spcAft>
                <a:spcPts val="0"/>
              </a:spcAft>
              <a:buNone/>
            </a:pPr>
            <a:r>
              <a:rPr lang="en-GB" sz="1100" i="1">
                <a:solidFill>
                  <a:schemeClr val="dk1"/>
                </a:solidFill>
                <a:latin typeface="Calibri"/>
                <a:ea typeface="Calibri"/>
                <a:cs typeface="Calibri"/>
                <a:sym typeface="Calibri"/>
              </a:rPr>
              <a:t>Vídeo produzido pela Human Rights Watch</a:t>
            </a: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GB" sz="1100" b="1">
                <a:solidFill>
                  <a:schemeClr val="dk1"/>
                </a:solidFill>
                <a:latin typeface="Calibri"/>
                <a:ea typeface="Calibri"/>
                <a:cs typeface="Calibri"/>
                <a:sym typeface="Calibri"/>
              </a:rPr>
              <a:t>Círculos de Apoio</a:t>
            </a:r>
            <a:endParaRPr/>
          </a:p>
          <a:p>
            <a:pPr marL="0" marR="0" lvl="0" indent="0" algn="l" rtl="0">
              <a:spcBef>
                <a:spcPts val="0"/>
              </a:spcBef>
              <a:spcAft>
                <a:spcPts val="0"/>
              </a:spcAft>
              <a:buNone/>
            </a:pPr>
            <a:r>
              <a:rPr lang="en-GB" sz="1100" i="1">
                <a:solidFill>
                  <a:schemeClr val="dk1"/>
                </a:solidFill>
                <a:latin typeface="Calibri"/>
                <a:ea typeface="Calibri"/>
                <a:cs typeface="Calibri"/>
                <a:sym typeface="Calibri"/>
              </a:rPr>
              <a:t>Vídeo produzido pela Inclusion Melbourne</a:t>
            </a:r>
            <a:endParaRPr/>
          </a:p>
          <a:p>
            <a:pPr marL="0" marR="0" lvl="0" indent="0" algn="l" rtl="0">
              <a:spcBef>
                <a:spcPts val="0"/>
              </a:spcBef>
              <a:spcAft>
                <a:spcPts val="0"/>
              </a:spcAft>
              <a:buNone/>
            </a:pPr>
            <a:r>
              <a:rPr lang="en-GB" sz="1100" b="1">
                <a:solidFill>
                  <a:schemeClr val="dk1"/>
                </a:solidFill>
                <a:latin typeface="Calibri"/>
                <a:ea typeface="Calibri"/>
                <a:cs typeface="Calibri"/>
                <a:sym typeface="Calibri"/>
              </a:rPr>
              <a:t>Descolonizar a Mente: Um Diálogo Transcultural sobre Direitos, Inclusão e Comunidade (Rede Internacional para Alternativas e Recuperação - INTAR, Índia, 2016)</a:t>
            </a:r>
            <a:endParaRPr/>
          </a:p>
          <a:p>
            <a:pPr marL="0" marR="0" lvl="0" indent="0" algn="l" rtl="0">
              <a:spcBef>
                <a:spcPts val="0"/>
              </a:spcBef>
              <a:spcAft>
                <a:spcPts val="0"/>
              </a:spcAft>
              <a:buNone/>
            </a:pPr>
            <a:r>
              <a:rPr lang="en-GB" sz="1100" i="1">
                <a:solidFill>
                  <a:schemeClr val="dk1"/>
                </a:solidFill>
                <a:latin typeface="Calibri"/>
                <a:ea typeface="Calibri"/>
                <a:cs typeface="Calibri"/>
                <a:sym typeface="Calibri"/>
              </a:rPr>
              <a:t>Vídeo produzido pela Bapu Trust para Pesquisa sobre Mente e Discurso</a:t>
            </a:r>
            <a:endParaRPr/>
          </a:p>
          <a:p>
            <a:pPr marL="0" marR="0" lvl="0" indent="0" algn="l" rtl="0">
              <a:spcBef>
                <a:spcPts val="0"/>
              </a:spcBef>
              <a:spcAft>
                <a:spcPts val="0"/>
              </a:spcAft>
              <a:buNone/>
            </a:pPr>
            <a:r>
              <a:rPr lang="en-GB" sz="1100" b="1">
                <a:solidFill>
                  <a:schemeClr val="dk1"/>
                </a:solidFill>
                <a:latin typeface="Calibri"/>
                <a:ea typeface="Calibri"/>
                <a:cs typeface="Calibri"/>
                <a:sym typeface="Calibri"/>
              </a:rPr>
              <a:t>Demência, Deficiência e Direitos - Kate Swaffer</a:t>
            </a:r>
            <a:endParaRPr sz="1100" b="1">
              <a:solidFill>
                <a:schemeClr val="dk1"/>
              </a:solidFill>
              <a:latin typeface="Calibri"/>
              <a:ea typeface="Calibri"/>
              <a:cs typeface="Calibri"/>
              <a:sym typeface="Calibri"/>
            </a:endParaRPr>
          </a:p>
          <a:p>
            <a:pPr marL="0" marR="0" lvl="0" indent="0" algn="l" rtl="0">
              <a:spcBef>
                <a:spcPts val="0"/>
              </a:spcBef>
              <a:spcAft>
                <a:spcPts val="0"/>
              </a:spcAft>
              <a:buNone/>
            </a:pPr>
            <a:r>
              <a:rPr lang="en-GB" sz="1100" i="1">
                <a:solidFill>
                  <a:schemeClr val="dk1"/>
                </a:solidFill>
                <a:latin typeface="Calibri"/>
                <a:ea typeface="Calibri"/>
                <a:cs typeface="Calibri"/>
                <a:sym typeface="Calibri"/>
              </a:rPr>
              <a:t>Vídeo produzido pela Dementia Alliance International</a:t>
            </a: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GB" sz="1100" b="1">
                <a:solidFill>
                  <a:schemeClr val="dk1"/>
                </a:solidFill>
                <a:latin typeface="Calibri"/>
                <a:ea typeface="Calibri"/>
                <a:cs typeface="Calibri"/>
                <a:sym typeface="Calibri"/>
              </a:rPr>
              <a:t>Impressões Digitais e Impressões nos Pés</a:t>
            </a:r>
            <a:endParaRPr/>
          </a:p>
          <a:p>
            <a:pPr marL="0" marR="0" lvl="0" indent="0" algn="l" rtl="0">
              <a:spcBef>
                <a:spcPts val="0"/>
              </a:spcBef>
              <a:spcAft>
                <a:spcPts val="0"/>
              </a:spcAft>
              <a:buNone/>
            </a:pPr>
            <a:r>
              <a:rPr lang="en-GB" sz="1100" i="1">
                <a:solidFill>
                  <a:schemeClr val="dk1"/>
                </a:solidFill>
                <a:latin typeface="Calibri"/>
                <a:ea typeface="Calibri"/>
                <a:cs typeface="Calibri"/>
                <a:sym typeface="Calibri"/>
              </a:rPr>
              <a:t>Vídeo produzido pela PROMISE Global</a:t>
            </a:r>
            <a:endParaRPr/>
          </a:p>
          <a:p>
            <a:pPr marL="0" marR="0" lvl="0" indent="0" algn="l" rtl="0">
              <a:spcBef>
                <a:spcPts val="0"/>
              </a:spcBef>
              <a:spcAft>
                <a:spcPts val="0"/>
              </a:spcAft>
              <a:buNone/>
            </a:pPr>
            <a:r>
              <a:rPr lang="en-GB" sz="1100" b="1">
                <a:solidFill>
                  <a:schemeClr val="dk1"/>
                </a:solidFill>
                <a:latin typeface="Calibri"/>
                <a:ea typeface="Calibri"/>
                <a:cs typeface="Calibri"/>
                <a:sym typeface="Calibri"/>
              </a:rPr>
              <a:t>Esqueça o Estigma</a:t>
            </a:r>
            <a:endParaRPr sz="1100">
              <a:solidFill>
                <a:schemeClr val="dk1"/>
              </a:solidFill>
              <a:latin typeface="Calibri"/>
              <a:ea typeface="Calibri"/>
              <a:cs typeface="Calibri"/>
              <a:sym typeface="Calibri"/>
            </a:endParaRPr>
          </a:p>
          <a:p>
            <a:pPr marL="0" marR="0" lvl="0" indent="0" algn="l" rtl="0">
              <a:spcBef>
                <a:spcPts val="0"/>
              </a:spcBef>
              <a:spcAft>
                <a:spcPts val="0"/>
              </a:spcAft>
              <a:buNone/>
            </a:pPr>
            <a:r>
              <a:rPr lang="en-GB" sz="1100" i="1">
                <a:solidFill>
                  <a:schemeClr val="dk1"/>
                </a:solidFill>
                <a:latin typeface="Calibri"/>
                <a:ea typeface="Calibri"/>
                <a:cs typeface="Calibri"/>
                <a:sym typeface="Calibri"/>
              </a:rPr>
              <a:t>Vídeo produzido pela The Alzheimer Society of Ireland</a:t>
            </a:r>
            <a:endParaRPr sz="1100">
              <a:solidFill>
                <a:schemeClr val="dk1"/>
              </a:solidFill>
              <a:latin typeface="Calibri"/>
              <a:ea typeface="Calibri"/>
              <a:cs typeface="Calibri"/>
              <a:sym typeface="Calibri"/>
            </a:endParaRPr>
          </a:p>
          <a:p>
            <a:pPr marL="0" marR="0" lvl="0" indent="0" algn="l" rtl="0">
              <a:spcBef>
                <a:spcPts val="0"/>
              </a:spcBef>
              <a:spcAft>
                <a:spcPts val="0"/>
              </a:spcAft>
              <a:buNone/>
            </a:pPr>
            <a:r>
              <a:rPr lang="en-GB" sz="1100" b="1">
                <a:solidFill>
                  <a:schemeClr val="dk1"/>
                </a:solidFill>
                <a:latin typeface="Calibri"/>
                <a:ea typeface="Calibri"/>
                <a:cs typeface="Calibri"/>
                <a:sym typeface="Calibri"/>
              </a:rPr>
              <a:t>Gana: abuso de pessoas com deficiência</a:t>
            </a:r>
            <a:endParaRPr sz="1100">
              <a:solidFill>
                <a:schemeClr val="dk1"/>
              </a:solidFill>
              <a:latin typeface="Calibri"/>
              <a:ea typeface="Calibri"/>
              <a:cs typeface="Calibri"/>
              <a:sym typeface="Calibri"/>
            </a:endParaRPr>
          </a:p>
          <a:p>
            <a:pPr marL="0" marR="0" lvl="0" indent="0" algn="l" rtl="0">
              <a:spcBef>
                <a:spcPts val="0"/>
              </a:spcBef>
              <a:spcAft>
                <a:spcPts val="0"/>
              </a:spcAft>
              <a:buNone/>
            </a:pPr>
            <a:r>
              <a:rPr lang="en-GB" sz="1100" i="1">
                <a:solidFill>
                  <a:schemeClr val="dk1"/>
                </a:solidFill>
                <a:latin typeface="Calibri"/>
                <a:ea typeface="Calibri"/>
                <a:cs typeface="Calibri"/>
                <a:sym typeface="Calibri"/>
              </a:rPr>
              <a:t>Vídeo produzido pela Human Rights Watch</a:t>
            </a:r>
            <a:endParaRPr sz="1100">
              <a:solidFill>
                <a:schemeClr val="dk1"/>
              </a:solidFill>
              <a:latin typeface="Calibri"/>
              <a:ea typeface="Calibri"/>
              <a:cs typeface="Calibri"/>
              <a:sym typeface="Calibri"/>
            </a:endParaRPr>
          </a:p>
          <a:p>
            <a:pPr marL="0" marR="0" lvl="0" indent="0" algn="l" rtl="0">
              <a:spcBef>
                <a:spcPts val="0"/>
              </a:spcBef>
              <a:spcAft>
                <a:spcPts val="0"/>
              </a:spcAft>
              <a:buNone/>
            </a:pPr>
            <a:r>
              <a:rPr lang="en-GB" sz="1100" b="1">
                <a:solidFill>
                  <a:schemeClr val="dk1"/>
                </a:solidFill>
                <a:latin typeface="Calibri"/>
                <a:ea typeface="Calibri"/>
                <a:cs typeface="Calibri"/>
                <a:sym typeface="Calibri"/>
              </a:rPr>
              <a:t>Campanha Global: O Direito de Decidir</a:t>
            </a:r>
            <a:endParaRPr sz="1100">
              <a:solidFill>
                <a:schemeClr val="dk1"/>
              </a:solidFill>
              <a:latin typeface="Calibri"/>
              <a:ea typeface="Calibri"/>
              <a:cs typeface="Calibri"/>
              <a:sym typeface="Calibri"/>
            </a:endParaRPr>
          </a:p>
          <a:p>
            <a:pPr marL="0" marR="0" lvl="0" indent="0" algn="l" rtl="0">
              <a:spcBef>
                <a:spcPts val="0"/>
              </a:spcBef>
              <a:spcAft>
                <a:spcPts val="0"/>
              </a:spcAft>
              <a:buNone/>
            </a:pPr>
            <a:r>
              <a:rPr lang="en-GB" sz="1100" i="1">
                <a:solidFill>
                  <a:schemeClr val="dk1"/>
                </a:solidFill>
                <a:latin typeface="Calibri"/>
                <a:ea typeface="Calibri"/>
                <a:cs typeface="Calibri"/>
                <a:sym typeface="Calibri"/>
              </a:rPr>
              <a:t>Vídeo produzido pela Inclusion International</a:t>
            </a:r>
            <a:endParaRPr sz="1100">
              <a:solidFill>
                <a:schemeClr val="dk1"/>
              </a:solidFill>
              <a:latin typeface="Calibri"/>
              <a:ea typeface="Calibri"/>
              <a:cs typeface="Calibri"/>
              <a:sym typeface="Calibri"/>
            </a:endParaRPr>
          </a:p>
          <a:p>
            <a:pPr marL="0" marR="0" lvl="0" indent="0" algn="l" rtl="0">
              <a:spcBef>
                <a:spcPts val="0"/>
              </a:spcBef>
              <a:spcAft>
                <a:spcPts val="0"/>
              </a:spcAft>
              <a:buNone/>
            </a:pPr>
            <a:r>
              <a:rPr lang="en-GB" sz="1100" b="1">
                <a:solidFill>
                  <a:schemeClr val="dk1"/>
                </a:solidFill>
                <a:latin typeface="Calibri"/>
                <a:ea typeface="Calibri"/>
                <a:cs typeface="Calibri"/>
                <a:sym typeface="Calibri"/>
              </a:rPr>
              <a:t>Direitos Humanos, Envelhecimento e Demência: Desafiando a Prática Atual por Kate Swaffer</a:t>
            </a:r>
            <a:endParaRPr sz="1100">
              <a:solidFill>
                <a:schemeClr val="dk1"/>
              </a:solidFill>
              <a:latin typeface="Calibri"/>
              <a:ea typeface="Calibri"/>
              <a:cs typeface="Calibri"/>
              <a:sym typeface="Calibri"/>
            </a:endParaRPr>
          </a:p>
          <a:p>
            <a:pPr marL="0" marR="0" lvl="0" indent="0" algn="l" rtl="0">
              <a:spcBef>
                <a:spcPts val="0"/>
              </a:spcBef>
              <a:spcAft>
                <a:spcPts val="0"/>
              </a:spcAft>
              <a:buNone/>
            </a:pPr>
            <a:r>
              <a:rPr lang="en-GB" sz="1100" i="1">
                <a:solidFill>
                  <a:schemeClr val="dk1"/>
                </a:solidFill>
                <a:latin typeface="Calibri"/>
                <a:ea typeface="Calibri"/>
                <a:cs typeface="Calibri"/>
                <a:sym typeface="Calibri"/>
              </a:rPr>
              <a:t>Vídeo produzido pela Your aged and disability advocates (ADA), Austrália</a:t>
            </a:r>
            <a:endParaRPr/>
          </a:p>
          <a:p>
            <a:pPr marL="0" marR="0" lvl="0" indent="0" algn="l" rtl="0">
              <a:spcBef>
                <a:spcPts val="0"/>
              </a:spcBef>
              <a:spcAft>
                <a:spcPts val="0"/>
              </a:spcAft>
              <a:buNone/>
            </a:pPr>
            <a:r>
              <a:rPr lang="en-GB" sz="1100" b="1">
                <a:solidFill>
                  <a:schemeClr val="dk1"/>
                </a:solidFill>
                <a:latin typeface="Calibri"/>
                <a:ea typeface="Calibri"/>
                <a:cs typeface="Calibri"/>
                <a:sym typeface="Calibri"/>
              </a:rPr>
              <a:t>Eu vou para casa</a:t>
            </a:r>
            <a:endParaRPr/>
          </a:p>
          <a:p>
            <a:pPr marL="0" marR="0" lvl="0" indent="0" algn="l" rtl="0">
              <a:spcBef>
                <a:spcPts val="0"/>
              </a:spcBef>
              <a:spcAft>
                <a:spcPts val="0"/>
              </a:spcAft>
              <a:buNone/>
            </a:pPr>
            <a:r>
              <a:rPr lang="en-GB" sz="1100" i="1">
                <a:solidFill>
                  <a:schemeClr val="dk1"/>
                </a:solidFill>
                <a:latin typeface="Calibri"/>
                <a:ea typeface="Calibri"/>
                <a:cs typeface="Calibri"/>
                <a:sym typeface="Calibri"/>
              </a:rPr>
              <a:t>Vídeo produzido pela WITF TV, Harrisburg, PA. © 2016 WITF</a:t>
            </a:r>
            <a:endParaRPr sz="1100" b="1">
              <a:solidFill>
                <a:schemeClr val="dk1"/>
              </a:solidFill>
              <a:latin typeface="Calibri"/>
              <a:ea typeface="Calibri"/>
              <a:cs typeface="Calibri"/>
              <a:sym typeface="Calibri"/>
            </a:endParaRPr>
          </a:p>
          <a:p>
            <a:pPr marL="0" marR="0" lvl="0" indent="0" algn="l" rtl="0">
              <a:spcBef>
                <a:spcPts val="0"/>
              </a:spcBef>
              <a:spcAft>
                <a:spcPts val="0"/>
              </a:spcAft>
              <a:buNone/>
            </a:pPr>
            <a:r>
              <a:rPr lang="en-GB" sz="1100" b="1">
                <a:solidFill>
                  <a:schemeClr val="dk1"/>
                </a:solidFill>
                <a:latin typeface="Calibri"/>
                <a:ea typeface="Calibri"/>
                <a:cs typeface="Calibri"/>
                <a:sym typeface="Calibri"/>
              </a:rPr>
              <a:t>Visão geral da saúde inclusiva</a:t>
            </a:r>
            <a:endParaRPr sz="1100">
              <a:solidFill>
                <a:schemeClr val="dk1"/>
              </a:solidFill>
              <a:latin typeface="Calibri"/>
              <a:ea typeface="Calibri"/>
              <a:cs typeface="Calibri"/>
              <a:sym typeface="Calibri"/>
            </a:endParaRPr>
          </a:p>
          <a:p>
            <a:pPr marL="0" marR="0" lvl="0" indent="0" algn="l" rtl="0">
              <a:spcBef>
                <a:spcPts val="0"/>
              </a:spcBef>
              <a:spcAft>
                <a:spcPts val="0"/>
              </a:spcAft>
              <a:buNone/>
            </a:pPr>
            <a:r>
              <a:rPr lang="en-GB" sz="1100" i="1">
                <a:solidFill>
                  <a:schemeClr val="dk1"/>
                </a:solidFill>
                <a:latin typeface="Calibri"/>
                <a:ea typeface="Calibri"/>
                <a:cs typeface="Calibri"/>
                <a:sym typeface="Calibri"/>
              </a:rPr>
              <a:t>Vídeo produzido pela Special Olympics</a:t>
            </a:r>
            <a:endParaRPr sz="1100">
              <a:solidFill>
                <a:schemeClr val="dk1"/>
              </a:solidFill>
              <a:latin typeface="Calibri"/>
              <a:ea typeface="Calibri"/>
              <a:cs typeface="Calibri"/>
              <a:sym typeface="Calibri"/>
            </a:endParaRPr>
          </a:p>
          <a:p>
            <a:pPr marL="0" marR="0" lvl="0" indent="0" algn="l" rtl="0">
              <a:spcBef>
                <a:spcPts val="0"/>
              </a:spcBef>
              <a:spcAft>
                <a:spcPts val="0"/>
              </a:spcAft>
              <a:buNone/>
            </a:pPr>
            <a:endParaRPr sz="1100">
              <a:solidFill>
                <a:schemeClr val="dk1"/>
              </a:solidFill>
              <a:latin typeface="Calibri"/>
              <a:ea typeface="Calibri"/>
              <a:cs typeface="Calibri"/>
              <a:sym typeface="Calibri"/>
            </a:endParaRPr>
          </a:p>
        </p:txBody>
      </p:sp>
      <p:sp>
        <p:nvSpPr>
          <p:cNvPr id="1434" name="Google Shape;1434;p171:notes"/>
          <p:cNvSpPr txBox="1">
            <a:spLocks noGrp="1"/>
          </p:cNvSpPr>
          <p:nvPr>
            <p:ph type="body" idx="1"/>
          </p:nvPr>
        </p:nvSpPr>
        <p:spPr>
          <a:xfrm>
            <a:off x="680879" y="4784070"/>
            <a:ext cx="5447030" cy="3914239"/>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35" name="Google Shape;1435;p171:notes"/>
          <p:cNvSpPr>
            <a:spLocks noGrp="1" noRot="1" noChangeAspect="1"/>
          </p:cNvSpPr>
          <p:nvPr>
            <p:ph type="sldImg" idx="2"/>
          </p:nvPr>
        </p:nvSpPr>
        <p:spPr>
          <a:xfrm>
            <a:off x="423863" y="1243013"/>
            <a:ext cx="5961062" cy="33543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0"/>
        <p:cNvGrpSpPr/>
        <p:nvPr/>
      </p:nvGrpSpPr>
      <p:grpSpPr>
        <a:xfrm>
          <a:off x="0" y="0"/>
          <a:ext cx="0" cy="0"/>
          <a:chOff x="0" y="0"/>
          <a:chExt cx="0" cy="0"/>
        </a:xfrm>
      </p:grpSpPr>
      <p:sp>
        <p:nvSpPr>
          <p:cNvPr id="1441" name="Google Shape;1441;p172:notes"/>
          <p:cNvSpPr txBox="1">
            <a:spLocks noGrp="1"/>
          </p:cNvSpPr>
          <p:nvPr>
            <p:ph type="sldNum" idx="12"/>
          </p:nvPr>
        </p:nvSpPr>
        <p:spPr>
          <a:xfrm>
            <a:off x="3856737" y="9442154"/>
            <a:ext cx="2950475" cy="49877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174</a:t>
            </a:fld>
            <a:endParaRPr/>
          </a:p>
        </p:txBody>
      </p:sp>
      <p:sp>
        <p:nvSpPr>
          <p:cNvPr id="1442" name="Google Shape;1442;p172:notes"/>
          <p:cNvSpPr txBox="1"/>
          <p:nvPr/>
        </p:nvSpPr>
        <p:spPr>
          <a:xfrm>
            <a:off x="319976" y="187659"/>
            <a:ext cx="5854983" cy="975326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100" b="1">
                <a:solidFill>
                  <a:schemeClr val="dk1"/>
                </a:solidFill>
                <a:latin typeface="Calibri"/>
                <a:ea typeface="Calibri"/>
                <a:cs typeface="Calibri"/>
                <a:sym typeface="Calibri"/>
              </a:rPr>
              <a:t>Advocacia Independente, história de James</a:t>
            </a:r>
            <a:endParaRPr sz="1100">
              <a:solidFill>
                <a:schemeClr val="dk1"/>
              </a:solidFill>
              <a:latin typeface="Calibri"/>
              <a:ea typeface="Calibri"/>
              <a:cs typeface="Calibri"/>
              <a:sym typeface="Calibri"/>
            </a:endParaRPr>
          </a:p>
          <a:p>
            <a:pPr marL="0" marR="0" lvl="0" indent="0" algn="l" rtl="0">
              <a:spcBef>
                <a:spcPts val="0"/>
              </a:spcBef>
              <a:spcAft>
                <a:spcPts val="0"/>
              </a:spcAft>
              <a:buNone/>
            </a:pPr>
            <a:r>
              <a:rPr lang="en-GB" sz="1100" i="1">
                <a:solidFill>
                  <a:schemeClr val="dk1"/>
                </a:solidFill>
                <a:latin typeface="Calibri"/>
                <a:ea typeface="Calibri"/>
                <a:cs typeface="Calibri"/>
                <a:sym typeface="Calibri"/>
              </a:rPr>
              <a:t>Vídeo produzido pela Scottish Independent Advocacy Alliance</a:t>
            </a:r>
            <a:endParaRPr sz="1100">
              <a:solidFill>
                <a:schemeClr val="dk1"/>
              </a:solidFill>
              <a:latin typeface="Calibri"/>
              <a:ea typeface="Calibri"/>
              <a:cs typeface="Calibri"/>
              <a:sym typeface="Calibri"/>
            </a:endParaRPr>
          </a:p>
          <a:p>
            <a:pPr marL="0" marR="0" lvl="0" indent="0" algn="l" rtl="0">
              <a:spcBef>
                <a:spcPts val="0"/>
              </a:spcBef>
              <a:spcAft>
                <a:spcPts val="0"/>
              </a:spcAft>
              <a:buNone/>
            </a:pPr>
            <a:r>
              <a:rPr lang="en-GB" sz="1100" b="1">
                <a:solidFill>
                  <a:schemeClr val="dk1"/>
                </a:solidFill>
                <a:latin typeface="Calibri"/>
                <a:ea typeface="Calibri"/>
                <a:cs typeface="Calibri"/>
                <a:sym typeface="Calibri"/>
              </a:rPr>
              <a:t>Entrevista - Atleta olímpica especial Victoria Smith, ESPN, 4 de julho de 2018</a:t>
            </a:r>
            <a:endParaRPr sz="1100">
              <a:solidFill>
                <a:schemeClr val="dk1"/>
              </a:solidFill>
              <a:latin typeface="Calibri"/>
              <a:ea typeface="Calibri"/>
              <a:cs typeface="Calibri"/>
              <a:sym typeface="Calibri"/>
            </a:endParaRPr>
          </a:p>
          <a:p>
            <a:pPr marL="0" marR="0" lvl="0" indent="0" algn="l" rtl="0">
              <a:spcBef>
                <a:spcPts val="0"/>
              </a:spcBef>
              <a:spcAft>
                <a:spcPts val="0"/>
              </a:spcAft>
              <a:buNone/>
            </a:pPr>
            <a:r>
              <a:rPr lang="en-GB" sz="1100" i="1">
                <a:solidFill>
                  <a:schemeClr val="dk1"/>
                </a:solidFill>
                <a:latin typeface="Calibri"/>
                <a:ea typeface="Calibri"/>
                <a:cs typeface="Calibri"/>
                <a:sym typeface="Calibri"/>
              </a:rPr>
              <a:t>Vídeo produzido pela Special Olympics</a:t>
            </a:r>
            <a:endParaRPr sz="1100">
              <a:solidFill>
                <a:schemeClr val="dk1"/>
              </a:solidFill>
              <a:latin typeface="Calibri"/>
              <a:ea typeface="Calibri"/>
              <a:cs typeface="Calibri"/>
              <a:sym typeface="Calibri"/>
            </a:endParaRPr>
          </a:p>
          <a:p>
            <a:pPr marL="0" marR="0" lvl="0" indent="0" algn="l" rtl="0">
              <a:spcBef>
                <a:spcPts val="0"/>
              </a:spcBef>
              <a:spcAft>
                <a:spcPts val="0"/>
              </a:spcAft>
              <a:buNone/>
            </a:pPr>
            <a:r>
              <a:rPr lang="en-GB" sz="1100" b="1">
                <a:solidFill>
                  <a:schemeClr val="dk1"/>
                </a:solidFill>
                <a:latin typeface="Calibri"/>
                <a:ea typeface="Calibri"/>
                <a:cs typeface="Calibri"/>
                <a:sym typeface="Calibri"/>
              </a:rPr>
              <a:t>Vivendo em Comunidade</a:t>
            </a:r>
            <a:endParaRPr sz="1100">
              <a:solidFill>
                <a:schemeClr val="dk1"/>
              </a:solidFill>
              <a:latin typeface="Calibri"/>
              <a:ea typeface="Calibri"/>
              <a:cs typeface="Calibri"/>
              <a:sym typeface="Calibri"/>
            </a:endParaRPr>
          </a:p>
          <a:p>
            <a:pPr marL="0" marR="0" lvl="0" indent="0" algn="l" rtl="0">
              <a:spcBef>
                <a:spcPts val="0"/>
              </a:spcBef>
              <a:spcAft>
                <a:spcPts val="0"/>
              </a:spcAft>
              <a:buNone/>
            </a:pPr>
            <a:r>
              <a:rPr lang="en-GB" sz="1100" i="1">
                <a:solidFill>
                  <a:schemeClr val="dk1"/>
                </a:solidFill>
                <a:latin typeface="Calibri"/>
                <a:ea typeface="Calibri"/>
                <a:cs typeface="Calibri"/>
                <a:sym typeface="Calibri"/>
              </a:rPr>
              <a:t>Vídeo produzido pela Associação Libanesa de Autodefesa (LASA) e pelo Fundo para os Direitos das Pessoas com Deficiência (DRF)</a:t>
            </a:r>
            <a:endParaRPr sz="1100" b="1">
              <a:solidFill>
                <a:schemeClr val="dk1"/>
              </a:solidFill>
              <a:latin typeface="Calibri"/>
              <a:ea typeface="Calibri"/>
              <a:cs typeface="Calibri"/>
              <a:sym typeface="Calibri"/>
            </a:endParaRPr>
          </a:p>
          <a:p>
            <a:pPr marL="0" marR="0" lvl="0" indent="0" algn="l" rtl="0">
              <a:spcBef>
                <a:spcPts val="0"/>
              </a:spcBef>
              <a:spcAft>
                <a:spcPts val="0"/>
              </a:spcAft>
              <a:buNone/>
            </a:pPr>
            <a:r>
              <a:rPr lang="en-GB" sz="1100" b="1">
                <a:solidFill>
                  <a:schemeClr val="dk1"/>
                </a:solidFill>
                <a:latin typeface="Calibri"/>
                <a:ea typeface="Calibri"/>
                <a:cs typeface="Calibri"/>
                <a:sym typeface="Calibri"/>
              </a:rPr>
              <a:t>Vivendo em Frente</a:t>
            </a:r>
            <a:endParaRPr sz="1100">
              <a:solidFill>
                <a:schemeClr val="dk1"/>
              </a:solidFill>
              <a:latin typeface="Calibri"/>
              <a:ea typeface="Calibri"/>
              <a:cs typeface="Calibri"/>
              <a:sym typeface="Calibri"/>
            </a:endParaRPr>
          </a:p>
          <a:p>
            <a:pPr marL="0" marR="0" lvl="0" indent="0" algn="l" rtl="0">
              <a:spcBef>
                <a:spcPts val="0"/>
              </a:spcBef>
              <a:spcAft>
                <a:spcPts val="0"/>
              </a:spcAft>
              <a:buNone/>
            </a:pPr>
            <a:r>
              <a:rPr lang="en-GB" sz="1100" i="1">
                <a:solidFill>
                  <a:schemeClr val="dk1"/>
                </a:solidFill>
                <a:latin typeface="Calibri"/>
                <a:ea typeface="Calibri"/>
                <a:cs typeface="Calibri"/>
                <a:sym typeface="Calibri"/>
              </a:rPr>
              <a:t>Vídeo produzido pela LedBetter Films</a:t>
            </a:r>
            <a:endParaRPr sz="1100">
              <a:solidFill>
                <a:schemeClr val="dk1"/>
              </a:solidFill>
              <a:latin typeface="Calibri"/>
              <a:ea typeface="Calibri"/>
              <a:cs typeface="Calibri"/>
              <a:sym typeface="Calibri"/>
            </a:endParaRPr>
          </a:p>
          <a:p>
            <a:pPr marL="0" marR="0" lvl="0" indent="0" algn="l" rtl="0">
              <a:spcBef>
                <a:spcPts val="0"/>
              </a:spcBef>
              <a:spcAft>
                <a:spcPts val="0"/>
              </a:spcAft>
              <a:buNone/>
            </a:pPr>
            <a:r>
              <a:rPr lang="en-GB" sz="1100" b="1">
                <a:solidFill>
                  <a:schemeClr val="dk1"/>
                </a:solidFill>
                <a:latin typeface="Calibri"/>
                <a:ea typeface="Calibri"/>
                <a:cs typeface="Calibri"/>
                <a:sym typeface="Calibri"/>
              </a:rPr>
              <a:t>Viver com problemas de saúde mental na Rússia</a:t>
            </a:r>
            <a:endParaRPr sz="1100">
              <a:solidFill>
                <a:schemeClr val="dk1"/>
              </a:solidFill>
              <a:latin typeface="Calibri"/>
              <a:ea typeface="Calibri"/>
              <a:cs typeface="Calibri"/>
              <a:sym typeface="Calibri"/>
            </a:endParaRPr>
          </a:p>
          <a:p>
            <a:pPr marL="0" marR="0" lvl="0" indent="0" algn="l" rtl="0">
              <a:spcBef>
                <a:spcPts val="0"/>
              </a:spcBef>
              <a:spcAft>
                <a:spcPts val="0"/>
              </a:spcAft>
              <a:buNone/>
            </a:pPr>
            <a:r>
              <a:rPr lang="en-GB" sz="1100" i="1">
                <a:solidFill>
                  <a:schemeClr val="dk1"/>
                </a:solidFill>
                <a:latin typeface="Calibri"/>
                <a:ea typeface="Calibri"/>
                <a:cs typeface="Calibri"/>
                <a:sym typeface="Calibri"/>
              </a:rPr>
              <a:t>Vídeo produzido pela Sky News</a:t>
            </a:r>
            <a:endParaRPr sz="1100">
              <a:solidFill>
                <a:schemeClr val="dk1"/>
              </a:solidFill>
              <a:latin typeface="Calibri"/>
              <a:ea typeface="Calibri"/>
              <a:cs typeface="Calibri"/>
              <a:sym typeface="Calibri"/>
            </a:endParaRPr>
          </a:p>
          <a:p>
            <a:pPr marL="0" marR="0" lvl="0" indent="0" algn="l" rtl="0">
              <a:spcBef>
                <a:spcPts val="0"/>
              </a:spcBef>
              <a:spcAft>
                <a:spcPts val="0"/>
              </a:spcAft>
              <a:buNone/>
            </a:pPr>
            <a:r>
              <a:rPr lang="en-GB" sz="1100" b="1">
                <a:solidFill>
                  <a:schemeClr val="dk1"/>
                </a:solidFill>
                <a:latin typeface="Calibri"/>
                <a:ea typeface="Calibri"/>
                <a:cs typeface="Calibri"/>
                <a:sym typeface="Calibri"/>
              </a:rPr>
              <a:t>Amor, perda e riso - Viver com demência</a:t>
            </a:r>
            <a:endParaRPr sz="1100">
              <a:solidFill>
                <a:schemeClr val="dk1"/>
              </a:solidFill>
              <a:latin typeface="Calibri"/>
              <a:ea typeface="Calibri"/>
              <a:cs typeface="Calibri"/>
              <a:sym typeface="Calibri"/>
            </a:endParaRPr>
          </a:p>
          <a:p>
            <a:pPr marL="0" marR="0" lvl="0" indent="0" algn="l" rtl="0">
              <a:spcBef>
                <a:spcPts val="0"/>
              </a:spcBef>
              <a:spcAft>
                <a:spcPts val="0"/>
              </a:spcAft>
              <a:buNone/>
            </a:pPr>
            <a:r>
              <a:rPr lang="en-GB" sz="1100" i="1">
                <a:solidFill>
                  <a:schemeClr val="dk1"/>
                </a:solidFill>
                <a:latin typeface="Calibri"/>
                <a:ea typeface="Calibri"/>
                <a:cs typeface="Calibri"/>
                <a:sym typeface="Calibri"/>
              </a:rPr>
              <a:t>Vídeo produzido pela Fire Films</a:t>
            </a:r>
            <a:endParaRPr sz="1100">
              <a:solidFill>
                <a:schemeClr val="dk1"/>
              </a:solidFill>
              <a:latin typeface="Calibri"/>
              <a:ea typeface="Calibri"/>
              <a:cs typeface="Calibri"/>
              <a:sym typeface="Calibri"/>
            </a:endParaRPr>
          </a:p>
          <a:p>
            <a:pPr marL="0" marR="0" lvl="0" indent="0" algn="l" rtl="0">
              <a:spcBef>
                <a:spcPts val="0"/>
              </a:spcBef>
              <a:spcAft>
                <a:spcPts val="0"/>
              </a:spcAft>
              <a:buNone/>
            </a:pPr>
            <a:r>
              <a:rPr lang="en-GB" sz="1100" b="1">
                <a:solidFill>
                  <a:schemeClr val="dk1"/>
                </a:solidFill>
                <a:latin typeface="Calibri"/>
                <a:ea typeface="Calibri"/>
                <a:cs typeface="Calibri"/>
                <a:sym typeface="Calibri"/>
              </a:rPr>
              <a:t>Mari Yamamoto</a:t>
            </a:r>
            <a:endParaRPr sz="1100">
              <a:solidFill>
                <a:schemeClr val="dk1"/>
              </a:solidFill>
              <a:latin typeface="Calibri"/>
              <a:ea typeface="Calibri"/>
              <a:cs typeface="Calibri"/>
              <a:sym typeface="Calibri"/>
            </a:endParaRPr>
          </a:p>
          <a:p>
            <a:pPr marL="0" marR="0" lvl="0" indent="0" algn="l" rtl="0">
              <a:spcBef>
                <a:spcPts val="0"/>
              </a:spcBef>
              <a:spcAft>
                <a:spcPts val="0"/>
              </a:spcAft>
              <a:buNone/>
            </a:pPr>
            <a:r>
              <a:rPr lang="en-GB" sz="1100" i="1">
                <a:solidFill>
                  <a:schemeClr val="dk1"/>
                </a:solidFill>
                <a:latin typeface="Calibri"/>
                <a:ea typeface="Calibri"/>
                <a:cs typeface="Calibri"/>
                <a:sym typeface="Calibri"/>
              </a:rPr>
              <a:t>Vídeo produzido pela Bapu Trust para Pesquisa sobre Mente e Discurso</a:t>
            </a:r>
            <a:endParaRPr sz="1100">
              <a:solidFill>
                <a:schemeClr val="dk1"/>
              </a:solidFill>
              <a:latin typeface="Calibri"/>
              <a:ea typeface="Calibri"/>
              <a:cs typeface="Calibri"/>
              <a:sym typeface="Calibri"/>
            </a:endParaRPr>
          </a:p>
          <a:p>
            <a:pPr marL="0" marR="0" lvl="0" indent="0" algn="l" rtl="0">
              <a:spcBef>
                <a:spcPts val="0"/>
              </a:spcBef>
              <a:spcAft>
                <a:spcPts val="0"/>
              </a:spcAft>
              <a:buNone/>
            </a:pPr>
            <a:r>
              <a:rPr lang="en-GB" sz="1100" b="1">
                <a:solidFill>
                  <a:schemeClr val="dk1"/>
                </a:solidFill>
                <a:latin typeface="Calibri"/>
                <a:ea typeface="Calibri"/>
                <a:cs typeface="Calibri"/>
                <a:sym typeface="Calibri"/>
              </a:rPr>
              <a:t>Campeões de apoio a pares de saúde mental, Uganda 2013</a:t>
            </a:r>
            <a:endParaRPr sz="1100">
              <a:solidFill>
                <a:schemeClr val="dk1"/>
              </a:solidFill>
              <a:latin typeface="Calibri"/>
              <a:ea typeface="Calibri"/>
              <a:cs typeface="Calibri"/>
              <a:sym typeface="Calibri"/>
            </a:endParaRPr>
          </a:p>
          <a:p>
            <a:pPr marL="0" marR="0" lvl="0" indent="0" algn="l" rtl="0">
              <a:spcBef>
                <a:spcPts val="0"/>
              </a:spcBef>
              <a:spcAft>
                <a:spcPts val="0"/>
              </a:spcAft>
              <a:buNone/>
            </a:pPr>
            <a:r>
              <a:rPr lang="en-GB" sz="1100" i="1">
                <a:solidFill>
                  <a:schemeClr val="dk1"/>
                </a:solidFill>
                <a:latin typeface="Calibri"/>
                <a:ea typeface="Calibri"/>
                <a:cs typeface="Calibri"/>
                <a:sym typeface="Calibri"/>
              </a:rPr>
              <a:t>Vídeo produzido pela Cerdic Hall</a:t>
            </a:r>
            <a:endParaRPr sz="1100">
              <a:solidFill>
                <a:schemeClr val="dk1"/>
              </a:solidFill>
              <a:latin typeface="Calibri"/>
              <a:ea typeface="Calibri"/>
              <a:cs typeface="Calibri"/>
              <a:sym typeface="Calibri"/>
            </a:endParaRPr>
          </a:p>
          <a:p>
            <a:pPr marL="0" marR="0" lvl="0" indent="0" algn="l" rtl="0">
              <a:spcBef>
                <a:spcPts val="0"/>
              </a:spcBef>
              <a:spcAft>
                <a:spcPts val="0"/>
              </a:spcAft>
              <a:buNone/>
            </a:pPr>
            <a:r>
              <a:rPr lang="en-GB" sz="1100" b="1">
                <a:solidFill>
                  <a:schemeClr val="dk1"/>
                </a:solidFill>
                <a:latin typeface="Calibri"/>
                <a:ea typeface="Calibri"/>
                <a:cs typeface="Calibri"/>
                <a:sym typeface="Calibri"/>
              </a:rPr>
              <a:t>Indo além dos rótulos psiquiátricos</a:t>
            </a:r>
            <a:endParaRPr sz="1100">
              <a:solidFill>
                <a:schemeClr val="dk1"/>
              </a:solidFill>
              <a:latin typeface="Calibri"/>
              <a:ea typeface="Calibri"/>
              <a:cs typeface="Calibri"/>
              <a:sym typeface="Calibri"/>
            </a:endParaRPr>
          </a:p>
          <a:p>
            <a:pPr marL="0" marR="0" lvl="0" indent="0" algn="l" rtl="0">
              <a:spcBef>
                <a:spcPts val="0"/>
              </a:spcBef>
              <a:spcAft>
                <a:spcPts val="0"/>
              </a:spcAft>
              <a:buNone/>
            </a:pPr>
            <a:r>
              <a:rPr lang="en-GB" sz="1100" i="1">
                <a:solidFill>
                  <a:schemeClr val="dk1"/>
                </a:solidFill>
                <a:latin typeface="Calibri"/>
                <a:ea typeface="Calibri"/>
                <a:cs typeface="Calibri"/>
                <a:sym typeface="Calibri"/>
              </a:rPr>
              <a:t>Vídeo produzido pelo The Open Paradigm Project/ P.J. Moynihan, Digital Eyes Film Producer </a:t>
            </a:r>
            <a:endParaRPr sz="1100">
              <a:solidFill>
                <a:schemeClr val="dk1"/>
              </a:solidFill>
              <a:latin typeface="Calibri"/>
              <a:ea typeface="Calibri"/>
              <a:cs typeface="Calibri"/>
              <a:sym typeface="Calibri"/>
            </a:endParaRPr>
          </a:p>
          <a:p>
            <a:pPr marL="0" marR="0" lvl="0" indent="0" algn="l" rtl="0">
              <a:spcBef>
                <a:spcPts val="0"/>
              </a:spcBef>
              <a:spcAft>
                <a:spcPts val="0"/>
              </a:spcAft>
              <a:buNone/>
            </a:pPr>
            <a:r>
              <a:rPr lang="en-GB" sz="1100" b="1">
                <a:solidFill>
                  <a:schemeClr val="dk1"/>
                </a:solidFill>
                <a:latin typeface="Calibri"/>
                <a:ea typeface="Calibri"/>
                <a:cs typeface="Calibri"/>
                <a:sym typeface="Calibri"/>
              </a:rPr>
              <a:t>'Meu sonho é fazer pizza': os fornecedores com síndrome de Down</a:t>
            </a:r>
            <a:endParaRPr sz="1100">
              <a:solidFill>
                <a:schemeClr val="dk1"/>
              </a:solidFill>
              <a:latin typeface="Calibri"/>
              <a:ea typeface="Calibri"/>
              <a:cs typeface="Calibri"/>
              <a:sym typeface="Calibri"/>
            </a:endParaRPr>
          </a:p>
          <a:p>
            <a:pPr marL="0" marR="0" lvl="0" indent="0" algn="l" rtl="0">
              <a:spcBef>
                <a:spcPts val="0"/>
              </a:spcBef>
              <a:spcAft>
                <a:spcPts val="0"/>
              </a:spcAft>
              <a:buNone/>
            </a:pPr>
            <a:r>
              <a:rPr lang="en-GB" sz="1100" i="1">
                <a:solidFill>
                  <a:schemeClr val="dk1"/>
                </a:solidFill>
                <a:latin typeface="Calibri"/>
                <a:ea typeface="Calibri"/>
                <a:cs typeface="Calibri"/>
                <a:sym typeface="Calibri"/>
              </a:rPr>
              <a:t>Vídeo produzido pelo The Guardian</a:t>
            </a:r>
            <a:endParaRPr sz="1100">
              <a:solidFill>
                <a:schemeClr val="dk1"/>
              </a:solidFill>
              <a:latin typeface="Calibri"/>
              <a:ea typeface="Calibri"/>
              <a:cs typeface="Calibri"/>
              <a:sym typeface="Calibri"/>
            </a:endParaRPr>
          </a:p>
          <a:p>
            <a:pPr marL="0" marR="0" lvl="0" indent="0" algn="l" rtl="0">
              <a:spcBef>
                <a:spcPts val="0"/>
              </a:spcBef>
              <a:spcAft>
                <a:spcPts val="0"/>
              </a:spcAft>
              <a:buNone/>
            </a:pPr>
            <a:r>
              <a:rPr lang="en-GB" sz="1100" b="1">
                <a:solidFill>
                  <a:schemeClr val="dk1"/>
                </a:solidFill>
                <a:latin typeface="Calibri"/>
                <a:ea typeface="Calibri"/>
                <a:cs typeface="Calibri"/>
                <a:sym typeface="Calibri"/>
              </a:rPr>
              <a:t>Minha história: Timothy</a:t>
            </a:r>
            <a:endParaRPr sz="1100">
              <a:solidFill>
                <a:schemeClr val="dk1"/>
              </a:solidFill>
              <a:latin typeface="Calibri"/>
              <a:ea typeface="Calibri"/>
              <a:cs typeface="Calibri"/>
              <a:sym typeface="Calibri"/>
            </a:endParaRPr>
          </a:p>
          <a:p>
            <a:pPr marL="0" marR="0" lvl="0" indent="0" algn="l" rtl="0">
              <a:spcBef>
                <a:spcPts val="0"/>
              </a:spcBef>
              <a:spcAft>
                <a:spcPts val="0"/>
              </a:spcAft>
              <a:buNone/>
            </a:pPr>
            <a:r>
              <a:rPr lang="en-GB" sz="1100" i="1">
                <a:solidFill>
                  <a:schemeClr val="dk1"/>
                </a:solidFill>
                <a:latin typeface="Calibri"/>
                <a:ea typeface="Calibri"/>
                <a:cs typeface="Calibri"/>
                <a:sym typeface="Calibri"/>
              </a:rPr>
              <a:t>Vídeo produzido pela End the Cycle (Iniciativa da CBM Austrália)</a:t>
            </a:r>
            <a:endParaRPr sz="1100">
              <a:solidFill>
                <a:schemeClr val="dk1"/>
              </a:solidFill>
              <a:latin typeface="Calibri"/>
              <a:ea typeface="Calibri"/>
              <a:cs typeface="Calibri"/>
              <a:sym typeface="Calibri"/>
            </a:endParaRPr>
          </a:p>
          <a:p>
            <a:pPr marL="0" marR="0" lvl="0" indent="0" algn="l" rtl="0">
              <a:spcBef>
                <a:spcPts val="0"/>
              </a:spcBef>
              <a:spcAft>
                <a:spcPts val="0"/>
              </a:spcAft>
              <a:buNone/>
            </a:pPr>
            <a:r>
              <a:rPr lang="en-GB" sz="1100" b="1">
                <a:solidFill>
                  <a:schemeClr val="dk1"/>
                </a:solidFill>
                <a:latin typeface="Calibri"/>
                <a:ea typeface="Calibri"/>
                <a:cs typeface="Calibri"/>
                <a:sym typeface="Calibri"/>
              </a:rPr>
              <a:t> Neil Laybourn e Jonny Benjamin discutem saúde mental</a:t>
            </a:r>
            <a:endParaRPr sz="1100">
              <a:solidFill>
                <a:schemeClr val="dk1"/>
              </a:solidFill>
              <a:latin typeface="Calibri"/>
              <a:ea typeface="Calibri"/>
              <a:cs typeface="Calibri"/>
              <a:sym typeface="Calibri"/>
            </a:endParaRPr>
          </a:p>
          <a:p>
            <a:pPr marL="0" marR="0" lvl="0" indent="0" algn="l" rtl="0">
              <a:spcBef>
                <a:spcPts val="0"/>
              </a:spcBef>
              <a:spcAft>
                <a:spcPts val="0"/>
              </a:spcAft>
              <a:buNone/>
            </a:pPr>
            <a:r>
              <a:rPr lang="en-GB" sz="1100" i="1">
                <a:solidFill>
                  <a:schemeClr val="dk1"/>
                </a:solidFill>
                <a:latin typeface="Calibri"/>
                <a:ea typeface="Calibri"/>
                <a:cs typeface="Calibri"/>
                <a:sym typeface="Calibri"/>
              </a:rPr>
              <a:t>Vídeo produzido pela Rethink Mental Illness</a:t>
            </a:r>
            <a:endParaRPr sz="1100">
              <a:solidFill>
                <a:schemeClr val="dk1"/>
              </a:solidFill>
              <a:latin typeface="Calibri"/>
              <a:ea typeface="Calibri"/>
              <a:cs typeface="Calibri"/>
              <a:sym typeface="Calibri"/>
            </a:endParaRPr>
          </a:p>
          <a:p>
            <a:pPr marL="0" marR="0" lvl="0" indent="0" algn="l" rtl="0">
              <a:spcBef>
                <a:spcPts val="0"/>
              </a:spcBef>
              <a:spcAft>
                <a:spcPts val="0"/>
              </a:spcAft>
              <a:buNone/>
            </a:pPr>
            <a:r>
              <a:rPr lang="en-GB" sz="1100" b="1">
                <a:solidFill>
                  <a:schemeClr val="dk1"/>
                </a:solidFill>
                <a:latin typeface="Calibri"/>
                <a:ea typeface="Calibri"/>
                <a:cs typeface="Calibri"/>
                <a:sym typeface="Calibri"/>
              </a:rPr>
              <a:t>Nenhuma força primeiro</a:t>
            </a:r>
            <a:endParaRPr sz="1100">
              <a:solidFill>
                <a:schemeClr val="dk1"/>
              </a:solidFill>
              <a:latin typeface="Calibri"/>
              <a:ea typeface="Calibri"/>
              <a:cs typeface="Calibri"/>
              <a:sym typeface="Calibri"/>
            </a:endParaRPr>
          </a:p>
          <a:p>
            <a:pPr marL="0" marR="0" lvl="0" indent="0" algn="l" rtl="0">
              <a:spcBef>
                <a:spcPts val="0"/>
              </a:spcBef>
              <a:spcAft>
                <a:spcPts val="0"/>
              </a:spcAft>
              <a:buNone/>
            </a:pPr>
            <a:r>
              <a:rPr lang="en-GB" sz="1100" i="1">
                <a:solidFill>
                  <a:schemeClr val="dk1"/>
                </a:solidFill>
                <a:latin typeface="Calibri"/>
                <a:ea typeface="Calibri"/>
                <a:cs typeface="Calibri"/>
                <a:sym typeface="Calibri"/>
              </a:rPr>
              <a:t>Vídeo produzido pela Mersey Care NHS Foundation Trust</a:t>
            </a:r>
            <a:endParaRPr sz="1100">
              <a:solidFill>
                <a:schemeClr val="dk1"/>
              </a:solidFill>
              <a:latin typeface="Calibri"/>
              <a:ea typeface="Calibri"/>
              <a:cs typeface="Calibri"/>
              <a:sym typeface="Calibri"/>
            </a:endParaRPr>
          </a:p>
          <a:p>
            <a:pPr marL="0" marR="0" lvl="0" indent="0" algn="l" rtl="0">
              <a:spcBef>
                <a:spcPts val="0"/>
              </a:spcBef>
              <a:spcAft>
                <a:spcPts val="0"/>
              </a:spcAft>
              <a:buNone/>
            </a:pPr>
            <a:r>
              <a:rPr lang="en-GB" sz="1100" b="1">
                <a:solidFill>
                  <a:schemeClr val="dk1"/>
                </a:solidFill>
                <a:latin typeface="Calibri"/>
                <a:ea typeface="Calibri"/>
                <a:cs typeface="Calibri"/>
                <a:sym typeface="Calibri"/>
              </a:rPr>
              <a:t>Não há mais barreiras</a:t>
            </a:r>
            <a:endParaRPr sz="1100">
              <a:solidFill>
                <a:schemeClr val="dk1"/>
              </a:solidFill>
              <a:latin typeface="Calibri"/>
              <a:ea typeface="Calibri"/>
              <a:cs typeface="Calibri"/>
              <a:sym typeface="Calibri"/>
            </a:endParaRPr>
          </a:p>
          <a:p>
            <a:pPr marL="0" marR="0" lvl="0" indent="0" algn="l" rtl="0">
              <a:spcBef>
                <a:spcPts val="0"/>
              </a:spcBef>
              <a:spcAft>
                <a:spcPts val="0"/>
              </a:spcAft>
              <a:buNone/>
            </a:pPr>
            <a:r>
              <a:rPr lang="en-GB" sz="1100" i="1">
                <a:solidFill>
                  <a:schemeClr val="dk1"/>
                </a:solidFill>
                <a:latin typeface="Calibri"/>
                <a:ea typeface="Calibri"/>
                <a:cs typeface="Calibri"/>
                <a:sym typeface="Calibri"/>
              </a:rPr>
              <a:t>Vídeo produzido pela BC Self Advocacy Foundation</a:t>
            </a:r>
            <a:endParaRPr sz="1100">
              <a:solidFill>
                <a:schemeClr val="dk1"/>
              </a:solidFill>
              <a:latin typeface="Calibri"/>
              <a:ea typeface="Calibri"/>
              <a:cs typeface="Calibri"/>
              <a:sym typeface="Calibri"/>
            </a:endParaRPr>
          </a:p>
          <a:p>
            <a:pPr marL="0" marR="0" lvl="0" indent="0" algn="l" rtl="0">
              <a:spcBef>
                <a:spcPts val="0"/>
              </a:spcBef>
              <a:spcAft>
                <a:spcPts val="0"/>
              </a:spcAft>
              <a:buNone/>
            </a:pPr>
            <a:r>
              <a:rPr lang="en-GB" sz="1100" b="1">
                <a:solidFill>
                  <a:schemeClr val="dk1"/>
                </a:solidFill>
                <a:latin typeface="Calibri"/>
                <a:ea typeface="Calibri"/>
                <a:cs typeface="Calibri"/>
                <a:sym typeface="Calibri"/>
              </a:rPr>
              <a:t>‘Not Without Us’ de Sam Avery e Mental Health Peer Connection</a:t>
            </a:r>
            <a:endParaRPr sz="1100">
              <a:solidFill>
                <a:schemeClr val="dk1"/>
              </a:solidFill>
              <a:latin typeface="Calibri"/>
              <a:ea typeface="Calibri"/>
              <a:cs typeface="Calibri"/>
              <a:sym typeface="Calibri"/>
            </a:endParaRPr>
          </a:p>
          <a:p>
            <a:pPr marL="0" marR="0" lvl="0" indent="0" algn="l" rtl="0">
              <a:spcBef>
                <a:spcPts val="0"/>
              </a:spcBef>
              <a:spcAft>
                <a:spcPts val="0"/>
              </a:spcAft>
              <a:buNone/>
            </a:pPr>
            <a:r>
              <a:rPr lang="en-GB" sz="1100" i="1">
                <a:solidFill>
                  <a:schemeClr val="dk1"/>
                </a:solidFill>
                <a:latin typeface="Calibri"/>
                <a:ea typeface="Calibri"/>
                <a:cs typeface="Calibri"/>
                <a:sym typeface="Calibri"/>
              </a:rPr>
              <a:t>Vídeo produzido pela Mental Health Peer Connection</a:t>
            </a:r>
            <a:endParaRPr sz="1100">
              <a:solidFill>
                <a:schemeClr val="dk1"/>
              </a:solidFill>
              <a:latin typeface="Calibri"/>
              <a:ea typeface="Calibri"/>
              <a:cs typeface="Calibri"/>
              <a:sym typeface="Calibri"/>
            </a:endParaRPr>
          </a:p>
          <a:p>
            <a:pPr marL="0" marR="0" lvl="0" indent="0" algn="l" rtl="0">
              <a:spcBef>
                <a:spcPts val="0"/>
              </a:spcBef>
              <a:spcAft>
                <a:spcPts val="0"/>
              </a:spcAft>
              <a:buNone/>
            </a:pPr>
            <a:r>
              <a:rPr lang="en-GB" sz="1100" b="1">
                <a:solidFill>
                  <a:schemeClr val="dk1"/>
                </a:solidFill>
                <a:latin typeface="Calibri"/>
                <a:ea typeface="Calibri"/>
                <a:cs typeface="Calibri"/>
                <a:sym typeface="Calibri"/>
              </a:rPr>
              <a:t> Diálogo aberto: uma abordagem finlandesa alternativa para curar a psicose (filme completo)</a:t>
            </a:r>
            <a:endParaRPr sz="1100">
              <a:solidFill>
                <a:schemeClr val="dk1"/>
              </a:solidFill>
              <a:latin typeface="Calibri"/>
              <a:ea typeface="Calibri"/>
              <a:cs typeface="Calibri"/>
              <a:sym typeface="Calibri"/>
            </a:endParaRPr>
          </a:p>
          <a:p>
            <a:pPr marL="0" marR="0" lvl="0" indent="0" algn="l" rtl="0">
              <a:spcBef>
                <a:spcPts val="0"/>
              </a:spcBef>
              <a:spcAft>
                <a:spcPts val="0"/>
              </a:spcAft>
              <a:buNone/>
            </a:pPr>
            <a:r>
              <a:rPr lang="en-GB" sz="1100" i="1">
                <a:solidFill>
                  <a:schemeClr val="dk1"/>
                </a:solidFill>
                <a:latin typeface="Calibri"/>
                <a:ea typeface="Calibri"/>
                <a:cs typeface="Calibri"/>
                <a:sym typeface="Calibri"/>
              </a:rPr>
              <a:t>Vídeo produzido por Daniel Mackler, Cineasta</a:t>
            </a:r>
            <a:endParaRPr sz="1100">
              <a:solidFill>
                <a:schemeClr val="dk1"/>
              </a:solidFill>
              <a:latin typeface="Calibri"/>
              <a:ea typeface="Calibri"/>
              <a:cs typeface="Calibri"/>
              <a:sym typeface="Calibri"/>
            </a:endParaRPr>
          </a:p>
          <a:p>
            <a:pPr marL="0" marR="0" lvl="0" indent="0" algn="l" rtl="0">
              <a:spcBef>
                <a:spcPts val="0"/>
              </a:spcBef>
              <a:spcAft>
                <a:spcPts val="0"/>
              </a:spcAft>
              <a:buNone/>
            </a:pPr>
            <a:r>
              <a:rPr lang="en-GB" sz="1100" b="1">
                <a:solidFill>
                  <a:schemeClr val="dk1"/>
                </a:solidFill>
                <a:latin typeface="Calibri"/>
                <a:ea typeface="Calibri"/>
                <a:cs typeface="Calibri"/>
                <a:sym typeface="Calibri"/>
              </a:rPr>
              <a:t> The Open Paradigm Project – Celia Brown</a:t>
            </a:r>
            <a:endParaRPr sz="1100">
              <a:solidFill>
                <a:schemeClr val="dk1"/>
              </a:solidFill>
              <a:latin typeface="Calibri"/>
              <a:ea typeface="Calibri"/>
              <a:cs typeface="Calibri"/>
              <a:sym typeface="Calibri"/>
            </a:endParaRPr>
          </a:p>
          <a:p>
            <a:pPr marL="0" marR="0" lvl="0" indent="0" algn="l" rtl="0">
              <a:spcBef>
                <a:spcPts val="0"/>
              </a:spcBef>
              <a:spcAft>
                <a:spcPts val="0"/>
              </a:spcAft>
              <a:buNone/>
            </a:pPr>
            <a:r>
              <a:rPr lang="en-GB" sz="1100" i="1">
                <a:solidFill>
                  <a:schemeClr val="dk1"/>
                </a:solidFill>
                <a:latin typeface="Calibri"/>
                <a:ea typeface="Calibri"/>
                <a:cs typeface="Calibri"/>
                <a:sym typeface="Calibri"/>
              </a:rPr>
              <a:t>Vídeo produzido pelo The Open Paradigm Project/ Mindfreedom International</a:t>
            </a:r>
            <a:endParaRPr sz="1100">
              <a:solidFill>
                <a:schemeClr val="dk1"/>
              </a:solidFill>
              <a:latin typeface="Calibri"/>
              <a:ea typeface="Calibri"/>
              <a:cs typeface="Calibri"/>
              <a:sym typeface="Calibri"/>
            </a:endParaRPr>
          </a:p>
          <a:p>
            <a:pPr marL="0" marR="0" lvl="0" indent="0" algn="l" rtl="0">
              <a:spcBef>
                <a:spcPts val="0"/>
              </a:spcBef>
              <a:spcAft>
                <a:spcPts val="0"/>
              </a:spcAft>
              <a:buNone/>
            </a:pPr>
            <a:r>
              <a:rPr lang="en-GB" sz="1100" b="1">
                <a:solidFill>
                  <a:schemeClr val="dk1"/>
                </a:solidFill>
                <a:latin typeface="Calibri"/>
                <a:ea typeface="Calibri"/>
                <a:cs typeface="Calibri"/>
                <a:sym typeface="Calibri"/>
              </a:rPr>
              <a:t>Open Paradigm Project – Dorothy Dundas</a:t>
            </a:r>
            <a:endParaRPr sz="1100">
              <a:solidFill>
                <a:schemeClr val="dk1"/>
              </a:solidFill>
              <a:latin typeface="Calibri"/>
              <a:ea typeface="Calibri"/>
              <a:cs typeface="Calibri"/>
              <a:sym typeface="Calibri"/>
            </a:endParaRPr>
          </a:p>
          <a:p>
            <a:pPr marL="0" marR="0" lvl="0" indent="0" algn="l" rtl="0">
              <a:spcBef>
                <a:spcPts val="0"/>
              </a:spcBef>
              <a:spcAft>
                <a:spcPts val="0"/>
              </a:spcAft>
              <a:buNone/>
            </a:pPr>
            <a:r>
              <a:rPr lang="en-GB" sz="1100" i="1">
                <a:solidFill>
                  <a:schemeClr val="dk1"/>
                </a:solidFill>
                <a:latin typeface="Calibri"/>
                <a:ea typeface="Calibri"/>
                <a:cs typeface="Calibri"/>
                <a:sym typeface="Calibri"/>
              </a:rPr>
              <a:t>Vídeo produzido pelo The Open Paradigm Project</a:t>
            </a:r>
            <a:endParaRPr/>
          </a:p>
          <a:p>
            <a:pPr marL="0" marR="0" lvl="0" indent="0" algn="l" rtl="0">
              <a:spcBef>
                <a:spcPts val="0"/>
              </a:spcBef>
              <a:spcAft>
                <a:spcPts val="0"/>
              </a:spcAft>
              <a:buNone/>
            </a:pPr>
            <a:r>
              <a:rPr lang="en-GB" sz="1100" b="1">
                <a:solidFill>
                  <a:schemeClr val="dk1"/>
                </a:solidFill>
                <a:latin typeface="Calibri"/>
                <a:ea typeface="Calibri"/>
                <a:cs typeface="Calibri"/>
                <a:sym typeface="Calibri"/>
              </a:rPr>
              <a:t>Open Paradigm Project – Oryx Cohen</a:t>
            </a:r>
            <a:endParaRPr sz="1100">
              <a:solidFill>
                <a:schemeClr val="dk1"/>
              </a:solidFill>
              <a:latin typeface="Calibri"/>
              <a:ea typeface="Calibri"/>
              <a:cs typeface="Calibri"/>
              <a:sym typeface="Calibri"/>
            </a:endParaRPr>
          </a:p>
          <a:p>
            <a:pPr marL="0" marR="0" lvl="0" indent="0" algn="l" rtl="0">
              <a:spcBef>
                <a:spcPts val="0"/>
              </a:spcBef>
              <a:spcAft>
                <a:spcPts val="0"/>
              </a:spcAft>
              <a:buNone/>
            </a:pPr>
            <a:r>
              <a:rPr lang="en-GB" sz="1100" i="1">
                <a:solidFill>
                  <a:schemeClr val="dk1"/>
                </a:solidFill>
                <a:latin typeface="Calibri"/>
                <a:ea typeface="Calibri"/>
                <a:cs typeface="Calibri"/>
                <a:sym typeface="Calibri"/>
              </a:rPr>
              <a:t>Vídeo produzido pelo The Open Paradigm Project/ National Empowerment Center</a:t>
            </a:r>
            <a:endParaRPr sz="1100">
              <a:solidFill>
                <a:schemeClr val="dk1"/>
              </a:solidFill>
              <a:latin typeface="Calibri"/>
              <a:ea typeface="Calibri"/>
              <a:cs typeface="Calibri"/>
              <a:sym typeface="Calibri"/>
            </a:endParaRPr>
          </a:p>
          <a:p>
            <a:pPr marL="0" marR="0" lvl="0" indent="0" algn="l" rtl="0">
              <a:spcBef>
                <a:spcPts val="0"/>
              </a:spcBef>
              <a:spcAft>
                <a:spcPts val="0"/>
              </a:spcAft>
              <a:buNone/>
            </a:pPr>
            <a:r>
              <a:rPr lang="en-GB" sz="1100" b="1">
                <a:solidFill>
                  <a:schemeClr val="dk1"/>
                </a:solidFill>
                <a:latin typeface="Calibri"/>
                <a:ea typeface="Calibri"/>
                <a:cs typeface="Calibri"/>
                <a:sym typeface="Calibri"/>
              </a:rPr>
              <a:t>Open Paradigm Project - Sera Davidow</a:t>
            </a:r>
            <a:endParaRPr sz="1100">
              <a:solidFill>
                <a:schemeClr val="dk1"/>
              </a:solidFill>
              <a:latin typeface="Calibri"/>
              <a:ea typeface="Calibri"/>
              <a:cs typeface="Calibri"/>
              <a:sym typeface="Calibri"/>
            </a:endParaRPr>
          </a:p>
          <a:p>
            <a:pPr marL="0" marR="0" lvl="0" indent="0" algn="l" rtl="0">
              <a:spcBef>
                <a:spcPts val="0"/>
              </a:spcBef>
              <a:spcAft>
                <a:spcPts val="0"/>
              </a:spcAft>
              <a:buNone/>
            </a:pPr>
            <a:r>
              <a:rPr lang="en-GB" sz="1100" i="1">
                <a:solidFill>
                  <a:schemeClr val="dk1"/>
                </a:solidFill>
                <a:latin typeface="Calibri"/>
                <a:ea typeface="Calibri"/>
                <a:cs typeface="Calibri"/>
                <a:sym typeface="Calibri"/>
              </a:rPr>
              <a:t>Vídeo produzido pelo The Open Paradigm Project/ Western Mass Recovery Learning</a:t>
            </a:r>
            <a:endParaRPr sz="1100">
              <a:solidFill>
                <a:schemeClr val="dk1"/>
              </a:solidFill>
              <a:latin typeface="Calibri"/>
              <a:ea typeface="Calibri"/>
              <a:cs typeface="Calibri"/>
              <a:sym typeface="Calibri"/>
            </a:endParaRPr>
          </a:p>
          <a:p>
            <a:pPr marL="0" marR="0" lvl="0" indent="0" algn="l" rtl="0">
              <a:spcBef>
                <a:spcPts val="0"/>
              </a:spcBef>
              <a:spcAft>
                <a:spcPts val="0"/>
              </a:spcAft>
              <a:buNone/>
            </a:pPr>
            <a:r>
              <a:rPr lang="en-GB" sz="1100" b="1">
                <a:solidFill>
                  <a:schemeClr val="dk1"/>
                </a:solidFill>
                <a:latin typeface="Calibri"/>
                <a:ea typeface="Calibri"/>
                <a:cs typeface="Calibri"/>
                <a:sym typeface="Calibri"/>
              </a:rPr>
              <a:t>Ovidores de Vozes Canal Futura, Brasil 2017</a:t>
            </a:r>
            <a:endParaRPr sz="1100">
              <a:solidFill>
                <a:schemeClr val="dk1"/>
              </a:solidFill>
              <a:latin typeface="Calibri"/>
              <a:ea typeface="Calibri"/>
              <a:cs typeface="Calibri"/>
              <a:sym typeface="Calibri"/>
            </a:endParaRPr>
          </a:p>
          <a:p>
            <a:pPr marL="0" marR="0" lvl="0" indent="0" algn="l" rtl="0">
              <a:spcBef>
                <a:spcPts val="0"/>
              </a:spcBef>
              <a:spcAft>
                <a:spcPts val="0"/>
              </a:spcAft>
              <a:buNone/>
            </a:pPr>
            <a:r>
              <a:rPr lang="en-GB" sz="1100" i="1">
                <a:solidFill>
                  <a:schemeClr val="dk1"/>
                </a:solidFill>
                <a:latin typeface="Calibri"/>
                <a:ea typeface="Calibri"/>
                <a:cs typeface="Calibri"/>
                <a:sym typeface="Calibri"/>
              </a:rPr>
              <a:t>Vídeo produzido pela L4 Filmes</a:t>
            </a:r>
            <a:endParaRPr sz="1100">
              <a:solidFill>
                <a:schemeClr val="dk1"/>
              </a:solidFill>
              <a:latin typeface="Calibri"/>
              <a:ea typeface="Calibri"/>
              <a:cs typeface="Calibri"/>
              <a:sym typeface="Calibri"/>
            </a:endParaRPr>
          </a:p>
          <a:p>
            <a:pPr marL="0" marR="0" lvl="0" indent="0" algn="l" rtl="0">
              <a:spcBef>
                <a:spcPts val="0"/>
              </a:spcBef>
              <a:spcAft>
                <a:spcPts val="0"/>
              </a:spcAft>
              <a:buNone/>
            </a:pPr>
            <a:r>
              <a:rPr lang="en-GB" sz="1100" b="1">
                <a:solidFill>
                  <a:schemeClr val="dk1"/>
                </a:solidFill>
                <a:latin typeface="Calibri"/>
                <a:ea typeface="Calibri"/>
                <a:cs typeface="Calibri"/>
                <a:sym typeface="Calibri"/>
              </a:rPr>
              <a:t> Pavimentando o caminho para a recuperação - o Sistema de Ouvidoria Pessoal</a:t>
            </a:r>
            <a:endParaRPr sz="1100">
              <a:solidFill>
                <a:schemeClr val="dk1"/>
              </a:solidFill>
              <a:latin typeface="Calibri"/>
              <a:ea typeface="Calibri"/>
              <a:cs typeface="Calibri"/>
              <a:sym typeface="Calibri"/>
            </a:endParaRPr>
          </a:p>
          <a:p>
            <a:pPr marL="0" marR="0" lvl="0" indent="0" algn="l" rtl="0">
              <a:spcBef>
                <a:spcPts val="0"/>
              </a:spcBef>
              <a:spcAft>
                <a:spcPts val="0"/>
              </a:spcAft>
              <a:buNone/>
            </a:pPr>
            <a:r>
              <a:rPr lang="en-GB" sz="1100" i="1">
                <a:solidFill>
                  <a:schemeClr val="dk1"/>
                </a:solidFill>
                <a:latin typeface="Calibri"/>
                <a:ea typeface="Calibri"/>
                <a:cs typeface="Calibri"/>
                <a:sym typeface="Calibri"/>
              </a:rPr>
              <a:t>Vídeo produzido pela Mental Health Europe (</a:t>
            </a:r>
            <a:r>
              <a:rPr lang="en-GB" sz="1100" i="1" u="sng">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www.mhe-sme.org</a:t>
            </a:r>
            <a:r>
              <a:rPr lang="en-GB" sz="1100" i="1">
                <a:solidFill>
                  <a:schemeClr val="dk1"/>
                </a:solidFill>
                <a:latin typeface="Calibri"/>
                <a:ea typeface="Calibri"/>
                <a:cs typeface="Calibri"/>
                <a:sym typeface="Calibri"/>
              </a:rPr>
              <a:t>)</a:t>
            </a:r>
            <a:endParaRPr/>
          </a:p>
          <a:p>
            <a:pPr marL="0" marR="0" lvl="0" indent="0" algn="l" rtl="0">
              <a:spcBef>
                <a:spcPts val="0"/>
              </a:spcBef>
              <a:spcAft>
                <a:spcPts val="0"/>
              </a:spcAft>
              <a:buNone/>
            </a:pPr>
            <a:r>
              <a:rPr lang="en-GB" sz="1100" b="1">
                <a:solidFill>
                  <a:schemeClr val="dk1"/>
                </a:solidFill>
                <a:latin typeface="Calibri"/>
                <a:ea typeface="Calibri"/>
                <a:cs typeface="Calibri"/>
                <a:sym typeface="Calibri"/>
              </a:rPr>
              <a:t>Advocacia entre Pares Em Ação</a:t>
            </a:r>
            <a:endParaRPr sz="1100">
              <a:solidFill>
                <a:schemeClr val="dk1"/>
              </a:solidFill>
              <a:latin typeface="Calibri"/>
              <a:ea typeface="Calibri"/>
              <a:cs typeface="Calibri"/>
              <a:sym typeface="Calibri"/>
            </a:endParaRPr>
          </a:p>
          <a:p>
            <a:pPr marL="0" marR="0" lvl="0" indent="0" algn="l" rtl="0">
              <a:spcBef>
                <a:spcPts val="0"/>
              </a:spcBef>
              <a:spcAft>
                <a:spcPts val="0"/>
              </a:spcAft>
              <a:buNone/>
            </a:pPr>
            <a:r>
              <a:rPr lang="en-GB" sz="1050" i="1">
                <a:solidFill>
                  <a:schemeClr val="dk1"/>
                </a:solidFill>
                <a:latin typeface="Calibri"/>
                <a:ea typeface="Calibri"/>
                <a:cs typeface="Calibri"/>
                <a:sym typeface="Calibri"/>
              </a:rPr>
              <a:t>Vídeo produzido e dirigido por David W. Barker, Createus Media Inc. (www.createusmedia.com)</a:t>
            </a:r>
            <a:endParaRPr sz="1050">
              <a:solidFill>
                <a:schemeClr val="dk1"/>
              </a:solidFill>
              <a:latin typeface="Calibri"/>
              <a:ea typeface="Calibri"/>
              <a:cs typeface="Calibri"/>
              <a:sym typeface="Calibri"/>
            </a:endParaRPr>
          </a:p>
          <a:p>
            <a:pPr marL="0" marR="0" lvl="0" indent="0" algn="l" rtl="0">
              <a:spcBef>
                <a:spcPts val="0"/>
              </a:spcBef>
              <a:spcAft>
                <a:spcPts val="0"/>
              </a:spcAft>
              <a:buNone/>
            </a:pPr>
            <a:r>
              <a:rPr lang="en-GB" sz="1050" i="1">
                <a:solidFill>
                  <a:schemeClr val="dk1"/>
                </a:solidFill>
                <a:latin typeface="Calibri"/>
                <a:ea typeface="Calibri"/>
                <a:cs typeface="Calibri"/>
                <a:sym typeface="Calibri"/>
              </a:rPr>
              <a:t>© 2014 Createus Media Inc., Todos os direitos reservados. Usado com permissão da Organização Mundial da Saúde. Entre em contato com info@createusmedia.com para obter mais informações. Agradecimentos especiais a Rita Cronise por toda a sua ajuda e apoio.</a:t>
            </a:r>
            <a:endParaRPr sz="1050">
              <a:solidFill>
                <a:schemeClr val="dk1"/>
              </a:solidFill>
              <a:latin typeface="Calibri"/>
              <a:ea typeface="Calibri"/>
              <a:cs typeface="Calibri"/>
              <a:sym typeface="Calibri"/>
            </a:endParaRPr>
          </a:p>
          <a:p>
            <a:pPr marL="0" marR="0" lvl="0" indent="0" algn="l" rtl="0">
              <a:spcBef>
                <a:spcPts val="0"/>
              </a:spcBef>
              <a:spcAft>
                <a:spcPts val="0"/>
              </a:spcAft>
              <a:buNone/>
            </a:pPr>
            <a:r>
              <a:rPr lang="en-GB" sz="1100" b="1" i="1">
                <a:solidFill>
                  <a:schemeClr val="dk1"/>
                </a:solidFill>
                <a:latin typeface="Calibri"/>
                <a:ea typeface="Calibri"/>
                <a:cs typeface="Calibri"/>
                <a:sym typeface="Calibri"/>
              </a:rPr>
              <a:t> </a:t>
            </a:r>
            <a:r>
              <a:rPr lang="en-GB" sz="1100" b="1">
                <a:solidFill>
                  <a:schemeClr val="dk1"/>
                </a:solidFill>
                <a:latin typeface="Calibri"/>
                <a:ea typeface="Calibri"/>
                <a:cs typeface="Calibri"/>
                <a:sym typeface="Calibri"/>
              </a:rPr>
              <a:t>Planejamento antecipado – Viver com demência de início mais jovem</a:t>
            </a:r>
            <a:endParaRPr sz="1100">
              <a:solidFill>
                <a:schemeClr val="dk1"/>
              </a:solidFill>
              <a:latin typeface="Calibri"/>
              <a:ea typeface="Calibri"/>
              <a:cs typeface="Calibri"/>
              <a:sym typeface="Calibri"/>
            </a:endParaRPr>
          </a:p>
          <a:p>
            <a:pPr marL="0" marR="0" lvl="0" indent="0" algn="l" rtl="0">
              <a:spcBef>
                <a:spcPts val="0"/>
              </a:spcBef>
              <a:spcAft>
                <a:spcPts val="0"/>
              </a:spcAft>
              <a:buNone/>
            </a:pPr>
            <a:r>
              <a:rPr lang="en-GB" sz="1100" i="1">
                <a:solidFill>
                  <a:schemeClr val="dk1"/>
                </a:solidFill>
                <a:latin typeface="Calibri"/>
                <a:ea typeface="Calibri"/>
                <a:cs typeface="Calibri"/>
                <a:sym typeface="Calibri"/>
              </a:rPr>
              <a:t>Vídeo original produzido pelo Office for the Ageing, SA Health, Adelaide, Austrália. Direitos autorais criativos: Kate Swaffer e Dementia Alliance International</a:t>
            </a:r>
            <a:endParaRPr sz="1100">
              <a:solidFill>
                <a:schemeClr val="dk1"/>
              </a:solidFill>
              <a:latin typeface="Calibri"/>
              <a:ea typeface="Calibri"/>
              <a:cs typeface="Calibri"/>
              <a:sym typeface="Calibri"/>
            </a:endParaRPr>
          </a:p>
          <a:p>
            <a:pPr marL="0" marR="0" lvl="0" indent="0" algn="l" rtl="0">
              <a:spcBef>
                <a:spcPts val="0"/>
              </a:spcBef>
              <a:spcAft>
                <a:spcPts val="0"/>
              </a:spcAft>
              <a:buNone/>
            </a:pPr>
            <a:r>
              <a:rPr lang="en-GB" sz="1100" b="1">
                <a:solidFill>
                  <a:schemeClr val="dk1"/>
                </a:solidFill>
                <a:latin typeface="Calibri"/>
                <a:ea typeface="Calibri"/>
                <a:cs typeface="Calibri"/>
                <a:sym typeface="Calibri"/>
              </a:rPr>
              <a:t> </a:t>
            </a:r>
            <a:endParaRPr sz="1100">
              <a:solidFill>
                <a:schemeClr val="dk1"/>
              </a:solidFill>
              <a:latin typeface="Calibri"/>
              <a:ea typeface="Calibri"/>
              <a:cs typeface="Calibri"/>
              <a:sym typeface="Calibri"/>
            </a:endParaRPr>
          </a:p>
          <a:p>
            <a:pPr marL="0" marR="0" lvl="0" indent="0" algn="l" rtl="0">
              <a:spcBef>
                <a:spcPts val="0"/>
              </a:spcBef>
              <a:spcAft>
                <a:spcPts val="0"/>
              </a:spcAft>
              <a:buNone/>
            </a:pPr>
            <a:endParaRPr sz="1100" i="1">
              <a:solidFill>
                <a:schemeClr val="dk1"/>
              </a:solidFill>
              <a:latin typeface="Calibri"/>
              <a:ea typeface="Calibri"/>
              <a:cs typeface="Calibri"/>
              <a:sym typeface="Calibri"/>
            </a:endParaRPr>
          </a:p>
        </p:txBody>
      </p:sp>
      <p:sp>
        <p:nvSpPr>
          <p:cNvPr id="1443" name="Google Shape;1443;p172:notes"/>
          <p:cNvSpPr txBox="1">
            <a:spLocks noGrp="1"/>
          </p:cNvSpPr>
          <p:nvPr>
            <p:ph type="body" idx="1"/>
          </p:nvPr>
        </p:nvSpPr>
        <p:spPr>
          <a:xfrm>
            <a:off x="680879" y="4784070"/>
            <a:ext cx="5447030" cy="3914239"/>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4" name="Google Shape;1444;p172:notes"/>
          <p:cNvSpPr>
            <a:spLocks noGrp="1" noRot="1" noChangeAspect="1"/>
          </p:cNvSpPr>
          <p:nvPr>
            <p:ph type="sldImg" idx="2"/>
          </p:nvPr>
        </p:nvSpPr>
        <p:spPr>
          <a:xfrm>
            <a:off x="423863" y="1243013"/>
            <a:ext cx="5961062" cy="33543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9"/>
        <p:cNvGrpSpPr/>
        <p:nvPr/>
      </p:nvGrpSpPr>
      <p:grpSpPr>
        <a:xfrm>
          <a:off x="0" y="0"/>
          <a:ext cx="0" cy="0"/>
          <a:chOff x="0" y="0"/>
          <a:chExt cx="0" cy="0"/>
        </a:xfrm>
      </p:grpSpPr>
      <p:sp>
        <p:nvSpPr>
          <p:cNvPr id="1450" name="Google Shape;1450;p173:notes"/>
          <p:cNvSpPr txBox="1">
            <a:spLocks noGrp="1"/>
          </p:cNvSpPr>
          <p:nvPr>
            <p:ph type="sldNum" idx="12"/>
          </p:nvPr>
        </p:nvSpPr>
        <p:spPr>
          <a:xfrm>
            <a:off x="3856737" y="9442154"/>
            <a:ext cx="2950475" cy="49877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175</a:t>
            </a:fld>
            <a:endParaRPr/>
          </a:p>
        </p:txBody>
      </p:sp>
      <p:sp>
        <p:nvSpPr>
          <p:cNvPr id="1451" name="Google Shape;1451;p173:notes"/>
          <p:cNvSpPr txBox="1"/>
          <p:nvPr/>
        </p:nvSpPr>
        <p:spPr>
          <a:xfrm>
            <a:off x="379506" y="276898"/>
            <a:ext cx="5832000" cy="941464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100" b="1">
                <a:solidFill>
                  <a:schemeClr val="dk1"/>
                </a:solidFill>
                <a:latin typeface="Calibri"/>
                <a:ea typeface="Calibri"/>
                <a:cs typeface="Calibri"/>
                <a:sym typeface="Calibri"/>
              </a:rPr>
              <a:t>Qualidade nos Serviços Sociais - Entendendo a Convenção sobre os Direitos das Pessoas com Deficiência</a:t>
            </a:r>
            <a:endParaRPr sz="1100">
              <a:solidFill>
                <a:schemeClr val="dk1"/>
              </a:solidFill>
              <a:latin typeface="Calibri"/>
              <a:ea typeface="Calibri"/>
              <a:cs typeface="Calibri"/>
              <a:sym typeface="Calibri"/>
            </a:endParaRPr>
          </a:p>
          <a:p>
            <a:pPr marL="0" marR="0" lvl="0" indent="0" algn="l" rtl="0">
              <a:spcBef>
                <a:spcPts val="0"/>
              </a:spcBef>
              <a:spcAft>
                <a:spcPts val="0"/>
              </a:spcAft>
              <a:buNone/>
            </a:pPr>
            <a:r>
              <a:rPr lang="en-GB" sz="1100" i="1">
                <a:solidFill>
                  <a:schemeClr val="dk1"/>
                </a:solidFill>
                <a:latin typeface="Calibri"/>
                <a:ea typeface="Calibri"/>
                <a:cs typeface="Calibri"/>
                <a:sym typeface="Calibri"/>
              </a:rPr>
              <a:t>Vídeo produzido pela Unidade Europeia de Qualidade no Serviço Social (EQUASS) da Plataforma Europeia para a Reabilitação (EPR) (www.epr.eu – </a:t>
            </a:r>
            <a:r>
              <a:rPr lang="en-GB" sz="1100" i="1" u="sng">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www.equass.be</a:t>
            </a:r>
            <a:r>
              <a:rPr lang="en-GB" sz="1100" i="1">
                <a:solidFill>
                  <a:schemeClr val="dk1"/>
                </a:solidFill>
                <a:latin typeface="Calibri"/>
                <a:ea typeface="Calibri"/>
                <a:cs typeface="Calibri"/>
                <a:sym typeface="Calibri"/>
              </a:rPr>
              <a:t>). Com apoio financeiro do Programa da União Europeia para o Emprego e a Inovação Social “EaSI” (2014-2020) – http://ec.europa.eu/social/easi.</a:t>
            </a:r>
            <a:endParaRPr sz="1100">
              <a:solidFill>
                <a:schemeClr val="dk1"/>
              </a:solidFill>
              <a:latin typeface="Calibri"/>
              <a:ea typeface="Calibri"/>
              <a:cs typeface="Calibri"/>
              <a:sym typeface="Calibri"/>
            </a:endParaRPr>
          </a:p>
          <a:p>
            <a:pPr marL="0" marR="0" lvl="0" indent="0" algn="l" rtl="0">
              <a:spcBef>
                <a:spcPts val="0"/>
              </a:spcBef>
              <a:spcAft>
                <a:spcPts val="0"/>
              </a:spcAft>
              <a:buNone/>
            </a:pPr>
            <a:r>
              <a:rPr lang="en-GB" sz="1100" i="1">
                <a:solidFill>
                  <a:schemeClr val="dk1"/>
                </a:solidFill>
                <a:latin typeface="Calibri"/>
                <a:ea typeface="Calibri"/>
                <a:cs typeface="Calibri"/>
                <a:sym typeface="Calibri"/>
              </a:rPr>
              <a:t>Animação: S. Allaeys – QUIDOS. Apoio ao conteúdo: Fórum Europeu das Pessoas com Deficiência</a:t>
            </a:r>
            <a:endParaRPr sz="1100" b="1">
              <a:solidFill>
                <a:schemeClr val="dk1"/>
              </a:solidFill>
              <a:latin typeface="Calibri"/>
              <a:ea typeface="Calibri"/>
              <a:cs typeface="Calibri"/>
              <a:sym typeface="Calibri"/>
            </a:endParaRPr>
          </a:p>
          <a:p>
            <a:pPr marL="0" marR="0" lvl="0" indent="0" algn="l" rtl="0">
              <a:spcBef>
                <a:spcPts val="0"/>
              </a:spcBef>
              <a:spcAft>
                <a:spcPts val="0"/>
              </a:spcAft>
              <a:buNone/>
            </a:pPr>
            <a:r>
              <a:rPr lang="en-GB" sz="1100" b="1">
                <a:solidFill>
                  <a:schemeClr val="dk1"/>
                </a:solidFill>
                <a:latin typeface="Calibri"/>
                <a:ea typeface="Calibri"/>
                <a:cs typeface="Calibri"/>
                <a:sym typeface="Calibri"/>
              </a:rPr>
              <a:t>Aumentar a conscientização sobre a realidade de viver com demência</a:t>
            </a:r>
            <a:r>
              <a:rPr lang="en-GB" sz="1100">
                <a:solidFill>
                  <a:schemeClr val="dk1"/>
                </a:solidFill>
                <a:latin typeface="Calibri"/>
                <a:ea typeface="Calibri"/>
                <a:cs typeface="Calibri"/>
                <a:sym typeface="Calibri"/>
              </a:rPr>
              <a:t>, </a:t>
            </a:r>
            <a:endParaRPr sz="1100">
              <a:solidFill>
                <a:schemeClr val="dk1"/>
              </a:solidFill>
              <a:latin typeface="Calibri"/>
              <a:ea typeface="Calibri"/>
              <a:cs typeface="Calibri"/>
              <a:sym typeface="Calibri"/>
            </a:endParaRPr>
          </a:p>
          <a:p>
            <a:pPr marL="0" marR="0" lvl="0" indent="0" algn="l" rtl="0">
              <a:spcBef>
                <a:spcPts val="0"/>
              </a:spcBef>
              <a:spcAft>
                <a:spcPts val="0"/>
              </a:spcAft>
              <a:buNone/>
            </a:pPr>
            <a:r>
              <a:rPr lang="en-GB" sz="1100">
                <a:solidFill>
                  <a:schemeClr val="dk1"/>
                </a:solidFill>
                <a:latin typeface="Calibri"/>
                <a:ea typeface="Calibri"/>
                <a:cs typeface="Calibri"/>
                <a:sym typeface="Calibri"/>
              </a:rPr>
              <a:t>Vídeo produzido pela Mental Health Foundation (Reino Unido)</a:t>
            </a:r>
            <a:endParaRPr sz="1100">
              <a:solidFill>
                <a:schemeClr val="dk1"/>
              </a:solidFill>
              <a:latin typeface="Calibri"/>
              <a:ea typeface="Calibri"/>
              <a:cs typeface="Calibri"/>
              <a:sym typeface="Calibri"/>
            </a:endParaRPr>
          </a:p>
          <a:p>
            <a:pPr marL="0" marR="0" lvl="0" indent="0" algn="l" rtl="0">
              <a:spcBef>
                <a:spcPts val="0"/>
              </a:spcBef>
              <a:spcAft>
                <a:spcPts val="0"/>
              </a:spcAft>
              <a:buNone/>
            </a:pPr>
            <a:r>
              <a:rPr lang="en-GB" sz="1100" b="1">
                <a:solidFill>
                  <a:schemeClr val="dk1"/>
                </a:solidFill>
                <a:latin typeface="Calibri"/>
                <a:ea typeface="Calibri"/>
                <a:cs typeface="Calibri"/>
                <a:sym typeface="Calibri"/>
              </a:rPr>
              <a:t> Recuperação de transtornos mentais, uma palestra de Patricia Deegan</a:t>
            </a:r>
            <a:endParaRPr sz="1100">
              <a:solidFill>
                <a:schemeClr val="dk1"/>
              </a:solidFill>
              <a:latin typeface="Calibri"/>
              <a:ea typeface="Calibri"/>
              <a:cs typeface="Calibri"/>
              <a:sym typeface="Calibri"/>
            </a:endParaRPr>
          </a:p>
          <a:p>
            <a:pPr marL="0" marR="0" lvl="0" indent="0" algn="l" rtl="0">
              <a:spcBef>
                <a:spcPts val="0"/>
              </a:spcBef>
              <a:spcAft>
                <a:spcPts val="0"/>
              </a:spcAft>
              <a:buNone/>
            </a:pPr>
            <a:r>
              <a:rPr lang="en-GB" sz="1100" i="1">
                <a:solidFill>
                  <a:schemeClr val="dk1"/>
                </a:solidFill>
                <a:latin typeface="Calibri"/>
                <a:ea typeface="Calibri"/>
                <a:cs typeface="Calibri"/>
                <a:sym typeface="Calibri"/>
              </a:rPr>
              <a:t>Vídeo produzido por Patricia E. Deegan, Pat Deegan PhD &amp; Associates LLC</a:t>
            </a:r>
            <a:endParaRPr sz="1100">
              <a:solidFill>
                <a:schemeClr val="dk1"/>
              </a:solidFill>
              <a:latin typeface="Calibri"/>
              <a:ea typeface="Calibri"/>
              <a:cs typeface="Calibri"/>
              <a:sym typeface="Calibri"/>
            </a:endParaRPr>
          </a:p>
          <a:p>
            <a:pPr marL="0" marR="0" lvl="0" indent="0" algn="l" rtl="0">
              <a:spcBef>
                <a:spcPts val="0"/>
              </a:spcBef>
              <a:spcAft>
                <a:spcPts val="0"/>
              </a:spcAft>
              <a:buNone/>
            </a:pPr>
            <a:r>
              <a:rPr lang="en-GB" sz="1100" b="1">
                <a:solidFill>
                  <a:schemeClr val="dk1"/>
                </a:solidFill>
                <a:latin typeface="Calibri"/>
                <a:ea typeface="Calibri"/>
                <a:cs typeface="Calibri"/>
                <a:sym typeface="Calibri"/>
              </a:rPr>
              <a:t>Reshma Valliappan </a:t>
            </a:r>
            <a:r>
              <a:rPr lang="en-GB" sz="1100">
                <a:solidFill>
                  <a:schemeClr val="dk1"/>
                </a:solidFill>
                <a:latin typeface="Calibri"/>
                <a:ea typeface="Calibri"/>
                <a:cs typeface="Calibri"/>
                <a:sym typeface="Calibri"/>
              </a:rPr>
              <a:t>(Rede Internacional para Alternativas e Recuperação - INTAR, Índia, 2016)</a:t>
            </a:r>
            <a:endParaRPr sz="1100">
              <a:solidFill>
                <a:schemeClr val="dk1"/>
              </a:solidFill>
              <a:latin typeface="Calibri"/>
              <a:ea typeface="Calibri"/>
              <a:cs typeface="Calibri"/>
              <a:sym typeface="Calibri"/>
            </a:endParaRPr>
          </a:p>
          <a:p>
            <a:pPr marL="0" marR="0" lvl="0" indent="0" algn="l" rtl="0">
              <a:spcBef>
                <a:spcPts val="0"/>
              </a:spcBef>
              <a:spcAft>
                <a:spcPts val="0"/>
              </a:spcAft>
              <a:buNone/>
            </a:pPr>
            <a:r>
              <a:rPr lang="en-GB" sz="1100" i="1">
                <a:solidFill>
                  <a:schemeClr val="dk1"/>
                </a:solidFill>
                <a:latin typeface="Calibri"/>
                <a:ea typeface="Calibri"/>
                <a:cs typeface="Calibri"/>
                <a:sym typeface="Calibri"/>
              </a:rPr>
              <a:t>Vídeo produzido pela Bapu Trust para Pesquisa sobre Mente e Discurso</a:t>
            </a:r>
            <a:endParaRPr sz="1100">
              <a:solidFill>
                <a:schemeClr val="dk1"/>
              </a:solidFill>
              <a:latin typeface="Calibri"/>
              <a:ea typeface="Calibri"/>
              <a:cs typeface="Calibri"/>
              <a:sym typeface="Calibri"/>
            </a:endParaRPr>
          </a:p>
          <a:p>
            <a:pPr marL="0" marR="0" lvl="0" indent="0" algn="l" rtl="0">
              <a:spcBef>
                <a:spcPts val="0"/>
              </a:spcBef>
              <a:spcAft>
                <a:spcPts val="0"/>
              </a:spcAft>
              <a:buNone/>
            </a:pPr>
            <a:r>
              <a:rPr lang="en-GB" sz="1100" b="1">
                <a:solidFill>
                  <a:schemeClr val="dk1"/>
                </a:solidFill>
                <a:latin typeface="Calibri"/>
                <a:ea typeface="Calibri"/>
                <a:cs typeface="Calibri"/>
                <a:sym typeface="Calibri"/>
              </a:rPr>
              <a:t>Rory Doody sobre sua experiência com a legislação de capacidade e os serviços de saúde mental da Irlanda (35:36). </a:t>
            </a:r>
            <a:endParaRPr sz="1100">
              <a:solidFill>
                <a:schemeClr val="dk1"/>
              </a:solidFill>
              <a:latin typeface="Calibri"/>
              <a:ea typeface="Calibri"/>
              <a:cs typeface="Calibri"/>
              <a:sym typeface="Calibri"/>
            </a:endParaRPr>
          </a:p>
          <a:p>
            <a:pPr marL="0" marR="0" lvl="0" indent="0" algn="l" rtl="0">
              <a:spcBef>
                <a:spcPts val="0"/>
              </a:spcBef>
              <a:spcAft>
                <a:spcPts val="0"/>
              </a:spcAft>
              <a:buNone/>
            </a:pPr>
            <a:r>
              <a:rPr lang="en-GB" sz="1100" i="1">
                <a:solidFill>
                  <a:schemeClr val="dk1"/>
                </a:solidFill>
                <a:latin typeface="Calibri"/>
                <a:ea typeface="Calibri"/>
                <a:cs typeface="Calibri"/>
                <a:sym typeface="Calibri"/>
              </a:rPr>
              <a:t>Vídeo produzido pela Anistia Internacional Irlanda</a:t>
            </a:r>
            <a:endParaRPr sz="1100">
              <a:solidFill>
                <a:schemeClr val="dk1"/>
              </a:solidFill>
              <a:latin typeface="Calibri"/>
              <a:ea typeface="Calibri"/>
              <a:cs typeface="Calibri"/>
              <a:sym typeface="Calibri"/>
            </a:endParaRPr>
          </a:p>
          <a:p>
            <a:pPr marL="0" marR="0" lvl="0" indent="0" algn="l" rtl="0">
              <a:spcBef>
                <a:spcPts val="0"/>
              </a:spcBef>
              <a:spcAft>
                <a:spcPts val="0"/>
              </a:spcAft>
              <a:buNone/>
            </a:pPr>
            <a:r>
              <a:rPr lang="en-GB" sz="1100" b="1">
                <a:solidFill>
                  <a:schemeClr val="dk1"/>
                </a:solidFill>
                <a:latin typeface="Calibri"/>
                <a:ea typeface="Calibri"/>
                <a:cs typeface="Calibri"/>
                <a:sym typeface="Calibri"/>
              </a:rPr>
              <a:t> Reclusão: Ashley Peacock</a:t>
            </a:r>
            <a:endParaRPr sz="1100">
              <a:solidFill>
                <a:schemeClr val="dk1"/>
              </a:solidFill>
              <a:latin typeface="Calibri"/>
              <a:ea typeface="Calibri"/>
              <a:cs typeface="Calibri"/>
              <a:sym typeface="Calibri"/>
            </a:endParaRPr>
          </a:p>
          <a:p>
            <a:pPr marL="0" marR="0" lvl="0" indent="0" algn="l" rtl="0">
              <a:spcBef>
                <a:spcPts val="0"/>
              </a:spcBef>
              <a:spcAft>
                <a:spcPts val="0"/>
              </a:spcAft>
              <a:buNone/>
            </a:pPr>
            <a:r>
              <a:rPr lang="en-GB" sz="1100" i="1">
                <a:solidFill>
                  <a:schemeClr val="dk1"/>
                </a:solidFill>
                <a:latin typeface="Calibri"/>
                <a:ea typeface="Calibri"/>
                <a:cs typeface="Calibri"/>
                <a:sym typeface="Calibri"/>
              </a:rPr>
              <a:t>Vídeo produzido pela Attitude Pictures Ltd. Atitude de Cortesia – todos os direitos reservados.</a:t>
            </a:r>
            <a:endParaRPr sz="1100">
              <a:solidFill>
                <a:schemeClr val="dk1"/>
              </a:solidFill>
              <a:latin typeface="Calibri"/>
              <a:ea typeface="Calibri"/>
              <a:cs typeface="Calibri"/>
              <a:sym typeface="Calibri"/>
            </a:endParaRPr>
          </a:p>
          <a:p>
            <a:pPr marL="0" marR="0" lvl="0" indent="0" algn="l" rtl="0">
              <a:spcBef>
                <a:spcPts val="0"/>
              </a:spcBef>
              <a:spcAft>
                <a:spcPts val="0"/>
              </a:spcAft>
              <a:buNone/>
            </a:pPr>
            <a:r>
              <a:rPr lang="en-GB" sz="1100" b="1">
                <a:solidFill>
                  <a:schemeClr val="dk1"/>
                </a:solidFill>
                <a:latin typeface="Calibri"/>
                <a:ea typeface="Calibri"/>
                <a:cs typeface="Calibri"/>
                <a:sym typeface="Calibri"/>
              </a:rPr>
              <a:t>Programa de Saúde Mental da Comunidade Urbana Seher, Pune</a:t>
            </a:r>
            <a:endParaRPr sz="1100">
              <a:solidFill>
                <a:schemeClr val="dk1"/>
              </a:solidFill>
              <a:latin typeface="Calibri"/>
              <a:ea typeface="Calibri"/>
              <a:cs typeface="Calibri"/>
              <a:sym typeface="Calibri"/>
            </a:endParaRPr>
          </a:p>
          <a:p>
            <a:pPr marL="0" marR="0" lvl="0" indent="0" algn="l" rtl="0">
              <a:spcBef>
                <a:spcPts val="0"/>
              </a:spcBef>
              <a:spcAft>
                <a:spcPts val="0"/>
              </a:spcAft>
              <a:buNone/>
            </a:pPr>
            <a:r>
              <a:rPr lang="en-GB" sz="1100" i="1">
                <a:solidFill>
                  <a:schemeClr val="dk1"/>
                </a:solidFill>
                <a:latin typeface="Calibri"/>
                <a:ea typeface="Calibri"/>
                <a:cs typeface="Calibri"/>
                <a:sym typeface="Calibri"/>
              </a:rPr>
              <a:t>Vídeo produzido pela Bapu Trust para Pesquisa sobre Mente e Discurso</a:t>
            </a:r>
            <a:endParaRPr sz="1100">
              <a:solidFill>
                <a:schemeClr val="dk1"/>
              </a:solidFill>
              <a:latin typeface="Calibri"/>
              <a:ea typeface="Calibri"/>
              <a:cs typeface="Calibri"/>
              <a:sym typeface="Calibri"/>
            </a:endParaRPr>
          </a:p>
          <a:p>
            <a:pPr marL="0" marR="0" lvl="0" indent="0" algn="l" rtl="0">
              <a:spcBef>
                <a:spcPts val="0"/>
              </a:spcBef>
              <a:spcAft>
                <a:spcPts val="0"/>
              </a:spcAft>
              <a:buNone/>
            </a:pPr>
            <a:r>
              <a:rPr lang="en-GB" sz="1100" b="1">
                <a:solidFill>
                  <a:schemeClr val="dk1"/>
                </a:solidFill>
                <a:latin typeface="Calibri"/>
                <a:ea typeface="Calibri"/>
                <a:cs typeface="Calibri"/>
                <a:sym typeface="Calibri"/>
              </a:rPr>
              <a:t>Auto-defesa</a:t>
            </a:r>
            <a:endParaRPr sz="1100">
              <a:solidFill>
                <a:schemeClr val="dk1"/>
              </a:solidFill>
              <a:latin typeface="Calibri"/>
              <a:ea typeface="Calibri"/>
              <a:cs typeface="Calibri"/>
              <a:sym typeface="Calibri"/>
            </a:endParaRPr>
          </a:p>
          <a:p>
            <a:pPr marL="0" marR="0" lvl="0" indent="0" algn="l" rtl="0">
              <a:spcBef>
                <a:spcPts val="0"/>
              </a:spcBef>
              <a:spcAft>
                <a:spcPts val="0"/>
              </a:spcAft>
              <a:buNone/>
            </a:pPr>
            <a:r>
              <a:rPr lang="en-GB" sz="1100" i="1">
                <a:solidFill>
                  <a:schemeClr val="dk1"/>
                </a:solidFill>
                <a:latin typeface="Calibri"/>
                <a:ea typeface="Calibri"/>
                <a:cs typeface="Calibri"/>
                <a:sym typeface="Calibri"/>
              </a:rPr>
              <a:t>Vídeo produzido pela Self Advocacy Online (@selfadvocacyonline.org)</a:t>
            </a:r>
            <a:endParaRPr sz="1100">
              <a:solidFill>
                <a:schemeClr val="dk1"/>
              </a:solidFill>
              <a:latin typeface="Calibri"/>
              <a:ea typeface="Calibri"/>
              <a:cs typeface="Calibri"/>
              <a:sym typeface="Calibri"/>
            </a:endParaRPr>
          </a:p>
          <a:p>
            <a:pPr marL="0" marR="0" lvl="0" indent="0" algn="l" rtl="0">
              <a:spcBef>
                <a:spcPts val="0"/>
              </a:spcBef>
              <a:spcAft>
                <a:spcPts val="0"/>
              </a:spcAft>
              <a:buNone/>
            </a:pPr>
            <a:r>
              <a:rPr lang="en-GB" sz="1100" b="1">
                <a:solidFill>
                  <a:schemeClr val="dk1"/>
                </a:solidFill>
                <a:latin typeface="Calibri"/>
                <a:ea typeface="Calibri"/>
                <a:cs typeface="Calibri"/>
                <a:sym typeface="Calibri"/>
              </a:rPr>
              <a:t>Redes sociais, diálogo aberto e recuperação da psicose - Jaakko Seikkula, PhD</a:t>
            </a:r>
            <a:endParaRPr sz="1100">
              <a:solidFill>
                <a:schemeClr val="dk1"/>
              </a:solidFill>
              <a:latin typeface="Calibri"/>
              <a:ea typeface="Calibri"/>
              <a:cs typeface="Calibri"/>
              <a:sym typeface="Calibri"/>
            </a:endParaRPr>
          </a:p>
          <a:p>
            <a:pPr marL="0" marR="0" lvl="0" indent="0" algn="l" rtl="0">
              <a:spcBef>
                <a:spcPts val="0"/>
              </a:spcBef>
              <a:spcAft>
                <a:spcPts val="0"/>
              </a:spcAft>
              <a:buNone/>
            </a:pPr>
            <a:r>
              <a:rPr lang="en-GB" sz="1100" i="1">
                <a:solidFill>
                  <a:schemeClr val="dk1"/>
                </a:solidFill>
                <a:latin typeface="Calibri"/>
                <a:ea typeface="Calibri"/>
                <a:cs typeface="Calibri"/>
                <a:sym typeface="Calibri"/>
              </a:rPr>
              <a:t>Vídeo produzido por Daniel Mackler, Cineasta</a:t>
            </a:r>
            <a:endParaRPr sz="1100">
              <a:solidFill>
                <a:schemeClr val="dk1"/>
              </a:solidFill>
              <a:latin typeface="Calibri"/>
              <a:ea typeface="Calibri"/>
              <a:cs typeface="Calibri"/>
              <a:sym typeface="Calibri"/>
            </a:endParaRPr>
          </a:p>
          <a:p>
            <a:pPr marL="0" marR="0" lvl="0" indent="0" algn="l" rtl="0">
              <a:spcBef>
                <a:spcPts val="0"/>
              </a:spcBef>
              <a:spcAft>
                <a:spcPts val="0"/>
              </a:spcAft>
              <a:buNone/>
            </a:pPr>
            <a:r>
              <a:rPr lang="en-GB" sz="1100" b="1">
                <a:solidFill>
                  <a:schemeClr val="dk1"/>
                </a:solidFill>
                <a:latin typeface="Calibri"/>
                <a:ea typeface="Calibri"/>
                <a:cs typeface="Calibri"/>
                <a:sym typeface="Calibri"/>
              </a:rPr>
              <a:t>Discurso de Craig Mokhiber, Vice-Secretário-Geral Adjunto para os Direitos Humanos, Gabinete do Alto Comissariado para os Direitos Humanos</a:t>
            </a:r>
            <a:r>
              <a:rPr lang="en-GB" sz="1100">
                <a:solidFill>
                  <a:schemeClr val="dk1"/>
                </a:solidFill>
                <a:latin typeface="Calibri"/>
                <a:ea typeface="Calibri"/>
                <a:cs typeface="Calibri"/>
                <a:sym typeface="Calibri"/>
              </a:rPr>
              <a:t> , proferido durante o evento ‘Hora de Agir sobre Saúde Mental Global - Construir Impulso sobre Saúde Mental na Era dos ODS’, realizado por ocasião da 73ª Sessão da Assembleia Geral das Nações Unidas.</a:t>
            </a:r>
            <a:endParaRPr sz="1100">
              <a:solidFill>
                <a:schemeClr val="dk1"/>
              </a:solidFill>
              <a:latin typeface="Calibri"/>
              <a:ea typeface="Calibri"/>
              <a:cs typeface="Calibri"/>
              <a:sym typeface="Calibri"/>
            </a:endParaRPr>
          </a:p>
          <a:p>
            <a:pPr marL="0" marR="0" lvl="0" indent="0" algn="l" rtl="0">
              <a:spcBef>
                <a:spcPts val="0"/>
              </a:spcBef>
              <a:spcAft>
                <a:spcPts val="0"/>
              </a:spcAft>
              <a:buNone/>
            </a:pPr>
            <a:r>
              <a:rPr lang="en-GB" sz="1100" i="1">
                <a:solidFill>
                  <a:schemeClr val="dk1"/>
                </a:solidFill>
                <a:latin typeface="Calibri"/>
                <a:ea typeface="Calibri"/>
                <a:cs typeface="Calibri"/>
                <a:sym typeface="Calibri"/>
              </a:rPr>
              <a:t>Vídeo produzido pela UN Web TV (TV da ONU na Internet)</a:t>
            </a:r>
            <a:endParaRPr sz="1100">
              <a:solidFill>
                <a:schemeClr val="dk1"/>
              </a:solidFill>
              <a:latin typeface="Calibri"/>
              <a:ea typeface="Calibri"/>
              <a:cs typeface="Calibri"/>
              <a:sym typeface="Calibri"/>
            </a:endParaRPr>
          </a:p>
          <a:p>
            <a:pPr marL="0" marR="0" lvl="0" indent="0" algn="l" rtl="0">
              <a:spcBef>
                <a:spcPts val="0"/>
              </a:spcBef>
              <a:spcAft>
                <a:spcPts val="0"/>
              </a:spcAft>
              <a:buNone/>
            </a:pPr>
            <a:r>
              <a:rPr lang="en-GB" sz="1100" b="1">
                <a:solidFill>
                  <a:schemeClr val="dk1"/>
                </a:solidFill>
                <a:latin typeface="Calibri"/>
                <a:ea typeface="Calibri"/>
                <a:cs typeface="Calibri"/>
                <a:sym typeface="Calibri"/>
              </a:rPr>
              <a:t>Agradecemos aos colegas de John Howard pelo apoio</a:t>
            </a:r>
            <a:endParaRPr sz="1100">
              <a:solidFill>
                <a:schemeClr val="dk1"/>
              </a:solidFill>
              <a:latin typeface="Calibri"/>
              <a:ea typeface="Calibri"/>
              <a:cs typeface="Calibri"/>
              <a:sym typeface="Calibri"/>
            </a:endParaRPr>
          </a:p>
          <a:p>
            <a:pPr marL="0" marR="0" lvl="0" indent="0" algn="l" rtl="0">
              <a:spcBef>
                <a:spcPts val="0"/>
              </a:spcBef>
              <a:spcAft>
                <a:spcPts val="0"/>
              </a:spcAft>
              <a:buNone/>
            </a:pPr>
            <a:r>
              <a:rPr lang="en-GB" sz="1100" i="1">
                <a:solidFill>
                  <a:schemeClr val="dk1"/>
                </a:solidFill>
                <a:latin typeface="Calibri"/>
                <a:ea typeface="Calibri"/>
                <a:cs typeface="Calibri"/>
                <a:sym typeface="Calibri"/>
              </a:rPr>
              <a:t>Vídeo produzido pela Cerdic Hall</a:t>
            </a:r>
            <a:endParaRPr sz="1100">
              <a:solidFill>
                <a:schemeClr val="dk1"/>
              </a:solidFill>
              <a:latin typeface="Calibri"/>
              <a:ea typeface="Calibri"/>
              <a:cs typeface="Calibri"/>
              <a:sym typeface="Calibri"/>
            </a:endParaRPr>
          </a:p>
          <a:p>
            <a:pPr marL="0" marR="0" lvl="0" indent="0" algn="l" rtl="0">
              <a:spcBef>
                <a:spcPts val="0"/>
              </a:spcBef>
              <a:spcAft>
                <a:spcPts val="0"/>
              </a:spcAft>
              <a:buNone/>
            </a:pPr>
            <a:r>
              <a:rPr lang="en-GB" sz="1100" b="1">
                <a:solidFill>
                  <a:schemeClr val="dk1"/>
                </a:solidFill>
                <a:latin typeface="Calibri"/>
                <a:ea typeface="Calibri"/>
                <a:cs typeface="Calibri"/>
                <a:sym typeface="Calibri"/>
              </a:rPr>
              <a:t>O Projeto Gestalt: Acabar com o estigma</a:t>
            </a:r>
            <a:endParaRPr sz="1100">
              <a:solidFill>
                <a:schemeClr val="dk1"/>
              </a:solidFill>
              <a:latin typeface="Calibri"/>
              <a:ea typeface="Calibri"/>
              <a:cs typeface="Calibri"/>
              <a:sym typeface="Calibri"/>
            </a:endParaRPr>
          </a:p>
          <a:p>
            <a:pPr marL="0" marR="0" lvl="0" indent="0" algn="l" rtl="0">
              <a:spcBef>
                <a:spcPts val="0"/>
              </a:spcBef>
              <a:spcAft>
                <a:spcPts val="0"/>
              </a:spcAft>
              <a:buNone/>
            </a:pPr>
            <a:r>
              <a:rPr lang="en-GB" sz="1100" i="1">
                <a:solidFill>
                  <a:schemeClr val="dk1"/>
                </a:solidFill>
                <a:latin typeface="Calibri"/>
                <a:ea typeface="Calibri"/>
                <a:cs typeface="Calibri"/>
                <a:sym typeface="Calibri"/>
              </a:rPr>
              <a:t>Vídeo produzido por Kian Madjedi, Cineasta</a:t>
            </a:r>
            <a:endParaRPr/>
          </a:p>
          <a:p>
            <a:pPr marL="0" marR="0" lvl="0" indent="0" algn="l" rtl="0">
              <a:spcBef>
                <a:spcPts val="0"/>
              </a:spcBef>
              <a:spcAft>
                <a:spcPts val="0"/>
              </a:spcAft>
              <a:buNone/>
            </a:pPr>
            <a:r>
              <a:rPr lang="en-GB" sz="1100" b="1">
                <a:solidFill>
                  <a:schemeClr val="dk1"/>
                </a:solidFill>
                <a:latin typeface="Calibri"/>
                <a:ea typeface="Calibri"/>
                <a:cs typeface="Calibri"/>
                <a:sym typeface="Calibri"/>
              </a:rPr>
              <a:t>O T.D.M. (Modelo de Descarga Transitória)</a:t>
            </a:r>
            <a:endParaRPr sz="1100">
              <a:solidFill>
                <a:schemeClr val="dk1"/>
              </a:solidFill>
              <a:latin typeface="Calibri"/>
              <a:ea typeface="Calibri"/>
              <a:cs typeface="Calibri"/>
              <a:sym typeface="Calibri"/>
            </a:endParaRPr>
          </a:p>
          <a:p>
            <a:pPr marL="0" marR="0" lvl="0" indent="0" algn="l" rtl="0">
              <a:spcBef>
                <a:spcPts val="0"/>
              </a:spcBef>
              <a:spcAft>
                <a:spcPts val="0"/>
              </a:spcAft>
              <a:buNone/>
            </a:pPr>
            <a:r>
              <a:rPr lang="en-GB" sz="1100" i="1">
                <a:solidFill>
                  <a:schemeClr val="dk1"/>
                </a:solidFill>
                <a:latin typeface="Calibri"/>
                <a:ea typeface="Calibri"/>
                <a:cs typeface="Calibri"/>
                <a:sym typeface="Calibri"/>
              </a:rPr>
              <a:t>Vídeo produzido pela LedBetter Films</a:t>
            </a:r>
            <a:endParaRPr sz="1100">
              <a:solidFill>
                <a:schemeClr val="dk1"/>
              </a:solidFill>
              <a:latin typeface="Calibri"/>
              <a:ea typeface="Calibri"/>
              <a:cs typeface="Calibri"/>
              <a:sym typeface="Calibri"/>
            </a:endParaRPr>
          </a:p>
          <a:p>
            <a:pPr marL="0" marR="0" lvl="0" indent="0" algn="l" rtl="0">
              <a:spcBef>
                <a:spcPts val="0"/>
              </a:spcBef>
              <a:spcAft>
                <a:spcPts val="0"/>
              </a:spcAft>
              <a:buNone/>
            </a:pPr>
            <a:r>
              <a:rPr lang="en-GB" sz="1100" b="1">
                <a:solidFill>
                  <a:schemeClr val="dk1"/>
                </a:solidFill>
                <a:latin typeface="Calibri"/>
                <a:ea typeface="Calibri"/>
                <a:cs typeface="Calibri"/>
                <a:sym typeface="Calibri"/>
              </a:rPr>
              <a:t>Esta é a história de um movimento pelos direitos civis</a:t>
            </a:r>
            <a:endParaRPr sz="1100">
              <a:solidFill>
                <a:schemeClr val="dk1"/>
              </a:solidFill>
              <a:latin typeface="Calibri"/>
              <a:ea typeface="Calibri"/>
              <a:cs typeface="Calibri"/>
              <a:sym typeface="Calibri"/>
            </a:endParaRPr>
          </a:p>
          <a:p>
            <a:pPr marL="0" marR="0" lvl="0" indent="0" algn="l" rtl="0">
              <a:spcBef>
                <a:spcPts val="0"/>
              </a:spcBef>
              <a:spcAft>
                <a:spcPts val="0"/>
              </a:spcAft>
              <a:buNone/>
            </a:pPr>
            <a:r>
              <a:rPr lang="en-GB" sz="1100" i="1">
                <a:solidFill>
                  <a:schemeClr val="dk1"/>
                </a:solidFill>
                <a:latin typeface="Calibri"/>
                <a:ea typeface="Calibri"/>
                <a:cs typeface="Calibri"/>
                <a:sym typeface="Calibri"/>
              </a:rPr>
              <a:t>Vídeo produzido pela Inclusion BC</a:t>
            </a:r>
            <a:endParaRPr sz="1100">
              <a:solidFill>
                <a:schemeClr val="dk1"/>
              </a:solidFill>
              <a:latin typeface="Calibri"/>
              <a:ea typeface="Calibri"/>
              <a:cs typeface="Calibri"/>
              <a:sym typeface="Calibri"/>
            </a:endParaRPr>
          </a:p>
          <a:p>
            <a:pPr marL="0" marR="0" lvl="0" indent="0" algn="l" rtl="0">
              <a:spcBef>
                <a:spcPts val="0"/>
              </a:spcBef>
              <a:spcAft>
                <a:spcPts val="0"/>
              </a:spcAft>
              <a:buNone/>
            </a:pPr>
            <a:r>
              <a:rPr lang="en-GB" sz="1100" b="1">
                <a:solidFill>
                  <a:schemeClr val="dk1"/>
                </a:solidFill>
                <a:latin typeface="Calibri"/>
                <a:ea typeface="Calibri"/>
                <a:cs typeface="Calibri"/>
                <a:sym typeface="Calibri"/>
              </a:rPr>
              <a:t>Uganda: ‘Acabar com o abuso’</a:t>
            </a:r>
            <a:endParaRPr sz="1100">
              <a:solidFill>
                <a:schemeClr val="dk1"/>
              </a:solidFill>
              <a:latin typeface="Calibri"/>
              <a:ea typeface="Calibri"/>
              <a:cs typeface="Calibri"/>
              <a:sym typeface="Calibri"/>
            </a:endParaRPr>
          </a:p>
          <a:p>
            <a:pPr marL="0" marR="0" lvl="0" indent="0" algn="l" rtl="0">
              <a:spcBef>
                <a:spcPts val="0"/>
              </a:spcBef>
              <a:spcAft>
                <a:spcPts val="0"/>
              </a:spcAft>
              <a:buNone/>
            </a:pPr>
            <a:r>
              <a:rPr lang="en-GB" sz="1100" i="1">
                <a:solidFill>
                  <a:schemeClr val="dk1"/>
                </a:solidFill>
                <a:latin typeface="Calibri"/>
                <a:ea typeface="Calibri"/>
                <a:cs typeface="Calibri"/>
                <a:sym typeface="Calibri"/>
              </a:rPr>
              <a:t>Vídeo produzido pela Validity, anteriormente Centro de Defesa da Deficiência Mental (MDAC)</a:t>
            </a:r>
            <a:endParaRPr sz="1100">
              <a:solidFill>
                <a:schemeClr val="dk1"/>
              </a:solidFill>
              <a:latin typeface="Calibri"/>
              <a:ea typeface="Calibri"/>
              <a:cs typeface="Calibri"/>
              <a:sym typeface="Calibri"/>
            </a:endParaRPr>
          </a:p>
          <a:p>
            <a:pPr marL="0" marR="0" lvl="0" indent="0" algn="l" rtl="0">
              <a:spcBef>
                <a:spcPts val="0"/>
              </a:spcBef>
              <a:spcAft>
                <a:spcPts val="0"/>
              </a:spcAft>
              <a:buNone/>
            </a:pPr>
            <a:r>
              <a:rPr lang="en-GB" sz="1100" b="1">
                <a:solidFill>
                  <a:schemeClr val="dk1"/>
                </a:solidFill>
                <a:latin typeface="Calibri"/>
                <a:ea typeface="Calibri"/>
                <a:cs typeface="Calibri"/>
                <a:sym typeface="Calibri"/>
              </a:rPr>
              <a:t>NU CDPD: O que é o artigo 19 e vida independente?</a:t>
            </a:r>
            <a:endParaRPr sz="1100">
              <a:solidFill>
                <a:schemeClr val="dk1"/>
              </a:solidFill>
              <a:latin typeface="Calibri"/>
              <a:ea typeface="Calibri"/>
              <a:cs typeface="Calibri"/>
              <a:sym typeface="Calibri"/>
            </a:endParaRPr>
          </a:p>
          <a:p>
            <a:pPr marL="0" marR="0" lvl="0" indent="0" algn="l" rtl="0">
              <a:spcBef>
                <a:spcPts val="0"/>
              </a:spcBef>
              <a:spcAft>
                <a:spcPts val="0"/>
              </a:spcAft>
              <a:buNone/>
            </a:pPr>
            <a:r>
              <a:rPr lang="en-GB" sz="1100" i="1">
                <a:solidFill>
                  <a:schemeClr val="dk1"/>
                </a:solidFill>
                <a:latin typeface="Calibri"/>
                <a:ea typeface="Calibri"/>
                <a:cs typeface="Calibri"/>
                <a:sym typeface="Calibri"/>
              </a:rPr>
              <a:t>Vídeo produzido pela Mental Health Europe (</a:t>
            </a:r>
            <a:r>
              <a:rPr lang="en-GB" sz="1100" i="1" u="sng">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www.mhe-sme.org</a:t>
            </a:r>
            <a:r>
              <a:rPr lang="en-GB" sz="1100" i="1">
                <a:solidFill>
                  <a:schemeClr val="dk1"/>
                </a:solidFill>
                <a:latin typeface="Calibri"/>
                <a:ea typeface="Calibri"/>
                <a:cs typeface="Calibri"/>
                <a:sym typeface="Calibri"/>
              </a:rPr>
              <a:t>)</a:t>
            </a:r>
            <a:endParaRPr sz="1100">
              <a:solidFill>
                <a:schemeClr val="dk1"/>
              </a:solidFill>
              <a:latin typeface="Calibri"/>
              <a:ea typeface="Calibri"/>
              <a:cs typeface="Calibri"/>
              <a:sym typeface="Calibri"/>
            </a:endParaRPr>
          </a:p>
          <a:p>
            <a:pPr marL="0" marR="0" lvl="0" indent="0" algn="l" rtl="0">
              <a:spcBef>
                <a:spcPts val="0"/>
              </a:spcBef>
              <a:spcAft>
                <a:spcPts val="0"/>
              </a:spcAft>
              <a:buNone/>
            </a:pPr>
            <a:r>
              <a:rPr lang="en-GB" sz="1100" b="1">
                <a:solidFill>
                  <a:schemeClr val="dk1"/>
                </a:solidFill>
                <a:latin typeface="Calibri"/>
                <a:ea typeface="Calibri"/>
                <a:cs typeface="Calibri"/>
                <a:sym typeface="Calibri"/>
              </a:rPr>
              <a:t>UN CDPD: O que é o Artigo 12 e capacidade legal?</a:t>
            </a:r>
            <a:endParaRPr sz="1100">
              <a:solidFill>
                <a:schemeClr val="dk1"/>
              </a:solidFill>
              <a:latin typeface="Calibri"/>
              <a:ea typeface="Calibri"/>
              <a:cs typeface="Calibri"/>
              <a:sym typeface="Calibri"/>
            </a:endParaRPr>
          </a:p>
          <a:p>
            <a:pPr marL="0" marR="0" lvl="0" indent="0" algn="l" rtl="0">
              <a:spcBef>
                <a:spcPts val="0"/>
              </a:spcBef>
              <a:spcAft>
                <a:spcPts val="0"/>
              </a:spcAft>
              <a:buNone/>
            </a:pPr>
            <a:r>
              <a:rPr lang="en-GB" sz="1100" i="1">
                <a:solidFill>
                  <a:schemeClr val="dk1"/>
                </a:solidFill>
                <a:latin typeface="Calibri"/>
                <a:ea typeface="Calibri"/>
                <a:cs typeface="Calibri"/>
                <a:sym typeface="Calibri"/>
              </a:rPr>
              <a:t>Vídeo produzido pela Mental Health </a:t>
            </a:r>
            <a:r>
              <a:rPr lang="en-GB" sz="1100" i="1" u="sng">
                <a:solidFill>
                  <a:schemeClr val="dk1"/>
                </a:solidFill>
                <a:latin typeface="Calibri"/>
                <a:ea typeface="Calibri"/>
                <a:cs typeface="Calibri"/>
                <a:sym typeface="Calibri"/>
              </a:rPr>
              <a:t>Europe (</a:t>
            </a:r>
            <a:r>
              <a:rPr lang="en-GB" sz="1100" i="1" u="sng">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www.mhe-sme.org</a:t>
            </a:r>
            <a:r>
              <a:rPr lang="en-GB" sz="1100" i="1">
                <a:solidFill>
                  <a:schemeClr val="dk1"/>
                </a:solidFill>
                <a:latin typeface="Calibri"/>
                <a:ea typeface="Calibri"/>
                <a:cs typeface="Calibri"/>
                <a:sym typeface="Calibri"/>
              </a:rPr>
              <a:t>)</a:t>
            </a:r>
            <a:endParaRPr sz="1100">
              <a:solidFill>
                <a:schemeClr val="dk1"/>
              </a:solidFill>
              <a:latin typeface="Calibri"/>
              <a:ea typeface="Calibri"/>
              <a:cs typeface="Calibri"/>
              <a:sym typeface="Calibri"/>
            </a:endParaRPr>
          </a:p>
          <a:p>
            <a:pPr marL="0" marR="0" lvl="0" indent="0" algn="l" rtl="0">
              <a:spcBef>
                <a:spcPts val="0"/>
              </a:spcBef>
              <a:spcAft>
                <a:spcPts val="0"/>
              </a:spcAft>
              <a:buNone/>
            </a:pPr>
            <a:r>
              <a:rPr lang="en-GB" sz="1100" b="1">
                <a:solidFill>
                  <a:schemeClr val="dk1"/>
                </a:solidFill>
                <a:latin typeface="Calibri"/>
                <a:ea typeface="Calibri"/>
                <a:cs typeface="Calibri"/>
                <a:sym typeface="Calibri"/>
              </a:rPr>
              <a:t>Declaração Universal dos Direitos Humanos</a:t>
            </a:r>
            <a:endParaRPr sz="1100">
              <a:solidFill>
                <a:schemeClr val="dk1"/>
              </a:solidFill>
              <a:latin typeface="Calibri"/>
              <a:ea typeface="Calibri"/>
              <a:cs typeface="Calibri"/>
              <a:sym typeface="Calibri"/>
            </a:endParaRPr>
          </a:p>
          <a:p>
            <a:pPr marL="0" marR="0" lvl="0" indent="0" algn="l" rtl="0">
              <a:spcBef>
                <a:spcPts val="0"/>
              </a:spcBef>
              <a:spcAft>
                <a:spcPts val="0"/>
              </a:spcAft>
              <a:buNone/>
            </a:pPr>
            <a:r>
              <a:rPr lang="en-GB" sz="1100" i="1">
                <a:solidFill>
                  <a:schemeClr val="dk1"/>
                </a:solidFill>
                <a:latin typeface="Calibri"/>
                <a:ea typeface="Calibri"/>
                <a:cs typeface="Calibri"/>
                <a:sym typeface="Calibri"/>
              </a:rPr>
              <a:t>Vídeo produzido pelo Escritório do Alto Comissariado das Nações Unidas para os Direitos Humanos</a:t>
            </a:r>
            <a:endParaRPr sz="1100">
              <a:solidFill>
                <a:schemeClr val="dk1"/>
              </a:solidFill>
              <a:latin typeface="Calibri"/>
              <a:ea typeface="Calibri"/>
              <a:cs typeface="Calibri"/>
              <a:sym typeface="Calibri"/>
            </a:endParaRPr>
          </a:p>
          <a:p>
            <a:pPr marL="0" marR="0" lvl="0" indent="0" algn="l" rtl="0">
              <a:spcBef>
                <a:spcPts val="0"/>
              </a:spcBef>
              <a:spcAft>
                <a:spcPts val="0"/>
              </a:spcAft>
              <a:buNone/>
            </a:pPr>
            <a:r>
              <a:rPr lang="en-GB" sz="1100" b="1">
                <a:solidFill>
                  <a:schemeClr val="dk1"/>
                </a:solidFill>
                <a:latin typeface="Calibri"/>
                <a:ea typeface="Calibri"/>
                <a:cs typeface="Calibri"/>
                <a:sym typeface="Calibri"/>
              </a:rPr>
              <a:t>O que é Recuperação?</a:t>
            </a:r>
            <a:endParaRPr sz="1100">
              <a:solidFill>
                <a:schemeClr val="dk1"/>
              </a:solidFill>
              <a:latin typeface="Calibri"/>
              <a:ea typeface="Calibri"/>
              <a:cs typeface="Calibri"/>
              <a:sym typeface="Calibri"/>
            </a:endParaRPr>
          </a:p>
          <a:p>
            <a:pPr marL="0" marR="0" lvl="0" indent="0" algn="l" rtl="0">
              <a:spcBef>
                <a:spcPts val="0"/>
              </a:spcBef>
              <a:spcAft>
                <a:spcPts val="0"/>
              </a:spcAft>
              <a:buNone/>
            </a:pPr>
            <a:r>
              <a:rPr lang="en-GB" sz="1100" i="1">
                <a:solidFill>
                  <a:schemeClr val="dk1"/>
                </a:solidFill>
                <a:latin typeface="Calibri"/>
                <a:ea typeface="Calibri"/>
                <a:cs typeface="Calibri"/>
                <a:sym typeface="Calibri"/>
              </a:rPr>
              <a:t>Vídeo produzido pela Mental Health Europe (www.mhe-sme.org)</a:t>
            </a:r>
            <a:endParaRPr sz="1100">
              <a:solidFill>
                <a:schemeClr val="dk1"/>
              </a:solidFill>
              <a:latin typeface="Calibri"/>
              <a:ea typeface="Calibri"/>
              <a:cs typeface="Calibri"/>
              <a:sym typeface="Calibri"/>
            </a:endParaRPr>
          </a:p>
          <a:p>
            <a:pPr marL="0" marR="0" lvl="0" indent="0" algn="l" rtl="0">
              <a:spcBef>
                <a:spcPts val="0"/>
              </a:spcBef>
              <a:spcAft>
                <a:spcPts val="0"/>
              </a:spcAft>
              <a:buNone/>
            </a:pPr>
            <a:r>
              <a:rPr lang="en-GB" sz="1100" b="1">
                <a:solidFill>
                  <a:schemeClr val="dk1"/>
                </a:solidFill>
                <a:latin typeface="Calibri"/>
                <a:ea typeface="Calibri"/>
                <a:cs typeface="Calibri"/>
                <a:sym typeface="Calibri"/>
              </a:rPr>
              <a:t>Qual é o papel de um Assistente Pessoal? </a:t>
            </a:r>
            <a:endParaRPr sz="1100">
              <a:solidFill>
                <a:schemeClr val="dk1"/>
              </a:solidFill>
              <a:latin typeface="Calibri"/>
              <a:ea typeface="Calibri"/>
              <a:cs typeface="Calibri"/>
              <a:sym typeface="Calibri"/>
            </a:endParaRPr>
          </a:p>
          <a:p>
            <a:pPr marL="0" marR="0" lvl="0" indent="0" algn="l" rtl="0">
              <a:spcBef>
                <a:spcPts val="0"/>
              </a:spcBef>
              <a:spcAft>
                <a:spcPts val="0"/>
              </a:spcAft>
              <a:buNone/>
            </a:pPr>
            <a:r>
              <a:rPr lang="en-GB" sz="1100" i="1">
                <a:solidFill>
                  <a:schemeClr val="dk1"/>
                </a:solidFill>
                <a:latin typeface="Calibri"/>
                <a:ea typeface="Calibri"/>
                <a:cs typeface="Calibri"/>
                <a:sym typeface="Calibri"/>
              </a:rPr>
              <a:t>Vídeo produzido pela Ruils - Disability Action &amp; Advice Centre (DAAC)</a:t>
            </a:r>
            <a:endParaRPr sz="1100">
              <a:solidFill>
                <a:schemeClr val="dk1"/>
              </a:solidFill>
              <a:latin typeface="Calibri"/>
              <a:ea typeface="Calibri"/>
              <a:cs typeface="Calibri"/>
              <a:sym typeface="Calibri"/>
            </a:endParaRPr>
          </a:p>
          <a:p>
            <a:pPr marL="0" marR="0" lvl="0" indent="0" algn="l" rtl="0">
              <a:spcBef>
                <a:spcPts val="0"/>
              </a:spcBef>
              <a:spcAft>
                <a:spcPts val="0"/>
              </a:spcAft>
              <a:buNone/>
            </a:pPr>
            <a:r>
              <a:rPr lang="en-GB" sz="1100" b="1">
                <a:solidFill>
                  <a:schemeClr val="dk1"/>
                </a:solidFill>
                <a:latin typeface="Calibri"/>
                <a:ea typeface="Calibri"/>
                <a:cs typeface="Calibri"/>
                <a:sym typeface="Calibri"/>
              </a:rPr>
              <a:t>Por que a autodefesa é importante</a:t>
            </a:r>
            <a:endParaRPr sz="1100">
              <a:solidFill>
                <a:schemeClr val="dk1"/>
              </a:solidFill>
              <a:latin typeface="Calibri"/>
              <a:ea typeface="Calibri"/>
              <a:cs typeface="Calibri"/>
              <a:sym typeface="Calibri"/>
            </a:endParaRPr>
          </a:p>
          <a:p>
            <a:pPr marL="0" marR="0" lvl="0" indent="0" algn="l" rtl="0">
              <a:spcBef>
                <a:spcPts val="0"/>
              </a:spcBef>
              <a:spcAft>
                <a:spcPts val="0"/>
              </a:spcAft>
              <a:buNone/>
            </a:pPr>
            <a:r>
              <a:rPr lang="en-GB" sz="1100" i="1">
                <a:solidFill>
                  <a:schemeClr val="dk1"/>
                </a:solidFill>
                <a:latin typeface="Calibri"/>
                <a:ea typeface="Calibri"/>
                <a:cs typeface="Calibri"/>
                <a:sym typeface="Calibri"/>
              </a:rPr>
              <a:t>Vídeo produzido pela Inclusion International</a:t>
            </a:r>
            <a:endParaRPr sz="1100">
              <a:solidFill>
                <a:schemeClr val="dk1"/>
              </a:solidFill>
              <a:latin typeface="Calibri"/>
              <a:ea typeface="Calibri"/>
              <a:cs typeface="Calibri"/>
              <a:sym typeface="Calibri"/>
            </a:endParaRPr>
          </a:p>
          <a:p>
            <a:pPr marL="0" marR="0" lvl="0" indent="0" algn="l" rtl="0">
              <a:spcBef>
                <a:spcPts val="0"/>
              </a:spcBef>
              <a:spcAft>
                <a:spcPts val="0"/>
              </a:spcAft>
              <a:buNone/>
            </a:pPr>
            <a:r>
              <a:rPr lang="en-GB" sz="1100" b="1">
                <a:solidFill>
                  <a:schemeClr val="dk1"/>
                </a:solidFill>
                <a:latin typeface="Calibri"/>
                <a:ea typeface="Calibri"/>
                <a:cs typeface="Calibri"/>
                <a:sym typeface="Calibri"/>
              </a:rPr>
              <a:t>Mulheres Institucionalizadas Contra Sua Vontade Na Índia</a:t>
            </a:r>
            <a:endParaRPr sz="1100">
              <a:solidFill>
                <a:schemeClr val="dk1"/>
              </a:solidFill>
              <a:latin typeface="Calibri"/>
              <a:ea typeface="Calibri"/>
              <a:cs typeface="Calibri"/>
              <a:sym typeface="Calibri"/>
            </a:endParaRPr>
          </a:p>
          <a:p>
            <a:pPr marL="0" marR="0" lvl="0" indent="0" algn="l" rtl="0">
              <a:spcBef>
                <a:spcPts val="0"/>
              </a:spcBef>
              <a:spcAft>
                <a:spcPts val="0"/>
              </a:spcAft>
              <a:buNone/>
            </a:pPr>
            <a:r>
              <a:rPr lang="en-GB" sz="1100" i="1">
                <a:solidFill>
                  <a:schemeClr val="dk1"/>
                </a:solidFill>
                <a:latin typeface="Calibri"/>
                <a:ea typeface="Calibri"/>
                <a:cs typeface="Calibri"/>
                <a:sym typeface="Calibri"/>
              </a:rPr>
              <a:t>Vídeo produzido pela Human Rights Watch</a:t>
            </a:r>
            <a:endParaRPr sz="1100">
              <a:solidFill>
                <a:schemeClr val="dk1"/>
              </a:solidFill>
              <a:latin typeface="Calibri"/>
              <a:ea typeface="Calibri"/>
              <a:cs typeface="Calibri"/>
              <a:sym typeface="Calibri"/>
            </a:endParaRPr>
          </a:p>
          <a:p>
            <a:pPr marL="0" marR="0" lvl="0" indent="0" algn="l" rtl="0">
              <a:spcBef>
                <a:spcPts val="0"/>
              </a:spcBef>
              <a:spcAft>
                <a:spcPts val="0"/>
              </a:spcAft>
              <a:buNone/>
            </a:pPr>
            <a:endParaRPr sz="1100">
              <a:solidFill>
                <a:schemeClr val="dk1"/>
              </a:solidFill>
              <a:latin typeface="Calibri"/>
              <a:ea typeface="Calibri"/>
              <a:cs typeface="Calibri"/>
              <a:sym typeface="Calibri"/>
            </a:endParaRPr>
          </a:p>
          <a:p>
            <a:pPr marL="0" marR="0" lvl="0" indent="0" algn="l" rtl="0">
              <a:spcBef>
                <a:spcPts val="0"/>
              </a:spcBef>
              <a:spcAft>
                <a:spcPts val="0"/>
              </a:spcAft>
              <a:buNone/>
            </a:pPr>
            <a:endParaRPr sz="1100">
              <a:solidFill>
                <a:schemeClr val="dk1"/>
              </a:solidFill>
              <a:latin typeface="Calibri"/>
              <a:ea typeface="Calibri"/>
              <a:cs typeface="Calibri"/>
              <a:sym typeface="Calibri"/>
            </a:endParaRPr>
          </a:p>
          <a:p>
            <a:pPr marL="0" marR="0" lvl="0" indent="0" algn="l" rtl="0">
              <a:spcBef>
                <a:spcPts val="0"/>
              </a:spcBef>
              <a:spcAft>
                <a:spcPts val="0"/>
              </a:spcAft>
              <a:buNone/>
            </a:pPr>
            <a:endParaRPr sz="1100">
              <a:solidFill>
                <a:schemeClr val="dk1"/>
              </a:solidFill>
              <a:latin typeface="Calibri"/>
              <a:ea typeface="Calibri"/>
              <a:cs typeface="Calibri"/>
              <a:sym typeface="Calibri"/>
            </a:endParaRPr>
          </a:p>
        </p:txBody>
      </p:sp>
      <p:sp>
        <p:nvSpPr>
          <p:cNvPr id="1452" name="Google Shape;1452;p173:notes"/>
          <p:cNvSpPr txBox="1">
            <a:spLocks noGrp="1"/>
          </p:cNvSpPr>
          <p:nvPr>
            <p:ph type="body" idx="1"/>
          </p:nvPr>
        </p:nvSpPr>
        <p:spPr>
          <a:xfrm>
            <a:off x="680879" y="4784070"/>
            <a:ext cx="5447030" cy="3914239"/>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53" name="Google Shape;1453;p173:notes"/>
          <p:cNvSpPr>
            <a:spLocks noGrp="1" noRot="1" noChangeAspect="1"/>
          </p:cNvSpPr>
          <p:nvPr>
            <p:ph type="sldImg" idx="2"/>
          </p:nvPr>
        </p:nvSpPr>
        <p:spPr>
          <a:xfrm>
            <a:off x="423863" y="1243013"/>
            <a:ext cx="5961062" cy="33543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8"/>
        <p:cNvGrpSpPr/>
        <p:nvPr/>
      </p:nvGrpSpPr>
      <p:grpSpPr>
        <a:xfrm>
          <a:off x="0" y="0"/>
          <a:ext cx="0" cy="0"/>
          <a:chOff x="0" y="0"/>
          <a:chExt cx="0" cy="0"/>
        </a:xfrm>
      </p:grpSpPr>
      <p:sp>
        <p:nvSpPr>
          <p:cNvPr id="1459" name="Google Shape;1459;p174:notes"/>
          <p:cNvSpPr txBox="1">
            <a:spLocks noGrp="1"/>
          </p:cNvSpPr>
          <p:nvPr>
            <p:ph type="sldNum" idx="12"/>
          </p:nvPr>
        </p:nvSpPr>
        <p:spPr>
          <a:xfrm>
            <a:off x="3856737" y="9442154"/>
            <a:ext cx="2950475" cy="49877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176</a:t>
            </a:fld>
            <a:endParaRPr/>
          </a:p>
        </p:txBody>
      </p:sp>
      <p:sp>
        <p:nvSpPr>
          <p:cNvPr id="1460" name="Google Shape;1460;p174:notes"/>
          <p:cNvSpPr txBox="1"/>
          <p:nvPr/>
        </p:nvSpPr>
        <p:spPr>
          <a:xfrm>
            <a:off x="453920" y="497046"/>
            <a:ext cx="5854983" cy="468782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100" b="1">
                <a:solidFill>
                  <a:schemeClr val="dk1"/>
                </a:solidFill>
                <a:latin typeface="Calibri"/>
                <a:ea typeface="Calibri"/>
                <a:cs typeface="Calibri"/>
                <a:sym typeface="Calibri"/>
              </a:rPr>
              <a:t>Trabalhando juntos - Escola Ivymount e OPAS</a:t>
            </a:r>
            <a:endParaRPr sz="1100">
              <a:solidFill>
                <a:schemeClr val="dk1"/>
              </a:solidFill>
              <a:latin typeface="Calibri"/>
              <a:ea typeface="Calibri"/>
              <a:cs typeface="Calibri"/>
              <a:sym typeface="Calibri"/>
            </a:endParaRPr>
          </a:p>
          <a:p>
            <a:pPr marL="0" marR="0" lvl="0" indent="0" algn="l" rtl="0">
              <a:spcBef>
                <a:spcPts val="0"/>
              </a:spcBef>
              <a:spcAft>
                <a:spcPts val="0"/>
              </a:spcAft>
              <a:buNone/>
            </a:pPr>
            <a:r>
              <a:rPr lang="en-GB" sz="1100" i="1">
                <a:solidFill>
                  <a:schemeClr val="dk1"/>
                </a:solidFill>
                <a:latin typeface="Calibri"/>
                <a:ea typeface="Calibri"/>
                <a:cs typeface="Calibri"/>
                <a:sym typeface="Calibri"/>
              </a:rPr>
              <a:t>Vídeo produzido pela Organização Pan-Americana da Saúde (OPAS)/Organização Mundial da Saúde - Escritório Regional para as Américas (AMRO)</a:t>
            </a:r>
            <a:endParaRPr/>
          </a:p>
          <a:p>
            <a:pPr marL="0" marR="0" lvl="0" indent="0" algn="l" rtl="0">
              <a:spcBef>
                <a:spcPts val="0"/>
              </a:spcBef>
              <a:spcAft>
                <a:spcPts val="0"/>
              </a:spcAft>
              <a:buNone/>
            </a:pPr>
            <a:r>
              <a:rPr lang="en-GB" sz="1100" b="1">
                <a:solidFill>
                  <a:schemeClr val="dk1"/>
                </a:solidFill>
                <a:latin typeface="Calibri"/>
                <a:ea typeface="Calibri"/>
                <a:cs typeface="Calibri"/>
                <a:sym typeface="Calibri"/>
              </a:rPr>
              <a:t>Você pode se recuperar (Reshma Valliappan, Índia)</a:t>
            </a:r>
            <a:endParaRPr sz="1100">
              <a:solidFill>
                <a:schemeClr val="dk1"/>
              </a:solidFill>
              <a:latin typeface="Calibri"/>
              <a:ea typeface="Calibri"/>
              <a:cs typeface="Calibri"/>
              <a:sym typeface="Calibri"/>
            </a:endParaRPr>
          </a:p>
          <a:p>
            <a:pPr marL="0" marR="0" lvl="0" indent="0" algn="l" rtl="0">
              <a:spcBef>
                <a:spcPts val="0"/>
              </a:spcBef>
              <a:spcAft>
                <a:spcPts val="0"/>
              </a:spcAft>
              <a:buNone/>
            </a:pPr>
            <a:r>
              <a:rPr lang="en-GB" sz="1100" i="1">
                <a:solidFill>
                  <a:schemeClr val="dk1"/>
                </a:solidFill>
                <a:latin typeface="Calibri"/>
                <a:ea typeface="Calibri"/>
                <a:cs typeface="Calibri"/>
                <a:sym typeface="Calibri"/>
              </a:rPr>
              <a:t>Vídeo produzido pela ASHA Internacional</a:t>
            </a:r>
            <a:endParaRPr sz="1100">
              <a:solidFill>
                <a:schemeClr val="dk1"/>
              </a:solidFill>
              <a:latin typeface="Calibri"/>
              <a:ea typeface="Calibri"/>
              <a:cs typeface="Calibri"/>
              <a:sym typeface="Calibri"/>
            </a:endParaRPr>
          </a:p>
          <a:p>
            <a:pPr marL="0" marR="0" lvl="0" indent="0" algn="l" rtl="0">
              <a:spcBef>
                <a:spcPts val="0"/>
              </a:spcBef>
              <a:spcAft>
                <a:spcPts val="0"/>
              </a:spcAft>
              <a:buNone/>
            </a:pPr>
            <a:r>
              <a:rPr lang="en-GB" sz="1100">
                <a:solidFill>
                  <a:schemeClr val="dk1"/>
                </a:solidFill>
                <a:latin typeface="Calibri"/>
                <a:ea typeface="Calibri"/>
                <a:cs typeface="Calibri"/>
                <a:sym typeface="Calibri"/>
              </a:rPr>
              <a:t> </a:t>
            </a:r>
            <a:endParaRPr sz="1100">
              <a:solidFill>
                <a:schemeClr val="dk1"/>
              </a:solidFill>
              <a:latin typeface="Calibri"/>
              <a:ea typeface="Calibri"/>
              <a:cs typeface="Calibri"/>
              <a:sym typeface="Calibri"/>
            </a:endParaRPr>
          </a:p>
          <a:p>
            <a:pPr marL="0" marR="0" lvl="0" indent="0" algn="l" rtl="0">
              <a:spcBef>
                <a:spcPts val="0"/>
              </a:spcBef>
              <a:spcAft>
                <a:spcPts val="0"/>
              </a:spcAft>
              <a:buNone/>
            </a:pPr>
            <a:r>
              <a:rPr lang="en-GB" sz="1100" b="1" u="sng">
                <a:solidFill>
                  <a:schemeClr val="dk1"/>
                </a:solidFill>
                <a:latin typeface="Calibri"/>
                <a:ea typeface="Calibri"/>
                <a:cs typeface="Calibri"/>
                <a:sym typeface="Calibri"/>
              </a:rPr>
              <a:t>Suporte financeiro e outros</a:t>
            </a:r>
            <a:endParaRPr sz="1100" b="1">
              <a:solidFill>
                <a:schemeClr val="dk1"/>
              </a:solidFill>
              <a:latin typeface="Calibri"/>
              <a:ea typeface="Calibri"/>
              <a:cs typeface="Calibri"/>
              <a:sym typeface="Calibri"/>
            </a:endParaRPr>
          </a:p>
          <a:p>
            <a:pPr marL="0" marR="0" lvl="0" indent="0" algn="l" rtl="0">
              <a:spcBef>
                <a:spcPts val="0"/>
              </a:spcBef>
              <a:spcAft>
                <a:spcPts val="0"/>
              </a:spcAft>
              <a:buNone/>
            </a:pPr>
            <a:r>
              <a:rPr lang="en-GB" sz="1100">
                <a:solidFill>
                  <a:schemeClr val="dk1"/>
                </a:solidFill>
                <a:latin typeface="Calibri"/>
                <a:ea typeface="Calibri"/>
                <a:cs typeface="Calibri"/>
                <a:sym typeface="Calibri"/>
              </a:rPr>
              <a:t> </a:t>
            </a:r>
            <a:endParaRPr sz="1100">
              <a:solidFill>
                <a:schemeClr val="dk1"/>
              </a:solidFill>
              <a:latin typeface="Calibri"/>
              <a:ea typeface="Calibri"/>
              <a:cs typeface="Calibri"/>
              <a:sym typeface="Calibri"/>
            </a:endParaRPr>
          </a:p>
          <a:p>
            <a:pPr marL="0" marR="0" lvl="0" indent="0" algn="l" rtl="0">
              <a:spcBef>
                <a:spcPts val="0"/>
              </a:spcBef>
              <a:spcAft>
                <a:spcPts val="0"/>
              </a:spcAft>
              <a:buNone/>
            </a:pPr>
            <a:r>
              <a:rPr lang="en-GB" sz="1100">
                <a:solidFill>
                  <a:schemeClr val="dk1"/>
                </a:solidFill>
                <a:latin typeface="Calibri"/>
                <a:ea typeface="Calibri"/>
                <a:cs typeface="Calibri"/>
                <a:sym typeface="Calibri"/>
              </a:rPr>
              <a:t>A OMS gostaria de agradecer à Grand Challenges Canada, financiada pelo Governo do Canadá, pela Comissão de Saúde Mental, pelo Governo da Austrália Ocidental, pela CBM International e pelo Departamento de Desenvolvimento Internacional do Reino Unido por seu generoso apoio financeiro ao desenvolvimento dos módulos de treinamento QualityRights.</a:t>
            </a:r>
            <a:endParaRPr sz="1100">
              <a:solidFill>
                <a:schemeClr val="dk1"/>
              </a:solidFill>
              <a:latin typeface="Calibri"/>
              <a:ea typeface="Calibri"/>
              <a:cs typeface="Calibri"/>
              <a:sym typeface="Calibri"/>
            </a:endParaRPr>
          </a:p>
          <a:p>
            <a:pPr marL="0" marR="0" lvl="0" indent="0" algn="l" rtl="0">
              <a:spcBef>
                <a:spcPts val="0"/>
              </a:spcBef>
              <a:spcAft>
                <a:spcPts val="0"/>
              </a:spcAft>
              <a:buNone/>
            </a:pPr>
            <a:r>
              <a:rPr lang="en-GB" sz="1100">
                <a:solidFill>
                  <a:schemeClr val="dk1"/>
                </a:solidFill>
                <a:latin typeface="Calibri"/>
                <a:ea typeface="Calibri"/>
                <a:cs typeface="Calibri"/>
                <a:sym typeface="Calibri"/>
              </a:rPr>
              <a:t> </a:t>
            </a:r>
            <a:endParaRPr sz="1100">
              <a:solidFill>
                <a:schemeClr val="dk1"/>
              </a:solidFill>
              <a:latin typeface="Calibri"/>
              <a:ea typeface="Calibri"/>
              <a:cs typeface="Calibri"/>
              <a:sym typeface="Calibri"/>
            </a:endParaRPr>
          </a:p>
          <a:p>
            <a:pPr marL="0" marR="0" lvl="0" indent="0" algn="l" rtl="0">
              <a:spcBef>
                <a:spcPts val="0"/>
              </a:spcBef>
              <a:spcAft>
                <a:spcPts val="0"/>
              </a:spcAft>
              <a:buNone/>
            </a:pPr>
            <a:r>
              <a:rPr lang="en-GB" sz="1100">
                <a:solidFill>
                  <a:schemeClr val="dk1"/>
                </a:solidFill>
                <a:latin typeface="Calibri"/>
                <a:ea typeface="Calibri"/>
                <a:cs typeface="Calibri"/>
                <a:sym typeface="Calibri"/>
              </a:rPr>
              <a:t>A OMS gostaria de agradecer à International Disability Alliance (IDA) por fornecer apoio financeiro a vários revisores dos módulos OMS QualityRights.</a:t>
            </a:r>
            <a:endParaRPr sz="1100">
              <a:solidFill>
                <a:schemeClr val="dk1"/>
              </a:solidFill>
              <a:latin typeface="Calibri"/>
              <a:ea typeface="Calibri"/>
              <a:cs typeface="Calibri"/>
              <a:sym typeface="Calibri"/>
            </a:endParaRPr>
          </a:p>
          <a:p>
            <a:pPr marL="0" marR="0" lvl="0" indent="0" algn="l" rtl="0">
              <a:spcBef>
                <a:spcPts val="0"/>
              </a:spcBef>
              <a:spcAft>
                <a:spcPts val="0"/>
              </a:spcAft>
              <a:buNone/>
            </a:pPr>
            <a:endParaRPr sz="1100">
              <a:solidFill>
                <a:schemeClr val="dk1"/>
              </a:solidFill>
              <a:latin typeface="Calibri"/>
              <a:ea typeface="Calibri"/>
              <a:cs typeface="Calibri"/>
              <a:sym typeface="Calibri"/>
            </a:endParaRPr>
          </a:p>
        </p:txBody>
      </p:sp>
      <p:sp>
        <p:nvSpPr>
          <p:cNvPr id="1461" name="Google Shape;1461;p174:notes"/>
          <p:cNvSpPr txBox="1">
            <a:spLocks noGrp="1"/>
          </p:cNvSpPr>
          <p:nvPr>
            <p:ph type="body" idx="1"/>
          </p:nvPr>
        </p:nvSpPr>
        <p:spPr>
          <a:xfrm>
            <a:off x="680879" y="4784070"/>
            <a:ext cx="5447030" cy="3914239"/>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62" name="Google Shape;1462;p174:notes"/>
          <p:cNvSpPr>
            <a:spLocks noGrp="1" noRot="1" noChangeAspect="1"/>
          </p:cNvSpPr>
          <p:nvPr>
            <p:ph type="sldImg" idx="2"/>
          </p:nvPr>
        </p:nvSpPr>
        <p:spPr>
          <a:xfrm>
            <a:off x="423863" y="1243013"/>
            <a:ext cx="5961062" cy="33543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18:notes"/>
          <p:cNvSpPr>
            <a:spLocks noGrp="1" noRot="1" noChangeAspect="1"/>
          </p:cNvSpPr>
          <p:nvPr>
            <p:ph type="sldImg" idx="2"/>
          </p:nvPr>
        </p:nvSpPr>
        <p:spPr>
          <a:xfrm>
            <a:off x="638175" y="496888"/>
            <a:ext cx="5530850" cy="3111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3" name="Google Shape;213;p18:notes"/>
          <p:cNvSpPr txBox="1">
            <a:spLocks noGrp="1"/>
          </p:cNvSpPr>
          <p:nvPr>
            <p:ph type="body" idx="1"/>
          </p:nvPr>
        </p:nvSpPr>
        <p:spPr>
          <a:xfrm>
            <a:off x="680879" y="3608763"/>
            <a:ext cx="5447030" cy="5833390"/>
          </a:xfrm>
          <a:prstGeom prst="rect">
            <a:avLst/>
          </a:prstGeom>
          <a:noFill/>
          <a:ln>
            <a:noFill/>
          </a:ln>
        </p:spPr>
        <p:txBody>
          <a:bodyPr spcFirstLastPara="1" wrap="square" lIns="91425" tIns="45700" rIns="91425" bIns="45700" anchor="t" anchorCtr="0">
            <a:noAutofit/>
          </a:bodyPr>
          <a:lstStyle/>
          <a:p>
            <a:pPr marL="0" marR="60325" lvl="0" indent="0" algn="just" rtl="0">
              <a:spcBef>
                <a:spcPts val="0"/>
              </a:spcBef>
              <a:spcAft>
                <a:spcPts val="0"/>
              </a:spcAft>
              <a:buNone/>
            </a:pPr>
            <a:r>
              <a:rPr lang="en-GB" sz="1100">
                <a:solidFill>
                  <a:srgbClr val="4F81BD"/>
                </a:solidFill>
                <a:latin typeface="Calibri"/>
                <a:ea typeface="Calibri"/>
                <a:cs typeface="Calibri"/>
                <a:sym typeface="Calibri"/>
              </a:rPr>
              <a:t>Use essa discussão como uma oportunidade para explorar os rótulos comuns e palavras abusivas impostas às pessoas com deficiências psicossociais, intelectuais ou cognitivas. Pergunte aos participantes:</a:t>
            </a:r>
            <a:endParaRPr/>
          </a:p>
          <a:p>
            <a:pPr marL="0" marR="60325" lvl="0" indent="0" algn="just" rtl="0">
              <a:spcBef>
                <a:spcPts val="0"/>
              </a:spcBef>
              <a:spcAft>
                <a:spcPts val="0"/>
              </a:spcAft>
              <a:buNone/>
            </a:pPr>
            <a:r>
              <a:rPr lang="en-GB" sz="1100" b="1">
                <a:solidFill>
                  <a:srgbClr val="4F81BD"/>
                </a:solidFill>
                <a:latin typeface="Calibri"/>
                <a:ea typeface="Calibri"/>
                <a:cs typeface="Calibri"/>
                <a:sym typeface="Calibri"/>
              </a:rPr>
              <a:t>Quais são alguns rótulos comuns ou palavras abusivas usadas em relação às pessoas com deficiências psicossociais, intelectuais ou cognitivas?</a:t>
            </a:r>
            <a:endParaRPr/>
          </a:p>
          <a:p>
            <a:pPr marL="0" marR="60325" lvl="0" indent="0" algn="just" rtl="0">
              <a:spcBef>
                <a:spcPts val="0"/>
              </a:spcBef>
              <a:spcAft>
                <a:spcPts val="0"/>
              </a:spcAft>
              <a:buNone/>
            </a:pPr>
            <a:endParaRPr sz="1100" b="1">
              <a:solidFill>
                <a:srgbClr val="4F81BD"/>
              </a:solidFill>
              <a:latin typeface="Calibri"/>
              <a:ea typeface="Calibri"/>
              <a:cs typeface="Calibri"/>
              <a:sym typeface="Calibri"/>
            </a:endParaRPr>
          </a:p>
          <a:p>
            <a:pPr marL="0" marR="60325" lvl="0" indent="0" algn="just" rtl="0">
              <a:spcBef>
                <a:spcPts val="0"/>
              </a:spcBef>
              <a:spcAft>
                <a:spcPts val="0"/>
              </a:spcAft>
              <a:buNone/>
            </a:pPr>
            <a:r>
              <a:rPr lang="en-GB" sz="1100">
                <a:solidFill>
                  <a:srgbClr val="4F81BD"/>
                </a:solidFill>
              </a:rPr>
              <a:t>Uma vez que tenham dado alguns exemplos (por exemplo, louco, maníaco, caso mental, esquizofrênico,</a:t>
            </a:r>
            <a:endParaRPr sz="1100">
              <a:solidFill>
                <a:srgbClr val="4F81BD"/>
              </a:solidFill>
            </a:endParaRPr>
          </a:p>
          <a:p>
            <a:pPr marL="0" marR="60325" lvl="0" indent="0" algn="just" rtl="0">
              <a:spcBef>
                <a:spcPts val="0"/>
              </a:spcBef>
              <a:spcAft>
                <a:spcPts val="0"/>
              </a:spcAft>
              <a:buNone/>
            </a:pPr>
            <a:r>
              <a:rPr lang="en-GB" sz="1100">
                <a:solidFill>
                  <a:srgbClr val="4F81BD"/>
                </a:solidFill>
              </a:rPr>
              <a:t>demente, retardado, imbecil, ferrado, estúpido, doente mental), explore com os participantes os termos e</a:t>
            </a:r>
            <a:endParaRPr sz="1100">
              <a:solidFill>
                <a:srgbClr val="4F81BD"/>
              </a:solidFill>
            </a:endParaRPr>
          </a:p>
          <a:p>
            <a:pPr marL="0" marR="60325" lvl="0" indent="0" algn="just" rtl="0">
              <a:spcBef>
                <a:spcPts val="0"/>
              </a:spcBef>
              <a:spcAft>
                <a:spcPts val="0"/>
              </a:spcAft>
              <a:buNone/>
            </a:pPr>
            <a:r>
              <a:rPr lang="en-GB" sz="1100">
                <a:solidFill>
                  <a:srgbClr val="4F81BD"/>
                </a:solidFill>
              </a:rPr>
              <a:t>a linguagem que eles acham que são aceitáveis ao se referir ou abordar cada um desses grupos de pessoas</a:t>
            </a:r>
            <a:endParaRPr sz="1100">
              <a:solidFill>
                <a:srgbClr val="4F81BD"/>
              </a:solidFill>
            </a:endParaRPr>
          </a:p>
          <a:p>
            <a:pPr marL="0" marR="60325" lvl="0" indent="0" algn="just" rtl="0">
              <a:spcBef>
                <a:spcPts val="0"/>
              </a:spcBef>
              <a:spcAft>
                <a:spcPts val="0"/>
              </a:spcAft>
              <a:buNone/>
            </a:pPr>
            <a:r>
              <a:rPr lang="en-GB" sz="1100">
                <a:solidFill>
                  <a:srgbClr val="4F81BD"/>
                </a:solidFill>
              </a:rPr>
              <a:t>em seu próprio contexto e país.</a:t>
            </a:r>
            <a:endParaRPr sz="1100">
              <a:solidFill>
                <a:srgbClr val="4F81BD"/>
              </a:solidFill>
            </a:endParaRPr>
          </a:p>
          <a:p>
            <a:pPr marL="0" marR="60325" lvl="0" indent="0" algn="just" rtl="0">
              <a:spcBef>
                <a:spcPts val="0"/>
              </a:spcBef>
              <a:spcAft>
                <a:spcPts val="0"/>
              </a:spcAft>
              <a:buNone/>
            </a:pPr>
            <a:endParaRPr sz="1100">
              <a:solidFill>
                <a:srgbClr val="4F81BD"/>
              </a:solidFill>
              <a:latin typeface="Calibri"/>
              <a:ea typeface="Calibri"/>
              <a:cs typeface="Calibri"/>
              <a:sym typeface="Calibri"/>
            </a:endParaRPr>
          </a:p>
          <a:p>
            <a:pPr marL="0" marR="60325" lvl="0" indent="0" algn="just" rtl="0">
              <a:spcBef>
                <a:spcPts val="0"/>
              </a:spcBef>
              <a:spcAft>
                <a:spcPts val="0"/>
              </a:spcAft>
              <a:buNone/>
            </a:pPr>
            <a:r>
              <a:rPr lang="en-GB" sz="1100">
                <a:solidFill>
                  <a:srgbClr val="4F81BD"/>
                </a:solidFill>
              </a:rPr>
              <a:t>Por exemplo, algumas pessoas com deficiências psicossociais podem achar aceitável o termo “pessoas com</a:t>
            </a:r>
            <a:endParaRPr sz="1100">
              <a:solidFill>
                <a:srgbClr val="4F81BD"/>
              </a:solidFill>
            </a:endParaRPr>
          </a:p>
          <a:p>
            <a:pPr marL="0" marR="60325" lvl="0" indent="0" algn="just" rtl="0">
              <a:spcBef>
                <a:spcPts val="0"/>
              </a:spcBef>
              <a:spcAft>
                <a:spcPts val="0"/>
              </a:spcAft>
              <a:buNone/>
            </a:pPr>
            <a:r>
              <a:rPr lang="en-GB" sz="1100">
                <a:solidFill>
                  <a:srgbClr val="4F81BD"/>
                </a:solidFill>
              </a:rPr>
              <a:t>diagnóstico psiquiátrico”, enquanto outras não. Outros podem preferir “pessoas com problemas de saúde</a:t>
            </a:r>
            <a:endParaRPr sz="1100">
              <a:solidFill>
                <a:srgbClr val="4F81BD"/>
              </a:solidFill>
            </a:endParaRPr>
          </a:p>
          <a:p>
            <a:pPr marL="0" marR="60325" lvl="0" indent="0" algn="just" rtl="0">
              <a:spcBef>
                <a:spcPts val="0"/>
              </a:spcBef>
              <a:spcAft>
                <a:spcPts val="0"/>
              </a:spcAft>
              <a:buNone/>
            </a:pPr>
            <a:r>
              <a:rPr lang="en-GB" sz="1100">
                <a:solidFill>
                  <a:srgbClr val="4F81BD"/>
                </a:solidFill>
              </a:rPr>
              <a:t>mental” ou “pessoas com deficiências psicossociais”, etc.</a:t>
            </a:r>
            <a:r>
              <a:rPr lang="en-GB" sz="1100">
                <a:solidFill>
                  <a:srgbClr val="4F81BD"/>
                </a:solidFill>
                <a:latin typeface="Calibri"/>
                <a:ea typeface="Calibri"/>
                <a:cs typeface="Calibri"/>
                <a:sym typeface="Calibri"/>
              </a:rPr>
              <a:t> </a:t>
            </a:r>
            <a:endParaRPr/>
          </a:p>
          <a:p>
            <a:pPr marL="0" marR="60325" lvl="0" indent="0" algn="just" rtl="0">
              <a:spcBef>
                <a:spcPts val="0"/>
              </a:spcBef>
              <a:spcAft>
                <a:spcPts val="0"/>
              </a:spcAft>
              <a:buNone/>
            </a:pPr>
            <a:endParaRPr sz="1100">
              <a:solidFill>
                <a:srgbClr val="4F81BD"/>
              </a:solidFill>
              <a:latin typeface="Calibri"/>
              <a:ea typeface="Calibri"/>
              <a:cs typeface="Calibri"/>
              <a:sym typeface="Calibri"/>
            </a:endParaRPr>
          </a:p>
          <a:p>
            <a:pPr marL="0" marR="60325" lvl="0" indent="0" algn="just" rtl="0">
              <a:spcBef>
                <a:spcPts val="0"/>
              </a:spcBef>
              <a:spcAft>
                <a:spcPts val="0"/>
              </a:spcAft>
              <a:buNone/>
            </a:pPr>
            <a:r>
              <a:rPr lang="en-GB" sz="1100">
                <a:solidFill>
                  <a:srgbClr val="4F81BD"/>
                </a:solidFill>
              </a:rPr>
              <a:t>As pessoas com deficiência intelectual podem preferir termos como “dificuldades de aprendizagem”.</a:t>
            </a:r>
            <a:endParaRPr sz="1100">
              <a:solidFill>
                <a:srgbClr val="4F81BD"/>
              </a:solidFill>
            </a:endParaRPr>
          </a:p>
          <a:p>
            <a:pPr marL="0" marR="60325" lvl="0" indent="0" algn="just" rtl="0">
              <a:spcBef>
                <a:spcPts val="0"/>
              </a:spcBef>
              <a:spcAft>
                <a:spcPts val="0"/>
              </a:spcAft>
              <a:buNone/>
            </a:pPr>
            <a:endParaRPr sz="1100">
              <a:solidFill>
                <a:srgbClr val="4F81BD"/>
              </a:solidFill>
            </a:endParaRPr>
          </a:p>
          <a:p>
            <a:pPr marL="0" marR="60325" lvl="0" indent="0" algn="just" rtl="0">
              <a:spcBef>
                <a:spcPts val="0"/>
              </a:spcBef>
              <a:spcAft>
                <a:spcPts val="0"/>
              </a:spcAft>
              <a:buNone/>
            </a:pPr>
            <a:r>
              <a:rPr lang="en-GB" sz="1100">
                <a:solidFill>
                  <a:srgbClr val="4F81BD"/>
                </a:solidFill>
              </a:rPr>
              <a:t>Da mesma forma, algumas pessoas com deficiências cognitivas podem se identificar com certos diagnósticos,</a:t>
            </a:r>
            <a:endParaRPr sz="1100">
              <a:solidFill>
                <a:srgbClr val="4F81BD"/>
              </a:solidFill>
            </a:endParaRPr>
          </a:p>
          <a:p>
            <a:pPr marL="0" marR="60325" lvl="0" indent="0" algn="just" rtl="0">
              <a:spcBef>
                <a:spcPts val="0"/>
              </a:spcBef>
              <a:spcAft>
                <a:spcPts val="0"/>
              </a:spcAft>
              <a:buNone/>
            </a:pPr>
            <a:r>
              <a:rPr lang="en-GB" sz="1100">
                <a:solidFill>
                  <a:srgbClr val="4F81BD"/>
                </a:solidFill>
              </a:rPr>
              <a:t>como “pessoas com demência”, “pessoas com Alzheimer” ou “pessoas com transtornos do espectro</a:t>
            </a:r>
            <a:endParaRPr sz="1100">
              <a:solidFill>
                <a:srgbClr val="4F81BD"/>
              </a:solidFill>
            </a:endParaRPr>
          </a:p>
          <a:p>
            <a:pPr marL="0" marR="60325" lvl="0" indent="0" algn="just" rtl="0">
              <a:spcBef>
                <a:spcPts val="0"/>
              </a:spcBef>
              <a:spcAft>
                <a:spcPts val="0"/>
              </a:spcAft>
              <a:buNone/>
            </a:pPr>
            <a:r>
              <a:rPr lang="en-GB" sz="1100">
                <a:solidFill>
                  <a:srgbClr val="4F81BD"/>
                </a:solidFill>
              </a:rPr>
              <a:t>autista”, enquanto outras não.</a:t>
            </a:r>
            <a:endParaRPr sz="1100">
              <a:solidFill>
                <a:srgbClr val="4F81BD"/>
              </a:solidFill>
            </a:endParaRPr>
          </a:p>
          <a:p>
            <a:pPr marL="0" marR="60325" lvl="0" indent="0" algn="just" rtl="0">
              <a:spcBef>
                <a:spcPts val="0"/>
              </a:spcBef>
              <a:spcAft>
                <a:spcPts val="0"/>
              </a:spcAft>
              <a:buNone/>
            </a:pPr>
            <a:endParaRPr sz="1100">
              <a:solidFill>
                <a:srgbClr val="4F81BD"/>
              </a:solidFill>
            </a:endParaRPr>
          </a:p>
          <a:p>
            <a:pPr marL="0" marR="60325" lvl="0" indent="0" algn="just" rtl="0">
              <a:spcBef>
                <a:spcPts val="0"/>
              </a:spcBef>
              <a:spcAft>
                <a:spcPts val="0"/>
              </a:spcAft>
              <a:buNone/>
            </a:pPr>
            <a:r>
              <a:rPr lang="en-GB" sz="1100">
                <a:solidFill>
                  <a:srgbClr val="4F81BD"/>
                </a:solidFill>
              </a:rPr>
              <a:t>Ao se referir a pessoas que estão usando ou que usaram serviços de saúde mental ou social, algumas pessoas</a:t>
            </a:r>
            <a:endParaRPr sz="1100">
              <a:solidFill>
                <a:srgbClr val="4F81BD"/>
              </a:solidFill>
            </a:endParaRPr>
          </a:p>
          <a:p>
            <a:pPr marL="0" marR="60325" lvl="0" indent="0" algn="just" rtl="0">
              <a:spcBef>
                <a:spcPts val="0"/>
              </a:spcBef>
              <a:spcAft>
                <a:spcPts val="0"/>
              </a:spcAft>
              <a:buNone/>
            </a:pPr>
            <a:r>
              <a:rPr lang="en-GB" sz="1100">
                <a:solidFill>
                  <a:srgbClr val="4F81BD"/>
                </a:solidFill>
              </a:rPr>
              <a:t>podem preferir termos como “usuários/as” ou “sobreviventes da psiquiatria”, enquanto outras ainda</a:t>
            </a:r>
            <a:endParaRPr sz="1100">
              <a:solidFill>
                <a:srgbClr val="4F81BD"/>
              </a:solidFill>
            </a:endParaRPr>
          </a:p>
          <a:p>
            <a:pPr marL="0" marR="60325" lvl="0" indent="0" algn="just" rtl="0">
              <a:spcBef>
                <a:spcPts val="0"/>
              </a:spcBef>
              <a:spcAft>
                <a:spcPts val="0"/>
              </a:spcAft>
              <a:buNone/>
            </a:pPr>
            <a:r>
              <a:rPr lang="en-GB" sz="1100">
                <a:solidFill>
                  <a:srgbClr val="4F81BD"/>
                </a:solidFill>
              </a:rPr>
              <a:t>podem preferir “usuários/as de serviços de saúde mental”.</a:t>
            </a:r>
            <a:endParaRPr sz="1100">
              <a:solidFill>
                <a:srgbClr val="4F81BD"/>
              </a:solidFill>
            </a:endParaRPr>
          </a:p>
          <a:p>
            <a:pPr marL="0" marR="60325" lvl="0" indent="0" algn="just" rtl="0">
              <a:spcBef>
                <a:spcPts val="0"/>
              </a:spcBef>
              <a:spcAft>
                <a:spcPts val="0"/>
              </a:spcAft>
              <a:buNone/>
            </a:pPr>
            <a:endParaRPr sz="1100">
              <a:solidFill>
                <a:srgbClr val="4F81BD"/>
              </a:solidFill>
              <a:latin typeface="Calibri"/>
              <a:ea typeface="Calibri"/>
              <a:cs typeface="Calibri"/>
              <a:sym typeface="Calibri"/>
            </a:endParaRPr>
          </a:p>
          <a:p>
            <a:pPr marL="0" marR="60325" lvl="0" indent="0" algn="just" rtl="0">
              <a:spcBef>
                <a:spcPts val="0"/>
              </a:spcBef>
              <a:spcAft>
                <a:spcPts val="0"/>
              </a:spcAft>
              <a:buNone/>
            </a:pPr>
            <a:endParaRPr sz="1100">
              <a:solidFill>
                <a:srgbClr val="4F81BD"/>
              </a:solidFill>
              <a:latin typeface="Calibri"/>
              <a:ea typeface="Calibri"/>
              <a:cs typeface="Calibri"/>
              <a:sym typeface="Calibri"/>
            </a:endParaRPr>
          </a:p>
          <a:p>
            <a:pPr marL="0" marR="60325" lvl="0" indent="0" algn="just" rtl="0">
              <a:spcBef>
                <a:spcPts val="0"/>
              </a:spcBef>
              <a:spcAft>
                <a:spcPts val="0"/>
              </a:spcAft>
              <a:buNone/>
            </a:pPr>
            <a:r>
              <a:rPr lang="en-GB" sz="1100">
                <a:solidFill>
                  <a:srgbClr val="4F81BD"/>
                </a:solidFill>
              </a:rPr>
              <a:t>Pode ser interessante notar que, às vezes, a mesma palavra pode ser considerada abusiva em um contexto,</a:t>
            </a:r>
            <a:endParaRPr sz="1100">
              <a:solidFill>
                <a:srgbClr val="4F81BD"/>
              </a:solidFill>
            </a:endParaRPr>
          </a:p>
          <a:p>
            <a:pPr marL="0" marR="60325" lvl="0" indent="0" algn="just" rtl="0">
              <a:spcBef>
                <a:spcPts val="0"/>
              </a:spcBef>
              <a:spcAft>
                <a:spcPts val="0"/>
              </a:spcAft>
              <a:buNone/>
            </a:pPr>
            <a:r>
              <a:rPr lang="en-GB" sz="1100">
                <a:solidFill>
                  <a:srgbClr val="4F81BD"/>
                </a:solidFill>
              </a:rPr>
              <a:t>e, em outro contexto, possa ser considerada neutra ou até positiva. A palavra “louco”, por exemplo, foi</a:t>
            </a:r>
            <a:endParaRPr sz="1100">
              <a:solidFill>
                <a:srgbClr val="4F81BD"/>
              </a:solidFill>
            </a:endParaRPr>
          </a:p>
          <a:p>
            <a:pPr marL="0" marR="60325" lvl="0" indent="0" algn="just" rtl="0">
              <a:spcBef>
                <a:spcPts val="0"/>
              </a:spcBef>
              <a:spcAft>
                <a:spcPts val="0"/>
              </a:spcAft>
              <a:buNone/>
            </a:pPr>
            <a:r>
              <a:rPr lang="en-GB" sz="1100">
                <a:solidFill>
                  <a:srgbClr val="4F81BD"/>
                </a:solidFill>
              </a:rPr>
              <a:t>reivindicada pelo movimento “Orgulho louco”.</a:t>
            </a:r>
            <a:endParaRPr sz="1100">
              <a:solidFill>
                <a:srgbClr val="4F81BD"/>
              </a:solidFill>
            </a:endParaRPr>
          </a:p>
        </p:txBody>
      </p:sp>
      <p:sp>
        <p:nvSpPr>
          <p:cNvPr id="214" name="Google Shape;214;p18:notes"/>
          <p:cNvSpPr txBox="1">
            <a:spLocks noGrp="1"/>
          </p:cNvSpPr>
          <p:nvPr>
            <p:ph type="sldNum" idx="12"/>
          </p:nvPr>
        </p:nvSpPr>
        <p:spPr>
          <a:xfrm>
            <a:off x="3856737" y="9442154"/>
            <a:ext cx="2950475" cy="49877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19:notes"/>
          <p:cNvSpPr>
            <a:spLocks noGrp="1" noRot="1" noChangeAspect="1"/>
          </p:cNvSpPr>
          <p:nvPr>
            <p:ph type="sldImg" idx="2"/>
          </p:nvPr>
        </p:nvSpPr>
        <p:spPr>
          <a:xfrm>
            <a:off x="639763" y="496888"/>
            <a:ext cx="5529262" cy="3111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1" name="Google Shape;221;p19:notes"/>
          <p:cNvSpPr txBox="1">
            <a:spLocks noGrp="1"/>
          </p:cNvSpPr>
          <p:nvPr>
            <p:ph type="body" idx="1"/>
          </p:nvPr>
        </p:nvSpPr>
        <p:spPr>
          <a:xfrm>
            <a:off x="680879" y="3608763"/>
            <a:ext cx="5447030" cy="5833390"/>
          </a:xfrm>
          <a:prstGeom prst="rect">
            <a:avLst/>
          </a:prstGeom>
          <a:noFill/>
          <a:ln>
            <a:noFill/>
          </a:ln>
        </p:spPr>
        <p:txBody>
          <a:bodyPr spcFirstLastPara="1" wrap="square" lIns="91425" tIns="45700" rIns="91425" bIns="45700" anchor="t" anchorCtr="0">
            <a:noAutofit/>
          </a:bodyPr>
          <a:lstStyle/>
          <a:p>
            <a:pPr marL="0" marR="60325" lvl="0" indent="0" algn="just" rtl="0">
              <a:lnSpc>
                <a:spcPct val="115000"/>
              </a:lnSpc>
              <a:spcBef>
                <a:spcPts val="0"/>
              </a:spcBef>
              <a:spcAft>
                <a:spcPts val="0"/>
              </a:spcAft>
              <a:buClr>
                <a:schemeClr val="dk1"/>
              </a:buClr>
              <a:buSzPts val="1200"/>
              <a:buFont typeface="Calibri"/>
              <a:buNone/>
            </a:pPr>
            <a:r>
              <a:rPr lang="en-GB"/>
              <a:t>Neste ponto, mostre um ou mais dos seguintes vídeos aos participantes:</a:t>
            </a:r>
            <a:endParaRPr>
              <a:latin typeface="Calibri"/>
              <a:ea typeface="Calibri"/>
              <a:cs typeface="Calibri"/>
              <a:sym typeface="Calibri"/>
            </a:endParaRPr>
          </a:p>
          <a:p>
            <a:pPr marL="0" marR="60325" lvl="0" indent="0" algn="just" rtl="0">
              <a:lnSpc>
                <a:spcPct val="115000"/>
              </a:lnSpc>
              <a:spcBef>
                <a:spcPts val="0"/>
              </a:spcBef>
              <a:spcAft>
                <a:spcPts val="0"/>
              </a:spcAft>
              <a:buNone/>
            </a:pPr>
            <a:r>
              <a:rPr lang="en-GB">
                <a:solidFill>
                  <a:srgbClr val="4F81BD"/>
                </a:solidFill>
                <a:latin typeface="Calibri"/>
                <a:ea typeface="Calibri"/>
                <a:cs typeface="Calibri"/>
                <a:sym typeface="Calibri"/>
              </a:rPr>
              <a:t> </a:t>
            </a:r>
            <a:r>
              <a:rPr lang="en-GB" sz="800">
                <a:latin typeface="Calibri"/>
                <a:ea typeface="Calibri"/>
                <a:cs typeface="Calibri"/>
                <a:sym typeface="Calibri"/>
              </a:rPr>
              <a:t> </a:t>
            </a:r>
            <a:endParaRPr/>
          </a:p>
          <a:p>
            <a:pPr marL="0" lvl="0" indent="0" algn="l" rtl="0">
              <a:spcBef>
                <a:spcPts val="0"/>
              </a:spcBef>
              <a:spcAft>
                <a:spcPts val="0"/>
              </a:spcAft>
              <a:buNone/>
            </a:pPr>
            <a:r>
              <a:rPr lang="en-GB" sz="800" b="1">
                <a:latin typeface="Calibri"/>
                <a:ea typeface="Calibri"/>
                <a:cs typeface="Calibri"/>
                <a:sym typeface="Calibri"/>
              </a:rPr>
              <a:t>1/The Gestalt Project (2012) Stop the Stigma (Vídeo sobre saúde mental KCM), dirigido por Kian Connor (4) </a:t>
            </a:r>
            <a:r>
              <a:rPr lang="en-GB" sz="800">
                <a:latin typeface="Calibri"/>
                <a:ea typeface="Calibri"/>
                <a:cs typeface="Calibri"/>
                <a:sym typeface="Calibri"/>
              </a:rPr>
              <a:t> </a:t>
            </a:r>
            <a:r>
              <a:rPr lang="en-GB" sz="800" b="1">
                <a:latin typeface="Calibri"/>
                <a:ea typeface="Calibri"/>
                <a:cs typeface="Calibri"/>
                <a:sym typeface="Calibri"/>
              </a:rPr>
              <a:t>(4:09 min.): </a:t>
            </a:r>
            <a:r>
              <a:rPr lang="en-GB" sz="800" u="sng">
                <a:latin typeface="Calibri"/>
                <a:ea typeface="Calibri"/>
                <a:cs typeface="Calibri"/>
                <a:sym typeface="Calibri"/>
              </a:rPr>
              <a:t>https://www.youtube.com/watch?v=Ol8OELgJPzw&amp;feature=youtu.be</a:t>
            </a:r>
            <a:r>
              <a:rPr lang="en-GB" sz="800">
                <a:latin typeface="Calibri"/>
                <a:ea typeface="Calibri"/>
                <a:cs typeface="Calibri"/>
                <a:sym typeface="Calibri"/>
              </a:rPr>
              <a:t> (</a:t>
            </a:r>
            <a:r>
              <a:rPr lang="en-GB" sz="800"/>
              <a:t>acesso</a:t>
            </a:r>
            <a:r>
              <a:rPr lang="en-GB" sz="800">
                <a:latin typeface="Calibri"/>
                <a:ea typeface="Calibri"/>
                <a:cs typeface="Calibri"/>
                <a:sym typeface="Calibri"/>
              </a:rPr>
              <a:t> em 9 de abril de 2019) </a:t>
            </a:r>
            <a:endParaRPr/>
          </a:p>
          <a:p>
            <a:pPr marL="0" lvl="0" indent="0" algn="l" rtl="0">
              <a:spcBef>
                <a:spcPts val="1000"/>
              </a:spcBef>
              <a:spcAft>
                <a:spcPts val="0"/>
              </a:spcAft>
              <a:buNone/>
            </a:pPr>
            <a:r>
              <a:rPr lang="en-GB" sz="800">
                <a:latin typeface="Calibri"/>
                <a:ea typeface="Calibri"/>
                <a:cs typeface="Calibri"/>
                <a:sym typeface="Calibri"/>
              </a:rPr>
              <a:t>Este vídeo ilustra a importância de ver as pessoas além dos rótulos/diagnósticos psiquiátricos. </a:t>
            </a:r>
            <a:endParaRPr/>
          </a:p>
          <a:p>
            <a:pPr marL="0" lvl="0" indent="0" algn="l" rtl="0">
              <a:spcBef>
                <a:spcPts val="1000"/>
              </a:spcBef>
              <a:spcAft>
                <a:spcPts val="0"/>
              </a:spcAft>
              <a:buNone/>
            </a:pPr>
            <a:endParaRPr sz="800">
              <a:latin typeface="Calibri"/>
              <a:ea typeface="Calibri"/>
              <a:cs typeface="Calibri"/>
              <a:sym typeface="Calibri"/>
            </a:endParaRPr>
          </a:p>
          <a:p>
            <a:pPr marL="0" lvl="0" indent="0" algn="l" rtl="0">
              <a:spcBef>
                <a:spcPts val="1000"/>
              </a:spcBef>
              <a:spcAft>
                <a:spcPts val="0"/>
              </a:spcAft>
              <a:buNone/>
            </a:pPr>
            <a:r>
              <a:rPr lang="en-GB" sz="800" b="1">
                <a:latin typeface="Calibri"/>
                <a:ea typeface="Calibri"/>
                <a:cs typeface="Calibri"/>
                <a:sym typeface="Calibri"/>
              </a:rPr>
              <a:t>2/ </a:t>
            </a:r>
            <a:r>
              <a:rPr lang="en-GB" sz="800" b="1"/>
              <a:t>Let’s talk about intellectual disabilities: Loretta Claiborne em TedxMidAtlantic, Tedx Talks (11:34 minutos</a:t>
            </a:r>
            <a:r>
              <a:rPr lang="en-GB" sz="800" b="1">
                <a:latin typeface="Calibri"/>
                <a:ea typeface="Calibri"/>
                <a:cs typeface="Calibri"/>
                <a:sym typeface="Calibri"/>
              </a:rPr>
              <a:t>),</a:t>
            </a:r>
            <a:r>
              <a:rPr lang="en-GB" sz="800">
                <a:latin typeface="Calibri"/>
                <a:ea typeface="Calibri"/>
                <a:cs typeface="Calibri"/>
                <a:sym typeface="Calibri"/>
              </a:rPr>
              <a:t> </a:t>
            </a:r>
            <a:r>
              <a:rPr lang="en-GB" sz="800" u="sng">
                <a:latin typeface="Calibri"/>
                <a:ea typeface="Calibri"/>
                <a:cs typeface="Calibri"/>
                <a:sym typeface="Calibri"/>
              </a:rPr>
              <a:t>https://www.youtube.com/watch?v=0XXqr_ZSsMg </a:t>
            </a:r>
            <a:r>
              <a:rPr lang="en-GB" sz="800">
                <a:latin typeface="Calibri"/>
                <a:ea typeface="Calibri"/>
                <a:cs typeface="Calibri"/>
                <a:sym typeface="Calibri"/>
              </a:rPr>
              <a:t>(aces</a:t>
            </a:r>
            <a:r>
              <a:rPr lang="en-GB" sz="800"/>
              <a:t>so</a:t>
            </a:r>
            <a:r>
              <a:rPr lang="en-GB" sz="800">
                <a:latin typeface="Calibri"/>
                <a:ea typeface="Calibri"/>
                <a:cs typeface="Calibri"/>
                <a:sym typeface="Calibri"/>
              </a:rPr>
              <a:t> em 9 de abril de 2019)</a:t>
            </a:r>
            <a:endParaRPr/>
          </a:p>
          <a:p>
            <a:pPr marL="0" lvl="0" indent="0" algn="l" rtl="0">
              <a:spcBef>
                <a:spcPts val="1000"/>
              </a:spcBef>
              <a:spcAft>
                <a:spcPts val="0"/>
              </a:spcAft>
              <a:buNone/>
            </a:pPr>
            <a:r>
              <a:rPr lang="en-GB" sz="800">
                <a:latin typeface="Calibri"/>
                <a:ea typeface="Calibri"/>
                <a:cs typeface="Calibri"/>
                <a:sym typeface="Calibri"/>
              </a:rPr>
              <a:t>Este vídeo ilustra não apenas o estigma e o bullying enfrentados por pessoas com deficiência intelectual, mas também como é possível que os indivíduos lutem contra isso. </a:t>
            </a:r>
            <a:endParaRPr/>
          </a:p>
          <a:p>
            <a:pPr marL="0" lvl="0" indent="0" algn="l" rtl="0">
              <a:spcBef>
                <a:spcPts val="1000"/>
              </a:spcBef>
              <a:spcAft>
                <a:spcPts val="0"/>
              </a:spcAft>
              <a:buNone/>
            </a:pPr>
            <a:endParaRPr sz="800">
              <a:latin typeface="Calibri"/>
              <a:ea typeface="Calibri"/>
              <a:cs typeface="Calibri"/>
              <a:sym typeface="Calibri"/>
            </a:endParaRPr>
          </a:p>
          <a:p>
            <a:pPr marL="0" lvl="0" indent="0" algn="l" rtl="0">
              <a:spcBef>
                <a:spcPts val="1000"/>
              </a:spcBef>
              <a:spcAft>
                <a:spcPts val="0"/>
              </a:spcAft>
              <a:buNone/>
            </a:pPr>
            <a:r>
              <a:rPr lang="en-GB" sz="800" b="1">
                <a:latin typeface="Calibri"/>
                <a:ea typeface="Calibri"/>
                <a:cs typeface="Calibri"/>
                <a:sym typeface="Calibri"/>
              </a:rPr>
              <a:t>3/ </a:t>
            </a:r>
            <a:r>
              <a:rPr lang="en-GB" sz="800" b="1"/>
              <a:t>Stigma and dementia, people with dementia speak out Alzheimer’s Society (4:13)</a:t>
            </a:r>
            <a:endParaRPr/>
          </a:p>
          <a:p>
            <a:pPr marL="0" lvl="0" indent="0" algn="l" rtl="0">
              <a:spcBef>
                <a:spcPts val="1000"/>
              </a:spcBef>
              <a:spcAft>
                <a:spcPts val="0"/>
              </a:spcAft>
              <a:buNone/>
            </a:pPr>
            <a:r>
              <a:rPr lang="en-GB" sz="800" u="sng">
                <a:latin typeface="Calibri"/>
                <a:ea typeface="Calibri"/>
                <a:cs typeface="Calibri"/>
                <a:sym typeface="Calibri"/>
              </a:rPr>
              <a:t>https://www.youtube.com/watch?v=kIz6gurnNVc </a:t>
            </a:r>
            <a:r>
              <a:rPr lang="en-GB" sz="800">
                <a:latin typeface="Calibri"/>
                <a:ea typeface="Calibri"/>
                <a:cs typeface="Calibri"/>
                <a:sym typeface="Calibri"/>
              </a:rPr>
              <a:t>(</a:t>
            </a:r>
            <a:r>
              <a:rPr lang="en-GB" sz="800"/>
              <a:t>acesso</a:t>
            </a:r>
            <a:r>
              <a:rPr lang="en-GB" sz="800">
                <a:latin typeface="Calibri"/>
                <a:ea typeface="Calibri"/>
                <a:cs typeface="Calibri"/>
                <a:sym typeface="Calibri"/>
              </a:rPr>
              <a:t> em 23 de novembro de 2018)</a:t>
            </a:r>
            <a:endParaRPr/>
          </a:p>
          <a:p>
            <a:pPr marL="0" lvl="0" indent="0" algn="l" rtl="0">
              <a:spcBef>
                <a:spcPts val="1000"/>
              </a:spcBef>
              <a:spcAft>
                <a:spcPts val="0"/>
              </a:spcAft>
              <a:buNone/>
            </a:pPr>
            <a:r>
              <a:rPr lang="en-GB" sz="800">
                <a:latin typeface="Calibri"/>
                <a:ea typeface="Calibri"/>
                <a:cs typeface="Calibri"/>
                <a:sym typeface="Calibri"/>
              </a:rPr>
              <a:t>Este vídeo ilustra o estigma enfrentado por indivíduos com doença de Alzheimer.</a:t>
            </a:r>
            <a:endParaRPr sz="800">
              <a:latin typeface="Calibri"/>
              <a:ea typeface="Calibri"/>
              <a:cs typeface="Calibri"/>
              <a:sym typeface="Calibri"/>
            </a:endParaRPr>
          </a:p>
          <a:p>
            <a:pPr marL="0" lvl="0" indent="0" algn="l" rtl="0">
              <a:spcBef>
                <a:spcPts val="1000"/>
              </a:spcBef>
              <a:spcAft>
                <a:spcPts val="0"/>
              </a:spcAft>
              <a:buNone/>
            </a:pPr>
            <a:endParaRPr sz="800">
              <a:latin typeface="Calibri"/>
              <a:ea typeface="Calibri"/>
              <a:cs typeface="Calibri"/>
              <a:sym typeface="Calibri"/>
            </a:endParaRPr>
          </a:p>
          <a:p>
            <a:pPr marL="0" lvl="0" indent="0" algn="l" rtl="0">
              <a:spcBef>
                <a:spcPts val="1000"/>
              </a:spcBef>
              <a:spcAft>
                <a:spcPts val="0"/>
              </a:spcAft>
              <a:buNone/>
            </a:pPr>
            <a:endParaRPr/>
          </a:p>
        </p:txBody>
      </p:sp>
      <p:sp>
        <p:nvSpPr>
          <p:cNvPr id="222" name="Google Shape;222;p19:notes"/>
          <p:cNvSpPr txBox="1">
            <a:spLocks noGrp="1"/>
          </p:cNvSpPr>
          <p:nvPr>
            <p:ph type="sldNum" idx="12"/>
          </p:nvPr>
        </p:nvSpPr>
        <p:spPr>
          <a:xfrm>
            <a:off x="3856737" y="9442154"/>
            <a:ext cx="2950475" cy="49877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p2:notes"/>
          <p:cNvSpPr>
            <a:spLocks noGrp="1" noRot="1" noChangeAspect="1"/>
          </p:cNvSpPr>
          <p:nvPr>
            <p:ph type="sldImg" idx="2"/>
          </p:nvPr>
        </p:nvSpPr>
        <p:spPr>
          <a:xfrm>
            <a:off x="423863" y="1243013"/>
            <a:ext cx="5961062"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1" name="Google Shape;81;p2:notes"/>
          <p:cNvSpPr txBox="1">
            <a:spLocks noGrp="1"/>
          </p:cNvSpPr>
          <p:nvPr>
            <p:ph type="body" idx="1"/>
          </p:nvPr>
        </p:nvSpPr>
        <p:spPr>
          <a:xfrm>
            <a:off x="680879" y="4784070"/>
            <a:ext cx="5447030" cy="3914239"/>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2" name="Google Shape;82;p2:notes"/>
          <p:cNvSpPr txBox="1">
            <a:spLocks noGrp="1"/>
          </p:cNvSpPr>
          <p:nvPr>
            <p:ph type="sldNum" idx="12"/>
          </p:nvPr>
        </p:nvSpPr>
        <p:spPr>
          <a:xfrm>
            <a:off x="3856737" y="9442154"/>
            <a:ext cx="2950475" cy="49877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20:notes"/>
          <p:cNvSpPr>
            <a:spLocks noGrp="1" noRot="1" noChangeAspect="1"/>
          </p:cNvSpPr>
          <p:nvPr>
            <p:ph type="sldImg" idx="2"/>
          </p:nvPr>
        </p:nvSpPr>
        <p:spPr>
          <a:xfrm>
            <a:off x="423863" y="1243013"/>
            <a:ext cx="5961062"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0" name="Google Shape;230;p20:notes"/>
          <p:cNvSpPr txBox="1">
            <a:spLocks noGrp="1"/>
          </p:cNvSpPr>
          <p:nvPr>
            <p:ph type="body" idx="1"/>
          </p:nvPr>
        </p:nvSpPr>
        <p:spPr>
          <a:xfrm>
            <a:off x="680879" y="4784070"/>
            <a:ext cx="5447030" cy="3914239"/>
          </a:xfrm>
          <a:prstGeom prst="rect">
            <a:avLst/>
          </a:prstGeom>
          <a:noFill/>
          <a:ln>
            <a:noFill/>
          </a:ln>
        </p:spPr>
        <p:txBody>
          <a:bodyPr spcFirstLastPara="1" wrap="square" lIns="91425" tIns="45700" rIns="91425" bIns="45700" anchor="t" anchorCtr="0">
            <a:noAutofit/>
          </a:bodyPr>
          <a:lstStyle/>
          <a:p>
            <a:pPr marL="0" marR="60325" lvl="0" indent="0" algn="just" rtl="0">
              <a:lnSpc>
                <a:spcPct val="115000"/>
              </a:lnSpc>
              <a:spcBef>
                <a:spcPts val="0"/>
              </a:spcBef>
              <a:spcAft>
                <a:spcPts val="0"/>
              </a:spcAft>
              <a:buNone/>
            </a:pPr>
            <a:r>
              <a:rPr lang="en-GB">
                <a:solidFill>
                  <a:srgbClr val="4F81BD"/>
                </a:solidFill>
              </a:rPr>
              <a:t>Ao final do(s) vídeo(s), é importante destacar que:</a:t>
            </a:r>
            <a:endParaRPr/>
          </a:p>
          <a:p>
            <a:pPr marL="0" marR="60325" lvl="0" indent="0" algn="just" rtl="0">
              <a:lnSpc>
                <a:spcPct val="115000"/>
              </a:lnSpc>
              <a:spcBef>
                <a:spcPts val="0"/>
              </a:spcBef>
              <a:spcAft>
                <a:spcPts val="0"/>
              </a:spcAft>
              <a:buNone/>
            </a:pPr>
            <a:endParaRPr>
              <a:solidFill>
                <a:srgbClr val="4F81BD"/>
              </a:solidFill>
              <a:latin typeface="Calibri"/>
              <a:ea typeface="Calibri"/>
              <a:cs typeface="Calibri"/>
              <a:sym typeface="Calibri"/>
            </a:endParaRPr>
          </a:p>
          <a:p>
            <a:pPr marL="0" marR="60325" lvl="0" indent="0" algn="just" rtl="0">
              <a:lnSpc>
                <a:spcPct val="115000"/>
              </a:lnSpc>
              <a:spcBef>
                <a:spcPts val="0"/>
              </a:spcBef>
              <a:spcAft>
                <a:spcPts val="0"/>
              </a:spcAft>
              <a:buNone/>
            </a:pPr>
            <a:r>
              <a:rPr lang="en-GB">
                <a:solidFill>
                  <a:srgbClr val="4F81BD"/>
                </a:solidFill>
              </a:rPr>
              <a:t>Muitas pessoas com deficiências psicossociais, intelectuais ou cognitivas se recusam a ser definidas ou</a:t>
            </a:r>
            <a:endParaRPr>
              <a:solidFill>
                <a:srgbClr val="4F81BD"/>
              </a:solidFill>
            </a:endParaRPr>
          </a:p>
          <a:p>
            <a:pPr marL="0" marR="60325" lvl="0" indent="0" algn="just" rtl="0">
              <a:lnSpc>
                <a:spcPct val="115000"/>
              </a:lnSpc>
              <a:spcBef>
                <a:spcPts val="0"/>
              </a:spcBef>
              <a:spcAft>
                <a:spcPts val="0"/>
              </a:spcAft>
              <a:buNone/>
            </a:pPr>
            <a:r>
              <a:rPr lang="en-GB">
                <a:solidFill>
                  <a:srgbClr val="4F81BD"/>
                </a:solidFill>
              </a:rPr>
              <a:t>limitadas por um rótulo ou diagnóstico e alcançam vidas tão satisfatórias e bem-sucedidas quanto as de</a:t>
            </a:r>
            <a:endParaRPr>
              <a:solidFill>
                <a:srgbClr val="4F81BD"/>
              </a:solidFill>
            </a:endParaRPr>
          </a:p>
          <a:p>
            <a:pPr marL="0" marR="60325" lvl="0" indent="0" algn="just" rtl="0">
              <a:lnSpc>
                <a:spcPct val="115000"/>
              </a:lnSpc>
              <a:spcBef>
                <a:spcPts val="0"/>
              </a:spcBef>
              <a:spcAft>
                <a:spcPts val="0"/>
              </a:spcAft>
              <a:buNone/>
            </a:pPr>
            <a:r>
              <a:rPr lang="en-GB">
                <a:solidFill>
                  <a:srgbClr val="4F81BD"/>
                </a:solidFill>
              </a:rPr>
              <a:t>qualquer outra pessoa.</a:t>
            </a:r>
            <a:r>
              <a:rPr lang="en-GB">
                <a:solidFill>
                  <a:srgbClr val="4F81BD"/>
                </a:solidFill>
                <a:latin typeface="Calibri"/>
                <a:ea typeface="Calibri"/>
                <a:cs typeface="Calibri"/>
                <a:sym typeface="Calibri"/>
              </a:rPr>
              <a:t> </a:t>
            </a:r>
            <a:endParaRPr/>
          </a:p>
          <a:p>
            <a:pPr marL="0" marR="60325" lvl="0" indent="0" algn="just" rtl="0">
              <a:lnSpc>
                <a:spcPct val="115000"/>
              </a:lnSpc>
              <a:spcBef>
                <a:spcPts val="0"/>
              </a:spcBef>
              <a:spcAft>
                <a:spcPts val="0"/>
              </a:spcAft>
              <a:buNone/>
            </a:pPr>
            <a:endParaRPr>
              <a:solidFill>
                <a:srgbClr val="4F81BD"/>
              </a:solidFill>
              <a:latin typeface="Calibri"/>
              <a:ea typeface="Calibri"/>
              <a:cs typeface="Calibri"/>
              <a:sym typeface="Calibri"/>
            </a:endParaRPr>
          </a:p>
          <a:p>
            <a:pPr marL="0" marR="60325" lvl="0" indent="0" algn="just" rtl="0">
              <a:lnSpc>
                <a:spcPct val="115000"/>
              </a:lnSpc>
              <a:spcBef>
                <a:spcPts val="0"/>
              </a:spcBef>
              <a:spcAft>
                <a:spcPts val="0"/>
              </a:spcAft>
              <a:buNone/>
            </a:pPr>
            <a:r>
              <a:rPr lang="en-GB">
                <a:solidFill>
                  <a:srgbClr val="4F81BD"/>
                </a:solidFill>
              </a:rPr>
              <a:t>Por outro lado, outros podem internalizar as visões e atitudes negativas que a sociedade mantém em</a:t>
            </a:r>
            <a:endParaRPr>
              <a:solidFill>
                <a:srgbClr val="4F81BD"/>
              </a:solidFill>
            </a:endParaRPr>
          </a:p>
          <a:p>
            <a:pPr marL="0" marR="60325" lvl="0" indent="0" algn="just" rtl="0">
              <a:lnSpc>
                <a:spcPct val="115000"/>
              </a:lnSpc>
              <a:spcBef>
                <a:spcPts val="0"/>
              </a:spcBef>
              <a:spcAft>
                <a:spcPts val="0"/>
              </a:spcAft>
              <a:buNone/>
            </a:pPr>
            <a:r>
              <a:rPr lang="en-GB">
                <a:solidFill>
                  <a:srgbClr val="4F81BD"/>
                </a:solidFill>
              </a:rPr>
              <a:t>relação a eles; eles podem se sentir envergonhados e culpados, e isso atua como uma barreira para alcançar suas aspirações na vida. Isso pode ser chamado de “opressão internalizada” ou “auto-estigma”. Também pode impedir as pessoas de reivindicar seus direitos e obter reparação por maus-tratos e discriminação.</a:t>
            </a:r>
            <a:endParaRPr>
              <a:solidFill>
                <a:srgbClr val="4F81BD"/>
              </a:solidFill>
            </a:endParaRPr>
          </a:p>
        </p:txBody>
      </p:sp>
      <p:sp>
        <p:nvSpPr>
          <p:cNvPr id="231" name="Google Shape;231;p20:notes"/>
          <p:cNvSpPr txBox="1">
            <a:spLocks noGrp="1"/>
          </p:cNvSpPr>
          <p:nvPr>
            <p:ph type="sldNum" idx="12"/>
          </p:nvPr>
        </p:nvSpPr>
        <p:spPr>
          <a:xfrm>
            <a:off x="3856737" y="9442154"/>
            <a:ext cx="2950475" cy="49877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21:notes"/>
          <p:cNvSpPr>
            <a:spLocks noGrp="1" noRot="1" noChangeAspect="1"/>
          </p:cNvSpPr>
          <p:nvPr>
            <p:ph type="sldImg" idx="2"/>
          </p:nvPr>
        </p:nvSpPr>
        <p:spPr>
          <a:xfrm>
            <a:off x="639763" y="496888"/>
            <a:ext cx="5529262" cy="3111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8" name="Google Shape;238;p21:notes"/>
          <p:cNvSpPr txBox="1">
            <a:spLocks noGrp="1"/>
          </p:cNvSpPr>
          <p:nvPr>
            <p:ph type="body" idx="1"/>
          </p:nvPr>
        </p:nvSpPr>
        <p:spPr>
          <a:xfrm>
            <a:off x="725527" y="3608763"/>
            <a:ext cx="5594554" cy="5493396"/>
          </a:xfrm>
          <a:prstGeom prst="rect">
            <a:avLst/>
          </a:prstGeom>
          <a:noFill/>
          <a:ln>
            <a:noFill/>
          </a:ln>
        </p:spPr>
        <p:txBody>
          <a:bodyPr spcFirstLastPara="1" wrap="square" lIns="91425" tIns="45700" rIns="91425" bIns="45700" anchor="t" anchorCtr="0">
            <a:noAutofit/>
          </a:bodyPr>
          <a:lstStyle/>
          <a:p>
            <a:pPr marL="0" marR="60325" lvl="0" indent="0" algn="just" rtl="0">
              <a:spcBef>
                <a:spcPts val="0"/>
              </a:spcBef>
              <a:spcAft>
                <a:spcPts val="0"/>
              </a:spcAft>
              <a:buNone/>
            </a:pPr>
            <a:r>
              <a:rPr lang="en-GB" sz="1100" b="1" i="1">
                <a:latin typeface="Calibri"/>
                <a:ea typeface="Calibri"/>
                <a:cs typeface="Calibri"/>
                <a:sym typeface="Calibri"/>
              </a:rPr>
              <a:t>Exercício 1.3: </a:t>
            </a:r>
            <a:r>
              <a:rPr lang="en-GB" sz="1100" b="1" i="1"/>
              <a:t>Entendendo a discriminação institucionalizada</a:t>
            </a:r>
            <a:r>
              <a:rPr lang="en-GB" sz="1100" b="1" i="1">
                <a:latin typeface="Calibri"/>
                <a:ea typeface="Calibri"/>
                <a:cs typeface="Calibri"/>
                <a:sym typeface="Calibri"/>
              </a:rPr>
              <a:t> (15 min.)</a:t>
            </a:r>
            <a:endParaRPr/>
          </a:p>
          <a:p>
            <a:pPr marL="0" marR="60325" lvl="0" indent="0" algn="just" rtl="0">
              <a:spcBef>
                <a:spcPts val="600"/>
              </a:spcBef>
              <a:spcAft>
                <a:spcPts val="0"/>
              </a:spcAft>
              <a:buNone/>
            </a:pPr>
            <a:r>
              <a:rPr lang="en-GB" sz="1100">
                <a:solidFill>
                  <a:srgbClr val="4F81BD"/>
                </a:solidFill>
              </a:rPr>
              <a:t>Esta é uma oportunidade para o grupo discutir exemplos de quando pessoas com deficiências psicossociais, intelectuais ou cognitivas são tratadas injustamente com base em preconceitos e desigualdades de poder que existem dentro de leis, políticas, sistemas de saúde, etc. Conforme explicado na apresentação anterior, isto é muitas vezes referido como “discriminação institucionalizada”.</a:t>
            </a:r>
            <a:endParaRPr sz="1100">
              <a:solidFill>
                <a:srgbClr val="4F81BD"/>
              </a:solidFill>
            </a:endParaRPr>
          </a:p>
          <a:p>
            <a:pPr marL="0" marR="60325" lvl="0" indent="0" algn="just" rtl="0">
              <a:spcBef>
                <a:spcPts val="600"/>
              </a:spcBef>
              <a:spcAft>
                <a:spcPts val="0"/>
              </a:spcAft>
              <a:buNone/>
            </a:pPr>
            <a:r>
              <a:rPr lang="en-GB" sz="1100">
                <a:solidFill>
                  <a:srgbClr val="4F81BD"/>
                </a:solidFill>
                <a:latin typeface="Calibri"/>
                <a:ea typeface="Calibri"/>
                <a:cs typeface="Calibri"/>
                <a:sym typeface="Calibri"/>
              </a:rPr>
              <a:t>Pergunte aos participantes:</a:t>
            </a:r>
            <a:endParaRPr sz="1100">
              <a:latin typeface="Calibri"/>
              <a:ea typeface="Calibri"/>
              <a:cs typeface="Calibri"/>
              <a:sym typeface="Calibri"/>
            </a:endParaRPr>
          </a:p>
          <a:p>
            <a:pPr marL="0" marR="60325" lvl="0" indent="0" algn="just" rtl="0">
              <a:spcBef>
                <a:spcPts val="600"/>
              </a:spcBef>
              <a:spcAft>
                <a:spcPts val="0"/>
              </a:spcAft>
              <a:buNone/>
            </a:pPr>
            <a:r>
              <a:rPr lang="en-GB" sz="1100" b="1"/>
              <a:t>Você pode dar exemplos de leis, políticas e outras questões sistêmicas que impedem pessoas com deficiências psicossociais, intelectuais ou cognitivas de usufruir de seus direitos?</a:t>
            </a:r>
            <a:endParaRPr sz="1100" b="1">
              <a:latin typeface="Calibri"/>
              <a:ea typeface="Calibri"/>
              <a:cs typeface="Calibri"/>
              <a:sym typeface="Calibri"/>
            </a:endParaRPr>
          </a:p>
          <a:p>
            <a:pPr marL="0" marR="60325" lvl="0" indent="0" algn="l" rtl="0">
              <a:spcBef>
                <a:spcPts val="600"/>
              </a:spcBef>
              <a:spcAft>
                <a:spcPts val="0"/>
              </a:spcAft>
              <a:buNone/>
            </a:pPr>
            <a:r>
              <a:rPr lang="en-GB" sz="1100" u="sng">
                <a:solidFill>
                  <a:srgbClr val="4F81BD"/>
                </a:solidFill>
              </a:rPr>
              <a:t>Exemplos de possíveis respostas dos participantes podem incluir:</a:t>
            </a:r>
            <a:r>
              <a:rPr lang="en-GB" sz="1100">
                <a:solidFill>
                  <a:srgbClr val="4F81BD"/>
                </a:solidFill>
                <a:latin typeface="Calibri"/>
                <a:ea typeface="Calibri"/>
                <a:cs typeface="Calibri"/>
                <a:sym typeface="Calibri"/>
              </a:rPr>
              <a:t> </a:t>
            </a:r>
            <a:endParaRPr sz="1100">
              <a:latin typeface="Calibri"/>
              <a:ea typeface="Calibri"/>
              <a:cs typeface="Calibri"/>
              <a:sym typeface="Calibri"/>
            </a:endParaRPr>
          </a:p>
          <a:p>
            <a:pPr marL="342900" marR="60325" lvl="0" indent="-342900" algn="l" rtl="0">
              <a:spcBef>
                <a:spcPts val="0"/>
              </a:spcBef>
              <a:spcAft>
                <a:spcPts val="0"/>
              </a:spcAft>
              <a:buClr>
                <a:srgbClr val="4F81BD"/>
              </a:buClr>
              <a:buSzPts val="1100"/>
              <a:buFont typeface="Noto Sans Symbols"/>
              <a:buChar char="∙"/>
            </a:pPr>
            <a:r>
              <a:rPr lang="en-GB" sz="1100">
                <a:solidFill>
                  <a:srgbClr val="4F81BD"/>
                </a:solidFill>
              </a:rPr>
              <a:t>As leis discriminatórias podem impedir que as pessoas sejam empregadas. Por exemplo, a lei pode declarar que as pessoas perderão seus benefícios por incapacidade se trabalharem. Como consequência, as pessoas preferem permanecer nos benefícios, pois sentem que os benefícios por incapacidade trarão mais segurança financeira do que as opções de emprego que podem estar disponíveis.</a:t>
            </a:r>
            <a:endParaRPr sz="1100">
              <a:solidFill>
                <a:srgbClr val="4F81BD"/>
              </a:solidFill>
            </a:endParaRPr>
          </a:p>
          <a:p>
            <a:pPr marL="342900" marR="60325" lvl="0" indent="-342900" algn="l" rtl="0">
              <a:spcBef>
                <a:spcPts val="0"/>
              </a:spcBef>
              <a:spcAft>
                <a:spcPts val="0"/>
              </a:spcAft>
              <a:buClr>
                <a:srgbClr val="4F81BD"/>
              </a:buClr>
              <a:buSzPts val="1100"/>
              <a:buFont typeface="Noto Sans Symbols"/>
              <a:buChar char="∙"/>
            </a:pPr>
            <a:r>
              <a:rPr lang="en-GB" sz="1100">
                <a:solidFill>
                  <a:srgbClr val="4F81BD"/>
                </a:solidFill>
              </a:rPr>
              <a:t>Práticas discriminatórias em áreas como seguro de saúde às vezes negam cobertura para serviços de saúde mental ou limitam as pessoas a opções de serviços que não consideram aceitáveis, incluindo cuidados institucionais e medicamentos.</a:t>
            </a:r>
            <a:endParaRPr sz="1100">
              <a:solidFill>
                <a:srgbClr val="4F81BD"/>
              </a:solidFill>
            </a:endParaRPr>
          </a:p>
          <a:p>
            <a:pPr marL="342900" marR="60325" lvl="0" indent="-342900" algn="l" rtl="0">
              <a:spcBef>
                <a:spcPts val="0"/>
              </a:spcBef>
              <a:spcAft>
                <a:spcPts val="0"/>
              </a:spcAft>
              <a:buClr>
                <a:srgbClr val="4F81BD"/>
              </a:buClr>
              <a:buSzPts val="1100"/>
              <a:buFont typeface="Noto Sans Symbols"/>
              <a:buChar char="∙"/>
            </a:pPr>
            <a:r>
              <a:rPr lang="en-GB" sz="1100">
                <a:solidFill>
                  <a:srgbClr val="4F81BD"/>
                </a:solidFill>
              </a:rPr>
              <a:t>A discriminação sistêmica no nível das políticas significa que as pessoas com deficiência podem ser</a:t>
            </a:r>
            <a:endParaRPr sz="1100">
              <a:solidFill>
                <a:srgbClr val="4F81BD"/>
              </a:solidFill>
            </a:endParaRPr>
          </a:p>
          <a:p>
            <a:pPr marL="342900" marR="60325" lvl="0" indent="-342900" algn="l" rtl="0">
              <a:spcBef>
                <a:spcPts val="0"/>
              </a:spcBef>
              <a:spcAft>
                <a:spcPts val="0"/>
              </a:spcAft>
              <a:buClr>
                <a:srgbClr val="4F81BD"/>
              </a:buClr>
              <a:buSzPts val="1100"/>
              <a:buFont typeface="Noto Sans Symbols"/>
              <a:buChar char="∙"/>
            </a:pPr>
            <a:r>
              <a:rPr lang="en-GB" sz="1100">
                <a:solidFill>
                  <a:srgbClr val="4F81BD"/>
                </a:solidFill>
              </a:rPr>
              <a:t>forçadas a ingressar em instituições para ter acesso a abrigo e/ou serviços que não são disponibilizados</a:t>
            </a:r>
            <a:endParaRPr sz="1100">
              <a:solidFill>
                <a:srgbClr val="4F81BD"/>
              </a:solidFill>
            </a:endParaRPr>
          </a:p>
          <a:p>
            <a:pPr marL="342900" marR="60325" lvl="0" indent="-342900" algn="l" rtl="0">
              <a:spcBef>
                <a:spcPts val="0"/>
              </a:spcBef>
              <a:spcAft>
                <a:spcPts val="0"/>
              </a:spcAft>
              <a:buClr>
                <a:srgbClr val="4F81BD"/>
              </a:buClr>
              <a:buSzPts val="1100"/>
              <a:buFont typeface="Noto Sans Symbols"/>
              <a:buChar char="∙"/>
            </a:pPr>
            <a:r>
              <a:rPr lang="en-GB" sz="1100">
                <a:solidFill>
                  <a:srgbClr val="4F81BD"/>
                </a:solidFill>
              </a:rPr>
              <a:t>na comunidade.</a:t>
            </a:r>
            <a:endParaRPr sz="1100">
              <a:solidFill>
                <a:srgbClr val="4F81BD"/>
              </a:solidFill>
            </a:endParaRPr>
          </a:p>
          <a:p>
            <a:pPr marL="342900" marR="60325" lvl="0" indent="-342900" algn="l" rtl="0">
              <a:spcBef>
                <a:spcPts val="0"/>
              </a:spcBef>
              <a:spcAft>
                <a:spcPts val="0"/>
              </a:spcAft>
              <a:buClr>
                <a:srgbClr val="4F81BD"/>
              </a:buClr>
              <a:buSzPts val="1100"/>
              <a:buFont typeface="Noto Sans Symbols"/>
              <a:buChar char="∙"/>
            </a:pPr>
            <a:r>
              <a:rPr lang="en-GB" sz="1100">
                <a:solidFill>
                  <a:srgbClr val="4F81BD"/>
                </a:solidFill>
              </a:rPr>
              <a:t>Leis, atitudes e práticas discriminatórias de saúde mental no sistema de saúde e bem-estar social</a:t>
            </a:r>
            <a:endParaRPr sz="1100">
              <a:solidFill>
                <a:srgbClr val="4F81BD"/>
              </a:solidFill>
            </a:endParaRPr>
          </a:p>
          <a:p>
            <a:pPr marL="342900" marR="60325" lvl="0" indent="-342900" algn="l" rtl="0">
              <a:spcBef>
                <a:spcPts val="0"/>
              </a:spcBef>
              <a:spcAft>
                <a:spcPts val="0"/>
              </a:spcAft>
              <a:buClr>
                <a:srgbClr val="4F81BD"/>
              </a:buClr>
              <a:buSzPts val="1100"/>
              <a:buFont typeface="Noto Sans Symbols"/>
              <a:buChar char="∙"/>
            </a:pPr>
            <a:r>
              <a:rPr lang="en-GB" sz="1100">
                <a:solidFill>
                  <a:srgbClr val="4F81BD"/>
                </a:solidFill>
              </a:rPr>
              <a:t>podem resultar em pessoas institucionalizadas e tratadas contra sua vontade.</a:t>
            </a:r>
            <a:endParaRPr sz="1100">
              <a:solidFill>
                <a:srgbClr val="4F81BD"/>
              </a:solidFill>
            </a:endParaRPr>
          </a:p>
          <a:p>
            <a:pPr marL="342900" marR="60325" lvl="0" indent="-342900" algn="l" rtl="0">
              <a:spcBef>
                <a:spcPts val="0"/>
              </a:spcBef>
              <a:spcAft>
                <a:spcPts val="0"/>
              </a:spcAft>
              <a:buClr>
                <a:srgbClr val="4F81BD"/>
              </a:buClr>
              <a:buSzPts val="1100"/>
              <a:buFont typeface="Noto Sans Symbols"/>
              <a:buChar char="∙"/>
            </a:pPr>
            <a:r>
              <a:rPr lang="en-GB" sz="1100">
                <a:solidFill>
                  <a:srgbClr val="4F81BD"/>
                </a:solidFill>
              </a:rPr>
              <a:t>As leis de tutela fazem com que os membros da família ou tutores nomeados tomem todas as decisões</a:t>
            </a:r>
            <a:endParaRPr sz="1100">
              <a:solidFill>
                <a:srgbClr val="4F81BD"/>
              </a:solidFill>
            </a:endParaRPr>
          </a:p>
          <a:p>
            <a:pPr marL="342900" marR="60325" lvl="0" indent="-342900" algn="l" rtl="0">
              <a:spcBef>
                <a:spcPts val="0"/>
              </a:spcBef>
              <a:spcAft>
                <a:spcPts val="0"/>
              </a:spcAft>
              <a:buClr>
                <a:srgbClr val="4F81BD"/>
              </a:buClr>
              <a:buSzPts val="1100"/>
              <a:buFont typeface="Noto Sans Symbols"/>
              <a:buChar char="∙"/>
            </a:pPr>
            <a:r>
              <a:rPr lang="en-GB" sz="1100">
                <a:solidFill>
                  <a:srgbClr val="4F81BD"/>
                </a:solidFill>
              </a:rPr>
              <a:t>sobre a vida de uma pessoa.</a:t>
            </a:r>
            <a:endParaRPr sz="1100">
              <a:solidFill>
                <a:srgbClr val="4F81BD"/>
              </a:solidFill>
            </a:endParaRPr>
          </a:p>
          <a:p>
            <a:pPr marL="0" marR="60325" lvl="0" indent="0" algn="l" rtl="0">
              <a:spcBef>
                <a:spcPts val="0"/>
              </a:spcBef>
              <a:spcAft>
                <a:spcPts val="0"/>
              </a:spcAft>
              <a:buClr>
                <a:srgbClr val="4F81BD"/>
              </a:buClr>
              <a:buSzPts val="1100"/>
              <a:buFont typeface="Noto Sans Symbols"/>
              <a:buNone/>
            </a:pPr>
            <a:r>
              <a:rPr lang="en-GB" sz="1100">
                <a:solidFill>
                  <a:srgbClr val="4F81BD"/>
                </a:solidFill>
              </a:rPr>
              <a:t>Depois que os participantes apresentarem exemplos, introduza o próximo tema:</a:t>
            </a:r>
            <a:endParaRPr/>
          </a:p>
        </p:txBody>
      </p:sp>
      <p:sp>
        <p:nvSpPr>
          <p:cNvPr id="239" name="Google Shape;239;p21:notes"/>
          <p:cNvSpPr txBox="1">
            <a:spLocks noGrp="1"/>
          </p:cNvSpPr>
          <p:nvPr>
            <p:ph type="sldNum" idx="12"/>
          </p:nvPr>
        </p:nvSpPr>
        <p:spPr>
          <a:xfrm>
            <a:off x="3856737" y="9442154"/>
            <a:ext cx="2950475" cy="49877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22:notes"/>
          <p:cNvSpPr>
            <a:spLocks noGrp="1" noRot="1" noChangeAspect="1"/>
          </p:cNvSpPr>
          <p:nvPr>
            <p:ph type="sldImg" idx="2"/>
          </p:nvPr>
        </p:nvSpPr>
        <p:spPr>
          <a:xfrm>
            <a:off x="423863" y="1243013"/>
            <a:ext cx="5961062"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6" name="Google Shape;246;p22:notes"/>
          <p:cNvSpPr txBox="1">
            <a:spLocks noGrp="1"/>
          </p:cNvSpPr>
          <p:nvPr>
            <p:ph type="body" idx="1"/>
          </p:nvPr>
        </p:nvSpPr>
        <p:spPr>
          <a:xfrm>
            <a:off x="680879" y="4784070"/>
            <a:ext cx="5447030" cy="3914239"/>
          </a:xfrm>
          <a:prstGeom prst="rect">
            <a:avLst/>
          </a:prstGeom>
          <a:noFill/>
          <a:ln>
            <a:noFill/>
          </a:ln>
        </p:spPr>
        <p:txBody>
          <a:bodyPr spcFirstLastPara="1" wrap="square" lIns="91425" tIns="45700" rIns="91425" bIns="45700" anchor="t" anchorCtr="0">
            <a:noAutofit/>
          </a:bodyPr>
          <a:lstStyle/>
          <a:p>
            <a:pPr marL="261620" marR="60325" lvl="0" indent="-95250" algn="l" rtl="0">
              <a:lnSpc>
                <a:spcPct val="115000"/>
              </a:lnSpc>
              <a:spcBef>
                <a:spcPts val="0"/>
              </a:spcBef>
              <a:spcAft>
                <a:spcPts val="0"/>
              </a:spcAft>
              <a:buClr>
                <a:schemeClr val="dk1"/>
              </a:buClr>
              <a:buSzPts val="1200"/>
              <a:buFont typeface="Arial"/>
              <a:buNone/>
            </a:pPr>
            <a:endParaRPr>
              <a:solidFill>
                <a:srgbClr val="4F81BD"/>
              </a:solidFill>
              <a:latin typeface="Calibri"/>
              <a:ea typeface="Calibri"/>
              <a:cs typeface="Calibri"/>
              <a:sym typeface="Calibri"/>
            </a:endParaRPr>
          </a:p>
          <a:p>
            <a:pPr marL="261620" marR="60325" lvl="0" indent="-95250" algn="l" rtl="0">
              <a:lnSpc>
                <a:spcPct val="115000"/>
              </a:lnSpc>
              <a:spcBef>
                <a:spcPts val="0"/>
              </a:spcBef>
              <a:spcAft>
                <a:spcPts val="0"/>
              </a:spcAft>
              <a:buClr>
                <a:schemeClr val="dk1"/>
              </a:buClr>
              <a:buSzPts val="1200"/>
              <a:buFont typeface="Arial"/>
              <a:buNone/>
            </a:pPr>
            <a:endParaRPr>
              <a:solidFill>
                <a:srgbClr val="4F81BD"/>
              </a:solidFill>
              <a:latin typeface="Calibri"/>
              <a:ea typeface="Calibri"/>
              <a:cs typeface="Calibri"/>
              <a:sym typeface="Calibri"/>
            </a:endParaRPr>
          </a:p>
          <a:p>
            <a:pPr marL="261620" marR="60325" lvl="0" indent="-171450" algn="l" rtl="0">
              <a:lnSpc>
                <a:spcPct val="115000"/>
              </a:lnSpc>
              <a:spcBef>
                <a:spcPts val="0"/>
              </a:spcBef>
              <a:spcAft>
                <a:spcPts val="0"/>
              </a:spcAft>
              <a:buClr>
                <a:srgbClr val="4F81BD"/>
              </a:buClr>
              <a:buSzPts val="1200"/>
              <a:buFont typeface="Arial"/>
              <a:buChar char="•"/>
            </a:pPr>
            <a:r>
              <a:rPr lang="en-GB">
                <a:solidFill>
                  <a:srgbClr val="4F81BD"/>
                </a:solidFill>
              </a:rPr>
              <a:t>As pessoas com deficiências psicossociais, intelectuais ou cognitivas sofrem muitas formas de discriminação na sua vida cotidiana.</a:t>
            </a:r>
            <a:endParaRPr>
              <a:solidFill>
                <a:srgbClr val="4F81BD"/>
              </a:solidFill>
            </a:endParaRPr>
          </a:p>
          <a:p>
            <a:pPr marL="261620" marR="60325" lvl="0" indent="-171450" algn="l" rtl="0">
              <a:lnSpc>
                <a:spcPct val="115000"/>
              </a:lnSpc>
              <a:spcBef>
                <a:spcPts val="0"/>
              </a:spcBef>
              <a:spcAft>
                <a:spcPts val="0"/>
              </a:spcAft>
              <a:buClr>
                <a:srgbClr val="4F81BD"/>
              </a:buClr>
              <a:buSzPts val="1200"/>
              <a:buFont typeface="Arial"/>
              <a:buChar char="•"/>
            </a:pPr>
            <a:r>
              <a:rPr lang="en-GB">
                <a:solidFill>
                  <a:srgbClr val="4F81BD"/>
                </a:solidFill>
              </a:rPr>
              <a:t>Atitudes negativas, leis, políticas e ambientes constituem “barreiras” que impedem</a:t>
            </a:r>
            <a:endParaRPr>
              <a:solidFill>
                <a:srgbClr val="4F81BD"/>
              </a:solidFill>
            </a:endParaRPr>
          </a:p>
          <a:p>
            <a:pPr marL="261620" marR="60325" lvl="0" indent="-171450" algn="l" rtl="0">
              <a:lnSpc>
                <a:spcPct val="115000"/>
              </a:lnSpc>
              <a:spcBef>
                <a:spcPts val="0"/>
              </a:spcBef>
              <a:spcAft>
                <a:spcPts val="0"/>
              </a:spcAft>
              <a:buClr>
                <a:srgbClr val="4F81BD"/>
              </a:buClr>
              <a:buSzPts val="1200"/>
              <a:buFont typeface="Arial"/>
              <a:buChar char="•"/>
            </a:pPr>
            <a:r>
              <a:rPr lang="en-GB">
                <a:solidFill>
                  <a:srgbClr val="4F81BD"/>
                </a:solidFill>
              </a:rPr>
              <a:t>pessoas de usufruírem seus direitos.</a:t>
            </a:r>
            <a:endParaRPr>
              <a:solidFill>
                <a:srgbClr val="4F81BD"/>
              </a:solidFill>
            </a:endParaRPr>
          </a:p>
          <a:p>
            <a:pPr marL="261620" marR="60325" lvl="0" indent="-171450" algn="l" rtl="0">
              <a:lnSpc>
                <a:spcPct val="115000"/>
              </a:lnSpc>
              <a:spcBef>
                <a:spcPts val="0"/>
              </a:spcBef>
              <a:spcAft>
                <a:spcPts val="0"/>
              </a:spcAft>
              <a:buClr>
                <a:srgbClr val="4F81BD"/>
              </a:buClr>
              <a:buSzPts val="1200"/>
              <a:buFont typeface="Arial"/>
              <a:buChar char="•"/>
            </a:pPr>
            <a:r>
              <a:rPr lang="en-GB">
                <a:solidFill>
                  <a:srgbClr val="4F81BD"/>
                </a:solidFill>
              </a:rPr>
              <a:t>Essas barreiras serão exploradas com mais profundidade no tema a seguir.</a:t>
            </a:r>
            <a:endParaRPr>
              <a:solidFill>
                <a:srgbClr val="4F81BD"/>
              </a:solidFill>
            </a:endParaRPr>
          </a:p>
        </p:txBody>
      </p:sp>
      <p:sp>
        <p:nvSpPr>
          <p:cNvPr id="247" name="Google Shape;247;p22:notes"/>
          <p:cNvSpPr txBox="1">
            <a:spLocks noGrp="1"/>
          </p:cNvSpPr>
          <p:nvPr>
            <p:ph type="sldNum" idx="12"/>
          </p:nvPr>
        </p:nvSpPr>
        <p:spPr>
          <a:xfrm>
            <a:off x="3856737" y="9442154"/>
            <a:ext cx="2950475" cy="49877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23:notes"/>
          <p:cNvSpPr>
            <a:spLocks noGrp="1" noRot="1" noChangeAspect="1"/>
          </p:cNvSpPr>
          <p:nvPr>
            <p:ph type="sldImg" idx="2"/>
          </p:nvPr>
        </p:nvSpPr>
        <p:spPr>
          <a:xfrm>
            <a:off x="423863" y="1243013"/>
            <a:ext cx="5961062"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3" name="Google Shape;253;p23:notes"/>
          <p:cNvSpPr txBox="1">
            <a:spLocks noGrp="1"/>
          </p:cNvSpPr>
          <p:nvPr>
            <p:ph type="body" idx="1"/>
          </p:nvPr>
        </p:nvSpPr>
        <p:spPr>
          <a:xfrm>
            <a:off x="680879" y="4784070"/>
            <a:ext cx="5447030" cy="3914239"/>
          </a:xfrm>
          <a:prstGeom prst="rect">
            <a:avLst/>
          </a:prstGeom>
          <a:noFill/>
          <a:ln>
            <a:noFill/>
          </a:ln>
        </p:spPr>
        <p:txBody>
          <a:bodyPr spcFirstLastPara="1" wrap="square" lIns="91425" tIns="45700" rIns="91425" bIns="45700" anchor="t" anchorCtr="0">
            <a:noAutofit/>
          </a:bodyPr>
          <a:lstStyle/>
          <a:p>
            <a:pPr marL="0" lvl="0" indent="0" algn="just" rtl="0">
              <a:lnSpc>
                <a:spcPct val="115000"/>
              </a:lnSpc>
              <a:spcBef>
                <a:spcPts val="0"/>
              </a:spcBef>
              <a:spcAft>
                <a:spcPts val="0"/>
              </a:spcAft>
              <a:buClr>
                <a:schemeClr val="dk1"/>
              </a:buClr>
              <a:buSzPts val="1100"/>
              <a:buFont typeface="Arial"/>
              <a:buNone/>
            </a:pPr>
            <a:r>
              <a:rPr lang="en-GB" sz="850" b="1">
                <a:solidFill>
                  <a:srgbClr val="4A83BD"/>
                </a:solidFill>
                <a:latin typeface="Arial"/>
                <a:ea typeface="Arial"/>
                <a:cs typeface="Arial"/>
                <a:sym typeface="Arial"/>
              </a:rPr>
              <a:t>Tempo para este tema </a:t>
            </a:r>
            <a:endParaRPr sz="850" b="1">
              <a:solidFill>
                <a:srgbClr val="4A83BD"/>
              </a:solidFill>
              <a:latin typeface="Arial"/>
              <a:ea typeface="Arial"/>
              <a:cs typeface="Arial"/>
              <a:sym typeface="Arial"/>
            </a:endParaRPr>
          </a:p>
          <a:p>
            <a:pPr marL="0" lvl="0" indent="0" algn="just" rtl="0">
              <a:lnSpc>
                <a:spcPct val="115000"/>
              </a:lnSpc>
              <a:spcBef>
                <a:spcPts val="0"/>
              </a:spcBef>
              <a:spcAft>
                <a:spcPts val="0"/>
              </a:spcAft>
              <a:buClr>
                <a:schemeClr val="dk1"/>
              </a:buClr>
              <a:buSzPts val="1100"/>
              <a:buFont typeface="Arial"/>
              <a:buNone/>
            </a:pPr>
            <a:r>
              <a:rPr lang="en-GB" sz="850">
                <a:latin typeface="Arial"/>
                <a:ea typeface="Arial"/>
                <a:cs typeface="Arial"/>
                <a:sym typeface="Arial"/>
              </a:rPr>
              <a:t>Aproximadamente 2 horas e 50 minutos. </a:t>
            </a:r>
            <a:endParaRPr sz="850">
              <a:latin typeface="Arial"/>
              <a:ea typeface="Arial"/>
              <a:cs typeface="Arial"/>
              <a:sym typeface="Arial"/>
            </a:endParaRPr>
          </a:p>
          <a:p>
            <a:pPr marL="0" lvl="0" indent="0" algn="l" rtl="0">
              <a:spcBef>
                <a:spcPts val="0"/>
              </a:spcBef>
              <a:spcAft>
                <a:spcPts val="0"/>
              </a:spcAft>
              <a:buNone/>
            </a:pPr>
            <a:endParaRPr/>
          </a:p>
        </p:txBody>
      </p:sp>
      <p:sp>
        <p:nvSpPr>
          <p:cNvPr id="254" name="Google Shape;254;p23:notes"/>
          <p:cNvSpPr txBox="1">
            <a:spLocks noGrp="1"/>
          </p:cNvSpPr>
          <p:nvPr>
            <p:ph type="sldNum" idx="12"/>
          </p:nvPr>
        </p:nvSpPr>
        <p:spPr>
          <a:xfrm>
            <a:off x="3856737" y="9442154"/>
            <a:ext cx="2950475" cy="49877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24:notes"/>
          <p:cNvSpPr>
            <a:spLocks noGrp="1" noRot="1" noChangeAspect="1"/>
          </p:cNvSpPr>
          <p:nvPr>
            <p:ph type="sldImg" idx="2"/>
          </p:nvPr>
        </p:nvSpPr>
        <p:spPr>
          <a:xfrm>
            <a:off x="1684338" y="274638"/>
            <a:ext cx="3440112" cy="1936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0" name="Google Shape;260;p24:notes"/>
          <p:cNvSpPr txBox="1">
            <a:spLocks noGrp="1"/>
          </p:cNvSpPr>
          <p:nvPr>
            <p:ph type="body" idx="1"/>
          </p:nvPr>
        </p:nvSpPr>
        <p:spPr>
          <a:xfrm>
            <a:off x="680879" y="2285378"/>
            <a:ext cx="5526466" cy="5766771"/>
          </a:xfrm>
          <a:prstGeom prst="rect">
            <a:avLst/>
          </a:prstGeom>
          <a:noFill/>
          <a:ln>
            <a:noFill/>
          </a:ln>
        </p:spPr>
        <p:txBody>
          <a:bodyPr spcFirstLastPara="1" wrap="square" lIns="91425" tIns="45700" rIns="91425" bIns="45700" anchor="t" anchorCtr="0">
            <a:noAutofit/>
          </a:bodyPr>
          <a:lstStyle/>
          <a:p>
            <a:pPr marL="0" marR="60325" lvl="0" indent="0" algn="just" rtl="0">
              <a:lnSpc>
                <a:spcPct val="115000"/>
              </a:lnSpc>
              <a:spcBef>
                <a:spcPts val="0"/>
              </a:spcBef>
              <a:spcAft>
                <a:spcPts val="0"/>
              </a:spcAft>
              <a:buClr>
                <a:schemeClr val="dk1"/>
              </a:buClr>
              <a:buSzPts val="1200"/>
              <a:buFont typeface="Calibri"/>
              <a:buNone/>
            </a:pPr>
            <a:r>
              <a:rPr lang="en-GB" b="1" i="1">
                <a:latin typeface="Calibri"/>
                <a:ea typeface="Calibri"/>
                <a:cs typeface="Calibri"/>
                <a:sym typeface="Calibri"/>
              </a:rPr>
              <a:t>Exercício 2.1: Entendendo a deficiência (30 minutos) </a:t>
            </a:r>
            <a:endParaRPr>
              <a:latin typeface="Calibri"/>
              <a:ea typeface="Calibri"/>
              <a:cs typeface="Calibri"/>
              <a:sym typeface="Calibri"/>
            </a:endParaRPr>
          </a:p>
          <a:p>
            <a:pPr marL="0" lvl="0" indent="0" algn="l" rtl="0">
              <a:spcBef>
                <a:spcPts val="600"/>
              </a:spcBef>
              <a:spcAft>
                <a:spcPts val="0"/>
              </a:spcAft>
              <a:buNone/>
            </a:pPr>
            <a:r>
              <a:rPr lang="en-GB" sz="1200">
                <a:solidFill>
                  <a:schemeClr val="dk1"/>
                </a:solidFill>
                <a:latin typeface="Calibri"/>
                <a:ea typeface="Calibri"/>
                <a:cs typeface="Calibri"/>
                <a:sym typeface="Calibri"/>
              </a:rPr>
              <a:t>O objetivo deste exercício é estabelecer as bases para discussões posteriores sobre os diferentes modelos de deficiência. Os participantes irão refletir sobre as barreiras enfrentadas pelas pessoas com deficiência em seu dia a dia. Isso ajudará os participantes a transitar de entendimentos tradicionais de deficiência (modelos de caridade e médico) para o entendimento atual de deficiência (modelos sociais e de direitos humanos). </a:t>
            </a:r>
            <a:endParaRPr/>
          </a:p>
          <a:p>
            <a:pPr marL="0" lvl="0" indent="0" algn="l" rtl="0">
              <a:spcBef>
                <a:spcPts val="0"/>
              </a:spcBef>
              <a:spcAft>
                <a:spcPts val="0"/>
              </a:spcAft>
              <a:buNone/>
            </a:pPr>
            <a:r>
              <a:rPr lang="en-GB" sz="1200">
                <a:solidFill>
                  <a:schemeClr val="dk1"/>
                </a:solidFill>
                <a:latin typeface="Calibri"/>
                <a:ea typeface="Calibri"/>
                <a:cs typeface="Calibri"/>
                <a:sym typeface="Calibri"/>
              </a:rPr>
              <a:t>Os participantes devem ser divididos em 5 grupos. </a:t>
            </a:r>
            <a:endParaRPr/>
          </a:p>
          <a:p>
            <a:pPr marL="0" lvl="0" indent="0" algn="l" rtl="0">
              <a:spcBef>
                <a:spcPts val="0"/>
              </a:spcBef>
              <a:spcAft>
                <a:spcPts val="0"/>
              </a:spcAft>
              <a:buNone/>
            </a:pPr>
            <a:r>
              <a:rPr lang="en-GB" sz="1200">
                <a:solidFill>
                  <a:schemeClr val="dk1"/>
                </a:solidFill>
                <a:latin typeface="Calibri"/>
                <a:ea typeface="Calibri"/>
                <a:cs typeface="Calibri"/>
                <a:sym typeface="Calibri"/>
              </a:rPr>
              <a:t>Cada grupo deve examinar um dos cinco tipos de barreiras enfrentadas por pessoas com deficiência</a:t>
            </a:r>
            <a:r>
              <a:rPr lang="en-GB">
                <a:solidFill>
                  <a:srgbClr val="4F81BD"/>
                </a:solidFill>
                <a:latin typeface="Calibri"/>
                <a:ea typeface="Calibri"/>
                <a:cs typeface="Calibri"/>
                <a:sym typeface="Calibri"/>
              </a:rPr>
              <a:t>:</a:t>
            </a:r>
            <a:endParaRPr/>
          </a:p>
          <a:p>
            <a:pPr marL="342900" marR="60960" lvl="0" indent="-342900" algn="l" rtl="0">
              <a:lnSpc>
                <a:spcPct val="115000"/>
              </a:lnSpc>
              <a:spcBef>
                <a:spcPts val="0"/>
              </a:spcBef>
              <a:spcAft>
                <a:spcPts val="0"/>
              </a:spcAft>
              <a:buClr>
                <a:srgbClr val="4F81BD"/>
              </a:buClr>
              <a:buSzPts val="1200"/>
              <a:buFont typeface="Noto Sans Symbols"/>
              <a:buChar char="∙"/>
            </a:pPr>
            <a:r>
              <a:rPr lang="en-GB">
                <a:solidFill>
                  <a:srgbClr val="4F81BD"/>
                </a:solidFill>
                <a:latin typeface="Calibri"/>
                <a:ea typeface="Calibri"/>
                <a:cs typeface="Calibri"/>
                <a:sym typeface="Calibri"/>
              </a:rPr>
              <a:t>barreiras físicas; </a:t>
            </a:r>
            <a:endParaRPr/>
          </a:p>
          <a:p>
            <a:pPr marL="342900" marR="60960" lvl="0" indent="-342900" algn="l" rtl="0">
              <a:lnSpc>
                <a:spcPct val="115000"/>
              </a:lnSpc>
              <a:spcBef>
                <a:spcPts val="0"/>
              </a:spcBef>
              <a:spcAft>
                <a:spcPts val="0"/>
              </a:spcAft>
              <a:buClr>
                <a:srgbClr val="4F81BD"/>
              </a:buClr>
              <a:buSzPts val="1200"/>
              <a:buFont typeface="Noto Sans Symbols"/>
              <a:buChar char="∙"/>
            </a:pPr>
            <a:r>
              <a:rPr lang="en-GB">
                <a:solidFill>
                  <a:srgbClr val="4F81BD"/>
                </a:solidFill>
                <a:latin typeface="Calibri"/>
                <a:ea typeface="Calibri"/>
                <a:cs typeface="Calibri"/>
                <a:sym typeface="Calibri"/>
              </a:rPr>
              <a:t>barreiras atitudinais; </a:t>
            </a:r>
            <a:endParaRPr/>
          </a:p>
          <a:p>
            <a:pPr marL="342900" marR="60960" lvl="0" indent="-342900" algn="l" rtl="0">
              <a:lnSpc>
                <a:spcPct val="115000"/>
              </a:lnSpc>
              <a:spcBef>
                <a:spcPts val="0"/>
              </a:spcBef>
              <a:spcAft>
                <a:spcPts val="0"/>
              </a:spcAft>
              <a:buClr>
                <a:srgbClr val="4F81BD"/>
              </a:buClr>
              <a:buSzPts val="1200"/>
              <a:buFont typeface="Noto Sans Symbols"/>
              <a:buChar char="∙"/>
            </a:pPr>
            <a:r>
              <a:rPr lang="en-GB">
                <a:solidFill>
                  <a:srgbClr val="4F81BD"/>
                </a:solidFill>
                <a:latin typeface="Calibri"/>
                <a:ea typeface="Calibri"/>
                <a:cs typeface="Calibri"/>
                <a:sym typeface="Calibri"/>
              </a:rPr>
              <a:t>barreiras de comunicação; </a:t>
            </a:r>
            <a:endParaRPr/>
          </a:p>
          <a:p>
            <a:pPr marL="342900" marR="60960" lvl="0" indent="-342900" algn="l" rtl="0">
              <a:lnSpc>
                <a:spcPct val="115000"/>
              </a:lnSpc>
              <a:spcBef>
                <a:spcPts val="0"/>
              </a:spcBef>
              <a:spcAft>
                <a:spcPts val="0"/>
              </a:spcAft>
              <a:buClr>
                <a:srgbClr val="4F81BD"/>
              </a:buClr>
              <a:buSzPts val="1200"/>
              <a:buFont typeface="Noto Sans Symbols"/>
              <a:buChar char="∙"/>
            </a:pPr>
            <a:r>
              <a:rPr lang="en-GB">
                <a:solidFill>
                  <a:srgbClr val="4F81BD"/>
                </a:solidFill>
                <a:latin typeface="Calibri"/>
                <a:ea typeface="Calibri"/>
                <a:cs typeface="Calibri"/>
                <a:sym typeface="Calibri"/>
              </a:rPr>
              <a:t>barreiras sociais; </a:t>
            </a:r>
            <a:endParaRPr/>
          </a:p>
          <a:p>
            <a:pPr marL="342900" marR="60960" lvl="0" indent="-342900" algn="l" rtl="0">
              <a:lnSpc>
                <a:spcPct val="115000"/>
              </a:lnSpc>
              <a:spcBef>
                <a:spcPts val="0"/>
              </a:spcBef>
              <a:spcAft>
                <a:spcPts val="0"/>
              </a:spcAft>
              <a:buClr>
                <a:srgbClr val="4F81BD"/>
              </a:buClr>
              <a:buSzPts val="1200"/>
              <a:buFont typeface="Noto Sans Symbols"/>
              <a:buChar char="∙"/>
            </a:pPr>
            <a:r>
              <a:rPr lang="en-GB">
                <a:solidFill>
                  <a:srgbClr val="4F81BD"/>
                </a:solidFill>
                <a:latin typeface="Calibri"/>
                <a:ea typeface="Calibri"/>
                <a:cs typeface="Calibri"/>
                <a:sym typeface="Calibri"/>
              </a:rPr>
              <a:t>barreiras legais. </a:t>
            </a:r>
            <a:endParaRPr/>
          </a:p>
          <a:p>
            <a:pPr marL="0" lvl="0" indent="0" algn="l" rtl="0">
              <a:spcBef>
                <a:spcPts val="0"/>
              </a:spcBef>
              <a:spcAft>
                <a:spcPts val="0"/>
              </a:spcAft>
              <a:buNone/>
            </a:pPr>
            <a:r>
              <a:rPr lang="en-GB" sz="1200">
                <a:solidFill>
                  <a:schemeClr val="dk1"/>
                </a:solidFill>
                <a:latin typeface="Calibri"/>
                <a:ea typeface="Calibri"/>
                <a:cs typeface="Calibri"/>
                <a:sym typeface="Calibri"/>
              </a:rPr>
              <a:t>Peça a cada grupo que: </a:t>
            </a:r>
            <a:endParaRPr/>
          </a:p>
          <a:p>
            <a:pPr marL="0" marR="60960" lvl="0" indent="0" algn="just" rtl="0">
              <a:lnSpc>
                <a:spcPct val="115000"/>
              </a:lnSpc>
              <a:spcBef>
                <a:spcPts val="0"/>
              </a:spcBef>
              <a:spcAft>
                <a:spcPts val="0"/>
              </a:spcAft>
              <a:buClr>
                <a:schemeClr val="dk1"/>
              </a:buClr>
              <a:buSzPts val="1200"/>
              <a:buFont typeface="Calibri"/>
              <a:buNone/>
            </a:pPr>
            <a:r>
              <a:rPr lang="en-GB" b="1">
                <a:latin typeface="Calibri"/>
                <a:ea typeface="Calibri"/>
                <a:cs typeface="Calibri"/>
                <a:sym typeface="Calibri"/>
              </a:rPr>
              <a:t>Faça uma lista das possíveis barreiras físicas, atitudinais, de comunicação, sociais ou legais que as pessoas com deficiência enfrentam </a:t>
            </a:r>
            <a:endParaRPr b="1">
              <a:latin typeface="Calibri"/>
              <a:ea typeface="Calibri"/>
              <a:cs typeface="Calibri"/>
              <a:sym typeface="Calibri"/>
            </a:endParaRPr>
          </a:p>
          <a:p>
            <a:pPr marL="0" lvl="0" indent="0" algn="l" rtl="0">
              <a:spcBef>
                <a:spcPts val="600"/>
              </a:spcBef>
              <a:spcAft>
                <a:spcPts val="0"/>
              </a:spcAft>
              <a:buNone/>
            </a:pPr>
            <a:r>
              <a:rPr lang="en-GB" sz="1200">
                <a:solidFill>
                  <a:schemeClr val="dk1"/>
                </a:solidFill>
                <a:latin typeface="Calibri"/>
                <a:ea typeface="Calibri"/>
                <a:cs typeface="Calibri"/>
                <a:sym typeface="Calibri"/>
              </a:rPr>
              <a:t>Pode ser necessário fornecer alguns exemplos iniciais dos listados abaixo. Lembre aos participantes que algumas das barreiras já foram mencionadas durante as discussões do Tema 1. Após 10 a 15 minutos de discussão, peça a cada grupo que nomeie um porta-voz para reportar à plenária (ou seja, a todo o grupo.</a:t>
            </a:r>
            <a:endParaRPr/>
          </a:p>
        </p:txBody>
      </p:sp>
      <p:sp>
        <p:nvSpPr>
          <p:cNvPr id="261" name="Google Shape;261;p24:notes"/>
          <p:cNvSpPr txBox="1">
            <a:spLocks noGrp="1"/>
          </p:cNvSpPr>
          <p:nvPr>
            <p:ph type="sldNum" idx="12"/>
          </p:nvPr>
        </p:nvSpPr>
        <p:spPr>
          <a:xfrm>
            <a:off x="3856737" y="9442154"/>
            <a:ext cx="2950475" cy="49877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25:notes"/>
          <p:cNvSpPr>
            <a:spLocks noGrp="1" noRot="1" noChangeAspect="1"/>
          </p:cNvSpPr>
          <p:nvPr>
            <p:ph type="sldImg" idx="2"/>
          </p:nvPr>
        </p:nvSpPr>
        <p:spPr>
          <a:xfrm>
            <a:off x="2335213" y="80963"/>
            <a:ext cx="2136775" cy="12033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7" name="Google Shape;267;p25:notes"/>
          <p:cNvSpPr txBox="1">
            <a:spLocks noGrp="1"/>
          </p:cNvSpPr>
          <p:nvPr>
            <p:ph type="body" idx="1"/>
          </p:nvPr>
        </p:nvSpPr>
        <p:spPr>
          <a:xfrm>
            <a:off x="283700" y="1284036"/>
            <a:ext cx="6250845" cy="8387655"/>
          </a:xfrm>
          <a:prstGeom prst="rect">
            <a:avLst/>
          </a:prstGeom>
          <a:noFill/>
          <a:ln>
            <a:noFill/>
          </a:ln>
        </p:spPr>
        <p:txBody>
          <a:bodyPr spcFirstLastPara="1" wrap="square" lIns="91425" tIns="45700" rIns="91425" bIns="45700" anchor="t" anchorCtr="0">
            <a:noAutofit/>
          </a:bodyPr>
          <a:lstStyle/>
          <a:p>
            <a:pPr marL="0" marR="60960" lvl="0" indent="0" algn="just" rtl="0">
              <a:lnSpc>
                <a:spcPct val="115000"/>
              </a:lnSpc>
              <a:spcBef>
                <a:spcPts val="0"/>
              </a:spcBef>
              <a:spcAft>
                <a:spcPts val="0"/>
              </a:spcAft>
              <a:buNone/>
            </a:pPr>
            <a:r>
              <a:rPr lang="en-GB" sz="1000">
                <a:solidFill>
                  <a:schemeClr val="dk1"/>
                </a:solidFill>
                <a:latin typeface="Calibri"/>
                <a:ea typeface="Calibri"/>
                <a:cs typeface="Calibri"/>
                <a:sym typeface="Calibri"/>
              </a:rPr>
              <a:t>As respostas potenciais de cada grupo podem incluir: </a:t>
            </a:r>
            <a:endParaRPr/>
          </a:p>
          <a:p>
            <a:pPr marL="0" lvl="0" indent="0" algn="l" rtl="0">
              <a:spcBef>
                <a:spcPts val="0"/>
              </a:spcBef>
              <a:spcAft>
                <a:spcPts val="0"/>
              </a:spcAft>
              <a:buNone/>
            </a:pPr>
            <a:r>
              <a:rPr lang="en-GB" sz="1200" u="sng">
                <a:solidFill>
                  <a:schemeClr val="dk1"/>
                </a:solidFill>
                <a:latin typeface="Calibri"/>
                <a:ea typeface="Calibri"/>
                <a:cs typeface="Calibri"/>
                <a:sym typeface="Calibri"/>
              </a:rPr>
              <a:t>Barreiras físicas </a:t>
            </a:r>
            <a:endParaRPr sz="1200">
              <a:solidFill>
                <a:schemeClr val="dk1"/>
              </a:solidFill>
              <a:latin typeface="Calibri"/>
              <a:ea typeface="Calibri"/>
              <a:cs typeface="Calibri"/>
              <a:sym typeface="Calibri"/>
            </a:endParaRPr>
          </a:p>
          <a:p>
            <a:pPr marL="171450" lvl="0" indent="-171450" algn="l" rtl="0">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Estar preso ou restringido em serviços de saúde mental ou relacionados. </a:t>
            </a:r>
            <a:endParaRPr/>
          </a:p>
          <a:p>
            <a:pPr marL="171450" lvl="0" indent="-171450" algn="l" rtl="0">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Estar sobremedicado, sem possibilidade de contestar. </a:t>
            </a:r>
            <a:endParaRPr/>
          </a:p>
          <a:p>
            <a:pPr marL="171450" lvl="0" indent="-171450" algn="l" rtl="0">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Enfrentar um ambiente físico não adaptado às suas necessidades (por exemplo, escadas que impedem o acesso de pessoas que usam cadeiras de rodas a edifícios)</a:t>
            </a:r>
            <a:r>
              <a:rPr lang="en-GB" sz="1000">
                <a:solidFill>
                  <a:srgbClr val="4F81BD"/>
                </a:solidFill>
                <a:latin typeface="Calibri"/>
                <a:ea typeface="Calibri"/>
                <a:cs typeface="Calibri"/>
                <a:sym typeface="Calibri"/>
              </a:rPr>
              <a:t>.</a:t>
            </a:r>
            <a:endParaRPr sz="1200" b="0" i="0" u="none" strike="noStrike">
              <a:solidFill>
                <a:schemeClr val="dk1"/>
              </a:solidFill>
              <a:latin typeface="Calibri"/>
              <a:ea typeface="Calibri"/>
              <a:cs typeface="Calibri"/>
              <a:sym typeface="Calibri"/>
            </a:endParaRPr>
          </a:p>
          <a:p>
            <a:pPr marL="0" lvl="0" indent="0" algn="l" rtl="0">
              <a:spcBef>
                <a:spcPts val="0"/>
              </a:spcBef>
              <a:spcAft>
                <a:spcPts val="0"/>
              </a:spcAft>
              <a:buNone/>
            </a:pPr>
            <a:r>
              <a:rPr lang="en-GB" sz="1200" b="0" i="0" u="sng" strike="noStrike">
                <a:solidFill>
                  <a:schemeClr val="dk1"/>
                </a:solidFill>
                <a:latin typeface="Calibri"/>
                <a:ea typeface="Calibri"/>
                <a:cs typeface="Calibri"/>
                <a:sym typeface="Calibri"/>
              </a:rPr>
              <a:t>Barreiras atitudinais</a:t>
            </a:r>
            <a:endParaRPr/>
          </a:p>
          <a:p>
            <a:pPr marL="171450" lvl="0" indent="-171450" algn="l" rtl="0">
              <a:spcBef>
                <a:spcPts val="0"/>
              </a:spcBef>
              <a:spcAft>
                <a:spcPts val="0"/>
              </a:spcAft>
              <a:buClr>
                <a:schemeClr val="dk1"/>
              </a:buClr>
              <a:buSzPts val="1200"/>
              <a:buFont typeface="Arial"/>
              <a:buChar char="•"/>
            </a:pPr>
            <a:r>
              <a:rPr lang="en-GB" sz="1200" b="0" i="0" u="none" strike="noStrike">
                <a:solidFill>
                  <a:schemeClr val="dk1"/>
                </a:solidFill>
                <a:latin typeface="Calibri"/>
                <a:ea typeface="Calibri"/>
                <a:cs typeface="Calibri"/>
                <a:sym typeface="Calibri"/>
              </a:rPr>
              <a:t>Ser tratado como “anormal” ou diferente do resto da sociedade.</a:t>
            </a:r>
            <a:endParaRPr/>
          </a:p>
          <a:p>
            <a:pPr marL="171450" lvl="0" indent="-171450" algn="l" rtl="0">
              <a:spcBef>
                <a:spcPts val="0"/>
              </a:spcBef>
              <a:spcAft>
                <a:spcPts val="0"/>
              </a:spcAft>
              <a:buClr>
                <a:schemeClr val="dk1"/>
              </a:buClr>
              <a:buSzPts val="1200"/>
              <a:buFont typeface="Arial"/>
              <a:buChar char="•"/>
            </a:pPr>
            <a:r>
              <a:rPr lang="en-GB" sz="1200" b="0" i="0" u="none" strike="noStrike">
                <a:solidFill>
                  <a:schemeClr val="dk1"/>
                </a:solidFill>
                <a:latin typeface="Calibri"/>
                <a:ea typeface="Calibri"/>
                <a:cs typeface="Calibri"/>
                <a:sym typeface="Calibri"/>
              </a:rPr>
              <a:t>Ser tratado como “incapaz” (por exemplo, incapaz de trabalhar, de ter responsabilidades, de julgar situações, de saber o que é melhor para si ou de tomar decisões).</a:t>
            </a:r>
            <a:endParaRPr/>
          </a:p>
          <a:p>
            <a:pPr marL="171450" lvl="0" indent="-171450" algn="l" rtl="0">
              <a:spcBef>
                <a:spcPts val="0"/>
              </a:spcBef>
              <a:spcAft>
                <a:spcPts val="0"/>
              </a:spcAft>
              <a:buClr>
                <a:schemeClr val="dk1"/>
              </a:buClr>
              <a:buSzPts val="1200"/>
              <a:buFont typeface="Arial"/>
              <a:buChar char="•"/>
            </a:pPr>
            <a:r>
              <a:rPr lang="en-GB" sz="1200" b="0" i="0" u="none" strike="noStrike">
                <a:solidFill>
                  <a:schemeClr val="dk1"/>
                </a:solidFill>
                <a:latin typeface="Calibri"/>
                <a:ea typeface="Calibri"/>
                <a:cs typeface="Calibri"/>
                <a:sym typeface="Calibri"/>
              </a:rPr>
              <a:t>Ser rotulado, o que tem consequências na identidade e na percepção da sociedade.</a:t>
            </a:r>
            <a:endParaRPr/>
          </a:p>
          <a:p>
            <a:pPr marL="171450" lvl="0" indent="-171450" algn="l" rtl="0">
              <a:spcBef>
                <a:spcPts val="0"/>
              </a:spcBef>
              <a:spcAft>
                <a:spcPts val="0"/>
              </a:spcAft>
              <a:buClr>
                <a:schemeClr val="dk1"/>
              </a:buClr>
              <a:buSzPts val="1200"/>
              <a:buFont typeface="Arial"/>
              <a:buChar char="•"/>
            </a:pPr>
            <a:r>
              <a:rPr lang="en-GB" sz="1200" b="0" i="0" u="none" strike="noStrike">
                <a:solidFill>
                  <a:schemeClr val="dk1"/>
                </a:solidFill>
                <a:latin typeface="Calibri"/>
                <a:ea typeface="Calibri"/>
                <a:cs typeface="Calibri"/>
                <a:sym typeface="Calibri"/>
              </a:rPr>
              <a:t>Enfrentar atitudes desumanas (ser tratado como um objeto).</a:t>
            </a:r>
            <a:endParaRPr/>
          </a:p>
          <a:p>
            <a:pPr marL="171450" lvl="0" indent="-171450" algn="l" rtl="0">
              <a:spcBef>
                <a:spcPts val="0"/>
              </a:spcBef>
              <a:spcAft>
                <a:spcPts val="0"/>
              </a:spcAft>
              <a:buClr>
                <a:schemeClr val="dk1"/>
              </a:buClr>
              <a:buSzPts val="1200"/>
              <a:buFont typeface="Arial"/>
              <a:buChar char="•"/>
            </a:pPr>
            <a:r>
              <a:rPr lang="en-GB" sz="1200" b="0" i="0" u="none" strike="noStrike">
                <a:solidFill>
                  <a:schemeClr val="dk1"/>
                </a:solidFill>
                <a:latin typeface="Calibri"/>
                <a:ea typeface="Calibri"/>
                <a:cs typeface="Calibri"/>
                <a:sym typeface="Calibri"/>
              </a:rPr>
              <a:t>Ser intimidado.</a:t>
            </a:r>
            <a:endParaRPr/>
          </a:p>
          <a:p>
            <a:pPr marL="171450" lvl="0" indent="-171450" algn="l" rtl="0">
              <a:spcBef>
                <a:spcPts val="0"/>
              </a:spcBef>
              <a:spcAft>
                <a:spcPts val="0"/>
              </a:spcAft>
              <a:buClr>
                <a:schemeClr val="dk1"/>
              </a:buClr>
              <a:buSzPts val="1200"/>
              <a:buFont typeface="Arial"/>
              <a:buChar char="•"/>
            </a:pPr>
            <a:r>
              <a:rPr lang="en-GB" sz="1200" b="0" i="0" u="none" strike="noStrike">
                <a:solidFill>
                  <a:schemeClr val="dk1"/>
                </a:solidFill>
                <a:latin typeface="Calibri"/>
                <a:ea typeface="Calibri"/>
                <a:cs typeface="Calibri"/>
                <a:sym typeface="Calibri"/>
              </a:rPr>
              <a:t>Enfrentar atitudes desagradáveis de outras pessoas (hostilidade, desconfiança, medo, rejeição, exclusão, etc.).</a:t>
            </a:r>
            <a:endParaRPr/>
          </a:p>
          <a:p>
            <a:pPr marL="171450" lvl="0" indent="-171450" algn="l" rtl="0">
              <a:spcBef>
                <a:spcPts val="0"/>
              </a:spcBef>
              <a:spcAft>
                <a:spcPts val="0"/>
              </a:spcAft>
              <a:buClr>
                <a:schemeClr val="dk1"/>
              </a:buClr>
              <a:buSzPts val="1200"/>
              <a:buFont typeface="Arial"/>
              <a:buChar char="•"/>
            </a:pPr>
            <a:r>
              <a:rPr lang="en-GB" sz="1200" b="0" i="0" u="none" strike="noStrike">
                <a:solidFill>
                  <a:schemeClr val="dk1"/>
                </a:solidFill>
                <a:latin typeface="Calibri"/>
                <a:ea typeface="Calibri"/>
                <a:cs typeface="Calibri"/>
                <a:sym typeface="Calibri"/>
              </a:rPr>
              <a:t>Ter as suas opiniões e experiências ignoradas. </a:t>
            </a:r>
            <a:endParaRPr/>
          </a:p>
          <a:p>
            <a:pPr marL="171450" lvl="0" indent="-171450" algn="l" rtl="0">
              <a:spcBef>
                <a:spcPts val="0"/>
              </a:spcBef>
              <a:spcAft>
                <a:spcPts val="0"/>
              </a:spcAft>
              <a:buClr>
                <a:schemeClr val="dk1"/>
              </a:buClr>
              <a:buSzPts val="1200"/>
              <a:buFont typeface="Arial"/>
              <a:buChar char="•"/>
            </a:pPr>
            <a:r>
              <a:rPr lang="en-GB" sz="1200" b="0" i="0" u="none" strike="noStrike">
                <a:solidFill>
                  <a:schemeClr val="dk1"/>
                </a:solidFill>
                <a:latin typeface="Calibri"/>
                <a:ea typeface="Calibri"/>
                <a:cs typeface="Calibri"/>
                <a:sym typeface="Calibri"/>
              </a:rPr>
              <a:t>Ter suas reclamações ou denúncias de abusos desconsideradas.</a:t>
            </a:r>
            <a:endParaRPr/>
          </a:p>
          <a:p>
            <a:pPr marL="0" lvl="0" indent="0" algn="l" rtl="0">
              <a:spcBef>
                <a:spcPts val="0"/>
              </a:spcBef>
              <a:spcAft>
                <a:spcPts val="0"/>
              </a:spcAft>
              <a:buNone/>
            </a:pPr>
            <a:r>
              <a:rPr lang="en-GB" sz="1200" b="0" i="0" u="sng" strike="noStrike">
                <a:solidFill>
                  <a:schemeClr val="dk1"/>
                </a:solidFill>
                <a:latin typeface="Calibri"/>
                <a:ea typeface="Calibri"/>
                <a:cs typeface="Calibri"/>
                <a:sym typeface="Calibri"/>
              </a:rPr>
              <a:t>Barreiras de comunicação</a:t>
            </a:r>
            <a:endParaRPr/>
          </a:p>
          <a:p>
            <a:pPr marL="171450" lvl="0" indent="-171450" algn="l" rtl="0">
              <a:spcBef>
                <a:spcPts val="0"/>
              </a:spcBef>
              <a:spcAft>
                <a:spcPts val="0"/>
              </a:spcAft>
              <a:buClr>
                <a:schemeClr val="dk1"/>
              </a:buClr>
              <a:buSzPts val="1200"/>
              <a:buFont typeface="Arial"/>
              <a:buChar char="•"/>
            </a:pPr>
            <a:r>
              <a:rPr lang="en-GB" sz="1200" b="0" i="0" u="none" strike="noStrike">
                <a:solidFill>
                  <a:schemeClr val="dk1"/>
                </a:solidFill>
                <a:latin typeface="Calibri"/>
                <a:ea typeface="Calibri"/>
                <a:cs typeface="Calibri"/>
                <a:sym typeface="Calibri"/>
              </a:rPr>
              <a:t>Não ter oportunidades ou tempo suficientes para se expressar ou compreender novas informações.</a:t>
            </a:r>
            <a:endParaRPr/>
          </a:p>
          <a:p>
            <a:pPr marL="171450" lvl="0" indent="-171450" algn="l" rtl="0">
              <a:spcBef>
                <a:spcPts val="0"/>
              </a:spcBef>
              <a:spcAft>
                <a:spcPts val="0"/>
              </a:spcAft>
              <a:buClr>
                <a:schemeClr val="dk1"/>
              </a:buClr>
              <a:buSzPts val="1200"/>
              <a:buFont typeface="Arial"/>
              <a:buChar char="•"/>
            </a:pPr>
            <a:r>
              <a:rPr lang="en-GB" sz="1200" b="0" i="0" u="none" strike="noStrike">
                <a:solidFill>
                  <a:schemeClr val="dk1"/>
                </a:solidFill>
                <a:latin typeface="Calibri"/>
                <a:ea typeface="Calibri"/>
                <a:cs typeface="Calibri"/>
                <a:sym typeface="Calibri"/>
              </a:rPr>
              <a:t>Ter meios de comunicação não verbais menos valorizados do que os verbais.</a:t>
            </a:r>
            <a:endParaRPr/>
          </a:p>
          <a:p>
            <a:pPr marL="171450" lvl="0" indent="-171450" algn="l" rtl="0">
              <a:spcBef>
                <a:spcPts val="0"/>
              </a:spcBef>
              <a:spcAft>
                <a:spcPts val="0"/>
              </a:spcAft>
              <a:buClr>
                <a:schemeClr val="dk1"/>
              </a:buClr>
              <a:buSzPts val="1200"/>
              <a:buFont typeface="Arial"/>
              <a:buChar char="•"/>
            </a:pPr>
            <a:r>
              <a:rPr lang="en-GB" sz="1200" b="0" i="0" u="none" strike="noStrike">
                <a:solidFill>
                  <a:schemeClr val="dk1"/>
                </a:solidFill>
                <a:latin typeface="Calibri"/>
                <a:ea typeface="Calibri"/>
                <a:cs typeface="Calibri"/>
                <a:sym typeface="Calibri"/>
              </a:rPr>
              <a:t>Não receber informações de maneira compreensível (por exemplo, Braille para pessoas com deficiência visual ou informações de fácil leitura para pessoas com dificuldades de aprendizagem).</a:t>
            </a:r>
            <a:endParaRPr/>
          </a:p>
          <a:p>
            <a:pPr marL="171450" lvl="0" indent="-171450" algn="l" rtl="0">
              <a:spcBef>
                <a:spcPts val="0"/>
              </a:spcBef>
              <a:spcAft>
                <a:spcPts val="0"/>
              </a:spcAft>
              <a:buClr>
                <a:schemeClr val="dk1"/>
              </a:buClr>
              <a:buSzPts val="1200"/>
              <a:buFont typeface="Arial"/>
              <a:buChar char="•"/>
            </a:pPr>
            <a:r>
              <a:rPr lang="en-GB" sz="1200" b="0" i="0" u="none" strike="noStrike">
                <a:solidFill>
                  <a:schemeClr val="dk1"/>
                </a:solidFill>
                <a:latin typeface="Calibri"/>
                <a:ea typeface="Calibri"/>
                <a:cs typeface="Calibri"/>
                <a:sym typeface="Calibri"/>
              </a:rPr>
              <a:t>Ser abordado com linguagem simplista ou tom condescendente. </a:t>
            </a:r>
            <a:endParaRPr/>
          </a:p>
          <a:p>
            <a:pPr marL="171450" lvl="0" indent="-171450" algn="l" rtl="0">
              <a:spcBef>
                <a:spcPts val="0"/>
              </a:spcBef>
              <a:spcAft>
                <a:spcPts val="0"/>
              </a:spcAft>
              <a:buClr>
                <a:schemeClr val="dk1"/>
              </a:buClr>
              <a:buSzPts val="1200"/>
              <a:buFont typeface="Arial"/>
              <a:buChar char="•"/>
            </a:pPr>
            <a:r>
              <a:rPr lang="en-GB" sz="1200" b="0" i="0" u="none" strike="noStrike">
                <a:solidFill>
                  <a:schemeClr val="dk1"/>
                </a:solidFill>
                <a:latin typeface="Calibri"/>
                <a:ea typeface="Calibri"/>
                <a:cs typeface="Calibri"/>
                <a:sym typeface="Calibri"/>
              </a:rPr>
              <a:t>Não ser ouvido por profissionais, familiares ou outras pessoas.</a:t>
            </a:r>
            <a:endParaRPr/>
          </a:p>
          <a:p>
            <a:pPr marL="171450" lvl="0" indent="-171450" algn="l" rtl="0">
              <a:spcBef>
                <a:spcPts val="0"/>
              </a:spcBef>
              <a:spcAft>
                <a:spcPts val="0"/>
              </a:spcAft>
              <a:buClr>
                <a:schemeClr val="dk1"/>
              </a:buClr>
              <a:buSzPts val="1200"/>
              <a:buFont typeface="Arial"/>
              <a:buChar char="•"/>
            </a:pPr>
            <a:r>
              <a:rPr lang="en-GB" sz="1200" b="0" i="0" u="none" strike="noStrike">
                <a:solidFill>
                  <a:schemeClr val="dk1"/>
                </a:solidFill>
                <a:latin typeface="Calibri"/>
                <a:ea typeface="Calibri"/>
                <a:cs typeface="Calibri"/>
                <a:sym typeface="Calibri"/>
              </a:rPr>
              <a:t>Ter a sua opinião, perspectiva ou visão diferente considerada como um “sintoma de doença” ou “falta de discernimento”.</a:t>
            </a:r>
            <a:endParaRPr/>
          </a:p>
          <a:p>
            <a:pPr marL="171450" lvl="0" indent="-171450" algn="l" rtl="0">
              <a:spcBef>
                <a:spcPts val="0"/>
              </a:spcBef>
              <a:spcAft>
                <a:spcPts val="0"/>
              </a:spcAft>
              <a:buClr>
                <a:schemeClr val="dk1"/>
              </a:buClr>
              <a:buSzPts val="1200"/>
              <a:buFont typeface="Arial"/>
              <a:buChar char="•"/>
            </a:pPr>
            <a:r>
              <a:rPr lang="en-GB" sz="1200" b="0" i="0" u="none" strike="noStrike">
                <a:solidFill>
                  <a:schemeClr val="dk1"/>
                </a:solidFill>
                <a:latin typeface="Calibri"/>
                <a:ea typeface="Calibri"/>
                <a:cs typeface="Calibri"/>
                <a:sym typeface="Calibri"/>
              </a:rPr>
              <a:t>Não ser autorizado a participar de forma significativa.</a:t>
            </a:r>
            <a:endParaRPr/>
          </a:p>
          <a:p>
            <a:pPr marL="0" lvl="0" indent="0" algn="l" rtl="0">
              <a:spcBef>
                <a:spcPts val="0"/>
              </a:spcBef>
              <a:spcAft>
                <a:spcPts val="0"/>
              </a:spcAft>
              <a:buNone/>
            </a:pPr>
            <a:r>
              <a:rPr lang="en-GB" sz="1200" b="0" i="0" u="sng" strike="noStrike">
                <a:solidFill>
                  <a:schemeClr val="dk1"/>
                </a:solidFill>
                <a:latin typeface="Calibri"/>
                <a:ea typeface="Calibri"/>
                <a:cs typeface="Calibri"/>
                <a:sym typeface="Calibri"/>
              </a:rPr>
              <a:t>Barreiras sociais </a:t>
            </a:r>
            <a:endParaRPr/>
          </a:p>
          <a:p>
            <a:pPr marL="171450" lvl="0" indent="-171450" algn="l" rtl="0">
              <a:spcBef>
                <a:spcPts val="0"/>
              </a:spcBef>
              <a:spcAft>
                <a:spcPts val="0"/>
              </a:spcAft>
              <a:buClr>
                <a:schemeClr val="dk1"/>
              </a:buClr>
              <a:buSzPts val="1200"/>
              <a:buFont typeface="Arial"/>
              <a:buChar char="•"/>
            </a:pPr>
            <a:r>
              <a:rPr lang="en-GB" sz="1200" b="0" i="0" u="none" strike="noStrike">
                <a:solidFill>
                  <a:schemeClr val="dk1"/>
                </a:solidFill>
                <a:latin typeface="Calibri"/>
                <a:ea typeface="Calibri"/>
                <a:cs typeface="Calibri"/>
                <a:sym typeface="Calibri"/>
              </a:rPr>
              <a:t>Enfrentar a ausência de serviços e apoios comunitários.</a:t>
            </a:r>
            <a:endParaRPr/>
          </a:p>
          <a:p>
            <a:pPr marL="171450" lvl="0" indent="-171450" algn="l" rtl="0">
              <a:spcBef>
                <a:spcPts val="0"/>
              </a:spcBef>
              <a:spcAft>
                <a:spcPts val="0"/>
              </a:spcAft>
              <a:buClr>
                <a:schemeClr val="dk1"/>
              </a:buClr>
              <a:buSzPts val="1200"/>
              <a:buFont typeface="Arial"/>
              <a:buChar char="•"/>
            </a:pPr>
            <a:r>
              <a:rPr lang="en-GB" sz="1200" b="0" i="0" u="none" strike="noStrike">
                <a:solidFill>
                  <a:schemeClr val="dk1"/>
                </a:solidFill>
                <a:latin typeface="Calibri"/>
                <a:ea typeface="Calibri"/>
                <a:cs typeface="Calibri"/>
                <a:sym typeface="Calibri"/>
              </a:rPr>
              <a:t>Empregadores relutantes em acomodar as necessidades da pessoa e rotulá-la como inadequada para o trabalho.</a:t>
            </a:r>
            <a:endParaRPr/>
          </a:p>
          <a:p>
            <a:pPr marL="171450" lvl="0" indent="-171450" algn="l" rtl="0">
              <a:spcBef>
                <a:spcPts val="0"/>
              </a:spcBef>
              <a:spcAft>
                <a:spcPts val="0"/>
              </a:spcAft>
              <a:buClr>
                <a:schemeClr val="dk1"/>
              </a:buClr>
              <a:buSzPts val="1200"/>
              <a:buFont typeface="Arial"/>
              <a:buChar char="•"/>
            </a:pPr>
            <a:r>
              <a:rPr lang="en-GB" sz="1200" b="0" i="0" u="none" strike="noStrike">
                <a:solidFill>
                  <a:schemeClr val="dk1"/>
                </a:solidFill>
                <a:latin typeface="Calibri"/>
                <a:ea typeface="Calibri"/>
                <a:cs typeface="Calibri"/>
                <a:sym typeface="Calibri"/>
              </a:rPr>
              <a:t>Receber menos do que pessoas sem deficiência pelo mesmo trabalho.</a:t>
            </a:r>
            <a:endParaRPr/>
          </a:p>
          <a:p>
            <a:pPr marL="171450" lvl="0" indent="-171450" algn="l" rtl="0">
              <a:spcBef>
                <a:spcPts val="0"/>
              </a:spcBef>
              <a:spcAft>
                <a:spcPts val="0"/>
              </a:spcAft>
              <a:buClr>
                <a:schemeClr val="dk1"/>
              </a:buClr>
              <a:buSzPts val="1200"/>
              <a:buFont typeface="Arial"/>
              <a:buChar char="•"/>
            </a:pPr>
            <a:r>
              <a:rPr lang="en-GB" sz="1200" b="0" i="0" u="none" strike="noStrike">
                <a:solidFill>
                  <a:schemeClr val="dk1"/>
                </a:solidFill>
                <a:latin typeface="Calibri"/>
                <a:ea typeface="Calibri"/>
                <a:cs typeface="Calibri"/>
                <a:sym typeface="Calibri"/>
              </a:rPr>
              <a:t>Ser excluído, quando criança, da escola regular ou das atividades escolares.</a:t>
            </a:r>
            <a:endParaRPr/>
          </a:p>
          <a:p>
            <a:pPr marL="171450" lvl="0" indent="-171450" algn="l" rtl="0">
              <a:spcBef>
                <a:spcPts val="0"/>
              </a:spcBef>
              <a:spcAft>
                <a:spcPts val="0"/>
              </a:spcAft>
              <a:buClr>
                <a:schemeClr val="dk1"/>
              </a:buClr>
              <a:buSzPts val="1200"/>
              <a:buFont typeface="Arial"/>
              <a:buChar char="•"/>
            </a:pPr>
            <a:r>
              <a:rPr lang="en-GB" sz="1200" b="0" i="0" u="none" strike="noStrike">
                <a:solidFill>
                  <a:schemeClr val="dk1"/>
                </a:solidFill>
                <a:latin typeface="Calibri"/>
                <a:ea typeface="Calibri"/>
                <a:cs typeface="Calibri"/>
                <a:sym typeface="Calibri"/>
              </a:rPr>
              <a:t>As atividades comunitárias, os serviços e os ambientes sociais não são acolhedores ou não acomodam as diversas necessidades das pessoas para garantir sua participação.</a:t>
            </a:r>
            <a:endParaRPr/>
          </a:p>
          <a:p>
            <a:pPr marL="171450" lvl="0" indent="-171450" algn="l" rtl="0">
              <a:spcBef>
                <a:spcPts val="0"/>
              </a:spcBef>
              <a:spcAft>
                <a:spcPts val="0"/>
              </a:spcAft>
              <a:buClr>
                <a:schemeClr val="dk1"/>
              </a:buClr>
              <a:buSzPts val="1200"/>
              <a:buFont typeface="Arial"/>
              <a:buChar char="•"/>
            </a:pPr>
            <a:r>
              <a:rPr lang="en-GB" sz="1200" b="0" i="0" u="none" strike="noStrike">
                <a:solidFill>
                  <a:schemeClr val="dk1"/>
                </a:solidFill>
                <a:latin typeface="Calibri"/>
                <a:ea typeface="Calibri"/>
                <a:cs typeface="Calibri"/>
                <a:sym typeface="Calibri"/>
              </a:rPr>
              <a:t>Pobreza.</a:t>
            </a:r>
            <a:endParaRPr/>
          </a:p>
          <a:p>
            <a:pPr marL="171450" lvl="0" indent="-171450" algn="l" rtl="0">
              <a:spcBef>
                <a:spcPts val="0"/>
              </a:spcBef>
              <a:spcAft>
                <a:spcPts val="0"/>
              </a:spcAft>
              <a:buClr>
                <a:schemeClr val="dk1"/>
              </a:buClr>
              <a:buSzPts val="1200"/>
              <a:buFont typeface="Arial"/>
              <a:buChar char="•"/>
            </a:pPr>
            <a:r>
              <a:rPr lang="en-GB" sz="1200" b="0" i="0" u="none" strike="noStrike">
                <a:solidFill>
                  <a:schemeClr val="dk1"/>
                </a:solidFill>
                <a:latin typeface="Calibri"/>
                <a:ea typeface="Calibri"/>
                <a:cs typeface="Calibri"/>
                <a:sym typeface="Calibri"/>
              </a:rPr>
              <a:t>Falta geral de oportunidades (por exemplo, emprego, renda, educação, moradia).</a:t>
            </a:r>
            <a:endParaRPr/>
          </a:p>
          <a:p>
            <a:pPr marL="171450" lvl="0" indent="-171450" algn="l" rtl="0">
              <a:spcBef>
                <a:spcPts val="0"/>
              </a:spcBef>
              <a:spcAft>
                <a:spcPts val="0"/>
              </a:spcAft>
              <a:buClr>
                <a:schemeClr val="dk1"/>
              </a:buClr>
              <a:buSzPts val="1200"/>
              <a:buFont typeface="Arial"/>
              <a:buChar char="•"/>
            </a:pPr>
            <a:r>
              <a:rPr lang="en-GB" sz="1200" b="0" i="0" u="none" strike="noStrike">
                <a:solidFill>
                  <a:schemeClr val="dk1"/>
                </a:solidFill>
                <a:latin typeface="Calibri"/>
                <a:ea typeface="Calibri"/>
                <a:cs typeface="Calibri"/>
                <a:sym typeface="Calibri"/>
              </a:rPr>
              <a:t>Situação social e econômica de um país (por exemplo, pobreza, recursos, infraestrutura, guerra, desastres naturais).</a:t>
            </a:r>
            <a:endParaRPr/>
          </a:p>
          <a:p>
            <a:pPr marL="0" lvl="0" indent="0" algn="l" rtl="0">
              <a:spcBef>
                <a:spcPts val="0"/>
              </a:spcBef>
              <a:spcAft>
                <a:spcPts val="0"/>
              </a:spcAft>
              <a:buNone/>
            </a:pPr>
            <a:r>
              <a:rPr lang="en-GB" sz="1200" b="0" i="0" u="sng" strike="noStrike">
                <a:solidFill>
                  <a:schemeClr val="dk1"/>
                </a:solidFill>
                <a:latin typeface="Calibri"/>
                <a:ea typeface="Calibri"/>
                <a:cs typeface="Calibri"/>
                <a:sym typeface="Calibri"/>
              </a:rPr>
              <a:t>Barreiras legais</a:t>
            </a:r>
            <a:endParaRPr/>
          </a:p>
          <a:p>
            <a:pPr marL="171450" lvl="0" indent="-171450" algn="l" rtl="0">
              <a:spcBef>
                <a:spcPts val="0"/>
              </a:spcBef>
              <a:spcAft>
                <a:spcPts val="0"/>
              </a:spcAft>
              <a:buClr>
                <a:schemeClr val="dk1"/>
              </a:buClr>
              <a:buSzPts val="1200"/>
              <a:buFont typeface="Arial"/>
              <a:buChar char="•"/>
            </a:pPr>
            <a:r>
              <a:rPr lang="en-GB" sz="1200" b="0" i="0" u="none" strike="noStrike">
                <a:solidFill>
                  <a:schemeClr val="dk1"/>
                </a:solidFill>
                <a:latin typeface="Calibri"/>
                <a:ea typeface="Calibri"/>
                <a:cs typeface="Calibri"/>
                <a:sym typeface="Calibri"/>
              </a:rPr>
              <a:t>Leis discriminatórias que excluem as pessoas com deficiência do casamento, do voto, da obtenção de empregos ou da gestão de seu próprio dinheiro. </a:t>
            </a:r>
            <a:endParaRPr/>
          </a:p>
          <a:p>
            <a:pPr marL="171450" lvl="0" indent="-171450" algn="l" rtl="0">
              <a:spcBef>
                <a:spcPts val="0"/>
              </a:spcBef>
              <a:spcAft>
                <a:spcPts val="0"/>
              </a:spcAft>
              <a:buClr>
                <a:schemeClr val="dk1"/>
              </a:buClr>
              <a:buSzPts val="1200"/>
              <a:buFont typeface="Arial"/>
              <a:buChar char="•"/>
            </a:pPr>
            <a:r>
              <a:rPr lang="en-GB" sz="1200" b="0" i="0" u="none" strike="noStrike">
                <a:solidFill>
                  <a:schemeClr val="dk1"/>
                </a:solidFill>
                <a:latin typeface="Calibri"/>
                <a:ea typeface="Calibri"/>
                <a:cs typeface="Calibri"/>
                <a:sym typeface="Calibri"/>
              </a:rPr>
              <a:t>Falta de acesso à justiça em caso de violações dos direitos humanos.</a:t>
            </a:r>
            <a:endParaRPr/>
          </a:p>
          <a:p>
            <a:pPr marL="171450" lvl="0" indent="-171450" algn="l" rtl="0">
              <a:spcBef>
                <a:spcPts val="0"/>
              </a:spcBef>
              <a:spcAft>
                <a:spcPts val="0"/>
              </a:spcAft>
              <a:buClr>
                <a:schemeClr val="dk1"/>
              </a:buClr>
              <a:buSzPts val="1200"/>
              <a:buFont typeface="Arial"/>
              <a:buChar char="•"/>
            </a:pPr>
            <a:r>
              <a:rPr lang="en-GB" sz="1200" b="0" i="0" u="none" strike="noStrike">
                <a:solidFill>
                  <a:schemeClr val="dk1"/>
                </a:solidFill>
                <a:latin typeface="Calibri"/>
                <a:ea typeface="Calibri"/>
                <a:cs typeface="Calibri"/>
                <a:sym typeface="Calibri"/>
              </a:rPr>
              <a:t>Restrição da </a:t>
            </a:r>
            <a:r>
              <a:rPr lang="en-GB"/>
              <a:t>capacidade legal</a:t>
            </a:r>
            <a:r>
              <a:rPr lang="en-GB" sz="1200" b="0" i="0" u="none" strike="noStrike">
                <a:solidFill>
                  <a:schemeClr val="dk1"/>
                </a:solidFill>
                <a:latin typeface="Calibri"/>
                <a:ea typeface="Calibri"/>
                <a:cs typeface="Calibri"/>
                <a:sym typeface="Calibri"/>
              </a:rPr>
              <a:t> permitida pelas leis de tutela.</a:t>
            </a:r>
            <a:endParaRPr/>
          </a:p>
          <a:p>
            <a:pPr marL="171450" lvl="0" indent="-171450" algn="l" rtl="0">
              <a:spcBef>
                <a:spcPts val="0"/>
              </a:spcBef>
              <a:spcAft>
                <a:spcPts val="0"/>
              </a:spcAft>
              <a:buClr>
                <a:schemeClr val="dk1"/>
              </a:buClr>
              <a:buSzPts val="1200"/>
              <a:buFont typeface="Arial"/>
              <a:buChar char="•"/>
            </a:pPr>
            <a:r>
              <a:rPr lang="en-GB" sz="1200" b="0" i="0" u="none" strike="noStrike">
                <a:solidFill>
                  <a:schemeClr val="dk1"/>
                </a:solidFill>
                <a:latin typeface="Calibri"/>
                <a:ea typeface="Calibri"/>
                <a:cs typeface="Calibri"/>
                <a:sym typeface="Calibri"/>
              </a:rPr>
              <a:t>Leis que não protegem o gozo dos direitos das pessoas, o que consequentemente tem um impacto nas suas relações, projetos de vida, etc.</a:t>
            </a:r>
            <a:endParaRPr/>
          </a:p>
          <a:p>
            <a:pPr marL="171450" lvl="0" indent="-171450" algn="l" rtl="0">
              <a:spcBef>
                <a:spcPts val="0"/>
              </a:spcBef>
              <a:spcAft>
                <a:spcPts val="0"/>
              </a:spcAft>
              <a:buClr>
                <a:schemeClr val="dk1"/>
              </a:buClr>
              <a:buSzPts val="1200"/>
              <a:buFont typeface="Arial"/>
              <a:buChar char="•"/>
            </a:pPr>
            <a:r>
              <a:rPr lang="en-GB" sz="1200" b="0" i="0" u="none" strike="noStrike">
                <a:solidFill>
                  <a:schemeClr val="dk1"/>
                </a:solidFill>
                <a:latin typeface="Calibri"/>
                <a:ea typeface="Calibri"/>
                <a:cs typeface="Calibri"/>
                <a:sym typeface="Calibri"/>
              </a:rPr>
              <a:t>Leis que impedem as pessoas com deficiências psicossociais, intelectuais ou cognitivas de se casarem ou que permitem o divórcio com base nessas deficiências.</a:t>
            </a:r>
            <a:endParaRPr/>
          </a:p>
          <a:p>
            <a:pPr marL="0" lvl="0" indent="0" algn="l" rtl="0">
              <a:spcBef>
                <a:spcPts val="0"/>
              </a:spcBef>
              <a:spcAft>
                <a:spcPts val="0"/>
              </a:spcAft>
              <a:buNone/>
            </a:pPr>
            <a:endParaRPr/>
          </a:p>
        </p:txBody>
      </p:sp>
      <p:sp>
        <p:nvSpPr>
          <p:cNvPr id="268" name="Google Shape;268;p25:notes"/>
          <p:cNvSpPr txBox="1">
            <a:spLocks noGrp="1"/>
          </p:cNvSpPr>
          <p:nvPr>
            <p:ph type="sldNum" idx="12"/>
          </p:nvPr>
        </p:nvSpPr>
        <p:spPr>
          <a:xfrm>
            <a:off x="3856737" y="9442154"/>
            <a:ext cx="2950475" cy="49877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26:notes"/>
          <p:cNvSpPr>
            <a:spLocks noGrp="1" noRot="1" noChangeAspect="1"/>
          </p:cNvSpPr>
          <p:nvPr>
            <p:ph type="sldImg" idx="2"/>
          </p:nvPr>
        </p:nvSpPr>
        <p:spPr>
          <a:xfrm>
            <a:off x="423863" y="1243013"/>
            <a:ext cx="5961062"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5" name="Google Shape;275;p26:notes"/>
          <p:cNvSpPr txBox="1">
            <a:spLocks noGrp="1"/>
          </p:cNvSpPr>
          <p:nvPr>
            <p:ph type="body" idx="1"/>
          </p:nvPr>
        </p:nvSpPr>
        <p:spPr>
          <a:xfrm>
            <a:off x="680879" y="4784070"/>
            <a:ext cx="5447030" cy="3914239"/>
          </a:xfrm>
          <a:prstGeom prst="rect">
            <a:avLst/>
          </a:prstGeom>
          <a:noFill/>
          <a:ln>
            <a:noFill/>
          </a:ln>
        </p:spPr>
        <p:txBody>
          <a:bodyPr spcFirstLastPara="1" wrap="square" lIns="91425" tIns="45700" rIns="91425" bIns="45700" anchor="t" anchorCtr="0">
            <a:noAutofit/>
          </a:bodyPr>
          <a:lstStyle/>
          <a:p>
            <a:pPr marL="0" marR="60325" lvl="0" indent="0" algn="l" rtl="0">
              <a:lnSpc>
                <a:spcPct val="115000"/>
              </a:lnSpc>
              <a:spcBef>
                <a:spcPts val="0"/>
              </a:spcBef>
              <a:spcAft>
                <a:spcPts val="0"/>
              </a:spcAft>
              <a:buNone/>
            </a:pPr>
            <a:r>
              <a:rPr lang="en-GB" b="1" i="1">
                <a:latin typeface="Calibri"/>
                <a:ea typeface="Calibri"/>
                <a:cs typeface="Calibri"/>
                <a:sym typeface="Calibri"/>
              </a:rPr>
              <a:t>Apresentação: Os diferentes modelos de deficiência (5) (30 min.)</a:t>
            </a:r>
            <a:endParaRPr/>
          </a:p>
          <a:p>
            <a:pPr marL="0" marR="60325" lvl="0" indent="0" algn="l" rtl="0">
              <a:lnSpc>
                <a:spcPct val="115000"/>
              </a:lnSpc>
              <a:spcBef>
                <a:spcPts val="0"/>
              </a:spcBef>
              <a:spcAft>
                <a:spcPts val="0"/>
              </a:spcAft>
              <a:buNone/>
            </a:pPr>
            <a:endParaRPr b="1" i="1">
              <a:latin typeface="Calibri"/>
              <a:ea typeface="Calibri"/>
              <a:cs typeface="Calibri"/>
              <a:sym typeface="Calibri"/>
            </a:endParaRPr>
          </a:p>
          <a:p>
            <a:pPr marL="0" marR="60325" lvl="0" indent="0" algn="l" rtl="0">
              <a:lnSpc>
                <a:spcPct val="115000"/>
              </a:lnSpc>
              <a:spcBef>
                <a:spcPts val="0"/>
              </a:spcBef>
              <a:spcAft>
                <a:spcPts val="0"/>
              </a:spcAft>
              <a:buNone/>
            </a:pPr>
            <a:r>
              <a:rPr lang="en-GB"/>
              <a:t>Por muito tempo a deficiência foi entendida como resultante apenas da limitação de uma pessoa. </a:t>
            </a:r>
            <a:endParaRPr/>
          </a:p>
          <a:p>
            <a:pPr marL="0" marR="60325" lvl="0" indent="0" algn="l" rtl="0">
              <a:lnSpc>
                <a:spcPct val="115000"/>
              </a:lnSpc>
              <a:spcBef>
                <a:spcPts val="0"/>
              </a:spcBef>
              <a:spcAft>
                <a:spcPts val="0"/>
              </a:spcAft>
              <a:buNone/>
            </a:pPr>
            <a:endParaRPr/>
          </a:p>
          <a:p>
            <a:pPr marL="0" marR="60325" lvl="0" indent="0" algn="l" rtl="0">
              <a:lnSpc>
                <a:spcPct val="115000"/>
              </a:lnSpc>
              <a:spcBef>
                <a:spcPts val="0"/>
              </a:spcBef>
              <a:spcAft>
                <a:spcPts val="0"/>
              </a:spcAft>
              <a:buNone/>
            </a:pPr>
            <a:r>
              <a:rPr lang="en-GB"/>
              <a:t>No entanto, essa compreensão mudou. Hoje, entende-se que o que impede as pessoas com deficiência de gozarem de seus direitos não é, principalmente, sua deficiência real ou percebida, mas as várias barreiras que enfrentam na sociedade. Isso ocorre porque a sociedade é, em grande parte, projetada e organizada para pessoas sem deficiências. A apresentação a seguir explica diferentes modelos de deficiência que refletem essa compreensão em</a:t>
            </a:r>
            <a:endParaRPr/>
          </a:p>
          <a:p>
            <a:pPr marL="0" marR="60325" lvl="0" indent="0" algn="l" rtl="0">
              <a:lnSpc>
                <a:spcPct val="115000"/>
              </a:lnSpc>
              <a:spcBef>
                <a:spcPts val="0"/>
              </a:spcBef>
              <a:spcAft>
                <a:spcPts val="0"/>
              </a:spcAft>
              <a:buNone/>
            </a:pPr>
            <a:r>
              <a:rPr lang="en-GB"/>
              <a:t>evolução da deficiência.</a:t>
            </a:r>
            <a:endParaRPr/>
          </a:p>
        </p:txBody>
      </p:sp>
      <p:sp>
        <p:nvSpPr>
          <p:cNvPr id="276" name="Google Shape;276;p26:notes"/>
          <p:cNvSpPr txBox="1">
            <a:spLocks noGrp="1"/>
          </p:cNvSpPr>
          <p:nvPr>
            <p:ph type="sldNum" idx="12"/>
          </p:nvPr>
        </p:nvSpPr>
        <p:spPr>
          <a:xfrm>
            <a:off x="3856737" y="9442154"/>
            <a:ext cx="2950475" cy="49877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27:notes"/>
          <p:cNvSpPr>
            <a:spLocks noGrp="1" noRot="1" noChangeAspect="1"/>
          </p:cNvSpPr>
          <p:nvPr>
            <p:ph type="sldImg" idx="2"/>
          </p:nvPr>
        </p:nvSpPr>
        <p:spPr>
          <a:xfrm>
            <a:off x="423863" y="1243013"/>
            <a:ext cx="5961062"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3" name="Google Shape;283;p27:notes"/>
          <p:cNvSpPr txBox="1">
            <a:spLocks noGrp="1"/>
          </p:cNvSpPr>
          <p:nvPr>
            <p:ph type="body" idx="1"/>
          </p:nvPr>
        </p:nvSpPr>
        <p:spPr>
          <a:xfrm>
            <a:off x="680879" y="4784070"/>
            <a:ext cx="5447030" cy="3914239"/>
          </a:xfrm>
          <a:prstGeom prst="rect">
            <a:avLst/>
          </a:prstGeom>
          <a:noFill/>
          <a:ln>
            <a:noFill/>
          </a:ln>
        </p:spPr>
        <p:txBody>
          <a:bodyPr spcFirstLastPara="1" wrap="square" lIns="91425" tIns="45700" rIns="91425" bIns="45700" anchor="t" anchorCtr="0">
            <a:noAutofit/>
          </a:bodyPr>
          <a:lstStyle/>
          <a:p>
            <a:pPr marL="0" marR="60325" lvl="0" indent="0" algn="l" rtl="0">
              <a:lnSpc>
                <a:spcPct val="115000"/>
              </a:lnSpc>
              <a:spcBef>
                <a:spcPts val="0"/>
              </a:spcBef>
              <a:spcAft>
                <a:spcPts val="0"/>
              </a:spcAft>
              <a:buNone/>
            </a:pPr>
            <a:r>
              <a:rPr lang="en-GB" b="1" u="sng">
                <a:latin typeface="Calibri"/>
                <a:ea typeface="Calibri"/>
                <a:cs typeface="Calibri"/>
                <a:sym typeface="Calibri"/>
              </a:rPr>
              <a:t>Modelo de caridade</a:t>
            </a:r>
            <a:endParaRPr b="1" u="sng">
              <a:latin typeface="Calibri"/>
              <a:ea typeface="Calibri"/>
              <a:cs typeface="Calibri"/>
              <a:sym typeface="Calibri"/>
            </a:endParaRPr>
          </a:p>
          <a:p>
            <a:pPr marL="0" marR="60325" lvl="0" indent="0" algn="l" rtl="0">
              <a:lnSpc>
                <a:spcPct val="115000"/>
              </a:lnSpc>
              <a:spcBef>
                <a:spcPts val="0"/>
              </a:spcBef>
              <a:spcAft>
                <a:spcPts val="0"/>
              </a:spcAft>
              <a:buNone/>
            </a:pPr>
            <a:r>
              <a:rPr lang="en-GB" b="1" u="sng">
                <a:latin typeface="Calibri"/>
                <a:ea typeface="Calibri"/>
                <a:cs typeface="Calibri"/>
                <a:sym typeface="Calibri"/>
              </a:rPr>
              <a:t> </a:t>
            </a:r>
            <a:endParaRPr/>
          </a:p>
          <a:p>
            <a:pPr marL="171450" marR="60325" lvl="0" indent="-171450" algn="l" rtl="0">
              <a:lnSpc>
                <a:spcPct val="115000"/>
              </a:lnSpc>
              <a:spcBef>
                <a:spcPts val="0"/>
              </a:spcBef>
              <a:spcAft>
                <a:spcPts val="0"/>
              </a:spcAft>
              <a:buClr>
                <a:schemeClr val="dk1"/>
              </a:buClr>
              <a:buSzPts val="1200"/>
              <a:buFont typeface="Arial"/>
              <a:buChar char="•"/>
            </a:pPr>
            <a:r>
              <a:rPr lang="en-GB"/>
              <a:t>O modelo de caridade vê as pessoas com deficiência como vítimas indefesas que merecem pena e dependem da misericórdia, cuidado e proteção de outros.</a:t>
            </a:r>
            <a:endParaRPr/>
          </a:p>
          <a:p>
            <a:pPr marL="171450" marR="60325" lvl="0" indent="-171450" algn="l" rtl="0">
              <a:lnSpc>
                <a:spcPct val="115000"/>
              </a:lnSpc>
              <a:spcBef>
                <a:spcPts val="0"/>
              </a:spcBef>
              <a:spcAft>
                <a:spcPts val="0"/>
              </a:spcAft>
              <a:buClr>
                <a:schemeClr val="dk1"/>
              </a:buClr>
              <a:buSzPts val="1200"/>
              <a:buFont typeface="Arial"/>
              <a:buChar char="•"/>
            </a:pPr>
            <a:r>
              <a:rPr lang="en-GB"/>
              <a:t>Este modelo depende da boa vontade e benevolência de outros para cuidar e proteger as pessoas com deficiência (por exemplo, através de escolas especiais, casas de repouso e instituições, e por meio de doações financeiras ou de outras instituições de caridade).</a:t>
            </a:r>
            <a:endParaRPr/>
          </a:p>
          <a:p>
            <a:pPr marL="171450" marR="60325" lvl="0" indent="-171450" algn="l" rtl="0">
              <a:lnSpc>
                <a:spcPct val="115000"/>
              </a:lnSpc>
              <a:spcBef>
                <a:spcPts val="0"/>
              </a:spcBef>
              <a:spcAft>
                <a:spcPts val="0"/>
              </a:spcAft>
              <a:buClr>
                <a:schemeClr val="dk1"/>
              </a:buClr>
              <a:buSzPts val="1200"/>
              <a:buFont typeface="Arial"/>
              <a:buChar char="•"/>
            </a:pPr>
            <a:r>
              <a:rPr lang="en-GB"/>
              <a:t>O modelo de caridade pressupõe que as pessoas com deficiência não têm a capacidade de viver e</a:t>
            </a:r>
            <a:endParaRPr/>
          </a:p>
          <a:p>
            <a:pPr marL="171450" marR="60325" lvl="0" indent="-171450" algn="l" rtl="0">
              <a:lnSpc>
                <a:spcPct val="115000"/>
              </a:lnSpc>
              <a:spcBef>
                <a:spcPts val="0"/>
              </a:spcBef>
              <a:spcAft>
                <a:spcPts val="0"/>
              </a:spcAft>
              <a:buClr>
                <a:schemeClr val="dk1"/>
              </a:buClr>
              <a:buSzPts val="1200"/>
              <a:buFont typeface="Arial"/>
              <a:buChar char="•"/>
            </a:pPr>
            <a:r>
              <a:rPr lang="en-GB"/>
              <a:t>participar em suas comunidades por si mesmas.</a:t>
            </a:r>
            <a:endParaRPr/>
          </a:p>
          <a:p>
            <a:pPr marL="171450" marR="60325" lvl="0" indent="-171450" algn="l" rtl="0">
              <a:lnSpc>
                <a:spcPct val="115000"/>
              </a:lnSpc>
              <a:spcBef>
                <a:spcPts val="0"/>
              </a:spcBef>
              <a:spcAft>
                <a:spcPts val="0"/>
              </a:spcAft>
              <a:buClr>
                <a:schemeClr val="dk1"/>
              </a:buClr>
              <a:buSzPts val="1200"/>
              <a:buFont typeface="Arial"/>
              <a:buChar char="•"/>
            </a:pPr>
            <a:r>
              <a:rPr lang="en-GB"/>
              <a:t> Desta forma, o modelo de caridade é muito desempoderador.</a:t>
            </a:r>
            <a:r>
              <a:rPr lang="en-GB" b="0" u="none">
                <a:latin typeface="Calibri"/>
                <a:ea typeface="Calibri"/>
                <a:cs typeface="Calibri"/>
                <a:sym typeface="Calibri"/>
              </a:rPr>
              <a:t> </a:t>
            </a:r>
            <a:endParaRPr b="0" u="none"/>
          </a:p>
        </p:txBody>
      </p:sp>
      <p:sp>
        <p:nvSpPr>
          <p:cNvPr id="284" name="Google Shape;284;p27:notes"/>
          <p:cNvSpPr txBox="1">
            <a:spLocks noGrp="1"/>
          </p:cNvSpPr>
          <p:nvPr>
            <p:ph type="sldNum" idx="12"/>
          </p:nvPr>
        </p:nvSpPr>
        <p:spPr>
          <a:xfrm>
            <a:off x="3856737" y="9442154"/>
            <a:ext cx="2950475" cy="49877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p28:notes"/>
          <p:cNvSpPr>
            <a:spLocks noGrp="1" noRot="1" noChangeAspect="1"/>
          </p:cNvSpPr>
          <p:nvPr>
            <p:ph type="sldImg" idx="2"/>
          </p:nvPr>
        </p:nvSpPr>
        <p:spPr>
          <a:xfrm>
            <a:off x="423863" y="1243013"/>
            <a:ext cx="5961062"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2" name="Google Shape;292;p28:notes"/>
          <p:cNvSpPr txBox="1">
            <a:spLocks noGrp="1"/>
          </p:cNvSpPr>
          <p:nvPr>
            <p:ph type="body" idx="1"/>
          </p:nvPr>
        </p:nvSpPr>
        <p:spPr>
          <a:xfrm>
            <a:off x="680879" y="4784070"/>
            <a:ext cx="5447030" cy="3914239"/>
          </a:xfrm>
          <a:prstGeom prst="rect">
            <a:avLst/>
          </a:prstGeom>
          <a:noFill/>
          <a:ln>
            <a:noFill/>
          </a:ln>
        </p:spPr>
        <p:txBody>
          <a:bodyPr spcFirstLastPara="1" wrap="square" lIns="91425" tIns="45700" rIns="91425" bIns="45700" anchor="t" anchorCtr="0">
            <a:noAutofit/>
          </a:bodyPr>
          <a:lstStyle/>
          <a:p>
            <a:pPr marL="0" marR="60325" lvl="0" indent="0" algn="l" rtl="0">
              <a:lnSpc>
                <a:spcPct val="115000"/>
              </a:lnSpc>
              <a:spcBef>
                <a:spcPts val="0"/>
              </a:spcBef>
              <a:spcAft>
                <a:spcPts val="0"/>
              </a:spcAft>
              <a:buNone/>
            </a:pPr>
            <a:r>
              <a:rPr lang="en-GB" b="1" u="sng">
                <a:latin typeface="Calibri"/>
                <a:ea typeface="Calibri"/>
                <a:cs typeface="Calibri"/>
                <a:sym typeface="Calibri"/>
              </a:rPr>
              <a:t>Modelo médico</a:t>
            </a:r>
            <a:r>
              <a:rPr lang="en-GB">
                <a:latin typeface="Calibri"/>
                <a:ea typeface="Calibri"/>
                <a:cs typeface="Calibri"/>
                <a:sym typeface="Calibri"/>
              </a:rPr>
              <a:t> </a:t>
            </a:r>
            <a:endParaRPr/>
          </a:p>
          <a:p>
            <a:pPr marL="0" marR="60325" lvl="0" indent="0" algn="l" rtl="0">
              <a:lnSpc>
                <a:spcPct val="115000"/>
              </a:lnSpc>
              <a:spcBef>
                <a:spcPts val="0"/>
              </a:spcBef>
              <a:spcAft>
                <a:spcPts val="0"/>
              </a:spcAft>
              <a:buNone/>
            </a:pPr>
            <a:endParaRPr>
              <a:latin typeface="Calibri"/>
              <a:ea typeface="Calibri"/>
              <a:cs typeface="Calibri"/>
              <a:sym typeface="Calibri"/>
            </a:endParaRPr>
          </a:p>
          <a:p>
            <a:pPr marL="342900" marR="60325" lvl="0" indent="-342900" algn="l" rtl="0">
              <a:lnSpc>
                <a:spcPct val="115000"/>
              </a:lnSpc>
              <a:spcBef>
                <a:spcPts val="0"/>
              </a:spcBef>
              <a:spcAft>
                <a:spcPts val="0"/>
              </a:spcAft>
              <a:buClr>
                <a:schemeClr val="dk1"/>
              </a:buClr>
              <a:buSzPts val="1200"/>
              <a:buFont typeface="Noto Sans Symbols"/>
              <a:buChar char="∙"/>
            </a:pPr>
            <a:r>
              <a:rPr lang="en-GB"/>
              <a:t>Embora muitas intervenções de saúde sejam importantes, desejáveis e úteis, uma abordagem baseada apenas no modelo médico pode ser problemática.</a:t>
            </a:r>
            <a:endParaRPr/>
          </a:p>
          <a:p>
            <a:pPr marL="342900" marR="60325" lvl="0" indent="-342900" algn="l" rtl="0">
              <a:lnSpc>
                <a:spcPct val="115000"/>
              </a:lnSpc>
              <a:spcBef>
                <a:spcPts val="0"/>
              </a:spcBef>
              <a:spcAft>
                <a:spcPts val="0"/>
              </a:spcAft>
              <a:buClr>
                <a:schemeClr val="dk1"/>
              </a:buClr>
              <a:buSzPts val="1200"/>
              <a:buFont typeface="Noto Sans Symbols"/>
              <a:buChar char="∙"/>
            </a:pPr>
            <a:r>
              <a:rPr lang="en-GB"/>
              <a:t>De acordo com o modelo médico, a deficiência é uma condição de saúde que precisa de tratamento e as pessoas com deficiência são consideradas diferentes do que é “normal”.</a:t>
            </a:r>
            <a:endParaRPr/>
          </a:p>
          <a:p>
            <a:pPr marL="342900" marR="60325" lvl="0" indent="-342900" algn="l" rtl="0">
              <a:lnSpc>
                <a:spcPct val="115000"/>
              </a:lnSpc>
              <a:spcBef>
                <a:spcPts val="0"/>
              </a:spcBef>
              <a:spcAft>
                <a:spcPts val="0"/>
              </a:spcAft>
              <a:buClr>
                <a:schemeClr val="dk1"/>
              </a:buClr>
              <a:buSzPts val="1200"/>
              <a:buFont typeface="Noto Sans Symbols"/>
              <a:buChar char="∙"/>
            </a:pPr>
            <a:r>
              <a:rPr lang="en-GB"/>
              <a:t>Do ponto de vista do modelo médico, acredita-se que o problema está na pessoa e o objetivo final é curar ou consertar a pessoa para que ela possa se tornar “normal” novamente.</a:t>
            </a:r>
            <a:endParaRPr/>
          </a:p>
          <a:p>
            <a:pPr marL="0" marR="60325" lvl="0" indent="0" algn="l" rtl="0">
              <a:lnSpc>
                <a:spcPct val="115000"/>
              </a:lnSpc>
              <a:spcBef>
                <a:spcPts val="0"/>
              </a:spcBef>
              <a:spcAft>
                <a:spcPts val="0"/>
              </a:spcAft>
              <a:buNone/>
            </a:pPr>
            <a:endParaRPr/>
          </a:p>
        </p:txBody>
      </p:sp>
      <p:sp>
        <p:nvSpPr>
          <p:cNvPr id="293" name="Google Shape;293;p28:notes"/>
          <p:cNvSpPr txBox="1">
            <a:spLocks noGrp="1"/>
          </p:cNvSpPr>
          <p:nvPr>
            <p:ph type="sldNum" idx="12"/>
          </p:nvPr>
        </p:nvSpPr>
        <p:spPr>
          <a:xfrm>
            <a:off x="3856737" y="9442154"/>
            <a:ext cx="2950475" cy="49877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p29:notes"/>
          <p:cNvSpPr>
            <a:spLocks noGrp="1" noRot="1" noChangeAspect="1"/>
          </p:cNvSpPr>
          <p:nvPr>
            <p:ph type="sldImg" idx="2"/>
          </p:nvPr>
        </p:nvSpPr>
        <p:spPr>
          <a:xfrm>
            <a:off x="1758950" y="585788"/>
            <a:ext cx="3290888" cy="18526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1" name="Google Shape;301;p29:notes"/>
          <p:cNvSpPr txBox="1">
            <a:spLocks noGrp="1"/>
          </p:cNvSpPr>
          <p:nvPr>
            <p:ph type="body" idx="1"/>
          </p:nvPr>
        </p:nvSpPr>
        <p:spPr>
          <a:xfrm>
            <a:off x="283700" y="2845590"/>
            <a:ext cx="6260302" cy="6826102"/>
          </a:xfrm>
          <a:prstGeom prst="rect">
            <a:avLst/>
          </a:prstGeom>
          <a:noFill/>
          <a:ln>
            <a:noFill/>
          </a:ln>
        </p:spPr>
        <p:txBody>
          <a:bodyPr spcFirstLastPara="1" wrap="square" lIns="91425" tIns="45700" rIns="91425" bIns="45700" anchor="t" anchorCtr="0">
            <a:noAutofit/>
          </a:bodyPr>
          <a:lstStyle/>
          <a:p>
            <a:pPr marL="0" marR="60325" lvl="0" indent="0" algn="l" rtl="0">
              <a:lnSpc>
                <a:spcPct val="115000"/>
              </a:lnSpc>
              <a:spcBef>
                <a:spcPts val="0"/>
              </a:spcBef>
              <a:spcAft>
                <a:spcPts val="0"/>
              </a:spcAft>
              <a:buNone/>
            </a:pPr>
            <a:r>
              <a:rPr lang="en-GB" b="1" u="sng">
                <a:latin typeface="Calibri"/>
                <a:ea typeface="Calibri"/>
                <a:cs typeface="Calibri"/>
                <a:sym typeface="Calibri"/>
              </a:rPr>
              <a:t>Modelo médico </a:t>
            </a:r>
            <a:r>
              <a:rPr lang="en-GB" b="1" u="sng">
                <a:solidFill>
                  <a:srgbClr val="000000"/>
                </a:solidFill>
                <a:latin typeface="Calibri"/>
                <a:ea typeface="Calibri"/>
                <a:cs typeface="Calibri"/>
                <a:sym typeface="Calibri"/>
              </a:rPr>
              <a:t>(continuação)</a:t>
            </a:r>
            <a:endParaRPr>
              <a:solidFill>
                <a:srgbClr val="000000"/>
              </a:solidFill>
              <a:latin typeface="Calibri"/>
              <a:ea typeface="Calibri"/>
              <a:cs typeface="Calibri"/>
              <a:sym typeface="Calibri"/>
            </a:endParaRPr>
          </a:p>
          <a:p>
            <a:pPr marL="171450" marR="60325" lvl="0" indent="-171450" algn="l" rtl="0">
              <a:lnSpc>
                <a:spcPct val="115000"/>
              </a:lnSpc>
              <a:spcBef>
                <a:spcPts val="0"/>
              </a:spcBef>
              <a:spcAft>
                <a:spcPts val="0"/>
              </a:spcAft>
              <a:buClr>
                <a:schemeClr val="dk1"/>
              </a:buClr>
              <a:buSzPts val="1200"/>
              <a:buFont typeface="Courier New"/>
              <a:buChar char="o"/>
            </a:pPr>
            <a:r>
              <a:rPr lang="en-GB"/>
              <a:t>O modelo médico pode ser desempoderador quando deixa questões sociais sem solução e quando implica que as pessoas com deficiência precisam mudar, em vez de promover a diversidade e a inclusão.</a:t>
            </a:r>
            <a:endParaRPr/>
          </a:p>
          <a:p>
            <a:pPr marL="171450" marR="60325" lvl="0" indent="-171450" algn="l" rtl="0">
              <a:lnSpc>
                <a:spcPct val="115000"/>
              </a:lnSpc>
              <a:spcBef>
                <a:spcPts val="0"/>
              </a:spcBef>
              <a:spcAft>
                <a:spcPts val="0"/>
              </a:spcAft>
              <a:buClr>
                <a:schemeClr val="dk1"/>
              </a:buClr>
              <a:buSzPts val="1200"/>
              <a:buFont typeface="Courier New"/>
              <a:buChar char="o"/>
            </a:pPr>
            <a:r>
              <a:rPr lang="en-GB"/>
              <a:t>Por exemplo, as pessoas com deficiências psicossociais às vezes são informadas por profissionais de saúde mental e outros profissionais que nunca poderão viver “uma vida normal” por causa da sua condição. Elas podem ser informadas de que têm uma condição vitalícia da qual não se recuperarão, que precisarão de medicação pelo resto da vida e que devem desistir ou ajustar alguns de seus objetivos (como se formar em uma universidade, conseguir um emprego, ter uma família, etc.).</a:t>
            </a:r>
            <a:endParaRPr/>
          </a:p>
          <a:p>
            <a:pPr marL="171450" marR="60325" lvl="0" indent="-171450" algn="l" rtl="0">
              <a:lnSpc>
                <a:spcPct val="115000"/>
              </a:lnSpc>
              <a:spcBef>
                <a:spcPts val="0"/>
              </a:spcBef>
              <a:spcAft>
                <a:spcPts val="0"/>
              </a:spcAft>
              <a:buClr>
                <a:schemeClr val="dk1"/>
              </a:buClr>
              <a:buSzPts val="1200"/>
              <a:buFont typeface="Courier New"/>
              <a:buChar char="o"/>
            </a:pPr>
            <a:r>
              <a:rPr lang="en-GB"/>
              <a:t>Além disso, certas experiências que podem parecer aos profissionais de saúde mental e outros profissionais como sintomas de uma “doença” (por exemplo, ouvir vozes) podem ser entendidas de forma diferente pelas pessoas que as vivenciam (por exemplo, como reações ao medo, tristeza,  injustiça, desespero, impotência, incompreensão, pânico, dor, etc.). Essas pessoas também podem ver essas experiências como uma oportunidade de aprender sobre si mesmas e crescer.</a:t>
            </a:r>
            <a:endParaRPr/>
          </a:p>
          <a:p>
            <a:pPr marL="171450" marR="60325" lvl="0" indent="-171450" algn="l" rtl="0">
              <a:lnSpc>
                <a:spcPct val="115000"/>
              </a:lnSpc>
              <a:spcBef>
                <a:spcPts val="0"/>
              </a:spcBef>
              <a:spcAft>
                <a:spcPts val="0"/>
              </a:spcAft>
              <a:buClr>
                <a:schemeClr val="dk1"/>
              </a:buClr>
              <a:buSzPts val="1200"/>
              <a:buFont typeface="Courier New"/>
              <a:buChar char="o"/>
            </a:pPr>
            <a:r>
              <a:rPr lang="en-GB"/>
              <a:t>O foco deste modelo está principalmente na deficiência percebida das pessoas, e não em seus pontos fortes, paixões e realizações.</a:t>
            </a:r>
            <a:endParaRPr/>
          </a:p>
          <a:p>
            <a:pPr marL="171450" marR="60325" lvl="0" indent="-171450" algn="l" rtl="0">
              <a:lnSpc>
                <a:spcPct val="115000"/>
              </a:lnSpc>
              <a:spcBef>
                <a:spcPts val="0"/>
              </a:spcBef>
              <a:spcAft>
                <a:spcPts val="0"/>
              </a:spcAft>
              <a:buClr>
                <a:schemeClr val="dk1"/>
              </a:buClr>
              <a:buSzPts val="1200"/>
              <a:buFont typeface="Courier New"/>
              <a:buChar char="o"/>
            </a:pPr>
            <a:r>
              <a:rPr lang="en-GB">
                <a:latin typeface="Calibri"/>
                <a:ea typeface="Calibri"/>
                <a:cs typeface="Calibri"/>
                <a:sym typeface="Calibri"/>
              </a:rPr>
              <a:t>Além disso, pessoas com deficiências psicossociais, intelectuais ou cognitivas podem não se identificar com isso, vendo-se como parte da diversidade da humanidade, em vez de como portadoras de uma condição ou deficiência.</a:t>
            </a:r>
            <a:endParaRPr/>
          </a:p>
          <a:p>
            <a:pPr marL="171450" marR="60325" lvl="0" indent="-171450" algn="l" rtl="0">
              <a:lnSpc>
                <a:spcPct val="115000"/>
              </a:lnSpc>
              <a:spcBef>
                <a:spcPts val="0"/>
              </a:spcBef>
              <a:spcAft>
                <a:spcPts val="0"/>
              </a:spcAft>
              <a:buClr>
                <a:schemeClr val="dk1"/>
              </a:buClr>
              <a:buSzPts val="1200"/>
              <a:buFont typeface="Courier New"/>
              <a:buChar char="o"/>
            </a:pPr>
            <a:r>
              <a:rPr lang="en-GB">
                <a:latin typeface="Calibri"/>
                <a:ea typeface="Calibri"/>
                <a:cs typeface="Calibri"/>
                <a:sym typeface="Calibri"/>
              </a:rPr>
              <a:t>Para obter mais informações sobre diferentes entendimentos do diagnóstico psiquiátrico, incentive os participantes a ler o seguinte documento da British Psychological Society: Compreendendo o diagnóstico psiquiátrico na saúde mental adulta </a:t>
            </a:r>
            <a:r>
              <a:rPr lang="en-GB" i="1">
                <a:latin typeface="Calibri"/>
                <a:ea typeface="Calibri"/>
                <a:cs typeface="Calibri"/>
                <a:sym typeface="Calibri"/>
              </a:rPr>
              <a:t>(</a:t>
            </a:r>
            <a:r>
              <a:rPr lang="en-GB" i="1" u="sng">
                <a:latin typeface="Calibri"/>
                <a:ea typeface="Calibri"/>
                <a:cs typeface="Calibri"/>
                <a:sym typeface="Calibri"/>
              </a:rPr>
              <a:t>6</a:t>
            </a:r>
            <a:r>
              <a:rPr lang="en-GB" i="1">
                <a:latin typeface="Calibri"/>
                <a:ea typeface="Calibri"/>
                <a:cs typeface="Calibri"/>
                <a:sym typeface="Calibri"/>
              </a:rPr>
              <a:t>)</a:t>
            </a:r>
            <a:r>
              <a:rPr lang="en-GB">
                <a:latin typeface="Calibri"/>
                <a:ea typeface="Calibri"/>
                <a:cs typeface="Calibri"/>
                <a:sym typeface="Calibri"/>
              </a:rPr>
              <a:t> </a:t>
            </a:r>
            <a:r>
              <a:rPr lang="en-GB" u="sng">
                <a:latin typeface="Calibri"/>
                <a:ea typeface="Calibri"/>
                <a:cs typeface="Calibri"/>
                <a:sym typeface="Calibri"/>
              </a:rPr>
              <a:t>(https://www.bps.org.uk/system/files/user-files/Division%20of%20Clinical%20Psychology/public/DCP%20Diagnosis.pdf</a:t>
            </a:r>
            <a:r>
              <a:rPr lang="en-GB">
                <a:latin typeface="Calibri"/>
                <a:ea typeface="Calibri"/>
                <a:cs typeface="Calibri"/>
                <a:sym typeface="Calibri"/>
              </a:rPr>
              <a:t>, </a:t>
            </a:r>
            <a:r>
              <a:rPr lang="en-GB"/>
              <a:t>acesso</a:t>
            </a:r>
            <a:r>
              <a:rPr lang="en-GB">
                <a:latin typeface="Calibri"/>
                <a:ea typeface="Calibri"/>
                <a:cs typeface="Calibri"/>
                <a:sym typeface="Calibri"/>
              </a:rPr>
              <a:t> em 23 de novembro de 2018).</a:t>
            </a:r>
            <a:endParaRPr/>
          </a:p>
          <a:p>
            <a:pPr marL="171450" marR="60325" lvl="0" indent="-95250" algn="l" rtl="0">
              <a:lnSpc>
                <a:spcPct val="115000"/>
              </a:lnSpc>
              <a:spcBef>
                <a:spcPts val="0"/>
              </a:spcBef>
              <a:spcAft>
                <a:spcPts val="0"/>
              </a:spcAft>
              <a:buClr>
                <a:schemeClr val="dk1"/>
              </a:buClr>
              <a:buSzPts val="1200"/>
              <a:buFont typeface="Courier New"/>
              <a:buNone/>
            </a:pPr>
            <a:endParaRPr>
              <a:latin typeface="Calibri"/>
              <a:ea typeface="Calibri"/>
              <a:cs typeface="Calibri"/>
              <a:sym typeface="Calibri"/>
            </a:endParaRPr>
          </a:p>
          <a:p>
            <a:pPr marL="0" lvl="0" indent="0" algn="l" rtl="0">
              <a:spcBef>
                <a:spcPts val="0"/>
              </a:spcBef>
              <a:spcAft>
                <a:spcPts val="0"/>
              </a:spcAft>
              <a:buNone/>
            </a:pPr>
            <a:endParaRPr/>
          </a:p>
        </p:txBody>
      </p:sp>
      <p:sp>
        <p:nvSpPr>
          <p:cNvPr id="302" name="Google Shape;302;p29:notes"/>
          <p:cNvSpPr txBox="1">
            <a:spLocks noGrp="1"/>
          </p:cNvSpPr>
          <p:nvPr>
            <p:ph type="sldNum" idx="12"/>
          </p:nvPr>
        </p:nvSpPr>
        <p:spPr>
          <a:xfrm>
            <a:off x="3856737" y="9442154"/>
            <a:ext cx="2950475" cy="49877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3:notes"/>
          <p:cNvSpPr>
            <a:spLocks noGrp="1" noRot="1" noChangeAspect="1"/>
          </p:cNvSpPr>
          <p:nvPr>
            <p:ph type="sldImg" idx="2"/>
          </p:nvPr>
        </p:nvSpPr>
        <p:spPr>
          <a:xfrm>
            <a:off x="639763" y="496888"/>
            <a:ext cx="5529262" cy="3111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1" name="Google Shape;91;p3:notes"/>
          <p:cNvSpPr txBox="1">
            <a:spLocks noGrp="1"/>
          </p:cNvSpPr>
          <p:nvPr>
            <p:ph type="body" idx="1"/>
          </p:nvPr>
        </p:nvSpPr>
        <p:spPr>
          <a:xfrm>
            <a:off x="391506" y="3620327"/>
            <a:ext cx="6025777" cy="607121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Font typeface="Arial"/>
              <a:buNone/>
            </a:pPr>
            <a:r>
              <a:rPr lang="en-GB" sz="1000" b="1"/>
              <a:t>A </a:t>
            </a:r>
            <a:r>
              <a:rPr lang="en-GB" sz="1000" b="1" i="1"/>
              <a:t>QualityRights</a:t>
            </a:r>
            <a:r>
              <a:rPr lang="en-GB" sz="1000" b="1"/>
              <a:t> da OMS é uma iniciativa que visa melhorar a qualidade dos cuidados e apoio nos serviços de saúde mental e serviços sociais e promover os direitos humanos das pessoas com deficiências psicossociais, intelectuais ou cognitivas em todo o mundo. A </a:t>
            </a:r>
            <a:r>
              <a:rPr lang="en-GB" sz="1000" b="1" i="1"/>
              <a:t>QualityRights</a:t>
            </a:r>
            <a:r>
              <a:rPr lang="en-GB" sz="1000" b="1"/>
              <a:t> usa uma abordagem participativa para atingir os seguintes objetivos: </a:t>
            </a:r>
            <a:endParaRPr/>
          </a:p>
          <a:p>
            <a:pPr marL="0" lvl="0" indent="0" algn="l" rtl="0">
              <a:spcBef>
                <a:spcPts val="0"/>
              </a:spcBef>
              <a:spcAft>
                <a:spcPts val="0"/>
              </a:spcAft>
              <a:buClr>
                <a:schemeClr val="dk1"/>
              </a:buClr>
              <a:buFont typeface="Arial"/>
              <a:buNone/>
            </a:pPr>
            <a:r>
              <a:rPr lang="en-GB" sz="1000" b="1"/>
              <a:t>A iniciativa tem cinco objetivos principais:</a:t>
            </a:r>
            <a:endParaRPr sz="1000">
              <a:solidFill>
                <a:srgbClr val="404040"/>
              </a:solidFill>
            </a:endParaRPr>
          </a:p>
          <a:p>
            <a:pPr marL="228600" lvl="0" indent="-228600" algn="l" rtl="0">
              <a:spcBef>
                <a:spcPts val="0"/>
              </a:spcBef>
              <a:spcAft>
                <a:spcPts val="0"/>
              </a:spcAft>
              <a:buClr>
                <a:schemeClr val="dk1"/>
              </a:buClr>
              <a:buSzPts val="1000"/>
              <a:buFont typeface="Calibri"/>
              <a:buAutoNum type="arabicPeriod"/>
            </a:pPr>
            <a:r>
              <a:rPr lang="en-GB" sz="1000" b="1"/>
              <a:t>O primeiro é desenvolver a capacidade de compreender e promover os direitos das pessoas com deficiências psicossociais, intelectuais e cognitivas (entre pessoas com deficiência, famílias, profissionais, ONGs, etc.). Somente através do desenvolvimento de conhecimentos e habilidades sobre direitos humanos seremos capazes de mudar atitudes e práticas de forma sustentável.</a:t>
            </a:r>
            <a:endParaRPr sz="1000" b="1"/>
          </a:p>
          <a:p>
            <a:pPr marL="628650" lvl="1" indent="-171450" algn="l" rtl="0">
              <a:lnSpc>
                <a:spcPct val="80000"/>
              </a:lnSpc>
              <a:spcBef>
                <a:spcPts val="0"/>
              </a:spcBef>
              <a:spcAft>
                <a:spcPts val="0"/>
              </a:spcAft>
              <a:buClr>
                <a:schemeClr val="dk1"/>
              </a:buClr>
              <a:buSzPts val="1000"/>
              <a:buChar char="•"/>
            </a:pPr>
            <a:r>
              <a:rPr lang="en-GB" sz="1000"/>
              <a:t>As pessoas precisam entender quais são seus direitos para que possam reivindicá-los.</a:t>
            </a:r>
            <a:endParaRPr/>
          </a:p>
          <a:p>
            <a:pPr marL="628650" lvl="1" indent="-171450" algn="l" rtl="0">
              <a:lnSpc>
                <a:spcPct val="80000"/>
              </a:lnSpc>
              <a:spcBef>
                <a:spcPts val="0"/>
              </a:spcBef>
              <a:spcAft>
                <a:spcPts val="0"/>
              </a:spcAft>
              <a:buClr>
                <a:schemeClr val="dk1"/>
              </a:buClr>
              <a:buSzPts val="1000"/>
              <a:buChar char="•"/>
            </a:pPr>
            <a:r>
              <a:rPr lang="en-GB" sz="1000"/>
              <a:t>Os familiares e cuidadores também precisam entender esses direitos para que também possam respeitá-los e apoiar seus parentes no acesso a esses direitos.  </a:t>
            </a:r>
            <a:endParaRPr/>
          </a:p>
          <a:p>
            <a:pPr marL="628650" lvl="1" indent="-171450" algn="l" rtl="0">
              <a:lnSpc>
                <a:spcPct val="80000"/>
              </a:lnSpc>
              <a:spcBef>
                <a:spcPts val="0"/>
              </a:spcBef>
              <a:spcAft>
                <a:spcPts val="0"/>
              </a:spcAft>
              <a:buClr>
                <a:schemeClr val="dk1"/>
              </a:buClr>
              <a:buSzPts val="1000"/>
              <a:buChar char="•"/>
            </a:pPr>
            <a:r>
              <a:rPr lang="en-GB" sz="1000"/>
              <a:t>Os profissionais de saúde, assistentes sociais e outros profissionais precisam estar cientes dos direitos das pessoas com deficiências psicossociais, intelectuais e cognitivas para mudar suas atitudes e práticas.</a:t>
            </a:r>
            <a:endParaRPr sz="1000"/>
          </a:p>
          <a:p>
            <a:pPr marL="228600" lvl="0" indent="-228600" algn="l" rtl="0">
              <a:lnSpc>
                <a:spcPct val="80000"/>
              </a:lnSpc>
              <a:spcBef>
                <a:spcPts val="0"/>
              </a:spcBef>
              <a:spcAft>
                <a:spcPts val="0"/>
              </a:spcAft>
              <a:buClr>
                <a:schemeClr val="dk1"/>
              </a:buClr>
              <a:buSzPts val="1000"/>
              <a:buFont typeface="Calibri"/>
              <a:buAutoNum type="arabicPeriod"/>
            </a:pPr>
            <a:r>
              <a:rPr lang="en-GB" sz="1000" b="1"/>
              <a:t>A QualityRights também trabalha com os países para melhorar a qualidade e as condições dos direitos humanos na saúde mental e serviços relacionados.  </a:t>
            </a:r>
            <a:endParaRPr/>
          </a:p>
          <a:p>
            <a:pPr marL="628650" lvl="1" indent="-171450" algn="l" rtl="0">
              <a:lnSpc>
                <a:spcPct val="80000"/>
              </a:lnSpc>
              <a:spcBef>
                <a:spcPts val="0"/>
              </a:spcBef>
              <a:spcAft>
                <a:spcPts val="0"/>
              </a:spcAft>
              <a:buClr>
                <a:schemeClr val="dk1"/>
              </a:buClr>
              <a:buSzPts val="1000"/>
              <a:buChar char="•"/>
            </a:pPr>
            <a:r>
              <a:rPr lang="en-GB" sz="1000"/>
              <a:t>A </a:t>
            </a:r>
            <a:r>
              <a:rPr lang="en-GB" sz="1000" i="1"/>
              <a:t>QualityRights</a:t>
            </a:r>
            <a:r>
              <a:rPr lang="en-GB" sz="1000"/>
              <a:t> apoia os países na avaliação de seus serviços de saúde mental e assistência social para determinar em que medida estes defendem os direitos dos usuários dos serviços.  </a:t>
            </a:r>
            <a:endParaRPr/>
          </a:p>
          <a:p>
            <a:pPr marL="628650" lvl="1" indent="-171450" algn="l" rtl="0">
              <a:lnSpc>
                <a:spcPct val="80000"/>
              </a:lnSpc>
              <a:spcBef>
                <a:spcPts val="0"/>
              </a:spcBef>
              <a:spcAft>
                <a:spcPts val="0"/>
              </a:spcAft>
              <a:buClr>
                <a:schemeClr val="dk1"/>
              </a:buClr>
              <a:buSzPts val="1000"/>
              <a:buChar char="•"/>
            </a:pPr>
            <a:r>
              <a:rPr lang="en-GB" sz="1000"/>
              <a:t>A </a:t>
            </a:r>
            <a:r>
              <a:rPr lang="en-GB" sz="1000" i="1"/>
              <a:t>QualityRights</a:t>
            </a:r>
            <a:r>
              <a:rPr lang="en-GB" sz="1000"/>
              <a:t> também apoia os países na implementação de planos para ajudar a transformar os serviços, de modo que promovam os direitos humanos e a recuperação.</a:t>
            </a:r>
            <a:endParaRPr/>
          </a:p>
          <a:p>
            <a:pPr marL="228600" lvl="0" indent="-228600" algn="l" rtl="0">
              <a:lnSpc>
                <a:spcPct val="80000"/>
              </a:lnSpc>
              <a:spcBef>
                <a:spcPts val="0"/>
              </a:spcBef>
              <a:spcAft>
                <a:spcPts val="0"/>
              </a:spcAft>
              <a:buClr>
                <a:schemeClr val="dk1"/>
              </a:buClr>
              <a:buSzPts val="1000"/>
              <a:buFont typeface="Calibri"/>
              <a:buAutoNum type="arabicPeriod"/>
            </a:pPr>
            <a:r>
              <a:rPr lang="en-GB" sz="1000" b="1"/>
              <a:t>Outra área é a criação de serviços e apoios baseados na comunidade que respeitem e promovam os direitos humanos.  </a:t>
            </a:r>
            <a:endParaRPr/>
          </a:p>
          <a:p>
            <a:pPr marL="628650" lvl="1" indent="-171450" algn="l" rtl="0">
              <a:lnSpc>
                <a:spcPct val="80000"/>
              </a:lnSpc>
              <a:spcBef>
                <a:spcPts val="0"/>
              </a:spcBef>
              <a:spcAft>
                <a:spcPts val="0"/>
              </a:spcAft>
              <a:buClr>
                <a:schemeClr val="dk1"/>
              </a:buClr>
              <a:buSzPts val="1000"/>
              <a:buChar char="•"/>
            </a:pPr>
            <a:r>
              <a:rPr lang="en-GB" sz="1000"/>
              <a:t>Para acabar com a institucionalização e promover a inclusão na comunidade, é essencial que os países implementem uma gama completa de serviços que atendam às necessidades e exigências das pessoas.  No entanto, muitos dos serviços prestados nos países estão desatualizados e não atendem às exigências das pessoas.  </a:t>
            </a:r>
            <a:endParaRPr/>
          </a:p>
          <a:p>
            <a:pPr marL="628650" lvl="1" indent="-171450" algn="l" rtl="0">
              <a:lnSpc>
                <a:spcPct val="80000"/>
              </a:lnSpc>
              <a:spcBef>
                <a:spcPts val="0"/>
              </a:spcBef>
              <a:spcAft>
                <a:spcPts val="0"/>
              </a:spcAft>
              <a:buClr>
                <a:schemeClr val="dk1"/>
              </a:buClr>
              <a:buSzPts val="1000"/>
              <a:buChar char="•"/>
            </a:pPr>
            <a:r>
              <a:rPr lang="en-GB" sz="1000"/>
              <a:t>A </a:t>
            </a:r>
            <a:r>
              <a:rPr lang="en-GB" sz="1000" i="1"/>
              <a:t>QualityRights</a:t>
            </a:r>
            <a:r>
              <a:rPr lang="en-GB" sz="1000"/>
              <a:t> está fornecendo orientação aos países sobre serviços e apoios baseados na comunidade que são centrados nas pessoas, operam sem coerção, respondem às necessidades das pessoas e apoiam a recuperação.</a:t>
            </a:r>
            <a:endParaRPr/>
          </a:p>
          <a:p>
            <a:pPr marL="228600" lvl="0" indent="-228600" algn="l" rtl="0">
              <a:lnSpc>
                <a:spcPct val="80000"/>
              </a:lnSpc>
              <a:spcBef>
                <a:spcPts val="0"/>
              </a:spcBef>
              <a:spcAft>
                <a:spcPts val="0"/>
              </a:spcAft>
              <a:buClr>
                <a:schemeClr val="dk1"/>
              </a:buClr>
              <a:buSzPts val="1000"/>
              <a:buFont typeface="Calibri"/>
              <a:buAutoNum type="arabicPeriod"/>
            </a:pPr>
            <a:r>
              <a:rPr lang="en-GB" sz="1000" b="1"/>
              <a:t>Uma quarta área importante de trabalho é apoiar o desenvolvimento de movimentos da sociedade civil nos países para realizar advocacy e influenciar a formulação de políticas.  </a:t>
            </a:r>
            <a:endParaRPr/>
          </a:p>
          <a:p>
            <a:pPr marL="685800" lvl="1" indent="-228600" algn="l" rtl="0">
              <a:lnSpc>
                <a:spcPct val="80000"/>
              </a:lnSpc>
              <a:spcBef>
                <a:spcPts val="0"/>
              </a:spcBef>
              <a:spcAft>
                <a:spcPts val="0"/>
              </a:spcAft>
              <a:buClr>
                <a:schemeClr val="dk1"/>
              </a:buClr>
              <a:buSzPts val="1000"/>
              <a:buChar char="•"/>
            </a:pPr>
            <a:r>
              <a:rPr lang="en-GB" sz="1000"/>
              <a:t>Trata-se de apoiar as pessoas com deficiências psicossociais, intelectuais e cognitivas e suas organizações para que tenham um papel central e uma voz forte em todos os processos de tomada de decisão que as afetam.</a:t>
            </a:r>
            <a:endParaRPr/>
          </a:p>
          <a:p>
            <a:pPr marL="342831" lvl="0" indent="-342831" algn="l" rtl="0">
              <a:spcBef>
                <a:spcPts val="0"/>
              </a:spcBef>
              <a:spcAft>
                <a:spcPts val="0"/>
              </a:spcAft>
              <a:buClr>
                <a:schemeClr val="dk1"/>
              </a:buClr>
              <a:buSzPts val="1000"/>
              <a:buFont typeface="Calibri"/>
              <a:buAutoNum type="arabicPeriod"/>
            </a:pPr>
            <a:r>
              <a:rPr lang="en-GB" sz="1000" b="1"/>
              <a:t>E, finalmente, a </a:t>
            </a:r>
            <a:r>
              <a:rPr lang="en-GB" sz="1000" b="1" i="1"/>
              <a:t>QualityRights</a:t>
            </a:r>
            <a:r>
              <a:rPr lang="en-GB" sz="1000" b="1"/>
              <a:t> trabalha com os países para reformar políticas e leis de acordo com os padrões internacionais de direitos humanos. </a:t>
            </a:r>
            <a:endParaRPr/>
          </a:p>
          <a:p>
            <a:pPr marL="628650" lvl="1" indent="-171450" algn="l" rtl="0">
              <a:spcBef>
                <a:spcPts val="0"/>
              </a:spcBef>
              <a:spcAft>
                <a:spcPts val="0"/>
              </a:spcAft>
              <a:buClr>
                <a:schemeClr val="dk1"/>
              </a:buClr>
              <a:buSzPts val="1000"/>
              <a:buChar char="•"/>
            </a:pPr>
            <a:r>
              <a:rPr lang="en-GB" sz="1000"/>
              <a:t>Isso proporciona um mecanismo importante nos países para impedir violações, promover o acesso a serviços comunitários de saúde mental, moradia, educação e emprego, e toda a gama de direitos a que as pessoas têm direito.</a:t>
            </a:r>
            <a:endParaRPr sz="1000"/>
          </a:p>
          <a:p>
            <a:pPr marL="0" lvl="0" indent="0" algn="l" rtl="0">
              <a:spcBef>
                <a:spcPts val="0"/>
              </a:spcBef>
              <a:spcAft>
                <a:spcPts val="0"/>
              </a:spcAft>
              <a:buClr>
                <a:schemeClr val="dk1"/>
              </a:buClr>
              <a:buSzPts val="1100"/>
              <a:buFont typeface="Arial"/>
              <a:buNone/>
            </a:pPr>
            <a:r>
              <a:rPr lang="en-GB" sz="1000" b="1"/>
              <a:t>Todas essas ações são baseadas no quadro internacional de direitos humanos e, em particular, na Convenção das Nações Unidas sobre os Direitos das Pessoas com Deficiência. </a:t>
            </a:r>
            <a:endParaRPr sz="1000" b="1"/>
          </a:p>
          <a:p>
            <a:pPr marL="0" lvl="0" indent="0" algn="l" rtl="0">
              <a:spcBef>
                <a:spcPts val="0"/>
              </a:spcBef>
              <a:spcAft>
                <a:spcPts val="0"/>
              </a:spcAft>
              <a:buClr>
                <a:schemeClr val="dk1"/>
              </a:buClr>
              <a:buSzPts val="1100"/>
              <a:buFont typeface="Arial"/>
              <a:buNone/>
            </a:pPr>
            <a:r>
              <a:rPr lang="en-GB" sz="1000" b="1"/>
              <a:t>Além disso, a </a:t>
            </a:r>
            <a:r>
              <a:rPr lang="en-GB" sz="1000" b="1" i="1"/>
              <a:t>QualityRights</a:t>
            </a:r>
            <a:r>
              <a:rPr lang="en-GB" sz="1000" b="1"/>
              <a:t> utiliza uma abordagem participativa que envolve todas as partes interessadas, a fim de cumprir cada um dos seus objetivos. </a:t>
            </a:r>
            <a:endParaRPr/>
          </a:p>
          <a:p>
            <a:pPr marL="0" lvl="0" indent="0" algn="l" rtl="0">
              <a:spcBef>
                <a:spcPts val="0"/>
              </a:spcBef>
              <a:spcAft>
                <a:spcPts val="0"/>
              </a:spcAft>
              <a:buClr>
                <a:schemeClr val="dk1"/>
              </a:buClr>
              <a:buFont typeface="Arial"/>
              <a:buNone/>
            </a:pPr>
            <a:endParaRPr sz="1050" b="1"/>
          </a:p>
          <a:p>
            <a:pPr marL="0" lvl="0" indent="0" algn="l" rtl="0">
              <a:spcBef>
                <a:spcPts val="0"/>
              </a:spcBef>
              <a:spcAft>
                <a:spcPts val="0"/>
              </a:spcAft>
              <a:buClr>
                <a:schemeClr val="dk1"/>
              </a:buClr>
              <a:buFont typeface="Arial"/>
              <a:buNone/>
            </a:pPr>
            <a:endParaRPr sz="1000" b="1"/>
          </a:p>
          <a:p>
            <a:pPr marL="0" lvl="0" indent="0" algn="l" rtl="0">
              <a:spcBef>
                <a:spcPts val="0"/>
              </a:spcBef>
              <a:spcAft>
                <a:spcPts val="0"/>
              </a:spcAft>
              <a:buClr>
                <a:schemeClr val="dk1"/>
              </a:buClr>
              <a:buFont typeface="Arial"/>
              <a:buNone/>
            </a:pPr>
            <a:endParaRPr sz="600"/>
          </a:p>
          <a:p>
            <a:pPr marL="0" lvl="0" indent="0" algn="l" rtl="0">
              <a:spcBef>
                <a:spcPts val="0"/>
              </a:spcBef>
              <a:spcAft>
                <a:spcPts val="0"/>
              </a:spcAft>
              <a:buNone/>
            </a:pPr>
            <a:endParaRPr sz="1000" b="1"/>
          </a:p>
        </p:txBody>
      </p:sp>
      <p:sp>
        <p:nvSpPr>
          <p:cNvPr id="92" name="Google Shape;92;p3:notes"/>
          <p:cNvSpPr txBox="1">
            <a:spLocks noGrp="1"/>
          </p:cNvSpPr>
          <p:nvPr>
            <p:ph type="sldNum" idx="12"/>
          </p:nvPr>
        </p:nvSpPr>
        <p:spPr>
          <a:xfrm>
            <a:off x="3856737" y="9442154"/>
            <a:ext cx="2950475" cy="49877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p30:notes"/>
          <p:cNvSpPr>
            <a:spLocks noGrp="1" noRot="1" noChangeAspect="1"/>
          </p:cNvSpPr>
          <p:nvPr>
            <p:ph type="sldImg" idx="2"/>
          </p:nvPr>
        </p:nvSpPr>
        <p:spPr>
          <a:xfrm>
            <a:off x="423863" y="1243013"/>
            <a:ext cx="5961062"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9" name="Google Shape;309;p30:notes"/>
          <p:cNvSpPr txBox="1">
            <a:spLocks noGrp="1"/>
          </p:cNvSpPr>
          <p:nvPr>
            <p:ph type="body" idx="1"/>
          </p:nvPr>
        </p:nvSpPr>
        <p:spPr>
          <a:xfrm>
            <a:off x="680879" y="4784070"/>
            <a:ext cx="5447030" cy="4162762"/>
          </a:xfrm>
          <a:prstGeom prst="rect">
            <a:avLst/>
          </a:prstGeom>
          <a:noFill/>
          <a:ln>
            <a:noFill/>
          </a:ln>
        </p:spPr>
        <p:txBody>
          <a:bodyPr spcFirstLastPara="1" wrap="square" lIns="91425" tIns="45700" rIns="91425" bIns="45700" anchor="t" anchorCtr="0">
            <a:noAutofit/>
          </a:bodyPr>
          <a:lstStyle/>
          <a:p>
            <a:pPr marL="0" marR="60325" lvl="0" indent="0" algn="l" rtl="0">
              <a:lnSpc>
                <a:spcPct val="115000"/>
              </a:lnSpc>
              <a:spcBef>
                <a:spcPts val="0"/>
              </a:spcBef>
              <a:spcAft>
                <a:spcPts val="0"/>
              </a:spcAft>
              <a:buNone/>
            </a:pPr>
            <a:r>
              <a:rPr lang="en-GB" b="1" u="sng">
                <a:latin typeface="Calibri"/>
                <a:ea typeface="Calibri"/>
                <a:cs typeface="Calibri"/>
                <a:sym typeface="Calibri"/>
              </a:rPr>
              <a:t>Modelo social</a:t>
            </a:r>
            <a:r>
              <a:rPr lang="en-GB" sz="1000">
                <a:solidFill>
                  <a:srgbClr val="4F81BD"/>
                </a:solidFill>
                <a:latin typeface="Calibri"/>
                <a:ea typeface="Calibri"/>
                <a:cs typeface="Calibri"/>
                <a:sym typeface="Calibri"/>
              </a:rPr>
              <a:t> </a:t>
            </a:r>
            <a:endParaRPr/>
          </a:p>
          <a:p>
            <a:pPr marL="0" marR="60325" lvl="0" indent="0" algn="l" rtl="0">
              <a:lnSpc>
                <a:spcPct val="115000"/>
              </a:lnSpc>
              <a:spcBef>
                <a:spcPts val="0"/>
              </a:spcBef>
              <a:spcAft>
                <a:spcPts val="0"/>
              </a:spcAft>
              <a:buNone/>
            </a:pPr>
            <a:endParaRPr>
              <a:latin typeface="Calibri"/>
              <a:ea typeface="Calibri"/>
              <a:cs typeface="Calibri"/>
              <a:sym typeface="Calibri"/>
            </a:endParaRPr>
          </a:p>
          <a:p>
            <a:pPr marL="342900" marR="60325" lvl="0" indent="-342900" algn="l" rtl="0">
              <a:lnSpc>
                <a:spcPct val="115000"/>
              </a:lnSpc>
              <a:spcBef>
                <a:spcPts val="0"/>
              </a:spcBef>
              <a:spcAft>
                <a:spcPts val="0"/>
              </a:spcAft>
              <a:buClr>
                <a:schemeClr val="dk1"/>
              </a:buClr>
              <a:buSzPts val="1200"/>
              <a:buFont typeface="Noto Sans Symbols"/>
              <a:buChar char="∙"/>
            </a:pPr>
            <a:r>
              <a:rPr lang="en-GB">
                <a:latin typeface="Calibri"/>
                <a:ea typeface="Calibri"/>
                <a:cs typeface="Calibri"/>
                <a:sym typeface="Calibri"/>
              </a:rPr>
              <a:t>De acordo com o modelo social, a deficiência é entendida como resultado da interação entre pessoas com deficiências reais ou percebidas e barreiras atitudinais e ambientais que impedem sua participação plena e efetiva na sociedade em igualdade de condições com as demais pessoas (Preâmbulo da CDPD). O modelo social pressupõe que as pessoas com deficiência podem ter uma vida significativa, apesar de suas deficiências, desde que as barreiras na sociedade sejam removidas ou superadas. A diversidade e a diferença fazem parte da humanidade e devem ser valorizadas, não rejeitadas. </a:t>
            </a:r>
            <a:endParaRPr/>
          </a:p>
          <a:p>
            <a:pPr marL="342900" marR="60325" lvl="0" indent="-342900" algn="l" rtl="0">
              <a:lnSpc>
                <a:spcPct val="115000"/>
              </a:lnSpc>
              <a:spcBef>
                <a:spcPts val="0"/>
              </a:spcBef>
              <a:spcAft>
                <a:spcPts val="0"/>
              </a:spcAft>
              <a:buClr>
                <a:schemeClr val="dk1"/>
              </a:buClr>
              <a:buSzPts val="1200"/>
              <a:buFont typeface="Noto Sans Symbols"/>
              <a:buChar char="∙"/>
            </a:pPr>
            <a:r>
              <a:rPr lang="en-GB">
                <a:latin typeface="Calibri"/>
                <a:ea typeface="Calibri"/>
                <a:cs typeface="Calibri"/>
                <a:sym typeface="Calibri"/>
              </a:rPr>
              <a:t>Cabe à sociedade mudar para reconhecer e acomodar a diversidade humana.</a:t>
            </a:r>
            <a:endParaRPr/>
          </a:p>
          <a:p>
            <a:pPr marL="342900" marR="60325" lvl="0" indent="-342900" algn="l" rtl="0">
              <a:lnSpc>
                <a:spcPct val="115000"/>
              </a:lnSpc>
              <a:spcBef>
                <a:spcPts val="0"/>
              </a:spcBef>
              <a:spcAft>
                <a:spcPts val="0"/>
              </a:spcAft>
              <a:buClr>
                <a:schemeClr val="dk1"/>
              </a:buClr>
              <a:buSzPts val="1200"/>
              <a:buFont typeface="Noto Sans Symbols"/>
              <a:buChar char="∙"/>
            </a:pPr>
            <a:r>
              <a:rPr lang="en-GB">
                <a:latin typeface="Calibri"/>
                <a:ea typeface="Calibri"/>
                <a:cs typeface="Calibri"/>
                <a:sym typeface="Calibri"/>
              </a:rPr>
              <a:t>A deficiência pode ser superada através da mudança do ambiente físico, atitudinal, comunicacional e social, para permitir que todas as pessoas participem igualmente na sociedade. </a:t>
            </a:r>
            <a:endParaRPr>
              <a:latin typeface="Calibri"/>
              <a:ea typeface="Calibri"/>
              <a:cs typeface="Calibri"/>
              <a:sym typeface="Calibri"/>
            </a:endParaRPr>
          </a:p>
          <a:p>
            <a:pPr marL="0" lvl="0" indent="0" algn="l" rtl="0">
              <a:spcBef>
                <a:spcPts val="0"/>
              </a:spcBef>
              <a:spcAft>
                <a:spcPts val="0"/>
              </a:spcAft>
              <a:buNone/>
            </a:pPr>
            <a:endParaRPr/>
          </a:p>
        </p:txBody>
      </p:sp>
      <p:sp>
        <p:nvSpPr>
          <p:cNvPr id="310" name="Google Shape;310;p30:notes"/>
          <p:cNvSpPr txBox="1">
            <a:spLocks noGrp="1"/>
          </p:cNvSpPr>
          <p:nvPr>
            <p:ph type="sldNum" idx="12"/>
          </p:nvPr>
        </p:nvSpPr>
        <p:spPr>
          <a:xfrm>
            <a:off x="3856737" y="9442154"/>
            <a:ext cx="2950475" cy="49877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p31:notes"/>
          <p:cNvSpPr>
            <a:spLocks noGrp="1" noRot="1" noChangeAspect="1"/>
          </p:cNvSpPr>
          <p:nvPr>
            <p:ph type="sldImg" idx="2"/>
          </p:nvPr>
        </p:nvSpPr>
        <p:spPr>
          <a:xfrm>
            <a:off x="423863" y="1243013"/>
            <a:ext cx="5961062"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7" name="Google Shape;317;p31:notes"/>
          <p:cNvSpPr txBox="1">
            <a:spLocks noGrp="1"/>
          </p:cNvSpPr>
          <p:nvPr>
            <p:ph type="body" idx="1"/>
          </p:nvPr>
        </p:nvSpPr>
        <p:spPr>
          <a:xfrm>
            <a:off x="680879" y="4784070"/>
            <a:ext cx="5447030" cy="3914239"/>
          </a:xfrm>
          <a:prstGeom prst="rect">
            <a:avLst/>
          </a:prstGeom>
          <a:noFill/>
          <a:ln>
            <a:noFill/>
          </a:ln>
        </p:spPr>
        <p:txBody>
          <a:bodyPr spcFirstLastPara="1" wrap="square" lIns="91425" tIns="45700" rIns="91425" bIns="45700" anchor="t" anchorCtr="0">
            <a:noAutofit/>
          </a:bodyPr>
          <a:lstStyle/>
          <a:p>
            <a:pPr marL="342900" marR="60325" lvl="0" indent="-266700" algn="l" rtl="0">
              <a:lnSpc>
                <a:spcPct val="115000"/>
              </a:lnSpc>
              <a:spcBef>
                <a:spcPts val="0"/>
              </a:spcBef>
              <a:spcAft>
                <a:spcPts val="0"/>
              </a:spcAft>
              <a:buClr>
                <a:schemeClr val="dk1"/>
              </a:buClr>
              <a:buSzPts val="1200"/>
              <a:buFont typeface="Noto Sans Symbols"/>
              <a:buNone/>
            </a:pPr>
            <a:endParaRPr>
              <a:solidFill>
                <a:srgbClr val="000000"/>
              </a:solidFill>
              <a:latin typeface="Calibri"/>
              <a:ea typeface="Calibri"/>
              <a:cs typeface="Calibri"/>
              <a:sym typeface="Calibri"/>
            </a:endParaRPr>
          </a:p>
          <a:p>
            <a:pPr marL="0" marR="60325" lvl="0" indent="0" algn="l" rtl="0">
              <a:lnSpc>
                <a:spcPct val="115000"/>
              </a:lnSpc>
              <a:spcBef>
                <a:spcPts val="0"/>
              </a:spcBef>
              <a:spcAft>
                <a:spcPts val="0"/>
              </a:spcAft>
              <a:buNone/>
            </a:pPr>
            <a:r>
              <a:rPr lang="en-GB" b="1" u="sng">
                <a:solidFill>
                  <a:srgbClr val="000000"/>
                </a:solidFill>
                <a:latin typeface="Calibri"/>
                <a:ea typeface="Calibri"/>
                <a:cs typeface="Calibri"/>
                <a:sym typeface="Calibri"/>
              </a:rPr>
              <a:t>Modelo social (continuação)</a:t>
            </a:r>
            <a:endParaRPr/>
          </a:p>
          <a:p>
            <a:pPr marL="342900" marR="60325" lvl="0" indent="-266700" algn="l" rtl="0">
              <a:lnSpc>
                <a:spcPct val="115000"/>
              </a:lnSpc>
              <a:spcBef>
                <a:spcPts val="0"/>
              </a:spcBef>
              <a:spcAft>
                <a:spcPts val="0"/>
              </a:spcAft>
              <a:buClr>
                <a:schemeClr val="dk1"/>
              </a:buClr>
              <a:buSzPts val="1200"/>
              <a:buFont typeface="Noto Sans Symbols"/>
              <a:buNone/>
            </a:pPr>
            <a:endParaRPr>
              <a:solidFill>
                <a:srgbClr val="000000"/>
              </a:solidFill>
              <a:latin typeface="Calibri"/>
              <a:ea typeface="Calibri"/>
              <a:cs typeface="Calibri"/>
              <a:sym typeface="Calibri"/>
            </a:endParaRPr>
          </a:p>
          <a:p>
            <a:pPr marL="342900" marR="60325" lvl="0" indent="-342900" algn="l" rtl="0">
              <a:lnSpc>
                <a:spcPct val="115000"/>
              </a:lnSpc>
              <a:spcBef>
                <a:spcPts val="0"/>
              </a:spcBef>
              <a:spcAft>
                <a:spcPts val="0"/>
              </a:spcAft>
              <a:buClr>
                <a:srgbClr val="000000"/>
              </a:buClr>
              <a:buSzPts val="1200"/>
              <a:buFont typeface="Noto Sans Symbols"/>
              <a:buChar char="⮚"/>
            </a:pPr>
            <a:r>
              <a:rPr lang="en-GB">
                <a:solidFill>
                  <a:srgbClr val="000000"/>
                </a:solidFill>
                <a:latin typeface="Calibri"/>
                <a:ea typeface="Calibri"/>
                <a:cs typeface="Calibri"/>
                <a:sym typeface="Calibri"/>
              </a:rPr>
              <a:t>O modelo social não implica que os serviços de saúde ou sociais não sejam úteis; as pessoas podem precisar e desejar intervenções médicas – por exemplo, para aliviar a dor ou o sofrimento ou para recuperar funções corporais. </a:t>
            </a:r>
            <a:endParaRPr/>
          </a:p>
          <a:p>
            <a:pPr marL="342900" marR="60325" lvl="0" indent="-342900" algn="l" rtl="0">
              <a:lnSpc>
                <a:spcPct val="115000"/>
              </a:lnSpc>
              <a:spcBef>
                <a:spcPts val="0"/>
              </a:spcBef>
              <a:spcAft>
                <a:spcPts val="0"/>
              </a:spcAft>
              <a:buClr>
                <a:srgbClr val="000000"/>
              </a:buClr>
              <a:buSzPts val="1200"/>
              <a:buFont typeface="Noto Sans Symbols"/>
              <a:buChar char="⮚"/>
            </a:pPr>
            <a:r>
              <a:rPr lang="en-GB">
                <a:solidFill>
                  <a:srgbClr val="000000"/>
                </a:solidFill>
                <a:latin typeface="Calibri"/>
                <a:ea typeface="Calibri"/>
                <a:cs typeface="Calibri"/>
                <a:sym typeface="Calibri"/>
              </a:rPr>
              <a:t>No entanto, o modelo social considera as pessoas como um todo, incluindo suas interações com o ambiente. </a:t>
            </a:r>
            <a:endParaRPr/>
          </a:p>
          <a:p>
            <a:pPr marL="342900" marR="60325" lvl="0" indent="-342900" algn="l" rtl="0">
              <a:lnSpc>
                <a:spcPct val="115000"/>
              </a:lnSpc>
              <a:spcBef>
                <a:spcPts val="0"/>
              </a:spcBef>
              <a:spcAft>
                <a:spcPts val="0"/>
              </a:spcAft>
              <a:buClr>
                <a:srgbClr val="000000"/>
              </a:buClr>
              <a:buSzPts val="1200"/>
              <a:buFont typeface="Noto Sans Symbols"/>
              <a:buChar char="⮚"/>
            </a:pPr>
            <a:r>
              <a:rPr lang="en-GB">
                <a:solidFill>
                  <a:srgbClr val="000000"/>
                </a:solidFill>
                <a:latin typeface="Calibri"/>
                <a:ea typeface="Calibri"/>
                <a:cs typeface="Calibri"/>
                <a:sym typeface="Calibri"/>
              </a:rPr>
              <a:t>Dentro do modelo social, a intervenção médica não é um fim em si mesma. É, antes, um meio para apoiar as pessoas a realizarem as atividades que desejam e a participarem na sociedade, se considerarem isso útil. </a:t>
            </a:r>
            <a:endParaRPr/>
          </a:p>
        </p:txBody>
      </p:sp>
      <p:sp>
        <p:nvSpPr>
          <p:cNvPr id="318" name="Google Shape;318;p31:notes"/>
          <p:cNvSpPr txBox="1">
            <a:spLocks noGrp="1"/>
          </p:cNvSpPr>
          <p:nvPr>
            <p:ph type="sldNum" idx="12"/>
          </p:nvPr>
        </p:nvSpPr>
        <p:spPr>
          <a:xfrm>
            <a:off x="3856737" y="9442154"/>
            <a:ext cx="2950475" cy="49877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p32:notes"/>
          <p:cNvSpPr>
            <a:spLocks noGrp="1" noRot="1" noChangeAspect="1"/>
          </p:cNvSpPr>
          <p:nvPr>
            <p:ph type="sldImg" idx="2"/>
          </p:nvPr>
        </p:nvSpPr>
        <p:spPr>
          <a:xfrm>
            <a:off x="423863" y="1243013"/>
            <a:ext cx="5961062"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5" name="Google Shape;325;p32:notes"/>
          <p:cNvSpPr txBox="1">
            <a:spLocks noGrp="1"/>
          </p:cNvSpPr>
          <p:nvPr>
            <p:ph type="body" idx="1"/>
          </p:nvPr>
        </p:nvSpPr>
        <p:spPr>
          <a:xfrm>
            <a:off x="680879" y="4784070"/>
            <a:ext cx="5447030" cy="3914239"/>
          </a:xfrm>
          <a:prstGeom prst="rect">
            <a:avLst/>
          </a:prstGeom>
          <a:noFill/>
          <a:ln>
            <a:noFill/>
          </a:ln>
        </p:spPr>
        <p:txBody>
          <a:bodyPr spcFirstLastPara="1" wrap="square" lIns="91425" tIns="45700" rIns="91425" bIns="45700" anchor="t" anchorCtr="0">
            <a:noAutofit/>
          </a:bodyPr>
          <a:lstStyle/>
          <a:p>
            <a:pPr marL="0" marR="60325" lvl="0" indent="0" algn="l" rtl="0">
              <a:lnSpc>
                <a:spcPct val="115000"/>
              </a:lnSpc>
              <a:spcBef>
                <a:spcPts val="0"/>
              </a:spcBef>
              <a:spcAft>
                <a:spcPts val="0"/>
              </a:spcAft>
              <a:buNone/>
            </a:pPr>
            <a:r>
              <a:rPr lang="en-GB" b="1" u="sng">
                <a:latin typeface="Calibri"/>
                <a:ea typeface="Calibri"/>
                <a:cs typeface="Calibri"/>
                <a:sym typeface="Calibri"/>
              </a:rPr>
              <a:t>Modelo de direitos humanos</a:t>
            </a:r>
            <a:endParaRPr b="1">
              <a:latin typeface="Calibri"/>
              <a:ea typeface="Calibri"/>
              <a:cs typeface="Calibri"/>
              <a:sym typeface="Calibri"/>
            </a:endParaRPr>
          </a:p>
          <a:p>
            <a:pPr marL="0" marR="60325" lvl="0" indent="0" algn="l" rtl="0">
              <a:lnSpc>
                <a:spcPct val="115000"/>
              </a:lnSpc>
              <a:spcBef>
                <a:spcPts val="0"/>
              </a:spcBef>
              <a:spcAft>
                <a:spcPts val="0"/>
              </a:spcAft>
              <a:buNone/>
            </a:pPr>
            <a:r>
              <a:rPr lang="en-GB">
                <a:latin typeface="Calibri"/>
                <a:ea typeface="Calibri"/>
                <a:cs typeface="Calibri"/>
                <a:sym typeface="Calibri"/>
              </a:rPr>
              <a:t> </a:t>
            </a:r>
            <a:endParaRPr>
              <a:latin typeface="Calibri"/>
              <a:ea typeface="Calibri"/>
              <a:cs typeface="Calibri"/>
              <a:sym typeface="Calibri"/>
            </a:endParaRPr>
          </a:p>
          <a:p>
            <a:pPr marL="342900" marR="60325" lvl="0" indent="-342900" algn="l" rtl="0">
              <a:lnSpc>
                <a:spcPct val="115000"/>
              </a:lnSpc>
              <a:spcBef>
                <a:spcPts val="0"/>
              </a:spcBef>
              <a:spcAft>
                <a:spcPts val="0"/>
              </a:spcAft>
              <a:buClr>
                <a:schemeClr val="dk1"/>
              </a:buClr>
              <a:buSzPts val="1200"/>
              <a:buFont typeface="Noto Sans Symbols"/>
              <a:buChar char="∙"/>
            </a:pPr>
            <a:r>
              <a:rPr lang="en-GB"/>
              <a:t>Assim como o modelo social, o modelo de direitos humanos reconhece que a deficiência é causada por muitas barreiras que impedem as pessoas de participar da sociedade em igualdade de condições com as demais.</a:t>
            </a:r>
            <a:endParaRPr/>
          </a:p>
          <a:p>
            <a:pPr marL="342900" marR="60325" lvl="0" indent="-342900" algn="l" rtl="0">
              <a:lnSpc>
                <a:spcPct val="115000"/>
              </a:lnSpc>
              <a:spcBef>
                <a:spcPts val="0"/>
              </a:spcBef>
              <a:spcAft>
                <a:spcPts val="0"/>
              </a:spcAft>
              <a:buClr>
                <a:schemeClr val="dk1"/>
              </a:buClr>
              <a:buSzPts val="1200"/>
              <a:buFont typeface="Noto Sans Symbols"/>
              <a:buChar char="∙"/>
            </a:pPr>
            <a:r>
              <a:rPr lang="en-GB"/>
              <a:t> Mas vai além: o modelo de direitos humanos reconhece que as pessoas com deficiência são iguais às outras e, como tal, têm direitos iguais e oportunidades iguais de participação na sociedade.</a:t>
            </a:r>
            <a:endParaRPr/>
          </a:p>
          <a:p>
            <a:pPr marL="342900" marR="60325" lvl="0" indent="-342900" algn="l" rtl="0">
              <a:lnSpc>
                <a:spcPct val="115000"/>
              </a:lnSpc>
              <a:spcBef>
                <a:spcPts val="0"/>
              </a:spcBef>
              <a:spcAft>
                <a:spcPts val="0"/>
              </a:spcAft>
              <a:buClr>
                <a:schemeClr val="dk1"/>
              </a:buClr>
              <a:buSzPts val="1200"/>
              <a:buFont typeface="Noto Sans Symbols"/>
              <a:buChar char="∙"/>
            </a:pPr>
            <a:r>
              <a:rPr lang="en-GB"/>
              <a:t> As barreiras que impedem as pessoas com deficiência de participar plenamente na sociedade e de gozar de seus direitos são</a:t>
            </a:r>
            <a:r>
              <a:rPr lang="en-GB">
                <a:latin typeface="Calibri"/>
                <a:ea typeface="Calibri"/>
                <a:cs typeface="Calibri"/>
                <a:sym typeface="Calibri"/>
              </a:rPr>
              <a:t> </a:t>
            </a:r>
            <a:r>
              <a:rPr lang="en-GB" b="1">
                <a:latin typeface="Calibri"/>
                <a:ea typeface="Calibri"/>
                <a:cs typeface="Calibri"/>
                <a:sym typeface="Calibri"/>
              </a:rPr>
              <a:t>discriminatórias</a:t>
            </a:r>
            <a:r>
              <a:rPr lang="en-GB">
                <a:latin typeface="Calibri"/>
                <a:ea typeface="Calibri"/>
                <a:cs typeface="Calibri"/>
                <a:sym typeface="Calibri"/>
              </a:rPr>
              <a:t>.</a:t>
            </a:r>
            <a:endParaRPr/>
          </a:p>
          <a:p>
            <a:pPr marL="342900" marR="60325" lvl="0" indent="-266700" algn="l" rtl="0">
              <a:lnSpc>
                <a:spcPct val="115000"/>
              </a:lnSpc>
              <a:spcBef>
                <a:spcPts val="0"/>
              </a:spcBef>
              <a:spcAft>
                <a:spcPts val="0"/>
              </a:spcAft>
              <a:buClr>
                <a:schemeClr val="dk1"/>
              </a:buClr>
              <a:buSzPts val="1200"/>
              <a:buFont typeface="Noto Sans Symbols"/>
              <a:buNone/>
            </a:pPr>
            <a:endParaRPr b="1">
              <a:latin typeface="Calibri"/>
              <a:ea typeface="Calibri"/>
              <a:cs typeface="Calibri"/>
              <a:sym typeface="Calibri"/>
            </a:endParaRPr>
          </a:p>
          <a:p>
            <a:pPr marL="342900" marR="60325" lvl="0" indent="-342900" algn="l" rtl="0">
              <a:lnSpc>
                <a:spcPct val="115000"/>
              </a:lnSpc>
              <a:spcBef>
                <a:spcPts val="0"/>
              </a:spcBef>
              <a:spcAft>
                <a:spcPts val="0"/>
              </a:spcAft>
              <a:buClr>
                <a:schemeClr val="dk1"/>
              </a:buClr>
              <a:buSzPts val="1200"/>
              <a:buFont typeface="Noto Sans Symbols"/>
              <a:buChar char="⮚"/>
            </a:pPr>
            <a:r>
              <a:rPr lang="en-GB" b="1"/>
              <a:t>Portanto, as pessoas com deficiência têm o direito de remover essas barreiras e podem reivindicar seus direitos. Essa é a principal diferença entre o modelo de direitos humanos e o modelo social.</a:t>
            </a:r>
            <a:endParaRPr b="1"/>
          </a:p>
        </p:txBody>
      </p:sp>
      <p:sp>
        <p:nvSpPr>
          <p:cNvPr id="326" name="Google Shape;326;p32:notes"/>
          <p:cNvSpPr txBox="1">
            <a:spLocks noGrp="1"/>
          </p:cNvSpPr>
          <p:nvPr>
            <p:ph type="sldNum" idx="12"/>
          </p:nvPr>
        </p:nvSpPr>
        <p:spPr>
          <a:xfrm>
            <a:off x="3856737" y="9442154"/>
            <a:ext cx="2950475" cy="49877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p33:notes"/>
          <p:cNvSpPr>
            <a:spLocks noGrp="1" noRot="1" noChangeAspect="1"/>
          </p:cNvSpPr>
          <p:nvPr>
            <p:ph type="sldImg" idx="2"/>
          </p:nvPr>
        </p:nvSpPr>
        <p:spPr>
          <a:xfrm>
            <a:off x="423863" y="1243013"/>
            <a:ext cx="5961062"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3" name="Google Shape;333;p33:notes"/>
          <p:cNvSpPr txBox="1">
            <a:spLocks noGrp="1"/>
          </p:cNvSpPr>
          <p:nvPr>
            <p:ph type="body" idx="1"/>
          </p:nvPr>
        </p:nvSpPr>
        <p:spPr>
          <a:xfrm>
            <a:off x="680879" y="4784070"/>
            <a:ext cx="5447030" cy="3914239"/>
          </a:xfrm>
          <a:prstGeom prst="rect">
            <a:avLst/>
          </a:prstGeom>
          <a:noFill/>
          <a:ln>
            <a:noFill/>
          </a:ln>
        </p:spPr>
        <p:txBody>
          <a:bodyPr spcFirstLastPara="1" wrap="square" lIns="91425" tIns="45700" rIns="91425" bIns="45700" anchor="t" anchorCtr="0">
            <a:noAutofit/>
          </a:bodyPr>
          <a:lstStyle/>
          <a:p>
            <a:pPr marL="0" marR="60325" lvl="0" indent="0" algn="l" rtl="0">
              <a:lnSpc>
                <a:spcPct val="115000"/>
              </a:lnSpc>
              <a:spcBef>
                <a:spcPts val="0"/>
              </a:spcBef>
              <a:spcAft>
                <a:spcPts val="0"/>
              </a:spcAft>
              <a:buNone/>
            </a:pPr>
            <a:r>
              <a:rPr lang="en-GB" b="1" u="sng">
                <a:latin typeface="Calibri"/>
                <a:ea typeface="Calibri"/>
                <a:cs typeface="Calibri"/>
                <a:sym typeface="Calibri"/>
              </a:rPr>
              <a:t>Modelo de direitos humanos (continuação)</a:t>
            </a:r>
            <a:endParaRPr/>
          </a:p>
          <a:p>
            <a:pPr marL="0" marR="60325" lvl="0" indent="0" algn="l" rtl="0">
              <a:lnSpc>
                <a:spcPct val="115000"/>
              </a:lnSpc>
              <a:spcBef>
                <a:spcPts val="0"/>
              </a:spcBef>
              <a:spcAft>
                <a:spcPts val="0"/>
              </a:spcAft>
              <a:buNone/>
            </a:pPr>
            <a:endParaRPr>
              <a:latin typeface="Calibri"/>
              <a:ea typeface="Calibri"/>
              <a:cs typeface="Calibri"/>
              <a:sym typeface="Calibri"/>
            </a:endParaRPr>
          </a:p>
          <a:p>
            <a:pPr marL="171450" marR="60325" lvl="0" indent="-171450" algn="l" rtl="0">
              <a:lnSpc>
                <a:spcPct val="115000"/>
              </a:lnSpc>
              <a:spcBef>
                <a:spcPts val="0"/>
              </a:spcBef>
              <a:spcAft>
                <a:spcPts val="0"/>
              </a:spcAft>
              <a:buClr>
                <a:schemeClr val="dk1"/>
              </a:buClr>
              <a:buSzPts val="1200"/>
              <a:buFont typeface="Arial"/>
              <a:buChar char="•"/>
            </a:pPr>
            <a:r>
              <a:rPr lang="en-GB">
                <a:latin typeface="Calibri"/>
                <a:ea typeface="Calibri"/>
                <a:cs typeface="Calibri"/>
                <a:sym typeface="Calibri"/>
              </a:rPr>
              <a:t>Assim como o modelo social, o modelo dos direitos humanos não significa que os serviços de saúde não sejam úteis. </a:t>
            </a:r>
            <a:endParaRPr/>
          </a:p>
          <a:p>
            <a:pPr marL="171450" marR="60325" lvl="0" indent="-171450" algn="l" rtl="0">
              <a:lnSpc>
                <a:spcPct val="115000"/>
              </a:lnSpc>
              <a:spcBef>
                <a:spcPts val="0"/>
              </a:spcBef>
              <a:spcAft>
                <a:spcPts val="0"/>
              </a:spcAft>
              <a:buClr>
                <a:schemeClr val="dk1"/>
              </a:buClr>
              <a:buSzPts val="1200"/>
              <a:buFont typeface="Arial"/>
              <a:buChar char="•"/>
            </a:pPr>
            <a:r>
              <a:rPr lang="en-GB">
                <a:latin typeface="Calibri"/>
                <a:ea typeface="Calibri"/>
                <a:cs typeface="Calibri"/>
                <a:sym typeface="Calibri"/>
              </a:rPr>
              <a:t>As pessoas devem ter o direito de acessar serviços de saúde de qualidade com base em seu consentimento livre e informado.</a:t>
            </a:r>
            <a:endParaRPr/>
          </a:p>
        </p:txBody>
      </p:sp>
      <p:sp>
        <p:nvSpPr>
          <p:cNvPr id="334" name="Google Shape;334;p33:notes"/>
          <p:cNvSpPr txBox="1">
            <a:spLocks noGrp="1"/>
          </p:cNvSpPr>
          <p:nvPr>
            <p:ph type="sldNum" idx="12"/>
          </p:nvPr>
        </p:nvSpPr>
        <p:spPr>
          <a:xfrm>
            <a:off x="3856737" y="9442154"/>
            <a:ext cx="2950475" cy="49877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p34:notes"/>
          <p:cNvSpPr>
            <a:spLocks noGrp="1" noRot="1" noChangeAspect="1"/>
          </p:cNvSpPr>
          <p:nvPr>
            <p:ph type="sldImg" idx="2"/>
          </p:nvPr>
        </p:nvSpPr>
        <p:spPr>
          <a:xfrm>
            <a:off x="423863" y="1243013"/>
            <a:ext cx="5961062"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1" name="Google Shape;341;p34:notes"/>
          <p:cNvSpPr txBox="1">
            <a:spLocks noGrp="1"/>
          </p:cNvSpPr>
          <p:nvPr>
            <p:ph type="body" idx="1"/>
          </p:nvPr>
        </p:nvSpPr>
        <p:spPr>
          <a:xfrm>
            <a:off x="680879" y="4784070"/>
            <a:ext cx="5447030" cy="3914239"/>
          </a:xfrm>
          <a:prstGeom prst="rect">
            <a:avLst/>
          </a:prstGeom>
          <a:noFill/>
          <a:ln>
            <a:noFill/>
          </a:ln>
        </p:spPr>
        <p:txBody>
          <a:bodyPr spcFirstLastPara="1" wrap="square" lIns="91425" tIns="45700" rIns="91425" bIns="45700" anchor="t" anchorCtr="0">
            <a:noAutofit/>
          </a:bodyPr>
          <a:lstStyle/>
          <a:p>
            <a:pPr marL="171450" marR="60325" lvl="0" indent="-171450" algn="l" rtl="0">
              <a:lnSpc>
                <a:spcPct val="115000"/>
              </a:lnSpc>
              <a:spcBef>
                <a:spcPts val="0"/>
              </a:spcBef>
              <a:spcAft>
                <a:spcPts val="0"/>
              </a:spcAft>
              <a:buClr>
                <a:schemeClr val="dk1"/>
              </a:buClr>
              <a:buSzPts val="1200"/>
              <a:buFont typeface="Arial"/>
              <a:buChar char="•"/>
            </a:pPr>
            <a:r>
              <a:rPr lang="en-GB">
                <a:latin typeface="Calibri"/>
                <a:ea typeface="Calibri"/>
                <a:cs typeface="Calibri"/>
                <a:sym typeface="Calibri"/>
              </a:rPr>
              <a:t>Os modelos descritos acima são teóricos e não são necessariamente representativos da prática de indivíduos ou organizações. </a:t>
            </a:r>
            <a:endParaRPr/>
          </a:p>
          <a:p>
            <a:pPr marL="171450" marR="60325" lvl="0" indent="-95250" algn="l" rtl="0">
              <a:lnSpc>
                <a:spcPct val="115000"/>
              </a:lnSpc>
              <a:spcBef>
                <a:spcPts val="0"/>
              </a:spcBef>
              <a:spcAft>
                <a:spcPts val="0"/>
              </a:spcAft>
              <a:buClr>
                <a:schemeClr val="dk1"/>
              </a:buClr>
              <a:buSzPts val="1200"/>
              <a:buFont typeface="Arial"/>
              <a:buNone/>
            </a:pPr>
            <a:endParaRPr>
              <a:latin typeface="Calibri"/>
              <a:ea typeface="Calibri"/>
              <a:cs typeface="Calibri"/>
              <a:sym typeface="Calibri"/>
            </a:endParaRPr>
          </a:p>
          <a:p>
            <a:pPr marL="171450" marR="60325" lvl="0" indent="-171450" algn="l" rtl="0">
              <a:lnSpc>
                <a:spcPct val="115000"/>
              </a:lnSpc>
              <a:spcBef>
                <a:spcPts val="0"/>
              </a:spcBef>
              <a:spcAft>
                <a:spcPts val="0"/>
              </a:spcAft>
              <a:buClr>
                <a:schemeClr val="dk1"/>
              </a:buClr>
              <a:buSzPts val="1200"/>
              <a:buFont typeface="Arial"/>
              <a:buChar char="•"/>
            </a:pPr>
            <a:r>
              <a:rPr lang="en-GB">
                <a:latin typeface="Calibri"/>
                <a:ea typeface="Calibri"/>
                <a:cs typeface="Calibri"/>
                <a:sym typeface="Calibri"/>
              </a:rPr>
              <a:t>Os termos “modelo médico” e “modelo de caridade” não se referem aos setores médico ou de caridade como tais, mas às maneiras como a sociedade pode ver as pessoas com deficiência. </a:t>
            </a:r>
            <a:endParaRPr/>
          </a:p>
          <a:p>
            <a:pPr marL="628650" marR="60325" lvl="1" indent="-171450" algn="l" rtl="0">
              <a:lnSpc>
                <a:spcPct val="115000"/>
              </a:lnSpc>
              <a:spcBef>
                <a:spcPts val="0"/>
              </a:spcBef>
              <a:spcAft>
                <a:spcPts val="0"/>
              </a:spcAft>
              <a:buClr>
                <a:schemeClr val="dk1"/>
              </a:buClr>
              <a:buSzPts val="1200"/>
              <a:buFont typeface="Arial"/>
              <a:buChar char="•"/>
            </a:pPr>
            <a:r>
              <a:rPr lang="en-GB">
                <a:latin typeface="Calibri"/>
                <a:ea typeface="Calibri"/>
                <a:cs typeface="Calibri"/>
                <a:sym typeface="Calibri"/>
              </a:rPr>
              <a:t>As pessoas que trabalham em instituições de caridade podem adotar um modelo social ou de direitos humanos em sua prática e buscar apoiar o empoderamento das pessoas. Da mesma forma, as pessoas que trabalham no contexto da saúde podem ver suas práticas como parte do modelo social e respeitar os direitos humanos. </a:t>
            </a:r>
            <a:endParaRPr/>
          </a:p>
        </p:txBody>
      </p:sp>
      <p:sp>
        <p:nvSpPr>
          <p:cNvPr id="342" name="Google Shape;342;p34:notes"/>
          <p:cNvSpPr txBox="1">
            <a:spLocks noGrp="1"/>
          </p:cNvSpPr>
          <p:nvPr>
            <p:ph type="sldNum" idx="12"/>
          </p:nvPr>
        </p:nvSpPr>
        <p:spPr>
          <a:xfrm>
            <a:off x="3856737" y="9442154"/>
            <a:ext cx="2950475" cy="49877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p35:notes"/>
          <p:cNvSpPr>
            <a:spLocks noGrp="1" noRot="1" noChangeAspect="1"/>
          </p:cNvSpPr>
          <p:nvPr>
            <p:ph type="sldImg" idx="2"/>
          </p:nvPr>
        </p:nvSpPr>
        <p:spPr>
          <a:xfrm>
            <a:off x="423863" y="1243013"/>
            <a:ext cx="5961062"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8" name="Google Shape;348;p35:notes"/>
          <p:cNvSpPr txBox="1">
            <a:spLocks noGrp="1"/>
          </p:cNvSpPr>
          <p:nvPr>
            <p:ph type="body" idx="1"/>
          </p:nvPr>
        </p:nvSpPr>
        <p:spPr>
          <a:xfrm>
            <a:off x="680879" y="4784070"/>
            <a:ext cx="5447030" cy="3914239"/>
          </a:xfrm>
          <a:prstGeom prst="rect">
            <a:avLst/>
          </a:prstGeom>
          <a:noFill/>
          <a:ln>
            <a:noFill/>
          </a:ln>
        </p:spPr>
        <p:txBody>
          <a:bodyPr spcFirstLastPara="1" wrap="square" lIns="91425" tIns="45700" rIns="91425" bIns="45700" anchor="t" anchorCtr="0">
            <a:noAutofit/>
          </a:bodyPr>
          <a:lstStyle/>
          <a:p>
            <a:pPr marL="171450" marR="60325" lvl="0" indent="-171450" algn="l" rtl="0">
              <a:lnSpc>
                <a:spcPct val="115000"/>
              </a:lnSpc>
              <a:spcBef>
                <a:spcPts val="0"/>
              </a:spcBef>
              <a:spcAft>
                <a:spcPts val="0"/>
              </a:spcAft>
              <a:buClr>
                <a:schemeClr val="dk1"/>
              </a:buClr>
              <a:buSzPts val="1200"/>
              <a:buFont typeface="Arial"/>
              <a:buChar char="•"/>
            </a:pPr>
            <a:r>
              <a:rPr lang="en-GB"/>
              <a:t>Muitas vezes, as pessoas se referem ao “modelo biopsicossocial” no campo da saúde mental. Este modelo dá igual ênfase aos aspectos biológicos, psicológicos e sociais da saúde mental</a:t>
            </a:r>
            <a:r>
              <a:rPr lang="en-GB">
                <a:latin typeface="Calibri"/>
                <a:ea typeface="Calibri"/>
                <a:cs typeface="Calibri"/>
                <a:sym typeface="Calibri"/>
              </a:rPr>
              <a:t> </a:t>
            </a:r>
            <a:endParaRPr/>
          </a:p>
          <a:p>
            <a:pPr marL="171450" marR="60325" lvl="0" indent="-171450" algn="l" rtl="0">
              <a:lnSpc>
                <a:spcPct val="115000"/>
              </a:lnSpc>
              <a:spcBef>
                <a:spcPts val="0"/>
              </a:spcBef>
              <a:spcAft>
                <a:spcPts val="0"/>
              </a:spcAft>
              <a:buClr>
                <a:schemeClr val="dk1"/>
              </a:buClr>
              <a:buSzPts val="1200"/>
              <a:buFont typeface="Arial"/>
              <a:buChar char="•"/>
            </a:pPr>
            <a:r>
              <a:rPr lang="en-GB"/>
              <a:t>Abordar todos esses elementos é importante, mas isso deve ser feito dentro da estrutura do modelo de direitos humanos.</a:t>
            </a:r>
            <a:endParaRPr/>
          </a:p>
          <a:p>
            <a:pPr marL="628650" marR="60325" lvl="1" indent="-171450" algn="l" rtl="0">
              <a:lnSpc>
                <a:spcPct val="115000"/>
              </a:lnSpc>
              <a:spcBef>
                <a:spcPts val="0"/>
              </a:spcBef>
              <a:spcAft>
                <a:spcPts val="0"/>
              </a:spcAft>
              <a:buClr>
                <a:schemeClr val="dk1"/>
              </a:buClr>
              <a:buSzPts val="1200"/>
              <a:buFont typeface="Arial"/>
              <a:buChar char="•"/>
            </a:pPr>
            <a:r>
              <a:rPr lang="en-GB">
                <a:latin typeface="Calibri"/>
                <a:ea typeface="Calibri"/>
                <a:cs typeface="Calibri"/>
                <a:sym typeface="Calibri"/>
              </a:rPr>
              <a:t>Muitas vezes, os profissionais categorizam suas práticas dentro do modelo biopsicossocial, mas, na realidade, eles trabalham dentro da estrutura do modelo médico ou de caridade. </a:t>
            </a:r>
            <a:endParaRPr/>
          </a:p>
        </p:txBody>
      </p:sp>
      <p:sp>
        <p:nvSpPr>
          <p:cNvPr id="349" name="Google Shape;349;p35:notes"/>
          <p:cNvSpPr txBox="1">
            <a:spLocks noGrp="1"/>
          </p:cNvSpPr>
          <p:nvPr>
            <p:ph type="sldNum" idx="12"/>
          </p:nvPr>
        </p:nvSpPr>
        <p:spPr>
          <a:xfrm>
            <a:off x="3856737" y="9442154"/>
            <a:ext cx="2950475" cy="49877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p36:notes"/>
          <p:cNvSpPr>
            <a:spLocks noGrp="1" noRot="1" noChangeAspect="1"/>
          </p:cNvSpPr>
          <p:nvPr>
            <p:ph type="sldImg" idx="2"/>
          </p:nvPr>
        </p:nvSpPr>
        <p:spPr>
          <a:xfrm>
            <a:off x="423863" y="1243013"/>
            <a:ext cx="5961062"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5" name="Google Shape;355;p36:notes"/>
          <p:cNvSpPr txBox="1">
            <a:spLocks noGrp="1"/>
          </p:cNvSpPr>
          <p:nvPr>
            <p:ph type="body" idx="1"/>
          </p:nvPr>
        </p:nvSpPr>
        <p:spPr>
          <a:xfrm>
            <a:off x="393762" y="4784070"/>
            <a:ext cx="5734148" cy="4438234"/>
          </a:xfrm>
          <a:prstGeom prst="rect">
            <a:avLst/>
          </a:prstGeom>
          <a:noFill/>
          <a:ln>
            <a:noFill/>
          </a:ln>
        </p:spPr>
        <p:txBody>
          <a:bodyPr spcFirstLastPara="1" wrap="square" lIns="91425" tIns="45700" rIns="91425" bIns="45700" anchor="t" anchorCtr="0">
            <a:noAutofit/>
          </a:bodyPr>
          <a:lstStyle/>
          <a:p>
            <a:pPr marL="0" marR="60325" lvl="0" indent="0" algn="l" rtl="0">
              <a:lnSpc>
                <a:spcPct val="115000"/>
              </a:lnSpc>
              <a:spcBef>
                <a:spcPts val="0"/>
              </a:spcBef>
              <a:spcAft>
                <a:spcPts val="0"/>
              </a:spcAft>
              <a:buNone/>
            </a:pPr>
            <a:r>
              <a:rPr lang="en-GB">
                <a:latin typeface="Calibri"/>
                <a:ea typeface="Calibri"/>
                <a:cs typeface="Calibri"/>
                <a:sym typeface="Calibri"/>
              </a:rPr>
              <a:t>Mostre aos participantes os três vídeos a seguir, que ilustram a importância de uma abordagem baseada nos direitos humanos em relação à deficiência.</a:t>
            </a:r>
            <a:endParaRPr/>
          </a:p>
          <a:p>
            <a:pPr marL="171450" marR="60325" lvl="0" indent="-171450" algn="l" rtl="0">
              <a:lnSpc>
                <a:spcPct val="115000"/>
              </a:lnSpc>
              <a:spcBef>
                <a:spcPts val="600"/>
              </a:spcBef>
              <a:spcAft>
                <a:spcPts val="0"/>
              </a:spcAft>
              <a:buClr>
                <a:schemeClr val="dk1"/>
              </a:buClr>
              <a:buSzPts val="1200"/>
              <a:buFont typeface="Arial"/>
              <a:buChar char="•"/>
            </a:pPr>
            <a:r>
              <a:rPr lang="en-GB">
                <a:latin typeface="Calibri"/>
                <a:ea typeface="Calibri"/>
                <a:cs typeface="Calibri"/>
                <a:sym typeface="Calibri"/>
              </a:rPr>
              <a:t>Discursos do Sr. Craig Mokhiber, Diretor do Escritório de Nova York do Alto Comissariado para os Direitos Humanos, no evento “Hora de agir pela saúde mental global – Ganhando impulso na área da saúde mental na era dos ODS”, durante a 73ª Sessão da Assembleia Geral da ONU</a:t>
            </a:r>
            <a:endParaRPr/>
          </a:p>
          <a:p>
            <a:pPr marL="171450" marR="60325" lvl="0" indent="-171450" algn="l" rtl="0">
              <a:lnSpc>
                <a:spcPct val="115000"/>
              </a:lnSpc>
              <a:spcBef>
                <a:spcPts val="600"/>
              </a:spcBef>
              <a:spcAft>
                <a:spcPts val="0"/>
              </a:spcAft>
              <a:buClr>
                <a:schemeClr val="dk1"/>
              </a:buClr>
              <a:buSzPts val="1200"/>
              <a:buFont typeface="Arial"/>
              <a:buChar char="•"/>
            </a:pPr>
            <a:r>
              <a:rPr lang="en-GB">
                <a:latin typeface="Calibri"/>
                <a:ea typeface="Calibri"/>
                <a:cs typeface="Calibri"/>
                <a:sym typeface="Calibri"/>
              </a:rPr>
              <a:t>https://www.youtube.com/watch?v=H2AmCDDAJ4c&amp;feature=youtu.be (acess</a:t>
            </a:r>
            <a:r>
              <a:rPr lang="en-GB"/>
              <a:t>o </a:t>
            </a:r>
            <a:r>
              <a:rPr lang="en-GB">
                <a:latin typeface="Calibri"/>
                <a:ea typeface="Calibri"/>
                <a:cs typeface="Calibri"/>
                <a:sym typeface="Calibri"/>
              </a:rPr>
              <a:t>em 9 de abril de 2019).</a:t>
            </a:r>
            <a:endParaRPr/>
          </a:p>
          <a:p>
            <a:pPr marL="171450" marR="60325" lvl="0" indent="-171450" algn="l" rtl="0">
              <a:lnSpc>
                <a:spcPct val="115000"/>
              </a:lnSpc>
              <a:spcBef>
                <a:spcPts val="600"/>
              </a:spcBef>
              <a:spcAft>
                <a:spcPts val="0"/>
              </a:spcAft>
              <a:buClr>
                <a:schemeClr val="dk1"/>
              </a:buClr>
              <a:buSzPts val="1200"/>
              <a:buFont typeface="Arial"/>
              <a:buChar char="•"/>
            </a:pPr>
            <a:r>
              <a:rPr lang="en-GB">
                <a:latin typeface="Calibri"/>
                <a:ea typeface="Calibri"/>
                <a:cs typeface="Calibri"/>
                <a:sym typeface="Calibri"/>
              </a:rPr>
              <a:t>No More Barriers, BC Self Advocacy Foundation (2:13) https://youtu.be/nX7slb9ACX0 (2:13) (</a:t>
            </a:r>
            <a:r>
              <a:rPr lang="en-GB"/>
              <a:t>acesso</a:t>
            </a:r>
            <a:r>
              <a:rPr lang="en-GB">
                <a:latin typeface="Calibri"/>
                <a:ea typeface="Calibri"/>
                <a:cs typeface="Calibri"/>
                <a:sym typeface="Calibri"/>
              </a:rPr>
              <a:t> em 9 de abril de 2019).</a:t>
            </a:r>
            <a:endParaRPr/>
          </a:p>
          <a:p>
            <a:pPr marL="171450" marR="60325" lvl="0" indent="-171450" algn="l" rtl="0">
              <a:lnSpc>
                <a:spcPct val="115000"/>
              </a:lnSpc>
              <a:spcBef>
                <a:spcPts val="600"/>
              </a:spcBef>
              <a:spcAft>
                <a:spcPts val="0"/>
              </a:spcAft>
              <a:buClr>
                <a:schemeClr val="dk1"/>
              </a:buClr>
              <a:buSzPts val="1200"/>
              <a:buFont typeface="Arial"/>
              <a:buChar char="•"/>
            </a:pPr>
            <a:r>
              <a:rPr lang="en-GB">
                <a:latin typeface="Calibri"/>
                <a:ea typeface="Calibri"/>
                <a:cs typeface="Calibri"/>
                <a:sym typeface="Calibri"/>
              </a:rPr>
              <a:t>Direitos humanos, envelhecimento e demência: desafiando as práticas atuais, por Kate Swaffer (6:39) https://youtu.be/MdnobJo8AkM (</a:t>
            </a:r>
            <a:r>
              <a:rPr lang="en-GB"/>
              <a:t>acesso</a:t>
            </a:r>
            <a:r>
              <a:rPr lang="en-GB">
                <a:latin typeface="Calibri"/>
                <a:ea typeface="Calibri"/>
                <a:cs typeface="Calibri"/>
                <a:sym typeface="Calibri"/>
              </a:rPr>
              <a:t> em 9 de abril de 2019).</a:t>
            </a:r>
            <a:endParaRPr/>
          </a:p>
        </p:txBody>
      </p:sp>
      <p:sp>
        <p:nvSpPr>
          <p:cNvPr id="356" name="Google Shape;356;p36:notes"/>
          <p:cNvSpPr txBox="1">
            <a:spLocks noGrp="1"/>
          </p:cNvSpPr>
          <p:nvPr>
            <p:ph type="sldNum" idx="12"/>
          </p:nvPr>
        </p:nvSpPr>
        <p:spPr>
          <a:xfrm>
            <a:off x="3856737" y="9442154"/>
            <a:ext cx="2950475" cy="49877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p37:notes"/>
          <p:cNvSpPr>
            <a:spLocks noGrp="1" noRot="1" noChangeAspect="1"/>
          </p:cNvSpPr>
          <p:nvPr>
            <p:ph type="sldImg" idx="2"/>
          </p:nvPr>
        </p:nvSpPr>
        <p:spPr>
          <a:xfrm>
            <a:off x="423863" y="1243013"/>
            <a:ext cx="5961062"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2" name="Google Shape;362;p37:notes"/>
          <p:cNvSpPr txBox="1">
            <a:spLocks noGrp="1"/>
          </p:cNvSpPr>
          <p:nvPr>
            <p:ph type="body" idx="1"/>
          </p:nvPr>
        </p:nvSpPr>
        <p:spPr>
          <a:xfrm>
            <a:off x="680879" y="4784070"/>
            <a:ext cx="5447030" cy="3914239"/>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GB" b="1">
                <a:latin typeface="Calibri"/>
                <a:ea typeface="Calibri"/>
                <a:cs typeface="Calibri"/>
                <a:sym typeface="Calibri"/>
              </a:rPr>
              <a:t>A tabela a seguir apresenta exemplos de como os diferentes modelos funcionam na prática.</a:t>
            </a:r>
            <a:endParaRPr/>
          </a:p>
          <a:p>
            <a:pPr marL="0" lvl="0" indent="0" algn="l" rtl="0">
              <a:lnSpc>
                <a:spcPct val="115000"/>
              </a:lnSpc>
              <a:spcBef>
                <a:spcPts val="1000"/>
              </a:spcBef>
              <a:spcAft>
                <a:spcPts val="0"/>
              </a:spcAft>
              <a:buNone/>
            </a:pPr>
            <a:r>
              <a:rPr lang="en-GB" b="0">
                <a:latin typeface="Calibri"/>
                <a:ea typeface="Calibri"/>
                <a:cs typeface="Calibri"/>
                <a:sym typeface="Calibri"/>
              </a:rPr>
              <a:t>O facilitador pode escolher 3 ou 4 exemplos como os mais relevantes para o grupo de participantes.</a:t>
            </a:r>
            <a:endParaRPr b="0"/>
          </a:p>
        </p:txBody>
      </p:sp>
      <p:sp>
        <p:nvSpPr>
          <p:cNvPr id="363" name="Google Shape;363;p37:notes"/>
          <p:cNvSpPr txBox="1">
            <a:spLocks noGrp="1"/>
          </p:cNvSpPr>
          <p:nvPr>
            <p:ph type="sldNum" idx="12"/>
          </p:nvPr>
        </p:nvSpPr>
        <p:spPr>
          <a:xfrm>
            <a:off x="3856737" y="9442154"/>
            <a:ext cx="2950475" cy="49877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p38:notes"/>
          <p:cNvSpPr>
            <a:spLocks noGrp="1" noRot="1" noChangeAspect="1"/>
          </p:cNvSpPr>
          <p:nvPr>
            <p:ph type="sldImg" idx="2"/>
          </p:nvPr>
        </p:nvSpPr>
        <p:spPr>
          <a:xfrm>
            <a:off x="423863" y="1243013"/>
            <a:ext cx="5961062"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1" name="Google Shape;371;p38:notes"/>
          <p:cNvSpPr txBox="1">
            <a:spLocks noGrp="1"/>
          </p:cNvSpPr>
          <p:nvPr>
            <p:ph type="body" idx="1"/>
          </p:nvPr>
        </p:nvSpPr>
        <p:spPr>
          <a:xfrm>
            <a:off x="680879" y="4784070"/>
            <a:ext cx="5447030" cy="3914239"/>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GB" b="1">
                <a:solidFill>
                  <a:srgbClr val="000000"/>
                </a:solidFill>
                <a:latin typeface="Calibri"/>
                <a:ea typeface="Calibri"/>
                <a:cs typeface="Calibri"/>
                <a:sym typeface="Calibri"/>
              </a:rPr>
              <a:t>A tabela apresenta exemplos de como os diferentes modelos funcionam na prática.</a:t>
            </a:r>
            <a:endParaRPr/>
          </a:p>
          <a:p>
            <a:pPr marL="0" lvl="0" indent="0" algn="l" rtl="0">
              <a:lnSpc>
                <a:spcPct val="115000"/>
              </a:lnSpc>
              <a:spcBef>
                <a:spcPts val="1000"/>
              </a:spcBef>
              <a:spcAft>
                <a:spcPts val="0"/>
              </a:spcAft>
              <a:buNone/>
            </a:pPr>
            <a:r>
              <a:rPr lang="en-GB" b="0">
                <a:solidFill>
                  <a:srgbClr val="000000"/>
                </a:solidFill>
                <a:latin typeface="Calibri"/>
                <a:ea typeface="Calibri"/>
                <a:cs typeface="Calibri"/>
                <a:sym typeface="Calibri"/>
              </a:rPr>
              <a:t>O facilitador pode escolher 3 ou 4 exemplos como os mais relevantes para o grupo de participantes.</a:t>
            </a:r>
            <a:endParaRPr b="0"/>
          </a:p>
        </p:txBody>
      </p:sp>
      <p:sp>
        <p:nvSpPr>
          <p:cNvPr id="372" name="Google Shape;372;p38:notes"/>
          <p:cNvSpPr txBox="1">
            <a:spLocks noGrp="1"/>
          </p:cNvSpPr>
          <p:nvPr>
            <p:ph type="sldNum" idx="12"/>
          </p:nvPr>
        </p:nvSpPr>
        <p:spPr>
          <a:xfrm>
            <a:off x="3856737" y="9442154"/>
            <a:ext cx="2950475" cy="49877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38</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p39:notes"/>
          <p:cNvSpPr>
            <a:spLocks noGrp="1" noRot="1" noChangeAspect="1"/>
          </p:cNvSpPr>
          <p:nvPr>
            <p:ph type="sldImg" idx="2"/>
          </p:nvPr>
        </p:nvSpPr>
        <p:spPr>
          <a:xfrm>
            <a:off x="423863" y="1243013"/>
            <a:ext cx="5961062"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9" name="Google Shape;379;p39:notes"/>
          <p:cNvSpPr txBox="1">
            <a:spLocks noGrp="1"/>
          </p:cNvSpPr>
          <p:nvPr>
            <p:ph type="body" idx="1"/>
          </p:nvPr>
        </p:nvSpPr>
        <p:spPr>
          <a:xfrm>
            <a:off x="680879" y="4784070"/>
            <a:ext cx="5447030" cy="3914239"/>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GB" b="1">
                <a:solidFill>
                  <a:srgbClr val="000000"/>
                </a:solidFill>
                <a:latin typeface="Calibri"/>
                <a:ea typeface="Calibri"/>
                <a:cs typeface="Calibri"/>
                <a:sym typeface="Calibri"/>
              </a:rPr>
              <a:t>A tabela apresenta exemplos de como os diferentes modelos funcionam na prática.</a:t>
            </a:r>
            <a:endParaRPr/>
          </a:p>
          <a:p>
            <a:pPr marL="0" lvl="0" indent="0" algn="l" rtl="0">
              <a:lnSpc>
                <a:spcPct val="115000"/>
              </a:lnSpc>
              <a:spcBef>
                <a:spcPts val="1000"/>
              </a:spcBef>
              <a:spcAft>
                <a:spcPts val="0"/>
              </a:spcAft>
              <a:buNone/>
            </a:pPr>
            <a:r>
              <a:rPr lang="en-GB" b="0">
                <a:solidFill>
                  <a:srgbClr val="000000"/>
                </a:solidFill>
                <a:latin typeface="Calibri"/>
                <a:ea typeface="Calibri"/>
                <a:cs typeface="Calibri"/>
                <a:sym typeface="Calibri"/>
              </a:rPr>
              <a:t>O facilitador pode escolher 3 ou 4 exemplos como os mais relevantes para o grupo de participantes.</a:t>
            </a:r>
            <a:endParaRPr b="0"/>
          </a:p>
        </p:txBody>
      </p:sp>
      <p:sp>
        <p:nvSpPr>
          <p:cNvPr id="380" name="Google Shape;380;p39:notes"/>
          <p:cNvSpPr txBox="1">
            <a:spLocks noGrp="1"/>
          </p:cNvSpPr>
          <p:nvPr>
            <p:ph type="sldNum" idx="12"/>
          </p:nvPr>
        </p:nvSpPr>
        <p:spPr>
          <a:xfrm>
            <a:off x="3856737" y="9442154"/>
            <a:ext cx="2950475" cy="49877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39</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4:notes"/>
          <p:cNvSpPr>
            <a:spLocks noGrp="1" noRot="1" noChangeAspect="1"/>
          </p:cNvSpPr>
          <p:nvPr>
            <p:ph type="sldImg" idx="2"/>
          </p:nvPr>
        </p:nvSpPr>
        <p:spPr>
          <a:xfrm>
            <a:off x="788988" y="398463"/>
            <a:ext cx="5230812" cy="29432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 name="Google Shape;100;p4:notes"/>
          <p:cNvSpPr txBox="1">
            <a:spLocks noGrp="1"/>
          </p:cNvSpPr>
          <p:nvPr>
            <p:ph type="body" idx="1"/>
          </p:nvPr>
        </p:nvSpPr>
        <p:spPr>
          <a:xfrm>
            <a:off x="462455" y="3340911"/>
            <a:ext cx="6085490" cy="638115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900" b="1"/>
              <a:t>Nota preliminar sobre a linguagem</a:t>
            </a:r>
            <a:endParaRPr sz="900" b="1"/>
          </a:p>
          <a:p>
            <a:pPr marL="0" lvl="0" indent="0" algn="l" rtl="0">
              <a:spcBef>
                <a:spcPts val="0"/>
              </a:spcBef>
              <a:spcAft>
                <a:spcPts val="0"/>
              </a:spcAft>
              <a:buNone/>
            </a:pPr>
            <a:endParaRPr sz="1500"/>
          </a:p>
          <a:p>
            <a:pPr marL="171706" lvl="0" indent="-190756" algn="l" rtl="0">
              <a:spcBef>
                <a:spcPts val="0"/>
              </a:spcBef>
              <a:spcAft>
                <a:spcPts val="0"/>
              </a:spcAft>
              <a:buClr>
                <a:schemeClr val="dk1"/>
              </a:buClr>
              <a:buSzPts val="1500"/>
              <a:buChar char="•"/>
            </a:pPr>
            <a:r>
              <a:rPr lang="en-GB" sz="900"/>
              <a:t>Reconhecemos que a linguagem e a terminologia refletem a evolução da conceituação de deficiência, e que diferentes termos serão usados por diferentes pessoas em diferentes contextos ao longo do tempo. </a:t>
            </a:r>
            <a:endParaRPr sz="900"/>
          </a:p>
          <a:p>
            <a:pPr marL="629593" lvl="1" indent="-190757" algn="l" rtl="0">
              <a:spcBef>
                <a:spcPts val="0"/>
              </a:spcBef>
              <a:spcAft>
                <a:spcPts val="0"/>
              </a:spcAft>
              <a:buClr>
                <a:schemeClr val="dk1"/>
              </a:buClr>
              <a:buSzPts val="1500"/>
              <a:buChar char="•"/>
            </a:pPr>
            <a:r>
              <a:rPr lang="en-GB" sz="900"/>
              <a:t>As pessoas devem ser capazes de decidir sobre o vocabulário, expressões idiomáticas e descrições de sua experiência, situação ou angústia. </a:t>
            </a:r>
            <a:endParaRPr sz="900"/>
          </a:p>
          <a:p>
            <a:pPr marL="629593" lvl="1" indent="-190757" algn="l" rtl="0">
              <a:spcBef>
                <a:spcPts val="0"/>
              </a:spcBef>
              <a:spcAft>
                <a:spcPts val="0"/>
              </a:spcAft>
              <a:buClr>
                <a:schemeClr val="dk1"/>
              </a:buClr>
              <a:buSzPts val="1500"/>
              <a:buChar char="•"/>
            </a:pPr>
            <a:r>
              <a:rPr lang="en-GB" sz="900"/>
              <a:t>Por exemplo, em relação ao campo da saúde mental, algumas pessoas usam termos como “pessoas com diagnóstico psiquiátrico”, “pessoas com transtornos mentais” ou “doenças mentais”, “pessoas com problemas de saúde mental”, “consumidores”, “usuários de serviços” ou “sobreviventes psiquiátricos”. </a:t>
            </a:r>
            <a:endParaRPr sz="900"/>
          </a:p>
          <a:p>
            <a:pPr marL="629593" lvl="1" indent="-190757" algn="l" rtl="0">
              <a:spcBef>
                <a:spcPts val="0"/>
              </a:spcBef>
              <a:spcAft>
                <a:spcPts val="0"/>
              </a:spcAft>
              <a:buClr>
                <a:schemeClr val="dk1"/>
              </a:buClr>
              <a:buSzPts val="1500"/>
              <a:buChar char="•"/>
            </a:pPr>
            <a:r>
              <a:rPr lang="en-GB" sz="900"/>
              <a:t>Outros acham alguns ou todos esses termos estigmatizantes ou usam expressões diferentes para se referir às suas emoções, experiências ou angústias. </a:t>
            </a:r>
            <a:endParaRPr sz="900"/>
          </a:p>
          <a:p>
            <a:pPr marL="629593" lvl="1" indent="-190757" algn="l" rtl="0">
              <a:spcBef>
                <a:spcPts val="0"/>
              </a:spcBef>
              <a:spcAft>
                <a:spcPts val="0"/>
              </a:spcAft>
              <a:buClr>
                <a:schemeClr val="dk1"/>
              </a:buClr>
              <a:buSzPts val="1500"/>
              <a:buChar char="•"/>
            </a:pPr>
            <a:r>
              <a:rPr lang="en-GB" sz="900"/>
              <a:t>Da mesma forma, a deficiência intelectual é referida usando termos diferentes em diferentes contextos, incluindo, por exemplo, “dificuldades de aprendizagem” ou “distúrbios do desenvolvimento intelectual” ou “dificuldades de aprendizagem”.</a:t>
            </a:r>
            <a:endParaRPr sz="900"/>
          </a:p>
          <a:p>
            <a:pPr marL="171706" lvl="0" indent="-95506" algn="l" rtl="0">
              <a:spcBef>
                <a:spcPts val="0"/>
              </a:spcBef>
              <a:spcAft>
                <a:spcPts val="0"/>
              </a:spcAft>
              <a:buNone/>
            </a:pPr>
            <a:endParaRPr sz="1500"/>
          </a:p>
          <a:p>
            <a:pPr marL="171706" lvl="0" indent="-190756" algn="l" rtl="0">
              <a:spcBef>
                <a:spcPts val="0"/>
              </a:spcBef>
              <a:spcAft>
                <a:spcPts val="0"/>
              </a:spcAft>
              <a:buClr>
                <a:schemeClr val="dk1"/>
              </a:buClr>
              <a:buSzPts val="1500"/>
              <a:buChar char="•"/>
            </a:pPr>
            <a:r>
              <a:rPr lang="en-GB" sz="900"/>
              <a:t>O termo “deficiência psicossocial” foi adotado para incluir pessoas que receberam um diagnóstico relacionado à saúde mental ou que se identificam com esse termo. </a:t>
            </a:r>
            <a:endParaRPr sz="900"/>
          </a:p>
          <a:p>
            <a:pPr marL="0" lvl="0" indent="0" algn="l" rtl="0">
              <a:spcBef>
                <a:spcPts val="0"/>
              </a:spcBef>
              <a:spcAft>
                <a:spcPts val="0"/>
              </a:spcAft>
              <a:buNone/>
            </a:pPr>
            <a:endParaRPr sz="1500"/>
          </a:p>
          <a:p>
            <a:pPr marL="171706" lvl="0" indent="-190756" algn="l" rtl="0">
              <a:spcBef>
                <a:spcPts val="0"/>
              </a:spcBef>
              <a:spcAft>
                <a:spcPts val="0"/>
              </a:spcAft>
              <a:buClr>
                <a:schemeClr val="dk1"/>
              </a:buClr>
              <a:buSzPts val="1500"/>
              <a:buChar char="•"/>
            </a:pPr>
            <a:r>
              <a:rPr lang="en-GB" sz="900"/>
              <a:t>Os termos “deficiência cognitiva” e “deficiência intelectual” são projetados para abranger pessoas que receberam um diagnóstico especificamente relacionado à sua função cognitiva ou intelectual, incluindo, mas não se limitando a, demência e autismo.</a:t>
            </a:r>
            <a:endParaRPr sz="900"/>
          </a:p>
          <a:p>
            <a:pPr marL="0" lvl="0" indent="0" algn="l" rtl="0">
              <a:spcBef>
                <a:spcPts val="0"/>
              </a:spcBef>
              <a:spcAft>
                <a:spcPts val="0"/>
              </a:spcAft>
              <a:buNone/>
            </a:pPr>
            <a:endParaRPr sz="1500"/>
          </a:p>
          <a:p>
            <a:pPr marL="171706" lvl="0" indent="-190756" algn="l" rtl="0">
              <a:spcBef>
                <a:spcPts val="0"/>
              </a:spcBef>
              <a:spcAft>
                <a:spcPts val="0"/>
              </a:spcAft>
              <a:buClr>
                <a:schemeClr val="dk1"/>
              </a:buClr>
              <a:buSzPts val="1500"/>
              <a:buChar char="•"/>
            </a:pPr>
            <a:r>
              <a:rPr lang="en-GB" sz="900"/>
              <a:t>O uso do termo “deficiência” é importante neste contexto porque destaca as barreiras significativas que impedem a participação plena e efetiva na sociedade de pessoas com deficiências </a:t>
            </a:r>
            <a:r>
              <a:rPr lang="en-GB" sz="900" i="1"/>
              <a:t>reais</a:t>
            </a:r>
            <a:r>
              <a:rPr lang="en-GB" sz="900"/>
              <a:t> ou </a:t>
            </a:r>
            <a:r>
              <a:rPr lang="en-GB" sz="900" i="1"/>
              <a:t>percebidas</a:t>
            </a:r>
            <a:r>
              <a:rPr lang="en-GB" sz="900"/>
              <a:t> e o fato de estarem protegidas pela CDPD. </a:t>
            </a:r>
            <a:endParaRPr sz="900"/>
          </a:p>
          <a:p>
            <a:pPr marL="629593" lvl="1" indent="-190757" algn="l" rtl="0">
              <a:spcBef>
                <a:spcPts val="0"/>
              </a:spcBef>
              <a:spcAft>
                <a:spcPts val="0"/>
              </a:spcAft>
              <a:buClr>
                <a:schemeClr val="dk1"/>
              </a:buClr>
              <a:buSzPts val="1500"/>
              <a:buChar char="•"/>
            </a:pPr>
            <a:r>
              <a:rPr lang="en-GB" sz="900"/>
              <a:t>O uso de “deficiência” neste contexto não implica que as pessoas tenham uma deficiência ou um distúrbio. </a:t>
            </a:r>
            <a:endParaRPr sz="900"/>
          </a:p>
          <a:p>
            <a:pPr marL="171706" lvl="0" indent="-95506" algn="l" rtl="0">
              <a:spcBef>
                <a:spcPts val="0"/>
              </a:spcBef>
              <a:spcAft>
                <a:spcPts val="0"/>
              </a:spcAft>
              <a:buNone/>
            </a:pPr>
            <a:endParaRPr sz="1500"/>
          </a:p>
          <a:p>
            <a:pPr marL="0" lvl="0" indent="0" algn="l" rtl="0">
              <a:spcBef>
                <a:spcPts val="0"/>
              </a:spcBef>
              <a:spcAft>
                <a:spcPts val="0"/>
              </a:spcAft>
              <a:buNone/>
            </a:pPr>
            <a:endParaRPr b="1"/>
          </a:p>
        </p:txBody>
      </p:sp>
      <p:sp>
        <p:nvSpPr>
          <p:cNvPr id="101" name="Google Shape;101;p4:notes"/>
          <p:cNvSpPr txBox="1">
            <a:spLocks noGrp="1"/>
          </p:cNvSpPr>
          <p:nvPr>
            <p:ph type="sldNum" idx="12"/>
          </p:nvPr>
        </p:nvSpPr>
        <p:spPr>
          <a:xfrm>
            <a:off x="3856737" y="9442154"/>
            <a:ext cx="2950475" cy="49877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p40:notes"/>
          <p:cNvSpPr>
            <a:spLocks noGrp="1" noRot="1" noChangeAspect="1"/>
          </p:cNvSpPr>
          <p:nvPr>
            <p:ph type="sldImg" idx="2"/>
          </p:nvPr>
        </p:nvSpPr>
        <p:spPr>
          <a:xfrm>
            <a:off x="423863" y="1243013"/>
            <a:ext cx="5961062"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7" name="Google Shape;387;p40:notes"/>
          <p:cNvSpPr txBox="1">
            <a:spLocks noGrp="1"/>
          </p:cNvSpPr>
          <p:nvPr>
            <p:ph type="body" idx="1"/>
          </p:nvPr>
        </p:nvSpPr>
        <p:spPr>
          <a:xfrm>
            <a:off x="680879" y="4784070"/>
            <a:ext cx="5447030" cy="3914239"/>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GB" b="1">
                <a:solidFill>
                  <a:srgbClr val="000000"/>
                </a:solidFill>
                <a:latin typeface="Calibri"/>
                <a:ea typeface="Calibri"/>
                <a:cs typeface="Calibri"/>
                <a:sym typeface="Calibri"/>
              </a:rPr>
              <a:t>A tabela apresenta exemplos de como os diferentes modelos funcionam na prática.</a:t>
            </a:r>
            <a:endParaRPr/>
          </a:p>
          <a:p>
            <a:pPr marL="0" lvl="0" indent="0" algn="l" rtl="0">
              <a:lnSpc>
                <a:spcPct val="115000"/>
              </a:lnSpc>
              <a:spcBef>
                <a:spcPts val="1000"/>
              </a:spcBef>
              <a:spcAft>
                <a:spcPts val="0"/>
              </a:spcAft>
              <a:buNone/>
            </a:pPr>
            <a:r>
              <a:rPr lang="en-GB" b="0">
                <a:solidFill>
                  <a:srgbClr val="000000"/>
                </a:solidFill>
                <a:latin typeface="Calibri"/>
                <a:ea typeface="Calibri"/>
                <a:cs typeface="Calibri"/>
                <a:sym typeface="Calibri"/>
              </a:rPr>
              <a:t>O facilitador pode escolher 3 ou 4 exemplos como os mais relevantes para o grupo de participantes.</a:t>
            </a:r>
            <a:endParaRPr b="0"/>
          </a:p>
        </p:txBody>
      </p:sp>
      <p:sp>
        <p:nvSpPr>
          <p:cNvPr id="388" name="Google Shape;388;p40:notes"/>
          <p:cNvSpPr txBox="1">
            <a:spLocks noGrp="1"/>
          </p:cNvSpPr>
          <p:nvPr>
            <p:ph type="sldNum" idx="12"/>
          </p:nvPr>
        </p:nvSpPr>
        <p:spPr>
          <a:xfrm>
            <a:off x="3856737" y="9442154"/>
            <a:ext cx="2950475" cy="49877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40</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p41:notes"/>
          <p:cNvSpPr>
            <a:spLocks noGrp="1" noRot="1" noChangeAspect="1"/>
          </p:cNvSpPr>
          <p:nvPr>
            <p:ph type="sldImg" idx="2"/>
          </p:nvPr>
        </p:nvSpPr>
        <p:spPr>
          <a:xfrm>
            <a:off x="423863" y="1243013"/>
            <a:ext cx="5961062"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5" name="Google Shape;395;p41:notes"/>
          <p:cNvSpPr txBox="1">
            <a:spLocks noGrp="1"/>
          </p:cNvSpPr>
          <p:nvPr>
            <p:ph type="body" idx="1"/>
          </p:nvPr>
        </p:nvSpPr>
        <p:spPr>
          <a:xfrm>
            <a:off x="680879" y="4784070"/>
            <a:ext cx="5447030" cy="3914239"/>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GB" b="1">
                <a:solidFill>
                  <a:srgbClr val="000000"/>
                </a:solidFill>
                <a:latin typeface="Calibri"/>
                <a:ea typeface="Calibri"/>
                <a:cs typeface="Calibri"/>
                <a:sym typeface="Calibri"/>
              </a:rPr>
              <a:t>A tabela apresenta exemplos de como os diferentes modelos funcionam na prática.</a:t>
            </a:r>
            <a:endParaRPr/>
          </a:p>
          <a:p>
            <a:pPr marL="0" lvl="0" indent="0" algn="l" rtl="0">
              <a:lnSpc>
                <a:spcPct val="115000"/>
              </a:lnSpc>
              <a:spcBef>
                <a:spcPts val="1000"/>
              </a:spcBef>
              <a:spcAft>
                <a:spcPts val="0"/>
              </a:spcAft>
              <a:buNone/>
            </a:pPr>
            <a:r>
              <a:rPr lang="en-GB" b="0">
                <a:solidFill>
                  <a:srgbClr val="000000"/>
                </a:solidFill>
                <a:latin typeface="Calibri"/>
                <a:ea typeface="Calibri"/>
                <a:cs typeface="Calibri"/>
                <a:sym typeface="Calibri"/>
              </a:rPr>
              <a:t>O facilitador pode escolher 3 ou 4 exemplos como os mais relevantes para o grupo de participantes.</a:t>
            </a:r>
            <a:endParaRPr b="0"/>
          </a:p>
        </p:txBody>
      </p:sp>
      <p:sp>
        <p:nvSpPr>
          <p:cNvPr id="396" name="Google Shape;396;p41:notes"/>
          <p:cNvSpPr txBox="1">
            <a:spLocks noGrp="1"/>
          </p:cNvSpPr>
          <p:nvPr>
            <p:ph type="sldNum" idx="12"/>
          </p:nvPr>
        </p:nvSpPr>
        <p:spPr>
          <a:xfrm>
            <a:off x="3856737" y="9442154"/>
            <a:ext cx="2950475" cy="49877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41</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p42:notes"/>
          <p:cNvSpPr>
            <a:spLocks noGrp="1" noRot="1" noChangeAspect="1"/>
          </p:cNvSpPr>
          <p:nvPr>
            <p:ph type="sldImg" idx="2"/>
          </p:nvPr>
        </p:nvSpPr>
        <p:spPr>
          <a:xfrm>
            <a:off x="423863" y="1243013"/>
            <a:ext cx="5961062"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3" name="Google Shape;403;p42:notes"/>
          <p:cNvSpPr txBox="1">
            <a:spLocks noGrp="1"/>
          </p:cNvSpPr>
          <p:nvPr>
            <p:ph type="body" idx="1"/>
          </p:nvPr>
        </p:nvSpPr>
        <p:spPr>
          <a:xfrm>
            <a:off x="680879" y="4784070"/>
            <a:ext cx="5447030" cy="3914239"/>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GB" b="1">
                <a:solidFill>
                  <a:srgbClr val="000000"/>
                </a:solidFill>
                <a:latin typeface="Calibri"/>
                <a:ea typeface="Calibri"/>
                <a:cs typeface="Calibri"/>
                <a:sym typeface="Calibri"/>
              </a:rPr>
              <a:t>A tabela apresenta exemplos de como os diferentes modelos funcionam na prática.</a:t>
            </a:r>
            <a:endParaRPr/>
          </a:p>
          <a:p>
            <a:pPr marL="0" lvl="0" indent="0" algn="l" rtl="0">
              <a:lnSpc>
                <a:spcPct val="115000"/>
              </a:lnSpc>
              <a:spcBef>
                <a:spcPts val="1000"/>
              </a:spcBef>
              <a:spcAft>
                <a:spcPts val="0"/>
              </a:spcAft>
              <a:buNone/>
            </a:pPr>
            <a:r>
              <a:rPr lang="en-GB" b="0">
                <a:solidFill>
                  <a:srgbClr val="000000"/>
                </a:solidFill>
                <a:latin typeface="Calibri"/>
                <a:ea typeface="Calibri"/>
                <a:cs typeface="Calibri"/>
                <a:sym typeface="Calibri"/>
              </a:rPr>
              <a:t>O facilitador pode escolher 3 ou 4 exemplos como os mais relevantes para o grupo de participantes.</a:t>
            </a:r>
            <a:endParaRPr b="0"/>
          </a:p>
        </p:txBody>
      </p:sp>
      <p:sp>
        <p:nvSpPr>
          <p:cNvPr id="404" name="Google Shape;404;p42:notes"/>
          <p:cNvSpPr txBox="1">
            <a:spLocks noGrp="1"/>
          </p:cNvSpPr>
          <p:nvPr>
            <p:ph type="sldNum" idx="12"/>
          </p:nvPr>
        </p:nvSpPr>
        <p:spPr>
          <a:xfrm>
            <a:off x="3856737" y="9442154"/>
            <a:ext cx="2950475" cy="49877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42</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p43:notes"/>
          <p:cNvSpPr>
            <a:spLocks noGrp="1" noRot="1" noChangeAspect="1"/>
          </p:cNvSpPr>
          <p:nvPr>
            <p:ph type="sldImg" idx="2"/>
          </p:nvPr>
        </p:nvSpPr>
        <p:spPr>
          <a:xfrm>
            <a:off x="423863" y="1243013"/>
            <a:ext cx="5961062"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1" name="Google Shape;411;p43:notes"/>
          <p:cNvSpPr txBox="1">
            <a:spLocks noGrp="1"/>
          </p:cNvSpPr>
          <p:nvPr>
            <p:ph type="body" idx="1"/>
          </p:nvPr>
        </p:nvSpPr>
        <p:spPr>
          <a:xfrm>
            <a:off x="680879" y="4784070"/>
            <a:ext cx="5447030" cy="3914239"/>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GB" b="1">
                <a:solidFill>
                  <a:srgbClr val="000000"/>
                </a:solidFill>
                <a:latin typeface="Calibri"/>
                <a:ea typeface="Calibri"/>
                <a:cs typeface="Calibri"/>
                <a:sym typeface="Calibri"/>
              </a:rPr>
              <a:t>A tabela apresenta exemplos de como os diferentes modelos funcionam na prática.</a:t>
            </a:r>
            <a:endParaRPr/>
          </a:p>
          <a:p>
            <a:pPr marL="0" lvl="0" indent="0" algn="l" rtl="0">
              <a:lnSpc>
                <a:spcPct val="115000"/>
              </a:lnSpc>
              <a:spcBef>
                <a:spcPts val="1000"/>
              </a:spcBef>
              <a:spcAft>
                <a:spcPts val="0"/>
              </a:spcAft>
              <a:buNone/>
            </a:pPr>
            <a:r>
              <a:rPr lang="en-GB" b="0">
                <a:solidFill>
                  <a:srgbClr val="000000"/>
                </a:solidFill>
                <a:latin typeface="Calibri"/>
                <a:ea typeface="Calibri"/>
                <a:cs typeface="Calibri"/>
                <a:sym typeface="Calibri"/>
              </a:rPr>
              <a:t>O facilitador pode escolher 3 ou 4 exemplos como os mais relevantes para o grupo de participantes.</a:t>
            </a:r>
            <a:endParaRPr b="0"/>
          </a:p>
        </p:txBody>
      </p:sp>
      <p:sp>
        <p:nvSpPr>
          <p:cNvPr id="412" name="Google Shape;412;p43:notes"/>
          <p:cNvSpPr txBox="1">
            <a:spLocks noGrp="1"/>
          </p:cNvSpPr>
          <p:nvPr>
            <p:ph type="sldNum" idx="12"/>
          </p:nvPr>
        </p:nvSpPr>
        <p:spPr>
          <a:xfrm>
            <a:off x="3856737" y="9442154"/>
            <a:ext cx="2950475" cy="49877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43</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p44:notes"/>
          <p:cNvSpPr>
            <a:spLocks noGrp="1" noRot="1" noChangeAspect="1"/>
          </p:cNvSpPr>
          <p:nvPr>
            <p:ph type="sldImg" idx="2"/>
          </p:nvPr>
        </p:nvSpPr>
        <p:spPr>
          <a:xfrm>
            <a:off x="423863" y="333375"/>
            <a:ext cx="5961062" cy="33543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9" name="Google Shape;419;p44:notes"/>
          <p:cNvSpPr txBox="1">
            <a:spLocks noGrp="1"/>
          </p:cNvSpPr>
          <p:nvPr>
            <p:ph type="body" idx="1"/>
          </p:nvPr>
        </p:nvSpPr>
        <p:spPr>
          <a:xfrm>
            <a:off x="360948" y="4048232"/>
            <a:ext cx="5961107" cy="5559603"/>
          </a:xfrm>
          <a:prstGeom prst="rect">
            <a:avLst/>
          </a:prstGeom>
          <a:noFill/>
          <a:ln>
            <a:noFill/>
          </a:ln>
        </p:spPr>
        <p:txBody>
          <a:bodyPr spcFirstLastPara="1" wrap="square" lIns="91425" tIns="45700" rIns="91425" bIns="45700" anchor="t" anchorCtr="0">
            <a:noAutofit/>
          </a:bodyPr>
          <a:lstStyle/>
          <a:p>
            <a:pPr marL="0" marR="60325" lvl="0" indent="0" algn="just" rtl="0">
              <a:lnSpc>
                <a:spcPct val="115000"/>
              </a:lnSpc>
              <a:spcBef>
                <a:spcPts val="0"/>
              </a:spcBef>
              <a:spcAft>
                <a:spcPts val="0"/>
              </a:spcAft>
              <a:buNone/>
            </a:pPr>
            <a:r>
              <a:rPr lang="en-GB" sz="1100" b="1" i="1">
                <a:latin typeface="Calibri"/>
                <a:ea typeface="Calibri"/>
                <a:cs typeface="Calibri"/>
                <a:sym typeface="Calibri"/>
              </a:rPr>
              <a:t>Exercício de reflexão (5 min.):</a:t>
            </a:r>
            <a:endParaRPr sz="1100">
              <a:latin typeface="Calibri"/>
              <a:ea typeface="Calibri"/>
              <a:cs typeface="Calibri"/>
              <a:sym typeface="Calibri"/>
            </a:endParaRPr>
          </a:p>
          <a:p>
            <a:pPr marL="0" marR="60325" lvl="0" indent="0" algn="just" rtl="0">
              <a:lnSpc>
                <a:spcPct val="115000"/>
              </a:lnSpc>
              <a:spcBef>
                <a:spcPts val="0"/>
              </a:spcBef>
              <a:spcAft>
                <a:spcPts val="0"/>
              </a:spcAft>
              <a:buNone/>
            </a:pPr>
            <a:r>
              <a:rPr lang="en-GB" sz="1100">
                <a:solidFill>
                  <a:srgbClr val="4F81BD"/>
                </a:solidFill>
                <a:latin typeface="Calibri"/>
                <a:ea typeface="Calibri"/>
                <a:cs typeface="Calibri"/>
                <a:sym typeface="Calibri"/>
              </a:rPr>
              <a:t> </a:t>
            </a:r>
            <a:endParaRPr sz="1100">
              <a:latin typeface="Calibri"/>
              <a:ea typeface="Calibri"/>
              <a:cs typeface="Calibri"/>
              <a:sym typeface="Calibri"/>
            </a:endParaRPr>
          </a:p>
          <a:p>
            <a:pPr marL="0" marR="60325" lvl="0" indent="0" algn="just" rtl="0">
              <a:lnSpc>
                <a:spcPct val="115000"/>
              </a:lnSpc>
              <a:spcBef>
                <a:spcPts val="0"/>
              </a:spcBef>
              <a:spcAft>
                <a:spcPts val="0"/>
              </a:spcAft>
              <a:buNone/>
            </a:pPr>
            <a:r>
              <a:rPr lang="en-GB" sz="1100">
                <a:solidFill>
                  <a:srgbClr val="4F81BD"/>
                </a:solidFill>
                <a:latin typeface="Calibri"/>
                <a:ea typeface="Calibri"/>
                <a:cs typeface="Calibri"/>
                <a:sym typeface="Calibri"/>
              </a:rPr>
              <a:t>Distribua aos participantes cópias da Convenção das Nações Unidas sobre os Direitos das Pessoas com Deficiência (Anexo 3).</a:t>
            </a:r>
            <a:endParaRPr/>
          </a:p>
          <a:p>
            <a:pPr marL="0" marR="60325" lvl="0" indent="0" algn="just" rtl="0">
              <a:lnSpc>
                <a:spcPct val="115000"/>
              </a:lnSpc>
              <a:spcBef>
                <a:spcPts val="600"/>
              </a:spcBef>
              <a:spcAft>
                <a:spcPts val="0"/>
              </a:spcAft>
              <a:buNone/>
            </a:pPr>
            <a:r>
              <a:rPr lang="en-GB" sz="1100">
                <a:solidFill>
                  <a:srgbClr val="4F81BD"/>
                </a:solidFill>
                <a:latin typeface="Calibri"/>
                <a:ea typeface="Calibri"/>
                <a:cs typeface="Calibri"/>
                <a:sym typeface="Calibri"/>
              </a:rPr>
              <a:t>Explique aos participantes o seguinte::</a:t>
            </a:r>
            <a:endParaRPr sz="1100">
              <a:latin typeface="Calibri"/>
              <a:ea typeface="Calibri"/>
              <a:cs typeface="Calibri"/>
              <a:sym typeface="Calibri"/>
            </a:endParaRPr>
          </a:p>
          <a:p>
            <a:pPr marL="342900" marR="60325" lvl="0" indent="-342900" algn="l" rtl="0">
              <a:spcBef>
                <a:spcPts val="600"/>
              </a:spcBef>
              <a:spcAft>
                <a:spcPts val="0"/>
              </a:spcAft>
              <a:buClr>
                <a:schemeClr val="dk1"/>
              </a:buClr>
              <a:buSzPts val="1200"/>
              <a:buFont typeface="Noto Sans Symbols"/>
              <a:buChar char="∙"/>
            </a:pPr>
            <a:r>
              <a:rPr lang="en-GB"/>
              <a:t>Embora a Declaração Universal dos Direitos Humanos e outros tratados de direitos humanos tenham como objetivo proteger os direitos de todas as pessoas, a realidade é que, para as pessoas com deficiência, a sociedade continua a negar esses direitos. </a:t>
            </a:r>
            <a:endParaRPr/>
          </a:p>
          <a:p>
            <a:pPr marL="342900" marR="60325" lvl="0" indent="-342900" algn="l" rtl="0">
              <a:spcBef>
                <a:spcPts val="600"/>
              </a:spcBef>
              <a:spcAft>
                <a:spcPts val="0"/>
              </a:spcAft>
              <a:buClr>
                <a:schemeClr val="dk1"/>
              </a:buClr>
              <a:buSzPts val="1200"/>
              <a:buFont typeface="Noto Sans Symbols"/>
              <a:buChar char="∙"/>
            </a:pPr>
            <a:r>
              <a:rPr lang="en-GB"/>
              <a:t>Como vimos, as pessoas com deficiências psicossociais, intelectuais ou cognitivas, assim como outras pessoas com deficiência, são fortemente afetadas pela discriminação e enfrentam muitas barreiras em suas vidas cotidianas.</a:t>
            </a:r>
            <a:endParaRPr/>
          </a:p>
          <a:p>
            <a:pPr marL="342900" marR="60325" lvl="0" indent="-342900" algn="l" rtl="0">
              <a:spcBef>
                <a:spcPts val="600"/>
              </a:spcBef>
              <a:spcAft>
                <a:spcPts val="0"/>
              </a:spcAft>
              <a:buClr>
                <a:schemeClr val="dk1"/>
              </a:buClr>
              <a:buSzPts val="1200"/>
              <a:buFont typeface="Noto Sans Symbols"/>
              <a:buChar char="∙"/>
            </a:pPr>
            <a:r>
              <a:rPr lang="en-GB"/>
              <a:t>É por isso que, em 2006, as Nações Unidas adotaram o CDPD. Esta Convenção cria obrigações juridicamente vinculativas para os países promoverem e protegerem todos os direitos humanos das pessoas com deficiência em igualdade de condições com as outras pessoas.. </a:t>
            </a:r>
            <a:endParaRPr/>
          </a:p>
          <a:p>
            <a:pPr marL="0" marR="60325" lvl="0" indent="0" algn="just" rtl="0">
              <a:lnSpc>
                <a:spcPct val="115000"/>
              </a:lnSpc>
              <a:spcBef>
                <a:spcPts val="600"/>
              </a:spcBef>
              <a:spcAft>
                <a:spcPts val="0"/>
              </a:spcAft>
              <a:buNone/>
            </a:pPr>
            <a:endParaRPr b="1">
              <a:solidFill>
                <a:srgbClr val="000000"/>
              </a:solidFill>
              <a:latin typeface="Calibri"/>
              <a:ea typeface="Calibri"/>
              <a:cs typeface="Calibri"/>
              <a:sym typeface="Calibri"/>
            </a:endParaRPr>
          </a:p>
          <a:p>
            <a:pPr marL="0" lvl="0" indent="0" algn="l" rtl="0">
              <a:spcBef>
                <a:spcPts val="0"/>
              </a:spcBef>
              <a:spcAft>
                <a:spcPts val="0"/>
              </a:spcAft>
              <a:buNone/>
            </a:pPr>
            <a:r>
              <a:rPr lang="en-GB" sz="1200" b="0" i="0" u="none" strike="noStrike">
                <a:solidFill>
                  <a:schemeClr val="dk1"/>
                </a:solidFill>
                <a:latin typeface="Calibri"/>
                <a:ea typeface="Calibri"/>
                <a:cs typeface="Calibri"/>
                <a:sym typeface="Calibri"/>
              </a:rPr>
              <a:t>Em preparação para o próximo </a:t>
            </a:r>
            <a:r>
              <a:rPr lang="en-GB"/>
              <a:t>tema</a:t>
            </a:r>
            <a:r>
              <a:rPr lang="en-GB" sz="1200" b="0" i="0" u="none" strike="noStrike">
                <a:solidFill>
                  <a:schemeClr val="dk1"/>
                </a:solidFill>
                <a:latin typeface="Calibri"/>
                <a:ea typeface="Calibri"/>
                <a:cs typeface="Calibri"/>
                <a:sym typeface="Calibri"/>
              </a:rPr>
              <a:t>, leia o CDPD e sua versão de fácil leitura (Anexo 3). </a:t>
            </a:r>
            <a:endParaRPr/>
          </a:p>
          <a:p>
            <a:pPr marL="0" marR="60325" lvl="0" indent="0" algn="just" rtl="0">
              <a:lnSpc>
                <a:spcPct val="115000"/>
              </a:lnSpc>
              <a:spcBef>
                <a:spcPts val="0"/>
              </a:spcBef>
              <a:spcAft>
                <a:spcPts val="0"/>
              </a:spcAft>
              <a:buNone/>
            </a:pPr>
            <a:r>
              <a:rPr lang="en-GB">
                <a:solidFill>
                  <a:srgbClr val="000000"/>
                </a:solidFill>
                <a:latin typeface="Calibri"/>
                <a:ea typeface="Calibri"/>
                <a:cs typeface="Calibri"/>
                <a:sym typeface="Calibri"/>
              </a:rPr>
              <a:t> </a:t>
            </a:r>
            <a:endParaRPr>
              <a:solidFill>
                <a:srgbClr val="000000"/>
              </a:solidFill>
              <a:latin typeface="Calibri"/>
              <a:ea typeface="Calibri"/>
              <a:cs typeface="Calibri"/>
              <a:sym typeface="Calibri"/>
            </a:endParaRPr>
          </a:p>
          <a:p>
            <a:pPr marL="0" marR="60325" lvl="0" indent="0" algn="just" rtl="0">
              <a:lnSpc>
                <a:spcPct val="115000"/>
              </a:lnSpc>
              <a:spcBef>
                <a:spcPts val="0"/>
              </a:spcBef>
              <a:spcAft>
                <a:spcPts val="0"/>
              </a:spcAft>
              <a:buNone/>
            </a:pPr>
            <a:r>
              <a:rPr lang="en-GB">
                <a:solidFill>
                  <a:srgbClr val="000000"/>
                </a:solidFill>
                <a:latin typeface="Calibri"/>
                <a:ea typeface="Calibri"/>
                <a:cs typeface="Calibri"/>
                <a:sym typeface="Calibri"/>
              </a:rPr>
              <a:t>Pense nas seguintes questões:</a:t>
            </a:r>
            <a:endParaRPr/>
          </a:p>
          <a:p>
            <a:pPr marL="0" marR="60325" lvl="0" indent="0" algn="just" rtl="0">
              <a:lnSpc>
                <a:spcPct val="115000"/>
              </a:lnSpc>
              <a:spcBef>
                <a:spcPts val="0"/>
              </a:spcBef>
              <a:spcAft>
                <a:spcPts val="0"/>
              </a:spcAft>
              <a:buNone/>
            </a:pPr>
            <a:r>
              <a:rPr lang="en-GB">
                <a:solidFill>
                  <a:srgbClr val="4F81BD"/>
                </a:solidFill>
                <a:latin typeface="Calibri"/>
                <a:ea typeface="Calibri"/>
                <a:cs typeface="Calibri"/>
                <a:sym typeface="Calibri"/>
              </a:rPr>
              <a:t> </a:t>
            </a:r>
            <a:endParaRPr>
              <a:solidFill>
                <a:srgbClr val="000000"/>
              </a:solidFill>
              <a:latin typeface="Calibri"/>
              <a:ea typeface="Calibri"/>
              <a:cs typeface="Calibri"/>
              <a:sym typeface="Calibri"/>
            </a:endParaRPr>
          </a:p>
          <a:p>
            <a:pPr marL="342900" marR="60325" lvl="0" indent="-342900" algn="just" rtl="0">
              <a:lnSpc>
                <a:spcPct val="115000"/>
              </a:lnSpc>
              <a:spcBef>
                <a:spcPts val="0"/>
              </a:spcBef>
              <a:spcAft>
                <a:spcPts val="0"/>
              </a:spcAft>
              <a:buClr>
                <a:srgbClr val="000000"/>
              </a:buClr>
              <a:buSzPts val="1200"/>
              <a:buFont typeface="Noto Sans Symbols"/>
              <a:buChar char="∙"/>
            </a:pPr>
            <a:r>
              <a:rPr lang="en-GB">
                <a:solidFill>
                  <a:srgbClr val="000000"/>
                </a:solidFill>
                <a:latin typeface="Calibri"/>
                <a:ea typeface="Calibri"/>
                <a:cs typeface="Calibri"/>
                <a:sym typeface="Calibri"/>
              </a:rPr>
              <a:t>Há algum tema aqui que já tenhamos discutido?</a:t>
            </a:r>
            <a:endParaRPr/>
          </a:p>
          <a:p>
            <a:pPr marL="342900" marR="60325" lvl="0" indent="-342900" algn="just" rtl="0">
              <a:lnSpc>
                <a:spcPct val="115000"/>
              </a:lnSpc>
              <a:spcBef>
                <a:spcPts val="0"/>
              </a:spcBef>
              <a:spcAft>
                <a:spcPts val="0"/>
              </a:spcAft>
              <a:buClr>
                <a:srgbClr val="000000"/>
              </a:buClr>
              <a:buSzPts val="1200"/>
              <a:buFont typeface="Noto Sans Symbols"/>
              <a:buChar char="∙"/>
            </a:pPr>
            <a:r>
              <a:rPr lang="en-GB">
                <a:solidFill>
                  <a:srgbClr val="000000"/>
                </a:solidFill>
                <a:latin typeface="Calibri"/>
                <a:ea typeface="Calibri"/>
                <a:cs typeface="Calibri"/>
                <a:sym typeface="Calibri"/>
              </a:rPr>
              <a:t>De que forma esta Convenção é importante para pessoas com deficiências psicossociais, intelectuais ou cognitivas?</a:t>
            </a:r>
            <a:endParaRPr/>
          </a:p>
        </p:txBody>
      </p:sp>
      <p:sp>
        <p:nvSpPr>
          <p:cNvPr id="420" name="Google Shape;420;p44:notes"/>
          <p:cNvSpPr txBox="1">
            <a:spLocks noGrp="1"/>
          </p:cNvSpPr>
          <p:nvPr>
            <p:ph type="sldNum" idx="12"/>
          </p:nvPr>
        </p:nvSpPr>
        <p:spPr>
          <a:xfrm>
            <a:off x="3856737" y="9442154"/>
            <a:ext cx="2950475" cy="49877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44</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p45:notes"/>
          <p:cNvSpPr>
            <a:spLocks noGrp="1" noRot="1" noChangeAspect="1"/>
          </p:cNvSpPr>
          <p:nvPr>
            <p:ph type="sldImg" idx="2"/>
          </p:nvPr>
        </p:nvSpPr>
        <p:spPr>
          <a:xfrm>
            <a:off x="423863" y="1243013"/>
            <a:ext cx="5961062"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7" name="Google Shape;427;p45:notes"/>
          <p:cNvSpPr txBox="1">
            <a:spLocks noGrp="1"/>
          </p:cNvSpPr>
          <p:nvPr>
            <p:ph type="body" idx="1"/>
          </p:nvPr>
        </p:nvSpPr>
        <p:spPr>
          <a:xfrm>
            <a:off x="680879" y="4784070"/>
            <a:ext cx="5447030" cy="3914239"/>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b="1">
                <a:solidFill>
                  <a:srgbClr val="4F81BD"/>
                </a:solidFill>
                <a:latin typeface="Calibri"/>
                <a:ea typeface="Calibri"/>
                <a:cs typeface="Calibri"/>
                <a:sym typeface="Calibri"/>
              </a:rPr>
              <a:t>Tempo para este </a:t>
            </a:r>
            <a:r>
              <a:rPr lang="en-GB" b="1">
                <a:solidFill>
                  <a:srgbClr val="4F81BD"/>
                </a:solidFill>
              </a:rPr>
              <a:t>tema</a:t>
            </a:r>
            <a:endParaRPr b="1">
              <a:solidFill>
                <a:srgbClr val="4F81BD"/>
              </a:solidFill>
              <a:latin typeface="Calibri"/>
              <a:ea typeface="Calibri"/>
              <a:cs typeface="Calibri"/>
              <a:sym typeface="Calibri"/>
            </a:endParaRPr>
          </a:p>
          <a:p>
            <a:pPr marL="0" lvl="0" indent="0" algn="l" rtl="0">
              <a:spcBef>
                <a:spcPts val="0"/>
              </a:spcBef>
              <a:spcAft>
                <a:spcPts val="0"/>
              </a:spcAft>
              <a:buNone/>
            </a:pPr>
            <a:r>
              <a:rPr lang="en-GB" b="0">
                <a:solidFill>
                  <a:srgbClr val="4F81BD"/>
                </a:solidFill>
                <a:latin typeface="Calibri"/>
                <a:ea typeface="Calibri"/>
                <a:cs typeface="Calibri"/>
                <a:sym typeface="Calibri"/>
              </a:rPr>
              <a:t>Aproximadamente 2 horas e 35 minutos.</a:t>
            </a:r>
            <a:endParaRPr b="0"/>
          </a:p>
        </p:txBody>
      </p:sp>
      <p:sp>
        <p:nvSpPr>
          <p:cNvPr id="428" name="Google Shape;428;p45:notes"/>
          <p:cNvSpPr txBox="1">
            <a:spLocks noGrp="1"/>
          </p:cNvSpPr>
          <p:nvPr>
            <p:ph type="sldNum" idx="12"/>
          </p:nvPr>
        </p:nvSpPr>
        <p:spPr>
          <a:xfrm>
            <a:off x="3856737" y="9442154"/>
            <a:ext cx="2950475" cy="49877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45</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p46:notes"/>
          <p:cNvSpPr>
            <a:spLocks noGrp="1" noRot="1" noChangeAspect="1"/>
          </p:cNvSpPr>
          <p:nvPr>
            <p:ph type="sldImg" idx="2"/>
          </p:nvPr>
        </p:nvSpPr>
        <p:spPr>
          <a:xfrm>
            <a:off x="423863" y="1243013"/>
            <a:ext cx="5961062"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3" name="Google Shape;433;p46:notes"/>
          <p:cNvSpPr txBox="1">
            <a:spLocks noGrp="1"/>
          </p:cNvSpPr>
          <p:nvPr>
            <p:ph type="body" idx="1"/>
          </p:nvPr>
        </p:nvSpPr>
        <p:spPr>
          <a:xfrm>
            <a:off x="680879" y="4784070"/>
            <a:ext cx="5447030" cy="3914239"/>
          </a:xfrm>
          <a:prstGeom prst="rect">
            <a:avLst/>
          </a:prstGeom>
          <a:noFill/>
          <a:ln>
            <a:noFill/>
          </a:ln>
        </p:spPr>
        <p:txBody>
          <a:bodyPr spcFirstLastPara="1" wrap="square" lIns="91425" tIns="45700" rIns="91425" bIns="45700" anchor="t" anchorCtr="0">
            <a:noAutofit/>
          </a:bodyPr>
          <a:lstStyle/>
          <a:p>
            <a:pPr marL="0" marR="60325" lvl="0" indent="0" algn="l" rtl="0">
              <a:lnSpc>
                <a:spcPct val="115000"/>
              </a:lnSpc>
              <a:spcBef>
                <a:spcPts val="0"/>
              </a:spcBef>
              <a:spcAft>
                <a:spcPts val="0"/>
              </a:spcAft>
              <a:buNone/>
            </a:pPr>
            <a:r>
              <a:rPr lang="en-GB" b="1" i="1">
                <a:latin typeface="Calibri"/>
                <a:ea typeface="Calibri"/>
                <a:cs typeface="Calibri"/>
                <a:sym typeface="Calibri"/>
              </a:rPr>
              <a:t>Reflexão sobre os </a:t>
            </a:r>
            <a:r>
              <a:rPr lang="en-GB" b="1" i="1"/>
              <a:t>tema</a:t>
            </a:r>
            <a:r>
              <a:rPr lang="en-GB" b="1" i="1">
                <a:latin typeface="Calibri"/>
                <a:ea typeface="Calibri"/>
                <a:cs typeface="Calibri"/>
                <a:sym typeface="Calibri"/>
              </a:rPr>
              <a:t>s anteriores (15 min.)</a:t>
            </a:r>
            <a:endParaRPr>
              <a:latin typeface="Calibri"/>
              <a:ea typeface="Calibri"/>
              <a:cs typeface="Calibri"/>
              <a:sym typeface="Calibri"/>
            </a:endParaRPr>
          </a:p>
          <a:p>
            <a:pPr marL="0" marR="60325" lvl="0" indent="0" algn="l" rtl="0">
              <a:lnSpc>
                <a:spcPct val="115000"/>
              </a:lnSpc>
              <a:spcBef>
                <a:spcPts val="0"/>
              </a:spcBef>
              <a:spcAft>
                <a:spcPts val="0"/>
              </a:spcAft>
              <a:buNone/>
            </a:pPr>
            <a:r>
              <a:rPr lang="en-GB" b="1" i="1">
                <a:latin typeface="Calibri"/>
                <a:ea typeface="Calibri"/>
                <a:cs typeface="Calibri"/>
                <a:sym typeface="Calibri"/>
              </a:rPr>
              <a:t> </a:t>
            </a:r>
            <a:endParaRPr>
              <a:latin typeface="Calibri"/>
              <a:ea typeface="Calibri"/>
              <a:cs typeface="Calibri"/>
              <a:sym typeface="Calibri"/>
            </a:endParaRPr>
          </a:p>
          <a:p>
            <a:pPr marL="0" marR="60325" lvl="0" indent="0" algn="just" rtl="0">
              <a:lnSpc>
                <a:spcPct val="115000"/>
              </a:lnSpc>
              <a:spcBef>
                <a:spcPts val="0"/>
              </a:spcBef>
              <a:spcAft>
                <a:spcPts val="0"/>
              </a:spcAft>
              <a:buNone/>
            </a:pPr>
            <a:r>
              <a:rPr lang="en-GB">
                <a:solidFill>
                  <a:srgbClr val="4F81BD"/>
                </a:solidFill>
                <a:latin typeface="Calibri"/>
                <a:ea typeface="Calibri"/>
                <a:cs typeface="Calibri"/>
                <a:sym typeface="Calibri"/>
              </a:rPr>
              <a:t>Faça as seguintes perguntas:</a:t>
            </a:r>
            <a:endParaRPr>
              <a:latin typeface="Calibri"/>
              <a:ea typeface="Calibri"/>
              <a:cs typeface="Calibri"/>
              <a:sym typeface="Calibri"/>
            </a:endParaRPr>
          </a:p>
          <a:p>
            <a:pPr marL="0" marR="60325" lvl="0" indent="0" algn="just" rtl="0">
              <a:lnSpc>
                <a:spcPct val="115000"/>
              </a:lnSpc>
              <a:spcBef>
                <a:spcPts val="0"/>
              </a:spcBef>
              <a:spcAft>
                <a:spcPts val="0"/>
              </a:spcAft>
              <a:buNone/>
            </a:pPr>
            <a:r>
              <a:rPr lang="en-GB">
                <a:solidFill>
                  <a:srgbClr val="4F81BD"/>
                </a:solidFill>
                <a:latin typeface="Calibri"/>
                <a:ea typeface="Calibri"/>
                <a:cs typeface="Calibri"/>
                <a:sym typeface="Calibri"/>
              </a:rPr>
              <a:t> </a:t>
            </a:r>
            <a:endParaRPr>
              <a:latin typeface="Calibri"/>
              <a:ea typeface="Calibri"/>
              <a:cs typeface="Calibri"/>
              <a:sym typeface="Calibri"/>
            </a:endParaRPr>
          </a:p>
          <a:p>
            <a:pPr marL="0" marR="60325" lvl="0" indent="0" algn="just" rtl="0">
              <a:lnSpc>
                <a:spcPct val="115000"/>
              </a:lnSpc>
              <a:spcBef>
                <a:spcPts val="0"/>
              </a:spcBef>
              <a:spcAft>
                <a:spcPts val="0"/>
              </a:spcAft>
              <a:buNone/>
            </a:pPr>
            <a:r>
              <a:rPr lang="en-GB">
                <a:latin typeface="Calibri"/>
                <a:ea typeface="Calibri"/>
                <a:cs typeface="Calibri"/>
                <a:sym typeface="Calibri"/>
              </a:rPr>
              <a:t>Com base na sua leitura do CDPD antes desta sessão: </a:t>
            </a:r>
            <a:endParaRPr>
              <a:latin typeface="Calibri"/>
              <a:ea typeface="Calibri"/>
              <a:cs typeface="Calibri"/>
              <a:sym typeface="Calibri"/>
            </a:endParaRPr>
          </a:p>
          <a:p>
            <a:pPr marL="0" marR="60325" lvl="0" indent="0" algn="just" rtl="0">
              <a:lnSpc>
                <a:spcPct val="115000"/>
              </a:lnSpc>
              <a:spcBef>
                <a:spcPts val="0"/>
              </a:spcBef>
              <a:spcAft>
                <a:spcPts val="0"/>
              </a:spcAft>
              <a:buNone/>
            </a:pPr>
            <a:r>
              <a:rPr lang="en-GB">
                <a:latin typeface="Calibri"/>
                <a:ea typeface="Calibri"/>
                <a:cs typeface="Calibri"/>
                <a:sym typeface="Calibri"/>
              </a:rPr>
              <a:t> </a:t>
            </a:r>
            <a:endParaRPr>
              <a:latin typeface="Calibri"/>
              <a:ea typeface="Calibri"/>
              <a:cs typeface="Calibri"/>
              <a:sym typeface="Calibri"/>
            </a:endParaRPr>
          </a:p>
          <a:p>
            <a:pPr marL="342900" marR="60325" lvl="0" indent="-342900" algn="l" rtl="0">
              <a:lnSpc>
                <a:spcPct val="115000"/>
              </a:lnSpc>
              <a:spcBef>
                <a:spcPts val="0"/>
              </a:spcBef>
              <a:spcAft>
                <a:spcPts val="0"/>
              </a:spcAft>
              <a:buClr>
                <a:schemeClr val="dk1"/>
              </a:buClr>
              <a:buSzPts val="1200"/>
              <a:buFont typeface="Noto Sans Symbols"/>
              <a:buChar char="∙"/>
            </a:pPr>
            <a:r>
              <a:rPr lang="en-GB">
                <a:latin typeface="Calibri"/>
                <a:ea typeface="Calibri"/>
                <a:cs typeface="Calibri"/>
                <a:sym typeface="Calibri"/>
              </a:rPr>
              <a:t>Você tem alguma reação preliminar ou perguntas?</a:t>
            </a:r>
            <a:endParaRPr/>
          </a:p>
          <a:p>
            <a:pPr marL="342900" marR="60325" lvl="0" indent="-342900" algn="l" rtl="0">
              <a:lnSpc>
                <a:spcPct val="115000"/>
              </a:lnSpc>
              <a:spcBef>
                <a:spcPts val="0"/>
              </a:spcBef>
              <a:spcAft>
                <a:spcPts val="0"/>
              </a:spcAft>
              <a:buClr>
                <a:schemeClr val="dk1"/>
              </a:buClr>
              <a:buSzPts val="1200"/>
              <a:buFont typeface="Noto Sans Symbols"/>
              <a:buChar char="∙"/>
            </a:pPr>
            <a:r>
              <a:rPr lang="en-GB">
                <a:latin typeface="Calibri"/>
                <a:ea typeface="Calibri"/>
                <a:cs typeface="Calibri"/>
                <a:sym typeface="Calibri"/>
              </a:rPr>
              <a:t>Há algum tema aqui que já tenhamos discutido?</a:t>
            </a:r>
            <a:endParaRPr/>
          </a:p>
          <a:p>
            <a:pPr marL="342900" marR="60325" lvl="0" indent="-342900" algn="l" rtl="0">
              <a:lnSpc>
                <a:spcPct val="115000"/>
              </a:lnSpc>
              <a:spcBef>
                <a:spcPts val="0"/>
              </a:spcBef>
              <a:spcAft>
                <a:spcPts val="0"/>
              </a:spcAft>
              <a:buClr>
                <a:schemeClr val="dk1"/>
              </a:buClr>
              <a:buSzPts val="1200"/>
              <a:buFont typeface="Noto Sans Symbols"/>
              <a:buChar char="∙"/>
            </a:pPr>
            <a:r>
              <a:rPr lang="en-GB">
                <a:latin typeface="Calibri"/>
                <a:ea typeface="Calibri"/>
                <a:cs typeface="Calibri"/>
                <a:sym typeface="Calibri"/>
              </a:rPr>
              <a:t>De que maneiras esta Convenção é importante para pessoas com deficiências psicossociais, intelectuais ou cognitivas?</a:t>
            </a:r>
            <a:r>
              <a:rPr lang="en-GB" sz="1000">
                <a:solidFill>
                  <a:srgbClr val="4F81BD"/>
                </a:solidFill>
                <a:latin typeface="Calibri"/>
                <a:ea typeface="Calibri"/>
                <a:cs typeface="Calibri"/>
                <a:sym typeface="Calibri"/>
              </a:rPr>
              <a:t> </a:t>
            </a:r>
            <a:endParaRPr>
              <a:latin typeface="Calibri"/>
              <a:ea typeface="Calibri"/>
              <a:cs typeface="Calibri"/>
              <a:sym typeface="Calibri"/>
            </a:endParaRPr>
          </a:p>
          <a:p>
            <a:pPr marL="0" lvl="0" indent="0" algn="l" rtl="0">
              <a:spcBef>
                <a:spcPts val="0"/>
              </a:spcBef>
              <a:spcAft>
                <a:spcPts val="0"/>
              </a:spcAft>
              <a:buNone/>
            </a:pPr>
            <a:endParaRPr/>
          </a:p>
        </p:txBody>
      </p:sp>
      <p:sp>
        <p:nvSpPr>
          <p:cNvPr id="434" name="Google Shape;434;p46:notes"/>
          <p:cNvSpPr txBox="1">
            <a:spLocks noGrp="1"/>
          </p:cNvSpPr>
          <p:nvPr>
            <p:ph type="sldNum" idx="12"/>
          </p:nvPr>
        </p:nvSpPr>
        <p:spPr>
          <a:xfrm>
            <a:off x="3856737" y="9442154"/>
            <a:ext cx="2950475" cy="49877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46</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p47:notes"/>
          <p:cNvSpPr>
            <a:spLocks noGrp="1" noRot="1" noChangeAspect="1"/>
          </p:cNvSpPr>
          <p:nvPr>
            <p:ph type="sldImg" idx="2"/>
          </p:nvPr>
        </p:nvSpPr>
        <p:spPr>
          <a:xfrm>
            <a:off x="1376363" y="995363"/>
            <a:ext cx="4402137" cy="2476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0" name="Google Shape;440;p47:notes"/>
          <p:cNvSpPr txBox="1">
            <a:spLocks noGrp="1"/>
          </p:cNvSpPr>
          <p:nvPr>
            <p:ph type="body" idx="1"/>
          </p:nvPr>
        </p:nvSpPr>
        <p:spPr>
          <a:xfrm>
            <a:off x="548485" y="3665715"/>
            <a:ext cx="5579424" cy="5539995"/>
          </a:xfrm>
          <a:prstGeom prst="rect">
            <a:avLst/>
          </a:prstGeom>
          <a:noFill/>
          <a:ln>
            <a:noFill/>
          </a:ln>
        </p:spPr>
        <p:txBody>
          <a:bodyPr spcFirstLastPara="1" wrap="square" lIns="91425" tIns="45700" rIns="91425" bIns="45700" anchor="t" anchorCtr="0">
            <a:noAutofit/>
          </a:bodyPr>
          <a:lstStyle/>
          <a:p>
            <a:pPr marL="0" marR="60325" lvl="0" indent="0" algn="just" rtl="0">
              <a:lnSpc>
                <a:spcPct val="115000"/>
              </a:lnSpc>
              <a:spcBef>
                <a:spcPts val="0"/>
              </a:spcBef>
              <a:spcAft>
                <a:spcPts val="0"/>
              </a:spcAft>
              <a:buNone/>
            </a:pPr>
            <a:r>
              <a:rPr lang="en-GB">
                <a:solidFill>
                  <a:srgbClr val="4F81BD"/>
                </a:solidFill>
                <a:latin typeface="Calibri"/>
                <a:ea typeface="Calibri"/>
                <a:cs typeface="Calibri"/>
                <a:sym typeface="Calibri"/>
              </a:rPr>
              <a:t>O grupo pode ficar tranquilo neste ponto, pois o objetivo desta sessão não é ter um conhecimento exaustivo da Convenção e conhecer cada artigo em detalhes. O objetivo é que os participantes tenham uma visão geral e entendam como a Convenção se relaciona com pessoas com deficiências psicossociais, intelectuais ou cognitivas. </a:t>
            </a:r>
            <a:endParaRPr/>
          </a:p>
          <a:p>
            <a:pPr marL="0" marR="60325" lvl="0" indent="0" algn="just" rtl="0">
              <a:lnSpc>
                <a:spcPct val="115000"/>
              </a:lnSpc>
              <a:spcBef>
                <a:spcPts val="600"/>
              </a:spcBef>
              <a:spcAft>
                <a:spcPts val="0"/>
              </a:spcAft>
              <a:buNone/>
            </a:pPr>
            <a:r>
              <a:rPr lang="en-GB">
                <a:solidFill>
                  <a:srgbClr val="4F81BD"/>
                </a:solidFill>
                <a:latin typeface="Calibri"/>
                <a:ea typeface="Calibri"/>
                <a:cs typeface="Calibri"/>
                <a:sym typeface="Calibri"/>
              </a:rPr>
              <a:t>Comece perguntando aos participantes o que eles sabem sobre o papel das Nações Unidas e a Declaração Universal dos Direitos Humanos (já discutida no módulo Direitos humanos).</a:t>
            </a:r>
            <a:endParaRPr/>
          </a:p>
          <a:p>
            <a:pPr marL="0" marR="60325" lvl="0" indent="0" algn="just" rtl="0">
              <a:lnSpc>
                <a:spcPct val="115000"/>
              </a:lnSpc>
              <a:spcBef>
                <a:spcPts val="600"/>
              </a:spcBef>
              <a:spcAft>
                <a:spcPts val="0"/>
              </a:spcAft>
              <a:buNone/>
            </a:pPr>
            <a:r>
              <a:rPr lang="en-GB">
                <a:solidFill>
                  <a:srgbClr val="4F81BD"/>
                </a:solidFill>
                <a:latin typeface="Calibri"/>
                <a:ea typeface="Calibri"/>
                <a:cs typeface="Calibri"/>
                <a:sym typeface="Calibri"/>
              </a:rPr>
              <a:t>Se for necessário fazer uma recapitulação, destaque o seguinte:</a:t>
            </a:r>
            <a:endParaRPr/>
          </a:p>
          <a:p>
            <a:pPr marL="171450" marR="60325" lvl="0" indent="-171450" algn="just" rtl="0">
              <a:lnSpc>
                <a:spcPct val="115000"/>
              </a:lnSpc>
              <a:spcBef>
                <a:spcPts val="600"/>
              </a:spcBef>
              <a:spcAft>
                <a:spcPts val="0"/>
              </a:spcAft>
              <a:buClr>
                <a:srgbClr val="4F81BD"/>
              </a:buClr>
              <a:buSzPts val="1200"/>
              <a:buFont typeface="Arial"/>
              <a:buChar char="•"/>
            </a:pPr>
            <a:r>
              <a:rPr lang="en-GB">
                <a:solidFill>
                  <a:srgbClr val="4F81BD"/>
                </a:solidFill>
                <a:latin typeface="Calibri"/>
                <a:ea typeface="Calibri"/>
                <a:cs typeface="Calibri"/>
                <a:sym typeface="Calibri"/>
              </a:rPr>
              <a:t>A ONU é uma organização formada por países. Ela foi criada após a Segunda Guerra Mundial com o objetivo de promover a integração e as relações pacíficas entre as nações. </a:t>
            </a:r>
            <a:endParaRPr/>
          </a:p>
          <a:p>
            <a:pPr marL="171450" marR="60325" lvl="0" indent="-171450" algn="just" rtl="0">
              <a:lnSpc>
                <a:spcPct val="115000"/>
              </a:lnSpc>
              <a:spcBef>
                <a:spcPts val="600"/>
              </a:spcBef>
              <a:spcAft>
                <a:spcPts val="0"/>
              </a:spcAft>
              <a:buClr>
                <a:srgbClr val="4F81BD"/>
              </a:buClr>
              <a:buSzPts val="1200"/>
              <a:buFont typeface="Arial"/>
              <a:buChar char="•"/>
            </a:pPr>
            <a:r>
              <a:rPr lang="en-GB">
                <a:solidFill>
                  <a:srgbClr val="4F81BD"/>
                </a:solidFill>
                <a:latin typeface="Calibri"/>
                <a:ea typeface="Calibri"/>
                <a:cs typeface="Calibri"/>
                <a:sym typeface="Calibri"/>
              </a:rPr>
              <a:t>Portanto, a adoção da Declaração Universal dos Direitos Humanos (DUDH) pela Assembleia Geral da ONU em 1948 foi um momento marcante para os direitos humanos em todo o mundo.</a:t>
            </a:r>
            <a:endParaRPr/>
          </a:p>
          <a:p>
            <a:pPr marL="171450" marR="60325" lvl="0" indent="-171450" algn="just" rtl="0">
              <a:lnSpc>
                <a:spcPct val="115000"/>
              </a:lnSpc>
              <a:spcBef>
                <a:spcPts val="600"/>
              </a:spcBef>
              <a:spcAft>
                <a:spcPts val="0"/>
              </a:spcAft>
              <a:buClr>
                <a:srgbClr val="4F81BD"/>
              </a:buClr>
              <a:buSzPts val="1200"/>
              <a:buFont typeface="Arial"/>
              <a:buChar char="•"/>
            </a:pPr>
            <a:r>
              <a:rPr lang="en-GB">
                <a:solidFill>
                  <a:srgbClr val="4F81BD"/>
                </a:solidFill>
                <a:latin typeface="Calibri"/>
                <a:ea typeface="Calibri"/>
                <a:cs typeface="Calibri"/>
                <a:sym typeface="Calibri"/>
              </a:rPr>
              <a:t>Posteriormente, vários outros tratados de direitos humanos também foram adotados, com o objetivo de garantir o exercício de uma gama completa de direitos civis, políticos, econômicos, sociais e culturais para todos. </a:t>
            </a:r>
            <a:endParaRPr/>
          </a:p>
          <a:p>
            <a:pPr marL="171450" marR="60325" lvl="0" indent="-171450" algn="just" rtl="0">
              <a:lnSpc>
                <a:spcPct val="115000"/>
              </a:lnSpc>
              <a:spcBef>
                <a:spcPts val="600"/>
              </a:spcBef>
              <a:spcAft>
                <a:spcPts val="0"/>
              </a:spcAft>
              <a:buClr>
                <a:srgbClr val="4F81BD"/>
              </a:buClr>
              <a:buSzPts val="1200"/>
              <a:buFont typeface="Arial"/>
              <a:buChar char="•"/>
            </a:pPr>
            <a:r>
              <a:rPr lang="en-GB">
                <a:solidFill>
                  <a:srgbClr val="4F81BD"/>
                </a:solidFill>
                <a:latin typeface="Calibri"/>
                <a:ea typeface="Calibri"/>
                <a:cs typeface="Calibri"/>
                <a:sym typeface="Calibri"/>
              </a:rPr>
              <a:t>A DUDH e outros instrumentos internacionais de direitos humanos incluem direitos que TODOS nós deveríamos poder desfrutar. No entanto, apesar da existência desses instrumentos, as pessoas com deficiência ainda continuam sofrendo violações e discriminação em todo o mundo. </a:t>
            </a:r>
            <a:endParaRPr/>
          </a:p>
        </p:txBody>
      </p:sp>
      <p:sp>
        <p:nvSpPr>
          <p:cNvPr id="441" name="Google Shape;441;p47:notes"/>
          <p:cNvSpPr txBox="1">
            <a:spLocks noGrp="1"/>
          </p:cNvSpPr>
          <p:nvPr>
            <p:ph type="sldNum" idx="12"/>
          </p:nvPr>
        </p:nvSpPr>
        <p:spPr>
          <a:xfrm>
            <a:off x="3856737" y="9442154"/>
            <a:ext cx="2950475" cy="49877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47</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p48:notes"/>
          <p:cNvSpPr>
            <a:spLocks noGrp="1" noRot="1" noChangeAspect="1"/>
          </p:cNvSpPr>
          <p:nvPr>
            <p:ph type="sldImg" idx="2"/>
          </p:nvPr>
        </p:nvSpPr>
        <p:spPr>
          <a:xfrm>
            <a:off x="423863" y="1243013"/>
            <a:ext cx="5961062"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7" name="Google Shape;447;p48:notes"/>
          <p:cNvSpPr txBox="1">
            <a:spLocks noGrp="1"/>
          </p:cNvSpPr>
          <p:nvPr>
            <p:ph type="body" idx="1"/>
          </p:nvPr>
        </p:nvSpPr>
        <p:spPr>
          <a:xfrm>
            <a:off x="680879" y="4784070"/>
            <a:ext cx="5447030" cy="3914239"/>
          </a:xfrm>
          <a:prstGeom prst="rect">
            <a:avLst/>
          </a:prstGeom>
          <a:noFill/>
          <a:ln>
            <a:noFill/>
          </a:ln>
        </p:spPr>
        <p:txBody>
          <a:bodyPr spcFirstLastPara="1" wrap="square" lIns="91425" tIns="45700" rIns="91425" bIns="45700" anchor="t" anchorCtr="0">
            <a:noAutofit/>
          </a:bodyPr>
          <a:lstStyle/>
          <a:p>
            <a:pPr marL="0" marR="60325" lvl="0" indent="0" algn="just" rtl="0">
              <a:lnSpc>
                <a:spcPct val="115000"/>
              </a:lnSpc>
              <a:spcBef>
                <a:spcPts val="0"/>
              </a:spcBef>
              <a:spcAft>
                <a:spcPts val="0"/>
              </a:spcAft>
              <a:buNone/>
            </a:pPr>
            <a:r>
              <a:rPr lang="en-GB">
                <a:solidFill>
                  <a:srgbClr val="4F81BD"/>
                </a:solidFill>
                <a:latin typeface="Calibri"/>
                <a:ea typeface="Calibri"/>
                <a:cs typeface="Calibri"/>
                <a:sym typeface="Calibri"/>
              </a:rPr>
              <a:t>Neste momento, pergunte aos participantes se eles já ouviram falar da Convenção sobre os Direitos das Pessoas com Deficiência (CDPD) e o que sabem sobre ela..</a:t>
            </a:r>
            <a:endParaRPr>
              <a:latin typeface="Calibri"/>
              <a:ea typeface="Calibri"/>
              <a:cs typeface="Calibri"/>
              <a:sym typeface="Calibri"/>
            </a:endParaRPr>
          </a:p>
          <a:p>
            <a:pPr marL="0" marR="60325" lvl="0" indent="0" algn="just" rtl="0">
              <a:lnSpc>
                <a:spcPct val="115000"/>
              </a:lnSpc>
              <a:spcBef>
                <a:spcPts val="0"/>
              </a:spcBef>
              <a:spcAft>
                <a:spcPts val="0"/>
              </a:spcAft>
              <a:buNone/>
            </a:pPr>
            <a:r>
              <a:rPr lang="en-GB">
                <a:solidFill>
                  <a:srgbClr val="4F81BD"/>
                </a:solidFill>
                <a:latin typeface="Calibri"/>
                <a:ea typeface="Calibri"/>
                <a:cs typeface="Calibri"/>
                <a:sym typeface="Calibri"/>
              </a:rPr>
              <a:t> </a:t>
            </a:r>
            <a:endParaRPr>
              <a:latin typeface="Calibri"/>
              <a:ea typeface="Calibri"/>
              <a:cs typeface="Calibri"/>
              <a:sym typeface="Calibri"/>
            </a:endParaRPr>
          </a:p>
          <a:p>
            <a:pPr marL="171450" marR="60325" lvl="0" indent="-171450" algn="just" rtl="0">
              <a:lnSpc>
                <a:spcPct val="115000"/>
              </a:lnSpc>
              <a:spcBef>
                <a:spcPts val="0"/>
              </a:spcBef>
              <a:spcAft>
                <a:spcPts val="0"/>
              </a:spcAft>
              <a:buClr>
                <a:schemeClr val="dk1"/>
              </a:buClr>
              <a:buSzPts val="1200"/>
              <a:buFont typeface="Arial"/>
              <a:buChar char="•"/>
            </a:pPr>
            <a:r>
              <a:rPr lang="en-GB">
                <a:latin typeface="Calibri"/>
                <a:ea typeface="Calibri"/>
                <a:cs typeface="Calibri"/>
                <a:sym typeface="Calibri"/>
              </a:rPr>
              <a:t>A Convenção sobre os Direitos das Pessoas com Deficiência (CDPD) foi adotada em 2006 pelas Nações Unidas em resposta à discriminação e às violações dos direitos humanos sofridas por pessoas com deficiência em todo o mundo</a:t>
            </a:r>
            <a:endParaRPr>
              <a:latin typeface="Calibri"/>
              <a:ea typeface="Calibri"/>
              <a:cs typeface="Calibri"/>
              <a:sym typeface="Calibri"/>
            </a:endParaRPr>
          </a:p>
          <a:p>
            <a:pPr marL="171450" lvl="0" indent="-171450" algn="l" rtl="0">
              <a:spcBef>
                <a:spcPts val="0"/>
              </a:spcBef>
              <a:spcAft>
                <a:spcPts val="0"/>
              </a:spcAft>
              <a:buClr>
                <a:schemeClr val="dk1"/>
              </a:buClr>
              <a:buSzPts val="1200"/>
              <a:buFont typeface="Arial"/>
              <a:buChar char="•"/>
            </a:pPr>
            <a:r>
              <a:rPr lang="en-GB"/>
              <a:t>Significativamente, foi redigido com a contribuição, o envolvimento ativo e a participação de pessoas com deficiência e organizações de pessoas com deficiência (OPDs).</a:t>
            </a:r>
            <a:endParaRPr/>
          </a:p>
          <a:p>
            <a:pPr marL="0" lvl="0" indent="0" algn="l" rtl="0">
              <a:spcBef>
                <a:spcPts val="0"/>
              </a:spcBef>
              <a:spcAft>
                <a:spcPts val="0"/>
              </a:spcAft>
              <a:buNone/>
            </a:pPr>
            <a:endParaRPr/>
          </a:p>
        </p:txBody>
      </p:sp>
      <p:sp>
        <p:nvSpPr>
          <p:cNvPr id="448" name="Google Shape;448;p48:notes"/>
          <p:cNvSpPr txBox="1">
            <a:spLocks noGrp="1"/>
          </p:cNvSpPr>
          <p:nvPr>
            <p:ph type="sldNum" idx="12"/>
          </p:nvPr>
        </p:nvSpPr>
        <p:spPr>
          <a:xfrm>
            <a:off x="3856737" y="9442154"/>
            <a:ext cx="2950475" cy="49877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48</a:t>
            </a:fld>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Google Shape;453;p49:notes"/>
          <p:cNvSpPr>
            <a:spLocks noGrp="1" noRot="1" noChangeAspect="1"/>
          </p:cNvSpPr>
          <p:nvPr>
            <p:ph type="sldImg" idx="2"/>
          </p:nvPr>
        </p:nvSpPr>
        <p:spPr>
          <a:xfrm>
            <a:off x="423863" y="1243013"/>
            <a:ext cx="5961062"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4" name="Google Shape;454;p49:notes"/>
          <p:cNvSpPr txBox="1">
            <a:spLocks noGrp="1"/>
          </p:cNvSpPr>
          <p:nvPr>
            <p:ph type="body" idx="1"/>
          </p:nvPr>
        </p:nvSpPr>
        <p:spPr>
          <a:xfrm>
            <a:off x="680879" y="4784070"/>
            <a:ext cx="5447030" cy="3914239"/>
          </a:xfrm>
          <a:prstGeom prst="rect">
            <a:avLst/>
          </a:prstGeom>
          <a:noFill/>
          <a:ln>
            <a:noFill/>
          </a:ln>
        </p:spPr>
        <p:txBody>
          <a:bodyPr spcFirstLastPara="1" wrap="square" lIns="91425" tIns="45700" rIns="91425" bIns="45700" anchor="t" anchorCtr="0">
            <a:noAutofit/>
          </a:bodyPr>
          <a:lstStyle/>
          <a:p>
            <a:pPr marL="0" marR="60325" lvl="0" indent="0" algn="just" rtl="0">
              <a:lnSpc>
                <a:spcPct val="115000"/>
              </a:lnSpc>
              <a:spcBef>
                <a:spcPts val="0"/>
              </a:spcBef>
              <a:spcAft>
                <a:spcPts val="0"/>
              </a:spcAft>
              <a:buNone/>
            </a:pPr>
            <a:r>
              <a:rPr lang="en-GB">
                <a:latin typeface="Calibri"/>
                <a:ea typeface="Calibri"/>
                <a:cs typeface="Calibri"/>
                <a:sym typeface="Calibri"/>
              </a:rPr>
              <a:t>A Convenção é um passo importante para mudar as percepções negativas sobre a deficiência na sociedade e garantir que os países reconheçam que as pessoas com deficiência, como detentoras de direitos, devem ter oportunidades de viver a vida em todo o seu potencial, em igualdade de condições com todas as outras pessoas.</a:t>
            </a:r>
            <a:endParaRPr/>
          </a:p>
          <a:p>
            <a:pPr marL="0" marR="60325" lvl="0" indent="0" algn="just" rtl="0">
              <a:lnSpc>
                <a:spcPct val="115000"/>
              </a:lnSpc>
              <a:spcBef>
                <a:spcPts val="0"/>
              </a:spcBef>
              <a:spcAft>
                <a:spcPts val="0"/>
              </a:spcAft>
              <a:buNone/>
            </a:pPr>
            <a:r>
              <a:rPr lang="en-GB">
                <a:latin typeface="Calibri"/>
                <a:ea typeface="Calibri"/>
                <a:cs typeface="Calibri"/>
                <a:sym typeface="Calibri"/>
              </a:rPr>
              <a:t> </a:t>
            </a:r>
            <a:endParaRPr/>
          </a:p>
          <a:p>
            <a:pPr marL="0" marR="60325" lvl="0" indent="0" algn="just" rtl="0">
              <a:lnSpc>
                <a:spcPct val="115000"/>
              </a:lnSpc>
              <a:spcBef>
                <a:spcPts val="0"/>
              </a:spcBef>
              <a:spcAft>
                <a:spcPts val="0"/>
              </a:spcAft>
              <a:buNone/>
            </a:pPr>
            <a:r>
              <a:rPr lang="en-GB">
                <a:latin typeface="Calibri"/>
                <a:ea typeface="Calibri"/>
                <a:cs typeface="Calibri"/>
                <a:sym typeface="Calibri"/>
              </a:rPr>
              <a:t>A Convenção não teve como objetivo criar novos direitos, mas demonstrar como os direitos existentes se aplicam às pessoas com deficiência.</a:t>
            </a:r>
            <a:endParaRPr/>
          </a:p>
        </p:txBody>
      </p:sp>
      <p:sp>
        <p:nvSpPr>
          <p:cNvPr id="455" name="Google Shape;455;p49:notes"/>
          <p:cNvSpPr txBox="1">
            <a:spLocks noGrp="1"/>
          </p:cNvSpPr>
          <p:nvPr>
            <p:ph type="sldNum" idx="12"/>
          </p:nvPr>
        </p:nvSpPr>
        <p:spPr>
          <a:xfrm>
            <a:off x="3856737" y="9442154"/>
            <a:ext cx="2950475" cy="49877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49</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5:notes"/>
          <p:cNvSpPr>
            <a:spLocks noGrp="1" noRot="1" noChangeAspect="1"/>
          </p:cNvSpPr>
          <p:nvPr>
            <p:ph type="sldImg" idx="2"/>
          </p:nvPr>
        </p:nvSpPr>
        <p:spPr>
          <a:xfrm>
            <a:off x="638175" y="496888"/>
            <a:ext cx="5530850" cy="3111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8" name="Google Shape;108;p5:notes"/>
          <p:cNvSpPr txBox="1">
            <a:spLocks noGrp="1"/>
          </p:cNvSpPr>
          <p:nvPr>
            <p:ph type="body" idx="1"/>
          </p:nvPr>
        </p:nvSpPr>
        <p:spPr>
          <a:xfrm>
            <a:off x="680090" y="3608763"/>
            <a:ext cx="5836323" cy="6113306"/>
          </a:xfrm>
          <a:prstGeom prst="rect">
            <a:avLst/>
          </a:prstGeom>
          <a:noFill/>
          <a:ln>
            <a:noFill/>
          </a:ln>
        </p:spPr>
        <p:txBody>
          <a:bodyPr spcFirstLastPara="1" wrap="square" lIns="91425" tIns="45700" rIns="91425" bIns="45700" anchor="t" anchorCtr="0">
            <a:noAutofit/>
          </a:bodyPr>
          <a:lstStyle/>
          <a:p>
            <a:pPr marL="0" lvl="0" indent="-101600" algn="l" rtl="0">
              <a:spcBef>
                <a:spcPts val="0"/>
              </a:spcBef>
              <a:spcAft>
                <a:spcPts val="0"/>
              </a:spcAft>
              <a:buClr>
                <a:schemeClr val="dk1"/>
              </a:buClr>
              <a:buSzPts val="1600"/>
              <a:buChar char="•"/>
            </a:pPr>
            <a:r>
              <a:rPr lang="en-GB" sz="1000"/>
              <a:t>“Pessoas que estão usando” ou “que já usaram” serviços de saúde mental e sociais referem-se a pessoas que não se identificam necessariamente como tendo uma deficiência, mas que têm uma variedade de experiências aplicáveis a este treinamento.</a:t>
            </a:r>
            <a:endParaRPr sz="1000"/>
          </a:p>
          <a:p>
            <a:pPr marL="171706" lvl="0" indent="-95506" algn="l" rtl="0">
              <a:spcBef>
                <a:spcPts val="0"/>
              </a:spcBef>
              <a:spcAft>
                <a:spcPts val="0"/>
              </a:spcAft>
              <a:buNone/>
            </a:pPr>
            <a:endParaRPr sz="1600"/>
          </a:p>
          <a:p>
            <a:pPr marL="0" lvl="0" indent="-101600" algn="l" rtl="0">
              <a:spcBef>
                <a:spcPts val="0"/>
              </a:spcBef>
              <a:spcAft>
                <a:spcPts val="0"/>
              </a:spcAft>
              <a:buClr>
                <a:schemeClr val="dk1"/>
              </a:buClr>
              <a:buSzPts val="1600"/>
              <a:buChar char="•"/>
            </a:pPr>
            <a:r>
              <a:rPr lang="en-GB" sz="1000"/>
              <a:t>Além disso, o uso do termo “serviços sociais e de saúde mental” nestes módulos refere-se a uma ampla gama de serviços atualmente prestados por países, incluindo, por exemplo, centros comunitários de saúde mental, clínicas de atenção primária, serviços ambulatoriais, hospitais psiquiátricos, enfermarias psiquiátricas em hospitais gerais, centros de reabilitação, curandeiros tradicionais, centros de dia, lares para idosos e outros lares de “grupos”, bem como serviços domiciliares e serviços e apoios que oferecem alternativas aos serviços tradicionais de saúde mental ou sociais, fornecidos por uma ampla gama de prestadores de saúde e assistência social nos setores público, privado e não-governamental.</a:t>
            </a:r>
            <a:endParaRPr sz="1000"/>
          </a:p>
          <a:p>
            <a:pPr marL="171706" lvl="0" indent="-95506" algn="l" rtl="0">
              <a:spcBef>
                <a:spcPts val="0"/>
              </a:spcBef>
              <a:spcAft>
                <a:spcPts val="0"/>
              </a:spcAft>
              <a:buNone/>
            </a:pPr>
            <a:endParaRPr sz="1600"/>
          </a:p>
          <a:p>
            <a:pPr marL="0" lvl="0" indent="-101600" algn="l" rtl="0">
              <a:spcBef>
                <a:spcPts val="0"/>
              </a:spcBef>
              <a:spcAft>
                <a:spcPts val="0"/>
              </a:spcAft>
              <a:buClr>
                <a:schemeClr val="dk1"/>
              </a:buClr>
              <a:buSzPts val="1600"/>
              <a:buChar char="•"/>
            </a:pPr>
            <a:r>
              <a:rPr lang="en-GB" sz="1000"/>
              <a:t>A terminologia adotada neste documento foi selecionada por uma questão de inclusão. </a:t>
            </a:r>
            <a:endParaRPr sz="1000"/>
          </a:p>
          <a:p>
            <a:pPr marL="457200" lvl="1" indent="-101600" algn="l" rtl="0">
              <a:spcBef>
                <a:spcPts val="0"/>
              </a:spcBef>
              <a:spcAft>
                <a:spcPts val="0"/>
              </a:spcAft>
              <a:buClr>
                <a:schemeClr val="dk1"/>
              </a:buClr>
              <a:buSzPts val="1600"/>
              <a:buChar char="•"/>
            </a:pPr>
            <a:r>
              <a:rPr lang="en-GB" sz="1000"/>
              <a:t>É uma escolha individual se identificar com certas expressões ou conceitos, mas os direitos humanos são aplicáveis a todos, em todos os lugares. </a:t>
            </a:r>
            <a:endParaRPr sz="1000"/>
          </a:p>
          <a:p>
            <a:pPr marL="457200" lvl="1" indent="-101600" algn="l" rtl="0">
              <a:spcBef>
                <a:spcPts val="0"/>
              </a:spcBef>
              <a:spcAft>
                <a:spcPts val="0"/>
              </a:spcAft>
              <a:buClr>
                <a:schemeClr val="dk1"/>
              </a:buClr>
              <a:buSzPts val="1600"/>
              <a:buChar char="•"/>
            </a:pPr>
            <a:r>
              <a:rPr lang="en-GB" sz="1000"/>
              <a:t>Um diagnóstico ou deficiência nunca deve definir uma pessoa. </a:t>
            </a:r>
            <a:endParaRPr sz="1000"/>
          </a:p>
          <a:p>
            <a:pPr marL="457200" lvl="1" indent="-101600" algn="l" rtl="0">
              <a:spcBef>
                <a:spcPts val="0"/>
              </a:spcBef>
              <a:spcAft>
                <a:spcPts val="0"/>
              </a:spcAft>
              <a:buClr>
                <a:schemeClr val="dk1"/>
              </a:buClr>
              <a:buSzPts val="1600"/>
              <a:buChar char="•"/>
            </a:pPr>
            <a:r>
              <a:rPr lang="en-GB" sz="1000"/>
              <a:t>Somos todos indivíduos, com um contexto social único, personalidade, objetivos, aspirações e relacionamentos com os outros.</a:t>
            </a:r>
            <a:endParaRPr sz="1000"/>
          </a:p>
          <a:p>
            <a:pPr marL="0" lvl="0" indent="0" algn="l" rtl="0">
              <a:spcBef>
                <a:spcPts val="0"/>
              </a:spcBef>
              <a:spcAft>
                <a:spcPts val="0"/>
              </a:spcAft>
              <a:buNone/>
            </a:pPr>
            <a:endParaRPr sz="1600"/>
          </a:p>
          <a:p>
            <a:pPr marL="171450" lvl="0" indent="-184150" algn="l" rtl="0">
              <a:spcBef>
                <a:spcPts val="0"/>
              </a:spcBef>
              <a:spcAft>
                <a:spcPts val="0"/>
              </a:spcAft>
              <a:buSzPts val="1400"/>
              <a:buChar char="•"/>
            </a:pPr>
            <a:endParaRPr/>
          </a:p>
        </p:txBody>
      </p:sp>
      <p:sp>
        <p:nvSpPr>
          <p:cNvPr id="109" name="Google Shape;109;p5:notes"/>
          <p:cNvSpPr txBox="1">
            <a:spLocks noGrp="1"/>
          </p:cNvSpPr>
          <p:nvPr>
            <p:ph type="sldNum" idx="12"/>
          </p:nvPr>
        </p:nvSpPr>
        <p:spPr>
          <a:xfrm>
            <a:off x="3856737" y="9442154"/>
            <a:ext cx="2950475" cy="49877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5</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p50:notes"/>
          <p:cNvSpPr>
            <a:spLocks noGrp="1" noRot="1" noChangeAspect="1"/>
          </p:cNvSpPr>
          <p:nvPr>
            <p:ph type="sldImg" idx="2"/>
          </p:nvPr>
        </p:nvSpPr>
        <p:spPr>
          <a:xfrm>
            <a:off x="423863" y="1243013"/>
            <a:ext cx="5961062"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1" name="Google Shape;461;p50:notes"/>
          <p:cNvSpPr txBox="1">
            <a:spLocks noGrp="1"/>
          </p:cNvSpPr>
          <p:nvPr>
            <p:ph type="body" idx="1"/>
          </p:nvPr>
        </p:nvSpPr>
        <p:spPr>
          <a:xfrm>
            <a:off x="680879" y="4784070"/>
            <a:ext cx="5447030" cy="3914239"/>
          </a:xfrm>
          <a:prstGeom prst="rect">
            <a:avLst/>
          </a:prstGeom>
          <a:noFill/>
          <a:ln>
            <a:noFill/>
          </a:ln>
        </p:spPr>
        <p:txBody>
          <a:bodyPr spcFirstLastPara="1" wrap="square" lIns="91425" tIns="45700" rIns="91425" bIns="45700" anchor="t" anchorCtr="0">
            <a:noAutofit/>
          </a:bodyPr>
          <a:lstStyle/>
          <a:p>
            <a:pPr marL="171450" marR="60325" lvl="0" indent="-171450" algn="just" rtl="0">
              <a:lnSpc>
                <a:spcPct val="115000"/>
              </a:lnSpc>
              <a:spcBef>
                <a:spcPts val="0"/>
              </a:spcBef>
              <a:spcAft>
                <a:spcPts val="0"/>
              </a:spcAft>
              <a:buClr>
                <a:schemeClr val="dk1"/>
              </a:buClr>
              <a:buSzPts val="1200"/>
              <a:buFont typeface="Arial"/>
              <a:buChar char="•"/>
            </a:pPr>
            <a:r>
              <a:rPr lang="en-GB">
                <a:latin typeface="Calibri"/>
                <a:ea typeface="Calibri"/>
                <a:cs typeface="Calibri"/>
                <a:sym typeface="Calibri"/>
              </a:rPr>
              <a:t>A Convenção adota os modelos sociais e de direitos humanos da deficiência. </a:t>
            </a:r>
            <a:endParaRPr/>
          </a:p>
          <a:p>
            <a:pPr marL="171450" marR="60325" lvl="0" indent="-171450" algn="just" rtl="0">
              <a:lnSpc>
                <a:spcPct val="115000"/>
              </a:lnSpc>
              <a:spcBef>
                <a:spcPts val="0"/>
              </a:spcBef>
              <a:spcAft>
                <a:spcPts val="0"/>
              </a:spcAft>
              <a:buClr>
                <a:schemeClr val="dk1"/>
              </a:buClr>
              <a:buSzPts val="1200"/>
              <a:buFont typeface="Arial"/>
              <a:buChar char="•"/>
            </a:pPr>
            <a:r>
              <a:rPr lang="en-GB">
                <a:latin typeface="Calibri"/>
                <a:ea typeface="Calibri"/>
                <a:cs typeface="Calibri"/>
                <a:sym typeface="Calibri"/>
              </a:rPr>
              <a:t>Reconhece:</a:t>
            </a:r>
            <a:endParaRPr>
              <a:latin typeface="Calibri"/>
              <a:ea typeface="Calibri"/>
              <a:cs typeface="Calibri"/>
              <a:sym typeface="Calibri"/>
            </a:endParaRPr>
          </a:p>
          <a:p>
            <a:pPr marL="457200" marR="60325" lvl="1" indent="0" algn="just" rtl="0">
              <a:lnSpc>
                <a:spcPct val="115000"/>
              </a:lnSpc>
              <a:spcBef>
                <a:spcPts val="0"/>
              </a:spcBef>
              <a:spcAft>
                <a:spcPts val="0"/>
              </a:spcAft>
              <a:buNone/>
            </a:pPr>
            <a:r>
              <a:rPr lang="en-GB">
                <a:latin typeface="Calibri"/>
                <a:ea typeface="Calibri"/>
                <a:cs typeface="Calibri"/>
                <a:sym typeface="Calibri"/>
              </a:rPr>
              <a:t>“que a deficiência é um conceito em evolução e que a deficiência resulta da interação entre pessoas com deficiências e barreiras atitudinais e ambientais que impedem sua participação plena e efetiva na sociedade em igualdade de condições com as demais pessoas” (Preâmbulo do CDPD).</a:t>
            </a:r>
            <a:endParaRPr/>
          </a:p>
        </p:txBody>
      </p:sp>
      <p:sp>
        <p:nvSpPr>
          <p:cNvPr id="462" name="Google Shape;462;p50:notes"/>
          <p:cNvSpPr txBox="1">
            <a:spLocks noGrp="1"/>
          </p:cNvSpPr>
          <p:nvPr>
            <p:ph type="sldNum" idx="12"/>
          </p:nvPr>
        </p:nvSpPr>
        <p:spPr>
          <a:xfrm>
            <a:off x="3856737" y="9442154"/>
            <a:ext cx="2950475" cy="49877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50</a:t>
            </a:fld>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6"/>
        <p:cNvGrpSpPr/>
        <p:nvPr/>
      </p:nvGrpSpPr>
      <p:grpSpPr>
        <a:xfrm>
          <a:off x="0" y="0"/>
          <a:ext cx="0" cy="0"/>
          <a:chOff x="0" y="0"/>
          <a:chExt cx="0" cy="0"/>
        </a:xfrm>
      </p:grpSpPr>
      <p:sp>
        <p:nvSpPr>
          <p:cNvPr id="467" name="Google Shape;467;p51:notes"/>
          <p:cNvSpPr>
            <a:spLocks noGrp="1" noRot="1" noChangeAspect="1"/>
          </p:cNvSpPr>
          <p:nvPr>
            <p:ph type="sldImg" idx="2"/>
          </p:nvPr>
        </p:nvSpPr>
        <p:spPr>
          <a:xfrm>
            <a:off x="423863" y="1243013"/>
            <a:ext cx="5961062"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8" name="Google Shape;468;p51:notes"/>
          <p:cNvSpPr txBox="1">
            <a:spLocks noGrp="1"/>
          </p:cNvSpPr>
          <p:nvPr>
            <p:ph type="body" idx="1"/>
          </p:nvPr>
        </p:nvSpPr>
        <p:spPr>
          <a:xfrm>
            <a:off x="680879" y="4784070"/>
            <a:ext cx="5447030" cy="3914239"/>
          </a:xfrm>
          <a:prstGeom prst="rect">
            <a:avLst/>
          </a:prstGeom>
          <a:noFill/>
          <a:ln>
            <a:noFill/>
          </a:ln>
        </p:spPr>
        <p:txBody>
          <a:bodyPr spcFirstLastPara="1" wrap="square" lIns="91425" tIns="45700" rIns="91425" bIns="45700" anchor="t" anchorCtr="0">
            <a:noAutofit/>
          </a:bodyPr>
          <a:lstStyle/>
          <a:p>
            <a:pPr marL="171450" marR="60325" lvl="0" indent="-171450" algn="just" rtl="0">
              <a:lnSpc>
                <a:spcPct val="115000"/>
              </a:lnSpc>
              <a:spcBef>
                <a:spcPts val="0"/>
              </a:spcBef>
              <a:spcAft>
                <a:spcPts val="0"/>
              </a:spcAft>
              <a:buClr>
                <a:schemeClr val="dk1"/>
              </a:buClr>
              <a:buSzPts val="1200"/>
              <a:buFont typeface="Arial"/>
              <a:buChar char="•"/>
            </a:pPr>
            <a:r>
              <a:rPr lang="en-GB">
                <a:latin typeface="Calibri"/>
                <a:ea typeface="Calibri"/>
                <a:cs typeface="Calibri"/>
                <a:sym typeface="Calibri"/>
              </a:rPr>
              <a:t>As pessoas com deficiências psicossociais, intelectuais ou cognitivas enfrentam muitas barreiras e formas de discriminação em sua vida cotidiana, o que as impede de participar da sociedade. É por isso que elas são protegidas pela Convenção, assim como outras pessoas com deficiência. </a:t>
            </a:r>
            <a:endParaRPr/>
          </a:p>
          <a:p>
            <a:pPr marL="171450" marR="60325" lvl="0" indent="-95250" algn="just" rtl="0">
              <a:lnSpc>
                <a:spcPct val="115000"/>
              </a:lnSpc>
              <a:spcBef>
                <a:spcPts val="0"/>
              </a:spcBef>
              <a:spcAft>
                <a:spcPts val="0"/>
              </a:spcAft>
              <a:buClr>
                <a:schemeClr val="dk1"/>
              </a:buClr>
              <a:buSzPts val="1200"/>
              <a:buFont typeface="Arial"/>
              <a:buNone/>
            </a:pPr>
            <a:endParaRPr>
              <a:latin typeface="Calibri"/>
              <a:ea typeface="Calibri"/>
              <a:cs typeface="Calibri"/>
              <a:sym typeface="Calibri"/>
            </a:endParaRPr>
          </a:p>
          <a:p>
            <a:pPr marL="171450" marR="60325" lvl="0" indent="-171450" algn="just" rtl="0">
              <a:lnSpc>
                <a:spcPct val="115000"/>
              </a:lnSpc>
              <a:spcBef>
                <a:spcPts val="0"/>
              </a:spcBef>
              <a:spcAft>
                <a:spcPts val="0"/>
              </a:spcAft>
              <a:buClr>
                <a:schemeClr val="dk1"/>
              </a:buClr>
              <a:buSzPts val="1200"/>
              <a:buFont typeface="Arial"/>
              <a:buChar char="•"/>
            </a:pPr>
            <a:r>
              <a:rPr lang="en-GB">
                <a:latin typeface="Calibri"/>
                <a:ea typeface="Calibri"/>
                <a:cs typeface="Calibri"/>
                <a:sym typeface="Calibri"/>
              </a:rPr>
              <a:t>O argumento de que as pessoas com deficiências psicossociais, intelectuais ou cognitivas não são “pessoas com deficiência” porque têm uma “doença” não é válido sob os modelos sociais e de direitos humanos.</a:t>
            </a:r>
            <a:endParaRPr/>
          </a:p>
        </p:txBody>
      </p:sp>
      <p:sp>
        <p:nvSpPr>
          <p:cNvPr id="469" name="Google Shape;469;p51:notes"/>
          <p:cNvSpPr txBox="1">
            <a:spLocks noGrp="1"/>
          </p:cNvSpPr>
          <p:nvPr>
            <p:ph type="sldNum" idx="12"/>
          </p:nvPr>
        </p:nvSpPr>
        <p:spPr>
          <a:xfrm>
            <a:off x="3856737" y="9442154"/>
            <a:ext cx="2950475" cy="49877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51</a:t>
            </a:fld>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3"/>
        <p:cNvGrpSpPr/>
        <p:nvPr/>
      </p:nvGrpSpPr>
      <p:grpSpPr>
        <a:xfrm>
          <a:off x="0" y="0"/>
          <a:ext cx="0" cy="0"/>
          <a:chOff x="0" y="0"/>
          <a:chExt cx="0" cy="0"/>
        </a:xfrm>
      </p:grpSpPr>
      <p:sp>
        <p:nvSpPr>
          <p:cNvPr id="474" name="Google Shape;474;p52:notes"/>
          <p:cNvSpPr>
            <a:spLocks noGrp="1" noRot="1" noChangeAspect="1"/>
          </p:cNvSpPr>
          <p:nvPr>
            <p:ph type="sldImg" idx="2"/>
          </p:nvPr>
        </p:nvSpPr>
        <p:spPr>
          <a:xfrm>
            <a:off x="423863" y="1243013"/>
            <a:ext cx="5961062"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5" name="Google Shape;475;p52:notes"/>
          <p:cNvSpPr txBox="1">
            <a:spLocks noGrp="1"/>
          </p:cNvSpPr>
          <p:nvPr>
            <p:ph type="body" idx="1"/>
          </p:nvPr>
        </p:nvSpPr>
        <p:spPr>
          <a:xfrm>
            <a:off x="680879" y="4784070"/>
            <a:ext cx="5447030" cy="3914239"/>
          </a:xfrm>
          <a:prstGeom prst="rect">
            <a:avLst/>
          </a:prstGeom>
          <a:noFill/>
          <a:ln>
            <a:noFill/>
          </a:ln>
        </p:spPr>
        <p:txBody>
          <a:bodyPr spcFirstLastPara="1" wrap="square" lIns="91425" tIns="45700" rIns="91425" bIns="45700" anchor="t" anchorCtr="0">
            <a:noAutofit/>
          </a:bodyPr>
          <a:lstStyle/>
          <a:p>
            <a:pPr marL="171450" marR="60325" lvl="0" indent="-171450" algn="just" rtl="0">
              <a:lnSpc>
                <a:spcPct val="115000"/>
              </a:lnSpc>
              <a:spcBef>
                <a:spcPts val="0"/>
              </a:spcBef>
              <a:spcAft>
                <a:spcPts val="0"/>
              </a:spcAft>
              <a:buClr>
                <a:schemeClr val="dk1"/>
              </a:buClr>
              <a:buSzPts val="1200"/>
              <a:buFont typeface="Arial"/>
              <a:buChar char="•"/>
            </a:pPr>
            <a:r>
              <a:rPr lang="en-GB">
                <a:latin typeface="Calibri"/>
                <a:ea typeface="Calibri"/>
                <a:cs typeface="Calibri"/>
                <a:sym typeface="Calibri"/>
              </a:rPr>
              <a:t>A Convenção é um instrumento juridicamente vinculativo. </a:t>
            </a:r>
            <a:endParaRPr/>
          </a:p>
          <a:p>
            <a:pPr marL="171450" marR="60325" lvl="0" indent="-171450" algn="just" rtl="0">
              <a:lnSpc>
                <a:spcPct val="115000"/>
              </a:lnSpc>
              <a:spcBef>
                <a:spcPts val="0"/>
              </a:spcBef>
              <a:spcAft>
                <a:spcPts val="0"/>
              </a:spcAft>
              <a:buClr>
                <a:schemeClr val="dk1"/>
              </a:buClr>
              <a:buSzPts val="1200"/>
              <a:buFont typeface="Arial"/>
              <a:buChar char="•"/>
            </a:pPr>
            <a:r>
              <a:rPr lang="en-GB">
                <a:latin typeface="Calibri"/>
                <a:ea typeface="Calibri"/>
                <a:cs typeface="Calibri"/>
                <a:sym typeface="Calibri"/>
              </a:rPr>
              <a:t>Isso significa que, ao ratificar esta Convenção, os países têm a obrigação de tomar uma série de medidas para garantir que as pessoas com deficiência tenham os mesmos direitos que todos, sejam tratadas de forma justa e igualitária e não sejam discriminadas. </a:t>
            </a:r>
            <a:endParaRPr/>
          </a:p>
          <a:p>
            <a:pPr marL="171450" marR="60325" lvl="0" indent="-171450" algn="just" rtl="0">
              <a:lnSpc>
                <a:spcPct val="115000"/>
              </a:lnSpc>
              <a:spcBef>
                <a:spcPts val="0"/>
              </a:spcBef>
              <a:spcAft>
                <a:spcPts val="0"/>
              </a:spcAft>
              <a:buClr>
                <a:schemeClr val="dk1"/>
              </a:buClr>
              <a:buSzPts val="1200"/>
              <a:buFont typeface="Arial"/>
              <a:buChar char="•"/>
            </a:pPr>
            <a:r>
              <a:rPr lang="en-GB">
                <a:latin typeface="Calibri"/>
                <a:ea typeface="Calibri"/>
                <a:cs typeface="Calibri"/>
                <a:sym typeface="Calibri"/>
              </a:rPr>
              <a:t>As ações a serem tomadas pelos Estados Partes incluem a adoção de legislação, políticas e outras medidas para concretizar os direitos reconhecidos na Convenção. As ações também incluem a modificação ou abolição de leis, políticas, regulamentos, costumes e práticas existentes que discriminem as pessoas com deficiência.</a:t>
            </a:r>
            <a:endParaRPr/>
          </a:p>
        </p:txBody>
      </p:sp>
      <p:sp>
        <p:nvSpPr>
          <p:cNvPr id="476" name="Google Shape;476;p52:notes"/>
          <p:cNvSpPr txBox="1">
            <a:spLocks noGrp="1"/>
          </p:cNvSpPr>
          <p:nvPr>
            <p:ph type="sldNum" idx="12"/>
          </p:nvPr>
        </p:nvSpPr>
        <p:spPr>
          <a:xfrm>
            <a:off x="3856737" y="9442154"/>
            <a:ext cx="2950475" cy="49877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52</a:t>
            </a:fld>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0"/>
        <p:cNvGrpSpPr/>
        <p:nvPr/>
      </p:nvGrpSpPr>
      <p:grpSpPr>
        <a:xfrm>
          <a:off x="0" y="0"/>
          <a:ext cx="0" cy="0"/>
          <a:chOff x="0" y="0"/>
          <a:chExt cx="0" cy="0"/>
        </a:xfrm>
      </p:grpSpPr>
      <p:sp>
        <p:nvSpPr>
          <p:cNvPr id="481" name="Google Shape;481;p53:notes"/>
          <p:cNvSpPr>
            <a:spLocks noGrp="1" noRot="1" noChangeAspect="1"/>
          </p:cNvSpPr>
          <p:nvPr>
            <p:ph type="sldImg" idx="2"/>
          </p:nvPr>
        </p:nvSpPr>
        <p:spPr>
          <a:xfrm>
            <a:off x="423863" y="1243013"/>
            <a:ext cx="5961062"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2" name="Google Shape;482;p53:notes"/>
          <p:cNvSpPr txBox="1">
            <a:spLocks noGrp="1"/>
          </p:cNvSpPr>
          <p:nvPr>
            <p:ph type="body" idx="1"/>
          </p:nvPr>
        </p:nvSpPr>
        <p:spPr>
          <a:xfrm>
            <a:off x="680879" y="4784070"/>
            <a:ext cx="5447030" cy="3914239"/>
          </a:xfrm>
          <a:prstGeom prst="rect">
            <a:avLst/>
          </a:prstGeom>
          <a:noFill/>
          <a:ln>
            <a:noFill/>
          </a:ln>
        </p:spPr>
        <p:txBody>
          <a:bodyPr spcFirstLastPara="1" wrap="square" lIns="91425" tIns="45700" rIns="91425" bIns="45700" anchor="t" anchorCtr="0">
            <a:noAutofit/>
          </a:bodyPr>
          <a:lstStyle/>
          <a:p>
            <a:pPr marL="0" marR="60325" lvl="0" indent="0" algn="just" rtl="0">
              <a:lnSpc>
                <a:spcPct val="115000"/>
              </a:lnSpc>
              <a:spcBef>
                <a:spcPts val="0"/>
              </a:spcBef>
              <a:spcAft>
                <a:spcPts val="0"/>
              </a:spcAft>
              <a:buClr>
                <a:schemeClr val="dk1"/>
              </a:buClr>
              <a:buSzPts val="1200"/>
              <a:buFont typeface="Calibri"/>
              <a:buNone/>
            </a:pPr>
            <a:r>
              <a:rPr lang="en-GB" sz="1200" b="0" i="0" u="none" strike="noStrike">
                <a:solidFill>
                  <a:schemeClr val="dk1"/>
                </a:solidFill>
                <a:latin typeface="Calibri"/>
                <a:ea typeface="Calibri"/>
                <a:cs typeface="Calibri"/>
                <a:sym typeface="Calibri"/>
              </a:rPr>
              <a:t>Nesse </a:t>
            </a:r>
            <a:r>
              <a:rPr lang="en-GB"/>
              <a:t>ponto</a:t>
            </a:r>
            <a:r>
              <a:rPr lang="en-GB" sz="1200" b="0" i="0" u="none" strike="noStrike">
                <a:solidFill>
                  <a:schemeClr val="dk1"/>
                </a:solidFill>
                <a:latin typeface="Calibri"/>
                <a:ea typeface="Calibri"/>
                <a:cs typeface="Calibri"/>
                <a:sym typeface="Calibri"/>
              </a:rPr>
              <a:t>, o facilitador deve discutir com os participantes se seus países assinaram e ratificaram a CDPD. Se seus países não ratificaram a CDPD, deve-se enfatizar a importância de as pessoas serem informadas sobre a CDPD para que possam </a:t>
            </a:r>
            <a:r>
              <a:rPr lang="en-GB"/>
              <a:t>realizar </a:t>
            </a:r>
            <a:r>
              <a:rPr lang="en-GB" i="1"/>
              <a:t>advocacy</a:t>
            </a:r>
            <a:r>
              <a:rPr lang="en-GB" sz="1200" b="0" i="0" u="none" strike="noStrike">
                <a:solidFill>
                  <a:schemeClr val="dk1"/>
                </a:solidFill>
                <a:latin typeface="Calibri"/>
                <a:ea typeface="Calibri"/>
                <a:cs typeface="Calibri"/>
                <a:sym typeface="Calibri"/>
              </a:rPr>
              <a:t> e começar a implementar seus princípios no dia a dia</a:t>
            </a:r>
            <a:r>
              <a:rPr lang="en-GB">
                <a:solidFill>
                  <a:srgbClr val="4F81BD"/>
                </a:solidFill>
                <a:latin typeface="Calibri"/>
                <a:ea typeface="Calibri"/>
                <a:cs typeface="Calibri"/>
                <a:sym typeface="Calibri"/>
              </a:rPr>
              <a:t>.</a:t>
            </a:r>
            <a:endParaRPr>
              <a:latin typeface="Calibri"/>
              <a:ea typeface="Calibri"/>
              <a:cs typeface="Calibri"/>
              <a:sym typeface="Calibri"/>
            </a:endParaRPr>
          </a:p>
          <a:p>
            <a:pPr marL="0" marR="60325" lvl="0" indent="0" algn="just" rtl="0">
              <a:lnSpc>
                <a:spcPct val="115000"/>
              </a:lnSpc>
              <a:spcBef>
                <a:spcPts val="0"/>
              </a:spcBef>
              <a:spcAft>
                <a:spcPts val="0"/>
              </a:spcAft>
              <a:buNone/>
            </a:pPr>
            <a:r>
              <a:rPr lang="en-GB">
                <a:solidFill>
                  <a:srgbClr val="4F81BD"/>
                </a:solidFill>
                <a:latin typeface="Calibri"/>
                <a:ea typeface="Calibri"/>
                <a:cs typeface="Calibri"/>
                <a:sym typeface="Calibri"/>
              </a:rPr>
              <a:t> </a:t>
            </a:r>
            <a:endParaRPr>
              <a:latin typeface="Calibri"/>
              <a:ea typeface="Calibri"/>
              <a:cs typeface="Calibri"/>
              <a:sym typeface="Calibri"/>
            </a:endParaRPr>
          </a:p>
          <a:p>
            <a:pPr marL="0" lvl="0" indent="0" algn="just" rtl="0">
              <a:lnSpc>
                <a:spcPct val="115000"/>
              </a:lnSpc>
              <a:spcBef>
                <a:spcPts val="0"/>
              </a:spcBef>
              <a:spcAft>
                <a:spcPts val="0"/>
              </a:spcAft>
              <a:buNone/>
            </a:pPr>
            <a:r>
              <a:rPr lang="en-GB">
                <a:latin typeface="Calibri"/>
                <a:ea typeface="Calibri"/>
                <a:cs typeface="Calibri"/>
                <a:sym typeface="Calibri"/>
              </a:rPr>
              <a:t>Uma lista das assinaturas e ratificações do CDPD pode ser encontrada aqui: </a:t>
            </a:r>
            <a:endParaRPr>
              <a:latin typeface="Calibri"/>
              <a:ea typeface="Calibri"/>
              <a:cs typeface="Calibri"/>
              <a:sym typeface="Calibri"/>
            </a:endParaRPr>
          </a:p>
          <a:p>
            <a:pPr marL="0" lvl="0" indent="0" algn="just" rtl="0">
              <a:lnSpc>
                <a:spcPct val="115000"/>
              </a:lnSpc>
              <a:spcBef>
                <a:spcPts val="0"/>
              </a:spcBef>
              <a:spcAft>
                <a:spcPts val="0"/>
              </a:spcAft>
              <a:buNone/>
            </a:pPr>
            <a:r>
              <a:rPr lang="en-GB" u="sng">
                <a:solidFill>
                  <a:srgbClr val="0000FF"/>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https://treaties.un.org/Pages/ViewDetails.aspx?src=IND&amp;mtdsg_no=IV-15&amp;chapter=4&amp;lang=en</a:t>
            </a:r>
            <a:r>
              <a:rPr lang="en-GB"/>
              <a:t> </a:t>
            </a:r>
            <a:r>
              <a:rPr lang="en-GB">
                <a:latin typeface="Calibri"/>
                <a:ea typeface="Calibri"/>
                <a:cs typeface="Calibri"/>
                <a:sym typeface="Calibri"/>
              </a:rPr>
              <a:t>(</a:t>
            </a:r>
            <a:r>
              <a:rPr lang="en-GB"/>
              <a:t>acesso</a:t>
            </a:r>
            <a:r>
              <a:rPr lang="en-GB">
                <a:latin typeface="Calibri"/>
                <a:ea typeface="Calibri"/>
                <a:cs typeface="Calibri"/>
                <a:sym typeface="Calibri"/>
              </a:rPr>
              <a:t> em 23 de novembro de 2018).</a:t>
            </a:r>
            <a:endParaRPr>
              <a:latin typeface="Calibri"/>
              <a:ea typeface="Calibri"/>
              <a:cs typeface="Calibri"/>
              <a:sym typeface="Calibri"/>
            </a:endParaRPr>
          </a:p>
          <a:p>
            <a:pPr marL="0" marR="60325" lvl="0" indent="0" algn="just" rtl="0">
              <a:lnSpc>
                <a:spcPct val="115000"/>
              </a:lnSpc>
              <a:spcBef>
                <a:spcPts val="0"/>
              </a:spcBef>
              <a:spcAft>
                <a:spcPts val="0"/>
              </a:spcAft>
              <a:buNone/>
            </a:pPr>
            <a:r>
              <a:rPr lang="en-GB">
                <a:latin typeface="Calibri"/>
                <a:ea typeface="Calibri"/>
                <a:cs typeface="Calibri"/>
                <a:sym typeface="Calibri"/>
              </a:rPr>
              <a:t> </a:t>
            </a:r>
            <a:endParaRPr>
              <a:latin typeface="Calibri"/>
              <a:ea typeface="Calibri"/>
              <a:cs typeface="Calibri"/>
              <a:sym typeface="Calibri"/>
            </a:endParaRPr>
          </a:p>
          <a:p>
            <a:pPr marL="0" lvl="0" indent="0" algn="l" rtl="0">
              <a:spcBef>
                <a:spcPts val="0"/>
              </a:spcBef>
              <a:spcAft>
                <a:spcPts val="0"/>
              </a:spcAft>
              <a:buNone/>
            </a:pPr>
            <a:endParaRPr/>
          </a:p>
        </p:txBody>
      </p:sp>
      <p:sp>
        <p:nvSpPr>
          <p:cNvPr id="483" name="Google Shape;483;p53:notes"/>
          <p:cNvSpPr txBox="1">
            <a:spLocks noGrp="1"/>
          </p:cNvSpPr>
          <p:nvPr>
            <p:ph type="sldNum" idx="12"/>
          </p:nvPr>
        </p:nvSpPr>
        <p:spPr>
          <a:xfrm>
            <a:off x="3856737" y="9442154"/>
            <a:ext cx="2950475" cy="49877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53</a:t>
            </a:fld>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7"/>
        <p:cNvGrpSpPr/>
        <p:nvPr/>
      </p:nvGrpSpPr>
      <p:grpSpPr>
        <a:xfrm>
          <a:off x="0" y="0"/>
          <a:ext cx="0" cy="0"/>
          <a:chOff x="0" y="0"/>
          <a:chExt cx="0" cy="0"/>
        </a:xfrm>
      </p:grpSpPr>
      <p:sp>
        <p:nvSpPr>
          <p:cNvPr id="488" name="Google Shape;488;p54:notes"/>
          <p:cNvSpPr>
            <a:spLocks noGrp="1" noRot="1" noChangeAspect="1"/>
          </p:cNvSpPr>
          <p:nvPr>
            <p:ph type="sldImg" idx="2"/>
          </p:nvPr>
        </p:nvSpPr>
        <p:spPr>
          <a:xfrm>
            <a:off x="204788" y="188913"/>
            <a:ext cx="5961062"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9" name="Google Shape;489;p54:notes"/>
          <p:cNvSpPr txBox="1">
            <a:spLocks noGrp="1"/>
          </p:cNvSpPr>
          <p:nvPr>
            <p:ph type="body" idx="1"/>
          </p:nvPr>
        </p:nvSpPr>
        <p:spPr>
          <a:xfrm>
            <a:off x="360948" y="3868576"/>
            <a:ext cx="6059547" cy="5573577"/>
          </a:xfrm>
          <a:prstGeom prst="rect">
            <a:avLst/>
          </a:prstGeom>
          <a:noFill/>
          <a:ln>
            <a:noFill/>
          </a:ln>
        </p:spPr>
        <p:txBody>
          <a:bodyPr spcFirstLastPara="1" wrap="square" lIns="91425" tIns="45700" rIns="91425" bIns="45700" anchor="t" anchorCtr="0">
            <a:noAutofit/>
          </a:bodyPr>
          <a:lstStyle/>
          <a:p>
            <a:pPr marL="171450" marR="60325" lvl="0" indent="-171450" algn="just" rtl="0">
              <a:lnSpc>
                <a:spcPct val="115000"/>
              </a:lnSpc>
              <a:spcBef>
                <a:spcPts val="0"/>
              </a:spcBef>
              <a:spcAft>
                <a:spcPts val="0"/>
              </a:spcAft>
              <a:buClr>
                <a:schemeClr val="dk1"/>
              </a:buClr>
              <a:buSzPts val="1200"/>
              <a:buFont typeface="Arial"/>
              <a:buChar char="•"/>
            </a:pPr>
            <a:r>
              <a:rPr lang="en-GB">
                <a:latin typeface="Calibri"/>
                <a:ea typeface="Calibri"/>
                <a:cs typeface="Calibri"/>
                <a:sym typeface="Calibri"/>
              </a:rPr>
              <a:t>Uma implicação importante do CDPD é que ele exige uma mudança na forma como as pessoas com deficiências psicossociais, intelectuais ou cognitivas são percebidas pela sociedade e na forma como os serviços de saúde mental e sociais operam.</a:t>
            </a:r>
            <a:endParaRPr/>
          </a:p>
          <a:p>
            <a:pPr marL="171450" marR="60325" lvl="0" indent="-95250" algn="just" rtl="0">
              <a:lnSpc>
                <a:spcPct val="115000"/>
              </a:lnSpc>
              <a:spcBef>
                <a:spcPts val="0"/>
              </a:spcBef>
              <a:spcAft>
                <a:spcPts val="0"/>
              </a:spcAft>
              <a:buClr>
                <a:schemeClr val="dk1"/>
              </a:buClr>
              <a:buSzPts val="1200"/>
              <a:buFont typeface="Arial"/>
              <a:buNone/>
            </a:pPr>
            <a:endParaRPr>
              <a:latin typeface="Calibri"/>
              <a:ea typeface="Calibri"/>
              <a:cs typeface="Calibri"/>
              <a:sym typeface="Calibri"/>
            </a:endParaRPr>
          </a:p>
          <a:p>
            <a:pPr marL="171450" marR="60325" lvl="0" indent="-171450" algn="just" rtl="0">
              <a:lnSpc>
                <a:spcPct val="115000"/>
              </a:lnSpc>
              <a:spcBef>
                <a:spcPts val="0"/>
              </a:spcBef>
              <a:spcAft>
                <a:spcPts val="0"/>
              </a:spcAft>
              <a:buClr>
                <a:schemeClr val="dk1"/>
              </a:buClr>
              <a:buSzPts val="1200"/>
              <a:buFont typeface="Arial"/>
              <a:buChar char="•"/>
            </a:pPr>
            <a:r>
              <a:rPr lang="en-GB">
                <a:latin typeface="Calibri"/>
                <a:ea typeface="Calibri"/>
                <a:cs typeface="Calibri"/>
                <a:sym typeface="Calibri"/>
              </a:rPr>
              <a:t>A institucionalização e a internação e tratamento forçados perpetuam a exclusão e não são aceitáveis nos termos da Convenção. </a:t>
            </a:r>
            <a:endParaRPr/>
          </a:p>
          <a:p>
            <a:pPr marL="171450" marR="60325" lvl="0" indent="-95250" algn="just" rtl="0">
              <a:lnSpc>
                <a:spcPct val="115000"/>
              </a:lnSpc>
              <a:spcBef>
                <a:spcPts val="0"/>
              </a:spcBef>
              <a:spcAft>
                <a:spcPts val="0"/>
              </a:spcAft>
              <a:buClr>
                <a:schemeClr val="dk1"/>
              </a:buClr>
              <a:buSzPts val="1200"/>
              <a:buFont typeface="Arial"/>
              <a:buNone/>
            </a:pPr>
            <a:endParaRPr>
              <a:latin typeface="Calibri"/>
              <a:ea typeface="Calibri"/>
              <a:cs typeface="Calibri"/>
              <a:sym typeface="Calibri"/>
            </a:endParaRPr>
          </a:p>
          <a:p>
            <a:pPr marL="171450" marR="60325" lvl="0" indent="-171450" algn="just" rtl="0">
              <a:lnSpc>
                <a:spcPct val="115000"/>
              </a:lnSpc>
              <a:spcBef>
                <a:spcPts val="0"/>
              </a:spcBef>
              <a:spcAft>
                <a:spcPts val="0"/>
              </a:spcAft>
              <a:buClr>
                <a:srgbClr val="000000"/>
              </a:buClr>
              <a:buSzPts val="1200"/>
              <a:buFont typeface="Arial"/>
              <a:buChar char="•"/>
            </a:pPr>
            <a:r>
              <a:rPr lang="en-GB">
                <a:solidFill>
                  <a:srgbClr val="000000"/>
                </a:solidFill>
                <a:latin typeface="Calibri"/>
                <a:ea typeface="Calibri"/>
                <a:cs typeface="Calibri"/>
                <a:sym typeface="Calibri"/>
              </a:rPr>
              <a:t>Pelo contrário, os serviços precisam fornecer apoio comunitário e promover a inclusão..</a:t>
            </a:r>
            <a:endParaRPr/>
          </a:p>
          <a:p>
            <a:pPr marL="0" marR="60325" lvl="0" indent="0" algn="just" rtl="0">
              <a:lnSpc>
                <a:spcPct val="115000"/>
              </a:lnSpc>
              <a:spcBef>
                <a:spcPts val="0"/>
              </a:spcBef>
              <a:spcAft>
                <a:spcPts val="0"/>
              </a:spcAft>
              <a:buNone/>
            </a:pPr>
            <a:r>
              <a:rPr lang="en-GB">
                <a:solidFill>
                  <a:srgbClr val="000000"/>
                </a:solidFill>
                <a:latin typeface="Calibri"/>
                <a:ea typeface="Calibri"/>
                <a:cs typeface="Calibri"/>
                <a:sym typeface="Calibri"/>
              </a:rPr>
              <a:t> </a:t>
            </a:r>
            <a:endParaRPr/>
          </a:p>
          <a:p>
            <a:pPr marL="171450" marR="60325" lvl="0" indent="-171450" algn="just" rtl="0">
              <a:lnSpc>
                <a:spcPct val="115000"/>
              </a:lnSpc>
              <a:spcBef>
                <a:spcPts val="0"/>
              </a:spcBef>
              <a:spcAft>
                <a:spcPts val="0"/>
              </a:spcAft>
              <a:buClr>
                <a:srgbClr val="000000"/>
              </a:buClr>
              <a:buSzPts val="1200"/>
              <a:buFont typeface="Arial"/>
              <a:buChar char="•"/>
            </a:pPr>
            <a:r>
              <a:rPr lang="en-GB">
                <a:solidFill>
                  <a:srgbClr val="000000"/>
                </a:solidFill>
                <a:latin typeface="Calibri"/>
                <a:ea typeface="Calibri"/>
                <a:cs typeface="Calibri"/>
                <a:sym typeface="Calibri"/>
              </a:rPr>
              <a:t>A </a:t>
            </a:r>
            <a:r>
              <a:rPr lang="en-GB" b="1">
                <a:solidFill>
                  <a:srgbClr val="000000"/>
                </a:solidFill>
                <a:latin typeface="Calibri"/>
                <a:ea typeface="Calibri"/>
                <a:cs typeface="Calibri"/>
                <a:sym typeface="Calibri"/>
              </a:rPr>
              <a:t>abordagem de recuperação </a:t>
            </a:r>
            <a:r>
              <a:rPr lang="en-GB">
                <a:solidFill>
                  <a:srgbClr val="000000"/>
                </a:solidFill>
                <a:latin typeface="Calibri"/>
                <a:ea typeface="Calibri"/>
                <a:cs typeface="Calibri"/>
                <a:sym typeface="Calibri"/>
              </a:rPr>
              <a:t>é consistente com o CDPD e com um modelo de direitos humanos para a deficiência.. </a:t>
            </a:r>
            <a:endParaRPr/>
          </a:p>
          <a:p>
            <a:pPr marL="628650" marR="60325" lvl="1" indent="-171450" algn="just" rtl="0">
              <a:lnSpc>
                <a:spcPct val="115000"/>
              </a:lnSpc>
              <a:spcBef>
                <a:spcPts val="0"/>
              </a:spcBef>
              <a:spcAft>
                <a:spcPts val="0"/>
              </a:spcAft>
              <a:buClr>
                <a:srgbClr val="000000"/>
              </a:buClr>
              <a:buSzPts val="1200"/>
              <a:buFont typeface="Arial"/>
              <a:buChar char="•"/>
            </a:pPr>
            <a:r>
              <a:rPr lang="en-GB">
                <a:solidFill>
                  <a:srgbClr val="000000"/>
                </a:solidFill>
                <a:latin typeface="Calibri"/>
                <a:ea typeface="Calibri"/>
                <a:cs typeface="Calibri"/>
                <a:sym typeface="Calibri"/>
              </a:rPr>
              <a:t>Esta abordagem respeita os direitos e a autonomia das pessoas, reconhece os seus pontos fortes e apoia a conexão social, a esperança, o empoderamento e a assunção de riscos positivos. </a:t>
            </a:r>
            <a:endParaRPr/>
          </a:p>
          <a:p>
            <a:pPr marL="628650" marR="60325" lvl="1" indent="-171450" algn="just" rtl="0">
              <a:lnSpc>
                <a:spcPct val="115000"/>
              </a:lnSpc>
              <a:spcBef>
                <a:spcPts val="0"/>
              </a:spcBef>
              <a:spcAft>
                <a:spcPts val="0"/>
              </a:spcAft>
              <a:buClr>
                <a:srgbClr val="000000"/>
              </a:buClr>
              <a:buSzPts val="1200"/>
              <a:buFont typeface="Arial"/>
              <a:buChar char="•"/>
            </a:pPr>
            <a:r>
              <a:rPr lang="en-GB">
                <a:solidFill>
                  <a:srgbClr val="000000"/>
                </a:solidFill>
                <a:latin typeface="Calibri"/>
                <a:ea typeface="Calibri"/>
                <a:cs typeface="Calibri"/>
                <a:sym typeface="Calibri"/>
              </a:rPr>
              <a:t>Leva em consideração todos os determinantes sociais da saúde mental, tais como relacionamentos, educação e emprego (ou seja, todos os elementos da vida de uma pessoa que têm significado e que podem ter um impacto positivo ou negativo na sua saúde mental). </a:t>
            </a:r>
            <a:endParaRPr/>
          </a:p>
          <a:p>
            <a:pPr marL="0" marR="60325" lvl="0" indent="0" algn="just" rtl="0">
              <a:lnSpc>
                <a:spcPct val="115000"/>
              </a:lnSpc>
              <a:spcBef>
                <a:spcPts val="0"/>
              </a:spcBef>
              <a:spcAft>
                <a:spcPts val="0"/>
              </a:spcAft>
              <a:buNone/>
            </a:pPr>
            <a:endParaRPr>
              <a:solidFill>
                <a:srgbClr val="000000"/>
              </a:solidFill>
              <a:latin typeface="Calibri"/>
              <a:ea typeface="Calibri"/>
              <a:cs typeface="Calibri"/>
              <a:sym typeface="Calibri"/>
            </a:endParaRPr>
          </a:p>
          <a:p>
            <a:pPr marL="0" marR="60325" lvl="0" indent="0" algn="just" rtl="0">
              <a:lnSpc>
                <a:spcPct val="115000"/>
              </a:lnSpc>
              <a:spcBef>
                <a:spcPts val="0"/>
              </a:spcBef>
              <a:spcAft>
                <a:spcPts val="0"/>
              </a:spcAft>
              <a:buNone/>
            </a:pPr>
            <a:r>
              <a:rPr lang="en-GB">
                <a:solidFill>
                  <a:srgbClr val="4F81BD"/>
                </a:solidFill>
                <a:latin typeface="Calibri"/>
                <a:ea typeface="Calibri"/>
                <a:cs typeface="Calibri"/>
                <a:sym typeface="Calibri"/>
              </a:rPr>
              <a:t>Este tema é desenvolvido nos módulos sobre </a:t>
            </a:r>
            <a:r>
              <a:rPr lang="en-GB" i="1">
                <a:solidFill>
                  <a:srgbClr val="4F81BD"/>
                </a:solidFill>
                <a:latin typeface="Calibri"/>
                <a:ea typeface="Calibri"/>
                <a:cs typeface="Calibri"/>
                <a:sym typeface="Calibri"/>
              </a:rPr>
              <a:t>Recuperação e o direito à saúde e Práticas de recuperação para a saúde mental e o bem-estar.</a:t>
            </a:r>
            <a:endParaRPr i="1"/>
          </a:p>
        </p:txBody>
      </p:sp>
      <p:sp>
        <p:nvSpPr>
          <p:cNvPr id="490" name="Google Shape;490;p54:notes"/>
          <p:cNvSpPr txBox="1">
            <a:spLocks noGrp="1"/>
          </p:cNvSpPr>
          <p:nvPr>
            <p:ph type="sldNum" idx="12"/>
          </p:nvPr>
        </p:nvSpPr>
        <p:spPr>
          <a:xfrm>
            <a:off x="3856737" y="9442154"/>
            <a:ext cx="2950475" cy="49877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54</a:t>
            </a:fld>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
        <p:cNvGrpSpPr/>
        <p:nvPr/>
      </p:nvGrpSpPr>
      <p:grpSpPr>
        <a:xfrm>
          <a:off x="0" y="0"/>
          <a:ext cx="0" cy="0"/>
          <a:chOff x="0" y="0"/>
          <a:chExt cx="0" cy="0"/>
        </a:xfrm>
      </p:grpSpPr>
      <p:sp>
        <p:nvSpPr>
          <p:cNvPr id="495" name="Google Shape;495;p55:notes"/>
          <p:cNvSpPr>
            <a:spLocks noGrp="1" noRot="1" noChangeAspect="1"/>
          </p:cNvSpPr>
          <p:nvPr>
            <p:ph type="sldImg" idx="2"/>
          </p:nvPr>
        </p:nvSpPr>
        <p:spPr>
          <a:xfrm>
            <a:off x="423863" y="1243013"/>
            <a:ext cx="5961062"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6" name="Google Shape;496;p55:notes"/>
          <p:cNvSpPr txBox="1">
            <a:spLocks noGrp="1"/>
          </p:cNvSpPr>
          <p:nvPr>
            <p:ph type="body" idx="1"/>
          </p:nvPr>
        </p:nvSpPr>
        <p:spPr>
          <a:xfrm>
            <a:off x="680879" y="4784070"/>
            <a:ext cx="5447030" cy="3914239"/>
          </a:xfrm>
          <a:prstGeom prst="rect">
            <a:avLst/>
          </a:prstGeom>
          <a:noFill/>
          <a:ln>
            <a:noFill/>
          </a:ln>
        </p:spPr>
        <p:txBody>
          <a:bodyPr spcFirstLastPara="1" wrap="square" lIns="91425" tIns="45700" rIns="91425" bIns="45700" anchor="t" anchorCtr="0">
            <a:noAutofit/>
          </a:bodyPr>
          <a:lstStyle/>
          <a:p>
            <a:pPr marL="171450" marR="60325" lvl="0" indent="-171450" algn="just" rtl="0">
              <a:lnSpc>
                <a:spcPct val="115000"/>
              </a:lnSpc>
              <a:spcBef>
                <a:spcPts val="0"/>
              </a:spcBef>
              <a:spcAft>
                <a:spcPts val="0"/>
              </a:spcAft>
              <a:buClr>
                <a:schemeClr val="dk1"/>
              </a:buClr>
              <a:buSzPts val="1200"/>
              <a:buFont typeface="Arial"/>
              <a:buChar char="•"/>
            </a:pPr>
            <a:r>
              <a:rPr lang="en-GB">
                <a:latin typeface="Calibri"/>
                <a:ea typeface="Calibri"/>
                <a:cs typeface="Calibri"/>
                <a:sym typeface="Calibri"/>
              </a:rPr>
              <a:t>Desde a adoção da CDPD, muitos especialistas e órgãos das Nações Unidas reafirmaram que essa mudança de paradigma é necessária. Por exemplo:</a:t>
            </a:r>
            <a:endParaRPr>
              <a:latin typeface="Calibri"/>
              <a:ea typeface="Calibri"/>
              <a:cs typeface="Calibri"/>
              <a:sym typeface="Calibri"/>
            </a:endParaRPr>
          </a:p>
          <a:p>
            <a:pPr marL="171450" marR="60325" lvl="0" indent="-95250" algn="just" rtl="0">
              <a:lnSpc>
                <a:spcPct val="115000"/>
              </a:lnSpc>
              <a:spcBef>
                <a:spcPts val="0"/>
              </a:spcBef>
              <a:spcAft>
                <a:spcPts val="0"/>
              </a:spcAft>
              <a:buClr>
                <a:schemeClr val="dk1"/>
              </a:buClr>
              <a:buSzPts val="1200"/>
              <a:buFont typeface="Arial"/>
              <a:buNone/>
            </a:pPr>
            <a:endParaRPr>
              <a:latin typeface="Calibri"/>
              <a:ea typeface="Calibri"/>
              <a:cs typeface="Calibri"/>
              <a:sym typeface="Calibri"/>
            </a:endParaRPr>
          </a:p>
          <a:p>
            <a:pPr marL="171450" marR="60325" lvl="0" indent="-171450" algn="just" rtl="0">
              <a:lnSpc>
                <a:spcPct val="115000"/>
              </a:lnSpc>
              <a:spcBef>
                <a:spcPts val="0"/>
              </a:spcBef>
              <a:spcAft>
                <a:spcPts val="0"/>
              </a:spcAft>
              <a:buClr>
                <a:schemeClr val="dk1"/>
              </a:buClr>
              <a:buSzPts val="1200"/>
              <a:buFont typeface="Arial"/>
              <a:buChar char="•"/>
            </a:pPr>
            <a:r>
              <a:rPr lang="en-GB">
                <a:latin typeface="Calibri"/>
                <a:ea typeface="Calibri"/>
                <a:cs typeface="Calibri"/>
                <a:sym typeface="Calibri"/>
              </a:rPr>
              <a:t>O Conselho de Direitos Humanos adotou duas resoluções em 2016 </a:t>
            </a:r>
            <a:r>
              <a:rPr lang="en-GB" i="1" u="sng">
                <a:latin typeface="Calibri"/>
                <a:ea typeface="Calibri"/>
                <a:cs typeface="Calibri"/>
                <a:sym typeface="Calibri"/>
              </a:rPr>
              <a:t>(7) </a:t>
            </a:r>
            <a:r>
              <a:rPr lang="en-GB">
                <a:latin typeface="Calibri"/>
                <a:ea typeface="Calibri"/>
                <a:cs typeface="Calibri"/>
                <a:sym typeface="Calibri"/>
              </a:rPr>
              <a:t>e 2017 </a:t>
            </a:r>
            <a:r>
              <a:rPr lang="en-GB" i="1" u="sng">
                <a:latin typeface="Calibri"/>
                <a:ea typeface="Calibri"/>
                <a:cs typeface="Calibri"/>
                <a:sym typeface="Calibri"/>
              </a:rPr>
              <a:t>(8)</a:t>
            </a:r>
            <a:r>
              <a:rPr lang="en-GB">
                <a:latin typeface="Calibri"/>
                <a:ea typeface="Calibri"/>
                <a:cs typeface="Calibri"/>
                <a:sym typeface="Calibri"/>
              </a:rPr>
              <a:t>, ambas afirmando que: “pessoas com condições de saúde mental ou deficiências psicossociais, em particular pessoas que utilizam serviços de saúde mental, podem estar sujeitas, entre outras coisas, a discriminação generalizada, estigma, preconceito, violência, exclusão social e segregação, institucionalização ilegal ou arbitrária, medicalização excessiva e práticas de tratamento que não respeitam sua autonomia, vontade e preferências. ”</a:t>
            </a:r>
            <a:endParaRPr/>
          </a:p>
          <a:p>
            <a:pPr marL="171450" marR="60325" lvl="0" indent="-95250" algn="just" rtl="0">
              <a:lnSpc>
                <a:spcPct val="115000"/>
              </a:lnSpc>
              <a:spcBef>
                <a:spcPts val="0"/>
              </a:spcBef>
              <a:spcAft>
                <a:spcPts val="0"/>
              </a:spcAft>
              <a:buClr>
                <a:schemeClr val="dk1"/>
              </a:buClr>
              <a:buSzPts val="1200"/>
              <a:buFont typeface="Arial"/>
              <a:buNone/>
            </a:pPr>
            <a:endParaRPr>
              <a:latin typeface="Calibri"/>
              <a:ea typeface="Calibri"/>
              <a:cs typeface="Calibri"/>
              <a:sym typeface="Calibri"/>
            </a:endParaRPr>
          </a:p>
          <a:p>
            <a:pPr marL="171450" marR="60325" lvl="0" indent="-171450" algn="just" rtl="0">
              <a:lnSpc>
                <a:spcPct val="115000"/>
              </a:lnSpc>
              <a:spcBef>
                <a:spcPts val="0"/>
              </a:spcBef>
              <a:spcAft>
                <a:spcPts val="0"/>
              </a:spcAft>
              <a:buClr>
                <a:schemeClr val="dk1"/>
              </a:buClr>
              <a:buSzPts val="1200"/>
              <a:buFont typeface="Arial"/>
              <a:buChar char="•"/>
            </a:pPr>
            <a:r>
              <a:rPr lang="en-GB">
                <a:latin typeface="Calibri"/>
                <a:ea typeface="Calibri"/>
                <a:cs typeface="Calibri"/>
                <a:sym typeface="Calibri"/>
              </a:rPr>
              <a:t>O </a:t>
            </a:r>
            <a:r>
              <a:rPr lang="en-GB" b="1">
                <a:latin typeface="Calibri"/>
                <a:ea typeface="Calibri"/>
                <a:cs typeface="Calibri"/>
                <a:sym typeface="Calibri"/>
              </a:rPr>
              <a:t>Alto Comissariado para os Direitos Humanos </a:t>
            </a:r>
            <a:r>
              <a:rPr lang="en-GB">
                <a:latin typeface="Calibri"/>
                <a:ea typeface="Calibri"/>
                <a:cs typeface="Calibri"/>
                <a:sym typeface="Calibri"/>
              </a:rPr>
              <a:t>publicou um relatório em 2017 que recomendava uma série de mudanças políticas para apoiar a realização plena dos direitos humanos das pessoas com deficiências psicossociais, tais como a inclusão sistemática dos direitos humanos nas políticas e o reconhecimento da autonomia, agência e dignidade do indivíduo.</a:t>
            </a:r>
            <a:r>
              <a:rPr lang="en-GB" i="1">
                <a:latin typeface="Calibri"/>
                <a:ea typeface="Calibri"/>
                <a:cs typeface="Calibri"/>
                <a:sym typeface="Calibri"/>
              </a:rPr>
              <a:t>(</a:t>
            </a:r>
            <a:r>
              <a:rPr lang="en-GB" i="1" u="sng">
                <a:solidFill>
                  <a:schemeClr val="hlink"/>
                </a:solidFill>
                <a:latin typeface="Calibri"/>
                <a:ea typeface="Calibri"/>
                <a:cs typeface="Calibri"/>
                <a:sym typeface="Calibri"/>
                <a:hlinkClick r:id="rId3"/>
              </a:rPr>
              <a:t>9</a:t>
            </a:r>
            <a:r>
              <a:rPr lang="en-GB" i="1">
                <a:latin typeface="Calibri"/>
                <a:ea typeface="Calibri"/>
                <a:cs typeface="Calibri"/>
                <a:sym typeface="Calibri"/>
              </a:rPr>
              <a:t>).</a:t>
            </a:r>
            <a:endParaRPr/>
          </a:p>
          <a:p>
            <a:pPr marL="0" marR="60325" lvl="0" indent="0" algn="just" rtl="0">
              <a:lnSpc>
                <a:spcPct val="115000"/>
              </a:lnSpc>
              <a:spcBef>
                <a:spcPts val="0"/>
              </a:spcBef>
              <a:spcAft>
                <a:spcPts val="0"/>
              </a:spcAft>
              <a:buClr>
                <a:schemeClr val="dk1"/>
              </a:buClr>
              <a:buSzPts val="1200"/>
              <a:buFont typeface="Noto Sans Symbols"/>
              <a:buNone/>
            </a:pPr>
            <a:endParaRPr>
              <a:latin typeface="Calibri"/>
              <a:ea typeface="Calibri"/>
              <a:cs typeface="Calibri"/>
              <a:sym typeface="Calibri"/>
            </a:endParaRPr>
          </a:p>
          <a:p>
            <a:pPr marL="0" lvl="0" indent="0" algn="l" rtl="0">
              <a:spcBef>
                <a:spcPts val="0"/>
              </a:spcBef>
              <a:spcAft>
                <a:spcPts val="0"/>
              </a:spcAft>
              <a:buNone/>
            </a:pPr>
            <a:endParaRPr/>
          </a:p>
        </p:txBody>
      </p:sp>
      <p:sp>
        <p:nvSpPr>
          <p:cNvPr id="497" name="Google Shape;497;p55:notes"/>
          <p:cNvSpPr txBox="1">
            <a:spLocks noGrp="1"/>
          </p:cNvSpPr>
          <p:nvPr>
            <p:ph type="sldNum" idx="12"/>
          </p:nvPr>
        </p:nvSpPr>
        <p:spPr>
          <a:xfrm>
            <a:off x="3856737" y="9442154"/>
            <a:ext cx="2950475" cy="49877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55</a:t>
            </a:fld>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1"/>
        <p:cNvGrpSpPr/>
        <p:nvPr/>
      </p:nvGrpSpPr>
      <p:grpSpPr>
        <a:xfrm>
          <a:off x="0" y="0"/>
          <a:ext cx="0" cy="0"/>
          <a:chOff x="0" y="0"/>
          <a:chExt cx="0" cy="0"/>
        </a:xfrm>
      </p:grpSpPr>
      <p:sp>
        <p:nvSpPr>
          <p:cNvPr id="502" name="Google Shape;502;p56:notes"/>
          <p:cNvSpPr>
            <a:spLocks noGrp="1" noRot="1" noChangeAspect="1"/>
          </p:cNvSpPr>
          <p:nvPr>
            <p:ph type="sldImg" idx="2"/>
          </p:nvPr>
        </p:nvSpPr>
        <p:spPr>
          <a:xfrm>
            <a:off x="423863" y="1243013"/>
            <a:ext cx="5961062"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3" name="Google Shape;503;p56:notes"/>
          <p:cNvSpPr txBox="1">
            <a:spLocks noGrp="1"/>
          </p:cNvSpPr>
          <p:nvPr>
            <p:ph type="body" idx="1"/>
          </p:nvPr>
        </p:nvSpPr>
        <p:spPr>
          <a:xfrm>
            <a:off x="680879" y="4784070"/>
            <a:ext cx="5447030" cy="3914239"/>
          </a:xfrm>
          <a:prstGeom prst="rect">
            <a:avLst/>
          </a:prstGeom>
          <a:noFill/>
          <a:ln>
            <a:noFill/>
          </a:ln>
        </p:spPr>
        <p:txBody>
          <a:bodyPr spcFirstLastPara="1" wrap="square" lIns="91425" tIns="45700" rIns="91425" bIns="45700" anchor="t" anchorCtr="0">
            <a:noAutofit/>
          </a:bodyPr>
          <a:lstStyle/>
          <a:p>
            <a:pPr marL="342900" marR="60325" lvl="0" indent="-342900" algn="just" rtl="0">
              <a:lnSpc>
                <a:spcPct val="115000"/>
              </a:lnSpc>
              <a:spcBef>
                <a:spcPts val="0"/>
              </a:spcBef>
              <a:spcAft>
                <a:spcPts val="0"/>
              </a:spcAft>
              <a:buClr>
                <a:schemeClr val="dk1"/>
              </a:buClr>
              <a:buSzPts val="1200"/>
              <a:buFont typeface="Noto Sans Symbols"/>
              <a:buChar char="∙"/>
            </a:pPr>
            <a:r>
              <a:rPr lang="en-GB">
                <a:latin typeface="Calibri"/>
                <a:ea typeface="Calibri"/>
                <a:cs typeface="Calibri"/>
                <a:sym typeface="Calibri"/>
              </a:rPr>
              <a:t>O </a:t>
            </a:r>
            <a:r>
              <a:rPr lang="en-GB" b="1">
                <a:latin typeface="Calibri"/>
                <a:ea typeface="Calibri"/>
                <a:cs typeface="Calibri"/>
                <a:sym typeface="Calibri"/>
              </a:rPr>
              <a:t>Relator Especial sobre o Direito à Saúde </a:t>
            </a:r>
            <a:r>
              <a:rPr lang="en-GB">
                <a:latin typeface="Calibri"/>
                <a:ea typeface="Calibri"/>
                <a:cs typeface="Calibri"/>
                <a:sym typeface="Calibri"/>
              </a:rPr>
              <a:t>também publicou um relatório histórico em 2017 sobre o direito à saúde mental, apelando a uma mudança de paradigma para pôr fim às violações dos direitos humanos contra pessoas com deficiências intelectuais, cognitivas ou psicossociais.</a:t>
            </a:r>
            <a:r>
              <a:rPr lang="en-GB" i="1">
                <a:latin typeface="Calibri"/>
                <a:ea typeface="Calibri"/>
                <a:cs typeface="Calibri"/>
                <a:sym typeface="Calibri"/>
              </a:rPr>
              <a:t>(</a:t>
            </a:r>
            <a:r>
              <a:rPr lang="en-GB" i="1" u="sng">
                <a:solidFill>
                  <a:schemeClr val="hlink"/>
                </a:solidFill>
                <a:latin typeface="Calibri"/>
                <a:ea typeface="Calibri"/>
                <a:cs typeface="Calibri"/>
                <a:sym typeface="Calibri"/>
                <a:hlinkClick r:id="rId3"/>
              </a:rPr>
              <a:t>10</a:t>
            </a:r>
            <a:r>
              <a:rPr lang="en-GB" i="1">
                <a:latin typeface="Calibri"/>
                <a:ea typeface="Calibri"/>
                <a:cs typeface="Calibri"/>
                <a:sym typeface="Calibri"/>
              </a:rPr>
              <a:t>)</a:t>
            </a:r>
            <a:r>
              <a:rPr lang="en-GB">
                <a:latin typeface="Calibri"/>
                <a:ea typeface="Calibri"/>
                <a:cs typeface="Calibri"/>
                <a:sym typeface="Calibri"/>
              </a:rPr>
              <a:t>.</a:t>
            </a:r>
            <a:endParaRPr/>
          </a:p>
          <a:p>
            <a:pPr marL="342900" marR="60325" lvl="0" indent="-266700" algn="just" rtl="0">
              <a:lnSpc>
                <a:spcPct val="115000"/>
              </a:lnSpc>
              <a:spcBef>
                <a:spcPts val="0"/>
              </a:spcBef>
              <a:spcAft>
                <a:spcPts val="0"/>
              </a:spcAft>
              <a:buClr>
                <a:schemeClr val="dk1"/>
              </a:buClr>
              <a:buSzPts val="1200"/>
              <a:buFont typeface="Noto Sans Symbols"/>
              <a:buNone/>
            </a:pPr>
            <a:endParaRPr>
              <a:latin typeface="Calibri"/>
              <a:ea typeface="Calibri"/>
              <a:cs typeface="Calibri"/>
              <a:sym typeface="Calibri"/>
            </a:endParaRPr>
          </a:p>
          <a:p>
            <a:pPr marL="342900" marR="60325" lvl="0" indent="-342900" algn="just" rtl="0">
              <a:lnSpc>
                <a:spcPct val="115000"/>
              </a:lnSpc>
              <a:spcBef>
                <a:spcPts val="0"/>
              </a:spcBef>
              <a:spcAft>
                <a:spcPts val="0"/>
              </a:spcAft>
              <a:buClr>
                <a:schemeClr val="dk1"/>
              </a:buClr>
              <a:buSzPts val="1200"/>
              <a:buFont typeface="Noto Sans Symbols"/>
              <a:buChar char="∙"/>
            </a:pPr>
            <a:r>
              <a:rPr lang="en-GB">
                <a:latin typeface="Calibri"/>
                <a:ea typeface="Calibri"/>
                <a:cs typeface="Calibri"/>
                <a:sym typeface="Calibri"/>
              </a:rPr>
              <a:t>O </a:t>
            </a:r>
            <a:r>
              <a:rPr lang="en-GB" b="1">
                <a:latin typeface="Calibri"/>
                <a:ea typeface="Calibri"/>
                <a:cs typeface="Calibri"/>
                <a:sym typeface="Calibri"/>
              </a:rPr>
              <a:t>Relator Especial sobre os Direitos das Pessoas com Deficiência </a:t>
            </a:r>
            <a:r>
              <a:rPr lang="en-GB">
                <a:latin typeface="Calibri"/>
                <a:ea typeface="Calibri"/>
                <a:cs typeface="Calibri"/>
                <a:sym typeface="Calibri"/>
              </a:rPr>
              <a:t>reafirmou em vários relatórios a necessidade de acabar com a discriminação e as violações dos direitos humanos contra as pessoas com deficiência, incluindo pessoas com deficiências psicossociais, intelectuais ou cognitivas.</a:t>
            </a:r>
            <a:endParaRPr/>
          </a:p>
        </p:txBody>
      </p:sp>
      <p:sp>
        <p:nvSpPr>
          <p:cNvPr id="504" name="Google Shape;504;p56:notes"/>
          <p:cNvSpPr txBox="1">
            <a:spLocks noGrp="1"/>
          </p:cNvSpPr>
          <p:nvPr>
            <p:ph type="sldNum" idx="12"/>
          </p:nvPr>
        </p:nvSpPr>
        <p:spPr>
          <a:xfrm>
            <a:off x="3856737" y="9442154"/>
            <a:ext cx="2950475" cy="49877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56</a:t>
            </a:fld>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Google Shape;509;p57:notes"/>
          <p:cNvSpPr>
            <a:spLocks noGrp="1" noRot="1" noChangeAspect="1"/>
          </p:cNvSpPr>
          <p:nvPr>
            <p:ph type="sldImg" idx="2"/>
          </p:nvPr>
        </p:nvSpPr>
        <p:spPr>
          <a:xfrm>
            <a:off x="1327150" y="417513"/>
            <a:ext cx="3262313" cy="18367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0" name="Google Shape;510;p57:notes"/>
          <p:cNvSpPr txBox="1">
            <a:spLocks noGrp="1"/>
          </p:cNvSpPr>
          <p:nvPr>
            <p:ph type="body" idx="1"/>
          </p:nvPr>
        </p:nvSpPr>
        <p:spPr>
          <a:xfrm>
            <a:off x="293156" y="2491220"/>
            <a:ext cx="6280469" cy="7213262"/>
          </a:xfrm>
          <a:prstGeom prst="rect">
            <a:avLst/>
          </a:prstGeom>
          <a:noFill/>
          <a:ln>
            <a:noFill/>
          </a:ln>
        </p:spPr>
        <p:txBody>
          <a:bodyPr spcFirstLastPara="1" wrap="square" lIns="91425" tIns="45700" rIns="91425" bIns="45700" anchor="t" anchorCtr="0">
            <a:noAutofit/>
          </a:bodyPr>
          <a:lstStyle/>
          <a:p>
            <a:pPr marL="0" marR="60325" lvl="0" indent="0" algn="just" rtl="0">
              <a:lnSpc>
                <a:spcPct val="115000"/>
              </a:lnSpc>
              <a:spcBef>
                <a:spcPts val="0"/>
              </a:spcBef>
              <a:spcAft>
                <a:spcPts val="0"/>
              </a:spcAft>
              <a:buNone/>
            </a:pPr>
            <a:r>
              <a:rPr lang="en-GB">
                <a:solidFill>
                  <a:srgbClr val="4F81BD"/>
                </a:solidFill>
              </a:rPr>
              <a:t>Duas opções são possíveis para esta apresentação, dependendo do tempo reservado para este módulo:</a:t>
            </a:r>
            <a:endParaRPr>
              <a:latin typeface="Calibri"/>
              <a:ea typeface="Calibri"/>
              <a:cs typeface="Calibri"/>
              <a:sym typeface="Calibri"/>
            </a:endParaRPr>
          </a:p>
          <a:p>
            <a:pPr marL="0" lvl="0" indent="0" algn="l" rtl="0">
              <a:lnSpc>
                <a:spcPct val="115000"/>
              </a:lnSpc>
              <a:spcBef>
                <a:spcPts val="300"/>
              </a:spcBef>
              <a:spcAft>
                <a:spcPts val="0"/>
              </a:spcAft>
              <a:buNone/>
            </a:pPr>
            <a:endParaRPr b="1">
              <a:solidFill>
                <a:srgbClr val="4F81BD"/>
              </a:solidFill>
              <a:latin typeface="Calibri"/>
              <a:ea typeface="Calibri"/>
              <a:cs typeface="Calibri"/>
              <a:sym typeface="Calibri"/>
            </a:endParaRPr>
          </a:p>
          <a:p>
            <a:pPr marL="0" lvl="0" indent="0" algn="l" rtl="0">
              <a:lnSpc>
                <a:spcPct val="115000"/>
              </a:lnSpc>
              <a:spcBef>
                <a:spcPts val="300"/>
              </a:spcBef>
              <a:spcAft>
                <a:spcPts val="0"/>
              </a:spcAft>
              <a:buNone/>
            </a:pPr>
            <a:r>
              <a:rPr lang="en-GB" b="1">
                <a:solidFill>
                  <a:srgbClr val="4F81BD"/>
                </a:solidFill>
                <a:latin typeface="Calibri"/>
                <a:ea typeface="Calibri"/>
                <a:cs typeface="Calibri"/>
                <a:sym typeface="Calibri"/>
              </a:rPr>
              <a:t>OPÇÃO 1 (</a:t>
            </a:r>
            <a:r>
              <a:rPr lang="en-GB" b="1">
                <a:solidFill>
                  <a:srgbClr val="4F81BD"/>
                </a:solidFill>
              </a:rPr>
              <a:t>breve</a:t>
            </a:r>
            <a:r>
              <a:rPr lang="en-GB" b="1">
                <a:solidFill>
                  <a:srgbClr val="4F81BD"/>
                </a:solidFill>
                <a:latin typeface="Calibri"/>
                <a:ea typeface="Calibri"/>
                <a:cs typeface="Calibri"/>
                <a:sym typeface="Calibri"/>
              </a:rPr>
              <a:t>): </a:t>
            </a:r>
            <a:r>
              <a:rPr lang="en-GB" b="1" i="1">
                <a:solidFill>
                  <a:srgbClr val="4F81BD"/>
                </a:solidFill>
                <a:latin typeface="Calibri"/>
                <a:ea typeface="Calibri"/>
                <a:cs typeface="Calibri"/>
                <a:sym typeface="Calibri"/>
              </a:rPr>
              <a:t>Esta é a opção preferida</a:t>
            </a:r>
            <a:r>
              <a:rPr lang="en-GB" b="1">
                <a:solidFill>
                  <a:srgbClr val="4F81BD"/>
                </a:solidFill>
                <a:latin typeface="Calibri"/>
                <a:ea typeface="Calibri"/>
                <a:cs typeface="Calibri"/>
                <a:sym typeface="Calibri"/>
              </a:rPr>
              <a:t>.</a:t>
            </a:r>
            <a:r>
              <a:rPr lang="en-GB">
                <a:solidFill>
                  <a:srgbClr val="4F81BD"/>
                </a:solidFill>
                <a:latin typeface="Calibri"/>
                <a:ea typeface="Calibri"/>
                <a:cs typeface="Calibri"/>
                <a:sym typeface="Calibri"/>
              </a:rPr>
              <a:t> </a:t>
            </a:r>
            <a:endParaRPr/>
          </a:p>
          <a:p>
            <a:pPr marL="0" lvl="0" indent="0" algn="l" rtl="0">
              <a:lnSpc>
                <a:spcPct val="115000"/>
              </a:lnSpc>
              <a:spcBef>
                <a:spcPts val="300"/>
              </a:spcBef>
              <a:spcAft>
                <a:spcPts val="0"/>
              </a:spcAft>
              <a:buClr>
                <a:srgbClr val="4F81BD"/>
              </a:buClr>
              <a:buSzPts val="1200"/>
              <a:buFont typeface="Arial"/>
              <a:buNone/>
            </a:pPr>
            <a:r>
              <a:rPr lang="en-GB">
                <a:solidFill>
                  <a:srgbClr val="4F81BD"/>
                </a:solidFill>
              </a:rPr>
              <a:t>Peça aos participantes para se dividirem em grupos de 3 ou 4. Dê 20 minutos para que leiam a CDPD e discutam em grupos suas implicações. Em seguida, pergunte se há alguma dúvida sobre os artigos específicos da Convenção. Caso sejam necessários esclarecimentos, é possível consultar artigos ou seções específicas da apresentação abaixo. Se não houver perguntas, desafie os participantes diretamente fazendo perguntas como “O que a CDPD diz sobre tratamento involuntário, tutela, etc.?” e “O que você acha disso?”. Se os participantes acharem difícil responder a essas perguntas, assegure-lhes que as perguntas serão discutidas novamente mais tarde no treinamento. </a:t>
            </a:r>
            <a:endParaRPr>
              <a:solidFill>
                <a:srgbClr val="4F81BD"/>
              </a:solidFill>
            </a:endParaRPr>
          </a:p>
          <a:p>
            <a:pPr marL="0" lvl="0" indent="0" algn="l" rtl="0">
              <a:lnSpc>
                <a:spcPct val="115000"/>
              </a:lnSpc>
              <a:spcBef>
                <a:spcPts val="300"/>
              </a:spcBef>
              <a:spcAft>
                <a:spcPts val="0"/>
              </a:spcAft>
              <a:buClr>
                <a:srgbClr val="4F81BD"/>
              </a:buClr>
              <a:buSzPts val="1200"/>
              <a:buFont typeface="Arial"/>
              <a:buNone/>
            </a:pPr>
            <a:r>
              <a:rPr lang="en-GB">
                <a:solidFill>
                  <a:srgbClr val="4F81BD"/>
                </a:solidFill>
              </a:rPr>
              <a:t>No final desta sessão, mostre o vídeo EQUASS </a:t>
            </a:r>
            <a:r>
              <a:rPr lang="en-GB" i="1">
                <a:solidFill>
                  <a:srgbClr val="4F81BD"/>
                </a:solidFill>
              </a:rPr>
              <a:t>Europe</a:t>
            </a:r>
            <a:r>
              <a:rPr lang="en-GB">
                <a:solidFill>
                  <a:srgbClr val="4F81BD"/>
                </a:solidFill>
              </a:rPr>
              <a:t> e o vídeo INTAR India que estão disponíveis no final deste tema.</a:t>
            </a:r>
            <a:endParaRPr>
              <a:solidFill>
                <a:srgbClr val="4F81BD"/>
              </a:solidFill>
            </a:endParaRPr>
          </a:p>
        </p:txBody>
      </p:sp>
      <p:sp>
        <p:nvSpPr>
          <p:cNvPr id="511" name="Google Shape;511;p57:notes"/>
          <p:cNvSpPr txBox="1">
            <a:spLocks noGrp="1"/>
          </p:cNvSpPr>
          <p:nvPr>
            <p:ph type="sldNum" idx="12"/>
          </p:nvPr>
        </p:nvSpPr>
        <p:spPr>
          <a:xfrm>
            <a:off x="3856737" y="9442154"/>
            <a:ext cx="2950475" cy="49877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57</a:t>
            </a:fld>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5"/>
        <p:cNvGrpSpPr/>
        <p:nvPr/>
      </p:nvGrpSpPr>
      <p:grpSpPr>
        <a:xfrm>
          <a:off x="0" y="0"/>
          <a:ext cx="0" cy="0"/>
          <a:chOff x="0" y="0"/>
          <a:chExt cx="0" cy="0"/>
        </a:xfrm>
      </p:grpSpPr>
      <p:sp>
        <p:nvSpPr>
          <p:cNvPr id="516" name="Google Shape;516;p58:notes"/>
          <p:cNvSpPr>
            <a:spLocks noGrp="1" noRot="1" noChangeAspect="1"/>
          </p:cNvSpPr>
          <p:nvPr>
            <p:ph type="sldImg" idx="2"/>
          </p:nvPr>
        </p:nvSpPr>
        <p:spPr>
          <a:xfrm>
            <a:off x="638175" y="496888"/>
            <a:ext cx="5530850" cy="3111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7" name="Google Shape;517;p58:notes"/>
          <p:cNvSpPr txBox="1">
            <a:spLocks noGrp="1"/>
          </p:cNvSpPr>
          <p:nvPr>
            <p:ph type="body" idx="1"/>
          </p:nvPr>
        </p:nvSpPr>
        <p:spPr>
          <a:xfrm>
            <a:off x="293156" y="3724854"/>
            <a:ext cx="6280469" cy="597962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100" b="1"/>
              <a:t>OPÇÃO 2 (longa): </a:t>
            </a:r>
            <a:r>
              <a:rPr lang="en-GB" sz="1100" b="1" i="1"/>
              <a:t>(Esta opção só deve ser escolhida se o treinamento neste módulo sobre saúde mental,</a:t>
            </a:r>
            <a:endParaRPr sz="1100" b="1" i="1"/>
          </a:p>
          <a:p>
            <a:pPr marL="0" lvl="0" indent="0" algn="l" rtl="0">
              <a:spcBef>
                <a:spcPts val="0"/>
              </a:spcBef>
              <a:spcAft>
                <a:spcPts val="0"/>
              </a:spcAft>
              <a:buNone/>
            </a:pPr>
            <a:r>
              <a:rPr lang="en-GB" sz="1100" b="1" i="1"/>
              <a:t>deficiência e direitos humanos estiver sendo realizado por um período de vários dias)</a:t>
            </a:r>
            <a:r>
              <a:rPr lang="en-GB" sz="1100" b="1"/>
              <a:t> </a:t>
            </a:r>
            <a:r>
              <a:rPr lang="en-GB" sz="1100"/>
              <a:t> Percorra as seguintes apresentações explicando os diferentes artigos da CDPD. Pause em intervalos durante a apresentação e pergunte ao grupo se há alguma dúvida.</a:t>
            </a:r>
            <a:endParaRPr sz="1100"/>
          </a:p>
          <a:p>
            <a:pPr marL="0" lvl="0" indent="0" algn="l" rtl="0">
              <a:spcBef>
                <a:spcPts val="0"/>
              </a:spcBef>
              <a:spcAft>
                <a:spcPts val="0"/>
              </a:spcAft>
              <a:buNone/>
            </a:pPr>
            <a:endParaRPr sz="1100"/>
          </a:p>
          <a:p>
            <a:pPr marL="0" lvl="0" indent="0" algn="l" rtl="0">
              <a:spcBef>
                <a:spcPts val="0"/>
              </a:spcBef>
              <a:spcAft>
                <a:spcPts val="0"/>
              </a:spcAft>
              <a:buNone/>
            </a:pPr>
            <a:r>
              <a:rPr lang="en-GB" sz="1100"/>
              <a:t>Peça aos participantes que consultem sua própria cópia do Anexo 3 (Convenção sobre os Direitos das Pessoas com Deficiência). Lembre-os de que, abaixo de cada artigo da Convenção, eles podem consultar o texto escrito em linguagem simplificada. </a:t>
            </a:r>
            <a:endParaRPr/>
          </a:p>
          <a:p>
            <a:pPr marL="0" lvl="0" indent="0" algn="l" rtl="0">
              <a:spcBef>
                <a:spcPts val="0"/>
              </a:spcBef>
              <a:spcAft>
                <a:spcPts val="0"/>
              </a:spcAft>
              <a:buNone/>
            </a:pPr>
            <a:endParaRPr sz="1200" b="0" i="0" u="none" strike="noStrike">
              <a:solidFill>
                <a:schemeClr val="dk1"/>
              </a:solidFill>
              <a:latin typeface="Calibri"/>
              <a:ea typeface="Calibri"/>
              <a:cs typeface="Calibri"/>
              <a:sym typeface="Calibri"/>
            </a:endParaRPr>
          </a:p>
          <a:p>
            <a:pPr marL="0" lvl="0" indent="0" algn="l" rtl="0">
              <a:spcBef>
                <a:spcPts val="0"/>
              </a:spcBef>
              <a:spcAft>
                <a:spcPts val="0"/>
              </a:spcAft>
              <a:buNone/>
            </a:pPr>
            <a:r>
              <a:rPr lang="en-GB" sz="1200" b="0" i="0" u="none" strike="noStrike">
                <a:solidFill>
                  <a:schemeClr val="dk1"/>
                </a:solidFill>
                <a:latin typeface="Calibri"/>
                <a:ea typeface="Calibri"/>
                <a:cs typeface="Calibri"/>
                <a:sym typeface="Calibri"/>
              </a:rPr>
              <a:t>Incentive os participantes a fazer perguntas durante a apresentação.</a:t>
            </a:r>
            <a:endParaRPr/>
          </a:p>
          <a:p>
            <a:pPr marL="0" lvl="0" indent="0" algn="l" rtl="0">
              <a:spcBef>
                <a:spcPts val="0"/>
              </a:spcBef>
              <a:spcAft>
                <a:spcPts val="0"/>
              </a:spcAft>
              <a:buNone/>
            </a:pPr>
            <a:r>
              <a:rPr lang="en-GB"/>
              <a:t>O preâmbulo da CDPD descreve princípios importantes que se aplicam a todos os artigos da Convenção.</a:t>
            </a:r>
            <a:endParaRPr/>
          </a:p>
          <a:p>
            <a:pPr marL="0" lvl="0" indent="0" algn="l" rtl="0">
              <a:spcBef>
                <a:spcPts val="0"/>
              </a:spcBef>
              <a:spcAft>
                <a:spcPts val="0"/>
              </a:spcAft>
              <a:buNone/>
            </a:pPr>
            <a:r>
              <a:rPr lang="en-GB"/>
              <a:t>Esses princípios incluem:</a:t>
            </a:r>
            <a:r>
              <a:rPr lang="en-GB" sz="1200" b="0" i="0" u="none" strike="noStrike">
                <a:solidFill>
                  <a:schemeClr val="dk1"/>
                </a:solidFill>
                <a:latin typeface="Calibri"/>
                <a:ea typeface="Calibri"/>
                <a:cs typeface="Calibri"/>
                <a:sym typeface="Calibri"/>
              </a:rPr>
              <a:t> </a:t>
            </a:r>
            <a:endParaRPr/>
          </a:p>
          <a:p>
            <a:pPr marL="171450" lvl="0" indent="-171450" algn="l" rtl="0">
              <a:spcBef>
                <a:spcPts val="0"/>
              </a:spcBef>
              <a:spcAft>
                <a:spcPts val="0"/>
              </a:spcAft>
              <a:buClr>
                <a:schemeClr val="dk1"/>
              </a:buClr>
              <a:buSzPts val="1200"/>
              <a:buFont typeface="Arial"/>
              <a:buChar char="•"/>
            </a:pPr>
            <a:r>
              <a:rPr lang="en-GB"/>
              <a:t>Afirmação da inter-relação de todos os direitos humanos e da necessidade de garantir às pessoas com deficiência seu pleno gozo sem discriminação;</a:t>
            </a:r>
            <a:endParaRPr/>
          </a:p>
          <a:p>
            <a:pPr marL="171450" lvl="0" indent="-171450" algn="l" rtl="0">
              <a:spcBef>
                <a:spcPts val="0"/>
              </a:spcBef>
              <a:spcAft>
                <a:spcPts val="0"/>
              </a:spcAft>
              <a:buClr>
                <a:schemeClr val="dk1"/>
              </a:buClr>
              <a:buSzPts val="1200"/>
              <a:buFont typeface="Arial"/>
              <a:buChar char="•"/>
            </a:pPr>
            <a:r>
              <a:rPr lang="en-GB"/>
              <a:t>Reconhecimento da deficiência como um conceito em evolução resultante de interações, barreiras atitudinais e ambientais;</a:t>
            </a:r>
            <a:endParaRPr/>
          </a:p>
          <a:p>
            <a:pPr marL="171450" lvl="0" indent="-171450" algn="l" rtl="0">
              <a:spcBef>
                <a:spcPts val="0"/>
              </a:spcBef>
              <a:spcAft>
                <a:spcPts val="0"/>
              </a:spcAft>
              <a:buClr>
                <a:schemeClr val="dk1"/>
              </a:buClr>
              <a:buSzPts val="1200"/>
              <a:buFont typeface="Arial"/>
              <a:buChar char="•"/>
            </a:pPr>
            <a:r>
              <a:rPr lang="en-GB"/>
              <a:t>Reconhecimento da diversidade das pessoas com deficiência;</a:t>
            </a:r>
            <a:endParaRPr/>
          </a:p>
          <a:p>
            <a:pPr marL="171450" lvl="0" indent="-171450" algn="l" rtl="0">
              <a:spcBef>
                <a:spcPts val="0"/>
              </a:spcBef>
              <a:spcAft>
                <a:spcPts val="0"/>
              </a:spcAft>
              <a:buClr>
                <a:schemeClr val="dk1"/>
              </a:buClr>
              <a:buSzPts val="1200"/>
              <a:buFont typeface="Arial"/>
              <a:buChar char="•"/>
            </a:pPr>
            <a:r>
              <a:rPr lang="en-GB"/>
              <a:t>Reconhecimento da importância da autonomia, independência e liberdade de fazer as próprias escolhas, bem como das oportunidades de se envolver ativamente nos processos de tomada de decisão sobre políticas e programas; e</a:t>
            </a:r>
            <a:endParaRPr/>
          </a:p>
          <a:p>
            <a:pPr marL="171450" lvl="0" indent="-171450" algn="l" rtl="0">
              <a:spcBef>
                <a:spcPts val="0"/>
              </a:spcBef>
              <a:spcAft>
                <a:spcPts val="0"/>
              </a:spcAft>
              <a:buClr>
                <a:schemeClr val="dk1"/>
              </a:buClr>
              <a:buSzPts val="1200"/>
              <a:buFont typeface="Arial"/>
              <a:buChar char="•"/>
            </a:pPr>
            <a:r>
              <a:rPr lang="en-GB"/>
              <a:t>Preocupação com múltiplas formas de discriminação de “raça, cor, sexo, idioma, religião, opinião política ou outra, origem nacional, étnica, indígena ou social, propriedade, nascimento, idade ou outro status”, bem como riscos particulares enfrentados por grupos como como mulheres e meninas, crianças e pessoas que vivem na pobreza.</a:t>
            </a:r>
            <a:endParaRPr/>
          </a:p>
          <a:p>
            <a:pPr marL="0" lvl="0" indent="0" algn="l" rtl="0">
              <a:spcBef>
                <a:spcPts val="0"/>
              </a:spcBef>
              <a:spcAft>
                <a:spcPts val="0"/>
              </a:spcAft>
              <a:buNone/>
            </a:pPr>
            <a:endParaRPr sz="1100"/>
          </a:p>
        </p:txBody>
      </p:sp>
      <p:sp>
        <p:nvSpPr>
          <p:cNvPr id="518" name="Google Shape;518;p58:notes"/>
          <p:cNvSpPr txBox="1">
            <a:spLocks noGrp="1"/>
          </p:cNvSpPr>
          <p:nvPr>
            <p:ph type="sldNum" idx="12"/>
          </p:nvPr>
        </p:nvSpPr>
        <p:spPr>
          <a:xfrm>
            <a:off x="3856737" y="9442154"/>
            <a:ext cx="2950475" cy="49877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58</a:t>
            </a:fld>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2"/>
        <p:cNvGrpSpPr/>
        <p:nvPr/>
      </p:nvGrpSpPr>
      <p:grpSpPr>
        <a:xfrm>
          <a:off x="0" y="0"/>
          <a:ext cx="0" cy="0"/>
          <a:chOff x="0" y="0"/>
          <a:chExt cx="0" cy="0"/>
        </a:xfrm>
      </p:grpSpPr>
      <p:sp>
        <p:nvSpPr>
          <p:cNvPr id="523" name="Google Shape;523;p59:notes"/>
          <p:cNvSpPr>
            <a:spLocks noGrp="1" noRot="1" noChangeAspect="1"/>
          </p:cNvSpPr>
          <p:nvPr>
            <p:ph type="sldImg" idx="2"/>
          </p:nvPr>
        </p:nvSpPr>
        <p:spPr>
          <a:xfrm>
            <a:off x="423863" y="1243013"/>
            <a:ext cx="5961062"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4" name="Google Shape;524;p59:notes"/>
          <p:cNvSpPr txBox="1">
            <a:spLocks noGrp="1"/>
          </p:cNvSpPr>
          <p:nvPr>
            <p:ph type="body" idx="1"/>
          </p:nvPr>
        </p:nvSpPr>
        <p:spPr>
          <a:xfrm>
            <a:off x="680879" y="4784070"/>
            <a:ext cx="5447030" cy="3914239"/>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200" b="1" i="0" u="sng" strike="noStrike">
                <a:solidFill>
                  <a:schemeClr val="dk1"/>
                </a:solidFill>
                <a:latin typeface="Calibri"/>
                <a:ea typeface="Calibri"/>
                <a:cs typeface="Calibri"/>
                <a:sym typeface="Calibri"/>
              </a:rPr>
              <a:t>Artigo 1: </a:t>
            </a:r>
            <a:r>
              <a:rPr lang="en-GB" b="1" u="sng"/>
              <a:t>Objeto</a:t>
            </a:r>
            <a:endParaRPr/>
          </a:p>
          <a:p>
            <a:pPr marL="171450" lvl="0" indent="-171450" algn="l" rtl="0">
              <a:spcBef>
                <a:spcPts val="0"/>
              </a:spcBef>
              <a:spcAft>
                <a:spcPts val="0"/>
              </a:spcAft>
              <a:buClr>
                <a:schemeClr val="dk1"/>
              </a:buClr>
              <a:buSzPts val="1200"/>
              <a:buFont typeface="Arial"/>
              <a:buChar char="•"/>
            </a:pPr>
            <a:r>
              <a:rPr lang="en-GB" sz="1200" b="0" i="0" u="none" strike="noStrike">
                <a:solidFill>
                  <a:schemeClr val="dk1"/>
                </a:solidFill>
                <a:latin typeface="Calibri"/>
                <a:ea typeface="Calibri"/>
                <a:cs typeface="Calibri"/>
                <a:sym typeface="Calibri"/>
              </a:rPr>
              <a:t>O Artigo 1 explica que o objetivo da CDPD é garantir que as pessoas com deficiência </a:t>
            </a:r>
            <a:r>
              <a:rPr lang="en-GB"/>
              <a:t>gozem</a:t>
            </a:r>
            <a:r>
              <a:rPr lang="en-GB" sz="1200" b="0" i="0" u="none" strike="noStrike">
                <a:solidFill>
                  <a:schemeClr val="dk1"/>
                </a:solidFill>
                <a:latin typeface="Calibri"/>
                <a:ea typeface="Calibri"/>
                <a:cs typeface="Calibri"/>
                <a:sym typeface="Calibri"/>
              </a:rPr>
              <a:t> de todos os seus direitos humanos e liberdades fundamentais e promover o respeito pela sua dignidade inerente. </a:t>
            </a:r>
            <a:endParaRPr/>
          </a:p>
          <a:p>
            <a:pPr marL="171450" lvl="0" indent="-95250" algn="l" rtl="0">
              <a:spcBef>
                <a:spcPts val="0"/>
              </a:spcBef>
              <a:spcAft>
                <a:spcPts val="0"/>
              </a:spcAft>
              <a:buClr>
                <a:schemeClr val="dk1"/>
              </a:buClr>
              <a:buSzPts val="1200"/>
              <a:buFont typeface="Arial"/>
              <a:buNone/>
            </a:pPr>
            <a:endParaRPr sz="1200" b="0" i="0" u="none" strike="noStrike">
              <a:solidFill>
                <a:schemeClr val="dk1"/>
              </a:solidFill>
              <a:latin typeface="Calibri"/>
              <a:ea typeface="Calibri"/>
              <a:cs typeface="Calibri"/>
              <a:sym typeface="Calibri"/>
            </a:endParaRPr>
          </a:p>
          <a:p>
            <a:pPr marL="171450" lvl="0" indent="-171450" algn="l" rtl="0">
              <a:spcBef>
                <a:spcPts val="0"/>
              </a:spcBef>
              <a:spcAft>
                <a:spcPts val="0"/>
              </a:spcAft>
              <a:buClr>
                <a:schemeClr val="dk1"/>
              </a:buClr>
              <a:buSzPts val="1200"/>
              <a:buFont typeface="Arial"/>
              <a:buChar char="•"/>
            </a:pPr>
            <a:r>
              <a:rPr lang="en-GB" sz="1200" b="0" i="0" u="none" strike="noStrike">
                <a:solidFill>
                  <a:schemeClr val="dk1"/>
                </a:solidFill>
                <a:latin typeface="Calibri"/>
                <a:ea typeface="Calibri"/>
                <a:cs typeface="Calibri"/>
                <a:sym typeface="Calibri"/>
              </a:rPr>
              <a:t>Este artigo também define quem são consideradas “pessoas com deficiência” para os fins da Convenção. Como vimos, a CDPD endossa os modelos social e de direitos humanos da deficiência. </a:t>
            </a:r>
            <a:endParaRPr/>
          </a:p>
          <a:p>
            <a:pPr marL="171450" lvl="0" indent="-95250" algn="l" rtl="0">
              <a:spcBef>
                <a:spcPts val="0"/>
              </a:spcBef>
              <a:spcAft>
                <a:spcPts val="0"/>
              </a:spcAft>
              <a:buClr>
                <a:schemeClr val="dk1"/>
              </a:buClr>
              <a:buSzPts val="1200"/>
              <a:buFont typeface="Arial"/>
              <a:buNone/>
            </a:pPr>
            <a:endParaRPr sz="1200" b="0" i="0" u="none" strike="noStrike">
              <a:solidFill>
                <a:schemeClr val="dk1"/>
              </a:solidFill>
              <a:latin typeface="Calibri"/>
              <a:ea typeface="Calibri"/>
              <a:cs typeface="Calibri"/>
              <a:sym typeface="Calibri"/>
            </a:endParaRPr>
          </a:p>
          <a:p>
            <a:pPr marL="171450" lvl="0" indent="-171450" algn="l" rtl="0">
              <a:spcBef>
                <a:spcPts val="0"/>
              </a:spcBef>
              <a:spcAft>
                <a:spcPts val="0"/>
              </a:spcAft>
              <a:buClr>
                <a:schemeClr val="dk1"/>
              </a:buClr>
              <a:buSzPts val="1200"/>
              <a:buFont typeface="Arial"/>
              <a:buChar char="•"/>
            </a:pPr>
            <a:r>
              <a:rPr lang="en-GB"/>
              <a:t>Portanto, “pessoas com deficiência” são definidas como pessoas que possuem impedimentos de longo prazo que, em interação com várias barreiras, podem dificultar sua participação plena e efetiva na sociedade em igualdade de condições com as demais pessoas.</a:t>
            </a:r>
            <a:endParaRPr/>
          </a:p>
        </p:txBody>
      </p:sp>
      <p:sp>
        <p:nvSpPr>
          <p:cNvPr id="525" name="Google Shape;525;p59:notes"/>
          <p:cNvSpPr txBox="1">
            <a:spLocks noGrp="1"/>
          </p:cNvSpPr>
          <p:nvPr>
            <p:ph type="sldNum" idx="12"/>
          </p:nvPr>
        </p:nvSpPr>
        <p:spPr>
          <a:xfrm>
            <a:off x="3856737" y="9442154"/>
            <a:ext cx="2950475" cy="49877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59</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a:spLocks noGrp="1" noRot="1" noChangeAspect="1"/>
          </p:cNvSpPr>
          <p:nvPr>
            <p:ph type="sldImg" idx="2"/>
          </p:nvPr>
        </p:nvSpPr>
        <p:spPr>
          <a:xfrm>
            <a:off x="423863" y="1243013"/>
            <a:ext cx="5961062"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6" name="Google Shape;116;p6:notes"/>
          <p:cNvSpPr txBox="1">
            <a:spLocks noGrp="1"/>
          </p:cNvSpPr>
          <p:nvPr>
            <p:ph type="body" idx="1"/>
          </p:nvPr>
        </p:nvSpPr>
        <p:spPr>
          <a:xfrm>
            <a:off x="680879" y="4784070"/>
            <a:ext cx="5447030" cy="3914239"/>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b="1"/>
              <a:t>Objetivos de aprendizagem </a:t>
            </a:r>
            <a:endParaRPr b="1"/>
          </a:p>
          <a:p>
            <a:pPr marL="0" lvl="0" indent="0" algn="l" rtl="0">
              <a:spcBef>
                <a:spcPts val="0"/>
              </a:spcBef>
              <a:spcAft>
                <a:spcPts val="0"/>
              </a:spcAft>
              <a:buNone/>
            </a:pPr>
            <a:endParaRPr/>
          </a:p>
          <a:p>
            <a:pPr marL="0" lvl="0" indent="0" algn="l" rtl="0">
              <a:spcBef>
                <a:spcPts val="0"/>
              </a:spcBef>
              <a:spcAft>
                <a:spcPts val="0"/>
              </a:spcAft>
              <a:buNone/>
            </a:pPr>
            <a:r>
              <a:rPr lang="en-GB"/>
              <a:t>Ao final do treinamento, os participantes irão:</a:t>
            </a:r>
            <a:endParaRPr/>
          </a:p>
          <a:p>
            <a:pPr marL="0" lvl="0" indent="0" algn="l" rtl="0">
              <a:spcBef>
                <a:spcPts val="0"/>
              </a:spcBef>
              <a:spcAft>
                <a:spcPts val="0"/>
              </a:spcAft>
              <a:buNone/>
            </a:pPr>
            <a:r>
              <a:rPr lang="en-GB"/>
              <a:t>•  compreender os conceitos de discriminação e negação de direitos;</a:t>
            </a:r>
            <a:endParaRPr/>
          </a:p>
          <a:p>
            <a:pPr marL="0" lvl="0" indent="0" algn="l" rtl="0">
              <a:spcBef>
                <a:spcPts val="0"/>
              </a:spcBef>
              <a:spcAft>
                <a:spcPts val="0"/>
              </a:spcAft>
              <a:buNone/>
            </a:pPr>
            <a:r>
              <a:rPr lang="en-GB"/>
              <a:t>• compreender o conceito de deficiência;</a:t>
            </a:r>
            <a:endParaRPr/>
          </a:p>
          <a:p>
            <a:pPr marL="0" lvl="0" indent="0" algn="l" rtl="0">
              <a:spcBef>
                <a:spcPts val="0"/>
              </a:spcBef>
              <a:spcAft>
                <a:spcPts val="0"/>
              </a:spcAft>
              <a:buNone/>
            </a:pPr>
            <a:r>
              <a:rPr lang="en-GB"/>
              <a:t>• adquirir uma compreensão da Convenção sobre os Direitos das Pessoas com Deficiência (CDPD) e</a:t>
            </a:r>
            <a:endParaRPr/>
          </a:p>
          <a:p>
            <a:pPr marL="0" lvl="0" indent="0" algn="l" rtl="0">
              <a:spcBef>
                <a:spcPts val="0"/>
              </a:spcBef>
              <a:spcAft>
                <a:spcPts val="0"/>
              </a:spcAft>
              <a:buNone/>
            </a:pPr>
            <a:r>
              <a:rPr lang="en-GB"/>
              <a:t>de como este instrumento é central para respeitar, proteger e assegurar o cumprimento dos direitos</a:t>
            </a:r>
            <a:endParaRPr/>
          </a:p>
          <a:p>
            <a:pPr marL="0" lvl="0" indent="0" algn="l" rtl="0">
              <a:spcBef>
                <a:spcPts val="0"/>
              </a:spcBef>
              <a:spcAft>
                <a:spcPts val="0"/>
              </a:spcAft>
              <a:buNone/>
            </a:pPr>
            <a:r>
              <a:rPr lang="en-GB"/>
              <a:t>humanos das pessoas com deficiência;</a:t>
            </a:r>
            <a:endParaRPr/>
          </a:p>
          <a:p>
            <a:pPr marL="0" lvl="0" indent="0" algn="l" rtl="0">
              <a:spcBef>
                <a:spcPts val="0"/>
              </a:spcBef>
              <a:spcAft>
                <a:spcPts val="0"/>
              </a:spcAft>
              <a:buNone/>
            </a:pPr>
            <a:r>
              <a:rPr lang="en-GB"/>
              <a:t>• ser capazes de aplicar o conhecimento da CDPD a cenários da vida real e identificar a violação dos</a:t>
            </a:r>
            <a:endParaRPr/>
          </a:p>
          <a:p>
            <a:pPr marL="0" lvl="0" indent="0" algn="l" rtl="0">
              <a:spcBef>
                <a:spcPts val="0"/>
              </a:spcBef>
              <a:spcAft>
                <a:spcPts val="0"/>
              </a:spcAft>
              <a:buNone/>
            </a:pPr>
            <a:r>
              <a:rPr lang="en-GB"/>
              <a:t>direitos das pessoas com deficiência;</a:t>
            </a:r>
            <a:endParaRPr/>
          </a:p>
          <a:p>
            <a:pPr marL="0" lvl="0" indent="0" algn="l" rtl="0">
              <a:spcBef>
                <a:spcPts val="0"/>
              </a:spcBef>
              <a:spcAft>
                <a:spcPts val="0"/>
              </a:spcAft>
              <a:buNone/>
            </a:pPr>
            <a:r>
              <a:rPr lang="en-GB"/>
              <a:t>• ser capazes de identificar formas concretas de respeitar e defender os direitos das pessoas com</a:t>
            </a:r>
            <a:endParaRPr/>
          </a:p>
          <a:p>
            <a:pPr marL="0" lvl="0" indent="0" algn="l" rtl="0">
              <a:spcBef>
                <a:spcPts val="0"/>
              </a:spcBef>
              <a:spcAft>
                <a:spcPts val="0"/>
              </a:spcAft>
              <a:buNone/>
            </a:pPr>
            <a:r>
              <a:rPr lang="en-GB"/>
              <a:t>deficiências psicossociais, intelectuais ou cognitivas.</a:t>
            </a:r>
            <a:endParaRPr/>
          </a:p>
        </p:txBody>
      </p:sp>
      <p:sp>
        <p:nvSpPr>
          <p:cNvPr id="117" name="Google Shape;117;p6:notes"/>
          <p:cNvSpPr txBox="1">
            <a:spLocks noGrp="1"/>
          </p:cNvSpPr>
          <p:nvPr>
            <p:ph type="sldNum" idx="12"/>
          </p:nvPr>
        </p:nvSpPr>
        <p:spPr>
          <a:xfrm>
            <a:off x="3856737" y="9442154"/>
            <a:ext cx="2950475" cy="49877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6</a:t>
            </a:fld>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0"/>
        <p:cNvGrpSpPr/>
        <p:nvPr/>
      </p:nvGrpSpPr>
      <p:grpSpPr>
        <a:xfrm>
          <a:off x="0" y="0"/>
          <a:ext cx="0" cy="0"/>
          <a:chOff x="0" y="0"/>
          <a:chExt cx="0" cy="0"/>
        </a:xfrm>
      </p:grpSpPr>
      <p:sp>
        <p:nvSpPr>
          <p:cNvPr id="531" name="Google Shape;531;p60:notes"/>
          <p:cNvSpPr>
            <a:spLocks noGrp="1" noRot="1" noChangeAspect="1"/>
          </p:cNvSpPr>
          <p:nvPr>
            <p:ph type="sldImg" idx="2"/>
          </p:nvPr>
        </p:nvSpPr>
        <p:spPr>
          <a:xfrm>
            <a:off x="423863" y="1243013"/>
            <a:ext cx="5961062"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2" name="Google Shape;532;p60:notes"/>
          <p:cNvSpPr txBox="1">
            <a:spLocks noGrp="1"/>
          </p:cNvSpPr>
          <p:nvPr>
            <p:ph type="body" idx="1"/>
          </p:nvPr>
        </p:nvSpPr>
        <p:spPr>
          <a:xfrm>
            <a:off x="680879" y="4784070"/>
            <a:ext cx="5447030" cy="3914239"/>
          </a:xfrm>
          <a:prstGeom prst="rect">
            <a:avLst/>
          </a:prstGeom>
          <a:noFill/>
          <a:ln>
            <a:noFill/>
          </a:ln>
        </p:spPr>
        <p:txBody>
          <a:bodyPr spcFirstLastPara="1" wrap="square" lIns="91425" tIns="45700" rIns="91425" bIns="45700" anchor="t" anchorCtr="0">
            <a:noAutofit/>
          </a:bodyPr>
          <a:lstStyle/>
          <a:p>
            <a:pPr marL="0" marR="60325" lvl="0" indent="0" algn="just" rtl="0">
              <a:lnSpc>
                <a:spcPct val="115000"/>
              </a:lnSpc>
              <a:spcBef>
                <a:spcPts val="0"/>
              </a:spcBef>
              <a:spcAft>
                <a:spcPts val="0"/>
              </a:spcAft>
              <a:buClr>
                <a:schemeClr val="dk1"/>
              </a:buClr>
              <a:buSzPts val="1200"/>
              <a:buFont typeface="Calibri"/>
              <a:buNone/>
            </a:pPr>
            <a:r>
              <a:rPr lang="en-GB" b="1" u="sng">
                <a:latin typeface="Calibri"/>
                <a:ea typeface="Calibri"/>
                <a:cs typeface="Calibri"/>
                <a:sym typeface="Calibri"/>
              </a:rPr>
              <a:t>Artigo 2: Definições</a:t>
            </a:r>
            <a:endParaRPr>
              <a:latin typeface="Calibri"/>
              <a:ea typeface="Calibri"/>
              <a:cs typeface="Calibri"/>
              <a:sym typeface="Calibri"/>
            </a:endParaRPr>
          </a:p>
          <a:p>
            <a:pPr marL="0" marR="60325" lvl="0" indent="0" algn="just" rtl="0">
              <a:lnSpc>
                <a:spcPct val="115000"/>
              </a:lnSpc>
              <a:spcBef>
                <a:spcPts val="0"/>
              </a:spcBef>
              <a:spcAft>
                <a:spcPts val="0"/>
              </a:spcAft>
              <a:buNone/>
            </a:pPr>
            <a:r>
              <a:rPr lang="en-GB">
                <a:latin typeface="Calibri"/>
                <a:ea typeface="Calibri"/>
                <a:cs typeface="Calibri"/>
                <a:sym typeface="Calibri"/>
              </a:rPr>
              <a:t> </a:t>
            </a:r>
            <a:endParaRPr>
              <a:latin typeface="Calibri"/>
              <a:ea typeface="Calibri"/>
              <a:cs typeface="Calibri"/>
              <a:sym typeface="Calibri"/>
            </a:endParaRPr>
          </a:p>
          <a:p>
            <a:pPr marL="0" marR="60325" lvl="0" indent="0" algn="just" rtl="0">
              <a:lnSpc>
                <a:spcPct val="115000"/>
              </a:lnSpc>
              <a:spcBef>
                <a:spcPts val="0"/>
              </a:spcBef>
              <a:spcAft>
                <a:spcPts val="0"/>
              </a:spcAft>
              <a:buClr>
                <a:schemeClr val="dk1"/>
              </a:buClr>
              <a:buSzPts val="1200"/>
              <a:buFont typeface="Calibri"/>
              <a:buNone/>
            </a:pPr>
            <a:r>
              <a:rPr lang="en-GB" sz="1200" b="0" i="0" u="none" strike="noStrike">
                <a:solidFill>
                  <a:schemeClr val="dk1"/>
                </a:solidFill>
                <a:latin typeface="Calibri"/>
                <a:ea typeface="Calibri"/>
                <a:cs typeface="Calibri"/>
                <a:sym typeface="Calibri"/>
              </a:rPr>
              <a:t>O artigo 2 </a:t>
            </a:r>
            <a:r>
              <a:rPr lang="en-GB"/>
              <a:t>descreve as definições usadas na Convenção.</a:t>
            </a:r>
            <a:r>
              <a:rPr lang="en-GB">
                <a:latin typeface="Calibri"/>
                <a:ea typeface="Calibri"/>
                <a:cs typeface="Calibri"/>
                <a:sym typeface="Calibri"/>
              </a:rPr>
              <a:t>.</a:t>
            </a:r>
            <a:endParaRPr>
              <a:latin typeface="Calibri"/>
              <a:ea typeface="Calibri"/>
              <a:cs typeface="Calibri"/>
              <a:sym typeface="Calibri"/>
            </a:endParaRPr>
          </a:p>
          <a:p>
            <a:pPr marL="0" marR="60325" lvl="0" indent="0" algn="just" rtl="0">
              <a:lnSpc>
                <a:spcPct val="115000"/>
              </a:lnSpc>
              <a:spcBef>
                <a:spcPts val="0"/>
              </a:spcBef>
              <a:spcAft>
                <a:spcPts val="0"/>
              </a:spcAft>
              <a:buNone/>
            </a:pPr>
            <a:r>
              <a:rPr lang="en-GB">
                <a:solidFill>
                  <a:srgbClr val="4F81BD"/>
                </a:solidFill>
                <a:latin typeface="Calibri"/>
                <a:ea typeface="Calibri"/>
                <a:cs typeface="Calibri"/>
                <a:sym typeface="Calibri"/>
              </a:rPr>
              <a:t> </a:t>
            </a:r>
            <a:endParaRPr>
              <a:latin typeface="Calibri"/>
              <a:ea typeface="Calibri"/>
              <a:cs typeface="Calibri"/>
              <a:sym typeface="Calibri"/>
            </a:endParaRPr>
          </a:p>
          <a:p>
            <a:pPr marL="0" marR="60325" lvl="0" indent="0" algn="just" rtl="0">
              <a:lnSpc>
                <a:spcPct val="115000"/>
              </a:lnSpc>
              <a:spcBef>
                <a:spcPts val="0"/>
              </a:spcBef>
              <a:spcAft>
                <a:spcPts val="0"/>
              </a:spcAft>
              <a:buClr>
                <a:schemeClr val="dk1"/>
              </a:buClr>
              <a:buSzPts val="1200"/>
              <a:buFont typeface="Calibri"/>
              <a:buNone/>
            </a:pPr>
            <a:r>
              <a:rPr lang="en-GB"/>
              <a:t>Peça aos participantes que leiam as definições em suas cópias da CDPD. Eles podem usar a versão de fácil leitura do artigo para entendê-lo melhor. Se algumas das definições não estiverem claras, reserve um tem-po para discuti-las com o grupo.</a:t>
            </a:r>
            <a:endParaRPr>
              <a:latin typeface="Calibri"/>
              <a:ea typeface="Calibri"/>
              <a:cs typeface="Calibri"/>
              <a:sym typeface="Calibri"/>
            </a:endParaRPr>
          </a:p>
          <a:p>
            <a:pPr marL="0" marR="60325" lvl="0" indent="0" algn="l" rtl="0">
              <a:lnSpc>
                <a:spcPct val="115000"/>
              </a:lnSpc>
              <a:spcBef>
                <a:spcPts val="0"/>
              </a:spcBef>
              <a:spcAft>
                <a:spcPts val="0"/>
              </a:spcAft>
              <a:buNone/>
            </a:pPr>
            <a:r>
              <a:rPr lang="en-GB">
                <a:solidFill>
                  <a:srgbClr val="4F81BD"/>
                </a:solidFill>
                <a:latin typeface="Calibri"/>
                <a:ea typeface="Calibri"/>
                <a:cs typeface="Calibri"/>
                <a:sym typeface="Calibri"/>
              </a:rPr>
              <a:t> </a:t>
            </a:r>
            <a:endParaRPr>
              <a:latin typeface="Calibri"/>
              <a:ea typeface="Calibri"/>
              <a:cs typeface="Calibri"/>
              <a:sym typeface="Calibri"/>
            </a:endParaRPr>
          </a:p>
          <a:p>
            <a:pPr marL="342900" marR="60325" lvl="0" indent="-342900" algn="l" rtl="0">
              <a:lnSpc>
                <a:spcPct val="115000"/>
              </a:lnSpc>
              <a:spcBef>
                <a:spcPts val="0"/>
              </a:spcBef>
              <a:spcAft>
                <a:spcPts val="0"/>
              </a:spcAft>
              <a:buClr>
                <a:schemeClr val="dk1"/>
              </a:buClr>
              <a:buSzPts val="1200"/>
              <a:buFont typeface="Noto Sans Symbols"/>
              <a:buChar char="∙"/>
            </a:pPr>
            <a:r>
              <a:rPr lang="en-GB"/>
              <a:t>Comunicação;</a:t>
            </a:r>
            <a:endParaRPr/>
          </a:p>
          <a:p>
            <a:pPr marL="342900" marR="60325" lvl="0" indent="-342900" algn="l" rtl="0">
              <a:lnSpc>
                <a:spcPct val="115000"/>
              </a:lnSpc>
              <a:spcBef>
                <a:spcPts val="0"/>
              </a:spcBef>
              <a:spcAft>
                <a:spcPts val="0"/>
              </a:spcAft>
              <a:buClr>
                <a:schemeClr val="dk1"/>
              </a:buClr>
              <a:buSzPts val="1200"/>
              <a:buFont typeface="Noto Sans Symbols"/>
              <a:buChar char="∙"/>
            </a:pPr>
            <a:r>
              <a:rPr lang="en-GB"/>
              <a:t>Língua;</a:t>
            </a:r>
            <a:endParaRPr/>
          </a:p>
          <a:p>
            <a:pPr marL="342900" marR="60325" lvl="0" indent="-342900" algn="l" rtl="0">
              <a:lnSpc>
                <a:spcPct val="115000"/>
              </a:lnSpc>
              <a:spcBef>
                <a:spcPts val="0"/>
              </a:spcBef>
              <a:spcAft>
                <a:spcPts val="0"/>
              </a:spcAft>
              <a:buClr>
                <a:schemeClr val="dk1"/>
              </a:buClr>
              <a:buSzPts val="1200"/>
              <a:buFont typeface="Noto Sans Symbols"/>
              <a:buChar char="∙"/>
            </a:pPr>
            <a:r>
              <a:rPr lang="en-GB"/>
              <a:t>Discriminação por motivo de deficiência;</a:t>
            </a:r>
            <a:endParaRPr/>
          </a:p>
          <a:p>
            <a:pPr marL="342900" marR="60325" lvl="0" indent="-342900" algn="l" rtl="0">
              <a:lnSpc>
                <a:spcPct val="115000"/>
              </a:lnSpc>
              <a:spcBef>
                <a:spcPts val="0"/>
              </a:spcBef>
              <a:spcAft>
                <a:spcPts val="0"/>
              </a:spcAft>
              <a:buClr>
                <a:schemeClr val="dk1"/>
              </a:buClr>
              <a:buSzPts val="1200"/>
              <a:buFont typeface="Noto Sans Symbols"/>
              <a:buChar char="∙"/>
            </a:pPr>
            <a:r>
              <a:rPr lang="en-GB"/>
              <a:t>Adaptação razoável;</a:t>
            </a:r>
            <a:endParaRPr/>
          </a:p>
          <a:p>
            <a:pPr marL="342900" marR="60325" lvl="0" indent="-342900" algn="l" rtl="0">
              <a:lnSpc>
                <a:spcPct val="115000"/>
              </a:lnSpc>
              <a:spcBef>
                <a:spcPts val="0"/>
              </a:spcBef>
              <a:spcAft>
                <a:spcPts val="0"/>
              </a:spcAft>
              <a:buClr>
                <a:schemeClr val="dk1"/>
              </a:buClr>
              <a:buSzPts val="1200"/>
              <a:buFont typeface="Noto Sans Symbols"/>
              <a:buChar char="∙"/>
            </a:pPr>
            <a:r>
              <a:rPr lang="en-GB"/>
              <a:t>Desenho universal.</a:t>
            </a:r>
            <a:endParaRPr/>
          </a:p>
        </p:txBody>
      </p:sp>
      <p:sp>
        <p:nvSpPr>
          <p:cNvPr id="533" name="Google Shape;533;p60:notes"/>
          <p:cNvSpPr txBox="1">
            <a:spLocks noGrp="1"/>
          </p:cNvSpPr>
          <p:nvPr>
            <p:ph type="sldNum" idx="12"/>
          </p:nvPr>
        </p:nvSpPr>
        <p:spPr>
          <a:xfrm>
            <a:off x="3856737" y="9442154"/>
            <a:ext cx="2950475" cy="49877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60</a:t>
            </a:fld>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8"/>
        <p:cNvGrpSpPr/>
        <p:nvPr/>
      </p:nvGrpSpPr>
      <p:grpSpPr>
        <a:xfrm>
          <a:off x="0" y="0"/>
          <a:ext cx="0" cy="0"/>
          <a:chOff x="0" y="0"/>
          <a:chExt cx="0" cy="0"/>
        </a:xfrm>
      </p:grpSpPr>
      <p:sp>
        <p:nvSpPr>
          <p:cNvPr id="539" name="Google Shape;539;p61:notes"/>
          <p:cNvSpPr>
            <a:spLocks noGrp="1" noRot="1" noChangeAspect="1"/>
          </p:cNvSpPr>
          <p:nvPr>
            <p:ph type="sldImg" idx="2"/>
          </p:nvPr>
        </p:nvSpPr>
        <p:spPr>
          <a:xfrm>
            <a:off x="423863" y="1243013"/>
            <a:ext cx="5961062"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0" name="Google Shape;540;p61:notes"/>
          <p:cNvSpPr txBox="1">
            <a:spLocks noGrp="1"/>
          </p:cNvSpPr>
          <p:nvPr>
            <p:ph type="body" idx="1"/>
          </p:nvPr>
        </p:nvSpPr>
        <p:spPr>
          <a:xfrm>
            <a:off x="680879" y="4784070"/>
            <a:ext cx="5447030" cy="3914239"/>
          </a:xfrm>
          <a:prstGeom prst="rect">
            <a:avLst/>
          </a:prstGeom>
          <a:noFill/>
          <a:ln>
            <a:noFill/>
          </a:ln>
        </p:spPr>
        <p:txBody>
          <a:bodyPr spcFirstLastPara="1" wrap="square" lIns="91425" tIns="45700" rIns="91425" bIns="45700" anchor="t" anchorCtr="0">
            <a:noAutofit/>
          </a:bodyPr>
          <a:lstStyle/>
          <a:p>
            <a:pPr marL="0" marR="60325" lvl="0" indent="0" algn="just" rtl="0">
              <a:lnSpc>
                <a:spcPct val="115000"/>
              </a:lnSpc>
              <a:spcBef>
                <a:spcPts val="0"/>
              </a:spcBef>
              <a:spcAft>
                <a:spcPts val="0"/>
              </a:spcAft>
              <a:buClr>
                <a:schemeClr val="dk1"/>
              </a:buClr>
              <a:buSzPts val="1200"/>
              <a:buFont typeface="Calibri"/>
              <a:buNone/>
            </a:pPr>
            <a:r>
              <a:rPr lang="en-GB" b="1" u="sng">
                <a:latin typeface="Calibri"/>
                <a:ea typeface="Calibri"/>
                <a:cs typeface="Calibri"/>
                <a:sym typeface="Calibri"/>
              </a:rPr>
              <a:t>Artigo 3: Princípios gerais</a:t>
            </a:r>
            <a:endParaRPr b="1" u="sng">
              <a:latin typeface="Calibri"/>
              <a:ea typeface="Calibri"/>
              <a:cs typeface="Calibri"/>
              <a:sym typeface="Calibri"/>
            </a:endParaRPr>
          </a:p>
          <a:p>
            <a:pPr marL="0" marR="60325" lvl="0" indent="0" algn="just" rtl="0">
              <a:lnSpc>
                <a:spcPct val="115000"/>
              </a:lnSpc>
              <a:spcBef>
                <a:spcPts val="0"/>
              </a:spcBef>
              <a:spcAft>
                <a:spcPts val="0"/>
              </a:spcAft>
              <a:buNone/>
            </a:pPr>
            <a:endParaRPr>
              <a:latin typeface="Calibri"/>
              <a:ea typeface="Calibri"/>
              <a:cs typeface="Calibri"/>
              <a:sym typeface="Calibri"/>
            </a:endParaRPr>
          </a:p>
          <a:p>
            <a:pPr marL="171450" lvl="0" indent="-171450" algn="l" rtl="0">
              <a:spcBef>
                <a:spcPts val="0"/>
              </a:spcBef>
              <a:spcAft>
                <a:spcPts val="0"/>
              </a:spcAft>
              <a:buClr>
                <a:schemeClr val="dk1"/>
              </a:buClr>
              <a:buSzPts val="1200"/>
              <a:buFont typeface="Arial"/>
              <a:buChar char="•"/>
            </a:pPr>
            <a:r>
              <a:rPr lang="en-GB" sz="1200" b="0" i="0" u="none" strike="noStrike">
                <a:solidFill>
                  <a:schemeClr val="dk1"/>
                </a:solidFill>
                <a:latin typeface="Calibri"/>
                <a:ea typeface="Calibri"/>
                <a:cs typeface="Calibri"/>
                <a:sym typeface="Calibri"/>
              </a:rPr>
              <a:t>O</a:t>
            </a:r>
            <a:r>
              <a:rPr lang="en-GB"/>
              <a:t>s princípios gerais que orientam a Convenção são, em muitos aspectos, inspirados na DUDH. </a:t>
            </a:r>
            <a:endParaRPr/>
          </a:p>
          <a:p>
            <a:pPr marL="171450" lvl="0" indent="-171450" algn="l" rtl="0">
              <a:spcBef>
                <a:spcPts val="0"/>
              </a:spcBef>
              <a:spcAft>
                <a:spcPts val="0"/>
              </a:spcAft>
              <a:buClr>
                <a:schemeClr val="dk1"/>
              </a:buClr>
              <a:buSzPts val="1200"/>
              <a:buFont typeface="Arial"/>
              <a:buChar char="•"/>
            </a:pPr>
            <a:r>
              <a:rPr lang="en-GB"/>
              <a:t>No entanto, a CDPD aplica especificamente esses princípios à vida das pessoas com deficiência.</a:t>
            </a:r>
            <a:endParaRPr/>
          </a:p>
          <a:p>
            <a:pPr marL="171450" marR="60325" lvl="0" indent="-95250" algn="just" rtl="0">
              <a:lnSpc>
                <a:spcPct val="115000"/>
              </a:lnSpc>
              <a:spcBef>
                <a:spcPts val="0"/>
              </a:spcBef>
              <a:spcAft>
                <a:spcPts val="0"/>
              </a:spcAft>
              <a:buClr>
                <a:schemeClr val="dk1"/>
              </a:buClr>
              <a:buSzPts val="1200"/>
              <a:buFont typeface="Arial"/>
              <a:buNone/>
            </a:pPr>
            <a:endParaRPr>
              <a:latin typeface="Calibri"/>
              <a:ea typeface="Calibri"/>
              <a:cs typeface="Calibri"/>
              <a:sym typeface="Calibri"/>
            </a:endParaRPr>
          </a:p>
          <a:p>
            <a:pPr marL="0" lvl="0" indent="0" algn="l" rtl="0">
              <a:spcBef>
                <a:spcPts val="0"/>
              </a:spcBef>
              <a:spcAft>
                <a:spcPts val="0"/>
              </a:spcAft>
              <a:buNone/>
            </a:pPr>
            <a:endParaRPr/>
          </a:p>
        </p:txBody>
      </p:sp>
      <p:sp>
        <p:nvSpPr>
          <p:cNvPr id="541" name="Google Shape;541;p61:notes"/>
          <p:cNvSpPr txBox="1">
            <a:spLocks noGrp="1"/>
          </p:cNvSpPr>
          <p:nvPr>
            <p:ph type="sldNum" idx="12"/>
          </p:nvPr>
        </p:nvSpPr>
        <p:spPr>
          <a:xfrm>
            <a:off x="3856737" y="9442154"/>
            <a:ext cx="2950475" cy="49877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61</a:t>
            </a:fld>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6"/>
        <p:cNvGrpSpPr/>
        <p:nvPr/>
      </p:nvGrpSpPr>
      <p:grpSpPr>
        <a:xfrm>
          <a:off x="0" y="0"/>
          <a:ext cx="0" cy="0"/>
          <a:chOff x="0" y="0"/>
          <a:chExt cx="0" cy="0"/>
        </a:xfrm>
      </p:grpSpPr>
      <p:sp>
        <p:nvSpPr>
          <p:cNvPr id="547" name="Google Shape;547;p62:notes"/>
          <p:cNvSpPr>
            <a:spLocks noGrp="1" noRot="1" noChangeAspect="1"/>
          </p:cNvSpPr>
          <p:nvPr>
            <p:ph type="sldImg" idx="2"/>
          </p:nvPr>
        </p:nvSpPr>
        <p:spPr>
          <a:xfrm>
            <a:off x="139700" y="1068388"/>
            <a:ext cx="6203950" cy="34909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8" name="Google Shape;548;p62:notes"/>
          <p:cNvSpPr txBox="1">
            <a:spLocks noGrp="1"/>
          </p:cNvSpPr>
          <p:nvPr>
            <p:ph type="body" idx="1"/>
          </p:nvPr>
        </p:nvSpPr>
        <p:spPr>
          <a:xfrm>
            <a:off x="680879" y="5579689"/>
            <a:ext cx="5447030" cy="349140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200" b="0" i="0" u="none" strike="noStrike">
                <a:solidFill>
                  <a:schemeClr val="dk1"/>
                </a:solidFill>
                <a:latin typeface="Calibri"/>
                <a:ea typeface="Calibri"/>
                <a:cs typeface="Calibri"/>
                <a:sym typeface="Calibri"/>
              </a:rPr>
              <a:t>Pergunte aos participantes se alguém gostaria de ler os princípios descritos no artigo 3. Pergunte ao grupo se eles consideram algum dos princípios particularmente significativo e por quê.</a:t>
            </a:r>
            <a:endParaRPr/>
          </a:p>
          <a:p>
            <a:pPr marL="171450" lvl="0" indent="-171450" algn="l" rtl="0">
              <a:spcBef>
                <a:spcPts val="0"/>
              </a:spcBef>
              <a:spcAft>
                <a:spcPts val="0"/>
              </a:spcAft>
              <a:buClr>
                <a:schemeClr val="dk1"/>
              </a:buClr>
              <a:buSzPts val="1200"/>
              <a:buFont typeface="Arial"/>
              <a:buChar char="•"/>
            </a:pPr>
            <a:r>
              <a:rPr lang="en-GB"/>
              <a:t>Respeito pela dignidade inerente, autonomia individual, incluindo a liberdade de fazer as próprias escolhas, e independência das pessoas.</a:t>
            </a:r>
            <a:endParaRPr/>
          </a:p>
          <a:p>
            <a:pPr marL="171450" lvl="0" indent="-171450" algn="l" rtl="0">
              <a:spcBef>
                <a:spcPts val="0"/>
              </a:spcBef>
              <a:spcAft>
                <a:spcPts val="0"/>
              </a:spcAft>
              <a:buClr>
                <a:schemeClr val="dk1"/>
              </a:buClr>
              <a:buSzPts val="1200"/>
              <a:buFont typeface="Arial"/>
              <a:buChar char="•"/>
            </a:pPr>
            <a:r>
              <a:rPr lang="en-GB"/>
              <a:t>Não discriminação.</a:t>
            </a:r>
            <a:endParaRPr/>
          </a:p>
          <a:p>
            <a:pPr marL="171450" lvl="0" indent="-171450" algn="l" rtl="0">
              <a:spcBef>
                <a:spcPts val="0"/>
              </a:spcBef>
              <a:spcAft>
                <a:spcPts val="0"/>
              </a:spcAft>
              <a:buClr>
                <a:schemeClr val="dk1"/>
              </a:buClr>
              <a:buSzPts val="1200"/>
              <a:buFont typeface="Arial"/>
              <a:buChar char="•"/>
            </a:pPr>
            <a:r>
              <a:rPr lang="en-GB"/>
              <a:t>Participação plena e efetiva e inclusão na sociedade.</a:t>
            </a:r>
            <a:endParaRPr/>
          </a:p>
          <a:p>
            <a:pPr marL="171450" lvl="0" indent="-171450" algn="l" rtl="0">
              <a:spcBef>
                <a:spcPts val="0"/>
              </a:spcBef>
              <a:spcAft>
                <a:spcPts val="0"/>
              </a:spcAft>
              <a:buClr>
                <a:schemeClr val="dk1"/>
              </a:buClr>
              <a:buSzPts val="1200"/>
              <a:buFont typeface="Arial"/>
              <a:buChar char="•"/>
            </a:pPr>
            <a:r>
              <a:rPr lang="en-GB"/>
              <a:t>Respeito pela diferença e aceitação das pessoas com deficiência como parte da diversidade humana e da humanidade.</a:t>
            </a:r>
            <a:endParaRPr/>
          </a:p>
          <a:p>
            <a:pPr marL="171450" lvl="0" indent="-171450" algn="l" rtl="0">
              <a:spcBef>
                <a:spcPts val="0"/>
              </a:spcBef>
              <a:spcAft>
                <a:spcPts val="0"/>
              </a:spcAft>
              <a:buClr>
                <a:schemeClr val="dk1"/>
              </a:buClr>
              <a:buSzPts val="1200"/>
              <a:buFont typeface="Arial"/>
              <a:buChar char="•"/>
            </a:pPr>
            <a:r>
              <a:rPr lang="en-GB"/>
              <a:t>Igualdade de oportunidades.</a:t>
            </a:r>
            <a:endParaRPr/>
          </a:p>
          <a:p>
            <a:pPr marL="171450" lvl="0" indent="-171450" algn="l" rtl="0">
              <a:spcBef>
                <a:spcPts val="0"/>
              </a:spcBef>
              <a:spcAft>
                <a:spcPts val="0"/>
              </a:spcAft>
              <a:buClr>
                <a:schemeClr val="dk1"/>
              </a:buClr>
              <a:buSzPts val="1200"/>
              <a:buFont typeface="Arial"/>
              <a:buChar char="•"/>
            </a:pPr>
            <a:r>
              <a:rPr lang="en-GB"/>
              <a:t>Igualdade entre homens e mulheres.</a:t>
            </a:r>
            <a:endParaRPr/>
          </a:p>
          <a:p>
            <a:pPr marL="171450" lvl="0" indent="-171450" algn="l" rtl="0">
              <a:spcBef>
                <a:spcPts val="0"/>
              </a:spcBef>
              <a:spcAft>
                <a:spcPts val="0"/>
              </a:spcAft>
              <a:buClr>
                <a:schemeClr val="dk1"/>
              </a:buClr>
              <a:buSzPts val="1200"/>
              <a:buFont typeface="Arial"/>
              <a:buChar char="•"/>
            </a:pPr>
            <a:r>
              <a:rPr lang="en-GB"/>
              <a:t>Respeito pelas capacidades em desenvolvimento das crianças com deficiência e respeito pelo direito das crianças com deficiência de preservar suas identidades.</a:t>
            </a:r>
            <a:endParaRPr/>
          </a:p>
        </p:txBody>
      </p:sp>
      <p:sp>
        <p:nvSpPr>
          <p:cNvPr id="549" name="Google Shape;549;p62:notes"/>
          <p:cNvSpPr txBox="1">
            <a:spLocks noGrp="1"/>
          </p:cNvSpPr>
          <p:nvPr>
            <p:ph type="sldNum" idx="12"/>
          </p:nvPr>
        </p:nvSpPr>
        <p:spPr>
          <a:xfrm>
            <a:off x="3856737" y="9442154"/>
            <a:ext cx="2950475" cy="49877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62</a:t>
            </a:fld>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4"/>
        <p:cNvGrpSpPr/>
        <p:nvPr/>
      </p:nvGrpSpPr>
      <p:grpSpPr>
        <a:xfrm>
          <a:off x="0" y="0"/>
          <a:ext cx="0" cy="0"/>
          <a:chOff x="0" y="0"/>
          <a:chExt cx="0" cy="0"/>
        </a:xfrm>
      </p:grpSpPr>
      <p:sp>
        <p:nvSpPr>
          <p:cNvPr id="555" name="Google Shape;555;p63:notes"/>
          <p:cNvSpPr>
            <a:spLocks noGrp="1" noRot="1" noChangeAspect="1"/>
          </p:cNvSpPr>
          <p:nvPr>
            <p:ph type="sldImg" idx="2"/>
          </p:nvPr>
        </p:nvSpPr>
        <p:spPr>
          <a:xfrm>
            <a:off x="423863" y="1243013"/>
            <a:ext cx="5961062"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6" name="Google Shape;556;p63:notes"/>
          <p:cNvSpPr txBox="1">
            <a:spLocks noGrp="1"/>
          </p:cNvSpPr>
          <p:nvPr>
            <p:ph type="body" idx="1"/>
          </p:nvPr>
        </p:nvSpPr>
        <p:spPr>
          <a:xfrm>
            <a:off x="680879" y="4784070"/>
            <a:ext cx="5447030" cy="3914239"/>
          </a:xfrm>
          <a:prstGeom prst="rect">
            <a:avLst/>
          </a:prstGeom>
          <a:noFill/>
          <a:ln>
            <a:noFill/>
          </a:ln>
        </p:spPr>
        <p:txBody>
          <a:bodyPr spcFirstLastPara="1" wrap="square" lIns="91425" tIns="45700" rIns="91425" bIns="45700" anchor="t" anchorCtr="0">
            <a:noAutofit/>
          </a:bodyPr>
          <a:lstStyle/>
          <a:p>
            <a:pPr marL="171450" lvl="0" indent="-171450" algn="l" rtl="0">
              <a:spcBef>
                <a:spcPts val="0"/>
              </a:spcBef>
              <a:spcAft>
                <a:spcPts val="0"/>
              </a:spcAft>
              <a:buClr>
                <a:schemeClr val="dk1"/>
              </a:buClr>
              <a:buSzPts val="1200"/>
              <a:buFont typeface="Arial"/>
              <a:buChar char="•"/>
            </a:pPr>
            <a:r>
              <a:rPr lang="en-GB" sz="1200" b="0" i="0" u="none" strike="noStrike">
                <a:solidFill>
                  <a:schemeClr val="dk1"/>
                </a:solidFill>
                <a:latin typeface="Calibri"/>
                <a:ea typeface="Calibri"/>
                <a:cs typeface="Calibri"/>
                <a:sym typeface="Calibri"/>
              </a:rPr>
              <a:t>O artigo 3 sustenta toda a CDPD. </a:t>
            </a:r>
            <a:endParaRPr/>
          </a:p>
          <a:p>
            <a:pPr marL="171450" lvl="0" indent="-171450" algn="l" rtl="0">
              <a:spcBef>
                <a:spcPts val="0"/>
              </a:spcBef>
              <a:spcAft>
                <a:spcPts val="0"/>
              </a:spcAft>
              <a:buClr>
                <a:schemeClr val="dk1"/>
              </a:buClr>
              <a:buSzPts val="1200"/>
              <a:buFont typeface="Arial"/>
              <a:buChar char="•"/>
            </a:pPr>
            <a:r>
              <a:rPr lang="en-GB" sz="1200" b="0" i="0" u="none" strike="noStrike">
                <a:solidFill>
                  <a:schemeClr val="dk1"/>
                </a:solidFill>
                <a:latin typeface="Calibri"/>
                <a:ea typeface="Calibri"/>
                <a:cs typeface="Calibri"/>
                <a:sym typeface="Calibri"/>
              </a:rPr>
              <a:t>É particularmente importante porque todos os outros artigos da Convenção são interpretados tendo em mente especificamente os princípios do artigo 3.</a:t>
            </a:r>
            <a:endParaRPr/>
          </a:p>
        </p:txBody>
      </p:sp>
      <p:sp>
        <p:nvSpPr>
          <p:cNvPr id="557" name="Google Shape;557;p63:notes"/>
          <p:cNvSpPr txBox="1">
            <a:spLocks noGrp="1"/>
          </p:cNvSpPr>
          <p:nvPr>
            <p:ph type="sldNum" idx="12"/>
          </p:nvPr>
        </p:nvSpPr>
        <p:spPr>
          <a:xfrm>
            <a:off x="3856737" y="9442154"/>
            <a:ext cx="2950475" cy="49877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63</a:t>
            </a:fld>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2"/>
        <p:cNvGrpSpPr/>
        <p:nvPr/>
      </p:nvGrpSpPr>
      <p:grpSpPr>
        <a:xfrm>
          <a:off x="0" y="0"/>
          <a:ext cx="0" cy="0"/>
          <a:chOff x="0" y="0"/>
          <a:chExt cx="0" cy="0"/>
        </a:xfrm>
      </p:grpSpPr>
      <p:sp>
        <p:nvSpPr>
          <p:cNvPr id="563" name="Google Shape;563;p64:notes"/>
          <p:cNvSpPr>
            <a:spLocks noGrp="1" noRot="1" noChangeAspect="1"/>
          </p:cNvSpPr>
          <p:nvPr>
            <p:ph type="sldImg" idx="2"/>
          </p:nvPr>
        </p:nvSpPr>
        <p:spPr>
          <a:xfrm>
            <a:off x="423863" y="1243013"/>
            <a:ext cx="5961062"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4" name="Google Shape;564;p64:notes"/>
          <p:cNvSpPr txBox="1">
            <a:spLocks noGrp="1"/>
          </p:cNvSpPr>
          <p:nvPr>
            <p:ph type="body" idx="1"/>
          </p:nvPr>
        </p:nvSpPr>
        <p:spPr>
          <a:xfrm>
            <a:off x="680879" y="4784070"/>
            <a:ext cx="5447030" cy="3914239"/>
          </a:xfrm>
          <a:prstGeom prst="rect">
            <a:avLst/>
          </a:prstGeom>
          <a:noFill/>
          <a:ln>
            <a:noFill/>
          </a:ln>
        </p:spPr>
        <p:txBody>
          <a:bodyPr spcFirstLastPara="1" wrap="square" lIns="91425" tIns="45700" rIns="91425" bIns="45700" anchor="t" anchorCtr="0">
            <a:noAutofit/>
          </a:bodyPr>
          <a:lstStyle/>
          <a:p>
            <a:pPr marL="0" marR="60325" lvl="0" indent="0" algn="just" rtl="0">
              <a:lnSpc>
                <a:spcPct val="115000"/>
              </a:lnSpc>
              <a:spcBef>
                <a:spcPts val="0"/>
              </a:spcBef>
              <a:spcAft>
                <a:spcPts val="0"/>
              </a:spcAft>
              <a:buClr>
                <a:schemeClr val="dk1"/>
              </a:buClr>
              <a:buSzPts val="1200"/>
              <a:buFont typeface="Calibri"/>
              <a:buNone/>
            </a:pPr>
            <a:r>
              <a:rPr lang="en-GB" b="1" u="sng">
                <a:latin typeface="Calibri"/>
                <a:ea typeface="Calibri"/>
                <a:cs typeface="Calibri"/>
                <a:sym typeface="Calibri"/>
              </a:rPr>
              <a:t>Artigo 4 – Responsabilidades do governo</a:t>
            </a:r>
            <a:endParaRPr>
              <a:latin typeface="Calibri"/>
              <a:ea typeface="Calibri"/>
              <a:cs typeface="Calibri"/>
              <a:sym typeface="Calibri"/>
            </a:endParaRPr>
          </a:p>
          <a:p>
            <a:pPr marL="0" marR="60325" lvl="0" indent="0" algn="just" rtl="0">
              <a:lnSpc>
                <a:spcPct val="115000"/>
              </a:lnSpc>
              <a:spcBef>
                <a:spcPts val="0"/>
              </a:spcBef>
              <a:spcAft>
                <a:spcPts val="0"/>
              </a:spcAft>
              <a:buNone/>
            </a:pPr>
            <a:r>
              <a:rPr lang="en-GB">
                <a:solidFill>
                  <a:srgbClr val="4F81BD"/>
                </a:solidFill>
                <a:latin typeface="Calibri"/>
                <a:ea typeface="Calibri"/>
                <a:cs typeface="Calibri"/>
                <a:sym typeface="Calibri"/>
              </a:rPr>
              <a:t> </a:t>
            </a:r>
            <a:endParaRPr>
              <a:latin typeface="Calibri"/>
              <a:ea typeface="Calibri"/>
              <a:cs typeface="Calibri"/>
              <a:sym typeface="Calibri"/>
            </a:endParaRPr>
          </a:p>
          <a:p>
            <a:pPr marL="0" lvl="0" indent="0" algn="l" rtl="0">
              <a:spcBef>
                <a:spcPts val="0"/>
              </a:spcBef>
              <a:spcAft>
                <a:spcPts val="0"/>
              </a:spcAft>
              <a:buNone/>
            </a:pPr>
            <a:r>
              <a:rPr lang="en-GB" sz="1200" b="0" i="0" u="none" strike="noStrike">
                <a:solidFill>
                  <a:schemeClr val="dk1"/>
                </a:solidFill>
                <a:latin typeface="Calibri"/>
                <a:ea typeface="Calibri"/>
                <a:cs typeface="Calibri"/>
                <a:sym typeface="Calibri"/>
              </a:rPr>
              <a:t>O artigo 4 descreve as obrigações dos governos em respeitar, proteger e cumprir os direitos consagrados na CDPD. Eles são obrigados a fazer isso por meio de:</a:t>
            </a:r>
            <a:endParaRPr/>
          </a:p>
          <a:p>
            <a:pPr marL="800100" marR="60325" lvl="1" indent="-342900" algn="l" rtl="0">
              <a:lnSpc>
                <a:spcPct val="115000"/>
              </a:lnSpc>
              <a:spcBef>
                <a:spcPts val="0"/>
              </a:spcBef>
              <a:spcAft>
                <a:spcPts val="0"/>
              </a:spcAft>
              <a:buClr>
                <a:schemeClr val="dk1"/>
              </a:buClr>
              <a:buSzPts val="1200"/>
              <a:buFont typeface="Noto Sans Symbols"/>
              <a:buChar char="∙"/>
            </a:pPr>
            <a:r>
              <a:rPr lang="en-GB">
                <a:latin typeface="Calibri"/>
                <a:ea typeface="Calibri"/>
                <a:cs typeface="Calibri"/>
                <a:sym typeface="Calibri"/>
              </a:rPr>
              <a:t>leis</a:t>
            </a:r>
            <a:endParaRPr/>
          </a:p>
          <a:p>
            <a:pPr marL="800100" marR="60325" lvl="1" indent="-342900" algn="l" rtl="0">
              <a:lnSpc>
                <a:spcPct val="115000"/>
              </a:lnSpc>
              <a:spcBef>
                <a:spcPts val="0"/>
              </a:spcBef>
              <a:spcAft>
                <a:spcPts val="0"/>
              </a:spcAft>
              <a:buClr>
                <a:schemeClr val="dk1"/>
              </a:buClr>
              <a:buSzPts val="1200"/>
              <a:buFont typeface="Noto Sans Symbols"/>
              <a:buChar char="∙"/>
            </a:pPr>
            <a:r>
              <a:rPr lang="en-GB">
                <a:latin typeface="Calibri"/>
                <a:ea typeface="Calibri"/>
                <a:cs typeface="Calibri"/>
                <a:sym typeface="Calibri"/>
              </a:rPr>
              <a:t>políticas</a:t>
            </a:r>
            <a:endParaRPr>
              <a:latin typeface="Calibri"/>
              <a:ea typeface="Calibri"/>
              <a:cs typeface="Calibri"/>
              <a:sym typeface="Calibri"/>
            </a:endParaRPr>
          </a:p>
          <a:p>
            <a:pPr marL="800100" marR="60325" lvl="1" indent="-342900" algn="l" rtl="0">
              <a:lnSpc>
                <a:spcPct val="115000"/>
              </a:lnSpc>
              <a:spcBef>
                <a:spcPts val="0"/>
              </a:spcBef>
              <a:spcAft>
                <a:spcPts val="0"/>
              </a:spcAft>
              <a:buClr>
                <a:schemeClr val="dk1"/>
              </a:buClr>
              <a:buSzPts val="1200"/>
              <a:buFont typeface="Noto Sans Symbols"/>
              <a:buChar char="∙"/>
            </a:pPr>
            <a:r>
              <a:rPr lang="en-GB">
                <a:latin typeface="Calibri"/>
                <a:ea typeface="Calibri"/>
                <a:cs typeface="Calibri"/>
                <a:sym typeface="Calibri"/>
              </a:rPr>
              <a:t>educação e </a:t>
            </a:r>
            <a:r>
              <a:rPr lang="en-GB"/>
              <a:t>capacitação</a:t>
            </a:r>
            <a:endParaRPr>
              <a:latin typeface="Calibri"/>
              <a:ea typeface="Calibri"/>
              <a:cs typeface="Calibri"/>
              <a:sym typeface="Calibri"/>
            </a:endParaRPr>
          </a:p>
          <a:p>
            <a:pPr marL="800100" marR="60325" lvl="1" indent="-342900" algn="l" rtl="0">
              <a:lnSpc>
                <a:spcPct val="115000"/>
              </a:lnSpc>
              <a:spcBef>
                <a:spcPts val="0"/>
              </a:spcBef>
              <a:spcAft>
                <a:spcPts val="0"/>
              </a:spcAft>
              <a:buClr>
                <a:schemeClr val="dk1"/>
              </a:buClr>
              <a:buSzPts val="1200"/>
              <a:buFont typeface="Noto Sans Symbols"/>
              <a:buChar char="∙"/>
            </a:pPr>
            <a:r>
              <a:rPr lang="en-GB">
                <a:latin typeface="Calibri"/>
                <a:ea typeface="Calibri"/>
                <a:cs typeface="Calibri"/>
                <a:sym typeface="Calibri"/>
              </a:rPr>
              <a:t>outras ações.</a:t>
            </a:r>
            <a:endParaRPr>
              <a:latin typeface="Calibri"/>
              <a:ea typeface="Calibri"/>
              <a:cs typeface="Calibri"/>
              <a:sym typeface="Calibri"/>
            </a:endParaRPr>
          </a:p>
          <a:p>
            <a:pPr marL="628650" marR="60325" lvl="1" indent="-95250" algn="l" rtl="0">
              <a:lnSpc>
                <a:spcPct val="115000"/>
              </a:lnSpc>
              <a:spcBef>
                <a:spcPts val="0"/>
              </a:spcBef>
              <a:spcAft>
                <a:spcPts val="0"/>
              </a:spcAft>
              <a:buClr>
                <a:schemeClr val="dk1"/>
              </a:buClr>
              <a:buSzPts val="1200"/>
              <a:buFont typeface="Arial"/>
              <a:buNone/>
            </a:pPr>
            <a:endParaRPr>
              <a:latin typeface="Calibri"/>
              <a:ea typeface="Calibri"/>
              <a:cs typeface="Calibri"/>
              <a:sym typeface="Calibri"/>
            </a:endParaRPr>
          </a:p>
          <a:p>
            <a:pPr marL="0" lvl="0" indent="0" algn="l" rtl="0">
              <a:spcBef>
                <a:spcPts val="0"/>
              </a:spcBef>
              <a:spcAft>
                <a:spcPts val="0"/>
              </a:spcAft>
              <a:buNone/>
            </a:pPr>
            <a:r>
              <a:rPr lang="en-GB" sz="1200" b="0" i="0" u="none" strike="noStrike">
                <a:solidFill>
                  <a:schemeClr val="dk1"/>
                </a:solidFill>
                <a:latin typeface="Calibri"/>
                <a:ea typeface="Calibri"/>
                <a:cs typeface="Calibri"/>
                <a:sym typeface="Calibri"/>
              </a:rPr>
              <a:t>É muito importante</a:t>
            </a:r>
            <a:r>
              <a:rPr lang="en-GB"/>
              <a:t>destacar que este artigo exige que os governos envolvam as pessoas com deficiência e peçam sua opinião quando fizerem novas leis e políticas</a:t>
            </a:r>
            <a:r>
              <a:rPr lang="en-GB" sz="1200" b="0" i="0" u="none" strike="noStrike">
                <a:solidFill>
                  <a:schemeClr val="dk1"/>
                </a:solidFill>
                <a:latin typeface="Calibri"/>
                <a:ea typeface="Calibri"/>
                <a:cs typeface="Calibri"/>
                <a:sym typeface="Calibri"/>
              </a:rPr>
              <a:t>.</a:t>
            </a:r>
            <a:endParaRPr/>
          </a:p>
          <a:p>
            <a:pPr marL="0" lvl="0" indent="0" algn="l" rtl="0">
              <a:spcBef>
                <a:spcPts val="0"/>
              </a:spcBef>
              <a:spcAft>
                <a:spcPts val="0"/>
              </a:spcAft>
              <a:buNone/>
            </a:pPr>
            <a:endParaRPr/>
          </a:p>
        </p:txBody>
      </p:sp>
      <p:sp>
        <p:nvSpPr>
          <p:cNvPr id="565" name="Google Shape;565;p64:notes"/>
          <p:cNvSpPr txBox="1">
            <a:spLocks noGrp="1"/>
          </p:cNvSpPr>
          <p:nvPr>
            <p:ph type="sldNum" idx="12"/>
          </p:nvPr>
        </p:nvSpPr>
        <p:spPr>
          <a:xfrm>
            <a:off x="3856737" y="9442154"/>
            <a:ext cx="2950475" cy="49877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64</a:t>
            </a:fld>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0"/>
        <p:cNvGrpSpPr/>
        <p:nvPr/>
      </p:nvGrpSpPr>
      <p:grpSpPr>
        <a:xfrm>
          <a:off x="0" y="0"/>
          <a:ext cx="0" cy="0"/>
          <a:chOff x="0" y="0"/>
          <a:chExt cx="0" cy="0"/>
        </a:xfrm>
      </p:grpSpPr>
      <p:sp>
        <p:nvSpPr>
          <p:cNvPr id="571" name="Google Shape;571;p65:notes"/>
          <p:cNvSpPr>
            <a:spLocks noGrp="1" noRot="1" noChangeAspect="1"/>
          </p:cNvSpPr>
          <p:nvPr>
            <p:ph type="sldImg" idx="2"/>
          </p:nvPr>
        </p:nvSpPr>
        <p:spPr>
          <a:xfrm>
            <a:off x="423863" y="1243013"/>
            <a:ext cx="5961062"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2" name="Google Shape;572;p65:notes"/>
          <p:cNvSpPr txBox="1">
            <a:spLocks noGrp="1"/>
          </p:cNvSpPr>
          <p:nvPr>
            <p:ph type="body" idx="1"/>
          </p:nvPr>
        </p:nvSpPr>
        <p:spPr>
          <a:xfrm>
            <a:off x="680879" y="4784070"/>
            <a:ext cx="5447030" cy="3914239"/>
          </a:xfrm>
          <a:prstGeom prst="rect">
            <a:avLst/>
          </a:prstGeom>
          <a:noFill/>
          <a:ln>
            <a:noFill/>
          </a:ln>
        </p:spPr>
        <p:txBody>
          <a:bodyPr spcFirstLastPara="1" wrap="square" lIns="91425" tIns="45700" rIns="91425" bIns="45700" anchor="t" anchorCtr="0">
            <a:noAutofit/>
          </a:bodyPr>
          <a:lstStyle/>
          <a:p>
            <a:pPr marL="171450" lvl="0" indent="-171450" algn="l" rtl="0">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Esta Convenção mostra que existe agora uma nova forma de pensar sobre a deficiência. No passado, a visão comum era que a deficiência era apenas um problema de saúde ou um “defeito”. </a:t>
            </a:r>
            <a:endParaRPr/>
          </a:p>
          <a:p>
            <a:pPr marL="171450" lvl="0" indent="-171450" algn="l" rtl="0">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A CDPD nos mostra que considerar a deficiência não é apenas dar às pessoas serviços e tratamentos de saúde. </a:t>
            </a:r>
            <a:endParaRPr/>
          </a:p>
          <a:p>
            <a:pPr marL="171450" lvl="0" indent="-171450" algn="l" rtl="0">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Trata-se de proporcionar às pessoas com deficiência oportunidades de emprego, educação, habitação e serviços sociais, além de serviços de saúde adequados. </a:t>
            </a:r>
            <a:endParaRPr/>
          </a:p>
        </p:txBody>
      </p:sp>
      <p:sp>
        <p:nvSpPr>
          <p:cNvPr id="573" name="Google Shape;573;p65:notes"/>
          <p:cNvSpPr txBox="1">
            <a:spLocks noGrp="1"/>
          </p:cNvSpPr>
          <p:nvPr>
            <p:ph type="sldNum" idx="12"/>
          </p:nvPr>
        </p:nvSpPr>
        <p:spPr>
          <a:xfrm>
            <a:off x="3856737" y="9442154"/>
            <a:ext cx="2950475" cy="49877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65</a:t>
            </a:fld>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8"/>
        <p:cNvGrpSpPr/>
        <p:nvPr/>
      </p:nvGrpSpPr>
      <p:grpSpPr>
        <a:xfrm>
          <a:off x="0" y="0"/>
          <a:ext cx="0" cy="0"/>
          <a:chOff x="0" y="0"/>
          <a:chExt cx="0" cy="0"/>
        </a:xfrm>
      </p:grpSpPr>
      <p:sp>
        <p:nvSpPr>
          <p:cNvPr id="579" name="Google Shape;579;p66:notes"/>
          <p:cNvSpPr>
            <a:spLocks noGrp="1" noRot="1" noChangeAspect="1"/>
          </p:cNvSpPr>
          <p:nvPr>
            <p:ph type="sldImg" idx="2"/>
          </p:nvPr>
        </p:nvSpPr>
        <p:spPr>
          <a:xfrm>
            <a:off x="423863" y="1243013"/>
            <a:ext cx="5961062"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0" name="Google Shape;580;p66:notes"/>
          <p:cNvSpPr txBox="1">
            <a:spLocks noGrp="1"/>
          </p:cNvSpPr>
          <p:nvPr>
            <p:ph type="body" idx="1"/>
          </p:nvPr>
        </p:nvSpPr>
        <p:spPr>
          <a:xfrm>
            <a:off x="680879" y="4784070"/>
            <a:ext cx="5447030" cy="3914239"/>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200">
                <a:solidFill>
                  <a:schemeClr val="dk1"/>
                </a:solidFill>
                <a:latin typeface="Calibri"/>
                <a:ea typeface="Calibri"/>
                <a:cs typeface="Calibri"/>
                <a:sym typeface="Calibri"/>
              </a:rPr>
              <a:t>A deficiência não é apenas responsabilidade dos trabalhadores de saúde e outros profissionais; é responsabilidade da sociedade como um todo. </a:t>
            </a:r>
            <a:endParaRPr/>
          </a:p>
        </p:txBody>
      </p:sp>
      <p:sp>
        <p:nvSpPr>
          <p:cNvPr id="581" name="Google Shape;581;p66:notes"/>
          <p:cNvSpPr txBox="1">
            <a:spLocks noGrp="1"/>
          </p:cNvSpPr>
          <p:nvPr>
            <p:ph type="sldNum" idx="12"/>
          </p:nvPr>
        </p:nvSpPr>
        <p:spPr>
          <a:xfrm>
            <a:off x="3856737" y="9442154"/>
            <a:ext cx="2950475" cy="49877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66</a:t>
            </a:fld>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6"/>
        <p:cNvGrpSpPr/>
        <p:nvPr/>
      </p:nvGrpSpPr>
      <p:grpSpPr>
        <a:xfrm>
          <a:off x="0" y="0"/>
          <a:ext cx="0" cy="0"/>
          <a:chOff x="0" y="0"/>
          <a:chExt cx="0" cy="0"/>
        </a:xfrm>
      </p:grpSpPr>
      <p:sp>
        <p:nvSpPr>
          <p:cNvPr id="587" name="Google Shape;587;p67:notes"/>
          <p:cNvSpPr>
            <a:spLocks noGrp="1" noRot="1" noChangeAspect="1"/>
          </p:cNvSpPr>
          <p:nvPr>
            <p:ph type="sldImg" idx="2"/>
          </p:nvPr>
        </p:nvSpPr>
        <p:spPr>
          <a:xfrm>
            <a:off x="423863" y="1243013"/>
            <a:ext cx="5961062"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8" name="Google Shape;588;p67:notes"/>
          <p:cNvSpPr txBox="1">
            <a:spLocks noGrp="1"/>
          </p:cNvSpPr>
          <p:nvPr>
            <p:ph type="body" idx="1"/>
          </p:nvPr>
        </p:nvSpPr>
        <p:spPr>
          <a:xfrm>
            <a:off x="680879" y="4784070"/>
            <a:ext cx="5447030" cy="3914239"/>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a:p>
            <a:pPr marL="171450" lvl="0" indent="-171450" algn="l" rtl="0">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Em particular, os governos têm grandes responsabilidades no que diz respeito à mudança de leis desatualizadas. </a:t>
            </a:r>
            <a:endParaRPr/>
          </a:p>
          <a:p>
            <a:pPr marL="171450" lvl="0" indent="-171450" algn="l" rtl="0">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As leis existentes são frequentemente baseadas em estereótipos negativos de pessoas com deficiências psicossociais, intelectuais ou cognitivas. </a:t>
            </a:r>
            <a:endParaRPr/>
          </a:p>
          <a:p>
            <a:pPr marL="171450" lvl="0" indent="-171450" algn="l" rtl="0">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Direitos básicos como o direito ao voto, o direito 20 à liberdade, o direito de dar consentimento informado para tratamentos, o direito de decidir onde e com quem viver, e o direito de exercer o papel de pais, são legalmente negados a essas pessoas (este ponto será desenvolvido mais adiante na apresentação). </a:t>
            </a:r>
            <a:endParaRPr/>
          </a:p>
          <a:p>
            <a:pPr marL="171450" lvl="0" indent="-95250" algn="l" rtl="0">
              <a:spcBef>
                <a:spcPts val="0"/>
              </a:spcBef>
              <a:spcAft>
                <a:spcPts val="0"/>
              </a:spcAft>
              <a:buClr>
                <a:schemeClr val="dk1"/>
              </a:buClr>
              <a:buSzPts val="1200"/>
              <a:buFont typeface="Arial"/>
              <a:buNone/>
            </a:pPr>
            <a:endParaRPr sz="12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GB" sz="1200">
                <a:solidFill>
                  <a:schemeClr val="dk1"/>
                </a:solidFill>
                <a:latin typeface="Calibri"/>
                <a:ea typeface="Calibri"/>
                <a:cs typeface="Calibri"/>
                <a:sym typeface="Calibri"/>
              </a:rPr>
              <a:t>Pergunte aos participantes se eles têm alguma pergunta/comentário, ou se eles precisam de esclarecimentos, para garantir que todos tenham entendido os elementos principais deste artigo. </a:t>
            </a:r>
            <a:endParaRPr/>
          </a:p>
          <a:p>
            <a:pPr marL="0" lvl="0" indent="0" algn="l" rtl="0">
              <a:spcBef>
                <a:spcPts val="0"/>
              </a:spcBef>
              <a:spcAft>
                <a:spcPts val="0"/>
              </a:spcAft>
              <a:buNone/>
            </a:pPr>
            <a:endParaRPr/>
          </a:p>
        </p:txBody>
      </p:sp>
      <p:sp>
        <p:nvSpPr>
          <p:cNvPr id="589" name="Google Shape;589;p67:notes"/>
          <p:cNvSpPr txBox="1">
            <a:spLocks noGrp="1"/>
          </p:cNvSpPr>
          <p:nvPr>
            <p:ph type="sldNum" idx="12"/>
          </p:nvPr>
        </p:nvSpPr>
        <p:spPr>
          <a:xfrm>
            <a:off x="3856737" y="9442154"/>
            <a:ext cx="2950475" cy="49877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67</a:t>
            </a:fld>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4"/>
        <p:cNvGrpSpPr/>
        <p:nvPr/>
      </p:nvGrpSpPr>
      <p:grpSpPr>
        <a:xfrm>
          <a:off x="0" y="0"/>
          <a:ext cx="0" cy="0"/>
          <a:chOff x="0" y="0"/>
          <a:chExt cx="0" cy="0"/>
        </a:xfrm>
      </p:grpSpPr>
      <p:sp>
        <p:nvSpPr>
          <p:cNvPr id="595" name="Google Shape;595;p68:notes"/>
          <p:cNvSpPr>
            <a:spLocks noGrp="1" noRot="1" noChangeAspect="1"/>
          </p:cNvSpPr>
          <p:nvPr>
            <p:ph type="sldImg" idx="2"/>
          </p:nvPr>
        </p:nvSpPr>
        <p:spPr>
          <a:xfrm>
            <a:off x="412750" y="1243013"/>
            <a:ext cx="5829300" cy="32797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6" name="Google Shape;596;p68:notes"/>
          <p:cNvSpPr txBox="1">
            <a:spLocks noGrp="1"/>
          </p:cNvSpPr>
          <p:nvPr>
            <p:ph type="body" idx="1"/>
          </p:nvPr>
        </p:nvSpPr>
        <p:spPr>
          <a:xfrm>
            <a:off x="680879" y="4858627"/>
            <a:ext cx="5447030" cy="3839682"/>
          </a:xfrm>
          <a:prstGeom prst="rect">
            <a:avLst/>
          </a:prstGeom>
          <a:noFill/>
          <a:ln>
            <a:noFill/>
          </a:ln>
        </p:spPr>
        <p:txBody>
          <a:bodyPr spcFirstLastPara="1" wrap="square" lIns="91425" tIns="45700" rIns="91425" bIns="45700" anchor="t" anchorCtr="0">
            <a:noAutofit/>
          </a:bodyPr>
          <a:lstStyle/>
          <a:p>
            <a:pPr marL="0" marR="60325" lvl="0" indent="0" algn="just" rtl="0">
              <a:lnSpc>
                <a:spcPct val="115000"/>
              </a:lnSpc>
              <a:spcBef>
                <a:spcPts val="0"/>
              </a:spcBef>
              <a:spcAft>
                <a:spcPts val="0"/>
              </a:spcAft>
              <a:buNone/>
            </a:pPr>
            <a:endParaRPr>
              <a:solidFill>
                <a:srgbClr val="4F81BD"/>
              </a:solidFill>
              <a:latin typeface="Calibri"/>
              <a:ea typeface="Calibri"/>
              <a:cs typeface="Calibri"/>
              <a:sym typeface="Calibri"/>
            </a:endParaRPr>
          </a:p>
          <a:p>
            <a:pPr marL="0" marR="60325" lvl="0" indent="0" algn="just" rtl="0">
              <a:lnSpc>
                <a:spcPct val="115000"/>
              </a:lnSpc>
              <a:spcBef>
                <a:spcPts val="0"/>
              </a:spcBef>
              <a:spcAft>
                <a:spcPts val="0"/>
              </a:spcAft>
              <a:buClr>
                <a:schemeClr val="dk1"/>
              </a:buClr>
              <a:buSzPts val="1200"/>
              <a:buFont typeface="Calibri"/>
              <a:buNone/>
            </a:pPr>
            <a:r>
              <a:rPr lang="en-GB" b="1" u="sng">
                <a:latin typeface="Calibri"/>
                <a:ea typeface="Calibri"/>
                <a:cs typeface="Calibri"/>
                <a:sym typeface="Calibri"/>
              </a:rPr>
              <a:t>Artigo 5 – Igualdade e não discriminação</a:t>
            </a:r>
            <a:endParaRPr>
              <a:latin typeface="Calibri"/>
              <a:ea typeface="Calibri"/>
              <a:cs typeface="Calibri"/>
              <a:sym typeface="Calibri"/>
            </a:endParaRPr>
          </a:p>
          <a:p>
            <a:pPr marL="0" marR="60325" lvl="0" indent="0" algn="just" rtl="0">
              <a:lnSpc>
                <a:spcPct val="115000"/>
              </a:lnSpc>
              <a:spcBef>
                <a:spcPts val="0"/>
              </a:spcBef>
              <a:spcAft>
                <a:spcPts val="0"/>
              </a:spcAft>
              <a:buNone/>
            </a:pPr>
            <a:endParaRPr>
              <a:solidFill>
                <a:srgbClr val="4F81BD"/>
              </a:solidFill>
              <a:latin typeface="Calibri"/>
              <a:ea typeface="Calibri"/>
              <a:cs typeface="Calibri"/>
              <a:sym typeface="Calibri"/>
            </a:endParaRPr>
          </a:p>
          <a:p>
            <a:pPr marL="0" lvl="0" indent="0" algn="l" rtl="0">
              <a:spcBef>
                <a:spcPts val="0"/>
              </a:spcBef>
              <a:spcAft>
                <a:spcPts val="0"/>
              </a:spcAft>
              <a:buNone/>
            </a:pPr>
            <a:r>
              <a:rPr lang="en-GB" sz="1200" b="0" i="0" u="none" strike="noStrike">
                <a:solidFill>
                  <a:schemeClr val="dk1"/>
                </a:solidFill>
                <a:latin typeface="Calibri"/>
                <a:ea typeface="Calibri"/>
                <a:cs typeface="Calibri"/>
                <a:sym typeface="Calibri"/>
              </a:rPr>
              <a:t>Neste ponto, peça ao grupo para recapitular a definição de discriminação.</a:t>
            </a:r>
            <a:endParaRPr/>
          </a:p>
          <a:p>
            <a:pPr marL="0" lvl="0" indent="0" algn="l" rtl="0">
              <a:spcBef>
                <a:spcPts val="0"/>
              </a:spcBef>
              <a:spcAft>
                <a:spcPts val="0"/>
              </a:spcAft>
              <a:buNone/>
            </a:pPr>
            <a:endParaRPr sz="1200" b="0" i="0" u="none" strike="noStrike">
              <a:solidFill>
                <a:schemeClr val="dk1"/>
              </a:solidFill>
              <a:latin typeface="Calibri"/>
              <a:ea typeface="Calibri"/>
              <a:cs typeface="Calibri"/>
              <a:sym typeface="Calibri"/>
            </a:endParaRPr>
          </a:p>
          <a:p>
            <a:pPr marL="0" lvl="0" indent="0" algn="l" rtl="0">
              <a:spcBef>
                <a:spcPts val="0"/>
              </a:spcBef>
              <a:spcAft>
                <a:spcPts val="0"/>
              </a:spcAft>
              <a:buNone/>
            </a:pPr>
            <a:r>
              <a:rPr lang="en-GB" sz="1200" b="0" i="0" u="none" strike="noStrike">
                <a:solidFill>
                  <a:schemeClr val="dk1"/>
                </a:solidFill>
                <a:latin typeface="Calibri"/>
                <a:ea typeface="Calibri"/>
                <a:cs typeface="Calibri"/>
                <a:sym typeface="Calibri"/>
              </a:rPr>
              <a:t>Este artigo significa que os países são obrigados a reconhecer que todas as pessoas são iguais, a prevenir e proibir a discriminação e a garantir que as leis protejam as pessoas com deficiência contra a discriminação.</a:t>
            </a:r>
            <a:endParaRPr/>
          </a:p>
          <a:p>
            <a:pPr marL="0" lvl="0" indent="0" algn="l" rtl="0">
              <a:spcBef>
                <a:spcPts val="0"/>
              </a:spcBef>
              <a:spcAft>
                <a:spcPts val="0"/>
              </a:spcAft>
              <a:buNone/>
            </a:pPr>
            <a:endParaRPr/>
          </a:p>
        </p:txBody>
      </p:sp>
      <p:sp>
        <p:nvSpPr>
          <p:cNvPr id="597" name="Google Shape;597;p68:notes"/>
          <p:cNvSpPr txBox="1">
            <a:spLocks noGrp="1"/>
          </p:cNvSpPr>
          <p:nvPr>
            <p:ph type="sldNum" idx="12"/>
          </p:nvPr>
        </p:nvSpPr>
        <p:spPr>
          <a:xfrm>
            <a:off x="3856737" y="9442154"/>
            <a:ext cx="2950475" cy="49877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68</a:t>
            </a:fld>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2"/>
        <p:cNvGrpSpPr/>
        <p:nvPr/>
      </p:nvGrpSpPr>
      <p:grpSpPr>
        <a:xfrm>
          <a:off x="0" y="0"/>
          <a:ext cx="0" cy="0"/>
          <a:chOff x="0" y="0"/>
          <a:chExt cx="0" cy="0"/>
        </a:xfrm>
      </p:grpSpPr>
      <p:sp>
        <p:nvSpPr>
          <p:cNvPr id="603" name="Google Shape;603;p69:notes"/>
          <p:cNvSpPr>
            <a:spLocks noGrp="1" noRot="1" noChangeAspect="1"/>
          </p:cNvSpPr>
          <p:nvPr>
            <p:ph type="sldImg" idx="2"/>
          </p:nvPr>
        </p:nvSpPr>
        <p:spPr>
          <a:xfrm>
            <a:off x="1589088" y="784225"/>
            <a:ext cx="3417887" cy="19240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4" name="Google Shape;604;p69:notes"/>
          <p:cNvSpPr txBox="1">
            <a:spLocks noGrp="1"/>
          </p:cNvSpPr>
          <p:nvPr>
            <p:ph type="body" idx="1"/>
          </p:nvPr>
        </p:nvSpPr>
        <p:spPr>
          <a:xfrm>
            <a:off x="680879" y="2681979"/>
            <a:ext cx="5617250" cy="7258946"/>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200" b="0" i="0" u="none" strike="noStrike">
                <a:solidFill>
                  <a:schemeClr val="dk1"/>
                </a:solidFill>
                <a:latin typeface="Calibri"/>
                <a:ea typeface="Calibri"/>
                <a:cs typeface="Calibri"/>
                <a:sym typeface="Calibri"/>
              </a:rPr>
              <a:t>Por exemplo:</a:t>
            </a:r>
            <a:endParaRPr/>
          </a:p>
          <a:p>
            <a:pPr marL="171450" lvl="0" indent="-171450" algn="l" rtl="0">
              <a:spcBef>
                <a:spcPts val="0"/>
              </a:spcBef>
              <a:spcAft>
                <a:spcPts val="0"/>
              </a:spcAft>
              <a:buClr>
                <a:schemeClr val="dk1"/>
              </a:buClr>
              <a:buSzPts val="1200"/>
              <a:buFont typeface="Arial"/>
              <a:buChar char="•"/>
            </a:pPr>
            <a:r>
              <a:rPr lang="en-GB" sz="1200" b="0" i="0" u="none" strike="noStrike">
                <a:solidFill>
                  <a:schemeClr val="dk1"/>
                </a:solidFill>
                <a:latin typeface="Calibri"/>
                <a:ea typeface="Calibri"/>
                <a:cs typeface="Calibri"/>
                <a:sym typeface="Calibri"/>
              </a:rPr>
              <a:t>Quando os empregadores discriminam pessoas com deficiência, </a:t>
            </a:r>
            <a:r>
              <a:rPr lang="en-GB"/>
              <a:t>eles devem ser punidos</a:t>
            </a:r>
            <a:r>
              <a:rPr lang="en-GB" sz="1200" b="0" i="0" u="none" strike="noStrike">
                <a:solidFill>
                  <a:schemeClr val="dk1"/>
                </a:solidFill>
                <a:latin typeface="Calibri"/>
                <a:ea typeface="Calibri"/>
                <a:cs typeface="Calibri"/>
                <a:sym typeface="Calibri"/>
              </a:rPr>
              <a:t>. </a:t>
            </a:r>
            <a:endParaRPr/>
          </a:p>
          <a:p>
            <a:pPr marL="171450" lvl="0" indent="-171450" algn="l" rtl="0">
              <a:spcBef>
                <a:spcPts val="0"/>
              </a:spcBef>
              <a:spcAft>
                <a:spcPts val="0"/>
              </a:spcAft>
              <a:buClr>
                <a:schemeClr val="dk1"/>
              </a:buClr>
              <a:buSzPts val="1200"/>
              <a:buFont typeface="Arial"/>
              <a:buChar char="•"/>
            </a:pPr>
            <a:r>
              <a:rPr lang="en-GB"/>
              <a:t>Quando as leis autorizam pessoas com deficiências psicossociais, intelectuais ou cognitivas a serem</a:t>
            </a:r>
            <a:endParaRPr/>
          </a:p>
          <a:p>
            <a:pPr marL="171450" lvl="0" indent="-171450" algn="l" rtl="0">
              <a:spcBef>
                <a:spcPts val="0"/>
              </a:spcBef>
              <a:spcAft>
                <a:spcPts val="0"/>
              </a:spcAft>
              <a:buClr>
                <a:schemeClr val="dk1"/>
              </a:buClr>
              <a:buSzPts val="1200"/>
              <a:buFont typeface="Arial"/>
              <a:buChar char="•"/>
            </a:pPr>
            <a:r>
              <a:rPr lang="en-GB"/>
              <a:t>tratadas sem seu consentimento, essas leis devem ser revogadas.</a:t>
            </a:r>
            <a:endParaRPr/>
          </a:p>
          <a:p>
            <a:pPr marL="171450" lvl="0" indent="-171450" algn="l" rtl="0">
              <a:spcBef>
                <a:spcPts val="0"/>
              </a:spcBef>
              <a:spcAft>
                <a:spcPts val="0"/>
              </a:spcAft>
              <a:buClr>
                <a:schemeClr val="dk1"/>
              </a:buClr>
              <a:buSzPts val="1200"/>
              <a:buFont typeface="Arial"/>
              <a:buChar char="•"/>
            </a:pPr>
            <a:r>
              <a:rPr lang="en-GB"/>
              <a:t>Adaptações razoáveis devem ser proporcionadas a pessoas com deficiência (por exemplo, os governos podem fazer leis e/ou fornecer financiamento para garantir que todos os edifícios sejam acessíveis a pessoas com deficiência).</a:t>
            </a:r>
            <a:endParaRPr/>
          </a:p>
          <a:p>
            <a:pPr marL="171450" lvl="0" indent="-171450" algn="l" rtl="0">
              <a:spcBef>
                <a:spcPts val="0"/>
              </a:spcBef>
              <a:spcAft>
                <a:spcPts val="0"/>
              </a:spcAft>
              <a:buClr>
                <a:schemeClr val="dk1"/>
              </a:buClr>
              <a:buSzPts val="1200"/>
              <a:buFont typeface="Arial"/>
              <a:buChar char="•"/>
            </a:pPr>
            <a:r>
              <a:rPr lang="en-GB"/>
              <a:t>Mesmo quando as leis não parecem discriminatórias à primeira vista, os governos também devem certificar-se de que não tenham um efeito discriminatório sobre as pessoas com deficiência (por exemplo, a lei garante o direito ao voto a todos, mas não oferece adaptações para pessoas com deficiência acessarem as seções eleitorais).</a:t>
            </a:r>
            <a:endParaRPr/>
          </a:p>
          <a:p>
            <a:pPr marL="0" lvl="0" indent="0" algn="l" rtl="0">
              <a:spcBef>
                <a:spcPts val="0"/>
              </a:spcBef>
              <a:spcAft>
                <a:spcPts val="0"/>
              </a:spcAft>
              <a:buNone/>
            </a:pPr>
            <a:r>
              <a:rPr lang="en-GB"/>
              <a:t>Pergunte aos participantes se eles podem dar exemplos de adaptações razoáveis para pessoas com deficiências psicossociais, intelectuais ou cognitivas. As respostas possíveis podem incluir</a:t>
            </a:r>
            <a:endParaRPr/>
          </a:p>
          <a:p>
            <a:pPr marL="171450" lvl="0" indent="-171450" algn="l" rtl="0">
              <a:spcBef>
                <a:spcPts val="0"/>
              </a:spcBef>
              <a:spcAft>
                <a:spcPts val="0"/>
              </a:spcAft>
              <a:buClr>
                <a:schemeClr val="dk1"/>
              </a:buClr>
              <a:buSzPts val="1200"/>
              <a:buFont typeface="Arial"/>
              <a:buChar char="•"/>
            </a:pPr>
            <a:r>
              <a:rPr lang="en-GB"/>
              <a:t>Adaptação da tarefa de trabalho.</a:t>
            </a:r>
            <a:endParaRPr/>
          </a:p>
          <a:p>
            <a:pPr marL="171450" lvl="0" indent="-171450" algn="l" rtl="0">
              <a:spcBef>
                <a:spcPts val="0"/>
              </a:spcBef>
              <a:spcAft>
                <a:spcPts val="0"/>
              </a:spcAft>
              <a:buClr>
                <a:schemeClr val="dk1"/>
              </a:buClr>
              <a:buSzPts val="1200"/>
              <a:buFont typeface="Arial"/>
              <a:buChar char="•"/>
            </a:pPr>
            <a:r>
              <a:rPr lang="en-GB"/>
              <a:t> Modificação de horário ou jornada de trabalho.</a:t>
            </a:r>
            <a:endParaRPr/>
          </a:p>
          <a:p>
            <a:pPr marL="171450" lvl="0" indent="-171450" algn="l" rtl="0">
              <a:spcBef>
                <a:spcPts val="0"/>
              </a:spcBef>
              <a:spcAft>
                <a:spcPts val="0"/>
              </a:spcAft>
              <a:buClr>
                <a:schemeClr val="dk1"/>
              </a:buClr>
              <a:buSzPts val="1200"/>
              <a:buFont typeface="Arial"/>
              <a:buChar char="•"/>
            </a:pPr>
            <a:r>
              <a:rPr lang="en-GB"/>
              <a:t>Fornecimento de orientação e treinamento sobre deficiência e sobre a criação de um ambiente de trabalho flexível e acolhedor para colegas de trabalho e supervisores.</a:t>
            </a:r>
            <a:endParaRPr/>
          </a:p>
          <a:p>
            <a:pPr marL="171450" lvl="0" indent="-171450" algn="l" rtl="0">
              <a:spcBef>
                <a:spcPts val="0"/>
              </a:spcBef>
              <a:spcAft>
                <a:spcPts val="0"/>
              </a:spcAft>
              <a:buClr>
                <a:schemeClr val="dk1"/>
              </a:buClr>
              <a:buSzPts val="1200"/>
              <a:buFont typeface="Arial"/>
              <a:buChar char="•"/>
            </a:pPr>
            <a:r>
              <a:rPr lang="en-GB"/>
              <a:t> Modificação de regras e procedimentos de trabalho.</a:t>
            </a:r>
            <a:endParaRPr/>
          </a:p>
          <a:p>
            <a:pPr marL="171450" lvl="0" indent="-171450" algn="l" rtl="0">
              <a:spcBef>
                <a:spcPts val="0"/>
              </a:spcBef>
              <a:spcAft>
                <a:spcPts val="0"/>
              </a:spcAft>
              <a:buClr>
                <a:schemeClr val="dk1"/>
              </a:buClr>
              <a:buSzPts val="1200"/>
              <a:buFont typeface="Arial"/>
              <a:buChar char="•"/>
            </a:pPr>
            <a:r>
              <a:rPr lang="en-GB"/>
              <a:t> Modificação de tarefas de trabalho, metas, horas e horários em horários específicos, quando solicitado pela pessoa.</a:t>
            </a:r>
            <a:endParaRPr/>
          </a:p>
          <a:p>
            <a:pPr marL="171450" lvl="0" indent="-171450" algn="l" rtl="0">
              <a:spcBef>
                <a:spcPts val="0"/>
              </a:spcBef>
              <a:spcAft>
                <a:spcPts val="0"/>
              </a:spcAft>
              <a:buClr>
                <a:schemeClr val="dk1"/>
              </a:buClr>
              <a:buSzPts val="1200"/>
              <a:buFont typeface="Arial"/>
              <a:buChar char="•"/>
            </a:pPr>
            <a:r>
              <a:rPr lang="en-GB"/>
              <a:t> Fornecimento de suporte pessoal no local de trabalho</a:t>
            </a:r>
            <a:r>
              <a:rPr lang="en-GB" sz="1200" b="0" i="0" u="none" strike="noStrike">
                <a:solidFill>
                  <a:schemeClr val="dk1"/>
                </a:solidFill>
                <a:latin typeface="Calibri"/>
                <a:ea typeface="Calibri"/>
                <a:cs typeface="Calibri"/>
                <a:sym typeface="Calibri"/>
              </a:rPr>
              <a:t> (</a:t>
            </a:r>
            <a:r>
              <a:rPr lang="en-GB" sz="1200" b="0" i="1" u="sng" strike="noStrike">
                <a:solidFill>
                  <a:schemeClr val="dk1"/>
                </a:solidFill>
                <a:latin typeface="Calibri"/>
                <a:ea typeface="Calibri"/>
                <a:cs typeface="Calibri"/>
                <a:sym typeface="Calibri"/>
              </a:rPr>
              <a:t>11</a:t>
            </a:r>
            <a:r>
              <a:rPr lang="en-GB" sz="1200" b="0" i="0" u="none" strike="noStrike">
                <a:solidFill>
                  <a:schemeClr val="dk1"/>
                </a:solidFill>
                <a:latin typeface="Calibri"/>
                <a:ea typeface="Calibri"/>
                <a:cs typeface="Calibri"/>
                <a:sym typeface="Calibri"/>
              </a:rPr>
              <a:t>) .</a:t>
            </a:r>
            <a:endParaRPr/>
          </a:p>
          <a:p>
            <a:pPr marL="171450" lvl="0" indent="-171450" algn="l" rtl="0">
              <a:spcBef>
                <a:spcPts val="0"/>
              </a:spcBef>
              <a:spcAft>
                <a:spcPts val="0"/>
              </a:spcAft>
              <a:buClr>
                <a:schemeClr val="dk1"/>
              </a:buClr>
              <a:buSzPts val="1200"/>
              <a:buFont typeface="Arial"/>
              <a:buChar char="•"/>
            </a:pPr>
            <a:r>
              <a:rPr lang="en-GB"/>
              <a:t>Fornecimento de apoio educacional nas escolas (por exemplo, assistentes de ensino) para crianças</a:t>
            </a:r>
            <a:endParaRPr/>
          </a:p>
          <a:p>
            <a:pPr marL="171450" lvl="0" indent="-171450" algn="l" rtl="0">
              <a:spcBef>
                <a:spcPts val="0"/>
              </a:spcBef>
              <a:spcAft>
                <a:spcPts val="0"/>
              </a:spcAft>
              <a:buClr>
                <a:schemeClr val="dk1"/>
              </a:buClr>
              <a:buSzPts val="1200"/>
              <a:buFont typeface="Arial"/>
              <a:buChar char="•"/>
            </a:pPr>
            <a:r>
              <a:rPr lang="en-GB"/>
              <a:t>com necessidades especiais de aprendizagem.</a:t>
            </a:r>
            <a:endParaRPr/>
          </a:p>
          <a:p>
            <a:pPr marL="171450" lvl="0" indent="-171450" algn="l" rtl="0">
              <a:spcBef>
                <a:spcPts val="0"/>
              </a:spcBef>
              <a:spcAft>
                <a:spcPts val="0"/>
              </a:spcAft>
              <a:buClr>
                <a:schemeClr val="dk1"/>
              </a:buClr>
              <a:buSzPts val="1200"/>
              <a:buFont typeface="Arial"/>
              <a:buChar char="•"/>
            </a:pPr>
            <a:r>
              <a:rPr lang="en-GB"/>
              <a:t>Fornecimento de tempo extra para tomar decisões formais (por exemplo, em contratos de assistência médica, bancos ou seguros).</a:t>
            </a:r>
            <a:endParaRPr/>
          </a:p>
          <a:p>
            <a:pPr marL="171450" lvl="0" indent="-171450" algn="l" rtl="0">
              <a:spcBef>
                <a:spcPts val="0"/>
              </a:spcBef>
              <a:spcAft>
                <a:spcPts val="0"/>
              </a:spcAft>
              <a:buClr>
                <a:schemeClr val="dk1"/>
              </a:buClr>
              <a:buSzPts val="1200"/>
              <a:buFont typeface="Arial"/>
              <a:buChar char="•"/>
            </a:pPr>
            <a:r>
              <a:rPr lang="en-GB"/>
              <a:t>Fornecimento de informações em linguagem simples, em formatos de fácil leitura, em letras grandes ou por meio de imagens.</a:t>
            </a:r>
            <a:endParaRPr/>
          </a:p>
        </p:txBody>
      </p:sp>
      <p:sp>
        <p:nvSpPr>
          <p:cNvPr id="605" name="Google Shape;605;p69:notes"/>
          <p:cNvSpPr txBox="1">
            <a:spLocks noGrp="1"/>
          </p:cNvSpPr>
          <p:nvPr>
            <p:ph type="sldNum" idx="12"/>
          </p:nvPr>
        </p:nvSpPr>
        <p:spPr>
          <a:xfrm>
            <a:off x="3856737" y="9442154"/>
            <a:ext cx="2950475" cy="49877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69</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7:notes"/>
          <p:cNvSpPr>
            <a:spLocks noGrp="1" noRot="1" noChangeAspect="1"/>
          </p:cNvSpPr>
          <p:nvPr>
            <p:ph type="sldImg" idx="2"/>
          </p:nvPr>
        </p:nvSpPr>
        <p:spPr>
          <a:xfrm>
            <a:off x="423863" y="1243013"/>
            <a:ext cx="5961062"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6" name="Google Shape;126;p7:notes"/>
          <p:cNvSpPr txBox="1">
            <a:spLocks noGrp="1"/>
          </p:cNvSpPr>
          <p:nvPr>
            <p:ph type="body" idx="1"/>
          </p:nvPr>
        </p:nvSpPr>
        <p:spPr>
          <a:xfrm>
            <a:off x="680879" y="4784070"/>
            <a:ext cx="5447030" cy="3914239"/>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100"/>
              <a:t>Oito temas relacionados são abordados neste módulo. São eles:</a:t>
            </a:r>
            <a:endParaRPr/>
          </a:p>
          <a:p>
            <a:pPr marL="0" lvl="0" indent="0" algn="l" rtl="0">
              <a:spcBef>
                <a:spcPts val="0"/>
              </a:spcBef>
              <a:spcAft>
                <a:spcPts val="0"/>
              </a:spcAft>
              <a:buNone/>
            </a:pPr>
            <a:br>
              <a:rPr lang="en-GB" sz="1100"/>
            </a:br>
            <a:endParaRPr sz="1100"/>
          </a:p>
          <a:p>
            <a:pPr marL="0" lvl="0" indent="0" algn="l" rtl="0">
              <a:spcBef>
                <a:spcPts val="0"/>
              </a:spcBef>
              <a:spcAft>
                <a:spcPts val="0"/>
              </a:spcAft>
              <a:buNone/>
            </a:pPr>
            <a:r>
              <a:rPr lang="en-GB" sz="1100" b="1"/>
              <a:t>Tema 1: </a:t>
            </a:r>
            <a:r>
              <a:rPr lang="en-GB" sz="1100"/>
              <a:t>Compreendendo a discriminação e a negação de direitos (2 horas)</a:t>
            </a:r>
            <a:endParaRPr sz="1100"/>
          </a:p>
          <a:p>
            <a:pPr marL="0" lvl="0" indent="0" algn="l" rtl="0">
              <a:spcBef>
                <a:spcPts val="0"/>
              </a:spcBef>
              <a:spcAft>
                <a:spcPts val="0"/>
              </a:spcAft>
              <a:buNone/>
            </a:pPr>
            <a:r>
              <a:rPr lang="en-GB" sz="1100" b="1"/>
              <a:t>Tema 2: </a:t>
            </a:r>
            <a:r>
              <a:rPr lang="en-GB" sz="1100"/>
              <a:t>Entendendo a deficiência na perspectiva dos direitos humanos (2 horas e 45 minutos)</a:t>
            </a:r>
            <a:endParaRPr sz="1100"/>
          </a:p>
          <a:p>
            <a:pPr marL="0" lvl="0" indent="0" algn="l" rtl="0">
              <a:spcBef>
                <a:spcPts val="0"/>
              </a:spcBef>
              <a:spcAft>
                <a:spcPts val="0"/>
              </a:spcAft>
              <a:buNone/>
            </a:pPr>
            <a:r>
              <a:rPr lang="en-GB" sz="1100" b="1"/>
              <a:t>Tema 3: </a:t>
            </a:r>
            <a:r>
              <a:rPr lang="en-GB" sz="1100"/>
              <a:t>Convenção sobre os Direitos das Pessoas com Deficiência (2 horas e 35 minutos)</a:t>
            </a:r>
            <a:endParaRPr sz="1100"/>
          </a:p>
          <a:p>
            <a:pPr marL="0" lvl="0" indent="0" algn="l" rtl="0">
              <a:spcBef>
                <a:spcPts val="0"/>
              </a:spcBef>
              <a:spcAft>
                <a:spcPts val="0"/>
              </a:spcAft>
              <a:buNone/>
            </a:pPr>
            <a:r>
              <a:rPr lang="en-GB" sz="1100" b="1"/>
              <a:t>Tema 4: </a:t>
            </a:r>
            <a:r>
              <a:rPr lang="en-GB" sz="1100"/>
              <a:t>Aplicando a CDPD a cenários da vida real (40 minutos)</a:t>
            </a:r>
            <a:endParaRPr sz="1100"/>
          </a:p>
          <a:p>
            <a:pPr marL="0" lvl="0" indent="0" algn="l" rtl="0">
              <a:spcBef>
                <a:spcPts val="0"/>
              </a:spcBef>
              <a:spcAft>
                <a:spcPts val="0"/>
              </a:spcAft>
              <a:buNone/>
            </a:pPr>
            <a:r>
              <a:rPr lang="en-GB" sz="1100" b="1"/>
              <a:t>Tema 5: </a:t>
            </a:r>
            <a:r>
              <a:rPr lang="en-GB" sz="1100"/>
              <a:t>Ampliando o Artigo 12 –Reconhecimento igual perante a lei (1 hora e 5 minutos)</a:t>
            </a:r>
            <a:endParaRPr sz="1100"/>
          </a:p>
          <a:p>
            <a:pPr marL="0" lvl="0" indent="0" algn="l" rtl="0">
              <a:spcBef>
                <a:spcPts val="0"/>
              </a:spcBef>
              <a:spcAft>
                <a:spcPts val="0"/>
              </a:spcAft>
              <a:buNone/>
            </a:pPr>
            <a:r>
              <a:rPr lang="en-GB" sz="1100" b="1"/>
              <a:t>Tema 6: </a:t>
            </a:r>
            <a:r>
              <a:rPr lang="en-GB" sz="1100"/>
              <a:t>Ampliando o Artigo 16 – Prevenção contra a exploração, a violência e o abuso (30 minutos)</a:t>
            </a:r>
            <a:endParaRPr sz="1100"/>
          </a:p>
          <a:p>
            <a:pPr marL="0" lvl="0" indent="0" algn="l" rtl="0">
              <a:spcBef>
                <a:spcPts val="0"/>
              </a:spcBef>
              <a:spcAft>
                <a:spcPts val="0"/>
              </a:spcAft>
              <a:buNone/>
            </a:pPr>
            <a:r>
              <a:rPr lang="en-GB" sz="1100" b="1"/>
              <a:t>Tema 7: </a:t>
            </a:r>
            <a:r>
              <a:rPr lang="en-GB" sz="1100"/>
              <a:t>Ampliando o Artigo 19 – Viver de forma independente e ser incluído na comunidade (20 minutos)</a:t>
            </a:r>
            <a:endParaRPr sz="1100"/>
          </a:p>
          <a:p>
            <a:pPr marL="0" lvl="0" indent="0" algn="l" rtl="0">
              <a:spcBef>
                <a:spcPts val="0"/>
              </a:spcBef>
              <a:spcAft>
                <a:spcPts val="0"/>
              </a:spcAft>
              <a:buNone/>
            </a:pPr>
            <a:r>
              <a:rPr lang="en-GB" sz="1100" b="1"/>
              <a:t>Tema 8: </a:t>
            </a:r>
            <a:r>
              <a:rPr lang="en-GB" sz="1100"/>
              <a:t>Capacitar as pessoas para defender os direitos da CDPD (1 hora e 65 minutos)</a:t>
            </a:r>
            <a:endParaRPr sz="1100"/>
          </a:p>
          <a:p>
            <a:pPr marL="0" lvl="0" indent="0" algn="l" rtl="0">
              <a:spcBef>
                <a:spcPts val="0"/>
              </a:spcBef>
              <a:spcAft>
                <a:spcPts val="0"/>
              </a:spcAft>
              <a:buNone/>
            </a:pPr>
            <a:br>
              <a:rPr lang="en-GB" sz="1100"/>
            </a:br>
            <a:endParaRPr sz="1100" b="1"/>
          </a:p>
          <a:p>
            <a:pPr marL="0" lvl="0" indent="0" algn="l" rtl="0">
              <a:spcBef>
                <a:spcPts val="0"/>
              </a:spcBef>
              <a:spcAft>
                <a:spcPts val="0"/>
              </a:spcAft>
              <a:buNone/>
            </a:pPr>
            <a:r>
              <a:rPr lang="en-GB" sz="1100" b="1"/>
              <a:t>Para obter a lista completa de referências incluídas nas páginas de notas destes slides, consulte o módulo correspondente.</a:t>
            </a:r>
            <a:endParaRPr/>
          </a:p>
          <a:p>
            <a:pPr marL="0" lvl="0" indent="0" algn="l" rtl="0">
              <a:spcBef>
                <a:spcPts val="0"/>
              </a:spcBef>
              <a:spcAft>
                <a:spcPts val="0"/>
              </a:spcAft>
              <a:buNone/>
            </a:pPr>
            <a:endParaRPr sz="1100"/>
          </a:p>
        </p:txBody>
      </p:sp>
      <p:sp>
        <p:nvSpPr>
          <p:cNvPr id="127" name="Google Shape;127;p7:notes"/>
          <p:cNvSpPr txBox="1">
            <a:spLocks noGrp="1"/>
          </p:cNvSpPr>
          <p:nvPr>
            <p:ph type="sldNum" idx="12"/>
          </p:nvPr>
        </p:nvSpPr>
        <p:spPr>
          <a:xfrm>
            <a:off x="3856737" y="9442154"/>
            <a:ext cx="2950475" cy="49877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7</a:t>
            </a:fld>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0"/>
        <p:cNvGrpSpPr/>
        <p:nvPr/>
      </p:nvGrpSpPr>
      <p:grpSpPr>
        <a:xfrm>
          <a:off x="0" y="0"/>
          <a:ext cx="0" cy="0"/>
          <a:chOff x="0" y="0"/>
          <a:chExt cx="0" cy="0"/>
        </a:xfrm>
      </p:grpSpPr>
      <p:sp>
        <p:nvSpPr>
          <p:cNvPr id="611" name="Google Shape;611;p70:notes"/>
          <p:cNvSpPr>
            <a:spLocks noGrp="1" noRot="1" noChangeAspect="1"/>
          </p:cNvSpPr>
          <p:nvPr>
            <p:ph type="sldImg" idx="2"/>
          </p:nvPr>
        </p:nvSpPr>
        <p:spPr>
          <a:xfrm>
            <a:off x="423863" y="1243013"/>
            <a:ext cx="5961062"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2" name="Google Shape;612;p70:notes"/>
          <p:cNvSpPr txBox="1">
            <a:spLocks noGrp="1"/>
          </p:cNvSpPr>
          <p:nvPr>
            <p:ph type="body" idx="1"/>
          </p:nvPr>
        </p:nvSpPr>
        <p:spPr>
          <a:xfrm>
            <a:off x="680879" y="4784070"/>
            <a:ext cx="5447030" cy="3914239"/>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200" b="0" i="0" u="none" strike="noStrike">
                <a:solidFill>
                  <a:schemeClr val="dk1"/>
                </a:solidFill>
                <a:latin typeface="Calibri"/>
                <a:ea typeface="Calibri"/>
                <a:cs typeface="Calibri"/>
                <a:sym typeface="Calibri"/>
              </a:rPr>
              <a:t>Este artigo também explica que, quando os países tomam medidas e fazem adaptações específicas para pessoas com deficiência, mas com o objetivo de alcançar a igualdade com a população em geral, isso NÃO é considerado discriminatório em relação às pessoas com deficiência.</a:t>
            </a:r>
            <a:endParaRPr/>
          </a:p>
        </p:txBody>
      </p:sp>
      <p:sp>
        <p:nvSpPr>
          <p:cNvPr id="613" name="Google Shape;613;p70:notes"/>
          <p:cNvSpPr txBox="1">
            <a:spLocks noGrp="1"/>
          </p:cNvSpPr>
          <p:nvPr>
            <p:ph type="sldNum" idx="12"/>
          </p:nvPr>
        </p:nvSpPr>
        <p:spPr>
          <a:xfrm>
            <a:off x="3856737" y="9442154"/>
            <a:ext cx="2950475" cy="49877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70</a:t>
            </a:fld>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8"/>
        <p:cNvGrpSpPr/>
        <p:nvPr/>
      </p:nvGrpSpPr>
      <p:grpSpPr>
        <a:xfrm>
          <a:off x="0" y="0"/>
          <a:ext cx="0" cy="0"/>
          <a:chOff x="0" y="0"/>
          <a:chExt cx="0" cy="0"/>
        </a:xfrm>
      </p:grpSpPr>
      <p:sp>
        <p:nvSpPr>
          <p:cNvPr id="619" name="Google Shape;619;p71:notes"/>
          <p:cNvSpPr>
            <a:spLocks noGrp="1" noRot="1" noChangeAspect="1"/>
          </p:cNvSpPr>
          <p:nvPr>
            <p:ph type="sldImg" idx="2"/>
          </p:nvPr>
        </p:nvSpPr>
        <p:spPr>
          <a:xfrm>
            <a:off x="423863" y="1243013"/>
            <a:ext cx="5961062"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0" name="Google Shape;620;p71:notes"/>
          <p:cNvSpPr txBox="1">
            <a:spLocks noGrp="1"/>
          </p:cNvSpPr>
          <p:nvPr>
            <p:ph type="body" idx="1"/>
          </p:nvPr>
        </p:nvSpPr>
        <p:spPr>
          <a:xfrm>
            <a:off x="680879" y="4784070"/>
            <a:ext cx="5447030" cy="3914239"/>
          </a:xfrm>
          <a:prstGeom prst="rect">
            <a:avLst/>
          </a:prstGeom>
          <a:noFill/>
          <a:ln>
            <a:noFill/>
          </a:ln>
        </p:spPr>
        <p:txBody>
          <a:bodyPr spcFirstLastPara="1" wrap="square" lIns="91425" tIns="45700" rIns="91425" bIns="45700" anchor="t" anchorCtr="0">
            <a:noAutofit/>
          </a:bodyPr>
          <a:lstStyle/>
          <a:p>
            <a:pPr marL="0" marR="60325" lvl="0" indent="0" algn="just" rtl="0">
              <a:lnSpc>
                <a:spcPct val="115000"/>
              </a:lnSpc>
              <a:spcBef>
                <a:spcPts val="0"/>
              </a:spcBef>
              <a:spcAft>
                <a:spcPts val="0"/>
              </a:spcAft>
              <a:buClr>
                <a:schemeClr val="dk1"/>
              </a:buClr>
              <a:buSzPts val="1200"/>
              <a:buFont typeface="Calibri"/>
              <a:buNone/>
            </a:pPr>
            <a:r>
              <a:rPr lang="en-GB" b="1" u="sng">
                <a:latin typeface="Calibri"/>
                <a:ea typeface="Calibri"/>
                <a:cs typeface="Calibri"/>
                <a:sym typeface="Calibri"/>
              </a:rPr>
              <a:t>Artigo 6: Mulheres com deficiência</a:t>
            </a:r>
            <a:endParaRPr>
              <a:latin typeface="Calibri"/>
              <a:ea typeface="Calibri"/>
              <a:cs typeface="Calibri"/>
              <a:sym typeface="Calibri"/>
            </a:endParaRPr>
          </a:p>
          <a:p>
            <a:pPr marL="628650" marR="60325" lvl="1" indent="-95250" algn="just" rtl="0">
              <a:lnSpc>
                <a:spcPct val="115000"/>
              </a:lnSpc>
              <a:spcBef>
                <a:spcPts val="0"/>
              </a:spcBef>
              <a:spcAft>
                <a:spcPts val="0"/>
              </a:spcAft>
              <a:buClr>
                <a:schemeClr val="dk1"/>
              </a:buClr>
              <a:buSzPts val="1200"/>
              <a:buFont typeface="Arial"/>
              <a:buNone/>
            </a:pPr>
            <a:endParaRPr>
              <a:latin typeface="Calibri"/>
              <a:ea typeface="Calibri"/>
              <a:cs typeface="Calibri"/>
              <a:sym typeface="Calibri"/>
            </a:endParaRPr>
          </a:p>
          <a:p>
            <a:pPr marL="171450" lvl="0" indent="-171450" algn="l" rtl="0">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A CDPD reconhece que as mulheres com deficiência sofrem injustiças particulares e múltiplas formas de discriminação </a:t>
            </a:r>
            <a:endParaRPr/>
          </a:p>
          <a:p>
            <a:pPr marL="171450" lvl="0" indent="-171450" algn="l" rtl="0">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A convenção afirma que os países devem garantir que elas gozem de direitos iguais. </a:t>
            </a:r>
            <a:endParaRPr/>
          </a:p>
          <a:p>
            <a:pPr marL="628650" lvl="1" indent="-171450" algn="l" rtl="0">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Por exemplo, em muitos países, mulheres e meninas com deficiência são vítimas de contracepção forçada, aborto ou esterilização. Elas também correm maior risco de se tornarem vítimas de abuso e menos chances de serem ouvidas. </a:t>
            </a:r>
            <a:endParaRPr/>
          </a:p>
          <a:p>
            <a:pPr marL="628650" marR="60325" lvl="1" indent="-95250" algn="just" rtl="0">
              <a:lnSpc>
                <a:spcPct val="115000"/>
              </a:lnSpc>
              <a:spcBef>
                <a:spcPts val="0"/>
              </a:spcBef>
              <a:spcAft>
                <a:spcPts val="0"/>
              </a:spcAft>
              <a:buClr>
                <a:schemeClr val="dk1"/>
              </a:buClr>
              <a:buSzPts val="1200"/>
              <a:buFont typeface="Arial"/>
              <a:buNone/>
            </a:pPr>
            <a:endParaRPr>
              <a:latin typeface="Calibri"/>
              <a:ea typeface="Calibri"/>
              <a:cs typeface="Calibri"/>
              <a:sym typeface="Calibri"/>
            </a:endParaRPr>
          </a:p>
          <a:p>
            <a:pPr marL="171450" lvl="0" indent="-95250" algn="l" rtl="0">
              <a:spcBef>
                <a:spcPts val="0"/>
              </a:spcBef>
              <a:spcAft>
                <a:spcPts val="0"/>
              </a:spcAft>
              <a:buClr>
                <a:schemeClr val="dk1"/>
              </a:buClr>
              <a:buSzPts val="1200"/>
              <a:buFont typeface="Arial"/>
              <a:buNone/>
            </a:pPr>
            <a:endParaRPr/>
          </a:p>
        </p:txBody>
      </p:sp>
      <p:sp>
        <p:nvSpPr>
          <p:cNvPr id="621" name="Google Shape;621;p71:notes"/>
          <p:cNvSpPr txBox="1">
            <a:spLocks noGrp="1"/>
          </p:cNvSpPr>
          <p:nvPr>
            <p:ph type="sldNum" idx="12"/>
          </p:nvPr>
        </p:nvSpPr>
        <p:spPr>
          <a:xfrm>
            <a:off x="3856737" y="9442154"/>
            <a:ext cx="2950475" cy="49877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71</a:t>
            </a:fld>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6"/>
        <p:cNvGrpSpPr/>
        <p:nvPr/>
      </p:nvGrpSpPr>
      <p:grpSpPr>
        <a:xfrm>
          <a:off x="0" y="0"/>
          <a:ext cx="0" cy="0"/>
          <a:chOff x="0" y="0"/>
          <a:chExt cx="0" cy="0"/>
        </a:xfrm>
      </p:grpSpPr>
      <p:sp>
        <p:nvSpPr>
          <p:cNvPr id="627" name="Google Shape;627;p72:notes"/>
          <p:cNvSpPr>
            <a:spLocks noGrp="1" noRot="1" noChangeAspect="1"/>
          </p:cNvSpPr>
          <p:nvPr>
            <p:ph type="sldImg" idx="2"/>
          </p:nvPr>
        </p:nvSpPr>
        <p:spPr>
          <a:xfrm>
            <a:off x="423863" y="1243013"/>
            <a:ext cx="5961062"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8" name="Google Shape;628;p72:notes"/>
          <p:cNvSpPr txBox="1">
            <a:spLocks noGrp="1"/>
          </p:cNvSpPr>
          <p:nvPr>
            <p:ph type="body" idx="1"/>
          </p:nvPr>
        </p:nvSpPr>
        <p:spPr>
          <a:xfrm>
            <a:off x="680879" y="4784070"/>
            <a:ext cx="5447030" cy="4038501"/>
          </a:xfrm>
          <a:prstGeom prst="rect">
            <a:avLst/>
          </a:prstGeom>
          <a:noFill/>
          <a:ln>
            <a:noFill/>
          </a:ln>
        </p:spPr>
        <p:txBody>
          <a:bodyPr spcFirstLastPara="1" wrap="square" lIns="91425" tIns="45700" rIns="91425" bIns="45700" anchor="t" anchorCtr="0">
            <a:noAutofit/>
          </a:bodyPr>
          <a:lstStyle/>
          <a:p>
            <a:pPr marL="0" marR="60325" lvl="0" indent="0" algn="just" rtl="0">
              <a:lnSpc>
                <a:spcPct val="115000"/>
              </a:lnSpc>
              <a:spcBef>
                <a:spcPts val="0"/>
              </a:spcBef>
              <a:spcAft>
                <a:spcPts val="0"/>
              </a:spcAft>
              <a:buClr>
                <a:schemeClr val="dk1"/>
              </a:buClr>
              <a:buSzPts val="1200"/>
              <a:buFont typeface="Calibri"/>
              <a:buNone/>
            </a:pPr>
            <a:r>
              <a:rPr lang="en-GB" b="1" u="sng">
                <a:latin typeface="Calibri"/>
                <a:ea typeface="Calibri"/>
                <a:cs typeface="Calibri"/>
                <a:sym typeface="Calibri"/>
              </a:rPr>
              <a:t>Artigo 7: Crianças com deficiência</a:t>
            </a:r>
            <a:endParaRPr b="1" u="sng">
              <a:latin typeface="Calibri"/>
              <a:ea typeface="Calibri"/>
              <a:cs typeface="Calibri"/>
              <a:sym typeface="Calibri"/>
            </a:endParaRPr>
          </a:p>
          <a:p>
            <a:pPr marL="0" marR="60325" lvl="0" indent="0" algn="just" rtl="0">
              <a:lnSpc>
                <a:spcPct val="115000"/>
              </a:lnSpc>
              <a:spcBef>
                <a:spcPts val="0"/>
              </a:spcBef>
              <a:spcAft>
                <a:spcPts val="0"/>
              </a:spcAft>
              <a:buClr>
                <a:schemeClr val="dk1"/>
              </a:buClr>
              <a:buSzPts val="1200"/>
              <a:buFont typeface="Calibri"/>
              <a:buNone/>
            </a:pPr>
            <a:endParaRPr>
              <a:latin typeface="Calibri"/>
              <a:ea typeface="Calibri"/>
              <a:cs typeface="Calibri"/>
              <a:sym typeface="Calibri"/>
            </a:endParaRPr>
          </a:p>
          <a:p>
            <a:pPr marL="0" marR="60325" lvl="0" indent="0" algn="just" rtl="0">
              <a:lnSpc>
                <a:spcPct val="115000"/>
              </a:lnSpc>
              <a:spcBef>
                <a:spcPts val="0"/>
              </a:spcBef>
              <a:spcAft>
                <a:spcPts val="0"/>
              </a:spcAft>
              <a:buClr>
                <a:schemeClr val="dk1"/>
              </a:buClr>
              <a:buSzPts val="1200"/>
              <a:buFont typeface="Calibri"/>
              <a:buNone/>
            </a:pPr>
            <a:r>
              <a:rPr lang="en-GB" sz="1200">
                <a:solidFill>
                  <a:schemeClr val="dk1"/>
                </a:solidFill>
                <a:latin typeface="Calibri"/>
                <a:ea typeface="Calibri"/>
                <a:cs typeface="Calibri"/>
                <a:sym typeface="Calibri"/>
              </a:rPr>
              <a:t>O Artigo 7 exige que, quando ações são tomadas com relação a crianças com deficiência, seu interesse superior deve ser a principal consideração</a:t>
            </a:r>
            <a:r>
              <a:rPr lang="en-GB">
                <a:latin typeface="Calibri"/>
                <a:ea typeface="Calibri"/>
                <a:cs typeface="Calibri"/>
                <a:sym typeface="Calibri"/>
              </a:rPr>
              <a:t>. </a:t>
            </a:r>
            <a:endParaRPr>
              <a:latin typeface="Calibri"/>
              <a:ea typeface="Calibri"/>
              <a:cs typeface="Calibri"/>
              <a:sym typeface="Calibri"/>
            </a:endParaRPr>
          </a:p>
          <a:p>
            <a:pPr marL="0" marR="60325" lvl="0" indent="0" algn="just" rtl="0">
              <a:lnSpc>
                <a:spcPct val="115000"/>
              </a:lnSpc>
              <a:spcBef>
                <a:spcPts val="0"/>
              </a:spcBef>
              <a:spcAft>
                <a:spcPts val="0"/>
              </a:spcAft>
              <a:buNone/>
            </a:pPr>
            <a:r>
              <a:rPr lang="en-GB">
                <a:latin typeface="Calibri"/>
                <a:ea typeface="Calibri"/>
                <a:cs typeface="Calibri"/>
                <a:sym typeface="Calibri"/>
              </a:rPr>
              <a:t> </a:t>
            </a:r>
            <a:endParaRPr/>
          </a:p>
          <a:p>
            <a:pPr marL="0" lvl="0" indent="0" algn="l" rtl="0">
              <a:spcBef>
                <a:spcPts val="0"/>
              </a:spcBef>
              <a:spcAft>
                <a:spcPts val="0"/>
              </a:spcAft>
              <a:buNone/>
            </a:pPr>
            <a:r>
              <a:rPr lang="en-GB" sz="1200">
                <a:solidFill>
                  <a:schemeClr val="dk1"/>
                </a:solidFill>
                <a:latin typeface="Calibri"/>
                <a:ea typeface="Calibri"/>
                <a:cs typeface="Calibri"/>
                <a:sym typeface="Calibri"/>
              </a:rPr>
              <a:t>Também reconhece que as crianças com deficiência têm o direito de expressar suas opiniões e que suas opiniões devem ter o devido peso em todas as decisões que as afetam, sem discriminação com base na deficiência. Elas devem receber a assistência adequada para realizar esse direito. </a:t>
            </a:r>
            <a:endParaRPr/>
          </a:p>
          <a:p>
            <a:pPr marL="171450" lvl="0" indent="-171450" algn="l" rtl="0">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As crianças com deficiência têm, por exemplo, o mesmo direito que as outras crianças de dar sua opinião sobre os cuidados e tratamento que recebem ou sobre outras decisões de vida, como com quem devem morar se seus pais forem separados. </a:t>
            </a:r>
            <a:endParaRPr/>
          </a:p>
          <a:p>
            <a:pPr marL="171450" lvl="0" indent="-171450" algn="l" rtl="0">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Se tiverem dificuldades em se expressar, as crianças com deficiência devem receber apoio para dar sua opinião – por exemplo, recebendo explicações em linguagem simples, com apoio visual, uma pessoa de confiança ou com tempo adicional. </a:t>
            </a:r>
            <a:endParaRPr/>
          </a:p>
          <a:p>
            <a:pPr marL="0" lvl="0" indent="0" algn="l" rtl="0">
              <a:spcBef>
                <a:spcPts val="0"/>
              </a:spcBef>
              <a:spcAft>
                <a:spcPts val="0"/>
              </a:spcAft>
              <a:buNone/>
            </a:pPr>
            <a:r>
              <a:rPr lang="en-GB" sz="1200">
                <a:solidFill>
                  <a:schemeClr val="dk1"/>
                </a:solidFill>
                <a:latin typeface="Calibri"/>
                <a:ea typeface="Calibri"/>
                <a:cs typeface="Calibri"/>
                <a:sym typeface="Calibri"/>
              </a:rPr>
              <a:t>Neste ponto, dê aos participantes a oportunidade de fazer perguntas. </a:t>
            </a:r>
            <a:endParaRPr/>
          </a:p>
          <a:p>
            <a:pPr marL="0" lvl="0" indent="0" algn="l" rtl="0">
              <a:spcBef>
                <a:spcPts val="0"/>
              </a:spcBef>
              <a:spcAft>
                <a:spcPts val="0"/>
              </a:spcAft>
              <a:buNone/>
            </a:pPr>
            <a:endParaRPr/>
          </a:p>
        </p:txBody>
      </p:sp>
      <p:sp>
        <p:nvSpPr>
          <p:cNvPr id="629" name="Google Shape;629;p72:notes"/>
          <p:cNvSpPr txBox="1">
            <a:spLocks noGrp="1"/>
          </p:cNvSpPr>
          <p:nvPr>
            <p:ph type="sldNum" idx="12"/>
          </p:nvPr>
        </p:nvSpPr>
        <p:spPr>
          <a:xfrm>
            <a:off x="3856737" y="9442154"/>
            <a:ext cx="2950475" cy="49877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72</a:t>
            </a:fld>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4"/>
        <p:cNvGrpSpPr/>
        <p:nvPr/>
      </p:nvGrpSpPr>
      <p:grpSpPr>
        <a:xfrm>
          <a:off x="0" y="0"/>
          <a:ext cx="0" cy="0"/>
          <a:chOff x="0" y="0"/>
          <a:chExt cx="0" cy="0"/>
        </a:xfrm>
      </p:grpSpPr>
      <p:sp>
        <p:nvSpPr>
          <p:cNvPr id="635" name="Google Shape;635;p73:notes"/>
          <p:cNvSpPr>
            <a:spLocks noGrp="1" noRot="1" noChangeAspect="1"/>
          </p:cNvSpPr>
          <p:nvPr>
            <p:ph type="sldImg" idx="2"/>
          </p:nvPr>
        </p:nvSpPr>
        <p:spPr>
          <a:xfrm>
            <a:off x="423863" y="1243013"/>
            <a:ext cx="5961062"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6" name="Google Shape;636;p73:notes"/>
          <p:cNvSpPr txBox="1">
            <a:spLocks noGrp="1"/>
          </p:cNvSpPr>
          <p:nvPr>
            <p:ph type="body" idx="1"/>
          </p:nvPr>
        </p:nvSpPr>
        <p:spPr>
          <a:xfrm>
            <a:off x="680879" y="4784070"/>
            <a:ext cx="5447030" cy="4063353"/>
          </a:xfrm>
          <a:prstGeom prst="rect">
            <a:avLst/>
          </a:prstGeom>
          <a:noFill/>
          <a:ln>
            <a:noFill/>
          </a:ln>
        </p:spPr>
        <p:txBody>
          <a:bodyPr spcFirstLastPara="1" wrap="square" lIns="91425" tIns="45700" rIns="91425" bIns="45700" anchor="t" anchorCtr="0">
            <a:noAutofit/>
          </a:bodyPr>
          <a:lstStyle/>
          <a:p>
            <a:pPr marL="0" marR="60325" lvl="0" indent="0" algn="just" rtl="0">
              <a:lnSpc>
                <a:spcPct val="115000"/>
              </a:lnSpc>
              <a:spcBef>
                <a:spcPts val="0"/>
              </a:spcBef>
              <a:spcAft>
                <a:spcPts val="0"/>
              </a:spcAft>
              <a:buClr>
                <a:schemeClr val="dk1"/>
              </a:buClr>
              <a:buSzPts val="1100"/>
              <a:buFont typeface="Calibri"/>
              <a:buNone/>
            </a:pPr>
            <a:r>
              <a:rPr lang="en-GB" sz="1100" b="1" u="sng">
                <a:latin typeface="Calibri"/>
                <a:ea typeface="Calibri"/>
                <a:cs typeface="Calibri"/>
                <a:sym typeface="Calibri"/>
              </a:rPr>
              <a:t>Artigo 8: Sensibilização </a:t>
            </a:r>
            <a:endParaRPr/>
          </a:p>
          <a:p>
            <a:pPr marL="0" marR="60325" lvl="0" indent="0" algn="just" rtl="0">
              <a:lnSpc>
                <a:spcPct val="115000"/>
              </a:lnSpc>
              <a:spcBef>
                <a:spcPts val="0"/>
              </a:spcBef>
              <a:spcAft>
                <a:spcPts val="0"/>
              </a:spcAft>
              <a:buNone/>
            </a:pPr>
            <a:r>
              <a:rPr lang="en-GB" sz="1100">
                <a:solidFill>
                  <a:srgbClr val="4F81BD"/>
                </a:solidFill>
                <a:latin typeface="Calibri"/>
                <a:ea typeface="Calibri"/>
                <a:cs typeface="Calibri"/>
                <a:sym typeface="Calibri"/>
              </a:rPr>
              <a:t> </a:t>
            </a:r>
            <a:endParaRPr sz="1100">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GB" sz="1200">
                <a:solidFill>
                  <a:schemeClr val="dk1"/>
                </a:solidFill>
                <a:latin typeface="Calibri"/>
                <a:ea typeface="Calibri"/>
                <a:cs typeface="Calibri"/>
                <a:sym typeface="Calibri"/>
              </a:rPr>
              <a:t>Como vimos na sessão anterior, a falta de conscientização e educação sobre saúde mental e direitos humanos leva à discriminação e à negação dos direitos humanos.  </a:t>
            </a:r>
            <a:endParaRPr/>
          </a:p>
          <a:p>
            <a:pPr marL="0" lvl="0" indent="0" algn="l" rtl="0">
              <a:spcBef>
                <a:spcPts val="0"/>
              </a:spcBef>
              <a:spcAft>
                <a:spcPts val="0"/>
              </a:spcAft>
              <a:buNone/>
            </a:pPr>
            <a:r>
              <a:rPr lang="en-GB" sz="1200">
                <a:solidFill>
                  <a:schemeClr val="dk1"/>
                </a:solidFill>
                <a:latin typeface="Calibri"/>
                <a:ea typeface="Calibri"/>
                <a:cs typeface="Calibri"/>
                <a:sym typeface="Calibri"/>
              </a:rPr>
              <a:t>Os países devem tomar medidas para: </a:t>
            </a:r>
            <a:endParaRPr/>
          </a:p>
          <a:p>
            <a:pPr marL="171450" lvl="0" indent="-171450" algn="l" rtl="0">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Aumentar a conscientização sobre os direitos e a dignidade das pessoas com deficiência. </a:t>
            </a:r>
            <a:endParaRPr/>
          </a:p>
          <a:p>
            <a:pPr marL="171450" lvl="0" indent="-171450" algn="l" rtl="0">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Combater estereótipos, preconceitos e práticas nocivas, inclusive relacionadas a sexo e idade. </a:t>
            </a:r>
            <a:endParaRPr/>
          </a:p>
          <a:p>
            <a:pPr marL="171450" lvl="0" indent="-171450" algn="l" rtl="0">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Promover a conscientização sobre as capacidades e contribuições para a sociedade das pessoas com deficiência. </a:t>
            </a:r>
            <a:br>
              <a:rPr lang="en-GB" sz="1200">
                <a:solidFill>
                  <a:schemeClr val="dk1"/>
                </a:solidFill>
                <a:latin typeface="Calibri"/>
                <a:ea typeface="Calibri"/>
                <a:cs typeface="Calibri"/>
                <a:sym typeface="Calibri"/>
              </a:rPr>
            </a:b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GB" sz="1200">
                <a:solidFill>
                  <a:schemeClr val="dk1"/>
                </a:solidFill>
                <a:latin typeface="Calibri"/>
                <a:ea typeface="Calibri"/>
                <a:cs typeface="Calibri"/>
                <a:sym typeface="Calibri"/>
              </a:rPr>
              <a:t>O Artigo 8 trata da informação a todas as pessoas sobre os direitos das pessoas com deficiência. </a:t>
            </a:r>
            <a:endParaRPr/>
          </a:p>
          <a:p>
            <a:pPr marL="0" lvl="0" indent="0" algn="l" rtl="0">
              <a:spcBef>
                <a:spcPts val="0"/>
              </a:spcBef>
              <a:spcAft>
                <a:spcPts val="0"/>
              </a:spcAft>
              <a:buNone/>
            </a:pPr>
            <a:r>
              <a:rPr lang="en-GB" sz="1200">
                <a:solidFill>
                  <a:schemeClr val="dk1"/>
                </a:solidFill>
                <a:latin typeface="Calibri"/>
                <a:ea typeface="Calibri"/>
                <a:cs typeface="Calibri"/>
                <a:sym typeface="Calibri"/>
              </a:rPr>
              <a:t>Esta é uma oportunidade para discutir com os participantes como as pessoas com deficiências psicossociais, intelectuais ou cognitivas são geralmente retratadas pela mídia. Pergunte ao grupo se eles podem pensar em boas maneiras de aumentar a conscientização sobre saúde mental e direitos humanos (por exemplo, por meio de redes sociais, educação na escola, cartazes, etc.).</a:t>
            </a:r>
            <a:endParaRPr/>
          </a:p>
          <a:p>
            <a:pPr marL="0" lvl="0" indent="0" algn="l" rtl="0">
              <a:spcBef>
                <a:spcPts val="0"/>
              </a:spcBef>
              <a:spcAft>
                <a:spcPts val="0"/>
              </a:spcAft>
              <a:buNone/>
            </a:pPr>
            <a:endParaRPr sz="1100"/>
          </a:p>
        </p:txBody>
      </p:sp>
      <p:sp>
        <p:nvSpPr>
          <p:cNvPr id="637" name="Google Shape;637;p73:notes"/>
          <p:cNvSpPr txBox="1">
            <a:spLocks noGrp="1"/>
          </p:cNvSpPr>
          <p:nvPr>
            <p:ph type="sldNum" idx="12"/>
          </p:nvPr>
        </p:nvSpPr>
        <p:spPr>
          <a:xfrm>
            <a:off x="3856737" y="9442154"/>
            <a:ext cx="2950475" cy="49877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73</a:t>
            </a:fld>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2"/>
        <p:cNvGrpSpPr/>
        <p:nvPr/>
      </p:nvGrpSpPr>
      <p:grpSpPr>
        <a:xfrm>
          <a:off x="0" y="0"/>
          <a:ext cx="0" cy="0"/>
          <a:chOff x="0" y="0"/>
          <a:chExt cx="0" cy="0"/>
        </a:xfrm>
      </p:grpSpPr>
      <p:sp>
        <p:nvSpPr>
          <p:cNvPr id="643" name="Google Shape;643;p74:notes"/>
          <p:cNvSpPr>
            <a:spLocks noGrp="1" noRot="1" noChangeAspect="1"/>
          </p:cNvSpPr>
          <p:nvPr>
            <p:ph type="sldImg" idx="2"/>
          </p:nvPr>
        </p:nvSpPr>
        <p:spPr>
          <a:xfrm>
            <a:off x="423863" y="1243013"/>
            <a:ext cx="5961062"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4" name="Google Shape;644;p74:notes"/>
          <p:cNvSpPr txBox="1">
            <a:spLocks noGrp="1"/>
          </p:cNvSpPr>
          <p:nvPr>
            <p:ph type="body" idx="1"/>
          </p:nvPr>
        </p:nvSpPr>
        <p:spPr>
          <a:xfrm>
            <a:off x="680879" y="4784070"/>
            <a:ext cx="5447030" cy="3914239"/>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200">
                <a:solidFill>
                  <a:schemeClr val="dk1"/>
                </a:solidFill>
                <a:latin typeface="Calibri"/>
                <a:ea typeface="Calibri"/>
                <a:cs typeface="Calibri"/>
                <a:sym typeface="Calibri"/>
              </a:rPr>
              <a:t>As formas de aumentar a conscientização incluem: </a:t>
            </a:r>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171450" lvl="0" indent="-171450" algn="l" rtl="0">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Organizar campanhas para mudar percepções sobre pessoas com deficiência e promover seus direitos. </a:t>
            </a:r>
            <a:endParaRPr/>
          </a:p>
          <a:p>
            <a:pPr marL="171450" lvl="0" indent="-171450" algn="l" rtl="0">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Ensinar sobre os direitos das pessoas com deficiência nas escolas (educação). </a:t>
            </a:r>
            <a:endParaRPr/>
          </a:p>
          <a:p>
            <a:pPr marL="171450" lvl="0" indent="-171450" algn="l" rtl="0">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Estimular a mídia a divulgar informações precisas sobre violações de direitos humanos, direitos das pessoas com deficiência e iniciativas de reforma da lei e destacar as contribuições das pessoas com deficiência. </a:t>
            </a:r>
            <a:endParaRPr/>
          </a:p>
          <a:p>
            <a:pPr marL="171450" lvl="0" indent="-171450" algn="l" rtl="0">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Implementar outras estratégias e programas de conscientização em diversos públicos e setores. </a:t>
            </a:r>
            <a:endParaRPr/>
          </a:p>
          <a:p>
            <a:pPr marL="0" lvl="0" indent="0" algn="l" rtl="0">
              <a:spcBef>
                <a:spcPts val="0"/>
              </a:spcBef>
              <a:spcAft>
                <a:spcPts val="0"/>
              </a:spcAft>
              <a:buNone/>
            </a:pPr>
            <a:endParaRPr/>
          </a:p>
        </p:txBody>
      </p:sp>
      <p:sp>
        <p:nvSpPr>
          <p:cNvPr id="645" name="Google Shape;645;p74:notes"/>
          <p:cNvSpPr txBox="1">
            <a:spLocks noGrp="1"/>
          </p:cNvSpPr>
          <p:nvPr>
            <p:ph type="sldNum" idx="12"/>
          </p:nvPr>
        </p:nvSpPr>
        <p:spPr>
          <a:xfrm>
            <a:off x="3856737" y="9442154"/>
            <a:ext cx="2950475" cy="49877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74</a:t>
            </a:fld>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0"/>
        <p:cNvGrpSpPr/>
        <p:nvPr/>
      </p:nvGrpSpPr>
      <p:grpSpPr>
        <a:xfrm>
          <a:off x="0" y="0"/>
          <a:ext cx="0" cy="0"/>
          <a:chOff x="0" y="0"/>
          <a:chExt cx="0" cy="0"/>
        </a:xfrm>
      </p:grpSpPr>
      <p:sp>
        <p:nvSpPr>
          <p:cNvPr id="651" name="Google Shape;651;p75:notes"/>
          <p:cNvSpPr>
            <a:spLocks noGrp="1" noRot="1" noChangeAspect="1"/>
          </p:cNvSpPr>
          <p:nvPr>
            <p:ph type="sldImg" idx="2"/>
          </p:nvPr>
        </p:nvSpPr>
        <p:spPr>
          <a:xfrm>
            <a:off x="423863" y="1243013"/>
            <a:ext cx="5961062"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2" name="Google Shape;652;p75:notes"/>
          <p:cNvSpPr txBox="1">
            <a:spLocks noGrp="1"/>
          </p:cNvSpPr>
          <p:nvPr>
            <p:ph type="body" idx="1"/>
          </p:nvPr>
        </p:nvSpPr>
        <p:spPr>
          <a:xfrm>
            <a:off x="680879" y="4784070"/>
            <a:ext cx="5447030" cy="3914239"/>
          </a:xfrm>
          <a:prstGeom prst="rect">
            <a:avLst/>
          </a:prstGeom>
          <a:noFill/>
          <a:ln>
            <a:noFill/>
          </a:ln>
        </p:spPr>
        <p:txBody>
          <a:bodyPr spcFirstLastPara="1" wrap="square" lIns="91425" tIns="45700" rIns="91425" bIns="45700" anchor="t" anchorCtr="0">
            <a:noAutofit/>
          </a:bodyPr>
          <a:lstStyle/>
          <a:p>
            <a:pPr marL="0" marR="60325" lvl="0" indent="0" algn="just" rtl="0">
              <a:lnSpc>
                <a:spcPct val="115000"/>
              </a:lnSpc>
              <a:spcBef>
                <a:spcPts val="0"/>
              </a:spcBef>
              <a:spcAft>
                <a:spcPts val="0"/>
              </a:spcAft>
              <a:buNone/>
            </a:pPr>
            <a:endParaRPr>
              <a:solidFill>
                <a:srgbClr val="4F81BD"/>
              </a:solidFill>
              <a:latin typeface="Calibri"/>
              <a:ea typeface="Calibri"/>
              <a:cs typeface="Calibri"/>
              <a:sym typeface="Calibri"/>
            </a:endParaRPr>
          </a:p>
          <a:p>
            <a:pPr marL="0" marR="60325" lvl="0" indent="0" algn="just" rtl="0">
              <a:lnSpc>
                <a:spcPct val="115000"/>
              </a:lnSpc>
              <a:spcBef>
                <a:spcPts val="0"/>
              </a:spcBef>
              <a:spcAft>
                <a:spcPts val="0"/>
              </a:spcAft>
              <a:buClr>
                <a:schemeClr val="dk1"/>
              </a:buClr>
              <a:buSzPts val="1200"/>
              <a:buFont typeface="Calibri"/>
              <a:buNone/>
            </a:pPr>
            <a:r>
              <a:rPr lang="en-GB" b="1" u="sng">
                <a:latin typeface="Calibri"/>
                <a:ea typeface="Calibri"/>
                <a:cs typeface="Calibri"/>
                <a:sym typeface="Calibri"/>
              </a:rPr>
              <a:t>Artigo 9: Acessibilidade </a:t>
            </a:r>
            <a:endParaRPr>
              <a:latin typeface="Calibri"/>
              <a:ea typeface="Calibri"/>
              <a:cs typeface="Calibri"/>
              <a:sym typeface="Calibri"/>
            </a:endParaRPr>
          </a:p>
          <a:p>
            <a:pPr marL="0" lvl="0" indent="0" algn="l" rtl="0">
              <a:spcBef>
                <a:spcPts val="0"/>
              </a:spcBef>
              <a:spcAft>
                <a:spcPts val="0"/>
              </a:spcAft>
              <a:buNone/>
            </a:pPr>
            <a:endParaRPr/>
          </a:p>
          <a:p>
            <a:pPr marL="0" lvl="0" indent="0" algn="l" rtl="0">
              <a:spcBef>
                <a:spcPts val="0"/>
              </a:spcBef>
              <a:spcAft>
                <a:spcPts val="0"/>
              </a:spcAft>
              <a:buNone/>
            </a:pPr>
            <a:r>
              <a:rPr lang="en-GB" sz="1200">
                <a:solidFill>
                  <a:schemeClr val="dk1"/>
                </a:solidFill>
                <a:latin typeface="Calibri"/>
                <a:ea typeface="Calibri"/>
                <a:cs typeface="Calibri"/>
                <a:sym typeface="Calibri"/>
              </a:rPr>
              <a:t>Peça ao grupo que leia as áreas cobertas pelo Artigo 9. Em seguida, leia o texto do artigo em voz alta. </a:t>
            </a:r>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171450" lvl="0" indent="-171450" algn="l" rtl="0">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Acessibilidade é um conceito amplo e não se trata apenas de pessoas com deficiência serem fisicamente capazes de entrar em um edifício. </a:t>
            </a:r>
            <a:endParaRPr/>
          </a:p>
          <a:p>
            <a:pPr marL="171450" lvl="0" indent="-95250" algn="l" rtl="0">
              <a:spcBef>
                <a:spcPts val="0"/>
              </a:spcBef>
              <a:spcAft>
                <a:spcPts val="0"/>
              </a:spcAft>
              <a:buClr>
                <a:schemeClr val="dk1"/>
              </a:buClr>
              <a:buSzPts val="1200"/>
              <a:buFont typeface="Arial"/>
              <a:buNone/>
            </a:pPr>
            <a:endParaRPr sz="1200">
              <a:solidFill>
                <a:schemeClr val="dk1"/>
              </a:solidFill>
              <a:latin typeface="Calibri"/>
              <a:ea typeface="Calibri"/>
              <a:cs typeface="Calibri"/>
              <a:sym typeface="Calibri"/>
            </a:endParaRPr>
          </a:p>
          <a:p>
            <a:pPr marL="171450" lvl="0" indent="-171450" algn="l" rtl="0">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Significa que as pessoas com deficiência devem ser capazes de acessar e participar de todas as áreas da vida em igualdade de condições com as demais pessoas. </a:t>
            </a:r>
            <a:endParaRPr/>
          </a:p>
          <a:p>
            <a:pPr marL="0" lvl="0" indent="0" algn="l" rtl="0">
              <a:spcBef>
                <a:spcPts val="0"/>
              </a:spcBef>
              <a:spcAft>
                <a:spcPts val="0"/>
              </a:spcAft>
              <a:buNone/>
            </a:pPr>
            <a:endParaRPr/>
          </a:p>
        </p:txBody>
      </p:sp>
      <p:sp>
        <p:nvSpPr>
          <p:cNvPr id="653" name="Google Shape;653;p75:notes"/>
          <p:cNvSpPr txBox="1">
            <a:spLocks noGrp="1"/>
          </p:cNvSpPr>
          <p:nvPr>
            <p:ph type="sldNum" idx="12"/>
          </p:nvPr>
        </p:nvSpPr>
        <p:spPr>
          <a:xfrm>
            <a:off x="3856737" y="9442154"/>
            <a:ext cx="2950475" cy="49877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75</a:t>
            </a:fld>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8"/>
        <p:cNvGrpSpPr/>
        <p:nvPr/>
      </p:nvGrpSpPr>
      <p:grpSpPr>
        <a:xfrm>
          <a:off x="0" y="0"/>
          <a:ext cx="0" cy="0"/>
          <a:chOff x="0" y="0"/>
          <a:chExt cx="0" cy="0"/>
        </a:xfrm>
      </p:grpSpPr>
      <p:sp>
        <p:nvSpPr>
          <p:cNvPr id="659" name="Google Shape;659;p76:notes"/>
          <p:cNvSpPr>
            <a:spLocks noGrp="1" noRot="1" noChangeAspect="1"/>
          </p:cNvSpPr>
          <p:nvPr>
            <p:ph type="sldImg" idx="2"/>
          </p:nvPr>
        </p:nvSpPr>
        <p:spPr>
          <a:xfrm>
            <a:off x="423863" y="1243013"/>
            <a:ext cx="5961062"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0" name="Google Shape;660;p76:notes"/>
          <p:cNvSpPr txBox="1">
            <a:spLocks noGrp="1"/>
          </p:cNvSpPr>
          <p:nvPr>
            <p:ph type="body" idx="1"/>
          </p:nvPr>
        </p:nvSpPr>
        <p:spPr>
          <a:xfrm>
            <a:off x="680879" y="4784070"/>
            <a:ext cx="5447030" cy="3914239"/>
          </a:xfrm>
          <a:prstGeom prst="rect">
            <a:avLst/>
          </a:prstGeom>
          <a:noFill/>
          <a:ln>
            <a:noFill/>
          </a:ln>
        </p:spPr>
        <p:txBody>
          <a:bodyPr spcFirstLastPara="1" wrap="square" lIns="91425" tIns="45700" rIns="91425" bIns="45700" anchor="t" anchorCtr="0">
            <a:noAutofit/>
          </a:bodyPr>
          <a:lstStyle/>
          <a:p>
            <a:pPr marL="360045" marR="60325" lvl="0" indent="-193675" algn="l" rtl="0">
              <a:lnSpc>
                <a:spcPct val="115000"/>
              </a:lnSpc>
              <a:spcBef>
                <a:spcPts val="0"/>
              </a:spcBef>
              <a:spcAft>
                <a:spcPts val="0"/>
              </a:spcAft>
              <a:buClr>
                <a:schemeClr val="dk1"/>
              </a:buClr>
              <a:buSzPts val="1200"/>
              <a:buFont typeface="Arial"/>
              <a:buNone/>
            </a:pPr>
            <a:endParaRPr sz="1200">
              <a:solidFill>
                <a:schemeClr val="dk1"/>
              </a:solidFill>
              <a:latin typeface="Calibri"/>
              <a:ea typeface="Calibri"/>
              <a:cs typeface="Calibri"/>
              <a:sym typeface="Calibri"/>
            </a:endParaRPr>
          </a:p>
          <a:p>
            <a:pPr marL="171450" lvl="0" indent="-171450" algn="l" rtl="0">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O ambiente físico deve permitir que as pessoas com deficiência participem da sociedade. Por exemplo, as pessoas com deficiência devem ter acesso a escolas, locais de trabalho, universidades, lojas, mercados, cinemas, cafés, restaurantes, estádios, teatros, livros, etc. </a:t>
            </a:r>
            <a:endParaRPr/>
          </a:p>
          <a:p>
            <a:pPr marL="171450" lvl="0" indent="-171450" algn="l" rtl="0">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Ninguém deve negar a ninguém o acesso às atividades por ser portador de deficiência. </a:t>
            </a:r>
            <a:endParaRPr/>
          </a:p>
          <a:p>
            <a:pPr marL="171450" lvl="0" indent="-171450" algn="l" rtl="0">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O acesso à informação é fundamental no mundo moderno e as pessoas com deficiência devem se beneficiar da tecnologia moderna. </a:t>
            </a:r>
            <a:endParaRPr/>
          </a:p>
          <a:p>
            <a:pPr marL="171450" lvl="0" indent="-171450" algn="l" rtl="0">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A comunicação é um componente chave da acessibilidade. As pessoas que usam modos e métodos alternativos de comunicação devem ser acomodados de acordo com sua necessidade. </a:t>
            </a:r>
            <a:endParaRPr/>
          </a:p>
          <a:p>
            <a:pPr marL="171450" lvl="0" indent="-95250" algn="l" rtl="0">
              <a:spcBef>
                <a:spcPts val="0"/>
              </a:spcBef>
              <a:spcAft>
                <a:spcPts val="0"/>
              </a:spcAft>
              <a:buClr>
                <a:schemeClr val="dk1"/>
              </a:buClr>
              <a:buSzPts val="1200"/>
              <a:buFont typeface="Arial"/>
              <a:buNone/>
            </a:pPr>
            <a:endParaRPr/>
          </a:p>
        </p:txBody>
      </p:sp>
      <p:sp>
        <p:nvSpPr>
          <p:cNvPr id="661" name="Google Shape;661;p76:notes"/>
          <p:cNvSpPr txBox="1">
            <a:spLocks noGrp="1"/>
          </p:cNvSpPr>
          <p:nvPr>
            <p:ph type="sldNum" idx="12"/>
          </p:nvPr>
        </p:nvSpPr>
        <p:spPr>
          <a:xfrm>
            <a:off x="3856737" y="9442154"/>
            <a:ext cx="2950475" cy="49877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76</a:t>
            </a:fld>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6"/>
        <p:cNvGrpSpPr/>
        <p:nvPr/>
      </p:nvGrpSpPr>
      <p:grpSpPr>
        <a:xfrm>
          <a:off x="0" y="0"/>
          <a:ext cx="0" cy="0"/>
          <a:chOff x="0" y="0"/>
          <a:chExt cx="0" cy="0"/>
        </a:xfrm>
      </p:grpSpPr>
      <p:sp>
        <p:nvSpPr>
          <p:cNvPr id="667" name="Google Shape;667;p77:notes"/>
          <p:cNvSpPr>
            <a:spLocks noGrp="1" noRot="1" noChangeAspect="1"/>
          </p:cNvSpPr>
          <p:nvPr>
            <p:ph type="sldImg" idx="2"/>
          </p:nvPr>
        </p:nvSpPr>
        <p:spPr>
          <a:xfrm>
            <a:off x="423863" y="1243013"/>
            <a:ext cx="5961062"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8" name="Google Shape;668;p77:notes"/>
          <p:cNvSpPr txBox="1">
            <a:spLocks noGrp="1"/>
          </p:cNvSpPr>
          <p:nvPr>
            <p:ph type="body" idx="1"/>
          </p:nvPr>
        </p:nvSpPr>
        <p:spPr>
          <a:xfrm>
            <a:off x="680879" y="4784070"/>
            <a:ext cx="5447030" cy="465808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100" b="1"/>
          </a:p>
          <a:p>
            <a:pPr marL="0" lvl="0" indent="0" algn="l" rtl="0">
              <a:spcBef>
                <a:spcPts val="0"/>
              </a:spcBef>
              <a:spcAft>
                <a:spcPts val="0"/>
              </a:spcAft>
              <a:buNone/>
            </a:pPr>
            <a:r>
              <a:rPr lang="en-GB" sz="1200" b="1" u="sng">
                <a:solidFill>
                  <a:schemeClr val="dk1"/>
                </a:solidFill>
                <a:latin typeface="Calibri"/>
                <a:ea typeface="Calibri"/>
                <a:cs typeface="Calibri"/>
                <a:sym typeface="Calibri"/>
              </a:rPr>
              <a:t>Artigo 10: Direito à vida </a:t>
            </a:r>
            <a:endParaRPr/>
          </a:p>
          <a:p>
            <a:pPr marL="0" lvl="0" indent="0" algn="l" rtl="0">
              <a:spcBef>
                <a:spcPts val="0"/>
              </a:spcBef>
              <a:spcAft>
                <a:spcPts val="0"/>
              </a:spcAft>
              <a:buNone/>
            </a:pPr>
            <a:endParaRPr sz="1200" b="1">
              <a:solidFill>
                <a:schemeClr val="dk1"/>
              </a:solidFill>
              <a:latin typeface="Calibri"/>
              <a:ea typeface="Calibri"/>
              <a:cs typeface="Calibri"/>
              <a:sym typeface="Calibri"/>
            </a:endParaRPr>
          </a:p>
          <a:p>
            <a:pPr marL="171450" lvl="0" indent="-171450" algn="l" rtl="0">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As pessoas com deficiência têm direito à vida em igualdade de condições com todas as demais pessoas. </a:t>
            </a:r>
            <a:endParaRPr/>
          </a:p>
          <a:p>
            <a:pPr marL="171450" lvl="0" indent="-95250" algn="l" rtl="0">
              <a:spcBef>
                <a:spcPts val="0"/>
              </a:spcBef>
              <a:spcAft>
                <a:spcPts val="0"/>
              </a:spcAft>
              <a:buClr>
                <a:schemeClr val="dk1"/>
              </a:buClr>
              <a:buSzPts val="1200"/>
              <a:buFont typeface="Arial"/>
              <a:buNone/>
            </a:pPr>
            <a:endParaRPr sz="1200">
              <a:solidFill>
                <a:schemeClr val="dk1"/>
              </a:solidFill>
              <a:latin typeface="Calibri"/>
              <a:ea typeface="Calibri"/>
              <a:cs typeface="Calibri"/>
              <a:sym typeface="Calibri"/>
            </a:endParaRPr>
          </a:p>
          <a:p>
            <a:pPr marL="171450" lvl="0" indent="-171450" algn="l" rtl="0">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Isso inclui, por exemplo, garantir que a expectativa de vida das pessoas com deficiência não seja reduzida e evitar mortes evitáveis devido à falta de acesso a serviços ou outras circunstâncias. </a:t>
            </a:r>
            <a:endParaRPr/>
          </a:p>
          <a:p>
            <a:pPr marL="171450" lvl="0" indent="-95250" algn="l" rtl="0">
              <a:spcBef>
                <a:spcPts val="0"/>
              </a:spcBef>
              <a:spcAft>
                <a:spcPts val="0"/>
              </a:spcAft>
              <a:buClr>
                <a:schemeClr val="dk1"/>
              </a:buClr>
              <a:buSzPts val="1200"/>
              <a:buFont typeface="Arial"/>
              <a:buNone/>
            </a:pPr>
            <a:endParaRPr sz="1200">
              <a:solidFill>
                <a:schemeClr val="dk1"/>
              </a:solidFill>
              <a:latin typeface="Calibri"/>
              <a:ea typeface="Calibri"/>
              <a:cs typeface="Calibri"/>
              <a:sym typeface="Calibri"/>
            </a:endParaRPr>
          </a:p>
          <a:p>
            <a:pPr marL="171450" lvl="0" indent="-171450" algn="l" rtl="0">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Em muitos países, as condições em instituições ou outras casas residenciais de longa permanência podem ser muito precárias </a:t>
            </a:r>
            <a:endParaRPr/>
          </a:p>
          <a:p>
            <a:pPr marL="628650" lvl="1" indent="-171450" algn="l" rtl="0">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(alimentação inadequada, falta de ar fresco, padrões de higiene insuficientes, efeitos adversos de medicamentos, uso excessivo de medicação que inclui a prescrição de vários medicamentos com potencial de interação, falta de acesso a serviços gerais de saúde). </a:t>
            </a:r>
            <a:endParaRPr/>
          </a:p>
          <a:p>
            <a:pPr marL="171450" lvl="0" indent="-95250" algn="l" rtl="0">
              <a:spcBef>
                <a:spcPts val="0"/>
              </a:spcBef>
              <a:spcAft>
                <a:spcPts val="0"/>
              </a:spcAft>
              <a:buClr>
                <a:schemeClr val="dk1"/>
              </a:buClr>
              <a:buSzPts val="1200"/>
              <a:buFont typeface="Arial"/>
              <a:buNone/>
            </a:pPr>
            <a:endParaRPr sz="1200">
              <a:solidFill>
                <a:schemeClr val="dk1"/>
              </a:solidFill>
              <a:latin typeface="Calibri"/>
              <a:ea typeface="Calibri"/>
              <a:cs typeface="Calibri"/>
              <a:sym typeface="Calibri"/>
            </a:endParaRPr>
          </a:p>
          <a:p>
            <a:pPr marL="171450" lvl="0" indent="-171450" algn="l" rtl="0">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Isso tem consequências extremamente negativas para a expectativa de vida das pessoas e pode violar seu direito à vida. </a:t>
            </a:r>
            <a:endParaRPr/>
          </a:p>
          <a:p>
            <a:pPr marL="0" lvl="0" indent="0" algn="l" rtl="0">
              <a:spcBef>
                <a:spcPts val="0"/>
              </a:spcBef>
              <a:spcAft>
                <a:spcPts val="0"/>
              </a:spcAft>
              <a:buNone/>
            </a:pPr>
            <a:endParaRPr sz="1100"/>
          </a:p>
        </p:txBody>
      </p:sp>
      <p:sp>
        <p:nvSpPr>
          <p:cNvPr id="669" name="Google Shape;669;p77:notes"/>
          <p:cNvSpPr txBox="1">
            <a:spLocks noGrp="1"/>
          </p:cNvSpPr>
          <p:nvPr>
            <p:ph type="sldNum" idx="12"/>
          </p:nvPr>
        </p:nvSpPr>
        <p:spPr>
          <a:xfrm>
            <a:off x="3856737" y="9442154"/>
            <a:ext cx="2950475" cy="49877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77</a:t>
            </a:fld>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4"/>
        <p:cNvGrpSpPr/>
        <p:nvPr/>
      </p:nvGrpSpPr>
      <p:grpSpPr>
        <a:xfrm>
          <a:off x="0" y="0"/>
          <a:ext cx="0" cy="0"/>
          <a:chOff x="0" y="0"/>
          <a:chExt cx="0" cy="0"/>
        </a:xfrm>
      </p:grpSpPr>
      <p:sp>
        <p:nvSpPr>
          <p:cNvPr id="675" name="Google Shape;675;p78:notes"/>
          <p:cNvSpPr>
            <a:spLocks noGrp="1" noRot="1" noChangeAspect="1"/>
          </p:cNvSpPr>
          <p:nvPr>
            <p:ph type="sldImg" idx="2"/>
          </p:nvPr>
        </p:nvSpPr>
        <p:spPr>
          <a:xfrm>
            <a:off x="423863" y="1243013"/>
            <a:ext cx="5961062"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76" name="Google Shape;676;p78:notes"/>
          <p:cNvSpPr txBox="1">
            <a:spLocks noGrp="1"/>
          </p:cNvSpPr>
          <p:nvPr>
            <p:ph type="body" idx="1"/>
          </p:nvPr>
        </p:nvSpPr>
        <p:spPr>
          <a:xfrm>
            <a:off x="680879" y="4784070"/>
            <a:ext cx="5447030" cy="406335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r>
              <a:rPr lang="en-GB" sz="1200" b="1" u="sng">
                <a:solidFill>
                  <a:schemeClr val="dk1"/>
                </a:solidFill>
                <a:latin typeface="Calibri"/>
                <a:ea typeface="Calibri"/>
                <a:cs typeface="Calibri"/>
                <a:sym typeface="Calibri"/>
              </a:rPr>
              <a:t>Artigo 11: Situações de risco e emergências humanitárias </a:t>
            </a:r>
            <a:endParaRPr sz="1200" b="1">
              <a:solidFill>
                <a:schemeClr val="dk1"/>
              </a:solidFill>
              <a:latin typeface="Calibri"/>
              <a:ea typeface="Calibri"/>
              <a:cs typeface="Calibri"/>
              <a:sym typeface="Calibri"/>
            </a:endParaRPr>
          </a:p>
          <a:p>
            <a:pPr marL="0" lvl="0" indent="0" algn="l" rtl="0">
              <a:spcBef>
                <a:spcPts val="0"/>
              </a:spcBef>
              <a:spcAft>
                <a:spcPts val="0"/>
              </a:spcAft>
              <a:buNone/>
            </a:pPr>
            <a:r>
              <a:rPr lang="en-GB" sz="1200">
                <a:solidFill>
                  <a:schemeClr val="dk1"/>
                </a:solidFill>
                <a:latin typeface="Calibri"/>
                <a:ea typeface="Calibri"/>
                <a:cs typeface="Calibri"/>
                <a:sym typeface="Calibri"/>
              </a:rPr>
              <a:t>Durante uma emergência (por exemplo, conflito armado ou desastre natural, como um furacão), as pessoas com deficiência devem ser devidamente protegidas.23 </a:t>
            </a:r>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171450" lvl="0" indent="-171450" algn="l" rtl="0">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Frequentemente, durante emergências, as necessidades específicas das pessoas com deficiência não são levadas em consideração. Às vezes, elas são simplesmente negligenciadas e desconsideradas durante os esforços de socorro. Como consequência, as pessoas com deficiência têm maior probabilidade de morrer ou sofrer lesões. </a:t>
            </a:r>
            <a:endParaRPr/>
          </a:p>
          <a:p>
            <a:pPr marL="171450" lvl="0" indent="-171450" algn="l" rtl="0">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Durante as emergências, as pessoas internadas em serviços de saúde mental ou serviços sociais estão particularmente em risco. Às vezes, os funcionários podem fugir da área e abandonar os moradores. </a:t>
            </a:r>
            <a:endParaRPr/>
          </a:p>
          <a:p>
            <a:pPr marL="171450" lvl="0" indent="-171450" algn="l" rtl="0">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A preparação para emergências e desastres é tão importante quanto a sua gestão quando ocorrem e durante a reconstrução posterior. As necessidades específicas das pessoas com deficiência devem ser consideradas em cada etapa. </a:t>
            </a:r>
            <a:endParaRPr/>
          </a:p>
          <a:p>
            <a:pPr marL="171450" lvl="0" indent="-95250" algn="l" rtl="0">
              <a:spcBef>
                <a:spcPts val="0"/>
              </a:spcBef>
              <a:spcAft>
                <a:spcPts val="0"/>
              </a:spcAft>
              <a:buClr>
                <a:schemeClr val="dk1"/>
              </a:buClr>
              <a:buSzPts val="1200"/>
              <a:buFont typeface="Arial"/>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GB" sz="1200">
                <a:solidFill>
                  <a:schemeClr val="dk1"/>
                </a:solidFill>
                <a:latin typeface="Calibri"/>
                <a:ea typeface="Calibri"/>
                <a:cs typeface="Calibri"/>
                <a:sym typeface="Calibri"/>
              </a:rPr>
              <a:t>Pergunte ao grupo se algum esclarecimento é necessário neste momento da apresentação. </a:t>
            </a:r>
            <a:endParaRPr/>
          </a:p>
          <a:p>
            <a:pPr marL="0" lvl="0" indent="0" algn="l" rtl="0">
              <a:spcBef>
                <a:spcPts val="0"/>
              </a:spcBef>
              <a:spcAft>
                <a:spcPts val="0"/>
              </a:spcAft>
              <a:buNone/>
            </a:pPr>
            <a:endParaRPr/>
          </a:p>
        </p:txBody>
      </p:sp>
      <p:sp>
        <p:nvSpPr>
          <p:cNvPr id="677" name="Google Shape;677;p78:notes"/>
          <p:cNvSpPr txBox="1">
            <a:spLocks noGrp="1"/>
          </p:cNvSpPr>
          <p:nvPr>
            <p:ph type="sldNum" idx="12"/>
          </p:nvPr>
        </p:nvSpPr>
        <p:spPr>
          <a:xfrm>
            <a:off x="3856737" y="9442154"/>
            <a:ext cx="2950475" cy="49877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78</a:t>
            </a:fld>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2"/>
        <p:cNvGrpSpPr/>
        <p:nvPr/>
      </p:nvGrpSpPr>
      <p:grpSpPr>
        <a:xfrm>
          <a:off x="0" y="0"/>
          <a:ext cx="0" cy="0"/>
          <a:chOff x="0" y="0"/>
          <a:chExt cx="0" cy="0"/>
        </a:xfrm>
      </p:grpSpPr>
      <p:sp>
        <p:nvSpPr>
          <p:cNvPr id="683" name="Google Shape;683;p79:notes"/>
          <p:cNvSpPr>
            <a:spLocks noGrp="1" noRot="1" noChangeAspect="1"/>
          </p:cNvSpPr>
          <p:nvPr>
            <p:ph type="sldImg" idx="2"/>
          </p:nvPr>
        </p:nvSpPr>
        <p:spPr>
          <a:xfrm>
            <a:off x="1495425" y="795338"/>
            <a:ext cx="3975100" cy="22367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4" name="Google Shape;684;p79:notes"/>
          <p:cNvSpPr txBox="1">
            <a:spLocks noGrp="1"/>
          </p:cNvSpPr>
          <p:nvPr>
            <p:ph type="body" idx="1"/>
          </p:nvPr>
        </p:nvSpPr>
        <p:spPr>
          <a:xfrm>
            <a:off x="680879" y="3330210"/>
            <a:ext cx="5447030" cy="5442656"/>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200" b="1" u="sng">
                <a:solidFill>
                  <a:schemeClr val="dk1"/>
                </a:solidFill>
                <a:latin typeface="Calibri"/>
                <a:ea typeface="Calibri"/>
                <a:cs typeface="Calibri"/>
                <a:sym typeface="Calibri"/>
              </a:rPr>
              <a:t>Artigo 12: Reconhecimento igual perante a lei </a:t>
            </a:r>
            <a:endParaRPr sz="1200" b="1">
              <a:solidFill>
                <a:schemeClr val="dk1"/>
              </a:solidFill>
              <a:latin typeface="Calibri"/>
              <a:ea typeface="Calibri"/>
              <a:cs typeface="Calibri"/>
              <a:sym typeface="Calibri"/>
            </a:endParaRPr>
          </a:p>
          <a:p>
            <a:pPr marL="0" lvl="0" indent="0" algn="l" rtl="0">
              <a:spcBef>
                <a:spcPts val="0"/>
              </a:spcBef>
              <a:spcAft>
                <a:spcPts val="0"/>
              </a:spcAft>
              <a:buNone/>
            </a:pPr>
            <a:r>
              <a:rPr lang="en-GB" sz="1200">
                <a:solidFill>
                  <a:schemeClr val="dk1"/>
                </a:solidFill>
                <a:latin typeface="Calibri"/>
                <a:ea typeface="Calibri"/>
                <a:cs typeface="Calibri"/>
                <a:sym typeface="Calibri"/>
              </a:rPr>
              <a:t>As pessoas com deficiência têm direito a igual reconhecimento perante a lei. </a:t>
            </a:r>
            <a:endParaRPr/>
          </a:p>
          <a:p>
            <a:pPr marL="0" lvl="0" indent="0" algn="l" rtl="0">
              <a:spcBef>
                <a:spcPts val="0"/>
              </a:spcBef>
              <a:spcAft>
                <a:spcPts val="0"/>
              </a:spcAft>
              <a:buNone/>
            </a:pPr>
            <a:r>
              <a:rPr lang="en-GB" sz="1200">
                <a:solidFill>
                  <a:schemeClr val="dk1"/>
                </a:solidFill>
                <a:latin typeface="Calibri"/>
                <a:ea typeface="Calibri"/>
                <a:cs typeface="Calibri"/>
                <a:sym typeface="Calibri"/>
              </a:rPr>
              <a:t>O Artigo 12 afirma que as pessoas com deficiência têm o direito de tomar decisões e fazer escolhas por si mesmas. </a:t>
            </a:r>
            <a:endParaRPr/>
          </a:p>
          <a:p>
            <a:pPr marL="0" lvl="0" indent="0" algn="l" rtl="0">
              <a:spcBef>
                <a:spcPts val="0"/>
              </a:spcBef>
              <a:spcAft>
                <a:spcPts val="0"/>
              </a:spcAft>
              <a:buNone/>
            </a:pPr>
            <a:r>
              <a:rPr lang="en-GB" sz="1200">
                <a:solidFill>
                  <a:schemeClr val="dk1"/>
                </a:solidFill>
                <a:latin typeface="Calibri"/>
                <a:ea typeface="Calibri"/>
                <a:cs typeface="Calibri"/>
                <a:sym typeface="Calibri"/>
              </a:rPr>
              <a:t>Isso é chamado de </a:t>
            </a:r>
            <a:r>
              <a:rPr lang="en-GB" sz="1200" b="1" u="sng">
                <a:solidFill>
                  <a:schemeClr val="dk1"/>
                </a:solidFill>
                <a:latin typeface="Calibri"/>
                <a:ea typeface="Calibri"/>
                <a:cs typeface="Calibri"/>
                <a:sym typeface="Calibri"/>
              </a:rPr>
              <a:t>direito à capacidade legal</a:t>
            </a:r>
            <a:r>
              <a:rPr lang="en-GB" sz="1200" b="1">
                <a:solidFill>
                  <a:schemeClr val="dk1"/>
                </a:solidFill>
                <a:latin typeface="Calibri"/>
                <a:ea typeface="Calibri"/>
                <a:cs typeface="Calibri"/>
                <a:sym typeface="Calibri"/>
              </a:rPr>
              <a:t>. </a:t>
            </a:r>
            <a:endParaRPr/>
          </a:p>
          <a:p>
            <a:pPr marL="0" lvl="0" indent="0" algn="l" rtl="0">
              <a:spcBef>
                <a:spcPts val="0"/>
              </a:spcBef>
              <a:spcAft>
                <a:spcPts val="0"/>
              </a:spcAft>
              <a:buNone/>
            </a:pPr>
            <a:r>
              <a:rPr lang="en-GB" sz="1200">
                <a:solidFill>
                  <a:schemeClr val="dk1"/>
                </a:solidFill>
                <a:latin typeface="Calibri"/>
                <a:ea typeface="Calibri"/>
                <a:cs typeface="Calibri"/>
                <a:sym typeface="Calibri"/>
              </a:rPr>
              <a:t>Este artigo também reconhece que, quando é desafiador para as pessoas tomarem decisões por conta própria, elas têm o direito de receber apoio, se assim o desejarem. </a:t>
            </a:r>
            <a:endParaRPr/>
          </a:p>
          <a:p>
            <a:pPr marL="0" lvl="0" indent="0" algn="l" rtl="0">
              <a:spcBef>
                <a:spcPts val="0"/>
              </a:spcBef>
              <a:spcAft>
                <a:spcPts val="0"/>
              </a:spcAft>
              <a:buNone/>
            </a:pPr>
            <a:r>
              <a:rPr lang="en-GB" sz="1200">
                <a:solidFill>
                  <a:schemeClr val="dk1"/>
                </a:solidFill>
                <a:latin typeface="Calibri"/>
                <a:ea typeface="Calibri"/>
                <a:cs typeface="Calibri"/>
                <a:sym typeface="Calibri"/>
              </a:rPr>
              <a:t>Devem existir mecanismos para garantir que as pessoas não sejam abusadas por seus apoiadores e que suas vontades e preferências sejam sempre respeitadas. </a:t>
            </a:r>
            <a:endParaRPr/>
          </a:p>
          <a:p>
            <a:pPr marL="0" lvl="0" indent="0" algn="l" rtl="0">
              <a:spcBef>
                <a:spcPts val="0"/>
              </a:spcBef>
              <a:spcAft>
                <a:spcPts val="0"/>
              </a:spcAft>
              <a:buNone/>
            </a:pPr>
            <a:r>
              <a:rPr lang="en-GB" sz="1200">
                <a:solidFill>
                  <a:schemeClr val="dk1"/>
                </a:solidFill>
                <a:latin typeface="Calibri"/>
                <a:ea typeface="Calibri"/>
                <a:cs typeface="Calibri"/>
                <a:sym typeface="Calibri"/>
              </a:rPr>
              <a:t>O Artigo 12 afirma, em particular, que as pessoas com deficiência têm o direito de possuir ou herdar bens, controlar seus próprios negócios financeiros, ter acesso a créditos financeiros e não devem ser arbitrariamente privadas de seus bens. </a:t>
            </a:r>
            <a:endParaRPr/>
          </a:p>
          <a:p>
            <a:pPr marL="0" lvl="0" indent="0" algn="l" rtl="0">
              <a:spcBef>
                <a:spcPts val="0"/>
              </a:spcBef>
              <a:spcAft>
                <a:spcPts val="0"/>
              </a:spcAft>
              <a:buNone/>
            </a:pPr>
            <a:r>
              <a:rPr lang="en-GB" sz="1200">
                <a:solidFill>
                  <a:schemeClr val="dk1"/>
                </a:solidFill>
                <a:latin typeface="Calibri"/>
                <a:ea typeface="Calibri"/>
                <a:cs typeface="Calibri"/>
                <a:sym typeface="Calibri"/>
              </a:rPr>
              <a:t>Informe aos participantes que este é um artigo fundamental da Convenção. Será explorado com maior profundidade posteriormente neste módulo e também no módulo </a:t>
            </a:r>
            <a:r>
              <a:rPr lang="en-GB" sz="1200" i="1">
                <a:solidFill>
                  <a:schemeClr val="dk1"/>
                </a:solidFill>
                <a:latin typeface="Calibri"/>
                <a:ea typeface="Calibri"/>
                <a:cs typeface="Calibri"/>
                <a:sym typeface="Calibri"/>
              </a:rPr>
              <a:t>Capacidade legal e direito de decidir </a:t>
            </a:r>
            <a:r>
              <a:rPr lang="en-GB" sz="1200">
                <a:solidFill>
                  <a:schemeClr val="dk1"/>
                </a:solidFill>
                <a:latin typeface="Calibri"/>
                <a:ea typeface="Calibri"/>
                <a:cs typeface="Calibri"/>
                <a:sym typeface="Calibri"/>
              </a:rPr>
              <a:t>e no módulo especializado </a:t>
            </a:r>
            <a:r>
              <a:rPr lang="en-GB" sz="1200" i="1">
                <a:solidFill>
                  <a:schemeClr val="dk1"/>
                </a:solidFill>
                <a:latin typeface="Calibri"/>
                <a:ea typeface="Calibri"/>
                <a:cs typeface="Calibri"/>
                <a:sym typeface="Calibri"/>
              </a:rPr>
              <a:t>Tomada de decisão apoiada e planejamento antecipado. </a:t>
            </a:r>
            <a:endParaRPr/>
          </a:p>
          <a:p>
            <a:pPr marL="0" marR="60325" lvl="0" indent="0" algn="just" rtl="0">
              <a:lnSpc>
                <a:spcPct val="115000"/>
              </a:lnSpc>
              <a:spcBef>
                <a:spcPts val="0"/>
              </a:spcBef>
              <a:spcAft>
                <a:spcPts val="0"/>
              </a:spcAft>
              <a:buNone/>
            </a:pPr>
            <a:endParaRPr i="1">
              <a:latin typeface="Calibri"/>
              <a:ea typeface="Calibri"/>
              <a:cs typeface="Calibri"/>
              <a:sym typeface="Calibri"/>
            </a:endParaRPr>
          </a:p>
          <a:p>
            <a:pPr marL="0" lvl="0" indent="0" algn="l" rtl="0">
              <a:spcBef>
                <a:spcPts val="0"/>
              </a:spcBef>
              <a:spcAft>
                <a:spcPts val="0"/>
              </a:spcAft>
              <a:buNone/>
            </a:pPr>
            <a:endParaRPr/>
          </a:p>
        </p:txBody>
      </p:sp>
      <p:sp>
        <p:nvSpPr>
          <p:cNvPr id="685" name="Google Shape;685;p79:notes"/>
          <p:cNvSpPr txBox="1">
            <a:spLocks noGrp="1"/>
          </p:cNvSpPr>
          <p:nvPr>
            <p:ph type="sldNum" idx="12"/>
          </p:nvPr>
        </p:nvSpPr>
        <p:spPr>
          <a:xfrm>
            <a:off x="3856737" y="9442154"/>
            <a:ext cx="2950475" cy="49877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79</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8:notes"/>
          <p:cNvSpPr>
            <a:spLocks noGrp="1" noRot="1" noChangeAspect="1"/>
          </p:cNvSpPr>
          <p:nvPr>
            <p:ph type="sldImg" idx="2"/>
          </p:nvPr>
        </p:nvSpPr>
        <p:spPr>
          <a:xfrm>
            <a:off x="423863" y="1243013"/>
            <a:ext cx="5961062"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4" name="Google Shape;134;p8:notes"/>
          <p:cNvSpPr txBox="1">
            <a:spLocks noGrp="1"/>
          </p:cNvSpPr>
          <p:nvPr>
            <p:ph type="body" idx="1"/>
          </p:nvPr>
        </p:nvSpPr>
        <p:spPr>
          <a:xfrm>
            <a:off x="680879" y="4784070"/>
            <a:ext cx="5447030" cy="3914239"/>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b="1"/>
              <a:t>Tempo para este tema</a:t>
            </a:r>
            <a:endParaRPr/>
          </a:p>
          <a:p>
            <a:pPr marL="0" lvl="0" indent="0" algn="l" rtl="0">
              <a:spcBef>
                <a:spcPts val="0"/>
              </a:spcBef>
              <a:spcAft>
                <a:spcPts val="0"/>
              </a:spcAft>
              <a:buNone/>
            </a:pPr>
            <a:r>
              <a:rPr lang="en-GB"/>
              <a:t>Aproximadamente 2 horas.</a:t>
            </a:r>
            <a:endParaRPr/>
          </a:p>
          <a:p>
            <a:pPr marL="0" lvl="0" indent="0" algn="l" rtl="0">
              <a:spcBef>
                <a:spcPts val="0"/>
              </a:spcBef>
              <a:spcAft>
                <a:spcPts val="0"/>
              </a:spcAft>
              <a:buNone/>
            </a:pPr>
            <a:br>
              <a:rPr lang="en-GB"/>
            </a:br>
            <a:endParaRPr/>
          </a:p>
          <a:p>
            <a:pPr marL="0" lvl="0" indent="0" algn="l" rtl="0">
              <a:spcBef>
                <a:spcPts val="0"/>
              </a:spcBef>
              <a:spcAft>
                <a:spcPts val="0"/>
              </a:spcAft>
              <a:buNone/>
            </a:pPr>
            <a:r>
              <a:rPr lang="en-GB" b="1"/>
              <a:t>Tema 1: Entendendo a discriminação e a negação de direitos</a:t>
            </a:r>
            <a:endParaRPr/>
          </a:p>
          <a:p>
            <a:pPr marL="0" lvl="0" indent="0" algn="l" rtl="0">
              <a:spcBef>
                <a:spcPts val="0"/>
              </a:spcBef>
              <a:spcAft>
                <a:spcPts val="0"/>
              </a:spcAft>
              <a:buNone/>
            </a:pPr>
            <a:br>
              <a:rPr lang="en-GB"/>
            </a:br>
            <a:endParaRPr/>
          </a:p>
          <a:p>
            <a:pPr marL="0" lvl="0" indent="0" algn="l" rtl="0">
              <a:spcBef>
                <a:spcPts val="0"/>
              </a:spcBef>
              <a:spcAft>
                <a:spcPts val="0"/>
              </a:spcAft>
              <a:buNone/>
            </a:pPr>
            <a:r>
              <a:rPr lang="en-GB"/>
              <a:t>Este tema visa proporcionar aos participantes uma melhor compreensão da discriminação e da negação de direitos em relação às pessoas com deficiências psicossociais, intelectuais ou cognitivas.</a:t>
            </a:r>
            <a:endParaRPr/>
          </a:p>
          <a:p>
            <a:pPr marL="0" lvl="0" indent="0" algn="l" rtl="0">
              <a:spcBef>
                <a:spcPts val="0"/>
              </a:spcBef>
              <a:spcAft>
                <a:spcPts val="0"/>
              </a:spcAft>
              <a:buNone/>
            </a:pPr>
            <a:endParaRPr/>
          </a:p>
        </p:txBody>
      </p:sp>
      <p:sp>
        <p:nvSpPr>
          <p:cNvPr id="135" name="Google Shape;135;p8:notes"/>
          <p:cNvSpPr txBox="1">
            <a:spLocks noGrp="1"/>
          </p:cNvSpPr>
          <p:nvPr>
            <p:ph type="sldNum" idx="12"/>
          </p:nvPr>
        </p:nvSpPr>
        <p:spPr>
          <a:xfrm>
            <a:off x="3856737" y="9442154"/>
            <a:ext cx="2950475" cy="49877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8</a:t>
            </a:fld>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0"/>
        <p:cNvGrpSpPr/>
        <p:nvPr/>
      </p:nvGrpSpPr>
      <p:grpSpPr>
        <a:xfrm>
          <a:off x="0" y="0"/>
          <a:ext cx="0" cy="0"/>
          <a:chOff x="0" y="0"/>
          <a:chExt cx="0" cy="0"/>
        </a:xfrm>
      </p:grpSpPr>
      <p:sp>
        <p:nvSpPr>
          <p:cNvPr id="691" name="Google Shape;691;p80:notes"/>
          <p:cNvSpPr>
            <a:spLocks noGrp="1" noRot="1" noChangeAspect="1"/>
          </p:cNvSpPr>
          <p:nvPr>
            <p:ph type="sldImg" idx="2"/>
          </p:nvPr>
        </p:nvSpPr>
        <p:spPr>
          <a:xfrm>
            <a:off x="639763" y="496888"/>
            <a:ext cx="5527675" cy="31099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92" name="Google Shape;692;p80:notes"/>
          <p:cNvSpPr txBox="1">
            <a:spLocks noGrp="1"/>
          </p:cNvSpPr>
          <p:nvPr>
            <p:ph type="body" idx="1"/>
          </p:nvPr>
        </p:nvSpPr>
        <p:spPr>
          <a:xfrm>
            <a:off x="680091" y="3631200"/>
            <a:ext cx="5447030" cy="581095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200" b="1" u="sng">
                <a:solidFill>
                  <a:schemeClr val="dk1"/>
                </a:solidFill>
                <a:latin typeface="Calibri"/>
                <a:ea typeface="Calibri"/>
                <a:cs typeface="Calibri"/>
                <a:sym typeface="Calibri"/>
              </a:rPr>
              <a:t>Artigo 13: Acesso à justiça </a:t>
            </a:r>
            <a:endParaRPr sz="1200" b="1">
              <a:solidFill>
                <a:schemeClr val="dk1"/>
              </a:solidFill>
              <a:latin typeface="Calibri"/>
              <a:ea typeface="Calibri"/>
              <a:cs typeface="Calibri"/>
              <a:sym typeface="Calibri"/>
            </a:endParaRPr>
          </a:p>
          <a:p>
            <a:pPr marL="171450" lvl="0" indent="-171450" algn="l" rtl="0">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Quando as pessoas com deficiência exigem que a lei intervenha por elas, devem ter acesso justo e igual a advogados e tribunais. </a:t>
            </a:r>
            <a:endParaRPr/>
          </a:p>
          <a:p>
            <a:pPr marL="171450" lvl="0" indent="-171450" algn="l" rtl="0">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Apesar do fato de que as pessoas com deficiência frequentemente têm seus direitos violados, elas não têm ou têm muito poucas oportunidades de fazer uma denúncia sobre essa questão nos tribunais. </a:t>
            </a:r>
            <a:endParaRPr/>
          </a:p>
          <a:p>
            <a:pPr marL="628650" lvl="1" indent="-171450" algn="l" rtl="0">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Por exemplo: às vezes as pessoas não podem buscar reparação quando são vítimas de um crime porque são consideradas “não confiáveis”. </a:t>
            </a:r>
            <a:endParaRPr/>
          </a:p>
          <a:p>
            <a:pPr marL="628650" lvl="1" indent="-171450" algn="l" rtl="0">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As próprias leis podem constituir uma barreira ao acesso à justiça (por exemplo, quando as leis nacionais permitem a privação da capacidade legal, muitas pessoas sob tutela não podem apresentar uma ação judicial, apenas o seu tutor pode fazê-lo; </a:t>
            </a:r>
            <a:endParaRPr/>
          </a:p>
          <a:p>
            <a:pPr marL="628650" lvl="1" indent="-171450" algn="l" rtl="0">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As pessoas que estão involuntariamente internadas em instituições de saúde mental ou de assistência social podem estar impossibilitadas ou limitadas em apresentar uma queixa perante os tribunais). </a:t>
            </a:r>
            <a:endParaRPr/>
          </a:p>
          <a:p>
            <a:pPr marL="171450" lvl="0" indent="-171450" algn="l" rtl="0">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A CDPD exige que os países permitam que as pessoas com deficiência tenham acesso aos mecanismos de justiça em igualdade de condições com os demais. Se necessário, elas devem poder receber apoio para acessar esses mecanismos. </a:t>
            </a:r>
            <a:endParaRPr/>
          </a:p>
          <a:p>
            <a:pPr marL="628650" lvl="1" indent="-171450" algn="l" rtl="0">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Os países também são responsáveis por treinar as pessoas sobre como prestar serviços jurídicos para pessoas com deficiência de forma eficaz. </a:t>
            </a:r>
            <a:endParaRPr/>
          </a:p>
          <a:p>
            <a:pPr marL="171450" lvl="0" indent="-171450" algn="l" rtl="0">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É importante observar que os órgãos jurisdicionais e os tribunais dos países precisam reconhecer todas as implicações dos direitos da CDPD para garantir que as pessoas com deficiência possam obter reparação quando esses direitos forem violados. </a:t>
            </a:r>
            <a:endParaRPr/>
          </a:p>
          <a:p>
            <a:pPr marL="171450" marR="60325" lvl="0" indent="-95250" algn="just" rtl="0">
              <a:lnSpc>
                <a:spcPct val="115000"/>
              </a:lnSpc>
              <a:spcBef>
                <a:spcPts val="0"/>
              </a:spcBef>
              <a:spcAft>
                <a:spcPts val="0"/>
              </a:spcAft>
              <a:buClr>
                <a:schemeClr val="dk1"/>
              </a:buClr>
              <a:buSzPts val="1200"/>
              <a:buFont typeface="Arial"/>
              <a:buNone/>
            </a:pPr>
            <a:endParaRPr>
              <a:latin typeface="Calibri"/>
              <a:ea typeface="Calibri"/>
              <a:cs typeface="Calibri"/>
              <a:sym typeface="Calibri"/>
            </a:endParaRPr>
          </a:p>
          <a:p>
            <a:pPr marL="0" lvl="0" indent="0" algn="l" rtl="0">
              <a:spcBef>
                <a:spcPts val="0"/>
              </a:spcBef>
              <a:spcAft>
                <a:spcPts val="0"/>
              </a:spcAft>
              <a:buNone/>
            </a:pPr>
            <a:endParaRPr/>
          </a:p>
        </p:txBody>
      </p:sp>
      <p:sp>
        <p:nvSpPr>
          <p:cNvPr id="693" name="Google Shape;693;p80:notes"/>
          <p:cNvSpPr txBox="1">
            <a:spLocks noGrp="1"/>
          </p:cNvSpPr>
          <p:nvPr>
            <p:ph type="sldNum" idx="12"/>
          </p:nvPr>
        </p:nvSpPr>
        <p:spPr>
          <a:xfrm>
            <a:off x="3856737" y="9442154"/>
            <a:ext cx="2950475" cy="49877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80</a:t>
            </a:fld>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8"/>
        <p:cNvGrpSpPr/>
        <p:nvPr/>
      </p:nvGrpSpPr>
      <p:grpSpPr>
        <a:xfrm>
          <a:off x="0" y="0"/>
          <a:ext cx="0" cy="0"/>
          <a:chOff x="0" y="0"/>
          <a:chExt cx="0" cy="0"/>
        </a:xfrm>
      </p:grpSpPr>
      <p:sp>
        <p:nvSpPr>
          <p:cNvPr id="699" name="Google Shape;699;p81:notes"/>
          <p:cNvSpPr>
            <a:spLocks noGrp="1" noRot="1" noChangeAspect="1"/>
          </p:cNvSpPr>
          <p:nvPr>
            <p:ph type="sldImg" idx="2"/>
          </p:nvPr>
        </p:nvSpPr>
        <p:spPr>
          <a:xfrm>
            <a:off x="638175" y="496888"/>
            <a:ext cx="5530850" cy="3111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00" name="Google Shape;700;p81:notes"/>
          <p:cNvSpPr txBox="1">
            <a:spLocks noGrp="1"/>
          </p:cNvSpPr>
          <p:nvPr>
            <p:ph type="body" idx="1"/>
          </p:nvPr>
        </p:nvSpPr>
        <p:spPr>
          <a:xfrm>
            <a:off x="680879" y="3608763"/>
            <a:ext cx="5447030" cy="5833390"/>
          </a:xfrm>
          <a:prstGeom prst="rect">
            <a:avLst/>
          </a:prstGeom>
          <a:noFill/>
          <a:ln>
            <a:noFill/>
          </a:ln>
        </p:spPr>
        <p:txBody>
          <a:bodyPr spcFirstLastPara="1" wrap="square" lIns="91425" tIns="45700" rIns="91425" bIns="45700" anchor="t" anchorCtr="0">
            <a:noAutofit/>
          </a:bodyPr>
          <a:lstStyle/>
          <a:p>
            <a:pPr marL="171450" marR="60325" lvl="0" indent="-95250" algn="l" rtl="0">
              <a:spcBef>
                <a:spcPts val="0"/>
              </a:spcBef>
              <a:spcAft>
                <a:spcPts val="0"/>
              </a:spcAft>
              <a:buClr>
                <a:schemeClr val="dk1"/>
              </a:buClr>
              <a:buSzPts val="1200"/>
              <a:buFont typeface="Arial"/>
              <a:buNone/>
            </a:pPr>
            <a:endParaRPr>
              <a:latin typeface="Calibri"/>
              <a:ea typeface="Calibri"/>
              <a:cs typeface="Calibri"/>
              <a:sym typeface="Calibri"/>
            </a:endParaRPr>
          </a:p>
          <a:p>
            <a:pPr marL="0" lvl="0" indent="0" algn="l" rtl="0">
              <a:spcBef>
                <a:spcPts val="0"/>
              </a:spcBef>
              <a:spcAft>
                <a:spcPts val="0"/>
              </a:spcAft>
              <a:buNone/>
            </a:pPr>
            <a:r>
              <a:rPr lang="en-GB" sz="1200" b="1" u="sng">
                <a:solidFill>
                  <a:schemeClr val="dk1"/>
                </a:solidFill>
                <a:latin typeface="Calibri"/>
                <a:ea typeface="Calibri"/>
                <a:cs typeface="Calibri"/>
                <a:sym typeface="Calibri"/>
              </a:rPr>
              <a:t>Artigo 14: Liberdade e segurança da pessoa </a:t>
            </a:r>
            <a:endParaRPr sz="1200" b="1">
              <a:solidFill>
                <a:schemeClr val="dk1"/>
              </a:solidFill>
              <a:latin typeface="Calibri"/>
              <a:ea typeface="Calibri"/>
              <a:cs typeface="Calibri"/>
              <a:sym typeface="Calibri"/>
            </a:endParaRPr>
          </a:p>
          <a:p>
            <a:pPr marL="171450" lvl="0" indent="-171450" algn="l" rtl="0">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O Artigo 14 afirma que as pessoas com deficiência não devem ser privadas de sua liberdade de forma ilegal ou arbitrária. E a existência de uma deficiência em nenhum caso justifica a internação. </a:t>
            </a:r>
            <a:endParaRPr/>
          </a:p>
          <a:p>
            <a:pPr marL="171450" lvl="0" indent="-171450" algn="l" rtl="0">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Isso significa que pessoas com deficiências psicossociais, intelectuais ou cognitivas não podem ser internadas involuntariamente em serviços de saúde mental ou outras instalações como instituições, acampamentos de oração, galpões ou casas. </a:t>
            </a:r>
            <a:endParaRPr/>
          </a:p>
          <a:p>
            <a:pPr marL="171450" lvl="0" indent="-171450" algn="l" rtl="0">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A internação com base em uma deficiência diagnosticada ou percebida não é permitida, mesmo quando razões ou critérios adicionais são fornecidos para a internação, como “necessidade de tratamento”, “perigoso presumido” ou “falta de conhecimento”. </a:t>
            </a:r>
            <a:endParaRPr/>
          </a:p>
          <a:p>
            <a:pPr marL="171450" lvl="0" indent="-95250" algn="l" rtl="0">
              <a:spcBef>
                <a:spcPts val="0"/>
              </a:spcBef>
              <a:spcAft>
                <a:spcPts val="0"/>
              </a:spcAft>
              <a:buClr>
                <a:schemeClr val="dk1"/>
              </a:buClr>
              <a:buSzPts val="1200"/>
              <a:buFont typeface="Arial"/>
              <a:buNone/>
            </a:pPr>
            <a:endParaRPr sz="1200">
              <a:solidFill>
                <a:schemeClr val="dk1"/>
              </a:solidFill>
              <a:latin typeface="Calibri"/>
              <a:ea typeface="Calibri"/>
              <a:cs typeface="Calibri"/>
              <a:sym typeface="Calibri"/>
            </a:endParaRPr>
          </a:p>
          <a:p>
            <a:pPr marL="171450" lvl="0" indent="-171450" algn="l" rtl="0">
              <a:spcBef>
                <a:spcPts val="0"/>
              </a:spcBef>
              <a:spcAft>
                <a:spcPts val="0"/>
              </a:spcAft>
              <a:buClr>
                <a:schemeClr val="dk1"/>
              </a:buClr>
              <a:buSzPts val="1200"/>
              <a:buFont typeface="Noto Sans Symbols"/>
              <a:buChar char="⮚"/>
            </a:pPr>
            <a:r>
              <a:rPr lang="en-GB" sz="1200">
                <a:solidFill>
                  <a:schemeClr val="dk1"/>
                </a:solidFill>
                <a:latin typeface="Calibri"/>
                <a:ea typeface="Calibri"/>
                <a:cs typeface="Calibri"/>
                <a:sym typeface="Calibri"/>
              </a:rPr>
              <a:t>As leis em muitos países autorizam pessoas com deficiências psicossociais, intelectuais ou cognitivas a serem internadas com base em seu diagnóstico e periculosidade percebida. Isso ocorre apesar do fato de que outros grupos com maior risco de violência (por exemplo, membros de gangues, pessoas que abusam de álcool com histórico de violência doméstica) não podem ser internadas com base no risco de aumento da violência. </a:t>
            </a:r>
            <a:endParaRPr/>
          </a:p>
          <a:p>
            <a:pPr marL="171450" lvl="0" indent="-171450" algn="l" rtl="0">
              <a:spcBef>
                <a:spcPts val="0"/>
              </a:spcBef>
              <a:spcAft>
                <a:spcPts val="0"/>
              </a:spcAft>
              <a:buClr>
                <a:schemeClr val="dk1"/>
              </a:buClr>
              <a:buSzPts val="1200"/>
              <a:buFont typeface="Arial"/>
              <a:buChar char="•"/>
            </a:pPr>
            <a:br>
              <a:rPr lang="en-GB" sz="1200">
                <a:solidFill>
                  <a:schemeClr val="dk1"/>
                </a:solidFill>
                <a:latin typeface="Calibri"/>
                <a:ea typeface="Calibri"/>
                <a:cs typeface="Calibri"/>
                <a:sym typeface="Calibri"/>
              </a:rPr>
            </a:br>
            <a:endParaRPr sz="1200">
              <a:solidFill>
                <a:schemeClr val="dk1"/>
              </a:solidFill>
              <a:latin typeface="Calibri"/>
              <a:ea typeface="Calibri"/>
              <a:cs typeface="Calibri"/>
              <a:sym typeface="Calibri"/>
            </a:endParaRPr>
          </a:p>
          <a:p>
            <a:pPr marL="171450" lvl="0" indent="-171450" algn="l" rtl="0">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As pessoas com deficiência podem ser privadas de liberdade apenas pelas mesmas razões que qualquer outra pessoa (por exemplo, podem ser detidas na prisão se cometerem um crime), mas não podem ser detidas por razões que não levariam à detenção de pessoas </a:t>
            </a:r>
            <a:r>
              <a:rPr lang="en-GB" sz="1200" i="1">
                <a:solidFill>
                  <a:schemeClr val="dk1"/>
                </a:solidFill>
                <a:latin typeface="Calibri"/>
                <a:ea typeface="Calibri"/>
                <a:cs typeface="Calibri"/>
                <a:sym typeface="Calibri"/>
              </a:rPr>
              <a:t>sem</a:t>
            </a:r>
            <a:r>
              <a:rPr lang="en-GB" sz="1200">
                <a:solidFill>
                  <a:schemeClr val="dk1"/>
                </a:solidFill>
                <a:latin typeface="Calibri"/>
                <a:ea typeface="Calibri"/>
                <a:cs typeface="Calibri"/>
                <a:sym typeface="Calibri"/>
              </a:rPr>
              <a:t> deficiência. </a:t>
            </a:r>
            <a:endParaRPr/>
          </a:p>
          <a:p>
            <a:pPr marL="171450" marR="60325" lvl="0" indent="-95250" algn="l" rtl="0">
              <a:spcBef>
                <a:spcPts val="0"/>
              </a:spcBef>
              <a:spcAft>
                <a:spcPts val="0"/>
              </a:spcAft>
              <a:buClr>
                <a:schemeClr val="dk1"/>
              </a:buClr>
              <a:buSzPts val="1200"/>
              <a:buFont typeface="Arial"/>
              <a:buNone/>
            </a:pPr>
            <a:endParaRPr>
              <a:latin typeface="Calibri"/>
              <a:ea typeface="Calibri"/>
              <a:cs typeface="Calibri"/>
              <a:sym typeface="Calibri"/>
            </a:endParaRPr>
          </a:p>
          <a:p>
            <a:pPr marL="0" lvl="0" indent="0" algn="l" rtl="0">
              <a:spcBef>
                <a:spcPts val="0"/>
              </a:spcBef>
              <a:spcAft>
                <a:spcPts val="0"/>
              </a:spcAft>
              <a:buNone/>
            </a:pPr>
            <a:r>
              <a:rPr lang="en-GB" b="1">
                <a:latin typeface="Calibri"/>
                <a:ea typeface="Calibri"/>
                <a:cs typeface="Calibri"/>
                <a:sym typeface="Calibri"/>
              </a:rPr>
              <a:t> </a:t>
            </a:r>
            <a:endParaRPr>
              <a:latin typeface="Calibri"/>
              <a:ea typeface="Calibri"/>
              <a:cs typeface="Calibri"/>
              <a:sym typeface="Calibri"/>
            </a:endParaRPr>
          </a:p>
          <a:p>
            <a:pPr marL="0" lvl="0" indent="0" algn="l" rtl="0">
              <a:spcBef>
                <a:spcPts val="1000"/>
              </a:spcBef>
              <a:spcAft>
                <a:spcPts val="0"/>
              </a:spcAft>
              <a:buNone/>
            </a:pPr>
            <a:endParaRPr/>
          </a:p>
        </p:txBody>
      </p:sp>
      <p:sp>
        <p:nvSpPr>
          <p:cNvPr id="701" name="Google Shape;701;p81:notes"/>
          <p:cNvSpPr txBox="1">
            <a:spLocks noGrp="1"/>
          </p:cNvSpPr>
          <p:nvPr>
            <p:ph type="sldNum" idx="12"/>
          </p:nvPr>
        </p:nvSpPr>
        <p:spPr>
          <a:xfrm>
            <a:off x="3856737" y="9442154"/>
            <a:ext cx="2950475" cy="49877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81</a:t>
            </a:fld>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6"/>
        <p:cNvGrpSpPr/>
        <p:nvPr/>
      </p:nvGrpSpPr>
      <p:grpSpPr>
        <a:xfrm>
          <a:off x="0" y="0"/>
          <a:ext cx="0" cy="0"/>
          <a:chOff x="0" y="0"/>
          <a:chExt cx="0" cy="0"/>
        </a:xfrm>
      </p:grpSpPr>
      <p:sp>
        <p:nvSpPr>
          <p:cNvPr id="707" name="Google Shape;707;p82:notes"/>
          <p:cNvSpPr>
            <a:spLocks noGrp="1" noRot="1" noChangeAspect="1"/>
          </p:cNvSpPr>
          <p:nvPr>
            <p:ph type="sldImg" idx="2"/>
          </p:nvPr>
        </p:nvSpPr>
        <p:spPr>
          <a:xfrm>
            <a:off x="635000" y="1184275"/>
            <a:ext cx="5537200" cy="31162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08" name="Google Shape;708;p82:notes"/>
          <p:cNvSpPr txBox="1">
            <a:spLocks noGrp="1"/>
          </p:cNvSpPr>
          <p:nvPr>
            <p:ph type="body" idx="1"/>
          </p:nvPr>
        </p:nvSpPr>
        <p:spPr>
          <a:xfrm>
            <a:off x="680879" y="4585251"/>
            <a:ext cx="5447030" cy="485690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200" b="1" u="sng">
                <a:solidFill>
                  <a:schemeClr val="dk1"/>
                </a:solidFill>
                <a:latin typeface="Calibri"/>
                <a:ea typeface="Calibri"/>
                <a:cs typeface="Calibri"/>
                <a:sym typeface="Calibri"/>
              </a:rPr>
              <a:t>Artigo 15: Prevenção contra tortura ou tratamentos ou penas cruéis, desumanos ou degradantes </a:t>
            </a:r>
            <a:endParaRPr sz="1200" b="1">
              <a:solidFill>
                <a:schemeClr val="dk1"/>
              </a:solidFill>
              <a:latin typeface="Calibri"/>
              <a:ea typeface="Calibri"/>
              <a:cs typeface="Calibri"/>
              <a:sym typeface="Calibri"/>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171450" lvl="0" indent="-171450" algn="l" rtl="0">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As pessoas com deficiência não devem ser submetidas à tortura e outros tratamentos ou penas cruéis, desumanos ou degradantes. </a:t>
            </a:r>
            <a:endParaRPr/>
          </a:p>
          <a:p>
            <a:pPr marL="171450" marR="60325" lvl="0" indent="-95250" algn="just" rtl="0">
              <a:spcBef>
                <a:spcPts val="0"/>
              </a:spcBef>
              <a:spcAft>
                <a:spcPts val="0"/>
              </a:spcAft>
              <a:buClr>
                <a:schemeClr val="dk1"/>
              </a:buClr>
              <a:buSzPts val="1200"/>
              <a:buFont typeface="Arial"/>
              <a:buNone/>
            </a:pPr>
            <a:endParaRPr>
              <a:latin typeface="Calibri"/>
              <a:ea typeface="Calibri"/>
              <a:cs typeface="Calibri"/>
              <a:sym typeface="Calibri"/>
            </a:endParaRPr>
          </a:p>
          <a:p>
            <a:pPr marL="171450" lvl="0" indent="-171450" algn="l" rtl="0">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É importante notar que especialistas das Nações Unidas afirmaram que práticas coercitivas no contexto da saúde mental – como tratamento forçado, isolamento e contenção, terapia eletroconvulsiva (ECT) e psicocirurgia sem consentimento informado – podem ser consideradas como uma forma de tortura e maus tratos </a:t>
            </a:r>
            <a:r>
              <a:rPr lang="en-GB" i="1">
                <a:latin typeface="Calibri"/>
                <a:ea typeface="Calibri"/>
                <a:cs typeface="Calibri"/>
                <a:sym typeface="Calibri"/>
              </a:rPr>
              <a:t>(</a:t>
            </a:r>
            <a:r>
              <a:rPr lang="en-GB" i="1" u="sng">
                <a:solidFill>
                  <a:schemeClr val="hlink"/>
                </a:solidFill>
                <a:latin typeface="Calibri"/>
                <a:ea typeface="Calibri"/>
                <a:cs typeface="Calibri"/>
                <a:sym typeface="Calibri"/>
                <a:hlinkClick r:id="rId3"/>
              </a:rPr>
              <a:t>12</a:t>
            </a:r>
            <a:r>
              <a:rPr lang="en-GB" i="1">
                <a:latin typeface="Calibri"/>
                <a:ea typeface="Calibri"/>
                <a:cs typeface="Calibri"/>
                <a:sym typeface="Calibri"/>
              </a:rPr>
              <a:t>), (</a:t>
            </a:r>
            <a:r>
              <a:rPr lang="en-GB" i="1" u="sng">
                <a:solidFill>
                  <a:schemeClr val="hlink"/>
                </a:solidFill>
                <a:latin typeface="Calibri"/>
                <a:ea typeface="Calibri"/>
                <a:cs typeface="Calibri"/>
                <a:sym typeface="Calibri"/>
                <a:hlinkClick r:id="rId4"/>
              </a:rPr>
              <a:t>13</a:t>
            </a:r>
            <a:r>
              <a:rPr lang="en-GB" i="1">
                <a:latin typeface="Calibri"/>
                <a:ea typeface="Calibri"/>
                <a:cs typeface="Calibri"/>
                <a:sym typeface="Calibri"/>
              </a:rPr>
              <a:t>),(</a:t>
            </a:r>
            <a:r>
              <a:rPr lang="en-GB" i="1" u="sng">
                <a:solidFill>
                  <a:schemeClr val="hlink"/>
                </a:solidFill>
                <a:latin typeface="Calibri"/>
                <a:ea typeface="Calibri"/>
                <a:cs typeface="Calibri"/>
                <a:sym typeface="Calibri"/>
                <a:hlinkClick r:id="rId5"/>
              </a:rPr>
              <a:t>14</a:t>
            </a:r>
            <a:r>
              <a:rPr lang="en-GB" i="1">
                <a:latin typeface="Calibri"/>
                <a:ea typeface="Calibri"/>
                <a:cs typeface="Calibri"/>
                <a:sym typeface="Calibri"/>
              </a:rPr>
              <a:t>),(</a:t>
            </a:r>
            <a:r>
              <a:rPr lang="en-GB" i="1" u="sng">
                <a:solidFill>
                  <a:schemeClr val="hlink"/>
                </a:solidFill>
                <a:latin typeface="Calibri"/>
                <a:ea typeface="Calibri"/>
                <a:cs typeface="Calibri"/>
                <a:sym typeface="Calibri"/>
                <a:hlinkClick r:id="rId6"/>
              </a:rPr>
              <a:t>15</a:t>
            </a:r>
            <a:r>
              <a:rPr lang="en-GB" i="1">
                <a:latin typeface="Calibri"/>
                <a:ea typeface="Calibri"/>
                <a:cs typeface="Calibri"/>
                <a:sym typeface="Calibri"/>
              </a:rPr>
              <a:t>),(</a:t>
            </a:r>
            <a:r>
              <a:rPr lang="en-GB" i="1" u="sng">
                <a:solidFill>
                  <a:schemeClr val="hlink"/>
                </a:solidFill>
                <a:latin typeface="Calibri"/>
                <a:ea typeface="Calibri"/>
                <a:cs typeface="Calibri"/>
                <a:sym typeface="Calibri"/>
                <a:hlinkClick r:id="rId7"/>
              </a:rPr>
              <a:t>16</a:t>
            </a:r>
            <a:r>
              <a:rPr lang="en-GB" i="1">
                <a:latin typeface="Calibri"/>
                <a:ea typeface="Calibri"/>
                <a:cs typeface="Calibri"/>
                <a:sym typeface="Calibri"/>
              </a:rPr>
              <a:t>)</a:t>
            </a:r>
            <a:r>
              <a:rPr lang="en-GB">
                <a:latin typeface="Calibri"/>
                <a:ea typeface="Calibri"/>
                <a:cs typeface="Calibri"/>
                <a:sym typeface="Calibri"/>
              </a:rPr>
              <a:t>. </a:t>
            </a:r>
            <a:endParaRPr>
              <a:latin typeface="Calibri"/>
              <a:ea typeface="Calibri"/>
              <a:cs typeface="Calibri"/>
              <a:sym typeface="Calibri"/>
            </a:endParaRPr>
          </a:p>
          <a:p>
            <a:pPr marL="0" marR="60325" lvl="0" indent="0" algn="just" rtl="0">
              <a:spcBef>
                <a:spcPts val="0"/>
              </a:spcBef>
              <a:spcAft>
                <a:spcPts val="0"/>
              </a:spcAft>
              <a:buNone/>
            </a:pPr>
            <a:r>
              <a:rPr lang="en-GB">
                <a:latin typeface="Calibri"/>
                <a:ea typeface="Calibri"/>
                <a:cs typeface="Calibri"/>
                <a:sym typeface="Calibri"/>
              </a:rPr>
              <a:t> </a:t>
            </a:r>
            <a:endParaRPr>
              <a:latin typeface="Calibri"/>
              <a:ea typeface="Calibri"/>
              <a:cs typeface="Calibri"/>
              <a:sym typeface="Calibri"/>
            </a:endParaRPr>
          </a:p>
          <a:p>
            <a:pPr marL="171450" lvl="0" indent="-171450" algn="l" rtl="0">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Além disso, as pessoas com deficiência não devem ser submetidas a experimentos médicos ou científicos, a menos que forneçam consentimento informado. Em outras palavras, elas podem participar de experimentação médica ou científica apenas quando fazem uma escolha explícita, voluntária e informada para isso. </a:t>
            </a:r>
            <a:endParaRPr/>
          </a:p>
          <a:p>
            <a:pPr marL="171450" lvl="0" indent="-95250" algn="l" rtl="0">
              <a:spcBef>
                <a:spcPts val="0"/>
              </a:spcBef>
              <a:spcAft>
                <a:spcPts val="0"/>
              </a:spcAft>
              <a:buClr>
                <a:schemeClr val="dk1"/>
              </a:buClr>
              <a:buSzPts val="1200"/>
              <a:buFont typeface="Arial"/>
              <a:buNone/>
            </a:pPr>
            <a:endParaRPr sz="1200">
              <a:solidFill>
                <a:schemeClr val="dk1"/>
              </a:solidFill>
              <a:latin typeface="Calibri"/>
              <a:ea typeface="Calibri"/>
              <a:cs typeface="Calibri"/>
              <a:sym typeface="Calibri"/>
            </a:endParaRPr>
          </a:p>
          <a:p>
            <a:pPr marL="171450" lvl="0" indent="-171450" algn="l" rtl="0">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Os países devem fazer todo o possível para prevenir a tortura ou o tratamento cruel, desumano ou degradante de pessoas com deficiência</a:t>
            </a:r>
            <a:endParaRPr/>
          </a:p>
          <a:p>
            <a:pPr marL="0" lvl="0" indent="0" algn="l" rtl="0">
              <a:spcBef>
                <a:spcPts val="0"/>
              </a:spcBef>
              <a:spcAft>
                <a:spcPts val="0"/>
              </a:spcAft>
              <a:buNone/>
            </a:pPr>
            <a:endParaRPr/>
          </a:p>
        </p:txBody>
      </p:sp>
      <p:sp>
        <p:nvSpPr>
          <p:cNvPr id="709" name="Google Shape;709;p82:notes"/>
          <p:cNvSpPr txBox="1">
            <a:spLocks noGrp="1"/>
          </p:cNvSpPr>
          <p:nvPr>
            <p:ph type="sldNum" idx="12"/>
          </p:nvPr>
        </p:nvSpPr>
        <p:spPr>
          <a:xfrm>
            <a:off x="3856737" y="9442154"/>
            <a:ext cx="2950475" cy="49877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82</a:t>
            </a:fld>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4"/>
        <p:cNvGrpSpPr/>
        <p:nvPr/>
      </p:nvGrpSpPr>
      <p:grpSpPr>
        <a:xfrm>
          <a:off x="0" y="0"/>
          <a:ext cx="0" cy="0"/>
          <a:chOff x="0" y="0"/>
          <a:chExt cx="0" cy="0"/>
        </a:xfrm>
      </p:grpSpPr>
      <p:sp>
        <p:nvSpPr>
          <p:cNvPr id="715" name="Google Shape;715;p83:notes"/>
          <p:cNvSpPr>
            <a:spLocks noGrp="1" noRot="1" noChangeAspect="1"/>
          </p:cNvSpPr>
          <p:nvPr>
            <p:ph type="sldImg" idx="2"/>
          </p:nvPr>
        </p:nvSpPr>
        <p:spPr>
          <a:xfrm>
            <a:off x="1951038" y="788988"/>
            <a:ext cx="2905125" cy="16351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6" name="Google Shape;716;p83:notes"/>
          <p:cNvSpPr txBox="1">
            <a:spLocks noGrp="1"/>
          </p:cNvSpPr>
          <p:nvPr>
            <p:ph type="body" idx="1"/>
          </p:nvPr>
        </p:nvSpPr>
        <p:spPr>
          <a:xfrm>
            <a:off x="680879" y="2746180"/>
            <a:ext cx="5447030" cy="5952129"/>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200" b="1" u="sng">
                <a:solidFill>
                  <a:schemeClr val="dk1"/>
                </a:solidFill>
                <a:latin typeface="Calibri"/>
                <a:ea typeface="Calibri"/>
                <a:cs typeface="Calibri"/>
                <a:sym typeface="Calibri"/>
              </a:rPr>
              <a:t>Artigo 16: Prevenção contra a exploração, a violência e o abuso </a:t>
            </a:r>
            <a:endParaRPr sz="1200" b="1">
              <a:solidFill>
                <a:schemeClr val="dk1"/>
              </a:solidFill>
              <a:latin typeface="Calibri"/>
              <a:ea typeface="Calibri"/>
              <a:cs typeface="Calibri"/>
              <a:sym typeface="Calibri"/>
            </a:endParaRPr>
          </a:p>
          <a:p>
            <a:pPr marL="0" lvl="0" indent="0" algn="l" rtl="0">
              <a:spcBef>
                <a:spcPts val="0"/>
              </a:spcBef>
              <a:spcAft>
                <a:spcPts val="0"/>
              </a:spcAft>
              <a:buNone/>
            </a:pPr>
            <a:r>
              <a:rPr lang="en-GB" sz="1200">
                <a:solidFill>
                  <a:schemeClr val="dk1"/>
                </a:solidFill>
                <a:latin typeface="Calibri"/>
                <a:ea typeface="Calibri"/>
                <a:cs typeface="Calibri"/>
                <a:sym typeface="Calibri"/>
              </a:rPr>
              <a:t>A exploração, a violência e o abuso podem assumir muitas formas e acontecer em todos os lugares. Ser espancado, ridicularizado, assediado, agredido sexualmente ou coagido a trabalhar sem remuneração justa são apenas alguns exemplos de abusos que as pessoas podem enfrentar. </a:t>
            </a:r>
            <a:endParaRPr/>
          </a:p>
          <a:p>
            <a:pPr marL="0" lvl="0" indent="0" algn="l" rtl="0">
              <a:spcBef>
                <a:spcPts val="0"/>
              </a:spcBef>
              <a:spcAft>
                <a:spcPts val="0"/>
              </a:spcAft>
              <a:buNone/>
            </a:pPr>
            <a:r>
              <a:rPr lang="en-GB" sz="1200">
                <a:solidFill>
                  <a:schemeClr val="dk1"/>
                </a:solidFill>
                <a:latin typeface="Calibri"/>
                <a:ea typeface="Calibri"/>
                <a:cs typeface="Calibri"/>
                <a:sym typeface="Calibri"/>
              </a:rPr>
              <a:t>De acordo com o Artigo 16: </a:t>
            </a:r>
            <a:endParaRPr/>
          </a:p>
          <a:p>
            <a:pPr marL="628650" lvl="1" indent="-171450" algn="l" rtl="0">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Os países devem criar leis e regras e tomar outras medidas necessárias para proteger as pessoas com deficiência da exploração, violência e abuso em casa e na comunidade. Devem prestar especial atenção às mulheres e crianças. </a:t>
            </a:r>
            <a:endParaRPr/>
          </a:p>
          <a:p>
            <a:pPr marL="628650" lvl="1" indent="-171450" algn="l" rtl="0">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Os países devem fornecer apoio e informações às pessoas com deficiência, suas famílias e cuidadores para reconhecer e denunciar a exploração, a violência e o abuso. </a:t>
            </a:r>
            <a:endParaRPr/>
          </a:p>
          <a:p>
            <a:pPr marL="628650" lvl="1" indent="-171450" algn="l" rtl="0">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Os países devem certificar-se de que os serviços para pessoas com deficiência sejam verificados, monitorados e investigados de forma regular e adequada para garantir que não ocorram abusos. </a:t>
            </a:r>
            <a:endParaRPr/>
          </a:p>
          <a:p>
            <a:pPr marL="628650" lvl="1" indent="-171450" algn="l" rtl="0">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Quando as pessoas com deficiência são vítimas de abusos, elas devem ser apoiadas para chamar a atenção para isso e tomar as medidas necessárias para denunciar o fato. Elas também devem receber o apoio necessário para se recuperar do evento. </a:t>
            </a:r>
            <a:endParaRPr/>
          </a:p>
          <a:p>
            <a:pPr marL="628650" lvl="1" indent="-171450" algn="l" rtl="0">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Os países devem certificar-se de que as queixas e sinais de abuso sejam identificados e investigados e que os agressores enfrentem acusações criminais. </a:t>
            </a:r>
            <a:br>
              <a:rPr lang="en-GB" sz="1200">
                <a:solidFill>
                  <a:schemeClr val="dk1"/>
                </a:solidFill>
                <a:latin typeface="Calibri"/>
                <a:ea typeface="Calibri"/>
                <a:cs typeface="Calibri"/>
                <a:sym typeface="Calibri"/>
              </a:rPr>
            </a:b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GB" sz="1200">
                <a:solidFill>
                  <a:schemeClr val="dk1"/>
                </a:solidFill>
                <a:latin typeface="Calibri"/>
                <a:ea typeface="Calibri"/>
                <a:cs typeface="Calibri"/>
                <a:sym typeface="Calibri"/>
              </a:rPr>
              <a:t>Esta questão dos abusos contra pessoas com deficiências psicossociais, intelectuais ou cognitivas será abordada mais adiante neste módulo, bem como no módulo </a:t>
            </a:r>
            <a:r>
              <a:rPr lang="en-GB" sz="1200" i="1">
                <a:solidFill>
                  <a:schemeClr val="dk1"/>
                </a:solidFill>
                <a:latin typeface="Calibri"/>
                <a:ea typeface="Calibri"/>
                <a:cs typeface="Calibri"/>
                <a:sym typeface="Calibri"/>
              </a:rPr>
              <a:t>Proteção contra coerção, violência e abuso. </a:t>
            </a:r>
            <a:endParaRPr/>
          </a:p>
        </p:txBody>
      </p:sp>
      <p:sp>
        <p:nvSpPr>
          <p:cNvPr id="717" name="Google Shape;717;p83:notes"/>
          <p:cNvSpPr txBox="1">
            <a:spLocks noGrp="1"/>
          </p:cNvSpPr>
          <p:nvPr>
            <p:ph type="sldNum" idx="12"/>
          </p:nvPr>
        </p:nvSpPr>
        <p:spPr>
          <a:xfrm>
            <a:off x="3856737" y="9442154"/>
            <a:ext cx="2950475" cy="49877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83</a:t>
            </a:fld>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2"/>
        <p:cNvGrpSpPr/>
        <p:nvPr/>
      </p:nvGrpSpPr>
      <p:grpSpPr>
        <a:xfrm>
          <a:off x="0" y="0"/>
          <a:ext cx="0" cy="0"/>
          <a:chOff x="0" y="0"/>
          <a:chExt cx="0" cy="0"/>
        </a:xfrm>
      </p:grpSpPr>
      <p:sp>
        <p:nvSpPr>
          <p:cNvPr id="723" name="Google Shape;723;p84:notes"/>
          <p:cNvSpPr>
            <a:spLocks noGrp="1" noRot="1" noChangeAspect="1"/>
          </p:cNvSpPr>
          <p:nvPr>
            <p:ph type="sldImg" idx="2"/>
          </p:nvPr>
        </p:nvSpPr>
        <p:spPr>
          <a:xfrm>
            <a:off x="423863" y="1243013"/>
            <a:ext cx="5961062"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24" name="Google Shape;724;p84:notes"/>
          <p:cNvSpPr txBox="1">
            <a:spLocks noGrp="1"/>
          </p:cNvSpPr>
          <p:nvPr>
            <p:ph type="body" idx="1"/>
          </p:nvPr>
        </p:nvSpPr>
        <p:spPr>
          <a:xfrm>
            <a:off x="680879" y="4784070"/>
            <a:ext cx="5447030" cy="3914239"/>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200" b="1" u="sng">
                <a:solidFill>
                  <a:schemeClr val="dk1"/>
                </a:solidFill>
                <a:latin typeface="Calibri"/>
                <a:ea typeface="Calibri"/>
                <a:cs typeface="Calibri"/>
                <a:sym typeface="Calibri"/>
              </a:rPr>
              <a:t>Artigo 17: Proteção da integridade da pessoa</a:t>
            </a:r>
            <a:r>
              <a:rPr lang="en-GB" sz="1200" u="sng">
                <a:solidFill>
                  <a:schemeClr val="dk1"/>
                </a:solidFill>
                <a:latin typeface="Calibri"/>
                <a:ea typeface="Calibri"/>
                <a:cs typeface="Calibri"/>
                <a:sym typeface="Calibri"/>
              </a:rPr>
              <a:t> </a:t>
            </a:r>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GB" sz="1200">
                <a:solidFill>
                  <a:schemeClr val="dk1"/>
                </a:solidFill>
                <a:latin typeface="Calibri"/>
                <a:ea typeface="Calibri"/>
                <a:cs typeface="Calibri"/>
                <a:sym typeface="Calibri"/>
              </a:rPr>
              <a:t>As pessoas com deficiência têm direito ao respeito pela sua integridade física e mental em igualdade de condições com as demais pessoas. </a:t>
            </a:r>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171450" lvl="0" indent="-171450" algn="l" rtl="0">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Isso significa que seu corpo e mente devem ser respeitados. </a:t>
            </a:r>
            <a:endParaRPr/>
          </a:p>
          <a:p>
            <a:pPr marL="171450" lvl="0" indent="-171450" algn="l" rtl="0">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Por exemplo, elas não devem ser torturadas, espancadas, estupradas ou abusadas de outra forma, não devem receber tratamento ou cirurgia sem seu consentimento, não devem ser esterilizadas contra sua vontade, etc. </a:t>
            </a:r>
            <a:endParaRPr/>
          </a:p>
          <a:p>
            <a:pPr marL="0" lvl="0" indent="0" algn="l" rtl="0">
              <a:spcBef>
                <a:spcPts val="0"/>
              </a:spcBef>
              <a:spcAft>
                <a:spcPts val="0"/>
              </a:spcAft>
              <a:buNone/>
            </a:pPr>
            <a:endParaRPr/>
          </a:p>
        </p:txBody>
      </p:sp>
      <p:sp>
        <p:nvSpPr>
          <p:cNvPr id="725" name="Google Shape;725;p84:notes"/>
          <p:cNvSpPr txBox="1">
            <a:spLocks noGrp="1"/>
          </p:cNvSpPr>
          <p:nvPr>
            <p:ph type="sldNum" idx="12"/>
          </p:nvPr>
        </p:nvSpPr>
        <p:spPr>
          <a:xfrm>
            <a:off x="3856737" y="9442154"/>
            <a:ext cx="2950475" cy="49877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84</a:t>
            </a:fld>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0"/>
        <p:cNvGrpSpPr/>
        <p:nvPr/>
      </p:nvGrpSpPr>
      <p:grpSpPr>
        <a:xfrm>
          <a:off x="0" y="0"/>
          <a:ext cx="0" cy="0"/>
          <a:chOff x="0" y="0"/>
          <a:chExt cx="0" cy="0"/>
        </a:xfrm>
      </p:grpSpPr>
      <p:sp>
        <p:nvSpPr>
          <p:cNvPr id="731" name="Google Shape;731;p85:notes"/>
          <p:cNvSpPr>
            <a:spLocks noGrp="1" noRot="1" noChangeAspect="1"/>
          </p:cNvSpPr>
          <p:nvPr>
            <p:ph type="sldImg" idx="2"/>
          </p:nvPr>
        </p:nvSpPr>
        <p:spPr>
          <a:xfrm>
            <a:off x="423863" y="1243013"/>
            <a:ext cx="5961062"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32" name="Google Shape;732;p85:notes"/>
          <p:cNvSpPr txBox="1">
            <a:spLocks noGrp="1"/>
          </p:cNvSpPr>
          <p:nvPr>
            <p:ph type="body" idx="1"/>
          </p:nvPr>
        </p:nvSpPr>
        <p:spPr>
          <a:xfrm>
            <a:off x="680879" y="4784070"/>
            <a:ext cx="5447030" cy="3914239"/>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r>
              <a:rPr lang="en-GB" sz="1200" b="1" u="sng">
                <a:solidFill>
                  <a:schemeClr val="dk1"/>
                </a:solidFill>
                <a:latin typeface="Calibri"/>
                <a:ea typeface="Calibri"/>
                <a:cs typeface="Calibri"/>
                <a:sym typeface="Calibri"/>
              </a:rPr>
              <a:t>Artigo 18: Liberdade de circulação e nacionalidade </a:t>
            </a:r>
            <a:endParaRPr/>
          </a:p>
          <a:p>
            <a:pPr marL="0" lvl="0" indent="0" algn="l" rtl="0">
              <a:spcBef>
                <a:spcPts val="0"/>
              </a:spcBef>
              <a:spcAft>
                <a:spcPts val="0"/>
              </a:spcAft>
              <a:buNone/>
            </a:pPr>
            <a:endParaRPr sz="1200" b="1">
              <a:solidFill>
                <a:schemeClr val="dk1"/>
              </a:solidFill>
              <a:latin typeface="Calibri"/>
              <a:ea typeface="Calibri"/>
              <a:cs typeface="Calibri"/>
              <a:sym typeface="Calibri"/>
            </a:endParaRPr>
          </a:p>
          <a:p>
            <a:pPr marL="171450" lvl="0" indent="-171450" algn="l" rtl="0">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De acordo com o Artigo 18, as pessoas com deficiência têm direito a: </a:t>
            </a:r>
            <a:endParaRPr/>
          </a:p>
          <a:p>
            <a:pPr marL="628650" lvl="1" indent="-95250" algn="l" rtl="0">
              <a:spcBef>
                <a:spcPts val="0"/>
              </a:spcBef>
              <a:spcAft>
                <a:spcPts val="0"/>
              </a:spcAft>
              <a:buClr>
                <a:schemeClr val="dk1"/>
              </a:buClr>
              <a:buSzPts val="1200"/>
              <a:buFont typeface="Arial"/>
              <a:buNone/>
            </a:pPr>
            <a:endParaRPr sz="1200">
              <a:solidFill>
                <a:schemeClr val="dk1"/>
              </a:solidFill>
              <a:latin typeface="Calibri"/>
              <a:ea typeface="Calibri"/>
              <a:cs typeface="Calibri"/>
              <a:sym typeface="Calibri"/>
            </a:endParaRPr>
          </a:p>
          <a:p>
            <a:pPr marL="628650" lvl="1" indent="-171450" algn="l" rtl="0">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liberdade de circulação; </a:t>
            </a:r>
            <a:endParaRPr/>
          </a:p>
          <a:p>
            <a:pPr marL="628650" lvl="1" indent="-171450" algn="l" rtl="0">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liberdade de escolher a sua residência; </a:t>
            </a:r>
            <a:endParaRPr/>
          </a:p>
          <a:p>
            <a:pPr marL="628650" lvl="1" indent="-171450" algn="l" rtl="0">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uma nacionalidade. </a:t>
            </a:r>
            <a:br>
              <a:rPr lang="en-GB" sz="1200">
                <a:solidFill>
                  <a:schemeClr val="dk1"/>
                </a:solidFill>
                <a:latin typeface="Calibri"/>
                <a:ea typeface="Calibri"/>
                <a:cs typeface="Calibri"/>
                <a:sym typeface="Calibri"/>
              </a:rPr>
            </a:br>
            <a:endParaRPr sz="1200">
              <a:solidFill>
                <a:schemeClr val="dk1"/>
              </a:solidFill>
              <a:latin typeface="Calibri"/>
              <a:ea typeface="Calibri"/>
              <a:cs typeface="Calibri"/>
              <a:sym typeface="Calibri"/>
            </a:endParaRPr>
          </a:p>
          <a:p>
            <a:pPr marL="171450" lvl="0" indent="-171450" algn="l" rtl="0">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As pessoas com deficiência são livres de ter passaporte e outros documentos de identidade, viajar para o exterior e retornar ao seu país e mudar de nacionalidade em igualdade de condições com as demais pessoas. Este direito não deve ser restringido com base em uma deficiência. Por exemplo, às vezes é negado às pessoas com deficiência realizar viagens ou acesso a um país porque há preocupações de que elas serão um fardo para o sistema de saúde e/ou social. Em consequência, lhes é negado o direito à liberdade de movimento.</a:t>
            </a:r>
            <a:endParaRPr/>
          </a:p>
          <a:p>
            <a:pPr marL="0" lvl="0" indent="0" algn="l" rtl="0">
              <a:spcBef>
                <a:spcPts val="0"/>
              </a:spcBef>
              <a:spcAft>
                <a:spcPts val="0"/>
              </a:spcAft>
              <a:buNone/>
            </a:pPr>
            <a:endParaRPr/>
          </a:p>
        </p:txBody>
      </p:sp>
      <p:sp>
        <p:nvSpPr>
          <p:cNvPr id="733" name="Google Shape;733;p85:notes"/>
          <p:cNvSpPr txBox="1">
            <a:spLocks noGrp="1"/>
          </p:cNvSpPr>
          <p:nvPr>
            <p:ph type="sldNum" idx="12"/>
          </p:nvPr>
        </p:nvSpPr>
        <p:spPr>
          <a:xfrm>
            <a:off x="3856737" y="9442154"/>
            <a:ext cx="2950475" cy="49877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85</a:t>
            </a:fld>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8"/>
        <p:cNvGrpSpPr/>
        <p:nvPr/>
      </p:nvGrpSpPr>
      <p:grpSpPr>
        <a:xfrm>
          <a:off x="0" y="0"/>
          <a:ext cx="0" cy="0"/>
          <a:chOff x="0" y="0"/>
          <a:chExt cx="0" cy="0"/>
        </a:xfrm>
      </p:grpSpPr>
      <p:sp>
        <p:nvSpPr>
          <p:cNvPr id="739" name="Google Shape;739;p86:notes"/>
          <p:cNvSpPr>
            <a:spLocks noGrp="1" noRot="1" noChangeAspect="1"/>
          </p:cNvSpPr>
          <p:nvPr>
            <p:ph type="sldImg" idx="2"/>
          </p:nvPr>
        </p:nvSpPr>
        <p:spPr>
          <a:xfrm>
            <a:off x="423863" y="1243013"/>
            <a:ext cx="5961062"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40" name="Google Shape;740;p86:notes"/>
          <p:cNvSpPr txBox="1">
            <a:spLocks noGrp="1"/>
          </p:cNvSpPr>
          <p:nvPr>
            <p:ph type="body" idx="1"/>
          </p:nvPr>
        </p:nvSpPr>
        <p:spPr>
          <a:xfrm>
            <a:off x="680879" y="4784070"/>
            <a:ext cx="5447030" cy="3914239"/>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200">
                <a:solidFill>
                  <a:schemeClr val="dk1"/>
                </a:solidFill>
                <a:latin typeface="Calibri"/>
                <a:ea typeface="Calibri"/>
                <a:cs typeface="Calibri"/>
                <a:sym typeface="Calibri"/>
              </a:rPr>
              <a:t>As crianças com deficiência devem ser particularmente protegidas. Elas devem: </a:t>
            </a:r>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171450" lvl="0" indent="-171450" algn="l" rtl="0">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ser registradas imediatamente após o nascimento; </a:t>
            </a:r>
            <a:endParaRPr/>
          </a:p>
          <a:p>
            <a:pPr marL="171450" lvl="0" indent="-171450" algn="l" rtl="0">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ter um nome; </a:t>
            </a:r>
            <a:endParaRPr/>
          </a:p>
          <a:p>
            <a:pPr marL="171450" lvl="0" indent="-171450" algn="l" rtl="0">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ter uma nacionalidade; e, </a:t>
            </a:r>
            <a:endParaRPr/>
          </a:p>
          <a:p>
            <a:pPr marL="171450" lvl="0" indent="-171450" algn="l" rtl="0">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na medida do possível, conhecer e ser cuidadas por seus pais. </a:t>
            </a:r>
            <a:br>
              <a:rPr lang="en-GB" sz="1200">
                <a:solidFill>
                  <a:schemeClr val="dk1"/>
                </a:solidFill>
                <a:latin typeface="Calibri"/>
                <a:ea typeface="Calibri"/>
                <a:cs typeface="Calibri"/>
                <a:sym typeface="Calibri"/>
              </a:rPr>
            </a:b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GB" sz="1200">
                <a:solidFill>
                  <a:schemeClr val="dk1"/>
                </a:solidFill>
                <a:latin typeface="Calibri"/>
                <a:ea typeface="Calibri"/>
                <a:cs typeface="Calibri"/>
                <a:sym typeface="Calibri"/>
              </a:rPr>
              <a:t>Isso é muito importante porque em alguns países os bebês nascidos com deficiência não são declarados às autoridades e são escondidos da sociedade. Quando crescem, por não terem existência legal, não podem frequentar a escola e têm acesso negado a muitos outros serviços e oportunidades. </a:t>
            </a:r>
            <a:endParaRPr/>
          </a:p>
          <a:p>
            <a:pPr marL="0" lvl="0" indent="0" algn="l" rtl="0">
              <a:spcBef>
                <a:spcPts val="0"/>
              </a:spcBef>
              <a:spcAft>
                <a:spcPts val="0"/>
              </a:spcAft>
              <a:buNone/>
            </a:pPr>
            <a:r>
              <a:rPr lang="en-GB" sz="1200">
                <a:solidFill>
                  <a:schemeClr val="dk1"/>
                </a:solidFill>
                <a:latin typeface="Calibri"/>
                <a:ea typeface="Calibri"/>
                <a:cs typeface="Calibri"/>
                <a:sym typeface="Calibri"/>
              </a:rPr>
              <a:t>Pergunte aos participantes se alguém deseja fazer perguntas ou esclarecer alguma coisa. </a:t>
            </a:r>
            <a:endParaRPr/>
          </a:p>
          <a:p>
            <a:pPr marL="0" lvl="0" indent="0" algn="l" rtl="0">
              <a:spcBef>
                <a:spcPts val="0"/>
              </a:spcBef>
              <a:spcAft>
                <a:spcPts val="0"/>
              </a:spcAft>
              <a:buNone/>
            </a:pPr>
            <a:endParaRPr/>
          </a:p>
        </p:txBody>
      </p:sp>
      <p:sp>
        <p:nvSpPr>
          <p:cNvPr id="741" name="Google Shape;741;p86:notes"/>
          <p:cNvSpPr txBox="1">
            <a:spLocks noGrp="1"/>
          </p:cNvSpPr>
          <p:nvPr>
            <p:ph type="sldNum" idx="12"/>
          </p:nvPr>
        </p:nvSpPr>
        <p:spPr>
          <a:xfrm>
            <a:off x="3856737" y="9442154"/>
            <a:ext cx="2950475" cy="49877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86</a:t>
            </a:fld>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6"/>
        <p:cNvGrpSpPr/>
        <p:nvPr/>
      </p:nvGrpSpPr>
      <p:grpSpPr>
        <a:xfrm>
          <a:off x="0" y="0"/>
          <a:ext cx="0" cy="0"/>
          <a:chOff x="0" y="0"/>
          <a:chExt cx="0" cy="0"/>
        </a:xfrm>
      </p:grpSpPr>
      <p:sp>
        <p:nvSpPr>
          <p:cNvPr id="747" name="Google Shape;747;p87:notes"/>
          <p:cNvSpPr>
            <a:spLocks noGrp="1" noRot="1" noChangeAspect="1"/>
          </p:cNvSpPr>
          <p:nvPr>
            <p:ph type="sldImg" idx="2"/>
          </p:nvPr>
        </p:nvSpPr>
        <p:spPr>
          <a:xfrm>
            <a:off x="781050" y="998538"/>
            <a:ext cx="5700713" cy="3206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48" name="Google Shape;748;p87:notes"/>
          <p:cNvSpPr txBox="1">
            <a:spLocks noGrp="1"/>
          </p:cNvSpPr>
          <p:nvPr>
            <p:ph type="body" idx="1"/>
          </p:nvPr>
        </p:nvSpPr>
        <p:spPr>
          <a:xfrm>
            <a:off x="907839" y="4486188"/>
            <a:ext cx="5447030" cy="249765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r>
              <a:rPr lang="en-GB" sz="1200" b="1" u="sng">
                <a:solidFill>
                  <a:schemeClr val="dk1"/>
                </a:solidFill>
                <a:latin typeface="Calibri"/>
                <a:ea typeface="Calibri"/>
                <a:cs typeface="Calibri"/>
                <a:sym typeface="Calibri"/>
              </a:rPr>
              <a:t>Artigo 19: Direito a viver de forma independente e a ser incluído na comunidade </a:t>
            </a:r>
            <a:endParaRPr sz="1200" b="1">
              <a:solidFill>
                <a:schemeClr val="dk1"/>
              </a:solidFill>
              <a:latin typeface="Calibri"/>
              <a:ea typeface="Calibri"/>
              <a:cs typeface="Calibri"/>
              <a:sym typeface="Calibri"/>
            </a:endParaRPr>
          </a:p>
          <a:p>
            <a:pPr marL="0" lvl="0" indent="0" algn="l" rtl="0">
              <a:spcBef>
                <a:spcPts val="0"/>
              </a:spcBef>
              <a:spcAft>
                <a:spcPts val="0"/>
              </a:spcAft>
              <a:buNone/>
            </a:pPr>
            <a:r>
              <a:rPr lang="en-GB" sz="1200">
                <a:solidFill>
                  <a:schemeClr val="dk1"/>
                </a:solidFill>
                <a:latin typeface="Calibri"/>
                <a:ea typeface="Calibri"/>
                <a:cs typeface="Calibri"/>
                <a:sym typeface="Calibri"/>
              </a:rPr>
              <a:t>Peça a um participante que leia o seguinte: </a:t>
            </a:r>
            <a:endParaRPr/>
          </a:p>
          <a:p>
            <a:pPr marL="0" lvl="0" indent="0" algn="l" rtl="0">
              <a:spcBef>
                <a:spcPts val="0"/>
              </a:spcBef>
              <a:spcAft>
                <a:spcPts val="0"/>
              </a:spcAft>
              <a:buNone/>
            </a:pPr>
            <a:r>
              <a:rPr lang="en-GB" sz="1200">
                <a:solidFill>
                  <a:schemeClr val="dk1"/>
                </a:solidFill>
                <a:latin typeface="Calibri"/>
                <a:ea typeface="Calibri"/>
                <a:cs typeface="Calibri"/>
                <a:sym typeface="Calibri"/>
              </a:rPr>
              <a:t>As pessoas com deficiência têm direito a: </a:t>
            </a:r>
            <a:endParaRPr/>
          </a:p>
          <a:p>
            <a:pPr marL="171450" lvl="0" indent="-171450" algn="l" rtl="0">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viver na comunidade; </a:t>
            </a:r>
            <a:endParaRPr/>
          </a:p>
          <a:p>
            <a:pPr marL="171450" lvl="0" indent="-171450" algn="l" rtl="0">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ser incluídas na comunidade; </a:t>
            </a:r>
            <a:endParaRPr/>
          </a:p>
          <a:p>
            <a:pPr marL="171450" lvl="0" indent="-171450" algn="l" rtl="0">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participar na comunidade. </a:t>
            </a:r>
            <a:endParaRPr/>
          </a:p>
          <a:p>
            <a:pPr marL="0" lvl="0" indent="0" algn="l" rtl="0">
              <a:spcBef>
                <a:spcPts val="0"/>
              </a:spcBef>
              <a:spcAft>
                <a:spcPts val="0"/>
              </a:spcAft>
              <a:buNone/>
            </a:pPr>
            <a:endParaRPr/>
          </a:p>
        </p:txBody>
      </p:sp>
      <p:sp>
        <p:nvSpPr>
          <p:cNvPr id="749" name="Google Shape;749;p87:notes"/>
          <p:cNvSpPr txBox="1">
            <a:spLocks noGrp="1"/>
          </p:cNvSpPr>
          <p:nvPr>
            <p:ph type="sldNum" idx="12"/>
          </p:nvPr>
        </p:nvSpPr>
        <p:spPr>
          <a:xfrm>
            <a:off x="3856737" y="9442154"/>
            <a:ext cx="2950475" cy="49877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87</a:t>
            </a:fld>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4"/>
        <p:cNvGrpSpPr/>
        <p:nvPr/>
      </p:nvGrpSpPr>
      <p:grpSpPr>
        <a:xfrm>
          <a:off x="0" y="0"/>
          <a:ext cx="0" cy="0"/>
          <a:chOff x="0" y="0"/>
          <a:chExt cx="0" cy="0"/>
        </a:xfrm>
      </p:grpSpPr>
      <p:sp>
        <p:nvSpPr>
          <p:cNvPr id="755" name="Google Shape;755;p88:notes"/>
          <p:cNvSpPr>
            <a:spLocks noGrp="1" noRot="1" noChangeAspect="1"/>
          </p:cNvSpPr>
          <p:nvPr>
            <p:ph type="sldImg" idx="2"/>
          </p:nvPr>
        </p:nvSpPr>
        <p:spPr>
          <a:xfrm>
            <a:off x="423863" y="1243013"/>
            <a:ext cx="5961062"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56" name="Google Shape;756;p88:notes"/>
          <p:cNvSpPr txBox="1">
            <a:spLocks noGrp="1"/>
          </p:cNvSpPr>
          <p:nvPr>
            <p:ph type="body" idx="1"/>
          </p:nvPr>
        </p:nvSpPr>
        <p:spPr>
          <a:xfrm>
            <a:off x="680879" y="4784070"/>
            <a:ext cx="5447030" cy="412548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200">
                <a:solidFill>
                  <a:schemeClr val="dk1"/>
                </a:solidFill>
                <a:latin typeface="Calibri"/>
                <a:ea typeface="Calibri"/>
                <a:cs typeface="Calibri"/>
                <a:sym typeface="Calibri"/>
              </a:rPr>
              <a:t>Isso significa que as pessoas com deficiência devem ser capazes de: </a:t>
            </a:r>
            <a:endParaRPr/>
          </a:p>
          <a:p>
            <a:pPr marL="171450" lvl="0" indent="-171450" algn="l" rtl="0">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Escolher seu local de residência, decidir onde morar (sua cidade, vila, bairro, apartamento, e se deve morar em um local onde possa receber apoio específico ou não). </a:t>
            </a:r>
            <a:endParaRPr/>
          </a:p>
          <a:p>
            <a:pPr marL="171450" lvl="0" indent="-171450" algn="l" rtl="0">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Decidir com quem viver (sozinho, com a família, com amigos, etc.). Elas não podem ser forçadas a viver em uma específica de moradia. </a:t>
            </a:r>
            <a:endParaRPr/>
          </a:p>
          <a:p>
            <a:pPr marL="171450" lvl="0" indent="-171450" algn="l" rtl="0">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Ter acesso a uma ampla gama de apoios e serviços que lhes permitam viver na comunidade escolhida (casa, residencial e outros serviços de apoio comunitário, assistência pessoal, etc.). </a:t>
            </a:r>
            <a:endParaRPr/>
          </a:p>
          <a:p>
            <a:pPr marL="171450" lvl="0" indent="-171450" algn="l" rtl="0">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Ter acesso aos mesmos serviços e instalações que o resto da população na comunidade. </a:t>
            </a:r>
            <a:endParaRPr/>
          </a:p>
          <a:p>
            <a:pPr marL="342900" marR="60325" lvl="0" indent="-266700" algn="l" rtl="0">
              <a:lnSpc>
                <a:spcPct val="115000"/>
              </a:lnSpc>
              <a:spcBef>
                <a:spcPts val="0"/>
              </a:spcBef>
              <a:spcAft>
                <a:spcPts val="0"/>
              </a:spcAft>
              <a:buClr>
                <a:schemeClr val="dk1"/>
              </a:buClr>
              <a:buSzPts val="1200"/>
              <a:buFont typeface="Noto Sans Symbols"/>
              <a:buNone/>
            </a:pPr>
            <a:endParaRPr>
              <a:latin typeface="Calibri"/>
              <a:ea typeface="Calibri"/>
              <a:cs typeface="Calibri"/>
              <a:sym typeface="Calibri"/>
            </a:endParaRPr>
          </a:p>
          <a:p>
            <a:pPr marL="0" marR="0" lvl="0" indent="0" algn="l" rtl="0">
              <a:lnSpc>
                <a:spcPct val="115000"/>
              </a:lnSpc>
              <a:spcBef>
                <a:spcPts val="600"/>
              </a:spcBef>
              <a:spcAft>
                <a:spcPts val="0"/>
              </a:spcAft>
              <a:buClr>
                <a:schemeClr val="dk1"/>
              </a:buClr>
              <a:buSzPts val="1200"/>
              <a:buFont typeface="Calibri"/>
              <a:buNone/>
            </a:pPr>
            <a:r>
              <a:rPr lang="en-GB" sz="1200">
                <a:solidFill>
                  <a:schemeClr val="dk1"/>
                </a:solidFill>
                <a:latin typeface="Calibri"/>
                <a:ea typeface="Calibri"/>
                <a:cs typeface="Calibri"/>
                <a:sym typeface="Calibri"/>
              </a:rPr>
              <a:t>O vídeo a seguir enfatiza como a inclusão na comunidade é importante para as pessoas que vivem com demência</a:t>
            </a:r>
            <a:r>
              <a:rPr lang="en-GB">
                <a:solidFill>
                  <a:srgbClr val="4F81BD"/>
                </a:solidFill>
                <a:latin typeface="Calibri"/>
                <a:ea typeface="Calibri"/>
                <a:cs typeface="Calibri"/>
                <a:sym typeface="Calibri"/>
              </a:rPr>
              <a:t>:</a:t>
            </a:r>
            <a:endParaRPr>
              <a:latin typeface="Calibri"/>
              <a:ea typeface="Calibri"/>
              <a:cs typeface="Calibri"/>
              <a:sym typeface="Calibri"/>
            </a:endParaRPr>
          </a:p>
          <a:p>
            <a:pPr marL="0" marR="0" lvl="0" indent="0" algn="l" rtl="0">
              <a:lnSpc>
                <a:spcPct val="115000"/>
              </a:lnSpc>
              <a:spcBef>
                <a:spcPts val="0"/>
              </a:spcBef>
              <a:spcAft>
                <a:spcPts val="0"/>
              </a:spcAft>
              <a:buClr>
                <a:srgbClr val="000000"/>
              </a:buClr>
              <a:buSzPts val="1200"/>
              <a:buFont typeface="Calibri"/>
              <a:buNone/>
            </a:pPr>
            <a:r>
              <a:rPr lang="en-GB">
                <a:solidFill>
                  <a:srgbClr val="000000"/>
                </a:solidFill>
                <a:latin typeface="Calibri"/>
                <a:ea typeface="Calibri"/>
                <a:cs typeface="Calibri"/>
                <a:sym typeface="Calibri"/>
              </a:rPr>
              <a:t> </a:t>
            </a:r>
            <a:r>
              <a:rPr lang="en-GB" b="1" i="1">
                <a:solidFill>
                  <a:srgbClr val="000000"/>
                </a:solidFill>
                <a:latin typeface="Calibri"/>
                <a:ea typeface="Calibri"/>
                <a:cs typeface="Calibri"/>
                <a:sym typeface="Calibri"/>
              </a:rPr>
              <a:t>Love, loss and laughter - Living with dementia</a:t>
            </a:r>
            <a:r>
              <a:rPr lang="en-GB" b="1">
                <a:solidFill>
                  <a:srgbClr val="000000"/>
                </a:solidFill>
                <a:latin typeface="Calibri"/>
                <a:ea typeface="Calibri"/>
                <a:cs typeface="Calibri"/>
                <a:sym typeface="Calibri"/>
              </a:rPr>
              <a:t>, Fire Films (</a:t>
            </a:r>
            <a:r>
              <a:rPr lang="en-GB" sz="1200" b="1">
                <a:solidFill>
                  <a:schemeClr val="dk1"/>
                </a:solidFill>
                <a:latin typeface="Calibri"/>
                <a:ea typeface="Calibri"/>
                <a:cs typeface="Calibri"/>
                <a:sym typeface="Calibri"/>
              </a:rPr>
              <a:t>15:59 minutos</a:t>
            </a:r>
            <a:r>
              <a:rPr lang="en-GB" b="1">
                <a:solidFill>
                  <a:srgbClr val="000000"/>
                </a:solidFill>
                <a:latin typeface="Calibri"/>
                <a:ea typeface="Calibri"/>
                <a:cs typeface="Calibri"/>
                <a:sym typeface="Calibri"/>
              </a:rPr>
              <a:t>) </a:t>
            </a:r>
            <a:endParaRPr b="1">
              <a:latin typeface="Calibri"/>
              <a:ea typeface="Calibri"/>
              <a:cs typeface="Calibri"/>
              <a:sym typeface="Calibri"/>
            </a:endParaRPr>
          </a:p>
          <a:p>
            <a:pPr marL="0" marR="0" lvl="0" indent="0" algn="l" rtl="0">
              <a:lnSpc>
                <a:spcPct val="115000"/>
              </a:lnSpc>
              <a:spcBef>
                <a:spcPts val="0"/>
              </a:spcBef>
              <a:spcAft>
                <a:spcPts val="0"/>
              </a:spcAft>
              <a:buClr>
                <a:srgbClr val="0000FF"/>
              </a:buClr>
              <a:buSzPts val="1200"/>
              <a:buFont typeface="Calibri"/>
              <a:buNone/>
            </a:pPr>
            <a:r>
              <a:rPr lang="en-GB" b="1" u="sng">
                <a:solidFill>
                  <a:srgbClr val="0000FF"/>
                </a:solidFill>
                <a:latin typeface="Calibri"/>
                <a:ea typeface="Calibri"/>
                <a:cs typeface="Calibri"/>
                <a:sym typeface="Calibri"/>
              </a:rPr>
              <a:t>https://youtu.be/0-N4cOKRLtQ</a:t>
            </a:r>
            <a:r>
              <a:rPr lang="en-GB" b="1">
                <a:solidFill>
                  <a:srgbClr val="000000"/>
                </a:solidFill>
                <a:latin typeface="Calibri"/>
                <a:ea typeface="Calibri"/>
                <a:cs typeface="Calibri"/>
                <a:sym typeface="Calibri"/>
              </a:rPr>
              <a:t>(acesso em 9 de abril de 2019).</a:t>
            </a:r>
            <a:endParaRPr/>
          </a:p>
          <a:p>
            <a:pPr marL="0" lvl="0" indent="0" algn="l" rtl="0">
              <a:lnSpc>
                <a:spcPct val="115000"/>
              </a:lnSpc>
              <a:spcBef>
                <a:spcPts val="0"/>
              </a:spcBef>
              <a:spcAft>
                <a:spcPts val="0"/>
              </a:spcAft>
              <a:buNone/>
            </a:pPr>
            <a:endParaRPr>
              <a:latin typeface="Calibri"/>
              <a:ea typeface="Calibri"/>
              <a:cs typeface="Calibri"/>
              <a:sym typeface="Calibri"/>
            </a:endParaRPr>
          </a:p>
          <a:p>
            <a:pPr marL="0" lvl="0" indent="0" algn="l" rtl="0">
              <a:spcBef>
                <a:spcPts val="0"/>
              </a:spcBef>
              <a:spcAft>
                <a:spcPts val="0"/>
              </a:spcAft>
              <a:buNone/>
            </a:pPr>
            <a:r>
              <a:rPr lang="en-GB" sz="1200">
                <a:solidFill>
                  <a:schemeClr val="dk1"/>
                </a:solidFill>
                <a:latin typeface="Calibri"/>
                <a:ea typeface="Calibri"/>
                <a:cs typeface="Calibri"/>
                <a:sym typeface="Calibri"/>
              </a:rPr>
              <a:t>O Artigo 19 será explorado com mais profundidade posteriormente neste módulo. </a:t>
            </a:r>
            <a:endParaRPr/>
          </a:p>
        </p:txBody>
      </p:sp>
      <p:sp>
        <p:nvSpPr>
          <p:cNvPr id="757" name="Google Shape;757;p88:notes"/>
          <p:cNvSpPr txBox="1">
            <a:spLocks noGrp="1"/>
          </p:cNvSpPr>
          <p:nvPr>
            <p:ph type="sldNum" idx="12"/>
          </p:nvPr>
        </p:nvSpPr>
        <p:spPr>
          <a:xfrm>
            <a:off x="3856737" y="9442154"/>
            <a:ext cx="2950475" cy="49877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88</a:t>
            </a:fld>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2"/>
        <p:cNvGrpSpPr/>
        <p:nvPr/>
      </p:nvGrpSpPr>
      <p:grpSpPr>
        <a:xfrm>
          <a:off x="0" y="0"/>
          <a:ext cx="0" cy="0"/>
          <a:chOff x="0" y="0"/>
          <a:chExt cx="0" cy="0"/>
        </a:xfrm>
      </p:grpSpPr>
      <p:sp>
        <p:nvSpPr>
          <p:cNvPr id="763" name="Google Shape;763;p89:notes"/>
          <p:cNvSpPr>
            <a:spLocks noGrp="1" noRot="1" noChangeAspect="1"/>
          </p:cNvSpPr>
          <p:nvPr>
            <p:ph type="sldImg" idx="2"/>
          </p:nvPr>
        </p:nvSpPr>
        <p:spPr>
          <a:xfrm>
            <a:off x="423863" y="1243013"/>
            <a:ext cx="5961062"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64" name="Google Shape;764;p89:notes"/>
          <p:cNvSpPr txBox="1">
            <a:spLocks noGrp="1"/>
          </p:cNvSpPr>
          <p:nvPr>
            <p:ph type="body" idx="1"/>
          </p:nvPr>
        </p:nvSpPr>
        <p:spPr>
          <a:xfrm>
            <a:off x="680879" y="4784070"/>
            <a:ext cx="5447030" cy="3914239"/>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r>
              <a:rPr lang="en-GB" sz="1200" b="1" u="sng">
                <a:solidFill>
                  <a:schemeClr val="dk1"/>
                </a:solidFill>
                <a:latin typeface="Calibri"/>
                <a:ea typeface="Calibri"/>
                <a:cs typeface="Calibri"/>
                <a:sym typeface="Calibri"/>
              </a:rPr>
              <a:t>Artigo 20: Mobilidade pessoal </a:t>
            </a:r>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GB" sz="1200">
                <a:solidFill>
                  <a:schemeClr val="dk1"/>
                </a:solidFill>
                <a:latin typeface="Calibri"/>
                <a:ea typeface="Calibri"/>
                <a:cs typeface="Calibri"/>
                <a:sym typeface="Calibri"/>
              </a:rPr>
              <a:t>As pessoas com deficiência devem ter a maior mobilidade e independência possíveis. </a:t>
            </a:r>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171450" lvl="0" indent="-171450" algn="l" rtl="0">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Isso é importante porque as pessoas com deficiência muitas vezes não conseguem ir aonde querem na comunidade (por exemplo, lojas, mercados, espaços públicos, cinemas, escolas, estádios, parques governamentais, locais de culto, etc.), devido a barreiras ambientais, físicas e de outros tipos que dificultam seu acesso. </a:t>
            </a:r>
            <a:endParaRPr/>
          </a:p>
          <a:p>
            <a:pPr marL="171450" lvl="0" indent="-171450" algn="l" rtl="0">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O Artigo 20 significa que as pessoas com deficiência devem ter acesso a auxílios de mobilidade, dispositivos e tecnologias assistivas acessíveis e de boa qualidade (por exemplo, cadeiras de rodas, scooters, andadores, bengalas, muletas, dispositivos protéticos e órteses, aparelhos auditivos, dispositivos de assistência por computador) para permitir que vivam de forma plena na comunidade. </a:t>
            </a:r>
            <a:endParaRPr/>
          </a:p>
          <a:p>
            <a:pPr marL="0" lvl="0" indent="0" algn="l" rtl="0">
              <a:spcBef>
                <a:spcPts val="0"/>
              </a:spcBef>
              <a:spcAft>
                <a:spcPts val="0"/>
              </a:spcAft>
              <a:buNone/>
            </a:pPr>
            <a:endParaRPr/>
          </a:p>
        </p:txBody>
      </p:sp>
      <p:sp>
        <p:nvSpPr>
          <p:cNvPr id="765" name="Google Shape;765;p89:notes"/>
          <p:cNvSpPr txBox="1">
            <a:spLocks noGrp="1"/>
          </p:cNvSpPr>
          <p:nvPr>
            <p:ph type="sldNum" idx="12"/>
          </p:nvPr>
        </p:nvSpPr>
        <p:spPr>
          <a:xfrm>
            <a:off x="3856737" y="9442154"/>
            <a:ext cx="2950475" cy="49877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89</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9:notes"/>
          <p:cNvSpPr>
            <a:spLocks noGrp="1" noRot="1" noChangeAspect="1"/>
          </p:cNvSpPr>
          <p:nvPr>
            <p:ph type="sldImg" idx="2"/>
          </p:nvPr>
        </p:nvSpPr>
        <p:spPr>
          <a:xfrm>
            <a:off x="1639888" y="211138"/>
            <a:ext cx="3530600" cy="19875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1" name="Google Shape;141;p9:notes"/>
          <p:cNvSpPr txBox="1">
            <a:spLocks noGrp="1"/>
          </p:cNvSpPr>
          <p:nvPr>
            <p:ph type="body" idx="1"/>
          </p:nvPr>
        </p:nvSpPr>
        <p:spPr>
          <a:xfrm>
            <a:off x="484429" y="2198739"/>
            <a:ext cx="6059821" cy="7243414"/>
          </a:xfrm>
          <a:prstGeom prst="rect">
            <a:avLst/>
          </a:prstGeom>
          <a:noFill/>
          <a:ln>
            <a:noFill/>
          </a:ln>
        </p:spPr>
        <p:txBody>
          <a:bodyPr spcFirstLastPara="1" wrap="square" lIns="91425" tIns="45700" rIns="91425" bIns="45700" anchor="t" anchorCtr="0">
            <a:noAutofit/>
          </a:bodyPr>
          <a:lstStyle/>
          <a:p>
            <a:pPr marL="0" lvl="0" indent="0" algn="just" rtl="0">
              <a:spcBef>
                <a:spcPts val="0"/>
              </a:spcBef>
              <a:spcAft>
                <a:spcPts val="0"/>
              </a:spcAft>
              <a:buNone/>
            </a:pPr>
            <a:r>
              <a:rPr lang="en-GB" sz="1100" b="1" i="1">
                <a:latin typeface="Calibri"/>
                <a:ea typeface="Calibri"/>
                <a:cs typeface="Calibri"/>
                <a:sym typeface="Calibri"/>
              </a:rPr>
              <a:t>Exercício 1.1: </a:t>
            </a:r>
            <a:r>
              <a:rPr lang="en-GB" sz="1100" b="1" i="1"/>
              <a:t>Os direitos das pessoas com deficiências psicossociais, intelectuais ou cognitivas</a:t>
            </a:r>
            <a:r>
              <a:rPr lang="en-GB" sz="1100" b="1" i="1">
                <a:latin typeface="Calibri"/>
                <a:ea typeface="Calibri"/>
                <a:cs typeface="Calibri"/>
                <a:sym typeface="Calibri"/>
              </a:rPr>
              <a:t> (30 min.)</a:t>
            </a:r>
            <a:endParaRPr sz="1100">
              <a:latin typeface="Calibri"/>
              <a:ea typeface="Calibri"/>
              <a:cs typeface="Calibri"/>
              <a:sym typeface="Calibri"/>
            </a:endParaRPr>
          </a:p>
          <a:p>
            <a:pPr marL="0" marR="60325" lvl="0" indent="0" algn="just" rtl="0">
              <a:spcBef>
                <a:spcPts val="600"/>
              </a:spcBef>
              <a:spcAft>
                <a:spcPts val="0"/>
              </a:spcAft>
              <a:buNone/>
            </a:pPr>
            <a:r>
              <a:rPr lang="en-GB" sz="1100">
                <a:solidFill>
                  <a:srgbClr val="4F81BD"/>
                </a:solidFill>
              </a:rPr>
              <a:t>Este exercício envolve pensar sobre os direitos humanos explorados no módulo de Direitos Humanos e como eles se relacionam com pessoas com deficiências psicossociais, intelectuais ou cognitivas.</a:t>
            </a:r>
            <a:r>
              <a:rPr lang="en-GB" sz="1100">
                <a:solidFill>
                  <a:srgbClr val="4F81BD"/>
                </a:solidFill>
                <a:latin typeface="Calibri"/>
                <a:ea typeface="Calibri"/>
                <a:cs typeface="Calibri"/>
                <a:sym typeface="Calibri"/>
              </a:rPr>
              <a:t> </a:t>
            </a:r>
            <a:endParaRPr/>
          </a:p>
          <a:p>
            <a:pPr marL="0" marR="60325" lvl="0" indent="0" algn="just" rtl="0">
              <a:spcBef>
                <a:spcPts val="0"/>
              </a:spcBef>
              <a:spcAft>
                <a:spcPts val="0"/>
              </a:spcAft>
              <a:buNone/>
            </a:pPr>
            <a:r>
              <a:rPr lang="en-GB" sz="1100">
                <a:solidFill>
                  <a:srgbClr val="4F81BD"/>
                </a:solidFill>
                <a:latin typeface="Calibri"/>
                <a:ea typeface="Calibri"/>
                <a:cs typeface="Calibri"/>
                <a:sym typeface="Calibri"/>
              </a:rPr>
              <a:t>Peça aos participantes que </a:t>
            </a:r>
            <a:r>
              <a:rPr lang="en-GB" sz="1100">
                <a:solidFill>
                  <a:srgbClr val="4F81BD"/>
                </a:solidFill>
              </a:rPr>
              <a:t>vejam</a:t>
            </a:r>
            <a:r>
              <a:rPr lang="en-GB" sz="1100">
                <a:solidFill>
                  <a:srgbClr val="4F81BD"/>
                </a:solidFill>
                <a:latin typeface="Calibri"/>
                <a:ea typeface="Calibri"/>
                <a:cs typeface="Calibri"/>
                <a:sym typeface="Calibri"/>
              </a:rPr>
              <a:t> sua cópia da </a:t>
            </a:r>
            <a:r>
              <a:rPr lang="en-GB" sz="1100" u="sng">
                <a:solidFill>
                  <a:srgbClr val="4F81BD"/>
                </a:solidFill>
                <a:latin typeface="Calibri"/>
                <a:ea typeface="Calibri"/>
                <a:cs typeface="Calibri"/>
                <a:sym typeface="Calibri"/>
              </a:rPr>
              <a:t>Declaração Universal dos Direitos Humanos (DUDH) (Anexo 3)</a:t>
            </a:r>
            <a:r>
              <a:rPr lang="en-GB" sz="1100">
                <a:solidFill>
                  <a:srgbClr val="4F81BD"/>
                </a:solidFill>
                <a:latin typeface="Calibri"/>
                <a:ea typeface="Calibri"/>
                <a:cs typeface="Calibri"/>
                <a:sym typeface="Calibri"/>
              </a:rPr>
              <a:t>. A Convenção sobre os Direitos das Pessoas com Deficiência (CDPD) será apresentada no próximo </a:t>
            </a:r>
            <a:r>
              <a:rPr lang="en-GB" sz="1100">
                <a:solidFill>
                  <a:srgbClr val="4F81BD"/>
                </a:solidFill>
              </a:rPr>
              <a:t>tema</a:t>
            </a:r>
            <a:r>
              <a:rPr lang="en-GB" sz="1100">
                <a:solidFill>
                  <a:srgbClr val="4F81BD"/>
                </a:solidFill>
                <a:latin typeface="Calibri"/>
                <a:ea typeface="Calibri"/>
                <a:cs typeface="Calibri"/>
                <a:sym typeface="Calibri"/>
              </a:rPr>
              <a:t>. </a:t>
            </a:r>
            <a:endParaRPr/>
          </a:p>
          <a:p>
            <a:pPr marL="0" marR="60325" lvl="0" indent="0" algn="just" rtl="0">
              <a:spcBef>
                <a:spcPts val="0"/>
              </a:spcBef>
              <a:spcAft>
                <a:spcPts val="0"/>
              </a:spcAft>
              <a:buNone/>
            </a:pPr>
            <a:r>
              <a:rPr lang="en-GB" sz="1100">
                <a:solidFill>
                  <a:srgbClr val="4F81BD"/>
                </a:solidFill>
                <a:latin typeface="Calibri"/>
                <a:ea typeface="Calibri"/>
                <a:cs typeface="Calibri"/>
                <a:sym typeface="Calibri"/>
              </a:rPr>
              <a:t>Diferentes versões linguísticas da UDHR podem ser encontradas aqui: </a:t>
            </a:r>
            <a:r>
              <a:rPr lang="en-GB" sz="1100" u="sng">
                <a:solidFill>
                  <a:srgbClr val="4F81BD"/>
                </a:solidFill>
                <a:latin typeface="Calibri"/>
                <a:ea typeface="Calibri"/>
                <a:cs typeface="Calibri"/>
                <a:sym typeface="Calibri"/>
              </a:rPr>
              <a:t>https://udhr.audio/.</a:t>
            </a:r>
            <a:endParaRPr/>
          </a:p>
          <a:p>
            <a:pPr marL="0" marR="60325" lvl="0" indent="0" algn="just" rtl="0">
              <a:spcBef>
                <a:spcPts val="0"/>
              </a:spcBef>
              <a:spcAft>
                <a:spcPts val="0"/>
              </a:spcAft>
              <a:buNone/>
            </a:pPr>
            <a:r>
              <a:rPr lang="en-GB" sz="1100">
                <a:solidFill>
                  <a:srgbClr val="4F81BD"/>
                </a:solidFill>
                <a:latin typeface="Calibri"/>
                <a:ea typeface="Calibri"/>
                <a:cs typeface="Calibri"/>
                <a:sym typeface="Calibri"/>
              </a:rPr>
              <a:t>A DUDH em linguagem de sinais pode ser encontrada aqui: </a:t>
            </a:r>
            <a:endParaRPr/>
          </a:p>
          <a:p>
            <a:pPr marL="0" marR="60325" lvl="0" indent="0" algn="just" rtl="0">
              <a:spcBef>
                <a:spcPts val="0"/>
              </a:spcBef>
              <a:spcAft>
                <a:spcPts val="0"/>
              </a:spcAft>
              <a:buNone/>
            </a:pPr>
            <a:r>
              <a:rPr lang="en-GB" sz="1100" u="sng">
                <a:solidFill>
                  <a:srgbClr val="4F81BD"/>
                </a:solidFill>
                <a:latin typeface="Calibri"/>
                <a:ea typeface="Calibri"/>
                <a:cs typeface="Calibri"/>
                <a:sym typeface="Calibri"/>
              </a:rPr>
              <a:t>http://www.ohchr.org/EN/UDHR/Pages/UDHRinsignlanguages.aspx.</a:t>
            </a:r>
            <a:endParaRPr/>
          </a:p>
          <a:p>
            <a:pPr marL="0" marR="60325" lvl="0" indent="0" algn="just" rtl="0">
              <a:spcBef>
                <a:spcPts val="0"/>
              </a:spcBef>
              <a:spcAft>
                <a:spcPts val="0"/>
              </a:spcAft>
              <a:buNone/>
            </a:pPr>
            <a:r>
              <a:rPr lang="en-GB" sz="1100">
                <a:solidFill>
                  <a:srgbClr val="4F81BD"/>
                </a:solidFill>
                <a:latin typeface="Calibri"/>
                <a:ea typeface="Calibri"/>
                <a:cs typeface="Calibri"/>
                <a:sym typeface="Calibri"/>
              </a:rPr>
              <a:t>Faça a seguinte pergunta aos participantes:</a:t>
            </a:r>
            <a:endParaRPr/>
          </a:p>
          <a:p>
            <a:pPr marL="0" marR="60325" lvl="0" indent="0" algn="just" rtl="0">
              <a:spcBef>
                <a:spcPts val="300"/>
              </a:spcBef>
              <a:spcAft>
                <a:spcPts val="0"/>
              </a:spcAft>
              <a:buNone/>
            </a:pPr>
            <a:r>
              <a:rPr lang="en-GB" sz="1100" b="1">
                <a:solidFill>
                  <a:srgbClr val="4F81BD"/>
                </a:solidFill>
                <a:latin typeface="Calibri"/>
                <a:ea typeface="Calibri"/>
                <a:cs typeface="Calibri"/>
                <a:sym typeface="Calibri"/>
              </a:rPr>
              <a:t>Vocês acham que as pessoas com deficiências psicossociais, intelectuais ou cognitivas podem </a:t>
            </a:r>
            <a:r>
              <a:rPr lang="en-GB" sz="1100" b="1">
                <a:solidFill>
                  <a:srgbClr val="4F81BD"/>
                </a:solidFill>
              </a:rPr>
              <a:t>usufruir</a:t>
            </a:r>
            <a:r>
              <a:rPr lang="en-GB" sz="1100" b="1">
                <a:solidFill>
                  <a:srgbClr val="4F81BD"/>
                </a:solidFill>
                <a:latin typeface="Calibri"/>
                <a:ea typeface="Calibri"/>
                <a:cs typeface="Calibri"/>
                <a:sym typeface="Calibri"/>
              </a:rPr>
              <a:t> dos direitos da DUDH? </a:t>
            </a:r>
            <a:endParaRPr/>
          </a:p>
          <a:p>
            <a:pPr marL="0" marR="60325" lvl="0" indent="0" algn="just" rtl="0">
              <a:spcBef>
                <a:spcPts val="300"/>
              </a:spcBef>
              <a:spcAft>
                <a:spcPts val="0"/>
              </a:spcAft>
              <a:buNone/>
            </a:pPr>
            <a:r>
              <a:rPr lang="en-GB" sz="1100">
                <a:solidFill>
                  <a:srgbClr val="4F81BD"/>
                </a:solidFill>
              </a:rPr>
              <a:t>O objetivo aqui é permitir que os participantes reflitam sobre experiências da vida real que podem afetar esses grupos de pessoas e que vinculem essas experiências com questões relacionadas aos direitos humanos.</a:t>
            </a:r>
            <a:endParaRPr/>
          </a:p>
          <a:p>
            <a:pPr marL="0" marR="60325" lvl="0" indent="0" algn="just" rtl="0">
              <a:spcBef>
                <a:spcPts val="300"/>
              </a:spcBef>
              <a:spcAft>
                <a:spcPts val="0"/>
              </a:spcAft>
              <a:buNone/>
            </a:pPr>
            <a:r>
              <a:rPr lang="en-GB" sz="1100">
                <a:solidFill>
                  <a:srgbClr val="4F81BD"/>
                </a:solidFill>
                <a:latin typeface="Calibri"/>
                <a:ea typeface="Calibri"/>
                <a:cs typeface="Calibri"/>
                <a:sym typeface="Calibri"/>
              </a:rPr>
              <a:t>Os participantes podem responder que pessoas com deficiências psicossociais, intelectuais ou cognitivas não podem desfrutar de vários direitos diferentes. Por exemplo: </a:t>
            </a:r>
            <a:endParaRPr sz="1100">
              <a:latin typeface="Calibri"/>
              <a:ea typeface="Calibri"/>
              <a:cs typeface="Calibri"/>
              <a:sym typeface="Calibri"/>
            </a:endParaRPr>
          </a:p>
          <a:p>
            <a:pPr marL="342900" marR="60325" lvl="0" indent="-342900" algn="l" rtl="0">
              <a:spcBef>
                <a:spcPts val="300"/>
              </a:spcBef>
              <a:spcAft>
                <a:spcPts val="0"/>
              </a:spcAft>
              <a:buClr>
                <a:srgbClr val="4F81BD"/>
              </a:buClr>
              <a:buSzPts val="1100"/>
              <a:buFont typeface="Noto Sans Symbols"/>
              <a:buChar char="∙"/>
            </a:pPr>
            <a:r>
              <a:rPr lang="en-GB" sz="1100" b="1">
                <a:solidFill>
                  <a:srgbClr val="4F81BD"/>
                </a:solidFill>
                <a:latin typeface="Calibri"/>
                <a:ea typeface="Calibri"/>
                <a:cs typeface="Calibri"/>
                <a:sym typeface="Calibri"/>
              </a:rPr>
              <a:t>Artigo 5: </a:t>
            </a:r>
            <a:r>
              <a:rPr lang="en-GB" sz="1100" b="0">
                <a:solidFill>
                  <a:srgbClr val="4F81BD"/>
                </a:solidFill>
                <a:latin typeface="Calibri"/>
                <a:ea typeface="Calibri"/>
                <a:cs typeface="Calibri"/>
                <a:sym typeface="Calibri"/>
              </a:rPr>
              <a:t>Elas são submetidas a tratamentos forçados e outras intervenções contra sua vontade, que causam dor e sofrimento intensos e podem constituir tortura e maus-tratos</a:t>
            </a:r>
            <a:r>
              <a:rPr lang="en-GB" sz="1100" b="1">
                <a:solidFill>
                  <a:srgbClr val="4F81BD"/>
                </a:solidFill>
                <a:latin typeface="Calibri"/>
                <a:ea typeface="Calibri"/>
                <a:cs typeface="Calibri"/>
                <a:sym typeface="Calibri"/>
              </a:rPr>
              <a:t>. </a:t>
            </a:r>
            <a:endParaRPr/>
          </a:p>
          <a:p>
            <a:pPr marL="342900" marR="60325" lvl="0" indent="-342900" algn="l" rtl="0">
              <a:spcBef>
                <a:spcPts val="0"/>
              </a:spcBef>
              <a:spcAft>
                <a:spcPts val="0"/>
              </a:spcAft>
              <a:buClr>
                <a:srgbClr val="4F81BD"/>
              </a:buClr>
              <a:buSzPts val="1100"/>
              <a:buFont typeface="Noto Sans Symbols"/>
              <a:buChar char="∙"/>
            </a:pPr>
            <a:r>
              <a:rPr lang="en-GB" sz="1100" b="1">
                <a:solidFill>
                  <a:srgbClr val="4F81BD"/>
                </a:solidFill>
                <a:latin typeface="Calibri"/>
                <a:ea typeface="Calibri"/>
                <a:cs typeface="Calibri"/>
                <a:sym typeface="Calibri"/>
              </a:rPr>
              <a:t>Artigo 19: </a:t>
            </a:r>
            <a:r>
              <a:rPr lang="en-GB" sz="1100" b="0">
                <a:solidFill>
                  <a:srgbClr val="4F81BD"/>
                </a:solidFill>
                <a:latin typeface="Calibri"/>
                <a:ea typeface="Calibri"/>
                <a:cs typeface="Calibri"/>
                <a:sym typeface="Calibri"/>
              </a:rPr>
              <a:t>Muitas vezes lhes é negado o direito de se expressarem e de terem suas opiniões ouvidas. </a:t>
            </a:r>
            <a:endParaRPr/>
          </a:p>
          <a:p>
            <a:pPr marL="342900" marR="60325" lvl="0" indent="-342900" algn="l" rtl="0">
              <a:spcBef>
                <a:spcPts val="0"/>
              </a:spcBef>
              <a:spcAft>
                <a:spcPts val="0"/>
              </a:spcAft>
              <a:buClr>
                <a:srgbClr val="4F81BD"/>
              </a:buClr>
              <a:buSzPts val="1100"/>
              <a:buFont typeface="Noto Sans Symbols"/>
              <a:buChar char="∙"/>
            </a:pPr>
            <a:r>
              <a:rPr lang="en-GB" sz="1100" b="1">
                <a:solidFill>
                  <a:srgbClr val="4F81BD"/>
                </a:solidFill>
                <a:latin typeface="Calibri"/>
                <a:ea typeface="Calibri"/>
                <a:cs typeface="Calibri"/>
                <a:sym typeface="Calibri"/>
              </a:rPr>
              <a:t>Artigo 16: </a:t>
            </a:r>
            <a:r>
              <a:rPr lang="en-GB" sz="1100">
                <a:solidFill>
                  <a:srgbClr val="4F81BD"/>
                </a:solidFill>
              </a:rPr>
              <a:t>O s</a:t>
            </a:r>
            <a:r>
              <a:rPr lang="en-GB" sz="1100" b="0">
                <a:solidFill>
                  <a:srgbClr val="4F81BD"/>
                </a:solidFill>
                <a:latin typeface="Calibri"/>
                <a:ea typeface="Calibri"/>
                <a:cs typeface="Calibri"/>
                <a:sym typeface="Calibri"/>
              </a:rPr>
              <a:t>eu direito de se casar e constituir família é frequentemente violado. </a:t>
            </a:r>
            <a:endParaRPr/>
          </a:p>
          <a:p>
            <a:pPr marL="342900" marR="60325" lvl="0" indent="-342900" algn="l" rtl="0">
              <a:spcBef>
                <a:spcPts val="0"/>
              </a:spcBef>
              <a:spcAft>
                <a:spcPts val="0"/>
              </a:spcAft>
              <a:buClr>
                <a:srgbClr val="4F81BD"/>
              </a:buClr>
              <a:buSzPts val="1100"/>
              <a:buFont typeface="Noto Sans Symbols"/>
              <a:buChar char="∙"/>
            </a:pPr>
            <a:r>
              <a:rPr lang="en-GB" sz="1100" b="1">
                <a:solidFill>
                  <a:srgbClr val="4F81BD"/>
                </a:solidFill>
                <a:latin typeface="Calibri"/>
                <a:ea typeface="Calibri"/>
                <a:cs typeface="Calibri"/>
                <a:sym typeface="Calibri"/>
              </a:rPr>
              <a:t>Artigo 13: </a:t>
            </a:r>
            <a:r>
              <a:rPr lang="en-GB" sz="1100" b="0">
                <a:solidFill>
                  <a:srgbClr val="4F81BD"/>
                </a:solidFill>
                <a:latin typeface="Calibri"/>
                <a:ea typeface="Calibri"/>
                <a:cs typeface="Calibri"/>
                <a:sym typeface="Calibri"/>
              </a:rPr>
              <a:t>Muitas vezes lhes é negado o direito à liberdade de movimento (por exemplo, quando são detidas por serviços de saúde mental ou sociais).</a:t>
            </a:r>
            <a:endParaRPr/>
          </a:p>
          <a:p>
            <a:pPr marL="342900" marR="60325" lvl="0" indent="-342900" algn="l" rtl="0">
              <a:spcBef>
                <a:spcPts val="0"/>
              </a:spcBef>
              <a:spcAft>
                <a:spcPts val="0"/>
              </a:spcAft>
              <a:buClr>
                <a:srgbClr val="4F81BD"/>
              </a:buClr>
              <a:buSzPts val="1100"/>
              <a:buFont typeface="Noto Sans Symbols"/>
              <a:buChar char="∙"/>
            </a:pPr>
            <a:r>
              <a:rPr lang="en-GB" sz="1100" b="1">
                <a:solidFill>
                  <a:srgbClr val="4F81BD"/>
                </a:solidFill>
                <a:latin typeface="Calibri"/>
                <a:ea typeface="Calibri"/>
                <a:cs typeface="Calibri"/>
                <a:sym typeface="Calibri"/>
              </a:rPr>
              <a:t>Artigo 23: </a:t>
            </a:r>
            <a:r>
              <a:rPr lang="en-GB" sz="1100" b="0">
                <a:solidFill>
                  <a:srgbClr val="4F81BD"/>
                </a:solidFill>
                <a:latin typeface="Calibri"/>
                <a:ea typeface="Calibri"/>
                <a:cs typeface="Calibri"/>
                <a:sym typeface="Calibri"/>
              </a:rPr>
              <a:t>O seu direito ao trabalho nem sempre é respeitado; as pessoas com deficiências psicossociais, intelectuais ou cognitivas são frequentemente discriminadas, sendo-lhes negadas oportunidades de emprego ou sendo despedidas do seu trabalho. </a:t>
            </a:r>
            <a:endParaRPr/>
          </a:p>
          <a:p>
            <a:pPr marL="342900" marR="60325" lvl="0" indent="-342900" algn="l" rtl="0">
              <a:spcBef>
                <a:spcPts val="0"/>
              </a:spcBef>
              <a:spcAft>
                <a:spcPts val="0"/>
              </a:spcAft>
              <a:buClr>
                <a:srgbClr val="4F81BD"/>
              </a:buClr>
              <a:buSzPts val="1100"/>
              <a:buFont typeface="Noto Sans Symbols"/>
              <a:buChar char="∙"/>
            </a:pPr>
            <a:r>
              <a:rPr lang="en-GB" sz="1100" b="1">
                <a:solidFill>
                  <a:srgbClr val="4F81BD"/>
                </a:solidFill>
                <a:latin typeface="Calibri"/>
                <a:ea typeface="Calibri"/>
                <a:cs typeface="Calibri"/>
                <a:sym typeface="Calibri"/>
              </a:rPr>
              <a:t>Artigo 25: </a:t>
            </a:r>
            <a:r>
              <a:rPr lang="en-GB" sz="1100" b="0">
                <a:solidFill>
                  <a:srgbClr val="4F81BD"/>
                </a:solidFill>
                <a:latin typeface="Calibri"/>
                <a:ea typeface="Calibri"/>
                <a:cs typeface="Calibri"/>
                <a:sym typeface="Calibri"/>
              </a:rPr>
              <a:t>Muitas pessoas com deficiências psicossociais, intelectuais ou cognitivas não têm acesso a serviços de boa qualidade para a saúde física ou mental, nem a serviços ou apoios de que possam necessitar para alcançar um nível de vida adequado na comunidade.</a:t>
            </a:r>
            <a:endParaRPr/>
          </a:p>
          <a:p>
            <a:pPr marL="342900" marR="60325" lvl="0" indent="-342900" algn="l" rtl="0">
              <a:spcBef>
                <a:spcPts val="0"/>
              </a:spcBef>
              <a:spcAft>
                <a:spcPts val="0"/>
              </a:spcAft>
              <a:buClr>
                <a:srgbClr val="4F81BD"/>
              </a:buClr>
              <a:buSzPts val="1100"/>
              <a:buFont typeface="Noto Sans Symbols"/>
              <a:buChar char="∙"/>
            </a:pPr>
            <a:r>
              <a:rPr lang="en-GB" sz="1100" b="1">
                <a:solidFill>
                  <a:srgbClr val="4F81BD"/>
                </a:solidFill>
                <a:latin typeface="Calibri"/>
                <a:ea typeface="Calibri"/>
                <a:cs typeface="Calibri"/>
                <a:sym typeface="Calibri"/>
              </a:rPr>
              <a:t>Artigos 9 e 10: </a:t>
            </a:r>
            <a:r>
              <a:rPr lang="en-GB" sz="1100" b="0">
                <a:solidFill>
                  <a:srgbClr val="4F81BD"/>
                </a:solidFill>
                <a:latin typeface="Calibri"/>
                <a:ea typeface="Calibri"/>
                <a:cs typeface="Calibri"/>
                <a:sym typeface="Calibri"/>
              </a:rPr>
              <a:t>O direito de não ser </a:t>
            </a:r>
            <a:r>
              <a:rPr lang="en-GB" sz="1100">
                <a:solidFill>
                  <a:srgbClr val="4F81BD"/>
                </a:solidFill>
              </a:rPr>
              <a:t>submetido</a:t>
            </a:r>
            <a:r>
              <a:rPr lang="en-GB" sz="1100" b="0">
                <a:solidFill>
                  <a:srgbClr val="4F81BD"/>
                </a:solidFill>
                <a:latin typeface="Calibri"/>
                <a:ea typeface="Calibri"/>
                <a:cs typeface="Calibri"/>
                <a:sym typeface="Calibri"/>
              </a:rPr>
              <a:t> a </a:t>
            </a:r>
            <a:r>
              <a:rPr lang="en-GB" sz="1100">
                <a:solidFill>
                  <a:srgbClr val="4F81BD"/>
                </a:solidFill>
              </a:rPr>
              <a:t>prisões ou detenções arbitrárias</a:t>
            </a:r>
            <a:r>
              <a:rPr lang="en-GB" sz="1100" b="0">
                <a:solidFill>
                  <a:srgbClr val="4F81BD"/>
                </a:solidFill>
                <a:latin typeface="Calibri"/>
                <a:ea typeface="Calibri"/>
                <a:cs typeface="Calibri"/>
                <a:sym typeface="Calibri"/>
              </a:rPr>
              <a:t> é frequentemente violado, uma vez que os membros destes grupos são frequentemente detidos em serviços de saúde mental ou sociais sem o seu consentimento.</a:t>
            </a:r>
            <a:r>
              <a:rPr lang="en-GB" sz="1100" b="1">
                <a:solidFill>
                  <a:srgbClr val="4F81BD"/>
                </a:solidFill>
                <a:latin typeface="Calibri"/>
                <a:ea typeface="Calibri"/>
                <a:cs typeface="Calibri"/>
                <a:sym typeface="Calibri"/>
              </a:rPr>
              <a:t> </a:t>
            </a:r>
            <a:endParaRPr/>
          </a:p>
          <a:p>
            <a:pPr marL="0" marR="60325" lvl="0" indent="0" algn="l" rtl="0">
              <a:spcBef>
                <a:spcPts val="0"/>
              </a:spcBef>
              <a:spcAft>
                <a:spcPts val="0"/>
              </a:spcAft>
              <a:buClr>
                <a:srgbClr val="4F81BD"/>
              </a:buClr>
              <a:buSzPts val="1100"/>
              <a:buFont typeface="Noto Sans Symbols"/>
              <a:buNone/>
            </a:pPr>
            <a:r>
              <a:rPr lang="en-GB" sz="1100">
                <a:solidFill>
                  <a:srgbClr val="4F81BD"/>
                </a:solidFill>
                <a:latin typeface="Calibri"/>
                <a:ea typeface="Calibri"/>
                <a:cs typeface="Calibri"/>
                <a:sym typeface="Calibri"/>
              </a:rPr>
              <a:t>Pode </a:t>
            </a:r>
            <a:r>
              <a:rPr lang="en-GB" sz="1100">
                <a:solidFill>
                  <a:srgbClr val="4F81BD"/>
                </a:solidFill>
              </a:rPr>
              <a:t>ficar</a:t>
            </a:r>
            <a:r>
              <a:rPr lang="en-GB" sz="1100">
                <a:solidFill>
                  <a:srgbClr val="4F81BD"/>
                </a:solidFill>
                <a:latin typeface="Calibri"/>
                <a:ea typeface="Calibri"/>
                <a:cs typeface="Calibri"/>
                <a:sym typeface="Calibri"/>
              </a:rPr>
              <a:t> evidente a partir da discussão que as pessoas com deficiências psicossociais, intelectuais ou cognitivas podem ver negados quase todos os direitos previstos na DUDH, caso em que o facilitador deve salientar este facto aos participantes. </a:t>
            </a:r>
            <a:endParaRPr sz="1100">
              <a:latin typeface="Calibri"/>
              <a:ea typeface="Calibri"/>
              <a:cs typeface="Calibri"/>
              <a:sym typeface="Calibri"/>
            </a:endParaRPr>
          </a:p>
          <a:p>
            <a:pPr marL="0" lvl="0" indent="0" algn="l" rtl="0">
              <a:spcBef>
                <a:spcPts val="0"/>
              </a:spcBef>
              <a:spcAft>
                <a:spcPts val="0"/>
              </a:spcAft>
              <a:buNone/>
            </a:pPr>
            <a:endParaRPr sz="1100"/>
          </a:p>
        </p:txBody>
      </p:sp>
      <p:sp>
        <p:nvSpPr>
          <p:cNvPr id="142" name="Google Shape;142;p9:notes"/>
          <p:cNvSpPr txBox="1">
            <a:spLocks noGrp="1"/>
          </p:cNvSpPr>
          <p:nvPr>
            <p:ph type="sldNum" idx="12"/>
          </p:nvPr>
        </p:nvSpPr>
        <p:spPr>
          <a:xfrm>
            <a:off x="3856737" y="9442154"/>
            <a:ext cx="2950475" cy="49877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9</a:t>
            </a:fld>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0"/>
        <p:cNvGrpSpPr/>
        <p:nvPr/>
      </p:nvGrpSpPr>
      <p:grpSpPr>
        <a:xfrm>
          <a:off x="0" y="0"/>
          <a:ext cx="0" cy="0"/>
          <a:chOff x="0" y="0"/>
          <a:chExt cx="0" cy="0"/>
        </a:xfrm>
      </p:grpSpPr>
      <p:sp>
        <p:nvSpPr>
          <p:cNvPr id="771" name="Google Shape;771;p90:notes"/>
          <p:cNvSpPr>
            <a:spLocks noGrp="1" noRot="1" noChangeAspect="1"/>
          </p:cNvSpPr>
          <p:nvPr>
            <p:ph type="sldImg" idx="2"/>
          </p:nvPr>
        </p:nvSpPr>
        <p:spPr>
          <a:xfrm>
            <a:off x="423863" y="1243013"/>
            <a:ext cx="5961062"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72" name="Google Shape;772;p90:notes"/>
          <p:cNvSpPr txBox="1">
            <a:spLocks noGrp="1"/>
          </p:cNvSpPr>
          <p:nvPr>
            <p:ph type="body" idx="1"/>
          </p:nvPr>
        </p:nvSpPr>
        <p:spPr>
          <a:xfrm>
            <a:off x="229695" y="4784069"/>
            <a:ext cx="6168925" cy="4534051"/>
          </a:xfrm>
          <a:prstGeom prst="rect">
            <a:avLst/>
          </a:prstGeom>
          <a:noFill/>
          <a:ln>
            <a:noFill/>
          </a:ln>
        </p:spPr>
        <p:txBody>
          <a:bodyPr spcFirstLastPara="1" wrap="square" lIns="91425" tIns="45700" rIns="91425" bIns="45700" anchor="t" anchorCtr="0">
            <a:noAutofit/>
          </a:bodyPr>
          <a:lstStyle/>
          <a:p>
            <a:pPr marL="342900" marR="60960" lvl="0" indent="-266700" algn="l" rtl="0">
              <a:lnSpc>
                <a:spcPct val="115000"/>
              </a:lnSpc>
              <a:spcBef>
                <a:spcPts val="0"/>
              </a:spcBef>
              <a:spcAft>
                <a:spcPts val="0"/>
              </a:spcAft>
              <a:buClr>
                <a:schemeClr val="dk1"/>
              </a:buClr>
              <a:buSzPts val="1200"/>
              <a:buFont typeface="Noto Sans Symbols"/>
              <a:buNone/>
            </a:pPr>
            <a:endParaRPr>
              <a:latin typeface="Calibri"/>
              <a:ea typeface="Calibri"/>
              <a:cs typeface="Calibri"/>
              <a:sym typeface="Calibri"/>
            </a:endParaRPr>
          </a:p>
          <a:p>
            <a:pPr marL="0" lvl="0" indent="0" algn="l" rtl="0">
              <a:spcBef>
                <a:spcPts val="0"/>
              </a:spcBef>
              <a:spcAft>
                <a:spcPts val="0"/>
              </a:spcAft>
              <a:buNone/>
            </a:pPr>
            <a:r>
              <a:rPr lang="en-GB" sz="1200" b="1" u="sng">
                <a:solidFill>
                  <a:schemeClr val="dk1"/>
                </a:solidFill>
                <a:latin typeface="Calibri"/>
                <a:ea typeface="Calibri"/>
                <a:cs typeface="Calibri"/>
                <a:sym typeface="Calibri"/>
              </a:rPr>
              <a:t>Artigo 21: Liberdade de expressão e opinião e acesso à informação </a:t>
            </a:r>
            <a:endParaRPr sz="1200" b="1">
              <a:solidFill>
                <a:schemeClr val="dk1"/>
              </a:solidFill>
              <a:latin typeface="Calibri"/>
              <a:ea typeface="Calibri"/>
              <a:cs typeface="Calibri"/>
              <a:sym typeface="Calibri"/>
            </a:endParaRPr>
          </a:p>
          <a:p>
            <a:pPr marL="171450" lvl="0" indent="-171450" algn="l" rtl="0">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Em igualdade de condições com as demais pessoas, as pessoas com deficiência têm direito a: </a:t>
            </a:r>
            <a:endParaRPr/>
          </a:p>
          <a:p>
            <a:pPr marL="628650" lvl="1" indent="-171450" algn="l" rtl="0">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Pensar e dizer o que quiserem; </a:t>
            </a:r>
            <a:endParaRPr/>
          </a:p>
          <a:p>
            <a:pPr marL="628650" lvl="1" indent="-171450" algn="l" rtl="0">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Receber e transmitir informação; </a:t>
            </a:r>
            <a:endParaRPr/>
          </a:p>
          <a:p>
            <a:pPr marL="171450" lvl="0" indent="-171450" algn="l" rtl="0">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No entanto, muitas vezes, as pessoas com deficiências psicossociais, intelectuais ou cognitivas não recebem informações completas sobre sua saúde ou cuidados de saúde mental e não têm acesso ao seu prontuário médico, a outras opiniões e pontos de vista ou a informações sobre outros apoios e serviços importantes na comunidade (por exemplo, grupos de apoio entre pares); </a:t>
            </a:r>
            <a:endParaRPr/>
          </a:p>
          <a:p>
            <a:pPr marL="171450" lvl="0" indent="-171450" algn="l" rtl="0">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Além disso, às pessoas com deficiência muitas vezes são negadas informações sobre mecanismos legais para proteger seus direitos (por exemplo, procedimentos de denúncia). </a:t>
            </a:r>
            <a:endParaRPr/>
          </a:p>
          <a:p>
            <a:pPr marL="171450" lvl="0" indent="-171450" algn="l" rtl="0">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Ademais, as visões e perspectivas das pessoas com deficiências psicossociais, intelectuais ou cognitivas são muitas vezes desconsideradas e ignoradas. Este artigo garante que elas tenham o direito de se expressar livremente e enfatiza que suas opiniões devem ser valorizadas e respeitadas. </a:t>
            </a:r>
            <a:endParaRPr/>
          </a:p>
        </p:txBody>
      </p:sp>
      <p:sp>
        <p:nvSpPr>
          <p:cNvPr id="773" name="Google Shape;773;p90:notes"/>
          <p:cNvSpPr txBox="1">
            <a:spLocks noGrp="1"/>
          </p:cNvSpPr>
          <p:nvPr>
            <p:ph type="sldNum" idx="12"/>
          </p:nvPr>
        </p:nvSpPr>
        <p:spPr>
          <a:xfrm>
            <a:off x="3856737" y="9442154"/>
            <a:ext cx="2950475" cy="49877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90</a:t>
            </a:fld>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8"/>
        <p:cNvGrpSpPr/>
        <p:nvPr/>
      </p:nvGrpSpPr>
      <p:grpSpPr>
        <a:xfrm>
          <a:off x="0" y="0"/>
          <a:ext cx="0" cy="0"/>
          <a:chOff x="0" y="0"/>
          <a:chExt cx="0" cy="0"/>
        </a:xfrm>
      </p:grpSpPr>
      <p:sp>
        <p:nvSpPr>
          <p:cNvPr id="779" name="Google Shape;779;p91:notes"/>
          <p:cNvSpPr>
            <a:spLocks noGrp="1" noRot="1" noChangeAspect="1"/>
          </p:cNvSpPr>
          <p:nvPr>
            <p:ph type="sldImg" idx="2"/>
          </p:nvPr>
        </p:nvSpPr>
        <p:spPr>
          <a:xfrm>
            <a:off x="423863" y="1243013"/>
            <a:ext cx="5961062"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80" name="Google Shape;780;p91:notes"/>
          <p:cNvSpPr txBox="1">
            <a:spLocks noGrp="1"/>
          </p:cNvSpPr>
          <p:nvPr>
            <p:ph type="body" idx="1"/>
          </p:nvPr>
        </p:nvSpPr>
        <p:spPr>
          <a:xfrm>
            <a:off x="680879" y="4784070"/>
            <a:ext cx="5447030" cy="3914239"/>
          </a:xfrm>
          <a:prstGeom prst="rect">
            <a:avLst/>
          </a:prstGeom>
          <a:noFill/>
          <a:ln>
            <a:noFill/>
          </a:ln>
        </p:spPr>
        <p:txBody>
          <a:bodyPr spcFirstLastPara="1" wrap="square" lIns="91425" tIns="45700" rIns="91425" bIns="45700" anchor="t" anchorCtr="0">
            <a:noAutofit/>
          </a:bodyPr>
          <a:lstStyle/>
          <a:p>
            <a:pPr marL="171450" lvl="0" indent="-171450" algn="l" rtl="0">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Este artigo significa que há uma responsabilidade especial em fornecer informações às pessoas com deficiência de uma maneira que elas possam acessar e entender. </a:t>
            </a:r>
            <a:endParaRPr/>
          </a:p>
          <a:p>
            <a:pPr marL="628650" lvl="1" indent="-171450" algn="l" rtl="0">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Isso pode incluir disponibilizar textos em linguagem simples ou de fácil leitura, explicações adicionais, uso de mais tempo, linguagem de sinais, Braille, pictogramas e ferramentas interativas. </a:t>
            </a:r>
            <a:endParaRPr/>
          </a:p>
          <a:p>
            <a:pPr marL="171450" lvl="0" indent="-171450" algn="l" rtl="0">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Qualquer informação para o público em geral, seja ela fornecida por Estados ou por entidades privadas, também deve ser acessível às pessoas com deficiência. </a:t>
            </a:r>
            <a:endParaRPr/>
          </a:p>
        </p:txBody>
      </p:sp>
      <p:sp>
        <p:nvSpPr>
          <p:cNvPr id="781" name="Google Shape;781;p91:notes"/>
          <p:cNvSpPr txBox="1">
            <a:spLocks noGrp="1"/>
          </p:cNvSpPr>
          <p:nvPr>
            <p:ph type="sldNum" idx="12"/>
          </p:nvPr>
        </p:nvSpPr>
        <p:spPr>
          <a:xfrm>
            <a:off x="3856737" y="9442154"/>
            <a:ext cx="2950475" cy="49877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91</a:t>
            </a:fld>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6"/>
        <p:cNvGrpSpPr/>
        <p:nvPr/>
      </p:nvGrpSpPr>
      <p:grpSpPr>
        <a:xfrm>
          <a:off x="0" y="0"/>
          <a:ext cx="0" cy="0"/>
          <a:chOff x="0" y="0"/>
          <a:chExt cx="0" cy="0"/>
        </a:xfrm>
      </p:grpSpPr>
      <p:sp>
        <p:nvSpPr>
          <p:cNvPr id="787" name="Google Shape;787;p92:notes"/>
          <p:cNvSpPr>
            <a:spLocks noGrp="1" noRot="1" noChangeAspect="1"/>
          </p:cNvSpPr>
          <p:nvPr>
            <p:ph type="sldImg" idx="2"/>
          </p:nvPr>
        </p:nvSpPr>
        <p:spPr>
          <a:xfrm>
            <a:off x="1531938" y="1044575"/>
            <a:ext cx="3471862" cy="19542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88" name="Google Shape;788;p92:notes"/>
          <p:cNvSpPr txBox="1">
            <a:spLocks noGrp="1"/>
          </p:cNvSpPr>
          <p:nvPr>
            <p:ph type="body" idx="1"/>
          </p:nvPr>
        </p:nvSpPr>
        <p:spPr>
          <a:xfrm>
            <a:off x="317197" y="3715420"/>
            <a:ext cx="5810713" cy="572673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r>
              <a:rPr lang="en-GB" sz="1200" b="1" u="sng">
                <a:solidFill>
                  <a:schemeClr val="dk1"/>
                </a:solidFill>
                <a:latin typeface="Calibri"/>
                <a:ea typeface="Calibri"/>
                <a:cs typeface="Calibri"/>
                <a:sym typeface="Calibri"/>
              </a:rPr>
              <a:t>Artigo 22: Respeito pela privacidade </a:t>
            </a:r>
            <a:endParaRPr sz="1200" b="1">
              <a:solidFill>
                <a:schemeClr val="dk1"/>
              </a:solidFill>
              <a:latin typeface="Calibri"/>
              <a:ea typeface="Calibri"/>
              <a:cs typeface="Calibri"/>
              <a:sym typeface="Calibri"/>
            </a:endParaRPr>
          </a:p>
          <a:p>
            <a:pPr marL="171450" lvl="0" indent="-171450" algn="l" rtl="0">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De acordo com o Artigo 22: </a:t>
            </a:r>
            <a:endParaRPr/>
          </a:p>
          <a:p>
            <a:pPr marL="0" lvl="0" indent="0" algn="l" rtl="0">
              <a:spcBef>
                <a:spcPts val="0"/>
              </a:spcBef>
              <a:spcAft>
                <a:spcPts val="0"/>
              </a:spcAft>
              <a:buNone/>
            </a:pPr>
            <a:r>
              <a:rPr lang="en-GB" sz="1200">
                <a:solidFill>
                  <a:schemeClr val="dk1"/>
                </a:solidFill>
                <a:latin typeface="Calibri"/>
                <a:ea typeface="Calibri"/>
                <a:cs typeface="Calibri"/>
                <a:sym typeface="Calibri"/>
              </a:rPr>
              <a:t>	- Ninguém deve interferir na privacidade, na vida familiar, no lar ou na correspondência de pessoas com deficiência. </a:t>
            </a:r>
            <a:endParaRPr/>
          </a:p>
          <a:p>
            <a:pPr marL="0" lvl="0" indent="0" algn="l" rtl="0">
              <a:spcBef>
                <a:spcPts val="0"/>
              </a:spcBef>
              <a:spcAft>
                <a:spcPts val="0"/>
              </a:spcAft>
              <a:buNone/>
            </a:pPr>
            <a:r>
              <a:rPr lang="en-GB" sz="1200">
                <a:solidFill>
                  <a:schemeClr val="dk1"/>
                </a:solidFill>
                <a:latin typeface="Calibri"/>
                <a:ea typeface="Calibri"/>
                <a:cs typeface="Calibri"/>
                <a:sym typeface="Calibri"/>
              </a:rPr>
              <a:t>	- Ninguém deve atacar sua honra e reputação. </a:t>
            </a:r>
            <a:endParaRPr/>
          </a:p>
          <a:p>
            <a:pPr marL="171450" lvl="0" indent="-171450" algn="l" rtl="0">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As informações confidenciais sobre pessoas com deficiência (informações médicas, sociais, informações sobre reabilitação, etc.) que podem ser mantidas, por exemplo, por serviços médicos ou sociais devem estar sob sigilo. </a:t>
            </a:r>
            <a:endParaRPr/>
          </a:p>
          <a:p>
            <a:pPr marL="171450" lvl="0" indent="-171450" algn="l" rtl="0">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As melhores práticas em relação à privacidade nos serviços permitem que os indivíduos mantenham o controle das informações sobre si mesmos, decidam com quem o prestador de serviços pode compartilhar as informações, acessem registros sobre eles a qualquer momento e solicitem que esses registros sejam devolvidos ou destruídos quando não forem mais necessários para uma tarefa específica realizada pelo prestador de serviços a pedido do indivíduo.</a:t>
            </a:r>
            <a:endParaRPr/>
          </a:p>
          <a:p>
            <a:pPr marL="171450" lvl="0" indent="-171450" algn="l" rtl="0">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O direito à privacidade é muito amplo. Por exemplo, </a:t>
            </a:r>
            <a:endParaRPr/>
          </a:p>
          <a:p>
            <a:pPr marL="628650" lvl="1" indent="-171450" algn="l" rtl="0">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Quando profissionais de saúde mental ou outros profissionais entram sem serem convidados nas casas ou quartos das pessoas, eles estão violando o direito da pessoa à privacidade. </a:t>
            </a:r>
            <a:endParaRPr/>
          </a:p>
          <a:p>
            <a:pPr marL="628650" lvl="1" indent="-171450" algn="l" rtl="0">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Quando instituições de saúde mental ou assistência social abrem e/ou retêm a correspondência das pessoas, isso também viola seu direito à privacidade. </a:t>
            </a:r>
            <a:endParaRPr/>
          </a:p>
          <a:p>
            <a:pPr marL="0" lvl="0" indent="0" algn="l" rtl="0">
              <a:spcBef>
                <a:spcPts val="0"/>
              </a:spcBef>
              <a:spcAft>
                <a:spcPts val="0"/>
              </a:spcAft>
              <a:buClr>
                <a:schemeClr val="dk1"/>
              </a:buClr>
              <a:buSzPts val="1200"/>
              <a:buFont typeface="Arial"/>
              <a:buNone/>
            </a:pPr>
            <a:r>
              <a:rPr lang="en-GB" sz="1200">
                <a:solidFill>
                  <a:schemeClr val="dk1"/>
                </a:solidFill>
                <a:latin typeface="Calibri"/>
                <a:ea typeface="Calibri"/>
                <a:cs typeface="Calibri"/>
                <a:sym typeface="Calibri"/>
              </a:rPr>
              <a:t>Novamente, pergunte aos participantes neste momento se algum esclarecimento é necessário. </a:t>
            </a:r>
            <a:endParaRPr/>
          </a:p>
          <a:p>
            <a:pPr marL="0" lvl="0" indent="0" algn="l" rtl="0">
              <a:spcBef>
                <a:spcPts val="0"/>
              </a:spcBef>
              <a:spcAft>
                <a:spcPts val="0"/>
              </a:spcAft>
              <a:buNone/>
            </a:pPr>
            <a:endParaRPr/>
          </a:p>
        </p:txBody>
      </p:sp>
      <p:sp>
        <p:nvSpPr>
          <p:cNvPr id="789" name="Google Shape;789;p92:notes"/>
          <p:cNvSpPr txBox="1">
            <a:spLocks noGrp="1"/>
          </p:cNvSpPr>
          <p:nvPr>
            <p:ph type="sldNum" idx="12"/>
          </p:nvPr>
        </p:nvSpPr>
        <p:spPr>
          <a:xfrm>
            <a:off x="3856737" y="9442154"/>
            <a:ext cx="2950475" cy="49877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92</a:t>
            </a:fld>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4"/>
        <p:cNvGrpSpPr/>
        <p:nvPr/>
      </p:nvGrpSpPr>
      <p:grpSpPr>
        <a:xfrm>
          <a:off x="0" y="0"/>
          <a:ext cx="0" cy="0"/>
          <a:chOff x="0" y="0"/>
          <a:chExt cx="0" cy="0"/>
        </a:xfrm>
      </p:grpSpPr>
      <p:sp>
        <p:nvSpPr>
          <p:cNvPr id="795" name="Google Shape;795;p93:notes"/>
          <p:cNvSpPr>
            <a:spLocks noGrp="1" noRot="1" noChangeAspect="1"/>
          </p:cNvSpPr>
          <p:nvPr>
            <p:ph type="sldImg" idx="2"/>
          </p:nvPr>
        </p:nvSpPr>
        <p:spPr>
          <a:xfrm>
            <a:off x="1712913" y="928688"/>
            <a:ext cx="3654425" cy="20558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96" name="Google Shape;796;p93:notes"/>
          <p:cNvSpPr txBox="1">
            <a:spLocks noGrp="1"/>
          </p:cNvSpPr>
          <p:nvPr>
            <p:ph type="body" idx="1"/>
          </p:nvPr>
        </p:nvSpPr>
        <p:spPr>
          <a:xfrm>
            <a:off x="680879" y="3280505"/>
            <a:ext cx="5537814" cy="5542066"/>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200" b="1" u="sng">
                <a:solidFill>
                  <a:schemeClr val="dk1"/>
                </a:solidFill>
                <a:latin typeface="Calibri"/>
                <a:ea typeface="Calibri"/>
                <a:cs typeface="Calibri"/>
                <a:sym typeface="Calibri"/>
              </a:rPr>
              <a:t>Artigo 23: Respeito pelo domicílio e pela família </a:t>
            </a:r>
            <a:endParaRPr sz="1200" b="1">
              <a:solidFill>
                <a:schemeClr val="dk1"/>
              </a:solidFill>
              <a:latin typeface="Calibri"/>
              <a:ea typeface="Calibri"/>
              <a:cs typeface="Calibri"/>
              <a:sym typeface="Calibri"/>
            </a:endParaRPr>
          </a:p>
          <a:p>
            <a:pPr marL="0" lvl="0" indent="0" algn="l" rtl="0">
              <a:spcBef>
                <a:spcPts val="0"/>
              </a:spcBef>
              <a:spcAft>
                <a:spcPts val="0"/>
              </a:spcAft>
              <a:buNone/>
            </a:pPr>
            <a:r>
              <a:rPr lang="en-GB" sz="1200">
                <a:solidFill>
                  <a:schemeClr val="dk1"/>
                </a:solidFill>
                <a:latin typeface="Calibri"/>
                <a:ea typeface="Calibri"/>
                <a:cs typeface="Calibri"/>
                <a:sym typeface="Calibri"/>
              </a:rPr>
              <a:t>O respeito pelo domicílio e pela família também é muitas vezes negado às pessoas com deficiência. Eles são frequentemente impedidos de ter ou experimentar relações pessoais e sexuais e de levar suas próprias vidas familiares. O direito de casar é muitas vezes restringido para pessoas com deficiência devido a medidas de tutela ou critérios de elegibilidade. </a:t>
            </a:r>
            <a:endParaRPr/>
          </a:p>
          <a:p>
            <a:pPr marL="0" lvl="0" indent="0" algn="l" rtl="0">
              <a:spcBef>
                <a:spcPts val="0"/>
              </a:spcBef>
              <a:spcAft>
                <a:spcPts val="0"/>
              </a:spcAft>
              <a:buNone/>
            </a:pPr>
            <a:r>
              <a:rPr lang="en-GB" sz="1200">
                <a:solidFill>
                  <a:schemeClr val="dk1"/>
                </a:solidFill>
                <a:latin typeface="Calibri"/>
                <a:ea typeface="Calibri"/>
                <a:cs typeface="Calibri"/>
                <a:sym typeface="Calibri"/>
              </a:rPr>
              <a:t>De acordo com o artigo 23, as pessoas com deficiência devem gozar do mesmo direito de casar, constituir família e ter relações pessoais como qualquer outra pessoa. Os Estados Partes devem apoiá-los na realização desse direito. Em particular, os Estados Partes devem garantir que as pessoas com deficiência tenham os seguintes direitos: </a:t>
            </a:r>
            <a:endParaRPr>
              <a:latin typeface="Calibri"/>
              <a:ea typeface="Calibri"/>
              <a:cs typeface="Calibri"/>
              <a:sym typeface="Calibri"/>
            </a:endParaRPr>
          </a:p>
          <a:p>
            <a:pPr marL="342900" marR="60325" lvl="0" indent="-342900" algn="l" rtl="0">
              <a:lnSpc>
                <a:spcPct val="115000"/>
              </a:lnSpc>
              <a:spcBef>
                <a:spcPts val="0"/>
              </a:spcBef>
              <a:spcAft>
                <a:spcPts val="0"/>
              </a:spcAft>
              <a:buClr>
                <a:schemeClr val="dk1"/>
              </a:buClr>
              <a:buSzPts val="1200"/>
              <a:buFont typeface="Noto Sans Symbols"/>
              <a:buChar char="∙"/>
            </a:pPr>
            <a:r>
              <a:rPr lang="en-GB">
                <a:latin typeface="Calibri"/>
                <a:ea typeface="Calibri"/>
                <a:cs typeface="Calibri"/>
                <a:sym typeface="Calibri"/>
              </a:rPr>
              <a:t>O direito de casar e constituir família. </a:t>
            </a:r>
            <a:endParaRPr/>
          </a:p>
          <a:p>
            <a:pPr marL="342900" marR="60325" lvl="0" indent="-342900" algn="l" rtl="0">
              <a:lnSpc>
                <a:spcPct val="115000"/>
              </a:lnSpc>
              <a:spcBef>
                <a:spcPts val="400"/>
              </a:spcBef>
              <a:spcAft>
                <a:spcPts val="0"/>
              </a:spcAft>
              <a:buClr>
                <a:schemeClr val="dk1"/>
              </a:buClr>
              <a:buSzPts val="1200"/>
              <a:buFont typeface="Noto Sans Symbols"/>
              <a:buChar char="∙"/>
            </a:pPr>
            <a:r>
              <a:rPr lang="en-GB">
                <a:latin typeface="Calibri"/>
                <a:ea typeface="Calibri"/>
                <a:cs typeface="Calibri"/>
                <a:sym typeface="Calibri"/>
              </a:rPr>
              <a:t>O direito de decidir livremente ter ou não filhos (incluindo quando e quantos). </a:t>
            </a:r>
            <a:endParaRPr/>
          </a:p>
          <a:p>
            <a:pPr marL="342900" marR="60325" lvl="0" indent="-342900" algn="l" rtl="0">
              <a:lnSpc>
                <a:spcPct val="115000"/>
              </a:lnSpc>
              <a:spcBef>
                <a:spcPts val="400"/>
              </a:spcBef>
              <a:spcAft>
                <a:spcPts val="0"/>
              </a:spcAft>
              <a:buClr>
                <a:schemeClr val="dk1"/>
              </a:buClr>
              <a:buSzPts val="1200"/>
              <a:buFont typeface="Noto Sans Symbols"/>
              <a:buChar char="∙"/>
            </a:pPr>
            <a:r>
              <a:rPr lang="en-GB">
                <a:latin typeface="Calibri"/>
                <a:ea typeface="Calibri"/>
                <a:cs typeface="Calibri"/>
                <a:sym typeface="Calibri"/>
              </a:rPr>
              <a:t>O direito de não ser esterilizado ou impedido de ter filhos por qualquer outro método. </a:t>
            </a:r>
            <a:endParaRPr/>
          </a:p>
          <a:p>
            <a:pPr marL="800100" marR="60325" lvl="1" indent="-342900" algn="l" rtl="0">
              <a:lnSpc>
                <a:spcPct val="115000"/>
              </a:lnSpc>
              <a:spcBef>
                <a:spcPts val="400"/>
              </a:spcBef>
              <a:spcAft>
                <a:spcPts val="0"/>
              </a:spcAft>
              <a:buClr>
                <a:schemeClr val="dk1"/>
              </a:buClr>
              <a:buSzPts val="1200"/>
              <a:buFont typeface="Noto Sans Symbols"/>
              <a:buChar char="⮚"/>
            </a:pPr>
            <a:r>
              <a:rPr lang="en-GB">
                <a:latin typeface="Calibri"/>
                <a:ea typeface="Calibri"/>
                <a:cs typeface="Calibri"/>
                <a:sym typeface="Calibri"/>
              </a:rPr>
              <a:t>Isso é muito importante porque muitas mulheres com deficiência em vários países são esterilizadas contra sua vontade ou sem seu conhecimento.</a:t>
            </a:r>
            <a:endParaRPr sz="1200">
              <a:solidFill>
                <a:schemeClr val="dk1"/>
              </a:solidFill>
              <a:latin typeface="Calibri"/>
              <a:ea typeface="Calibri"/>
              <a:cs typeface="Calibri"/>
              <a:sym typeface="Calibri"/>
            </a:endParaRPr>
          </a:p>
          <a:p>
            <a:pPr marL="171450" lvl="0" indent="-171450" algn="l" rtl="0">
              <a:spcBef>
                <a:spcPts val="40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O direito de não ser impedido de exercer seus direitos e deveres como pais. </a:t>
            </a:r>
            <a:endParaRPr/>
          </a:p>
          <a:p>
            <a:pPr marL="171450" lvl="0" indent="-171450" algn="l" rtl="0">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As crianças não devem ser separadas de seus pais com base na deficiência do pai ou da criança: </a:t>
            </a:r>
            <a:endParaRPr/>
          </a:p>
          <a:p>
            <a:pPr marL="628650" lvl="1" indent="-171450" algn="l" rtl="0">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Muitos pais com deficiências psicossociais ou intelectuais são considerados incapazes de ser pais com base em sua deficiência. </a:t>
            </a:r>
            <a:endParaRPr/>
          </a:p>
          <a:p>
            <a:pPr marL="628650" lvl="1" indent="-171450" algn="l" rtl="0">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Quando necessário, o apoio parental deve ser fornecido. </a:t>
            </a:r>
            <a:endParaRPr/>
          </a:p>
          <a:p>
            <a:pPr marL="628650" lvl="1" indent="-95250" algn="l" rtl="0">
              <a:spcBef>
                <a:spcPts val="0"/>
              </a:spcBef>
              <a:spcAft>
                <a:spcPts val="0"/>
              </a:spcAft>
              <a:buClr>
                <a:schemeClr val="dk1"/>
              </a:buClr>
              <a:buSzPts val="1200"/>
              <a:buFont typeface="Arial"/>
              <a:buNone/>
            </a:pPr>
            <a:endParaRPr sz="1200">
              <a:solidFill>
                <a:schemeClr val="dk1"/>
              </a:solidFill>
              <a:latin typeface="Calibri"/>
              <a:ea typeface="Calibri"/>
              <a:cs typeface="Calibri"/>
              <a:sym typeface="Calibri"/>
            </a:endParaRPr>
          </a:p>
          <a:p>
            <a:pPr marL="685800" marR="60325" lvl="1" indent="-95250" algn="l" rtl="0">
              <a:lnSpc>
                <a:spcPct val="115000"/>
              </a:lnSpc>
              <a:spcBef>
                <a:spcPts val="0"/>
              </a:spcBef>
              <a:spcAft>
                <a:spcPts val="0"/>
              </a:spcAft>
              <a:buClr>
                <a:schemeClr val="dk1"/>
              </a:buClr>
              <a:buSzPts val="1200"/>
              <a:buFont typeface="Arial"/>
              <a:buNone/>
            </a:pPr>
            <a:endParaRPr>
              <a:latin typeface="Calibri"/>
              <a:ea typeface="Calibri"/>
              <a:cs typeface="Calibri"/>
              <a:sym typeface="Calibri"/>
            </a:endParaRPr>
          </a:p>
          <a:p>
            <a:pPr marL="0" lvl="0" indent="0" algn="l" rtl="0">
              <a:spcBef>
                <a:spcPts val="0"/>
              </a:spcBef>
              <a:spcAft>
                <a:spcPts val="0"/>
              </a:spcAft>
              <a:buNone/>
            </a:pPr>
            <a:endParaRPr/>
          </a:p>
        </p:txBody>
      </p:sp>
      <p:sp>
        <p:nvSpPr>
          <p:cNvPr id="797" name="Google Shape;797;p93:notes"/>
          <p:cNvSpPr txBox="1">
            <a:spLocks noGrp="1"/>
          </p:cNvSpPr>
          <p:nvPr>
            <p:ph type="sldNum" idx="12"/>
          </p:nvPr>
        </p:nvSpPr>
        <p:spPr>
          <a:xfrm>
            <a:off x="3856737" y="9442154"/>
            <a:ext cx="2950475" cy="49877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93</a:t>
            </a:fld>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2"/>
        <p:cNvGrpSpPr/>
        <p:nvPr/>
      </p:nvGrpSpPr>
      <p:grpSpPr>
        <a:xfrm>
          <a:off x="0" y="0"/>
          <a:ext cx="0" cy="0"/>
          <a:chOff x="0" y="0"/>
          <a:chExt cx="0" cy="0"/>
        </a:xfrm>
      </p:grpSpPr>
      <p:sp>
        <p:nvSpPr>
          <p:cNvPr id="803" name="Google Shape;803;p94:notes"/>
          <p:cNvSpPr>
            <a:spLocks noGrp="1" noRot="1" noChangeAspect="1"/>
          </p:cNvSpPr>
          <p:nvPr>
            <p:ph type="sldImg" idx="2"/>
          </p:nvPr>
        </p:nvSpPr>
        <p:spPr>
          <a:xfrm>
            <a:off x="423863" y="1243013"/>
            <a:ext cx="5961062"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04" name="Google Shape;804;p94:notes"/>
          <p:cNvSpPr txBox="1">
            <a:spLocks noGrp="1"/>
          </p:cNvSpPr>
          <p:nvPr>
            <p:ph type="body" idx="1"/>
          </p:nvPr>
        </p:nvSpPr>
        <p:spPr>
          <a:xfrm>
            <a:off x="680879" y="4784070"/>
            <a:ext cx="5447030" cy="3914239"/>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171450" lvl="0" indent="-171450" algn="l" rtl="0">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O direito de não ser impedido de exercer seus direitos e deveres como pais. As crianças não devem ser separadas de seus pais com base na deficiência do pai ou da criança: </a:t>
            </a:r>
            <a:endParaRPr/>
          </a:p>
          <a:p>
            <a:pPr marL="171450" lvl="0" indent="-171450" algn="l" rtl="0">
              <a:spcBef>
                <a:spcPts val="0"/>
              </a:spcBef>
              <a:spcAft>
                <a:spcPts val="0"/>
              </a:spcAft>
              <a:buClr>
                <a:schemeClr val="dk1"/>
              </a:buClr>
              <a:buSzPts val="1200"/>
              <a:buFont typeface="Noto Sans Symbols"/>
              <a:buChar char="⮚"/>
            </a:pPr>
            <a:r>
              <a:rPr lang="en-GB" sz="1200">
                <a:solidFill>
                  <a:schemeClr val="dk1"/>
                </a:solidFill>
                <a:latin typeface="Calibri"/>
                <a:ea typeface="Calibri"/>
                <a:cs typeface="Calibri"/>
                <a:sym typeface="Calibri"/>
              </a:rPr>
              <a:t>Muitos pais com deficiências psicossociais ou intelectuais são considerados incapazes de ser pais com base em sua deficiência. </a:t>
            </a:r>
            <a:endParaRPr/>
          </a:p>
          <a:p>
            <a:pPr marL="171450" lvl="0" indent="-171450" algn="l" rtl="0">
              <a:spcBef>
                <a:spcPts val="0"/>
              </a:spcBef>
              <a:spcAft>
                <a:spcPts val="0"/>
              </a:spcAft>
              <a:buClr>
                <a:schemeClr val="dk1"/>
              </a:buClr>
              <a:buSzPts val="1200"/>
              <a:buFont typeface="Noto Sans Symbols"/>
              <a:buChar char="⮚"/>
            </a:pPr>
            <a:r>
              <a:rPr lang="en-GB" sz="1200">
                <a:solidFill>
                  <a:schemeClr val="dk1"/>
                </a:solidFill>
                <a:latin typeface="Calibri"/>
                <a:ea typeface="Calibri"/>
                <a:cs typeface="Calibri"/>
                <a:sym typeface="Calibri"/>
              </a:rPr>
              <a:t>Quando necessário, o apoio parental deve ser fornecido. </a:t>
            </a:r>
            <a:endParaRPr/>
          </a:p>
        </p:txBody>
      </p:sp>
      <p:sp>
        <p:nvSpPr>
          <p:cNvPr id="805" name="Google Shape;805;p94:notes"/>
          <p:cNvSpPr txBox="1">
            <a:spLocks noGrp="1"/>
          </p:cNvSpPr>
          <p:nvPr>
            <p:ph type="sldNum" idx="12"/>
          </p:nvPr>
        </p:nvSpPr>
        <p:spPr>
          <a:xfrm>
            <a:off x="3856737" y="9442154"/>
            <a:ext cx="2950475" cy="49877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94</a:t>
            </a:fld>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0"/>
        <p:cNvGrpSpPr/>
        <p:nvPr/>
      </p:nvGrpSpPr>
      <p:grpSpPr>
        <a:xfrm>
          <a:off x="0" y="0"/>
          <a:ext cx="0" cy="0"/>
          <a:chOff x="0" y="0"/>
          <a:chExt cx="0" cy="0"/>
        </a:xfrm>
      </p:grpSpPr>
      <p:sp>
        <p:nvSpPr>
          <p:cNvPr id="811" name="Google Shape;811;p95:notes"/>
          <p:cNvSpPr>
            <a:spLocks noGrp="1" noRot="1" noChangeAspect="1"/>
          </p:cNvSpPr>
          <p:nvPr>
            <p:ph type="sldImg" idx="2"/>
          </p:nvPr>
        </p:nvSpPr>
        <p:spPr>
          <a:xfrm>
            <a:off x="1471613" y="1106488"/>
            <a:ext cx="3863975" cy="21748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12" name="Google Shape;812;p95:notes"/>
          <p:cNvSpPr txBox="1">
            <a:spLocks noGrp="1"/>
          </p:cNvSpPr>
          <p:nvPr>
            <p:ph type="body" idx="1"/>
          </p:nvPr>
        </p:nvSpPr>
        <p:spPr>
          <a:xfrm>
            <a:off x="680879" y="3715421"/>
            <a:ext cx="5447030" cy="4982889"/>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200">
                <a:solidFill>
                  <a:schemeClr val="dk1"/>
                </a:solidFill>
                <a:latin typeface="Calibri"/>
                <a:ea typeface="Calibri"/>
                <a:cs typeface="Calibri"/>
                <a:sym typeface="Calibri"/>
              </a:rPr>
              <a:t>Para ilustrar este tema, mostre aos participantes os seguintes vídeos:</a:t>
            </a:r>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marR="60325" lvl="0" indent="0" algn="just" rtl="0">
              <a:lnSpc>
                <a:spcPct val="115000"/>
              </a:lnSpc>
              <a:spcBef>
                <a:spcPts val="0"/>
              </a:spcBef>
              <a:spcAft>
                <a:spcPts val="0"/>
              </a:spcAft>
              <a:buClr>
                <a:schemeClr val="dk1"/>
              </a:buClr>
              <a:buSzPts val="1200"/>
              <a:buFont typeface="Calibri"/>
              <a:buNone/>
            </a:pPr>
            <a:r>
              <a:rPr lang="en-GB" b="1">
                <a:latin typeface="Calibri"/>
                <a:ea typeface="Calibri"/>
                <a:cs typeface="Calibri"/>
                <a:sym typeface="Calibri"/>
              </a:rPr>
              <a:t>1/Living with mental health problems in Russia, Sky </a:t>
            </a:r>
            <a:r>
              <a:rPr lang="en-GB" b="1" u="sng">
                <a:solidFill>
                  <a:srgbClr val="0000FF"/>
                </a:solidFill>
                <a:latin typeface="Calibri"/>
                <a:ea typeface="Calibri"/>
                <a:cs typeface="Calibri"/>
                <a:sym typeface="Calibri"/>
              </a:rPr>
              <a:t>News </a:t>
            </a:r>
            <a:r>
              <a:rPr lang="en-GB" b="1" i="1">
                <a:latin typeface="Calibri"/>
                <a:ea typeface="Calibri"/>
                <a:cs typeface="Calibri"/>
                <a:sym typeface="Calibri"/>
              </a:rPr>
              <a:t>(</a:t>
            </a:r>
            <a:r>
              <a:rPr lang="en-GB" b="1" i="1" u="sng">
                <a:solidFill>
                  <a:srgbClr val="0000FF"/>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17</a:t>
            </a:r>
            <a:r>
              <a:rPr lang="en-GB" b="1" i="1">
                <a:latin typeface="Calibri"/>
                <a:ea typeface="Calibri"/>
                <a:cs typeface="Calibri"/>
                <a:sym typeface="Calibri"/>
              </a:rPr>
              <a:t>)</a:t>
            </a:r>
            <a:r>
              <a:rPr lang="en-GB" b="1">
                <a:latin typeface="Calibri"/>
                <a:ea typeface="Calibri"/>
                <a:cs typeface="Calibri"/>
                <a:sym typeface="Calibri"/>
              </a:rPr>
              <a:t> (4:23 minutos</a:t>
            </a:r>
            <a:r>
              <a:rPr lang="en-GB" sz="900">
                <a:latin typeface="Calibri"/>
                <a:ea typeface="Calibri"/>
                <a:cs typeface="Calibri"/>
                <a:sym typeface="Calibri"/>
              </a:rPr>
              <a:t> </a:t>
            </a:r>
            <a:r>
              <a:rPr lang="en-GB" b="1">
                <a:latin typeface="Calibri"/>
                <a:ea typeface="Calibri"/>
                <a:cs typeface="Calibri"/>
                <a:sym typeface="Calibri"/>
              </a:rPr>
              <a:t>)</a:t>
            </a:r>
            <a:endParaRPr>
              <a:latin typeface="Calibri"/>
              <a:ea typeface="Calibri"/>
              <a:cs typeface="Calibri"/>
              <a:sym typeface="Calibri"/>
            </a:endParaRPr>
          </a:p>
          <a:p>
            <a:pPr marL="0" lvl="0" indent="0" algn="l" rtl="0">
              <a:spcBef>
                <a:spcPts val="600"/>
              </a:spcBef>
              <a:spcAft>
                <a:spcPts val="0"/>
              </a:spcAft>
              <a:buNone/>
            </a:pPr>
            <a:endParaRPr sz="1200" b="1">
              <a:solidFill>
                <a:schemeClr val="dk1"/>
              </a:solidFill>
              <a:latin typeface="Calibri"/>
              <a:ea typeface="Calibri"/>
              <a:cs typeface="Calibri"/>
              <a:sym typeface="Calibri"/>
            </a:endParaRPr>
          </a:p>
          <a:p>
            <a:pPr marL="0" lvl="0" indent="0" algn="l" rtl="0">
              <a:spcBef>
                <a:spcPts val="0"/>
              </a:spcBef>
              <a:spcAft>
                <a:spcPts val="0"/>
              </a:spcAft>
              <a:buNone/>
            </a:pPr>
            <a:r>
              <a:rPr lang="en-GB" sz="1200" b="1">
                <a:solidFill>
                  <a:schemeClr val="dk1"/>
                </a:solidFill>
                <a:latin typeface="Calibri"/>
                <a:ea typeface="Calibri"/>
                <a:cs typeface="Calibri"/>
                <a:sym typeface="Calibri"/>
              </a:rPr>
              <a:t>Advertência:</a:t>
            </a:r>
            <a:r>
              <a:rPr lang="en-GB" sz="1200">
                <a:solidFill>
                  <a:schemeClr val="dk1"/>
                </a:solidFill>
                <a:latin typeface="Calibri"/>
                <a:ea typeface="Calibri"/>
                <a:cs typeface="Calibri"/>
                <a:sym typeface="Calibri"/>
              </a:rPr>
              <a:t> Este vídeo pode provocar fortes reações emocionais em algumas pessoas. </a:t>
            </a:r>
            <a:endParaRPr/>
          </a:p>
          <a:p>
            <a:pPr marL="0" lvl="0" indent="0" algn="l" rtl="0">
              <a:spcBef>
                <a:spcPts val="0"/>
              </a:spcBef>
              <a:spcAft>
                <a:spcPts val="0"/>
              </a:spcAft>
              <a:buNone/>
            </a:pPr>
            <a:r>
              <a:rPr lang="en-GB" sz="1200">
                <a:solidFill>
                  <a:schemeClr val="dk1"/>
                </a:solidFill>
                <a:latin typeface="Calibri"/>
                <a:ea typeface="Calibri"/>
                <a:cs typeface="Calibri"/>
                <a:sym typeface="Calibri"/>
              </a:rPr>
              <a:t>Os facilitadores devem estar atentos a isso e, antes de iniciar esta atividade, devem informar aos participantes que devem se sentir à vontade para falar, fazer uma pausa ou se retirar da sessão de treinamento até o final da atividade. O facilitador também deve estar atento a qualquer sinal de angústia apresentado pelos participantes e estar preparado para oferecer apoio. </a:t>
            </a:r>
            <a:endParaRPr/>
          </a:p>
          <a:p>
            <a:pPr marL="0" lvl="0" indent="0" algn="l" rtl="0">
              <a:spcBef>
                <a:spcPts val="0"/>
              </a:spcBef>
              <a:spcAft>
                <a:spcPts val="0"/>
              </a:spcAft>
              <a:buNone/>
            </a:pPr>
            <a:r>
              <a:rPr lang="en-GB" sz="1200" u="sng">
                <a:solidFill>
                  <a:schemeClr val="dk1"/>
                </a:solidFill>
                <a:latin typeface="Calibri"/>
                <a:ea typeface="Calibri"/>
                <a:cs typeface="Calibri"/>
                <a:sym typeface="Calibri"/>
              </a:rPr>
              <a:t>https://youtu.be/fw5V5orgJ-0 </a:t>
            </a:r>
            <a:r>
              <a:rPr lang="en-GB" sz="1200">
                <a:solidFill>
                  <a:schemeClr val="dk1"/>
                </a:solidFill>
                <a:latin typeface="Calibri"/>
                <a:ea typeface="Calibri"/>
                <a:cs typeface="Calibri"/>
                <a:sym typeface="Calibri"/>
              </a:rPr>
              <a:t>(acesso em 9 de abril de 2019). </a:t>
            </a:r>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GB" sz="1200">
                <a:solidFill>
                  <a:schemeClr val="dk1"/>
                </a:solidFill>
                <a:latin typeface="Calibri"/>
                <a:ea typeface="Calibri"/>
                <a:cs typeface="Calibri"/>
                <a:sym typeface="Calibri"/>
              </a:rPr>
              <a:t>Este vídeo conta a história de um casal diagnosticado com uma condição de saúde mental que foi forçado a abortar o primeiro bebê e teve que lutar para ficar com o segundo filho. </a:t>
            </a:r>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GB" sz="1200" b="1">
                <a:solidFill>
                  <a:schemeClr val="dk1"/>
                </a:solidFill>
                <a:latin typeface="Calibri"/>
                <a:ea typeface="Calibri"/>
                <a:cs typeface="Calibri"/>
                <a:sym typeface="Calibri"/>
              </a:rPr>
              <a:t>2/NZ Herald (2017) “He’s the love-light of my life” – Intellectually disabled couple reveal normal life (1:15 minutos): </a:t>
            </a:r>
            <a:r>
              <a:rPr lang="en-GB" sz="1200" u="sng">
                <a:solidFill>
                  <a:schemeClr val="dk1"/>
                </a:solidFill>
                <a:latin typeface="Calibri"/>
                <a:ea typeface="Calibri"/>
                <a:cs typeface="Calibri"/>
                <a:sym typeface="Calibri"/>
              </a:rPr>
              <a:t>http://www.nzherald.co.nz/nz/news/article.cfm?c_id=1&amp;objectid=11833202 </a:t>
            </a:r>
            <a:r>
              <a:rPr lang="en-GB" sz="1200">
                <a:solidFill>
                  <a:schemeClr val="dk1"/>
                </a:solidFill>
                <a:latin typeface="Calibri"/>
                <a:ea typeface="Calibri"/>
                <a:cs typeface="Calibri"/>
                <a:sym typeface="Calibri"/>
              </a:rPr>
              <a:t>(acesso em 24 de janeiro de 2018). </a:t>
            </a:r>
            <a:endParaRPr/>
          </a:p>
          <a:p>
            <a:pPr marL="0" lvl="0" indent="0" algn="l" rtl="0">
              <a:spcBef>
                <a:spcPts val="0"/>
              </a:spcBef>
              <a:spcAft>
                <a:spcPts val="0"/>
              </a:spcAft>
              <a:buNone/>
            </a:pPr>
            <a:r>
              <a:rPr lang="en-GB" sz="1200">
                <a:solidFill>
                  <a:schemeClr val="dk1"/>
                </a:solidFill>
                <a:latin typeface="Calibri"/>
                <a:ea typeface="Calibri"/>
                <a:cs typeface="Calibri"/>
                <a:sym typeface="Calibri"/>
              </a:rPr>
              <a:t>Neste vídeo, uma mulher com deficiência intelectual compartilha sua empolgação com seu próximo casamento.</a:t>
            </a:r>
            <a:endParaRPr/>
          </a:p>
          <a:p>
            <a:pPr marL="0" marR="60325" lvl="0" indent="0" algn="just" rtl="0">
              <a:lnSpc>
                <a:spcPct val="115000"/>
              </a:lnSpc>
              <a:spcBef>
                <a:spcPts val="0"/>
              </a:spcBef>
              <a:spcAft>
                <a:spcPts val="0"/>
              </a:spcAft>
              <a:buNone/>
            </a:pPr>
            <a:endParaRPr/>
          </a:p>
        </p:txBody>
      </p:sp>
      <p:sp>
        <p:nvSpPr>
          <p:cNvPr id="813" name="Google Shape;813;p95:notes"/>
          <p:cNvSpPr txBox="1">
            <a:spLocks noGrp="1"/>
          </p:cNvSpPr>
          <p:nvPr>
            <p:ph type="sldNum" idx="12"/>
          </p:nvPr>
        </p:nvSpPr>
        <p:spPr>
          <a:xfrm>
            <a:off x="3856737" y="9442154"/>
            <a:ext cx="2950475" cy="49877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95</a:t>
            </a:fld>
            <a:endParaRPr/>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8"/>
        <p:cNvGrpSpPr/>
        <p:nvPr/>
      </p:nvGrpSpPr>
      <p:grpSpPr>
        <a:xfrm>
          <a:off x="0" y="0"/>
          <a:ext cx="0" cy="0"/>
          <a:chOff x="0" y="0"/>
          <a:chExt cx="0" cy="0"/>
        </a:xfrm>
      </p:grpSpPr>
      <p:sp>
        <p:nvSpPr>
          <p:cNvPr id="819" name="Google Shape;819;p96:notes"/>
          <p:cNvSpPr>
            <a:spLocks noGrp="1" noRot="1" noChangeAspect="1"/>
          </p:cNvSpPr>
          <p:nvPr>
            <p:ph type="sldImg" idx="2"/>
          </p:nvPr>
        </p:nvSpPr>
        <p:spPr>
          <a:xfrm>
            <a:off x="1255713" y="279400"/>
            <a:ext cx="4295775" cy="24177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20" name="Google Shape;820;p96:notes"/>
          <p:cNvSpPr txBox="1">
            <a:spLocks noGrp="1"/>
          </p:cNvSpPr>
          <p:nvPr>
            <p:ph type="body" idx="1"/>
          </p:nvPr>
        </p:nvSpPr>
        <p:spPr>
          <a:xfrm>
            <a:off x="429309" y="2904126"/>
            <a:ext cx="5881809" cy="653802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200" b="1" u="sng">
                <a:solidFill>
                  <a:schemeClr val="dk1"/>
                </a:solidFill>
                <a:latin typeface="Calibri"/>
                <a:ea typeface="Calibri"/>
                <a:cs typeface="Calibri"/>
                <a:sym typeface="Calibri"/>
              </a:rPr>
              <a:t>Artigo 24: Educação </a:t>
            </a:r>
            <a:endParaRPr/>
          </a:p>
          <a:p>
            <a:pPr marL="0" lvl="0" indent="0" algn="l" rtl="0">
              <a:spcBef>
                <a:spcPts val="0"/>
              </a:spcBef>
              <a:spcAft>
                <a:spcPts val="0"/>
              </a:spcAft>
              <a:buNone/>
            </a:pPr>
            <a:endParaRPr sz="1200" b="1">
              <a:solidFill>
                <a:schemeClr val="dk1"/>
              </a:solidFill>
              <a:latin typeface="Calibri"/>
              <a:ea typeface="Calibri"/>
              <a:cs typeface="Calibri"/>
              <a:sym typeface="Calibri"/>
            </a:endParaRPr>
          </a:p>
          <a:p>
            <a:pPr marL="171450" lvl="0" indent="-171450" algn="l" rtl="0">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Este direito à educação é muitas vezes negado às pessoas com deficiência. </a:t>
            </a:r>
            <a:endParaRPr/>
          </a:p>
          <a:p>
            <a:pPr marL="171450" lvl="0" indent="-95250" algn="l" rtl="0">
              <a:spcBef>
                <a:spcPts val="0"/>
              </a:spcBef>
              <a:spcAft>
                <a:spcPts val="0"/>
              </a:spcAft>
              <a:buClr>
                <a:schemeClr val="dk1"/>
              </a:buClr>
              <a:buSzPts val="1200"/>
              <a:buFont typeface="Arial"/>
              <a:buNone/>
            </a:pPr>
            <a:endParaRPr sz="1200">
              <a:solidFill>
                <a:schemeClr val="dk1"/>
              </a:solidFill>
              <a:latin typeface="Calibri"/>
              <a:ea typeface="Calibri"/>
              <a:cs typeface="Calibri"/>
              <a:sym typeface="Calibri"/>
            </a:endParaRPr>
          </a:p>
          <a:p>
            <a:pPr marL="171450" lvl="0" indent="-171450" algn="l" rtl="0">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Em alguns países, as crianças são institucionalizadas e não têm a oportunidade de receber educação, ou não recebem educação de qualidade igual às outras crianças.</a:t>
            </a:r>
            <a:endParaRPr/>
          </a:p>
          <a:p>
            <a:pPr marL="1085850" lvl="2" indent="-171450" algn="l" rtl="0">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Por exemplo, crianças e jovens adultos com deficiências psicossociais podem ter sua educação interrompida porque estão confinados por períodos de tempo em serviços de internação de saúde mental. </a:t>
            </a:r>
            <a:endParaRPr/>
          </a:p>
          <a:p>
            <a:pPr marL="171450" lvl="0" indent="-95250" algn="l" rtl="0">
              <a:spcBef>
                <a:spcPts val="0"/>
              </a:spcBef>
              <a:spcAft>
                <a:spcPts val="0"/>
              </a:spcAft>
              <a:buClr>
                <a:schemeClr val="dk1"/>
              </a:buClr>
              <a:buSzPts val="1200"/>
              <a:buFont typeface="Arial"/>
              <a:buNone/>
            </a:pPr>
            <a:endParaRPr sz="1200">
              <a:solidFill>
                <a:schemeClr val="dk1"/>
              </a:solidFill>
              <a:latin typeface="Calibri"/>
              <a:ea typeface="Calibri"/>
              <a:cs typeface="Calibri"/>
              <a:sym typeface="Calibri"/>
            </a:endParaRPr>
          </a:p>
          <a:p>
            <a:pPr marL="171450" lvl="0" indent="-171450" algn="l" rtl="0">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A educação especial é, em muitos casos, com poucos recursos e não oferece oportunidades reais para aprender habilidades e desenvolver-se. </a:t>
            </a:r>
            <a:endParaRPr/>
          </a:p>
          <a:p>
            <a:pPr marL="171450" lvl="0" indent="-95250" algn="l" rtl="0">
              <a:spcBef>
                <a:spcPts val="0"/>
              </a:spcBef>
              <a:spcAft>
                <a:spcPts val="0"/>
              </a:spcAft>
              <a:buClr>
                <a:schemeClr val="dk1"/>
              </a:buClr>
              <a:buSzPts val="1200"/>
              <a:buFont typeface="Arial"/>
              <a:buNone/>
            </a:pPr>
            <a:endParaRPr sz="1200">
              <a:solidFill>
                <a:schemeClr val="dk1"/>
              </a:solidFill>
              <a:latin typeface="Calibri"/>
              <a:ea typeface="Calibri"/>
              <a:cs typeface="Calibri"/>
              <a:sym typeface="Calibri"/>
            </a:endParaRPr>
          </a:p>
          <a:p>
            <a:pPr marL="171450" lvl="0" indent="-171450" algn="l" rtl="0">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Além disso, quando as famílias se veem incapazes de pagar a educação de todos os seus filhos, as pessoas com deficiência podem ser as primeiras a serem privadas da oportunidade de ir à escola. </a:t>
            </a:r>
            <a:endParaRPr/>
          </a:p>
          <a:p>
            <a:pPr marL="171450" lvl="0" indent="-95250" algn="l" rtl="0">
              <a:spcBef>
                <a:spcPts val="0"/>
              </a:spcBef>
              <a:spcAft>
                <a:spcPts val="0"/>
              </a:spcAft>
              <a:buClr>
                <a:schemeClr val="dk1"/>
              </a:buClr>
              <a:buSzPts val="1200"/>
              <a:buFont typeface="Arial"/>
              <a:buNone/>
            </a:pPr>
            <a:endParaRPr sz="1200">
              <a:solidFill>
                <a:schemeClr val="dk1"/>
              </a:solidFill>
              <a:latin typeface="Calibri"/>
              <a:ea typeface="Calibri"/>
              <a:cs typeface="Calibri"/>
              <a:sym typeface="Calibri"/>
            </a:endParaRPr>
          </a:p>
          <a:p>
            <a:pPr marL="171450" lvl="0" indent="-171450" algn="l" rtl="0">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Mesmo quando as crianças têm a oportunidade de frequentar a escola, muitas vezes não recebem o apoio de que precisam porque a escola não consegue atender às diferentes necessidades de aprendizagem. As crianças com deficiência também podem enfrentar atitudes negativas e bullying.</a:t>
            </a:r>
            <a:endParaRPr/>
          </a:p>
          <a:p>
            <a:pPr marL="171450" lvl="0" indent="-95250" algn="l" rtl="0">
              <a:spcBef>
                <a:spcPts val="0"/>
              </a:spcBef>
              <a:spcAft>
                <a:spcPts val="0"/>
              </a:spcAft>
              <a:buClr>
                <a:schemeClr val="dk1"/>
              </a:buClr>
              <a:buSzPts val="1200"/>
              <a:buFont typeface="Arial"/>
              <a:buNone/>
            </a:pPr>
            <a:endParaRPr sz="1200">
              <a:solidFill>
                <a:schemeClr val="dk1"/>
              </a:solidFill>
              <a:latin typeface="Calibri"/>
              <a:ea typeface="Calibri"/>
              <a:cs typeface="Calibri"/>
              <a:sym typeface="Calibri"/>
            </a:endParaRPr>
          </a:p>
          <a:p>
            <a:pPr marL="171450" lvl="0" indent="-171450" algn="l" rtl="0">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Isso leva a taxas significativamente mais altas de evasão escolar e fracasso. </a:t>
            </a:r>
            <a:br>
              <a:rPr lang="en-GB" sz="1200">
                <a:solidFill>
                  <a:schemeClr val="dk1"/>
                </a:solidFill>
                <a:latin typeface="Calibri"/>
                <a:ea typeface="Calibri"/>
                <a:cs typeface="Calibri"/>
                <a:sym typeface="Calibri"/>
              </a:rPr>
            </a:br>
            <a:endParaRPr sz="1200">
              <a:solidFill>
                <a:schemeClr val="dk1"/>
              </a:solidFill>
              <a:latin typeface="Calibri"/>
              <a:ea typeface="Calibri"/>
              <a:cs typeface="Calibri"/>
              <a:sym typeface="Calibri"/>
            </a:endParaRPr>
          </a:p>
          <a:p>
            <a:pPr marL="171450" lvl="0" indent="-171450" algn="l" rtl="0">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O impacto dessa falta de educação é de grande escala e de longo prazo, refletido em taxas mais altas de encarceramento, desemprego e pobreza na idade adulta</a:t>
            </a:r>
            <a:r>
              <a:rPr lang="en-GB">
                <a:latin typeface="Calibri"/>
                <a:ea typeface="Calibri"/>
                <a:cs typeface="Calibri"/>
                <a:sym typeface="Calibri"/>
              </a:rPr>
              <a:t> </a:t>
            </a:r>
            <a:r>
              <a:rPr lang="en-GB" i="1">
                <a:latin typeface="Calibri"/>
                <a:ea typeface="Calibri"/>
                <a:cs typeface="Calibri"/>
                <a:sym typeface="Calibri"/>
              </a:rPr>
              <a:t>(</a:t>
            </a:r>
            <a:r>
              <a:rPr lang="en-GB" i="1" u="sng">
                <a:solidFill>
                  <a:schemeClr val="hlink"/>
                </a:solidFill>
                <a:latin typeface="Calibri"/>
                <a:ea typeface="Calibri"/>
                <a:cs typeface="Calibri"/>
                <a:sym typeface="Calibri"/>
                <a:hlinkClick r:id="rId3"/>
              </a:rPr>
              <a:t>18</a:t>
            </a:r>
            <a:r>
              <a:rPr lang="en-GB" i="1">
                <a:latin typeface="Calibri"/>
                <a:ea typeface="Calibri"/>
                <a:cs typeface="Calibri"/>
                <a:sym typeface="Calibri"/>
              </a:rPr>
              <a:t>)</a:t>
            </a:r>
            <a:r>
              <a:rPr lang="en-GB">
                <a:latin typeface="Calibri"/>
                <a:ea typeface="Calibri"/>
                <a:cs typeface="Calibri"/>
                <a:sym typeface="Calibri"/>
              </a:rPr>
              <a:t>.</a:t>
            </a:r>
            <a:endParaRPr>
              <a:latin typeface="Calibri"/>
              <a:ea typeface="Calibri"/>
              <a:cs typeface="Calibri"/>
              <a:sym typeface="Calibri"/>
            </a:endParaRPr>
          </a:p>
          <a:p>
            <a:pPr marL="0" lvl="0" indent="0" algn="l" rtl="0">
              <a:spcBef>
                <a:spcPts val="0"/>
              </a:spcBef>
              <a:spcAft>
                <a:spcPts val="0"/>
              </a:spcAft>
              <a:buNone/>
            </a:pPr>
            <a:endParaRPr b="1"/>
          </a:p>
          <a:p>
            <a:pPr marL="0" lvl="0" indent="0" algn="l" rtl="0">
              <a:spcBef>
                <a:spcPts val="0"/>
              </a:spcBef>
              <a:spcAft>
                <a:spcPts val="0"/>
              </a:spcAft>
              <a:buNone/>
            </a:pPr>
            <a:endParaRPr/>
          </a:p>
        </p:txBody>
      </p:sp>
      <p:sp>
        <p:nvSpPr>
          <p:cNvPr id="821" name="Google Shape;821;p96:notes"/>
          <p:cNvSpPr txBox="1">
            <a:spLocks noGrp="1"/>
          </p:cNvSpPr>
          <p:nvPr>
            <p:ph type="sldNum" idx="12"/>
          </p:nvPr>
        </p:nvSpPr>
        <p:spPr>
          <a:xfrm>
            <a:off x="3856737" y="9442154"/>
            <a:ext cx="2950475" cy="49877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96</a:t>
            </a:fld>
            <a:endParaRPr/>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6"/>
        <p:cNvGrpSpPr/>
        <p:nvPr/>
      </p:nvGrpSpPr>
      <p:grpSpPr>
        <a:xfrm>
          <a:off x="0" y="0"/>
          <a:ext cx="0" cy="0"/>
          <a:chOff x="0" y="0"/>
          <a:chExt cx="0" cy="0"/>
        </a:xfrm>
      </p:grpSpPr>
      <p:sp>
        <p:nvSpPr>
          <p:cNvPr id="827" name="Google Shape;827;p97:notes"/>
          <p:cNvSpPr>
            <a:spLocks noGrp="1" noRot="1" noChangeAspect="1"/>
          </p:cNvSpPr>
          <p:nvPr>
            <p:ph type="sldImg" idx="2"/>
          </p:nvPr>
        </p:nvSpPr>
        <p:spPr>
          <a:xfrm>
            <a:off x="423863" y="1243013"/>
            <a:ext cx="5961062"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28" name="Google Shape;828;p97:notes"/>
          <p:cNvSpPr txBox="1">
            <a:spLocks noGrp="1"/>
          </p:cNvSpPr>
          <p:nvPr>
            <p:ph type="body" idx="1"/>
          </p:nvPr>
        </p:nvSpPr>
        <p:spPr>
          <a:xfrm>
            <a:off x="680879" y="4784070"/>
            <a:ext cx="5447030" cy="3914239"/>
          </a:xfrm>
          <a:prstGeom prst="rect">
            <a:avLst/>
          </a:prstGeom>
          <a:noFill/>
          <a:ln>
            <a:noFill/>
          </a:ln>
        </p:spPr>
        <p:txBody>
          <a:bodyPr spcFirstLastPara="1" wrap="square" lIns="91425" tIns="45700" rIns="91425" bIns="45700" anchor="t" anchorCtr="0">
            <a:noAutofit/>
          </a:bodyPr>
          <a:lstStyle/>
          <a:p>
            <a:pPr marL="171450" lvl="0" indent="-171450" algn="l" rtl="0">
              <a:spcBef>
                <a:spcPts val="0"/>
              </a:spcBef>
              <a:spcAft>
                <a:spcPts val="0"/>
              </a:spcAft>
              <a:buClr>
                <a:schemeClr val="dk1"/>
              </a:buClr>
              <a:buSzPts val="1200"/>
              <a:buFont typeface="Arial"/>
              <a:buChar char="•"/>
            </a:pPr>
            <a:r>
              <a:rPr lang="en-GB" sz="1200" b="0" i="0" u="none" strike="noStrike">
                <a:solidFill>
                  <a:schemeClr val="dk1"/>
                </a:solidFill>
                <a:latin typeface="Calibri"/>
                <a:ea typeface="Calibri"/>
                <a:cs typeface="Calibri"/>
                <a:sym typeface="Calibri"/>
              </a:rPr>
              <a:t>De acordo com o Artigo 24, os sistemas educacionais devem ser inclusivos para pessoas com deficiência em todos os níveis de ensino e aprendizagem ao longo da vida para crianças e adultos.</a:t>
            </a:r>
            <a:br>
              <a:rPr lang="en-GB" sz="1200" b="0" i="0" u="none" strike="noStrike">
                <a:solidFill>
                  <a:schemeClr val="dk1"/>
                </a:solidFill>
                <a:latin typeface="Calibri"/>
                <a:ea typeface="Calibri"/>
                <a:cs typeface="Calibri"/>
                <a:sym typeface="Calibri"/>
              </a:rPr>
            </a:br>
            <a:endParaRPr sz="1200" b="0" i="0" u="none" strike="noStrike">
              <a:solidFill>
                <a:schemeClr val="dk1"/>
              </a:solidFill>
              <a:latin typeface="Calibri"/>
              <a:ea typeface="Calibri"/>
              <a:cs typeface="Calibri"/>
              <a:sym typeface="Calibri"/>
            </a:endParaRPr>
          </a:p>
          <a:p>
            <a:pPr marL="171450" lvl="0" indent="-171450" algn="l" rtl="0">
              <a:spcBef>
                <a:spcPts val="0"/>
              </a:spcBef>
              <a:spcAft>
                <a:spcPts val="0"/>
              </a:spcAft>
              <a:buClr>
                <a:schemeClr val="dk1"/>
              </a:buClr>
              <a:buSzPts val="1200"/>
              <a:buFont typeface="Arial"/>
              <a:buChar char="•"/>
            </a:pPr>
            <a:r>
              <a:rPr lang="en-GB" sz="1200" b="0" i="0" u="none" strike="noStrike">
                <a:solidFill>
                  <a:schemeClr val="dk1"/>
                </a:solidFill>
                <a:latin typeface="Calibri"/>
                <a:ea typeface="Calibri"/>
                <a:cs typeface="Calibri"/>
                <a:sym typeface="Calibri"/>
              </a:rPr>
              <a:t>Isso significa que, como todas as outras pessoas, as pessoas com deficiência têm o direito de frequentar o ensino fundamental, médio e superior, bem como o direito de receber a formação necessária para conseguir empregos e melhorar suas vidas. A educação deve fortalecer o conhecimento e as habilidades sem discriminação.</a:t>
            </a:r>
            <a:endParaRPr/>
          </a:p>
        </p:txBody>
      </p:sp>
      <p:sp>
        <p:nvSpPr>
          <p:cNvPr id="829" name="Google Shape;829;p97:notes"/>
          <p:cNvSpPr txBox="1">
            <a:spLocks noGrp="1"/>
          </p:cNvSpPr>
          <p:nvPr>
            <p:ph type="sldNum" idx="12"/>
          </p:nvPr>
        </p:nvSpPr>
        <p:spPr>
          <a:xfrm>
            <a:off x="3856737" y="9442154"/>
            <a:ext cx="2950475" cy="49877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97</a:t>
            </a:fld>
            <a:endParaRPr/>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4"/>
        <p:cNvGrpSpPr/>
        <p:nvPr/>
      </p:nvGrpSpPr>
      <p:grpSpPr>
        <a:xfrm>
          <a:off x="0" y="0"/>
          <a:ext cx="0" cy="0"/>
          <a:chOff x="0" y="0"/>
          <a:chExt cx="0" cy="0"/>
        </a:xfrm>
      </p:grpSpPr>
      <p:sp>
        <p:nvSpPr>
          <p:cNvPr id="835" name="Google Shape;835;p98:notes"/>
          <p:cNvSpPr>
            <a:spLocks noGrp="1" noRot="1" noChangeAspect="1"/>
          </p:cNvSpPr>
          <p:nvPr>
            <p:ph type="sldImg" idx="2"/>
          </p:nvPr>
        </p:nvSpPr>
        <p:spPr>
          <a:xfrm>
            <a:off x="423863" y="1243013"/>
            <a:ext cx="5961062"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36" name="Google Shape;836;p98:notes"/>
          <p:cNvSpPr txBox="1">
            <a:spLocks noGrp="1"/>
          </p:cNvSpPr>
          <p:nvPr>
            <p:ph type="body" idx="1"/>
          </p:nvPr>
        </p:nvSpPr>
        <p:spPr>
          <a:xfrm>
            <a:off x="680879" y="4784070"/>
            <a:ext cx="5447030" cy="3914239"/>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200">
                <a:solidFill>
                  <a:schemeClr val="dk1"/>
                </a:solidFill>
                <a:latin typeface="Calibri"/>
                <a:ea typeface="Calibri"/>
                <a:cs typeface="Calibri"/>
                <a:sym typeface="Calibri"/>
              </a:rPr>
              <a:t>Os Estados devem tomar muitas medidas para assegurar isso. Por exemplo: </a:t>
            </a:r>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171450" lvl="0" indent="-171450" algn="l" rtl="0">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Garantir que as crianças com deficiência tenham acesso ao sistema geral de educação e </a:t>
            </a:r>
            <a:endParaRPr/>
          </a:p>
          <a:p>
            <a:pPr marL="171450" lvl="0" indent="-171450" algn="l" rtl="0">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que não sejam segregadas em “escolas especiais”. </a:t>
            </a:r>
            <a:endParaRPr/>
          </a:p>
          <a:p>
            <a:pPr marL="171450" lvl="0" indent="-171450" algn="l" rtl="0">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Fornecer adaptação e apoio razoáveis às crianças nas escolas. </a:t>
            </a:r>
            <a:endParaRPr/>
          </a:p>
          <a:p>
            <a:pPr marL="171450" lvl="0" indent="-171450" algn="l" rtl="0">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Facilitar o aprendizado da língua de sinais, Braille ou outros métodos de comunicação. </a:t>
            </a:r>
            <a:endParaRPr/>
          </a:p>
          <a:p>
            <a:pPr marL="171450" lvl="0" indent="-171450" algn="l" rtl="0">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Formar professores para trabalhar com pessoas com deficiência com base no respeito à diversidade e respeito às necessidades de aprendizagem e estilos de aprendizagem de cada indivíduo, compreendendo e respeitando os seus direitos humanos. </a:t>
            </a:r>
            <a:endParaRPr/>
          </a:p>
          <a:p>
            <a:pPr marL="171450" lvl="0" indent="-171450" algn="l" rtl="0">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Fornecer acesso a universidades e outras oportunidades de treinamento para adultos, bem como adaptações razoáveis, se necessário. </a:t>
            </a:r>
            <a:endParaRPr/>
          </a:p>
          <a:p>
            <a:pPr marL="0" lvl="0" indent="0" algn="l" rtl="0">
              <a:spcBef>
                <a:spcPts val="0"/>
              </a:spcBef>
              <a:spcAft>
                <a:spcPts val="0"/>
              </a:spcAft>
              <a:buNone/>
            </a:pPr>
            <a:endParaRPr/>
          </a:p>
        </p:txBody>
      </p:sp>
      <p:sp>
        <p:nvSpPr>
          <p:cNvPr id="837" name="Google Shape;837;p98:notes"/>
          <p:cNvSpPr txBox="1">
            <a:spLocks noGrp="1"/>
          </p:cNvSpPr>
          <p:nvPr>
            <p:ph type="sldNum" idx="12"/>
          </p:nvPr>
        </p:nvSpPr>
        <p:spPr>
          <a:xfrm>
            <a:off x="3856737" y="9442154"/>
            <a:ext cx="2950475" cy="49877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98</a:t>
            </a:fld>
            <a:endParaRPr/>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2"/>
        <p:cNvGrpSpPr/>
        <p:nvPr/>
      </p:nvGrpSpPr>
      <p:grpSpPr>
        <a:xfrm>
          <a:off x="0" y="0"/>
          <a:ext cx="0" cy="0"/>
          <a:chOff x="0" y="0"/>
          <a:chExt cx="0" cy="0"/>
        </a:xfrm>
      </p:grpSpPr>
      <p:sp>
        <p:nvSpPr>
          <p:cNvPr id="843" name="Google Shape;843;p99:notes"/>
          <p:cNvSpPr>
            <a:spLocks noGrp="1" noRot="1" noChangeAspect="1"/>
          </p:cNvSpPr>
          <p:nvPr>
            <p:ph type="sldImg" idx="2"/>
          </p:nvPr>
        </p:nvSpPr>
        <p:spPr>
          <a:xfrm>
            <a:off x="1689100" y="163513"/>
            <a:ext cx="3700463" cy="20828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44" name="Google Shape;844;p99:notes"/>
          <p:cNvSpPr txBox="1">
            <a:spLocks noGrp="1"/>
          </p:cNvSpPr>
          <p:nvPr>
            <p:ph type="body" idx="1"/>
          </p:nvPr>
        </p:nvSpPr>
        <p:spPr>
          <a:xfrm>
            <a:off x="329092" y="2410675"/>
            <a:ext cx="6178908" cy="7031478"/>
          </a:xfrm>
          <a:prstGeom prst="rect">
            <a:avLst/>
          </a:prstGeom>
          <a:noFill/>
          <a:ln>
            <a:noFill/>
          </a:ln>
        </p:spPr>
        <p:txBody>
          <a:bodyPr spcFirstLastPara="1" wrap="square" lIns="91425" tIns="45700" rIns="91425" bIns="45700" anchor="t" anchorCtr="0">
            <a:noAutofit/>
          </a:bodyPr>
          <a:lstStyle/>
          <a:p>
            <a:pPr marL="857250" marR="60325" lvl="1" indent="-95250" algn="l" rtl="0">
              <a:spcBef>
                <a:spcPts val="0"/>
              </a:spcBef>
              <a:spcAft>
                <a:spcPts val="0"/>
              </a:spcAft>
              <a:buClr>
                <a:schemeClr val="dk1"/>
              </a:buClr>
              <a:buSzPts val="1200"/>
              <a:buFont typeface="Arial"/>
              <a:buNone/>
            </a:pPr>
            <a:endParaRPr>
              <a:latin typeface="Calibri"/>
              <a:ea typeface="Calibri"/>
              <a:cs typeface="Calibri"/>
              <a:sym typeface="Calibri"/>
            </a:endParaRPr>
          </a:p>
          <a:p>
            <a:pPr marL="0" lvl="0" indent="0" algn="l" rtl="0">
              <a:spcBef>
                <a:spcPts val="0"/>
              </a:spcBef>
              <a:spcAft>
                <a:spcPts val="0"/>
              </a:spcAft>
              <a:buNone/>
            </a:pPr>
            <a:r>
              <a:rPr lang="en-GB" sz="1200" b="1" u="sng">
                <a:solidFill>
                  <a:schemeClr val="dk1"/>
                </a:solidFill>
                <a:latin typeface="Calibri"/>
                <a:ea typeface="Calibri"/>
                <a:cs typeface="Calibri"/>
                <a:sym typeface="Calibri"/>
              </a:rPr>
              <a:t>Artigo 25: Saúde </a:t>
            </a:r>
            <a:endParaRPr sz="1200" b="1">
              <a:solidFill>
                <a:schemeClr val="dk1"/>
              </a:solidFill>
              <a:latin typeface="Calibri"/>
              <a:ea typeface="Calibri"/>
              <a:cs typeface="Calibri"/>
              <a:sym typeface="Calibri"/>
            </a:endParaRPr>
          </a:p>
          <a:p>
            <a:pPr marL="0" lvl="0" indent="0" algn="l" rtl="0">
              <a:spcBef>
                <a:spcPts val="0"/>
              </a:spcBef>
              <a:spcAft>
                <a:spcPts val="0"/>
              </a:spcAft>
              <a:buNone/>
            </a:pPr>
            <a:r>
              <a:rPr lang="en-GB" sz="1200">
                <a:solidFill>
                  <a:schemeClr val="dk1"/>
                </a:solidFill>
                <a:latin typeface="Calibri"/>
                <a:ea typeface="Calibri"/>
                <a:cs typeface="Calibri"/>
                <a:sym typeface="Calibri"/>
              </a:rPr>
              <a:t>Pergunte se um dos participantes gostaria de se voluntariar para ler o seguinte: </a:t>
            </a:r>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GB" sz="1200">
                <a:solidFill>
                  <a:schemeClr val="dk1"/>
                </a:solidFill>
                <a:latin typeface="Calibri"/>
                <a:ea typeface="Calibri"/>
                <a:cs typeface="Calibri"/>
                <a:sym typeface="Calibri"/>
              </a:rPr>
              <a:t>O Artigo 25 significa que:</a:t>
            </a:r>
            <a:endParaRPr/>
          </a:p>
          <a:p>
            <a:pPr marL="0" lvl="0" indent="0" algn="l" rtl="0">
              <a:spcBef>
                <a:spcPts val="0"/>
              </a:spcBef>
              <a:spcAft>
                <a:spcPts val="0"/>
              </a:spcAft>
              <a:buNone/>
            </a:pPr>
            <a:r>
              <a:rPr lang="en-GB" sz="1200">
                <a:solidFill>
                  <a:schemeClr val="dk1"/>
                </a:solidFill>
                <a:latin typeface="Calibri"/>
                <a:ea typeface="Calibri"/>
                <a:cs typeface="Calibri"/>
                <a:sym typeface="Calibri"/>
              </a:rPr>
              <a:t> </a:t>
            </a:r>
            <a:endParaRPr/>
          </a:p>
          <a:p>
            <a:pPr marL="171450" lvl="0" indent="-171450" algn="l" rtl="0">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As pessoas com deficiência têm o direito de acessar os serviços de saúde mental e física em igualdade de condições com todas as outras pessoas e devem receber o mesmo padrão de serviço que as outras pessoas. </a:t>
            </a:r>
            <a:endParaRPr/>
          </a:p>
          <a:p>
            <a:pPr marL="171450" lvl="0" indent="-171450" algn="l" rtl="0">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Por exemplo, os profissionais de saúde mental e outros profissionais não devem tratar mal as pessoas com deficiência, sendo desrespeitosos, negligentes, rudes ou negando-lhes cuidados e tratamento. </a:t>
            </a:r>
            <a:endParaRPr/>
          </a:p>
          <a:p>
            <a:pPr marL="171450" lvl="0" indent="-171450" algn="l" rtl="0">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As pessoas com deficiência devem receber os serviços de saúde de que possam necessitar. Os serviços devem estar próximos de onde as pessoas vivem, mesmo quando moram em áreas rurais (longe de uma cidade). Os serviços também devem ser sensíveis ao gênero. </a:t>
            </a:r>
            <a:endParaRPr/>
          </a:p>
          <a:p>
            <a:pPr marL="171450" lvl="0" indent="-171450" algn="l" rtl="0">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Os profissionais de saúde devem estar atentos aos direitos humanos e autonomia das pessoas com deficiência. Em particular, os profissionais de saúde não devem agir sem o consentimento informado de pacientes com deficiência. </a:t>
            </a:r>
            <a:endParaRPr/>
          </a:p>
          <a:p>
            <a:pPr marL="628650" lvl="1" indent="-171450" algn="l" rtl="0">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Isso é extremamente importante porque as leis nacionais na maioria dos países permitem que pessoas com deficiência sejam tratadas sem seu consentimento em serviços de saúde mental ou sociais. </a:t>
            </a:r>
            <a:endParaRPr/>
          </a:p>
          <a:p>
            <a:pPr marL="628650" lvl="1" indent="-171450" algn="l" rtl="0">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Além disso, quando as pessoas estão sob medidas de tutela, outra pessoa pode dar consentimento ao tratamento para elas, mesmo que discordem. A CDPD afirma que isso não é permitido. </a:t>
            </a:r>
            <a:br>
              <a:rPr lang="en-GB" sz="1200">
                <a:solidFill>
                  <a:schemeClr val="dk1"/>
                </a:solidFill>
                <a:latin typeface="Calibri"/>
                <a:ea typeface="Calibri"/>
                <a:cs typeface="Calibri"/>
                <a:sym typeface="Calibri"/>
              </a:rPr>
            </a:br>
            <a:endParaRPr sz="1200">
              <a:solidFill>
                <a:schemeClr val="dk1"/>
              </a:solidFill>
              <a:latin typeface="Calibri"/>
              <a:ea typeface="Calibri"/>
              <a:cs typeface="Calibri"/>
              <a:sym typeface="Calibri"/>
            </a:endParaRPr>
          </a:p>
          <a:p>
            <a:pPr marL="171450" lvl="0" indent="-171450" algn="l" rtl="0">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As pessoas com deficiência não devem ser discriminadas quando procuram seguro de saúde ou de vida. </a:t>
            </a:r>
            <a:endParaRPr/>
          </a:p>
          <a:p>
            <a:pPr marL="628650" lvl="1" indent="-171450" algn="l" rtl="0">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As companhias de seguros muitas vezes se recusam a segurar pessoas com deficiência ou as fazem pagar preços extremamente altos porque supõem que terão mais despesas médicas do que outras pessoas. As pessoas com deficiência não devem ser privadas de cuidados de saúde com base na deficiência.</a:t>
            </a:r>
            <a:endParaRPr/>
          </a:p>
          <a:p>
            <a:pPr marL="0" lvl="0" indent="0" algn="l" rtl="0">
              <a:spcBef>
                <a:spcPts val="0"/>
              </a:spcBef>
              <a:spcAft>
                <a:spcPts val="0"/>
              </a:spcAft>
              <a:buNone/>
            </a:pPr>
            <a:br>
              <a:rPr lang="en-GB" sz="1200">
                <a:solidFill>
                  <a:schemeClr val="dk1"/>
                </a:solidFill>
                <a:latin typeface="Calibri"/>
                <a:ea typeface="Calibri"/>
                <a:cs typeface="Calibri"/>
                <a:sym typeface="Calibri"/>
              </a:rPr>
            </a:br>
            <a:endParaRPr sz="1200">
              <a:solidFill>
                <a:schemeClr val="dk1"/>
              </a:solidFill>
              <a:latin typeface="Calibri"/>
              <a:ea typeface="Calibri"/>
              <a:cs typeface="Calibri"/>
              <a:sym typeface="Calibri"/>
            </a:endParaRPr>
          </a:p>
          <a:p>
            <a:pPr marL="857250" marR="60325" lvl="1" indent="-95250" algn="l" rtl="0">
              <a:spcBef>
                <a:spcPts val="0"/>
              </a:spcBef>
              <a:spcAft>
                <a:spcPts val="0"/>
              </a:spcAft>
              <a:buClr>
                <a:schemeClr val="dk1"/>
              </a:buClr>
              <a:buSzPts val="1200"/>
              <a:buFont typeface="Arial"/>
              <a:buNone/>
            </a:pPr>
            <a:endParaRPr>
              <a:latin typeface="Calibri"/>
              <a:ea typeface="Calibri"/>
              <a:cs typeface="Calibri"/>
              <a:sym typeface="Calibri"/>
            </a:endParaRPr>
          </a:p>
          <a:p>
            <a:pPr marL="0" lvl="0" indent="0" algn="l" rtl="0">
              <a:spcBef>
                <a:spcPts val="0"/>
              </a:spcBef>
              <a:spcAft>
                <a:spcPts val="0"/>
              </a:spcAft>
              <a:buNone/>
            </a:pPr>
            <a:endParaRPr/>
          </a:p>
        </p:txBody>
      </p:sp>
      <p:sp>
        <p:nvSpPr>
          <p:cNvPr id="845" name="Google Shape;845;p99:notes"/>
          <p:cNvSpPr txBox="1">
            <a:spLocks noGrp="1"/>
          </p:cNvSpPr>
          <p:nvPr>
            <p:ph type="sldNum" idx="12"/>
          </p:nvPr>
        </p:nvSpPr>
        <p:spPr>
          <a:xfrm>
            <a:off x="3856737" y="9442154"/>
            <a:ext cx="2950475" cy="49877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99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4"/>
        <p:cNvGrpSpPr/>
        <p:nvPr/>
      </p:nvGrpSpPr>
      <p:grpSpPr>
        <a:xfrm>
          <a:off x="0" y="0"/>
          <a:ext cx="0" cy="0"/>
          <a:chOff x="0" y="0"/>
          <a:chExt cx="0" cy="0"/>
        </a:xfrm>
      </p:grpSpPr>
      <p:sp>
        <p:nvSpPr>
          <p:cNvPr id="15" name="Google Shape;15;p17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marR="0" lvl="0" algn="ctr" rtl="0">
              <a:lnSpc>
                <a:spcPct val="55000"/>
              </a:lnSpc>
              <a:spcBef>
                <a:spcPts val="0"/>
              </a:spcBef>
              <a:spcAft>
                <a:spcPts val="0"/>
              </a:spcAft>
              <a:buClr>
                <a:schemeClr val="accent1"/>
              </a:buClr>
              <a:buSzPts val="6000"/>
              <a:buFont typeface="Century Gothic"/>
              <a:buNone/>
              <a:defRPr sz="6000" b="1" i="0" u="none" strike="noStrike" cap="none">
                <a:solidFill>
                  <a:schemeClr val="accent1"/>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6" name="Google Shape;16;p17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0"/>
              </a:spcBef>
              <a:spcAft>
                <a:spcPts val="0"/>
              </a:spcAft>
              <a:buClr>
                <a:schemeClr val="accent1"/>
              </a:buClr>
              <a:buSzPts val="2400"/>
              <a:buFont typeface="Arial"/>
              <a:buNone/>
              <a:defRPr sz="2400" b="0" i="0" u="none" strike="noStrike" cap="none">
                <a:solidFill>
                  <a:schemeClr val="dk1"/>
                </a:solidFill>
                <a:latin typeface="Calibri"/>
                <a:ea typeface="Calibri"/>
                <a:cs typeface="Calibri"/>
                <a:sym typeface="Calibri"/>
              </a:defRPr>
            </a:lvl1pPr>
            <a:lvl2pPr marR="0" lvl="1" algn="ctr" rtl="0">
              <a:lnSpc>
                <a:spcPct val="100000"/>
              </a:lnSpc>
              <a:spcBef>
                <a:spcPts val="1200"/>
              </a:spcBef>
              <a:spcAft>
                <a:spcPts val="0"/>
              </a:spcAft>
              <a:buClr>
                <a:schemeClr val="accent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100000"/>
              </a:lnSpc>
              <a:spcBef>
                <a:spcPts val="1200"/>
              </a:spcBef>
              <a:spcAft>
                <a:spcPts val="0"/>
              </a:spcAft>
              <a:buClr>
                <a:schemeClr val="accent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100000"/>
              </a:lnSpc>
              <a:spcBef>
                <a:spcPts val="1200"/>
              </a:spcBef>
              <a:spcAft>
                <a:spcPts val="0"/>
              </a:spcAft>
              <a:buClr>
                <a:schemeClr val="accent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100000"/>
              </a:lnSpc>
              <a:spcBef>
                <a:spcPts val="1200"/>
              </a:spcBef>
              <a:spcAft>
                <a:spcPts val="0"/>
              </a:spcAft>
              <a:buClr>
                <a:schemeClr val="accent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12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17" name="Google Shape;17;p176"/>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8" name="Google Shape;18;p176"/>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9" name="Google Shape;19;p176"/>
          <p:cNvSpPr txBox="1">
            <a:spLocks noGrp="1"/>
          </p:cNvSpPr>
          <p:nvPr>
            <p:ph type="sldNum" idx="12"/>
          </p:nvPr>
        </p:nvSpPr>
        <p:spPr>
          <a:xfrm>
            <a:off x="10034587" y="6623100"/>
            <a:ext cx="1648619" cy="216000"/>
          </a:xfrm>
          <a:prstGeom prst="rect">
            <a:avLst/>
          </a:prstGeom>
          <a:noFill/>
          <a:ln>
            <a:noFill/>
          </a:ln>
        </p:spPr>
        <p:txBody>
          <a:bodyPr spcFirstLastPara="1" wrap="square" lIns="0" tIns="0" rIns="0" bIns="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mp; Content">
  <p:cSld name="Title &amp; Content">
    <p:spTree>
      <p:nvGrpSpPr>
        <p:cNvPr id="1" name="Shape 20"/>
        <p:cNvGrpSpPr/>
        <p:nvPr/>
      </p:nvGrpSpPr>
      <p:grpSpPr>
        <a:xfrm>
          <a:off x="0" y="0"/>
          <a:ext cx="0" cy="0"/>
          <a:chOff x="0" y="0"/>
          <a:chExt cx="0" cy="0"/>
        </a:xfrm>
      </p:grpSpPr>
      <p:sp>
        <p:nvSpPr>
          <p:cNvPr id="21" name="Google Shape;21;p177"/>
          <p:cNvSpPr txBox="1">
            <a:spLocks noGrp="1"/>
          </p:cNvSpPr>
          <p:nvPr>
            <p:ph type="body" idx="1"/>
          </p:nvPr>
        </p:nvSpPr>
        <p:spPr>
          <a:xfrm>
            <a:off x="507207" y="946614"/>
            <a:ext cx="11174400" cy="360000"/>
          </a:xfrm>
          <a:prstGeom prst="rect">
            <a:avLst/>
          </a:prstGeom>
          <a:noFill/>
          <a:ln>
            <a:noFill/>
          </a:ln>
        </p:spPr>
        <p:txBody>
          <a:bodyPr spcFirstLastPara="1" wrap="square" lIns="0" tIns="0" rIns="0" bIns="0" anchor="b" anchorCtr="0">
            <a:noAutofit/>
          </a:bodyPr>
          <a:lstStyle>
            <a:lvl1pPr marL="457200" marR="0" lvl="0" indent="-228600" algn="l" rtl="0">
              <a:lnSpc>
                <a:spcPct val="150000"/>
              </a:lnSpc>
              <a:spcBef>
                <a:spcPts val="0"/>
              </a:spcBef>
              <a:spcAft>
                <a:spcPts val="0"/>
              </a:spcAft>
              <a:buClr>
                <a:schemeClr val="accent1"/>
              </a:buClr>
              <a:buSzPts val="2200"/>
              <a:buFont typeface="Arial"/>
              <a:buNone/>
              <a:defRPr sz="2200" b="1" i="0" u="none" strike="noStrike" cap="none">
                <a:solidFill>
                  <a:schemeClr val="accent2"/>
                </a:solidFill>
                <a:latin typeface="Century Gothic"/>
                <a:ea typeface="Century Gothic"/>
                <a:cs typeface="Century Gothic"/>
                <a:sym typeface="Century Gothic"/>
              </a:defRPr>
            </a:lvl1pPr>
            <a:lvl2pPr marL="914400" marR="0" lvl="1" indent="-330200" algn="l" rtl="0">
              <a:lnSpc>
                <a:spcPct val="100000"/>
              </a:lnSpc>
              <a:spcBef>
                <a:spcPts val="0"/>
              </a:spcBef>
              <a:spcAft>
                <a:spcPts val="0"/>
              </a:spcAft>
              <a:buClr>
                <a:schemeClr val="accent1"/>
              </a:buClr>
              <a:buSzPts val="1600"/>
              <a:buFont typeface="Arial"/>
              <a:buChar char="•"/>
              <a:defRPr sz="1600"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1200"/>
              </a:spcBef>
              <a:spcAft>
                <a:spcPts val="0"/>
              </a:spcAft>
              <a:buClr>
                <a:schemeClr val="accent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30200" algn="l" rtl="0">
              <a:lnSpc>
                <a:spcPct val="100000"/>
              </a:lnSpc>
              <a:spcBef>
                <a:spcPts val="1200"/>
              </a:spcBef>
              <a:spcAft>
                <a:spcPts val="0"/>
              </a:spcAft>
              <a:buClr>
                <a:schemeClr val="accent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lnSpc>
                <a:spcPct val="100000"/>
              </a:lnSpc>
              <a:spcBef>
                <a:spcPts val="1200"/>
              </a:spcBef>
              <a:spcAft>
                <a:spcPts val="0"/>
              </a:spcAft>
              <a:buClr>
                <a:schemeClr val="accent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 name="Google Shape;22;p177"/>
          <p:cNvSpPr txBox="1">
            <a:spLocks noGrp="1"/>
          </p:cNvSpPr>
          <p:nvPr>
            <p:ph type="body" idx="2"/>
          </p:nvPr>
        </p:nvSpPr>
        <p:spPr>
          <a:xfrm>
            <a:off x="507195" y="1511188"/>
            <a:ext cx="11174412" cy="4500000"/>
          </a:xfrm>
          <a:prstGeom prst="rect">
            <a:avLst/>
          </a:prstGeom>
          <a:noFill/>
          <a:ln>
            <a:noFill/>
          </a:ln>
        </p:spPr>
        <p:txBody>
          <a:bodyPr spcFirstLastPara="1" wrap="square" lIns="91425" tIns="45700" rIns="91425" bIns="45700" anchor="t" anchorCtr="0">
            <a:noAutofit/>
          </a:bodyPr>
          <a:lstStyle>
            <a:lvl1pPr marL="457200" marR="0" lvl="0" indent="-368300" algn="l" rtl="0">
              <a:lnSpc>
                <a:spcPct val="100000"/>
              </a:lnSpc>
              <a:spcBef>
                <a:spcPts val="0"/>
              </a:spcBef>
              <a:spcAft>
                <a:spcPts val="0"/>
              </a:spcAft>
              <a:buClr>
                <a:schemeClr val="accent1"/>
              </a:buClr>
              <a:buSzPts val="2200"/>
              <a:buFont typeface="Arial"/>
              <a:buChar char="•"/>
              <a:defRPr sz="2200" b="0" i="0" u="none" strike="noStrike" cap="none">
                <a:solidFill>
                  <a:schemeClr val="dk1"/>
                </a:solidFill>
                <a:latin typeface="Calibri"/>
                <a:ea typeface="Calibri"/>
                <a:cs typeface="Calibri"/>
                <a:sym typeface="Calibri"/>
              </a:defRPr>
            </a:lvl1pPr>
            <a:lvl2pPr marL="914400" marR="0" lvl="1" indent="-355600" algn="l" rtl="0">
              <a:lnSpc>
                <a:spcPct val="100000"/>
              </a:lnSpc>
              <a:spcBef>
                <a:spcPts val="1200"/>
              </a:spcBef>
              <a:spcAft>
                <a:spcPts val="0"/>
              </a:spcAft>
              <a:buClr>
                <a:schemeClr val="accent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55600" algn="l" rtl="0">
              <a:lnSpc>
                <a:spcPct val="100000"/>
              </a:lnSpc>
              <a:spcBef>
                <a:spcPts val="1200"/>
              </a:spcBef>
              <a:spcAft>
                <a:spcPts val="0"/>
              </a:spcAft>
              <a:buClr>
                <a:schemeClr val="accent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1200"/>
              </a:spcBef>
              <a:spcAft>
                <a:spcPts val="0"/>
              </a:spcAft>
              <a:buClr>
                <a:schemeClr val="accent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1200"/>
              </a:spcBef>
              <a:spcAft>
                <a:spcPts val="0"/>
              </a:spcAft>
              <a:buClr>
                <a:schemeClr val="accent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3" name="Google Shape;23;p177"/>
          <p:cNvSpPr txBox="1">
            <a:spLocks noGrp="1"/>
          </p:cNvSpPr>
          <p:nvPr>
            <p:ph type="title"/>
          </p:nvPr>
        </p:nvSpPr>
        <p:spPr>
          <a:xfrm>
            <a:off x="392906" y="506412"/>
            <a:ext cx="9792000" cy="432000"/>
          </a:xfrm>
          <a:prstGeom prst="rect">
            <a:avLst/>
          </a:prstGeom>
          <a:noFill/>
          <a:ln>
            <a:noFill/>
          </a:ln>
        </p:spPr>
        <p:txBody>
          <a:bodyPr spcFirstLastPara="1" wrap="square" lIns="91425" tIns="45700" rIns="91425" bIns="45700" anchor="t" anchorCtr="0">
            <a:noAutofit/>
          </a:bodyPr>
          <a:lstStyle>
            <a:lvl1pPr marR="0" lvl="0" algn="l" rtl="0">
              <a:lnSpc>
                <a:spcPct val="110000"/>
              </a:lnSpc>
              <a:spcBef>
                <a:spcPts val="0"/>
              </a:spcBef>
              <a:spcAft>
                <a:spcPts val="0"/>
              </a:spcAft>
              <a:buClr>
                <a:schemeClr val="accent1"/>
              </a:buClr>
              <a:buSzPts val="3000"/>
              <a:buFont typeface="Century Gothic"/>
              <a:buNone/>
              <a:defRPr sz="3000" b="1" i="0" u="none" strike="noStrike" cap="none">
                <a:solidFill>
                  <a:schemeClr val="accent1"/>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4" name="Google Shape;24;p177"/>
          <p:cNvSpPr txBox="1"/>
          <p:nvPr/>
        </p:nvSpPr>
        <p:spPr>
          <a:xfrm>
            <a:off x="1341120" y="6675120"/>
            <a:ext cx="0" cy="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 name="Google Shape;25;p177"/>
          <p:cNvSpPr txBox="1"/>
          <p:nvPr/>
        </p:nvSpPr>
        <p:spPr>
          <a:xfrm>
            <a:off x="1117600" y="6695440"/>
            <a:ext cx="0" cy="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6" name="Google Shape;26;p177"/>
          <p:cNvSpPr txBox="1"/>
          <p:nvPr/>
        </p:nvSpPr>
        <p:spPr>
          <a:xfrm>
            <a:off x="10032988" y="6629400"/>
            <a:ext cx="1648619" cy="216000"/>
          </a:xfrm>
          <a:prstGeom prst="rect">
            <a:avLst/>
          </a:prstGeom>
          <a:noFill/>
          <a:ln>
            <a:noFill/>
          </a:ln>
        </p:spPr>
        <p:txBody>
          <a:bodyPr spcFirstLastPara="1" wrap="square" lIns="0" tIns="0" rIns="0" bIns="0" anchor="ctr" anchorCtr="0">
            <a:noAutofit/>
          </a:bodyPr>
          <a:lstStyle/>
          <a:p>
            <a:pPr marL="0" marR="0" lvl="0" indent="0" algn="r" rtl="0">
              <a:spcBef>
                <a:spcPts val="0"/>
              </a:spcBef>
              <a:spcAft>
                <a:spcPts val="0"/>
              </a:spcAft>
              <a:buNone/>
            </a:pPr>
            <a:fld id="{00000000-1234-1234-1234-123412341234}" type="slidenum">
              <a:rPr lang="en-GB" sz="1000">
                <a:solidFill>
                  <a:schemeClr val="lt1"/>
                </a:solidFill>
                <a:latin typeface="Calibri"/>
                <a:ea typeface="Calibri"/>
                <a:cs typeface="Calibri"/>
                <a:sym typeface="Calibri"/>
              </a:rPr>
              <a:t>‹nº›</a:t>
            </a:fld>
            <a:endParaRPr sz="1000">
              <a:solidFill>
                <a:schemeClr val="lt1"/>
              </a:solidFill>
              <a:latin typeface="Calibri"/>
              <a:ea typeface="Calibri"/>
              <a:cs typeface="Calibri"/>
              <a:sym typeface="Calibri"/>
            </a:endParaRPr>
          </a:p>
        </p:txBody>
      </p:sp>
      <p:pic>
        <p:nvPicPr>
          <p:cNvPr id="27" name="Google Shape;27;p177"/>
          <p:cNvPicPr preferRelativeResize="0"/>
          <p:nvPr/>
        </p:nvPicPr>
        <p:blipFill rotWithShape="1">
          <a:blip r:embed="rId2">
            <a:alphaModFix/>
          </a:blip>
          <a:srcRect/>
          <a:stretch/>
        </p:blipFill>
        <p:spPr>
          <a:xfrm>
            <a:off x="0" y="5436051"/>
            <a:ext cx="982980" cy="1122363"/>
          </a:xfrm>
          <a:prstGeom prst="rect">
            <a:avLst/>
          </a:prstGeom>
          <a:noFill/>
          <a:ln>
            <a:noFill/>
          </a:ln>
        </p:spPr>
      </p:pic>
      <p:pic>
        <p:nvPicPr>
          <p:cNvPr id="28" name="Google Shape;28;p177" descr="Logotipo&#10;&#10;O conteúdo gerado por IA pode estar incorreto."/>
          <p:cNvPicPr preferRelativeResize="0"/>
          <p:nvPr/>
        </p:nvPicPr>
        <p:blipFill rotWithShape="1">
          <a:blip r:embed="rId3">
            <a:alphaModFix/>
          </a:blip>
          <a:srcRect/>
          <a:stretch/>
        </p:blipFill>
        <p:spPr>
          <a:xfrm>
            <a:off x="10952547" y="5531778"/>
            <a:ext cx="1054572" cy="958819"/>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29"/>
        <p:cNvGrpSpPr/>
        <p:nvPr/>
      </p:nvGrpSpPr>
      <p:grpSpPr>
        <a:xfrm>
          <a:off x="0" y="0"/>
          <a:ext cx="0" cy="0"/>
          <a:chOff x="0" y="0"/>
          <a:chExt cx="0" cy="0"/>
        </a:xfrm>
      </p:grpSpPr>
      <p:sp>
        <p:nvSpPr>
          <p:cNvPr id="30" name="Google Shape;30;p178"/>
          <p:cNvSpPr txBox="1">
            <a:spLocks noGrp="1"/>
          </p:cNvSpPr>
          <p:nvPr>
            <p:ph type="title"/>
          </p:nvPr>
        </p:nvSpPr>
        <p:spPr>
          <a:xfrm>
            <a:off x="507206" y="2313946"/>
            <a:ext cx="9792000" cy="432000"/>
          </a:xfrm>
          <a:prstGeom prst="rect">
            <a:avLst/>
          </a:prstGeom>
          <a:noFill/>
          <a:ln>
            <a:noFill/>
          </a:ln>
        </p:spPr>
        <p:txBody>
          <a:bodyPr spcFirstLastPara="1" wrap="square" lIns="91425" tIns="45700" rIns="91425" bIns="45700" anchor="t" anchorCtr="0">
            <a:noAutofit/>
          </a:bodyPr>
          <a:lstStyle>
            <a:lvl1pPr marR="0" lvl="0" algn="l" rtl="0">
              <a:lnSpc>
                <a:spcPct val="82500"/>
              </a:lnSpc>
              <a:spcBef>
                <a:spcPts val="0"/>
              </a:spcBef>
              <a:spcAft>
                <a:spcPts val="0"/>
              </a:spcAft>
              <a:buClr>
                <a:schemeClr val="accent1"/>
              </a:buClr>
              <a:buSzPts val="4000"/>
              <a:buFont typeface="Century Gothic"/>
              <a:buNone/>
              <a:defRPr sz="4000" b="1" i="0" u="none" strike="noStrike" cap="none">
                <a:solidFill>
                  <a:schemeClr val="accent1"/>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1" name="Google Shape;31;p178"/>
          <p:cNvSpPr txBox="1"/>
          <p:nvPr/>
        </p:nvSpPr>
        <p:spPr>
          <a:xfrm>
            <a:off x="10180630" y="6642000"/>
            <a:ext cx="1648619" cy="216000"/>
          </a:xfrm>
          <a:prstGeom prst="rect">
            <a:avLst/>
          </a:prstGeom>
          <a:noFill/>
          <a:ln>
            <a:noFill/>
          </a:ln>
        </p:spPr>
        <p:txBody>
          <a:bodyPr spcFirstLastPara="1" wrap="square" lIns="0" tIns="0" rIns="0" bIns="0" anchor="ctr" anchorCtr="0">
            <a:noAutofit/>
          </a:bodyPr>
          <a:lstStyle/>
          <a:p>
            <a:pPr marL="0" marR="0" lvl="0" indent="0" algn="r" rtl="0">
              <a:spcBef>
                <a:spcPts val="0"/>
              </a:spcBef>
              <a:spcAft>
                <a:spcPts val="0"/>
              </a:spcAft>
              <a:buNone/>
            </a:pPr>
            <a:fld id="{00000000-1234-1234-1234-123412341234}" type="slidenum">
              <a:rPr lang="en-GB" sz="1000">
                <a:solidFill>
                  <a:schemeClr val="lt1"/>
                </a:solidFill>
                <a:latin typeface="Calibri"/>
                <a:ea typeface="Calibri"/>
                <a:cs typeface="Calibri"/>
                <a:sym typeface="Calibri"/>
              </a:rPr>
              <a:t>‹nº›</a:t>
            </a:fld>
            <a:endParaRPr sz="1000">
              <a:solidFill>
                <a:schemeClr val="lt1"/>
              </a:solidFill>
              <a:latin typeface="Calibri"/>
              <a:ea typeface="Calibri"/>
              <a:cs typeface="Calibri"/>
              <a:sym typeface="Calibri"/>
            </a:endParaRPr>
          </a:p>
        </p:txBody>
      </p:sp>
      <p:pic>
        <p:nvPicPr>
          <p:cNvPr id="2" name="Google Shape;27;p177">
            <a:extLst>
              <a:ext uri="{FF2B5EF4-FFF2-40B4-BE49-F238E27FC236}">
                <a16:creationId xmlns:a16="http://schemas.microsoft.com/office/drawing/2014/main" id="{AF578661-2632-B74F-0379-379A683A1A45}"/>
              </a:ext>
            </a:extLst>
          </p:cNvPr>
          <p:cNvPicPr preferRelativeResize="0"/>
          <p:nvPr userDrawn="1"/>
        </p:nvPicPr>
        <p:blipFill rotWithShape="1">
          <a:blip r:embed="rId2">
            <a:alphaModFix/>
          </a:blip>
          <a:srcRect/>
          <a:stretch/>
        </p:blipFill>
        <p:spPr>
          <a:xfrm>
            <a:off x="0" y="5436051"/>
            <a:ext cx="982980" cy="1122363"/>
          </a:xfrm>
          <a:prstGeom prst="rect">
            <a:avLst/>
          </a:prstGeom>
          <a:noFill/>
          <a:ln>
            <a:noFill/>
          </a:ln>
        </p:spPr>
      </p:pic>
      <p:pic>
        <p:nvPicPr>
          <p:cNvPr id="3" name="Google Shape;28;p177" descr="Logotipo&#10;&#10;O conteúdo gerado por IA pode estar incorreto.">
            <a:extLst>
              <a:ext uri="{FF2B5EF4-FFF2-40B4-BE49-F238E27FC236}">
                <a16:creationId xmlns:a16="http://schemas.microsoft.com/office/drawing/2014/main" id="{474F4B3B-BFB1-C954-919A-622D9F1B88F7}"/>
              </a:ext>
            </a:extLst>
          </p:cNvPr>
          <p:cNvPicPr preferRelativeResize="0"/>
          <p:nvPr userDrawn="1"/>
        </p:nvPicPr>
        <p:blipFill rotWithShape="1">
          <a:blip r:embed="rId3">
            <a:alphaModFix/>
          </a:blip>
          <a:srcRect/>
          <a:stretch/>
        </p:blipFill>
        <p:spPr>
          <a:xfrm>
            <a:off x="10952547" y="5531778"/>
            <a:ext cx="1054572" cy="958819"/>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32"/>
        <p:cNvGrpSpPr/>
        <p:nvPr/>
      </p:nvGrpSpPr>
      <p:grpSpPr>
        <a:xfrm>
          <a:off x="0" y="0"/>
          <a:ext cx="0" cy="0"/>
          <a:chOff x="0" y="0"/>
          <a:chExt cx="0" cy="0"/>
        </a:xfrm>
      </p:grpSpPr>
      <p:sp>
        <p:nvSpPr>
          <p:cNvPr id="33" name="Google Shape;33;p179"/>
          <p:cNvSpPr txBox="1">
            <a:spLocks noGrp="1"/>
          </p:cNvSpPr>
          <p:nvPr>
            <p:ph type="title"/>
          </p:nvPr>
        </p:nvSpPr>
        <p:spPr>
          <a:xfrm>
            <a:off x="389639" y="506412"/>
            <a:ext cx="9792000" cy="432000"/>
          </a:xfrm>
          <a:prstGeom prst="rect">
            <a:avLst/>
          </a:prstGeom>
          <a:noFill/>
          <a:ln>
            <a:noFill/>
          </a:ln>
        </p:spPr>
        <p:txBody>
          <a:bodyPr spcFirstLastPara="1" wrap="square" lIns="91425" tIns="45700" rIns="91425" bIns="45700" anchor="t" anchorCtr="0">
            <a:noAutofit/>
          </a:bodyPr>
          <a:lstStyle>
            <a:lvl1pPr marR="0" lvl="0" algn="l" rtl="0">
              <a:lnSpc>
                <a:spcPct val="110000"/>
              </a:lnSpc>
              <a:spcBef>
                <a:spcPts val="0"/>
              </a:spcBef>
              <a:spcAft>
                <a:spcPts val="0"/>
              </a:spcAft>
              <a:buClr>
                <a:schemeClr val="accent1"/>
              </a:buClr>
              <a:buSzPts val="3000"/>
              <a:buFont typeface="Century Gothic"/>
              <a:buNone/>
              <a:defRPr sz="3000" b="1" i="0" u="none" strike="noStrike" cap="none">
                <a:solidFill>
                  <a:schemeClr val="accent1"/>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4" name="Google Shape;34;p179"/>
          <p:cNvSpPr txBox="1">
            <a:spLocks noGrp="1"/>
          </p:cNvSpPr>
          <p:nvPr>
            <p:ph type="body" idx="1"/>
          </p:nvPr>
        </p:nvSpPr>
        <p:spPr>
          <a:xfrm>
            <a:off x="507205" y="1739788"/>
            <a:ext cx="11175995" cy="4500000"/>
          </a:xfrm>
          <a:prstGeom prst="rect">
            <a:avLst/>
          </a:prstGeom>
          <a:noFill/>
          <a:ln>
            <a:noFill/>
          </a:ln>
        </p:spPr>
        <p:txBody>
          <a:bodyPr spcFirstLastPara="1" wrap="square" lIns="91425" tIns="45700" rIns="91425" bIns="45700" anchor="t" anchorCtr="0">
            <a:noAutofit/>
          </a:bodyPr>
          <a:lstStyle>
            <a:lvl1pPr marL="457200" marR="0" lvl="0" indent="-368300" algn="l" rtl="0">
              <a:lnSpc>
                <a:spcPct val="100000"/>
              </a:lnSpc>
              <a:spcBef>
                <a:spcPts val="0"/>
              </a:spcBef>
              <a:spcAft>
                <a:spcPts val="0"/>
              </a:spcAft>
              <a:buClr>
                <a:schemeClr val="accent1"/>
              </a:buClr>
              <a:buSzPts val="2200"/>
              <a:buFont typeface="Arial"/>
              <a:buChar char="•"/>
              <a:defRPr sz="2200" b="0" i="0" u="none" strike="noStrike" cap="none">
                <a:solidFill>
                  <a:schemeClr val="dk1"/>
                </a:solidFill>
                <a:latin typeface="Calibri"/>
                <a:ea typeface="Calibri"/>
                <a:cs typeface="Calibri"/>
                <a:sym typeface="Calibri"/>
              </a:defRPr>
            </a:lvl1pPr>
            <a:lvl2pPr marL="914400" marR="0" lvl="1" indent="-342900" algn="l" rtl="0">
              <a:lnSpc>
                <a:spcPct val="100000"/>
              </a:lnSpc>
              <a:spcBef>
                <a:spcPts val="1200"/>
              </a:spcBef>
              <a:spcAft>
                <a:spcPts val="0"/>
              </a:spcAft>
              <a:buClr>
                <a:schemeClr val="accent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100000"/>
              </a:lnSpc>
              <a:spcBef>
                <a:spcPts val="1200"/>
              </a:spcBef>
              <a:spcAft>
                <a:spcPts val="0"/>
              </a:spcAft>
              <a:buClr>
                <a:schemeClr val="accent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100000"/>
              </a:lnSpc>
              <a:spcBef>
                <a:spcPts val="1200"/>
              </a:spcBef>
              <a:spcAft>
                <a:spcPts val="0"/>
              </a:spcAft>
              <a:buClr>
                <a:schemeClr val="accent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100000"/>
              </a:lnSpc>
              <a:spcBef>
                <a:spcPts val="1200"/>
              </a:spcBef>
              <a:spcAft>
                <a:spcPts val="0"/>
              </a:spcAft>
              <a:buClr>
                <a:schemeClr val="accent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12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5" name="Google Shape;35;p179"/>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6" name="Google Shape;36;p179"/>
          <p:cNvSpPr txBox="1">
            <a:spLocks noGrp="1"/>
          </p:cNvSpPr>
          <p:nvPr>
            <p:ph type="body" idx="2"/>
          </p:nvPr>
        </p:nvSpPr>
        <p:spPr>
          <a:xfrm>
            <a:off x="507207" y="946614"/>
            <a:ext cx="11174400" cy="360000"/>
          </a:xfrm>
          <a:prstGeom prst="rect">
            <a:avLst/>
          </a:prstGeom>
          <a:noFill/>
          <a:ln>
            <a:noFill/>
          </a:ln>
        </p:spPr>
        <p:txBody>
          <a:bodyPr spcFirstLastPara="1" wrap="square" lIns="0" tIns="0" rIns="0" bIns="0" anchor="b" anchorCtr="0">
            <a:noAutofit/>
          </a:bodyPr>
          <a:lstStyle>
            <a:lvl1pPr marL="457200" marR="0" lvl="0" indent="-228600" algn="l" rtl="0">
              <a:lnSpc>
                <a:spcPct val="150000"/>
              </a:lnSpc>
              <a:spcBef>
                <a:spcPts val="0"/>
              </a:spcBef>
              <a:spcAft>
                <a:spcPts val="0"/>
              </a:spcAft>
              <a:buClr>
                <a:schemeClr val="accent1"/>
              </a:buClr>
              <a:buSzPts val="2200"/>
              <a:buFont typeface="Arial"/>
              <a:buNone/>
              <a:defRPr sz="2200" b="1" i="0" u="none" strike="noStrike" cap="none">
                <a:solidFill>
                  <a:schemeClr val="accent2"/>
                </a:solidFill>
                <a:latin typeface="Century Gothic"/>
                <a:ea typeface="Century Gothic"/>
                <a:cs typeface="Century Gothic"/>
                <a:sym typeface="Century Gothic"/>
              </a:defRPr>
            </a:lvl1pPr>
            <a:lvl2pPr marL="914400" marR="0" lvl="1" indent="-330200" algn="l" rtl="0">
              <a:lnSpc>
                <a:spcPct val="100000"/>
              </a:lnSpc>
              <a:spcBef>
                <a:spcPts val="0"/>
              </a:spcBef>
              <a:spcAft>
                <a:spcPts val="0"/>
              </a:spcAft>
              <a:buClr>
                <a:schemeClr val="accent1"/>
              </a:buClr>
              <a:buSzPts val="1600"/>
              <a:buFont typeface="Arial"/>
              <a:buChar char="•"/>
              <a:defRPr sz="1600"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1200"/>
              </a:spcBef>
              <a:spcAft>
                <a:spcPts val="0"/>
              </a:spcAft>
              <a:buClr>
                <a:schemeClr val="accent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30200" algn="l" rtl="0">
              <a:lnSpc>
                <a:spcPct val="100000"/>
              </a:lnSpc>
              <a:spcBef>
                <a:spcPts val="1200"/>
              </a:spcBef>
              <a:spcAft>
                <a:spcPts val="0"/>
              </a:spcAft>
              <a:buClr>
                <a:schemeClr val="accent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lnSpc>
                <a:spcPct val="100000"/>
              </a:lnSpc>
              <a:spcBef>
                <a:spcPts val="1200"/>
              </a:spcBef>
              <a:spcAft>
                <a:spcPts val="0"/>
              </a:spcAft>
              <a:buClr>
                <a:schemeClr val="accent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7" name="Google Shape;37;p179"/>
          <p:cNvSpPr txBox="1"/>
          <p:nvPr/>
        </p:nvSpPr>
        <p:spPr>
          <a:xfrm>
            <a:off x="352697" y="117566"/>
            <a:ext cx="0" cy="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 name="Google Shape;38;p179"/>
          <p:cNvSpPr txBox="1"/>
          <p:nvPr/>
        </p:nvSpPr>
        <p:spPr>
          <a:xfrm>
            <a:off x="10032988" y="6629400"/>
            <a:ext cx="1648619" cy="216000"/>
          </a:xfrm>
          <a:prstGeom prst="rect">
            <a:avLst/>
          </a:prstGeom>
          <a:noFill/>
          <a:ln>
            <a:noFill/>
          </a:ln>
        </p:spPr>
        <p:txBody>
          <a:bodyPr spcFirstLastPara="1" wrap="square" lIns="0" tIns="0" rIns="0" bIns="0" anchor="ctr" anchorCtr="0">
            <a:noAutofit/>
          </a:bodyPr>
          <a:lstStyle/>
          <a:p>
            <a:pPr marL="0" marR="0" lvl="0" indent="0" algn="r" rtl="0">
              <a:spcBef>
                <a:spcPts val="0"/>
              </a:spcBef>
              <a:spcAft>
                <a:spcPts val="0"/>
              </a:spcAft>
              <a:buNone/>
            </a:pPr>
            <a:fld id="{00000000-1234-1234-1234-123412341234}" type="slidenum">
              <a:rPr lang="en-GB" sz="1000">
                <a:solidFill>
                  <a:schemeClr val="lt1"/>
                </a:solidFill>
                <a:latin typeface="Calibri"/>
                <a:ea typeface="Calibri"/>
                <a:cs typeface="Calibri"/>
                <a:sym typeface="Calibri"/>
              </a:rPr>
              <a:t>‹nº›</a:t>
            </a:fld>
            <a:endParaRPr sz="1000">
              <a:solidFill>
                <a:schemeClr val="lt1"/>
              </a:solidFill>
              <a:latin typeface="Calibri"/>
              <a:ea typeface="Calibri"/>
              <a:cs typeface="Calibri"/>
              <a:sym typeface="Calibri"/>
            </a:endParaRPr>
          </a:p>
        </p:txBody>
      </p:sp>
      <p:pic>
        <p:nvPicPr>
          <p:cNvPr id="2" name="Google Shape;27;p177">
            <a:extLst>
              <a:ext uri="{FF2B5EF4-FFF2-40B4-BE49-F238E27FC236}">
                <a16:creationId xmlns:a16="http://schemas.microsoft.com/office/drawing/2014/main" id="{020D8297-9AC8-C365-EA0E-DBA34060A5E6}"/>
              </a:ext>
            </a:extLst>
          </p:cNvPr>
          <p:cNvPicPr preferRelativeResize="0"/>
          <p:nvPr userDrawn="1"/>
        </p:nvPicPr>
        <p:blipFill rotWithShape="1">
          <a:blip r:embed="rId2">
            <a:alphaModFix/>
          </a:blip>
          <a:srcRect/>
          <a:stretch/>
        </p:blipFill>
        <p:spPr>
          <a:xfrm>
            <a:off x="0" y="5436051"/>
            <a:ext cx="982980" cy="1122363"/>
          </a:xfrm>
          <a:prstGeom prst="rect">
            <a:avLst/>
          </a:prstGeom>
          <a:noFill/>
          <a:ln>
            <a:noFill/>
          </a:ln>
        </p:spPr>
      </p:pic>
      <p:pic>
        <p:nvPicPr>
          <p:cNvPr id="3" name="Google Shape;28;p177" descr="Logotipo&#10;&#10;O conteúdo gerado por IA pode estar incorreto.">
            <a:extLst>
              <a:ext uri="{FF2B5EF4-FFF2-40B4-BE49-F238E27FC236}">
                <a16:creationId xmlns:a16="http://schemas.microsoft.com/office/drawing/2014/main" id="{DF9DAFD2-1FF2-CA03-A729-2C15EFD9C973}"/>
              </a:ext>
            </a:extLst>
          </p:cNvPr>
          <p:cNvPicPr preferRelativeResize="0"/>
          <p:nvPr userDrawn="1"/>
        </p:nvPicPr>
        <p:blipFill rotWithShape="1">
          <a:blip r:embed="rId3">
            <a:alphaModFix/>
          </a:blip>
          <a:srcRect/>
          <a:stretch/>
        </p:blipFill>
        <p:spPr>
          <a:xfrm>
            <a:off x="10952547" y="5531778"/>
            <a:ext cx="1054572" cy="958819"/>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39"/>
        <p:cNvGrpSpPr/>
        <p:nvPr/>
      </p:nvGrpSpPr>
      <p:grpSpPr>
        <a:xfrm>
          <a:off x="0" y="0"/>
          <a:ext cx="0" cy="0"/>
          <a:chOff x="0" y="0"/>
          <a:chExt cx="0" cy="0"/>
        </a:xfrm>
      </p:grpSpPr>
      <p:sp>
        <p:nvSpPr>
          <p:cNvPr id="40" name="Google Shape;40;p180"/>
          <p:cNvSpPr txBox="1">
            <a:spLocks noGrp="1"/>
          </p:cNvSpPr>
          <p:nvPr>
            <p:ph type="body" idx="1"/>
          </p:nvPr>
        </p:nvSpPr>
        <p:spPr>
          <a:xfrm>
            <a:off x="5995852" y="1739788"/>
            <a:ext cx="5687348" cy="4500000"/>
          </a:xfrm>
          <a:prstGeom prst="rect">
            <a:avLst/>
          </a:prstGeom>
          <a:noFill/>
          <a:ln>
            <a:noFill/>
          </a:ln>
        </p:spPr>
        <p:txBody>
          <a:bodyPr spcFirstLastPara="1" wrap="square" lIns="0" tIns="46800" rIns="0" bIns="45700" anchor="t" anchorCtr="0">
            <a:noAutofit/>
          </a:bodyPr>
          <a:lstStyle>
            <a:lvl1pPr marL="457200" marR="0" lvl="0" indent="-330200" algn="l" rtl="0">
              <a:lnSpc>
                <a:spcPct val="100000"/>
              </a:lnSpc>
              <a:spcBef>
                <a:spcPts val="0"/>
              </a:spcBef>
              <a:spcAft>
                <a:spcPts val="0"/>
              </a:spcAft>
              <a:buClr>
                <a:schemeClr val="accent1"/>
              </a:buClr>
              <a:buSzPts val="1600"/>
              <a:buFont typeface="Arial"/>
              <a:buChar char="•"/>
              <a:defRPr sz="1600" b="0" i="0" u="none" strike="noStrike" cap="none">
                <a:solidFill>
                  <a:schemeClr val="dk1"/>
                </a:solidFill>
                <a:latin typeface="Calibri"/>
                <a:ea typeface="Calibri"/>
                <a:cs typeface="Calibri"/>
                <a:sym typeface="Calibri"/>
              </a:defRPr>
            </a:lvl1pPr>
            <a:lvl2pPr marL="914400" marR="0" lvl="1" indent="-330200" algn="l" rtl="0">
              <a:lnSpc>
                <a:spcPct val="100000"/>
              </a:lnSpc>
              <a:spcBef>
                <a:spcPts val="1200"/>
              </a:spcBef>
              <a:spcAft>
                <a:spcPts val="0"/>
              </a:spcAft>
              <a:buClr>
                <a:schemeClr val="accent1"/>
              </a:buClr>
              <a:buSzPts val="1600"/>
              <a:buFont typeface="Arial"/>
              <a:buChar char="•"/>
              <a:defRPr sz="1600"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1200"/>
              </a:spcBef>
              <a:spcAft>
                <a:spcPts val="0"/>
              </a:spcAft>
              <a:buClr>
                <a:schemeClr val="accent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30200" algn="l" rtl="0">
              <a:lnSpc>
                <a:spcPct val="100000"/>
              </a:lnSpc>
              <a:spcBef>
                <a:spcPts val="1200"/>
              </a:spcBef>
              <a:spcAft>
                <a:spcPts val="0"/>
              </a:spcAft>
              <a:buClr>
                <a:schemeClr val="accent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lnSpc>
                <a:spcPct val="100000"/>
              </a:lnSpc>
              <a:spcBef>
                <a:spcPts val="1200"/>
              </a:spcBef>
              <a:spcAft>
                <a:spcPts val="0"/>
              </a:spcAft>
              <a:buClr>
                <a:schemeClr val="accent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1" name="Google Shape;41;p180"/>
          <p:cNvSpPr txBox="1">
            <a:spLocks noGrp="1"/>
          </p:cNvSpPr>
          <p:nvPr>
            <p:ph type="body" idx="2"/>
          </p:nvPr>
        </p:nvSpPr>
        <p:spPr>
          <a:xfrm>
            <a:off x="507206" y="1739788"/>
            <a:ext cx="5488646" cy="4500000"/>
          </a:xfrm>
          <a:prstGeom prst="rect">
            <a:avLst/>
          </a:prstGeom>
          <a:noFill/>
          <a:ln>
            <a:noFill/>
          </a:ln>
        </p:spPr>
        <p:txBody>
          <a:bodyPr spcFirstLastPara="1" wrap="square" lIns="0" tIns="46800" rIns="0" bIns="45700" anchor="t" anchorCtr="0">
            <a:noAutofit/>
          </a:bodyPr>
          <a:lstStyle>
            <a:lvl1pPr marL="457200" marR="0" lvl="0" indent="-330200" algn="l" rtl="0">
              <a:lnSpc>
                <a:spcPct val="100000"/>
              </a:lnSpc>
              <a:spcBef>
                <a:spcPts val="0"/>
              </a:spcBef>
              <a:spcAft>
                <a:spcPts val="0"/>
              </a:spcAft>
              <a:buClr>
                <a:schemeClr val="accent1"/>
              </a:buClr>
              <a:buSzPts val="1600"/>
              <a:buFont typeface="Arial"/>
              <a:buChar char="•"/>
              <a:defRPr sz="1600" b="0" i="0" u="none" strike="noStrike" cap="none">
                <a:solidFill>
                  <a:schemeClr val="dk1"/>
                </a:solidFill>
                <a:latin typeface="Calibri"/>
                <a:ea typeface="Calibri"/>
                <a:cs typeface="Calibri"/>
                <a:sym typeface="Calibri"/>
              </a:defRPr>
            </a:lvl1pPr>
            <a:lvl2pPr marL="914400" marR="0" lvl="1" indent="-330200" algn="l" rtl="0">
              <a:lnSpc>
                <a:spcPct val="100000"/>
              </a:lnSpc>
              <a:spcBef>
                <a:spcPts val="1200"/>
              </a:spcBef>
              <a:spcAft>
                <a:spcPts val="0"/>
              </a:spcAft>
              <a:buClr>
                <a:schemeClr val="accent1"/>
              </a:buClr>
              <a:buSzPts val="1600"/>
              <a:buFont typeface="Arial"/>
              <a:buChar char="•"/>
              <a:defRPr sz="1600"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1200"/>
              </a:spcBef>
              <a:spcAft>
                <a:spcPts val="0"/>
              </a:spcAft>
              <a:buClr>
                <a:schemeClr val="accent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30200" algn="l" rtl="0">
              <a:lnSpc>
                <a:spcPct val="100000"/>
              </a:lnSpc>
              <a:spcBef>
                <a:spcPts val="1200"/>
              </a:spcBef>
              <a:spcAft>
                <a:spcPts val="0"/>
              </a:spcAft>
              <a:buClr>
                <a:schemeClr val="accent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lnSpc>
                <a:spcPct val="100000"/>
              </a:lnSpc>
              <a:spcBef>
                <a:spcPts val="1200"/>
              </a:spcBef>
              <a:spcAft>
                <a:spcPts val="0"/>
              </a:spcAft>
              <a:buClr>
                <a:schemeClr val="accent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2" name="Google Shape;42;p180"/>
          <p:cNvSpPr txBox="1">
            <a:spLocks noGrp="1"/>
          </p:cNvSpPr>
          <p:nvPr>
            <p:ph type="ftr" idx="11"/>
          </p:nvPr>
        </p:nvSpPr>
        <p:spPr>
          <a:xfrm>
            <a:off x="507205" y="6623100"/>
            <a:ext cx="9018587" cy="216000"/>
          </a:xfrm>
          <a:prstGeom prst="rect">
            <a:avLst/>
          </a:prstGeom>
          <a:noFill/>
          <a:ln>
            <a:noFill/>
          </a:ln>
        </p:spPr>
        <p:txBody>
          <a:bodyPr spcFirstLastPara="1" wrap="square" lIns="0" tIns="0" rIns="0" bIns="0" anchor="ctr" anchorCtr="0">
            <a:noAutofit/>
          </a:bodyPr>
          <a:lstStyle>
            <a:lvl1pPr marR="0" lvl="0" algn="l" rtl="0">
              <a:spcBef>
                <a:spcPts val="0"/>
              </a:spcBef>
              <a:spcAft>
                <a:spcPts val="0"/>
              </a:spcAft>
              <a:buSzPts val="1400"/>
              <a:buNone/>
              <a:defRPr sz="1000">
                <a:solidFill>
                  <a:schemeClr val="lt1"/>
                </a:solidFill>
                <a:latin typeface="Calibri"/>
                <a:ea typeface="Calibri"/>
                <a:cs typeface="Calibri"/>
                <a:sym typeface="Calibri"/>
              </a:defRPr>
            </a:lvl1pPr>
            <a:lvl2pPr marR="0" lvl="1"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9pPr>
          </a:lstStyle>
          <a:p>
            <a:endParaRPr/>
          </a:p>
        </p:txBody>
      </p:sp>
      <p:sp>
        <p:nvSpPr>
          <p:cNvPr id="43" name="Google Shape;43;p180"/>
          <p:cNvSpPr txBox="1">
            <a:spLocks noGrp="1"/>
          </p:cNvSpPr>
          <p:nvPr>
            <p:ph type="sldNum" idx="12"/>
          </p:nvPr>
        </p:nvSpPr>
        <p:spPr>
          <a:xfrm>
            <a:off x="10034587" y="6623100"/>
            <a:ext cx="1648619" cy="216000"/>
          </a:xfrm>
          <a:prstGeom prst="rect">
            <a:avLst/>
          </a:prstGeom>
          <a:noFill/>
          <a:ln>
            <a:noFill/>
          </a:ln>
        </p:spPr>
        <p:txBody>
          <a:bodyPr spcFirstLastPara="1" wrap="square" lIns="0" tIns="0" rIns="0" bIns="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‹nº›</a:t>
            </a:fld>
            <a:endParaRPr/>
          </a:p>
        </p:txBody>
      </p:sp>
      <p:sp>
        <p:nvSpPr>
          <p:cNvPr id="44" name="Google Shape;44;p180"/>
          <p:cNvSpPr txBox="1">
            <a:spLocks noGrp="1"/>
          </p:cNvSpPr>
          <p:nvPr>
            <p:ph type="body" idx="3"/>
          </p:nvPr>
        </p:nvSpPr>
        <p:spPr>
          <a:xfrm>
            <a:off x="507205" y="1739788"/>
            <a:ext cx="11175995" cy="4500000"/>
          </a:xfrm>
          <a:prstGeom prst="rect">
            <a:avLst/>
          </a:prstGeom>
          <a:noFill/>
          <a:ln>
            <a:noFill/>
          </a:ln>
        </p:spPr>
        <p:txBody>
          <a:bodyPr spcFirstLastPara="1" wrap="square" lIns="0" tIns="46800" rIns="0" bIns="45700" anchor="b" anchorCtr="0">
            <a:noAutofit/>
          </a:bodyPr>
          <a:lstStyle>
            <a:lvl1pPr marL="457200" marR="0" lvl="0" indent="-330200" algn="l" rtl="0">
              <a:lnSpc>
                <a:spcPct val="100000"/>
              </a:lnSpc>
              <a:spcBef>
                <a:spcPts val="0"/>
              </a:spcBef>
              <a:spcAft>
                <a:spcPts val="0"/>
              </a:spcAft>
              <a:buClr>
                <a:schemeClr val="accent1"/>
              </a:buClr>
              <a:buSzPts val="1600"/>
              <a:buFont typeface="Arial"/>
              <a:buChar char="•"/>
              <a:defRPr sz="1600" b="0" i="0" u="none" strike="noStrike" cap="none">
                <a:solidFill>
                  <a:schemeClr val="dk1"/>
                </a:solidFill>
                <a:latin typeface="Calibri"/>
                <a:ea typeface="Calibri"/>
                <a:cs typeface="Calibri"/>
                <a:sym typeface="Calibri"/>
              </a:defRPr>
            </a:lvl1pPr>
            <a:lvl2pPr marL="914400" marR="0" lvl="1" indent="-330200" algn="l" rtl="0">
              <a:lnSpc>
                <a:spcPct val="100000"/>
              </a:lnSpc>
              <a:spcBef>
                <a:spcPts val="1200"/>
              </a:spcBef>
              <a:spcAft>
                <a:spcPts val="0"/>
              </a:spcAft>
              <a:buClr>
                <a:schemeClr val="accent1"/>
              </a:buClr>
              <a:buSzPts val="1600"/>
              <a:buFont typeface="Arial"/>
              <a:buChar char="•"/>
              <a:defRPr sz="1600"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1200"/>
              </a:spcBef>
              <a:spcAft>
                <a:spcPts val="0"/>
              </a:spcAft>
              <a:buClr>
                <a:schemeClr val="accent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30200" algn="l" rtl="0">
              <a:lnSpc>
                <a:spcPct val="100000"/>
              </a:lnSpc>
              <a:spcBef>
                <a:spcPts val="1200"/>
              </a:spcBef>
              <a:spcAft>
                <a:spcPts val="0"/>
              </a:spcAft>
              <a:buClr>
                <a:schemeClr val="accent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lnSpc>
                <a:spcPct val="100000"/>
              </a:lnSpc>
              <a:spcBef>
                <a:spcPts val="1200"/>
              </a:spcBef>
              <a:spcAft>
                <a:spcPts val="0"/>
              </a:spcAft>
              <a:buClr>
                <a:schemeClr val="accent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5" name="Google Shape;45;p180"/>
          <p:cNvSpPr txBox="1">
            <a:spLocks noGrp="1"/>
          </p:cNvSpPr>
          <p:nvPr>
            <p:ph type="title"/>
          </p:nvPr>
        </p:nvSpPr>
        <p:spPr>
          <a:xfrm>
            <a:off x="507206" y="506412"/>
            <a:ext cx="9792000" cy="432000"/>
          </a:xfrm>
          <a:prstGeom prst="rect">
            <a:avLst/>
          </a:prstGeom>
          <a:noFill/>
          <a:ln>
            <a:noFill/>
          </a:ln>
        </p:spPr>
        <p:txBody>
          <a:bodyPr spcFirstLastPara="1" wrap="square" lIns="0" tIns="0" rIns="0" bIns="0" anchor="t" anchorCtr="0">
            <a:noAutofit/>
          </a:bodyPr>
          <a:lstStyle>
            <a:lvl1pPr marR="0" lvl="0" algn="l" rtl="0">
              <a:lnSpc>
                <a:spcPct val="117857"/>
              </a:lnSpc>
              <a:spcBef>
                <a:spcPts val="0"/>
              </a:spcBef>
              <a:spcAft>
                <a:spcPts val="0"/>
              </a:spcAft>
              <a:buClr>
                <a:schemeClr val="accent1"/>
              </a:buClr>
              <a:buSzPts val="2800"/>
              <a:buFont typeface="Century Gothic"/>
              <a:buNone/>
              <a:defRPr sz="2800" b="1" i="0" u="none" strike="noStrike" cap="none">
                <a:solidFill>
                  <a:schemeClr val="accent1"/>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6" name="Google Shape;46;p180"/>
          <p:cNvSpPr txBox="1">
            <a:spLocks noGrp="1"/>
          </p:cNvSpPr>
          <p:nvPr>
            <p:ph type="body" idx="4"/>
          </p:nvPr>
        </p:nvSpPr>
        <p:spPr>
          <a:xfrm>
            <a:off x="507207" y="946614"/>
            <a:ext cx="11174400" cy="360000"/>
          </a:xfrm>
          <a:prstGeom prst="rect">
            <a:avLst/>
          </a:prstGeom>
          <a:noFill/>
          <a:ln>
            <a:noFill/>
          </a:ln>
        </p:spPr>
        <p:txBody>
          <a:bodyPr spcFirstLastPara="1" wrap="square" lIns="0" tIns="0" rIns="0" bIns="0" anchor="b" anchorCtr="0">
            <a:noAutofit/>
          </a:bodyPr>
          <a:lstStyle>
            <a:lvl1pPr marL="457200" marR="0" lvl="0" indent="-228600" algn="l" rtl="0">
              <a:lnSpc>
                <a:spcPct val="150000"/>
              </a:lnSpc>
              <a:spcBef>
                <a:spcPts val="0"/>
              </a:spcBef>
              <a:spcAft>
                <a:spcPts val="0"/>
              </a:spcAft>
              <a:buClr>
                <a:schemeClr val="accent1"/>
              </a:buClr>
              <a:buSzPts val="2200"/>
              <a:buFont typeface="Arial"/>
              <a:buNone/>
              <a:defRPr sz="2200" b="1" i="0" u="none" strike="noStrike" cap="none">
                <a:solidFill>
                  <a:schemeClr val="accent2"/>
                </a:solidFill>
                <a:latin typeface="Century Gothic"/>
                <a:ea typeface="Century Gothic"/>
                <a:cs typeface="Century Gothic"/>
                <a:sym typeface="Century Gothic"/>
              </a:defRPr>
            </a:lvl1pPr>
            <a:lvl2pPr marL="914400" marR="0" lvl="1" indent="-330200" algn="l" rtl="0">
              <a:lnSpc>
                <a:spcPct val="100000"/>
              </a:lnSpc>
              <a:spcBef>
                <a:spcPts val="0"/>
              </a:spcBef>
              <a:spcAft>
                <a:spcPts val="0"/>
              </a:spcAft>
              <a:buClr>
                <a:schemeClr val="accent1"/>
              </a:buClr>
              <a:buSzPts val="1600"/>
              <a:buFont typeface="Arial"/>
              <a:buChar char="•"/>
              <a:defRPr sz="1600"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1200"/>
              </a:spcBef>
              <a:spcAft>
                <a:spcPts val="0"/>
              </a:spcAft>
              <a:buClr>
                <a:schemeClr val="accent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30200" algn="l" rtl="0">
              <a:lnSpc>
                <a:spcPct val="100000"/>
              </a:lnSpc>
              <a:spcBef>
                <a:spcPts val="1200"/>
              </a:spcBef>
              <a:spcAft>
                <a:spcPts val="0"/>
              </a:spcAft>
              <a:buClr>
                <a:schemeClr val="accent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lnSpc>
                <a:spcPct val="100000"/>
              </a:lnSpc>
              <a:spcBef>
                <a:spcPts val="1200"/>
              </a:spcBef>
              <a:spcAft>
                <a:spcPts val="0"/>
              </a:spcAft>
              <a:buClr>
                <a:schemeClr val="accent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Section Header - Internal">
  <p:cSld name="Section Header - Internal">
    <p:bg>
      <p:bgPr>
        <a:solidFill>
          <a:schemeClr val="lt1"/>
        </a:solidFill>
        <a:effectLst/>
      </p:bgPr>
    </p:bg>
    <p:spTree>
      <p:nvGrpSpPr>
        <p:cNvPr id="1" name="Shape 47"/>
        <p:cNvGrpSpPr/>
        <p:nvPr/>
      </p:nvGrpSpPr>
      <p:grpSpPr>
        <a:xfrm>
          <a:off x="0" y="0"/>
          <a:ext cx="0" cy="0"/>
          <a:chOff x="0" y="0"/>
          <a:chExt cx="0" cy="0"/>
        </a:xfrm>
      </p:grpSpPr>
      <p:sp>
        <p:nvSpPr>
          <p:cNvPr id="48" name="Google Shape;48;p181"/>
          <p:cNvSpPr/>
          <p:nvPr/>
        </p:nvSpPr>
        <p:spPr>
          <a:xfrm>
            <a:off x="0" y="5558400"/>
            <a:ext cx="12192000" cy="1299600"/>
          </a:xfrm>
          <a:prstGeom prst="rect">
            <a:avLst/>
          </a:prstGeom>
          <a:gradFill>
            <a:gsLst>
              <a:gs pos="0">
                <a:schemeClr val="accent2"/>
              </a:gs>
              <a:gs pos="100000">
                <a:schemeClr val="accent1"/>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50">
              <a:solidFill>
                <a:schemeClr val="lt1"/>
              </a:solidFill>
              <a:latin typeface="Calibri"/>
              <a:ea typeface="Calibri"/>
              <a:cs typeface="Calibri"/>
              <a:sym typeface="Calibri"/>
            </a:endParaRPr>
          </a:p>
        </p:txBody>
      </p:sp>
      <p:sp>
        <p:nvSpPr>
          <p:cNvPr id="49" name="Google Shape;49;p181"/>
          <p:cNvSpPr txBox="1">
            <a:spLocks noGrp="1"/>
          </p:cNvSpPr>
          <p:nvPr>
            <p:ph type="ctrTitle"/>
          </p:nvPr>
        </p:nvSpPr>
        <p:spPr>
          <a:xfrm>
            <a:off x="507206" y="720000"/>
            <a:ext cx="11088000" cy="2934000"/>
          </a:xfrm>
          <a:prstGeom prst="rect">
            <a:avLst/>
          </a:prstGeom>
          <a:noFill/>
          <a:ln>
            <a:noFill/>
          </a:ln>
        </p:spPr>
        <p:txBody>
          <a:bodyPr spcFirstLastPara="1" wrap="square" lIns="91425" tIns="45700" rIns="91425" bIns="45700" anchor="b" anchorCtr="0">
            <a:noAutofit/>
          </a:bodyPr>
          <a:lstStyle>
            <a:lvl1pPr marR="0" lvl="0" algn="l" rtl="0">
              <a:lnSpc>
                <a:spcPct val="98484"/>
              </a:lnSpc>
              <a:spcBef>
                <a:spcPts val="0"/>
              </a:spcBef>
              <a:spcAft>
                <a:spcPts val="0"/>
              </a:spcAft>
              <a:buClr>
                <a:schemeClr val="accent1"/>
              </a:buClr>
              <a:buSzPts val="6600"/>
              <a:buFont typeface="Century Gothic"/>
              <a:buNone/>
              <a:defRPr sz="6600" b="1" i="0" u="none" strike="noStrike" cap="none">
                <a:solidFill>
                  <a:schemeClr val="accent1"/>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0" name="Google Shape;50;p181"/>
          <p:cNvSpPr txBox="1">
            <a:spLocks noGrp="1"/>
          </p:cNvSpPr>
          <p:nvPr>
            <p:ph type="subTitle" idx="1"/>
          </p:nvPr>
        </p:nvSpPr>
        <p:spPr>
          <a:xfrm>
            <a:off x="507205" y="3688350"/>
            <a:ext cx="11088000" cy="1617074"/>
          </a:xfrm>
          <a:prstGeom prst="rect">
            <a:avLst/>
          </a:prstGeom>
          <a:noFill/>
          <a:ln>
            <a:noFill/>
          </a:ln>
        </p:spPr>
        <p:txBody>
          <a:bodyPr spcFirstLastPara="1" wrap="square" lIns="0" tIns="45700" rIns="0" bIns="45700" anchor="t" anchorCtr="0">
            <a:noAutofit/>
          </a:bodyPr>
          <a:lstStyle>
            <a:lvl1pPr marR="0" lvl="0" algn="l" rtl="0">
              <a:lnSpc>
                <a:spcPct val="100000"/>
              </a:lnSpc>
              <a:spcBef>
                <a:spcPts val="0"/>
              </a:spcBef>
              <a:spcAft>
                <a:spcPts val="0"/>
              </a:spcAft>
              <a:buClr>
                <a:schemeClr val="accent1"/>
              </a:buClr>
              <a:buSzPts val="4000"/>
              <a:buFont typeface="Arial"/>
              <a:buNone/>
              <a:defRPr sz="4000" b="1" i="0" u="none" strike="noStrike" cap="none">
                <a:solidFill>
                  <a:schemeClr val="accent2"/>
                </a:solidFill>
                <a:latin typeface="Century Gothic"/>
                <a:ea typeface="Century Gothic"/>
                <a:cs typeface="Century Gothic"/>
                <a:sym typeface="Century Gothic"/>
              </a:defRPr>
            </a:lvl1pPr>
            <a:lvl2pPr marR="0" lvl="1" algn="ctr" rtl="0">
              <a:lnSpc>
                <a:spcPct val="100000"/>
              </a:lnSpc>
              <a:spcBef>
                <a:spcPts val="1200"/>
              </a:spcBef>
              <a:spcAft>
                <a:spcPts val="0"/>
              </a:spcAft>
              <a:buClr>
                <a:schemeClr val="accent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100000"/>
              </a:lnSpc>
              <a:spcBef>
                <a:spcPts val="1200"/>
              </a:spcBef>
              <a:spcAft>
                <a:spcPts val="0"/>
              </a:spcAft>
              <a:buClr>
                <a:schemeClr val="accent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100000"/>
              </a:lnSpc>
              <a:spcBef>
                <a:spcPts val="1200"/>
              </a:spcBef>
              <a:spcAft>
                <a:spcPts val="0"/>
              </a:spcAft>
              <a:buClr>
                <a:schemeClr val="accent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100000"/>
              </a:lnSpc>
              <a:spcBef>
                <a:spcPts val="1200"/>
              </a:spcBef>
              <a:spcAft>
                <a:spcPts val="0"/>
              </a:spcAft>
              <a:buClr>
                <a:schemeClr val="accent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12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pic>
        <p:nvPicPr>
          <p:cNvPr id="51" name="Google Shape;51;p181"/>
          <p:cNvPicPr preferRelativeResize="0"/>
          <p:nvPr/>
        </p:nvPicPr>
        <p:blipFill rotWithShape="1">
          <a:blip r:embed="rId2">
            <a:alphaModFix/>
          </a:blip>
          <a:srcRect/>
          <a:stretch/>
        </p:blipFill>
        <p:spPr>
          <a:xfrm>
            <a:off x="105304" y="124468"/>
            <a:ext cx="1277726" cy="1428108"/>
          </a:xfrm>
          <a:prstGeom prst="rect">
            <a:avLst/>
          </a:prstGeom>
          <a:noFill/>
          <a:ln>
            <a:noFill/>
          </a:ln>
        </p:spPr>
      </p:pic>
      <p:pic>
        <p:nvPicPr>
          <p:cNvPr id="52" name="Google Shape;52;p181" descr="https://extranet.who.int/datacol/answer_upload.asp?survey_id=475&amp;view_id=326&amp;question_id=15106&amp;answer_id=47397&amp;respondent_id=22063"/>
          <p:cNvPicPr preferRelativeResize="0"/>
          <p:nvPr/>
        </p:nvPicPr>
        <p:blipFill rotWithShape="1">
          <a:blip r:embed="rId3">
            <a:alphaModFix/>
          </a:blip>
          <a:srcRect/>
          <a:stretch/>
        </p:blipFill>
        <p:spPr>
          <a:xfrm>
            <a:off x="9601200" y="163778"/>
            <a:ext cx="2395909" cy="842062"/>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Section Header - Internal">
  <p:cSld name="1_Section Header - Internal">
    <p:bg>
      <p:bgPr>
        <a:solidFill>
          <a:schemeClr val="lt1"/>
        </a:solidFill>
        <a:effectLst/>
      </p:bgPr>
    </p:bg>
    <p:spTree>
      <p:nvGrpSpPr>
        <p:cNvPr id="1" name="Shape 53"/>
        <p:cNvGrpSpPr/>
        <p:nvPr/>
      </p:nvGrpSpPr>
      <p:grpSpPr>
        <a:xfrm>
          <a:off x="0" y="0"/>
          <a:ext cx="0" cy="0"/>
          <a:chOff x="0" y="0"/>
          <a:chExt cx="0" cy="0"/>
        </a:xfrm>
      </p:grpSpPr>
      <p:sp>
        <p:nvSpPr>
          <p:cNvPr id="54" name="Google Shape;54;p182"/>
          <p:cNvSpPr/>
          <p:nvPr/>
        </p:nvSpPr>
        <p:spPr>
          <a:xfrm>
            <a:off x="0" y="5558400"/>
            <a:ext cx="12192000" cy="1299600"/>
          </a:xfrm>
          <a:prstGeom prst="rect">
            <a:avLst/>
          </a:prstGeom>
          <a:gradFill>
            <a:gsLst>
              <a:gs pos="0">
                <a:schemeClr val="accent2"/>
              </a:gs>
              <a:gs pos="100000">
                <a:schemeClr val="accent1"/>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50">
              <a:solidFill>
                <a:schemeClr val="lt1"/>
              </a:solidFill>
              <a:latin typeface="Calibri"/>
              <a:ea typeface="Calibri"/>
              <a:cs typeface="Calibri"/>
              <a:sym typeface="Calibri"/>
            </a:endParaRPr>
          </a:p>
        </p:txBody>
      </p:sp>
      <p:sp>
        <p:nvSpPr>
          <p:cNvPr id="55" name="Google Shape;55;p182"/>
          <p:cNvSpPr txBox="1">
            <a:spLocks noGrp="1"/>
          </p:cNvSpPr>
          <p:nvPr>
            <p:ph type="ctrTitle"/>
          </p:nvPr>
        </p:nvSpPr>
        <p:spPr>
          <a:xfrm>
            <a:off x="507206" y="720000"/>
            <a:ext cx="11088000" cy="2934000"/>
          </a:xfrm>
          <a:prstGeom prst="rect">
            <a:avLst/>
          </a:prstGeom>
          <a:noFill/>
          <a:ln>
            <a:noFill/>
          </a:ln>
        </p:spPr>
        <p:txBody>
          <a:bodyPr spcFirstLastPara="1" wrap="square" lIns="91425" tIns="45700" rIns="91425" bIns="45700" anchor="b" anchorCtr="0">
            <a:noAutofit/>
          </a:bodyPr>
          <a:lstStyle>
            <a:lvl1pPr marR="0" lvl="0" algn="l" rtl="0">
              <a:lnSpc>
                <a:spcPct val="98484"/>
              </a:lnSpc>
              <a:spcBef>
                <a:spcPts val="0"/>
              </a:spcBef>
              <a:spcAft>
                <a:spcPts val="0"/>
              </a:spcAft>
              <a:buClr>
                <a:schemeClr val="accent1"/>
              </a:buClr>
              <a:buSzPts val="6600"/>
              <a:buFont typeface="Century Gothic"/>
              <a:buNone/>
              <a:defRPr sz="6600" b="1" i="0" u="none" strike="noStrike" cap="none">
                <a:solidFill>
                  <a:schemeClr val="accent1"/>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6" name="Google Shape;56;p182"/>
          <p:cNvSpPr txBox="1">
            <a:spLocks noGrp="1"/>
          </p:cNvSpPr>
          <p:nvPr>
            <p:ph type="subTitle" idx="1"/>
          </p:nvPr>
        </p:nvSpPr>
        <p:spPr>
          <a:xfrm>
            <a:off x="507205" y="3688350"/>
            <a:ext cx="11088000" cy="1617074"/>
          </a:xfrm>
          <a:prstGeom prst="rect">
            <a:avLst/>
          </a:prstGeom>
          <a:noFill/>
          <a:ln>
            <a:noFill/>
          </a:ln>
        </p:spPr>
        <p:txBody>
          <a:bodyPr spcFirstLastPara="1" wrap="square" lIns="0" tIns="45700" rIns="0" bIns="45700" anchor="t" anchorCtr="0">
            <a:noAutofit/>
          </a:bodyPr>
          <a:lstStyle>
            <a:lvl1pPr marR="0" lvl="0" algn="l" rtl="0">
              <a:lnSpc>
                <a:spcPct val="100000"/>
              </a:lnSpc>
              <a:spcBef>
                <a:spcPts val="0"/>
              </a:spcBef>
              <a:spcAft>
                <a:spcPts val="0"/>
              </a:spcAft>
              <a:buClr>
                <a:schemeClr val="accent1"/>
              </a:buClr>
              <a:buSzPts val="4000"/>
              <a:buFont typeface="Arial"/>
              <a:buNone/>
              <a:defRPr sz="4000" b="1" i="0" u="none" strike="noStrike" cap="none">
                <a:solidFill>
                  <a:schemeClr val="accent2"/>
                </a:solidFill>
                <a:latin typeface="Century Gothic"/>
                <a:ea typeface="Century Gothic"/>
                <a:cs typeface="Century Gothic"/>
                <a:sym typeface="Century Gothic"/>
              </a:defRPr>
            </a:lvl1pPr>
            <a:lvl2pPr marR="0" lvl="1" algn="ctr" rtl="0">
              <a:lnSpc>
                <a:spcPct val="100000"/>
              </a:lnSpc>
              <a:spcBef>
                <a:spcPts val="1200"/>
              </a:spcBef>
              <a:spcAft>
                <a:spcPts val="0"/>
              </a:spcAft>
              <a:buClr>
                <a:schemeClr val="accent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100000"/>
              </a:lnSpc>
              <a:spcBef>
                <a:spcPts val="1200"/>
              </a:spcBef>
              <a:spcAft>
                <a:spcPts val="0"/>
              </a:spcAft>
              <a:buClr>
                <a:schemeClr val="accent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100000"/>
              </a:lnSpc>
              <a:spcBef>
                <a:spcPts val="1200"/>
              </a:spcBef>
              <a:spcAft>
                <a:spcPts val="0"/>
              </a:spcAft>
              <a:buClr>
                <a:schemeClr val="accent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100000"/>
              </a:lnSpc>
              <a:spcBef>
                <a:spcPts val="1200"/>
              </a:spcBef>
              <a:spcAft>
                <a:spcPts val="0"/>
              </a:spcAft>
              <a:buClr>
                <a:schemeClr val="accent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12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pic>
        <p:nvPicPr>
          <p:cNvPr id="57" name="Google Shape;57;p182"/>
          <p:cNvPicPr preferRelativeResize="0"/>
          <p:nvPr/>
        </p:nvPicPr>
        <p:blipFill rotWithShape="1">
          <a:blip r:embed="rId2">
            <a:alphaModFix/>
          </a:blip>
          <a:srcRect/>
          <a:stretch/>
        </p:blipFill>
        <p:spPr>
          <a:xfrm>
            <a:off x="105304" y="124468"/>
            <a:ext cx="1277726" cy="1428108"/>
          </a:xfrm>
          <a:prstGeom prst="rect">
            <a:avLst/>
          </a:prstGeom>
          <a:noFill/>
          <a:ln>
            <a:noFill/>
          </a:ln>
        </p:spPr>
      </p:pic>
      <p:pic>
        <p:nvPicPr>
          <p:cNvPr id="58" name="Google Shape;58;p182" descr="https://extranet.who.int/datacol/answer_upload.asp?survey_id=475&amp;view_id=326&amp;question_id=15106&amp;answer_id=47397&amp;respondent_id=22063"/>
          <p:cNvPicPr preferRelativeResize="0"/>
          <p:nvPr/>
        </p:nvPicPr>
        <p:blipFill rotWithShape="1">
          <a:blip r:embed="rId3">
            <a:alphaModFix/>
          </a:blip>
          <a:srcRect/>
          <a:stretch/>
        </p:blipFill>
        <p:spPr>
          <a:xfrm>
            <a:off x="9601200" y="163778"/>
            <a:ext cx="2395909" cy="842062"/>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75"/>
          <p:cNvSpPr/>
          <p:nvPr/>
        </p:nvSpPr>
        <p:spPr>
          <a:xfrm>
            <a:off x="0" y="6604200"/>
            <a:ext cx="12192000" cy="253800"/>
          </a:xfrm>
          <a:prstGeom prst="rect">
            <a:avLst/>
          </a:prstGeom>
          <a:gradFill>
            <a:gsLst>
              <a:gs pos="0">
                <a:schemeClr val="accent2"/>
              </a:gs>
              <a:gs pos="100000">
                <a:schemeClr val="accent1"/>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50" b="0" i="0" u="none" strike="noStrike" cap="none">
              <a:solidFill>
                <a:schemeClr val="lt1"/>
              </a:solidFill>
              <a:latin typeface="Calibri"/>
              <a:ea typeface="Calibri"/>
              <a:cs typeface="Calibri"/>
              <a:sym typeface="Calibri"/>
            </a:endParaRPr>
          </a:p>
        </p:txBody>
      </p:sp>
      <p:sp>
        <p:nvSpPr>
          <p:cNvPr id="11" name="Google Shape;11;p175"/>
          <p:cNvSpPr txBox="1">
            <a:spLocks noGrp="1"/>
          </p:cNvSpPr>
          <p:nvPr>
            <p:ph type="sldNum" idx="12"/>
          </p:nvPr>
        </p:nvSpPr>
        <p:spPr>
          <a:xfrm>
            <a:off x="10034587" y="6623100"/>
            <a:ext cx="1648619" cy="216000"/>
          </a:xfrm>
          <a:prstGeom prst="rect">
            <a:avLst/>
          </a:prstGeom>
          <a:noFill/>
          <a:ln>
            <a:noFill/>
          </a:ln>
        </p:spPr>
        <p:txBody>
          <a:bodyPr spcFirstLastPara="1" wrap="square" lIns="0" tIns="0" rIns="0" bIns="0" anchor="ctr" anchorCtr="0">
            <a:noAutofit/>
          </a:bodyPr>
          <a:lstStyle>
            <a:lvl1pPr marL="0" marR="0" lvl="0" indent="0" algn="r" rtl="0">
              <a:spcBef>
                <a:spcPts val="0"/>
              </a:spcBef>
              <a:buNone/>
              <a:defRPr sz="1000" b="0" i="0" u="none" strike="noStrike" cap="none">
                <a:solidFill>
                  <a:schemeClr val="lt1"/>
                </a:solidFill>
                <a:latin typeface="Calibri"/>
                <a:ea typeface="Calibri"/>
                <a:cs typeface="Calibri"/>
                <a:sym typeface="Calibri"/>
              </a:defRPr>
            </a:lvl1pPr>
            <a:lvl2pPr marL="0" marR="0" lvl="1" indent="0" algn="r" rtl="0">
              <a:spcBef>
                <a:spcPts val="0"/>
              </a:spcBef>
              <a:buNone/>
              <a:defRPr sz="1000" b="0" i="0" u="none" strike="noStrike" cap="none">
                <a:solidFill>
                  <a:schemeClr val="lt1"/>
                </a:solidFill>
                <a:latin typeface="Calibri"/>
                <a:ea typeface="Calibri"/>
                <a:cs typeface="Calibri"/>
                <a:sym typeface="Calibri"/>
              </a:defRPr>
            </a:lvl2pPr>
            <a:lvl3pPr marL="0" marR="0" lvl="2" indent="0" algn="r" rtl="0">
              <a:spcBef>
                <a:spcPts val="0"/>
              </a:spcBef>
              <a:buNone/>
              <a:defRPr sz="1000" b="0" i="0" u="none" strike="noStrike" cap="none">
                <a:solidFill>
                  <a:schemeClr val="lt1"/>
                </a:solidFill>
                <a:latin typeface="Calibri"/>
                <a:ea typeface="Calibri"/>
                <a:cs typeface="Calibri"/>
                <a:sym typeface="Calibri"/>
              </a:defRPr>
            </a:lvl3pPr>
            <a:lvl4pPr marL="0" marR="0" lvl="3" indent="0" algn="r" rtl="0">
              <a:spcBef>
                <a:spcPts val="0"/>
              </a:spcBef>
              <a:buNone/>
              <a:defRPr sz="1000" b="0" i="0" u="none" strike="noStrike" cap="none">
                <a:solidFill>
                  <a:schemeClr val="lt1"/>
                </a:solidFill>
                <a:latin typeface="Calibri"/>
                <a:ea typeface="Calibri"/>
                <a:cs typeface="Calibri"/>
                <a:sym typeface="Calibri"/>
              </a:defRPr>
            </a:lvl4pPr>
            <a:lvl5pPr marL="0" marR="0" lvl="4" indent="0" algn="r" rtl="0">
              <a:spcBef>
                <a:spcPts val="0"/>
              </a:spcBef>
              <a:buNone/>
              <a:defRPr sz="1000" b="0" i="0" u="none" strike="noStrike" cap="none">
                <a:solidFill>
                  <a:schemeClr val="lt1"/>
                </a:solidFill>
                <a:latin typeface="Calibri"/>
                <a:ea typeface="Calibri"/>
                <a:cs typeface="Calibri"/>
                <a:sym typeface="Calibri"/>
              </a:defRPr>
            </a:lvl5pPr>
            <a:lvl6pPr marL="0" marR="0" lvl="5" indent="0" algn="r" rtl="0">
              <a:spcBef>
                <a:spcPts val="0"/>
              </a:spcBef>
              <a:buNone/>
              <a:defRPr sz="1000" b="0" i="0" u="none" strike="noStrike" cap="none">
                <a:solidFill>
                  <a:schemeClr val="lt1"/>
                </a:solidFill>
                <a:latin typeface="Calibri"/>
                <a:ea typeface="Calibri"/>
                <a:cs typeface="Calibri"/>
                <a:sym typeface="Calibri"/>
              </a:defRPr>
            </a:lvl6pPr>
            <a:lvl7pPr marL="0" marR="0" lvl="6" indent="0" algn="r" rtl="0">
              <a:spcBef>
                <a:spcPts val="0"/>
              </a:spcBef>
              <a:buNone/>
              <a:defRPr sz="1000" b="0" i="0" u="none" strike="noStrike" cap="none">
                <a:solidFill>
                  <a:schemeClr val="lt1"/>
                </a:solidFill>
                <a:latin typeface="Calibri"/>
                <a:ea typeface="Calibri"/>
                <a:cs typeface="Calibri"/>
                <a:sym typeface="Calibri"/>
              </a:defRPr>
            </a:lvl7pPr>
            <a:lvl8pPr marL="0" marR="0" lvl="7" indent="0" algn="r" rtl="0">
              <a:spcBef>
                <a:spcPts val="0"/>
              </a:spcBef>
              <a:buNone/>
              <a:defRPr sz="1000" b="0" i="0" u="none" strike="noStrike" cap="none">
                <a:solidFill>
                  <a:schemeClr val="lt1"/>
                </a:solidFill>
                <a:latin typeface="Calibri"/>
                <a:ea typeface="Calibri"/>
                <a:cs typeface="Calibri"/>
                <a:sym typeface="Calibri"/>
              </a:defRPr>
            </a:lvl8pPr>
            <a:lvl9pPr marL="0" marR="0" lvl="8" indent="0" algn="r" rtl="0">
              <a:spcBef>
                <a:spcPts val="0"/>
              </a:spcBef>
              <a:buNone/>
              <a:defRPr sz="10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‹nº›</a:t>
            </a:fld>
            <a:endParaRPr/>
          </a:p>
        </p:txBody>
      </p:sp>
      <p:sp>
        <p:nvSpPr>
          <p:cNvPr id="12" name="Google Shape;12;p175"/>
          <p:cNvSpPr txBox="1"/>
          <p:nvPr/>
        </p:nvSpPr>
        <p:spPr>
          <a:xfrm>
            <a:off x="507204" y="6085900"/>
            <a:ext cx="11175995" cy="153888"/>
          </a:xfrm>
          <a:prstGeom prst="rect">
            <a:avLst/>
          </a:prstGeom>
          <a:noFill/>
          <a:ln>
            <a:noFill/>
          </a:ln>
        </p:spPr>
        <p:txBody>
          <a:bodyPr spcFirstLastPara="1" wrap="square" lIns="0" tIns="0" rIns="0" bIns="0" anchor="b" anchorCtr="0">
            <a:spAutoFit/>
          </a:bodyPr>
          <a:lstStyle/>
          <a:p>
            <a:pPr marL="0" marR="0" lvl="0" indent="0" algn="l" rtl="0">
              <a:spcBef>
                <a:spcPts val="0"/>
              </a:spcBef>
              <a:spcAft>
                <a:spcPts val="0"/>
              </a:spcAft>
              <a:buNone/>
            </a:pPr>
            <a:r>
              <a:rPr lang="en-GB" sz="1000" b="0" i="0" u="none" strike="noStrike" cap="none">
                <a:solidFill>
                  <a:schemeClr val="dk1"/>
                </a:solidFill>
                <a:latin typeface="Calibri"/>
                <a:ea typeface="Calibri"/>
                <a:cs typeface="Calibri"/>
                <a:sym typeface="Calibri"/>
              </a:rPr>
              <a:t> </a:t>
            </a:r>
            <a:endParaRPr/>
          </a:p>
        </p:txBody>
      </p:sp>
      <p:sp>
        <p:nvSpPr>
          <p:cNvPr id="13" name="Google Shape;13;p175"/>
          <p:cNvSpPr txBox="1"/>
          <p:nvPr/>
        </p:nvSpPr>
        <p:spPr>
          <a:xfrm>
            <a:off x="10034587" y="6623100"/>
            <a:ext cx="1648619" cy="216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3342">
          <p15:clr>
            <a:srgbClr val="F26B43"/>
          </p15:clr>
        </p15:guide>
        <p15:guide id="2" pos="3840">
          <p15:clr>
            <a:srgbClr val="F26B43"/>
          </p15:clr>
        </p15:guide>
        <p15:guide id="3" pos="320">
          <p15:clr>
            <a:srgbClr val="F26B43"/>
          </p15:clr>
        </p15:guide>
        <p15:guide id="4" pos="7360">
          <p15:clr>
            <a:srgbClr val="F26B43"/>
          </p15:clr>
        </p15:guide>
        <p15:guide id="5" orient="horz" pos="319">
          <p15:clr>
            <a:srgbClr val="F26B43"/>
          </p15:clr>
        </p15:guide>
        <p15:guide id="6" orient="horz" pos="4001">
          <p15:clr>
            <a:srgbClr val="F26B43"/>
          </p15:clr>
        </p15:guide>
        <p15:guide id="7" orient="horz" pos="1200">
          <p15:clr>
            <a:srgbClr val="F26B43"/>
          </p15:clr>
        </p15:guide>
        <p15:guide id="8" orient="horz" pos="2160">
          <p15:clr>
            <a:srgbClr val="F26B43"/>
          </p15:clr>
        </p15:guide>
        <p15:guide id="9" pos="3761">
          <p15:clr>
            <a:srgbClr val="F26B43"/>
          </p15:clr>
        </p15:guide>
        <p15:guide id="10" pos="3920">
          <p15:clr>
            <a:srgbClr val="F26B43"/>
          </p15:clr>
        </p15:guide>
        <p15:guide id="11" pos="2718">
          <p15:clr>
            <a:srgbClr val="F26B43"/>
          </p15:clr>
        </p15:guide>
        <p15:guide id="12" pos="2560">
          <p15:clr>
            <a:srgbClr val="F26B43"/>
          </p15:clr>
        </p15:guide>
        <p15:guide id="13" pos="1518">
          <p15:clr>
            <a:srgbClr val="F26B43"/>
          </p15:clr>
        </p15:guide>
        <p15:guide id="14" pos="1360">
          <p15:clr>
            <a:srgbClr val="F26B43"/>
          </p15:clr>
        </p15:guide>
        <p15:guide id="15" pos="4961">
          <p15:clr>
            <a:srgbClr val="F26B43"/>
          </p15:clr>
        </p15:guide>
        <p15:guide id="16" pos="5120">
          <p15:clr>
            <a:srgbClr val="F26B43"/>
          </p15:clr>
        </p15:guide>
        <p15:guide id="17" pos="6163">
          <p15:clr>
            <a:srgbClr val="F26B43"/>
          </p15:clr>
        </p15:guide>
        <p15:guide id="18" pos="632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4.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4.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4.xml"/></Relationships>
</file>

<file path=ppt/slides/_rels/slide103.xml.rels><?xml version="1.0" encoding="UTF-8" standalone="yes"?>
<Relationships xmlns="http://schemas.openxmlformats.org/package/2006/relationships"><Relationship Id="rId3" Type="http://schemas.openxmlformats.org/officeDocument/2006/relationships/hyperlink" Target="https://www.youtube.com/watch?v=9USeDHQCKoA&amp;feature=youtu.be" TargetMode="External"/><Relationship Id="rId2" Type="http://schemas.openxmlformats.org/officeDocument/2006/relationships/notesSlide" Target="../notesSlides/notesSlide103.xml"/><Relationship Id="rId1" Type="http://schemas.openxmlformats.org/officeDocument/2006/relationships/slideLayout" Target="../slideLayouts/slideLayout4.xml"/><Relationship Id="rId4" Type="http://schemas.openxmlformats.org/officeDocument/2006/relationships/hyperlink" Target="https://youtu.be/WkNNhPnSCi8" TargetMode="Externa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4.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4.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4.xml"/></Relationships>
</file>

<file path=ppt/slides/_rels/slide107.xml.rels><?xml version="1.0" encoding="UTF-8" standalone="yes"?>
<Relationships xmlns="http://schemas.openxmlformats.org/package/2006/relationships"><Relationship Id="rId3" Type="http://schemas.openxmlformats.org/officeDocument/2006/relationships/hyperlink" Target="https://youtu.be/k3KASttFTB8" TargetMode="External"/><Relationship Id="rId2" Type="http://schemas.openxmlformats.org/officeDocument/2006/relationships/notesSlide" Target="../notesSlides/notesSlide107.xml"/><Relationship Id="rId1" Type="http://schemas.openxmlformats.org/officeDocument/2006/relationships/slideLayout" Target="../slideLayouts/slideLayout4.xml"/></Relationships>
</file>

<file path=ppt/slides/_rels/slide108.xml.rels><?xml version="1.0" encoding="UTF-8" standalone="yes"?>
<Relationships xmlns="http://schemas.openxmlformats.org/package/2006/relationships"><Relationship Id="rId3" Type="http://schemas.openxmlformats.org/officeDocument/2006/relationships/hyperlink" Target="https://youtu.be/vwmcv8DVfeo" TargetMode="External"/><Relationship Id="rId2" Type="http://schemas.openxmlformats.org/officeDocument/2006/relationships/notesSlide" Target="../notesSlides/notesSlide108.xml"/><Relationship Id="rId1" Type="http://schemas.openxmlformats.org/officeDocument/2006/relationships/slideLayout" Target="../slideLayouts/slideLayout4.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4.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4.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4.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4.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4.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4.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4.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4.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4.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4.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4.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3.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4.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4.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4.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4.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4.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4.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4.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4.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4.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4.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4.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4.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4.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4.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4.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3.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4.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4.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4.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44.xml"/><Relationship Id="rId1" Type="http://schemas.openxmlformats.org/officeDocument/2006/relationships/slideLayout" Target="../slideLayouts/slideLayout4.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4.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4.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47.xml"/><Relationship Id="rId1" Type="http://schemas.openxmlformats.org/officeDocument/2006/relationships/slideLayout" Target="../slideLayouts/slideLayout4.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48.xml"/><Relationship Id="rId1" Type="http://schemas.openxmlformats.org/officeDocument/2006/relationships/slideLayout" Target="../slideLayouts/slideLayout4.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49.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150.xml"/><Relationship Id="rId1" Type="http://schemas.openxmlformats.org/officeDocument/2006/relationships/slideLayout" Target="../slideLayouts/slideLayout4.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151.xml"/><Relationship Id="rId1" Type="http://schemas.openxmlformats.org/officeDocument/2006/relationships/slideLayout" Target="../slideLayouts/slideLayout4.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152.xml"/><Relationship Id="rId1" Type="http://schemas.openxmlformats.org/officeDocument/2006/relationships/slideLayout" Target="../slideLayouts/slideLayout4.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153.xml"/><Relationship Id="rId1" Type="http://schemas.openxmlformats.org/officeDocument/2006/relationships/slideLayout" Target="../slideLayouts/slideLayout4.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154.xml"/><Relationship Id="rId1" Type="http://schemas.openxmlformats.org/officeDocument/2006/relationships/slideLayout" Target="../slideLayouts/slideLayout4.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155.xml"/><Relationship Id="rId1" Type="http://schemas.openxmlformats.org/officeDocument/2006/relationships/slideLayout" Target="../slideLayouts/slideLayout4.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156.xml"/><Relationship Id="rId1" Type="http://schemas.openxmlformats.org/officeDocument/2006/relationships/slideLayout" Target="../slideLayouts/slideLayout4.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157.xml"/><Relationship Id="rId1" Type="http://schemas.openxmlformats.org/officeDocument/2006/relationships/slideLayout" Target="../slideLayouts/slideLayout4.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158.xml"/><Relationship Id="rId1" Type="http://schemas.openxmlformats.org/officeDocument/2006/relationships/slideLayout" Target="../slideLayouts/slideLayout4.xml"/></Relationships>
</file>

<file path=ppt/slides/_rels/slide159.xml.rels><?xml version="1.0" encoding="UTF-8" standalone="yes"?>
<Relationships xmlns="http://schemas.openxmlformats.org/package/2006/relationships"><Relationship Id="rId3" Type="http://schemas.openxmlformats.org/officeDocument/2006/relationships/hyperlink" Target="https://youtu.be/gy7fJ2kJXKo" TargetMode="External"/><Relationship Id="rId2" Type="http://schemas.openxmlformats.org/officeDocument/2006/relationships/notesSlide" Target="../notesSlides/notesSlide159.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160.xml"/><Relationship Id="rId1" Type="http://schemas.openxmlformats.org/officeDocument/2006/relationships/slideLayout" Target="../slideLayouts/slideLayout4.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161.xml"/><Relationship Id="rId1" Type="http://schemas.openxmlformats.org/officeDocument/2006/relationships/slideLayout" Target="../slideLayouts/slideLayout3.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162.xml"/><Relationship Id="rId1" Type="http://schemas.openxmlformats.org/officeDocument/2006/relationships/slideLayout" Target="../slideLayouts/slideLayout4.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163.xml"/><Relationship Id="rId1" Type="http://schemas.openxmlformats.org/officeDocument/2006/relationships/slideLayout" Target="../slideLayouts/slideLayout4.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164.xml"/><Relationship Id="rId1" Type="http://schemas.openxmlformats.org/officeDocument/2006/relationships/slideLayout" Target="../slideLayouts/slideLayout4.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165.xml"/><Relationship Id="rId1" Type="http://schemas.openxmlformats.org/officeDocument/2006/relationships/slideLayout" Target="../slideLayouts/slideLayout4.xm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166.xml"/><Relationship Id="rId1" Type="http://schemas.openxmlformats.org/officeDocument/2006/relationships/slideLayout" Target="../slideLayouts/slideLayout4.xm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167.xml"/><Relationship Id="rId1" Type="http://schemas.openxmlformats.org/officeDocument/2006/relationships/slideLayout" Target="../slideLayouts/slideLayout4.xml"/></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168.xml"/><Relationship Id="rId1" Type="http://schemas.openxmlformats.org/officeDocument/2006/relationships/slideLayout" Target="../slideLayouts/slideLayout4.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169.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170.xml"/><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171.xml"/><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172.xml"/><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2" Type="http://schemas.openxmlformats.org/officeDocument/2006/relationships/notesSlide" Target="../notesSlides/notesSlide173.xml"/><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2" Type="http://schemas.openxmlformats.org/officeDocument/2006/relationships/notesSlide" Target="../notesSlides/notesSlide174.xml"/><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2" Type="http://schemas.openxmlformats.org/officeDocument/2006/relationships/notesSlide" Target="../notesSlides/notesSlide175.xml"/><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2" Type="http://schemas.openxmlformats.org/officeDocument/2006/relationships/notesSlide" Target="../notesSlides/notesSlide17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youtube.com/watch?v=Ol8OELgJPzw&amp;feature=youtu.be"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hyperlink" Target="https://www.youtube.com/watch?v=kIz6gurnNVc" TargetMode="External"/><Relationship Id="rId4" Type="http://schemas.openxmlformats.org/officeDocument/2006/relationships/hyperlink" Target="https://www.youtube.com/watch?v=0XXqr_ZSsM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hyperlink" Target="https://www.who.int/publications-detail/who-qualityrights-guidance-and-training-tools" TargetMode="Externa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hyperlink" Target="https://www.youtube.com/watch?v=H2AmCDDAJ4c&amp;feature=youtu.be" TargetMode="External"/><Relationship Id="rId2" Type="http://schemas.openxmlformats.org/officeDocument/2006/relationships/notesSlide" Target="../notesSlides/notesSlide36.xml"/><Relationship Id="rId1" Type="http://schemas.openxmlformats.org/officeDocument/2006/relationships/slideLayout" Target="../slideLayouts/slideLayout4.xml"/><Relationship Id="rId5" Type="http://schemas.openxmlformats.org/officeDocument/2006/relationships/hyperlink" Target="https://youtu.be/MdnobJo8AkM" TargetMode="External"/><Relationship Id="rId4" Type="http://schemas.openxmlformats.org/officeDocument/2006/relationships/hyperlink" Target="https://youtu.be/nX7slb9ACX0" TargetMode="Externa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s://treaties.un.org/Pages/ViewDetails.aspx?src=IND&amp;mtdsg_no=IV-15&amp;chapter=4&amp;lang=en" TargetMode="External"/><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3" Type="http://schemas.openxmlformats.org/officeDocument/2006/relationships/hyperlink" Target="https://youtu.be/0-N4cOKRLtQ" TargetMode="External"/><Relationship Id="rId2" Type="http://schemas.openxmlformats.org/officeDocument/2006/relationships/notesSlide" Target="../notesSlides/notesSlide88.xml"/><Relationship Id="rId1" Type="http://schemas.openxmlformats.org/officeDocument/2006/relationships/slideLayout" Target="../slideLayouts/slideLayout4.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4.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4.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4.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4.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4.xml"/></Relationships>
</file>

<file path=ppt/slides/_rels/slide95.xml.rels><?xml version="1.0" encoding="UTF-8" standalone="yes"?>
<Relationships xmlns="http://schemas.openxmlformats.org/package/2006/relationships"><Relationship Id="rId3" Type="http://schemas.openxmlformats.org/officeDocument/2006/relationships/hyperlink" Target="http://news.sky.com/story/living-with-mental-health-problems-in-russia-10289759" TargetMode="External"/><Relationship Id="rId2" Type="http://schemas.openxmlformats.org/officeDocument/2006/relationships/notesSlide" Target="../notesSlides/notesSlide95.xml"/><Relationship Id="rId1" Type="http://schemas.openxmlformats.org/officeDocument/2006/relationships/slideLayout" Target="../slideLayouts/slideLayout4.xml"/><Relationship Id="rId4" Type="http://schemas.openxmlformats.org/officeDocument/2006/relationships/hyperlink" Target="http://www.nzherald.co.nz/nz/news/article.cfm?c_id=1&amp;objectid=11833202" TargetMode="Externa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4.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4.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4.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1"/>
          <p:cNvSpPr/>
          <p:nvPr/>
        </p:nvSpPr>
        <p:spPr>
          <a:xfrm>
            <a:off x="-14515" y="4889499"/>
            <a:ext cx="12206515" cy="1968501"/>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500" b="0" i="0" u="none" strike="noStrike" cap="none">
              <a:solidFill>
                <a:schemeClr val="lt1"/>
              </a:solidFill>
              <a:latin typeface="Calibri"/>
              <a:ea typeface="Calibri"/>
              <a:cs typeface="Calibri"/>
              <a:sym typeface="Calibri"/>
            </a:endParaRPr>
          </a:p>
        </p:txBody>
      </p:sp>
      <p:pic>
        <p:nvPicPr>
          <p:cNvPr id="65" name="Google Shape;65;p1"/>
          <p:cNvPicPr preferRelativeResize="0"/>
          <p:nvPr/>
        </p:nvPicPr>
        <p:blipFill rotWithShape="1">
          <a:blip r:embed="rId3">
            <a:alphaModFix/>
          </a:blip>
          <a:srcRect t="39675" r="16557" b="25161"/>
          <a:stretch/>
        </p:blipFill>
        <p:spPr>
          <a:xfrm>
            <a:off x="-14515" y="0"/>
            <a:ext cx="12206515" cy="3429000"/>
          </a:xfrm>
          <a:prstGeom prst="rect">
            <a:avLst/>
          </a:prstGeom>
          <a:noFill/>
          <a:ln>
            <a:noFill/>
          </a:ln>
        </p:spPr>
      </p:pic>
      <p:grpSp>
        <p:nvGrpSpPr>
          <p:cNvPr id="66" name="Google Shape;66;p1"/>
          <p:cNvGrpSpPr/>
          <p:nvPr/>
        </p:nvGrpSpPr>
        <p:grpSpPr>
          <a:xfrm>
            <a:off x="395133" y="2745561"/>
            <a:ext cx="7030682" cy="2143938"/>
            <a:chOff x="438676" y="5057052"/>
            <a:chExt cx="7030682" cy="2029099"/>
          </a:xfrm>
        </p:grpSpPr>
        <p:sp>
          <p:nvSpPr>
            <p:cNvPr id="67" name="Google Shape;67;p1"/>
            <p:cNvSpPr txBox="1"/>
            <p:nvPr/>
          </p:nvSpPr>
          <p:spPr>
            <a:xfrm>
              <a:off x="438676" y="5367549"/>
              <a:ext cx="7030682" cy="1718602"/>
            </a:xfrm>
            <a:prstGeom prst="rect">
              <a:avLst/>
            </a:prstGeom>
            <a:solidFill>
              <a:srgbClr val="00B0F0"/>
            </a:solidFill>
            <a:ln>
              <a:noFill/>
            </a:ln>
            <a:effectLst>
              <a:outerShdw blurRad="50800" dist="38100" dir="2700000" algn="tl" rotWithShape="0">
                <a:srgbClr val="000000">
                  <a:alpha val="39607"/>
                </a:srgbClr>
              </a:outerShdw>
            </a:effectLst>
          </p:spPr>
          <p:txBody>
            <a:bodyPr spcFirstLastPara="1" wrap="square" lIns="36575" tIns="36575" rIns="36575" bIns="36575"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Arial"/>
                <a:ea typeface="Arial"/>
                <a:cs typeface="Arial"/>
                <a:sym typeface="Arial"/>
              </a:endParaRPr>
            </a:p>
          </p:txBody>
        </p:sp>
        <p:sp>
          <p:nvSpPr>
            <p:cNvPr id="68" name="Google Shape;68;p1"/>
            <p:cNvSpPr txBox="1"/>
            <p:nvPr/>
          </p:nvSpPr>
          <p:spPr>
            <a:xfrm>
              <a:off x="505516" y="5057052"/>
              <a:ext cx="6963842" cy="1169798"/>
            </a:xfrm>
            <a:prstGeom prst="rect">
              <a:avLst/>
            </a:prstGeom>
            <a:noFill/>
            <a:ln>
              <a:noFill/>
            </a:ln>
          </p:spPr>
          <p:txBody>
            <a:bodyPr spcFirstLastPara="1" wrap="square" lIns="36575" tIns="36575" rIns="36575" bIns="36575" anchor="t" anchorCtr="0">
              <a:noAutofit/>
            </a:bodyPr>
            <a:lstStyle/>
            <a:p>
              <a:pPr marL="0" marR="0" lvl="0" indent="0" algn="l" rtl="0">
                <a:spcBef>
                  <a:spcPts val="0"/>
                </a:spcBef>
                <a:spcAft>
                  <a:spcPts val="0"/>
                </a:spcAft>
                <a:buNone/>
              </a:pPr>
              <a:endParaRPr sz="2400" b="1" i="0" u="none" strike="noStrike" cap="none">
                <a:solidFill>
                  <a:srgbClr val="FFFFFE"/>
                </a:solidFill>
                <a:latin typeface="Calibri"/>
                <a:ea typeface="Calibri"/>
                <a:cs typeface="Calibri"/>
                <a:sym typeface="Calibri"/>
              </a:endParaRPr>
            </a:p>
            <a:p>
              <a:pPr marL="0" marR="0" lvl="0" indent="0" algn="l" rtl="0">
                <a:spcBef>
                  <a:spcPts val="0"/>
                </a:spcBef>
                <a:spcAft>
                  <a:spcPts val="0"/>
                </a:spcAft>
                <a:buNone/>
              </a:pPr>
              <a:r>
                <a:rPr lang="en-GB" sz="4800" b="1" i="0" u="none" strike="noStrike" cap="none">
                  <a:solidFill>
                    <a:srgbClr val="FFFFFE"/>
                  </a:solidFill>
                  <a:latin typeface="Calibri"/>
                  <a:ea typeface="Calibri"/>
                  <a:cs typeface="Calibri"/>
                  <a:sym typeface="Calibri"/>
                </a:rPr>
                <a:t>Saúde mental, deficiência e direitos humanos</a:t>
              </a:r>
              <a:endParaRPr sz="4800" b="1" i="0" u="none" strike="noStrike" cap="none">
                <a:solidFill>
                  <a:srgbClr val="FFFFFE"/>
                </a:solidFill>
                <a:latin typeface="Calibri"/>
                <a:ea typeface="Calibri"/>
                <a:cs typeface="Calibri"/>
                <a:sym typeface="Calibri"/>
              </a:endParaRPr>
            </a:p>
          </p:txBody>
        </p:sp>
      </p:grpSp>
      <p:sp>
        <p:nvSpPr>
          <p:cNvPr id="69" name="Google Shape;69;p1"/>
          <p:cNvSpPr/>
          <p:nvPr/>
        </p:nvSpPr>
        <p:spPr>
          <a:xfrm rot="-5400000">
            <a:off x="4959752" y="-344870"/>
            <a:ext cx="2243467" cy="12192000"/>
          </a:xfrm>
          <a:prstGeom prst="rect">
            <a:avLst/>
          </a:prstGeom>
          <a:gradFill>
            <a:gsLst>
              <a:gs pos="0">
                <a:srgbClr val="008BBE"/>
              </a:gs>
              <a:gs pos="100000">
                <a:srgbClr val="00B0F0">
                  <a:alpha val="0"/>
                </a:srgbClr>
              </a:gs>
            </a:gsLst>
            <a:lin ang="0" scaled="0"/>
          </a:gradFill>
          <a:ln w="31750" cap="flat" cmpd="sng">
            <a:solidFill>
              <a:srgbClr val="DCD6D4">
                <a:alpha val="0"/>
              </a:srgbClr>
            </a:solidFill>
            <a:prstDash val="solid"/>
            <a:miter lim="800000"/>
            <a:headEnd type="none" w="sm" len="sm"/>
            <a:tailEnd type="none" w="sm" len="sm"/>
          </a:ln>
        </p:spPr>
        <p:txBody>
          <a:bodyPr spcFirstLastPara="1" wrap="square" lIns="36575" tIns="36575" rIns="36575" bIns="36575"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0" name="Google Shape;70;p1"/>
          <p:cNvSpPr txBox="1"/>
          <p:nvPr/>
        </p:nvSpPr>
        <p:spPr>
          <a:xfrm>
            <a:off x="395133" y="4889499"/>
            <a:ext cx="7465499" cy="544499"/>
          </a:xfrm>
          <a:prstGeom prst="rect">
            <a:avLst/>
          </a:prstGeom>
          <a:noFill/>
          <a:ln>
            <a:noFill/>
          </a:ln>
        </p:spPr>
        <p:txBody>
          <a:bodyPr spcFirstLastPara="1" wrap="square" lIns="36575" tIns="36575" rIns="36575" bIns="36575" anchor="t" anchorCtr="0">
            <a:noAutofit/>
          </a:bodyPr>
          <a:lstStyle/>
          <a:p>
            <a:pPr marL="0" marR="0" lvl="0" indent="0" algn="l" rtl="0">
              <a:spcBef>
                <a:spcPts val="0"/>
              </a:spcBef>
              <a:spcAft>
                <a:spcPts val="0"/>
              </a:spcAft>
              <a:buNone/>
            </a:pPr>
            <a:r>
              <a:rPr lang="en-GB" sz="3000">
                <a:solidFill>
                  <a:srgbClr val="00B0F0"/>
                </a:solidFill>
                <a:latin typeface="Calibri"/>
                <a:ea typeface="Calibri"/>
                <a:cs typeface="Calibri"/>
                <a:sym typeface="Calibri"/>
              </a:rPr>
              <a:t>Treinamento principal </a:t>
            </a:r>
            <a:r>
              <a:rPr lang="en-GB" sz="3000" i="1">
                <a:solidFill>
                  <a:srgbClr val="00B0F0"/>
                </a:solidFill>
                <a:latin typeface="Calibri"/>
                <a:ea typeface="Calibri"/>
                <a:cs typeface="Calibri"/>
                <a:sym typeface="Calibri"/>
              </a:rPr>
              <a:t>QualityRights </a:t>
            </a:r>
            <a:r>
              <a:rPr lang="en-GB" sz="3000">
                <a:solidFill>
                  <a:srgbClr val="00B0F0"/>
                </a:solidFill>
                <a:latin typeface="Calibri"/>
                <a:ea typeface="Calibri"/>
                <a:cs typeface="Calibri"/>
                <a:sym typeface="Calibri"/>
              </a:rPr>
              <a:t>da</a:t>
            </a:r>
            <a:r>
              <a:rPr lang="en-GB" sz="3000" i="1">
                <a:solidFill>
                  <a:srgbClr val="00B0F0"/>
                </a:solidFill>
                <a:latin typeface="Calibri"/>
                <a:ea typeface="Calibri"/>
                <a:cs typeface="Calibri"/>
                <a:sym typeface="Calibri"/>
              </a:rPr>
              <a:t> </a:t>
            </a:r>
            <a:r>
              <a:rPr lang="en-GB" sz="3000">
                <a:solidFill>
                  <a:srgbClr val="00B0F0"/>
                </a:solidFill>
                <a:latin typeface="Calibri"/>
                <a:ea typeface="Calibri"/>
                <a:cs typeface="Calibri"/>
                <a:sym typeface="Calibri"/>
              </a:rPr>
              <a:t>OMS - para todos os serviços e todas as pessoas</a:t>
            </a:r>
            <a:endParaRPr sz="1800" b="0" i="0" u="none" strike="noStrike" cap="none">
              <a:solidFill>
                <a:schemeClr val="dk1"/>
              </a:solidFill>
              <a:latin typeface="Arial"/>
              <a:ea typeface="Arial"/>
              <a:cs typeface="Arial"/>
              <a:sym typeface="Arial"/>
            </a:endParaRPr>
          </a:p>
        </p:txBody>
      </p:sp>
      <p:sp>
        <p:nvSpPr>
          <p:cNvPr id="71" name="Google Shape;71;p1"/>
          <p:cNvSpPr txBox="1"/>
          <p:nvPr/>
        </p:nvSpPr>
        <p:spPr>
          <a:xfrm>
            <a:off x="9898742" y="249572"/>
            <a:ext cx="2293258" cy="514692"/>
          </a:xfrm>
          <a:prstGeom prst="rect">
            <a:avLst/>
          </a:prstGeom>
          <a:solidFill>
            <a:srgbClr val="00B0F0"/>
          </a:solidFill>
          <a:ln>
            <a:noFill/>
          </a:ln>
          <a:effectLst>
            <a:outerShdw blurRad="50800" dist="38100" dir="2700000" algn="tl" rotWithShape="0">
              <a:srgbClr val="000000">
                <a:alpha val="40000"/>
              </a:srgbClr>
            </a:outerShdw>
          </a:effectLst>
        </p:spPr>
        <p:txBody>
          <a:bodyPr spcFirstLastPara="1" wrap="square" lIns="36575" tIns="36575" rIns="36575" bIns="36575" anchor="t" anchorCtr="0">
            <a:noAutofit/>
          </a:bodyPr>
          <a:lstStyle/>
          <a:p>
            <a:pPr marL="0" marR="0" lvl="0" indent="0" algn="ctr" rtl="0">
              <a:spcBef>
                <a:spcPts val="0"/>
              </a:spcBef>
              <a:spcAft>
                <a:spcPts val="0"/>
              </a:spcAft>
              <a:buNone/>
            </a:pPr>
            <a:r>
              <a:rPr lang="en-GB" sz="2800">
                <a:solidFill>
                  <a:srgbClr val="FFFFFE"/>
                </a:solidFill>
                <a:latin typeface="Calibri"/>
                <a:ea typeface="Calibri"/>
                <a:cs typeface="Calibri"/>
                <a:sym typeface="Calibri"/>
              </a:rPr>
              <a:t>Slides do curso</a:t>
            </a:r>
            <a:endParaRPr sz="2800" b="0" u="none" strike="noStrike" cap="none">
              <a:solidFill>
                <a:schemeClr val="dk1"/>
              </a:solidFill>
              <a:latin typeface="Arial"/>
              <a:ea typeface="Arial"/>
              <a:cs typeface="Arial"/>
              <a:sym typeface="Arial"/>
            </a:endParaRPr>
          </a:p>
        </p:txBody>
      </p:sp>
      <p:sp>
        <p:nvSpPr>
          <p:cNvPr id="72" name="Google Shape;72;p1"/>
          <p:cNvSpPr txBox="1"/>
          <p:nvPr/>
        </p:nvSpPr>
        <p:spPr>
          <a:xfrm>
            <a:off x="11158598" y="3238229"/>
            <a:ext cx="1142858" cy="172859"/>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GB" sz="1000">
                <a:solidFill>
                  <a:schemeClr val="lt1"/>
                </a:solidFill>
                <a:latin typeface="Calibri"/>
                <a:ea typeface="Calibri"/>
                <a:cs typeface="Calibri"/>
                <a:sym typeface="Calibri"/>
              </a:rPr>
              <a:t>CBM/Sarah Isaacs</a:t>
            </a:r>
            <a:endParaRPr sz="1000">
              <a:solidFill>
                <a:schemeClr val="lt1"/>
              </a:solidFill>
              <a:latin typeface="Calibri"/>
              <a:ea typeface="Calibri"/>
              <a:cs typeface="Calibri"/>
              <a:sym typeface="Calibri"/>
            </a:endParaRPr>
          </a:p>
        </p:txBody>
      </p:sp>
      <p:grpSp>
        <p:nvGrpSpPr>
          <p:cNvPr id="73" name="Google Shape;73;p1"/>
          <p:cNvGrpSpPr/>
          <p:nvPr/>
        </p:nvGrpSpPr>
        <p:grpSpPr>
          <a:xfrm>
            <a:off x="7698941" y="5441619"/>
            <a:ext cx="4279232" cy="1238986"/>
            <a:chOff x="7698941" y="5441619"/>
            <a:chExt cx="4279232" cy="1238986"/>
          </a:xfrm>
        </p:grpSpPr>
        <p:grpSp>
          <p:nvGrpSpPr>
            <p:cNvPr id="74" name="Google Shape;74;p1"/>
            <p:cNvGrpSpPr/>
            <p:nvPr/>
          </p:nvGrpSpPr>
          <p:grpSpPr>
            <a:xfrm>
              <a:off x="10685742" y="5441619"/>
              <a:ext cx="1292431" cy="1238986"/>
              <a:chOff x="158998" y="5422506"/>
              <a:chExt cx="1133135" cy="1128709"/>
            </a:xfrm>
          </p:grpSpPr>
          <p:pic>
            <p:nvPicPr>
              <p:cNvPr id="75" name="Google Shape;75;p1"/>
              <p:cNvPicPr preferRelativeResize="0"/>
              <p:nvPr/>
            </p:nvPicPr>
            <p:blipFill rotWithShape="1">
              <a:blip r:embed="rId4">
                <a:alphaModFix/>
              </a:blip>
              <a:srcRect/>
              <a:stretch/>
            </p:blipFill>
            <p:spPr>
              <a:xfrm>
                <a:off x="158998" y="5422506"/>
                <a:ext cx="1133135" cy="939657"/>
              </a:xfrm>
              <a:prstGeom prst="rect">
                <a:avLst/>
              </a:prstGeom>
              <a:noFill/>
              <a:ln>
                <a:noFill/>
              </a:ln>
            </p:spPr>
          </p:pic>
          <p:sp>
            <p:nvSpPr>
              <p:cNvPr id="76" name="Google Shape;76;p1"/>
              <p:cNvSpPr txBox="1"/>
              <p:nvPr/>
            </p:nvSpPr>
            <p:spPr>
              <a:xfrm>
                <a:off x="290136" y="6375666"/>
                <a:ext cx="870857" cy="175549"/>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en-GB" sz="1400">
                    <a:solidFill>
                      <a:srgbClr val="FF0000"/>
                    </a:solidFill>
                    <a:latin typeface="Calibri"/>
                    <a:ea typeface="Calibri"/>
                    <a:cs typeface="Calibri"/>
                    <a:sym typeface="Calibri"/>
                  </a:rPr>
                  <a:t>QualityRights</a:t>
                </a:r>
                <a:endParaRPr/>
              </a:p>
            </p:txBody>
          </p:sp>
        </p:grpSp>
        <p:pic>
          <p:nvPicPr>
            <p:cNvPr id="77" name="Google Shape;77;p1" descr="Logotipo&#10;&#10;O conteúdo gerado por IA pode estar incorreto."/>
            <p:cNvPicPr preferRelativeResize="0"/>
            <p:nvPr/>
          </p:nvPicPr>
          <p:blipFill rotWithShape="1">
            <a:blip r:embed="rId5">
              <a:alphaModFix/>
            </a:blip>
            <a:srcRect/>
            <a:stretch/>
          </p:blipFill>
          <p:spPr>
            <a:xfrm>
              <a:off x="9190682" y="5925258"/>
              <a:ext cx="1295744" cy="755347"/>
            </a:xfrm>
            <a:prstGeom prst="rect">
              <a:avLst/>
            </a:prstGeom>
            <a:noFill/>
            <a:ln>
              <a:noFill/>
            </a:ln>
          </p:spPr>
        </p:pic>
        <p:pic>
          <p:nvPicPr>
            <p:cNvPr id="78" name="Google Shape;78;p1" descr="Logotipo&#10;&#10;O conteúdo gerado por IA pode estar incorreto."/>
            <p:cNvPicPr preferRelativeResize="0"/>
            <p:nvPr/>
          </p:nvPicPr>
          <p:blipFill rotWithShape="1">
            <a:blip r:embed="rId6">
              <a:alphaModFix/>
            </a:blip>
            <a:srcRect/>
            <a:stretch/>
          </p:blipFill>
          <p:spPr>
            <a:xfrm>
              <a:off x="7698941" y="5505524"/>
              <a:ext cx="1292431" cy="1175081"/>
            </a:xfrm>
            <a:prstGeom prst="rect">
              <a:avLst/>
            </a:prstGeom>
            <a:noFill/>
            <a:ln>
              <a:noFill/>
            </a:ln>
          </p:spPr>
        </p:pic>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10"/>
          <p:cNvSpPr txBox="1">
            <a:spLocks noGrp="1"/>
          </p:cNvSpPr>
          <p:nvPr>
            <p:ph type="sldNum" idx="4294967295"/>
          </p:nvPr>
        </p:nvSpPr>
        <p:spPr>
          <a:xfrm>
            <a:off x="10034587" y="6623100"/>
            <a:ext cx="1648619" cy="2160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GB"/>
              <a:t>10</a:t>
            </a:fld>
            <a:endParaRPr/>
          </a:p>
        </p:txBody>
      </p:sp>
      <p:sp>
        <p:nvSpPr>
          <p:cNvPr id="153" name="Google Shape;153;p10"/>
          <p:cNvSpPr txBox="1">
            <a:spLocks noGrp="1"/>
          </p:cNvSpPr>
          <p:nvPr>
            <p:ph type="body" idx="2"/>
          </p:nvPr>
        </p:nvSpPr>
        <p:spPr>
          <a:xfrm>
            <a:off x="392905" y="1727188"/>
            <a:ext cx="11174412" cy="2472983"/>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SzPts val="2500"/>
              <a:buNone/>
            </a:pPr>
            <a:endParaRPr sz="2500" b="1" i="1" dirty="0"/>
          </a:p>
          <a:p>
            <a:pPr marL="0" lvl="0" indent="0" algn="ctr" rtl="0">
              <a:lnSpc>
                <a:spcPct val="100000"/>
              </a:lnSpc>
              <a:spcBef>
                <a:spcPts val="1200"/>
              </a:spcBef>
              <a:spcAft>
                <a:spcPts val="0"/>
              </a:spcAft>
              <a:buSzPts val="2500"/>
              <a:buNone/>
            </a:pPr>
            <a:endParaRPr sz="2500" b="1" i="1" dirty="0"/>
          </a:p>
          <a:p>
            <a:pPr marL="0" lvl="0" indent="0" algn="ctr" rtl="0">
              <a:lnSpc>
                <a:spcPct val="100000"/>
              </a:lnSpc>
              <a:spcBef>
                <a:spcPts val="1200"/>
              </a:spcBef>
              <a:spcAft>
                <a:spcPts val="0"/>
              </a:spcAft>
              <a:buSzPts val="2500"/>
              <a:buNone/>
            </a:pPr>
            <a:r>
              <a:rPr lang="en-GB" sz="2500" b="1" i="1" dirty="0"/>
              <a:t>O que você </a:t>
            </a:r>
            <a:r>
              <a:rPr lang="en-GB" sz="2500" b="1" i="1" dirty="0" err="1"/>
              <a:t>entende</a:t>
            </a:r>
            <a:r>
              <a:rPr lang="en-GB" sz="2500" b="1" i="1" dirty="0"/>
              <a:t> pela </a:t>
            </a:r>
            <a:r>
              <a:rPr lang="en-GB" sz="2500" b="1" i="1" dirty="0" err="1"/>
              <a:t>palavra</a:t>
            </a:r>
            <a:r>
              <a:rPr lang="en-GB" sz="2500" b="1" i="1" dirty="0"/>
              <a:t> “</a:t>
            </a:r>
            <a:r>
              <a:rPr lang="en-GB" sz="2500" b="1" i="1" dirty="0" err="1"/>
              <a:t>discriminação</a:t>
            </a:r>
            <a:r>
              <a:rPr lang="en-GB" sz="2500" b="1" i="1" dirty="0"/>
              <a:t>”?</a:t>
            </a:r>
            <a:endParaRPr dirty="0"/>
          </a:p>
          <a:p>
            <a:pPr marL="0" lvl="0" indent="0" algn="ctr" rtl="0">
              <a:lnSpc>
                <a:spcPct val="100000"/>
              </a:lnSpc>
              <a:spcBef>
                <a:spcPts val="1200"/>
              </a:spcBef>
              <a:spcAft>
                <a:spcPts val="0"/>
              </a:spcAft>
              <a:buSzPts val="2500"/>
              <a:buNone/>
            </a:pPr>
            <a:r>
              <a:rPr lang="en-GB" sz="2500" b="1" i="1" dirty="0"/>
              <a:t> </a:t>
            </a:r>
            <a:endParaRPr dirty="0"/>
          </a:p>
        </p:txBody>
      </p:sp>
      <p:sp>
        <p:nvSpPr>
          <p:cNvPr id="154" name="Google Shape;154;p10"/>
          <p:cNvSpPr txBox="1">
            <a:spLocks noGrp="1"/>
          </p:cNvSpPr>
          <p:nvPr>
            <p:ph type="title"/>
          </p:nvPr>
        </p:nvSpPr>
        <p:spPr>
          <a:xfrm>
            <a:off x="392905" y="506412"/>
            <a:ext cx="11461637" cy="432000"/>
          </a:xfrm>
          <a:prstGeom prst="rect">
            <a:avLst/>
          </a:prstGeom>
          <a:noFill/>
          <a:ln>
            <a:noFill/>
          </a:ln>
        </p:spPr>
        <p:txBody>
          <a:bodyPr spcFirstLastPara="1" wrap="square" lIns="91425" tIns="45700" rIns="91425" bIns="45700" anchor="t" anchorCtr="0">
            <a:normAutofit fontScale="90000"/>
          </a:bodyPr>
          <a:lstStyle/>
          <a:p>
            <a:pPr marL="0" lvl="0" indent="0" algn="just" rtl="0">
              <a:lnSpc>
                <a:spcPct val="100000"/>
              </a:lnSpc>
              <a:spcBef>
                <a:spcPts val="0"/>
              </a:spcBef>
              <a:spcAft>
                <a:spcPts val="0"/>
              </a:spcAft>
              <a:buClr>
                <a:schemeClr val="accent1"/>
              </a:buClr>
              <a:buSzPct val="100000"/>
              <a:buFont typeface="Century Gothic"/>
              <a:buNone/>
            </a:pPr>
            <a:r>
              <a:rPr lang="en-GB" sz="3300" dirty="0"/>
              <a:t>Exercício 1.1: Os </a:t>
            </a:r>
            <a:r>
              <a:rPr lang="en-GB" sz="3300" dirty="0" err="1"/>
              <a:t>direitos</a:t>
            </a:r>
            <a:r>
              <a:rPr lang="en-GB" sz="3300" dirty="0"/>
              <a:t> das pessoas com </a:t>
            </a:r>
            <a:r>
              <a:rPr lang="en-GB" sz="3300" dirty="0" err="1"/>
              <a:t>deficiências</a:t>
            </a:r>
            <a:r>
              <a:rPr lang="en-GB" sz="3300" dirty="0"/>
              <a:t> </a:t>
            </a:r>
            <a:r>
              <a:rPr lang="en-GB" sz="3300" dirty="0" err="1"/>
              <a:t>psicossociais</a:t>
            </a:r>
            <a:r>
              <a:rPr lang="en-GB" sz="3300" dirty="0"/>
              <a:t>, </a:t>
            </a:r>
            <a:r>
              <a:rPr lang="en-GB" sz="3300" dirty="0" err="1"/>
              <a:t>intelectuais</a:t>
            </a:r>
            <a:r>
              <a:rPr lang="en-GB" sz="3300" dirty="0"/>
              <a:t> ou </a:t>
            </a:r>
            <a:r>
              <a:rPr lang="en-GB" sz="3300" dirty="0" err="1"/>
              <a:t>cognitivas</a:t>
            </a:r>
            <a:r>
              <a:rPr lang="en-GB" sz="3300" dirty="0"/>
              <a:t> - </a:t>
            </a:r>
            <a:r>
              <a:rPr lang="en-GB" dirty="0"/>
              <a:t>2</a:t>
            </a:r>
            <a:br>
              <a:rPr lang="en-GB" dirty="0"/>
            </a:br>
            <a:endParaRPr dirty="0"/>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Shape 854"/>
        <p:cNvGrpSpPr/>
        <p:nvPr/>
      </p:nvGrpSpPr>
      <p:grpSpPr>
        <a:xfrm>
          <a:off x="0" y="0"/>
          <a:ext cx="0" cy="0"/>
          <a:chOff x="0" y="0"/>
          <a:chExt cx="0" cy="0"/>
        </a:xfrm>
      </p:grpSpPr>
      <p:sp>
        <p:nvSpPr>
          <p:cNvPr id="855" name="Google Shape;855;p100"/>
          <p:cNvSpPr txBox="1">
            <a:spLocks noGrp="1"/>
          </p:cNvSpPr>
          <p:nvPr>
            <p:ph type="title"/>
          </p:nvPr>
        </p:nvSpPr>
        <p:spPr>
          <a:xfrm>
            <a:off x="389639" y="506412"/>
            <a:ext cx="11291966" cy="432000"/>
          </a:xfrm>
          <a:prstGeom prst="rect">
            <a:avLst/>
          </a:prstGeom>
          <a:noFill/>
          <a:ln>
            <a:noFill/>
          </a:ln>
        </p:spPr>
        <p:txBody>
          <a:bodyPr spcFirstLastPara="1" wrap="square" lIns="91425" tIns="45700" rIns="91425" bIns="45700" anchor="t" anchorCtr="0">
            <a:noAutofit/>
          </a:bodyPr>
          <a:lstStyle/>
          <a:p>
            <a:pPr marL="0" lvl="0" indent="0" algn="ctr" rtl="0">
              <a:lnSpc>
                <a:spcPct val="110000"/>
              </a:lnSpc>
              <a:spcBef>
                <a:spcPts val="0"/>
              </a:spcBef>
              <a:spcAft>
                <a:spcPts val="0"/>
              </a:spcAft>
              <a:buClr>
                <a:schemeClr val="accent1"/>
              </a:buClr>
              <a:buSzPts val="3000"/>
              <a:buFont typeface="Century Gothic"/>
              <a:buNone/>
            </a:pPr>
            <a:r>
              <a:rPr lang="en-GB" dirty="0" err="1"/>
              <a:t>Apresentação</a:t>
            </a:r>
            <a:r>
              <a:rPr lang="en-GB" dirty="0"/>
              <a:t>: Os </a:t>
            </a:r>
            <a:r>
              <a:rPr lang="en-GB" dirty="0" err="1"/>
              <a:t>artigos</a:t>
            </a:r>
            <a:r>
              <a:rPr lang="en-GB" dirty="0"/>
              <a:t> da CDPD</a:t>
            </a:r>
            <a:endParaRPr dirty="0"/>
          </a:p>
        </p:txBody>
      </p:sp>
      <p:sp>
        <p:nvSpPr>
          <p:cNvPr id="856" name="Google Shape;856;p100"/>
          <p:cNvSpPr txBox="1">
            <a:spLocks noGrp="1"/>
          </p:cNvSpPr>
          <p:nvPr>
            <p:ph type="body" idx="1"/>
          </p:nvPr>
        </p:nvSpPr>
        <p:spPr>
          <a:xfrm>
            <a:off x="947974" y="1966517"/>
            <a:ext cx="10733631" cy="3863960"/>
          </a:xfrm>
          <a:prstGeom prst="rect">
            <a:avLst/>
          </a:prstGeom>
          <a:noFill/>
          <a:ln>
            <a:noFill/>
          </a:ln>
        </p:spPr>
        <p:txBody>
          <a:bodyPr spcFirstLastPara="1" wrap="square" lIns="91425" tIns="45700" rIns="91425" bIns="45700" anchor="t" anchorCtr="0">
            <a:noAutofit/>
          </a:bodyPr>
          <a:lstStyle/>
          <a:p>
            <a:pPr marL="342900" indent="-342900" algn="just">
              <a:spcBef>
                <a:spcPts val="600"/>
              </a:spcBef>
            </a:pPr>
            <a:r>
              <a:rPr lang="en-GB" sz="2000" dirty="0"/>
              <a:t>Serviços de </a:t>
            </a:r>
            <a:r>
              <a:rPr lang="en-GB" sz="2000" dirty="0" err="1"/>
              <a:t>habilitação</a:t>
            </a:r>
            <a:r>
              <a:rPr lang="en-GB" sz="2000" dirty="0"/>
              <a:t> e </a:t>
            </a:r>
            <a:r>
              <a:rPr lang="en-GB" sz="2000" dirty="0" err="1"/>
              <a:t>reabilitação</a:t>
            </a:r>
            <a:r>
              <a:rPr lang="en-GB" sz="2000" dirty="0"/>
              <a:t> - </a:t>
            </a:r>
            <a:r>
              <a:rPr lang="en-GB" sz="2000" dirty="0" err="1"/>
              <a:t>manter</a:t>
            </a:r>
            <a:r>
              <a:rPr lang="en-GB" sz="2000" dirty="0"/>
              <a:t>, </a:t>
            </a:r>
            <a:r>
              <a:rPr lang="en-GB" sz="2000" dirty="0" err="1"/>
              <a:t>adquirir</a:t>
            </a:r>
            <a:r>
              <a:rPr lang="en-GB" sz="2000" dirty="0"/>
              <a:t>, </a:t>
            </a:r>
            <a:r>
              <a:rPr lang="en-GB" sz="2000" dirty="0" err="1"/>
              <a:t>restaurar</a:t>
            </a:r>
            <a:r>
              <a:rPr lang="en-GB" sz="2000" dirty="0"/>
              <a:t> ou </a:t>
            </a:r>
            <a:r>
              <a:rPr lang="en-GB" sz="2000" dirty="0" err="1"/>
              <a:t>melhorar</a:t>
            </a:r>
            <a:r>
              <a:rPr lang="en-GB" sz="2000" dirty="0"/>
              <a:t> as </a:t>
            </a:r>
            <a:r>
              <a:rPr lang="en-GB" sz="2000" dirty="0" err="1"/>
              <a:t>habilidades</a:t>
            </a:r>
            <a:r>
              <a:rPr lang="en-GB" sz="2000" dirty="0"/>
              <a:t> </a:t>
            </a:r>
            <a:r>
              <a:rPr lang="en-GB" sz="2000" dirty="0" err="1"/>
              <a:t>necessárias</a:t>
            </a:r>
            <a:r>
              <a:rPr lang="en-GB" sz="2000" dirty="0"/>
              <a:t> para </a:t>
            </a:r>
            <a:r>
              <a:rPr lang="en-GB" sz="2000" dirty="0" err="1"/>
              <a:t>participar</a:t>
            </a:r>
            <a:r>
              <a:rPr lang="en-GB" sz="2000" dirty="0"/>
              <a:t> na </a:t>
            </a:r>
            <a:r>
              <a:rPr lang="en-GB" sz="2000" dirty="0" err="1"/>
              <a:t>sociedade</a:t>
            </a:r>
            <a:r>
              <a:rPr lang="en-GB" sz="2000" dirty="0"/>
              <a:t>.</a:t>
            </a:r>
            <a:endParaRPr sz="2000" dirty="0"/>
          </a:p>
          <a:p>
            <a:pPr marL="342900" indent="-342900" algn="just">
              <a:spcBef>
                <a:spcPts val="600"/>
              </a:spcBef>
            </a:pPr>
            <a:r>
              <a:rPr lang="en-GB" sz="2000" dirty="0"/>
              <a:t>Não se </a:t>
            </a:r>
            <a:r>
              <a:rPr lang="en-GB" sz="2000" dirty="0" err="1"/>
              <a:t>trata</a:t>
            </a:r>
            <a:r>
              <a:rPr lang="en-GB" sz="2000" dirty="0"/>
              <a:t> </a:t>
            </a:r>
            <a:r>
              <a:rPr lang="en-GB" sz="2000" dirty="0" err="1"/>
              <a:t>apenas</a:t>
            </a:r>
            <a:r>
              <a:rPr lang="en-GB" sz="2000" dirty="0"/>
              <a:t> de saúde, mas de </a:t>
            </a:r>
            <a:r>
              <a:rPr lang="en-GB" sz="2000" dirty="0" err="1"/>
              <a:t>toda</a:t>
            </a:r>
            <a:r>
              <a:rPr lang="en-GB" sz="2000" dirty="0"/>
              <a:t> a </a:t>
            </a:r>
            <a:r>
              <a:rPr lang="en-GB" sz="2000" dirty="0" err="1"/>
              <a:t>gama</a:t>
            </a:r>
            <a:r>
              <a:rPr lang="en-GB" sz="2000" dirty="0"/>
              <a:t> de </a:t>
            </a:r>
            <a:r>
              <a:rPr lang="en-GB" sz="2000" dirty="0" err="1"/>
              <a:t>serviços</a:t>
            </a:r>
            <a:r>
              <a:rPr lang="en-GB" sz="2000" dirty="0"/>
              <a:t> de que as pessoas </a:t>
            </a:r>
            <a:r>
              <a:rPr lang="en-GB" sz="2000" dirty="0" err="1"/>
              <a:t>precisam</a:t>
            </a:r>
            <a:r>
              <a:rPr lang="en-GB" sz="2000" dirty="0"/>
              <a:t> para </a:t>
            </a:r>
            <a:r>
              <a:rPr lang="en-GB" sz="2000" dirty="0" err="1"/>
              <a:t>viver</a:t>
            </a:r>
            <a:r>
              <a:rPr lang="en-GB" sz="2000" dirty="0"/>
              <a:t> em </a:t>
            </a:r>
            <a:r>
              <a:rPr lang="en-GB" sz="2000" dirty="0" err="1"/>
              <a:t>comunidade</a:t>
            </a:r>
            <a:r>
              <a:rPr lang="en-GB" sz="2000" dirty="0"/>
              <a:t>.</a:t>
            </a:r>
            <a:endParaRPr sz="2000" dirty="0"/>
          </a:p>
          <a:p>
            <a:pPr marL="342900" lvl="2" algn="just">
              <a:spcBef>
                <a:spcPts val="600"/>
              </a:spcBef>
              <a:buSzPts val="2200"/>
            </a:pPr>
            <a:r>
              <a:rPr lang="en-GB" sz="2000" dirty="0"/>
              <a:t>Serviços e </a:t>
            </a:r>
            <a:r>
              <a:rPr lang="en-GB" sz="2000" dirty="0" err="1"/>
              <a:t>apoios</a:t>
            </a:r>
            <a:r>
              <a:rPr lang="en-GB" sz="2000" dirty="0"/>
              <a:t> </a:t>
            </a:r>
            <a:r>
              <a:rPr lang="en-GB" sz="2000" dirty="0" err="1"/>
              <a:t>nas</a:t>
            </a:r>
            <a:r>
              <a:rPr lang="en-GB" sz="2000" dirty="0"/>
              <a:t> </a:t>
            </a:r>
            <a:r>
              <a:rPr lang="en-GB" sz="2000" dirty="0" err="1"/>
              <a:t>áreas</a:t>
            </a:r>
            <a:r>
              <a:rPr lang="en-GB" sz="2000" dirty="0"/>
              <a:t> do </a:t>
            </a:r>
            <a:r>
              <a:rPr lang="en-GB" sz="2000" dirty="0" err="1"/>
              <a:t>trabalho</a:t>
            </a:r>
            <a:r>
              <a:rPr lang="en-GB" sz="2000" dirty="0"/>
              <a:t>, </a:t>
            </a:r>
            <a:r>
              <a:rPr lang="en-GB" sz="2000" dirty="0" err="1"/>
              <a:t>educação</a:t>
            </a:r>
            <a:r>
              <a:rPr lang="en-GB" sz="2000" dirty="0"/>
              <a:t>, saúde e social</a:t>
            </a:r>
            <a:endParaRPr sz="2000" dirty="0"/>
          </a:p>
          <a:p>
            <a:pPr marL="342900" indent="-342900" algn="just">
              <a:spcBef>
                <a:spcPts val="600"/>
              </a:spcBef>
            </a:pPr>
            <a:r>
              <a:rPr lang="en-GB" sz="2000" dirty="0"/>
              <a:t>Os </a:t>
            </a:r>
            <a:r>
              <a:rPr lang="en-GB" sz="2000" dirty="0" err="1"/>
              <a:t>serviços</a:t>
            </a:r>
            <a:r>
              <a:rPr lang="en-GB" sz="2000" dirty="0"/>
              <a:t> e </a:t>
            </a:r>
            <a:r>
              <a:rPr lang="en-GB" sz="2000" dirty="0" err="1"/>
              <a:t>apoios</a:t>
            </a:r>
            <a:r>
              <a:rPr lang="en-GB" sz="2000" dirty="0"/>
              <a:t> </a:t>
            </a:r>
            <a:r>
              <a:rPr lang="en-GB" sz="2000" dirty="0" err="1"/>
              <a:t>devem</a:t>
            </a:r>
            <a:r>
              <a:rPr lang="en-GB" sz="2000" dirty="0"/>
              <a:t> ser:</a:t>
            </a:r>
            <a:endParaRPr sz="2000" dirty="0"/>
          </a:p>
          <a:p>
            <a:pPr marL="342900" lvl="1" algn="just">
              <a:spcBef>
                <a:spcPts val="600"/>
              </a:spcBef>
              <a:buSzPts val="2200"/>
            </a:pPr>
            <a:r>
              <a:rPr lang="en-GB" sz="2000" dirty="0" err="1"/>
              <a:t>disponíveis</a:t>
            </a:r>
            <a:r>
              <a:rPr lang="en-GB" sz="2000" dirty="0"/>
              <a:t> na </a:t>
            </a:r>
            <a:r>
              <a:rPr lang="en-GB" sz="2000" dirty="0" err="1"/>
              <a:t>comunidade</a:t>
            </a:r>
            <a:endParaRPr sz="2000" dirty="0"/>
          </a:p>
          <a:p>
            <a:pPr marL="342900" lvl="1" algn="just">
              <a:spcBef>
                <a:spcPts val="600"/>
              </a:spcBef>
              <a:buSzPts val="2200"/>
            </a:pPr>
            <a:r>
              <a:rPr lang="en-GB" sz="2000" dirty="0" err="1"/>
              <a:t>acessíveis</a:t>
            </a:r>
            <a:r>
              <a:rPr lang="en-GB" sz="2000" dirty="0"/>
              <a:t> de forma </a:t>
            </a:r>
            <a:r>
              <a:rPr lang="en-GB" sz="2000" dirty="0" err="1"/>
              <a:t>voluntária</a:t>
            </a:r>
            <a:endParaRPr sz="2000" dirty="0"/>
          </a:p>
          <a:p>
            <a:pPr marL="342900" lvl="1" algn="just">
              <a:spcBef>
                <a:spcPts val="600"/>
              </a:spcBef>
              <a:buSzPts val="2200"/>
            </a:pPr>
            <a:r>
              <a:rPr lang="en-GB" sz="2000" dirty="0"/>
              <a:t>o </a:t>
            </a:r>
            <a:r>
              <a:rPr lang="en-GB" sz="2000" dirty="0" err="1"/>
              <a:t>mais</a:t>
            </a:r>
            <a:r>
              <a:rPr lang="en-GB" sz="2000" dirty="0"/>
              <a:t> </a:t>
            </a:r>
            <a:r>
              <a:rPr lang="en-GB" sz="2000" dirty="0" err="1"/>
              <a:t>próximo</a:t>
            </a:r>
            <a:r>
              <a:rPr lang="en-GB" sz="2000" dirty="0"/>
              <a:t> </a:t>
            </a:r>
            <a:r>
              <a:rPr lang="en-GB" sz="2000" dirty="0" err="1"/>
              <a:t>possível</a:t>
            </a:r>
            <a:r>
              <a:rPr lang="en-GB" sz="2000" dirty="0"/>
              <a:t> do local </a:t>
            </a:r>
            <a:r>
              <a:rPr lang="en-GB" sz="2000" dirty="0" err="1"/>
              <a:t>onde</a:t>
            </a:r>
            <a:r>
              <a:rPr lang="en-GB" sz="2000" dirty="0"/>
              <a:t> </a:t>
            </a:r>
            <a:r>
              <a:rPr lang="en-GB" sz="2000" dirty="0" err="1"/>
              <a:t>vivem</a:t>
            </a:r>
            <a:r>
              <a:rPr lang="en-GB" sz="2000" dirty="0"/>
              <a:t> as pessoas com </a:t>
            </a:r>
            <a:r>
              <a:rPr lang="en-GB" sz="2000" dirty="0" err="1"/>
              <a:t>deficiência</a:t>
            </a:r>
            <a:r>
              <a:rPr lang="en-GB" sz="2000" dirty="0"/>
              <a:t>.</a:t>
            </a:r>
            <a:endParaRPr sz="2000" dirty="0"/>
          </a:p>
          <a:p>
            <a:pPr marL="342900" indent="-342900" algn="just">
              <a:spcBef>
                <a:spcPts val="600"/>
              </a:spcBef>
            </a:pPr>
            <a:r>
              <a:rPr lang="en-GB" sz="2000" dirty="0"/>
              <a:t>As pessoas com </a:t>
            </a:r>
            <a:r>
              <a:rPr lang="en-GB" sz="2000" dirty="0" err="1"/>
              <a:t>deficiência</a:t>
            </a:r>
            <a:r>
              <a:rPr lang="en-GB" sz="2000" dirty="0"/>
              <a:t> </a:t>
            </a:r>
            <a:r>
              <a:rPr lang="en-GB" sz="2000" dirty="0" err="1"/>
              <a:t>também</a:t>
            </a:r>
            <a:r>
              <a:rPr lang="en-GB" sz="2000" dirty="0"/>
              <a:t> </a:t>
            </a:r>
            <a:r>
              <a:rPr lang="en-GB" sz="2000" dirty="0" err="1"/>
              <a:t>devem</a:t>
            </a:r>
            <a:r>
              <a:rPr lang="en-GB" sz="2000" dirty="0"/>
              <a:t> </a:t>
            </a:r>
            <a:r>
              <a:rPr lang="en-GB" sz="2000" dirty="0" err="1"/>
              <a:t>ter</a:t>
            </a:r>
            <a:r>
              <a:rPr lang="en-GB" sz="2000" dirty="0"/>
              <a:t> </a:t>
            </a:r>
            <a:r>
              <a:rPr lang="en-GB" sz="2000" dirty="0" err="1"/>
              <a:t>acesso</a:t>
            </a:r>
            <a:r>
              <a:rPr lang="en-GB" sz="2000" dirty="0"/>
              <a:t> a </a:t>
            </a:r>
            <a:r>
              <a:rPr lang="en-GB" sz="2000" dirty="0" err="1"/>
              <a:t>serviços</a:t>
            </a:r>
            <a:r>
              <a:rPr lang="en-GB" sz="2000" dirty="0"/>
              <a:t> de </a:t>
            </a:r>
            <a:r>
              <a:rPr lang="en-GB" sz="2000" dirty="0" err="1"/>
              <a:t>apoio</a:t>
            </a:r>
            <a:r>
              <a:rPr lang="en-GB" sz="2000" dirty="0"/>
              <a:t> entre pares. </a:t>
            </a:r>
            <a:endParaRPr sz="2000" dirty="0"/>
          </a:p>
        </p:txBody>
      </p:sp>
      <p:sp>
        <p:nvSpPr>
          <p:cNvPr id="857" name="Google Shape;857;p100"/>
          <p:cNvSpPr txBox="1">
            <a:spLocks noGrp="1"/>
          </p:cNvSpPr>
          <p:nvPr>
            <p:ph type="body" idx="2"/>
          </p:nvPr>
        </p:nvSpPr>
        <p:spPr>
          <a:xfrm>
            <a:off x="507205" y="1443326"/>
            <a:ext cx="11174400" cy="360000"/>
          </a:xfrm>
          <a:prstGeom prst="rect">
            <a:avLst/>
          </a:prstGeom>
          <a:noFill/>
          <a:ln>
            <a:noFill/>
          </a:ln>
        </p:spPr>
        <p:txBody>
          <a:bodyPr spcFirstLastPara="1" wrap="square" lIns="0" tIns="0" rIns="0" bIns="0" anchor="b" anchorCtr="0">
            <a:noAutofit/>
          </a:bodyPr>
          <a:lstStyle/>
          <a:p>
            <a:pPr marL="285750" lvl="0" indent="-285750" algn="l" rtl="0">
              <a:lnSpc>
                <a:spcPct val="150000"/>
              </a:lnSpc>
              <a:spcBef>
                <a:spcPts val="0"/>
              </a:spcBef>
              <a:spcAft>
                <a:spcPts val="0"/>
              </a:spcAft>
              <a:buSzPts val="2200"/>
              <a:buNone/>
            </a:pPr>
            <a:r>
              <a:rPr lang="en-GB" dirty="0" err="1"/>
              <a:t>Artigo</a:t>
            </a:r>
            <a:r>
              <a:rPr lang="en-GB" dirty="0"/>
              <a:t> 26 – </a:t>
            </a:r>
            <a:r>
              <a:rPr lang="en-GB" dirty="0" err="1"/>
              <a:t>Habilitação</a:t>
            </a:r>
            <a:r>
              <a:rPr lang="en-GB" dirty="0"/>
              <a:t> e </a:t>
            </a:r>
            <a:r>
              <a:rPr lang="en-GB" dirty="0" err="1"/>
              <a:t>reabilitação</a:t>
            </a:r>
            <a:endParaRPr dirty="0"/>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Shape 862"/>
        <p:cNvGrpSpPr/>
        <p:nvPr/>
      </p:nvGrpSpPr>
      <p:grpSpPr>
        <a:xfrm>
          <a:off x="0" y="0"/>
          <a:ext cx="0" cy="0"/>
          <a:chOff x="0" y="0"/>
          <a:chExt cx="0" cy="0"/>
        </a:xfrm>
      </p:grpSpPr>
      <p:sp>
        <p:nvSpPr>
          <p:cNvPr id="863" name="Google Shape;863;p101"/>
          <p:cNvSpPr txBox="1">
            <a:spLocks noGrp="1"/>
          </p:cNvSpPr>
          <p:nvPr>
            <p:ph type="title"/>
          </p:nvPr>
        </p:nvSpPr>
        <p:spPr>
          <a:xfrm>
            <a:off x="389638" y="506412"/>
            <a:ext cx="11427223" cy="432000"/>
          </a:xfrm>
          <a:prstGeom prst="rect">
            <a:avLst/>
          </a:prstGeom>
          <a:noFill/>
          <a:ln>
            <a:noFill/>
          </a:ln>
        </p:spPr>
        <p:txBody>
          <a:bodyPr spcFirstLastPara="1" wrap="square" lIns="91425" tIns="45700" rIns="91425" bIns="45700" anchor="t" anchorCtr="0">
            <a:noAutofit/>
          </a:bodyPr>
          <a:lstStyle/>
          <a:p>
            <a:pPr marL="0" lvl="0" indent="0" algn="ctr" rtl="0">
              <a:lnSpc>
                <a:spcPct val="110000"/>
              </a:lnSpc>
              <a:spcBef>
                <a:spcPts val="0"/>
              </a:spcBef>
              <a:spcAft>
                <a:spcPts val="0"/>
              </a:spcAft>
              <a:buClr>
                <a:schemeClr val="accent1"/>
              </a:buClr>
              <a:buSzPts val="3000"/>
              <a:buFont typeface="Century Gothic"/>
              <a:buNone/>
            </a:pPr>
            <a:r>
              <a:rPr lang="en-GB" dirty="0" err="1"/>
              <a:t>Apresentação</a:t>
            </a:r>
            <a:r>
              <a:rPr lang="en-GB" dirty="0"/>
              <a:t>: Os </a:t>
            </a:r>
            <a:r>
              <a:rPr lang="en-GB" dirty="0" err="1"/>
              <a:t>artigos</a:t>
            </a:r>
            <a:r>
              <a:rPr lang="en-GB" dirty="0"/>
              <a:t> da CDPD</a:t>
            </a:r>
            <a:endParaRPr dirty="0"/>
          </a:p>
        </p:txBody>
      </p:sp>
      <p:sp>
        <p:nvSpPr>
          <p:cNvPr id="864" name="Google Shape;864;p101"/>
          <p:cNvSpPr txBox="1">
            <a:spLocks noGrp="1"/>
          </p:cNvSpPr>
          <p:nvPr>
            <p:ph type="body" idx="1"/>
          </p:nvPr>
        </p:nvSpPr>
        <p:spPr>
          <a:xfrm>
            <a:off x="756138" y="2075379"/>
            <a:ext cx="10927062" cy="3570766"/>
          </a:xfrm>
          <a:prstGeom prst="rect">
            <a:avLst/>
          </a:prstGeom>
          <a:noFill/>
          <a:ln>
            <a:noFill/>
          </a:ln>
        </p:spPr>
        <p:txBody>
          <a:bodyPr spcFirstLastPara="1" wrap="square" lIns="91425" tIns="45700" rIns="91425" bIns="45700" anchor="t" anchorCtr="0">
            <a:noAutofit/>
          </a:bodyPr>
          <a:lstStyle/>
          <a:p>
            <a:pPr marL="285750" lvl="0" indent="-285750" algn="just" rtl="0">
              <a:lnSpc>
                <a:spcPct val="100000"/>
              </a:lnSpc>
              <a:spcBef>
                <a:spcPts val="600"/>
              </a:spcBef>
              <a:spcAft>
                <a:spcPts val="0"/>
              </a:spcAft>
              <a:buSzPts val="2200"/>
              <a:buChar char="•"/>
            </a:pPr>
            <a:r>
              <a:rPr lang="en-GB" sz="2000" dirty="0"/>
              <a:t>As pessoas com </a:t>
            </a:r>
            <a:r>
              <a:rPr lang="en-GB" sz="2000" dirty="0" err="1"/>
              <a:t>deficiência</a:t>
            </a:r>
            <a:r>
              <a:rPr lang="en-GB" sz="2000" dirty="0"/>
              <a:t> </a:t>
            </a:r>
            <a:r>
              <a:rPr lang="en-GB" sz="2000" dirty="0" err="1"/>
              <a:t>têm</a:t>
            </a:r>
            <a:r>
              <a:rPr lang="en-GB" sz="2000" dirty="0"/>
              <a:t> o </a:t>
            </a:r>
            <a:r>
              <a:rPr lang="en-GB" sz="2000" dirty="0" err="1"/>
              <a:t>direito</a:t>
            </a:r>
            <a:r>
              <a:rPr lang="en-GB" sz="2000" dirty="0"/>
              <a:t> de </a:t>
            </a:r>
            <a:r>
              <a:rPr lang="en-GB" sz="2000" dirty="0" err="1"/>
              <a:t>trabalhar</a:t>
            </a:r>
            <a:r>
              <a:rPr lang="en-GB" sz="2000" dirty="0"/>
              <a:t> em </a:t>
            </a:r>
            <a:r>
              <a:rPr lang="en-GB" sz="2000" dirty="0" err="1"/>
              <a:t>igualdade</a:t>
            </a:r>
            <a:r>
              <a:rPr lang="en-GB" sz="2000" dirty="0"/>
              <a:t> de </a:t>
            </a:r>
            <a:r>
              <a:rPr lang="en-GB" sz="2000" dirty="0" err="1"/>
              <a:t>condições</a:t>
            </a:r>
            <a:r>
              <a:rPr lang="en-GB" sz="2000" dirty="0"/>
              <a:t> com as </a:t>
            </a:r>
            <a:r>
              <a:rPr lang="en-GB" sz="2000" dirty="0" err="1"/>
              <a:t>outras</a:t>
            </a:r>
            <a:r>
              <a:rPr lang="en-GB" sz="2000" dirty="0"/>
              <a:t> pessoas. </a:t>
            </a:r>
            <a:endParaRPr sz="2000" dirty="0"/>
          </a:p>
          <a:p>
            <a:pPr marL="285750" lvl="0" indent="-285750" algn="just" rtl="0">
              <a:lnSpc>
                <a:spcPct val="100000"/>
              </a:lnSpc>
              <a:spcBef>
                <a:spcPts val="600"/>
              </a:spcBef>
              <a:spcAft>
                <a:spcPts val="0"/>
              </a:spcAft>
              <a:buSzPts val="2200"/>
              <a:buChar char="•"/>
            </a:pPr>
            <a:r>
              <a:rPr lang="en-GB" sz="2000" dirty="0"/>
              <a:t>Os </a:t>
            </a:r>
            <a:r>
              <a:rPr lang="en-GB" sz="2000" dirty="0" err="1"/>
              <a:t>governos</a:t>
            </a:r>
            <a:r>
              <a:rPr lang="en-GB" sz="2000" dirty="0"/>
              <a:t> </a:t>
            </a:r>
            <a:r>
              <a:rPr lang="en-GB" sz="2000" dirty="0" err="1"/>
              <a:t>devem</a:t>
            </a:r>
            <a:r>
              <a:rPr lang="en-GB" sz="2000" dirty="0"/>
              <a:t>, por </a:t>
            </a:r>
            <a:r>
              <a:rPr lang="en-GB" sz="2000" dirty="0" err="1"/>
              <a:t>exemplo</a:t>
            </a:r>
            <a:r>
              <a:rPr lang="en-GB" sz="2000" dirty="0"/>
              <a:t>:</a:t>
            </a:r>
            <a:endParaRPr sz="2000" dirty="0"/>
          </a:p>
          <a:p>
            <a:pPr marL="631825" lvl="2" indent="-285750" algn="just" rtl="0">
              <a:lnSpc>
                <a:spcPct val="100000"/>
              </a:lnSpc>
              <a:spcBef>
                <a:spcPts val="600"/>
              </a:spcBef>
              <a:spcAft>
                <a:spcPts val="0"/>
              </a:spcAft>
              <a:buSzPts val="2200"/>
              <a:buChar char="•"/>
            </a:pPr>
            <a:r>
              <a:rPr lang="en-GB" sz="2000" dirty="0" err="1"/>
              <a:t>Proibir</a:t>
            </a:r>
            <a:r>
              <a:rPr lang="en-GB" sz="2000" dirty="0"/>
              <a:t> a </a:t>
            </a:r>
            <a:r>
              <a:rPr lang="en-GB" sz="2000" dirty="0" err="1"/>
              <a:t>discriminação</a:t>
            </a:r>
            <a:r>
              <a:rPr lang="en-GB" sz="2000" dirty="0"/>
              <a:t> tanto no </a:t>
            </a:r>
            <a:r>
              <a:rPr lang="en-GB" sz="2000" dirty="0" err="1"/>
              <a:t>acesso</a:t>
            </a:r>
            <a:r>
              <a:rPr lang="en-GB" sz="2000" dirty="0"/>
              <a:t> como </a:t>
            </a:r>
            <a:r>
              <a:rPr lang="en-GB" sz="2000" dirty="0" err="1"/>
              <a:t>nas</a:t>
            </a:r>
            <a:r>
              <a:rPr lang="en-GB" sz="2000" dirty="0"/>
              <a:t> </a:t>
            </a:r>
            <a:r>
              <a:rPr lang="en-GB" sz="2000" dirty="0" err="1"/>
              <a:t>condições</a:t>
            </a:r>
            <a:r>
              <a:rPr lang="en-GB" sz="2000" dirty="0"/>
              <a:t> de </a:t>
            </a:r>
            <a:r>
              <a:rPr lang="en-GB" sz="2000" dirty="0" err="1"/>
              <a:t>emprego</a:t>
            </a:r>
            <a:r>
              <a:rPr lang="en-GB" sz="2000" dirty="0"/>
              <a:t>.</a:t>
            </a:r>
            <a:endParaRPr sz="2000" dirty="0"/>
          </a:p>
          <a:p>
            <a:pPr marL="631825" lvl="2" indent="-285750" algn="just" rtl="0">
              <a:lnSpc>
                <a:spcPct val="100000"/>
              </a:lnSpc>
              <a:spcBef>
                <a:spcPts val="600"/>
              </a:spcBef>
              <a:spcAft>
                <a:spcPts val="0"/>
              </a:spcAft>
              <a:buSzPts val="2200"/>
              <a:buChar char="•"/>
            </a:pPr>
            <a:r>
              <a:rPr lang="en-GB" sz="2000" dirty="0" err="1"/>
              <a:t>Exigir</a:t>
            </a:r>
            <a:r>
              <a:rPr lang="en-GB" sz="2000" dirty="0"/>
              <a:t> que </a:t>
            </a:r>
            <a:r>
              <a:rPr lang="en-GB" sz="2000" dirty="0" err="1"/>
              <a:t>os</a:t>
            </a:r>
            <a:r>
              <a:rPr lang="en-GB" sz="2000" dirty="0"/>
              <a:t> </a:t>
            </a:r>
            <a:r>
              <a:rPr lang="en-GB" sz="2000" dirty="0" err="1"/>
              <a:t>empregadores</a:t>
            </a:r>
            <a:r>
              <a:rPr lang="en-GB" sz="2000" dirty="0"/>
              <a:t> </a:t>
            </a:r>
            <a:r>
              <a:rPr lang="en-GB" sz="2000" dirty="0" err="1"/>
              <a:t>façam</a:t>
            </a:r>
            <a:r>
              <a:rPr lang="en-GB" sz="2000" dirty="0"/>
              <a:t> </a:t>
            </a:r>
            <a:r>
              <a:rPr lang="en-GB" sz="2000" dirty="0" err="1"/>
              <a:t>adaptações</a:t>
            </a:r>
            <a:r>
              <a:rPr lang="en-GB" sz="2000" dirty="0"/>
              <a:t> </a:t>
            </a:r>
            <a:r>
              <a:rPr lang="en-GB" sz="2000" dirty="0" err="1"/>
              <a:t>razoáveis</a:t>
            </a:r>
            <a:r>
              <a:rPr lang="en-GB" sz="2000" dirty="0"/>
              <a:t> no local de </a:t>
            </a:r>
            <a:r>
              <a:rPr lang="en-GB" sz="2000" dirty="0" err="1"/>
              <a:t>trabalho</a:t>
            </a:r>
            <a:r>
              <a:rPr lang="en-GB" sz="2000" dirty="0"/>
              <a:t>.</a:t>
            </a:r>
            <a:endParaRPr sz="2000" dirty="0"/>
          </a:p>
          <a:p>
            <a:pPr marL="631825" lvl="2" indent="-285750" algn="just" rtl="0">
              <a:lnSpc>
                <a:spcPct val="100000"/>
              </a:lnSpc>
              <a:spcBef>
                <a:spcPts val="600"/>
              </a:spcBef>
              <a:spcAft>
                <a:spcPts val="0"/>
              </a:spcAft>
              <a:buSzPts val="2200"/>
              <a:buChar char="•"/>
            </a:pPr>
            <a:r>
              <a:rPr lang="en-GB" sz="2000" dirty="0" err="1"/>
              <a:t>Garantir</a:t>
            </a:r>
            <a:r>
              <a:rPr lang="en-GB" sz="2000" dirty="0"/>
              <a:t> que as pessoas com </a:t>
            </a:r>
            <a:r>
              <a:rPr lang="en-GB" sz="2000" dirty="0" err="1"/>
              <a:t>deficiência</a:t>
            </a:r>
            <a:r>
              <a:rPr lang="en-GB" sz="2000" dirty="0"/>
              <a:t> </a:t>
            </a:r>
            <a:r>
              <a:rPr lang="en-GB" sz="2000" dirty="0" err="1"/>
              <a:t>recebam</a:t>
            </a:r>
            <a:r>
              <a:rPr lang="en-GB" sz="2000" dirty="0"/>
              <a:t> </a:t>
            </a:r>
            <a:r>
              <a:rPr lang="en-GB" sz="2000" dirty="0" err="1"/>
              <a:t>salários</a:t>
            </a:r>
            <a:r>
              <a:rPr lang="en-GB" sz="2000" dirty="0"/>
              <a:t> </a:t>
            </a:r>
            <a:r>
              <a:rPr lang="en-GB" sz="2000" dirty="0" err="1"/>
              <a:t>iguais</a:t>
            </a:r>
            <a:r>
              <a:rPr lang="en-GB" sz="2000" dirty="0"/>
              <a:t> por </a:t>
            </a:r>
            <a:r>
              <a:rPr lang="en-GB" sz="2000" dirty="0" err="1"/>
              <a:t>trabalho</a:t>
            </a:r>
            <a:r>
              <a:rPr lang="en-GB" sz="2000" dirty="0"/>
              <a:t> de </a:t>
            </a:r>
            <a:r>
              <a:rPr lang="en-GB" sz="2000" dirty="0" err="1"/>
              <a:t>igual</a:t>
            </a:r>
            <a:r>
              <a:rPr lang="en-GB" sz="2000" dirty="0"/>
              <a:t> </a:t>
            </a:r>
            <a:r>
              <a:rPr lang="en-GB" sz="2000" dirty="0" err="1"/>
              <a:t>valor</a:t>
            </a:r>
            <a:r>
              <a:rPr lang="en-GB" sz="2000" dirty="0"/>
              <a:t>.</a:t>
            </a:r>
            <a:endParaRPr sz="2000" dirty="0"/>
          </a:p>
          <a:p>
            <a:pPr marL="631825" lvl="2" indent="-285750" algn="just" rtl="0">
              <a:lnSpc>
                <a:spcPct val="100000"/>
              </a:lnSpc>
              <a:spcBef>
                <a:spcPts val="600"/>
              </a:spcBef>
              <a:spcAft>
                <a:spcPts val="0"/>
              </a:spcAft>
              <a:buSzPts val="2200"/>
              <a:buChar char="•"/>
            </a:pPr>
            <a:r>
              <a:rPr lang="en-GB" sz="2000" dirty="0" err="1"/>
              <a:t>Contratar</a:t>
            </a:r>
            <a:r>
              <a:rPr lang="en-GB" sz="2000" dirty="0"/>
              <a:t> pessoas com </a:t>
            </a:r>
            <a:r>
              <a:rPr lang="en-GB" sz="2000" dirty="0" err="1"/>
              <a:t>deficiência</a:t>
            </a:r>
            <a:r>
              <a:rPr lang="en-GB" sz="2000" dirty="0"/>
              <a:t> no </a:t>
            </a:r>
            <a:r>
              <a:rPr lang="en-GB" sz="2000" dirty="0" err="1"/>
              <a:t>setor</a:t>
            </a:r>
            <a:r>
              <a:rPr lang="en-GB" sz="2000" dirty="0"/>
              <a:t> </a:t>
            </a:r>
            <a:r>
              <a:rPr lang="en-GB" sz="2000" dirty="0" err="1"/>
              <a:t>público</a:t>
            </a:r>
            <a:r>
              <a:rPr lang="en-GB" sz="2000" dirty="0"/>
              <a:t>.</a:t>
            </a:r>
            <a:endParaRPr sz="2000" dirty="0"/>
          </a:p>
          <a:p>
            <a:pPr marL="631825" lvl="2" indent="-285750" algn="just" rtl="0">
              <a:lnSpc>
                <a:spcPct val="100000"/>
              </a:lnSpc>
              <a:spcBef>
                <a:spcPts val="600"/>
              </a:spcBef>
              <a:spcAft>
                <a:spcPts val="0"/>
              </a:spcAft>
              <a:buSzPts val="2200"/>
              <a:buChar char="•"/>
            </a:pPr>
            <a:r>
              <a:rPr lang="en-GB" sz="2000" dirty="0" err="1"/>
              <a:t>Promover</a:t>
            </a:r>
            <a:r>
              <a:rPr lang="en-GB" sz="2000" dirty="0"/>
              <a:t> a </a:t>
            </a:r>
            <a:r>
              <a:rPr lang="en-GB" sz="2000" dirty="0" err="1"/>
              <a:t>contratação</a:t>
            </a:r>
            <a:r>
              <a:rPr lang="en-GB" sz="2000" dirty="0"/>
              <a:t> de pessoas com </a:t>
            </a:r>
            <a:r>
              <a:rPr lang="en-GB" sz="2000" dirty="0" err="1"/>
              <a:t>deficiência</a:t>
            </a:r>
            <a:r>
              <a:rPr lang="en-GB" sz="2000" dirty="0"/>
              <a:t> </a:t>
            </a:r>
            <a:r>
              <a:rPr lang="en-GB" sz="2000" dirty="0" err="1"/>
              <a:t>nos</a:t>
            </a:r>
            <a:r>
              <a:rPr lang="en-GB" sz="2000" dirty="0"/>
              <a:t> </a:t>
            </a:r>
            <a:r>
              <a:rPr lang="en-GB" sz="2000" dirty="0" err="1"/>
              <a:t>setores</a:t>
            </a:r>
            <a:r>
              <a:rPr lang="en-GB" sz="2000" dirty="0"/>
              <a:t> </a:t>
            </a:r>
            <a:r>
              <a:rPr lang="en-GB" sz="2000" dirty="0" err="1"/>
              <a:t>público</a:t>
            </a:r>
            <a:r>
              <a:rPr lang="en-GB" sz="2000" dirty="0"/>
              <a:t> e privado.</a:t>
            </a:r>
            <a:endParaRPr sz="2000" dirty="0"/>
          </a:p>
          <a:p>
            <a:pPr marL="631825" lvl="2" indent="-285750" algn="just" rtl="0">
              <a:lnSpc>
                <a:spcPct val="100000"/>
              </a:lnSpc>
              <a:spcBef>
                <a:spcPts val="600"/>
              </a:spcBef>
              <a:spcAft>
                <a:spcPts val="0"/>
              </a:spcAft>
              <a:buSzPts val="2200"/>
              <a:buChar char="•"/>
            </a:pPr>
            <a:r>
              <a:rPr lang="en-GB" sz="2000" dirty="0" err="1"/>
              <a:t>Promover</a:t>
            </a:r>
            <a:r>
              <a:rPr lang="en-GB" sz="2000" dirty="0"/>
              <a:t> </a:t>
            </a:r>
            <a:r>
              <a:rPr lang="en-GB" sz="2000" dirty="0" err="1"/>
              <a:t>treinamento</a:t>
            </a:r>
            <a:r>
              <a:rPr lang="en-GB" sz="2000" dirty="0"/>
              <a:t> </a:t>
            </a:r>
            <a:r>
              <a:rPr lang="en-GB" sz="2000" dirty="0" err="1"/>
              <a:t>relacionado</a:t>
            </a:r>
            <a:r>
              <a:rPr lang="en-GB" sz="2000" dirty="0"/>
              <a:t> ao </a:t>
            </a:r>
            <a:r>
              <a:rPr lang="en-GB" sz="2000" dirty="0" err="1"/>
              <a:t>trabalho</a:t>
            </a:r>
            <a:r>
              <a:rPr lang="en-GB" sz="2000" dirty="0"/>
              <a:t> e </a:t>
            </a:r>
            <a:r>
              <a:rPr lang="en-GB" sz="2000" dirty="0" err="1"/>
              <a:t>oportunidades</a:t>
            </a:r>
            <a:r>
              <a:rPr lang="en-GB" sz="2000" dirty="0"/>
              <a:t> de </a:t>
            </a:r>
            <a:r>
              <a:rPr lang="en-GB" sz="2000" dirty="0" err="1"/>
              <a:t>emprego</a:t>
            </a:r>
            <a:r>
              <a:rPr lang="en-GB" sz="2000" dirty="0"/>
              <a:t>.</a:t>
            </a:r>
            <a:endParaRPr sz="2000" dirty="0"/>
          </a:p>
        </p:txBody>
      </p:sp>
      <p:sp>
        <p:nvSpPr>
          <p:cNvPr id="865" name="Google Shape;865;p101"/>
          <p:cNvSpPr txBox="1">
            <a:spLocks noGrp="1"/>
          </p:cNvSpPr>
          <p:nvPr>
            <p:ph type="body" idx="2"/>
          </p:nvPr>
        </p:nvSpPr>
        <p:spPr>
          <a:xfrm>
            <a:off x="508800" y="1211855"/>
            <a:ext cx="11174400" cy="360000"/>
          </a:xfrm>
          <a:prstGeom prst="rect">
            <a:avLst/>
          </a:prstGeom>
          <a:noFill/>
          <a:ln>
            <a:noFill/>
          </a:ln>
        </p:spPr>
        <p:txBody>
          <a:bodyPr spcFirstLastPara="1" wrap="square" lIns="0" tIns="0" rIns="0" bIns="0" anchor="b" anchorCtr="0">
            <a:noAutofit/>
          </a:bodyPr>
          <a:lstStyle/>
          <a:p>
            <a:pPr marL="285750" lvl="0" indent="-285750" algn="l" rtl="0">
              <a:lnSpc>
                <a:spcPct val="150000"/>
              </a:lnSpc>
              <a:spcBef>
                <a:spcPts val="0"/>
              </a:spcBef>
              <a:spcAft>
                <a:spcPts val="0"/>
              </a:spcAft>
              <a:buSzPts val="2200"/>
              <a:buNone/>
            </a:pPr>
            <a:r>
              <a:rPr lang="en-GB" dirty="0" err="1"/>
              <a:t>Artigo</a:t>
            </a:r>
            <a:r>
              <a:rPr lang="en-GB" dirty="0"/>
              <a:t> 27 – </a:t>
            </a:r>
            <a:r>
              <a:rPr lang="en-GB" dirty="0" err="1"/>
              <a:t>Trabalho</a:t>
            </a:r>
            <a:r>
              <a:rPr lang="en-GB" dirty="0"/>
              <a:t> e </a:t>
            </a:r>
            <a:r>
              <a:rPr lang="en-GB" dirty="0" err="1"/>
              <a:t>emprego</a:t>
            </a:r>
            <a:r>
              <a:rPr lang="en-GB" dirty="0"/>
              <a:t> (a)</a:t>
            </a:r>
            <a:endParaRPr dirty="0"/>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Shape 870"/>
        <p:cNvGrpSpPr/>
        <p:nvPr/>
      </p:nvGrpSpPr>
      <p:grpSpPr>
        <a:xfrm>
          <a:off x="0" y="0"/>
          <a:ext cx="0" cy="0"/>
          <a:chOff x="0" y="0"/>
          <a:chExt cx="0" cy="0"/>
        </a:xfrm>
      </p:grpSpPr>
      <p:sp>
        <p:nvSpPr>
          <p:cNvPr id="871" name="Google Shape;871;p102"/>
          <p:cNvSpPr txBox="1">
            <a:spLocks noGrp="1"/>
          </p:cNvSpPr>
          <p:nvPr>
            <p:ph type="title"/>
          </p:nvPr>
        </p:nvSpPr>
        <p:spPr>
          <a:xfrm>
            <a:off x="389639" y="506412"/>
            <a:ext cx="11174400" cy="432000"/>
          </a:xfrm>
          <a:prstGeom prst="rect">
            <a:avLst/>
          </a:prstGeom>
          <a:noFill/>
          <a:ln>
            <a:noFill/>
          </a:ln>
        </p:spPr>
        <p:txBody>
          <a:bodyPr spcFirstLastPara="1" wrap="square" lIns="91425" tIns="45700" rIns="91425" bIns="45700" anchor="t" anchorCtr="0">
            <a:noAutofit/>
          </a:bodyPr>
          <a:lstStyle/>
          <a:p>
            <a:pPr marL="0" lvl="0" indent="0" algn="ctr" rtl="0">
              <a:lnSpc>
                <a:spcPct val="110000"/>
              </a:lnSpc>
              <a:spcBef>
                <a:spcPts val="0"/>
              </a:spcBef>
              <a:spcAft>
                <a:spcPts val="0"/>
              </a:spcAft>
              <a:buClr>
                <a:schemeClr val="accent1"/>
              </a:buClr>
              <a:buSzPts val="3000"/>
              <a:buFont typeface="Century Gothic"/>
              <a:buNone/>
            </a:pPr>
            <a:r>
              <a:rPr lang="en-GB" dirty="0" err="1"/>
              <a:t>Apresentação</a:t>
            </a:r>
            <a:r>
              <a:rPr lang="en-GB" dirty="0"/>
              <a:t>: Os </a:t>
            </a:r>
            <a:r>
              <a:rPr lang="en-GB" dirty="0" err="1"/>
              <a:t>artigos</a:t>
            </a:r>
            <a:r>
              <a:rPr lang="en-GB" dirty="0"/>
              <a:t> da CDPD</a:t>
            </a:r>
            <a:endParaRPr dirty="0"/>
          </a:p>
        </p:txBody>
      </p:sp>
      <p:sp>
        <p:nvSpPr>
          <p:cNvPr id="872" name="Google Shape;872;p102"/>
          <p:cNvSpPr txBox="1">
            <a:spLocks noGrp="1"/>
          </p:cNvSpPr>
          <p:nvPr>
            <p:ph type="body" idx="1"/>
          </p:nvPr>
        </p:nvSpPr>
        <p:spPr>
          <a:xfrm>
            <a:off x="505610" y="2410974"/>
            <a:ext cx="11175995" cy="2832212"/>
          </a:xfrm>
          <a:prstGeom prst="rect">
            <a:avLst/>
          </a:prstGeom>
          <a:noFill/>
          <a:ln>
            <a:noFill/>
          </a:ln>
        </p:spPr>
        <p:txBody>
          <a:bodyPr spcFirstLastPara="1" wrap="square" lIns="91425" tIns="45700" rIns="91425" bIns="45700" anchor="t" anchorCtr="0">
            <a:noAutofit/>
          </a:bodyPr>
          <a:lstStyle/>
          <a:p>
            <a:pPr marL="285750" lvl="0" indent="-285750" algn="just" rtl="0">
              <a:lnSpc>
                <a:spcPct val="100000"/>
              </a:lnSpc>
              <a:spcBef>
                <a:spcPts val="600"/>
              </a:spcBef>
              <a:spcAft>
                <a:spcPts val="0"/>
              </a:spcAft>
              <a:buSzPts val="2200"/>
              <a:buChar char="•"/>
            </a:pPr>
            <a:r>
              <a:rPr lang="en-GB" sz="2000" dirty="0"/>
              <a:t>O </a:t>
            </a:r>
            <a:r>
              <a:rPr lang="en-GB" sz="2000" dirty="0" err="1"/>
              <a:t>direito</a:t>
            </a:r>
            <a:r>
              <a:rPr lang="en-GB" sz="2000" dirty="0"/>
              <a:t> de </a:t>
            </a:r>
            <a:r>
              <a:rPr lang="en-GB" sz="2000" dirty="0" err="1"/>
              <a:t>trabalhar</a:t>
            </a:r>
            <a:r>
              <a:rPr lang="en-GB" sz="2000" dirty="0"/>
              <a:t> em </a:t>
            </a:r>
            <a:r>
              <a:rPr lang="en-GB" sz="2000" dirty="0" err="1"/>
              <a:t>igualdade</a:t>
            </a:r>
            <a:r>
              <a:rPr lang="en-GB" sz="2000" dirty="0"/>
              <a:t> de </a:t>
            </a:r>
            <a:r>
              <a:rPr lang="en-GB" sz="2000" dirty="0" err="1"/>
              <a:t>condições</a:t>
            </a:r>
            <a:r>
              <a:rPr lang="en-GB" sz="2000" dirty="0"/>
              <a:t> com </a:t>
            </a:r>
            <a:r>
              <a:rPr lang="en-GB" sz="2000" dirty="0" err="1"/>
              <a:t>os</a:t>
            </a:r>
            <a:r>
              <a:rPr lang="en-GB" sz="2000" dirty="0"/>
              <a:t> outros é </a:t>
            </a:r>
            <a:r>
              <a:rPr lang="en-GB" sz="2000" dirty="0" err="1"/>
              <a:t>frequentemente</a:t>
            </a:r>
            <a:r>
              <a:rPr lang="en-GB" sz="2000" dirty="0"/>
              <a:t> </a:t>
            </a:r>
            <a:r>
              <a:rPr lang="en-GB" sz="2000" dirty="0" err="1"/>
              <a:t>negado</a:t>
            </a:r>
            <a:r>
              <a:rPr lang="en-GB" sz="2000" dirty="0"/>
              <a:t> </a:t>
            </a:r>
            <a:r>
              <a:rPr lang="en-GB" sz="2000" dirty="0" err="1"/>
              <a:t>porque</a:t>
            </a:r>
            <a:r>
              <a:rPr lang="en-GB" sz="2000" dirty="0"/>
              <a:t> as pessoas são </a:t>
            </a:r>
            <a:r>
              <a:rPr lang="en-GB" sz="2000" dirty="0" err="1"/>
              <a:t>falsamente</a:t>
            </a:r>
            <a:r>
              <a:rPr lang="en-GB" sz="2000" dirty="0"/>
              <a:t> </a:t>
            </a:r>
            <a:r>
              <a:rPr lang="en-GB" sz="2000" dirty="0" err="1"/>
              <a:t>consideradas</a:t>
            </a:r>
            <a:r>
              <a:rPr lang="en-GB" sz="2000" dirty="0"/>
              <a:t> </a:t>
            </a:r>
            <a:r>
              <a:rPr lang="en-GB" sz="2000" dirty="0" err="1"/>
              <a:t>incapazes</a:t>
            </a:r>
            <a:r>
              <a:rPr lang="en-GB" sz="2000" dirty="0"/>
              <a:t>, </a:t>
            </a:r>
            <a:r>
              <a:rPr lang="en-GB" sz="2000" dirty="0" err="1"/>
              <a:t>pouco</a:t>
            </a:r>
            <a:r>
              <a:rPr lang="en-GB" sz="2000" dirty="0"/>
              <a:t> </a:t>
            </a:r>
            <a:r>
              <a:rPr lang="en-GB" sz="2000" dirty="0" err="1"/>
              <a:t>confiáveis</a:t>
            </a:r>
            <a:r>
              <a:rPr lang="en-GB" sz="2000" dirty="0"/>
              <a:t> ou </a:t>
            </a:r>
            <a:r>
              <a:rPr lang="en-GB" sz="2000" dirty="0" err="1"/>
              <a:t>perigosas</a:t>
            </a:r>
            <a:r>
              <a:rPr lang="en-GB" sz="2000" dirty="0"/>
              <a:t>.</a:t>
            </a:r>
            <a:endParaRPr sz="2000" dirty="0"/>
          </a:p>
          <a:p>
            <a:pPr marL="285750" lvl="0" indent="-285750" algn="just" rtl="0">
              <a:lnSpc>
                <a:spcPct val="100000"/>
              </a:lnSpc>
              <a:spcBef>
                <a:spcPts val="600"/>
              </a:spcBef>
              <a:spcAft>
                <a:spcPts val="0"/>
              </a:spcAft>
              <a:buSzPts val="2200"/>
              <a:buChar char="•"/>
            </a:pPr>
            <a:r>
              <a:rPr lang="en-GB" sz="2000" dirty="0"/>
              <a:t>Os </a:t>
            </a:r>
            <a:r>
              <a:rPr lang="en-GB" sz="2000" dirty="0" err="1"/>
              <a:t>governos</a:t>
            </a:r>
            <a:r>
              <a:rPr lang="en-GB" sz="2000" dirty="0"/>
              <a:t> </a:t>
            </a:r>
            <a:r>
              <a:rPr lang="en-GB" sz="2000" dirty="0" err="1"/>
              <a:t>devem</a:t>
            </a:r>
            <a:r>
              <a:rPr lang="en-GB" sz="2000" dirty="0"/>
              <a:t> combater esses </a:t>
            </a:r>
            <a:r>
              <a:rPr lang="en-GB" sz="2000" dirty="0" err="1"/>
              <a:t>estereótipos</a:t>
            </a:r>
            <a:r>
              <a:rPr lang="en-GB" sz="2000" dirty="0"/>
              <a:t> por </a:t>
            </a:r>
            <a:r>
              <a:rPr lang="en-GB" sz="2000" dirty="0" err="1"/>
              <a:t>meio</a:t>
            </a:r>
            <a:r>
              <a:rPr lang="en-GB" sz="2000" dirty="0"/>
              <a:t> de leis, </a:t>
            </a:r>
            <a:r>
              <a:rPr lang="en-GB" sz="2000" dirty="0" err="1"/>
              <a:t>políticas</a:t>
            </a:r>
            <a:r>
              <a:rPr lang="en-GB" sz="2000" dirty="0"/>
              <a:t> e </a:t>
            </a:r>
            <a:r>
              <a:rPr lang="en-GB" sz="2000" dirty="0" err="1"/>
              <a:t>campanhas</a:t>
            </a:r>
            <a:r>
              <a:rPr lang="en-GB" sz="2000" dirty="0"/>
              <a:t> de </a:t>
            </a:r>
            <a:r>
              <a:rPr lang="en-GB" sz="2000" dirty="0" err="1"/>
              <a:t>conscientização</a:t>
            </a:r>
            <a:r>
              <a:rPr lang="en-GB" sz="2000" dirty="0"/>
              <a:t>.</a:t>
            </a:r>
            <a:endParaRPr sz="2000" dirty="0"/>
          </a:p>
          <a:p>
            <a:pPr marL="285750" lvl="0" indent="-285750" algn="just" rtl="0">
              <a:lnSpc>
                <a:spcPct val="100000"/>
              </a:lnSpc>
              <a:spcBef>
                <a:spcPts val="600"/>
              </a:spcBef>
              <a:spcAft>
                <a:spcPts val="0"/>
              </a:spcAft>
              <a:buSzPts val="2200"/>
              <a:buChar char="•"/>
            </a:pPr>
            <a:r>
              <a:rPr lang="en-GB" sz="2000" dirty="0" err="1"/>
              <a:t>Além</a:t>
            </a:r>
            <a:r>
              <a:rPr lang="en-GB" sz="2000" dirty="0"/>
              <a:t> disso, as pessoas com </a:t>
            </a:r>
            <a:r>
              <a:rPr lang="en-GB" sz="2000" dirty="0" err="1"/>
              <a:t>deficiência</a:t>
            </a:r>
            <a:r>
              <a:rPr lang="en-GB" sz="2000" dirty="0"/>
              <a:t> </a:t>
            </a:r>
            <a:r>
              <a:rPr lang="en-GB" sz="2000" dirty="0" err="1"/>
              <a:t>podem</a:t>
            </a:r>
            <a:r>
              <a:rPr lang="en-GB" sz="2000" dirty="0"/>
              <a:t> </a:t>
            </a:r>
            <a:r>
              <a:rPr lang="en-GB" sz="2000" dirty="0" err="1"/>
              <a:t>enfrentar</a:t>
            </a:r>
            <a:r>
              <a:rPr lang="en-GB" sz="2000" dirty="0"/>
              <a:t> </a:t>
            </a:r>
            <a:r>
              <a:rPr lang="en-GB" sz="2000" dirty="0" err="1"/>
              <a:t>discriminação</a:t>
            </a:r>
            <a:r>
              <a:rPr lang="en-GB" sz="2000" dirty="0"/>
              <a:t> </a:t>
            </a:r>
            <a:r>
              <a:rPr lang="en-GB" sz="2000" dirty="0" err="1"/>
              <a:t>indireta</a:t>
            </a:r>
            <a:r>
              <a:rPr lang="en-GB" sz="2000" dirty="0"/>
              <a:t> </a:t>
            </a:r>
            <a:r>
              <a:rPr lang="en-GB" sz="2000" dirty="0" err="1"/>
              <a:t>quando</a:t>
            </a:r>
            <a:r>
              <a:rPr lang="en-GB" sz="2000" dirty="0"/>
              <a:t> as leis e </a:t>
            </a:r>
            <a:r>
              <a:rPr lang="en-GB" sz="2000" dirty="0" err="1"/>
              <a:t>práticas</a:t>
            </a:r>
            <a:r>
              <a:rPr lang="en-GB" sz="2000" dirty="0"/>
              <a:t> </a:t>
            </a:r>
            <a:r>
              <a:rPr lang="en-GB" sz="2000" dirty="0" err="1"/>
              <a:t>parecem</a:t>
            </a:r>
            <a:r>
              <a:rPr lang="en-GB" sz="2000" dirty="0"/>
              <a:t> ser </a:t>
            </a:r>
            <a:r>
              <a:rPr lang="en-GB" sz="2000" dirty="0" err="1"/>
              <a:t>neutras</a:t>
            </a:r>
            <a:r>
              <a:rPr lang="en-GB" sz="2000" dirty="0"/>
              <a:t>, mas </a:t>
            </a:r>
            <a:r>
              <a:rPr lang="en-GB" sz="2000" dirty="0" err="1"/>
              <a:t>resultam</a:t>
            </a:r>
            <a:r>
              <a:rPr lang="en-GB" sz="2000" dirty="0"/>
              <a:t> em </a:t>
            </a:r>
            <a:r>
              <a:rPr lang="en-GB" sz="2000" dirty="0" err="1"/>
              <a:t>desvantagens</a:t>
            </a:r>
            <a:r>
              <a:rPr lang="en-GB" sz="2000" dirty="0"/>
              <a:t> </a:t>
            </a:r>
            <a:r>
              <a:rPr lang="en-GB" sz="2000" dirty="0" err="1"/>
              <a:t>desproporcionais</a:t>
            </a:r>
            <a:r>
              <a:rPr lang="en-GB" sz="2000" dirty="0"/>
              <a:t> para as pessoas com </a:t>
            </a:r>
            <a:r>
              <a:rPr lang="en-GB" sz="2000" dirty="0" err="1"/>
              <a:t>deficiência</a:t>
            </a:r>
            <a:r>
              <a:rPr lang="en-GB" sz="2000" dirty="0"/>
              <a:t>. </a:t>
            </a:r>
            <a:endParaRPr sz="2000" dirty="0"/>
          </a:p>
        </p:txBody>
      </p:sp>
      <p:sp>
        <p:nvSpPr>
          <p:cNvPr id="873" name="Google Shape;873;p102"/>
          <p:cNvSpPr txBox="1">
            <a:spLocks noGrp="1"/>
          </p:cNvSpPr>
          <p:nvPr>
            <p:ph type="body" idx="2"/>
          </p:nvPr>
        </p:nvSpPr>
        <p:spPr>
          <a:xfrm>
            <a:off x="507205" y="1494693"/>
            <a:ext cx="11174400" cy="360000"/>
          </a:xfrm>
          <a:prstGeom prst="rect">
            <a:avLst/>
          </a:prstGeom>
          <a:noFill/>
          <a:ln>
            <a:noFill/>
          </a:ln>
        </p:spPr>
        <p:txBody>
          <a:bodyPr spcFirstLastPara="1" wrap="square" lIns="0" tIns="0" rIns="0" bIns="0" anchor="b" anchorCtr="0">
            <a:noAutofit/>
          </a:bodyPr>
          <a:lstStyle/>
          <a:p>
            <a:pPr marL="285750" lvl="0" indent="-285750" algn="l" rtl="0">
              <a:lnSpc>
                <a:spcPct val="150000"/>
              </a:lnSpc>
              <a:spcBef>
                <a:spcPts val="0"/>
              </a:spcBef>
              <a:spcAft>
                <a:spcPts val="0"/>
              </a:spcAft>
              <a:buSzPts val="2200"/>
              <a:buNone/>
            </a:pPr>
            <a:r>
              <a:rPr lang="en-GB" dirty="0" err="1"/>
              <a:t>Artigo</a:t>
            </a:r>
            <a:r>
              <a:rPr lang="en-GB" dirty="0"/>
              <a:t> 27 – </a:t>
            </a:r>
            <a:r>
              <a:rPr lang="en-GB" dirty="0" err="1"/>
              <a:t>Trabalho</a:t>
            </a:r>
            <a:r>
              <a:rPr lang="en-GB" dirty="0"/>
              <a:t> e </a:t>
            </a:r>
            <a:r>
              <a:rPr lang="en-GB" dirty="0" err="1"/>
              <a:t>emprego</a:t>
            </a:r>
            <a:r>
              <a:rPr lang="en-GB" dirty="0"/>
              <a:t> (b)</a:t>
            </a:r>
            <a:endParaRPr dirty="0"/>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Shape 878"/>
        <p:cNvGrpSpPr/>
        <p:nvPr/>
      </p:nvGrpSpPr>
      <p:grpSpPr>
        <a:xfrm>
          <a:off x="0" y="0"/>
          <a:ext cx="0" cy="0"/>
          <a:chOff x="0" y="0"/>
          <a:chExt cx="0" cy="0"/>
        </a:xfrm>
      </p:grpSpPr>
      <p:sp>
        <p:nvSpPr>
          <p:cNvPr id="879" name="Google Shape;879;p103"/>
          <p:cNvSpPr txBox="1">
            <a:spLocks noGrp="1"/>
          </p:cNvSpPr>
          <p:nvPr>
            <p:ph type="title"/>
          </p:nvPr>
        </p:nvSpPr>
        <p:spPr>
          <a:xfrm>
            <a:off x="389639" y="506412"/>
            <a:ext cx="11291968" cy="432000"/>
          </a:xfrm>
          <a:prstGeom prst="rect">
            <a:avLst/>
          </a:prstGeom>
          <a:noFill/>
          <a:ln>
            <a:noFill/>
          </a:ln>
        </p:spPr>
        <p:txBody>
          <a:bodyPr spcFirstLastPara="1" wrap="square" lIns="91425" tIns="45700" rIns="91425" bIns="45700" anchor="t" anchorCtr="0">
            <a:noAutofit/>
          </a:bodyPr>
          <a:lstStyle/>
          <a:p>
            <a:pPr marL="0" lvl="0" indent="0" algn="ctr" rtl="0">
              <a:lnSpc>
                <a:spcPct val="110000"/>
              </a:lnSpc>
              <a:spcBef>
                <a:spcPts val="0"/>
              </a:spcBef>
              <a:spcAft>
                <a:spcPts val="0"/>
              </a:spcAft>
              <a:buClr>
                <a:schemeClr val="accent1"/>
              </a:buClr>
              <a:buSzPts val="3000"/>
              <a:buFont typeface="Century Gothic"/>
              <a:buNone/>
            </a:pPr>
            <a:r>
              <a:rPr lang="en-GB" dirty="0" err="1"/>
              <a:t>Apresentação</a:t>
            </a:r>
            <a:r>
              <a:rPr lang="en-GB" dirty="0"/>
              <a:t>: Os </a:t>
            </a:r>
            <a:r>
              <a:rPr lang="en-GB" dirty="0" err="1"/>
              <a:t>artigos</a:t>
            </a:r>
            <a:r>
              <a:rPr lang="en-GB" dirty="0"/>
              <a:t> da CDPD</a:t>
            </a:r>
            <a:endParaRPr dirty="0"/>
          </a:p>
        </p:txBody>
      </p:sp>
      <p:sp>
        <p:nvSpPr>
          <p:cNvPr id="880" name="Google Shape;880;p103"/>
          <p:cNvSpPr txBox="1">
            <a:spLocks noGrp="1"/>
          </p:cNvSpPr>
          <p:nvPr>
            <p:ph type="body" idx="1"/>
          </p:nvPr>
        </p:nvSpPr>
        <p:spPr>
          <a:xfrm>
            <a:off x="507207" y="2584394"/>
            <a:ext cx="11175995" cy="1689212"/>
          </a:xfrm>
          <a:prstGeom prst="rect">
            <a:avLst/>
          </a:prstGeom>
          <a:noFill/>
          <a:ln>
            <a:noFill/>
          </a:ln>
        </p:spPr>
        <p:txBody>
          <a:bodyPr spcFirstLastPara="1" wrap="square" lIns="91425" tIns="45700" rIns="91425" bIns="45700" anchor="t" anchorCtr="0">
            <a:noAutofit/>
          </a:bodyPr>
          <a:lstStyle/>
          <a:p>
            <a:pPr marL="285750" lvl="0" indent="-285750" algn="just" rtl="0">
              <a:lnSpc>
                <a:spcPct val="100000"/>
              </a:lnSpc>
              <a:spcBef>
                <a:spcPts val="0"/>
              </a:spcBef>
              <a:spcAft>
                <a:spcPts val="0"/>
              </a:spcAft>
              <a:buSzPts val="2200"/>
              <a:buChar char="•"/>
            </a:pPr>
            <a:r>
              <a:rPr lang="en-GB" sz="2000" dirty="0"/>
              <a:t>Kate Swaffer (2019) Kate Swaffer - Dementia, Disability &amp; Rights </a:t>
            </a:r>
            <a:r>
              <a:rPr lang="en-GB" sz="2000" u="sng" dirty="0">
                <a:solidFill>
                  <a:schemeClr val="hlink"/>
                </a:solidFill>
                <a:hlinkClick r:id="rId3"/>
              </a:rPr>
              <a:t>https://www.youtube.com/watch?v=9USeDHQCKoA&amp;feature=youtu.be</a:t>
            </a:r>
            <a:r>
              <a:rPr lang="en-GB" sz="2000" dirty="0"/>
              <a:t> (1:43 minutos): (</a:t>
            </a:r>
            <a:r>
              <a:rPr lang="en-GB" sz="2000" dirty="0" err="1"/>
              <a:t>acesso</a:t>
            </a:r>
            <a:r>
              <a:rPr lang="en-GB" sz="2000" dirty="0"/>
              <a:t> em 4 de </a:t>
            </a:r>
            <a:r>
              <a:rPr lang="en-GB" sz="2000" dirty="0" err="1"/>
              <a:t>abril</a:t>
            </a:r>
            <a:r>
              <a:rPr lang="en-GB" sz="2000" dirty="0"/>
              <a:t> de 2019).  </a:t>
            </a:r>
            <a:endParaRPr sz="2000" dirty="0"/>
          </a:p>
          <a:p>
            <a:pPr marL="285750" lvl="0" indent="-285750" algn="just" rtl="0">
              <a:lnSpc>
                <a:spcPct val="100000"/>
              </a:lnSpc>
              <a:spcBef>
                <a:spcPts val="1200"/>
              </a:spcBef>
              <a:spcAft>
                <a:spcPts val="0"/>
              </a:spcAft>
              <a:buSzPts val="2200"/>
              <a:buChar char="•"/>
            </a:pPr>
            <a:r>
              <a:rPr lang="en-GB" sz="2000" dirty="0"/>
              <a:t>Working together. </a:t>
            </a:r>
            <a:r>
              <a:rPr lang="en-GB" sz="2000" dirty="0" err="1"/>
              <a:t>Ivymount</a:t>
            </a:r>
            <a:r>
              <a:rPr lang="en-GB" sz="2000" dirty="0"/>
              <a:t> School and PAHO. PAHO TV. </a:t>
            </a:r>
            <a:r>
              <a:rPr lang="en-GB" sz="2000" u="sng" dirty="0">
                <a:solidFill>
                  <a:schemeClr val="hlink"/>
                </a:solidFill>
                <a:hlinkClick r:id="rId4"/>
              </a:rPr>
              <a:t>https://youtu.be/WkNNhPnSCi8</a:t>
            </a:r>
            <a:r>
              <a:rPr lang="en-GB" sz="2000" dirty="0"/>
              <a:t> </a:t>
            </a:r>
            <a:endParaRPr sz="2000" dirty="0"/>
          </a:p>
          <a:p>
            <a:pPr marL="285750" lvl="0" indent="-146050" algn="l" rtl="0">
              <a:lnSpc>
                <a:spcPct val="100000"/>
              </a:lnSpc>
              <a:spcBef>
                <a:spcPts val="1200"/>
              </a:spcBef>
              <a:spcAft>
                <a:spcPts val="0"/>
              </a:spcAft>
              <a:buSzPts val="2200"/>
              <a:buNone/>
            </a:pPr>
            <a:endParaRPr dirty="0"/>
          </a:p>
        </p:txBody>
      </p:sp>
      <p:sp>
        <p:nvSpPr>
          <p:cNvPr id="881" name="Google Shape;881;p103"/>
          <p:cNvSpPr txBox="1">
            <a:spLocks noGrp="1"/>
          </p:cNvSpPr>
          <p:nvPr>
            <p:ph type="body" idx="2"/>
          </p:nvPr>
        </p:nvSpPr>
        <p:spPr>
          <a:xfrm>
            <a:off x="448423" y="1581403"/>
            <a:ext cx="11174400" cy="360000"/>
          </a:xfrm>
          <a:prstGeom prst="rect">
            <a:avLst/>
          </a:prstGeom>
          <a:noFill/>
          <a:ln>
            <a:noFill/>
          </a:ln>
        </p:spPr>
        <p:txBody>
          <a:bodyPr spcFirstLastPara="1" wrap="square" lIns="0" tIns="0" rIns="0" bIns="0" anchor="b" anchorCtr="0">
            <a:noAutofit/>
          </a:bodyPr>
          <a:lstStyle/>
          <a:p>
            <a:pPr marL="285750" lvl="0" indent="-285750" algn="l" rtl="0">
              <a:lnSpc>
                <a:spcPct val="150000"/>
              </a:lnSpc>
              <a:spcBef>
                <a:spcPts val="0"/>
              </a:spcBef>
              <a:spcAft>
                <a:spcPts val="0"/>
              </a:spcAft>
              <a:buSzPts val="2200"/>
              <a:buNone/>
            </a:pPr>
            <a:r>
              <a:rPr lang="en-GB" dirty="0" err="1"/>
              <a:t>Artigo</a:t>
            </a:r>
            <a:r>
              <a:rPr lang="en-GB" dirty="0"/>
              <a:t> 27 – </a:t>
            </a:r>
            <a:r>
              <a:rPr lang="en-GB" dirty="0" err="1"/>
              <a:t>Trabalho</a:t>
            </a:r>
            <a:r>
              <a:rPr lang="en-GB" dirty="0"/>
              <a:t> e </a:t>
            </a:r>
            <a:r>
              <a:rPr lang="en-GB" dirty="0" err="1"/>
              <a:t>emprego</a:t>
            </a:r>
            <a:r>
              <a:rPr lang="en-GB" dirty="0"/>
              <a:t> (c)</a:t>
            </a:r>
            <a:endParaRPr dirty="0"/>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Shape 886"/>
        <p:cNvGrpSpPr/>
        <p:nvPr/>
      </p:nvGrpSpPr>
      <p:grpSpPr>
        <a:xfrm>
          <a:off x="0" y="0"/>
          <a:ext cx="0" cy="0"/>
          <a:chOff x="0" y="0"/>
          <a:chExt cx="0" cy="0"/>
        </a:xfrm>
      </p:grpSpPr>
      <p:sp>
        <p:nvSpPr>
          <p:cNvPr id="887" name="Google Shape;887;p104"/>
          <p:cNvSpPr txBox="1">
            <a:spLocks noGrp="1"/>
          </p:cNvSpPr>
          <p:nvPr>
            <p:ph type="title"/>
          </p:nvPr>
        </p:nvSpPr>
        <p:spPr>
          <a:xfrm>
            <a:off x="389639" y="506412"/>
            <a:ext cx="11479976" cy="432000"/>
          </a:xfrm>
          <a:prstGeom prst="rect">
            <a:avLst/>
          </a:prstGeom>
          <a:noFill/>
          <a:ln>
            <a:noFill/>
          </a:ln>
        </p:spPr>
        <p:txBody>
          <a:bodyPr spcFirstLastPara="1" wrap="square" lIns="91425" tIns="45700" rIns="91425" bIns="45700" anchor="t" anchorCtr="0">
            <a:noAutofit/>
          </a:bodyPr>
          <a:lstStyle/>
          <a:p>
            <a:pPr marL="0" lvl="0" indent="0" algn="ctr" rtl="0">
              <a:lnSpc>
                <a:spcPct val="110000"/>
              </a:lnSpc>
              <a:spcBef>
                <a:spcPts val="0"/>
              </a:spcBef>
              <a:spcAft>
                <a:spcPts val="0"/>
              </a:spcAft>
              <a:buClr>
                <a:schemeClr val="accent1"/>
              </a:buClr>
              <a:buSzPts val="3000"/>
              <a:buFont typeface="Century Gothic"/>
              <a:buNone/>
            </a:pPr>
            <a:r>
              <a:rPr lang="en-GB" dirty="0" err="1"/>
              <a:t>Apresentação</a:t>
            </a:r>
            <a:r>
              <a:rPr lang="en-GB" dirty="0"/>
              <a:t>: Os </a:t>
            </a:r>
            <a:r>
              <a:rPr lang="en-GB" dirty="0" err="1"/>
              <a:t>artigos</a:t>
            </a:r>
            <a:r>
              <a:rPr lang="en-GB" dirty="0"/>
              <a:t> da CDPD</a:t>
            </a:r>
            <a:endParaRPr dirty="0"/>
          </a:p>
        </p:txBody>
      </p:sp>
      <p:sp>
        <p:nvSpPr>
          <p:cNvPr id="888" name="Google Shape;888;p104"/>
          <p:cNvSpPr txBox="1">
            <a:spLocks noGrp="1"/>
          </p:cNvSpPr>
          <p:nvPr>
            <p:ph type="body" idx="1"/>
          </p:nvPr>
        </p:nvSpPr>
        <p:spPr>
          <a:xfrm>
            <a:off x="508002" y="2206264"/>
            <a:ext cx="11175995" cy="3060812"/>
          </a:xfrm>
          <a:prstGeom prst="rect">
            <a:avLst/>
          </a:prstGeom>
          <a:noFill/>
          <a:ln>
            <a:noFill/>
          </a:ln>
        </p:spPr>
        <p:txBody>
          <a:bodyPr spcFirstLastPara="1" wrap="square" lIns="91425" tIns="45700" rIns="91425" bIns="45700" anchor="t" anchorCtr="0">
            <a:noAutofit/>
          </a:bodyPr>
          <a:lstStyle/>
          <a:p>
            <a:pPr marL="285750" lvl="0" indent="-285750" algn="just" rtl="0">
              <a:lnSpc>
                <a:spcPct val="100000"/>
              </a:lnSpc>
              <a:spcBef>
                <a:spcPts val="600"/>
              </a:spcBef>
              <a:spcAft>
                <a:spcPts val="0"/>
              </a:spcAft>
              <a:buSzPts val="2200"/>
              <a:buChar char="•"/>
            </a:pPr>
            <a:r>
              <a:rPr lang="en-GB" sz="2000" dirty="0" err="1"/>
              <a:t>Muitas</a:t>
            </a:r>
            <a:r>
              <a:rPr lang="en-GB" sz="2000" dirty="0"/>
              <a:t> pessoas </a:t>
            </a:r>
            <a:r>
              <a:rPr lang="en-GB" sz="2000" dirty="0" err="1"/>
              <a:t>não</a:t>
            </a:r>
            <a:r>
              <a:rPr lang="en-GB" sz="2000" dirty="0"/>
              <a:t> </a:t>
            </a:r>
            <a:r>
              <a:rPr lang="en-GB" sz="2000" dirty="0" err="1"/>
              <a:t>têm</a:t>
            </a:r>
            <a:r>
              <a:rPr lang="en-GB" sz="2000" dirty="0"/>
              <a:t> </a:t>
            </a:r>
            <a:r>
              <a:rPr lang="en-GB" sz="2000" dirty="0" err="1"/>
              <a:t>acesso</a:t>
            </a:r>
            <a:r>
              <a:rPr lang="en-GB" sz="2000" dirty="0"/>
              <a:t> a </a:t>
            </a:r>
            <a:r>
              <a:rPr lang="en-GB" sz="2000" dirty="0" err="1"/>
              <a:t>padrões</a:t>
            </a:r>
            <a:r>
              <a:rPr lang="en-GB" sz="2000" dirty="0"/>
              <a:t> de vida </a:t>
            </a:r>
            <a:r>
              <a:rPr lang="en-GB" sz="2000" dirty="0" err="1"/>
              <a:t>adequados</a:t>
            </a:r>
            <a:r>
              <a:rPr lang="en-GB" sz="2000" dirty="0"/>
              <a:t>. </a:t>
            </a:r>
            <a:endParaRPr sz="2000" dirty="0"/>
          </a:p>
          <a:p>
            <a:pPr marL="285750" lvl="0" indent="-285750" algn="just" rtl="0">
              <a:lnSpc>
                <a:spcPct val="100000"/>
              </a:lnSpc>
              <a:spcBef>
                <a:spcPts val="600"/>
              </a:spcBef>
              <a:spcAft>
                <a:spcPts val="0"/>
              </a:spcAft>
              <a:buSzPts val="2200"/>
              <a:buChar char="•"/>
            </a:pPr>
            <a:r>
              <a:rPr lang="en-GB" sz="2000" dirty="0"/>
              <a:t>As </a:t>
            </a:r>
            <a:r>
              <a:rPr lang="en-GB" sz="2000" dirty="0" err="1"/>
              <a:t>condições</a:t>
            </a:r>
            <a:r>
              <a:rPr lang="en-GB" sz="2000" dirty="0"/>
              <a:t> de vida </a:t>
            </a:r>
            <a:r>
              <a:rPr lang="en-GB" sz="2000" dirty="0" err="1"/>
              <a:t>podem</a:t>
            </a:r>
            <a:r>
              <a:rPr lang="en-GB" sz="2000" dirty="0"/>
              <a:t> </a:t>
            </a:r>
            <a:r>
              <a:rPr lang="en-GB" sz="2000" dirty="0" err="1"/>
              <a:t>equivaler</a:t>
            </a:r>
            <a:r>
              <a:rPr lang="en-GB" sz="2000" dirty="0"/>
              <a:t> a </a:t>
            </a:r>
            <a:r>
              <a:rPr lang="en-GB" sz="2000" dirty="0" err="1"/>
              <a:t>tratamento</a:t>
            </a:r>
            <a:r>
              <a:rPr lang="en-GB" sz="2000" dirty="0"/>
              <a:t> </a:t>
            </a:r>
            <a:r>
              <a:rPr lang="en-GB" sz="2000" dirty="0" err="1"/>
              <a:t>desumano</a:t>
            </a:r>
            <a:r>
              <a:rPr lang="en-GB" sz="2000" dirty="0"/>
              <a:t> e </a:t>
            </a:r>
            <a:r>
              <a:rPr lang="en-GB" sz="2000" dirty="0" err="1"/>
              <a:t>degradante</a:t>
            </a:r>
            <a:r>
              <a:rPr lang="en-GB" sz="2000" dirty="0"/>
              <a:t>.</a:t>
            </a:r>
            <a:endParaRPr sz="2000" dirty="0"/>
          </a:p>
          <a:p>
            <a:pPr marL="285750" lvl="0" indent="-285750" algn="just" rtl="0">
              <a:lnSpc>
                <a:spcPct val="100000"/>
              </a:lnSpc>
              <a:spcBef>
                <a:spcPts val="600"/>
              </a:spcBef>
              <a:spcAft>
                <a:spcPts val="0"/>
              </a:spcAft>
              <a:buSzPts val="2200"/>
              <a:buChar char="•"/>
            </a:pPr>
            <a:r>
              <a:rPr lang="en-GB" sz="2000" dirty="0"/>
              <a:t>As pessoas com </a:t>
            </a:r>
            <a:r>
              <a:rPr lang="en-GB" sz="2000" dirty="0" err="1"/>
              <a:t>deficiência</a:t>
            </a:r>
            <a:r>
              <a:rPr lang="en-GB" sz="2000" dirty="0"/>
              <a:t> são </a:t>
            </a:r>
            <a:r>
              <a:rPr lang="en-GB" sz="2000" dirty="0" err="1"/>
              <a:t>ainda</a:t>
            </a:r>
            <a:r>
              <a:rPr lang="en-GB" sz="2000" dirty="0"/>
              <a:t> </a:t>
            </a:r>
            <a:r>
              <a:rPr lang="en-GB" sz="2000" dirty="0" err="1"/>
              <a:t>mais</a:t>
            </a:r>
            <a:r>
              <a:rPr lang="en-GB" sz="2000" dirty="0"/>
              <a:t> </a:t>
            </a:r>
            <a:r>
              <a:rPr lang="en-GB" sz="2000" dirty="0" err="1"/>
              <a:t>vulneráveis</a:t>
            </a:r>
            <a:r>
              <a:rPr lang="en-GB" sz="2000" dirty="0"/>
              <a:t> à </a:t>
            </a:r>
            <a:r>
              <a:rPr lang="en-GB" sz="2000" dirty="0" err="1"/>
              <a:t>pobreza</a:t>
            </a:r>
            <a:r>
              <a:rPr lang="en-GB" sz="2000" dirty="0"/>
              <a:t> e à </a:t>
            </a:r>
            <a:r>
              <a:rPr lang="en-GB" sz="2000" dirty="0" err="1"/>
              <a:t>falta</a:t>
            </a:r>
            <a:r>
              <a:rPr lang="en-GB" sz="2000" dirty="0"/>
              <a:t> de </a:t>
            </a:r>
            <a:r>
              <a:rPr lang="en-GB" sz="2000" dirty="0" err="1"/>
              <a:t>moradia</a:t>
            </a:r>
            <a:r>
              <a:rPr lang="en-GB" sz="2000" dirty="0"/>
              <a:t>. </a:t>
            </a:r>
            <a:endParaRPr sz="2000" dirty="0"/>
          </a:p>
          <a:p>
            <a:pPr marL="285750" lvl="0" indent="-285750" algn="just" rtl="0">
              <a:lnSpc>
                <a:spcPct val="100000"/>
              </a:lnSpc>
              <a:spcBef>
                <a:spcPts val="600"/>
              </a:spcBef>
              <a:spcAft>
                <a:spcPts val="0"/>
              </a:spcAft>
              <a:buSzPts val="2200"/>
              <a:buChar char="•"/>
            </a:pPr>
            <a:r>
              <a:rPr lang="en-GB" sz="2000" dirty="0"/>
              <a:t>O </a:t>
            </a:r>
            <a:r>
              <a:rPr lang="en-GB" sz="2000" dirty="0" err="1"/>
              <a:t>artigo</a:t>
            </a:r>
            <a:r>
              <a:rPr lang="en-GB" sz="2000" dirty="0"/>
              <a:t> 28 </a:t>
            </a:r>
            <a:r>
              <a:rPr lang="en-GB" sz="2000" dirty="0" err="1"/>
              <a:t>reconhece</a:t>
            </a:r>
            <a:r>
              <a:rPr lang="en-GB" sz="2000" dirty="0"/>
              <a:t> o </a:t>
            </a:r>
            <a:r>
              <a:rPr lang="en-GB" sz="2000" dirty="0" err="1"/>
              <a:t>direito</a:t>
            </a:r>
            <a:r>
              <a:rPr lang="en-GB" sz="2000" dirty="0"/>
              <a:t> das pessoas com </a:t>
            </a:r>
            <a:r>
              <a:rPr lang="en-GB" sz="2000" dirty="0" err="1"/>
              <a:t>deficiência</a:t>
            </a:r>
            <a:r>
              <a:rPr lang="en-GB" sz="2000" dirty="0"/>
              <a:t> e de suas </a:t>
            </a:r>
            <a:r>
              <a:rPr lang="en-GB" sz="2000" dirty="0" err="1"/>
              <a:t>famílias</a:t>
            </a:r>
            <a:r>
              <a:rPr lang="en-GB" sz="2000" dirty="0"/>
              <a:t> à </a:t>
            </a:r>
            <a:r>
              <a:rPr lang="en-GB" sz="2000" dirty="0" err="1"/>
              <a:t>proteção</a:t>
            </a:r>
            <a:r>
              <a:rPr lang="en-GB" sz="2000" dirty="0"/>
              <a:t> social sem </a:t>
            </a:r>
            <a:r>
              <a:rPr lang="en-GB" sz="2000" dirty="0" err="1"/>
              <a:t>discriminação</a:t>
            </a:r>
            <a:r>
              <a:rPr lang="en-GB" sz="2000" dirty="0"/>
              <a:t>. </a:t>
            </a:r>
            <a:endParaRPr sz="2000" dirty="0"/>
          </a:p>
          <a:p>
            <a:pPr marL="285750" lvl="0" indent="-285750" algn="just" rtl="0">
              <a:lnSpc>
                <a:spcPct val="100000"/>
              </a:lnSpc>
              <a:spcBef>
                <a:spcPts val="600"/>
              </a:spcBef>
              <a:spcAft>
                <a:spcPts val="0"/>
              </a:spcAft>
              <a:buSzPts val="2200"/>
              <a:buChar char="•"/>
            </a:pPr>
            <a:r>
              <a:rPr lang="en-GB" sz="2000" dirty="0"/>
              <a:t>É </a:t>
            </a:r>
            <a:r>
              <a:rPr lang="en-GB" sz="2000" dirty="0" err="1"/>
              <a:t>necessário</a:t>
            </a:r>
            <a:r>
              <a:rPr lang="en-GB" sz="2000" dirty="0"/>
              <a:t> </a:t>
            </a:r>
            <a:r>
              <a:rPr lang="en-GB" sz="2000" dirty="0" err="1"/>
              <a:t>garantir</a:t>
            </a:r>
            <a:r>
              <a:rPr lang="en-GB" sz="2000" dirty="0"/>
              <a:t> o </a:t>
            </a:r>
            <a:r>
              <a:rPr lang="en-GB" sz="2000" dirty="0" err="1"/>
              <a:t>acesso</a:t>
            </a:r>
            <a:r>
              <a:rPr lang="en-GB" sz="2000" dirty="0"/>
              <a:t> à </a:t>
            </a:r>
            <a:r>
              <a:rPr lang="en-GB" sz="2000" dirty="0" err="1"/>
              <a:t>proteção</a:t>
            </a:r>
            <a:r>
              <a:rPr lang="en-GB" sz="2000" dirty="0"/>
              <a:t> social e </a:t>
            </a:r>
            <a:r>
              <a:rPr lang="en-GB" sz="2000" dirty="0" err="1"/>
              <a:t>aos</a:t>
            </a:r>
            <a:r>
              <a:rPr lang="en-GB" sz="2000" dirty="0"/>
              <a:t> </a:t>
            </a:r>
            <a:r>
              <a:rPr lang="en-GB" sz="2000" dirty="0" err="1"/>
              <a:t>programas</a:t>
            </a:r>
            <a:r>
              <a:rPr lang="en-GB" sz="2000" dirty="0"/>
              <a:t> de </a:t>
            </a:r>
            <a:r>
              <a:rPr lang="en-GB" sz="2000" dirty="0" err="1"/>
              <a:t>redução</a:t>
            </a:r>
            <a:r>
              <a:rPr lang="en-GB" sz="2000" dirty="0"/>
              <a:t> da </a:t>
            </a:r>
            <a:r>
              <a:rPr lang="en-GB" sz="2000" dirty="0" err="1"/>
              <a:t>pobreza</a:t>
            </a:r>
            <a:r>
              <a:rPr lang="en-GB" sz="2000" dirty="0"/>
              <a:t> para </a:t>
            </a:r>
            <a:r>
              <a:rPr lang="en-GB" sz="2000" dirty="0" err="1"/>
              <a:t>todos</a:t>
            </a:r>
            <a:r>
              <a:rPr lang="en-GB" sz="2000" dirty="0"/>
              <a:t>, </a:t>
            </a:r>
            <a:r>
              <a:rPr lang="en-GB" sz="2000" dirty="0" err="1"/>
              <a:t>especialmente</a:t>
            </a:r>
            <a:r>
              <a:rPr lang="en-GB" sz="2000" dirty="0"/>
              <a:t> para </a:t>
            </a:r>
            <a:r>
              <a:rPr lang="en-GB" sz="2000" dirty="0" err="1"/>
              <a:t>grupos</a:t>
            </a:r>
            <a:r>
              <a:rPr lang="en-GB" sz="2000" dirty="0"/>
              <a:t>/</a:t>
            </a:r>
            <a:r>
              <a:rPr lang="en-GB" sz="2000" dirty="0" err="1"/>
              <a:t>segmentos</a:t>
            </a:r>
            <a:r>
              <a:rPr lang="en-GB" sz="2000" dirty="0"/>
              <a:t> da </a:t>
            </a:r>
            <a:r>
              <a:rPr lang="en-GB" sz="2000" dirty="0" err="1"/>
              <a:t>população</a:t>
            </a:r>
            <a:r>
              <a:rPr lang="en-GB" sz="2000" dirty="0"/>
              <a:t> </a:t>
            </a:r>
            <a:r>
              <a:rPr lang="en-GB" sz="2000" dirty="0" err="1"/>
              <a:t>vulneráveis</a:t>
            </a:r>
            <a:r>
              <a:rPr lang="en-GB" dirty="0"/>
              <a:t>.</a:t>
            </a:r>
            <a:endParaRPr dirty="0"/>
          </a:p>
        </p:txBody>
      </p:sp>
      <p:sp>
        <p:nvSpPr>
          <p:cNvPr id="889" name="Google Shape;889;p104"/>
          <p:cNvSpPr txBox="1">
            <a:spLocks noGrp="1"/>
          </p:cNvSpPr>
          <p:nvPr>
            <p:ph type="body" idx="2"/>
          </p:nvPr>
        </p:nvSpPr>
        <p:spPr>
          <a:xfrm>
            <a:off x="509597" y="1392338"/>
            <a:ext cx="11174400" cy="360000"/>
          </a:xfrm>
          <a:prstGeom prst="rect">
            <a:avLst/>
          </a:prstGeom>
          <a:noFill/>
          <a:ln>
            <a:noFill/>
          </a:ln>
        </p:spPr>
        <p:txBody>
          <a:bodyPr spcFirstLastPara="1" wrap="square" lIns="0" tIns="0" rIns="0" bIns="0" anchor="b" anchorCtr="0">
            <a:noAutofit/>
          </a:bodyPr>
          <a:lstStyle/>
          <a:p>
            <a:pPr marL="285750" lvl="0" indent="-285750" algn="l" rtl="0">
              <a:lnSpc>
                <a:spcPct val="150000"/>
              </a:lnSpc>
              <a:spcBef>
                <a:spcPts val="0"/>
              </a:spcBef>
              <a:spcAft>
                <a:spcPts val="0"/>
              </a:spcAft>
              <a:buSzPts val="2200"/>
              <a:buNone/>
            </a:pPr>
            <a:r>
              <a:rPr lang="en-GB" dirty="0" err="1"/>
              <a:t>Artigo</a:t>
            </a:r>
            <a:r>
              <a:rPr lang="en-GB" dirty="0"/>
              <a:t> 28: Padrão de vida e </a:t>
            </a:r>
            <a:r>
              <a:rPr lang="en-GB" dirty="0" err="1"/>
              <a:t>proteção</a:t>
            </a:r>
            <a:r>
              <a:rPr lang="en-GB" dirty="0"/>
              <a:t> social </a:t>
            </a:r>
            <a:r>
              <a:rPr lang="en-GB" dirty="0" err="1"/>
              <a:t>adequados</a:t>
            </a:r>
            <a:r>
              <a:rPr lang="en-GB" dirty="0"/>
              <a:t> (a)</a:t>
            </a:r>
            <a:endParaRPr dirty="0"/>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Shape 894"/>
        <p:cNvGrpSpPr/>
        <p:nvPr/>
      </p:nvGrpSpPr>
      <p:grpSpPr>
        <a:xfrm>
          <a:off x="0" y="0"/>
          <a:ext cx="0" cy="0"/>
          <a:chOff x="0" y="0"/>
          <a:chExt cx="0" cy="0"/>
        </a:xfrm>
      </p:grpSpPr>
      <p:sp>
        <p:nvSpPr>
          <p:cNvPr id="895" name="Google Shape;895;p105"/>
          <p:cNvSpPr txBox="1">
            <a:spLocks noGrp="1"/>
          </p:cNvSpPr>
          <p:nvPr>
            <p:ph type="title"/>
          </p:nvPr>
        </p:nvSpPr>
        <p:spPr>
          <a:xfrm>
            <a:off x="389638" y="506412"/>
            <a:ext cx="11293561" cy="432000"/>
          </a:xfrm>
          <a:prstGeom prst="rect">
            <a:avLst/>
          </a:prstGeom>
          <a:noFill/>
          <a:ln>
            <a:noFill/>
          </a:ln>
        </p:spPr>
        <p:txBody>
          <a:bodyPr spcFirstLastPara="1" wrap="square" lIns="91425" tIns="45700" rIns="91425" bIns="45700" anchor="t" anchorCtr="0">
            <a:noAutofit/>
          </a:bodyPr>
          <a:lstStyle/>
          <a:p>
            <a:pPr marL="0" lvl="0" indent="0" algn="ctr" rtl="0">
              <a:lnSpc>
                <a:spcPct val="110000"/>
              </a:lnSpc>
              <a:spcBef>
                <a:spcPts val="0"/>
              </a:spcBef>
              <a:spcAft>
                <a:spcPts val="0"/>
              </a:spcAft>
              <a:buClr>
                <a:schemeClr val="accent1"/>
              </a:buClr>
              <a:buSzPts val="3000"/>
              <a:buFont typeface="Century Gothic"/>
              <a:buNone/>
            </a:pPr>
            <a:r>
              <a:rPr lang="en-GB" dirty="0" err="1"/>
              <a:t>Apresentação</a:t>
            </a:r>
            <a:r>
              <a:rPr lang="en-GB" dirty="0"/>
              <a:t>: Os </a:t>
            </a:r>
            <a:r>
              <a:rPr lang="en-GB" dirty="0" err="1"/>
              <a:t>artigos</a:t>
            </a:r>
            <a:r>
              <a:rPr lang="en-GB" dirty="0"/>
              <a:t> da CDPD</a:t>
            </a:r>
            <a:endParaRPr dirty="0"/>
          </a:p>
        </p:txBody>
      </p:sp>
      <p:sp>
        <p:nvSpPr>
          <p:cNvPr id="896" name="Google Shape;896;p105"/>
          <p:cNvSpPr txBox="1">
            <a:spLocks noGrp="1"/>
          </p:cNvSpPr>
          <p:nvPr>
            <p:ph type="body" idx="1"/>
          </p:nvPr>
        </p:nvSpPr>
        <p:spPr>
          <a:xfrm>
            <a:off x="987669" y="1957621"/>
            <a:ext cx="10695530" cy="3968391"/>
          </a:xfrm>
          <a:prstGeom prst="rect">
            <a:avLst/>
          </a:prstGeom>
          <a:noFill/>
          <a:ln>
            <a:noFill/>
          </a:ln>
        </p:spPr>
        <p:txBody>
          <a:bodyPr spcFirstLastPara="1" wrap="square" lIns="91425" tIns="45700" rIns="91425" bIns="45700" anchor="t" anchorCtr="0">
            <a:noAutofit/>
          </a:bodyPr>
          <a:lstStyle/>
          <a:p>
            <a:pPr marL="285750" lvl="0" indent="-285750" algn="just" rtl="0">
              <a:lnSpc>
                <a:spcPct val="100000"/>
              </a:lnSpc>
              <a:spcBef>
                <a:spcPts val="600"/>
              </a:spcBef>
              <a:spcAft>
                <a:spcPts val="0"/>
              </a:spcAft>
              <a:buSzPts val="2200"/>
              <a:buChar char="•"/>
            </a:pPr>
            <a:r>
              <a:rPr lang="en-GB" sz="2000" dirty="0"/>
              <a:t>Os </a:t>
            </a:r>
            <a:r>
              <a:rPr lang="en-GB" sz="2000" dirty="0" err="1"/>
              <a:t>governos</a:t>
            </a:r>
            <a:r>
              <a:rPr lang="en-GB" sz="2000" dirty="0"/>
              <a:t> </a:t>
            </a:r>
            <a:r>
              <a:rPr lang="en-GB" sz="2000" dirty="0" err="1"/>
              <a:t>devem</a:t>
            </a:r>
            <a:r>
              <a:rPr lang="en-GB" sz="2000" dirty="0"/>
              <a:t> </a:t>
            </a:r>
            <a:r>
              <a:rPr lang="en-GB" sz="2000" dirty="0" err="1"/>
              <a:t>tomar</a:t>
            </a:r>
            <a:r>
              <a:rPr lang="en-GB" sz="2000" dirty="0"/>
              <a:t> </a:t>
            </a:r>
            <a:r>
              <a:rPr lang="en-GB" sz="2000" dirty="0" err="1"/>
              <a:t>medidas</a:t>
            </a:r>
            <a:r>
              <a:rPr lang="en-GB" sz="2000" dirty="0"/>
              <a:t> para </a:t>
            </a:r>
            <a:r>
              <a:rPr lang="en-GB" sz="2000" dirty="0" err="1"/>
              <a:t>promover</a:t>
            </a:r>
            <a:r>
              <a:rPr lang="en-GB" sz="2000" dirty="0"/>
              <a:t> </a:t>
            </a:r>
            <a:r>
              <a:rPr lang="en-GB" sz="2000" dirty="0" err="1"/>
              <a:t>esse</a:t>
            </a:r>
            <a:r>
              <a:rPr lang="en-GB" sz="2000" dirty="0"/>
              <a:t> </a:t>
            </a:r>
            <a:r>
              <a:rPr lang="en-GB" sz="2000" dirty="0" err="1"/>
              <a:t>direito</a:t>
            </a:r>
            <a:r>
              <a:rPr lang="en-GB" sz="2000" dirty="0"/>
              <a:t>, </a:t>
            </a:r>
            <a:r>
              <a:rPr lang="en-GB" sz="2000" dirty="0" err="1"/>
              <a:t>incluindo</a:t>
            </a:r>
            <a:r>
              <a:rPr lang="en-GB" sz="2000" dirty="0"/>
              <a:t> </a:t>
            </a:r>
            <a:r>
              <a:rPr lang="en-GB" sz="2000" dirty="0" err="1"/>
              <a:t>garantir</a:t>
            </a:r>
            <a:r>
              <a:rPr lang="en-GB" sz="2000" dirty="0"/>
              <a:t> o </a:t>
            </a:r>
            <a:r>
              <a:rPr lang="en-GB" sz="2000" dirty="0" err="1"/>
              <a:t>acesso</a:t>
            </a:r>
            <a:r>
              <a:rPr lang="en-GB" sz="2000" dirty="0"/>
              <a:t> a:</a:t>
            </a:r>
            <a:endParaRPr sz="2000" dirty="0"/>
          </a:p>
          <a:p>
            <a:pPr marL="631825" lvl="2" indent="-285750" algn="just" rtl="0">
              <a:lnSpc>
                <a:spcPct val="100000"/>
              </a:lnSpc>
              <a:spcBef>
                <a:spcPts val="600"/>
              </a:spcBef>
              <a:spcAft>
                <a:spcPts val="0"/>
              </a:spcAft>
              <a:buSzPts val="2200"/>
              <a:buChar char="•"/>
            </a:pPr>
            <a:r>
              <a:rPr lang="en-GB" sz="2000" dirty="0" err="1"/>
              <a:t>água</a:t>
            </a:r>
            <a:r>
              <a:rPr lang="en-GB" sz="2000" dirty="0"/>
              <a:t> </a:t>
            </a:r>
            <a:r>
              <a:rPr lang="en-GB" sz="2000" dirty="0" err="1"/>
              <a:t>potável</a:t>
            </a:r>
            <a:r>
              <a:rPr lang="en-GB" sz="2000" dirty="0"/>
              <a:t>;</a:t>
            </a:r>
            <a:endParaRPr sz="2000" dirty="0"/>
          </a:p>
          <a:p>
            <a:pPr marL="631825" lvl="2" indent="-285750" algn="just" rtl="0">
              <a:lnSpc>
                <a:spcPct val="100000"/>
              </a:lnSpc>
              <a:spcBef>
                <a:spcPts val="600"/>
              </a:spcBef>
              <a:spcAft>
                <a:spcPts val="0"/>
              </a:spcAft>
              <a:buSzPts val="2200"/>
              <a:buChar char="•"/>
            </a:pPr>
            <a:r>
              <a:rPr lang="en-GB" sz="2000" dirty="0" err="1"/>
              <a:t>serviços</a:t>
            </a:r>
            <a:r>
              <a:rPr lang="en-GB" sz="2000" dirty="0"/>
              <a:t> e </a:t>
            </a:r>
            <a:r>
              <a:rPr lang="en-GB" sz="2000" dirty="0" err="1"/>
              <a:t>assistência</a:t>
            </a:r>
            <a:r>
              <a:rPr lang="en-GB" sz="2000" dirty="0"/>
              <a:t> </a:t>
            </a:r>
            <a:r>
              <a:rPr lang="en-GB" sz="2000" dirty="0" err="1"/>
              <a:t>relacionados</a:t>
            </a:r>
            <a:r>
              <a:rPr lang="en-GB" sz="2000" dirty="0"/>
              <a:t> à </a:t>
            </a:r>
            <a:r>
              <a:rPr lang="en-GB" sz="2000" dirty="0" err="1"/>
              <a:t>deficiência</a:t>
            </a:r>
            <a:r>
              <a:rPr lang="en-GB" sz="2000" dirty="0"/>
              <a:t> (</a:t>
            </a:r>
            <a:r>
              <a:rPr lang="en-GB" sz="2000" dirty="0" err="1"/>
              <a:t>benefícios</a:t>
            </a:r>
            <a:r>
              <a:rPr lang="en-GB" sz="2000" dirty="0"/>
              <a:t>, </a:t>
            </a:r>
            <a:r>
              <a:rPr lang="en-GB" sz="2000" dirty="0" err="1"/>
              <a:t>aconselhamento</a:t>
            </a:r>
            <a:r>
              <a:rPr lang="en-GB" sz="2000" dirty="0"/>
              <a:t>, </a:t>
            </a:r>
            <a:r>
              <a:rPr lang="en-GB" sz="2000" dirty="0" err="1"/>
              <a:t>treinamento</a:t>
            </a:r>
            <a:r>
              <a:rPr lang="en-GB" sz="2000" dirty="0"/>
              <a:t>, </a:t>
            </a:r>
            <a:r>
              <a:rPr lang="en-GB" sz="2000" dirty="0" err="1"/>
              <a:t>serviços</a:t>
            </a:r>
            <a:r>
              <a:rPr lang="en-GB" sz="2000" dirty="0"/>
              <a:t> de </a:t>
            </a:r>
            <a:r>
              <a:rPr lang="en-GB" sz="2000" dirty="0" err="1"/>
              <a:t>descanso</a:t>
            </a:r>
            <a:r>
              <a:rPr lang="en-GB" sz="2000" dirty="0"/>
              <a:t>, etc.);</a:t>
            </a:r>
            <a:endParaRPr sz="2000" dirty="0"/>
          </a:p>
          <a:p>
            <a:pPr marL="631825" lvl="2" indent="-285750" algn="just" rtl="0">
              <a:lnSpc>
                <a:spcPct val="100000"/>
              </a:lnSpc>
              <a:spcBef>
                <a:spcPts val="600"/>
              </a:spcBef>
              <a:spcAft>
                <a:spcPts val="0"/>
              </a:spcAft>
              <a:buSzPts val="2200"/>
              <a:buChar char="•"/>
            </a:pPr>
            <a:r>
              <a:rPr lang="en-GB" sz="2000" dirty="0" err="1"/>
              <a:t>programas</a:t>
            </a:r>
            <a:r>
              <a:rPr lang="en-GB" sz="2000" dirty="0"/>
              <a:t> e </a:t>
            </a:r>
            <a:r>
              <a:rPr lang="en-GB" sz="2000" dirty="0" err="1"/>
              <a:t>serviços</a:t>
            </a:r>
            <a:r>
              <a:rPr lang="en-GB" sz="2000" dirty="0"/>
              <a:t> para </a:t>
            </a:r>
            <a:r>
              <a:rPr lang="en-GB" sz="2000" dirty="0" err="1"/>
              <a:t>garantir</a:t>
            </a:r>
            <a:r>
              <a:rPr lang="en-GB" sz="2000" dirty="0"/>
              <a:t> que as pessoas com </a:t>
            </a:r>
            <a:r>
              <a:rPr lang="en-GB" sz="2000" dirty="0" err="1"/>
              <a:t>deficiência</a:t>
            </a:r>
            <a:r>
              <a:rPr lang="en-GB" sz="2000" dirty="0"/>
              <a:t> </a:t>
            </a:r>
            <a:r>
              <a:rPr lang="en-GB" sz="2000" dirty="0" err="1"/>
              <a:t>não</a:t>
            </a:r>
            <a:r>
              <a:rPr lang="en-GB" sz="2000" dirty="0"/>
              <a:t> </a:t>
            </a:r>
            <a:r>
              <a:rPr lang="en-GB" sz="2000" dirty="0" err="1"/>
              <a:t>vivam</a:t>
            </a:r>
            <a:r>
              <a:rPr lang="en-GB" sz="2000" dirty="0"/>
              <a:t> na </a:t>
            </a:r>
            <a:r>
              <a:rPr lang="en-GB" sz="2000" dirty="0" err="1"/>
              <a:t>pobreza</a:t>
            </a:r>
            <a:r>
              <a:rPr lang="en-GB" sz="2000" dirty="0"/>
              <a:t>;</a:t>
            </a:r>
            <a:endParaRPr sz="2000" dirty="0"/>
          </a:p>
          <a:p>
            <a:pPr marL="631825" lvl="2" indent="-285750" algn="just" rtl="0">
              <a:lnSpc>
                <a:spcPct val="100000"/>
              </a:lnSpc>
              <a:spcBef>
                <a:spcPts val="600"/>
              </a:spcBef>
              <a:spcAft>
                <a:spcPts val="0"/>
              </a:spcAft>
              <a:buSzPts val="2200"/>
              <a:buChar char="•"/>
            </a:pPr>
            <a:r>
              <a:rPr lang="en-GB" sz="2000" dirty="0" err="1"/>
              <a:t>habitação</a:t>
            </a:r>
            <a:r>
              <a:rPr lang="en-GB" sz="2000" dirty="0"/>
              <a:t> </a:t>
            </a:r>
            <a:r>
              <a:rPr lang="en-GB" sz="2000" dirty="0" err="1"/>
              <a:t>pública</a:t>
            </a:r>
            <a:r>
              <a:rPr lang="en-GB" sz="2000" dirty="0"/>
              <a:t>;</a:t>
            </a:r>
            <a:endParaRPr sz="2000" dirty="0"/>
          </a:p>
          <a:p>
            <a:pPr marL="631825" lvl="2" indent="-285750" algn="just" rtl="0">
              <a:lnSpc>
                <a:spcPct val="100000"/>
              </a:lnSpc>
              <a:spcBef>
                <a:spcPts val="600"/>
              </a:spcBef>
              <a:spcAft>
                <a:spcPts val="0"/>
              </a:spcAft>
              <a:buSzPts val="2200"/>
              <a:buChar char="•"/>
            </a:pPr>
            <a:r>
              <a:rPr lang="en-GB" sz="2000" dirty="0" err="1"/>
              <a:t>benefícios</a:t>
            </a:r>
            <a:r>
              <a:rPr lang="en-GB" sz="2000" dirty="0"/>
              <a:t> e </a:t>
            </a:r>
            <a:r>
              <a:rPr lang="en-GB" sz="2000" dirty="0" err="1"/>
              <a:t>programas</a:t>
            </a:r>
            <a:r>
              <a:rPr lang="en-GB" sz="2000" dirty="0"/>
              <a:t> de </a:t>
            </a:r>
            <a:r>
              <a:rPr lang="en-GB" sz="2000" dirty="0" err="1"/>
              <a:t>aposentadoria</a:t>
            </a:r>
            <a:r>
              <a:rPr lang="en-GB" sz="2000" dirty="0"/>
              <a:t> (</a:t>
            </a:r>
            <a:r>
              <a:rPr lang="en-GB" sz="2000" dirty="0" err="1"/>
              <a:t>pensões</a:t>
            </a:r>
            <a:r>
              <a:rPr lang="en-GB" sz="2000" dirty="0"/>
              <a:t>, </a:t>
            </a:r>
            <a:r>
              <a:rPr lang="en-GB" sz="2000" dirty="0" err="1"/>
              <a:t>apoio</a:t>
            </a:r>
            <a:r>
              <a:rPr lang="en-GB" sz="2000" dirty="0"/>
              <a:t> </a:t>
            </a:r>
            <a:r>
              <a:rPr lang="en-GB" sz="2000" dirty="0" err="1"/>
              <a:t>aos</a:t>
            </a:r>
            <a:r>
              <a:rPr lang="en-GB" sz="2000" dirty="0"/>
              <a:t> </a:t>
            </a:r>
            <a:r>
              <a:rPr lang="en-GB" sz="2000" dirty="0" err="1"/>
              <a:t>idosos</a:t>
            </a:r>
            <a:r>
              <a:rPr lang="en-GB" sz="2000" dirty="0"/>
              <a:t>, etc.).</a:t>
            </a:r>
            <a:endParaRPr sz="2000" dirty="0"/>
          </a:p>
          <a:p>
            <a:pPr marL="285750" lvl="0" indent="-285750" algn="just" rtl="0">
              <a:lnSpc>
                <a:spcPct val="100000"/>
              </a:lnSpc>
              <a:spcBef>
                <a:spcPts val="600"/>
              </a:spcBef>
              <a:spcAft>
                <a:spcPts val="0"/>
              </a:spcAft>
              <a:buSzPts val="2200"/>
              <a:buChar char="•"/>
            </a:pPr>
            <a:r>
              <a:rPr lang="en-GB" sz="2000" dirty="0"/>
              <a:t>Os </a:t>
            </a:r>
            <a:r>
              <a:rPr lang="en-GB" sz="2000" dirty="0" err="1"/>
              <a:t>programas</a:t>
            </a:r>
            <a:r>
              <a:rPr lang="en-GB" sz="2000" dirty="0"/>
              <a:t> de </a:t>
            </a:r>
            <a:r>
              <a:rPr lang="en-GB" sz="2000" dirty="0" err="1"/>
              <a:t>proteção</a:t>
            </a:r>
            <a:r>
              <a:rPr lang="en-GB" sz="2000" dirty="0"/>
              <a:t> social </a:t>
            </a:r>
            <a:r>
              <a:rPr lang="en-GB" sz="2000" dirty="0" err="1"/>
              <a:t>não</a:t>
            </a:r>
            <a:r>
              <a:rPr lang="en-GB" sz="2000" dirty="0"/>
              <a:t> </a:t>
            </a:r>
            <a:r>
              <a:rPr lang="en-GB" sz="2000" dirty="0" err="1"/>
              <a:t>devem</a:t>
            </a:r>
            <a:r>
              <a:rPr lang="en-GB" sz="2000" dirty="0"/>
              <a:t> </a:t>
            </a:r>
            <a:r>
              <a:rPr lang="en-GB" sz="2000" dirty="0" err="1"/>
              <a:t>aplicar</a:t>
            </a:r>
            <a:r>
              <a:rPr lang="en-GB" sz="2000" dirty="0"/>
              <a:t> </a:t>
            </a:r>
            <a:r>
              <a:rPr lang="en-GB" sz="2000" dirty="0" err="1"/>
              <a:t>requisitos</a:t>
            </a:r>
            <a:r>
              <a:rPr lang="en-GB" sz="2000" dirty="0"/>
              <a:t> </a:t>
            </a:r>
            <a:r>
              <a:rPr lang="en-GB" sz="2000" dirty="0" err="1"/>
              <a:t>adicionais</a:t>
            </a:r>
            <a:r>
              <a:rPr lang="en-GB" sz="2000" dirty="0"/>
              <a:t> </a:t>
            </a:r>
            <a:r>
              <a:rPr lang="en-GB" sz="2000" dirty="0" err="1"/>
              <a:t>às</a:t>
            </a:r>
            <a:r>
              <a:rPr lang="en-GB" sz="2000" dirty="0"/>
              <a:t> pessoas com </a:t>
            </a:r>
            <a:r>
              <a:rPr lang="en-GB" sz="2000" dirty="0" err="1"/>
              <a:t>deficiência</a:t>
            </a:r>
            <a:r>
              <a:rPr lang="en-GB" sz="2000" dirty="0"/>
              <a:t> (por </a:t>
            </a:r>
            <a:r>
              <a:rPr lang="en-GB" sz="2000" dirty="0" err="1"/>
              <a:t>exemplo</a:t>
            </a:r>
            <a:r>
              <a:rPr lang="en-GB" sz="2000" dirty="0"/>
              <a:t>, a </a:t>
            </a:r>
            <a:r>
              <a:rPr lang="en-GB" sz="2000" dirty="0" err="1"/>
              <a:t>exigência</a:t>
            </a:r>
            <a:r>
              <a:rPr lang="en-GB" sz="2000" dirty="0"/>
              <a:t> de </a:t>
            </a:r>
            <a:r>
              <a:rPr lang="en-GB" sz="2000" dirty="0" err="1"/>
              <a:t>receber</a:t>
            </a:r>
            <a:r>
              <a:rPr lang="en-GB" sz="2000" dirty="0"/>
              <a:t> </a:t>
            </a:r>
            <a:r>
              <a:rPr lang="en-GB" sz="2000" dirty="0" err="1"/>
              <a:t>cuidados</a:t>
            </a:r>
            <a:r>
              <a:rPr lang="en-GB" sz="2000" dirty="0"/>
              <a:t> </a:t>
            </a:r>
            <a:r>
              <a:rPr lang="en-GB" sz="2000" dirty="0" err="1"/>
              <a:t>médicos</a:t>
            </a:r>
            <a:r>
              <a:rPr lang="en-GB" sz="2000" dirty="0"/>
              <a:t> ou de </a:t>
            </a:r>
            <a:r>
              <a:rPr lang="en-GB" sz="2000" dirty="0" err="1"/>
              <a:t>abandonar</a:t>
            </a:r>
            <a:r>
              <a:rPr lang="en-GB" sz="2000" dirty="0"/>
              <a:t> o </a:t>
            </a:r>
            <a:r>
              <a:rPr lang="en-GB" sz="2000" dirty="0" err="1"/>
              <a:t>trabalho</a:t>
            </a:r>
            <a:r>
              <a:rPr lang="en-GB" sz="2000" dirty="0"/>
              <a:t> para </a:t>
            </a:r>
            <a:r>
              <a:rPr lang="en-GB" sz="2000" dirty="0" err="1"/>
              <a:t>receber</a:t>
            </a:r>
            <a:r>
              <a:rPr lang="en-GB" sz="2000" dirty="0"/>
              <a:t> </a:t>
            </a:r>
            <a:r>
              <a:rPr lang="en-GB" sz="2000" dirty="0" err="1"/>
              <a:t>benefícios</a:t>
            </a:r>
            <a:r>
              <a:rPr lang="en-GB" sz="2000" dirty="0"/>
              <a:t>, etc.).</a:t>
            </a:r>
            <a:endParaRPr sz="2000" dirty="0"/>
          </a:p>
        </p:txBody>
      </p:sp>
      <p:sp>
        <p:nvSpPr>
          <p:cNvPr id="897" name="Google Shape;897;p105"/>
          <p:cNvSpPr txBox="1">
            <a:spLocks noGrp="1"/>
          </p:cNvSpPr>
          <p:nvPr>
            <p:ph type="body" idx="2"/>
          </p:nvPr>
        </p:nvSpPr>
        <p:spPr>
          <a:xfrm>
            <a:off x="508800" y="1329564"/>
            <a:ext cx="11174400" cy="360000"/>
          </a:xfrm>
          <a:prstGeom prst="rect">
            <a:avLst/>
          </a:prstGeom>
          <a:noFill/>
          <a:ln>
            <a:noFill/>
          </a:ln>
        </p:spPr>
        <p:txBody>
          <a:bodyPr spcFirstLastPara="1" wrap="square" lIns="0" tIns="0" rIns="0" bIns="0" anchor="b" anchorCtr="0">
            <a:noAutofit/>
          </a:bodyPr>
          <a:lstStyle/>
          <a:p>
            <a:pPr marL="285750" lvl="0" indent="-285750" algn="l" rtl="0">
              <a:lnSpc>
                <a:spcPct val="150000"/>
              </a:lnSpc>
              <a:spcBef>
                <a:spcPts val="0"/>
              </a:spcBef>
              <a:spcAft>
                <a:spcPts val="0"/>
              </a:spcAft>
              <a:buSzPts val="2200"/>
              <a:buNone/>
            </a:pPr>
            <a:r>
              <a:rPr lang="en-GB" dirty="0" err="1"/>
              <a:t>Artigo</a:t>
            </a:r>
            <a:r>
              <a:rPr lang="en-GB" dirty="0"/>
              <a:t> 28: Padrão de vida e </a:t>
            </a:r>
            <a:r>
              <a:rPr lang="en-GB" dirty="0" err="1"/>
              <a:t>proteção</a:t>
            </a:r>
            <a:r>
              <a:rPr lang="en-GB" dirty="0"/>
              <a:t> social </a:t>
            </a:r>
            <a:r>
              <a:rPr lang="en-GB" dirty="0" err="1"/>
              <a:t>adequados</a:t>
            </a:r>
            <a:r>
              <a:rPr lang="en-GB" dirty="0"/>
              <a:t> (b)</a:t>
            </a:r>
            <a:endParaRPr dirty="0"/>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Shape 902"/>
        <p:cNvGrpSpPr/>
        <p:nvPr/>
      </p:nvGrpSpPr>
      <p:grpSpPr>
        <a:xfrm>
          <a:off x="0" y="0"/>
          <a:ext cx="0" cy="0"/>
          <a:chOff x="0" y="0"/>
          <a:chExt cx="0" cy="0"/>
        </a:xfrm>
      </p:grpSpPr>
      <p:sp>
        <p:nvSpPr>
          <p:cNvPr id="903" name="Google Shape;903;p106"/>
          <p:cNvSpPr txBox="1">
            <a:spLocks noGrp="1"/>
          </p:cNvSpPr>
          <p:nvPr>
            <p:ph type="title"/>
          </p:nvPr>
        </p:nvSpPr>
        <p:spPr>
          <a:xfrm>
            <a:off x="389638" y="506412"/>
            <a:ext cx="11292763" cy="432000"/>
          </a:xfrm>
          <a:prstGeom prst="rect">
            <a:avLst/>
          </a:prstGeom>
          <a:noFill/>
          <a:ln>
            <a:noFill/>
          </a:ln>
        </p:spPr>
        <p:txBody>
          <a:bodyPr spcFirstLastPara="1" wrap="square" lIns="91425" tIns="45700" rIns="91425" bIns="45700" anchor="t" anchorCtr="0">
            <a:noAutofit/>
          </a:bodyPr>
          <a:lstStyle/>
          <a:p>
            <a:pPr marL="0" lvl="0" indent="0" algn="ctr" rtl="0">
              <a:lnSpc>
                <a:spcPct val="110000"/>
              </a:lnSpc>
              <a:spcBef>
                <a:spcPts val="0"/>
              </a:spcBef>
              <a:spcAft>
                <a:spcPts val="0"/>
              </a:spcAft>
              <a:buClr>
                <a:schemeClr val="accent1"/>
              </a:buClr>
              <a:buSzPts val="3000"/>
              <a:buFont typeface="Century Gothic"/>
              <a:buNone/>
            </a:pPr>
            <a:r>
              <a:rPr lang="en-GB" dirty="0" err="1"/>
              <a:t>Apresentação</a:t>
            </a:r>
            <a:r>
              <a:rPr lang="en-GB" dirty="0"/>
              <a:t>: Os </a:t>
            </a:r>
            <a:r>
              <a:rPr lang="en-GB" dirty="0" err="1"/>
              <a:t>artigos</a:t>
            </a:r>
            <a:r>
              <a:rPr lang="en-GB" dirty="0"/>
              <a:t> da CDPD</a:t>
            </a:r>
            <a:endParaRPr dirty="0"/>
          </a:p>
        </p:txBody>
      </p:sp>
      <p:sp>
        <p:nvSpPr>
          <p:cNvPr id="904" name="Google Shape;904;p106"/>
          <p:cNvSpPr txBox="1">
            <a:spLocks noGrp="1"/>
          </p:cNvSpPr>
          <p:nvPr>
            <p:ph type="body" idx="1"/>
          </p:nvPr>
        </p:nvSpPr>
        <p:spPr>
          <a:xfrm>
            <a:off x="508002" y="2171788"/>
            <a:ext cx="11175995" cy="2951113"/>
          </a:xfrm>
          <a:prstGeom prst="rect">
            <a:avLst/>
          </a:prstGeom>
          <a:noFill/>
          <a:ln>
            <a:noFill/>
          </a:ln>
        </p:spPr>
        <p:txBody>
          <a:bodyPr spcFirstLastPara="1" wrap="square" lIns="91425" tIns="45700" rIns="91425" bIns="45700" anchor="t" anchorCtr="0">
            <a:noAutofit/>
          </a:bodyPr>
          <a:lstStyle/>
          <a:p>
            <a:pPr marL="285750" lvl="0" indent="-285750" algn="just" rtl="0">
              <a:lnSpc>
                <a:spcPct val="100000"/>
              </a:lnSpc>
              <a:spcBef>
                <a:spcPts val="600"/>
              </a:spcBef>
              <a:spcAft>
                <a:spcPts val="0"/>
              </a:spcAft>
              <a:buSzPts val="2200"/>
              <a:buChar char="•"/>
            </a:pPr>
            <a:r>
              <a:rPr lang="en-GB" sz="2000" dirty="0"/>
              <a:t>As pessoas com </a:t>
            </a:r>
            <a:r>
              <a:rPr lang="en-GB" sz="2000" dirty="0" err="1"/>
              <a:t>deficiência</a:t>
            </a:r>
            <a:r>
              <a:rPr lang="en-GB" sz="2000" dirty="0"/>
              <a:t> </a:t>
            </a:r>
            <a:r>
              <a:rPr lang="en-GB" sz="2000" dirty="0" err="1"/>
              <a:t>têm</a:t>
            </a:r>
            <a:r>
              <a:rPr lang="en-GB" sz="2000" dirty="0"/>
              <a:t> o </a:t>
            </a:r>
            <a:r>
              <a:rPr lang="en-GB" sz="2000" dirty="0" err="1"/>
              <a:t>direito</a:t>
            </a:r>
            <a:r>
              <a:rPr lang="en-GB" sz="2000" dirty="0"/>
              <a:t>, </a:t>
            </a:r>
            <a:r>
              <a:rPr lang="en-GB" sz="2000" dirty="0" err="1"/>
              <a:t>tal</a:t>
            </a:r>
            <a:r>
              <a:rPr lang="en-GB" sz="2000" dirty="0"/>
              <a:t> como as </a:t>
            </a:r>
            <a:r>
              <a:rPr lang="en-GB" sz="2000" dirty="0" err="1"/>
              <a:t>outras</a:t>
            </a:r>
            <a:r>
              <a:rPr lang="en-GB" sz="2000" dirty="0"/>
              <a:t> pessoas, de </a:t>
            </a:r>
            <a:r>
              <a:rPr lang="en-GB" sz="2000" dirty="0" err="1"/>
              <a:t>participar</a:t>
            </a:r>
            <a:r>
              <a:rPr lang="en-GB" sz="2000" dirty="0"/>
              <a:t> na vida </a:t>
            </a:r>
            <a:r>
              <a:rPr lang="en-GB" sz="2000" dirty="0" err="1"/>
              <a:t>política</a:t>
            </a:r>
            <a:r>
              <a:rPr lang="en-GB" sz="2000" dirty="0"/>
              <a:t> e </a:t>
            </a:r>
            <a:r>
              <a:rPr lang="en-GB" sz="2000" dirty="0" err="1"/>
              <a:t>pública</a:t>
            </a:r>
            <a:r>
              <a:rPr lang="en-GB" sz="2000" dirty="0"/>
              <a:t>:</a:t>
            </a:r>
            <a:endParaRPr sz="2000" dirty="0"/>
          </a:p>
          <a:p>
            <a:pPr marL="631825" lvl="2" indent="-285750" algn="just" rtl="0">
              <a:lnSpc>
                <a:spcPct val="100000"/>
              </a:lnSpc>
              <a:spcBef>
                <a:spcPts val="600"/>
              </a:spcBef>
              <a:spcAft>
                <a:spcPts val="0"/>
              </a:spcAft>
              <a:buSzPts val="2200"/>
              <a:buChar char="•"/>
            </a:pPr>
            <a:r>
              <a:rPr lang="en-GB" sz="2000" dirty="0"/>
              <a:t>A vida </a:t>
            </a:r>
            <a:r>
              <a:rPr lang="en-GB" sz="2000" dirty="0" err="1"/>
              <a:t>política</a:t>
            </a:r>
            <a:r>
              <a:rPr lang="en-GB" sz="2000" dirty="0"/>
              <a:t> </a:t>
            </a:r>
            <a:r>
              <a:rPr lang="en-GB" sz="2000" dirty="0" err="1"/>
              <a:t>inclui</a:t>
            </a:r>
            <a:r>
              <a:rPr lang="en-GB" sz="2000" dirty="0"/>
              <a:t> o </a:t>
            </a:r>
            <a:r>
              <a:rPr lang="en-GB" sz="2000" dirty="0" err="1"/>
              <a:t>direito</a:t>
            </a:r>
            <a:r>
              <a:rPr lang="en-GB" sz="2000" dirty="0"/>
              <a:t> de </a:t>
            </a:r>
            <a:r>
              <a:rPr lang="en-GB" sz="2000" dirty="0" err="1"/>
              <a:t>votar</a:t>
            </a:r>
            <a:r>
              <a:rPr lang="en-GB" sz="2000" dirty="0"/>
              <a:t>, </a:t>
            </a:r>
            <a:r>
              <a:rPr lang="en-GB" sz="2000" dirty="0" err="1"/>
              <a:t>candidatar</a:t>
            </a:r>
            <a:r>
              <a:rPr lang="en-GB" sz="2000" dirty="0"/>
              <a:t>-se a cargos </a:t>
            </a:r>
            <a:r>
              <a:rPr lang="en-GB" sz="2000" dirty="0" err="1"/>
              <a:t>públicos</a:t>
            </a:r>
            <a:r>
              <a:rPr lang="en-GB" sz="2000" dirty="0"/>
              <a:t>, </a:t>
            </a:r>
            <a:r>
              <a:rPr lang="en-GB" sz="2000" dirty="0" err="1"/>
              <a:t>liderar</a:t>
            </a:r>
            <a:r>
              <a:rPr lang="en-GB" sz="2000" dirty="0"/>
              <a:t> </a:t>
            </a:r>
            <a:r>
              <a:rPr lang="en-GB" sz="2000" dirty="0" err="1"/>
              <a:t>campanhas</a:t>
            </a:r>
            <a:r>
              <a:rPr lang="en-GB" sz="2000" dirty="0"/>
              <a:t>, </a:t>
            </a:r>
            <a:r>
              <a:rPr lang="en-GB" sz="2000" dirty="0" err="1"/>
              <a:t>aderir</a:t>
            </a:r>
            <a:r>
              <a:rPr lang="en-GB" sz="2000" dirty="0"/>
              <a:t> a </a:t>
            </a:r>
            <a:r>
              <a:rPr lang="en-GB" sz="2000" dirty="0" err="1"/>
              <a:t>partidos</a:t>
            </a:r>
            <a:r>
              <a:rPr lang="en-GB" sz="2000" dirty="0"/>
              <a:t> </a:t>
            </a:r>
            <a:r>
              <a:rPr lang="en-GB" sz="2000" dirty="0" err="1"/>
              <a:t>políticos</a:t>
            </a:r>
            <a:r>
              <a:rPr lang="en-GB" sz="2000" dirty="0"/>
              <a:t>, etc.</a:t>
            </a:r>
            <a:endParaRPr sz="2000" dirty="0"/>
          </a:p>
          <a:p>
            <a:pPr marL="631825" lvl="2" indent="-285750" algn="just" rtl="0">
              <a:lnSpc>
                <a:spcPct val="100000"/>
              </a:lnSpc>
              <a:spcBef>
                <a:spcPts val="600"/>
              </a:spcBef>
              <a:spcAft>
                <a:spcPts val="0"/>
              </a:spcAft>
              <a:buSzPts val="2200"/>
              <a:buChar char="•"/>
            </a:pPr>
            <a:r>
              <a:rPr lang="en-GB" sz="2000" dirty="0"/>
              <a:t>A vida </a:t>
            </a:r>
            <a:r>
              <a:rPr lang="en-GB" sz="2000" dirty="0" err="1"/>
              <a:t>pública</a:t>
            </a:r>
            <a:r>
              <a:rPr lang="en-GB" sz="2000" dirty="0"/>
              <a:t> </a:t>
            </a:r>
            <a:r>
              <a:rPr lang="en-GB" sz="2000" dirty="0" err="1"/>
              <a:t>inclui</a:t>
            </a:r>
            <a:r>
              <a:rPr lang="en-GB" sz="2000" dirty="0"/>
              <a:t> o </a:t>
            </a:r>
            <a:r>
              <a:rPr lang="en-GB" sz="2000" dirty="0" err="1"/>
              <a:t>direito</a:t>
            </a:r>
            <a:r>
              <a:rPr lang="en-GB" sz="2000" dirty="0"/>
              <a:t> de </a:t>
            </a:r>
            <a:r>
              <a:rPr lang="en-GB" sz="2000" dirty="0" err="1"/>
              <a:t>falar</a:t>
            </a:r>
            <a:r>
              <a:rPr lang="en-GB" sz="2000" dirty="0"/>
              <a:t> em </a:t>
            </a:r>
            <a:r>
              <a:rPr lang="en-GB" sz="2000" dirty="0" err="1"/>
              <a:t>público</a:t>
            </a:r>
            <a:r>
              <a:rPr lang="en-GB" sz="2000" dirty="0"/>
              <a:t>, </a:t>
            </a:r>
            <a:r>
              <a:rPr lang="en-GB" sz="2000" dirty="0" err="1"/>
              <a:t>filiar</a:t>
            </a:r>
            <a:r>
              <a:rPr lang="en-GB" sz="2000" dirty="0"/>
              <a:t>-se a </a:t>
            </a:r>
            <a:r>
              <a:rPr lang="en-GB" sz="2000" dirty="0" err="1"/>
              <a:t>sindicatos</a:t>
            </a:r>
            <a:r>
              <a:rPr lang="en-GB" sz="2000" dirty="0"/>
              <a:t>, </a:t>
            </a:r>
            <a:r>
              <a:rPr lang="en-GB" sz="2000" dirty="0" err="1"/>
              <a:t>filiar</a:t>
            </a:r>
            <a:r>
              <a:rPr lang="en-GB" sz="2000" dirty="0"/>
              <a:t>-se a ONGs e </a:t>
            </a:r>
            <a:r>
              <a:rPr lang="en-GB" sz="2000" dirty="0" err="1"/>
              <a:t>conduzir</a:t>
            </a:r>
            <a:r>
              <a:rPr lang="en-GB" sz="2000" dirty="0"/>
              <a:t> </a:t>
            </a:r>
            <a:r>
              <a:rPr lang="en-GB" sz="2000" dirty="0" err="1"/>
              <a:t>campanhas</a:t>
            </a:r>
            <a:r>
              <a:rPr lang="en-GB" sz="2000" dirty="0"/>
              <a:t> de </a:t>
            </a:r>
            <a:r>
              <a:rPr lang="en-GB" sz="2000" dirty="0" err="1"/>
              <a:t>defesa</a:t>
            </a:r>
            <a:r>
              <a:rPr lang="en-GB" sz="2000" dirty="0"/>
              <a:t> de </a:t>
            </a:r>
            <a:r>
              <a:rPr lang="en-GB" sz="2000" dirty="0" err="1"/>
              <a:t>direitos</a:t>
            </a:r>
            <a:r>
              <a:rPr lang="en-GB" sz="2000" dirty="0"/>
              <a:t>, etc.</a:t>
            </a:r>
            <a:endParaRPr sz="2000" dirty="0"/>
          </a:p>
          <a:p>
            <a:pPr marL="285750" lvl="0" indent="-285750" algn="just" rtl="0">
              <a:lnSpc>
                <a:spcPct val="100000"/>
              </a:lnSpc>
              <a:spcBef>
                <a:spcPts val="600"/>
              </a:spcBef>
              <a:spcAft>
                <a:spcPts val="0"/>
              </a:spcAft>
              <a:buSzPts val="2200"/>
              <a:buChar char="•"/>
            </a:pPr>
            <a:r>
              <a:rPr lang="en-GB" sz="2000" dirty="0"/>
              <a:t>As pessoas com </a:t>
            </a:r>
            <a:r>
              <a:rPr lang="en-GB" sz="2000" dirty="0" err="1"/>
              <a:t>deficiências</a:t>
            </a:r>
            <a:r>
              <a:rPr lang="en-GB" sz="2000" dirty="0"/>
              <a:t> </a:t>
            </a:r>
            <a:r>
              <a:rPr lang="en-GB" sz="2000" dirty="0" err="1"/>
              <a:t>psicossociais</a:t>
            </a:r>
            <a:r>
              <a:rPr lang="en-GB" sz="2000" dirty="0"/>
              <a:t>, </a:t>
            </a:r>
            <a:r>
              <a:rPr lang="en-GB" sz="2000" dirty="0" err="1"/>
              <a:t>intelectuais</a:t>
            </a:r>
            <a:r>
              <a:rPr lang="en-GB" sz="2000" dirty="0"/>
              <a:t> ou </a:t>
            </a:r>
            <a:r>
              <a:rPr lang="en-GB" sz="2000" dirty="0" err="1"/>
              <a:t>cognitivas</a:t>
            </a:r>
            <a:r>
              <a:rPr lang="en-GB" sz="2000" dirty="0"/>
              <a:t> são </a:t>
            </a:r>
            <a:r>
              <a:rPr lang="en-GB" sz="2000" dirty="0" err="1"/>
              <a:t>frequentemente</a:t>
            </a:r>
            <a:r>
              <a:rPr lang="en-GB" sz="2000" dirty="0"/>
              <a:t> </a:t>
            </a:r>
            <a:r>
              <a:rPr lang="en-GB" sz="2000" dirty="0" err="1"/>
              <a:t>privadas</a:t>
            </a:r>
            <a:r>
              <a:rPr lang="en-GB" sz="2000" dirty="0"/>
              <a:t> de </a:t>
            </a:r>
            <a:r>
              <a:rPr lang="en-GB" sz="2000" dirty="0" err="1"/>
              <a:t>todos</a:t>
            </a:r>
            <a:r>
              <a:rPr lang="en-GB" sz="2000" dirty="0"/>
              <a:t> esses </a:t>
            </a:r>
            <a:r>
              <a:rPr lang="en-GB" sz="2000" dirty="0" err="1"/>
              <a:t>direitos</a:t>
            </a:r>
            <a:r>
              <a:rPr lang="en-GB" sz="2000" dirty="0"/>
              <a:t>, tanto na lei </a:t>
            </a:r>
            <a:r>
              <a:rPr lang="en-GB" sz="2000" dirty="0" err="1"/>
              <a:t>quanto</a:t>
            </a:r>
            <a:r>
              <a:rPr lang="en-GB" sz="2000" dirty="0"/>
              <a:t> na </a:t>
            </a:r>
            <a:r>
              <a:rPr lang="en-GB" sz="2000" dirty="0" err="1"/>
              <a:t>prática</a:t>
            </a:r>
            <a:r>
              <a:rPr lang="en-GB" sz="2000" dirty="0"/>
              <a:t>. </a:t>
            </a:r>
            <a:r>
              <a:rPr lang="en-GB" sz="2000" dirty="0" err="1"/>
              <a:t>Isso</a:t>
            </a:r>
            <a:r>
              <a:rPr lang="en-GB" sz="2000" dirty="0"/>
              <a:t> é </a:t>
            </a:r>
            <a:r>
              <a:rPr lang="en-GB" sz="2000" dirty="0" err="1"/>
              <a:t>contrário</a:t>
            </a:r>
            <a:r>
              <a:rPr lang="en-GB" sz="2000" dirty="0"/>
              <a:t> à CDPD.</a:t>
            </a:r>
            <a:endParaRPr sz="2000" dirty="0"/>
          </a:p>
        </p:txBody>
      </p:sp>
      <p:sp>
        <p:nvSpPr>
          <p:cNvPr id="905" name="Google Shape;905;p106"/>
          <p:cNvSpPr txBox="1">
            <a:spLocks noGrp="1"/>
          </p:cNvSpPr>
          <p:nvPr>
            <p:ph type="body" idx="2"/>
          </p:nvPr>
        </p:nvSpPr>
        <p:spPr>
          <a:xfrm>
            <a:off x="508002" y="1375100"/>
            <a:ext cx="11174400" cy="360000"/>
          </a:xfrm>
          <a:prstGeom prst="rect">
            <a:avLst/>
          </a:prstGeom>
          <a:noFill/>
          <a:ln>
            <a:noFill/>
          </a:ln>
        </p:spPr>
        <p:txBody>
          <a:bodyPr spcFirstLastPara="1" wrap="square" lIns="0" tIns="0" rIns="0" bIns="0" anchor="b" anchorCtr="0">
            <a:noAutofit/>
          </a:bodyPr>
          <a:lstStyle/>
          <a:p>
            <a:pPr marL="285750" lvl="0" indent="-285750" algn="l" rtl="0">
              <a:lnSpc>
                <a:spcPct val="150000"/>
              </a:lnSpc>
              <a:spcBef>
                <a:spcPts val="0"/>
              </a:spcBef>
              <a:spcAft>
                <a:spcPts val="0"/>
              </a:spcAft>
              <a:buSzPts val="2200"/>
              <a:buNone/>
            </a:pPr>
            <a:r>
              <a:rPr lang="en-GB"/>
              <a:t>Artigo 29 – Participação na vida política e pública</a:t>
            </a:r>
            <a:endParaRP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Shape 910"/>
        <p:cNvGrpSpPr/>
        <p:nvPr/>
      </p:nvGrpSpPr>
      <p:grpSpPr>
        <a:xfrm>
          <a:off x="0" y="0"/>
          <a:ext cx="0" cy="0"/>
          <a:chOff x="0" y="0"/>
          <a:chExt cx="0" cy="0"/>
        </a:xfrm>
      </p:grpSpPr>
      <p:sp>
        <p:nvSpPr>
          <p:cNvPr id="911" name="Google Shape;911;p107"/>
          <p:cNvSpPr txBox="1">
            <a:spLocks noGrp="1"/>
          </p:cNvSpPr>
          <p:nvPr>
            <p:ph type="title"/>
          </p:nvPr>
        </p:nvSpPr>
        <p:spPr>
          <a:xfrm>
            <a:off x="389638" y="506412"/>
            <a:ext cx="11620653" cy="432000"/>
          </a:xfrm>
          <a:prstGeom prst="rect">
            <a:avLst/>
          </a:prstGeom>
          <a:noFill/>
          <a:ln>
            <a:noFill/>
          </a:ln>
        </p:spPr>
        <p:txBody>
          <a:bodyPr spcFirstLastPara="1" wrap="square" lIns="91425" tIns="45700" rIns="91425" bIns="45700" anchor="t" anchorCtr="0">
            <a:noAutofit/>
          </a:bodyPr>
          <a:lstStyle/>
          <a:p>
            <a:pPr marL="0" lvl="0" indent="0" algn="ctr" rtl="0">
              <a:lnSpc>
                <a:spcPct val="110000"/>
              </a:lnSpc>
              <a:spcBef>
                <a:spcPts val="0"/>
              </a:spcBef>
              <a:spcAft>
                <a:spcPts val="0"/>
              </a:spcAft>
              <a:buClr>
                <a:schemeClr val="accent1"/>
              </a:buClr>
              <a:buSzPts val="3000"/>
              <a:buFont typeface="Century Gothic"/>
              <a:buNone/>
            </a:pPr>
            <a:r>
              <a:rPr lang="en-GB" dirty="0" err="1"/>
              <a:t>Apresentação</a:t>
            </a:r>
            <a:r>
              <a:rPr lang="en-GB" dirty="0"/>
              <a:t>: Os </a:t>
            </a:r>
            <a:r>
              <a:rPr lang="en-GB" dirty="0" err="1"/>
              <a:t>artigos</a:t>
            </a:r>
            <a:r>
              <a:rPr lang="en-GB" dirty="0"/>
              <a:t> da CDPD</a:t>
            </a:r>
            <a:endParaRPr dirty="0"/>
          </a:p>
        </p:txBody>
      </p:sp>
      <p:sp>
        <p:nvSpPr>
          <p:cNvPr id="912" name="Google Shape;912;p107"/>
          <p:cNvSpPr txBox="1">
            <a:spLocks noGrp="1"/>
          </p:cNvSpPr>
          <p:nvPr>
            <p:ph type="body" idx="1"/>
          </p:nvPr>
        </p:nvSpPr>
        <p:spPr>
          <a:xfrm>
            <a:off x="506407" y="2459788"/>
            <a:ext cx="11175995" cy="2894243"/>
          </a:xfrm>
          <a:prstGeom prst="rect">
            <a:avLst/>
          </a:prstGeom>
          <a:noFill/>
          <a:ln>
            <a:noFill/>
          </a:ln>
        </p:spPr>
        <p:txBody>
          <a:bodyPr spcFirstLastPara="1" wrap="square" lIns="91425" tIns="45700" rIns="91425" bIns="45700" anchor="t" anchorCtr="0">
            <a:noAutofit/>
          </a:bodyPr>
          <a:lstStyle/>
          <a:p>
            <a:pPr marL="285750" lvl="0" indent="-285750" algn="just" rtl="0">
              <a:lnSpc>
                <a:spcPct val="100000"/>
              </a:lnSpc>
              <a:spcBef>
                <a:spcPts val="600"/>
              </a:spcBef>
              <a:spcAft>
                <a:spcPts val="0"/>
              </a:spcAft>
              <a:buSzPts val="2200"/>
              <a:buChar char="•"/>
            </a:pPr>
            <a:r>
              <a:rPr lang="en-GB" sz="2000" dirty="0"/>
              <a:t>As pessoas com </a:t>
            </a:r>
            <a:r>
              <a:rPr lang="en-GB" sz="2000" dirty="0" err="1"/>
              <a:t>deficiência</a:t>
            </a:r>
            <a:r>
              <a:rPr lang="en-GB" sz="2000" dirty="0"/>
              <a:t> </a:t>
            </a:r>
            <a:r>
              <a:rPr lang="en-GB" sz="2000" dirty="0" err="1"/>
              <a:t>têm</a:t>
            </a:r>
            <a:r>
              <a:rPr lang="en-GB" sz="2000" dirty="0"/>
              <a:t> </a:t>
            </a:r>
            <a:r>
              <a:rPr lang="en-GB" sz="2000" dirty="0" err="1"/>
              <a:t>direito</a:t>
            </a:r>
            <a:r>
              <a:rPr lang="en-GB" sz="2000" dirty="0"/>
              <a:t> a </a:t>
            </a:r>
            <a:r>
              <a:rPr lang="en-GB" sz="2000" dirty="0" err="1"/>
              <a:t>acessar</a:t>
            </a:r>
            <a:r>
              <a:rPr lang="en-GB" sz="2000" dirty="0"/>
              <a:t> e </a:t>
            </a:r>
            <a:r>
              <a:rPr lang="en-GB" sz="2000" dirty="0" err="1"/>
              <a:t>participar</a:t>
            </a:r>
            <a:r>
              <a:rPr lang="en-GB" sz="2000" dirty="0"/>
              <a:t> de </a:t>
            </a:r>
            <a:r>
              <a:rPr lang="en-GB" sz="2000" dirty="0" err="1"/>
              <a:t>todas</a:t>
            </a:r>
            <a:r>
              <a:rPr lang="en-GB" sz="2000" dirty="0"/>
              <a:t> as </a:t>
            </a:r>
            <a:r>
              <a:rPr lang="en-GB" sz="2000" dirty="0" err="1"/>
              <a:t>áreas</a:t>
            </a:r>
            <a:r>
              <a:rPr lang="en-GB" sz="2000" dirty="0"/>
              <a:t> da vida, </a:t>
            </a:r>
            <a:r>
              <a:rPr lang="en-GB" sz="2000" dirty="0" err="1"/>
              <a:t>incluindo</a:t>
            </a:r>
            <a:r>
              <a:rPr lang="en-GB" sz="2000" dirty="0"/>
              <a:t>:</a:t>
            </a:r>
            <a:endParaRPr sz="2000" dirty="0"/>
          </a:p>
          <a:p>
            <a:pPr marL="631825" lvl="2" indent="-285750" algn="just" rtl="0">
              <a:lnSpc>
                <a:spcPct val="100000"/>
              </a:lnSpc>
              <a:spcBef>
                <a:spcPts val="600"/>
              </a:spcBef>
              <a:spcAft>
                <a:spcPts val="0"/>
              </a:spcAft>
              <a:buSzPts val="2200"/>
              <a:buChar char="•"/>
            </a:pPr>
            <a:r>
              <a:rPr lang="en-GB" sz="2000" dirty="0"/>
              <a:t>vida cultural</a:t>
            </a:r>
            <a:endParaRPr sz="2000" dirty="0"/>
          </a:p>
          <a:p>
            <a:pPr marL="631825" lvl="2" indent="-285750" algn="just" rtl="0">
              <a:lnSpc>
                <a:spcPct val="100000"/>
              </a:lnSpc>
              <a:spcBef>
                <a:spcPts val="600"/>
              </a:spcBef>
              <a:spcAft>
                <a:spcPts val="0"/>
              </a:spcAft>
              <a:buSzPts val="2200"/>
              <a:buChar char="•"/>
            </a:pPr>
            <a:r>
              <a:rPr lang="en-GB" sz="2000" dirty="0" err="1"/>
              <a:t>recreação</a:t>
            </a:r>
            <a:endParaRPr sz="2000" dirty="0"/>
          </a:p>
          <a:p>
            <a:pPr marL="631825" lvl="2" indent="-285750" algn="just" rtl="0">
              <a:lnSpc>
                <a:spcPct val="100000"/>
              </a:lnSpc>
              <a:spcBef>
                <a:spcPts val="600"/>
              </a:spcBef>
              <a:spcAft>
                <a:spcPts val="0"/>
              </a:spcAft>
              <a:buSzPts val="2200"/>
              <a:buChar char="•"/>
            </a:pPr>
            <a:r>
              <a:rPr lang="en-GB" sz="2000" dirty="0" err="1"/>
              <a:t>lazer</a:t>
            </a:r>
            <a:endParaRPr sz="2000" dirty="0"/>
          </a:p>
          <a:p>
            <a:pPr marL="631825" lvl="2" indent="-285750" algn="just" rtl="0">
              <a:lnSpc>
                <a:spcPct val="100000"/>
              </a:lnSpc>
              <a:spcBef>
                <a:spcPts val="600"/>
              </a:spcBef>
              <a:spcAft>
                <a:spcPts val="0"/>
              </a:spcAft>
              <a:buSzPts val="2200"/>
              <a:buChar char="•"/>
            </a:pPr>
            <a:r>
              <a:rPr lang="en-GB" sz="2000" dirty="0" err="1"/>
              <a:t>esportes</a:t>
            </a:r>
            <a:r>
              <a:rPr lang="en-GB" sz="2000" dirty="0"/>
              <a:t>.</a:t>
            </a:r>
            <a:endParaRPr sz="2000" dirty="0"/>
          </a:p>
          <a:p>
            <a:pPr marL="285750" lvl="0" indent="-285750" algn="just" rtl="0">
              <a:lnSpc>
                <a:spcPct val="100000"/>
              </a:lnSpc>
              <a:spcBef>
                <a:spcPts val="600"/>
              </a:spcBef>
              <a:spcAft>
                <a:spcPts val="0"/>
              </a:spcAft>
              <a:buSzPts val="2200"/>
              <a:buChar char="•"/>
            </a:pPr>
            <a:r>
              <a:rPr lang="en-GB" sz="2000" dirty="0" err="1"/>
              <a:t>Entrevista</a:t>
            </a:r>
            <a:r>
              <a:rPr lang="en-GB" sz="2000" dirty="0"/>
              <a:t> - </a:t>
            </a:r>
            <a:r>
              <a:rPr lang="en-GB" sz="2000" dirty="0" err="1"/>
              <a:t>Atleta</a:t>
            </a:r>
            <a:r>
              <a:rPr lang="en-GB" sz="2000" dirty="0"/>
              <a:t> </a:t>
            </a:r>
            <a:r>
              <a:rPr lang="en-GB" sz="2000" dirty="0" err="1"/>
              <a:t>olímpica</a:t>
            </a:r>
            <a:r>
              <a:rPr lang="en-GB" sz="2000" dirty="0"/>
              <a:t> especial Victoria Smith, ESPN, 4 de </a:t>
            </a:r>
            <a:r>
              <a:rPr lang="en-GB" sz="2000" dirty="0" err="1"/>
              <a:t>julho</a:t>
            </a:r>
            <a:r>
              <a:rPr lang="en-GB" sz="2000" dirty="0"/>
              <a:t> de 2018. </a:t>
            </a:r>
            <a:r>
              <a:rPr lang="en-GB" sz="2000" u="sng" dirty="0">
                <a:solidFill>
                  <a:schemeClr val="hlink"/>
                </a:solidFill>
                <a:hlinkClick r:id="rId3"/>
              </a:rPr>
              <a:t>https://youtu.be/k3KASttFTB8</a:t>
            </a:r>
            <a:r>
              <a:rPr lang="en-GB" sz="2000" dirty="0"/>
              <a:t> </a:t>
            </a:r>
            <a:endParaRPr sz="2000" dirty="0"/>
          </a:p>
        </p:txBody>
      </p:sp>
      <p:sp>
        <p:nvSpPr>
          <p:cNvPr id="913" name="Google Shape;913;p107"/>
          <p:cNvSpPr txBox="1">
            <a:spLocks noGrp="1"/>
          </p:cNvSpPr>
          <p:nvPr>
            <p:ph type="body" idx="2"/>
          </p:nvPr>
        </p:nvSpPr>
        <p:spPr>
          <a:xfrm>
            <a:off x="509597" y="1339100"/>
            <a:ext cx="11174400" cy="360000"/>
          </a:xfrm>
          <a:prstGeom prst="rect">
            <a:avLst/>
          </a:prstGeom>
          <a:noFill/>
          <a:ln>
            <a:noFill/>
          </a:ln>
        </p:spPr>
        <p:txBody>
          <a:bodyPr spcFirstLastPara="1" wrap="square" lIns="0" tIns="0" rIns="0" bIns="0" anchor="b" anchorCtr="0">
            <a:noAutofit/>
          </a:bodyPr>
          <a:lstStyle/>
          <a:p>
            <a:pPr marL="285750" lvl="0" indent="-285750" algn="l" rtl="0">
              <a:lnSpc>
                <a:spcPct val="150000"/>
              </a:lnSpc>
              <a:spcBef>
                <a:spcPts val="0"/>
              </a:spcBef>
              <a:spcAft>
                <a:spcPts val="0"/>
              </a:spcAft>
              <a:buSzPts val="2200"/>
              <a:buNone/>
            </a:pPr>
            <a:r>
              <a:rPr lang="en-GB" dirty="0" err="1"/>
              <a:t>Artigo</a:t>
            </a:r>
            <a:r>
              <a:rPr lang="en-GB" dirty="0"/>
              <a:t> 30 – </a:t>
            </a:r>
            <a:r>
              <a:rPr lang="en-GB" dirty="0" err="1"/>
              <a:t>Participação</a:t>
            </a:r>
            <a:r>
              <a:rPr lang="en-GB" dirty="0"/>
              <a:t> na vida cultural, </a:t>
            </a:r>
            <a:r>
              <a:rPr lang="en-GB" dirty="0" err="1"/>
              <a:t>recreação</a:t>
            </a:r>
            <a:r>
              <a:rPr lang="en-GB" dirty="0"/>
              <a:t>, </a:t>
            </a:r>
            <a:r>
              <a:rPr lang="en-GB" dirty="0" err="1"/>
              <a:t>lazer</a:t>
            </a:r>
            <a:r>
              <a:rPr lang="en-GB" dirty="0"/>
              <a:t> e </a:t>
            </a:r>
            <a:r>
              <a:rPr lang="en-GB" dirty="0" err="1"/>
              <a:t>esporte</a:t>
            </a:r>
            <a:r>
              <a:rPr lang="en-GB" dirty="0"/>
              <a:t> (a)</a:t>
            </a:r>
            <a:endParaRPr dirty="0"/>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Shape 918"/>
        <p:cNvGrpSpPr/>
        <p:nvPr/>
      </p:nvGrpSpPr>
      <p:grpSpPr>
        <a:xfrm>
          <a:off x="0" y="0"/>
          <a:ext cx="0" cy="0"/>
          <a:chOff x="0" y="0"/>
          <a:chExt cx="0" cy="0"/>
        </a:xfrm>
      </p:grpSpPr>
      <p:sp>
        <p:nvSpPr>
          <p:cNvPr id="919" name="Google Shape;919;p108"/>
          <p:cNvSpPr txBox="1">
            <a:spLocks noGrp="1"/>
          </p:cNvSpPr>
          <p:nvPr>
            <p:ph type="title"/>
          </p:nvPr>
        </p:nvSpPr>
        <p:spPr>
          <a:xfrm>
            <a:off x="389639" y="506412"/>
            <a:ext cx="11515146" cy="432000"/>
          </a:xfrm>
          <a:prstGeom prst="rect">
            <a:avLst/>
          </a:prstGeom>
          <a:noFill/>
          <a:ln>
            <a:noFill/>
          </a:ln>
        </p:spPr>
        <p:txBody>
          <a:bodyPr spcFirstLastPara="1" wrap="square" lIns="91425" tIns="45700" rIns="91425" bIns="45700" anchor="t" anchorCtr="0">
            <a:noAutofit/>
          </a:bodyPr>
          <a:lstStyle/>
          <a:p>
            <a:pPr marL="0" lvl="0" indent="0" algn="ctr" rtl="0">
              <a:lnSpc>
                <a:spcPct val="110000"/>
              </a:lnSpc>
              <a:spcBef>
                <a:spcPts val="0"/>
              </a:spcBef>
              <a:spcAft>
                <a:spcPts val="0"/>
              </a:spcAft>
              <a:buClr>
                <a:schemeClr val="accent1"/>
              </a:buClr>
              <a:buSzPts val="3000"/>
              <a:buFont typeface="Century Gothic"/>
              <a:buNone/>
            </a:pPr>
            <a:r>
              <a:rPr lang="en-GB" dirty="0" err="1"/>
              <a:t>Apresentação</a:t>
            </a:r>
            <a:r>
              <a:rPr lang="en-GB" dirty="0"/>
              <a:t>: Os </a:t>
            </a:r>
            <a:r>
              <a:rPr lang="en-GB" dirty="0" err="1"/>
              <a:t>artigos</a:t>
            </a:r>
            <a:r>
              <a:rPr lang="en-GB" dirty="0"/>
              <a:t> da CDPD</a:t>
            </a:r>
            <a:endParaRPr dirty="0"/>
          </a:p>
        </p:txBody>
      </p:sp>
      <p:sp>
        <p:nvSpPr>
          <p:cNvPr id="920" name="Google Shape;920;p108"/>
          <p:cNvSpPr txBox="1">
            <a:spLocks noGrp="1"/>
          </p:cNvSpPr>
          <p:nvPr>
            <p:ph type="body" idx="1"/>
          </p:nvPr>
        </p:nvSpPr>
        <p:spPr>
          <a:xfrm>
            <a:off x="508002" y="2347634"/>
            <a:ext cx="11175995" cy="2628812"/>
          </a:xfrm>
          <a:prstGeom prst="rect">
            <a:avLst/>
          </a:prstGeom>
          <a:noFill/>
          <a:ln>
            <a:noFill/>
          </a:ln>
        </p:spPr>
        <p:txBody>
          <a:bodyPr spcFirstLastPara="1" wrap="square" lIns="91425" tIns="45700" rIns="91425" bIns="45700" anchor="t" anchorCtr="0">
            <a:noAutofit/>
          </a:bodyPr>
          <a:lstStyle/>
          <a:p>
            <a:pPr marL="285750" lvl="0" indent="-285750" algn="just" rtl="0">
              <a:lnSpc>
                <a:spcPct val="100000"/>
              </a:lnSpc>
              <a:spcBef>
                <a:spcPts val="600"/>
              </a:spcBef>
              <a:spcAft>
                <a:spcPts val="0"/>
              </a:spcAft>
              <a:buSzPts val="2200"/>
              <a:buChar char="•"/>
            </a:pPr>
            <a:r>
              <a:rPr lang="en-GB" sz="2000" dirty="0"/>
              <a:t>As pessoas com </a:t>
            </a:r>
            <a:r>
              <a:rPr lang="en-GB" sz="2000" dirty="0" err="1"/>
              <a:t>deficiência</a:t>
            </a:r>
            <a:r>
              <a:rPr lang="en-GB" sz="2000" dirty="0"/>
              <a:t> </a:t>
            </a:r>
            <a:r>
              <a:rPr lang="en-GB" sz="2000" dirty="0" err="1"/>
              <a:t>devem</a:t>
            </a:r>
            <a:r>
              <a:rPr lang="en-GB" sz="2000" dirty="0"/>
              <a:t> </a:t>
            </a:r>
            <a:r>
              <a:rPr lang="en-GB" sz="2000" dirty="0" err="1"/>
              <a:t>ter</a:t>
            </a:r>
            <a:r>
              <a:rPr lang="en-GB" sz="2000" dirty="0"/>
              <a:t> </a:t>
            </a:r>
            <a:r>
              <a:rPr lang="en-GB" sz="2000" dirty="0" err="1"/>
              <a:t>oportunidades</a:t>
            </a:r>
            <a:r>
              <a:rPr lang="en-GB" sz="2000" dirty="0"/>
              <a:t> para </a:t>
            </a:r>
            <a:r>
              <a:rPr lang="en-GB" sz="2000" dirty="0" err="1"/>
              <a:t>desenvolver</a:t>
            </a:r>
            <a:r>
              <a:rPr lang="en-GB" sz="2000" dirty="0"/>
              <a:t> o seu </a:t>
            </a:r>
            <a:r>
              <a:rPr lang="en-GB" sz="2000" dirty="0" err="1"/>
              <a:t>potencial</a:t>
            </a:r>
            <a:r>
              <a:rPr lang="en-GB" sz="2000" dirty="0"/>
              <a:t> </a:t>
            </a:r>
            <a:r>
              <a:rPr lang="en-GB" sz="2000" dirty="0" err="1"/>
              <a:t>intelectual</a:t>
            </a:r>
            <a:r>
              <a:rPr lang="en-GB" sz="2000" dirty="0"/>
              <a:t> e </a:t>
            </a:r>
            <a:r>
              <a:rPr lang="en-GB" sz="2000" dirty="0" err="1"/>
              <a:t>criativo</a:t>
            </a:r>
            <a:r>
              <a:rPr lang="en-GB" sz="2000" dirty="0"/>
              <a:t>, tanto para seu </a:t>
            </a:r>
            <a:r>
              <a:rPr lang="en-GB" sz="2000" dirty="0" err="1"/>
              <a:t>próprio</a:t>
            </a:r>
            <a:r>
              <a:rPr lang="en-GB" sz="2000" dirty="0"/>
              <a:t> </a:t>
            </a:r>
            <a:r>
              <a:rPr lang="en-GB" sz="2000" dirty="0" err="1"/>
              <a:t>benefício</a:t>
            </a:r>
            <a:r>
              <a:rPr lang="en-GB" sz="2000" dirty="0"/>
              <a:t> como para </a:t>
            </a:r>
            <a:r>
              <a:rPr lang="en-GB" sz="2000" dirty="0" err="1"/>
              <a:t>contribuir</a:t>
            </a:r>
            <a:r>
              <a:rPr lang="en-GB" sz="2000" dirty="0"/>
              <a:t> para a </a:t>
            </a:r>
            <a:r>
              <a:rPr lang="en-GB" sz="2000" dirty="0" err="1"/>
              <a:t>sociedade</a:t>
            </a:r>
            <a:r>
              <a:rPr lang="en-GB" sz="2000" dirty="0"/>
              <a:t>. </a:t>
            </a:r>
            <a:endParaRPr sz="2000" dirty="0"/>
          </a:p>
          <a:p>
            <a:pPr marL="285750" lvl="0" indent="-285750" algn="just" rtl="0">
              <a:lnSpc>
                <a:spcPct val="100000"/>
              </a:lnSpc>
              <a:spcBef>
                <a:spcPts val="600"/>
              </a:spcBef>
              <a:spcAft>
                <a:spcPts val="0"/>
              </a:spcAft>
              <a:buSzPts val="2200"/>
              <a:buChar char="•"/>
            </a:pPr>
            <a:r>
              <a:rPr lang="en-GB" sz="2000" dirty="0" err="1"/>
              <a:t>Devem</a:t>
            </a:r>
            <a:r>
              <a:rPr lang="en-GB" sz="2000" dirty="0"/>
              <a:t> </a:t>
            </a:r>
            <a:r>
              <a:rPr lang="en-GB" sz="2000" dirty="0" err="1"/>
              <a:t>também</a:t>
            </a:r>
            <a:r>
              <a:rPr lang="en-GB" sz="2000" dirty="0"/>
              <a:t> </a:t>
            </a:r>
            <a:r>
              <a:rPr lang="en-GB" sz="2000" dirty="0" err="1"/>
              <a:t>ter</a:t>
            </a:r>
            <a:r>
              <a:rPr lang="en-GB" sz="2000" dirty="0"/>
              <a:t> </a:t>
            </a:r>
            <a:r>
              <a:rPr lang="en-GB" sz="2000" dirty="0" err="1"/>
              <a:t>apoio</a:t>
            </a:r>
            <a:r>
              <a:rPr lang="en-GB" sz="2000" dirty="0"/>
              <a:t> para </a:t>
            </a:r>
            <a:r>
              <a:rPr lang="en-GB" sz="2000" dirty="0" err="1"/>
              <a:t>diversas</a:t>
            </a:r>
            <a:r>
              <a:rPr lang="en-GB" sz="2000" dirty="0"/>
              <a:t> </a:t>
            </a:r>
            <a:r>
              <a:rPr lang="en-GB" sz="2000" dirty="0" err="1"/>
              <a:t>culturas</a:t>
            </a:r>
            <a:r>
              <a:rPr lang="en-GB" sz="2000" dirty="0"/>
              <a:t> e </a:t>
            </a:r>
            <a:r>
              <a:rPr lang="en-GB" sz="2000" dirty="0" err="1"/>
              <a:t>línguas</a:t>
            </a:r>
            <a:r>
              <a:rPr lang="en-GB" sz="2000" dirty="0"/>
              <a:t>.</a:t>
            </a:r>
            <a:endParaRPr sz="2000" dirty="0"/>
          </a:p>
          <a:p>
            <a:pPr marL="285750" lvl="0" indent="-285750" algn="just" rtl="0">
              <a:lnSpc>
                <a:spcPct val="100000"/>
              </a:lnSpc>
              <a:spcBef>
                <a:spcPts val="600"/>
              </a:spcBef>
              <a:spcAft>
                <a:spcPts val="0"/>
              </a:spcAft>
              <a:buSzPts val="2200"/>
              <a:buChar char="•"/>
            </a:pPr>
            <a:r>
              <a:rPr lang="en-GB" sz="2000" dirty="0"/>
              <a:t>EQUASS Europe, </a:t>
            </a:r>
            <a:r>
              <a:rPr lang="en-GB" sz="2000" dirty="0" err="1"/>
              <a:t>Qualidade</a:t>
            </a:r>
            <a:r>
              <a:rPr lang="en-GB" sz="2000" dirty="0"/>
              <a:t> </a:t>
            </a:r>
            <a:r>
              <a:rPr lang="en-GB" sz="2000" dirty="0" err="1"/>
              <a:t>nos</a:t>
            </a:r>
            <a:r>
              <a:rPr lang="en-GB" sz="2000" dirty="0"/>
              <a:t> Serviços Sociais – </a:t>
            </a:r>
            <a:r>
              <a:rPr lang="en-GB" sz="2000" dirty="0" err="1"/>
              <a:t>Compreender</a:t>
            </a:r>
            <a:r>
              <a:rPr lang="en-GB" sz="2000" dirty="0"/>
              <a:t> a </a:t>
            </a:r>
            <a:r>
              <a:rPr lang="en-GB" sz="2000" dirty="0" err="1"/>
              <a:t>Convenção</a:t>
            </a:r>
            <a:r>
              <a:rPr lang="en-GB" sz="2000" dirty="0"/>
              <a:t> sobre </a:t>
            </a:r>
            <a:r>
              <a:rPr lang="en-GB" sz="2000" dirty="0" err="1"/>
              <a:t>os</a:t>
            </a:r>
            <a:r>
              <a:rPr lang="en-GB" sz="2000" dirty="0"/>
              <a:t> </a:t>
            </a:r>
            <a:r>
              <a:rPr lang="en-GB" sz="2000" dirty="0" err="1"/>
              <a:t>Direitos</a:t>
            </a:r>
            <a:r>
              <a:rPr lang="en-GB" sz="2000" dirty="0"/>
              <a:t> das Pessoas com </a:t>
            </a:r>
            <a:r>
              <a:rPr lang="en-GB" sz="2000" dirty="0" err="1"/>
              <a:t>Deficiência</a:t>
            </a:r>
            <a:r>
              <a:rPr lang="en-GB" sz="2000" dirty="0"/>
              <a:t>. </a:t>
            </a:r>
            <a:r>
              <a:rPr lang="en-GB" sz="2000" u="sng" dirty="0">
                <a:solidFill>
                  <a:schemeClr val="hlink"/>
                </a:solidFill>
                <a:hlinkClick r:id="rId3"/>
              </a:rPr>
              <a:t>https://youtu.be/vwmcv8DVfeo </a:t>
            </a:r>
            <a:endParaRPr sz="2000" dirty="0"/>
          </a:p>
          <a:p>
            <a:pPr marL="285750" lvl="0" indent="-285750" algn="just" rtl="0">
              <a:lnSpc>
                <a:spcPct val="100000"/>
              </a:lnSpc>
              <a:spcBef>
                <a:spcPts val="600"/>
              </a:spcBef>
              <a:spcAft>
                <a:spcPts val="0"/>
              </a:spcAft>
              <a:buSzPts val="2200"/>
              <a:buChar char="•"/>
            </a:pPr>
            <a:r>
              <a:rPr lang="en-GB" sz="2000" dirty="0" err="1"/>
              <a:t>Descolonizando</a:t>
            </a:r>
            <a:r>
              <a:rPr lang="en-GB" sz="2000" dirty="0"/>
              <a:t> a </a:t>
            </a:r>
            <a:r>
              <a:rPr lang="en-GB" sz="2000" dirty="0" err="1"/>
              <a:t>mente</a:t>
            </a:r>
            <a:r>
              <a:rPr lang="en-GB" sz="2000" dirty="0"/>
              <a:t>: um </a:t>
            </a:r>
            <a:r>
              <a:rPr lang="en-GB" sz="2000" dirty="0" err="1"/>
              <a:t>diálogo</a:t>
            </a:r>
            <a:r>
              <a:rPr lang="en-GB" sz="2000" dirty="0"/>
              <a:t> transcultural sobre </a:t>
            </a:r>
            <a:r>
              <a:rPr lang="en-GB" sz="2000" dirty="0" err="1"/>
              <a:t>direitos</a:t>
            </a:r>
            <a:r>
              <a:rPr lang="en-GB" sz="2000" dirty="0"/>
              <a:t>, </a:t>
            </a:r>
            <a:r>
              <a:rPr lang="en-GB" sz="2000" dirty="0" err="1"/>
              <a:t>inclusão</a:t>
            </a:r>
            <a:r>
              <a:rPr lang="en-GB" sz="2000" dirty="0"/>
              <a:t> e </a:t>
            </a:r>
            <a:r>
              <a:rPr lang="en-GB" sz="2000" dirty="0" err="1"/>
              <a:t>comunidade</a:t>
            </a:r>
            <a:r>
              <a:rPr lang="en-GB" sz="2000" dirty="0"/>
              <a:t>. INTAR </a:t>
            </a:r>
            <a:r>
              <a:rPr lang="en-GB" sz="2000" dirty="0" err="1"/>
              <a:t>Índia</a:t>
            </a:r>
            <a:r>
              <a:rPr lang="en-GB" sz="2000" dirty="0"/>
              <a:t> 2016. https://youtu.be/wcsHuGE0ETg</a:t>
            </a:r>
            <a:endParaRPr sz="2000" dirty="0"/>
          </a:p>
        </p:txBody>
      </p:sp>
      <p:sp>
        <p:nvSpPr>
          <p:cNvPr id="921" name="Google Shape;921;p108"/>
          <p:cNvSpPr txBox="1">
            <a:spLocks noGrp="1"/>
          </p:cNvSpPr>
          <p:nvPr>
            <p:ph type="body" idx="2"/>
          </p:nvPr>
        </p:nvSpPr>
        <p:spPr>
          <a:xfrm>
            <a:off x="508002" y="1573885"/>
            <a:ext cx="11174400" cy="360000"/>
          </a:xfrm>
          <a:prstGeom prst="rect">
            <a:avLst/>
          </a:prstGeom>
          <a:noFill/>
          <a:ln>
            <a:noFill/>
          </a:ln>
        </p:spPr>
        <p:txBody>
          <a:bodyPr spcFirstLastPara="1" wrap="square" lIns="0" tIns="0" rIns="0" bIns="0" anchor="b" anchorCtr="0">
            <a:noAutofit/>
          </a:bodyPr>
          <a:lstStyle/>
          <a:p>
            <a:pPr marL="285750" lvl="0" indent="-285750" algn="l" rtl="0">
              <a:lnSpc>
                <a:spcPct val="150000"/>
              </a:lnSpc>
              <a:spcBef>
                <a:spcPts val="0"/>
              </a:spcBef>
              <a:spcAft>
                <a:spcPts val="0"/>
              </a:spcAft>
              <a:buSzPts val="2200"/>
              <a:buNone/>
            </a:pPr>
            <a:r>
              <a:rPr lang="en-GB" dirty="0" err="1"/>
              <a:t>Artigo</a:t>
            </a:r>
            <a:r>
              <a:rPr lang="en-GB" dirty="0"/>
              <a:t> 30 – </a:t>
            </a:r>
            <a:r>
              <a:rPr lang="en-GB" dirty="0" err="1"/>
              <a:t>Participação</a:t>
            </a:r>
            <a:r>
              <a:rPr lang="en-GB" dirty="0"/>
              <a:t> na vida cultural, </a:t>
            </a:r>
            <a:r>
              <a:rPr lang="en-GB" dirty="0" err="1"/>
              <a:t>recreação</a:t>
            </a:r>
            <a:r>
              <a:rPr lang="en-GB" dirty="0"/>
              <a:t>, </a:t>
            </a:r>
            <a:r>
              <a:rPr lang="en-GB" dirty="0" err="1"/>
              <a:t>lazer</a:t>
            </a:r>
            <a:r>
              <a:rPr lang="en-GB" dirty="0"/>
              <a:t> e </a:t>
            </a:r>
            <a:r>
              <a:rPr lang="en-GB" dirty="0" err="1"/>
              <a:t>esportes</a:t>
            </a:r>
            <a:r>
              <a:rPr lang="en-GB" dirty="0"/>
              <a:t> (b)</a:t>
            </a:r>
            <a:endParaRPr dirty="0"/>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Shape 926"/>
        <p:cNvGrpSpPr/>
        <p:nvPr/>
      </p:nvGrpSpPr>
      <p:grpSpPr>
        <a:xfrm>
          <a:off x="0" y="0"/>
          <a:ext cx="0" cy="0"/>
          <a:chOff x="0" y="0"/>
          <a:chExt cx="0" cy="0"/>
        </a:xfrm>
      </p:grpSpPr>
      <p:sp>
        <p:nvSpPr>
          <p:cNvPr id="927" name="Google Shape;927;p109"/>
          <p:cNvSpPr txBox="1">
            <a:spLocks noGrp="1"/>
          </p:cNvSpPr>
          <p:nvPr>
            <p:ph type="title"/>
          </p:nvPr>
        </p:nvSpPr>
        <p:spPr>
          <a:xfrm>
            <a:off x="507205" y="2313946"/>
            <a:ext cx="11239317" cy="432000"/>
          </a:xfrm>
          <a:prstGeom prst="rect">
            <a:avLst/>
          </a:prstGeom>
          <a:noFill/>
          <a:ln>
            <a:noFill/>
          </a:ln>
        </p:spPr>
        <p:txBody>
          <a:bodyPr spcFirstLastPara="1" wrap="square" lIns="91425" tIns="45700" rIns="91425" bIns="45700" anchor="t" anchorCtr="0">
            <a:noAutofit/>
          </a:bodyPr>
          <a:lstStyle/>
          <a:p>
            <a:pPr marL="0" marR="0" lvl="0" indent="0" algn="ctr" rtl="0">
              <a:lnSpc>
                <a:spcPct val="115000"/>
              </a:lnSpc>
              <a:spcBef>
                <a:spcPts val="0"/>
              </a:spcBef>
              <a:spcAft>
                <a:spcPts val="0"/>
              </a:spcAft>
              <a:buClr>
                <a:schemeClr val="accent1"/>
              </a:buClr>
              <a:buSzPct val="100000"/>
              <a:buFont typeface="Century Gothic"/>
              <a:buNone/>
            </a:pPr>
            <a:r>
              <a:rPr lang="en-GB" dirty="0"/>
              <a:t>Tema</a:t>
            </a:r>
            <a:r>
              <a:rPr lang="en-GB" dirty="0">
                <a:latin typeface="Century Gothic"/>
                <a:ea typeface="Century Gothic"/>
                <a:cs typeface="Century Gothic"/>
                <a:sym typeface="Century Gothic"/>
              </a:rPr>
              <a:t> 4: Aplicando a CDPD a </a:t>
            </a:r>
            <a:r>
              <a:rPr lang="en-GB" dirty="0" err="1">
                <a:latin typeface="Century Gothic"/>
                <a:ea typeface="Century Gothic"/>
                <a:cs typeface="Century Gothic"/>
                <a:sym typeface="Century Gothic"/>
              </a:rPr>
              <a:t>cenários</a:t>
            </a:r>
            <a:r>
              <a:rPr lang="en-GB" dirty="0">
                <a:latin typeface="Century Gothic"/>
                <a:ea typeface="Century Gothic"/>
                <a:cs typeface="Century Gothic"/>
                <a:sym typeface="Century Gothic"/>
              </a:rPr>
              <a:t> da vida real</a:t>
            </a:r>
            <a:endParaRPr dirty="0">
              <a:latin typeface="Century Gothic"/>
              <a:ea typeface="Century Gothic"/>
              <a:cs typeface="Century Gothic"/>
              <a:sym typeface="Century Gothic"/>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11"/>
          <p:cNvSpPr txBox="1">
            <a:spLocks noGrp="1"/>
          </p:cNvSpPr>
          <p:nvPr>
            <p:ph type="sldNum" idx="4294967295"/>
          </p:nvPr>
        </p:nvSpPr>
        <p:spPr>
          <a:xfrm>
            <a:off x="10034587" y="6623100"/>
            <a:ext cx="1648619" cy="2160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GB"/>
              <a:t>11</a:t>
            </a:fld>
            <a:endParaRPr/>
          </a:p>
        </p:txBody>
      </p:sp>
      <p:sp>
        <p:nvSpPr>
          <p:cNvPr id="161" name="Google Shape;161;p11"/>
          <p:cNvSpPr txBox="1">
            <a:spLocks noGrp="1"/>
          </p:cNvSpPr>
          <p:nvPr>
            <p:ph type="body" idx="2"/>
          </p:nvPr>
        </p:nvSpPr>
        <p:spPr>
          <a:xfrm>
            <a:off x="507195" y="1511188"/>
            <a:ext cx="11174412" cy="2937720"/>
          </a:xfrm>
          <a:prstGeom prst="rect">
            <a:avLst/>
          </a:prstGeom>
          <a:noFill/>
          <a:ln>
            <a:noFill/>
          </a:ln>
        </p:spPr>
        <p:txBody>
          <a:bodyPr spcFirstLastPara="1" wrap="square" lIns="91425" tIns="45700" rIns="91425" bIns="45700" anchor="t" anchorCtr="0">
            <a:noAutofit/>
          </a:bodyPr>
          <a:lstStyle/>
          <a:p>
            <a:pPr marL="285750" lvl="0" indent="-285750" algn="just" rtl="0">
              <a:lnSpc>
                <a:spcPct val="100000"/>
              </a:lnSpc>
              <a:spcBef>
                <a:spcPts val="600"/>
              </a:spcBef>
              <a:spcAft>
                <a:spcPts val="0"/>
              </a:spcAft>
              <a:buSzPts val="2200"/>
              <a:buChar char="•"/>
            </a:pPr>
            <a:r>
              <a:rPr lang="en-GB" sz="2000" dirty="0" err="1"/>
              <a:t>Discriminação</a:t>
            </a:r>
            <a:r>
              <a:rPr lang="en-GB" sz="2000" dirty="0"/>
              <a:t> </a:t>
            </a:r>
            <a:r>
              <a:rPr lang="en-GB" sz="2000" dirty="0" err="1"/>
              <a:t>significa</a:t>
            </a:r>
            <a:r>
              <a:rPr lang="en-GB" sz="2000" dirty="0"/>
              <a:t> </a:t>
            </a:r>
            <a:r>
              <a:rPr lang="en-GB" sz="2000" dirty="0" err="1"/>
              <a:t>qualquer</a:t>
            </a:r>
            <a:r>
              <a:rPr lang="en-GB" sz="2000" dirty="0"/>
              <a:t> </a:t>
            </a:r>
            <a:r>
              <a:rPr lang="en-GB" sz="2000" dirty="0" err="1"/>
              <a:t>distinção</a:t>
            </a:r>
            <a:r>
              <a:rPr lang="en-GB" sz="2000" dirty="0"/>
              <a:t>, </a:t>
            </a:r>
            <a:r>
              <a:rPr lang="en-GB" sz="2000" dirty="0" err="1"/>
              <a:t>exclusão</a:t>
            </a:r>
            <a:r>
              <a:rPr lang="en-GB" sz="2000" dirty="0"/>
              <a:t> ou </a:t>
            </a:r>
            <a:r>
              <a:rPr lang="en-GB" sz="2000" dirty="0" err="1"/>
              <a:t>restrição</a:t>
            </a:r>
            <a:r>
              <a:rPr lang="en-GB" sz="2000" dirty="0"/>
              <a:t> com base em </a:t>
            </a:r>
            <a:r>
              <a:rPr lang="en-GB" sz="2000" dirty="0" err="1"/>
              <a:t>características</a:t>
            </a:r>
            <a:r>
              <a:rPr lang="en-GB" sz="2000" dirty="0"/>
              <a:t> como </a:t>
            </a:r>
            <a:r>
              <a:rPr lang="en-GB" sz="2000" dirty="0" err="1"/>
              <a:t>raça</a:t>
            </a:r>
            <a:r>
              <a:rPr lang="en-GB" sz="2000" dirty="0"/>
              <a:t>, </a:t>
            </a:r>
            <a:r>
              <a:rPr lang="en-GB" sz="2000" dirty="0" err="1"/>
              <a:t>gênero</a:t>
            </a:r>
            <a:r>
              <a:rPr lang="en-GB" sz="2000" dirty="0"/>
              <a:t>, </a:t>
            </a:r>
            <a:r>
              <a:rPr lang="en-GB" sz="2000" dirty="0" err="1"/>
              <a:t>orientação</a:t>
            </a:r>
            <a:r>
              <a:rPr lang="en-GB" sz="2000" dirty="0"/>
              <a:t> sexual, </a:t>
            </a:r>
            <a:r>
              <a:rPr lang="en-GB" sz="2000" dirty="0" err="1"/>
              <a:t>deficiência</a:t>
            </a:r>
            <a:r>
              <a:rPr lang="en-GB" sz="2000" dirty="0"/>
              <a:t>, etc., que </a:t>
            </a:r>
            <a:r>
              <a:rPr lang="en-GB" sz="2000" dirty="0" err="1"/>
              <a:t>tenha</a:t>
            </a:r>
            <a:r>
              <a:rPr lang="en-GB" sz="2000" dirty="0"/>
              <a:t> como </a:t>
            </a:r>
            <a:r>
              <a:rPr lang="en-GB" sz="2000" dirty="0" err="1"/>
              <a:t>objetivo</a:t>
            </a:r>
            <a:r>
              <a:rPr lang="en-GB" sz="2000" dirty="0"/>
              <a:t> ou </a:t>
            </a:r>
            <a:r>
              <a:rPr lang="en-GB" sz="2000" dirty="0" err="1"/>
              <a:t>efeito</a:t>
            </a:r>
            <a:r>
              <a:rPr lang="en-GB" sz="2000" dirty="0"/>
              <a:t> </a:t>
            </a:r>
            <a:r>
              <a:rPr lang="en-GB" sz="2000" dirty="0" err="1"/>
              <a:t>prejudicar</a:t>
            </a:r>
            <a:r>
              <a:rPr lang="en-GB" sz="2000" dirty="0"/>
              <a:t> ou </a:t>
            </a:r>
            <a:r>
              <a:rPr lang="en-GB" sz="2000" dirty="0" err="1"/>
              <a:t>anular</a:t>
            </a:r>
            <a:r>
              <a:rPr lang="en-GB" sz="2000" dirty="0"/>
              <a:t> o </a:t>
            </a:r>
            <a:r>
              <a:rPr lang="en-GB" sz="2000" dirty="0" err="1"/>
              <a:t>reconhecimento</a:t>
            </a:r>
            <a:r>
              <a:rPr lang="en-GB" sz="2000" dirty="0"/>
              <a:t>, o </a:t>
            </a:r>
            <a:r>
              <a:rPr lang="en-GB" sz="2000" dirty="0" err="1"/>
              <a:t>gozo</a:t>
            </a:r>
            <a:r>
              <a:rPr lang="en-GB" sz="2000" dirty="0"/>
              <a:t> e o exercício, em </a:t>
            </a:r>
            <a:r>
              <a:rPr lang="en-GB" sz="2000" dirty="0" err="1"/>
              <a:t>igualdade</a:t>
            </a:r>
            <a:r>
              <a:rPr lang="en-GB" sz="2000" dirty="0"/>
              <a:t> de </a:t>
            </a:r>
            <a:r>
              <a:rPr lang="en-GB" sz="2000" dirty="0" err="1"/>
              <a:t>condições</a:t>
            </a:r>
            <a:r>
              <a:rPr lang="en-GB" sz="2000" dirty="0"/>
              <a:t> com </a:t>
            </a:r>
            <a:r>
              <a:rPr lang="en-GB" sz="2000" dirty="0" err="1"/>
              <a:t>os</a:t>
            </a:r>
            <a:r>
              <a:rPr lang="en-GB" sz="2000" dirty="0"/>
              <a:t> </a:t>
            </a:r>
            <a:r>
              <a:rPr lang="en-GB" sz="2000" dirty="0" err="1"/>
              <a:t>demais</a:t>
            </a:r>
            <a:r>
              <a:rPr lang="en-GB" sz="2000" dirty="0"/>
              <a:t>, dos </a:t>
            </a:r>
            <a:r>
              <a:rPr lang="en-GB" sz="2000" dirty="0" err="1"/>
              <a:t>direitos</a:t>
            </a:r>
            <a:r>
              <a:rPr lang="en-GB" sz="2000" dirty="0"/>
              <a:t> </a:t>
            </a:r>
            <a:r>
              <a:rPr lang="en-GB" sz="2000" dirty="0" err="1"/>
              <a:t>humanos</a:t>
            </a:r>
            <a:r>
              <a:rPr lang="en-GB" sz="2000" dirty="0"/>
              <a:t> e das </a:t>
            </a:r>
            <a:r>
              <a:rPr lang="en-GB" sz="2000" dirty="0" err="1"/>
              <a:t>liberdades</a:t>
            </a:r>
            <a:r>
              <a:rPr lang="en-GB" sz="2000" dirty="0"/>
              <a:t> </a:t>
            </a:r>
            <a:r>
              <a:rPr lang="en-GB" sz="2000" dirty="0" err="1"/>
              <a:t>fundamentais</a:t>
            </a:r>
            <a:r>
              <a:rPr lang="en-GB" sz="2000" dirty="0"/>
              <a:t> </a:t>
            </a:r>
            <a:r>
              <a:rPr lang="en-GB" sz="2000" dirty="0" err="1"/>
              <a:t>nos</a:t>
            </a:r>
            <a:r>
              <a:rPr lang="en-GB" sz="2000" dirty="0"/>
              <a:t> campos </a:t>
            </a:r>
            <a:r>
              <a:rPr lang="en-GB" sz="2000" dirty="0" err="1"/>
              <a:t>político</a:t>
            </a:r>
            <a:r>
              <a:rPr lang="en-GB" sz="2000" dirty="0"/>
              <a:t>, </a:t>
            </a:r>
            <a:r>
              <a:rPr lang="en-GB" sz="2000" dirty="0" err="1"/>
              <a:t>econômico</a:t>
            </a:r>
            <a:r>
              <a:rPr lang="en-GB" sz="2000" dirty="0"/>
              <a:t>, social, cultural, civil ou </a:t>
            </a:r>
            <a:r>
              <a:rPr lang="en-GB" sz="2000" dirty="0" err="1"/>
              <a:t>qualquer</a:t>
            </a:r>
            <a:r>
              <a:rPr lang="en-GB" sz="2000" dirty="0"/>
              <a:t> outro.</a:t>
            </a:r>
            <a:endParaRPr sz="2000" dirty="0"/>
          </a:p>
          <a:p>
            <a:pPr marL="285750" lvl="0" indent="-285750" algn="just" rtl="0">
              <a:lnSpc>
                <a:spcPct val="100000"/>
              </a:lnSpc>
              <a:spcBef>
                <a:spcPts val="600"/>
              </a:spcBef>
              <a:spcAft>
                <a:spcPts val="0"/>
              </a:spcAft>
              <a:buSzPts val="2200"/>
              <a:buChar char="•"/>
            </a:pPr>
            <a:r>
              <a:rPr lang="en-GB" sz="2000" dirty="0" err="1"/>
              <a:t>Definição</a:t>
            </a:r>
            <a:r>
              <a:rPr lang="en-GB" sz="2000" dirty="0"/>
              <a:t> simples de </a:t>
            </a:r>
            <a:r>
              <a:rPr lang="en-GB" sz="2000" dirty="0" err="1"/>
              <a:t>discriminação</a:t>
            </a:r>
            <a:r>
              <a:rPr lang="en-GB" sz="2000" dirty="0"/>
              <a:t>: </a:t>
            </a:r>
            <a:r>
              <a:rPr lang="en-GB" sz="2000" dirty="0" err="1"/>
              <a:t>quando</a:t>
            </a:r>
            <a:r>
              <a:rPr lang="en-GB" sz="2000" dirty="0"/>
              <a:t> </a:t>
            </a:r>
            <a:r>
              <a:rPr lang="en-GB" sz="2000" dirty="0" err="1"/>
              <a:t>algumas</a:t>
            </a:r>
            <a:r>
              <a:rPr lang="en-GB" sz="2000" dirty="0"/>
              <a:t> pessoas são </a:t>
            </a:r>
            <a:r>
              <a:rPr lang="en-GB" sz="2000" dirty="0" err="1"/>
              <a:t>tratadas</a:t>
            </a:r>
            <a:r>
              <a:rPr lang="en-GB" sz="2000" dirty="0"/>
              <a:t> de forma </a:t>
            </a:r>
            <a:r>
              <a:rPr lang="en-GB" sz="2000" dirty="0" err="1"/>
              <a:t>diferente</a:t>
            </a:r>
            <a:r>
              <a:rPr lang="en-GB" sz="2000" dirty="0"/>
              <a:t> de </a:t>
            </a:r>
            <a:r>
              <a:rPr lang="en-GB" sz="2000" dirty="0" err="1"/>
              <a:t>outras</a:t>
            </a:r>
            <a:r>
              <a:rPr lang="en-GB" sz="2000" dirty="0"/>
              <a:t> por causa de uma ou </a:t>
            </a:r>
            <a:r>
              <a:rPr lang="en-GB" sz="2000" dirty="0" err="1"/>
              <a:t>mais</a:t>
            </a:r>
            <a:r>
              <a:rPr lang="en-GB" sz="2000" dirty="0"/>
              <a:t> </a:t>
            </a:r>
            <a:r>
              <a:rPr lang="en-GB" sz="2000" dirty="0" err="1"/>
              <a:t>características</a:t>
            </a:r>
            <a:r>
              <a:rPr lang="en-GB" sz="2000" dirty="0"/>
              <a:t> que </a:t>
            </a:r>
            <a:r>
              <a:rPr lang="en-GB" sz="2000" dirty="0" err="1"/>
              <a:t>possuem</a:t>
            </a:r>
            <a:r>
              <a:rPr lang="en-GB" sz="2000" dirty="0"/>
              <a:t>, ou que são </a:t>
            </a:r>
            <a:r>
              <a:rPr lang="en-GB" sz="2000" dirty="0" err="1"/>
              <a:t>percebidas</a:t>
            </a:r>
            <a:r>
              <a:rPr lang="en-GB" sz="2000" dirty="0"/>
              <a:t> como tendo, e, como </a:t>
            </a:r>
            <a:r>
              <a:rPr lang="en-GB" sz="2000" dirty="0" err="1"/>
              <a:t>consequência</a:t>
            </a:r>
            <a:r>
              <a:rPr lang="en-GB" sz="2000" dirty="0"/>
              <a:t>, são </a:t>
            </a:r>
            <a:r>
              <a:rPr lang="en-GB" sz="2000" dirty="0" err="1"/>
              <a:t>privadas</a:t>
            </a:r>
            <a:r>
              <a:rPr lang="en-GB" sz="2000" dirty="0"/>
              <a:t> de seus </a:t>
            </a:r>
            <a:r>
              <a:rPr lang="en-GB" sz="2000" dirty="0" err="1"/>
              <a:t>direitos</a:t>
            </a:r>
            <a:r>
              <a:rPr lang="en-GB" sz="2000" dirty="0"/>
              <a:t> </a:t>
            </a:r>
            <a:r>
              <a:rPr lang="en-GB" sz="2000" dirty="0" err="1"/>
              <a:t>humanos</a:t>
            </a:r>
            <a:r>
              <a:rPr lang="en-GB" sz="2000" dirty="0"/>
              <a:t>.</a:t>
            </a:r>
            <a:endParaRPr sz="2000" dirty="0"/>
          </a:p>
        </p:txBody>
      </p:sp>
      <p:sp>
        <p:nvSpPr>
          <p:cNvPr id="162" name="Google Shape;162;p11"/>
          <p:cNvSpPr txBox="1">
            <a:spLocks noGrp="1"/>
          </p:cNvSpPr>
          <p:nvPr>
            <p:ph type="title"/>
          </p:nvPr>
        </p:nvSpPr>
        <p:spPr>
          <a:xfrm>
            <a:off x="392905" y="506412"/>
            <a:ext cx="11288701" cy="432000"/>
          </a:xfrm>
          <a:prstGeom prst="rect">
            <a:avLst/>
          </a:prstGeom>
          <a:noFill/>
          <a:ln>
            <a:noFill/>
          </a:ln>
        </p:spPr>
        <p:txBody>
          <a:bodyPr spcFirstLastPara="1" wrap="square" lIns="91425" tIns="45700" rIns="91425" bIns="45700" anchor="t" anchorCtr="0">
            <a:noAutofit/>
          </a:bodyPr>
          <a:lstStyle/>
          <a:p>
            <a:pPr marL="0" lvl="0" indent="0" algn="ctr" rtl="0">
              <a:lnSpc>
                <a:spcPct val="110000"/>
              </a:lnSpc>
              <a:spcBef>
                <a:spcPts val="0"/>
              </a:spcBef>
              <a:spcAft>
                <a:spcPts val="0"/>
              </a:spcAft>
              <a:buClr>
                <a:schemeClr val="accent1"/>
              </a:buClr>
              <a:buSzPts val="3000"/>
              <a:buFont typeface="Century Gothic"/>
              <a:buNone/>
            </a:pPr>
            <a:r>
              <a:rPr lang="en-GB" dirty="0" err="1"/>
              <a:t>Apresentação</a:t>
            </a:r>
            <a:r>
              <a:rPr lang="en-GB" dirty="0"/>
              <a:t>: </a:t>
            </a:r>
            <a:r>
              <a:rPr lang="en-GB" dirty="0" err="1"/>
              <a:t>Definição</a:t>
            </a:r>
            <a:r>
              <a:rPr lang="en-GB" dirty="0"/>
              <a:t> de </a:t>
            </a:r>
            <a:r>
              <a:rPr lang="en-GB" dirty="0" err="1"/>
              <a:t>discriminação</a:t>
            </a:r>
            <a:r>
              <a:rPr lang="en-GB" dirty="0"/>
              <a:t> – 1</a:t>
            </a:r>
            <a:endParaRPr dirty="0"/>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Shape 932"/>
        <p:cNvGrpSpPr/>
        <p:nvPr/>
      </p:nvGrpSpPr>
      <p:grpSpPr>
        <a:xfrm>
          <a:off x="0" y="0"/>
          <a:ext cx="0" cy="0"/>
          <a:chOff x="0" y="0"/>
          <a:chExt cx="0" cy="0"/>
        </a:xfrm>
      </p:grpSpPr>
      <p:sp>
        <p:nvSpPr>
          <p:cNvPr id="933" name="Google Shape;933;p110"/>
          <p:cNvSpPr txBox="1">
            <a:spLocks noGrp="1"/>
          </p:cNvSpPr>
          <p:nvPr>
            <p:ph type="title"/>
          </p:nvPr>
        </p:nvSpPr>
        <p:spPr>
          <a:xfrm>
            <a:off x="389638" y="506412"/>
            <a:ext cx="11321715" cy="432000"/>
          </a:xfrm>
          <a:prstGeom prst="rect">
            <a:avLst/>
          </a:prstGeom>
          <a:noFill/>
          <a:ln>
            <a:noFill/>
          </a:ln>
        </p:spPr>
        <p:txBody>
          <a:bodyPr spcFirstLastPara="1" wrap="square" lIns="91425" tIns="45700" rIns="91425" bIns="45700" anchor="t" anchorCtr="0">
            <a:noAutofit/>
          </a:bodyPr>
          <a:lstStyle/>
          <a:p>
            <a:pPr marL="0" lvl="0" indent="0" algn="ctr" rtl="0">
              <a:lnSpc>
                <a:spcPct val="110000"/>
              </a:lnSpc>
              <a:spcBef>
                <a:spcPts val="0"/>
              </a:spcBef>
              <a:spcAft>
                <a:spcPts val="0"/>
              </a:spcAft>
              <a:buClr>
                <a:schemeClr val="accent1"/>
              </a:buClr>
              <a:buSzPts val="3000"/>
              <a:buFont typeface="Century Gothic"/>
              <a:buNone/>
            </a:pPr>
            <a:r>
              <a:rPr lang="en-GB" dirty="0"/>
              <a:t>Exercício 4.1: Diferentes </a:t>
            </a:r>
            <a:r>
              <a:rPr lang="en-GB" dirty="0" err="1"/>
              <a:t>cenários</a:t>
            </a:r>
            <a:endParaRPr dirty="0"/>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Shape 938">
          <a:extLst>
            <a:ext uri="{FF2B5EF4-FFF2-40B4-BE49-F238E27FC236}">
              <a16:creationId xmlns:a16="http://schemas.microsoft.com/office/drawing/2014/main" id="{AC94CF1B-EF3A-4FAE-D7F7-7B4B293FBCE4}"/>
            </a:ext>
          </a:extLst>
        </p:cNvPr>
        <p:cNvGrpSpPr/>
        <p:nvPr/>
      </p:nvGrpSpPr>
      <p:grpSpPr>
        <a:xfrm>
          <a:off x="0" y="0"/>
          <a:ext cx="0" cy="0"/>
          <a:chOff x="0" y="0"/>
          <a:chExt cx="0" cy="0"/>
        </a:xfrm>
      </p:grpSpPr>
      <p:sp>
        <p:nvSpPr>
          <p:cNvPr id="939" name="Google Shape;939;p111">
            <a:extLst>
              <a:ext uri="{FF2B5EF4-FFF2-40B4-BE49-F238E27FC236}">
                <a16:creationId xmlns:a16="http://schemas.microsoft.com/office/drawing/2014/main" id="{C3FD0876-688D-4361-DB25-CCBB237E4B8B}"/>
              </a:ext>
            </a:extLst>
          </p:cNvPr>
          <p:cNvSpPr txBox="1">
            <a:spLocks noGrp="1"/>
          </p:cNvSpPr>
          <p:nvPr>
            <p:ph type="title"/>
          </p:nvPr>
        </p:nvSpPr>
        <p:spPr>
          <a:xfrm>
            <a:off x="507206" y="306796"/>
            <a:ext cx="11174399" cy="432000"/>
          </a:xfrm>
          <a:prstGeom prst="rect">
            <a:avLst/>
          </a:prstGeom>
          <a:noFill/>
          <a:ln>
            <a:noFill/>
          </a:ln>
        </p:spPr>
        <p:txBody>
          <a:bodyPr spcFirstLastPara="1" wrap="square" lIns="91425" tIns="45700" rIns="91425" bIns="45700" anchor="t" anchorCtr="0">
            <a:noAutofit/>
          </a:bodyPr>
          <a:lstStyle/>
          <a:p>
            <a:pPr marL="0" lvl="0" indent="0" algn="ctr" rtl="0">
              <a:lnSpc>
                <a:spcPct val="110000"/>
              </a:lnSpc>
              <a:spcBef>
                <a:spcPts val="0"/>
              </a:spcBef>
              <a:spcAft>
                <a:spcPts val="0"/>
              </a:spcAft>
              <a:buClr>
                <a:schemeClr val="accent1"/>
              </a:buClr>
              <a:buSzPts val="3000"/>
              <a:buFont typeface="Century Gothic"/>
              <a:buNone/>
            </a:pPr>
            <a:r>
              <a:rPr lang="en-GB" dirty="0"/>
              <a:t>Exercício 4.1: Diferentes </a:t>
            </a:r>
            <a:r>
              <a:rPr lang="en-GB" dirty="0" err="1"/>
              <a:t>cenários</a:t>
            </a:r>
            <a:endParaRPr dirty="0"/>
          </a:p>
        </p:txBody>
      </p:sp>
      <p:sp>
        <p:nvSpPr>
          <p:cNvPr id="940" name="Google Shape;940;p111">
            <a:extLst>
              <a:ext uri="{FF2B5EF4-FFF2-40B4-BE49-F238E27FC236}">
                <a16:creationId xmlns:a16="http://schemas.microsoft.com/office/drawing/2014/main" id="{21EB4437-7CE4-93CC-0835-BEDD6A2F363C}"/>
              </a:ext>
            </a:extLst>
          </p:cNvPr>
          <p:cNvSpPr txBox="1">
            <a:spLocks noGrp="1"/>
          </p:cNvSpPr>
          <p:nvPr>
            <p:ph type="body" idx="1"/>
          </p:nvPr>
        </p:nvSpPr>
        <p:spPr>
          <a:xfrm>
            <a:off x="595132" y="1608508"/>
            <a:ext cx="11001736" cy="4232538"/>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600"/>
              </a:spcBef>
              <a:spcAft>
                <a:spcPts val="0"/>
              </a:spcAft>
              <a:buSzPts val="1400"/>
              <a:buNone/>
            </a:pPr>
            <a:r>
              <a:rPr lang="en-GB" sz="2000" dirty="0"/>
              <a:t>Amélia é uma </a:t>
            </a:r>
            <a:r>
              <a:rPr lang="en-GB" sz="2000" dirty="0" err="1"/>
              <a:t>jovem</a:t>
            </a:r>
            <a:r>
              <a:rPr lang="en-GB" sz="2000" dirty="0"/>
              <a:t> que foi </a:t>
            </a:r>
            <a:r>
              <a:rPr lang="en-GB" sz="2000" dirty="0" err="1"/>
              <a:t>diagnosticada</a:t>
            </a:r>
            <a:r>
              <a:rPr lang="en-GB" sz="2000" dirty="0"/>
              <a:t> com </a:t>
            </a:r>
            <a:r>
              <a:rPr lang="en-GB" sz="2000" dirty="0" err="1"/>
              <a:t>síndrome</a:t>
            </a:r>
            <a:r>
              <a:rPr lang="en-GB" sz="2000" dirty="0"/>
              <a:t> de Down. Ao </a:t>
            </a:r>
            <a:r>
              <a:rPr lang="en-GB" sz="2000" dirty="0" err="1"/>
              <a:t>nascer</a:t>
            </a:r>
            <a:r>
              <a:rPr lang="en-GB" sz="2000" dirty="0"/>
              <a:t>, seus </a:t>
            </a:r>
            <a:r>
              <a:rPr lang="en-GB" sz="2000" dirty="0" err="1"/>
              <a:t>pais</a:t>
            </a:r>
            <a:r>
              <a:rPr lang="en-GB" sz="2000" dirty="0"/>
              <a:t> </a:t>
            </a:r>
            <a:r>
              <a:rPr lang="en-GB" sz="2000" dirty="0" err="1"/>
              <a:t>foram</a:t>
            </a:r>
            <a:r>
              <a:rPr lang="en-GB" sz="2000" dirty="0"/>
              <a:t> </a:t>
            </a:r>
            <a:r>
              <a:rPr lang="en-GB" sz="2000" dirty="0" err="1"/>
              <a:t>informados</a:t>
            </a:r>
            <a:r>
              <a:rPr lang="en-GB" sz="2000" dirty="0"/>
              <a:t> pela equipe do hospital que </a:t>
            </a:r>
            <a:r>
              <a:rPr lang="en-GB" sz="2000" dirty="0" err="1"/>
              <a:t>ela</a:t>
            </a:r>
            <a:r>
              <a:rPr lang="en-GB" sz="2000" dirty="0"/>
              <a:t> era uma causa </a:t>
            </a:r>
            <a:r>
              <a:rPr lang="en-GB" sz="2000" dirty="0" err="1"/>
              <a:t>perdida</a:t>
            </a:r>
            <a:r>
              <a:rPr lang="en-GB" sz="2000" dirty="0"/>
              <a:t> e que </a:t>
            </a:r>
            <a:r>
              <a:rPr lang="en-GB" sz="2000" dirty="0" err="1"/>
              <a:t>eles</a:t>
            </a:r>
            <a:r>
              <a:rPr lang="en-GB" sz="2000" dirty="0"/>
              <a:t> </a:t>
            </a:r>
            <a:r>
              <a:rPr lang="en-GB" sz="2000" dirty="0" err="1"/>
              <a:t>deveriam</a:t>
            </a:r>
            <a:r>
              <a:rPr lang="en-GB" sz="2000" dirty="0"/>
              <a:t> </a:t>
            </a:r>
            <a:r>
              <a:rPr lang="en-GB" sz="2000" dirty="0" err="1"/>
              <a:t>desistir</a:t>
            </a:r>
            <a:r>
              <a:rPr lang="en-GB" sz="2000" dirty="0"/>
              <a:t> dela e </a:t>
            </a:r>
            <a:r>
              <a:rPr lang="en-GB" sz="2000" dirty="0" err="1"/>
              <a:t>colocá</a:t>
            </a:r>
            <a:r>
              <a:rPr lang="en-GB" sz="2000" dirty="0"/>
              <a:t>-la em uma </a:t>
            </a:r>
            <a:r>
              <a:rPr lang="en-GB" sz="2000" dirty="0" err="1"/>
              <a:t>instituição</a:t>
            </a:r>
            <a:r>
              <a:rPr lang="en-GB" sz="2000" dirty="0"/>
              <a:t>. Devido à </a:t>
            </a:r>
            <a:r>
              <a:rPr lang="en-GB" sz="2000" dirty="0" err="1"/>
              <a:t>falta</a:t>
            </a:r>
            <a:r>
              <a:rPr lang="en-GB" sz="2000" dirty="0"/>
              <a:t> de </a:t>
            </a:r>
            <a:r>
              <a:rPr lang="en-GB" sz="2000" dirty="0" err="1"/>
              <a:t>apoio</a:t>
            </a:r>
            <a:r>
              <a:rPr lang="en-GB" sz="2000" dirty="0"/>
              <a:t> na </a:t>
            </a:r>
            <a:r>
              <a:rPr lang="en-GB" sz="2000" dirty="0" err="1"/>
              <a:t>comunidade</a:t>
            </a:r>
            <a:r>
              <a:rPr lang="en-GB" sz="2000" dirty="0"/>
              <a:t>, seus </a:t>
            </a:r>
            <a:r>
              <a:rPr lang="en-GB" sz="2000" dirty="0" err="1"/>
              <a:t>pais</a:t>
            </a:r>
            <a:r>
              <a:rPr lang="en-GB" sz="2000" dirty="0"/>
              <a:t>, a </a:t>
            </a:r>
            <a:r>
              <a:rPr lang="en-GB" sz="2000" dirty="0" err="1"/>
              <a:t>contragosto</a:t>
            </a:r>
            <a:r>
              <a:rPr lang="en-GB" sz="2000" dirty="0"/>
              <a:t>, </a:t>
            </a:r>
            <a:r>
              <a:rPr lang="en-GB" sz="2000" dirty="0" err="1"/>
              <a:t>decidiram</a:t>
            </a:r>
            <a:r>
              <a:rPr lang="en-GB" sz="2000" dirty="0"/>
              <a:t> fazer </a:t>
            </a:r>
            <a:r>
              <a:rPr lang="en-GB" sz="2000" dirty="0" err="1"/>
              <a:t>isso</a:t>
            </a:r>
            <a:r>
              <a:rPr lang="en-GB" sz="2000" dirty="0"/>
              <a:t>, </a:t>
            </a:r>
            <a:r>
              <a:rPr lang="en-GB" sz="2000" dirty="0" err="1"/>
              <a:t>acreditando</a:t>
            </a:r>
            <a:r>
              <a:rPr lang="en-GB" sz="2000" dirty="0"/>
              <a:t> que </a:t>
            </a:r>
            <a:r>
              <a:rPr lang="en-GB" sz="2000" dirty="0" err="1"/>
              <a:t>ela</a:t>
            </a:r>
            <a:r>
              <a:rPr lang="en-GB" sz="2000" dirty="0"/>
              <a:t> </a:t>
            </a:r>
            <a:r>
              <a:rPr lang="en-GB" sz="2000" dirty="0" err="1"/>
              <a:t>teria</a:t>
            </a:r>
            <a:r>
              <a:rPr lang="en-GB" sz="2000" dirty="0"/>
              <a:t> </a:t>
            </a:r>
            <a:r>
              <a:rPr lang="en-GB" sz="2000" dirty="0" err="1"/>
              <a:t>mais</a:t>
            </a:r>
            <a:r>
              <a:rPr lang="en-GB" sz="2000" dirty="0"/>
              <a:t> </a:t>
            </a:r>
            <a:r>
              <a:rPr lang="en-GB" sz="2000" dirty="0" err="1"/>
              <a:t>oportunidades</a:t>
            </a:r>
            <a:r>
              <a:rPr lang="en-GB" sz="2000" dirty="0"/>
              <a:t> na vida. Como </a:t>
            </a:r>
            <a:r>
              <a:rPr lang="en-GB" sz="2000" dirty="0" err="1"/>
              <a:t>consequência</a:t>
            </a:r>
            <a:r>
              <a:rPr lang="en-GB" sz="2000" dirty="0"/>
              <a:t>, </a:t>
            </a:r>
            <a:r>
              <a:rPr lang="en-GB" sz="2000" dirty="0" err="1"/>
              <a:t>ela</a:t>
            </a:r>
            <a:r>
              <a:rPr lang="en-GB" sz="2000" dirty="0"/>
              <a:t> </a:t>
            </a:r>
            <a:r>
              <a:rPr lang="en-GB" sz="2000" dirty="0" err="1"/>
              <a:t>passou</a:t>
            </a:r>
            <a:r>
              <a:rPr lang="en-GB" sz="2000" dirty="0"/>
              <a:t> a </a:t>
            </a:r>
            <a:r>
              <a:rPr lang="en-GB" sz="2000" dirty="0" err="1"/>
              <a:t>infância</a:t>
            </a:r>
            <a:r>
              <a:rPr lang="en-GB" sz="2000" dirty="0"/>
              <a:t> em um </a:t>
            </a:r>
            <a:r>
              <a:rPr lang="en-GB" sz="2000" dirty="0" err="1"/>
              <a:t>orfanato</a:t>
            </a:r>
            <a:r>
              <a:rPr lang="en-GB" sz="2000" dirty="0"/>
              <a:t> para </a:t>
            </a:r>
            <a:r>
              <a:rPr lang="en-GB" sz="2000" dirty="0" err="1"/>
              <a:t>crianças</a:t>
            </a:r>
            <a:r>
              <a:rPr lang="en-GB" sz="2000" dirty="0"/>
              <a:t> com </a:t>
            </a:r>
            <a:r>
              <a:rPr lang="en-GB" sz="2000" dirty="0" err="1"/>
              <a:t>deficiência</a:t>
            </a:r>
            <a:r>
              <a:rPr lang="en-GB" sz="2000" dirty="0"/>
              <a:t>. A </a:t>
            </a:r>
            <a:r>
              <a:rPr lang="en-GB" sz="2000" dirty="0" err="1"/>
              <a:t>educação</a:t>
            </a:r>
            <a:r>
              <a:rPr lang="en-GB" sz="2000" dirty="0"/>
              <a:t> que </a:t>
            </a:r>
            <a:r>
              <a:rPr lang="en-GB" sz="2000" dirty="0" err="1"/>
              <a:t>ela</a:t>
            </a:r>
            <a:r>
              <a:rPr lang="en-GB" sz="2000" dirty="0"/>
              <a:t> </a:t>
            </a:r>
            <a:r>
              <a:rPr lang="en-GB" sz="2000" dirty="0" err="1"/>
              <a:t>recebeu</a:t>
            </a:r>
            <a:r>
              <a:rPr lang="en-GB" sz="2000" dirty="0"/>
              <a:t> foi </a:t>
            </a:r>
            <a:r>
              <a:rPr lang="en-GB" sz="2000" dirty="0" err="1"/>
              <a:t>proporcionada</a:t>
            </a:r>
            <a:r>
              <a:rPr lang="en-GB" sz="2000" dirty="0"/>
              <a:t> </a:t>
            </a:r>
            <a:r>
              <a:rPr lang="en-GB" sz="2000" dirty="0" err="1"/>
              <a:t>pelo</a:t>
            </a:r>
            <a:r>
              <a:rPr lang="en-GB" sz="2000" dirty="0"/>
              <a:t> </a:t>
            </a:r>
            <a:r>
              <a:rPr lang="en-GB" sz="2000" dirty="0" err="1"/>
              <a:t>orfanato</a:t>
            </a:r>
            <a:r>
              <a:rPr lang="en-GB" sz="2000" dirty="0"/>
              <a:t> e era muito </a:t>
            </a:r>
            <a:r>
              <a:rPr lang="en-GB" sz="2000" dirty="0" err="1"/>
              <a:t>limitada</a:t>
            </a:r>
            <a:r>
              <a:rPr lang="en-GB" sz="2000" dirty="0"/>
              <a:t>. Ela </a:t>
            </a:r>
            <a:r>
              <a:rPr lang="en-GB" sz="2000" dirty="0" err="1"/>
              <a:t>não</a:t>
            </a:r>
            <a:r>
              <a:rPr lang="en-GB" sz="2000" dirty="0"/>
              <a:t> podia </a:t>
            </a:r>
            <a:r>
              <a:rPr lang="en-GB" sz="2000" dirty="0" err="1"/>
              <a:t>ir</a:t>
            </a:r>
            <a:r>
              <a:rPr lang="en-GB" sz="2000" dirty="0"/>
              <a:t> à </a:t>
            </a:r>
            <a:r>
              <a:rPr lang="en-GB" sz="2000" dirty="0" err="1"/>
              <a:t>escola</a:t>
            </a:r>
            <a:r>
              <a:rPr lang="en-GB" sz="2000" dirty="0"/>
              <a:t> como as </a:t>
            </a:r>
            <a:r>
              <a:rPr lang="en-GB" sz="2000" dirty="0" err="1"/>
              <a:t>outras</a:t>
            </a:r>
            <a:r>
              <a:rPr lang="en-GB" sz="2000" dirty="0"/>
              <a:t> </a:t>
            </a:r>
            <a:r>
              <a:rPr lang="en-GB" sz="2000" dirty="0" err="1"/>
              <a:t>crianças</a:t>
            </a:r>
            <a:r>
              <a:rPr lang="en-GB" sz="2000" dirty="0"/>
              <a:t>. Quando </a:t>
            </a:r>
            <a:r>
              <a:rPr lang="en-GB" sz="2000" dirty="0" err="1"/>
              <a:t>ela</a:t>
            </a:r>
            <a:r>
              <a:rPr lang="en-GB" sz="2000" dirty="0"/>
              <a:t> </a:t>
            </a:r>
            <a:r>
              <a:rPr lang="en-GB" sz="2000" dirty="0" err="1"/>
              <a:t>completou</a:t>
            </a:r>
            <a:r>
              <a:rPr lang="en-GB" sz="2000" dirty="0"/>
              <a:t> 18 </a:t>
            </a:r>
            <a:r>
              <a:rPr lang="en-GB" sz="2000" dirty="0" err="1"/>
              <a:t>anos</a:t>
            </a:r>
            <a:r>
              <a:rPr lang="en-GB" sz="2000" dirty="0"/>
              <a:t>, foi </a:t>
            </a:r>
            <a:r>
              <a:rPr lang="en-GB" sz="2000" dirty="0" err="1"/>
              <a:t>transferida</a:t>
            </a:r>
            <a:r>
              <a:rPr lang="en-GB" sz="2000" dirty="0"/>
              <a:t> para uma </a:t>
            </a:r>
            <a:r>
              <a:rPr lang="en-GB" sz="2000" dirty="0" err="1"/>
              <a:t>instituição</a:t>
            </a:r>
            <a:r>
              <a:rPr lang="en-GB" sz="2000" dirty="0"/>
              <a:t> para </a:t>
            </a:r>
            <a:r>
              <a:rPr lang="en-GB" sz="2000" dirty="0" err="1"/>
              <a:t>adultos</a:t>
            </a:r>
            <a:r>
              <a:rPr lang="en-GB" sz="2000" dirty="0"/>
              <a:t>. </a:t>
            </a:r>
            <a:endParaRPr sz="2000" dirty="0"/>
          </a:p>
          <a:p>
            <a:pPr marL="0" lvl="0" indent="0" algn="just" rtl="0">
              <a:lnSpc>
                <a:spcPct val="100000"/>
              </a:lnSpc>
              <a:spcBef>
                <a:spcPts val="600"/>
              </a:spcBef>
              <a:spcAft>
                <a:spcPts val="0"/>
              </a:spcAft>
              <a:buSzPts val="1400"/>
              <a:buNone/>
            </a:pPr>
            <a:r>
              <a:rPr lang="en-GB" sz="2000" dirty="0"/>
              <a:t>Um </a:t>
            </a:r>
            <a:r>
              <a:rPr lang="en-GB" sz="2000" dirty="0" err="1"/>
              <a:t>dia</a:t>
            </a:r>
            <a:r>
              <a:rPr lang="en-GB" sz="2000" dirty="0"/>
              <a:t>, uma equipe do </a:t>
            </a:r>
            <a:r>
              <a:rPr lang="en-GB" sz="2000" dirty="0" err="1"/>
              <a:t>serviço</a:t>
            </a:r>
            <a:r>
              <a:rPr lang="en-GB" sz="2000" dirty="0"/>
              <a:t> </a:t>
            </a:r>
            <a:r>
              <a:rPr lang="en-GB" sz="2000" dirty="0" err="1"/>
              <a:t>nacional</a:t>
            </a:r>
            <a:r>
              <a:rPr lang="en-GB" sz="2000" dirty="0"/>
              <a:t> de </a:t>
            </a:r>
            <a:r>
              <a:rPr lang="en-GB" sz="2000" dirty="0" err="1"/>
              <a:t>televisão</a:t>
            </a:r>
            <a:r>
              <a:rPr lang="en-GB" sz="2000" dirty="0"/>
              <a:t> foi fazer um </a:t>
            </a:r>
            <a:r>
              <a:rPr lang="en-GB" sz="2000" dirty="0" err="1"/>
              <a:t>documentário</a:t>
            </a:r>
            <a:r>
              <a:rPr lang="en-GB" sz="2000" dirty="0"/>
              <a:t> sobre </a:t>
            </a:r>
            <a:r>
              <a:rPr lang="en-GB" sz="2000" dirty="0" err="1"/>
              <a:t>os</a:t>
            </a:r>
            <a:r>
              <a:rPr lang="en-GB" sz="2000" dirty="0"/>
              <a:t> </a:t>
            </a:r>
            <a:r>
              <a:rPr lang="en-GB" sz="2000" dirty="0" err="1"/>
              <a:t>residentes</a:t>
            </a:r>
            <a:r>
              <a:rPr lang="en-GB" sz="2000" dirty="0"/>
              <a:t> da </a:t>
            </a:r>
            <a:r>
              <a:rPr lang="en-GB" sz="2000" dirty="0" err="1"/>
              <a:t>instituição</a:t>
            </a:r>
            <a:r>
              <a:rPr lang="en-GB" sz="2000" dirty="0"/>
              <a:t>. Eles </a:t>
            </a:r>
            <a:r>
              <a:rPr lang="en-GB" sz="2000" dirty="0" err="1"/>
              <a:t>não</a:t>
            </a:r>
            <a:r>
              <a:rPr lang="en-GB" sz="2000" dirty="0"/>
              <a:t> </a:t>
            </a:r>
            <a:r>
              <a:rPr lang="en-GB" sz="2000" dirty="0" err="1"/>
              <a:t>foram</a:t>
            </a:r>
            <a:r>
              <a:rPr lang="en-GB" sz="2000" dirty="0"/>
              <a:t> </a:t>
            </a:r>
            <a:r>
              <a:rPr lang="en-GB" sz="2000" dirty="0" err="1"/>
              <a:t>consultados</a:t>
            </a:r>
            <a:r>
              <a:rPr lang="en-GB" sz="2000" dirty="0"/>
              <a:t> para </a:t>
            </a:r>
            <a:r>
              <a:rPr lang="en-GB" sz="2000" dirty="0" err="1"/>
              <a:t>dar</a:t>
            </a:r>
            <a:r>
              <a:rPr lang="en-GB" sz="2000" dirty="0"/>
              <a:t> </a:t>
            </a:r>
            <a:r>
              <a:rPr lang="en-GB" sz="2000" dirty="0" err="1"/>
              <a:t>permissão</a:t>
            </a:r>
            <a:r>
              <a:rPr lang="en-GB" sz="2000" dirty="0"/>
              <a:t> para </a:t>
            </a:r>
            <a:r>
              <a:rPr lang="en-GB" sz="2000" dirty="0" err="1"/>
              <a:t>serem</a:t>
            </a:r>
            <a:r>
              <a:rPr lang="en-GB" sz="2000" dirty="0"/>
              <a:t> </a:t>
            </a:r>
            <a:r>
              <a:rPr lang="en-GB" sz="2000" dirty="0" err="1"/>
              <a:t>filmados</a:t>
            </a:r>
            <a:r>
              <a:rPr lang="en-GB" sz="2000" dirty="0"/>
              <a:t>, e </a:t>
            </a:r>
            <a:r>
              <a:rPr lang="en-GB" sz="2000" dirty="0" err="1"/>
              <a:t>quando</a:t>
            </a:r>
            <a:r>
              <a:rPr lang="en-GB" sz="2000" dirty="0"/>
              <a:t> o </a:t>
            </a:r>
            <a:r>
              <a:rPr lang="en-GB" sz="2000" dirty="0" err="1"/>
              <a:t>documentário</a:t>
            </a:r>
            <a:r>
              <a:rPr lang="en-GB" sz="2000" dirty="0"/>
              <a:t> foi </a:t>
            </a:r>
            <a:r>
              <a:rPr lang="en-GB" sz="2000" dirty="0" err="1"/>
              <a:t>transmitido</a:t>
            </a:r>
            <a:r>
              <a:rPr lang="en-GB" sz="2000" dirty="0"/>
              <a:t> na </a:t>
            </a:r>
            <a:r>
              <a:rPr lang="en-GB" sz="2000" dirty="0" err="1"/>
              <a:t>televisão</a:t>
            </a:r>
            <a:r>
              <a:rPr lang="en-GB" sz="2000" dirty="0"/>
              <a:t>, </a:t>
            </a:r>
            <a:r>
              <a:rPr lang="en-GB" sz="2000" dirty="0" err="1"/>
              <a:t>muitos</a:t>
            </a:r>
            <a:r>
              <a:rPr lang="en-GB" sz="2000" dirty="0"/>
              <a:t> deles, </a:t>
            </a:r>
            <a:r>
              <a:rPr lang="en-GB" sz="2000" dirty="0" err="1"/>
              <a:t>incluindo</a:t>
            </a:r>
            <a:r>
              <a:rPr lang="en-GB" sz="2000" dirty="0"/>
              <a:t> Amélia, </a:t>
            </a:r>
            <a:r>
              <a:rPr lang="en-GB" sz="2000" dirty="0" err="1"/>
              <a:t>foram</a:t>
            </a:r>
            <a:r>
              <a:rPr lang="en-GB" sz="2000" dirty="0"/>
              <a:t> </a:t>
            </a:r>
            <a:r>
              <a:rPr lang="en-GB" sz="2000" dirty="0" err="1"/>
              <a:t>claramente</a:t>
            </a:r>
            <a:r>
              <a:rPr lang="en-GB" sz="2000" dirty="0"/>
              <a:t> </a:t>
            </a:r>
            <a:r>
              <a:rPr lang="en-GB" sz="2000" dirty="0" err="1"/>
              <a:t>identificáveis</a:t>
            </a:r>
            <a:r>
              <a:rPr lang="en-GB" sz="2000" dirty="0"/>
              <a:t>. </a:t>
            </a:r>
            <a:r>
              <a:rPr lang="en-GB" sz="2000" dirty="0" err="1"/>
              <a:t>Informações</a:t>
            </a:r>
            <a:r>
              <a:rPr lang="en-GB" sz="2000" dirty="0"/>
              <a:t> </a:t>
            </a:r>
            <a:r>
              <a:rPr lang="en-GB" sz="2000" dirty="0" err="1"/>
              <a:t>médicas</a:t>
            </a:r>
            <a:r>
              <a:rPr lang="en-GB" sz="2000" dirty="0"/>
              <a:t> </a:t>
            </a:r>
            <a:r>
              <a:rPr lang="en-GB" sz="2000" dirty="0" err="1"/>
              <a:t>também</a:t>
            </a:r>
            <a:r>
              <a:rPr lang="en-GB" sz="2000" dirty="0"/>
              <a:t> </a:t>
            </a:r>
            <a:r>
              <a:rPr lang="en-GB" sz="2000" dirty="0" err="1"/>
              <a:t>foram</a:t>
            </a:r>
            <a:r>
              <a:rPr lang="en-GB" sz="2000" dirty="0"/>
              <a:t> </a:t>
            </a:r>
            <a:r>
              <a:rPr lang="en-GB" sz="2000" dirty="0" err="1"/>
              <a:t>divulgadas</a:t>
            </a:r>
            <a:r>
              <a:rPr lang="en-GB" sz="2000" dirty="0"/>
              <a:t>. O </a:t>
            </a:r>
            <a:r>
              <a:rPr lang="en-GB" sz="2000" dirty="0" err="1"/>
              <a:t>documentário</a:t>
            </a:r>
            <a:r>
              <a:rPr lang="en-GB" sz="2000" dirty="0"/>
              <a:t> </a:t>
            </a:r>
            <a:r>
              <a:rPr lang="en-GB" sz="2000" dirty="0" err="1"/>
              <a:t>retratou</a:t>
            </a:r>
            <a:r>
              <a:rPr lang="en-GB" sz="2000" dirty="0"/>
              <a:t> </a:t>
            </a:r>
            <a:r>
              <a:rPr lang="en-GB" sz="2000" dirty="0" err="1"/>
              <a:t>os</a:t>
            </a:r>
            <a:r>
              <a:rPr lang="en-GB" sz="2000" dirty="0"/>
              <a:t> </a:t>
            </a:r>
            <a:r>
              <a:rPr lang="en-GB" sz="2000" dirty="0" err="1"/>
              <a:t>residentes</a:t>
            </a:r>
            <a:r>
              <a:rPr lang="en-GB" sz="2000" dirty="0"/>
              <a:t> de uma forma muito </a:t>
            </a:r>
            <a:r>
              <a:rPr lang="en-GB" sz="2000" dirty="0" err="1"/>
              <a:t>negativa</a:t>
            </a:r>
            <a:r>
              <a:rPr lang="en-GB" sz="2000" dirty="0"/>
              <a:t> e estigmatizante. </a:t>
            </a:r>
            <a:endParaRPr sz="2000" dirty="0"/>
          </a:p>
          <a:p>
            <a:pPr marL="0" lvl="0" indent="0" algn="l" rtl="0">
              <a:lnSpc>
                <a:spcPct val="100000"/>
              </a:lnSpc>
              <a:spcBef>
                <a:spcPts val="1200"/>
              </a:spcBef>
              <a:spcAft>
                <a:spcPts val="0"/>
              </a:spcAft>
              <a:buSzPts val="1400"/>
              <a:buNone/>
            </a:pPr>
            <a:endParaRPr sz="1400" dirty="0"/>
          </a:p>
        </p:txBody>
      </p:sp>
      <p:sp>
        <p:nvSpPr>
          <p:cNvPr id="941" name="Google Shape;941;p111">
            <a:extLst>
              <a:ext uri="{FF2B5EF4-FFF2-40B4-BE49-F238E27FC236}">
                <a16:creationId xmlns:a16="http://schemas.microsoft.com/office/drawing/2014/main" id="{23D8013E-61A2-9B11-A80D-280EBA6A12BD}"/>
              </a:ext>
            </a:extLst>
          </p:cNvPr>
          <p:cNvSpPr txBox="1">
            <a:spLocks noGrp="1"/>
          </p:cNvSpPr>
          <p:nvPr>
            <p:ph type="body" idx="2"/>
          </p:nvPr>
        </p:nvSpPr>
        <p:spPr>
          <a:xfrm>
            <a:off x="595132" y="1016954"/>
            <a:ext cx="11174400" cy="360000"/>
          </a:xfrm>
          <a:prstGeom prst="rect">
            <a:avLst/>
          </a:prstGeom>
          <a:noFill/>
          <a:ln>
            <a:noFill/>
          </a:ln>
        </p:spPr>
        <p:txBody>
          <a:bodyPr spcFirstLastPara="1" wrap="square" lIns="0" tIns="0" rIns="0" bIns="0" anchor="b" anchorCtr="0">
            <a:noAutofit/>
          </a:bodyPr>
          <a:lstStyle/>
          <a:p>
            <a:pPr marL="285750" lvl="0" indent="-285750" algn="l" rtl="0">
              <a:lnSpc>
                <a:spcPct val="150000"/>
              </a:lnSpc>
              <a:spcBef>
                <a:spcPts val="0"/>
              </a:spcBef>
              <a:spcAft>
                <a:spcPts val="0"/>
              </a:spcAft>
              <a:buSzPts val="2200"/>
              <a:buNone/>
            </a:pPr>
            <a:r>
              <a:rPr lang="en-GB" dirty="0" err="1"/>
              <a:t>Opção</a:t>
            </a:r>
            <a:r>
              <a:rPr lang="en-GB" dirty="0"/>
              <a:t> 1: Cenário </a:t>
            </a:r>
            <a:r>
              <a:rPr lang="en-GB" dirty="0" err="1"/>
              <a:t>longo</a:t>
            </a:r>
            <a:r>
              <a:rPr lang="en-GB" dirty="0"/>
              <a:t> A (a)</a:t>
            </a:r>
            <a:endParaRPr dirty="0"/>
          </a:p>
        </p:txBody>
      </p:sp>
    </p:spTree>
    <p:extLst>
      <p:ext uri="{BB962C8B-B14F-4D97-AF65-F5344CB8AC3E}">
        <p14:creationId xmlns:p14="http://schemas.microsoft.com/office/powerpoint/2010/main" val="1204441260"/>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Shape 938"/>
        <p:cNvGrpSpPr/>
        <p:nvPr/>
      </p:nvGrpSpPr>
      <p:grpSpPr>
        <a:xfrm>
          <a:off x="0" y="0"/>
          <a:ext cx="0" cy="0"/>
          <a:chOff x="0" y="0"/>
          <a:chExt cx="0" cy="0"/>
        </a:xfrm>
      </p:grpSpPr>
      <p:sp>
        <p:nvSpPr>
          <p:cNvPr id="939" name="Google Shape;939;p111"/>
          <p:cNvSpPr txBox="1">
            <a:spLocks noGrp="1"/>
          </p:cNvSpPr>
          <p:nvPr>
            <p:ph type="title"/>
          </p:nvPr>
        </p:nvSpPr>
        <p:spPr>
          <a:xfrm>
            <a:off x="507206" y="306796"/>
            <a:ext cx="11174399" cy="432000"/>
          </a:xfrm>
          <a:prstGeom prst="rect">
            <a:avLst/>
          </a:prstGeom>
          <a:noFill/>
          <a:ln>
            <a:noFill/>
          </a:ln>
        </p:spPr>
        <p:txBody>
          <a:bodyPr spcFirstLastPara="1" wrap="square" lIns="91425" tIns="45700" rIns="91425" bIns="45700" anchor="t" anchorCtr="0">
            <a:noAutofit/>
          </a:bodyPr>
          <a:lstStyle/>
          <a:p>
            <a:pPr marL="0" lvl="0" indent="0" algn="ctr" rtl="0">
              <a:lnSpc>
                <a:spcPct val="110000"/>
              </a:lnSpc>
              <a:spcBef>
                <a:spcPts val="0"/>
              </a:spcBef>
              <a:spcAft>
                <a:spcPts val="0"/>
              </a:spcAft>
              <a:buClr>
                <a:schemeClr val="accent1"/>
              </a:buClr>
              <a:buSzPts val="3000"/>
              <a:buFont typeface="Century Gothic"/>
              <a:buNone/>
            </a:pPr>
            <a:r>
              <a:rPr lang="en-GB" dirty="0"/>
              <a:t>Exercício 4.1: Diferentes </a:t>
            </a:r>
            <a:r>
              <a:rPr lang="en-GB" dirty="0" err="1"/>
              <a:t>cenários</a:t>
            </a:r>
            <a:endParaRPr dirty="0"/>
          </a:p>
        </p:txBody>
      </p:sp>
      <p:sp>
        <p:nvSpPr>
          <p:cNvPr id="940" name="Google Shape;940;p111"/>
          <p:cNvSpPr txBox="1">
            <a:spLocks noGrp="1"/>
          </p:cNvSpPr>
          <p:nvPr>
            <p:ph type="body" idx="1"/>
          </p:nvPr>
        </p:nvSpPr>
        <p:spPr>
          <a:xfrm>
            <a:off x="1266092" y="1376954"/>
            <a:ext cx="9829800" cy="4232538"/>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600"/>
              </a:spcBef>
              <a:spcAft>
                <a:spcPts val="0"/>
              </a:spcAft>
              <a:buSzPts val="1400"/>
              <a:buNone/>
            </a:pPr>
            <a:r>
              <a:rPr lang="en-GB" sz="2000" dirty="0"/>
              <a:t>O </a:t>
            </a:r>
            <a:r>
              <a:rPr lang="en-GB" sz="2000" dirty="0" err="1"/>
              <a:t>documentário</a:t>
            </a:r>
            <a:r>
              <a:rPr lang="en-GB" sz="2000" dirty="0"/>
              <a:t> </a:t>
            </a:r>
            <a:r>
              <a:rPr lang="en-GB" sz="2000" dirty="0" err="1"/>
              <a:t>chamou</a:t>
            </a:r>
            <a:r>
              <a:rPr lang="en-GB" sz="2000" dirty="0"/>
              <a:t> a </a:t>
            </a:r>
            <a:r>
              <a:rPr lang="en-GB" sz="2000" dirty="0" err="1"/>
              <a:t>atenção</a:t>
            </a:r>
            <a:r>
              <a:rPr lang="en-GB" sz="2000" dirty="0"/>
              <a:t> de uma ONG </a:t>
            </a:r>
            <a:r>
              <a:rPr lang="en-GB" sz="2000" dirty="0" err="1"/>
              <a:t>nacional</a:t>
            </a:r>
            <a:r>
              <a:rPr lang="en-GB" sz="2000" dirty="0"/>
              <a:t> de </a:t>
            </a:r>
            <a:r>
              <a:rPr lang="en-GB" sz="2000" dirty="0" err="1"/>
              <a:t>direitos</a:t>
            </a:r>
            <a:r>
              <a:rPr lang="en-GB" sz="2000" dirty="0"/>
              <a:t> </a:t>
            </a:r>
            <a:r>
              <a:rPr lang="en-GB" sz="2000" dirty="0" err="1"/>
              <a:t>humanos</a:t>
            </a:r>
            <a:r>
              <a:rPr lang="en-GB" sz="2000" dirty="0"/>
              <a:t>, que </a:t>
            </a:r>
            <a:r>
              <a:rPr lang="en-GB" sz="2000" dirty="0" err="1"/>
              <a:t>decidiu</a:t>
            </a:r>
            <a:r>
              <a:rPr lang="en-GB" sz="2000" dirty="0"/>
              <a:t> </a:t>
            </a:r>
            <a:r>
              <a:rPr lang="en-GB" sz="2000" dirty="0" err="1"/>
              <a:t>dar</a:t>
            </a:r>
            <a:r>
              <a:rPr lang="en-GB" sz="2000" dirty="0"/>
              <a:t> </a:t>
            </a:r>
            <a:r>
              <a:rPr lang="en-GB" sz="2000" dirty="0" err="1"/>
              <a:t>apoio</a:t>
            </a:r>
            <a:r>
              <a:rPr lang="en-GB" sz="2000" dirty="0"/>
              <a:t> </a:t>
            </a:r>
            <a:r>
              <a:rPr lang="en-GB" sz="2000" dirty="0" err="1"/>
              <a:t>aos</a:t>
            </a:r>
            <a:r>
              <a:rPr lang="en-GB" sz="2000" dirty="0"/>
              <a:t> </a:t>
            </a:r>
            <a:r>
              <a:rPr lang="en-GB" sz="2000" dirty="0" err="1"/>
              <a:t>residentes</a:t>
            </a:r>
            <a:r>
              <a:rPr lang="en-GB" sz="2000" dirty="0"/>
              <a:t>. Quando </a:t>
            </a:r>
            <a:r>
              <a:rPr lang="en-GB" sz="2000" dirty="0" err="1"/>
              <a:t>visitaram</a:t>
            </a:r>
            <a:r>
              <a:rPr lang="en-GB" sz="2000" dirty="0"/>
              <a:t> a </a:t>
            </a:r>
            <a:r>
              <a:rPr lang="en-GB" sz="2000" dirty="0" err="1"/>
              <a:t>instituição</a:t>
            </a:r>
            <a:r>
              <a:rPr lang="en-GB" sz="2000" dirty="0"/>
              <a:t> e </a:t>
            </a:r>
            <a:r>
              <a:rPr lang="en-GB" sz="2000" dirty="0" err="1"/>
              <a:t>conversaram</a:t>
            </a:r>
            <a:r>
              <a:rPr lang="en-GB" sz="2000" dirty="0"/>
              <a:t> com Amélia, </a:t>
            </a:r>
            <a:r>
              <a:rPr lang="en-GB" sz="2000" dirty="0" err="1"/>
              <a:t>ela</a:t>
            </a:r>
            <a:r>
              <a:rPr lang="en-GB" sz="2000" dirty="0"/>
              <a:t> </a:t>
            </a:r>
            <a:r>
              <a:rPr lang="en-GB" sz="2000" dirty="0" err="1"/>
              <a:t>explicou</a:t>
            </a:r>
            <a:r>
              <a:rPr lang="en-GB" sz="2000" dirty="0"/>
              <a:t> que </a:t>
            </a:r>
            <a:r>
              <a:rPr lang="en-GB" sz="2000" dirty="0" err="1"/>
              <a:t>estava</a:t>
            </a:r>
            <a:r>
              <a:rPr lang="en-GB" sz="2000" dirty="0"/>
              <a:t> muito </a:t>
            </a:r>
            <a:r>
              <a:rPr lang="en-GB" sz="2000" dirty="0" err="1"/>
              <a:t>chateada</a:t>
            </a:r>
            <a:r>
              <a:rPr lang="en-GB" sz="2000" dirty="0"/>
              <a:t> com as imagens dela </a:t>
            </a:r>
            <a:r>
              <a:rPr lang="en-GB" sz="2000" dirty="0" err="1"/>
              <a:t>exibidas</a:t>
            </a:r>
            <a:r>
              <a:rPr lang="en-GB" sz="2000" dirty="0"/>
              <a:t> na </a:t>
            </a:r>
            <a:r>
              <a:rPr lang="en-GB" sz="2000" dirty="0" err="1"/>
              <a:t>televisão</a:t>
            </a:r>
            <a:r>
              <a:rPr lang="en-GB" sz="2000" dirty="0"/>
              <a:t>, mas que </a:t>
            </a:r>
            <a:r>
              <a:rPr lang="en-GB" sz="2000" dirty="0" err="1"/>
              <a:t>não</a:t>
            </a:r>
            <a:r>
              <a:rPr lang="en-GB" sz="2000" dirty="0"/>
              <a:t> sabia o que fazer a </a:t>
            </a:r>
            <a:r>
              <a:rPr lang="en-GB" sz="2000" dirty="0" err="1"/>
              <a:t>respeito</a:t>
            </a:r>
            <a:r>
              <a:rPr lang="en-GB" sz="2000" dirty="0"/>
              <a:t>. Ela </a:t>
            </a:r>
            <a:r>
              <a:rPr lang="en-GB" sz="2000" dirty="0" err="1"/>
              <a:t>também</a:t>
            </a:r>
            <a:r>
              <a:rPr lang="en-GB" sz="2000" dirty="0"/>
              <a:t> </a:t>
            </a:r>
            <a:r>
              <a:rPr lang="en-GB" sz="2000" dirty="0" err="1"/>
              <a:t>explicou</a:t>
            </a:r>
            <a:r>
              <a:rPr lang="en-GB" sz="2000" dirty="0"/>
              <a:t> que </a:t>
            </a:r>
            <a:r>
              <a:rPr lang="en-GB" sz="2000" dirty="0" err="1"/>
              <a:t>não</a:t>
            </a:r>
            <a:r>
              <a:rPr lang="en-GB" sz="2000" dirty="0"/>
              <a:t> </a:t>
            </a:r>
            <a:r>
              <a:rPr lang="en-GB" sz="2000" dirty="0" err="1"/>
              <a:t>gostava</a:t>
            </a:r>
            <a:r>
              <a:rPr lang="en-GB" sz="2000" dirty="0"/>
              <a:t> de </a:t>
            </a:r>
            <a:r>
              <a:rPr lang="en-GB" sz="2000" dirty="0" err="1"/>
              <a:t>morar</a:t>
            </a:r>
            <a:r>
              <a:rPr lang="en-GB" sz="2000" dirty="0"/>
              <a:t> lá, mas que </a:t>
            </a:r>
            <a:r>
              <a:rPr lang="en-GB" sz="2000" dirty="0" err="1"/>
              <a:t>não</a:t>
            </a:r>
            <a:r>
              <a:rPr lang="en-GB" sz="2000" dirty="0"/>
              <a:t> </a:t>
            </a:r>
            <a:r>
              <a:rPr lang="en-GB" sz="2000" dirty="0" err="1"/>
              <a:t>conhecia</a:t>
            </a:r>
            <a:r>
              <a:rPr lang="en-GB" sz="2000" dirty="0"/>
              <a:t> </a:t>
            </a:r>
            <a:r>
              <a:rPr lang="en-GB" sz="2000" dirty="0" err="1"/>
              <a:t>outra</a:t>
            </a:r>
            <a:r>
              <a:rPr lang="en-GB" sz="2000" dirty="0"/>
              <a:t> </a:t>
            </a:r>
            <a:r>
              <a:rPr lang="en-GB" sz="2000" dirty="0" err="1"/>
              <a:t>coisa</a:t>
            </a:r>
            <a:r>
              <a:rPr lang="en-GB" sz="2000" dirty="0"/>
              <a:t> e que </a:t>
            </a:r>
            <a:r>
              <a:rPr lang="en-GB" sz="2000" dirty="0" err="1"/>
              <a:t>tinha</a:t>
            </a:r>
            <a:r>
              <a:rPr lang="en-GB" sz="2000" dirty="0"/>
              <a:t> muito medo de </a:t>
            </a:r>
            <a:r>
              <a:rPr lang="en-GB" sz="2000" dirty="0" err="1"/>
              <a:t>morar</a:t>
            </a:r>
            <a:r>
              <a:rPr lang="en-GB" sz="2000" dirty="0"/>
              <a:t> fora </a:t>
            </a:r>
            <a:r>
              <a:rPr lang="en-GB" sz="2000" dirty="0" err="1"/>
              <a:t>sozinha</a:t>
            </a:r>
            <a:r>
              <a:rPr lang="en-GB" sz="2000" dirty="0"/>
              <a:t>. </a:t>
            </a:r>
            <a:endParaRPr sz="2000" dirty="0"/>
          </a:p>
          <a:p>
            <a:pPr marL="0" lvl="0" indent="0" algn="just" rtl="0">
              <a:lnSpc>
                <a:spcPct val="100000"/>
              </a:lnSpc>
              <a:spcBef>
                <a:spcPts val="600"/>
              </a:spcBef>
              <a:spcAft>
                <a:spcPts val="0"/>
              </a:spcAft>
              <a:buSzPts val="1400"/>
              <a:buNone/>
            </a:pPr>
            <a:r>
              <a:rPr lang="en-GB" sz="2000" dirty="0"/>
              <a:t>As pessoas da ONG se </a:t>
            </a:r>
            <a:r>
              <a:rPr lang="en-GB" sz="2000" dirty="0" err="1"/>
              <a:t>ofereceram</a:t>
            </a:r>
            <a:r>
              <a:rPr lang="en-GB" sz="2000" dirty="0"/>
              <a:t> para </a:t>
            </a:r>
            <a:r>
              <a:rPr lang="en-GB" sz="2000" dirty="0" err="1"/>
              <a:t>colocá</a:t>
            </a:r>
            <a:r>
              <a:rPr lang="en-GB" sz="2000" dirty="0"/>
              <a:t>-la em </a:t>
            </a:r>
            <a:r>
              <a:rPr lang="en-GB" sz="2000" dirty="0" err="1"/>
              <a:t>contato</a:t>
            </a:r>
            <a:r>
              <a:rPr lang="en-GB" sz="2000" dirty="0"/>
              <a:t> com um </a:t>
            </a:r>
            <a:r>
              <a:rPr lang="en-GB" sz="2000" dirty="0" err="1"/>
              <a:t>serviço</a:t>
            </a:r>
            <a:r>
              <a:rPr lang="en-GB" sz="2000" dirty="0"/>
              <a:t> de </a:t>
            </a:r>
            <a:r>
              <a:rPr lang="en-GB" sz="2000" dirty="0" err="1"/>
              <a:t>assistência</a:t>
            </a:r>
            <a:r>
              <a:rPr lang="en-GB" sz="2000" dirty="0"/>
              <a:t> </a:t>
            </a:r>
            <a:r>
              <a:rPr lang="en-GB" sz="2000" dirty="0" err="1"/>
              <a:t>jurídica</a:t>
            </a:r>
            <a:r>
              <a:rPr lang="en-GB" sz="2000" dirty="0"/>
              <a:t> para </a:t>
            </a:r>
            <a:r>
              <a:rPr lang="en-GB" sz="2000" dirty="0" err="1"/>
              <a:t>reivindicar</a:t>
            </a:r>
            <a:r>
              <a:rPr lang="en-GB" sz="2000" dirty="0"/>
              <a:t> </a:t>
            </a:r>
            <a:r>
              <a:rPr lang="en-GB" sz="2000" dirty="0" err="1"/>
              <a:t>indenização</a:t>
            </a:r>
            <a:r>
              <a:rPr lang="en-GB" sz="2000" dirty="0"/>
              <a:t> em </a:t>
            </a:r>
            <a:r>
              <a:rPr lang="en-GB" sz="2000" dirty="0" err="1"/>
              <a:t>relação</a:t>
            </a:r>
            <a:r>
              <a:rPr lang="en-GB" sz="2000" dirty="0"/>
              <a:t> ao </a:t>
            </a:r>
            <a:r>
              <a:rPr lang="en-GB" sz="2000" dirty="0" err="1"/>
              <a:t>documentário</a:t>
            </a:r>
            <a:r>
              <a:rPr lang="en-GB" sz="2000" dirty="0"/>
              <a:t> e </a:t>
            </a:r>
            <a:r>
              <a:rPr lang="en-GB" sz="2000" dirty="0" err="1"/>
              <a:t>garantir</a:t>
            </a:r>
            <a:r>
              <a:rPr lang="en-GB" sz="2000" dirty="0"/>
              <a:t> que </a:t>
            </a:r>
            <a:r>
              <a:rPr lang="en-GB" sz="2000" dirty="0" err="1"/>
              <a:t>ele</a:t>
            </a:r>
            <a:r>
              <a:rPr lang="en-GB" sz="2000" dirty="0"/>
              <a:t> </a:t>
            </a:r>
            <a:r>
              <a:rPr lang="en-GB" sz="2000" dirty="0" err="1"/>
              <a:t>não</a:t>
            </a:r>
            <a:r>
              <a:rPr lang="en-GB" sz="2000" dirty="0"/>
              <a:t> fosse </a:t>
            </a:r>
            <a:r>
              <a:rPr lang="en-GB" sz="2000" dirty="0" err="1"/>
              <a:t>transmitido</a:t>
            </a:r>
            <a:r>
              <a:rPr lang="en-GB" sz="2000" dirty="0"/>
              <a:t> </a:t>
            </a:r>
            <a:r>
              <a:rPr lang="en-GB" sz="2000" dirty="0" err="1"/>
              <a:t>novamente</a:t>
            </a:r>
            <a:r>
              <a:rPr lang="en-GB" sz="2000" dirty="0"/>
              <a:t> no </a:t>
            </a:r>
            <a:r>
              <a:rPr lang="en-GB" sz="2000" dirty="0" err="1"/>
              <a:t>futuro</a:t>
            </a:r>
            <a:r>
              <a:rPr lang="en-GB" sz="2000" dirty="0"/>
              <a:t>. Ela </a:t>
            </a:r>
            <a:r>
              <a:rPr lang="en-GB" sz="2000" dirty="0" err="1"/>
              <a:t>concordou</a:t>
            </a:r>
            <a:r>
              <a:rPr lang="en-GB" sz="2000" dirty="0"/>
              <a:t> e, com o </a:t>
            </a:r>
            <a:r>
              <a:rPr lang="en-GB" sz="2000" dirty="0" err="1"/>
              <a:t>apoio</a:t>
            </a:r>
            <a:r>
              <a:rPr lang="en-GB" sz="2000" dirty="0"/>
              <a:t> do </a:t>
            </a:r>
            <a:r>
              <a:rPr lang="en-GB" sz="2000" dirty="0" err="1"/>
              <a:t>serviço</a:t>
            </a:r>
            <a:r>
              <a:rPr lang="en-GB" sz="2000" dirty="0"/>
              <a:t> de </a:t>
            </a:r>
            <a:r>
              <a:rPr lang="en-GB" sz="2000" dirty="0" err="1"/>
              <a:t>assistência</a:t>
            </a:r>
            <a:r>
              <a:rPr lang="en-GB" sz="2000" dirty="0"/>
              <a:t> </a:t>
            </a:r>
            <a:r>
              <a:rPr lang="en-GB" sz="2000" dirty="0" err="1"/>
              <a:t>jurídica</a:t>
            </a:r>
            <a:r>
              <a:rPr lang="en-GB" sz="2000" dirty="0"/>
              <a:t>, </a:t>
            </a:r>
            <a:r>
              <a:rPr lang="en-GB" sz="2000" dirty="0" err="1"/>
              <a:t>iniciou</a:t>
            </a:r>
            <a:r>
              <a:rPr lang="en-GB" sz="2000" dirty="0"/>
              <a:t> um processo. No </a:t>
            </a:r>
            <a:r>
              <a:rPr lang="en-GB" sz="2000" dirty="0" err="1"/>
              <a:t>entanto</a:t>
            </a:r>
            <a:r>
              <a:rPr lang="en-GB" sz="2000" dirty="0"/>
              <a:t>, </a:t>
            </a:r>
            <a:r>
              <a:rPr lang="en-GB" sz="2000" dirty="0" err="1"/>
              <a:t>quando</a:t>
            </a:r>
            <a:r>
              <a:rPr lang="en-GB" sz="2000" dirty="0"/>
              <a:t> </a:t>
            </a:r>
            <a:r>
              <a:rPr lang="en-GB" sz="2000" dirty="0" err="1"/>
              <a:t>ela</a:t>
            </a:r>
            <a:r>
              <a:rPr lang="en-GB" sz="2000" dirty="0"/>
              <a:t> </a:t>
            </a:r>
            <a:r>
              <a:rPr lang="en-GB" sz="2000" dirty="0" err="1"/>
              <a:t>recebeu</a:t>
            </a:r>
            <a:r>
              <a:rPr lang="en-GB" sz="2000" dirty="0"/>
              <a:t> </a:t>
            </a:r>
            <a:r>
              <a:rPr lang="en-GB" sz="2000" dirty="0" err="1"/>
              <a:t>os</a:t>
            </a:r>
            <a:r>
              <a:rPr lang="en-GB" sz="2000" dirty="0"/>
              <a:t> </a:t>
            </a:r>
            <a:r>
              <a:rPr lang="en-GB" sz="2000" dirty="0" err="1"/>
              <a:t>documentos</a:t>
            </a:r>
            <a:r>
              <a:rPr lang="en-GB" sz="2000" dirty="0"/>
              <a:t>, </a:t>
            </a:r>
            <a:r>
              <a:rPr lang="en-GB" sz="2000" dirty="0" err="1"/>
              <a:t>estavam</a:t>
            </a:r>
            <a:r>
              <a:rPr lang="en-GB" sz="2000" dirty="0"/>
              <a:t> </a:t>
            </a:r>
            <a:r>
              <a:rPr lang="en-GB" sz="2000" dirty="0" err="1"/>
              <a:t>escritos</a:t>
            </a:r>
            <a:r>
              <a:rPr lang="en-GB" sz="2000" dirty="0"/>
              <a:t> com </a:t>
            </a:r>
            <a:r>
              <a:rPr lang="en-GB" sz="2000" dirty="0" err="1"/>
              <a:t>caracteres</a:t>
            </a:r>
            <a:r>
              <a:rPr lang="en-GB" sz="2000" dirty="0"/>
              <a:t> muito </a:t>
            </a:r>
            <a:r>
              <a:rPr lang="en-GB" sz="2000" dirty="0" err="1"/>
              <a:t>pequenos</a:t>
            </a:r>
            <a:r>
              <a:rPr lang="en-GB" sz="2000" dirty="0"/>
              <a:t> e </a:t>
            </a:r>
            <a:r>
              <a:rPr lang="en-GB" sz="2000" dirty="0" err="1"/>
              <a:t>repletos</a:t>
            </a:r>
            <a:r>
              <a:rPr lang="en-GB" sz="2000" dirty="0"/>
              <a:t> de </a:t>
            </a:r>
            <a:r>
              <a:rPr lang="en-GB" sz="2000" dirty="0" err="1"/>
              <a:t>palavras</a:t>
            </a:r>
            <a:r>
              <a:rPr lang="en-GB" sz="2000" dirty="0"/>
              <a:t> que </a:t>
            </a:r>
            <a:r>
              <a:rPr lang="en-GB" sz="2000" dirty="0" err="1"/>
              <a:t>ela</a:t>
            </a:r>
            <a:r>
              <a:rPr lang="en-GB" sz="2000" dirty="0"/>
              <a:t> </a:t>
            </a:r>
            <a:r>
              <a:rPr lang="en-GB" sz="2000" dirty="0" err="1"/>
              <a:t>não</a:t>
            </a:r>
            <a:r>
              <a:rPr lang="en-GB" sz="2000" dirty="0"/>
              <a:t> </a:t>
            </a:r>
            <a:r>
              <a:rPr lang="en-GB" sz="2000" dirty="0" err="1"/>
              <a:t>conseguia</a:t>
            </a:r>
            <a:r>
              <a:rPr lang="en-GB" sz="2000" dirty="0"/>
              <a:t> </a:t>
            </a:r>
            <a:r>
              <a:rPr lang="en-GB" sz="2000" dirty="0" err="1"/>
              <a:t>entender</a:t>
            </a:r>
            <a:r>
              <a:rPr lang="en-GB" sz="2000" dirty="0"/>
              <a:t>. Ela </a:t>
            </a:r>
            <a:r>
              <a:rPr lang="en-GB" sz="2000" dirty="0" err="1"/>
              <a:t>ficou</a:t>
            </a:r>
            <a:r>
              <a:rPr lang="en-GB" sz="2000" dirty="0"/>
              <a:t> muito </a:t>
            </a:r>
            <a:r>
              <a:rPr lang="en-GB" sz="2000" dirty="0" err="1"/>
              <a:t>aflita</a:t>
            </a:r>
            <a:r>
              <a:rPr lang="en-GB" sz="2000" dirty="0"/>
              <a:t> no </a:t>
            </a:r>
            <a:r>
              <a:rPr lang="en-GB" sz="2000" dirty="0" err="1"/>
              <a:t>início</a:t>
            </a:r>
            <a:r>
              <a:rPr lang="en-GB" sz="2000" dirty="0"/>
              <a:t>, mas </a:t>
            </a:r>
            <a:r>
              <a:rPr lang="en-GB" sz="2000" dirty="0" err="1"/>
              <a:t>quando</a:t>
            </a:r>
            <a:r>
              <a:rPr lang="en-GB" sz="2000" dirty="0"/>
              <a:t> </a:t>
            </a:r>
            <a:r>
              <a:rPr lang="en-GB" sz="2000" dirty="0" err="1"/>
              <a:t>entrou</a:t>
            </a:r>
            <a:r>
              <a:rPr lang="en-GB" sz="2000" dirty="0"/>
              <a:t> em </a:t>
            </a:r>
            <a:r>
              <a:rPr lang="en-GB" sz="2000" dirty="0" err="1"/>
              <a:t>contato</a:t>
            </a:r>
            <a:r>
              <a:rPr lang="en-GB" sz="2000" dirty="0"/>
              <a:t> com o </a:t>
            </a:r>
            <a:r>
              <a:rPr lang="en-GB" sz="2000" dirty="0" err="1"/>
              <a:t>serviço</a:t>
            </a:r>
            <a:r>
              <a:rPr lang="en-GB" sz="2000" dirty="0"/>
              <a:t> de </a:t>
            </a:r>
            <a:r>
              <a:rPr lang="en-GB" sz="2000" dirty="0" err="1"/>
              <a:t>assistência</a:t>
            </a:r>
            <a:r>
              <a:rPr lang="en-GB" sz="2000" dirty="0"/>
              <a:t> </a:t>
            </a:r>
            <a:r>
              <a:rPr lang="en-GB" sz="2000" dirty="0" err="1"/>
              <a:t>jurídica</a:t>
            </a:r>
            <a:r>
              <a:rPr lang="en-GB" sz="2000" dirty="0"/>
              <a:t>, </a:t>
            </a:r>
            <a:r>
              <a:rPr lang="en-GB" sz="2000" dirty="0" err="1"/>
              <a:t>eles</a:t>
            </a:r>
            <a:r>
              <a:rPr lang="en-GB" sz="2000" dirty="0"/>
              <a:t> se </a:t>
            </a:r>
            <a:r>
              <a:rPr lang="en-GB" sz="2000" dirty="0" err="1"/>
              <a:t>ofereceram</a:t>
            </a:r>
            <a:r>
              <a:rPr lang="en-GB" sz="2000" dirty="0"/>
              <a:t> para </a:t>
            </a:r>
            <a:r>
              <a:rPr lang="en-GB" sz="2000" dirty="0" err="1"/>
              <a:t>encontrá</a:t>
            </a:r>
            <a:r>
              <a:rPr lang="en-GB" sz="2000" dirty="0"/>
              <a:t>-la para </a:t>
            </a:r>
            <a:r>
              <a:rPr lang="en-GB" sz="2000" dirty="0" err="1"/>
              <a:t>explicar</a:t>
            </a:r>
            <a:r>
              <a:rPr lang="en-GB" sz="2000" dirty="0"/>
              <a:t> a </a:t>
            </a:r>
            <a:r>
              <a:rPr lang="en-GB" sz="2000" dirty="0" err="1"/>
              <a:t>papelada</a:t>
            </a:r>
            <a:r>
              <a:rPr lang="en-GB" sz="2000" dirty="0"/>
              <a:t> e </a:t>
            </a:r>
            <a:r>
              <a:rPr lang="en-GB" sz="2000" dirty="0" err="1"/>
              <a:t>ajudá</a:t>
            </a:r>
            <a:r>
              <a:rPr lang="en-GB" sz="2000" dirty="0"/>
              <a:t>-la a </a:t>
            </a:r>
            <a:r>
              <a:rPr lang="en-GB" sz="2000" dirty="0" err="1"/>
              <a:t>preenchê</a:t>
            </a:r>
            <a:r>
              <a:rPr lang="en-GB" sz="2000" dirty="0"/>
              <a:t>-la. Por </a:t>
            </a:r>
            <a:r>
              <a:rPr lang="en-GB" sz="2000" dirty="0" err="1"/>
              <a:t>fim</a:t>
            </a:r>
            <a:r>
              <a:rPr lang="en-GB" sz="2000" dirty="0"/>
              <a:t>, sua </a:t>
            </a:r>
            <a:r>
              <a:rPr lang="en-GB" sz="2000" dirty="0" err="1"/>
              <a:t>reivindicação</a:t>
            </a:r>
            <a:r>
              <a:rPr lang="en-GB" sz="2000" dirty="0"/>
              <a:t> foi </a:t>
            </a:r>
            <a:r>
              <a:rPr lang="en-GB" sz="2000" dirty="0" err="1"/>
              <a:t>bem</a:t>
            </a:r>
            <a:r>
              <a:rPr lang="en-GB" sz="2000" dirty="0"/>
              <a:t> </a:t>
            </a:r>
            <a:r>
              <a:rPr lang="en-GB" sz="2000" dirty="0" err="1"/>
              <a:t>sucedida</a:t>
            </a:r>
            <a:r>
              <a:rPr lang="en-GB" sz="2000" dirty="0"/>
              <a:t>. </a:t>
            </a:r>
            <a:endParaRPr sz="2000" dirty="0"/>
          </a:p>
          <a:p>
            <a:pPr marL="0" lvl="0" indent="0" algn="just" rtl="0">
              <a:lnSpc>
                <a:spcPct val="100000"/>
              </a:lnSpc>
              <a:spcBef>
                <a:spcPts val="600"/>
              </a:spcBef>
              <a:spcAft>
                <a:spcPts val="0"/>
              </a:spcAft>
              <a:buSzPts val="1400"/>
              <a:buNone/>
            </a:pPr>
            <a:r>
              <a:rPr lang="en-GB" sz="2000" dirty="0"/>
              <a:t>As ONGs </a:t>
            </a:r>
            <a:r>
              <a:rPr lang="en-GB" sz="2000" dirty="0" err="1"/>
              <a:t>também</a:t>
            </a:r>
            <a:r>
              <a:rPr lang="en-GB" sz="2000" dirty="0"/>
              <a:t> a </a:t>
            </a:r>
            <a:r>
              <a:rPr lang="en-GB" sz="2000" dirty="0" err="1"/>
              <a:t>apoiaram</a:t>
            </a:r>
            <a:r>
              <a:rPr lang="en-GB" sz="2000" dirty="0"/>
              <a:t> a se mudar para uma </a:t>
            </a:r>
            <a:r>
              <a:rPr lang="en-GB" sz="2000" dirty="0" err="1"/>
              <a:t>moradia</a:t>
            </a:r>
            <a:r>
              <a:rPr lang="en-GB" sz="2000" dirty="0"/>
              <a:t> </a:t>
            </a:r>
            <a:r>
              <a:rPr lang="en-GB" sz="2000" dirty="0" err="1"/>
              <a:t>assistida</a:t>
            </a:r>
            <a:r>
              <a:rPr lang="en-GB" sz="2000" dirty="0"/>
              <a:t> na </a:t>
            </a:r>
            <a:r>
              <a:rPr lang="en-GB" sz="2000" dirty="0" err="1"/>
              <a:t>comunidade</a:t>
            </a:r>
            <a:r>
              <a:rPr lang="en-GB" sz="2000" dirty="0"/>
              <a:t> com outros </a:t>
            </a:r>
            <a:r>
              <a:rPr lang="en-GB" sz="2000" dirty="0" err="1"/>
              <a:t>dois</a:t>
            </a:r>
            <a:r>
              <a:rPr lang="en-GB" sz="2000" dirty="0"/>
              <a:t> </a:t>
            </a:r>
            <a:r>
              <a:rPr lang="en-GB" sz="2000" dirty="0" err="1"/>
              <a:t>moradores</a:t>
            </a:r>
            <a:r>
              <a:rPr lang="en-GB" sz="2000" dirty="0"/>
              <a:t>. </a:t>
            </a:r>
            <a:r>
              <a:rPr lang="en-GB" sz="2000" dirty="0" err="1"/>
              <a:t>Após</a:t>
            </a:r>
            <a:r>
              <a:rPr lang="en-GB" sz="2000" dirty="0"/>
              <a:t> alguns meses, </a:t>
            </a:r>
            <a:r>
              <a:rPr lang="en-GB" sz="2000" dirty="0" err="1"/>
              <a:t>ela</a:t>
            </a:r>
            <a:r>
              <a:rPr lang="en-GB" sz="2000" dirty="0"/>
              <a:t> </a:t>
            </a:r>
            <a:r>
              <a:rPr lang="en-GB" sz="2000" dirty="0" err="1"/>
              <a:t>ganhou</a:t>
            </a:r>
            <a:r>
              <a:rPr lang="en-GB" sz="2000" dirty="0"/>
              <a:t> </a:t>
            </a:r>
            <a:r>
              <a:rPr lang="en-GB" sz="2000" dirty="0" err="1"/>
              <a:t>mais</a:t>
            </a:r>
            <a:r>
              <a:rPr lang="en-GB" sz="2000" dirty="0"/>
              <a:t> </a:t>
            </a:r>
            <a:r>
              <a:rPr lang="en-GB" sz="2000" dirty="0" err="1"/>
              <a:t>confiança</a:t>
            </a:r>
            <a:r>
              <a:rPr lang="en-GB" sz="2000" dirty="0"/>
              <a:t> e </a:t>
            </a:r>
            <a:r>
              <a:rPr lang="en-GB" sz="2000" dirty="0" err="1"/>
              <a:t>decidiu</a:t>
            </a:r>
            <a:r>
              <a:rPr lang="en-GB" sz="2000" dirty="0"/>
              <a:t> iniciar um </a:t>
            </a:r>
            <a:r>
              <a:rPr lang="en-GB" sz="2000" dirty="0" err="1"/>
              <a:t>treinamento</a:t>
            </a:r>
            <a:r>
              <a:rPr lang="en-GB" sz="2000" dirty="0"/>
              <a:t> </a:t>
            </a:r>
            <a:r>
              <a:rPr lang="en-GB" sz="2000" dirty="0" err="1"/>
              <a:t>vocacional</a:t>
            </a:r>
            <a:r>
              <a:rPr lang="en-GB" sz="2000" dirty="0"/>
              <a:t> como </a:t>
            </a:r>
            <a:r>
              <a:rPr lang="en-GB" sz="2000" dirty="0" err="1"/>
              <a:t>parte</a:t>
            </a:r>
            <a:r>
              <a:rPr lang="en-GB" sz="2000" dirty="0"/>
              <a:t> de um </a:t>
            </a:r>
            <a:r>
              <a:rPr lang="en-GB" sz="2000" dirty="0" err="1"/>
              <a:t>programa</a:t>
            </a:r>
            <a:r>
              <a:rPr lang="en-GB" sz="2000" dirty="0"/>
              <a:t> de </a:t>
            </a:r>
            <a:r>
              <a:rPr lang="en-GB" sz="2000" dirty="0" err="1"/>
              <a:t>emprego</a:t>
            </a:r>
            <a:r>
              <a:rPr lang="en-GB" sz="2000" dirty="0"/>
              <a:t>.</a:t>
            </a:r>
            <a:endParaRPr sz="2000" dirty="0"/>
          </a:p>
          <a:p>
            <a:pPr marL="0" lvl="0" indent="0" algn="l" rtl="0">
              <a:lnSpc>
                <a:spcPct val="100000"/>
              </a:lnSpc>
              <a:spcBef>
                <a:spcPts val="1200"/>
              </a:spcBef>
              <a:spcAft>
                <a:spcPts val="0"/>
              </a:spcAft>
              <a:buSzPts val="1400"/>
              <a:buNone/>
            </a:pPr>
            <a:endParaRPr sz="1400" dirty="0"/>
          </a:p>
        </p:txBody>
      </p:sp>
      <p:sp>
        <p:nvSpPr>
          <p:cNvPr id="941" name="Google Shape;941;p111"/>
          <p:cNvSpPr txBox="1">
            <a:spLocks noGrp="1"/>
          </p:cNvSpPr>
          <p:nvPr>
            <p:ph type="body" idx="2"/>
          </p:nvPr>
        </p:nvSpPr>
        <p:spPr>
          <a:xfrm>
            <a:off x="595132" y="1016954"/>
            <a:ext cx="11174400" cy="360000"/>
          </a:xfrm>
          <a:prstGeom prst="rect">
            <a:avLst/>
          </a:prstGeom>
          <a:noFill/>
          <a:ln>
            <a:noFill/>
          </a:ln>
        </p:spPr>
        <p:txBody>
          <a:bodyPr spcFirstLastPara="1" wrap="square" lIns="0" tIns="0" rIns="0" bIns="0" anchor="b" anchorCtr="0">
            <a:noAutofit/>
          </a:bodyPr>
          <a:lstStyle/>
          <a:p>
            <a:pPr marL="285750" lvl="0" indent="-285750" algn="l" rtl="0">
              <a:lnSpc>
                <a:spcPct val="150000"/>
              </a:lnSpc>
              <a:spcBef>
                <a:spcPts val="0"/>
              </a:spcBef>
              <a:spcAft>
                <a:spcPts val="0"/>
              </a:spcAft>
              <a:buSzPts val="2200"/>
              <a:buNone/>
            </a:pPr>
            <a:r>
              <a:rPr lang="en-GB" dirty="0" err="1"/>
              <a:t>Opção</a:t>
            </a:r>
            <a:r>
              <a:rPr lang="en-GB" dirty="0"/>
              <a:t> 1: Cenário </a:t>
            </a:r>
            <a:r>
              <a:rPr lang="en-GB" dirty="0" err="1"/>
              <a:t>longo</a:t>
            </a:r>
            <a:r>
              <a:rPr lang="en-GB" dirty="0"/>
              <a:t> A (a)</a:t>
            </a:r>
            <a:endParaRPr dirty="0"/>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Shape 946"/>
        <p:cNvGrpSpPr/>
        <p:nvPr/>
      </p:nvGrpSpPr>
      <p:grpSpPr>
        <a:xfrm>
          <a:off x="0" y="0"/>
          <a:ext cx="0" cy="0"/>
          <a:chOff x="0" y="0"/>
          <a:chExt cx="0" cy="0"/>
        </a:xfrm>
      </p:grpSpPr>
      <p:sp>
        <p:nvSpPr>
          <p:cNvPr id="947" name="Google Shape;947;p112"/>
          <p:cNvSpPr txBox="1">
            <a:spLocks noGrp="1"/>
          </p:cNvSpPr>
          <p:nvPr>
            <p:ph type="title"/>
          </p:nvPr>
        </p:nvSpPr>
        <p:spPr>
          <a:xfrm>
            <a:off x="389638" y="506412"/>
            <a:ext cx="11427223" cy="432000"/>
          </a:xfrm>
          <a:prstGeom prst="rect">
            <a:avLst/>
          </a:prstGeom>
          <a:noFill/>
          <a:ln>
            <a:noFill/>
          </a:ln>
        </p:spPr>
        <p:txBody>
          <a:bodyPr spcFirstLastPara="1" wrap="square" lIns="91425" tIns="45700" rIns="91425" bIns="45700" anchor="t" anchorCtr="0">
            <a:noAutofit/>
          </a:bodyPr>
          <a:lstStyle/>
          <a:p>
            <a:pPr marL="0" lvl="0" indent="0" algn="ctr" rtl="0">
              <a:lnSpc>
                <a:spcPct val="110000"/>
              </a:lnSpc>
              <a:spcBef>
                <a:spcPts val="0"/>
              </a:spcBef>
              <a:spcAft>
                <a:spcPts val="0"/>
              </a:spcAft>
              <a:buClr>
                <a:schemeClr val="accent1"/>
              </a:buClr>
              <a:buSzPts val="3000"/>
              <a:buFont typeface="Century Gothic"/>
              <a:buNone/>
            </a:pPr>
            <a:r>
              <a:rPr lang="en-GB" dirty="0"/>
              <a:t>Exercício 4.1: Diferentes </a:t>
            </a:r>
            <a:r>
              <a:rPr lang="en-GB" dirty="0" err="1"/>
              <a:t>cenários</a:t>
            </a:r>
            <a:endParaRPr dirty="0"/>
          </a:p>
        </p:txBody>
      </p:sp>
      <p:sp>
        <p:nvSpPr>
          <p:cNvPr id="948" name="Google Shape;948;p112"/>
          <p:cNvSpPr txBox="1">
            <a:spLocks noGrp="1"/>
          </p:cNvSpPr>
          <p:nvPr>
            <p:ph type="body" idx="1"/>
          </p:nvPr>
        </p:nvSpPr>
        <p:spPr>
          <a:xfrm>
            <a:off x="507205" y="1739788"/>
            <a:ext cx="11175995" cy="45000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SzPts val="2200"/>
              <a:buNone/>
            </a:pPr>
            <a:endParaRPr/>
          </a:p>
          <a:p>
            <a:pPr marL="0" lvl="0" indent="0" algn="ctr" rtl="0">
              <a:lnSpc>
                <a:spcPct val="100000"/>
              </a:lnSpc>
              <a:spcBef>
                <a:spcPts val="1200"/>
              </a:spcBef>
              <a:spcAft>
                <a:spcPts val="0"/>
              </a:spcAft>
              <a:buSzPts val="2200"/>
              <a:buNone/>
            </a:pPr>
            <a:endParaRPr b="1" i="1"/>
          </a:p>
          <a:p>
            <a:pPr marL="0" lvl="0" indent="0" algn="ctr" rtl="0">
              <a:lnSpc>
                <a:spcPct val="100000"/>
              </a:lnSpc>
              <a:spcBef>
                <a:spcPts val="1200"/>
              </a:spcBef>
              <a:spcAft>
                <a:spcPts val="0"/>
              </a:spcAft>
              <a:buSzPts val="2200"/>
              <a:buNone/>
            </a:pPr>
            <a:endParaRPr b="1" i="1"/>
          </a:p>
          <a:p>
            <a:pPr marL="0" lvl="0" indent="0" algn="ctr" rtl="0">
              <a:lnSpc>
                <a:spcPct val="100000"/>
              </a:lnSpc>
              <a:spcBef>
                <a:spcPts val="1200"/>
              </a:spcBef>
              <a:spcAft>
                <a:spcPts val="0"/>
              </a:spcAft>
              <a:buSzPts val="2500"/>
              <a:buNone/>
            </a:pPr>
            <a:r>
              <a:rPr lang="en-GB" sz="2500" b="1" i="1"/>
              <a:t>Quais artigos da CDPD foram violados?</a:t>
            </a:r>
            <a:endParaRPr/>
          </a:p>
        </p:txBody>
      </p:sp>
      <p:sp>
        <p:nvSpPr>
          <p:cNvPr id="949" name="Google Shape;949;p112"/>
          <p:cNvSpPr txBox="1">
            <a:spLocks noGrp="1"/>
          </p:cNvSpPr>
          <p:nvPr>
            <p:ph type="body" idx="2"/>
          </p:nvPr>
        </p:nvSpPr>
        <p:spPr>
          <a:xfrm>
            <a:off x="508800" y="1379788"/>
            <a:ext cx="11174400" cy="360000"/>
          </a:xfrm>
          <a:prstGeom prst="rect">
            <a:avLst/>
          </a:prstGeom>
          <a:noFill/>
          <a:ln>
            <a:noFill/>
          </a:ln>
        </p:spPr>
        <p:txBody>
          <a:bodyPr spcFirstLastPara="1" wrap="square" lIns="0" tIns="0" rIns="0" bIns="0" anchor="b" anchorCtr="0">
            <a:noAutofit/>
          </a:bodyPr>
          <a:lstStyle/>
          <a:p>
            <a:pPr marL="285750" lvl="0" indent="-285750" algn="l" rtl="0">
              <a:lnSpc>
                <a:spcPct val="150000"/>
              </a:lnSpc>
              <a:spcBef>
                <a:spcPts val="0"/>
              </a:spcBef>
              <a:spcAft>
                <a:spcPts val="0"/>
              </a:spcAft>
              <a:buSzPts val="2200"/>
              <a:buNone/>
            </a:pPr>
            <a:r>
              <a:rPr lang="en-GB" dirty="0" err="1"/>
              <a:t>Opção</a:t>
            </a:r>
            <a:r>
              <a:rPr lang="en-GB" dirty="0"/>
              <a:t> 1: Cenário </a:t>
            </a:r>
            <a:r>
              <a:rPr lang="en-GB" dirty="0" err="1"/>
              <a:t>longo</a:t>
            </a:r>
            <a:r>
              <a:rPr lang="en-GB" dirty="0"/>
              <a:t> A (b)</a:t>
            </a:r>
            <a:endParaRPr dirty="0"/>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Shape 954"/>
        <p:cNvGrpSpPr/>
        <p:nvPr/>
      </p:nvGrpSpPr>
      <p:grpSpPr>
        <a:xfrm>
          <a:off x="0" y="0"/>
          <a:ext cx="0" cy="0"/>
          <a:chOff x="0" y="0"/>
          <a:chExt cx="0" cy="0"/>
        </a:xfrm>
      </p:grpSpPr>
      <p:sp>
        <p:nvSpPr>
          <p:cNvPr id="955" name="Google Shape;955;p113"/>
          <p:cNvSpPr txBox="1">
            <a:spLocks noGrp="1"/>
          </p:cNvSpPr>
          <p:nvPr>
            <p:ph type="title"/>
          </p:nvPr>
        </p:nvSpPr>
        <p:spPr>
          <a:xfrm>
            <a:off x="389638" y="506412"/>
            <a:ext cx="11655823" cy="432000"/>
          </a:xfrm>
          <a:prstGeom prst="rect">
            <a:avLst/>
          </a:prstGeom>
          <a:noFill/>
          <a:ln>
            <a:noFill/>
          </a:ln>
        </p:spPr>
        <p:txBody>
          <a:bodyPr spcFirstLastPara="1" wrap="square" lIns="91425" tIns="45700" rIns="91425" bIns="45700" anchor="t" anchorCtr="0">
            <a:noAutofit/>
          </a:bodyPr>
          <a:lstStyle/>
          <a:p>
            <a:pPr marL="0" lvl="0" indent="0" algn="ctr" rtl="0">
              <a:lnSpc>
                <a:spcPct val="110000"/>
              </a:lnSpc>
              <a:spcBef>
                <a:spcPts val="0"/>
              </a:spcBef>
              <a:spcAft>
                <a:spcPts val="0"/>
              </a:spcAft>
              <a:buClr>
                <a:schemeClr val="accent1"/>
              </a:buClr>
              <a:buSzPts val="3000"/>
              <a:buFont typeface="Century Gothic"/>
              <a:buNone/>
            </a:pPr>
            <a:r>
              <a:rPr lang="en-GB" dirty="0"/>
              <a:t>Exercício 4.1: Diferentes </a:t>
            </a:r>
            <a:r>
              <a:rPr lang="en-GB" dirty="0" err="1"/>
              <a:t>cenários</a:t>
            </a:r>
            <a:endParaRPr dirty="0"/>
          </a:p>
        </p:txBody>
      </p:sp>
      <p:sp>
        <p:nvSpPr>
          <p:cNvPr id="956" name="Google Shape;956;p113"/>
          <p:cNvSpPr txBox="1">
            <a:spLocks noGrp="1"/>
          </p:cNvSpPr>
          <p:nvPr>
            <p:ph type="body" idx="1"/>
          </p:nvPr>
        </p:nvSpPr>
        <p:spPr>
          <a:xfrm>
            <a:off x="507205" y="1739788"/>
            <a:ext cx="11175995" cy="4500000"/>
          </a:xfrm>
          <a:prstGeom prst="rect">
            <a:avLst/>
          </a:prstGeom>
          <a:noFill/>
          <a:ln>
            <a:noFill/>
          </a:ln>
        </p:spPr>
        <p:txBody>
          <a:bodyPr spcFirstLastPara="1" wrap="square" lIns="91425" tIns="45700" rIns="91425" bIns="45700" anchor="t" anchorCtr="0">
            <a:noAutofit/>
          </a:bodyPr>
          <a:lstStyle/>
          <a:p>
            <a:pPr marL="285750" lvl="0" indent="-146050" algn="l" rtl="0">
              <a:lnSpc>
                <a:spcPct val="100000"/>
              </a:lnSpc>
              <a:spcBef>
                <a:spcPts val="0"/>
              </a:spcBef>
              <a:spcAft>
                <a:spcPts val="0"/>
              </a:spcAft>
              <a:buSzPts val="2200"/>
              <a:buNone/>
            </a:pPr>
            <a:endParaRPr/>
          </a:p>
          <a:p>
            <a:pPr marL="0" lvl="0" indent="0" algn="ctr" rtl="0">
              <a:lnSpc>
                <a:spcPct val="100000"/>
              </a:lnSpc>
              <a:spcBef>
                <a:spcPts val="1200"/>
              </a:spcBef>
              <a:spcAft>
                <a:spcPts val="0"/>
              </a:spcAft>
              <a:buSzPts val="2200"/>
              <a:buNone/>
            </a:pPr>
            <a:endParaRPr b="1" i="1"/>
          </a:p>
          <a:p>
            <a:pPr marL="0" lvl="0" indent="0" algn="ctr" rtl="0">
              <a:lnSpc>
                <a:spcPct val="100000"/>
              </a:lnSpc>
              <a:spcBef>
                <a:spcPts val="1200"/>
              </a:spcBef>
              <a:spcAft>
                <a:spcPts val="0"/>
              </a:spcAft>
              <a:buSzPts val="2200"/>
              <a:buNone/>
            </a:pPr>
            <a:endParaRPr b="1" i="1"/>
          </a:p>
          <a:p>
            <a:pPr marL="0" lvl="0" indent="0" algn="ctr" rtl="0">
              <a:lnSpc>
                <a:spcPct val="100000"/>
              </a:lnSpc>
              <a:spcBef>
                <a:spcPts val="1200"/>
              </a:spcBef>
              <a:spcAft>
                <a:spcPts val="0"/>
              </a:spcAft>
              <a:buSzPts val="2500"/>
              <a:buNone/>
            </a:pPr>
            <a:r>
              <a:rPr lang="en-GB" sz="2500" b="1" i="1"/>
              <a:t>Quais artigos da CDPD foram respeitados, protegidos ou cumpridos?</a:t>
            </a:r>
            <a:endParaRPr/>
          </a:p>
        </p:txBody>
      </p:sp>
      <p:sp>
        <p:nvSpPr>
          <p:cNvPr id="957" name="Google Shape;957;p113"/>
          <p:cNvSpPr txBox="1">
            <a:spLocks noGrp="1"/>
          </p:cNvSpPr>
          <p:nvPr>
            <p:ph type="body" idx="2"/>
          </p:nvPr>
        </p:nvSpPr>
        <p:spPr>
          <a:xfrm>
            <a:off x="507205" y="1159100"/>
            <a:ext cx="11174400" cy="360000"/>
          </a:xfrm>
          <a:prstGeom prst="rect">
            <a:avLst/>
          </a:prstGeom>
          <a:noFill/>
          <a:ln>
            <a:noFill/>
          </a:ln>
        </p:spPr>
        <p:txBody>
          <a:bodyPr spcFirstLastPara="1" wrap="square" lIns="0" tIns="0" rIns="0" bIns="0" anchor="b" anchorCtr="0">
            <a:noAutofit/>
          </a:bodyPr>
          <a:lstStyle/>
          <a:p>
            <a:pPr marL="285750" lvl="0" indent="-285750" algn="l" rtl="0">
              <a:lnSpc>
                <a:spcPct val="150000"/>
              </a:lnSpc>
              <a:spcBef>
                <a:spcPts val="0"/>
              </a:spcBef>
              <a:spcAft>
                <a:spcPts val="0"/>
              </a:spcAft>
              <a:buSzPts val="2200"/>
              <a:buNone/>
            </a:pPr>
            <a:r>
              <a:rPr lang="en-GB" dirty="0" err="1"/>
              <a:t>Opção</a:t>
            </a:r>
            <a:r>
              <a:rPr lang="en-GB" dirty="0"/>
              <a:t> 1: Cenário </a:t>
            </a:r>
            <a:r>
              <a:rPr lang="en-GB" dirty="0" err="1"/>
              <a:t>longo</a:t>
            </a:r>
            <a:r>
              <a:rPr lang="en-GB" dirty="0"/>
              <a:t> A (c)</a:t>
            </a:r>
            <a:endParaRPr dirty="0"/>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Shape 962"/>
        <p:cNvGrpSpPr/>
        <p:nvPr/>
      </p:nvGrpSpPr>
      <p:grpSpPr>
        <a:xfrm>
          <a:off x="0" y="0"/>
          <a:ext cx="0" cy="0"/>
          <a:chOff x="0" y="0"/>
          <a:chExt cx="0" cy="0"/>
        </a:xfrm>
      </p:grpSpPr>
      <p:sp>
        <p:nvSpPr>
          <p:cNvPr id="963" name="Google Shape;963;p114"/>
          <p:cNvSpPr txBox="1">
            <a:spLocks noGrp="1"/>
          </p:cNvSpPr>
          <p:nvPr>
            <p:ph type="title"/>
          </p:nvPr>
        </p:nvSpPr>
        <p:spPr>
          <a:xfrm>
            <a:off x="389639" y="506412"/>
            <a:ext cx="11462392" cy="432000"/>
          </a:xfrm>
          <a:prstGeom prst="rect">
            <a:avLst/>
          </a:prstGeom>
          <a:noFill/>
          <a:ln>
            <a:noFill/>
          </a:ln>
        </p:spPr>
        <p:txBody>
          <a:bodyPr spcFirstLastPara="1" wrap="square" lIns="91425" tIns="45700" rIns="91425" bIns="45700" anchor="t" anchorCtr="0">
            <a:noAutofit/>
          </a:bodyPr>
          <a:lstStyle/>
          <a:p>
            <a:pPr marL="0" lvl="0" indent="0" algn="ctr" rtl="0">
              <a:lnSpc>
                <a:spcPct val="110000"/>
              </a:lnSpc>
              <a:spcBef>
                <a:spcPts val="0"/>
              </a:spcBef>
              <a:spcAft>
                <a:spcPts val="0"/>
              </a:spcAft>
              <a:buClr>
                <a:schemeClr val="accent1"/>
              </a:buClr>
              <a:buSzPts val="3000"/>
              <a:buFont typeface="Century Gothic"/>
              <a:buNone/>
            </a:pPr>
            <a:r>
              <a:rPr lang="en-GB" dirty="0"/>
              <a:t>Exercício 4.1: Diferentes </a:t>
            </a:r>
            <a:r>
              <a:rPr lang="en-GB" dirty="0" err="1"/>
              <a:t>cenários</a:t>
            </a:r>
            <a:endParaRPr dirty="0"/>
          </a:p>
        </p:txBody>
      </p:sp>
      <p:sp>
        <p:nvSpPr>
          <p:cNvPr id="964" name="Google Shape;964;p114"/>
          <p:cNvSpPr txBox="1">
            <a:spLocks noGrp="1"/>
          </p:cNvSpPr>
          <p:nvPr>
            <p:ph type="body" idx="1"/>
          </p:nvPr>
        </p:nvSpPr>
        <p:spPr>
          <a:xfrm>
            <a:off x="508801" y="1770622"/>
            <a:ext cx="11174399" cy="3424345"/>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600"/>
              </a:spcBef>
              <a:spcAft>
                <a:spcPts val="0"/>
              </a:spcAft>
              <a:buSzPts val="1500"/>
              <a:buNone/>
            </a:pPr>
            <a:r>
              <a:rPr lang="en-GB" sz="2000" dirty="0"/>
              <a:t>Há </a:t>
            </a:r>
            <a:r>
              <a:rPr lang="en-GB" sz="2000" dirty="0" err="1"/>
              <a:t>dois</a:t>
            </a:r>
            <a:r>
              <a:rPr lang="en-GB" sz="2000" dirty="0"/>
              <a:t> meses, Caio </a:t>
            </a:r>
            <a:r>
              <a:rPr lang="en-GB" sz="2000" dirty="0" err="1"/>
              <a:t>sentiu</a:t>
            </a:r>
            <a:r>
              <a:rPr lang="en-GB" sz="2000" dirty="0"/>
              <a:t> uma </a:t>
            </a:r>
            <a:r>
              <a:rPr lang="en-GB" sz="2000" dirty="0" err="1"/>
              <a:t>perda</a:t>
            </a:r>
            <a:r>
              <a:rPr lang="en-GB" sz="2000" dirty="0"/>
              <a:t> de </a:t>
            </a:r>
            <a:r>
              <a:rPr lang="en-GB" sz="2000" dirty="0" err="1"/>
              <a:t>controle</a:t>
            </a:r>
            <a:r>
              <a:rPr lang="en-GB" sz="2000" dirty="0"/>
              <a:t>, </a:t>
            </a:r>
            <a:r>
              <a:rPr lang="en-GB" sz="2000" dirty="0" err="1"/>
              <a:t>tinha</a:t>
            </a:r>
            <a:r>
              <a:rPr lang="en-GB" sz="2000" dirty="0"/>
              <a:t> uma </a:t>
            </a:r>
            <a:r>
              <a:rPr lang="en-GB" sz="2000" dirty="0" err="1"/>
              <a:t>visão</a:t>
            </a:r>
            <a:r>
              <a:rPr lang="en-GB" sz="2000" dirty="0"/>
              <a:t> </a:t>
            </a:r>
            <a:r>
              <a:rPr lang="en-GB" sz="2000" dirty="0" err="1"/>
              <a:t>sombria</a:t>
            </a:r>
            <a:r>
              <a:rPr lang="en-GB" sz="2000" dirty="0"/>
              <a:t> e </a:t>
            </a:r>
            <a:r>
              <a:rPr lang="en-GB" sz="2000" dirty="0" err="1"/>
              <a:t>não</a:t>
            </a:r>
            <a:r>
              <a:rPr lang="en-GB" sz="2000" dirty="0"/>
              <a:t> </a:t>
            </a:r>
            <a:r>
              <a:rPr lang="en-GB" sz="2000" dirty="0" err="1"/>
              <a:t>conseguia</a:t>
            </a:r>
            <a:r>
              <a:rPr lang="en-GB" sz="2000" dirty="0"/>
              <a:t> </a:t>
            </a:r>
            <a:r>
              <a:rPr lang="en-GB" sz="2000" dirty="0" err="1"/>
              <a:t>sair</a:t>
            </a:r>
            <a:r>
              <a:rPr lang="en-GB" sz="2000" dirty="0"/>
              <a:t> da </a:t>
            </a:r>
            <a:r>
              <a:rPr lang="en-GB" sz="2000" dirty="0" err="1"/>
              <a:t>cama</a:t>
            </a:r>
            <a:r>
              <a:rPr lang="en-GB" sz="2000" dirty="0"/>
              <a:t> por dias. Caio </a:t>
            </a:r>
            <a:r>
              <a:rPr lang="en-GB" sz="2000" dirty="0" err="1"/>
              <a:t>queria</a:t>
            </a:r>
            <a:r>
              <a:rPr lang="en-GB" sz="2000" dirty="0"/>
              <a:t> </a:t>
            </a:r>
            <a:r>
              <a:rPr lang="en-GB" sz="2000" dirty="0" err="1"/>
              <a:t>dormir</a:t>
            </a:r>
            <a:r>
              <a:rPr lang="en-GB" sz="2000" dirty="0"/>
              <a:t> e </a:t>
            </a:r>
            <a:r>
              <a:rPr lang="en-GB" sz="2000" dirty="0" err="1"/>
              <a:t>não</a:t>
            </a:r>
            <a:r>
              <a:rPr lang="en-GB" sz="2000" dirty="0"/>
              <a:t> </a:t>
            </a:r>
            <a:r>
              <a:rPr lang="en-GB" sz="2000" dirty="0" err="1"/>
              <a:t>acordar</a:t>
            </a:r>
            <a:r>
              <a:rPr lang="en-GB" sz="2000" dirty="0"/>
              <a:t>, </a:t>
            </a:r>
            <a:r>
              <a:rPr lang="en-GB" sz="2000" dirty="0" err="1"/>
              <a:t>sentindo</a:t>
            </a:r>
            <a:r>
              <a:rPr lang="en-GB" sz="2000" dirty="0"/>
              <a:t>-se </a:t>
            </a:r>
            <a:r>
              <a:rPr lang="en-GB" sz="2000" dirty="0" err="1"/>
              <a:t>tão</a:t>
            </a:r>
            <a:r>
              <a:rPr lang="en-GB" sz="2000" dirty="0"/>
              <a:t> </a:t>
            </a:r>
            <a:r>
              <a:rPr lang="en-GB" sz="2000" dirty="0" err="1"/>
              <a:t>desesperado</a:t>
            </a:r>
            <a:r>
              <a:rPr lang="en-GB" sz="2000" dirty="0"/>
              <a:t> que </a:t>
            </a:r>
            <a:r>
              <a:rPr lang="en-GB" sz="2000" dirty="0" err="1"/>
              <a:t>tentou</a:t>
            </a:r>
            <a:r>
              <a:rPr lang="en-GB" sz="2000" dirty="0"/>
              <a:t> </a:t>
            </a:r>
            <a:r>
              <a:rPr lang="en-GB" sz="2000" dirty="0" err="1"/>
              <a:t>acabar</a:t>
            </a:r>
            <a:r>
              <a:rPr lang="en-GB" sz="2000" dirty="0"/>
              <a:t> com sua vida. Ele foi </a:t>
            </a:r>
            <a:r>
              <a:rPr lang="en-GB" sz="2000" dirty="0" err="1"/>
              <a:t>internado</a:t>
            </a:r>
            <a:r>
              <a:rPr lang="en-GB" sz="2000" dirty="0"/>
              <a:t> no hospital e seus </a:t>
            </a:r>
            <a:r>
              <a:rPr lang="en-GB" sz="2000" dirty="0" err="1"/>
              <a:t>ferimentos</a:t>
            </a:r>
            <a:r>
              <a:rPr lang="en-GB" sz="2000" dirty="0"/>
              <a:t> </a:t>
            </a:r>
            <a:r>
              <a:rPr lang="en-GB" sz="2000" dirty="0" err="1"/>
              <a:t>físicos</a:t>
            </a:r>
            <a:r>
              <a:rPr lang="en-GB" sz="2000" dirty="0"/>
              <a:t> </a:t>
            </a:r>
            <a:r>
              <a:rPr lang="en-GB" sz="2000" dirty="0" err="1"/>
              <a:t>foram</a:t>
            </a:r>
            <a:r>
              <a:rPr lang="en-GB" sz="2000" dirty="0"/>
              <a:t> </a:t>
            </a:r>
            <a:r>
              <a:rPr lang="en-GB" sz="2000" dirty="0" err="1"/>
              <a:t>tratados</a:t>
            </a:r>
            <a:r>
              <a:rPr lang="en-GB" sz="2000" dirty="0"/>
              <a:t>. Em </a:t>
            </a:r>
            <a:r>
              <a:rPr lang="en-GB" sz="2000" dirty="0" err="1"/>
              <a:t>seguida</a:t>
            </a:r>
            <a:r>
              <a:rPr lang="en-GB" sz="2000" dirty="0"/>
              <a:t>, foi </a:t>
            </a:r>
            <a:r>
              <a:rPr lang="en-GB" sz="2000" dirty="0" err="1"/>
              <a:t>internado</a:t>
            </a:r>
            <a:r>
              <a:rPr lang="en-GB" sz="2000" dirty="0"/>
              <a:t> sem seu </a:t>
            </a:r>
            <a:r>
              <a:rPr lang="en-GB" sz="2000" dirty="0" err="1"/>
              <a:t>consentimento</a:t>
            </a:r>
            <a:r>
              <a:rPr lang="en-GB" sz="2000" dirty="0"/>
              <a:t> em uma </a:t>
            </a:r>
            <a:r>
              <a:rPr lang="en-GB" sz="2000" dirty="0" err="1"/>
              <a:t>unidade</a:t>
            </a:r>
            <a:r>
              <a:rPr lang="en-GB" sz="2000" dirty="0"/>
              <a:t> </a:t>
            </a:r>
            <a:r>
              <a:rPr lang="en-GB" sz="2000" dirty="0" err="1"/>
              <a:t>psiquiátrica</a:t>
            </a:r>
            <a:r>
              <a:rPr lang="en-GB" sz="2000" dirty="0"/>
              <a:t>. Durante sua </a:t>
            </a:r>
            <a:r>
              <a:rPr lang="en-GB" sz="2000" dirty="0" err="1"/>
              <a:t>estadia</a:t>
            </a:r>
            <a:r>
              <a:rPr lang="en-GB" sz="2000" dirty="0"/>
              <a:t> na </a:t>
            </a:r>
            <a:r>
              <a:rPr lang="en-GB" sz="2000" dirty="0" err="1"/>
              <a:t>unidade</a:t>
            </a:r>
            <a:r>
              <a:rPr lang="en-GB" sz="2000" dirty="0"/>
              <a:t> </a:t>
            </a:r>
            <a:r>
              <a:rPr lang="en-GB" sz="2000" dirty="0" err="1"/>
              <a:t>psiquiátrica</a:t>
            </a:r>
            <a:r>
              <a:rPr lang="en-GB" sz="2000" dirty="0"/>
              <a:t>, </a:t>
            </a:r>
            <a:r>
              <a:rPr lang="en-GB" sz="2000" dirty="0" err="1"/>
              <a:t>ele</a:t>
            </a:r>
            <a:r>
              <a:rPr lang="en-GB" sz="2000" dirty="0"/>
              <a:t> foi </a:t>
            </a:r>
            <a:r>
              <a:rPr lang="en-GB" sz="2000" dirty="0" err="1"/>
              <a:t>imobilizado</a:t>
            </a:r>
            <a:r>
              <a:rPr lang="en-GB" sz="2000" dirty="0"/>
              <a:t> em uma </a:t>
            </a:r>
            <a:r>
              <a:rPr lang="en-GB" sz="2000" dirty="0" err="1"/>
              <a:t>cama</a:t>
            </a:r>
            <a:r>
              <a:rPr lang="en-GB" sz="2000" dirty="0"/>
              <a:t>, </a:t>
            </a:r>
            <a:r>
              <a:rPr lang="en-GB" sz="2000" dirty="0" err="1"/>
              <a:t>forçado</a:t>
            </a:r>
            <a:r>
              <a:rPr lang="en-GB" sz="2000" dirty="0"/>
              <a:t> a </a:t>
            </a:r>
            <a:r>
              <a:rPr lang="en-GB" sz="2000" dirty="0" err="1"/>
              <a:t>tomar</a:t>
            </a:r>
            <a:r>
              <a:rPr lang="en-GB" sz="2000" dirty="0"/>
              <a:t> </a:t>
            </a:r>
            <a:r>
              <a:rPr lang="en-GB" sz="2000" dirty="0" err="1"/>
              <a:t>medicamentos</a:t>
            </a:r>
            <a:r>
              <a:rPr lang="en-GB" sz="2000" dirty="0"/>
              <a:t>, </a:t>
            </a:r>
            <a:r>
              <a:rPr lang="en-GB" sz="2000" dirty="0" err="1"/>
              <a:t>isolado</a:t>
            </a:r>
            <a:r>
              <a:rPr lang="en-GB" sz="2000" dirty="0"/>
              <a:t> em um quarto e </a:t>
            </a:r>
            <a:r>
              <a:rPr lang="en-GB" sz="2000" dirty="0" err="1"/>
              <a:t>não</a:t>
            </a:r>
            <a:r>
              <a:rPr lang="en-GB" sz="2000" dirty="0"/>
              <a:t> foi </a:t>
            </a:r>
            <a:r>
              <a:rPr lang="en-GB" sz="2000" dirty="0" err="1"/>
              <a:t>consultado</a:t>
            </a:r>
            <a:r>
              <a:rPr lang="en-GB" sz="2000" dirty="0"/>
              <a:t> sobre suas </a:t>
            </a:r>
            <a:r>
              <a:rPr lang="en-GB" sz="2000" dirty="0" err="1"/>
              <a:t>opções</a:t>
            </a:r>
            <a:r>
              <a:rPr lang="en-GB" sz="2000" dirty="0"/>
              <a:t>. </a:t>
            </a:r>
            <a:endParaRPr sz="2000" dirty="0"/>
          </a:p>
          <a:p>
            <a:pPr marL="0" lvl="0" indent="0" algn="just" rtl="0">
              <a:lnSpc>
                <a:spcPct val="100000"/>
              </a:lnSpc>
              <a:spcBef>
                <a:spcPts val="600"/>
              </a:spcBef>
              <a:spcAft>
                <a:spcPts val="0"/>
              </a:spcAft>
              <a:buSzPts val="1500"/>
              <a:buNone/>
            </a:pPr>
            <a:r>
              <a:rPr lang="en-GB" sz="2000" dirty="0"/>
              <a:t>Ele </a:t>
            </a:r>
            <a:r>
              <a:rPr lang="en-GB" sz="2000" dirty="0" err="1"/>
              <a:t>ouviu</a:t>
            </a:r>
            <a:r>
              <a:rPr lang="en-GB" sz="2000" dirty="0"/>
              <a:t> a equipe </a:t>
            </a:r>
            <a:r>
              <a:rPr lang="en-GB" sz="2000" dirty="0" err="1"/>
              <a:t>discutindo</a:t>
            </a:r>
            <a:r>
              <a:rPr lang="en-GB" sz="2000" dirty="0"/>
              <a:t> sobre seus </a:t>
            </a:r>
            <a:r>
              <a:rPr lang="en-GB" sz="2000" dirty="0" err="1"/>
              <a:t>cuidados</a:t>
            </a:r>
            <a:r>
              <a:rPr lang="en-GB" sz="2000" dirty="0"/>
              <a:t> de saúde, e </a:t>
            </a:r>
            <a:r>
              <a:rPr lang="en-GB" sz="2000" dirty="0" err="1"/>
              <a:t>qualquer</a:t>
            </a:r>
            <a:r>
              <a:rPr lang="en-GB" sz="2000" dirty="0"/>
              <a:t> pessoa podia </a:t>
            </a:r>
            <a:r>
              <a:rPr lang="en-GB" sz="2000" dirty="0" err="1"/>
              <a:t>ouvir</a:t>
            </a:r>
            <a:r>
              <a:rPr lang="en-GB" sz="2000" dirty="0"/>
              <a:t> suas </a:t>
            </a:r>
            <a:r>
              <a:rPr lang="en-GB" sz="2000" dirty="0" err="1"/>
              <a:t>informações</a:t>
            </a:r>
            <a:r>
              <a:rPr lang="en-GB" sz="2000" dirty="0"/>
              <a:t> </a:t>
            </a:r>
            <a:r>
              <a:rPr lang="en-GB" sz="2000" dirty="0" err="1"/>
              <a:t>pessoais</a:t>
            </a:r>
            <a:r>
              <a:rPr lang="en-GB" sz="2000" dirty="0"/>
              <a:t> </a:t>
            </a:r>
            <a:r>
              <a:rPr lang="en-GB" sz="2000" dirty="0" err="1"/>
              <a:t>sendo</a:t>
            </a:r>
            <a:r>
              <a:rPr lang="en-GB" sz="2000" dirty="0"/>
              <a:t> </a:t>
            </a:r>
            <a:r>
              <a:rPr lang="en-GB" sz="2000" dirty="0" err="1"/>
              <a:t>compartilhadas</a:t>
            </a:r>
            <a:r>
              <a:rPr lang="en-GB" sz="2000" dirty="0"/>
              <a:t>. Ele </a:t>
            </a:r>
            <a:r>
              <a:rPr lang="en-GB" sz="2000" dirty="0" err="1"/>
              <a:t>queria</a:t>
            </a:r>
            <a:r>
              <a:rPr lang="en-GB" sz="2000" dirty="0"/>
              <a:t> </a:t>
            </a:r>
            <a:r>
              <a:rPr lang="en-GB" sz="2000" dirty="0" err="1"/>
              <a:t>sair</a:t>
            </a:r>
            <a:r>
              <a:rPr lang="en-GB" sz="2000" dirty="0"/>
              <a:t>, mas </a:t>
            </a:r>
            <a:r>
              <a:rPr lang="en-GB" sz="2000" dirty="0" err="1"/>
              <a:t>não</a:t>
            </a:r>
            <a:r>
              <a:rPr lang="en-GB" sz="2000" dirty="0"/>
              <a:t> </a:t>
            </a:r>
            <a:r>
              <a:rPr lang="en-GB" sz="2000" dirty="0" err="1"/>
              <a:t>teve</a:t>
            </a:r>
            <a:r>
              <a:rPr lang="en-GB" sz="2000" dirty="0"/>
              <a:t> </a:t>
            </a:r>
            <a:r>
              <a:rPr lang="en-GB" sz="2000" dirty="0" err="1"/>
              <a:t>permissão</a:t>
            </a:r>
            <a:r>
              <a:rPr lang="en-GB" sz="2000" dirty="0"/>
              <a:t> para </a:t>
            </a:r>
            <a:r>
              <a:rPr lang="en-GB" sz="2000" dirty="0" err="1"/>
              <a:t>ligar</a:t>
            </a:r>
            <a:r>
              <a:rPr lang="en-GB" sz="2000" dirty="0"/>
              <a:t> para seu pai. Agora, Caio </a:t>
            </a:r>
            <a:r>
              <a:rPr lang="en-GB" sz="2000" dirty="0" err="1"/>
              <a:t>reluta</a:t>
            </a:r>
            <a:r>
              <a:rPr lang="en-GB" sz="2000" dirty="0"/>
              <a:t> em </a:t>
            </a:r>
            <a:r>
              <a:rPr lang="en-GB" sz="2000" dirty="0" err="1"/>
              <a:t>falar</a:t>
            </a:r>
            <a:r>
              <a:rPr lang="en-GB" sz="2000" dirty="0"/>
              <a:t> </a:t>
            </a:r>
            <a:r>
              <a:rPr lang="en-GB" sz="2000" dirty="0" err="1"/>
              <a:t>abertamente</a:t>
            </a:r>
            <a:r>
              <a:rPr lang="en-GB" sz="2000" dirty="0"/>
              <a:t> sobre seus pensamentos de </a:t>
            </a:r>
            <a:r>
              <a:rPr lang="en-GB" sz="2000" dirty="0" err="1"/>
              <a:t>desesperança</a:t>
            </a:r>
            <a:r>
              <a:rPr lang="en-GB" sz="2000" dirty="0"/>
              <a:t>, por medo de ser </a:t>
            </a:r>
            <a:r>
              <a:rPr lang="en-GB" sz="2000" dirty="0" err="1"/>
              <a:t>internado</a:t>
            </a:r>
            <a:r>
              <a:rPr lang="en-GB" sz="2000" dirty="0"/>
              <a:t> </a:t>
            </a:r>
            <a:r>
              <a:rPr lang="en-GB" sz="2000" dirty="0" err="1"/>
              <a:t>novamente</a:t>
            </a:r>
            <a:r>
              <a:rPr lang="en-GB" sz="2000" dirty="0"/>
              <a:t>. </a:t>
            </a:r>
            <a:endParaRPr sz="2000" dirty="0"/>
          </a:p>
        </p:txBody>
      </p:sp>
      <p:sp>
        <p:nvSpPr>
          <p:cNvPr id="965" name="Google Shape;965;p114"/>
          <p:cNvSpPr txBox="1">
            <a:spLocks noGrp="1"/>
          </p:cNvSpPr>
          <p:nvPr>
            <p:ph type="body" idx="2"/>
          </p:nvPr>
        </p:nvSpPr>
        <p:spPr>
          <a:xfrm>
            <a:off x="508800" y="1174517"/>
            <a:ext cx="11174400" cy="360000"/>
          </a:xfrm>
          <a:prstGeom prst="rect">
            <a:avLst/>
          </a:prstGeom>
          <a:noFill/>
          <a:ln>
            <a:noFill/>
          </a:ln>
        </p:spPr>
        <p:txBody>
          <a:bodyPr spcFirstLastPara="1" wrap="square" lIns="0" tIns="0" rIns="0" bIns="0" anchor="b" anchorCtr="0">
            <a:noAutofit/>
          </a:bodyPr>
          <a:lstStyle/>
          <a:p>
            <a:pPr marL="285750" lvl="0" indent="-285750" algn="l" rtl="0">
              <a:lnSpc>
                <a:spcPct val="150000"/>
              </a:lnSpc>
              <a:spcBef>
                <a:spcPts val="0"/>
              </a:spcBef>
              <a:spcAft>
                <a:spcPts val="0"/>
              </a:spcAft>
              <a:buSzPts val="2200"/>
              <a:buNone/>
            </a:pPr>
            <a:r>
              <a:rPr lang="en-GB" dirty="0" err="1"/>
              <a:t>Opção</a:t>
            </a:r>
            <a:r>
              <a:rPr lang="en-GB" dirty="0"/>
              <a:t> 1: Cenário </a:t>
            </a:r>
            <a:r>
              <a:rPr lang="en-GB" dirty="0" err="1"/>
              <a:t>longo</a:t>
            </a:r>
            <a:r>
              <a:rPr lang="en-GB" dirty="0"/>
              <a:t> B (a)</a:t>
            </a:r>
            <a:endParaRPr dirty="0"/>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Shape 962">
          <a:extLst>
            <a:ext uri="{FF2B5EF4-FFF2-40B4-BE49-F238E27FC236}">
              <a16:creationId xmlns:a16="http://schemas.microsoft.com/office/drawing/2014/main" id="{78FD8C10-8686-4AC1-F4D1-8658B50A8564}"/>
            </a:ext>
          </a:extLst>
        </p:cNvPr>
        <p:cNvGrpSpPr/>
        <p:nvPr/>
      </p:nvGrpSpPr>
      <p:grpSpPr>
        <a:xfrm>
          <a:off x="0" y="0"/>
          <a:ext cx="0" cy="0"/>
          <a:chOff x="0" y="0"/>
          <a:chExt cx="0" cy="0"/>
        </a:xfrm>
      </p:grpSpPr>
      <p:sp>
        <p:nvSpPr>
          <p:cNvPr id="963" name="Google Shape;963;p114">
            <a:extLst>
              <a:ext uri="{FF2B5EF4-FFF2-40B4-BE49-F238E27FC236}">
                <a16:creationId xmlns:a16="http://schemas.microsoft.com/office/drawing/2014/main" id="{ACC52816-8738-CF73-FEDF-0B59F5912731}"/>
              </a:ext>
            </a:extLst>
          </p:cNvPr>
          <p:cNvSpPr txBox="1">
            <a:spLocks noGrp="1"/>
          </p:cNvSpPr>
          <p:nvPr>
            <p:ph type="title"/>
          </p:nvPr>
        </p:nvSpPr>
        <p:spPr>
          <a:xfrm>
            <a:off x="389639" y="506412"/>
            <a:ext cx="11174400" cy="432000"/>
          </a:xfrm>
          <a:prstGeom prst="rect">
            <a:avLst/>
          </a:prstGeom>
          <a:noFill/>
          <a:ln>
            <a:noFill/>
          </a:ln>
        </p:spPr>
        <p:txBody>
          <a:bodyPr spcFirstLastPara="1" wrap="square" lIns="91425" tIns="45700" rIns="91425" bIns="45700" anchor="t" anchorCtr="0">
            <a:noAutofit/>
          </a:bodyPr>
          <a:lstStyle/>
          <a:p>
            <a:pPr marL="0" lvl="0" indent="0" algn="ctr" rtl="0">
              <a:lnSpc>
                <a:spcPct val="110000"/>
              </a:lnSpc>
              <a:spcBef>
                <a:spcPts val="0"/>
              </a:spcBef>
              <a:spcAft>
                <a:spcPts val="0"/>
              </a:spcAft>
              <a:buClr>
                <a:schemeClr val="accent1"/>
              </a:buClr>
              <a:buSzPts val="3000"/>
              <a:buFont typeface="Century Gothic"/>
              <a:buNone/>
            </a:pPr>
            <a:r>
              <a:rPr lang="en-GB" dirty="0"/>
              <a:t>Exercício 4.1: Diferentes </a:t>
            </a:r>
            <a:r>
              <a:rPr lang="en-GB" dirty="0" err="1"/>
              <a:t>cenários</a:t>
            </a:r>
            <a:endParaRPr dirty="0"/>
          </a:p>
        </p:txBody>
      </p:sp>
      <p:sp>
        <p:nvSpPr>
          <p:cNvPr id="964" name="Google Shape;964;p114">
            <a:extLst>
              <a:ext uri="{FF2B5EF4-FFF2-40B4-BE49-F238E27FC236}">
                <a16:creationId xmlns:a16="http://schemas.microsoft.com/office/drawing/2014/main" id="{862FC66C-0468-32CA-7B15-C9BB2F95C2CB}"/>
              </a:ext>
            </a:extLst>
          </p:cNvPr>
          <p:cNvSpPr txBox="1">
            <a:spLocks noGrp="1"/>
          </p:cNvSpPr>
          <p:nvPr>
            <p:ph type="body" idx="1"/>
          </p:nvPr>
        </p:nvSpPr>
        <p:spPr>
          <a:xfrm>
            <a:off x="844062" y="1696431"/>
            <a:ext cx="10839138" cy="3987052"/>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600"/>
              </a:spcBef>
              <a:spcAft>
                <a:spcPts val="0"/>
              </a:spcAft>
              <a:buSzPts val="1500"/>
              <a:buNone/>
            </a:pPr>
            <a:r>
              <a:rPr lang="en-GB" sz="2000" dirty="0"/>
              <a:t>Caio </a:t>
            </a:r>
            <a:r>
              <a:rPr lang="en-GB" sz="2000" dirty="0" err="1"/>
              <a:t>perdeu</a:t>
            </a:r>
            <a:r>
              <a:rPr lang="en-GB" sz="2000" dirty="0"/>
              <a:t> </a:t>
            </a:r>
            <a:r>
              <a:rPr lang="en-GB" sz="2000" dirty="0" err="1"/>
              <a:t>recentemente</a:t>
            </a:r>
            <a:r>
              <a:rPr lang="en-GB" sz="2000" dirty="0"/>
              <a:t> o interesse em </a:t>
            </a:r>
            <a:r>
              <a:rPr lang="en-GB" sz="2000" dirty="0" err="1"/>
              <a:t>passar</a:t>
            </a:r>
            <a:r>
              <a:rPr lang="en-GB" sz="2000" dirty="0"/>
              <a:t> tempo com a </a:t>
            </a:r>
            <a:r>
              <a:rPr lang="en-GB" sz="2000" dirty="0" err="1"/>
              <a:t>família</a:t>
            </a:r>
            <a:r>
              <a:rPr lang="en-GB" sz="2000" dirty="0"/>
              <a:t> e </a:t>
            </a:r>
            <a:r>
              <a:rPr lang="en-GB" sz="2000" dirty="0" err="1"/>
              <a:t>os</a:t>
            </a:r>
            <a:r>
              <a:rPr lang="en-GB" sz="2000" dirty="0"/>
              <a:t> amigos. Ele tem </a:t>
            </a:r>
            <a:r>
              <a:rPr lang="en-GB" sz="2000" dirty="0" err="1"/>
              <a:t>períodos</a:t>
            </a:r>
            <a:r>
              <a:rPr lang="en-GB" sz="2000" dirty="0"/>
              <a:t> em que tem </a:t>
            </a:r>
            <a:r>
              <a:rPr lang="en-GB" sz="2000" dirty="0" err="1"/>
              <a:t>pouca</a:t>
            </a:r>
            <a:r>
              <a:rPr lang="en-GB" sz="2000" dirty="0"/>
              <a:t> </a:t>
            </a:r>
            <a:r>
              <a:rPr lang="en-GB" sz="2000" dirty="0" err="1"/>
              <a:t>energia</a:t>
            </a:r>
            <a:r>
              <a:rPr lang="en-GB" sz="2000" dirty="0"/>
              <a:t> e </a:t>
            </a:r>
            <a:r>
              <a:rPr lang="en-GB" sz="2000" dirty="0" err="1"/>
              <a:t>fica</a:t>
            </a:r>
            <a:r>
              <a:rPr lang="en-GB" sz="2000" dirty="0"/>
              <a:t> </a:t>
            </a:r>
            <a:r>
              <a:rPr lang="en-GB" sz="2000" dirty="0" err="1"/>
              <a:t>preocupado</a:t>
            </a:r>
            <a:r>
              <a:rPr lang="en-GB" sz="2000" dirty="0"/>
              <a:t> com a </a:t>
            </a:r>
            <a:r>
              <a:rPr lang="en-GB" sz="2000" dirty="0" err="1"/>
              <a:t>perspectiva</a:t>
            </a:r>
            <a:r>
              <a:rPr lang="en-GB" sz="2000" dirty="0"/>
              <a:t> de </a:t>
            </a:r>
            <a:r>
              <a:rPr lang="en-GB" sz="2000" dirty="0" err="1"/>
              <a:t>ver</a:t>
            </a:r>
            <a:r>
              <a:rPr lang="en-GB" sz="2000" dirty="0"/>
              <a:t> </a:t>
            </a:r>
            <a:r>
              <a:rPr lang="en-GB" sz="2000" dirty="0" err="1"/>
              <a:t>outras</a:t>
            </a:r>
            <a:r>
              <a:rPr lang="en-GB" sz="2000" dirty="0"/>
              <a:t> pessoas, </a:t>
            </a:r>
            <a:r>
              <a:rPr lang="en-GB" sz="2000" dirty="0" err="1"/>
              <a:t>evitando</a:t>
            </a:r>
            <a:r>
              <a:rPr lang="en-GB" sz="2000" dirty="0"/>
              <a:t> </a:t>
            </a:r>
            <a:r>
              <a:rPr lang="en-GB" sz="2000" dirty="0" err="1"/>
              <a:t>então</a:t>
            </a:r>
            <a:r>
              <a:rPr lang="en-GB" sz="2000" dirty="0"/>
              <a:t> </a:t>
            </a:r>
            <a:r>
              <a:rPr lang="en-GB" sz="2000" dirty="0" err="1"/>
              <a:t>qualquer</a:t>
            </a:r>
            <a:r>
              <a:rPr lang="en-GB" sz="2000" dirty="0"/>
              <a:t> </a:t>
            </a:r>
            <a:r>
              <a:rPr lang="en-GB" sz="2000" dirty="0" err="1"/>
              <a:t>interação</a:t>
            </a:r>
            <a:r>
              <a:rPr lang="en-GB" sz="2000" dirty="0"/>
              <a:t>. A </a:t>
            </a:r>
            <a:r>
              <a:rPr lang="en-GB" sz="2000" dirty="0" err="1"/>
              <a:t>mãe</a:t>
            </a:r>
            <a:r>
              <a:rPr lang="en-GB" sz="2000" dirty="0"/>
              <a:t> </a:t>
            </a:r>
            <a:r>
              <a:rPr lang="en-GB" sz="2000" dirty="0" err="1"/>
              <a:t>disse-lhe</a:t>
            </a:r>
            <a:r>
              <a:rPr lang="en-GB" sz="2000" dirty="0"/>
              <a:t> para ser </a:t>
            </a:r>
            <a:r>
              <a:rPr lang="en-GB" sz="2000" dirty="0" err="1"/>
              <a:t>mais</a:t>
            </a:r>
            <a:r>
              <a:rPr lang="en-GB" sz="2000" dirty="0"/>
              <a:t> forte e </a:t>
            </a:r>
            <a:r>
              <a:rPr lang="en-GB" sz="2000" dirty="0" err="1"/>
              <a:t>evitar</a:t>
            </a:r>
            <a:r>
              <a:rPr lang="en-GB" sz="2000" dirty="0"/>
              <a:t> </a:t>
            </a:r>
            <a:r>
              <a:rPr lang="en-GB" sz="2000" dirty="0" err="1"/>
              <a:t>partilhar</a:t>
            </a:r>
            <a:r>
              <a:rPr lang="en-GB" sz="2000" dirty="0"/>
              <a:t> </a:t>
            </a:r>
            <a:r>
              <a:rPr lang="en-GB" sz="2000" dirty="0" err="1"/>
              <a:t>os</a:t>
            </a:r>
            <a:r>
              <a:rPr lang="en-GB" sz="2000" dirty="0"/>
              <a:t> seus sentimentos com </a:t>
            </a:r>
            <a:r>
              <a:rPr lang="en-GB" sz="2000" dirty="0" err="1"/>
              <a:t>alguém</a:t>
            </a:r>
            <a:r>
              <a:rPr lang="en-GB" sz="2000" dirty="0"/>
              <a:t> fora da </a:t>
            </a:r>
            <a:r>
              <a:rPr lang="en-GB" sz="2000" dirty="0" err="1"/>
              <a:t>família</a:t>
            </a:r>
            <a:r>
              <a:rPr lang="en-GB" sz="2000" dirty="0"/>
              <a:t>, por </a:t>
            </a:r>
            <a:r>
              <a:rPr lang="en-GB" sz="2000" dirty="0" err="1"/>
              <a:t>receio</a:t>
            </a:r>
            <a:r>
              <a:rPr lang="en-GB" sz="2000" dirty="0"/>
              <a:t> de </a:t>
            </a:r>
            <a:r>
              <a:rPr lang="en-GB" sz="2000" dirty="0" err="1"/>
              <a:t>envergonhar</a:t>
            </a:r>
            <a:r>
              <a:rPr lang="en-GB" sz="2000" dirty="0"/>
              <a:t> </a:t>
            </a:r>
            <a:r>
              <a:rPr lang="en-GB" sz="2000" dirty="0" err="1"/>
              <a:t>os</a:t>
            </a:r>
            <a:r>
              <a:rPr lang="en-GB" sz="2000" dirty="0"/>
              <a:t> </a:t>
            </a:r>
            <a:r>
              <a:rPr lang="en-GB" sz="2000" dirty="0" err="1"/>
              <a:t>pais</a:t>
            </a:r>
            <a:r>
              <a:rPr lang="en-GB" sz="2000" dirty="0"/>
              <a:t>. </a:t>
            </a:r>
            <a:endParaRPr sz="2000" dirty="0"/>
          </a:p>
          <a:p>
            <a:pPr marL="0" lvl="0" indent="0" algn="just" rtl="0">
              <a:lnSpc>
                <a:spcPct val="100000"/>
              </a:lnSpc>
              <a:spcBef>
                <a:spcPts val="600"/>
              </a:spcBef>
              <a:spcAft>
                <a:spcPts val="0"/>
              </a:spcAft>
              <a:buSzPts val="1500"/>
              <a:buNone/>
            </a:pPr>
            <a:r>
              <a:rPr lang="en-GB" sz="2000" dirty="0"/>
              <a:t>Caio </a:t>
            </a:r>
            <a:r>
              <a:rPr lang="en-GB" sz="2000" dirty="0" err="1"/>
              <a:t>não</a:t>
            </a:r>
            <a:r>
              <a:rPr lang="en-GB" sz="2000" dirty="0"/>
              <a:t> </a:t>
            </a:r>
            <a:r>
              <a:rPr lang="en-GB" sz="2000" dirty="0" err="1"/>
              <a:t>concluiu</a:t>
            </a:r>
            <a:r>
              <a:rPr lang="en-GB" sz="2000" dirty="0"/>
              <a:t> </a:t>
            </a:r>
            <a:r>
              <a:rPr lang="en-GB" sz="2000" dirty="0" err="1"/>
              <a:t>os</a:t>
            </a:r>
            <a:r>
              <a:rPr lang="en-GB" sz="2000" dirty="0"/>
              <a:t> estudos e sente que </a:t>
            </a:r>
            <a:r>
              <a:rPr lang="en-GB" sz="2000" dirty="0" err="1"/>
              <a:t>isso</a:t>
            </a:r>
            <a:r>
              <a:rPr lang="en-GB" sz="2000" dirty="0"/>
              <a:t> </a:t>
            </a:r>
            <a:r>
              <a:rPr lang="en-GB" sz="2000" dirty="0" err="1"/>
              <a:t>limitou</a:t>
            </a:r>
            <a:r>
              <a:rPr lang="en-GB" sz="2000" dirty="0"/>
              <a:t> suas </a:t>
            </a:r>
            <a:r>
              <a:rPr lang="en-GB" sz="2000" dirty="0" err="1"/>
              <a:t>oportunidades</a:t>
            </a:r>
            <a:r>
              <a:rPr lang="en-GB" sz="2000" dirty="0"/>
              <a:t> de </a:t>
            </a:r>
            <a:r>
              <a:rPr lang="en-GB" sz="2000" dirty="0" err="1"/>
              <a:t>emprego</a:t>
            </a:r>
            <a:r>
              <a:rPr lang="en-GB" sz="2000" dirty="0"/>
              <a:t> e sua </a:t>
            </a:r>
            <a:r>
              <a:rPr lang="en-GB" sz="2000" dirty="0" err="1"/>
              <a:t>confiança</a:t>
            </a:r>
            <a:r>
              <a:rPr lang="en-GB" sz="2000" dirty="0"/>
              <a:t>. Quando </a:t>
            </a:r>
            <a:r>
              <a:rPr lang="en-GB" sz="2000" dirty="0" err="1"/>
              <a:t>conseguiu</a:t>
            </a:r>
            <a:r>
              <a:rPr lang="en-GB" sz="2000" dirty="0"/>
              <a:t> um </a:t>
            </a:r>
            <a:r>
              <a:rPr lang="en-GB" sz="2000" dirty="0" err="1"/>
              <a:t>emprego</a:t>
            </a:r>
            <a:r>
              <a:rPr lang="en-GB" sz="2000" dirty="0"/>
              <a:t>, </a:t>
            </a:r>
            <a:r>
              <a:rPr lang="en-GB" sz="2000" dirty="0" err="1"/>
              <a:t>teve</a:t>
            </a:r>
            <a:r>
              <a:rPr lang="en-GB" sz="2000" dirty="0"/>
              <a:t> </a:t>
            </a:r>
            <a:r>
              <a:rPr lang="en-GB" sz="2000" dirty="0" err="1"/>
              <a:t>dificuldade</a:t>
            </a:r>
            <a:r>
              <a:rPr lang="en-GB" sz="2000" dirty="0"/>
              <a:t> em </a:t>
            </a:r>
            <a:r>
              <a:rPr lang="en-GB" sz="2000" dirty="0" err="1"/>
              <a:t>mantê</a:t>
            </a:r>
            <a:r>
              <a:rPr lang="en-GB" sz="2000" dirty="0"/>
              <a:t>-lo a </a:t>
            </a:r>
            <a:r>
              <a:rPr lang="en-GB" sz="2000" dirty="0" err="1"/>
              <a:t>longo</a:t>
            </a:r>
            <a:r>
              <a:rPr lang="en-GB" sz="2000" dirty="0"/>
              <a:t> </a:t>
            </a:r>
            <a:r>
              <a:rPr lang="en-GB" sz="2000" dirty="0" err="1"/>
              <a:t>prazo</a:t>
            </a:r>
            <a:r>
              <a:rPr lang="en-GB" sz="2000" dirty="0"/>
              <a:t>. Em um </a:t>
            </a:r>
            <a:r>
              <a:rPr lang="en-GB" sz="2000" dirty="0" err="1"/>
              <a:t>emprego</a:t>
            </a:r>
            <a:r>
              <a:rPr lang="en-GB" sz="2000" dirty="0"/>
              <a:t> </a:t>
            </a:r>
            <a:r>
              <a:rPr lang="en-GB" sz="2000" dirty="0" err="1"/>
              <a:t>recente</a:t>
            </a:r>
            <a:r>
              <a:rPr lang="en-GB" sz="2000" dirty="0"/>
              <a:t> em um café, seu </a:t>
            </a:r>
            <a:r>
              <a:rPr lang="en-GB" sz="2000" dirty="0" err="1"/>
              <a:t>chefe</a:t>
            </a:r>
            <a:r>
              <a:rPr lang="en-GB" sz="2000" dirty="0"/>
              <a:t> </a:t>
            </a:r>
            <a:r>
              <a:rPr lang="en-GB" sz="2000" dirty="0" err="1"/>
              <a:t>encerrou</a:t>
            </a:r>
            <a:r>
              <a:rPr lang="en-GB" sz="2000" dirty="0"/>
              <a:t> seu </a:t>
            </a:r>
            <a:r>
              <a:rPr lang="en-GB" sz="2000" dirty="0" err="1"/>
              <a:t>contrato</a:t>
            </a:r>
            <a:r>
              <a:rPr lang="en-GB" sz="2000" dirty="0"/>
              <a:t> de </a:t>
            </a:r>
            <a:r>
              <a:rPr lang="en-GB" sz="2000" dirty="0" err="1"/>
              <a:t>trabalho</a:t>
            </a:r>
            <a:r>
              <a:rPr lang="en-GB" sz="2000" dirty="0"/>
              <a:t> em </a:t>
            </a:r>
            <a:r>
              <a:rPr lang="en-GB" sz="2000" dirty="0" err="1"/>
              <a:t>poucas</a:t>
            </a:r>
            <a:r>
              <a:rPr lang="en-GB" sz="2000" dirty="0"/>
              <a:t> </a:t>
            </a:r>
            <a:r>
              <a:rPr lang="en-GB" sz="2000" dirty="0" err="1"/>
              <a:t>semanas</a:t>
            </a:r>
            <a:r>
              <a:rPr lang="en-GB" sz="2000" dirty="0"/>
              <a:t>, sem </a:t>
            </a:r>
            <a:r>
              <a:rPr lang="en-GB" sz="2000" dirty="0" err="1"/>
              <a:t>explicação</a:t>
            </a:r>
            <a:r>
              <a:rPr lang="en-GB" sz="2000" dirty="0"/>
              <a:t>. Ele continua </a:t>
            </a:r>
            <a:r>
              <a:rPr lang="en-GB" sz="2000" dirty="0" err="1"/>
              <a:t>procurando</a:t>
            </a:r>
            <a:r>
              <a:rPr lang="en-GB" sz="2000" dirty="0"/>
              <a:t> um novo </a:t>
            </a:r>
            <a:r>
              <a:rPr lang="en-GB" sz="2000" dirty="0" err="1"/>
              <a:t>emprego</a:t>
            </a:r>
            <a:r>
              <a:rPr lang="en-GB" sz="2000" dirty="0"/>
              <a:t>, mas sente que </a:t>
            </a:r>
            <a:r>
              <a:rPr lang="en-GB" sz="2000" dirty="0" err="1"/>
              <a:t>pode</a:t>
            </a:r>
            <a:r>
              <a:rPr lang="en-GB" sz="2000" dirty="0"/>
              <a:t> ser </a:t>
            </a:r>
            <a:r>
              <a:rPr lang="en-GB" sz="2000" dirty="0" err="1"/>
              <a:t>rejeitado</a:t>
            </a:r>
            <a:r>
              <a:rPr lang="en-GB" sz="2000" dirty="0"/>
              <a:t> </a:t>
            </a:r>
            <a:r>
              <a:rPr lang="en-GB" sz="2000" dirty="0" err="1"/>
              <a:t>mais</a:t>
            </a:r>
            <a:r>
              <a:rPr lang="en-GB" sz="2000" dirty="0"/>
              <a:t> uma </a:t>
            </a:r>
            <a:r>
              <a:rPr lang="en-GB" sz="2000" dirty="0" err="1"/>
              <a:t>vez</a:t>
            </a:r>
            <a:r>
              <a:rPr lang="en-GB" sz="2000" dirty="0"/>
              <a:t>. </a:t>
            </a:r>
            <a:endParaRPr sz="2000" dirty="0"/>
          </a:p>
          <a:p>
            <a:pPr marL="0" lvl="0" indent="0" algn="just" rtl="0">
              <a:lnSpc>
                <a:spcPct val="100000"/>
              </a:lnSpc>
              <a:spcBef>
                <a:spcPts val="600"/>
              </a:spcBef>
              <a:spcAft>
                <a:spcPts val="0"/>
              </a:spcAft>
              <a:buSzPts val="1500"/>
              <a:buNone/>
            </a:pPr>
            <a:r>
              <a:rPr lang="en-GB" sz="2000" dirty="0" err="1"/>
              <a:t>Depois</a:t>
            </a:r>
            <a:r>
              <a:rPr lang="en-GB" sz="2000" dirty="0"/>
              <a:t> que Caio </a:t>
            </a:r>
            <a:r>
              <a:rPr lang="en-GB" sz="2000" dirty="0" err="1"/>
              <a:t>recebeu</a:t>
            </a:r>
            <a:r>
              <a:rPr lang="en-GB" sz="2000" dirty="0"/>
              <a:t> </a:t>
            </a:r>
            <a:r>
              <a:rPr lang="en-GB" sz="2000" dirty="0" err="1"/>
              <a:t>alta</a:t>
            </a:r>
            <a:r>
              <a:rPr lang="en-GB" sz="2000" dirty="0"/>
              <a:t> do hospital, seu pai o </a:t>
            </a:r>
            <a:r>
              <a:rPr lang="en-GB" sz="2000" dirty="0" err="1"/>
              <a:t>impediu</a:t>
            </a:r>
            <a:r>
              <a:rPr lang="en-GB" sz="2000" dirty="0"/>
              <a:t> de </a:t>
            </a:r>
            <a:r>
              <a:rPr lang="en-GB" sz="2000" dirty="0" err="1"/>
              <a:t>ajudar</a:t>
            </a:r>
            <a:r>
              <a:rPr lang="en-GB" sz="2000" dirty="0"/>
              <a:t> com </a:t>
            </a:r>
            <a:r>
              <a:rPr lang="en-GB" sz="2000" dirty="0" err="1"/>
              <a:t>os</a:t>
            </a:r>
            <a:r>
              <a:rPr lang="en-GB" sz="2000" dirty="0"/>
              <a:t> </a:t>
            </a:r>
            <a:r>
              <a:rPr lang="en-GB" sz="2000" dirty="0" err="1"/>
              <a:t>filhos</a:t>
            </a:r>
            <a:r>
              <a:rPr lang="en-GB" sz="2000" dirty="0"/>
              <a:t> de sua </a:t>
            </a:r>
            <a:r>
              <a:rPr lang="en-GB" sz="2000" dirty="0" err="1"/>
              <a:t>irmã</a:t>
            </a:r>
            <a:r>
              <a:rPr lang="en-GB" sz="2000" dirty="0"/>
              <a:t>. Seu pai </a:t>
            </a:r>
            <a:r>
              <a:rPr lang="en-GB" sz="2000" dirty="0" err="1"/>
              <a:t>disse</a:t>
            </a:r>
            <a:r>
              <a:rPr lang="en-GB" sz="2000" dirty="0"/>
              <a:t> que era por causa da </a:t>
            </a:r>
            <a:r>
              <a:rPr lang="en-GB" sz="2000" dirty="0" err="1"/>
              <a:t>preocupação</a:t>
            </a:r>
            <a:r>
              <a:rPr lang="en-GB" sz="2000" dirty="0"/>
              <a:t> de que </a:t>
            </a:r>
            <a:r>
              <a:rPr lang="en-GB" sz="2000" dirty="0" err="1"/>
              <a:t>ele</a:t>
            </a:r>
            <a:r>
              <a:rPr lang="en-GB" sz="2000" dirty="0"/>
              <a:t> </a:t>
            </a:r>
            <a:r>
              <a:rPr lang="en-GB" sz="2000" dirty="0" err="1"/>
              <a:t>pudesse</a:t>
            </a:r>
            <a:r>
              <a:rPr lang="en-GB" sz="2000" dirty="0"/>
              <a:t> </a:t>
            </a:r>
            <a:r>
              <a:rPr lang="en-GB" sz="2000" dirty="0" err="1"/>
              <a:t>machucá-los</a:t>
            </a:r>
            <a:r>
              <a:rPr lang="en-GB" sz="2000" dirty="0"/>
              <a:t>. Caio </a:t>
            </a:r>
            <a:r>
              <a:rPr lang="en-GB" sz="2000" dirty="0" err="1"/>
              <a:t>ainda</a:t>
            </a:r>
            <a:r>
              <a:rPr lang="en-GB" sz="2000" dirty="0"/>
              <a:t> </a:t>
            </a:r>
            <a:r>
              <a:rPr lang="en-GB" sz="2000" dirty="0" err="1"/>
              <a:t>mantém</a:t>
            </a:r>
            <a:r>
              <a:rPr lang="en-GB" sz="2000" dirty="0"/>
              <a:t> a </a:t>
            </a:r>
            <a:r>
              <a:rPr lang="en-GB" sz="2000" dirty="0" err="1"/>
              <a:t>esperança</a:t>
            </a:r>
            <a:r>
              <a:rPr lang="en-GB" sz="2000" dirty="0"/>
              <a:t> de </a:t>
            </a:r>
            <a:r>
              <a:rPr lang="en-GB" sz="2000" dirty="0" err="1"/>
              <a:t>voltar</a:t>
            </a:r>
            <a:r>
              <a:rPr lang="en-GB" sz="2000" dirty="0"/>
              <a:t> à </a:t>
            </a:r>
            <a:r>
              <a:rPr lang="en-GB" sz="2000" dirty="0" err="1"/>
              <a:t>escola</a:t>
            </a:r>
            <a:r>
              <a:rPr lang="en-GB" sz="2000" dirty="0"/>
              <a:t>, </a:t>
            </a:r>
            <a:r>
              <a:rPr lang="en-GB" sz="2000" dirty="0" err="1"/>
              <a:t>encontrar</a:t>
            </a:r>
            <a:r>
              <a:rPr lang="en-GB" sz="2000" dirty="0"/>
              <a:t> um </a:t>
            </a:r>
            <a:r>
              <a:rPr lang="en-GB" sz="2000" dirty="0" err="1"/>
              <a:t>emprego</a:t>
            </a:r>
            <a:r>
              <a:rPr lang="en-GB" sz="2000" dirty="0"/>
              <a:t> e </a:t>
            </a:r>
            <a:r>
              <a:rPr lang="en-GB" sz="2000" dirty="0" err="1"/>
              <a:t>ter</a:t>
            </a:r>
            <a:r>
              <a:rPr lang="en-GB" sz="2000" dirty="0"/>
              <a:t> um </a:t>
            </a:r>
            <a:r>
              <a:rPr lang="en-GB" sz="2000" dirty="0" err="1"/>
              <a:t>relacionamento</a:t>
            </a:r>
            <a:r>
              <a:rPr lang="en-GB" sz="2000" dirty="0"/>
              <a:t>. Ele </a:t>
            </a:r>
            <a:r>
              <a:rPr lang="en-GB" sz="2000" dirty="0" err="1"/>
              <a:t>anseia</a:t>
            </a:r>
            <a:r>
              <a:rPr lang="en-GB" sz="2000" dirty="0"/>
              <a:t> que a vida volte ao normal e que </a:t>
            </a:r>
            <a:r>
              <a:rPr lang="en-GB" sz="2000" dirty="0" err="1"/>
              <a:t>possa</a:t>
            </a:r>
            <a:r>
              <a:rPr lang="en-GB" sz="2000" dirty="0"/>
              <a:t> </a:t>
            </a:r>
            <a:r>
              <a:rPr lang="en-GB" sz="2000" dirty="0" err="1"/>
              <a:t>rir</a:t>
            </a:r>
            <a:r>
              <a:rPr lang="en-GB" sz="2000" dirty="0"/>
              <a:t> com seus amigos </a:t>
            </a:r>
            <a:r>
              <a:rPr lang="en-GB" sz="2000" dirty="0" err="1"/>
              <a:t>novamente</a:t>
            </a:r>
            <a:r>
              <a:rPr lang="en-GB" sz="2000" dirty="0"/>
              <a:t>.</a:t>
            </a:r>
            <a:endParaRPr sz="2000" dirty="0"/>
          </a:p>
        </p:txBody>
      </p:sp>
      <p:sp>
        <p:nvSpPr>
          <p:cNvPr id="965" name="Google Shape;965;p114">
            <a:extLst>
              <a:ext uri="{FF2B5EF4-FFF2-40B4-BE49-F238E27FC236}">
                <a16:creationId xmlns:a16="http://schemas.microsoft.com/office/drawing/2014/main" id="{C2CB2858-3416-E1C2-1106-6FFBA718B6E7}"/>
              </a:ext>
            </a:extLst>
          </p:cNvPr>
          <p:cNvSpPr txBox="1">
            <a:spLocks noGrp="1"/>
          </p:cNvSpPr>
          <p:nvPr>
            <p:ph type="body" idx="2"/>
          </p:nvPr>
        </p:nvSpPr>
        <p:spPr>
          <a:xfrm>
            <a:off x="508800" y="1174517"/>
            <a:ext cx="11174400" cy="360000"/>
          </a:xfrm>
          <a:prstGeom prst="rect">
            <a:avLst/>
          </a:prstGeom>
          <a:noFill/>
          <a:ln>
            <a:noFill/>
          </a:ln>
        </p:spPr>
        <p:txBody>
          <a:bodyPr spcFirstLastPara="1" wrap="square" lIns="0" tIns="0" rIns="0" bIns="0" anchor="b" anchorCtr="0">
            <a:noAutofit/>
          </a:bodyPr>
          <a:lstStyle/>
          <a:p>
            <a:pPr marL="285750" lvl="0" indent="-285750" algn="l" rtl="0">
              <a:lnSpc>
                <a:spcPct val="150000"/>
              </a:lnSpc>
              <a:spcBef>
                <a:spcPts val="0"/>
              </a:spcBef>
              <a:spcAft>
                <a:spcPts val="0"/>
              </a:spcAft>
              <a:buSzPts val="2200"/>
              <a:buNone/>
            </a:pPr>
            <a:r>
              <a:rPr lang="en-GB" dirty="0" err="1"/>
              <a:t>Opção</a:t>
            </a:r>
            <a:r>
              <a:rPr lang="en-GB" dirty="0"/>
              <a:t> 1: Cenário </a:t>
            </a:r>
            <a:r>
              <a:rPr lang="en-GB" dirty="0" err="1"/>
              <a:t>longo</a:t>
            </a:r>
            <a:r>
              <a:rPr lang="en-GB" dirty="0"/>
              <a:t> B (a)</a:t>
            </a:r>
            <a:endParaRPr dirty="0"/>
          </a:p>
        </p:txBody>
      </p:sp>
    </p:spTree>
    <p:extLst>
      <p:ext uri="{BB962C8B-B14F-4D97-AF65-F5344CB8AC3E}">
        <p14:creationId xmlns:p14="http://schemas.microsoft.com/office/powerpoint/2010/main" val="590948566"/>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Shape 970"/>
        <p:cNvGrpSpPr/>
        <p:nvPr/>
      </p:nvGrpSpPr>
      <p:grpSpPr>
        <a:xfrm>
          <a:off x="0" y="0"/>
          <a:ext cx="0" cy="0"/>
          <a:chOff x="0" y="0"/>
          <a:chExt cx="0" cy="0"/>
        </a:xfrm>
      </p:grpSpPr>
      <p:sp>
        <p:nvSpPr>
          <p:cNvPr id="971" name="Google Shape;971;p115"/>
          <p:cNvSpPr txBox="1">
            <a:spLocks noGrp="1"/>
          </p:cNvSpPr>
          <p:nvPr>
            <p:ph type="title"/>
          </p:nvPr>
        </p:nvSpPr>
        <p:spPr>
          <a:xfrm>
            <a:off x="389639" y="506412"/>
            <a:ext cx="11291966" cy="432000"/>
          </a:xfrm>
          <a:prstGeom prst="rect">
            <a:avLst/>
          </a:prstGeom>
          <a:noFill/>
          <a:ln>
            <a:noFill/>
          </a:ln>
        </p:spPr>
        <p:txBody>
          <a:bodyPr spcFirstLastPara="1" wrap="square" lIns="91425" tIns="45700" rIns="91425" bIns="45700" anchor="t" anchorCtr="0">
            <a:noAutofit/>
          </a:bodyPr>
          <a:lstStyle/>
          <a:p>
            <a:pPr marL="0" lvl="0" indent="0" algn="ctr" rtl="0">
              <a:lnSpc>
                <a:spcPct val="110000"/>
              </a:lnSpc>
              <a:spcBef>
                <a:spcPts val="0"/>
              </a:spcBef>
              <a:spcAft>
                <a:spcPts val="0"/>
              </a:spcAft>
              <a:buClr>
                <a:schemeClr val="accent1"/>
              </a:buClr>
              <a:buSzPts val="3000"/>
              <a:buFont typeface="Century Gothic"/>
              <a:buNone/>
            </a:pPr>
            <a:r>
              <a:rPr lang="en-GB" dirty="0"/>
              <a:t>Exercício 4.1: Diferentes </a:t>
            </a:r>
            <a:r>
              <a:rPr lang="en-GB" dirty="0" err="1"/>
              <a:t>cenários</a:t>
            </a:r>
            <a:endParaRPr dirty="0"/>
          </a:p>
        </p:txBody>
      </p:sp>
      <p:sp>
        <p:nvSpPr>
          <p:cNvPr id="972" name="Google Shape;972;p115"/>
          <p:cNvSpPr txBox="1">
            <a:spLocks noGrp="1"/>
          </p:cNvSpPr>
          <p:nvPr>
            <p:ph type="body" idx="1"/>
          </p:nvPr>
        </p:nvSpPr>
        <p:spPr>
          <a:xfrm>
            <a:off x="507205" y="1739788"/>
            <a:ext cx="11175995" cy="4500000"/>
          </a:xfrm>
          <a:prstGeom prst="rect">
            <a:avLst/>
          </a:prstGeom>
          <a:noFill/>
          <a:ln>
            <a:noFill/>
          </a:ln>
        </p:spPr>
        <p:txBody>
          <a:bodyPr spcFirstLastPara="1" wrap="square" lIns="91425" tIns="45700" rIns="91425" bIns="45700" anchor="t" anchorCtr="0">
            <a:noAutofit/>
          </a:bodyPr>
          <a:lstStyle/>
          <a:p>
            <a:pPr marL="285750" lvl="0" indent="-146050" algn="l" rtl="0">
              <a:lnSpc>
                <a:spcPct val="100000"/>
              </a:lnSpc>
              <a:spcBef>
                <a:spcPts val="0"/>
              </a:spcBef>
              <a:spcAft>
                <a:spcPts val="0"/>
              </a:spcAft>
              <a:buSzPts val="2200"/>
              <a:buNone/>
            </a:pPr>
            <a:endParaRPr/>
          </a:p>
          <a:p>
            <a:pPr marL="0" lvl="0" indent="0" algn="ctr" rtl="0">
              <a:lnSpc>
                <a:spcPct val="100000"/>
              </a:lnSpc>
              <a:spcBef>
                <a:spcPts val="1200"/>
              </a:spcBef>
              <a:spcAft>
                <a:spcPts val="0"/>
              </a:spcAft>
              <a:buSzPts val="2500"/>
              <a:buNone/>
            </a:pPr>
            <a:r>
              <a:rPr lang="en-GB" sz="2500" b="1" i="1"/>
              <a:t>Quais artigos da CDPD foram violados?</a:t>
            </a:r>
            <a:endParaRPr/>
          </a:p>
        </p:txBody>
      </p:sp>
      <p:sp>
        <p:nvSpPr>
          <p:cNvPr id="973" name="Google Shape;973;p115"/>
          <p:cNvSpPr txBox="1">
            <a:spLocks noGrp="1"/>
          </p:cNvSpPr>
          <p:nvPr>
            <p:ph type="body" idx="2"/>
          </p:nvPr>
        </p:nvSpPr>
        <p:spPr>
          <a:xfrm>
            <a:off x="507205" y="1379788"/>
            <a:ext cx="11174400" cy="360000"/>
          </a:xfrm>
          <a:prstGeom prst="rect">
            <a:avLst/>
          </a:prstGeom>
          <a:noFill/>
          <a:ln>
            <a:noFill/>
          </a:ln>
        </p:spPr>
        <p:txBody>
          <a:bodyPr spcFirstLastPara="1" wrap="square" lIns="0" tIns="0" rIns="0" bIns="0" anchor="b" anchorCtr="0">
            <a:noAutofit/>
          </a:bodyPr>
          <a:lstStyle/>
          <a:p>
            <a:pPr marL="285750" lvl="0" indent="-285750" algn="l" rtl="0">
              <a:lnSpc>
                <a:spcPct val="150000"/>
              </a:lnSpc>
              <a:spcBef>
                <a:spcPts val="0"/>
              </a:spcBef>
              <a:spcAft>
                <a:spcPts val="0"/>
              </a:spcAft>
              <a:buSzPts val="2200"/>
              <a:buNone/>
            </a:pPr>
            <a:r>
              <a:rPr lang="en-GB" dirty="0"/>
              <a:t> </a:t>
            </a:r>
            <a:r>
              <a:rPr lang="en-GB" dirty="0" err="1"/>
              <a:t>Opção</a:t>
            </a:r>
            <a:r>
              <a:rPr lang="en-GB" dirty="0"/>
              <a:t> 1: Cenário </a:t>
            </a:r>
            <a:r>
              <a:rPr lang="en-GB" dirty="0" err="1"/>
              <a:t>longo</a:t>
            </a:r>
            <a:r>
              <a:rPr lang="en-GB" dirty="0"/>
              <a:t> B (b)</a:t>
            </a:r>
            <a:endParaRPr dirty="0"/>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Shape 978"/>
        <p:cNvGrpSpPr/>
        <p:nvPr/>
      </p:nvGrpSpPr>
      <p:grpSpPr>
        <a:xfrm>
          <a:off x="0" y="0"/>
          <a:ext cx="0" cy="0"/>
          <a:chOff x="0" y="0"/>
          <a:chExt cx="0" cy="0"/>
        </a:xfrm>
      </p:grpSpPr>
      <p:sp>
        <p:nvSpPr>
          <p:cNvPr id="979" name="Google Shape;979;p116"/>
          <p:cNvSpPr txBox="1">
            <a:spLocks noGrp="1"/>
          </p:cNvSpPr>
          <p:nvPr>
            <p:ph type="title"/>
          </p:nvPr>
        </p:nvSpPr>
        <p:spPr>
          <a:xfrm>
            <a:off x="389638" y="506412"/>
            <a:ext cx="11603069" cy="432000"/>
          </a:xfrm>
          <a:prstGeom prst="rect">
            <a:avLst/>
          </a:prstGeom>
          <a:noFill/>
          <a:ln>
            <a:noFill/>
          </a:ln>
        </p:spPr>
        <p:txBody>
          <a:bodyPr spcFirstLastPara="1" wrap="square" lIns="91425" tIns="45700" rIns="91425" bIns="45700" anchor="t" anchorCtr="0">
            <a:noAutofit/>
          </a:bodyPr>
          <a:lstStyle/>
          <a:p>
            <a:pPr marL="0" lvl="0" indent="0" algn="ctr" rtl="0">
              <a:lnSpc>
                <a:spcPct val="110000"/>
              </a:lnSpc>
              <a:spcBef>
                <a:spcPts val="0"/>
              </a:spcBef>
              <a:spcAft>
                <a:spcPts val="0"/>
              </a:spcAft>
              <a:buClr>
                <a:schemeClr val="accent1"/>
              </a:buClr>
              <a:buSzPts val="3000"/>
              <a:buFont typeface="Century Gothic"/>
              <a:buNone/>
            </a:pPr>
            <a:r>
              <a:rPr lang="en-GB" dirty="0"/>
              <a:t>Exercício 4.1: Diferentes </a:t>
            </a:r>
            <a:r>
              <a:rPr lang="en-GB" dirty="0" err="1"/>
              <a:t>cenários</a:t>
            </a:r>
            <a:endParaRPr dirty="0"/>
          </a:p>
        </p:txBody>
      </p:sp>
      <p:sp>
        <p:nvSpPr>
          <p:cNvPr id="980" name="Google Shape;980;p116"/>
          <p:cNvSpPr txBox="1">
            <a:spLocks noGrp="1"/>
          </p:cNvSpPr>
          <p:nvPr>
            <p:ph type="body" idx="1"/>
          </p:nvPr>
        </p:nvSpPr>
        <p:spPr>
          <a:xfrm>
            <a:off x="508002" y="2584394"/>
            <a:ext cx="11175995" cy="1689212"/>
          </a:xfrm>
          <a:prstGeom prst="rect">
            <a:avLst/>
          </a:prstGeom>
          <a:noFill/>
          <a:ln>
            <a:noFill/>
          </a:ln>
        </p:spPr>
        <p:txBody>
          <a:bodyPr spcFirstLastPara="1" wrap="square" lIns="91425" tIns="45700" rIns="91425" bIns="45700" anchor="t" anchorCtr="0">
            <a:noAutofit/>
          </a:bodyPr>
          <a:lstStyle/>
          <a:p>
            <a:pPr marL="285750" lvl="0" indent="-285750" algn="just" rtl="0">
              <a:lnSpc>
                <a:spcPct val="100000"/>
              </a:lnSpc>
              <a:spcBef>
                <a:spcPts val="600"/>
              </a:spcBef>
              <a:spcAft>
                <a:spcPts val="0"/>
              </a:spcAft>
              <a:buSzPts val="2200"/>
              <a:buChar char="•"/>
            </a:pPr>
            <a:r>
              <a:rPr lang="en-GB" sz="2000" dirty="0"/>
              <a:t>Vamos agora </a:t>
            </a:r>
            <a:r>
              <a:rPr lang="en-GB" sz="2000" dirty="0" err="1"/>
              <a:t>analisar</a:t>
            </a:r>
            <a:r>
              <a:rPr lang="en-GB" sz="2000" dirty="0"/>
              <a:t> </a:t>
            </a:r>
            <a:r>
              <a:rPr lang="en-GB" sz="2000" dirty="0" err="1"/>
              <a:t>três</a:t>
            </a:r>
            <a:r>
              <a:rPr lang="en-GB" sz="2000" dirty="0"/>
              <a:t> </a:t>
            </a:r>
            <a:r>
              <a:rPr lang="en-GB" sz="2000" dirty="0" err="1"/>
              <a:t>cenários</a:t>
            </a:r>
            <a:r>
              <a:rPr lang="en-GB" sz="2000" dirty="0"/>
              <a:t> que </a:t>
            </a:r>
            <a:r>
              <a:rPr lang="en-GB" sz="2000" dirty="0" err="1"/>
              <a:t>envolvem</a:t>
            </a:r>
            <a:r>
              <a:rPr lang="en-GB" sz="2000" dirty="0"/>
              <a:t> pessoas com </a:t>
            </a:r>
            <a:r>
              <a:rPr lang="en-GB" sz="2000" dirty="0" err="1"/>
              <a:t>deficiências</a:t>
            </a:r>
            <a:r>
              <a:rPr lang="en-GB" sz="2000" dirty="0"/>
              <a:t> </a:t>
            </a:r>
            <a:r>
              <a:rPr lang="en-GB" sz="2000" dirty="0" err="1"/>
              <a:t>psicossociais</a:t>
            </a:r>
            <a:r>
              <a:rPr lang="en-GB" sz="2000" dirty="0"/>
              <a:t>, </a:t>
            </a:r>
            <a:r>
              <a:rPr lang="en-GB" sz="2000" dirty="0" err="1"/>
              <a:t>intelectuais</a:t>
            </a:r>
            <a:r>
              <a:rPr lang="en-GB" sz="2000" dirty="0"/>
              <a:t> ou </a:t>
            </a:r>
            <a:r>
              <a:rPr lang="en-GB" sz="2000" dirty="0" err="1"/>
              <a:t>cognitivas</a:t>
            </a:r>
            <a:r>
              <a:rPr lang="en-GB" sz="2000" dirty="0"/>
              <a:t> (Anexo 1). </a:t>
            </a:r>
            <a:endParaRPr sz="2000" dirty="0"/>
          </a:p>
          <a:p>
            <a:pPr marL="285750" lvl="0" indent="-285750" algn="just" rtl="0">
              <a:lnSpc>
                <a:spcPct val="100000"/>
              </a:lnSpc>
              <a:spcBef>
                <a:spcPts val="600"/>
              </a:spcBef>
              <a:spcAft>
                <a:spcPts val="0"/>
              </a:spcAft>
              <a:buSzPts val="2200"/>
              <a:buChar char="•"/>
            </a:pPr>
            <a:r>
              <a:rPr lang="en-GB" sz="2000" dirty="0"/>
              <a:t>Em </a:t>
            </a:r>
            <a:r>
              <a:rPr lang="en-GB" sz="2000" dirty="0" err="1"/>
              <a:t>cada</a:t>
            </a:r>
            <a:r>
              <a:rPr lang="en-GB" sz="2000" dirty="0"/>
              <a:t> </a:t>
            </a:r>
            <a:r>
              <a:rPr lang="en-GB" sz="2000" dirty="0" err="1"/>
              <a:t>cenário</a:t>
            </a:r>
            <a:r>
              <a:rPr lang="en-GB" sz="2000" dirty="0"/>
              <a:t>, </a:t>
            </a:r>
            <a:r>
              <a:rPr lang="en-GB" sz="2000" dirty="0" err="1"/>
              <a:t>identifique</a:t>
            </a:r>
            <a:r>
              <a:rPr lang="en-GB" sz="2000" dirty="0"/>
              <a:t> </a:t>
            </a:r>
            <a:r>
              <a:rPr lang="en-GB" sz="2000" dirty="0" err="1"/>
              <a:t>os</a:t>
            </a:r>
            <a:r>
              <a:rPr lang="en-GB" sz="2000" dirty="0"/>
              <a:t> </a:t>
            </a:r>
            <a:r>
              <a:rPr lang="en-GB" sz="2000" dirty="0" err="1"/>
              <a:t>direitos</a:t>
            </a:r>
            <a:r>
              <a:rPr lang="en-GB" sz="2000" dirty="0"/>
              <a:t> que </a:t>
            </a:r>
            <a:r>
              <a:rPr lang="en-GB" sz="2000" dirty="0" err="1"/>
              <a:t>estão</a:t>
            </a:r>
            <a:r>
              <a:rPr lang="en-GB" sz="2000" dirty="0"/>
              <a:t> </a:t>
            </a:r>
            <a:r>
              <a:rPr lang="en-GB" sz="2000" dirty="0" err="1"/>
              <a:t>sendo</a:t>
            </a:r>
            <a:r>
              <a:rPr lang="en-GB" sz="2000" dirty="0"/>
              <a:t> </a:t>
            </a:r>
            <a:r>
              <a:rPr lang="en-GB" sz="2000" dirty="0" err="1"/>
              <a:t>negados</a:t>
            </a:r>
            <a:r>
              <a:rPr lang="en-GB" sz="2000" dirty="0"/>
              <a:t> ou </a:t>
            </a:r>
            <a:r>
              <a:rPr lang="en-GB" sz="2000" dirty="0" err="1"/>
              <a:t>gozados</a:t>
            </a:r>
            <a:r>
              <a:rPr lang="en-GB" sz="2000" dirty="0"/>
              <a:t> </a:t>
            </a:r>
            <a:r>
              <a:rPr lang="en-GB" sz="2000" dirty="0" err="1"/>
              <a:t>usando</a:t>
            </a:r>
            <a:r>
              <a:rPr lang="en-GB" sz="2000" dirty="0"/>
              <a:t> o </a:t>
            </a:r>
            <a:r>
              <a:rPr lang="en-GB" sz="2000" dirty="0" err="1"/>
              <a:t>folheto</a:t>
            </a:r>
            <a:r>
              <a:rPr lang="en-GB" sz="2000" dirty="0"/>
              <a:t> sobre </a:t>
            </a:r>
            <a:r>
              <a:rPr lang="en-GB" sz="2000" dirty="0" err="1"/>
              <a:t>os</a:t>
            </a:r>
            <a:r>
              <a:rPr lang="en-GB" sz="2000" dirty="0"/>
              <a:t> </a:t>
            </a:r>
            <a:r>
              <a:rPr lang="en-GB" sz="2000" dirty="0" err="1"/>
              <a:t>direitos</a:t>
            </a:r>
            <a:r>
              <a:rPr lang="en-GB" sz="2000" dirty="0"/>
              <a:t> da CDPD (Anexo 3). </a:t>
            </a:r>
            <a:endParaRPr sz="2000" dirty="0"/>
          </a:p>
          <a:p>
            <a:pPr marL="285750" lvl="0" indent="-146050" algn="l" rtl="0">
              <a:lnSpc>
                <a:spcPct val="100000"/>
              </a:lnSpc>
              <a:spcBef>
                <a:spcPts val="1200"/>
              </a:spcBef>
              <a:spcAft>
                <a:spcPts val="0"/>
              </a:spcAft>
              <a:buSzPts val="2200"/>
              <a:buNone/>
            </a:pPr>
            <a:endParaRPr dirty="0"/>
          </a:p>
        </p:txBody>
      </p:sp>
      <p:sp>
        <p:nvSpPr>
          <p:cNvPr id="981" name="Google Shape;981;p116"/>
          <p:cNvSpPr txBox="1">
            <a:spLocks noGrp="1"/>
          </p:cNvSpPr>
          <p:nvPr>
            <p:ph type="body" idx="2"/>
          </p:nvPr>
        </p:nvSpPr>
        <p:spPr>
          <a:xfrm>
            <a:off x="508002" y="1581403"/>
            <a:ext cx="11174400" cy="360000"/>
          </a:xfrm>
          <a:prstGeom prst="rect">
            <a:avLst/>
          </a:prstGeom>
          <a:noFill/>
          <a:ln>
            <a:noFill/>
          </a:ln>
        </p:spPr>
        <p:txBody>
          <a:bodyPr spcFirstLastPara="1" wrap="square" lIns="0" tIns="0" rIns="0" bIns="0" anchor="b" anchorCtr="0">
            <a:noAutofit/>
          </a:bodyPr>
          <a:lstStyle/>
          <a:p>
            <a:pPr marL="285750" lvl="0" indent="-285750" algn="l" rtl="0">
              <a:lnSpc>
                <a:spcPct val="150000"/>
              </a:lnSpc>
              <a:spcBef>
                <a:spcPts val="0"/>
              </a:spcBef>
              <a:spcAft>
                <a:spcPts val="0"/>
              </a:spcAft>
              <a:buSzPts val="2200"/>
              <a:buNone/>
            </a:pPr>
            <a:r>
              <a:rPr lang="en-GB" dirty="0" err="1"/>
              <a:t>Opção</a:t>
            </a:r>
            <a:r>
              <a:rPr lang="en-GB" dirty="0"/>
              <a:t> 2: </a:t>
            </a:r>
            <a:r>
              <a:rPr lang="en-GB" dirty="0" err="1"/>
              <a:t>Três</a:t>
            </a:r>
            <a:r>
              <a:rPr lang="en-GB" dirty="0"/>
              <a:t> </a:t>
            </a:r>
            <a:r>
              <a:rPr lang="en-GB" dirty="0" err="1"/>
              <a:t>cenários</a:t>
            </a:r>
            <a:r>
              <a:rPr lang="en-GB" dirty="0"/>
              <a:t> </a:t>
            </a:r>
            <a:r>
              <a:rPr lang="en-GB" dirty="0" err="1"/>
              <a:t>curtos</a:t>
            </a:r>
            <a:r>
              <a:rPr lang="en-GB" dirty="0"/>
              <a:t> (a)</a:t>
            </a:r>
            <a:endParaRPr dirty="0"/>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Shape 986"/>
        <p:cNvGrpSpPr/>
        <p:nvPr/>
      </p:nvGrpSpPr>
      <p:grpSpPr>
        <a:xfrm>
          <a:off x="0" y="0"/>
          <a:ext cx="0" cy="0"/>
          <a:chOff x="0" y="0"/>
          <a:chExt cx="0" cy="0"/>
        </a:xfrm>
      </p:grpSpPr>
      <p:sp>
        <p:nvSpPr>
          <p:cNvPr id="987" name="Google Shape;987;p117"/>
          <p:cNvSpPr txBox="1">
            <a:spLocks noGrp="1"/>
          </p:cNvSpPr>
          <p:nvPr>
            <p:ph type="title"/>
          </p:nvPr>
        </p:nvSpPr>
        <p:spPr>
          <a:xfrm>
            <a:off x="389638" y="506412"/>
            <a:ext cx="11444807" cy="432000"/>
          </a:xfrm>
          <a:prstGeom prst="rect">
            <a:avLst/>
          </a:prstGeom>
          <a:noFill/>
          <a:ln>
            <a:noFill/>
          </a:ln>
        </p:spPr>
        <p:txBody>
          <a:bodyPr spcFirstLastPara="1" wrap="square" lIns="91425" tIns="45700" rIns="91425" bIns="45700" anchor="t" anchorCtr="0">
            <a:noAutofit/>
          </a:bodyPr>
          <a:lstStyle/>
          <a:p>
            <a:pPr marL="0" lvl="0" indent="0" algn="ctr" rtl="0">
              <a:lnSpc>
                <a:spcPct val="110000"/>
              </a:lnSpc>
              <a:spcBef>
                <a:spcPts val="0"/>
              </a:spcBef>
              <a:spcAft>
                <a:spcPts val="0"/>
              </a:spcAft>
              <a:buClr>
                <a:schemeClr val="accent1"/>
              </a:buClr>
              <a:buSzPts val="3000"/>
              <a:buFont typeface="Century Gothic"/>
              <a:buNone/>
            </a:pPr>
            <a:r>
              <a:rPr lang="en-GB" dirty="0"/>
              <a:t>Exercício 4.1: Diferentes </a:t>
            </a:r>
            <a:r>
              <a:rPr lang="en-GB" dirty="0" err="1"/>
              <a:t>cenários</a:t>
            </a:r>
            <a:endParaRPr dirty="0"/>
          </a:p>
        </p:txBody>
      </p:sp>
      <p:sp>
        <p:nvSpPr>
          <p:cNvPr id="988" name="Google Shape;988;p117"/>
          <p:cNvSpPr txBox="1">
            <a:spLocks noGrp="1"/>
          </p:cNvSpPr>
          <p:nvPr>
            <p:ph type="body" idx="1"/>
          </p:nvPr>
        </p:nvSpPr>
        <p:spPr>
          <a:xfrm>
            <a:off x="1107831" y="1732754"/>
            <a:ext cx="10576166" cy="3718477"/>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600"/>
              </a:spcBef>
              <a:spcAft>
                <a:spcPts val="0"/>
              </a:spcAft>
              <a:buSzPts val="1700"/>
              <a:buNone/>
            </a:pPr>
            <a:r>
              <a:rPr lang="en-GB" sz="1800" dirty="0"/>
              <a:t>Miriam é uma </a:t>
            </a:r>
            <a:r>
              <a:rPr lang="en-GB" sz="1800" dirty="0" err="1"/>
              <a:t>mulher</a:t>
            </a:r>
            <a:r>
              <a:rPr lang="en-GB" sz="1800" dirty="0"/>
              <a:t> de 27 </a:t>
            </a:r>
            <a:r>
              <a:rPr lang="en-GB" sz="1800" dirty="0" err="1"/>
              <a:t>anos</a:t>
            </a:r>
            <a:r>
              <a:rPr lang="en-GB" sz="1800" dirty="0"/>
              <a:t>. Quando </a:t>
            </a:r>
            <a:r>
              <a:rPr lang="en-GB" sz="1800" dirty="0" err="1"/>
              <a:t>tinha</a:t>
            </a:r>
            <a:r>
              <a:rPr lang="en-GB" sz="1800" dirty="0"/>
              <a:t> 20 </a:t>
            </a:r>
            <a:r>
              <a:rPr lang="en-GB" sz="1800" dirty="0" err="1"/>
              <a:t>anos</a:t>
            </a:r>
            <a:r>
              <a:rPr lang="en-GB" sz="1800" dirty="0"/>
              <a:t>, </a:t>
            </a:r>
            <a:r>
              <a:rPr lang="en-GB" sz="1800" dirty="0" err="1"/>
              <a:t>começou</a:t>
            </a:r>
            <a:r>
              <a:rPr lang="en-GB" sz="1800" dirty="0"/>
              <a:t> a </a:t>
            </a:r>
            <a:r>
              <a:rPr lang="en-GB" sz="1800" dirty="0" err="1"/>
              <a:t>ouvir</a:t>
            </a:r>
            <a:r>
              <a:rPr lang="en-GB" sz="1800" dirty="0"/>
              <a:t> </a:t>
            </a:r>
            <a:r>
              <a:rPr lang="en-GB" sz="1800" dirty="0" err="1"/>
              <a:t>vozes</a:t>
            </a:r>
            <a:r>
              <a:rPr lang="en-GB" sz="1800" dirty="0"/>
              <a:t> </a:t>
            </a:r>
            <a:r>
              <a:rPr lang="en-GB" sz="1800" dirty="0" err="1"/>
              <a:t>assustadoras</a:t>
            </a:r>
            <a:r>
              <a:rPr lang="en-GB" sz="1800" dirty="0"/>
              <a:t> e a </a:t>
            </a:r>
            <a:r>
              <a:rPr lang="en-GB" sz="1800" dirty="0" err="1"/>
              <a:t>ter</a:t>
            </a:r>
            <a:r>
              <a:rPr lang="en-GB" sz="1800" dirty="0"/>
              <a:t> pensamentos de que as pessoas </a:t>
            </a:r>
            <a:r>
              <a:rPr lang="en-GB" sz="1800" dirty="0" err="1"/>
              <a:t>estavam</a:t>
            </a:r>
            <a:r>
              <a:rPr lang="en-GB" sz="1800" dirty="0"/>
              <a:t> </a:t>
            </a:r>
            <a:r>
              <a:rPr lang="en-GB" sz="1800" dirty="0" err="1"/>
              <a:t>tentando</a:t>
            </a:r>
            <a:r>
              <a:rPr lang="en-GB" sz="1800" dirty="0"/>
              <a:t> </a:t>
            </a:r>
            <a:r>
              <a:rPr lang="en-GB" sz="1800" dirty="0" err="1"/>
              <a:t>enviar-lhe</a:t>
            </a:r>
            <a:r>
              <a:rPr lang="en-GB" sz="1800" dirty="0"/>
              <a:t> </a:t>
            </a:r>
            <a:r>
              <a:rPr lang="en-GB" sz="1800" dirty="0" err="1"/>
              <a:t>mensagens</a:t>
            </a:r>
            <a:r>
              <a:rPr lang="en-GB" sz="1800" dirty="0"/>
              <a:t> </a:t>
            </a:r>
            <a:r>
              <a:rPr lang="en-GB" sz="1800" dirty="0" err="1"/>
              <a:t>através</a:t>
            </a:r>
            <a:r>
              <a:rPr lang="en-GB" sz="1800" dirty="0"/>
              <a:t> da </a:t>
            </a:r>
            <a:r>
              <a:rPr lang="en-GB" sz="1800" dirty="0" err="1"/>
              <a:t>televisão</a:t>
            </a:r>
            <a:r>
              <a:rPr lang="en-GB" sz="1800" dirty="0"/>
              <a:t>. As </a:t>
            </a:r>
            <a:r>
              <a:rPr lang="en-GB" sz="1800" dirty="0" err="1"/>
              <a:t>vozes</a:t>
            </a:r>
            <a:r>
              <a:rPr lang="en-GB" sz="1800" dirty="0"/>
              <a:t> </a:t>
            </a:r>
            <a:r>
              <a:rPr lang="en-GB" sz="1800" dirty="0" err="1"/>
              <a:t>cessaram</a:t>
            </a:r>
            <a:r>
              <a:rPr lang="en-GB" sz="1800" dirty="0"/>
              <a:t> </a:t>
            </a:r>
            <a:r>
              <a:rPr lang="en-GB" sz="1800" dirty="0" err="1"/>
              <a:t>durante</a:t>
            </a:r>
            <a:r>
              <a:rPr lang="en-GB" sz="1800" dirty="0"/>
              <a:t> </a:t>
            </a:r>
            <a:r>
              <a:rPr lang="en-GB" sz="1800" dirty="0" err="1"/>
              <a:t>vários</a:t>
            </a:r>
            <a:r>
              <a:rPr lang="en-GB" sz="1800" dirty="0"/>
              <a:t> </a:t>
            </a:r>
            <a:r>
              <a:rPr lang="en-GB" sz="1800" dirty="0" err="1"/>
              <a:t>anos</a:t>
            </a:r>
            <a:r>
              <a:rPr lang="en-GB" sz="1800" dirty="0"/>
              <a:t> e, </a:t>
            </a:r>
            <a:r>
              <a:rPr lang="en-GB" sz="1800" dirty="0" err="1"/>
              <a:t>nesse</a:t>
            </a:r>
            <a:r>
              <a:rPr lang="en-GB" sz="1800" dirty="0"/>
              <a:t> </a:t>
            </a:r>
            <a:r>
              <a:rPr lang="en-GB" sz="1800" dirty="0" err="1"/>
              <a:t>período</a:t>
            </a:r>
            <a:r>
              <a:rPr lang="en-GB" sz="1800" dirty="0"/>
              <a:t>, </a:t>
            </a:r>
            <a:r>
              <a:rPr lang="en-GB" sz="1800" dirty="0" err="1"/>
              <a:t>ela</a:t>
            </a:r>
            <a:r>
              <a:rPr lang="en-GB" sz="1800" dirty="0"/>
              <a:t> se </a:t>
            </a:r>
            <a:r>
              <a:rPr lang="en-GB" sz="1800" dirty="0" err="1"/>
              <a:t>casou</a:t>
            </a:r>
            <a:r>
              <a:rPr lang="en-GB" sz="1800" dirty="0"/>
              <a:t>. </a:t>
            </a:r>
            <a:r>
              <a:rPr lang="en-GB" sz="1800" dirty="0" err="1"/>
              <a:t>Também</a:t>
            </a:r>
            <a:r>
              <a:rPr lang="en-GB" sz="1800" dirty="0"/>
              <a:t> </a:t>
            </a:r>
            <a:r>
              <a:rPr lang="en-GB" sz="1800" dirty="0" err="1"/>
              <a:t>recebeu</a:t>
            </a:r>
            <a:r>
              <a:rPr lang="en-GB" sz="1800" dirty="0"/>
              <a:t> </a:t>
            </a:r>
            <a:r>
              <a:rPr lang="en-GB" sz="1800" dirty="0" err="1"/>
              <a:t>apoio</a:t>
            </a:r>
            <a:r>
              <a:rPr lang="en-GB" sz="1800" dirty="0"/>
              <a:t> de um </a:t>
            </a:r>
            <a:r>
              <a:rPr lang="en-GB" sz="1800" dirty="0" err="1"/>
              <a:t>psicólogo</a:t>
            </a:r>
            <a:r>
              <a:rPr lang="en-GB" sz="1800" dirty="0"/>
              <a:t> e de um </a:t>
            </a:r>
            <a:r>
              <a:rPr lang="en-GB" sz="1800" dirty="0" err="1"/>
              <a:t>terapeuta</a:t>
            </a:r>
            <a:r>
              <a:rPr lang="en-GB" sz="1800" dirty="0"/>
              <a:t> </a:t>
            </a:r>
            <a:r>
              <a:rPr lang="en-GB" sz="1800" dirty="0" err="1"/>
              <a:t>ocupacional</a:t>
            </a:r>
            <a:r>
              <a:rPr lang="en-GB" sz="1800" dirty="0"/>
              <a:t> para </a:t>
            </a:r>
            <a:r>
              <a:rPr lang="en-GB" sz="1800" dirty="0" err="1"/>
              <a:t>ajudá</a:t>
            </a:r>
            <a:r>
              <a:rPr lang="en-GB" sz="1800" dirty="0"/>
              <a:t>-la a lidar com </a:t>
            </a:r>
            <a:r>
              <a:rPr lang="en-GB" sz="1800" dirty="0" err="1"/>
              <a:t>algumas</a:t>
            </a:r>
            <a:r>
              <a:rPr lang="en-GB" sz="1800" dirty="0"/>
              <a:t> das </a:t>
            </a:r>
            <a:r>
              <a:rPr lang="en-GB" sz="1800" dirty="0" err="1"/>
              <a:t>preocupações</a:t>
            </a:r>
            <a:r>
              <a:rPr lang="en-GB" sz="1800" dirty="0"/>
              <a:t> que a </a:t>
            </a:r>
            <a:r>
              <a:rPr lang="en-GB" sz="1800" dirty="0" err="1"/>
              <a:t>incomodavam</a:t>
            </a:r>
            <a:r>
              <a:rPr lang="en-GB" sz="1800" dirty="0"/>
              <a:t>. </a:t>
            </a:r>
            <a:endParaRPr sz="1800" dirty="0"/>
          </a:p>
          <a:p>
            <a:pPr marL="0" lvl="0" indent="0" algn="just" rtl="0">
              <a:lnSpc>
                <a:spcPct val="100000"/>
              </a:lnSpc>
              <a:spcBef>
                <a:spcPts val="600"/>
              </a:spcBef>
              <a:spcAft>
                <a:spcPts val="0"/>
              </a:spcAft>
              <a:buSzPts val="1700"/>
              <a:buNone/>
            </a:pPr>
            <a:r>
              <a:rPr lang="en-GB" sz="1800" dirty="0" err="1"/>
              <a:t>Recentemente</a:t>
            </a:r>
            <a:r>
              <a:rPr lang="en-GB" sz="1800" dirty="0"/>
              <a:t>, </a:t>
            </a:r>
            <a:r>
              <a:rPr lang="en-GB" sz="1800" dirty="0" err="1"/>
              <a:t>ela</a:t>
            </a:r>
            <a:r>
              <a:rPr lang="en-GB" sz="1800" dirty="0"/>
              <a:t> </a:t>
            </a:r>
            <a:r>
              <a:rPr lang="en-GB" sz="1800" dirty="0" err="1"/>
              <a:t>começou</a:t>
            </a:r>
            <a:r>
              <a:rPr lang="en-GB" sz="1800" dirty="0"/>
              <a:t> a </a:t>
            </a:r>
            <a:r>
              <a:rPr lang="en-GB" sz="1800" dirty="0" err="1"/>
              <a:t>ouvir</a:t>
            </a:r>
            <a:r>
              <a:rPr lang="en-GB" sz="1800" dirty="0"/>
              <a:t> as </a:t>
            </a:r>
            <a:r>
              <a:rPr lang="en-GB" sz="1800" dirty="0" err="1"/>
              <a:t>vozes</a:t>
            </a:r>
            <a:r>
              <a:rPr lang="en-GB" sz="1800" dirty="0"/>
              <a:t> </a:t>
            </a:r>
            <a:r>
              <a:rPr lang="en-GB" sz="1800" dirty="0" err="1"/>
              <a:t>novamente</a:t>
            </a:r>
            <a:r>
              <a:rPr lang="en-GB" sz="1800" dirty="0"/>
              <a:t> e </a:t>
            </a:r>
            <a:r>
              <a:rPr lang="en-GB" sz="1800" dirty="0" err="1"/>
              <a:t>ficou</a:t>
            </a:r>
            <a:r>
              <a:rPr lang="en-GB" sz="1800" dirty="0"/>
              <a:t> </a:t>
            </a:r>
            <a:r>
              <a:rPr lang="en-GB" sz="1800" dirty="0" err="1"/>
              <a:t>cada</a:t>
            </a:r>
            <a:r>
              <a:rPr lang="en-GB" sz="1800" dirty="0"/>
              <a:t> </a:t>
            </a:r>
            <a:r>
              <a:rPr lang="en-GB" sz="1800" dirty="0" err="1"/>
              <a:t>vez</a:t>
            </a:r>
            <a:r>
              <a:rPr lang="en-GB" sz="1800" dirty="0"/>
              <a:t> </a:t>
            </a:r>
            <a:r>
              <a:rPr lang="en-GB" sz="1800" dirty="0" err="1"/>
              <a:t>mais</a:t>
            </a:r>
            <a:r>
              <a:rPr lang="en-GB" sz="1800" dirty="0"/>
              <a:t> </a:t>
            </a:r>
            <a:r>
              <a:rPr lang="en-GB" sz="1800" dirty="0" err="1"/>
              <a:t>angustiada</a:t>
            </a:r>
            <a:r>
              <a:rPr lang="en-GB" sz="1800" dirty="0"/>
              <a:t>, a </a:t>
            </a:r>
            <a:r>
              <a:rPr lang="en-GB" sz="1800" dirty="0" err="1"/>
              <a:t>ponto</a:t>
            </a:r>
            <a:r>
              <a:rPr lang="en-GB" sz="1800" dirty="0"/>
              <a:t> de seu </a:t>
            </a:r>
            <a:r>
              <a:rPr lang="en-GB" sz="1800" dirty="0" err="1"/>
              <a:t>marido</a:t>
            </a:r>
            <a:r>
              <a:rPr lang="en-GB" sz="1800" dirty="0"/>
              <a:t> </a:t>
            </a:r>
            <a:r>
              <a:rPr lang="en-GB" sz="1800" dirty="0" err="1"/>
              <a:t>decidir</a:t>
            </a:r>
            <a:r>
              <a:rPr lang="en-GB" sz="1800" dirty="0"/>
              <a:t> chamar um </a:t>
            </a:r>
            <a:r>
              <a:rPr lang="en-GB" sz="1800" dirty="0" err="1"/>
              <a:t>médico</a:t>
            </a:r>
            <a:r>
              <a:rPr lang="en-GB" sz="1800" dirty="0"/>
              <a:t> de </a:t>
            </a:r>
            <a:r>
              <a:rPr lang="en-GB" sz="1800" dirty="0" err="1"/>
              <a:t>emergência</a:t>
            </a:r>
            <a:r>
              <a:rPr lang="en-GB" sz="1800" dirty="0"/>
              <a:t>. O </a:t>
            </a:r>
            <a:r>
              <a:rPr lang="en-GB" sz="1800" dirty="0" err="1"/>
              <a:t>médico</a:t>
            </a:r>
            <a:r>
              <a:rPr lang="en-GB" sz="1800" dirty="0"/>
              <a:t> </a:t>
            </a:r>
            <a:r>
              <a:rPr lang="en-GB" sz="1800" dirty="0" err="1"/>
              <a:t>internou</a:t>
            </a:r>
            <a:r>
              <a:rPr lang="en-GB" sz="1800" dirty="0"/>
              <a:t> Miriam em um hospital </a:t>
            </a:r>
            <a:r>
              <a:rPr lang="en-GB" sz="1800" dirty="0" err="1"/>
              <a:t>psiquiátrico</a:t>
            </a:r>
            <a:r>
              <a:rPr lang="en-GB" sz="1800" dirty="0"/>
              <a:t> contra sua </a:t>
            </a:r>
            <a:r>
              <a:rPr lang="en-GB" sz="1800" dirty="0" err="1"/>
              <a:t>vontade</a:t>
            </a:r>
            <a:r>
              <a:rPr lang="en-GB" sz="1800" dirty="0"/>
              <a:t>. O hospital </a:t>
            </a:r>
            <a:r>
              <a:rPr lang="en-GB" sz="1800" dirty="0" err="1"/>
              <a:t>fica</a:t>
            </a:r>
            <a:r>
              <a:rPr lang="en-GB" sz="1800" dirty="0"/>
              <a:t> longe de sua </a:t>
            </a:r>
            <a:r>
              <a:rPr lang="en-GB" sz="1800" dirty="0" err="1"/>
              <a:t>cidade</a:t>
            </a:r>
            <a:r>
              <a:rPr lang="en-GB" sz="1800" dirty="0"/>
              <a:t> natal e de seus </a:t>
            </a:r>
            <a:r>
              <a:rPr lang="en-GB" sz="1800" dirty="0" err="1"/>
              <a:t>entes</a:t>
            </a:r>
            <a:r>
              <a:rPr lang="en-GB" sz="1800" dirty="0"/>
              <a:t> </a:t>
            </a:r>
            <a:r>
              <a:rPr lang="en-GB" sz="1800" dirty="0" err="1"/>
              <a:t>queridos</a:t>
            </a:r>
            <a:r>
              <a:rPr lang="en-GB" sz="1800" dirty="0"/>
              <a:t>. No hospital, Miriam é </a:t>
            </a:r>
            <a:r>
              <a:rPr lang="en-GB" sz="1800" dirty="0" err="1"/>
              <a:t>informada</a:t>
            </a:r>
            <a:r>
              <a:rPr lang="en-GB" sz="1800" dirty="0"/>
              <a:t> de que </a:t>
            </a:r>
            <a:r>
              <a:rPr lang="en-GB" sz="1800" dirty="0" err="1"/>
              <a:t>deve</a:t>
            </a:r>
            <a:r>
              <a:rPr lang="en-GB" sz="1800" dirty="0"/>
              <a:t> </a:t>
            </a:r>
            <a:r>
              <a:rPr lang="en-GB" sz="1800" dirty="0" err="1"/>
              <a:t>tomar</a:t>
            </a:r>
            <a:r>
              <a:rPr lang="en-GB" sz="1800" dirty="0"/>
              <a:t> um </a:t>
            </a:r>
            <a:r>
              <a:rPr lang="en-GB" sz="1800" dirty="0" err="1"/>
              <a:t>medicamento</a:t>
            </a:r>
            <a:r>
              <a:rPr lang="en-GB" sz="1800" dirty="0"/>
              <a:t> </a:t>
            </a:r>
            <a:r>
              <a:rPr lang="en-GB" sz="1800" dirty="0" err="1"/>
              <a:t>neuroléptico</a:t>
            </a:r>
            <a:r>
              <a:rPr lang="en-GB" sz="1800" dirty="0"/>
              <a:t>, o que </a:t>
            </a:r>
            <a:r>
              <a:rPr lang="en-GB" sz="1800" dirty="0" err="1"/>
              <a:t>ela</a:t>
            </a:r>
            <a:r>
              <a:rPr lang="en-GB" sz="1800" dirty="0"/>
              <a:t> </a:t>
            </a:r>
            <a:r>
              <a:rPr lang="en-GB" sz="1800" dirty="0" err="1"/>
              <a:t>não</a:t>
            </a:r>
            <a:r>
              <a:rPr lang="en-GB" sz="1800" dirty="0"/>
              <a:t> </a:t>
            </a:r>
            <a:r>
              <a:rPr lang="en-GB" sz="1800" dirty="0" err="1"/>
              <a:t>quer</a:t>
            </a:r>
            <a:r>
              <a:rPr lang="en-GB" sz="1800" dirty="0"/>
              <a:t> fazer. </a:t>
            </a:r>
            <a:endParaRPr sz="1800" dirty="0"/>
          </a:p>
          <a:p>
            <a:pPr marL="0" lvl="0" indent="0" algn="just" rtl="0">
              <a:lnSpc>
                <a:spcPct val="100000"/>
              </a:lnSpc>
              <a:spcBef>
                <a:spcPts val="600"/>
              </a:spcBef>
              <a:spcAft>
                <a:spcPts val="0"/>
              </a:spcAft>
              <a:buSzPts val="1700"/>
              <a:buNone/>
            </a:pPr>
            <a:r>
              <a:rPr lang="en-GB" sz="1800" dirty="0"/>
              <a:t>No seu </a:t>
            </a:r>
            <a:r>
              <a:rPr lang="en-GB" sz="1800" dirty="0" err="1"/>
              <a:t>primeiro</a:t>
            </a:r>
            <a:r>
              <a:rPr lang="en-GB" sz="1800" dirty="0"/>
              <a:t> </a:t>
            </a:r>
            <a:r>
              <a:rPr lang="en-GB" sz="1800" dirty="0" err="1"/>
              <a:t>dia</a:t>
            </a:r>
            <a:r>
              <a:rPr lang="en-GB" sz="1800" dirty="0"/>
              <a:t> lá, </a:t>
            </a:r>
            <a:r>
              <a:rPr lang="en-GB" sz="1800" dirty="0" err="1"/>
              <a:t>ela</a:t>
            </a:r>
            <a:r>
              <a:rPr lang="en-GB" sz="1800" dirty="0"/>
              <a:t> </a:t>
            </a:r>
            <a:r>
              <a:rPr lang="en-GB" sz="1800" dirty="0" err="1"/>
              <a:t>vê</a:t>
            </a:r>
            <a:r>
              <a:rPr lang="en-GB" sz="1800" dirty="0"/>
              <a:t> a equipe do hospital </a:t>
            </a:r>
            <a:r>
              <a:rPr lang="en-GB" sz="1800" dirty="0" err="1"/>
              <a:t>colocando</a:t>
            </a:r>
            <a:r>
              <a:rPr lang="en-GB" sz="1800" dirty="0"/>
              <a:t> um </a:t>
            </a:r>
            <a:r>
              <a:rPr lang="en-GB" sz="1800" dirty="0" err="1"/>
              <a:t>homem</a:t>
            </a:r>
            <a:r>
              <a:rPr lang="en-GB" sz="1800" dirty="0"/>
              <a:t> em </a:t>
            </a:r>
            <a:r>
              <a:rPr lang="en-GB" sz="1800" dirty="0" err="1"/>
              <a:t>contenção</a:t>
            </a:r>
            <a:r>
              <a:rPr lang="en-GB" sz="1800" dirty="0"/>
              <a:t> e </a:t>
            </a:r>
            <a:r>
              <a:rPr lang="en-GB" sz="1800" dirty="0" err="1"/>
              <a:t>aplicando-lhe</a:t>
            </a:r>
            <a:r>
              <a:rPr lang="en-GB" sz="1800" dirty="0"/>
              <a:t> uma </a:t>
            </a:r>
            <a:r>
              <a:rPr lang="en-GB" sz="1800" dirty="0" err="1"/>
              <a:t>injeção</a:t>
            </a:r>
            <a:r>
              <a:rPr lang="en-GB" sz="1800" dirty="0"/>
              <a:t>. Dizem-</a:t>
            </a:r>
            <a:r>
              <a:rPr lang="en-GB" sz="1800" dirty="0" err="1"/>
              <a:t>lhe</a:t>
            </a:r>
            <a:r>
              <a:rPr lang="en-GB" sz="1800" dirty="0"/>
              <a:t> que </a:t>
            </a:r>
            <a:r>
              <a:rPr lang="en-GB" sz="1800" dirty="0" err="1"/>
              <a:t>isso</a:t>
            </a:r>
            <a:r>
              <a:rPr lang="en-GB" sz="1800" dirty="0"/>
              <a:t> é </a:t>
            </a:r>
            <a:r>
              <a:rPr lang="en-GB" sz="1800" dirty="0" err="1"/>
              <a:t>porque</a:t>
            </a:r>
            <a:r>
              <a:rPr lang="en-GB" sz="1800" dirty="0"/>
              <a:t> o </a:t>
            </a:r>
            <a:r>
              <a:rPr lang="en-GB" sz="1800" dirty="0" err="1"/>
              <a:t>homem</a:t>
            </a:r>
            <a:r>
              <a:rPr lang="en-GB" sz="1800" dirty="0"/>
              <a:t> se </a:t>
            </a:r>
            <a:r>
              <a:rPr lang="en-GB" sz="1800" dirty="0" err="1"/>
              <a:t>recusou</a:t>
            </a:r>
            <a:r>
              <a:rPr lang="en-GB" sz="1800" dirty="0"/>
              <a:t> a </a:t>
            </a:r>
            <a:r>
              <a:rPr lang="en-GB" sz="1800" dirty="0" err="1"/>
              <a:t>tomar</a:t>
            </a:r>
            <a:r>
              <a:rPr lang="en-GB" sz="1800" dirty="0"/>
              <a:t> a </a:t>
            </a:r>
            <a:r>
              <a:rPr lang="en-GB" sz="1800" dirty="0" err="1"/>
              <a:t>medicação</a:t>
            </a:r>
            <a:r>
              <a:rPr lang="en-GB" sz="1800" dirty="0"/>
              <a:t>. Ela </a:t>
            </a:r>
            <a:r>
              <a:rPr lang="en-GB" sz="1800" dirty="0" err="1"/>
              <a:t>fica</a:t>
            </a:r>
            <a:r>
              <a:rPr lang="en-GB" sz="1800" dirty="0"/>
              <a:t> </a:t>
            </a:r>
            <a:r>
              <a:rPr lang="en-GB" sz="1800" dirty="0" err="1"/>
              <a:t>assustada</a:t>
            </a:r>
            <a:r>
              <a:rPr lang="en-GB" sz="1800" dirty="0"/>
              <a:t> e </a:t>
            </a:r>
            <a:r>
              <a:rPr lang="en-GB" sz="1800" dirty="0" err="1"/>
              <a:t>concorda</a:t>
            </a:r>
            <a:r>
              <a:rPr lang="en-GB" sz="1800" dirty="0"/>
              <a:t> em </a:t>
            </a:r>
            <a:r>
              <a:rPr lang="en-GB" sz="1800" dirty="0" err="1"/>
              <a:t>tomar</a:t>
            </a:r>
            <a:r>
              <a:rPr lang="en-GB" sz="1800" dirty="0"/>
              <a:t> a </a:t>
            </a:r>
            <a:r>
              <a:rPr lang="en-GB" sz="1800" dirty="0" err="1"/>
              <a:t>medicação</a:t>
            </a:r>
            <a:r>
              <a:rPr lang="en-GB" sz="1800" dirty="0"/>
              <a:t>, que a </a:t>
            </a:r>
            <a:r>
              <a:rPr lang="en-GB" sz="1800" dirty="0" err="1"/>
              <a:t>faz</a:t>
            </a:r>
            <a:r>
              <a:rPr lang="en-GB" sz="1800" dirty="0"/>
              <a:t> sentir-se mal e </a:t>
            </a:r>
            <a:r>
              <a:rPr lang="en-GB" sz="1800" dirty="0" err="1"/>
              <a:t>desconectada</a:t>
            </a:r>
            <a:r>
              <a:rPr lang="en-GB" sz="1800" dirty="0"/>
              <a:t> de suas emoções. Ela </a:t>
            </a:r>
            <a:r>
              <a:rPr lang="en-GB" sz="1800" dirty="0" err="1"/>
              <a:t>explica</a:t>
            </a:r>
            <a:r>
              <a:rPr lang="en-GB" sz="1800" dirty="0"/>
              <a:t> </a:t>
            </a:r>
            <a:r>
              <a:rPr lang="en-GB" sz="1800" dirty="0" err="1"/>
              <a:t>isso</a:t>
            </a:r>
            <a:r>
              <a:rPr lang="en-GB" sz="1800" dirty="0"/>
              <a:t> ao </a:t>
            </a:r>
            <a:r>
              <a:rPr lang="en-GB" sz="1800" dirty="0" err="1"/>
              <a:t>médico</a:t>
            </a:r>
            <a:r>
              <a:rPr lang="en-GB" sz="1800" dirty="0"/>
              <a:t>, mas a </a:t>
            </a:r>
            <a:r>
              <a:rPr lang="en-GB" sz="1800" dirty="0" err="1"/>
              <a:t>única</a:t>
            </a:r>
            <a:r>
              <a:rPr lang="en-GB" sz="1800" dirty="0"/>
              <a:t> </a:t>
            </a:r>
            <a:r>
              <a:rPr lang="en-GB" sz="1800" dirty="0" err="1"/>
              <a:t>proposta</a:t>
            </a:r>
            <a:r>
              <a:rPr lang="en-GB" sz="1800" dirty="0"/>
              <a:t> do </a:t>
            </a:r>
            <a:r>
              <a:rPr lang="en-GB" sz="1800" dirty="0" err="1"/>
              <a:t>médico</a:t>
            </a:r>
            <a:r>
              <a:rPr lang="en-GB" sz="1800" dirty="0"/>
              <a:t> é </a:t>
            </a:r>
            <a:r>
              <a:rPr lang="en-GB" sz="1800" dirty="0" err="1"/>
              <a:t>aumentar</a:t>
            </a:r>
            <a:r>
              <a:rPr lang="en-GB" sz="1800" dirty="0"/>
              <a:t> a </a:t>
            </a:r>
            <a:r>
              <a:rPr lang="en-GB" sz="1800" dirty="0" err="1"/>
              <a:t>dosagem</a:t>
            </a:r>
            <a:r>
              <a:rPr lang="en-GB" sz="1800" dirty="0"/>
              <a:t>. Ela </a:t>
            </a:r>
            <a:r>
              <a:rPr lang="en-GB" sz="1800" dirty="0" err="1"/>
              <a:t>não</a:t>
            </a:r>
            <a:r>
              <a:rPr lang="en-GB" sz="1800" dirty="0"/>
              <a:t> sabe o que fazer. Ela </a:t>
            </a:r>
            <a:r>
              <a:rPr lang="en-GB" sz="1800" dirty="0" err="1"/>
              <a:t>quer</a:t>
            </a:r>
            <a:r>
              <a:rPr lang="en-GB" sz="1800" dirty="0"/>
              <a:t> </a:t>
            </a:r>
            <a:r>
              <a:rPr lang="en-GB" sz="1800" dirty="0" err="1"/>
              <a:t>sair</a:t>
            </a:r>
            <a:r>
              <a:rPr lang="en-GB" sz="1800" dirty="0"/>
              <a:t> e </a:t>
            </a:r>
            <a:r>
              <a:rPr lang="en-GB" sz="1800" dirty="0" err="1"/>
              <a:t>parar</a:t>
            </a:r>
            <a:r>
              <a:rPr lang="en-GB" sz="1800" dirty="0"/>
              <a:t> de </a:t>
            </a:r>
            <a:r>
              <a:rPr lang="en-GB" sz="1800" dirty="0" err="1"/>
              <a:t>tomar</a:t>
            </a:r>
            <a:r>
              <a:rPr lang="en-GB" sz="1800" dirty="0"/>
              <a:t> o </a:t>
            </a:r>
            <a:r>
              <a:rPr lang="en-GB" sz="1800" dirty="0" err="1"/>
              <a:t>medicamento</a:t>
            </a:r>
            <a:r>
              <a:rPr lang="en-GB" sz="1800" dirty="0"/>
              <a:t>, mas a </a:t>
            </a:r>
            <a:r>
              <a:rPr lang="en-GB" sz="1800" dirty="0" err="1"/>
              <a:t>falta</a:t>
            </a:r>
            <a:r>
              <a:rPr lang="en-GB" sz="1800" dirty="0"/>
              <a:t> de </a:t>
            </a:r>
            <a:r>
              <a:rPr lang="en-GB" sz="1800" dirty="0" err="1"/>
              <a:t>contato</a:t>
            </a:r>
            <a:r>
              <a:rPr lang="en-GB" sz="1800" dirty="0"/>
              <a:t> com a </a:t>
            </a:r>
            <a:r>
              <a:rPr lang="en-GB" sz="1800" dirty="0" err="1"/>
              <a:t>família</a:t>
            </a:r>
            <a:r>
              <a:rPr lang="en-GB" sz="1800" dirty="0"/>
              <a:t> e </a:t>
            </a:r>
            <a:r>
              <a:rPr lang="en-GB" sz="1800" dirty="0" err="1"/>
              <a:t>os</a:t>
            </a:r>
            <a:r>
              <a:rPr lang="en-GB" sz="1800" dirty="0"/>
              <a:t> amigos a </a:t>
            </a:r>
            <a:r>
              <a:rPr lang="en-GB" sz="1800" dirty="0" err="1"/>
              <a:t>deixou</a:t>
            </a:r>
            <a:r>
              <a:rPr lang="en-GB" sz="1800" dirty="0"/>
              <a:t> </a:t>
            </a:r>
            <a:r>
              <a:rPr lang="en-GB" sz="1800" dirty="0" err="1"/>
              <a:t>isolada</a:t>
            </a:r>
            <a:r>
              <a:rPr lang="en-GB" sz="1800" dirty="0"/>
              <a:t>, </a:t>
            </a:r>
            <a:r>
              <a:rPr lang="en-GB" sz="1800" dirty="0" err="1"/>
              <a:t>sentindo</a:t>
            </a:r>
            <a:r>
              <a:rPr lang="en-GB" sz="1800" dirty="0"/>
              <a:t>-se </a:t>
            </a:r>
            <a:r>
              <a:rPr lang="en-GB" sz="1800" dirty="0" err="1"/>
              <a:t>solitária</a:t>
            </a:r>
            <a:r>
              <a:rPr lang="en-GB" sz="1800" dirty="0"/>
              <a:t>, </a:t>
            </a:r>
            <a:r>
              <a:rPr lang="en-GB" sz="1800" dirty="0" err="1"/>
              <a:t>desanimada</a:t>
            </a:r>
            <a:r>
              <a:rPr lang="en-GB" sz="1800" dirty="0"/>
              <a:t> e </a:t>
            </a:r>
            <a:r>
              <a:rPr lang="en-GB" sz="1800" dirty="0" err="1"/>
              <a:t>impotente</a:t>
            </a:r>
            <a:r>
              <a:rPr lang="en-GB" sz="1800" dirty="0"/>
              <a:t> em </a:t>
            </a:r>
            <a:r>
              <a:rPr lang="en-GB" sz="1800" dirty="0" err="1"/>
              <a:t>relação</a:t>
            </a:r>
            <a:r>
              <a:rPr lang="en-GB" sz="1800" dirty="0"/>
              <a:t> à sua </a:t>
            </a:r>
            <a:r>
              <a:rPr lang="en-GB" sz="1800" dirty="0" err="1"/>
              <a:t>situação</a:t>
            </a:r>
            <a:r>
              <a:rPr lang="en-GB" sz="1800" dirty="0"/>
              <a:t>.</a:t>
            </a:r>
            <a:endParaRPr sz="1800" dirty="0"/>
          </a:p>
        </p:txBody>
      </p:sp>
      <p:sp>
        <p:nvSpPr>
          <p:cNvPr id="989" name="Google Shape;989;p117"/>
          <p:cNvSpPr txBox="1">
            <a:spLocks noGrp="1"/>
          </p:cNvSpPr>
          <p:nvPr>
            <p:ph type="body" idx="2"/>
          </p:nvPr>
        </p:nvSpPr>
        <p:spPr>
          <a:xfrm>
            <a:off x="507207" y="1087293"/>
            <a:ext cx="11174400" cy="360000"/>
          </a:xfrm>
          <a:prstGeom prst="rect">
            <a:avLst/>
          </a:prstGeom>
          <a:noFill/>
          <a:ln>
            <a:noFill/>
          </a:ln>
        </p:spPr>
        <p:txBody>
          <a:bodyPr spcFirstLastPara="1" wrap="square" lIns="0" tIns="0" rIns="0" bIns="0" anchor="b" anchorCtr="0">
            <a:noAutofit/>
          </a:bodyPr>
          <a:lstStyle/>
          <a:p>
            <a:pPr marL="285750" lvl="0" indent="-285750" algn="l" rtl="0">
              <a:lnSpc>
                <a:spcPct val="150000"/>
              </a:lnSpc>
              <a:spcBef>
                <a:spcPts val="0"/>
              </a:spcBef>
              <a:spcAft>
                <a:spcPts val="0"/>
              </a:spcAft>
              <a:buSzPts val="2200"/>
              <a:buNone/>
            </a:pPr>
            <a:r>
              <a:rPr lang="en-GB" dirty="0" err="1"/>
              <a:t>Opção</a:t>
            </a:r>
            <a:r>
              <a:rPr lang="en-GB" dirty="0"/>
              <a:t> 2: </a:t>
            </a:r>
            <a:r>
              <a:rPr lang="en-GB" dirty="0" err="1"/>
              <a:t>Três</a:t>
            </a:r>
            <a:r>
              <a:rPr lang="en-GB" dirty="0"/>
              <a:t> </a:t>
            </a:r>
            <a:r>
              <a:rPr lang="en-GB" dirty="0" err="1"/>
              <a:t>cenários</a:t>
            </a:r>
            <a:r>
              <a:rPr lang="en-GB" dirty="0"/>
              <a:t> </a:t>
            </a:r>
            <a:r>
              <a:rPr lang="en-GB" dirty="0" err="1"/>
              <a:t>curtos</a:t>
            </a:r>
            <a:r>
              <a:rPr lang="en-GB" dirty="0"/>
              <a:t> (a: A </a:t>
            </a:r>
            <a:r>
              <a:rPr lang="en-GB" dirty="0" err="1"/>
              <a:t>história</a:t>
            </a:r>
            <a:r>
              <a:rPr lang="en-GB" dirty="0"/>
              <a:t> de Miriam)</a:t>
            </a:r>
            <a:endParaRP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12"/>
          <p:cNvSpPr txBox="1">
            <a:spLocks noGrp="1"/>
          </p:cNvSpPr>
          <p:nvPr>
            <p:ph type="sldNum" idx="4294967295"/>
          </p:nvPr>
        </p:nvSpPr>
        <p:spPr>
          <a:xfrm>
            <a:off x="10034587" y="6623100"/>
            <a:ext cx="1648619" cy="2160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GB"/>
              <a:t>12</a:t>
            </a:fld>
            <a:endParaRPr/>
          </a:p>
        </p:txBody>
      </p:sp>
      <p:sp>
        <p:nvSpPr>
          <p:cNvPr id="169" name="Google Shape;169;p12"/>
          <p:cNvSpPr txBox="1">
            <a:spLocks noGrp="1"/>
          </p:cNvSpPr>
          <p:nvPr>
            <p:ph type="body" idx="2"/>
          </p:nvPr>
        </p:nvSpPr>
        <p:spPr>
          <a:xfrm>
            <a:off x="507195" y="1511188"/>
            <a:ext cx="11174412" cy="2685255"/>
          </a:xfrm>
          <a:prstGeom prst="rect">
            <a:avLst/>
          </a:prstGeom>
          <a:noFill/>
          <a:ln>
            <a:noFill/>
          </a:ln>
        </p:spPr>
        <p:txBody>
          <a:bodyPr spcFirstLastPara="1" wrap="square" lIns="91425" tIns="45700" rIns="91425" bIns="45700" anchor="t" anchorCtr="0">
            <a:noAutofit/>
          </a:bodyPr>
          <a:lstStyle/>
          <a:p>
            <a:pPr marL="285750" lvl="0" indent="-285750" algn="just" rtl="0">
              <a:lnSpc>
                <a:spcPct val="100000"/>
              </a:lnSpc>
              <a:spcBef>
                <a:spcPts val="0"/>
              </a:spcBef>
              <a:spcAft>
                <a:spcPts val="0"/>
              </a:spcAft>
              <a:buSzPts val="2200"/>
              <a:buChar char="•"/>
            </a:pPr>
            <a:r>
              <a:rPr lang="en-GB" sz="2000" dirty="0"/>
              <a:t>Anastácia mora na </a:t>
            </a:r>
            <a:r>
              <a:rPr lang="en-GB" sz="2000" dirty="0" err="1"/>
              <a:t>área</a:t>
            </a:r>
            <a:r>
              <a:rPr lang="en-GB" sz="2000" dirty="0"/>
              <a:t> </a:t>
            </a:r>
            <a:r>
              <a:rPr lang="en-GB" sz="2000" dirty="0" err="1"/>
              <a:t>mais</a:t>
            </a:r>
            <a:r>
              <a:rPr lang="en-GB" sz="2000" dirty="0"/>
              <a:t> </a:t>
            </a:r>
            <a:r>
              <a:rPr lang="en-GB" sz="2000" dirty="0" err="1"/>
              <a:t>pobre</a:t>
            </a:r>
            <a:r>
              <a:rPr lang="en-GB" sz="2000" dirty="0"/>
              <a:t> de uma </a:t>
            </a:r>
            <a:r>
              <a:rPr lang="en-GB" sz="2000" dirty="0" err="1"/>
              <a:t>grande</a:t>
            </a:r>
            <a:r>
              <a:rPr lang="en-GB" sz="2000" dirty="0"/>
              <a:t> </a:t>
            </a:r>
            <a:r>
              <a:rPr lang="en-GB" sz="2000" dirty="0" err="1"/>
              <a:t>cidade</a:t>
            </a:r>
            <a:r>
              <a:rPr lang="en-GB" sz="2000" dirty="0"/>
              <a:t> </a:t>
            </a:r>
            <a:r>
              <a:rPr lang="en-GB" sz="2000" dirty="0" err="1"/>
              <a:t>urbana</a:t>
            </a:r>
            <a:r>
              <a:rPr lang="en-GB" sz="2000" dirty="0"/>
              <a:t>. Ela está </a:t>
            </a:r>
            <a:r>
              <a:rPr lang="en-GB" sz="2000" dirty="0" err="1"/>
              <a:t>sofrendo</a:t>
            </a:r>
            <a:r>
              <a:rPr lang="en-GB" sz="2000" dirty="0"/>
              <a:t> de </a:t>
            </a:r>
            <a:r>
              <a:rPr lang="en-GB" sz="2000" dirty="0" err="1"/>
              <a:t>dores</a:t>
            </a:r>
            <a:r>
              <a:rPr lang="en-GB" sz="2000" dirty="0"/>
              <a:t> no </a:t>
            </a:r>
            <a:r>
              <a:rPr lang="en-GB" sz="2000" dirty="0" err="1"/>
              <a:t>estômago</a:t>
            </a:r>
            <a:r>
              <a:rPr lang="en-GB" sz="2000" dirty="0"/>
              <a:t> há </a:t>
            </a:r>
            <a:r>
              <a:rPr lang="en-GB" sz="2000" dirty="0" err="1"/>
              <a:t>algumas</a:t>
            </a:r>
            <a:r>
              <a:rPr lang="en-GB" sz="2000" dirty="0"/>
              <a:t> </a:t>
            </a:r>
            <a:r>
              <a:rPr lang="en-GB" sz="2000" dirty="0" err="1"/>
              <a:t>semanas</a:t>
            </a:r>
            <a:r>
              <a:rPr lang="en-GB" sz="2000" dirty="0"/>
              <a:t>. Como </a:t>
            </a:r>
            <a:r>
              <a:rPr lang="en-GB" sz="2000" dirty="0" err="1"/>
              <a:t>não</a:t>
            </a:r>
            <a:r>
              <a:rPr lang="en-GB" sz="2000" dirty="0"/>
              <a:t> tem </a:t>
            </a:r>
            <a:r>
              <a:rPr lang="en-GB" sz="2000" dirty="0" err="1"/>
              <a:t>dinheiro</a:t>
            </a:r>
            <a:r>
              <a:rPr lang="en-GB" sz="2000" dirty="0"/>
              <a:t> </a:t>
            </a:r>
            <a:r>
              <a:rPr lang="en-GB" sz="2000" dirty="0" err="1"/>
              <a:t>suficiente</a:t>
            </a:r>
            <a:r>
              <a:rPr lang="en-GB" sz="2000" dirty="0"/>
              <a:t> para </a:t>
            </a:r>
            <a:r>
              <a:rPr lang="en-GB" sz="2000" dirty="0" err="1"/>
              <a:t>pagar</a:t>
            </a:r>
            <a:r>
              <a:rPr lang="en-GB" sz="2000" dirty="0"/>
              <a:t> um </a:t>
            </a:r>
            <a:r>
              <a:rPr lang="en-GB" sz="2000" dirty="0" err="1"/>
              <a:t>médico</a:t>
            </a:r>
            <a:r>
              <a:rPr lang="en-GB" sz="2000" dirty="0"/>
              <a:t> particular, </a:t>
            </a:r>
            <a:r>
              <a:rPr lang="en-GB" sz="2000" dirty="0" err="1"/>
              <a:t>ela</a:t>
            </a:r>
            <a:r>
              <a:rPr lang="en-GB" sz="2000" dirty="0"/>
              <a:t> precisa </a:t>
            </a:r>
            <a:r>
              <a:rPr lang="en-GB" sz="2000" dirty="0" err="1"/>
              <a:t>recorrer</a:t>
            </a:r>
            <a:r>
              <a:rPr lang="en-GB" sz="2000" dirty="0"/>
              <a:t> ao pronto-</a:t>
            </a:r>
            <a:r>
              <a:rPr lang="en-GB" sz="2000" dirty="0" err="1"/>
              <a:t>socorro</a:t>
            </a:r>
            <a:r>
              <a:rPr lang="en-GB" sz="2000" dirty="0"/>
              <a:t> de um hospital </a:t>
            </a:r>
            <a:r>
              <a:rPr lang="en-GB" sz="2000" dirty="0" err="1"/>
              <a:t>geral</a:t>
            </a:r>
            <a:r>
              <a:rPr lang="en-GB" sz="2000" dirty="0"/>
              <a:t>. A equipe de </a:t>
            </a:r>
            <a:r>
              <a:rPr lang="en-GB" sz="2000" dirty="0" err="1"/>
              <a:t>emergência</a:t>
            </a:r>
            <a:r>
              <a:rPr lang="en-GB" sz="2000" dirty="0"/>
              <a:t> </a:t>
            </a:r>
            <a:r>
              <a:rPr lang="en-GB" sz="2000" dirty="0" err="1"/>
              <a:t>já</a:t>
            </a:r>
            <a:r>
              <a:rPr lang="en-GB" sz="2000" dirty="0"/>
              <a:t> a </a:t>
            </a:r>
            <a:r>
              <a:rPr lang="en-GB" sz="2000" dirty="0" err="1"/>
              <a:t>conhece</a:t>
            </a:r>
            <a:r>
              <a:rPr lang="en-GB" sz="2000" dirty="0"/>
              <a:t>, pois </a:t>
            </a:r>
            <a:r>
              <a:rPr lang="en-GB" sz="2000" dirty="0" err="1"/>
              <a:t>ela</a:t>
            </a:r>
            <a:r>
              <a:rPr lang="en-GB" sz="2000" dirty="0"/>
              <a:t> </a:t>
            </a:r>
            <a:r>
              <a:rPr lang="en-GB" sz="2000" dirty="0" err="1"/>
              <a:t>havia</a:t>
            </a:r>
            <a:r>
              <a:rPr lang="en-GB" sz="2000" dirty="0"/>
              <a:t> </a:t>
            </a:r>
            <a:r>
              <a:rPr lang="en-GB" sz="2000" dirty="0" err="1"/>
              <a:t>sido</a:t>
            </a:r>
            <a:r>
              <a:rPr lang="en-GB" sz="2000" dirty="0"/>
              <a:t> </a:t>
            </a:r>
            <a:r>
              <a:rPr lang="en-GB" sz="2000" dirty="0" err="1"/>
              <a:t>levada</a:t>
            </a:r>
            <a:r>
              <a:rPr lang="en-GB" sz="2000" dirty="0"/>
              <a:t> pela </a:t>
            </a:r>
            <a:r>
              <a:rPr lang="en-GB" sz="2000" dirty="0" err="1"/>
              <a:t>polícia</a:t>
            </a:r>
            <a:r>
              <a:rPr lang="en-GB" sz="2000" dirty="0"/>
              <a:t> </a:t>
            </a:r>
            <a:r>
              <a:rPr lang="en-GB" sz="2000" dirty="0" err="1"/>
              <a:t>anteriormente</a:t>
            </a:r>
            <a:r>
              <a:rPr lang="en-GB" sz="2000" dirty="0"/>
              <a:t> por </a:t>
            </a:r>
            <a:r>
              <a:rPr lang="en-GB" sz="2000" dirty="0" err="1"/>
              <a:t>questões</a:t>
            </a:r>
            <a:r>
              <a:rPr lang="en-GB" sz="2000" dirty="0"/>
              <a:t> de saúde mental. Quando </a:t>
            </a:r>
            <a:r>
              <a:rPr lang="en-GB" sz="2000" dirty="0" err="1"/>
              <a:t>ela</a:t>
            </a:r>
            <a:r>
              <a:rPr lang="en-GB" sz="2000" dirty="0"/>
              <a:t> reclama com </a:t>
            </a:r>
            <a:r>
              <a:rPr lang="en-GB" sz="2000" dirty="0" err="1"/>
              <a:t>os</a:t>
            </a:r>
            <a:r>
              <a:rPr lang="en-GB" sz="2000" dirty="0"/>
              <a:t> </a:t>
            </a:r>
            <a:r>
              <a:rPr lang="en-GB" sz="2000" dirty="0" err="1"/>
              <a:t>funcionários</a:t>
            </a:r>
            <a:r>
              <a:rPr lang="en-GB" sz="2000" dirty="0"/>
              <a:t> das </a:t>
            </a:r>
            <a:r>
              <a:rPr lang="en-GB" sz="2000" dirty="0" err="1"/>
              <a:t>dores</a:t>
            </a:r>
            <a:r>
              <a:rPr lang="en-GB" sz="2000" dirty="0"/>
              <a:t> no </a:t>
            </a:r>
            <a:r>
              <a:rPr lang="en-GB" sz="2000" dirty="0" err="1"/>
              <a:t>estômago</a:t>
            </a:r>
            <a:r>
              <a:rPr lang="en-GB" sz="2000" dirty="0"/>
              <a:t>, </a:t>
            </a:r>
            <a:r>
              <a:rPr lang="en-GB" sz="2000" dirty="0" err="1"/>
              <a:t>eles</a:t>
            </a:r>
            <a:r>
              <a:rPr lang="en-GB" sz="2000" dirty="0"/>
              <a:t> </a:t>
            </a:r>
            <a:r>
              <a:rPr lang="en-GB" sz="2000" dirty="0" err="1"/>
              <a:t>dizem</a:t>
            </a:r>
            <a:r>
              <a:rPr lang="en-GB" sz="2000" dirty="0"/>
              <a:t> que </a:t>
            </a:r>
            <a:r>
              <a:rPr lang="en-GB" sz="2000" dirty="0" err="1"/>
              <a:t>ela</a:t>
            </a:r>
            <a:r>
              <a:rPr lang="en-GB" sz="2000" dirty="0"/>
              <a:t> está </a:t>
            </a:r>
            <a:r>
              <a:rPr lang="en-GB" sz="2000" dirty="0" err="1"/>
              <a:t>imaginando</a:t>
            </a:r>
            <a:r>
              <a:rPr lang="en-GB" sz="2000" dirty="0"/>
              <a:t> e a </a:t>
            </a:r>
            <a:r>
              <a:rPr lang="en-GB" sz="2000" dirty="0" err="1"/>
              <a:t>mandam</a:t>
            </a:r>
            <a:r>
              <a:rPr lang="en-GB" sz="2000" dirty="0"/>
              <a:t> </a:t>
            </a:r>
            <a:r>
              <a:rPr lang="en-GB" sz="2000" dirty="0" err="1"/>
              <a:t>embora</a:t>
            </a:r>
            <a:r>
              <a:rPr lang="en-GB" sz="2000" dirty="0"/>
              <a:t>. </a:t>
            </a:r>
            <a:r>
              <a:rPr lang="en-GB" sz="2000" dirty="0" err="1"/>
              <a:t>Dois</a:t>
            </a:r>
            <a:r>
              <a:rPr lang="en-GB" sz="2000" dirty="0"/>
              <a:t> dias </a:t>
            </a:r>
            <a:r>
              <a:rPr lang="en-GB" sz="2000" dirty="0" err="1"/>
              <a:t>depois</a:t>
            </a:r>
            <a:r>
              <a:rPr lang="en-GB" sz="2000" dirty="0"/>
              <a:t>, </a:t>
            </a:r>
            <a:r>
              <a:rPr lang="en-GB" sz="2000" dirty="0" err="1"/>
              <a:t>ela</a:t>
            </a:r>
            <a:r>
              <a:rPr lang="en-GB" sz="2000" dirty="0"/>
              <a:t> precisa ser </a:t>
            </a:r>
            <a:r>
              <a:rPr lang="en-GB" sz="2000" dirty="0" err="1"/>
              <a:t>levada</a:t>
            </a:r>
            <a:r>
              <a:rPr lang="en-GB" sz="2000" dirty="0"/>
              <a:t> de volta de </a:t>
            </a:r>
            <a:r>
              <a:rPr lang="en-GB" sz="2000" dirty="0" err="1"/>
              <a:t>ambulância</a:t>
            </a:r>
            <a:r>
              <a:rPr lang="en-GB" sz="2000" dirty="0"/>
              <a:t> e é </a:t>
            </a:r>
            <a:r>
              <a:rPr lang="en-GB" sz="2000" dirty="0" err="1"/>
              <a:t>diagnosticada</a:t>
            </a:r>
            <a:r>
              <a:rPr lang="en-GB" sz="2000" dirty="0"/>
              <a:t> com uma </a:t>
            </a:r>
            <a:r>
              <a:rPr lang="en-GB" sz="2000" dirty="0" err="1"/>
              <a:t>úlcera</a:t>
            </a:r>
            <a:r>
              <a:rPr lang="en-GB" sz="2000" dirty="0"/>
              <a:t> </a:t>
            </a:r>
            <a:r>
              <a:rPr lang="en-GB" sz="2000" dirty="0" err="1"/>
              <a:t>perfurada</a:t>
            </a:r>
            <a:r>
              <a:rPr lang="en-GB" sz="2000" dirty="0"/>
              <a:t>.</a:t>
            </a:r>
            <a:endParaRPr sz="2000" dirty="0"/>
          </a:p>
        </p:txBody>
      </p:sp>
      <p:sp>
        <p:nvSpPr>
          <p:cNvPr id="170" name="Google Shape;170;p12"/>
          <p:cNvSpPr txBox="1">
            <a:spLocks noGrp="1"/>
          </p:cNvSpPr>
          <p:nvPr>
            <p:ph type="title"/>
          </p:nvPr>
        </p:nvSpPr>
        <p:spPr>
          <a:xfrm>
            <a:off x="392905" y="506412"/>
            <a:ext cx="11459125" cy="432000"/>
          </a:xfrm>
          <a:prstGeom prst="rect">
            <a:avLst/>
          </a:prstGeom>
          <a:noFill/>
          <a:ln>
            <a:noFill/>
          </a:ln>
        </p:spPr>
        <p:txBody>
          <a:bodyPr spcFirstLastPara="1" wrap="square" lIns="91425" tIns="45700" rIns="91425" bIns="45700" anchor="t" anchorCtr="0">
            <a:noAutofit/>
          </a:bodyPr>
          <a:lstStyle/>
          <a:p>
            <a:pPr marL="0" lvl="0" indent="0" algn="ctr" rtl="0">
              <a:lnSpc>
                <a:spcPct val="110000"/>
              </a:lnSpc>
              <a:spcBef>
                <a:spcPts val="0"/>
              </a:spcBef>
              <a:spcAft>
                <a:spcPts val="0"/>
              </a:spcAft>
              <a:buClr>
                <a:schemeClr val="accent1"/>
              </a:buClr>
              <a:buSzPts val="3000"/>
              <a:buFont typeface="Century Gothic"/>
              <a:buNone/>
            </a:pPr>
            <a:r>
              <a:rPr lang="en-GB" dirty="0" err="1"/>
              <a:t>Apresentação</a:t>
            </a:r>
            <a:r>
              <a:rPr lang="en-GB" dirty="0"/>
              <a:t>: </a:t>
            </a:r>
            <a:r>
              <a:rPr lang="en-GB" dirty="0" err="1"/>
              <a:t>Definição</a:t>
            </a:r>
            <a:r>
              <a:rPr lang="en-GB" dirty="0"/>
              <a:t> de </a:t>
            </a:r>
            <a:r>
              <a:rPr lang="en-GB" dirty="0" err="1"/>
              <a:t>discriminação</a:t>
            </a:r>
            <a:r>
              <a:rPr lang="en-GB" dirty="0"/>
              <a:t> - 2</a:t>
            </a:r>
            <a:endParaRPr dirty="0"/>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Shape 994"/>
        <p:cNvGrpSpPr/>
        <p:nvPr/>
      </p:nvGrpSpPr>
      <p:grpSpPr>
        <a:xfrm>
          <a:off x="0" y="0"/>
          <a:ext cx="0" cy="0"/>
          <a:chOff x="0" y="0"/>
          <a:chExt cx="0" cy="0"/>
        </a:xfrm>
      </p:grpSpPr>
      <p:sp>
        <p:nvSpPr>
          <p:cNvPr id="995" name="Google Shape;995;p118"/>
          <p:cNvSpPr txBox="1">
            <a:spLocks noGrp="1"/>
          </p:cNvSpPr>
          <p:nvPr>
            <p:ph type="title"/>
          </p:nvPr>
        </p:nvSpPr>
        <p:spPr>
          <a:xfrm>
            <a:off x="389639" y="506412"/>
            <a:ext cx="11174400" cy="432000"/>
          </a:xfrm>
          <a:prstGeom prst="rect">
            <a:avLst/>
          </a:prstGeom>
          <a:noFill/>
          <a:ln>
            <a:noFill/>
          </a:ln>
        </p:spPr>
        <p:txBody>
          <a:bodyPr spcFirstLastPara="1" wrap="square" lIns="91425" tIns="45700" rIns="91425" bIns="45700" anchor="t" anchorCtr="0">
            <a:noAutofit/>
          </a:bodyPr>
          <a:lstStyle/>
          <a:p>
            <a:pPr marL="0" lvl="0" indent="0" algn="ctr" rtl="0">
              <a:lnSpc>
                <a:spcPct val="110000"/>
              </a:lnSpc>
              <a:spcBef>
                <a:spcPts val="0"/>
              </a:spcBef>
              <a:spcAft>
                <a:spcPts val="0"/>
              </a:spcAft>
              <a:buClr>
                <a:schemeClr val="accent1"/>
              </a:buClr>
              <a:buSzPts val="3000"/>
              <a:buFont typeface="Century Gothic"/>
              <a:buNone/>
            </a:pPr>
            <a:r>
              <a:rPr lang="en-GB" dirty="0"/>
              <a:t>Exercício 4.1: Diferentes </a:t>
            </a:r>
            <a:r>
              <a:rPr lang="en-GB" dirty="0" err="1"/>
              <a:t>cenários</a:t>
            </a:r>
            <a:endParaRPr dirty="0"/>
          </a:p>
        </p:txBody>
      </p:sp>
      <p:sp>
        <p:nvSpPr>
          <p:cNvPr id="996" name="Google Shape;996;p118"/>
          <p:cNvSpPr txBox="1">
            <a:spLocks noGrp="1"/>
          </p:cNvSpPr>
          <p:nvPr>
            <p:ph type="body" idx="1"/>
          </p:nvPr>
        </p:nvSpPr>
        <p:spPr>
          <a:xfrm>
            <a:off x="508002" y="2483710"/>
            <a:ext cx="11175995" cy="2149352"/>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600"/>
              </a:spcBef>
              <a:spcAft>
                <a:spcPts val="0"/>
              </a:spcAft>
              <a:buSzPts val="2200"/>
              <a:buNone/>
            </a:pPr>
            <a:r>
              <a:rPr lang="en-GB" sz="2000" dirty="0"/>
              <a:t>Clara é uma </a:t>
            </a:r>
            <a:r>
              <a:rPr lang="en-GB" sz="2000" dirty="0" err="1"/>
              <a:t>mulher</a:t>
            </a:r>
            <a:r>
              <a:rPr lang="en-GB" sz="2000" dirty="0"/>
              <a:t> de 35 </a:t>
            </a:r>
            <a:r>
              <a:rPr lang="en-GB" sz="2000" dirty="0" err="1"/>
              <a:t>anos</a:t>
            </a:r>
            <a:r>
              <a:rPr lang="en-GB" sz="2000" dirty="0"/>
              <a:t> com </a:t>
            </a:r>
            <a:r>
              <a:rPr lang="en-GB" sz="2000" dirty="0" err="1"/>
              <a:t>deficiência</a:t>
            </a:r>
            <a:r>
              <a:rPr lang="en-GB" sz="2000" dirty="0"/>
              <a:t> </a:t>
            </a:r>
            <a:r>
              <a:rPr lang="en-GB" sz="2000" dirty="0" err="1"/>
              <a:t>intelectual</a:t>
            </a:r>
            <a:r>
              <a:rPr lang="en-GB" sz="2000" dirty="0"/>
              <a:t>. Ela mora com sua </a:t>
            </a:r>
            <a:r>
              <a:rPr lang="en-GB" sz="2000" dirty="0" err="1"/>
              <a:t>família</a:t>
            </a:r>
            <a:r>
              <a:rPr lang="en-GB" sz="2000" dirty="0"/>
              <a:t>, e sua </a:t>
            </a:r>
            <a:r>
              <a:rPr lang="en-GB" sz="2000" dirty="0" err="1"/>
              <a:t>mãe</a:t>
            </a:r>
            <a:r>
              <a:rPr lang="en-GB" sz="2000" dirty="0"/>
              <a:t> é sua principal </a:t>
            </a:r>
            <a:r>
              <a:rPr lang="en-GB" sz="2000" dirty="0" err="1"/>
              <a:t>cuidadora</a:t>
            </a:r>
            <a:r>
              <a:rPr lang="en-GB" sz="2000" dirty="0"/>
              <a:t>. Ela tem </a:t>
            </a:r>
            <a:r>
              <a:rPr lang="en-GB" sz="2000" dirty="0" err="1"/>
              <a:t>muitos</a:t>
            </a:r>
            <a:r>
              <a:rPr lang="en-GB" sz="2000" dirty="0"/>
              <a:t> amigos na </a:t>
            </a:r>
            <a:r>
              <a:rPr lang="en-GB" sz="2000" dirty="0" err="1"/>
              <a:t>vizinhança</a:t>
            </a:r>
            <a:r>
              <a:rPr lang="en-GB" sz="2000" dirty="0"/>
              <a:t> e </a:t>
            </a:r>
            <a:r>
              <a:rPr lang="en-GB" sz="2000" dirty="0" err="1"/>
              <a:t>pode</a:t>
            </a:r>
            <a:r>
              <a:rPr lang="en-GB" sz="2000" dirty="0"/>
              <a:t> </a:t>
            </a:r>
            <a:r>
              <a:rPr lang="en-GB" sz="2000" dirty="0" err="1"/>
              <a:t>visitá-los</a:t>
            </a:r>
            <a:r>
              <a:rPr lang="en-GB" sz="2000" dirty="0"/>
              <a:t> </a:t>
            </a:r>
            <a:r>
              <a:rPr lang="en-GB" sz="2000" dirty="0" err="1"/>
              <a:t>quando</a:t>
            </a:r>
            <a:r>
              <a:rPr lang="en-GB" sz="2000" dirty="0"/>
              <a:t> </a:t>
            </a:r>
            <a:r>
              <a:rPr lang="en-GB" sz="2000" dirty="0" err="1"/>
              <a:t>quiser</a:t>
            </a:r>
            <a:r>
              <a:rPr lang="en-GB" sz="2000" dirty="0"/>
              <a:t>. Clara </a:t>
            </a:r>
            <a:r>
              <a:rPr lang="en-GB" sz="2000" dirty="0" err="1"/>
              <a:t>trabalha</a:t>
            </a:r>
            <a:r>
              <a:rPr lang="en-GB" sz="2000" dirty="0"/>
              <a:t> em um </a:t>
            </a:r>
            <a:r>
              <a:rPr lang="en-GB" sz="2000" dirty="0" err="1"/>
              <a:t>restaurante</a:t>
            </a:r>
            <a:r>
              <a:rPr lang="en-GB" sz="2000" dirty="0"/>
              <a:t> local e </a:t>
            </a:r>
            <a:r>
              <a:rPr lang="en-GB" sz="2000" dirty="0" err="1"/>
              <a:t>gosta</a:t>
            </a:r>
            <a:r>
              <a:rPr lang="en-GB" sz="2000" dirty="0"/>
              <a:t> de conhecer </a:t>
            </a:r>
            <a:r>
              <a:rPr lang="en-GB" sz="2000" dirty="0" err="1"/>
              <a:t>novos</a:t>
            </a:r>
            <a:r>
              <a:rPr lang="en-GB" sz="2000" dirty="0"/>
              <a:t> </a:t>
            </a:r>
            <a:r>
              <a:rPr lang="en-GB" sz="2000" dirty="0" err="1"/>
              <a:t>clientes</a:t>
            </a:r>
            <a:r>
              <a:rPr lang="en-GB" sz="2000" dirty="0"/>
              <a:t> e </a:t>
            </a:r>
            <a:r>
              <a:rPr lang="en-GB" sz="2000" dirty="0" err="1"/>
              <a:t>vê-los</a:t>
            </a:r>
            <a:r>
              <a:rPr lang="en-GB" sz="2000" dirty="0"/>
              <a:t> </a:t>
            </a:r>
            <a:r>
              <a:rPr lang="en-GB" sz="2000" dirty="0" err="1"/>
              <a:t>sair</a:t>
            </a:r>
            <a:r>
              <a:rPr lang="en-GB" sz="2000" dirty="0"/>
              <a:t> </a:t>
            </a:r>
            <a:r>
              <a:rPr lang="en-GB" sz="2000" dirty="0" err="1"/>
              <a:t>felizes</a:t>
            </a:r>
            <a:r>
              <a:rPr lang="en-GB" sz="2000" dirty="0"/>
              <a:t> </a:t>
            </a:r>
            <a:r>
              <a:rPr lang="en-GB" sz="2000" dirty="0" err="1"/>
              <a:t>após</a:t>
            </a:r>
            <a:r>
              <a:rPr lang="en-GB" sz="2000" dirty="0"/>
              <a:t> uma boa </a:t>
            </a:r>
            <a:r>
              <a:rPr lang="en-GB" sz="2000" dirty="0" err="1"/>
              <a:t>refeição</a:t>
            </a:r>
            <a:r>
              <a:rPr lang="en-GB" sz="2000" dirty="0"/>
              <a:t>. </a:t>
            </a:r>
            <a:endParaRPr sz="2000" dirty="0"/>
          </a:p>
          <a:p>
            <a:pPr marL="0" lvl="0" indent="0" algn="just" rtl="0">
              <a:lnSpc>
                <a:spcPct val="100000"/>
              </a:lnSpc>
              <a:spcBef>
                <a:spcPts val="600"/>
              </a:spcBef>
              <a:spcAft>
                <a:spcPts val="0"/>
              </a:spcAft>
              <a:buSzPts val="2200"/>
              <a:buNone/>
            </a:pPr>
            <a:r>
              <a:rPr lang="en-GB" sz="2000" dirty="0"/>
              <a:t>Em seu tempo livre, Clara </a:t>
            </a:r>
            <a:r>
              <a:rPr lang="en-GB" sz="2000" dirty="0" err="1"/>
              <a:t>joga</a:t>
            </a:r>
            <a:r>
              <a:rPr lang="en-GB" sz="2000" dirty="0"/>
              <a:t> badminton em um </a:t>
            </a:r>
            <a:r>
              <a:rPr lang="en-GB" sz="2000" dirty="0" err="1"/>
              <a:t>clube</a:t>
            </a:r>
            <a:r>
              <a:rPr lang="en-GB" sz="2000" dirty="0"/>
              <a:t> </a:t>
            </a:r>
            <a:r>
              <a:rPr lang="en-GB" sz="2000" dirty="0" err="1"/>
              <a:t>esportivo</a:t>
            </a:r>
            <a:r>
              <a:rPr lang="en-GB" sz="2000" dirty="0"/>
              <a:t> local. Ela </a:t>
            </a:r>
            <a:r>
              <a:rPr lang="en-GB" sz="2000" dirty="0" err="1"/>
              <a:t>também</a:t>
            </a:r>
            <a:r>
              <a:rPr lang="en-GB" sz="2000" dirty="0"/>
              <a:t> é </a:t>
            </a:r>
            <a:r>
              <a:rPr lang="en-GB" sz="2000" dirty="0" err="1"/>
              <a:t>membro</a:t>
            </a:r>
            <a:r>
              <a:rPr lang="en-GB" sz="2000" dirty="0"/>
              <a:t> de um </a:t>
            </a:r>
            <a:r>
              <a:rPr lang="en-GB" sz="2000" dirty="0" err="1"/>
              <a:t>grupo</a:t>
            </a:r>
            <a:r>
              <a:rPr lang="en-GB" sz="2000" dirty="0"/>
              <a:t> que </a:t>
            </a:r>
            <a:r>
              <a:rPr lang="en-GB" sz="2000" dirty="0" err="1"/>
              <a:t>apoia</a:t>
            </a:r>
            <a:r>
              <a:rPr lang="en-GB" sz="2000" dirty="0"/>
              <a:t> pessoas com </a:t>
            </a:r>
            <a:r>
              <a:rPr lang="en-GB" sz="2000" dirty="0" err="1"/>
              <a:t>deficiência</a:t>
            </a:r>
            <a:r>
              <a:rPr lang="en-GB" sz="2000" dirty="0"/>
              <a:t> </a:t>
            </a:r>
            <a:r>
              <a:rPr lang="en-GB" sz="2000" dirty="0" err="1"/>
              <a:t>intelectual</a:t>
            </a:r>
            <a:r>
              <a:rPr lang="en-GB" sz="2000" dirty="0"/>
              <a:t>. No </a:t>
            </a:r>
            <a:r>
              <a:rPr lang="en-GB" sz="2000" dirty="0" err="1"/>
              <a:t>próximo</a:t>
            </a:r>
            <a:r>
              <a:rPr lang="en-GB" sz="2000" dirty="0"/>
              <a:t> </a:t>
            </a:r>
            <a:r>
              <a:rPr lang="en-GB" sz="2000" dirty="0" err="1"/>
              <a:t>verão</a:t>
            </a:r>
            <a:r>
              <a:rPr lang="en-GB" sz="2000" dirty="0"/>
              <a:t>, </a:t>
            </a:r>
            <a:r>
              <a:rPr lang="en-GB" sz="2000" dirty="0" err="1"/>
              <a:t>ela</a:t>
            </a:r>
            <a:r>
              <a:rPr lang="en-GB" sz="2000" dirty="0"/>
              <a:t> </a:t>
            </a:r>
            <a:r>
              <a:rPr lang="en-GB" sz="2000" dirty="0" err="1"/>
              <a:t>espera</a:t>
            </a:r>
            <a:r>
              <a:rPr lang="en-GB" sz="2000" dirty="0"/>
              <a:t> </a:t>
            </a:r>
            <a:r>
              <a:rPr lang="en-GB" sz="2000" dirty="0" err="1"/>
              <a:t>ter</a:t>
            </a:r>
            <a:r>
              <a:rPr lang="en-GB" sz="2000" dirty="0"/>
              <a:t> </a:t>
            </a:r>
            <a:r>
              <a:rPr lang="en-GB" sz="2000" dirty="0" err="1"/>
              <a:t>economizado</a:t>
            </a:r>
            <a:r>
              <a:rPr lang="en-GB" sz="2000" dirty="0"/>
              <a:t> </a:t>
            </a:r>
            <a:r>
              <a:rPr lang="en-GB" sz="2000" dirty="0" err="1"/>
              <a:t>dinheiro</a:t>
            </a:r>
            <a:r>
              <a:rPr lang="en-GB" sz="2000" dirty="0"/>
              <a:t> </a:t>
            </a:r>
            <a:r>
              <a:rPr lang="en-GB" sz="2000" dirty="0" err="1"/>
              <a:t>suficiente</a:t>
            </a:r>
            <a:r>
              <a:rPr lang="en-GB" sz="2000" dirty="0"/>
              <a:t> para fazer uma </a:t>
            </a:r>
            <a:r>
              <a:rPr lang="en-GB" sz="2000" dirty="0" err="1"/>
              <a:t>viagem</a:t>
            </a:r>
            <a:r>
              <a:rPr lang="en-GB" sz="2000" dirty="0"/>
              <a:t> </a:t>
            </a:r>
            <a:r>
              <a:rPr lang="en-GB" sz="2000" dirty="0" err="1"/>
              <a:t>curta</a:t>
            </a:r>
            <a:r>
              <a:rPr lang="en-GB" sz="2000" dirty="0"/>
              <a:t> com alguns amigos.</a:t>
            </a:r>
            <a:endParaRPr sz="2000" dirty="0"/>
          </a:p>
        </p:txBody>
      </p:sp>
      <p:sp>
        <p:nvSpPr>
          <p:cNvPr id="997" name="Google Shape;997;p118"/>
          <p:cNvSpPr txBox="1">
            <a:spLocks noGrp="1"/>
          </p:cNvSpPr>
          <p:nvPr>
            <p:ph type="body" idx="2"/>
          </p:nvPr>
        </p:nvSpPr>
        <p:spPr>
          <a:xfrm>
            <a:off x="509597" y="1531061"/>
            <a:ext cx="11174400" cy="360000"/>
          </a:xfrm>
          <a:prstGeom prst="rect">
            <a:avLst/>
          </a:prstGeom>
          <a:noFill/>
          <a:ln>
            <a:noFill/>
          </a:ln>
        </p:spPr>
        <p:txBody>
          <a:bodyPr spcFirstLastPara="1" wrap="square" lIns="0" tIns="0" rIns="0" bIns="0" anchor="b" anchorCtr="0">
            <a:noAutofit/>
          </a:bodyPr>
          <a:lstStyle/>
          <a:p>
            <a:pPr marL="285750" lvl="0" indent="-285750" algn="l" rtl="0">
              <a:lnSpc>
                <a:spcPct val="150000"/>
              </a:lnSpc>
              <a:spcBef>
                <a:spcPts val="0"/>
              </a:spcBef>
              <a:spcAft>
                <a:spcPts val="0"/>
              </a:spcAft>
              <a:buSzPts val="2200"/>
              <a:buNone/>
            </a:pPr>
            <a:r>
              <a:rPr lang="en-GB" dirty="0" err="1"/>
              <a:t>Opção</a:t>
            </a:r>
            <a:r>
              <a:rPr lang="en-GB" dirty="0"/>
              <a:t> 2: </a:t>
            </a:r>
            <a:r>
              <a:rPr lang="en-GB" dirty="0" err="1"/>
              <a:t>Três</a:t>
            </a:r>
            <a:r>
              <a:rPr lang="en-GB" dirty="0"/>
              <a:t> </a:t>
            </a:r>
            <a:r>
              <a:rPr lang="en-GB" dirty="0" err="1"/>
              <a:t>cenários</a:t>
            </a:r>
            <a:r>
              <a:rPr lang="en-GB" dirty="0"/>
              <a:t> </a:t>
            </a:r>
            <a:r>
              <a:rPr lang="en-GB" dirty="0" err="1"/>
              <a:t>curtos</a:t>
            </a:r>
            <a:r>
              <a:rPr lang="en-GB" dirty="0"/>
              <a:t> (b: A </a:t>
            </a:r>
            <a:r>
              <a:rPr lang="en-GB" dirty="0" err="1"/>
              <a:t>história</a:t>
            </a:r>
            <a:r>
              <a:rPr lang="en-GB" dirty="0"/>
              <a:t> de Clara)</a:t>
            </a:r>
            <a:endParaRPr dirty="0"/>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Shape 1002"/>
        <p:cNvGrpSpPr/>
        <p:nvPr/>
      </p:nvGrpSpPr>
      <p:grpSpPr>
        <a:xfrm>
          <a:off x="0" y="0"/>
          <a:ext cx="0" cy="0"/>
          <a:chOff x="0" y="0"/>
          <a:chExt cx="0" cy="0"/>
        </a:xfrm>
      </p:grpSpPr>
      <p:sp>
        <p:nvSpPr>
          <p:cNvPr id="1003" name="Google Shape;1003;p119"/>
          <p:cNvSpPr txBox="1">
            <a:spLocks noGrp="1"/>
          </p:cNvSpPr>
          <p:nvPr>
            <p:ph type="title"/>
          </p:nvPr>
        </p:nvSpPr>
        <p:spPr>
          <a:xfrm>
            <a:off x="372054" y="436072"/>
            <a:ext cx="11174400" cy="432000"/>
          </a:xfrm>
          <a:prstGeom prst="rect">
            <a:avLst/>
          </a:prstGeom>
          <a:noFill/>
          <a:ln>
            <a:noFill/>
          </a:ln>
        </p:spPr>
        <p:txBody>
          <a:bodyPr spcFirstLastPara="1" wrap="square" lIns="91425" tIns="45700" rIns="91425" bIns="45700" anchor="t" anchorCtr="0">
            <a:noAutofit/>
          </a:bodyPr>
          <a:lstStyle/>
          <a:p>
            <a:pPr marL="0" lvl="0" indent="0" algn="ctr" rtl="0">
              <a:lnSpc>
                <a:spcPct val="110000"/>
              </a:lnSpc>
              <a:spcBef>
                <a:spcPts val="0"/>
              </a:spcBef>
              <a:spcAft>
                <a:spcPts val="0"/>
              </a:spcAft>
              <a:buClr>
                <a:schemeClr val="accent1"/>
              </a:buClr>
              <a:buSzPts val="3000"/>
              <a:buFont typeface="Century Gothic"/>
              <a:buNone/>
            </a:pPr>
            <a:r>
              <a:rPr lang="en-GB" dirty="0"/>
              <a:t>Exercício 4.1: Diferentes </a:t>
            </a:r>
            <a:r>
              <a:rPr lang="en-GB" dirty="0" err="1"/>
              <a:t>cenários</a:t>
            </a:r>
            <a:endParaRPr dirty="0"/>
          </a:p>
        </p:txBody>
      </p:sp>
      <p:sp>
        <p:nvSpPr>
          <p:cNvPr id="1004" name="Google Shape;1004;p119"/>
          <p:cNvSpPr txBox="1">
            <a:spLocks noGrp="1"/>
          </p:cNvSpPr>
          <p:nvPr>
            <p:ph type="body" idx="1"/>
          </p:nvPr>
        </p:nvSpPr>
        <p:spPr>
          <a:xfrm>
            <a:off x="815513" y="1604816"/>
            <a:ext cx="10557787" cy="450000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600"/>
              </a:spcBef>
              <a:spcAft>
                <a:spcPts val="0"/>
              </a:spcAft>
              <a:buSzPts val="2200"/>
              <a:buNone/>
            </a:pPr>
            <a:r>
              <a:rPr lang="en-GB" sz="2000" dirty="0"/>
              <a:t>Paulo é um </a:t>
            </a:r>
            <a:r>
              <a:rPr lang="en-GB" sz="2000" dirty="0" err="1"/>
              <a:t>homem</a:t>
            </a:r>
            <a:r>
              <a:rPr lang="en-GB" sz="2000" dirty="0"/>
              <a:t> de 75 </a:t>
            </a:r>
            <a:r>
              <a:rPr lang="en-GB" sz="2000" dirty="0" err="1"/>
              <a:t>anos</a:t>
            </a:r>
            <a:r>
              <a:rPr lang="en-GB" sz="2000" dirty="0"/>
              <a:t> com </a:t>
            </a:r>
            <a:r>
              <a:rPr lang="en-GB" sz="2000" dirty="0" err="1"/>
              <a:t>demência</a:t>
            </a:r>
            <a:r>
              <a:rPr lang="en-GB" sz="2000" dirty="0"/>
              <a:t>. Ele </a:t>
            </a:r>
            <a:r>
              <a:rPr lang="en-GB" sz="2000" dirty="0" err="1"/>
              <a:t>vive</a:t>
            </a:r>
            <a:r>
              <a:rPr lang="en-GB" sz="2000" dirty="0"/>
              <a:t> há </a:t>
            </a:r>
            <a:r>
              <a:rPr lang="en-GB" sz="2000" dirty="0" err="1"/>
              <a:t>algum</a:t>
            </a:r>
            <a:r>
              <a:rPr lang="en-GB" sz="2000" dirty="0"/>
              <a:t> tempo em uma </a:t>
            </a:r>
            <a:r>
              <a:rPr lang="en-GB" sz="2000" dirty="0" err="1"/>
              <a:t>pequena</a:t>
            </a:r>
            <a:r>
              <a:rPr lang="en-GB" sz="2000" dirty="0"/>
              <a:t> e </a:t>
            </a:r>
            <a:r>
              <a:rPr lang="en-GB" sz="2000" dirty="0" err="1"/>
              <a:t>confortável</a:t>
            </a:r>
            <a:r>
              <a:rPr lang="en-GB" sz="2000" dirty="0"/>
              <a:t> casa de </a:t>
            </a:r>
            <a:r>
              <a:rPr lang="en-GB" sz="2000" dirty="0" err="1"/>
              <a:t>repouso</a:t>
            </a:r>
            <a:r>
              <a:rPr lang="en-GB" sz="2000" dirty="0"/>
              <a:t> em sua </a:t>
            </a:r>
            <a:r>
              <a:rPr lang="en-GB" sz="2000" dirty="0" err="1"/>
              <a:t>comunidade</a:t>
            </a:r>
            <a:r>
              <a:rPr lang="en-GB" sz="2000" dirty="0"/>
              <a:t> e está muito </a:t>
            </a:r>
            <a:r>
              <a:rPr lang="en-GB" sz="2000" dirty="0" err="1"/>
              <a:t>contente</a:t>
            </a:r>
            <a:r>
              <a:rPr lang="en-GB" sz="2000" dirty="0"/>
              <a:t> lá. Sua principal </a:t>
            </a:r>
            <a:r>
              <a:rPr lang="en-GB" sz="2000" dirty="0" err="1"/>
              <a:t>parceira</a:t>
            </a:r>
            <a:r>
              <a:rPr lang="en-GB" sz="2000" dirty="0"/>
              <a:t> de </a:t>
            </a:r>
            <a:r>
              <a:rPr lang="en-GB" sz="2000" dirty="0" err="1"/>
              <a:t>cuidados</a:t>
            </a:r>
            <a:r>
              <a:rPr lang="en-GB" sz="2000" dirty="0"/>
              <a:t> na casa de </a:t>
            </a:r>
            <a:r>
              <a:rPr lang="en-GB" sz="2000" dirty="0" err="1"/>
              <a:t>repouso</a:t>
            </a:r>
            <a:r>
              <a:rPr lang="en-GB" sz="2000" dirty="0"/>
              <a:t>, Selma, sabe que </a:t>
            </a:r>
            <a:r>
              <a:rPr lang="en-GB" sz="2000" dirty="0" err="1"/>
              <a:t>às</a:t>
            </a:r>
            <a:r>
              <a:rPr lang="en-GB" sz="2000" dirty="0"/>
              <a:t> </a:t>
            </a:r>
            <a:r>
              <a:rPr lang="en-GB" sz="2000" dirty="0" err="1"/>
              <a:t>vezes</a:t>
            </a:r>
            <a:r>
              <a:rPr lang="en-GB" sz="2000" dirty="0"/>
              <a:t> a Paulo </a:t>
            </a:r>
            <a:r>
              <a:rPr lang="en-GB" sz="2000" dirty="0" err="1"/>
              <a:t>pode</a:t>
            </a:r>
            <a:r>
              <a:rPr lang="en-GB" sz="2000" dirty="0"/>
              <a:t> </a:t>
            </a:r>
            <a:r>
              <a:rPr lang="en-GB" sz="2000" dirty="0" err="1"/>
              <a:t>agir</a:t>
            </a:r>
            <a:r>
              <a:rPr lang="en-GB" sz="2000" dirty="0"/>
              <a:t> de uma </a:t>
            </a:r>
            <a:r>
              <a:rPr lang="en-GB" sz="2000" dirty="0" err="1"/>
              <a:t>maneira</a:t>
            </a:r>
            <a:r>
              <a:rPr lang="en-GB" sz="2000" dirty="0"/>
              <a:t> que as pessoas </a:t>
            </a:r>
            <a:r>
              <a:rPr lang="en-GB" sz="2000" dirty="0" err="1"/>
              <a:t>considerem</a:t>
            </a:r>
            <a:r>
              <a:rPr lang="en-GB" sz="2000" dirty="0"/>
              <a:t> </a:t>
            </a:r>
            <a:r>
              <a:rPr lang="en-GB" sz="2000" dirty="0" err="1"/>
              <a:t>perturbadora</a:t>
            </a:r>
            <a:r>
              <a:rPr lang="en-GB" sz="2000" dirty="0"/>
              <a:t>. </a:t>
            </a:r>
            <a:r>
              <a:rPr lang="en-GB" sz="2000" dirty="0" err="1"/>
              <a:t>Nessas</a:t>
            </a:r>
            <a:r>
              <a:rPr lang="en-GB" sz="2000" dirty="0"/>
              <a:t> </a:t>
            </a:r>
            <a:r>
              <a:rPr lang="en-GB" sz="2000" dirty="0" err="1"/>
              <a:t>situações</a:t>
            </a:r>
            <a:r>
              <a:rPr lang="en-GB" sz="2000" dirty="0"/>
              <a:t>, </a:t>
            </a:r>
            <a:r>
              <a:rPr lang="en-GB" sz="2000" dirty="0" err="1"/>
              <a:t>ela</a:t>
            </a:r>
            <a:r>
              <a:rPr lang="en-GB" sz="2000" dirty="0"/>
              <a:t> sabe como </a:t>
            </a:r>
            <a:r>
              <a:rPr lang="en-GB" sz="2000" dirty="0" err="1"/>
              <a:t>ajudá</a:t>
            </a:r>
            <a:r>
              <a:rPr lang="en-GB" sz="2000" dirty="0"/>
              <a:t>-lo a </a:t>
            </a:r>
            <a:r>
              <a:rPr lang="en-GB" sz="2000" dirty="0" err="1"/>
              <a:t>recuperar</a:t>
            </a:r>
            <a:r>
              <a:rPr lang="en-GB" sz="2000" dirty="0"/>
              <a:t> o </a:t>
            </a:r>
            <a:r>
              <a:rPr lang="en-GB" sz="2000" dirty="0" err="1"/>
              <a:t>controle</a:t>
            </a:r>
            <a:r>
              <a:rPr lang="en-GB" sz="2000" dirty="0"/>
              <a:t> de forma </a:t>
            </a:r>
            <a:r>
              <a:rPr lang="en-GB" sz="2000" dirty="0" err="1"/>
              <a:t>calma</a:t>
            </a:r>
            <a:r>
              <a:rPr lang="en-GB" sz="2000" dirty="0"/>
              <a:t>. </a:t>
            </a:r>
            <a:r>
              <a:rPr lang="en-GB" sz="2000" dirty="0" err="1"/>
              <a:t>Entretanto</a:t>
            </a:r>
            <a:r>
              <a:rPr lang="en-GB" sz="2000" dirty="0"/>
              <a:t>, Selma </a:t>
            </a:r>
            <a:r>
              <a:rPr lang="en-GB" sz="2000" dirty="0" err="1"/>
              <a:t>não</a:t>
            </a:r>
            <a:r>
              <a:rPr lang="en-GB" sz="2000" dirty="0"/>
              <a:t> </a:t>
            </a:r>
            <a:r>
              <a:rPr lang="en-GB" sz="2000" dirty="0" err="1"/>
              <a:t>conseguiu</a:t>
            </a:r>
            <a:r>
              <a:rPr lang="en-GB" sz="2000" dirty="0"/>
              <a:t> </a:t>
            </a:r>
            <a:r>
              <a:rPr lang="en-GB" sz="2000" dirty="0" err="1"/>
              <a:t>ir</a:t>
            </a:r>
            <a:r>
              <a:rPr lang="en-GB" sz="2000" dirty="0"/>
              <a:t> </a:t>
            </a:r>
            <a:r>
              <a:rPr lang="en-GB" sz="2000" dirty="0" err="1"/>
              <a:t>trabalhar</a:t>
            </a:r>
            <a:r>
              <a:rPr lang="en-GB" sz="2000" dirty="0"/>
              <a:t> por </a:t>
            </a:r>
            <a:r>
              <a:rPr lang="en-GB" sz="2000" dirty="0" err="1"/>
              <a:t>várias</a:t>
            </a:r>
            <a:r>
              <a:rPr lang="en-GB" sz="2000" dirty="0"/>
              <a:t> </a:t>
            </a:r>
            <a:r>
              <a:rPr lang="en-GB" sz="2000" dirty="0" err="1"/>
              <a:t>semanas</a:t>
            </a:r>
            <a:r>
              <a:rPr lang="en-GB" sz="2000" dirty="0"/>
              <a:t>, e foi </a:t>
            </a:r>
            <a:r>
              <a:rPr lang="en-GB" sz="2000" dirty="0" err="1"/>
              <a:t>substituída</a:t>
            </a:r>
            <a:r>
              <a:rPr lang="en-GB" sz="2000" dirty="0"/>
              <a:t> por Vítor, que </a:t>
            </a:r>
            <a:r>
              <a:rPr lang="en-GB" sz="2000" dirty="0" err="1"/>
              <a:t>não</a:t>
            </a:r>
            <a:r>
              <a:rPr lang="en-GB" sz="2000" dirty="0"/>
              <a:t> </a:t>
            </a:r>
            <a:r>
              <a:rPr lang="en-GB" sz="2000" dirty="0" err="1"/>
              <a:t>conhecia</a:t>
            </a:r>
            <a:r>
              <a:rPr lang="en-GB" sz="2000" dirty="0"/>
              <a:t> Paulo </a:t>
            </a:r>
            <a:r>
              <a:rPr lang="en-GB" sz="2000" dirty="0" err="1"/>
              <a:t>tão</a:t>
            </a:r>
            <a:r>
              <a:rPr lang="en-GB" sz="2000" dirty="0"/>
              <a:t> </a:t>
            </a:r>
            <a:r>
              <a:rPr lang="en-GB" sz="2000" dirty="0" err="1"/>
              <a:t>bem</a:t>
            </a:r>
            <a:r>
              <a:rPr lang="en-GB" sz="2000" dirty="0"/>
              <a:t> e </a:t>
            </a:r>
            <a:r>
              <a:rPr lang="en-GB" sz="2000" dirty="0" err="1"/>
              <a:t>não</a:t>
            </a:r>
            <a:r>
              <a:rPr lang="en-GB" sz="2000" dirty="0"/>
              <a:t> </a:t>
            </a:r>
            <a:r>
              <a:rPr lang="en-GB" sz="2000" dirty="0" err="1"/>
              <a:t>entendia</a:t>
            </a:r>
            <a:r>
              <a:rPr lang="en-GB" sz="2000" dirty="0"/>
              <a:t> suas </a:t>
            </a:r>
            <a:r>
              <a:rPr lang="en-GB" sz="2000" dirty="0" err="1"/>
              <a:t>ações</a:t>
            </a:r>
            <a:r>
              <a:rPr lang="en-GB" sz="2000" dirty="0"/>
              <a:t> ou </a:t>
            </a:r>
            <a:r>
              <a:rPr lang="en-GB" sz="2000" dirty="0" err="1"/>
              <a:t>comportamento</a:t>
            </a:r>
            <a:r>
              <a:rPr lang="en-GB" sz="2000" dirty="0"/>
              <a:t> </a:t>
            </a:r>
            <a:r>
              <a:rPr lang="en-GB" sz="2000" dirty="0" err="1"/>
              <a:t>quando</a:t>
            </a:r>
            <a:r>
              <a:rPr lang="en-GB" sz="2000" dirty="0"/>
              <a:t> </a:t>
            </a:r>
            <a:r>
              <a:rPr lang="en-GB" sz="2000" dirty="0" err="1"/>
              <a:t>ele</a:t>
            </a:r>
            <a:r>
              <a:rPr lang="en-GB" sz="2000" dirty="0"/>
              <a:t> </a:t>
            </a:r>
            <a:r>
              <a:rPr lang="en-GB" sz="2000" dirty="0" err="1"/>
              <a:t>ficava</a:t>
            </a:r>
            <a:r>
              <a:rPr lang="en-GB" sz="2000" dirty="0"/>
              <a:t> </a:t>
            </a:r>
            <a:r>
              <a:rPr lang="en-GB" sz="2000" dirty="0" err="1"/>
              <a:t>angustiado</a:t>
            </a:r>
            <a:r>
              <a:rPr lang="en-GB" sz="2000" dirty="0"/>
              <a:t>. </a:t>
            </a:r>
            <a:endParaRPr sz="2000" dirty="0"/>
          </a:p>
          <a:p>
            <a:pPr marL="0" lvl="0" indent="0" algn="just" rtl="0">
              <a:lnSpc>
                <a:spcPct val="100000"/>
              </a:lnSpc>
              <a:spcBef>
                <a:spcPts val="600"/>
              </a:spcBef>
              <a:spcAft>
                <a:spcPts val="0"/>
              </a:spcAft>
              <a:buSzPts val="2200"/>
              <a:buNone/>
            </a:pPr>
            <a:r>
              <a:rPr lang="en-GB" sz="2000" dirty="0"/>
              <a:t>Um </a:t>
            </a:r>
            <a:r>
              <a:rPr lang="en-GB" sz="2000" dirty="0" err="1"/>
              <a:t>dia</a:t>
            </a:r>
            <a:r>
              <a:rPr lang="en-GB" sz="2000" dirty="0"/>
              <a:t>, Paulo </a:t>
            </a:r>
            <a:r>
              <a:rPr lang="en-GB" sz="2000" dirty="0" err="1"/>
              <a:t>estava</a:t>
            </a:r>
            <a:r>
              <a:rPr lang="en-GB" sz="2000" dirty="0"/>
              <a:t> </a:t>
            </a:r>
            <a:r>
              <a:rPr lang="en-GB" sz="2000" dirty="0" err="1"/>
              <a:t>particularmente</a:t>
            </a:r>
            <a:r>
              <a:rPr lang="en-GB" sz="2000" dirty="0"/>
              <a:t> </a:t>
            </a:r>
            <a:r>
              <a:rPr lang="en-GB" sz="2000" dirty="0" err="1"/>
              <a:t>angustiado</a:t>
            </a:r>
            <a:r>
              <a:rPr lang="en-GB" sz="2000" dirty="0"/>
              <a:t> e </a:t>
            </a:r>
            <a:r>
              <a:rPr lang="en-GB" sz="2000" dirty="0" err="1"/>
              <a:t>agitado</a:t>
            </a:r>
            <a:r>
              <a:rPr lang="en-GB" sz="2000" dirty="0"/>
              <a:t>. Vítor </a:t>
            </a:r>
            <a:r>
              <a:rPr lang="en-GB" sz="2000" dirty="0" err="1"/>
              <a:t>tenta</a:t>
            </a:r>
            <a:r>
              <a:rPr lang="en-GB" sz="2000" dirty="0"/>
              <a:t> fazer com que </a:t>
            </a:r>
            <a:r>
              <a:rPr lang="en-GB" sz="2000" dirty="0" err="1"/>
              <a:t>ele</a:t>
            </a:r>
            <a:r>
              <a:rPr lang="en-GB" sz="2000" dirty="0"/>
              <a:t> tome </a:t>
            </a:r>
            <a:r>
              <a:rPr lang="en-GB" sz="2000" dirty="0" err="1"/>
              <a:t>medicamentos</a:t>
            </a:r>
            <a:r>
              <a:rPr lang="en-GB" sz="2000" dirty="0"/>
              <a:t> </a:t>
            </a:r>
            <a:r>
              <a:rPr lang="en-GB" sz="2000" dirty="0" err="1"/>
              <a:t>sedativos</a:t>
            </a:r>
            <a:r>
              <a:rPr lang="en-GB" sz="2000" dirty="0"/>
              <a:t>, mas </a:t>
            </a:r>
            <a:r>
              <a:rPr lang="en-GB" sz="2000" dirty="0" err="1"/>
              <a:t>ele</a:t>
            </a:r>
            <a:r>
              <a:rPr lang="en-GB" sz="2000" dirty="0"/>
              <a:t> se </a:t>
            </a:r>
            <a:r>
              <a:rPr lang="en-GB" sz="2000" dirty="0" err="1"/>
              <a:t>recusa</a:t>
            </a:r>
            <a:r>
              <a:rPr lang="en-GB" sz="2000" dirty="0"/>
              <a:t>. Vítor </a:t>
            </a:r>
            <a:r>
              <a:rPr lang="en-GB" sz="2000" dirty="0" err="1"/>
              <a:t>então</a:t>
            </a:r>
            <a:r>
              <a:rPr lang="en-GB" sz="2000" dirty="0"/>
              <a:t> </a:t>
            </a:r>
            <a:r>
              <a:rPr lang="en-GB" sz="2000" dirty="0" err="1"/>
              <a:t>amarra</a:t>
            </a:r>
            <a:r>
              <a:rPr lang="en-GB" sz="2000" dirty="0"/>
              <a:t> Paulo à </a:t>
            </a:r>
            <a:r>
              <a:rPr lang="en-GB" sz="2000" dirty="0" err="1"/>
              <a:t>cama</a:t>
            </a:r>
            <a:r>
              <a:rPr lang="en-GB" sz="2000" dirty="0"/>
              <a:t> e </a:t>
            </a:r>
            <a:r>
              <a:rPr lang="en-GB" sz="2000" dirty="0" err="1"/>
              <a:t>lhe</a:t>
            </a:r>
            <a:r>
              <a:rPr lang="en-GB" sz="2000" dirty="0"/>
              <a:t> </a:t>
            </a:r>
            <a:r>
              <a:rPr lang="en-GB" sz="2000" dirty="0" err="1"/>
              <a:t>dá</a:t>
            </a:r>
            <a:r>
              <a:rPr lang="en-GB" sz="2000" dirty="0"/>
              <a:t> o </a:t>
            </a:r>
            <a:r>
              <a:rPr lang="en-GB" sz="2000" dirty="0" err="1"/>
              <a:t>medicamento</a:t>
            </a:r>
            <a:r>
              <a:rPr lang="en-GB" sz="2000" dirty="0"/>
              <a:t> à </a:t>
            </a:r>
            <a:r>
              <a:rPr lang="en-GB" sz="2000" dirty="0" err="1"/>
              <a:t>força</a:t>
            </a:r>
            <a:r>
              <a:rPr lang="en-GB" sz="2000" dirty="0"/>
              <a:t>. Quando </a:t>
            </a:r>
            <a:r>
              <a:rPr lang="en-GB" sz="2000" dirty="0" err="1"/>
              <a:t>os</a:t>
            </a:r>
            <a:r>
              <a:rPr lang="en-GB" sz="2000" dirty="0"/>
              <a:t> </a:t>
            </a:r>
            <a:r>
              <a:rPr lang="en-GB" sz="2000" dirty="0" err="1"/>
              <a:t>parentes</a:t>
            </a:r>
            <a:r>
              <a:rPr lang="en-GB" sz="2000" dirty="0"/>
              <a:t> de Paulo </a:t>
            </a:r>
            <a:r>
              <a:rPr lang="en-GB" sz="2000" dirty="0" err="1"/>
              <a:t>vêm</a:t>
            </a:r>
            <a:r>
              <a:rPr lang="en-GB" sz="2000" dirty="0"/>
              <a:t> </a:t>
            </a:r>
            <a:r>
              <a:rPr lang="en-GB" sz="2000" dirty="0" err="1"/>
              <a:t>visitá</a:t>
            </a:r>
            <a:r>
              <a:rPr lang="en-GB" sz="2000" dirty="0"/>
              <a:t>-lo, notam que </a:t>
            </a:r>
            <a:r>
              <a:rPr lang="en-GB" sz="2000" dirty="0" err="1"/>
              <a:t>ele</a:t>
            </a:r>
            <a:r>
              <a:rPr lang="en-GB" sz="2000" dirty="0"/>
              <a:t> tem hematomas por </a:t>
            </a:r>
            <a:r>
              <a:rPr lang="en-GB" sz="2000" dirty="0" err="1"/>
              <a:t>todo</a:t>
            </a:r>
            <a:r>
              <a:rPr lang="en-GB" sz="2000" dirty="0"/>
              <a:t> o </a:t>
            </a:r>
            <a:r>
              <a:rPr lang="en-GB" sz="2000" dirty="0" err="1"/>
              <a:t>corpo</a:t>
            </a:r>
            <a:r>
              <a:rPr lang="en-GB" sz="2000" dirty="0"/>
              <a:t>. Paulo </a:t>
            </a:r>
            <a:r>
              <a:rPr lang="en-GB" sz="2000" dirty="0" err="1"/>
              <a:t>os</a:t>
            </a:r>
            <a:r>
              <a:rPr lang="en-GB" sz="2000" dirty="0"/>
              <a:t> </a:t>
            </a:r>
            <a:r>
              <a:rPr lang="en-GB" sz="2000" dirty="0" err="1"/>
              <a:t>informa</a:t>
            </a:r>
            <a:r>
              <a:rPr lang="en-GB" sz="2000" dirty="0"/>
              <a:t> que seu novo </a:t>
            </a:r>
            <a:r>
              <a:rPr lang="en-GB" sz="2000" dirty="0" err="1"/>
              <a:t>parceiro</a:t>
            </a:r>
            <a:r>
              <a:rPr lang="en-GB" sz="2000" dirty="0"/>
              <a:t> de </a:t>
            </a:r>
            <a:r>
              <a:rPr lang="en-GB" sz="2000" dirty="0" err="1"/>
              <a:t>cuidados</a:t>
            </a:r>
            <a:r>
              <a:rPr lang="en-GB" sz="2000" dirty="0"/>
              <a:t> na casa </a:t>
            </a:r>
            <a:r>
              <a:rPr lang="en-GB" sz="2000" dirty="0" err="1"/>
              <a:t>tinha</a:t>
            </a:r>
            <a:r>
              <a:rPr lang="en-GB" sz="2000" dirty="0"/>
              <a:t> </a:t>
            </a:r>
            <a:r>
              <a:rPr lang="en-GB" sz="2000" dirty="0" err="1"/>
              <a:t>sido</a:t>
            </a:r>
            <a:r>
              <a:rPr lang="en-GB" sz="2000" dirty="0"/>
              <a:t> </a:t>
            </a:r>
            <a:r>
              <a:rPr lang="en-GB" sz="2000" dirty="0" err="1"/>
              <a:t>violento</a:t>
            </a:r>
            <a:r>
              <a:rPr lang="en-GB" sz="2000" dirty="0"/>
              <a:t> com </a:t>
            </a:r>
            <a:r>
              <a:rPr lang="en-GB" sz="2000" dirty="0" err="1"/>
              <a:t>ele</a:t>
            </a:r>
            <a:r>
              <a:rPr lang="en-GB" sz="2000" dirty="0"/>
              <a:t>. Seus </a:t>
            </a:r>
            <a:r>
              <a:rPr lang="en-GB" sz="2000" dirty="0" err="1"/>
              <a:t>parentes</a:t>
            </a:r>
            <a:r>
              <a:rPr lang="en-GB" sz="2000" dirty="0"/>
              <a:t> </a:t>
            </a:r>
            <a:r>
              <a:rPr lang="en-GB" sz="2000" dirty="0" err="1"/>
              <a:t>ficaram</a:t>
            </a:r>
            <a:r>
              <a:rPr lang="en-GB" sz="2000" dirty="0"/>
              <a:t> </a:t>
            </a:r>
            <a:r>
              <a:rPr lang="en-GB" sz="2000" dirty="0" err="1"/>
              <a:t>extremamente</a:t>
            </a:r>
            <a:r>
              <a:rPr lang="en-GB" sz="2000" dirty="0"/>
              <a:t> </a:t>
            </a:r>
            <a:r>
              <a:rPr lang="en-GB" sz="2000" dirty="0" err="1"/>
              <a:t>chateados</a:t>
            </a:r>
            <a:r>
              <a:rPr lang="en-GB" sz="2000" dirty="0"/>
              <a:t> com a forma como o Paulo foi </a:t>
            </a:r>
            <a:r>
              <a:rPr lang="en-GB" sz="2000" dirty="0" err="1"/>
              <a:t>tratado</a:t>
            </a:r>
            <a:r>
              <a:rPr lang="en-GB" sz="2000" dirty="0"/>
              <a:t> e </a:t>
            </a:r>
            <a:r>
              <a:rPr lang="en-GB" sz="2000" dirty="0" err="1"/>
              <a:t>pediram</a:t>
            </a:r>
            <a:r>
              <a:rPr lang="en-GB" sz="2000" dirty="0"/>
              <a:t> uma </a:t>
            </a:r>
            <a:r>
              <a:rPr lang="en-GB" sz="2000" dirty="0" err="1"/>
              <a:t>explicação</a:t>
            </a:r>
            <a:r>
              <a:rPr lang="en-GB" sz="2000" dirty="0"/>
              <a:t> </a:t>
            </a:r>
            <a:r>
              <a:rPr lang="en-GB" sz="2000" dirty="0" err="1"/>
              <a:t>aos</a:t>
            </a:r>
            <a:r>
              <a:rPr lang="en-GB" sz="2000" dirty="0"/>
              <a:t> </a:t>
            </a:r>
            <a:r>
              <a:rPr lang="en-GB" sz="2000" dirty="0" err="1"/>
              <a:t>funcionários</a:t>
            </a:r>
            <a:r>
              <a:rPr lang="en-GB" sz="2000" dirty="0"/>
              <a:t> da casa de </a:t>
            </a:r>
            <a:r>
              <a:rPr lang="en-GB" sz="2000" dirty="0" err="1"/>
              <a:t>repouso</a:t>
            </a:r>
            <a:r>
              <a:rPr lang="en-GB" sz="2000" dirty="0"/>
              <a:t>. </a:t>
            </a:r>
            <a:r>
              <a:rPr lang="en-GB" sz="2000" dirty="0" err="1"/>
              <a:t>Pediram</a:t>
            </a:r>
            <a:r>
              <a:rPr lang="en-GB" sz="2000" dirty="0"/>
              <a:t> à </a:t>
            </a:r>
            <a:r>
              <a:rPr lang="en-GB" sz="2000" dirty="0" err="1"/>
              <a:t>gerência</a:t>
            </a:r>
            <a:r>
              <a:rPr lang="en-GB" sz="2000" dirty="0"/>
              <a:t> que </a:t>
            </a:r>
            <a:r>
              <a:rPr lang="en-GB" sz="2000" dirty="0" err="1"/>
              <a:t>tomasse</a:t>
            </a:r>
            <a:r>
              <a:rPr lang="en-GB" sz="2000" dirty="0"/>
              <a:t> </a:t>
            </a:r>
            <a:r>
              <a:rPr lang="en-GB" sz="2000" dirty="0" err="1"/>
              <a:t>medidas</a:t>
            </a:r>
            <a:r>
              <a:rPr lang="en-GB" sz="2000" dirty="0"/>
              <a:t> para </a:t>
            </a:r>
            <a:r>
              <a:rPr lang="en-GB" sz="2000" dirty="0" err="1"/>
              <a:t>evitar</a:t>
            </a:r>
            <a:r>
              <a:rPr lang="en-GB" sz="2000" dirty="0"/>
              <a:t> que </a:t>
            </a:r>
            <a:r>
              <a:rPr lang="en-GB" sz="2000" dirty="0" err="1"/>
              <a:t>isso</a:t>
            </a:r>
            <a:r>
              <a:rPr lang="en-GB" sz="2000" dirty="0"/>
              <a:t> </a:t>
            </a:r>
            <a:r>
              <a:rPr lang="en-GB" sz="2000" dirty="0" err="1"/>
              <a:t>acontecesse</a:t>
            </a:r>
            <a:r>
              <a:rPr lang="en-GB" sz="2000" dirty="0"/>
              <a:t> </a:t>
            </a:r>
            <a:r>
              <a:rPr lang="en-GB" sz="2000" dirty="0" err="1"/>
              <a:t>novamente</a:t>
            </a:r>
            <a:r>
              <a:rPr lang="en-GB" sz="2000" dirty="0"/>
              <a:t>.</a:t>
            </a:r>
            <a:endParaRPr sz="2000" dirty="0"/>
          </a:p>
        </p:txBody>
      </p:sp>
      <p:sp>
        <p:nvSpPr>
          <p:cNvPr id="1005" name="Google Shape;1005;p119"/>
          <p:cNvSpPr txBox="1">
            <a:spLocks noGrp="1"/>
          </p:cNvSpPr>
          <p:nvPr>
            <p:ph type="body" idx="2"/>
          </p:nvPr>
        </p:nvSpPr>
        <p:spPr>
          <a:xfrm>
            <a:off x="507206" y="1091614"/>
            <a:ext cx="11174400" cy="360000"/>
          </a:xfrm>
          <a:prstGeom prst="rect">
            <a:avLst/>
          </a:prstGeom>
          <a:noFill/>
          <a:ln>
            <a:noFill/>
          </a:ln>
        </p:spPr>
        <p:txBody>
          <a:bodyPr spcFirstLastPara="1" wrap="square" lIns="0" tIns="0" rIns="0" bIns="0" anchor="b" anchorCtr="0">
            <a:noAutofit/>
          </a:bodyPr>
          <a:lstStyle/>
          <a:p>
            <a:pPr marL="285750" lvl="0" indent="-285750" algn="l" rtl="0">
              <a:lnSpc>
                <a:spcPct val="150000"/>
              </a:lnSpc>
              <a:spcBef>
                <a:spcPts val="0"/>
              </a:spcBef>
              <a:spcAft>
                <a:spcPts val="0"/>
              </a:spcAft>
              <a:buSzPts val="2200"/>
              <a:buNone/>
            </a:pPr>
            <a:r>
              <a:rPr lang="en-GB" dirty="0" err="1"/>
              <a:t>Opção</a:t>
            </a:r>
            <a:r>
              <a:rPr lang="en-GB" dirty="0"/>
              <a:t> 2: </a:t>
            </a:r>
            <a:r>
              <a:rPr lang="en-GB" dirty="0" err="1"/>
              <a:t>Três</a:t>
            </a:r>
            <a:r>
              <a:rPr lang="en-GB" dirty="0"/>
              <a:t> </a:t>
            </a:r>
            <a:r>
              <a:rPr lang="en-GB" dirty="0" err="1"/>
              <a:t>cenários</a:t>
            </a:r>
            <a:r>
              <a:rPr lang="en-GB" dirty="0"/>
              <a:t> </a:t>
            </a:r>
            <a:r>
              <a:rPr lang="en-GB" dirty="0" err="1"/>
              <a:t>curtos</a:t>
            </a:r>
            <a:r>
              <a:rPr lang="en-GB" dirty="0"/>
              <a:t> (c: A </a:t>
            </a:r>
            <a:r>
              <a:rPr lang="en-GB" dirty="0" err="1"/>
              <a:t>história</a:t>
            </a:r>
            <a:r>
              <a:rPr lang="en-GB" dirty="0"/>
              <a:t> de Paulo)</a:t>
            </a:r>
            <a:endParaRPr dirty="0"/>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Shape 1010"/>
        <p:cNvGrpSpPr/>
        <p:nvPr/>
      </p:nvGrpSpPr>
      <p:grpSpPr>
        <a:xfrm>
          <a:off x="0" y="0"/>
          <a:ext cx="0" cy="0"/>
          <a:chOff x="0" y="0"/>
          <a:chExt cx="0" cy="0"/>
        </a:xfrm>
      </p:grpSpPr>
      <p:sp>
        <p:nvSpPr>
          <p:cNvPr id="1011" name="Google Shape;1011;p120"/>
          <p:cNvSpPr txBox="1">
            <a:spLocks noGrp="1"/>
          </p:cNvSpPr>
          <p:nvPr>
            <p:ph type="title"/>
          </p:nvPr>
        </p:nvSpPr>
        <p:spPr>
          <a:xfrm>
            <a:off x="507205" y="2313946"/>
            <a:ext cx="11292071" cy="4320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accent1"/>
              </a:buClr>
              <a:buSzPts val="4000"/>
              <a:buFont typeface="Century Gothic"/>
              <a:buNone/>
            </a:pPr>
            <a:r>
              <a:rPr lang="en-GB" dirty="0"/>
              <a:t>Tema</a:t>
            </a:r>
            <a:r>
              <a:rPr lang="en-GB" dirty="0">
                <a:latin typeface="Century Gothic"/>
                <a:ea typeface="Century Gothic"/>
                <a:cs typeface="Century Gothic"/>
                <a:sym typeface="Century Gothic"/>
              </a:rPr>
              <a:t> 5: </a:t>
            </a:r>
            <a:r>
              <a:rPr lang="en-GB" dirty="0" err="1"/>
              <a:t>Ampliando</a:t>
            </a:r>
            <a:r>
              <a:rPr lang="en-GB" dirty="0"/>
              <a:t> o </a:t>
            </a:r>
            <a:r>
              <a:rPr lang="en-GB" dirty="0" err="1"/>
              <a:t>Artigo</a:t>
            </a:r>
            <a:r>
              <a:rPr lang="en-GB" dirty="0"/>
              <a:t> 12 – </a:t>
            </a:r>
            <a:r>
              <a:rPr lang="en-GB" dirty="0" err="1"/>
              <a:t>Reconhecimento</a:t>
            </a:r>
            <a:r>
              <a:rPr lang="en-GB" dirty="0"/>
              <a:t> </a:t>
            </a:r>
            <a:r>
              <a:rPr lang="en-GB" dirty="0" err="1"/>
              <a:t>igual</a:t>
            </a:r>
            <a:r>
              <a:rPr lang="en-GB" dirty="0"/>
              <a:t> </a:t>
            </a:r>
            <a:r>
              <a:rPr lang="en-GB" dirty="0" err="1"/>
              <a:t>perante</a:t>
            </a:r>
            <a:r>
              <a:rPr lang="en-GB" dirty="0"/>
              <a:t> a lei</a:t>
            </a:r>
            <a:endParaRPr b="1" dirty="0">
              <a:latin typeface="Century Gothic"/>
              <a:ea typeface="Century Gothic"/>
              <a:cs typeface="Century Gothic"/>
              <a:sym typeface="Century Gothic"/>
            </a:endParaRPr>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Shape 1016"/>
        <p:cNvGrpSpPr/>
        <p:nvPr/>
      </p:nvGrpSpPr>
      <p:grpSpPr>
        <a:xfrm>
          <a:off x="0" y="0"/>
          <a:ext cx="0" cy="0"/>
          <a:chOff x="0" y="0"/>
          <a:chExt cx="0" cy="0"/>
        </a:xfrm>
      </p:grpSpPr>
      <p:sp>
        <p:nvSpPr>
          <p:cNvPr id="1017" name="Google Shape;1017;p121"/>
          <p:cNvSpPr txBox="1">
            <a:spLocks noGrp="1"/>
          </p:cNvSpPr>
          <p:nvPr>
            <p:ph type="title"/>
          </p:nvPr>
        </p:nvSpPr>
        <p:spPr>
          <a:xfrm>
            <a:off x="389639" y="506412"/>
            <a:ext cx="11515146" cy="432000"/>
          </a:xfrm>
          <a:prstGeom prst="rect">
            <a:avLst/>
          </a:prstGeom>
          <a:noFill/>
          <a:ln>
            <a:noFill/>
          </a:ln>
        </p:spPr>
        <p:txBody>
          <a:bodyPr spcFirstLastPara="1" wrap="square" lIns="91425" tIns="45700" rIns="91425" bIns="45700" anchor="t" anchorCtr="0">
            <a:noAutofit/>
          </a:bodyPr>
          <a:lstStyle/>
          <a:p>
            <a:pPr marL="0" lvl="0" indent="0" algn="ctr" rtl="0">
              <a:lnSpc>
                <a:spcPct val="110000"/>
              </a:lnSpc>
              <a:spcBef>
                <a:spcPts val="0"/>
              </a:spcBef>
              <a:spcAft>
                <a:spcPts val="0"/>
              </a:spcAft>
              <a:buClr>
                <a:schemeClr val="accent1"/>
              </a:buClr>
              <a:buSzPts val="3000"/>
              <a:buFont typeface="Century Gothic"/>
              <a:buNone/>
            </a:pPr>
            <a:r>
              <a:rPr lang="en-GB" dirty="0"/>
              <a:t>Exercício 5.1: </a:t>
            </a:r>
            <a:r>
              <a:rPr lang="en-GB" dirty="0" err="1"/>
              <a:t>Ampliando</a:t>
            </a:r>
            <a:r>
              <a:rPr lang="en-GB" dirty="0"/>
              <a:t> o </a:t>
            </a:r>
            <a:r>
              <a:rPr lang="en-GB" dirty="0" err="1"/>
              <a:t>Artigo</a:t>
            </a:r>
            <a:r>
              <a:rPr lang="en-GB" dirty="0"/>
              <a:t> 12 – O </a:t>
            </a:r>
            <a:r>
              <a:rPr lang="en-GB" dirty="0" err="1"/>
              <a:t>direito</a:t>
            </a:r>
            <a:r>
              <a:rPr lang="en-GB" dirty="0"/>
              <a:t> ao </a:t>
            </a:r>
            <a:r>
              <a:rPr lang="en-GB" dirty="0" err="1"/>
              <a:t>reconhecimento</a:t>
            </a:r>
            <a:r>
              <a:rPr lang="en-GB" dirty="0"/>
              <a:t> </a:t>
            </a:r>
            <a:r>
              <a:rPr lang="en-GB" dirty="0" err="1"/>
              <a:t>igual</a:t>
            </a:r>
            <a:r>
              <a:rPr lang="en-GB" dirty="0"/>
              <a:t> </a:t>
            </a:r>
            <a:r>
              <a:rPr lang="en-GB" dirty="0" err="1"/>
              <a:t>perante</a:t>
            </a:r>
            <a:r>
              <a:rPr lang="en-GB" dirty="0"/>
              <a:t> a lei</a:t>
            </a:r>
            <a:endParaRPr dirty="0"/>
          </a:p>
        </p:txBody>
      </p:sp>
      <p:sp>
        <p:nvSpPr>
          <p:cNvPr id="1018" name="Google Shape;1018;p121"/>
          <p:cNvSpPr txBox="1">
            <a:spLocks noGrp="1"/>
          </p:cNvSpPr>
          <p:nvPr>
            <p:ph type="body" idx="1"/>
          </p:nvPr>
        </p:nvSpPr>
        <p:spPr>
          <a:xfrm>
            <a:off x="507207" y="2751813"/>
            <a:ext cx="11175995" cy="1890525"/>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600"/>
              </a:spcBef>
              <a:spcAft>
                <a:spcPts val="0"/>
              </a:spcAft>
              <a:buSzPts val="2200"/>
              <a:buNone/>
            </a:pPr>
            <a:r>
              <a:rPr lang="en-GB" sz="2000" dirty="0"/>
              <a:t>1. Os </a:t>
            </a:r>
            <a:r>
              <a:rPr lang="en-GB" sz="2000" dirty="0" err="1"/>
              <a:t>Estados</a:t>
            </a:r>
            <a:r>
              <a:rPr lang="en-GB" sz="2000" dirty="0"/>
              <a:t> Partes </a:t>
            </a:r>
            <a:r>
              <a:rPr lang="en-GB" sz="2000" dirty="0" err="1"/>
              <a:t>reafirmam</a:t>
            </a:r>
            <a:r>
              <a:rPr lang="en-GB" sz="2000" dirty="0"/>
              <a:t> que as pessoas com </a:t>
            </a:r>
            <a:r>
              <a:rPr lang="en-GB" sz="2000" dirty="0" err="1"/>
              <a:t>deficiência</a:t>
            </a:r>
            <a:r>
              <a:rPr lang="en-GB" sz="2000" dirty="0"/>
              <a:t> </a:t>
            </a:r>
            <a:r>
              <a:rPr lang="en-GB" sz="2000" dirty="0" err="1"/>
              <a:t>têm</a:t>
            </a:r>
            <a:r>
              <a:rPr lang="en-GB" sz="2000" dirty="0"/>
              <a:t> </a:t>
            </a:r>
            <a:r>
              <a:rPr lang="en-GB" sz="2000" dirty="0" err="1"/>
              <a:t>direito</a:t>
            </a:r>
            <a:r>
              <a:rPr lang="en-GB" sz="2000" dirty="0"/>
              <a:t> ao </a:t>
            </a:r>
            <a:r>
              <a:rPr lang="en-GB" sz="2000" dirty="0" err="1"/>
              <a:t>reconhecimento</a:t>
            </a:r>
            <a:r>
              <a:rPr lang="en-GB" sz="2000" dirty="0"/>
              <a:t> em </a:t>
            </a:r>
            <a:r>
              <a:rPr lang="en-GB" sz="2000" dirty="0" err="1"/>
              <a:t>todos</a:t>
            </a:r>
            <a:r>
              <a:rPr lang="en-GB" sz="2000" dirty="0"/>
              <a:t> </a:t>
            </a:r>
            <a:r>
              <a:rPr lang="en-GB" sz="2000" dirty="0" err="1"/>
              <a:t>os</a:t>
            </a:r>
            <a:r>
              <a:rPr lang="en-GB" sz="2000" dirty="0"/>
              <a:t> </a:t>
            </a:r>
            <a:r>
              <a:rPr lang="en-GB" sz="2000" dirty="0" err="1"/>
              <a:t>lugares</a:t>
            </a:r>
            <a:r>
              <a:rPr lang="en-GB" sz="2000" dirty="0"/>
              <a:t> como pessoas </a:t>
            </a:r>
            <a:r>
              <a:rPr lang="en-GB" sz="2000" dirty="0" err="1"/>
              <a:t>perante</a:t>
            </a:r>
            <a:r>
              <a:rPr lang="en-GB" sz="2000" dirty="0"/>
              <a:t> a lei.  </a:t>
            </a:r>
            <a:endParaRPr sz="2000" dirty="0"/>
          </a:p>
          <a:p>
            <a:pPr marL="0" lvl="0" indent="0" algn="just" rtl="0">
              <a:lnSpc>
                <a:spcPct val="100000"/>
              </a:lnSpc>
              <a:spcBef>
                <a:spcPts val="600"/>
              </a:spcBef>
              <a:spcAft>
                <a:spcPts val="0"/>
              </a:spcAft>
              <a:buSzPts val="2200"/>
              <a:buNone/>
            </a:pPr>
            <a:r>
              <a:rPr lang="en-GB" sz="2000" b="1" dirty="0">
                <a:solidFill>
                  <a:schemeClr val="accent2"/>
                </a:solidFill>
              </a:rPr>
              <a:t>A lei </a:t>
            </a:r>
            <a:r>
              <a:rPr lang="en-GB" sz="2000" b="1" dirty="0" err="1">
                <a:solidFill>
                  <a:schemeClr val="accent2"/>
                </a:solidFill>
              </a:rPr>
              <a:t>deve</a:t>
            </a:r>
            <a:r>
              <a:rPr lang="en-GB" sz="2000" b="1" dirty="0">
                <a:solidFill>
                  <a:schemeClr val="accent2"/>
                </a:solidFill>
              </a:rPr>
              <a:t> </a:t>
            </a:r>
            <a:r>
              <a:rPr lang="en-GB" sz="2000" b="1" dirty="0" err="1">
                <a:solidFill>
                  <a:schemeClr val="accent2"/>
                </a:solidFill>
              </a:rPr>
              <a:t>reconhecer</a:t>
            </a:r>
            <a:r>
              <a:rPr lang="en-GB" sz="2000" b="1" dirty="0">
                <a:solidFill>
                  <a:schemeClr val="accent2"/>
                </a:solidFill>
              </a:rPr>
              <a:t> que as pessoas com </a:t>
            </a:r>
            <a:r>
              <a:rPr lang="en-GB" sz="2000" b="1" dirty="0" err="1">
                <a:solidFill>
                  <a:schemeClr val="accent2"/>
                </a:solidFill>
              </a:rPr>
              <a:t>deficiência</a:t>
            </a:r>
            <a:r>
              <a:rPr lang="en-GB" sz="2000" b="1" dirty="0">
                <a:solidFill>
                  <a:schemeClr val="accent2"/>
                </a:solidFill>
              </a:rPr>
              <a:t> são </a:t>
            </a:r>
            <a:r>
              <a:rPr lang="en-GB" sz="2000" b="1" dirty="0" err="1">
                <a:solidFill>
                  <a:schemeClr val="accent2"/>
                </a:solidFill>
              </a:rPr>
              <a:t>seres</a:t>
            </a:r>
            <a:r>
              <a:rPr lang="en-GB" sz="2000" b="1" dirty="0">
                <a:solidFill>
                  <a:schemeClr val="accent2"/>
                </a:solidFill>
              </a:rPr>
              <a:t> </a:t>
            </a:r>
            <a:r>
              <a:rPr lang="en-GB" sz="2000" b="1" dirty="0" err="1">
                <a:solidFill>
                  <a:schemeClr val="accent2"/>
                </a:solidFill>
              </a:rPr>
              <a:t>humanos</a:t>
            </a:r>
            <a:r>
              <a:rPr lang="en-GB" sz="2000" b="1" dirty="0">
                <a:solidFill>
                  <a:schemeClr val="accent2"/>
                </a:solidFill>
              </a:rPr>
              <a:t> com </a:t>
            </a:r>
            <a:r>
              <a:rPr lang="en-GB" sz="2000" b="1" dirty="0" err="1">
                <a:solidFill>
                  <a:schemeClr val="accent2"/>
                </a:solidFill>
              </a:rPr>
              <a:t>direitos</a:t>
            </a:r>
            <a:r>
              <a:rPr lang="en-GB" sz="2000" b="1" dirty="0">
                <a:solidFill>
                  <a:schemeClr val="accent2"/>
                </a:solidFill>
              </a:rPr>
              <a:t> e </a:t>
            </a:r>
            <a:r>
              <a:rPr lang="en-GB" sz="2000" b="1" dirty="0" err="1">
                <a:solidFill>
                  <a:schemeClr val="accent2"/>
                </a:solidFill>
              </a:rPr>
              <a:t>responsabilidades</a:t>
            </a:r>
            <a:r>
              <a:rPr lang="en-GB" sz="2000" b="1" dirty="0">
                <a:solidFill>
                  <a:schemeClr val="accent2"/>
                </a:solidFill>
              </a:rPr>
              <a:t> como </a:t>
            </a:r>
            <a:r>
              <a:rPr lang="en-GB" sz="2000" b="1" dirty="0" err="1">
                <a:solidFill>
                  <a:schemeClr val="accent2"/>
                </a:solidFill>
              </a:rPr>
              <a:t>qualquer</a:t>
            </a:r>
            <a:r>
              <a:rPr lang="en-GB" sz="2000" b="1" dirty="0">
                <a:solidFill>
                  <a:schemeClr val="accent2"/>
                </a:solidFill>
              </a:rPr>
              <a:t> </a:t>
            </a:r>
            <a:r>
              <a:rPr lang="en-GB" sz="2000" b="1" dirty="0" err="1">
                <a:solidFill>
                  <a:schemeClr val="accent2"/>
                </a:solidFill>
              </a:rPr>
              <a:t>outra</a:t>
            </a:r>
            <a:r>
              <a:rPr lang="en-GB" sz="2000" b="1" dirty="0">
                <a:solidFill>
                  <a:schemeClr val="accent2"/>
                </a:solidFill>
              </a:rPr>
              <a:t> pessoa</a:t>
            </a:r>
            <a:r>
              <a:rPr lang="en-GB" b="1" dirty="0">
                <a:solidFill>
                  <a:schemeClr val="accent2"/>
                </a:solidFill>
              </a:rPr>
              <a:t>.</a:t>
            </a:r>
            <a:endParaRPr dirty="0"/>
          </a:p>
          <a:p>
            <a:pPr marL="285750" lvl="0" indent="-146050" algn="l" rtl="0">
              <a:lnSpc>
                <a:spcPct val="100000"/>
              </a:lnSpc>
              <a:spcBef>
                <a:spcPts val="1200"/>
              </a:spcBef>
              <a:spcAft>
                <a:spcPts val="0"/>
              </a:spcAft>
              <a:buSzPts val="2200"/>
              <a:buNone/>
            </a:pPr>
            <a:endParaRPr dirty="0"/>
          </a:p>
        </p:txBody>
      </p:sp>
      <p:sp>
        <p:nvSpPr>
          <p:cNvPr id="1019" name="Google Shape;1019;p121"/>
          <p:cNvSpPr txBox="1">
            <a:spLocks noGrp="1"/>
          </p:cNvSpPr>
          <p:nvPr>
            <p:ph type="body" idx="2"/>
          </p:nvPr>
        </p:nvSpPr>
        <p:spPr>
          <a:xfrm>
            <a:off x="508802" y="1904435"/>
            <a:ext cx="11174400" cy="360000"/>
          </a:xfrm>
          <a:prstGeom prst="rect">
            <a:avLst/>
          </a:prstGeom>
          <a:noFill/>
          <a:ln>
            <a:noFill/>
          </a:ln>
        </p:spPr>
        <p:txBody>
          <a:bodyPr spcFirstLastPara="1" wrap="square" lIns="0" tIns="0" rIns="0" bIns="0" anchor="b" anchorCtr="0">
            <a:noAutofit/>
          </a:bodyPr>
          <a:lstStyle/>
          <a:p>
            <a:pPr marL="285750" lvl="0" indent="-285750" algn="l" rtl="0">
              <a:lnSpc>
                <a:spcPct val="150000"/>
              </a:lnSpc>
              <a:spcBef>
                <a:spcPts val="0"/>
              </a:spcBef>
              <a:spcAft>
                <a:spcPts val="0"/>
              </a:spcAft>
              <a:buSzPts val="2200"/>
              <a:buNone/>
            </a:pPr>
            <a:r>
              <a:rPr lang="en-GB" dirty="0" err="1"/>
              <a:t>Parágrafo</a:t>
            </a:r>
            <a:r>
              <a:rPr lang="en-GB" dirty="0"/>
              <a:t> 1</a:t>
            </a:r>
            <a:endParaRPr dirty="0"/>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Shape 1024"/>
        <p:cNvGrpSpPr/>
        <p:nvPr/>
      </p:nvGrpSpPr>
      <p:grpSpPr>
        <a:xfrm>
          <a:off x="0" y="0"/>
          <a:ext cx="0" cy="0"/>
          <a:chOff x="0" y="0"/>
          <a:chExt cx="0" cy="0"/>
        </a:xfrm>
      </p:grpSpPr>
      <p:sp>
        <p:nvSpPr>
          <p:cNvPr id="1025" name="Google Shape;1025;p122"/>
          <p:cNvSpPr txBox="1">
            <a:spLocks noGrp="1"/>
          </p:cNvSpPr>
          <p:nvPr>
            <p:ph type="title"/>
          </p:nvPr>
        </p:nvSpPr>
        <p:spPr>
          <a:xfrm>
            <a:off x="389638" y="506412"/>
            <a:ext cx="11427223" cy="432000"/>
          </a:xfrm>
          <a:prstGeom prst="rect">
            <a:avLst/>
          </a:prstGeom>
          <a:noFill/>
          <a:ln>
            <a:noFill/>
          </a:ln>
        </p:spPr>
        <p:txBody>
          <a:bodyPr spcFirstLastPara="1" wrap="square" lIns="91425" tIns="45700" rIns="91425" bIns="45700" anchor="t" anchorCtr="0">
            <a:noAutofit/>
          </a:bodyPr>
          <a:lstStyle/>
          <a:p>
            <a:pPr marL="0" lvl="0" indent="0" algn="ctr" rtl="0">
              <a:lnSpc>
                <a:spcPct val="110000"/>
              </a:lnSpc>
              <a:spcBef>
                <a:spcPts val="0"/>
              </a:spcBef>
              <a:spcAft>
                <a:spcPts val="0"/>
              </a:spcAft>
              <a:buClr>
                <a:schemeClr val="accent1"/>
              </a:buClr>
              <a:buSzPts val="3000"/>
              <a:buFont typeface="Century Gothic"/>
              <a:buNone/>
            </a:pPr>
            <a:r>
              <a:rPr lang="en-GB" dirty="0"/>
              <a:t>Exercício 5.1: </a:t>
            </a:r>
            <a:r>
              <a:rPr lang="en-GB" dirty="0" err="1"/>
              <a:t>Ampliando</a:t>
            </a:r>
            <a:r>
              <a:rPr lang="en-GB" dirty="0"/>
              <a:t> o </a:t>
            </a:r>
            <a:r>
              <a:rPr lang="en-GB" dirty="0" err="1"/>
              <a:t>Artigo</a:t>
            </a:r>
            <a:r>
              <a:rPr lang="en-GB" dirty="0"/>
              <a:t> 12 – O </a:t>
            </a:r>
            <a:r>
              <a:rPr lang="en-GB" dirty="0" err="1"/>
              <a:t>direito</a:t>
            </a:r>
            <a:r>
              <a:rPr lang="en-GB" dirty="0"/>
              <a:t> ao </a:t>
            </a:r>
            <a:r>
              <a:rPr lang="en-GB" dirty="0" err="1"/>
              <a:t>reconhecimento</a:t>
            </a:r>
            <a:r>
              <a:rPr lang="en-GB" dirty="0"/>
              <a:t> </a:t>
            </a:r>
            <a:r>
              <a:rPr lang="en-GB" dirty="0" err="1"/>
              <a:t>igual</a:t>
            </a:r>
            <a:r>
              <a:rPr lang="en-GB" dirty="0"/>
              <a:t> </a:t>
            </a:r>
            <a:r>
              <a:rPr lang="en-GB" dirty="0" err="1"/>
              <a:t>perante</a:t>
            </a:r>
            <a:r>
              <a:rPr lang="en-GB" dirty="0"/>
              <a:t> a lei</a:t>
            </a:r>
            <a:endParaRPr dirty="0"/>
          </a:p>
        </p:txBody>
      </p:sp>
      <p:sp>
        <p:nvSpPr>
          <p:cNvPr id="1026" name="Google Shape;1026;p122"/>
          <p:cNvSpPr txBox="1">
            <a:spLocks noGrp="1"/>
          </p:cNvSpPr>
          <p:nvPr>
            <p:ph type="body" idx="1"/>
          </p:nvPr>
        </p:nvSpPr>
        <p:spPr>
          <a:xfrm>
            <a:off x="508002" y="2836023"/>
            <a:ext cx="11175995" cy="2515688"/>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600"/>
              </a:spcBef>
              <a:spcAft>
                <a:spcPts val="0"/>
              </a:spcAft>
              <a:buSzPts val="2200"/>
              <a:buNone/>
            </a:pPr>
            <a:r>
              <a:rPr lang="en-GB" sz="2000" dirty="0"/>
              <a:t>2. Os </a:t>
            </a:r>
            <a:r>
              <a:rPr lang="en-GB" sz="2000" dirty="0" err="1"/>
              <a:t>Estados</a:t>
            </a:r>
            <a:r>
              <a:rPr lang="en-GB" sz="2000" dirty="0"/>
              <a:t> Partes </a:t>
            </a:r>
            <a:r>
              <a:rPr lang="en-GB" sz="2000" dirty="0" err="1"/>
              <a:t>reconhecem</a:t>
            </a:r>
            <a:r>
              <a:rPr lang="en-GB" sz="2000" dirty="0"/>
              <a:t> que as pessoas com </a:t>
            </a:r>
            <a:r>
              <a:rPr lang="en-GB" sz="2000" dirty="0" err="1"/>
              <a:t>deficiência</a:t>
            </a:r>
            <a:r>
              <a:rPr lang="en-GB" sz="2000" dirty="0"/>
              <a:t> </a:t>
            </a:r>
            <a:r>
              <a:rPr lang="en-GB" sz="2000" dirty="0" err="1"/>
              <a:t>gozam</a:t>
            </a:r>
            <a:r>
              <a:rPr lang="en-GB" sz="2000" dirty="0"/>
              <a:t> de </a:t>
            </a:r>
            <a:r>
              <a:rPr lang="en-GB" sz="2000" dirty="0" err="1"/>
              <a:t>capacidade</a:t>
            </a:r>
            <a:r>
              <a:rPr lang="en-GB" sz="2000" dirty="0"/>
              <a:t> legal em </a:t>
            </a:r>
            <a:r>
              <a:rPr lang="en-GB" sz="2000" dirty="0" err="1"/>
              <a:t>igualdade</a:t>
            </a:r>
            <a:r>
              <a:rPr lang="en-GB" sz="2000" dirty="0"/>
              <a:t> de </a:t>
            </a:r>
            <a:r>
              <a:rPr lang="en-GB" sz="2000" dirty="0" err="1"/>
              <a:t>condições</a:t>
            </a:r>
            <a:r>
              <a:rPr lang="en-GB" sz="2000" dirty="0"/>
              <a:t> com as </a:t>
            </a:r>
            <a:r>
              <a:rPr lang="en-GB" sz="2000" dirty="0" err="1"/>
              <a:t>demais</a:t>
            </a:r>
            <a:r>
              <a:rPr lang="en-GB" sz="2000" dirty="0"/>
              <a:t> pessoas em </a:t>
            </a:r>
            <a:r>
              <a:rPr lang="en-GB" sz="2000" dirty="0" err="1"/>
              <a:t>todos</a:t>
            </a:r>
            <a:r>
              <a:rPr lang="en-GB" sz="2000" dirty="0"/>
              <a:t> </a:t>
            </a:r>
            <a:r>
              <a:rPr lang="en-GB" sz="2000" dirty="0" err="1"/>
              <a:t>os</a:t>
            </a:r>
            <a:r>
              <a:rPr lang="en-GB" sz="2000" dirty="0"/>
              <a:t> </a:t>
            </a:r>
            <a:r>
              <a:rPr lang="en-GB" sz="2000" dirty="0" err="1"/>
              <a:t>aspectos</a:t>
            </a:r>
            <a:r>
              <a:rPr lang="en-GB" sz="2000" dirty="0"/>
              <a:t> da vida.</a:t>
            </a:r>
            <a:endParaRPr sz="2000" dirty="0"/>
          </a:p>
          <a:p>
            <a:pPr marL="0" lvl="0" indent="0" algn="just" rtl="0">
              <a:lnSpc>
                <a:spcPct val="100000"/>
              </a:lnSpc>
              <a:spcBef>
                <a:spcPts val="600"/>
              </a:spcBef>
              <a:spcAft>
                <a:spcPts val="0"/>
              </a:spcAft>
              <a:buSzPts val="2200"/>
              <a:buNone/>
            </a:pPr>
            <a:r>
              <a:rPr lang="en-GB" sz="2000" b="1" dirty="0">
                <a:solidFill>
                  <a:schemeClr val="accent2"/>
                </a:solidFill>
              </a:rPr>
              <a:t>As pessoas com </a:t>
            </a:r>
            <a:r>
              <a:rPr lang="en-GB" sz="2000" b="1" dirty="0" err="1">
                <a:solidFill>
                  <a:schemeClr val="accent2"/>
                </a:solidFill>
              </a:rPr>
              <a:t>deficiência</a:t>
            </a:r>
            <a:r>
              <a:rPr lang="en-GB" sz="2000" b="1" dirty="0">
                <a:solidFill>
                  <a:schemeClr val="accent2"/>
                </a:solidFill>
              </a:rPr>
              <a:t> </a:t>
            </a:r>
            <a:r>
              <a:rPr lang="en-GB" sz="2000" b="1" dirty="0" err="1">
                <a:solidFill>
                  <a:schemeClr val="accent2"/>
                </a:solidFill>
              </a:rPr>
              <a:t>têm</a:t>
            </a:r>
            <a:r>
              <a:rPr lang="en-GB" sz="2000" b="1" dirty="0">
                <a:solidFill>
                  <a:schemeClr val="accent2"/>
                </a:solidFill>
              </a:rPr>
              <a:t> </a:t>
            </a:r>
            <a:r>
              <a:rPr lang="en-GB" sz="2000" b="1" dirty="0" err="1">
                <a:solidFill>
                  <a:schemeClr val="accent2"/>
                </a:solidFill>
              </a:rPr>
              <a:t>os</a:t>
            </a:r>
            <a:r>
              <a:rPr lang="en-GB" sz="2000" b="1" dirty="0">
                <a:solidFill>
                  <a:schemeClr val="accent2"/>
                </a:solidFill>
              </a:rPr>
              <a:t> </a:t>
            </a:r>
            <a:r>
              <a:rPr lang="en-GB" sz="2000" b="1" dirty="0" err="1">
                <a:solidFill>
                  <a:schemeClr val="accent2"/>
                </a:solidFill>
              </a:rPr>
              <a:t>mesmos</a:t>
            </a:r>
            <a:r>
              <a:rPr lang="en-GB" sz="2000" b="1" dirty="0">
                <a:solidFill>
                  <a:schemeClr val="accent2"/>
                </a:solidFill>
              </a:rPr>
              <a:t> </a:t>
            </a:r>
            <a:r>
              <a:rPr lang="en-GB" sz="2000" b="1" dirty="0" err="1">
                <a:solidFill>
                  <a:schemeClr val="accent2"/>
                </a:solidFill>
              </a:rPr>
              <a:t>direitos</a:t>
            </a:r>
            <a:r>
              <a:rPr lang="en-GB" sz="2000" b="1" dirty="0">
                <a:solidFill>
                  <a:schemeClr val="accent2"/>
                </a:solidFill>
              </a:rPr>
              <a:t> que </a:t>
            </a:r>
            <a:r>
              <a:rPr lang="en-GB" sz="2000" b="1" dirty="0" err="1">
                <a:solidFill>
                  <a:schemeClr val="accent2"/>
                </a:solidFill>
              </a:rPr>
              <a:t>todas</a:t>
            </a:r>
            <a:r>
              <a:rPr lang="en-GB" sz="2000" b="1" dirty="0">
                <a:solidFill>
                  <a:schemeClr val="accent2"/>
                </a:solidFill>
              </a:rPr>
              <a:t> as </a:t>
            </a:r>
            <a:r>
              <a:rPr lang="en-GB" sz="2000" b="1" dirty="0" err="1">
                <a:solidFill>
                  <a:schemeClr val="accent2"/>
                </a:solidFill>
              </a:rPr>
              <a:t>outras</a:t>
            </a:r>
            <a:r>
              <a:rPr lang="en-GB" sz="2000" b="1" dirty="0">
                <a:solidFill>
                  <a:schemeClr val="accent2"/>
                </a:solidFill>
              </a:rPr>
              <a:t> pessoas e </a:t>
            </a:r>
            <a:r>
              <a:rPr lang="en-GB" sz="2000" b="1" dirty="0" err="1">
                <a:solidFill>
                  <a:schemeClr val="accent2"/>
                </a:solidFill>
              </a:rPr>
              <a:t>devem</a:t>
            </a:r>
            <a:r>
              <a:rPr lang="en-GB" sz="2000" b="1" dirty="0">
                <a:solidFill>
                  <a:schemeClr val="accent2"/>
                </a:solidFill>
              </a:rPr>
              <a:t> </a:t>
            </a:r>
            <a:r>
              <a:rPr lang="en-GB" sz="2000" b="1" dirty="0" err="1">
                <a:solidFill>
                  <a:schemeClr val="accent2"/>
                </a:solidFill>
              </a:rPr>
              <a:t>poder</a:t>
            </a:r>
            <a:r>
              <a:rPr lang="en-GB" sz="2000" b="1" dirty="0">
                <a:solidFill>
                  <a:schemeClr val="accent2"/>
                </a:solidFill>
              </a:rPr>
              <a:t> </a:t>
            </a:r>
            <a:r>
              <a:rPr lang="en-GB" sz="2000" b="1" dirty="0" err="1">
                <a:solidFill>
                  <a:schemeClr val="accent2"/>
                </a:solidFill>
              </a:rPr>
              <a:t>exercê-los</a:t>
            </a:r>
            <a:r>
              <a:rPr lang="en-GB" sz="2000" b="1" dirty="0">
                <a:solidFill>
                  <a:schemeClr val="accent2"/>
                </a:solidFill>
              </a:rPr>
              <a:t>. As pessoas com </a:t>
            </a:r>
            <a:r>
              <a:rPr lang="en-GB" sz="2000" b="1" dirty="0" err="1">
                <a:solidFill>
                  <a:schemeClr val="accent2"/>
                </a:solidFill>
              </a:rPr>
              <a:t>deficiência</a:t>
            </a:r>
            <a:r>
              <a:rPr lang="en-GB" sz="2000" b="1" dirty="0">
                <a:solidFill>
                  <a:schemeClr val="accent2"/>
                </a:solidFill>
              </a:rPr>
              <a:t> </a:t>
            </a:r>
            <a:r>
              <a:rPr lang="en-GB" sz="2000" b="1" dirty="0" err="1">
                <a:solidFill>
                  <a:schemeClr val="accent2"/>
                </a:solidFill>
              </a:rPr>
              <a:t>devem</a:t>
            </a:r>
            <a:r>
              <a:rPr lang="en-GB" sz="2000" b="1" dirty="0">
                <a:solidFill>
                  <a:schemeClr val="accent2"/>
                </a:solidFill>
              </a:rPr>
              <a:t> </a:t>
            </a:r>
            <a:r>
              <a:rPr lang="en-GB" sz="2000" b="1" dirty="0" err="1">
                <a:solidFill>
                  <a:schemeClr val="accent2"/>
                </a:solidFill>
              </a:rPr>
              <a:t>poder</a:t>
            </a:r>
            <a:r>
              <a:rPr lang="en-GB" sz="2000" b="1" dirty="0">
                <a:solidFill>
                  <a:schemeClr val="accent2"/>
                </a:solidFill>
              </a:rPr>
              <a:t> </a:t>
            </a:r>
            <a:r>
              <a:rPr lang="en-GB" sz="2000" b="1" dirty="0" err="1">
                <a:solidFill>
                  <a:schemeClr val="accent2"/>
                </a:solidFill>
              </a:rPr>
              <a:t>agir</a:t>
            </a:r>
            <a:r>
              <a:rPr lang="en-GB" sz="2000" b="1" dirty="0">
                <a:solidFill>
                  <a:schemeClr val="accent2"/>
                </a:solidFill>
              </a:rPr>
              <a:t> de </a:t>
            </a:r>
            <a:r>
              <a:rPr lang="en-GB" sz="2000" b="1" dirty="0" err="1">
                <a:solidFill>
                  <a:schemeClr val="accent2"/>
                </a:solidFill>
              </a:rPr>
              <a:t>acordo</a:t>
            </a:r>
            <a:r>
              <a:rPr lang="en-GB" sz="2000" b="1" dirty="0">
                <a:solidFill>
                  <a:schemeClr val="accent2"/>
                </a:solidFill>
              </a:rPr>
              <a:t> com a lei, o que </a:t>
            </a:r>
            <a:r>
              <a:rPr lang="en-GB" sz="2000" b="1" dirty="0" err="1">
                <a:solidFill>
                  <a:schemeClr val="accent2"/>
                </a:solidFill>
              </a:rPr>
              <a:t>significa</a:t>
            </a:r>
            <a:r>
              <a:rPr lang="en-GB" sz="2000" b="1" dirty="0">
                <a:solidFill>
                  <a:schemeClr val="accent2"/>
                </a:solidFill>
              </a:rPr>
              <a:t> que </a:t>
            </a:r>
            <a:r>
              <a:rPr lang="en-GB" sz="2000" b="1" dirty="0" err="1">
                <a:solidFill>
                  <a:schemeClr val="accent2"/>
                </a:solidFill>
              </a:rPr>
              <a:t>podem</a:t>
            </a:r>
            <a:r>
              <a:rPr lang="en-GB" sz="2000" b="1" dirty="0">
                <a:solidFill>
                  <a:schemeClr val="accent2"/>
                </a:solidFill>
              </a:rPr>
              <a:t> </a:t>
            </a:r>
            <a:r>
              <a:rPr lang="en-GB" sz="2000" b="1" dirty="0" err="1">
                <a:solidFill>
                  <a:schemeClr val="accent2"/>
                </a:solidFill>
              </a:rPr>
              <a:t>realizar</a:t>
            </a:r>
            <a:r>
              <a:rPr lang="en-GB" sz="2000" b="1" dirty="0">
                <a:solidFill>
                  <a:schemeClr val="accent2"/>
                </a:solidFill>
              </a:rPr>
              <a:t> </a:t>
            </a:r>
            <a:r>
              <a:rPr lang="en-GB" sz="2000" b="1" dirty="0" err="1">
                <a:solidFill>
                  <a:schemeClr val="accent2"/>
                </a:solidFill>
              </a:rPr>
              <a:t>transações</a:t>
            </a:r>
            <a:r>
              <a:rPr lang="en-GB" sz="2000" b="1" dirty="0">
                <a:solidFill>
                  <a:schemeClr val="accent2"/>
                </a:solidFill>
              </a:rPr>
              <a:t> e </a:t>
            </a:r>
            <a:r>
              <a:rPr lang="en-GB" sz="2000" b="1" dirty="0" err="1">
                <a:solidFill>
                  <a:schemeClr val="accent2"/>
                </a:solidFill>
              </a:rPr>
              <a:t>criar</a:t>
            </a:r>
            <a:r>
              <a:rPr lang="en-GB" sz="2000" b="1" dirty="0">
                <a:solidFill>
                  <a:schemeClr val="accent2"/>
                </a:solidFill>
              </a:rPr>
              <a:t>, </a:t>
            </a:r>
            <a:r>
              <a:rPr lang="en-GB" sz="2000" b="1" dirty="0" err="1">
                <a:solidFill>
                  <a:schemeClr val="accent2"/>
                </a:solidFill>
              </a:rPr>
              <a:t>modificar</a:t>
            </a:r>
            <a:r>
              <a:rPr lang="en-GB" sz="2000" b="1" dirty="0">
                <a:solidFill>
                  <a:schemeClr val="accent2"/>
                </a:solidFill>
              </a:rPr>
              <a:t> ou </a:t>
            </a:r>
            <a:r>
              <a:rPr lang="en-GB" sz="2000" b="1" dirty="0" err="1">
                <a:solidFill>
                  <a:schemeClr val="accent2"/>
                </a:solidFill>
              </a:rPr>
              <a:t>encerrar</a:t>
            </a:r>
            <a:r>
              <a:rPr lang="en-GB" sz="2000" b="1" dirty="0">
                <a:solidFill>
                  <a:schemeClr val="accent2"/>
                </a:solidFill>
              </a:rPr>
              <a:t> </a:t>
            </a:r>
            <a:r>
              <a:rPr lang="en-GB" sz="2000" b="1" dirty="0" err="1">
                <a:solidFill>
                  <a:schemeClr val="accent2"/>
                </a:solidFill>
              </a:rPr>
              <a:t>relações</a:t>
            </a:r>
            <a:r>
              <a:rPr lang="en-GB" sz="2000" b="1" dirty="0">
                <a:solidFill>
                  <a:schemeClr val="accent2"/>
                </a:solidFill>
              </a:rPr>
              <a:t> </a:t>
            </a:r>
            <a:r>
              <a:rPr lang="en-GB" sz="2000" b="1" dirty="0" err="1">
                <a:solidFill>
                  <a:schemeClr val="accent2"/>
                </a:solidFill>
              </a:rPr>
              <a:t>jurídicas</a:t>
            </a:r>
            <a:r>
              <a:rPr lang="en-GB" sz="2000" b="1" dirty="0">
                <a:solidFill>
                  <a:schemeClr val="accent2"/>
                </a:solidFill>
              </a:rPr>
              <a:t>. Elas </a:t>
            </a:r>
            <a:r>
              <a:rPr lang="en-GB" sz="2000" b="1" dirty="0" err="1">
                <a:solidFill>
                  <a:schemeClr val="accent2"/>
                </a:solidFill>
              </a:rPr>
              <a:t>podem</a:t>
            </a:r>
            <a:r>
              <a:rPr lang="en-GB" sz="2000" b="1" dirty="0">
                <a:solidFill>
                  <a:schemeClr val="accent2"/>
                </a:solidFill>
              </a:rPr>
              <a:t> </a:t>
            </a:r>
            <a:r>
              <a:rPr lang="en-GB" sz="2000" b="1" dirty="0" err="1">
                <a:solidFill>
                  <a:schemeClr val="accent2"/>
                </a:solidFill>
              </a:rPr>
              <a:t>tomar</a:t>
            </a:r>
            <a:r>
              <a:rPr lang="en-GB" sz="2000" b="1" dirty="0">
                <a:solidFill>
                  <a:schemeClr val="accent2"/>
                </a:solidFill>
              </a:rPr>
              <a:t> suas </a:t>
            </a:r>
            <a:r>
              <a:rPr lang="en-GB" sz="2000" b="1" dirty="0" err="1">
                <a:solidFill>
                  <a:schemeClr val="accent2"/>
                </a:solidFill>
              </a:rPr>
              <a:t>próprias</a:t>
            </a:r>
            <a:r>
              <a:rPr lang="en-GB" sz="2000" b="1" dirty="0">
                <a:solidFill>
                  <a:schemeClr val="accent2"/>
                </a:solidFill>
              </a:rPr>
              <a:t> </a:t>
            </a:r>
            <a:r>
              <a:rPr lang="en-GB" sz="2000" b="1" dirty="0" err="1">
                <a:solidFill>
                  <a:schemeClr val="accent2"/>
                </a:solidFill>
              </a:rPr>
              <a:t>decisões</a:t>
            </a:r>
            <a:r>
              <a:rPr lang="en-GB" sz="2000" b="1" dirty="0">
                <a:solidFill>
                  <a:schemeClr val="accent2"/>
                </a:solidFill>
              </a:rPr>
              <a:t> e </a:t>
            </a:r>
            <a:r>
              <a:rPr lang="en-GB" sz="2000" b="1" dirty="0" err="1">
                <a:solidFill>
                  <a:schemeClr val="accent2"/>
                </a:solidFill>
              </a:rPr>
              <a:t>os</a:t>
            </a:r>
            <a:r>
              <a:rPr lang="en-GB" sz="2000" b="1" dirty="0">
                <a:solidFill>
                  <a:schemeClr val="accent2"/>
                </a:solidFill>
              </a:rPr>
              <a:t> outros </a:t>
            </a:r>
            <a:r>
              <a:rPr lang="en-GB" sz="2000" b="1" dirty="0" err="1">
                <a:solidFill>
                  <a:schemeClr val="accent2"/>
                </a:solidFill>
              </a:rPr>
              <a:t>devem</a:t>
            </a:r>
            <a:r>
              <a:rPr lang="en-GB" sz="2000" b="1" dirty="0">
                <a:solidFill>
                  <a:schemeClr val="accent2"/>
                </a:solidFill>
              </a:rPr>
              <a:t> </a:t>
            </a:r>
            <a:r>
              <a:rPr lang="en-GB" sz="2000" b="1" dirty="0" err="1">
                <a:solidFill>
                  <a:schemeClr val="accent2"/>
                </a:solidFill>
              </a:rPr>
              <a:t>respeitar</a:t>
            </a:r>
            <a:r>
              <a:rPr lang="en-GB" sz="2000" b="1" dirty="0">
                <a:solidFill>
                  <a:schemeClr val="accent2"/>
                </a:solidFill>
              </a:rPr>
              <a:t> suas </a:t>
            </a:r>
            <a:r>
              <a:rPr lang="en-GB" sz="2000" b="1" dirty="0" err="1">
                <a:solidFill>
                  <a:schemeClr val="accent2"/>
                </a:solidFill>
              </a:rPr>
              <a:t>decisões</a:t>
            </a:r>
            <a:r>
              <a:rPr lang="en-GB" sz="2000" b="1" dirty="0">
                <a:solidFill>
                  <a:schemeClr val="accent2"/>
                </a:solidFill>
              </a:rPr>
              <a:t>.</a:t>
            </a:r>
            <a:endParaRPr sz="2000" dirty="0"/>
          </a:p>
          <a:p>
            <a:pPr marL="285750" lvl="0" indent="-146050" algn="l" rtl="0">
              <a:lnSpc>
                <a:spcPct val="100000"/>
              </a:lnSpc>
              <a:spcBef>
                <a:spcPts val="1200"/>
              </a:spcBef>
              <a:spcAft>
                <a:spcPts val="0"/>
              </a:spcAft>
              <a:buSzPts val="2200"/>
              <a:buNone/>
            </a:pPr>
            <a:endParaRPr dirty="0"/>
          </a:p>
        </p:txBody>
      </p:sp>
      <p:sp>
        <p:nvSpPr>
          <p:cNvPr id="1027" name="Google Shape;1027;p122"/>
          <p:cNvSpPr txBox="1">
            <a:spLocks noGrp="1"/>
          </p:cNvSpPr>
          <p:nvPr>
            <p:ph type="body" idx="2"/>
          </p:nvPr>
        </p:nvSpPr>
        <p:spPr>
          <a:xfrm>
            <a:off x="507207" y="2045111"/>
            <a:ext cx="11174400" cy="360000"/>
          </a:xfrm>
          <a:prstGeom prst="rect">
            <a:avLst/>
          </a:prstGeom>
          <a:noFill/>
          <a:ln>
            <a:noFill/>
          </a:ln>
        </p:spPr>
        <p:txBody>
          <a:bodyPr spcFirstLastPara="1" wrap="square" lIns="0" tIns="0" rIns="0" bIns="0" anchor="b" anchorCtr="0">
            <a:noAutofit/>
          </a:bodyPr>
          <a:lstStyle/>
          <a:p>
            <a:pPr marL="285750" lvl="0" indent="-285750" algn="l" rtl="0">
              <a:lnSpc>
                <a:spcPct val="150000"/>
              </a:lnSpc>
              <a:spcBef>
                <a:spcPts val="0"/>
              </a:spcBef>
              <a:spcAft>
                <a:spcPts val="0"/>
              </a:spcAft>
              <a:buSzPts val="2200"/>
              <a:buNone/>
            </a:pPr>
            <a:r>
              <a:rPr lang="en-GB"/>
              <a:t>Parágrafo 2</a:t>
            </a:r>
            <a:endParaRPr/>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Shape 1032"/>
        <p:cNvGrpSpPr/>
        <p:nvPr/>
      </p:nvGrpSpPr>
      <p:grpSpPr>
        <a:xfrm>
          <a:off x="0" y="0"/>
          <a:ext cx="0" cy="0"/>
          <a:chOff x="0" y="0"/>
          <a:chExt cx="0" cy="0"/>
        </a:xfrm>
      </p:grpSpPr>
      <p:sp>
        <p:nvSpPr>
          <p:cNvPr id="1033" name="Google Shape;1033;p123"/>
          <p:cNvSpPr txBox="1">
            <a:spLocks noGrp="1"/>
          </p:cNvSpPr>
          <p:nvPr>
            <p:ph type="title"/>
          </p:nvPr>
        </p:nvSpPr>
        <p:spPr>
          <a:xfrm>
            <a:off x="389639" y="506412"/>
            <a:ext cx="11291968" cy="4320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accent1"/>
              </a:buClr>
              <a:buSzPts val="3000"/>
              <a:buFont typeface="Century Gothic"/>
              <a:buNone/>
            </a:pPr>
            <a:r>
              <a:rPr lang="en-GB" dirty="0"/>
              <a:t>Exercício 5.1: </a:t>
            </a:r>
            <a:r>
              <a:rPr lang="en-GB" dirty="0" err="1"/>
              <a:t>Ampliando</a:t>
            </a:r>
            <a:r>
              <a:rPr lang="en-GB" dirty="0"/>
              <a:t> o </a:t>
            </a:r>
            <a:r>
              <a:rPr lang="en-GB" dirty="0" err="1"/>
              <a:t>Artigo</a:t>
            </a:r>
            <a:r>
              <a:rPr lang="en-GB" dirty="0"/>
              <a:t> 12 – O </a:t>
            </a:r>
            <a:r>
              <a:rPr lang="en-GB" dirty="0" err="1"/>
              <a:t>direito</a:t>
            </a:r>
            <a:r>
              <a:rPr lang="en-GB" dirty="0"/>
              <a:t> ao </a:t>
            </a:r>
            <a:r>
              <a:rPr lang="en-GB" dirty="0" err="1"/>
              <a:t>reconhecimento</a:t>
            </a:r>
            <a:r>
              <a:rPr lang="en-GB" dirty="0"/>
              <a:t> </a:t>
            </a:r>
            <a:r>
              <a:rPr lang="en-GB" dirty="0" err="1"/>
              <a:t>igual</a:t>
            </a:r>
            <a:r>
              <a:rPr lang="en-GB" dirty="0"/>
              <a:t> </a:t>
            </a:r>
            <a:r>
              <a:rPr lang="en-GB" dirty="0" err="1"/>
              <a:t>perante</a:t>
            </a:r>
            <a:r>
              <a:rPr lang="en-GB" dirty="0"/>
              <a:t> a lei</a:t>
            </a:r>
            <a:endParaRPr dirty="0"/>
          </a:p>
        </p:txBody>
      </p:sp>
      <p:sp>
        <p:nvSpPr>
          <p:cNvPr id="1034" name="Google Shape;1034;p123"/>
          <p:cNvSpPr txBox="1">
            <a:spLocks noGrp="1"/>
          </p:cNvSpPr>
          <p:nvPr>
            <p:ph type="body" idx="1"/>
          </p:nvPr>
        </p:nvSpPr>
        <p:spPr>
          <a:xfrm>
            <a:off x="508002" y="2831125"/>
            <a:ext cx="11175995" cy="1744856"/>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600"/>
              </a:spcBef>
              <a:spcAft>
                <a:spcPts val="0"/>
              </a:spcAft>
              <a:buSzPts val="2200"/>
              <a:buNone/>
            </a:pPr>
            <a:r>
              <a:rPr lang="en-GB" dirty="0"/>
              <a:t>3. Os </a:t>
            </a:r>
            <a:r>
              <a:rPr lang="en-GB" dirty="0" err="1"/>
              <a:t>Estados</a:t>
            </a:r>
            <a:r>
              <a:rPr lang="en-GB" dirty="0"/>
              <a:t> Partes </a:t>
            </a:r>
            <a:r>
              <a:rPr lang="en-GB" dirty="0" err="1"/>
              <a:t>tomarão</a:t>
            </a:r>
            <a:r>
              <a:rPr lang="en-GB" dirty="0"/>
              <a:t> as </a:t>
            </a:r>
            <a:r>
              <a:rPr lang="en-GB" dirty="0" err="1"/>
              <a:t>medidas</a:t>
            </a:r>
            <a:r>
              <a:rPr lang="en-GB" dirty="0"/>
              <a:t> </a:t>
            </a:r>
            <a:r>
              <a:rPr lang="en-GB" dirty="0" err="1"/>
              <a:t>adequadas</a:t>
            </a:r>
            <a:r>
              <a:rPr lang="en-GB" dirty="0"/>
              <a:t> para </a:t>
            </a:r>
            <a:r>
              <a:rPr lang="en-GB" dirty="0" err="1"/>
              <a:t>proporcionar</a:t>
            </a:r>
            <a:r>
              <a:rPr lang="en-GB" dirty="0"/>
              <a:t> </a:t>
            </a:r>
            <a:r>
              <a:rPr lang="en-GB" dirty="0" err="1"/>
              <a:t>às</a:t>
            </a:r>
            <a:r>
              <a:rPr lang="en-GB" dirty="0"/>
              <a:t> pessoas com </a:t>
            </a:r>
            <a:r>
              <a:rPr lang="en-GB" dirty="0" err="1"/>
              <a:t>deficiência</a:t>
            </a:r>
            <a:r>
              <a:rPr lang="en-GB" dirty="0"/>
              <a:t> </a:t>
            </a:r>
            <a:r>
              <a:rPr lang="en-GB" dirty="0" err="1"/>
              <a:t>acesso</a:t>
            </a:r>
            <a:r>
              <a:rPr lang="en-GB" dirty="0"/>
              <a:t> ao </a:t>
            </a:r>
            <a:r>
              <a:rPr lang="en-GB" dirty="0" err="1"/>
              <a:t>apoio</a:t>
            </a:r>
            <a:r>
              <a:rPr lang="en-GB" dirty="0"/>
              <a:t> de que </a:t>
            </a:r>
            <a:r>
              <a:rPr lang="en-GB" dirty="0" err="1"/>
              <a:t>possam</a:t>
            </a:r>
            <a:r>
              <a:rPr lang="en-GB" dirty="0"/>
              <a:t> </a:t>
            </a:r>
            <a:r>
              <a:rPr lang="en-GB" dirty="0" err="1"/>
              <a:t>necessitar</a:t>
            </a:r>
            <a:r>
              <a:rPr lang="en-GB" dirty="0"/>
              <a:t> no exercício da sua </a:t>
            </a:r>
            <a:r>
              <a:rPr lang="en-GB" dirty="0" err="1"/>
              <a:t>capacidade</a:t>
            </a:r>
            <a:r>
              <a:rPr lang="en-GB" dirty="0"/>
              <a:t> legal. </a:t>
            </a:r>
            <a:endParaRPr dirty="0"/>
          </a:p>
          <a:p>
            <a:pPr marL="0" lvl="0" indent="0" algn="just" rtl="0">
              <a:lnSpc>
                <a:spcPct val="100000"/>
              </a:lnSpc>
              <a:spcBef>
                <a:spcPts val="600"/>
              </a:spcBef>
              <a:spcAft>
                <a:spcPts val="0"/>
              </a:spcAft>
              <a:buSzPts val="2200"/>
              <a:buNone/>
            </a:pPr>
            <a:r>
              <a:rPr lang="en-GB" b="1" dirty="0">
                <a:solidFill>
                  <a:schemeClr val="accent2"/>
                </a:solidFill>
              </a:rPr>
              <a:t>Quando é </a:t>
            </a:r>
            <a:r>
              <a:rPr lang="en-GB" b="1" dirty="0" err="1">
                <a:solidFill>
                  <a:schemeClr val="accent2"/>
                </a:solidFill>
              </a:rPr>
              <a:t>difícil</a:t>
            </a:r>
            <a:r>
              <a:rPr lang="en-GB" b="1" dirty="0">
                <a:solidFill>
                  <a:schemeClr val="accent2"/>
                </a:solidFill>
              </a:rPr>
              <a:t> para as pessoas com </a:t>
            </a:r>
            <a:r>
              <a:rPr lang="en-GB" b="1" dirty="0" err="1">
                <a:solidFill>
                  <a:schemeClr val="accent2"/>
                </a:solidFill>
              </a:rPr>
              <a:t>deficiência</a:t>
            </a:r>
            <a:r>
              <a:rPr lang="en-GB" b="1" dirty="0">
                <a:solidFill>
                  <a:schemeClr val="accent2"/>
                </a:solidFill>
              </a:rPr>
              <a:t> </a:t>
            </a:r>
            <a:r>
              <a:rPr lang="en-GB" b="1" dirty="0" err="1">
                <a:solidFill>
                  <a:schemeClr val="accent2"/>
                </a:solidFill>
              </a:rPr>
              <a:t>tomarem</a:t>
            </a:r>
            <a:r>
              <a:rPr lang="en-GB" b="1" dirty="0">
                <a:solidFill>
                  <a:schemeClr val="accent2"/>
                </a:solidFill>
              </a:rPr>
              <a:t> </a:t>
            </a:r>
            <a:r>
              <a:rPr lang="en-GB" b="1" dirty="0" err="1">
                <a:solidFill>
                  <a:schemeClr val="accent2"/>
                </a:solidFill>
              </a:rPr>
              <a:t>decisões</a:t>
            </a:r>
            <a:r>
              <a:rPr lang="en-GB" b="1" dirty="0">
                <a:solidFill>
                  <a:schemeClr val="accent2"/>
                </a:solidFill>
              </a:rPr>
              <a:t> por </a:t>
            </a:r>
            <a:r>
              <a:rPr lang="en-GB" b="1" dirty="0" err="1">
                <a:solidFill>
                  <a:schemeClr val="accent2"/>
                </a:solidFill>
              </a:rPr>
              <a:t>conta</a:t>
            </a:r>
            <a:r>
              <a:rPr lang="en-GB" b="1" dirty="0">
                <a:solidFill>
                  <a:schemeClr val="accent2"/>
                </a:solidFill>
              </a:rPr>
              <a:t> </a:t>
            </a:r>
            <a:r>
              <a:rPr lang="en-GB" b="1" dirty="0" err="1">
                <a:solidFill>
                  <a:schemeClr val="accent2"/>
                </a:solidFill>
              </a:rPr>
              <a:t>própria</a:t>
            </a:r>
            <a:r>
              <a:rPr lang="en-GB" b="1" dirty="0">
                <a:solidFill>
                  <a:schemeClr val="accent2"/>
                </a:solidFill>
              </a:rPr>
              <a:t>, </a:t>
            </a:r>
            <a:r>
              <a:rPr lang="en-GB" b="1" dirty="0" err="1">
                <a:solidFill>
                  <a:schemeClr val="accent2"/>
                </a:solidFill>
              </a:rPr>
              <a:t>elas</a:t>
            </a:r>
            <a:r>
              <a:rPr lang="en-GB" b="1" dirty="0">
                <a:solidFill>
                  <a:schemeClr val="accent2"/>
                </a:solidFill>
              </a:rPr>
              <a:t> </a:t>
            </a:r>
            <a:r>
              <a:rPr lang="en-GB" b="1" dirty="0" err="1">
                <a:solidFill>
                  <a:schemeClr val="accent2"/>
                </a:solidFill>
              </a:rPr>
              <a:t>têm</a:t>
            </a:r>
            <a:r>
              <a:rPr lang="en-GB" b="1" dirty="0">
                <a:solidFill>
                  <a:schemeClr val="accent2"/>
                </a:solidFill>
              </a:rPr>
              <a:t> o </a:t>
            </a:r>
            <a:r>
              <a:rPr lang="en-GB" b="1" dirty="0" err="1">
                <a:solidFill>
                  <a:schemeClr val="accent2"/>
                </a:solidFill>
              </a:rPr>
              <a:t>direito</a:t>
            </a:r>
            <a:r>
              <a:rPr lang="en-GB" b="1" dirty="0">
                <a:solidFill>
                  <a:schemeClr val="accent2"/>
                </a:solidFill>
              </a:rPr>
              <a:t> de </a:t>
            </a:r>
            <a:r>
              <a:rPr lang="en-GB" b="1" dirty="0" err="1">
                <a:solidFill>
                  <a:schemeClr val="accent2"/>
                </a:solidFill>
              </a:rPr>
              <a:t>receber</a:t>
            </a:r>
            <a:r>
              <a:rPr lang="en-GB" b="1" dirty="0">
                <a:solidFill>
                  <a:schemeClr val="accent2"/>
                </a:solidFill>
              </a:rPr>
              <a:t> </a:t>
            </a:r>
            <a:r>
              <a:rPr lang="en-GB" b="1" dirty="0" err="1">
                <a:solidFill>
                  <a:schemeClr val="accent2"/>
                </a:solidFill>
              </a:rPr>
              <a:t>apoio</a:t>
            </a:r>
            <a:r>
              <a:rPr lang="en-GB" b="1" dirty="0">
                <a:solidFill>
                  <a:schemeClr val="accent2"/>
                </a:solidFill>
              </a:rPr>
              <a:t> para </a:t>
            </a:r>
            <a:r>
              <a:rPr lang="en-GB" b="1" dirty="0" err="1">
                <a:solidFill>
                  <a:schemeClr val="accent2"/>
                </a:solidFill>
              </a:rPr>
              <a:t>ajudá</a:t>
            </a:r>
            <a:r>
              <a:rPr lang="en-GB" b="1" dirty="0">
                <a:solidFill>
                  <a:schemeClr val="accent2"/>
                </a:solidFill>
              </a:rPr>
              <a:t>-las a </a:t>
            </a:r>
            <a:r>
              <a:rPr lang="en-GB" b="1" dirty="0" err="1">
                <a:solidFill>
                  <a:schemeClr val="accent2"/>
                </a:solidFill>
              </a:rPr>
              <a:t>tomar</a:t>
            </a:r>
            <a:r>
              <a:rPr lang="en-GB" b="1" dirty="0">
                <a:solidFill>
                  <a:schemeClr val="accent2"/>
                </a:solidFill>
              </a:rPr>
              <a:t> </a:t>
            </a:r>
            <a:r>
              <a:rPr lang="en-GB" b="1" dirty="0" err="1">
                <a:solidFill>
                  <a:schemeClr val="accent2"/>
                </a:solidFill>
              </a:rPr>
              <a:t>decisões</a:t>
            </a:r>
            <a:r>
              <a:rPr lang="en-GB" b="1" dirty="0">
                <a:solidFill>
                  <a:schemeClr val="accent2"/>
                </a:solidFill>
              </a:rPr>
              <a:t>.</a:t>
            </a:r>
            <a:endParaRPr dirty="0"/>
          </a:p>
        </p:txBody>
      </p:sp>
      <p:sp>
        <p:nvSpPr>
          <p:cNvPr id="1035" name="Google Shape;1035;p123"/>
          <p:cNvSpPr txBox="1">
            <a:spLocks noGrp="1"/>
          </p:cNvSpPr>
          <p:nvPr>
            <p:ph type="body" idx="2"/>
          </p:nvPr>
        </p:nvSpPr>
        <p:spPr>
          <a:xfrm>
            <a:off x="508799" y="1922021"/>
            <a:ext cx="11174400" cy="360000"/>
          </a:xfrm>
          <a:prstGeom prst="rect">
            <a:avLst/>
          </a:prstGeom>
          <a:noFill/>
          <a:ln>
            <a:noFill/>
          </a:ln>
        </p:spPr>
        <p:txBody>
          <a:bodyPr spcFirstLastPara="1" wrap="square" lIns="0" tIns="0" rIns="0" bIns="0" anchor="b" anchorCtr="0">
            <a:noAutofit/>
          </a:bodyPr>
          <a:lstStyle/>
          <a:p>
            <a:pPr marL="285750" lvl="0" indent="-285750" algn="l" rtl="0">
              <a:lnSpc>
                <a:spcPct val="150000"/>
              </a:lnSpc>
              <a:spcBef>
                <a:spcPts val="0"/>
              </a:spcBef>
              <a:spcAft>
                <a:spcPts val="0"/>
              </a:spcAft>
              <a:buSzPts val="2200"/>
              <a:buNone/>
            </a:pPr>
            <a:r>
              <a:rPr lang="en-GB" dirty="0" err="1"/>
              <a:t>Parágrafo</a:t>
            </a:r>
            <a:r>
              <a:rPr lang="en-GB" dirty="0"/>
              <a:t> 3</a:t>
            </a:r>
            <a:endParaRPr dirty="0"/>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Shape 1040"/>
        <p:cNvGrpSpPr/>
        <p:nvPr/>
      </p:nvGrpSpPr>
      <p:grpSpPr>
        <a:xfrm>
          <a:off x="0" y="0"/>
          <a:ext cx="0" cy="0"/>
          <a:chOff x="0" y="0"/>
          <a:chExt cx="0" cy="0"/>
        </a:xfrm>
      </p:grpSpPr>
      <p:sp>
        <p:nvSpPr>
          <p:cNvPr id="1041" name="Google Shape;1041;p124"/>
          <p:cNvSpPr txBox="1">
            <a:spLocks noGrp="1"/>
          </p:cNvSpPr>
          <p:nvPr>
            <p:ph type="title"/>
          </p:nvPr>
        </p:nvSpPr>
        <p:spPr>
          <a:xfrm>
            <a:off x="389639" y="506412"/>
            <a:ext cx="11291968" cy="432000"/>
          </a:xfrm>
          <a:prstGeom prst="rect">
            <a:avLst/>
          </a:prstGeom>
          <a:noFill/>
          <a:ln>
            <a:noFill/>
          </a:ln>
        </p:spPr>
        <p:txBody>
          <a:bodyPr spcFirstLastPara="1" wrap="square" lIns="91425" tIns="45700" rIns="91425" bIns="45700" anchor="t" anchorCtr="0">
            <a:noAutofit/>
          </a:bodyPr>
          <a:lstStyle/>
          <a:p>
            <a:pPr marL="0" lvl="0" indent="0" algn="ctr" rtl="0">
              <a:lnSpc>
                <a:spcPct val="110000"/>
              </a:lnSpc>
              <a:spcBef>
                <a:spcPts val="0"/>
              </a:spcBef>
              <a:spcAft>
                <a:spcPts val="0"/>
              </a:spcAft>
              <a:buClr>
                <a:schemeClr val="accent1"/>
              </a:buClr>
              <a:buSzPts val="3000"/>
              <a:buFont typeface="Century Gothic"/>
              <a:buNone/>
            </a:pPr>
            <a:r>
              <a:rPr lang="en-GB" dirty="0"/>
              <a:t>Exercício 5.1: </a:t>
            </a:r>
            <a:r>
              <a:rPr lang="en-GB" dirty="0" err="1"/>
              <a:t>Ampliando</a:t>
            </a:r>
            <a:r>
              <a:rPr lang="en-GB" dirty="0"/>
              <a:t> o </a:t>
            </a:r>
            <a:r>
              <a:rPr lang="en-GB" dirty="0" err="1"/>
              <a:t>Artigo</a:t>
            </a:r>
            <a:r>
              <a:rPr lang="en-GB" dirty="0"/>
              <a:t> 12 – O </a:t>
            </a:r>
            <a:r>
              <a:rPr lang="en-GB" dirty="0" err="1"/>
              <a:t>direito</a:t>
            </a:r>
            <a:r>
              <a:rPr lang="en-GB" dirty="0"/>
              <a:t> ao </a:t>
            </a:r>
            <a:r>
              <a:rPr lang="en-GB" dirty="0" err="1"/>
              <a:t>reconhecimento</a:t>
            </a:r>
            <a:r>
              <a:rPr lang="en-GB" dirty="0"/>
              <a:t> </a:t>
            </a:r>
            <a:r>
              <a:rPr lang="en-GB" dirty="0" err="1"/>
              <a:t>igual</a:t>
            </a:r>
            <a:r>
              <a:rPr lang="en-GB" dirty="0"/>
              <a:t> </a:t>
            </a:r>
            <a:r>
              <a:rPr lang="en-GB" dirty="0" err="1"/>
              <a:t>perante</a:t>
            </a:r>
            <a:r>
              <a:rPr lang="en-GB" dirty="0"/>
              <a:t> a lei</a:t>
            </a:r>
            <a:endParaRPr dirty="0"/>
          </a:p>
        </p:txBody>
      </p:sp>
      <p:sp>
        <p:nvSpPr>
          <p:cNvPr id="1042" name="Google Shape;1042;p124"/>
          <p:cNvSpPr txBox="1">
            <a:spLocks noGrp="1"/>
          </p:cNvSpPr>
          <p:nvPr>
            <p:ph type="body" idx="1"/>
          </p:nvPr>
        </p:nvSpPr>
        <p:spPr>
          <a:xfrm>
            <a:off x="507207" y="2059853"/>
            <a:ext cx="11175995" cy="4291735"/>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600"/>
              </a:spcBef>
              <a:spcAft>
                <a:spcPts val="0"/>
              </a:spcAft>
              <a:buSzPts val="1700"/>
              <a:buNone/>
            </a:pPr>
            <a:r>
              <a:rPr lang="en-GB" sz="1700" dirty="0"/>
              <a:t>4. Os </a:t>
            </a:r>
            <a:r>
              <a:rPr lang="en-GB" sz="1700" dirty="0" err="1"/>
              <a:t>Estados</a:t>
            </a:r>
            <a:r>
              <a:rPr lang="en-GB" sz="1700" dirty="0"/>
              <a:t> Partes </a:t>
            </a:r>
            <a:r>
              <a:rPr lang="en-GB" sz="1700" dirty="0" err="1"/>
              <a:t>devem</a:t>
            </a:r>
            <a:r>
              <a:rPr lang="en-GB" sz="1700" dirty="0"/>
              <a:t> </a:t>
            </a:r>
            <a:r>
              <a:rPr lang="en-GB" sz="1700" dirty="0" err="1"/>
              <a:t>assegurar</a:t>
            </a:r>
            <a:r>
              <a:rPr lang="en-GB" sz="1700" dirty="0"/>
              <a:t> que </a:t>
            </a:r>
            <a:r>
              <a:rPr lang="en-GB" sz="1700" dirty="0" err="1"/>
              <a:t>todas</a:t>
            </a:r>
            <a:r>
              <a:rPr lang="en-GB" sz="1700" dirty="0"/>
              <a:t> as </a:t>
            </a:r>
            <a:r>
              <a:rPr lang="en-GB" sz="1700" dirty="0" err="1"/>
              <a:t>medidas</a:t>
            </a:r>
            <a:r>
              <a:rPr lang="en-GB" sz="1700" dirty="0"/>
              <a:t> que se </a:t>
            </a:r>
            <a:r>
              <a:rPr lang="en-GB" sz="1700" dirty="0" err="1"/>
              <a:t>relacionem</a:t>
            </a:r>
            <a:r>
              <a:rPr lang="en-GB" sz="1700" dirty="0"/>
              <a:t> com o exercício da </a:t>
            </a:r>
            <a:r>
              <a:rPr lang="en-GB" sz="1700" dirty="0" err="1"/>
              <a:t>capacidade</a:t>
            </a:r>
            <a:r>
              <a:rPr lang="en-GB" sz="1700" dirty="0"/>
              <a:t> </a:t>
            </a:r>
            <a:r>
              <a:rPr lang="en-GB" sz="1700" dirty="0" err="1"/>
              <a:t>jurídica</a:t>
            </a:r>
            <a:r>
              <a:rPr lang="en-GB" sz="1700" dirty="0"/>
              <a:t> </a:t>
            </a:r>
            <a:r>
              <a:rPr lang="en-GB" sz="1700" dirty="0" err="1"/>
              <a:t>forneçam</a:t>
            </a:r>
            <a:r>
              <a:rPr lang="en-GB" sz="1700" dirty="0"/>
              <a:t> as </a:t>
            </a:r>
            <a:r>
              <a:rPr lang="en-GB" sz="1700" dirty="0" err="1"/>
              <a:t>garantias</a:t>
            </a:r>
            <a:r>
              <a:rPr lang="en-GB" sz="1700" dirty="0"/>
              <a:t> </a:t>
            </a:r>
            <a:r>
              <a:rPr lang="en-GB" sz="1700" dirty="0" err="1"/>
              <a:t>apropriadas</a:t>
            </a:r>
            <a:r>
              <a:rPr lang="en-GB" sz="1700" dirty="0"/>
              <a:t> e </a:t>
            </a:r>
            <a:r>
              <a:rPr lang="en-GB" sz="1700" dirty="0" err="1"/>
              <a:t>efetivas</a:t>
            </a:r>
            <a:r>
              <a:rPr lang="en-GB" sz="1700" dirty="0"/>
              <a:t> para </a:t>
            </a:r>
            <a:r>
              <a:rPr lang="en-GB" sz="1700" dirty="0" err="1"/>
              <a:t>prevenir</a:t>
            </a:r>
            <a:r>
              <a:rPr lang="en-GB" sz="1700" dirty="0"/>
              <a:t> o </a:t>
            </a:r>
            <a:r>
              <a:rPr lang="en-GB" sz="1700" dirty="0" err="1"/>
              <a:t>abuso</a:t>
            </a:r>
            <a:r>
              <a:rPr lang="en-GB" sz="1700" dirty="0"/>
              <a:t> de </a:t>
            </a:r>
            <a:r>
              <a:rPr lang="en-GB" sz="1700" dirty="0" err="1"/>
              <a:t>acordo</a:t>
            </a:r>
            <a:r>
              <a:rPr lang="en-GB" sz="1700" dirty="0"/>
              <a:t> com o </a:t>
            </a:r>
            <a:r>
              <a:rPr lang="en-GB" sz="1700" dirty="0" err="1"/>
              <a:t>direito</a:t>
            </a:r>
            <a:r>
              <a:rPr lang="en-GB" sz="1700" dirty="0"/>
              <a:t> </a:t>
            </a:r>
            <a:r>
              <a:rPr lang="en-GB" sz="1700" dirty="0" err="1"/>
              <a:t>internacional</a:t>
            </a:r>
            <a:r>
              <a:rPr lang="en-GB" sz="1700" dirty="0"/>
              <a:t> dos </a:t>
            </a:r>
            <a:r>
              <a:rPr lang="en-GB" sz="1700" dirty="0" err="1"/>
              <a:t>direitos</a:t>
            </a:r>
            <a:r>
              <a:rPr lang="en-GB" sz="1700" dirty="0"/>
              <a:t> </a:t>
            </a:r>
            <a:r>
              <a:rPr lang="en-GB" sz="1700" dirty="0" err="1"/>
              <a:t>humanos</a:t>
            </a:r>
            <a:r>
              <a:rPr lang="en-GB" sz="1700" dirty="0"/>
              <a:t>. Tais </a:t>
            </a:r>
            <a:r>
              <a:rPr lang="en-GB" sz="1700" dirty="0" err="1"/>
              <a:t>garantias</a:t>
            </a:r>
            <a:r>
              <a:rPr lang="en-GB" sz="1700" dirty="0"/>
              <a:t> </a:t>
            </a:r>
            <a:r>
              <a:rPr lang="en-GB" sz="1700" dirty="0" err="1"/>
              <a:t>devem</a:t>
            </a:r>
            <a:r>
              <a:rPr lang="en-GB" sz="1700" dirty="0"/>
              <a:t> </a:t>
            </a:r>
            <a:r>
              <a:rPr lang="en-GB" sz="1700" dirty="0" err="1"/>
              <a:t>assegurar</a:t>
            </a:r>
            <a:r>
              <a:rPr lang="en-GB" sz="1700" dirty="0"/>
              <a:t> que as </a:t>
            </a:r>
            <a:r>
              <a:rPr lang="en-GB" sz="1700" dirty="0" err="1"/>
              <a:t>medidas</a:t>
            </a:r>
            <a:r>
              <a:rPr lang="en-GB" sz="1700" dirty="0"/>
              <a:t> </a:t>
            </a:r>
            <a:r>
              <a:rPr lang="en-GB" sz="1700" dirty="0" err="1"/>
              <a:t>relacionadas</a:t>
            </a:r>
            <a:r>
              <a:rPr lang="en-GB" sz="1700" dirty="0"/>
              <a:t> com o exercício da </a:t>
            </a:r>
            <a:r>
              <a:rPr lang="en-GB" sz="1700" dirty="0" err="1"/>
              <a:t>capacidade</a:t>
            </a:r>
            <a:r>
              <a:rPr lang="en-GB" sz="1700" dirty="0"/>
              <a:t> </a:t>
            </a:r>
            <a:r>
              <a:rPr lang="en-GB" sz="1700" dirty="0" err="1"/>
              <a:t>jurídica</a:t>
            </a:r>
            <a:r>
              <a:rPr lang="en-GB" sz="1700" dirty="0"/>
              <a:t> em </a:t>
            </a:r>
            <a:r>
              <a:rPr lang="en-GB" sz="1700" dirty="0" err="1"/>
              <a:t>relação</a:t>
            </a:r>
            <a:r>
              <a:rPr lang="en-GB" sz="1700" dirty="0"/>
              <a:t> </a:t>
            </a:r>
            <a:r>
              <a:rPr lang="en-GB" sz="1700" dirty="0" err="1"/>
              <a:t>aos</a:t>
            </a:r>
            <a:r>
              <a:rPr lang="en-GB" sz="1700" dirty="0"/>
              <a:t> </a:t>
            </a:r>
            <a:r>
              <a:rPr lang="en-GB" sz="1700" dirty="0" err="1"/>
              <a:t>direitos</a:t>
            </a:r>
            <a:r>
              <a:rPr lang="en-GB" sz="1700" dirty="0"/>
              <a:t>, </a:t>
            </a:r>
            <a:r>
              <a:rPr lang="en-GB" sz="1700" dirty="0" err="1"/>
              <a:t>vontade</a:t>
            </a:r>
            <a:r>
              <a:rPr lang="en-GB" sz="1700" dirty="0"/>
              <a:t> e </a:t>
            </a:r>
            <a:r>
              <a:rPr lang="en-GB" sz="1700" dirty="0" err="1"/>
              <a:t>preferências</a:t>
            </a:r>
            <a:r>
              <a:rPr lang="en-GB" sz="1700" dirty="0"/>
              <a:t> da pessoa </a:t>
            </a:r>
            <a:r>
              <a:rPr lang="en-GB" sz="1700" dirty="0" err="1"/>
              <a:t>estejam</a:t>
            </a:r>
            <a:r>
              <a:rPr lang="en-GB" sz="1700" dirty="0"/>
              <a:t> </a:t>
            </a:r>
            <a:r>
              <a:rPr lang="en-GB" sz="1700" dirty="0" err="1"/>
              <a:t>isentas</a:t>
            </a:r>
            <a:r>
              <a:rPr lang="en-GB" sz="1700" dirty="0"/>
              <a:t> de </a:t>
            </a:r>
            <a:r>
              <a:rPr lang="en-GB" sz="1700" dirty="0" err="1"/>
              <a:t>conflitos</a:t>
            </a:r>
            <a:r>
              <a:rPr lang="en-GB" sz="1700" dirty="0"/>
              <a:t> de interesse e </a:t>
            </a:r>
            <a:r>
              <a:rPr lang="en-GB" sz="1700" dirty="0" err="1"/>
              <a:t>influências</a:t>
            </a:r>
            <a:r>
              <a:rPr lang="en-GB" sz="1700" dirty="0"/>
              <a:t> </a:t>
            </a:r>
            <a:r>
              <a:rPr lang="en-GB" sz="1700" dirty="0" err="1"/>
              <a:t>indevidas</a:t>
            </a:r>
            <a:r>
              <a:rPr lang="en-GB" sz="1700" dirty="0"/>
              <a:t>, </a:t>
            </a:r>
            <a:r>
              <a:rPr lang="en-GB" sz="1700" dirty="0" err="1"/>
              <a:t>sejam</a:t>
            </a:r>
            <a:r>
              <a:rPr lang="en-GB" sz="1700" dirty="0"/>
              <a:t> </a:t>
            </a:r>
            <a:r>
              <a:rPr lang="en-GB" sz="1700" dirty="0" err="1"/>
              <a:t>proporcionais</a:t>
            </a:r>
            <a:r>
              <a:rPr lang="en-GB" sz="1700" dirty="0"/>
              <a:t> e </a:t>
            </a:r>
            <a:r>
              <a:rPr lang="en-GB" sz="1700" dirty="0" err="1"/>
              <a:t>adaptadas</a:t>
            </a:r>
            <a:r>
              <a:rPr lang="en-GB" sz="1700" dirty="0"/>
              <a:t> </a:t>
            </a:r>
            <a:r>
              <a:rPr lang="en-GB" sz="1700" dirty="0" err="1"/>
              <a:t>às</a:t>
            </a:r>
            <a:r>
              <a:rPr lang="en-GB" sz="1700" dirty="0"/>
              <a:t> </a:t>
            </a:r>
            <a:r>
              <a:rPr lang="en-GB" sz="1700" dirty="0" err="1"/>
              <a:t>circunstâncias</a:t>
            </a:r>
            <a:r>
              <a:rPr lang="en-GB" sz="1700" dirty="0"/>
              <a:t> da pessoa, </a:t>
            </a:r>
            <a:r>
              <a:rPr lang="en-GB" sz="1700" dirty="0" err="1"/>
              <a:t>aplicadas</a:t>
            </a:r>
            <a:r>
              <a:rPr lang="en-GB" sz="1700" dirty="0"/>
              <a:t> no </a:t>
            </a:r>
            <a:r>
              <a:rPr lang="en-GB" sz="1700" dirty="0" err="1"/>
              <a:t>período</a:t>
            </a:r>
            <a:r>
              <a:rPr lang="en-GB" sz="1700" dirty="0"/>
              <a:t> de tempo </a:t>
            </a:r>
            <a:r>
              <a:rPr lang="en-GB" sz="1700" dirty="0" err="1"/>
              <a:t>mais</a:t>
            </a:r>
            <a:r>
              <a:rPr lang="en-GB" sz="1700" dirty="0"/>
              <a:t> </a:t>
            </a:r>
            <a:r>
              <a:rPr lang="en-GB" sz="1700" dirty="0" err="1"/>
              <a:t>curto</a:t>
            </a:r>
            <a:r>
              <a:rPr lang="en-GB" sz="1700" dirty="0"/>
              <a:t> </a:t>
            </a:r>
            <a:r>
              <a:rPr lang="en-GB" sz="1700" dirty="0" err="1"/>
              <a:t>possível</a:t>
            </a:r>
            <a:r>
              <a:rPr lang="en-GB" sz="1700" dirty="0"/>
              <a:t> e </a:t>
            </a:r>
            <a:r>
              <a:rPr lang="en-GB" sz="1700" dirty="0" err="1"/>
              <a:t>sujeitas</a:t>
            </a:r>
            <a:r>
              <a:rPr lang="en-GB" sz="1700" dirty="0"/>
              <a:t> a um </a:t>
            </a:r>
            <a:r>
              <a:rPr lang="en-GB" sz="1700" dirty="0" err="1"/>
              <a:t>controle</a:t>
            </a:r>
            <a:r>
              <a:rPr lang="en-GB" sz="1700" dirty="0"/>
              <a:t> </a:t>
            </a:r>
            <a:r>
              <a:rPr lang="en-GB" sz="1700" dirty="0" err="1"/>
              <a:t>periódico</a:t>
            </a:r>
            <a:r>
              <a:rPr lang="en-GB" sz="1700" dirty="0"/>
              <a:t> por uma </a:t>
            </a:r>
            <a:r>
              <a:rPr lang="en-GB" sz="1700" dirty="0" err="1"/>
              <a:t>autoridade</a:t>
            </a:r>
            <a:r>
              <a:rPr lang="en-GB" sz="1700" dirty="0"/>
              <a:t> ou </a:t>
            </a:r>
            <a:r>
              <a:rPr lang="en-GB" sz="1700" dirty="0" err="1"/>
              <a:t>órgão</a:t>
            </a:r>
            <a:r>
              <a:rPr lang="en-GB" sz="1700" dirty="0"/>
              <a:t> judicial </a:t>
            </a:r>
            <a:r>
              <a:rPr lang="en-GB" sz="1700" dirty="0" err="1"/>
              <a:t>competente</a:t>
            </a:r>
            <a:r>
              <a:rPr lang="en-GB" sz="1700" dirty="0"/>
              <a:t>, </a:t>
            </a:r>
            <a:r>
              <a:rPr lang="en-GB" sz="1700" dirty="0" err="1"/>
              <a:t>independente</a:t>
            </a:r>
            <a:r>
              <a:rPr lang="en-GB" sz="1700" dirty="0"/>
              <a:t> e </a:t>
            </a:r>
            <a:r>
              <a:rPr lang="en-GB" sz="1700" dirty="0" err="1"/>
              <a:t>imparcial</a:t>
            </a:r>
            <a:r>
              <a:rPr lang="en-GB" sz="1700" dirty="0"/>
              <a:t>. As </a:t>
            </a:r>
            <a:r>
              <a:rPr lang="en-GB" sz="1700" dirty="0" err="1"/>
              <a:t>garantias</a:t>
            </a:r>
            <a:r>
              <a:rPr lang="en-GB" sz="1700" dirty="0"/>
              <a:t> </a:t>
            </a:r>
            <a:r>
              <a:rPr lang="en-GB" sz="1700" dirty="0" err="1"/>
              <a:t>devem</a:t>
            </a:r>
            <a:r>
              <a:rPr lang="en-GB" sz="1700" dirty="0"/>
              <a:t> ser </a:t>
            </a:r>
            <a:r>
              <a:rPr lang="en-GB" sz="1700" dirty="0" err="1"/>
              <a:t>proporcionais</a:t>
            </a:r>
            <a:r>
              <a:rPr lang="en-GB" sz="1700" dirty="0"/>
              <a:t> ao </a:t>
            </a:r>
            <a:r>
              <a:rPr lang="en-GB" sz="1700" dirty="0" err="1"/>
              <a:t>grau</a:t>
            </a:r>
            <a:r>
              <a:rPr lang="en-GB" sz="1700" dirty="0"/>
              <a:t> em que tais </a:t>
            </a:r>
            <a:r>
              <a:rPr lang="en-GB" sz="1700" dirty="0" err="1"/>
              <a:t>medidas</a:t>
            </a:r>
            <a:r>
              <a:rPr lang="en-GB" sz="1700" dirty="0"/>
              <a:t> </a:t>
            </a:r>
            <a:r>
              <a:rPr lang="en-GB" sz="1700" dirty="0" err="1"/>
              <a:t>afetem</a:t>
            </a:r>
            <a:r>
              <a:rPr lang="en-GB" sz="1700" dirty="0"/>
              <a:t> </a:t>
            </a:r>
            <a:r>
              <a:rPr lang="en-GB" sz="1700" dirty="0" err="1"/>
              <a:t>os</a:t>
            </a:r>
            <a:r>
              <a:rPr lang="en-GB" sz="1700" dirty="0"/>
              <a:t> </a:t>
            </a:r>
            <a:r>
              <a:rPr lang="en-GB" sz="1700" dirty="0" err="1"/>
              <a:t>direitos</a:t>
            </a:r>
            <a:r>
              <a:rPr lang="en-GB" sz="1700" dirty="0"/>
              <a:t> e interesses da pessoa.</a:t>
            </a:r>
            <a:endParaRPr sz="1700" dirty="0"/>
          </a:p>
          <a:p>
            <a:pPr marL="0" lvl="0" indent="0" algn="just" rtl="0">
              <a:lnSpc>
                <a:spcPct val="100000"/>
              </a:lnSpc>
              <a:spcBef>
                <a:spcPts val="600"/>
              </a:spcBef>
              <a:spcAft>
                <a:spcPts val="0"/>
              </a:spcAft>
              <a:buSzPts val="1700"/>
              <a:buNone/>
            </a:pPr>
            <a:r>
              <a:rPr lang="en-GB" sz="1700" b="1" dirty="0">
                <a:solidFill>
                  <a:schemeClr val="accent2"/>
                </a:solidFill>
              </a:rPr>
              <a:t>Quando as pessoas </a:t>
            </a:r>
            <a:r>
              <a:rPr lang="en-GB" sz="1700" b="1" dirty="0" err="1">
                <a:solidFill>
                  <a:schemeClr val="accent2"/>
                </a:solidFill>
              </a:rPr>
              <a:t>recebem</a:t>
            </a:r>
            <a:r>
              <a:rPr lang="en-GB" sz="1700" b="1" dirty="0">
                <a:solidFill>
                  <a:schemeClr val="accent2"/>
                </a:solidFill>
              </a:rPr>
              <a:t> </a:t>
            </a:r>
            <a:r>
              <a:rPr lang="en-GB" sz="1700" b="1" dirty="0" err="1">
                <a:solidFill>
                  <a:schemeClr val="accent2"/>
                </a:solidFill>
              </a:rPr>
              <a:t>apoio</a:t>
            </a:r>
            <a:r>
              <a:rPr lang="en-GB" sz="1700" b="1" dirty="0">
                <a:solidFill>
                  <a:schemeClr val="accent2"/>
                </a:solidFill>
              </a:rPr>
              <a:t> para </a:t>
            </a:r>
            <a:r>
              <a:rPr lang="en-GB" sz="1700" b="1" dirty="0" err="1">
                <a:solidFill>
                  <a:schemeClr val="accent2"/>
                </a:solidFill>
              </a:rPr>
              <a:t>tomar</a:t>
            </a:r>
            <a:r>
              <a:rPr lang="en-GB" sz="1700" b="1" dirty="0">
                <a:solidFill>
                  <a:schemeClr val="accent2"/>
                </a:solidFill>
              </a:rPr>
              <a:t> </a:t>
            </a:r>
            <a:r>
              <a:rPr lang="en-GB" sz="1700" b="1" dirty="0" err="1">
                <a:solidFill>
                  <a:schemeClr val="accent2"/>
                </a:solidFill>
              </a:rPr>
              <a:t>decisões</a:t>
            </a:r>
            <a:r>
              <a:rPr lang="en-GB" sz="1700" b="1" dirty="0">
                <a:solidFill>
                  <a:schemeClr val="accent2"/>
                </a:solidFill>
              </a:rPr>
              <a:t>, </a:t>
            </a:r>
            <a:r>
              <a:rPr lang="en-GB" sz="1700" b="1" dirty="0" err="1">
                <a:solidFill>
                  <a:schemeClr val="accent2"/>
                </a:solidFill>
              </a:rPr>
              <a:t>devem</a:t>
            </a:r>
            <a:r>
              <a:rPr lang="en-GB" sz="1700" b="1" dirty="0">
                <a:solidFill>
                  <a:schemeClr val="accent2"/>
                </a:solidFill>
              </a:rPr>
              <a:t> ser </a:t>
            </a:r>
            <a:r>
              <a:rPr lang="en-GB" sz="1700" b="1" dirty="0" err="1">
                <a:solidFill>
                  <a:schemeClr val="accent2"/>
                </a:solidFill>
              </a:rPr>
              <a:t>protegidas</a:t>
            </a:r>
            <a:r>
              <a:rPr lang="en-GB" sz="1700" b="1" dirty="0">
                <a:solidFill>
                  <a:schemeClr val="accent2"/>
                </a:solidFill>
              </a:rPr>
              <a:t> contra </a:t>
            </a:r>
            <a:r>
              <a:rPr lang="en-GB" sz="1700" b="1" dirty="0" err="1">
                <a:solidFill>
                  <a:schemeClr val="accent2"/>
                </a:solidFill>
              </a:rPr>
              <a:t>possíveis</a:t>
            </a:r>
            <a:r>
              <a:rPr lang="en-GB" sz="1700" b="1" dirty="0">
                <a:solidFill>
                  <a:schemeClr val="accent2"/>
                </a:solidFill>
              </a:rPr>
              <a:t> </a:t>
            </a:r>
            <a:r>
              <a:rPr lang="en-GB" sz="1700" b="1" dirty="0" err="1">
                <a:solidFill>
                  <a:schemeClr val="accent2"/>
                </a:solidFill>
              </a:rPr>
              <a:t>abusos</a:t>
            </a:r>
            <a:r>
              <a:rPr lang="en-GB" sz="1700" b="1" dirty="0">
                <a:solidFill>
                  <a:schemeClr val="accent2"/>
                </a:solidFill>
              </a:rPr>
              <a:t>. </a:t>
            </a:r>
            <a:r>
              <a:rPr lang="en-GB" sz="1700" b="1" dirty="0" err="1">
                <a:solidFill>
                  <a:schemeClr val="accent2"/>
                </a:solidFill>
              </a:rPr>
              <a:t>Além</a:t>
            </a:r>
            <a:r>
              <a:rPr lang="en-GB" sz="1700" b="1" dirty="0">
                <a:solidFill>
                  <a:schemeClr val="accent2"/>
                </a:solidFill>
              </a:rPr>
              <a:t> disso:</a:t>
            </a:r>
            <a:endParaRPr sz="1700" dirty="0"/>
          </a:p>
          <a:p>
            <a:pPr marL="444500" lvl="1" indent="-285750" algn="just" rtl="0">
              <a:lnSpc>
                <a:spcPct val="100000"/>
              </a:lnSpc>
              <a:spcBef>
                <a:spcPts val="600"/>
              </a:spcBef>
              <a:spcAft>
                <a:spcPts val="0"/>
              </a:spcAft>
              <a:buSzPts val="1700"/>
              <a:buChar char="•"/>
            </a:pPr>
            <a:r>
              <a:rPr lang="en-GB" sz="1700" b="1" dirty="0">
                <a:solidFill>
                  <a:schemeClr val="accent2"/>
                </a:solidFill>
              </a:rPr>
              <a:t>O </a:t>
            </a:r>
            <a:r>
              <a:rPr lang="en-GB" sz="1700" b="1" dirty="0" err="1">
                <a:solidFill>
                  <a:schemeClr val="accent2"/>
                </a:solidFill>
              </a:rPr>
              <a:t>apoio</a:t>
            </a:r>
            <a:r>
              <a:rPr lang="en-GB" sz="1700" b="1" dirty="0">
                <a:solidFill>
                  <a:schemeClr val="accent2"/>
                </a:solidFill>
              </a:rPr>
              <a:t> que a pessoa </a:t>
            </a:r>
            <a:r>
              <a:rPr lang="en-GB" sz="1700" b="1" dirty="0" err="1">
                <a:solidFill>
                  <a:schemeClr val="accent2"/>
                </a:solidFill>
              </a:rPr>
              <a:t>recebe</a:t>
            </a:r>
            <a:r>
              <a:rPr lang="en-GB" sz="1700" b="1" dirty="0">
                <a:solidFill>
                  <a:schemeClr val="accent2"/>
                </a:solidFill>
              </a:rPr>
              <a:t> </a:t>
            </a:r>
            <a:r>
              <a:rPr lang="en-GB" sz="1700" b="1" dirty="0" err="1">
                <a:solidFill>
                  <a:schemeClr val="accent2"/>
                </a:solidFill>
              </a:rPr>
              <a:t>deve</a:t>
            </a:r>
            <a:r>
              <a:rPr lang="en-GB" sz="1700" b="1" dirty="0">
                <a:solidFill>
                  <a:schemeClr val="accent2"/>
                </a:solidFill>
              </a:rPr>
              <a:t> </a:t>
            </a:r>
            <a:r>
              <a:rPr lang="en-GB" sz="1700" b="1" dirty="0" err="1">
                <a:solidFill>
                  <a:schemeClr val="accent2"/>
                </a:solidFill>
              </a:rPr>
              <a:t>respeitar</a:t>
            </a:r>
            <a:r>
              <a:rPr lang="en-GB" sz="1700" b="1" dirty="0">
                <a:solidFill>
                  <a:schemeClr val="accent2"/>
                </a:solidFill>
              </a:rPr>
              <a:t> </a:t>
            </a:r>
            <a:r>
              <a:rPr lang="en-GB" sz="1700" b="1" dirty="0" err="1">
                <a:solidFill>
                  <a:schemeClr val="accent2"/>
                </a:solidFill>
              </a:rPr>
              <a:t>os</a:t>
            </a:r>
            <a:r>
              <a:rPr lang="en-GB" sz="1700" b="1" dirty="0">
                <a:solidFill>
                  <a:schemeClr val="accent2"/>
                </a:solidFill>
              </a:rPr>
              <a:t> </a:t>
            </a:r>
            <a:r>
              <a:rPr lang="en-GB" sz="1700" b="1" dirty="0" err="1">
                <a:solidFill>
                  <a:schemeClr val="accent2"/>
                </a:solidFill>
              </a:rPr>
              <a:t>direitos</a:t>
            </a:r>
            <a:r>
              <a:rPr lang="en-GB" sz="1700" b="1" dirty="0">
                <a:solidFill>
                  <a:schemeClr val="accent2"/>
                </a:solidFill>
              </a:rPr>
              <a:t> da pessoa e o que </a:t>
            </a:r>
            <a:r>
              <a:rPr lang="en-GB" sz="1700" b="1" dirty="0" err="1">
                <a:solidFill>
                  <a:schemeClr val="accent2"/>
                </a:solidFill>
              </a:rPr>
              <a:t>ela</a:t>
            </a:r>
            <a:r>
              <a:rPr lang="en-GB" sz="1700" b="1" dirty="0">
                <a:solidFill>
                  <a:schemeClr val="accent2"/>
                </a:solidFill>
              </a:rPr>
              <a:t> </a:t>
            </a:r>
            <a:r>
              <a:rPr lang="en-GB" sz="1700" b="1" dirty="0" err="1">
                <a:solidFill>
                  <a:schemeClr val="accent2"/>
                </a:solidFill>
              </a:rPr>
              <a:t>deseja</a:t>
            </a:r>
            <a:r>
              <a:rPr lang="en-GB" sz="1700" b="1" dirty="0">
                <a:solidFill>
                  <a:schemeClr val="accent2"/>
                </a:solidFill>
              </a:rPr>
              <a:t>;</a:t>
            </a:r>
            <a:endParaRPr sz="1700" dirty="0"/>
          </a:p>
          <a:p>
            <a:pPr marL="444500" lvl="1" indent="-285750" algn="just" rtl="0">
              <a:lnSpc>
                <a:spcPct val="100000"/>
              </a:lnSpc>
              <a:spcBef>
                <a:spcPts val="600"/>
              </a:spcBef>
              <a:spcAft>
                <a:spcPts val="0"/>
              </a:spcAft>
              <a:buSzPts val="1700"/>
              <a:buChar char="•"/>
            </a:pPr>
            <a:r>
              <a:rPr lang="en-GB" sz="1700" b="1" dirty="0">
                <a:solidFill>
                  <a:schemeClr val="accent2"/>
                </a:solidFill>
              </a:rPr>
              <a:t>Não </a:t>
            </a:r>
            <a:r>
              <a:rPr lang="en-GB" sz="1700" b="1" dirty="0" err="1">
                <a:solidFill>
                  <a:schemeClr val="accent2"/>
                </a:solidFill>
              </a:rPr>
              <a:t>deve</a:t>
            </a:r>
            <a:r>
              <a:rPr lang="en-GB" sz="1700" b="1" dirty="0">
                <a:solidFill>
                  <a:schemeClr val="accent2"/>
                </a:solidFill>
              </a:rPr>
              <a:t> ser do interesse ou </a:t>
            </a:r>
            <a:r>
              <a:rPr lang="en-GB" sz="1700" b="1" dirty="0" err="1">
                <a:solidFill>
                  <a:schemeClr val="accent2"/>
                </a:solidFill>
              </a:rPr>
              <a:t>beneficiar</a:t>
            </a:r>
            <a:r>
              <a:rPr lang="en-GB" sz="1700" b="1" dirty="0">
                <a:solidFill>
                  <a:schemeClr val="accent2"/>
                </a:solidFill>
              </a:rPr>
              <a:t> </a:t>
            </a:r>
            <a:r>
              <a:rPr lang="en-GB" sz="1700" b="1" dirty="0" err="1">
                <a:solidFill>
                  <a:schemeClr val="accent2"/>
                </a:solidFill>
              </a:rPr>
              <a:t>terceiros</a:t>
            </a:r>
            <a:r>
              <a:rPr lang="en-GB" sz="1700" b="1" dirty="0">
                <a:solidFill>
                  <a:schemeClr val="accent2"/>
                </a:solidFill>
              </a:rPr>
              <a:t>;</a:t>
            </a:r>
            <a:endParaRPr sz="1700" dirty="0"/>
          </a:p>
          <a:p>
            <a:pPr marL="444500" lvl="1" indent="-285750" algn="just" rtl="0">
              <a:lnSpc>
                <a:spcPct val="100000"/>
              </a:lnSpc>
              <a:spcBef>
                <a:spcPts val="600"/>
              </a:spcBef>
              <a:spcAft>
                <a:spcPts val="0"/>
              </a:spcAft>
              <a:buSzPts val="1700"/>
              <a:buChar char="•"/>
            </a:pPr>
            <a:r>
              <a:rPr lang="en-GB" sz="1700" b="1" dirty="0">
                <a:solidFill>
                  <a:schemeClr val="accent2"/>
                </a:solidFill>
              </a:rPr>
              <a:t>As pessoas que </a:t>
            </a:r>
            <a:r>
              <a:rPr lang="en-GB" sz="1700" b="1" dirty="0" err="1">
                <a:solidFill>
                  <a:schemeClr val="accent2"/>
                </a:solidFill>
              </a:rPr>
              <a:t>prestam</a:t>
            </a:r>
            <a:r>
              <a:rPr lang="en-GB" sz="1700" b="1" dirty="0">
                <a:solidFill>
                  <a:schemeClr val="accent2"/>
                </a:solidFill>
              </a:rPr>
              <a:t> </a:t>
            </a:r>
            <a:r>
              <a:rPr lang="en-GB" sz="1700" b="1" dirty="0" err="1">
                <a:solidFill>
                  <a:schemeClr val="accent2"/>
                </a:solidFill>
              </a:rPr>
              <a:t>apoio</a:t>
            </a:r>
            <a:r>
              <a:rPr lang="en-GB" sz="1700" b="1" dirty="0">
                <a:solidFill>
                  <a:schemeClr val="accent2"/>
                </a:solidFill>
              </a:rPr>
              <a:t> </a:t>
            </a:r>
            <a:r>
              <a:rPr lang="en-GB" sz="1700" b="1" dirty="0" err="1">
                <a:solidFill>
                  <a:schemeClr val="accent2"/>
                </a:solidFill>
              </a:rPr>
              <a:t>não</a:t>
            </a:r>
            <a:r>
              <a:rPr lang="en-GB" sz="1700" b="1" dirty="0">
                <a:solidFill>
                  <a:schemeClr val="accent2"/>
                </a:solidFill>
              </a:rPr>
              <a:t> </a:t>
            </a:r>
            <a:r>
              <a:rPr lang="en-GB" sz="1700" b="1" dirty="0" err="1">
                <a:solidFill>
                  <a:schemeClr val="accent2"/>
                </a:solidFill>
              </a:rPr>
              <a:t>devem</a:t>
            </a:r>
            <a:r>
              <a:rPr lang="en-GB" sz="1700" b="1" dirty="0">
                <a:solidFill>
                  <a:schemeClr val="accent2"/>
                </a:solidFill>
              </a:rPr>
              <a:t> </a:t>
            </a:r>
            <a:r>
              <a:rPr lang="en-GB" sz="1700" b="1" dirty="0" err="1">
                <a:solidFill>
                  <a:schemeClr val="accent2"/>
                </a:solidFill>
              </a:rPr>
              <a:t>tentar</a:t>
            </a:r>
            <a:r>
              <a:rPr lang="en-GB" sz="1700" b="1" dirty="0">
                <a:solidFill>
                  <a:schemeClr val="accent2"/>
                </a:solidFill>
              </a:rPr>
              <a:t> </a:t>
            </a:r>
            <a:r>
              <a:rPr lang="en-GB" sz="1700" b="1" dirty="0" err="1">
                <a:solidFill>
                  <a:schemeClr val="accent2"/>
                </a:solidFill>
              </a:rPr>
              <a:t>influenciar</a:t>
            </a:r>
            <a:r>
              <a:rPr lang="en-GB" sz="1700" b="1" dirty="0">
                <a:solidFill>
                  <a:schemeClr val="accent2"/>
                </a:solidFill>
              </a:rPr>
              <a:t> a pessoa a </a:t>
            </a:r>
            <a:r>
              <a:rPr lang="en-GB" sz="1700" b="1" dirty="0" err="1">
                <a:solidFill>
                  <a:schemeClr val="accent2"/>
                </a:solidFill>
              </a:rPr>
              <a:t>tomar</a:t>
            </a:r>
            <a:r>
              <a:rPr lang="en-GB" sz="1700" b="1" dirty="0">
                <a:solidFill>
                  <a:schemeClr val="accent2"/>
                </a:solidFill>
              </a:rPr>
              <a:t> </a:t>
            </a:r>
            <a:r>
              <a:rPr lang="en-GB" sz="1700" b="1" dirty="0" err="1">
                <a:solidFill>
                  <a:schemeClr val="accent2"/>
                </a:solidFill>
              </a:rPr>
              <a:t>decisões</a:t>
            </a:r>
            <a:r>
              <a:rPr lang="en-GB" sz="1700" b="1" dirty="0">
                <a:solidFill>
                  <a:schemeClr val="accent2"/>
                </a:solidFill>
              </a:rPr>
              <a:t> que </a:t>
            </a:r>
            <a:r>
              <a:rPr lang="en-GB" sz="1700" b="1" dirty="0" err="1">
                <a:solidFill>
                  <a:schemeClr val="accent2"/>
                </a:solidFill>
              </a:rPr>
              <a:t>ela</a:t>
            </a:r>
            <a:r>
              <a:rPr lang="en-GB" sz="1700" b="1" dirty="0">
                <a:solidFill>
                  <a:schemeClr val="accent2"/>
                </a:solidFill>
              </a:rPr>
              <a:t> </a:t>
            </a:r>
            <a:r>
              <a:rPr lang="en-GB" sz="1700" b="1" dirty="0" err="1">
                <a:solidFill>
                  <a:schemeClr val="accent2"/>
                </a:solidFill>
              </a:rPr>
              <a:t>não</a:t>
            </a:r>
            <a:r>
              <a:rPr lang="en-GB" sz="1700" b="1" dirty="0">
                <a:solidFill>
                  <a:schemeClr val="accent2"/>
                </a:solidFill>
              </a:rPr>
              <a:t> </a:t>
            </a:r>
            <a:r>
              <a:rPr lang="en-GB" sz="1700" b="1" dirty="0" err="1">
                <a:solidFill>
                  <a:schemeClr val="accent2"/>
                </a:solidFill>
              </a:rPr>
              <a:t>deseja</a:t>
            </a:r>
            <a:r>
              <a:rPr lang="en-GB" sz="1700" b="1" dirty="0">
                <a:solidFill>
                  <a:schemeClr val="accent2"/>
                </a:solidFill>
              </a:rPr>
              <a:t> </a:t>
            </a:r>
            <a:r>
              <a:rPr lang="en-GB" sz="1700" b="1" dirty="0" err="1">
                <a:solidFill>
                  <a:schemeClr val="accent2"/>
                </a:solidFill>
              </a:rPr>
              <a:t>tomar</a:t>
            </a:r>
            <a:r>
              <a:rPr lang="en-GB" sz="1700" b="1" dirty="0">
                <a:solidFill>
                  <a:schemeClr val="accent2"/>
                </a:solidFill>
              </a:rPr>
              <a:t>;</a:t>
            </a:r>
            <a:endParaRPr sz="1700" dirty="0"/>
          </a:p>
          <a:p>
            <a:pPr marL="444500" lvl="1" indent="-285750" algn="just" rtl="0">
              <a:lnSpc>
                <a:spcPct val="100000"/>
              </a:lnSpc>
              <a:spcBef>
                <a:spcPts val="600"/>
              </a:spcBef>
              <a:spcAft>
                <a:spcPts val="0"/>
              </a:spcAft>
              <a:buSzPts val="1700"/>
              <a:buChar char="•"/>
            </a:pPr>
            <a:r>
              <a:rPr lang="en-GB" sz="1700" b="1" dirty="0">
                <a:solidFill>
                  <a:schemeClr val="accent2"/>
                </a:solidFill>
              </a:rPr>
              <a:t>Deve haver o </a:t>
            </a:r>
            <a:r>
              <a:rPr lang="en-GB" sz="1700" b="1" dirty="0" err="1">
                <a:solidFill>
                  <a:schemeClr val="accent2"/>
                </a:solidFill>
              </a:rPr>
              <a:t>nível</a:t>
            </a:r>
            <a:r>
              <a:rPr lang="en-GB" sz="1700" b="1" dirty="0">
                <a:solidFill>
                  <a:schemeClr val="accent2"/>
                </a:solidFill>
              </a:rPr>
              <a:t> </a:t>
            </a:r>
            <a:r>
              <a:rPr lang="en-GB" sz="1700" b="1" dirty="0" err="1">
                <a:solidFill>
                  <a:schemeClr val="accent2"/>
                </a:solidFill>
              </a:rPr>
              <a:t>adequado</a:t>
            </a:r>
            <a:r>
              <a:rPr lang="en-GB" sz="1700" b="1" dirty="0">
                <a:solidFill>
                  <a:schemeClr val="accent2"/>
                </a:solidFill>
              </a:rPr>
              <a:t> de </a:t>
            </a:r>
            <a:r>
              <a:rPr lang="en-GB" sz="1700" b="1" dirty="0" err="1">
                <a:solidFill>
                  <a:schemeClr val="accent2"/>
                </a:solidFill>
              </a:rPr>
              <a:t>apoio</a:t>
            </a:r>
            <a:r>
              <a:rPr lang="en-GB" sz="1700" b="1" dirty="0">
                <a:solidFill>
                  <a:schemeClr val="accent2"/>
                </a:solidFill>
              </a:rPr>
              <a:t> para as </a:t>
            </a:r>
            <a:r>
              <a:rPr lang="en-GB" sz="1700" b="1" dirty="0" err="1">
                <a:solidFill>
                  <a:schemeClr val="accent2"/>
                </a:solidFill>
              </a:rPr>
              <a:t>necessidades</a:t>
            </a:r>
            <a:r>
              <a:rPr lang="en-GB" sz="1700" b="1" dirty="0">
                <a:solidFill>
                  <a:schemeClr val="accent2"/>
                </a:solidFill>
              </a:rPr>
              <a:t> da pessoa;</a:t>
            </a:r>
            <a:endParaRPr sz="1700" dirty="0"/>
          </a:p>
          <a:p>
            <a:pPr marL="444500" lvl="1" indent="-285750" algn="just" rtl="0">
              <a:lnSpc>
                <a:spcPct val="100000"/>
              </a:lnSpc>
              <a:spcBef>
                <a:spcPts val="600"/>
              </a:spcBef>
              <a:spcAft>
                <a:spcPts val="0"/>
              </a:spcAft>
              <a:buSzPts val="1700"/>
              <a:buChar char="•"/>
            </a:pPr>
            <a:r>
              <a:rPr lang="en-GB" sz="1700" b="1" dirty="0">
                <a:solidFill>
                  <a:schemeClr val="accent2"/>
                </a:solidFill>
              </a:rPr>
              <a:t>O </a:t>
            </a:r>
            <a:r>
              <a:rPr lang="en-GB" sz="1700" b="1" dirty="0" err="1">
                <a:solidFill>
                  <a:schemeClr val="accent2"/>
                </a:solidFill>
              </a:rPr>
              <a:t>apoio</a:t>
            </a:r>
            <a:r>
              <a:rPr lang="en-GB" sz="1700" b="1" dirty="0">
                <a:solidFill>
                  <a:schemeClr val="accent2"/>
                </a:solidFill>
              </a:rPr>
              <a:t> </a:t>
            </a:r>
            <a:r>
              <a:rPr lang="en-GB" sz="1700" b="1" dirty="0" err="1">
                <a:solidFill>
                  <a:schemeClr val="accent2"/>
                </a:solidFill>
              </a:rPr>
              <a:t>deve</a:t>
            </a:r>
            <a:r>
              <a:rPr lang="en-GB" sz="1700" b="1" dirty="0">
                <a:solidFill>
                  <a:schemeClr val="accent2"/>
                </a:solidFill>
              </a:rPr>
              <a:t> ser </a:t>
            </a:r>
            <a:r>
              <a:rPr lang="en-GB" sz="1700" b="1" dirty="0" err="1">
                <a:solidFill>
                  <a:schemeClr val="accent2"/>
                </a:solidFill>
              </a:rPr>
              <a:t>pelo</a:t>
            </a:r>
            <a:r>
              <a:rPr lang="en-GB" sz="1700" b="1" dirty="0">
                <a:solidFill>
                  <a:schemeClr val="accent2"/>
                </a:solidFill>
              </a:rPr>
              <a:t> </a:t>
            </a:r>
            <a:r>
              <a:rPr lang="en-GB" sz="1700" b="1" dirty="0" err="1">
                <a:solidFill>
                  <a:schemeClr val="accent2"/>
                </a:solidFill>
              </a:rPr>
              <a:t>menor</a:t>
            </a:r>
            <a:r>
              <a:rPr lang="en-GB" sz="1700" b="1" dirty="0">
                <a:solidFill>
                  <a:schemeClr val="accent2"/>
                </a:solidFill>
              </a:rPr>
              <a:t> tempo </a:t>
            </a:r>
            <a:r>
              <a:rPr lang="en-GB" sz="1700" b="1" dirty="0" err="1">
                <a:solidFill>
                  <a:schemeClr val="accent2"/>
                </a:solidFill>
              </a:rPr>
              <a:t>possível</a:t>
            </a:r>
            <a:r>
              <a:rPr lang="en-GB" sz="1700" b="1" dirty="0">
                <a:solidFill>
                  <a:schemeClr val="accent2"/>
                </a:solidFill>
              </a:rPr>
              <a:t>;</a:t>
            </a:r>
            <a:endParaRPr sz="1700" dirty="0"/>
          </a:p>
          <a:p>
            <a:pPr marL="444500" lvl="1" indent="-285750" algn="just" rtl="0">
              <a:lnSpc>
                <a:spcPct val="100000"/>
              </a:lnSpc>
              <a:spcBef>
                <a:spcPts val="600"/>
              </a:spcBef>
              <a:spcAft>
                <a:spcPts val="0"/>
              </a:spcAft>
              <a:buSzPts val="1700"/>
              <a:buChar char="•"/>
            </a:pPr>
            <a:r>
              <a:rPr lang="en-GB" sz="1700" b="1" dirty="0">
                <a:solidFill>
                  <a:schemeClr val="accent2"/>
                </a:solidFill>
              </a:rPr>
              <a:t>Deve ser </a:t>
            </a:r>
            <a:r>
              <a:rPr lang="en-GB" sz="1700" b="1" dirty="0" err="1">
                <a:solidFill>
                  <a:schemeClr val="accent2"/>
                </a:solidFill>
              </a:rPr>
              <a:t>verificado</a:t>
            </a:r>
            <a:r>
              <a:rPr lang="en-GB" sz="1700" b="1" dirty="0">
                <a:solidFill>
                  <a:schemeClr val="accent2"/>
                </a:solidFill>
              </a:rPr>
              <a:t> </a:t>
            </a:r>
            <a:r>
              <a:rPr lang="en-GB" sz="1700" b="1" dirty="0" err="1">
                <a:solidFill>
                  <a:schemeClr val="accent2"/>
                </a:solidFill>
              </a:rPr>
              <a:t>regularmente</a:t>
            </a:r>
            <a:r>
              <a:rPr lang="en-GB" sz="1700" b="1" dirty="0">
                <a:solidFill>
                  <a:schemeClr val="accent2"/>
                </a:solidFill>
              </a:rPr>
              <a:t> por uma </a:t>
            </a:r>
            <a:r>
              <a:rPr lang="en-GB" sz="1700" b="1" dirty="0" err="1">
                <a:solidFill>
                  <a:schemeClr val="accent2"/>
                </a:solidFill>
              </a:rPr>
              <a:t>autoridade</a:t>
            </a:r>
            <a:r>
              <a:rPr lang="en-GB" sz="1700" b="1" dirty="0">
                <a:solidFill>
                  <a:schemeClr val="accent2"/>
                </a:solidFill>
              </a:rPr>
              <a:t> </a:t>
            </a:r>
            <a:r>
              <a:rPr lang="en-GB" sz="1700" b="1" dirty="0" err="1">
                <a:solidFill>
                  <a:schemeClr val="accent2"/>
                </a:solidFill>
              </a:rPr>
              <a:t>confiável</a:t>
            </a:r>
            <a:r>
              <a:rPr lang="en-GB" sz="1700" b="1" dirty="0">
                <a:solidFill>
                  <a:schemeClr val="accent2"/>
                </a:solidFill>
              </a:rPr>
              <a:t>.</a:t>
            </a:r>
            <a:endParaRPr sz="1700" dirty="0"/>
          </a:p>
        </p:txBody>
      </p:sp>
      <p:sp>
        <p:nvSpPr>
          <p:cNvPr id="1043" name="Google Shape;1043;p124"/>
          <p:cNvSpPr txBox="1">
            <a:spLocks noGrp="1"/>
          </p:cNvSpPr>
          <p:nvPr>
            <p:ph type="body" idx="2"/>
          </p:nvPr>
        </p:nvSpPr>
        <p:spPr>
          <a:xfrm>
            <a:off x="507207" y="1693426"/>
            <a:ext cx="11174400" cy="360000"/>
          </a:xfrm>
          <a:prstGeom prst="rect">
            <a:avLst/>
          </a:prstGeom>
          <a:noFill/>
          <a:ln>
            <a:noFill/>
          </a:ln>
        </p:spPr>
        <p:txBody>
          <a:bodyPr spcFirstLastPara="1" wrap="square" lIns="0" tIns="0" rIns="0" bIns="0" anchor="b" anchorCtr="0">
            <a:noAutofit/>
          </a:bodyPr>
          <a:lstStyle/>
          <a:p>
            <a:pPr marL="285750" lvl="0" indent="-285750" algn="l" rtl="0">
              <a:lnSpc>
                <a:spcPct val="150000"/>
              </a:lnSpc>
              <a:spcBef>
                <a:spcPts val="0"/>
              </a:spcBef>
              <a:spcAft>
                <a:spcPts val="0"/>
              </a:spcAft>
              <a:buSzPts val="2200"/>
              <a:buNone/>
            </a:pPr>
            <a:r>
              <a:rPr lang="en-GB"/>
              <a:t>Parágrafo 4</a:t>
            </a:r>
            <a:endParaRPr/>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Shape 1048"/>
        <p:cNvGrpSpPr/>
        <p:nvPr/>
      </p:nvGrpSpPr>
      <p:grpSpPr>
        <a:xfrm>
          <a:off x="0" y="0"/>
          <a:ext cx="0" cy="0"/>
          <a:chOff x="0" y="0"/>
          <a:chExt cx="0" cy="0"/>
        </a:xfrm>
      </p:grpSpPr>
      <p:sp>
        <p:nvSpPr>
          <p:cNvPr id="1049" name="Google Shape;1049;p125"/>
          <p:cNvSpPr txBox="1">
            <a:spLocks noGrp="1"/>
          </p:cNvSpPr>
          <p:nvPr>
            <p:ph type="title"/>
          </p:nvPr>
        </p:nvSpPr>
        <p:spPr>
          <a:xfrm>
            <a:off x="389638" y="506412"/>
            <a:ext cx="11620653" cy="432000"/>
          </a:xfrm>
          <a:prstGeom prst="rect">
            <a:avLst/>
          </a:prstGeom>
          <a:noFill/>
          <a:ln>
            <a:noFill/>
          </a:ln>
        </p:spPr>
        <p:txBody>
          <a:bodyPr spcFirstLastPara="1" wrap="square" lIns="91425" tIns="45700" rIns="91425" bIns="45700" anchor="t" anchorCtr="0">
            <a:noAutofit/>
          </a:bodyPr>
          <a:lstStyle/>
          <a:p>
            <a:pPr marL="0" lvl="0" indent="0" algn="ctr" rtl="0">
              <a:lnSpc>
                <a:spcPct val="110000"/>
              </a:lnSpc>
              <a:spcBef>
                <a:spcPts val="0"/>
              </a:spcBef>
              <a:spcAft>
                <a:spcPts val="0"/>
              </a:spcAft>
              <a:buClr>
                <a:schemeClr val="accent1"/>
              </a:buClr>
              <a:buSzPts val="3000"/>
              <a:buFont typeface="Century Gothic"/>
              <a:buNone/>
            </a:pPr>
            <a:r>
              <a:rPr lang="en-GB" dirty="0"/>
              <a:t>Exercício 5.1: </a:t>
            </a:r>
            <a:r>
              <a:rPr lang="en-GB" dirty="0" err="1"/>
              <a:t>Ampliando</a:t>
            </a:r>
            <a:r>
              <a:rPr lang="en-GB" dirty="0"/>
              <a:t> o </a:t>
            </a:r>
            <a:r>
              <a:rPr lang="en-GB" dirty="0" err="1"/>
              <a:t>Artigo</a:t>
            </a:r>
            <a:r>
              <a:rPr lang="en-GB" dirty="0"/>
              <a:t> 12 – O </a:t>
            </a:r>
            <a:r>
              <a:rPr lang="en-GB" dirty="0" err="1"/>
              <a:t>direito</a:t>
            </a:r>
            <a:r>
              <a:rPr lang="en-GB" dirty="0"/>
              <a:t> ao </a:t>
            </a:r>
            <a:r>
              <a:rPr lang="en-GB" dirty="0" err="1"/>
              <a:t>reconhecimento</a:t>
            </a:r>
            <a:r>
              <a:rPr lang="en-GB" dirty="0"/>
              <a:t> </a:t>
            </a:r>
            <a:r>
              <a:rPr lang="en-GB" dirty="0" err="1"/>
              <a:t>igual</a:t>
            </a:r>
            <a:r>
              <a:rPr lang="en-GB" dirty="0"/>
              <a:t> </a:t>
            </a:r>
            <a:r>
              <a:rPr lang="en-GB" dirty="0" err="1"/>
              <a:t>perante</a:t>
            </a:r>
            <a:r>
              <a:rPr lang="en-GB" dirty="0"/>
              <a:t> a lei</a:t>
            </a:r>
            <a:endParaRPr dirty="0"/>
          </a:p>
        </p:txBody>
      </p:sp>
      <p:sp>
        <p:nvSpPr>
          <p:cNvPr id="1050" name="Google Shape;1050;p125"/>
          <p:cNvSpPr txBox="1">
            <a:spLocks noGrp="1"/>
          </p:cNvSpPr>
          <p:nvPr>
            <p:ph type="body" idx="1"/>
          </p:nvPr>
        </p:nvSpPr>
        <p:spPr>
          <a:xfrm>
            <a:off x="1018315" y="2247876"/>
            <a:ext cx="10663292" cy="341437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600"/>
              </a:spcBef>
              <a:spcAft>
                <a:spcPts val="0"/>
              </a:spcAft>
              <a:buSzPts val="2200"/>
              <a:buNone/>
            </a:pPr>
            <a:r>
              <a:rPr lang="en-GB" sz="1800" dirty="0"/>
              <a:t>5. Sem </a:t>
            </a:r>
            <a:r>
              <a:rPr lang="en-GB" sz="1800" dirty="0" err="1"/>
              <a:t>prejuízo</a:t>
            </a:r>
            <a:r>
              <a:rPr lang="en-GB" sz="1800" dirty="0"/>
              <a:t> das </a:t>
            </a:r>
            <a:r>
              <a:rPr lang="en-GB" sz="1800" dirty="0" err="1"/>
              <a:t>disposições</a:t>
            </a:r>
            <a:r>
              <a:rPr lang="en-GB" sz="1800" dirty="0"/>
              <a:t> do </a:t>
            </a:r>
            <a:r>
              <a:rPr lang="en-GB" sz="1800" dirty="0" err="1"/>
              <a:t>presente</a:t>
            </a:r>
            <a:r>
              <a:rPr lang="en-GB" sz="1800" dirty="0"/>
              <a:t> </a:t>
            </a:r>
            <a:r>
              <a:rPr lang="en-GB" sz="1800" dirty="0" err="1"/>
              <a:t>artigo</a:t>
            </a:r>
            <a:r>
              <a:rPr lang="en-GB" sz="1800" dirty="0"/>
              <a:t>, </a:t>
            </a:r>
            <a:r>
              <a:rPr lang="en-GB" sz="1800" dirty="0" err="1"/>
              <a:t>os</a:t>
            </a:r>
            <a:r>
              <a:rPr lang="en-GB" sz="1800" dirty="0"/>
              <a:t> </a:t>
            </a:r>
            <a:r>
              <a:rPr lang="en-GB" sz="1800" dirty="0" err="1"/>
              <a:t>Estados</a:t>
            </a:r>
            <a:r>
              <a:rPr lang="en-GB" sz="1800" dirty="0"/>
              <a:t> Partes </a:t>
            </a:r>
            <a:r>
              <a:rPr lang="en-GB" sz="1800" dirty="0" err="1"/>
              <a:t>devem</a:t>
            </a:r>
            <a:r>
              <a:rPr lang="en-GB" sz="1800" dirty="0"/>
              <a:t> </a:t>
            </a:r>
            <a:r>
              <a:rPr lang="en-GB" sz="1800" dirty="0" err="1"/>
              <a:t>tomar</a:t>
            </a:r>
            <a:r>
              <a:rPr lang="en-GB" sz="1800" dirty="0"/>
              <a:t> </a:t>
            </a:r>
            <a:r>
              <a:rPr lang="en-GB" sz="1800" dirty="0" err="1"/>
              <a:t>todas</a:t>
            </a:r>
            <a:r>
              <a:rPr lang="en-GB" sz="1800" dirty="0"/>
              <a:t> as </a:t>
            </a:r>
            <a:r>
              <a:rPr lang="en-GB" sz="1800" dirty="0" err="1"/>
              <a:t>medidas</a:t>
            </a:r>
            <a:r>
              <a:rPr lang="en-GB" sz="1800" dirty="0"/>
              <a:t> </a:t>
            </a:r>
            <a:r>
              <a:rPr lang="en-GB" sz="1800" dirty="0" err="1"/>
              <a:t>apropriadas</a:t>
            </a:r>
            <a:r>
              <a:rPr lang="en-GB" sz="1800" dirty="0"/>
              <a:t> e </a:t>
            </a:r>
            <a:r>
              <a:rPr lang="en-GB" sz="1800" dirty="0" err="1"/>
              <a:t>efetivas</a:t>
            </a:r>
            <a:r>
              <a:rPr lang="en-GB" sz="1800" dirty="0"/>
              <a:t> para </a:t>
            </a:r>
            <a:r>
              <a:rPr lang="en-GB" sz="1800" dirty="0" err="1"/>
              <a:t>assegurar</a:t>
            </a:r>
            <a:r>
              <a:rPr lang="en-GB" sz="1800" dirty="0"/>
              <a:t> a </a:t>
            </a:r>
            <a:r>
              <a:rPr lang="en-GB" sz="1800" dirty="0" err="1"/>
              <a:t>igualdade</a:t>
            </a:r>
            <a:r>
              <a:rPr lang="en-GB" sz="1800" dirty="0"/>
              <a:t> de </a:t>
            </a:r>
            <a:r>
              <a:rPr lang="en-GB" sz="1800" dirty="0" err="1"/>
              <a:t>direitos</a:t>
            </a:r>
            <a:r>
              <a:rPr lang="en-GB" sz="1800" dirty="0"/>
              <a:t> das pessoas com </a:t>
            </a:r>
            <a:r>
              <a:rPr lang="en-GB" sz="1800" dirty="0" err="1"/>
              <a:t>deficiência</a:t>
            </a:r>
            <a:r>
              <a:rPr lang="en-GB" sz="1800" dirty="0"/>
              <a:t> em </a:t>
            </a:r>
            <a:r>
              <a:rPr lang="en-GB" sz="1800" dirty="0" err="1"/>
              <a:t>serem</a:t>
            </a:r>
            <a:r>
              <a:rPr lang="en-GB" sz="1800" dirty="0"/>
              <a:t> </a:t>
            </a:r>
            <a:r>
              <a:rPr lang="en-GB" sz="1800" dirty="0" err="1"/>
              <a:t>proprietárias</a:t>
            </a:r>
            <a:r>
              <a:rPr lang="en-GB" sz="1800" dirty="0"/>
              <a:t> e </a:t>
            </a:r>
            <a:r>
              <a:rPr lang="en-GB" sz="1800" dirty="0" err="1"/>
              <a:t>herdarem</a:t>
            </a:r>
            <a:r>
              <a:rPr lang="en-GB" sz="1800" dirty="0"/>
              <a:t> </a:t>
            </a:r>
            <a:r>
              <a:rPr lang="en-GB" sz="1800" dirty="0" err="1"/>
              <a:t>patrimônio</a:t>
            </a:r>
            <a:r>
              <a:rPr lang="en-GB" sz="1800" dirty="0"/>
              <a:t>, a </a:t>
            </a:r>
            <a:r>
              <a:rPr lang="en-GB" sz="1800" dirty="0" err="1"/>
              <a:t>controlarem</a:t>
            </a:r>
            <a:r>
              <a:rPr lang="en-GB" sz="1800" dirty="0"/>
              <a:t> </a:t>
            </a:r>
            <a:r>
              <a:rPr lang="en-GB" sz="1800" dirty="0" err="1"/>
              <a:t>os</a:t>
            </a:r>
            <a:r>
              <a:rPr lang="en-GB" sz="1800" dirty="0"/>
              <a:t> seus </a:t>
            </a:r>
            <a:r>
              <a:rPr lang="en-GB" sz="1800" dirty="0" err="1"/>
              <a:t>próprios</a:t>
            </a:r>
            <a:r>
              <a:rPr lang="en-GB" sz="1800" dirty="0"/>
              <a:t> </a:t>
            </a:r>
            <a:r>
              <a:rPr lang="en-GB" sz="1800" dirty="0" err="1"/>
              <a:t>assuntos</a:t>
            </a:r>
            <a:r>
              <a:rPr lang="en-GB" sz="1800" dirty="0"/>
              <a:t> </a:t>
            </a:r>
            <a:r>
              <a:rPr lang="en-GB" sz="1800" dirty="0" err="1"/>
              <a:t>financeiros</a:t>
            </a:r>
            <a:r>
              <a:rPr lang="en-GB" sz="1800" dirty="0"/>
              <a:t> e a </a:t>
            </a:r>
            <a:r>
              <a:rPr lang="en-GB" sz="1800" dirty="0" err="1"/>
              <a:t>terem</a:t>
            </a:r>
            <a:r>
              <a:rPr lang="en-GB" sz="1800" dirty="0"/>
              <a:t> </a:t>
            </a:r>
            <a:r>
              <a:rPr lang="en-GB" sz="1800" dirty="0" err="1"/>
              <a:t>igual</a:t>
            </a:r>
            <a:r>
              <a:rPr lang="en-GB" sz="1800" dirty="0"/>
              <a:t> </a:t>
            </a:r>
            <a:r>
              <a:rPr lang="en-GB" sz="1800" dirty="0" err="1"/>
              <a:t>acesso</a:t>
            </a:r>
            <a:r>
              <a:rPr lang="en-GB" sz="1800" dirty="0"/>
              <a:t> a </a:t>
            </a:r>
            <a:r>
              <a:rPr lang="en-GB" sz="1800" dirty="0" err="1"/>
              <a:t>empréstimos</a:t>
            </a:r>
            <a:r>
              <a:rPr lang="en-GB" sz="1800" dirty="0"/>
              <a:t> </a:t>
            </a:r>
            <a:r>
              <a:rPr lang="en-GB" sz="1800" dirty="0" err="1"/>
              <a:t>bancários</a:t>
            </a:r>
            <a:r>
              <a:rPr lang="en-GB" sz="1800" dirty="0"/>
              <a:t>, </a:t>
            </a:r>
            <a:r>
              <a:rPr lang="en-GB" sz="1800" dirty="0" err="1"/>
              <a:t>hipotecas</a:t>
            </a:r>
            <a:r>
              <a:rPr lang="en-GB" sz="1800" dirty="0"/>
              <a:t> e </a:t>
            </a:r>
            <a:r>
              <a:rPr lang="en-GB" sz="1800" dirty="0" err="1"/>
              <a:t>outras</a:t>
            </a:r>
            <a:r>
              <a:rPr lang="en-GB" sz="1800" dirty="0"/>
              <a:t> </a:t>
            </a:r>
            <a:r>
              <a:rPr lang="en-GB" sz="1800" dirty="0" err="1"/>
              <a:t>formas</a:t>
            </a:r>
            <a:r>
              <a:rPr lang="en-GB" sz="1800" dirty="0"/>
              <a:t> de </a:t>
            </a:r>
            <a:r>
              <a:rPr lang="en-GB" sz="1800" dirty="0" err="1"/>
              <a:t>crédito</a:t>
            </a:r>
            <a:r>
              <a:rPr lang="en-GB" sz="1800" dirty="0"/>
              <a:t> </a:t>
            </a:r>
            <a:r>
              <a:rPr lang="en-GB" sz="1800" dirty="0" err="1"/>
              <a:t>financeiro</a:t>
            </a:r>
            <a:r>
              <a:rPr lang="en-GB" sz="1800" dirty="0"/>
              <a:t>, </a:t>
            </a:r>
            <a:r>
              <a:rPr lang="en-GB" sz="1800" dirty="0" err="1"/>
              <a:t>assegurando</a:t>
            </a:r>
            <a:r>
              <a:rPr lang="en-GB" sz="1800" dirty="0"/>
              <a:t> que as pessoas com </a:t>
            </a:r>
            <a:r>
              <a:rPr lang="en-GB" sz="1800" dirty="0" err="1"/>
              <a:t>deficiência</a:t>
            </a:r>
            <a:r>
              <a:rPr lang="en-GB" sz="1800" dirty="0"/>
              <a:t> </a:t>
            </a:r>
            <a:r>
              <a:rPr lang="en-GB" sz="1800" dirty="0" err="1"/>
              <a:t>não</a:t>
            </a:r>
            <a:r>
              <a:rPr lang="en-GB" sz="1800" dirty="0"/>
              <a:t> </a:t>
            </a:r>
            <a:r>
              <a:rPr lang="en-GB" sz="1800" dirty="0" err="1"/>
              <a:t>sejam</a:t>
            </a:r>
            <a:r>
              <a:rPr lang="en-GB" sz="1800" dirty="0"/>
              <a:t>, </a:t>
            </a:r>
            <a:r>
              <a:rPr lang="en-GB" sz="1800" dirty="0" err="1"/>
              <a:t>arbitrariamente</a:t>
            </a:r>
            <a:r>
              <a:rPr lang="en-GB" sz="1800" dirty="0"/>
              <a:t>, </a:t>
            </a:r>
            <a:r>
              <a:rPr lang="en-GB" sz="1800" dirty="0" err="1"/>
              <a:t>privadas</a:t>
            </a:r>
            <a:r>
              <a:rPr lang="en-GB" sz="1800" dirty="0"/>
              <a:t> do seu </a:t>
            </a:r>
            <a:r>
              <a:rPr lang="en-GB" sz="1800" dirty="0" err="1"/>
              <a:t>patrimônio</a:t>
            </a:r>
            <a:r>
              <a:rPr lang="en-GB" sz="1800" dirty="0"/>
              <a:t>.</a:t>
            </a:r>
            <a:endParaRPr sz="1800" dirty="0"/>
          </a:p>
          <a:p>
            <a:pPr marL="0" lvl="0" indent="0" algn="just" rtl="0">
              <a:lnSpc>
                <a:spcPct val="100000"/>
              </a:lnSpc>
              <a:spcBef>
                <a:spcPts val="600"/>
              </a:spcBef>
              <a:spcAft>
                <a:spcPts val="0"/>
              </a:spcAft>
              <a:buSzPts val="2200"/>
              <a:buNone/>
            </a:pPr>
            <a:r>
              <a:rPr lang="en-GB" sz="1800" b="1" dirty="0">
                <a:solidFill>
                  <a:schemeClr val="accent2"/>
                </a:solidFill>
              </a:rPr>
              <a:t>Os </a:t>
            </a:r>
            <a:r>
              <a:rPr lang="en-GB" sz="1800" b="1" dirty="0" err="1">
                <a:solidFill>
                  <a:schemeClr val="accent2"/>
                </a:solidFill>
              </a:rPr>
              <a:t>países</a:t>
            </a:r>
            <a:r>
              <a:rPr lang="en-GB" sz="1800" b="1" dirty="0">
                <a:solidFill>
                  <a:schemeClr val="accent2"/>
                </a:solidFill>
              </a:rPr>
              <a:t> </a:t>
            </a:r>
            <a:r>
              <a:rPr lang="en-GB" sz="1800" b="1" dirty="0" err="1">
                <a:solidFill>
                  <a:schemeClr val="accent2"/>
                </a:solidFill>
              </a:rPr>
              <a:t>devem</a:t>
            </a:r>
            <a:r>
              <a:rPr lang="en-GB" sz="1800" b="1" dirty="0">
                <a:solidFill>
                  <a:schemeClr val="accent2"/>
                </a:solidFill>
              </a:rPr>
              <a:t> </a:t>
            </a:r>
            <a:r>
              <a:rPr lang="en-GB" sz="1800" b="1" dirty="0" err="1">
                <a:solidFill>
                  <a:schemeClr val="accent2"/>
                </a:solidFill>
              </a:rPr>
              <a:t>proteger</a:t>
            </a:r>
            <a:r>
              <a:rPr lang="en-GB" sz="1800" b="1" dirty="0">
                <a:solidFill>
                  <a:schemeClr val="accent2"/>
                </a:solidFill>
              </a:rPr>
              <a:t> </a:t>
            </a:r>
            <a:r>
              <a:rPr lang="en-GB" sz="1800" b="1" dirty="0" err="1">
                <a:solidFill>
                  <a:schemeClr val="accent2"/>
                </a:solidFill>
              </a:rPr>
              <a:t>os</a:t>
            </a:r>
            <a:r>
              <a:rPr lang="en-GB" sz="1800" b="1" dirty="0">
                <a:solidFill>
                  <a:schemeClr val="accent2"/>
                </a:solidFill>
              </a:rPr>
              <a:t> </a:t>
            </a:r>
            <a:r>
              <a:rPr lang="en-GB" sz="1800" b="1" dirty="0" err="1">
                <a:solidFill>
                  <a:schemeClr val="accent2"/>
                </a:solidFill>
              </a:rPr>
              <a:t>direitos</a:t>
            </a:r>
            <a:r>
              <a:rPr lang="en-GB" sz="1800" b="1" dirty="0">
                <a:solidFill>
                  <a:schemeClr val="accent2"/>
                </a:solidFill>
              </a:rPr>
              <a:t> </a:t>
            </a:r>
            <a:r>
              <a:rPr lang="en-GB" sz="1800" b="1" dirty="0" err="1">
                <a:solidFill>
                  <a:schemeClr val="accent2"/>
                </a:solidFill>
              </a:rPr>
              <a:t>iguais</a:t>
            </a:r>
            <a:r>
              <a:rPr lang="en-GB" sz="1800" b="1" dirty="0">
                <a:solidFill>
                  <a:schemeClr val="accent2"/>
                </a:solidFill>
              </a:rPr>
              <a:t> das pessoas com </a:t>
            </a:r>
            <a:r>
              <a:rPr lang="en-GB" sz="1800" b="1" dirty="0" err="1">
                <a:solidFill>
                  <a:schemeClr val="accent2"/>
                </a:solidFill>
              </a:rPr>
              <a:t>deficiência</a:t>
            </a:r>
            <a:r>
              <a:rPr lang="en-GB" sz="1800" b="1" dirty="0">
                <a:solidFill>
                  <a:schemeClr val="accent2"/>
                </a:solidFill>
              </a:rPr>
              <a:t>:</a:t>
            </a:r>
            <a:endParaRPr sz="1800" dirty="0"/>
          </a:p>
          <a:p>
            <a:pPr marL="360363" lvl="0" indent="-277813" algn="just" rtl="0">
              <a:lnSpc>
                <a:spcPct val="100000"/>
              </a:lnSpc>
              <a:spcBef>
                <a:spcPts val="600"/>
              </a:spcBef>
              <a:spcAft>
                <a:spcPts val="0"/>
              </a:spcAft>
              <a:buSzPts val="2200"/>
              <a:buChar char="•"/>
            </a:pPr>
            <a:r>
              <a:rPr lang="en-GB" sz="1800" b="1" dirty="0">
                <a:solidFill>
                  <a:schemeClr val="accent2"/>
                </a:solidFill>
              </a:rPr>
              <a:t>Ter ou </a:t>
            </a:r>
            <a:r>
              <a:rPr lang="en-GB" sz="1800" b="1" dirty="0" err="1">
                <a:solidFill>
                  <a:schemeClr val="accent2"/>
                </a:solidFill>
              </a:rPr>
              <a:t>receber</a:t>
            </a:r>
            <a:r>
              <a:rPr lang="en-GB" sz="1800" b="1" dirty="0">
                <a:solidFill>
                  <a:schemeClr val="accent2"/>
                </a:solidFill>
              </a:rPr>
              <a:t> bens;</a:t>
            </a:r>
            <a:endParaRPr sz="1800" dirty="0"/>
          </a:p>
          <a:p>
            <a:pPr marL="360363" lvl="0" indent="-277813" algn="just" rtl="0">
              <a:lnSpc>
                <a:spcPct val="100000"/>
              </a:lnSpc>
              <a:spcBef>
                <a:spcPts val="600"/>
              </a:spcBef>
              <a:spcAft>
                <a:spcPts val="0"/>
              </a:spcAft>
              <a:buSzPts val="2200"/>
              <a:buChar char="•"/>
            </a:pPr>
            <a:r>
              <a:rPr lang="en-GB" sz="1800" b="1" dirty="0" err="1">
                <a:solidFill>
                  <a:schemeClr val="accent2"/>
                </a:solidFill>
              </a:rPr>
              <a:t>Controlar</a:t>
            </a:r>
            <a:r>
              <a:rPr lang="en-GB" sz="1800" b="1" dirty="0">
                <a:solidFill>
                  <a:schemeClr val="accent2"/>
                </a:solidFill>
              </a:rPr>
              <a:t> seu </a:t>
            </a:r>
            <a:r>
              <a:rPr lang="en-GB" sz="1800" b="1" dirty="0" err="1">
                <a:solidFill>
                  <a:schemeClr val="accent2"/>
                </a:solidFill>
              </a:rPr>
              <a:t>dinheiro</a:t>
            </a:r>
            <a:r>
              <a:rPr lang="en-GB" sz="1800" b="1" dirty="0">
                <a:solidFill>
                  <a:schemeClr val="accent2"/>
                </a:solidFill>
              </a:rPr>
              <a:t>;</a:t>
            </a:r>
            <a:endParaRPr sz="1800" dirty="0"/>
          </a:p>
          <a:p>
            <a:pPr marL="360363" lvl="0" indent="-277813" algn="just" rtl="0">
              <a:lnSpc>
                <a:spcPct val="100000"/>
              </a:lnSpc>
              <a:spcBef>
                <a:spcPts val="600"/>
              </a:spcBef>
              <a:spcAft>
                <a:spcPts val="0"/>
              </a:spcAft>
              <a:buSzPts val="2200"/>
              <a:buChar char="•"/>
            </a:pPr>
            <a:r>
              <a:rPr lang="en-GB" sz="1800" b="1" dirty="0" err="1">
                <a:solidFill>
                  <a:schemeClr val="accent2"/>
                </a:solidFill>
              </a:rPr>
              <a:t>Contratar</a:t>
            </a:r>
            <a:r>
              <a:rPr lang="en-GB" sz="1800" b="1" dirty="0">
                <a:solidFill>
                  <a:schemeClr val="accent2"/>
                </a:solidFill>
              </a:rPr>
              <a:t> </a:t>
            </a:r>
            <a:r>
              <a:rPr lang="en-GB" sz="1800" b="1" dirty="0" err="1">
                <a:solidFill>
                  <a:schemeClr val="accent2"/>
                </a:solidFill>
              </a:rPr>
              <a:t>empréstimos</a:t>
            </a:r>
            <a:r>
              <a:rPr lang="en-GB" sz="1800" b="1" dirty="0">
                <a:solidFill>
                  <a:schemeClr val="accent2"/>
                </a:solidFill>
              </a:rPr>
              <a:t>; e</a:t>
            </a:r>
            <a:endParaRPr sz="1800" dirty="0"/>
          </a:p>
          <a:p>
            <a:pPr marL="360363" lvl="0" indent="-277813" algn="just" rtl="0">
              <a:lnSpc>
                <a:spcPct val="100000"/>
              </a:lnSpc>
              <a:spcBef>
                <a:spcPts val="600"/>
              </a:spcBef>
              <a:spcAft>
                <a:spcPts val="0"/>
              </a:spcAft>
              <a:buSzPts val="2200"/>
              <a:buChar char="•"/>
            </a:pPr>
            <a:r>
              <a:rPr lang="en-GB" sz="1800" b="1" dirty="0">
                <a:solidFill>
                  <a:schemeClr val="accent2"/>
                </a:solidFill>
              </a:rPr>
              <a:t>Não </a:t>
            </a:r>
            <a:r>
              <a:rPr lang="en-GB" sz="1800" b="1" dirty="0" err="1">
                <a:solidFill>
                  <a:schemeClr val="accent2"/>
                </a:solidFill>
              </a:rPr>
              <a:t>serem</a:t>
            </a:r>
            <a:r>
              <a:rPr lang="en-GB" sz="1800" b="1" dirty="0">
                <a:solidFill>
                  <a:schemeClr val="accent2"/>
                </a:solidFill>
              </a:rPr>
              <a:t> </a:t>
            </a:r>
            <a:r>
              <a:rPr lang="en-GB" sz="1800" b="1" dirty="0" err="1">
                <a:solidFill>
                  <a:schemeClr val="accent2"/>
                </a:solidFill>
              </a:rPr>
              <a:t>privadas</a:t>
            </a:r>
            <a:r>
              <a:rPr lang="en-GB" sz="1800" b="1" dirty="0">
                <a:solidFill>
                  <a:schemeClr val="accent2"/>
                </a:solidFill>
              </a:rPr>
              <a:t> de suas casas ou seu </a:t>
            </a:r>
            <a:r>
              <a:rPr lang="en-GB" sz="1800" b="1" dirty="0" err="1">
                <a:solidFill>
                  <a:schemeClr val="accent2"/>
                </a:solidFill>
              </a:rPr>
              <a:t>dinheiro</a:t>
            </a:r>
            <a:r>
              <a:rPr lang="en-GB" sz="1800" b="1" dirty="0">
                <a:solidFill>
                  <a:schemeClr val="accent2"/>
                </a:solidFill>
              </a:rPr>
              <a:t>.</a:t>
            </a:r>
            <a:endParaRPr sz="1800" dirty="0"/>
          </a:p>
        </p:txBody>
      </p:sp>
      <p:sp>
        <p:nvSpPr>
          <p:cNvPr id="1051" name="Google Shape;1051;p125"/>
          <p:cNvSpPr txBox="1">
            <a:spLocks noGrp="1"/>
          </p:cNvSpPr>
          <p:nvPr>
            <p:ph type="body" idx="2"/>
          </p:nvPr>
        </p:nvSpPr>
        <p:spPr>
          <a:xfrm>
            <a:off x="507207" y="1835176"/>
            <a:ext cx="11174400" cy="360000"/>
          </a:xfrm>
          <a:prstGeom prst="rect">
            <a:avLst/>
          </a:prstGeom>
          <a:noFill/>
          <a:ln>
            <a:noFill/>
          </a:ln>
        </p:spPr>
        <p:txBody>
          <a:bodyPr spcFirstLastPara="1" wrap="square" lIns="0" tIns="0" rIns="0" bIns="0" anchor="b" anchorCtr="0">
            <a:noAutofit/>
          </a:bodyPr>
          <a:lstStyle/>
          <a:p>
            <a:pPr marL="285750" lvl="0" indent="-285750" algn="l" rtl="0">
              <a:lnSpc>
                <a:spcPct val="150000"/>
              </a:lnSpc>
              <a:spcBef>
                <a:spcPts val="0"/>
              </a:spcBef>
              <a:spcAft>
                <a:spcPts val="0"/>
              </a:spcAft>
              <a:buSzPts val="2200"/>
              <a:buNone/>
            </a:pPr>
            <a:r>
              <a:rPr lang="en-GB"/>
              <a:t>Parágrafo 5</a:t>
            </a:r>
            <a:endParaRPr/>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Shape 1056"/>
        <p:cNvGrpSpPr/>
        <p:nvPr/>
      </p:nvGrpSpPr>
      <p:grpSpPr>
        <a:xfrm>
          <a:off x="0" y="0"/>
          <a:ext cx="0" cy="0"/>
          <a:chOff x="0" y="0"/>
          <a:chExt cx="0" cy="0"/>
        </a:xfrm>
      </p:grpSpPr>
      <p:sp>
        <p:nvSpPr>
          <p:cNvPr id="1057" name="Google Shape;1057;p126"/>
          <p:cNvSpPr txBox="1">
            <a:spLocks noGrp="1"/>
          </p:cNvSpPr>
          <p:nvPr>
            <p:ph type="title"/>
          </p:nvPr>
        </p:nvSpPr>
        <p:spPr>
          <a:xfrm>
            <a:off x="389638" y="506412"/>
            <a:ext cx="11293561" cy="432000"/>
          </a:xfrm>
          <a:prstGeom prst="rect">
            <a:avLst/>
          </a:prstGeom>
          <a:noFill/>
          <a:ln>
            <a:noFill/>
          </a:ln>
        </p:spPr>
        <p:txBody>
          <a:bodyPr spcFirstLastPara="1" wrap="square" lIns="91425" tIns="45700" rIns="91425" bIns="45700" anchor="t" anchorCtr="0">
            <a:noAutofit/>
          </a:bodyPr>
          <a:lstStyle/>
          <a:p>
            <a:pPr marL="0" lvl="0" indent="0" algn="ctr" rtl="0">
              <a:lnSpc>
                <a:spcPct val="110000"/>
              </a:lnSpc>
              <a:spcBef>
                <a:spcPts val="0"/>
              </a:spcBef>
              <a:spcAft>
                <a:spcPts val="0"/>
              </a:spcAft>
              <a:buClr>
                <a:schemeClr val="accent1"/>
              </a:buClr>
              <a:buSzPts val="3000"/>
              <a:buFont typeface="Century Gothic"/>
              <a:buNone/>
            </a:pPr>
            <a:r>
              <a:rPr lang="en-GB" dirty="0"/>
              <a:t>Exercício 5.1: </a:t>
            </a:r>
            <a:r>
              <a:rPr lang="en-GB" dirty="0" err="1"/>
              <a:t>Ampliando</a:t>
            </a:r>
            <a:r>
              <a:rPr lang="en-GB" dirty="0"/>
              <a:t> o </a:t>
            </a:r>
            <a:r>
              <a:rPr lang="en-GB" dirty="0" err="1"/>
              <a:t>Artigo</a:t>
            </a:r>
            <a:r>
              <a:rPr lang="en-GB" dirty="0"/>
              <a:t> 12 – O </a:t>
            </a:r>
            <a:r>
              <a:rPr lang="en-GB" dirty="0" err="1"/>
              <a:t>direito</a:t>
            </a:r>
            <a:r>
              <a:rPr lang="en-GB" dirty="0"/>
              <a:t> ao </a:t>
            </a:r>
            <a:r>
              <a:rPr lang="en-GB" dirty="0" err="1"/>
              <a:t>reconhecimento</a:t>
            </a:r>
            <a:r>
              <a:rPr lang="en-GB" dirty="0"/>
              <a:t> </a:t>
            </a:r>
            <a:r>
              <a:rPr lang="en-GB" dirty="0" err="1"/>
              <a:t>igual</a:t>
            </a:r>
            <a:r>
              <a:rPr lang="en-GB" dirty="0"/>
              <a:t> </a:t>
            </a:r>
            <a:r>
              <a:rPr lang="en-GB" dirty="0" err="1"/>
              <a:t>perante</a:t>
            </a:r>
            <a:r>
              <a:rPr lang="en-GB" dirty="0"/>
              <a:t> a lei</a:t>
            </a:r>
            <a:endParaRPr dirty="0"/>
          </a:p>
        </p:txBody>
      </p:sp>
      <p:sp>
        <p:nvSpPr>
          <p:cNvPr id="1058" name="Google Shape;1058;p126"/>
          <p:cNvSpPr txBox="1">
            <a:spLocks noGrp="1"/>
          </p:cNvSpPr>
          <p:nvPr>
            <p:ph type="body" idx="1"/>
          </p:nvPr>
        </p:nvSpPr>
        <p:spPr>
          <a:xfrm>
            <a:off x="507204" y="2056311"/>
            <a:ext cx="11175995" cy="168921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2200"/>
              <a:buNone/>
            </a:pPr>
            <a:r>
              <a:rPr lang="en-GB" dirty="0" err="1"/>
              <a:t>Depois</a:t>
            </a:r>
            <a:r>
              <a:rPr lang="en-GB" dirty="0"/>
              <a:t> de </a:t>
            </a:r>
            <a:r>
              <a:rPr lang="en-GB" dirty="0" err="1"/>
              <a:t>ler</a:t>
            </a:r>
            <a:r>
              <a:rPr lang="en-GB" dirty="0"/>
              <a:t> </a:t>
            </a:r>
            <a:r>
              <a:rPr lang="en-GB" dirty="0" err="1"/>
              <a:t>isto</a:t>
            </a:r>
            <a:r>
              <a:rPr lang="en-GB" dirty="0"/>
              <a:t>, </a:t>
            </a:r>
            <a:r>
              <a:rPr lang="en-GB" dirty="0" err="1"/>
              <a:t>considere</a:t>
            </a:r>
            <a:r>
              <a:rPr lang="en-GB" dirty="0"/>
              <a:t> a </a:t>
            </a:r>
            <a:r>
              <a:rPr lang="en-GB" dirty="0" err="1"/>
              <a:t>seguinte</a:t>
            </a:r>
            <a:r>
              <a:rPr lang="en-GB" dirty="0"/>
              <a:t> </a:t>
            </a:r>
            <a:r>
              <a:rPr lang="en-GB" dirty="0" err="1"/>
              <a:t>questão</a:t>
            </a:r>
            <a:r>
              <a:rPr lang="en-GB" dirty="0"/>
              <a:t>:</a:t>
            </a:r>
            <a:endParaRPr dirty="0"/>
          </a:p>
          <a:p>
            <a:pPr marL="285750" lvl="0" indent="-146050" algn="l" rtl="0">
              <a:lnSpc>
                <a:spcPct val="100000"/>
              </a:lnSpc>
              <a:spcBef>
                <a:spcPts val="1200"/>
              </a:spcBef>
              <a:spcAft>
                <a:spcPts val="0"/>
              </a:spcAft>
              <a:buSzPts val="2200"/>
              <a:buNone/>
            </a:pPr>
            <a:endParaRPr b="1" i="1" dirty="0"/>
          </a:p>
          <a:p>
            <a:pPr marL="0" lvl="0" indent="0" algn="ctr" rtl="0">
              <a:lnSpc>
                <a:spcPct val="100000"/>
              </a:lnSpc>
              <a:spcBef>
                <a:spcPts val="1200"/>
              </a:spcBef>
              <a:spcAft>
                <a:spcPts val="0"/>
              </a:spcAft>
              <a:buSzPts val="2200"/>
              <a:buNone/>
            </a:pPr>
            <a:r>
              <a:rPr lang="en-GB" b="1" i="1" dirty="0"/>
              <a:t>O que </a:t>
            </a:r>
            <a:r>
              <a:rPr lang="en-GB" b="1" i="1" dirty="0" err="1"/>
              <a:t>dizem</a:t>
            </a:r>
            <a:r>
              <a:rPr lang="en-GB" b="1" i="1" dirty="0"/>
              <a:t> as leis </a:t>
            </a:r>
            <a:r>
              <a:rPr lang="en-GB" b="1" i="1" dirty="0" err="1"/>
              <a:t>atuais</a:t>
            </a:r>
            <a:r>
              <a:rPr lang="en-GB" b="1" i="1" dirty="0"/>
              <a:t> sobre a </a:t>
            </a:r>
            <a:r>
              <a:rPr lang="en-GB" b="1" i="1" dirty="0" err="1"/>
              <a:t>capacidade</a:t>
            </a:r>
            <a:r>
              <a:rPr lang="en-GB" b="1" i="1" dirty="0"/>
              <a:t> legal no seu </a:t>
            </a:r>
            <a:r>
              <a:rPr lang="en-GB" b="1" i="1" dirty="0" err="1"/>
              <a:t>país</a:t>
            </a:r>
            <a:r>
              <a:rPr lang="en-GB" b="1" i="1" dirty="0"/>
              <a:t>?</a:t>
            </a:r>
            <a:endParaRPr dirty="0"/>
          </a:p>
          <a:p>
            <a:pPr marL="285750" lvl="0" indent="-146050" algn="l" rtl="0">
              <a:lnSpc>
                <a:spcPct val="100000"/>
              </a:lnSpc>
              <a:spcBef>
                <a:spcPts val="1200"/>
              </a:spcBef>
              <a:spcAft>
                <a:spcPts val="0"/>
              </a:spcAft>
              <a:buSzPts val="2200"/>
              <a:buNone/>
            </a:pPr>
            <a:endParaRPr dirty="0"/>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Shape 1063"/>
        <p:cNvGrpSpPr/>
        <p:nvPr/>
      </p:nvGrpSpPr>
      <p:grpSpPr>
        <a:xfrm>
          <a:off x="0" y="0"/>
          <a:ext cx="0" cy="0"/>
          <a:chOff x="0" y="0"/>
          <a:chExt cx="0" cy="0"/>
        </a:xfrm>
      </p:grpSpPr>
      <p:sp>
        <p:nvSpPr>
          <p:cNvPr id="1064" name="Google Shape;1064;p127"/>
          <p:cNvSpPr txBox="1">
            <a:spLocks noGrp="1"/>
          </p:cNvSpPr>
          <p:nvPr>
            <p:ph type="title"/>
          </p:nvPr>
        </p:nvSpPr>
        <p:spPr>
          <a:xfrm>
            <a:off x="389638" y="506412"/>
            <a:ext cx="11427223" cy="4320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accent1"/>
              </a:buClr>
              <a:buSzPts val="3000"/>
              <a:buFont typeface="Century Gothic"/>
              <a:buNone/>
            </a:pPr>
            <a:r>
              <a:rPr lang="en-GB" dirty="0" err="1"/>
              <a:t>Apresentação</a:t>
            </a:r>
            <a:r>
              <a:rPr lang="en-GB" dirty="0"/>
              <a:t>: </a:t>
            </a:r>
            <a:r>
              <a:rPr lang="en-GB" dirty="0" err="1"/>
              <a:t>Artigo</a:t>
            </a:r>
            <a:r>
              <a:rPr lang="en-GB" dirty="0"/>
              <a:t> 12 da CDPD – </a:t>
            </a:r>
            <a:r>
              <a:rPr lang="en-GB" dirty="0" err="1"/>
              <a:t>Reconhecimento</a:t>
            </a:r>
            <a:r>
              <a:rPr lang="en-GB" dirty="0"/>
              <a:t> </a:t>
            </a:r>
            <a:r>
              <a:rPr lang="en-GB" dirty="0" err="1"/>
              <a:t>igual</a:t>
            </a:r>
            <a:r>
              <a:rPr lang="en-GB" dirty="0"/>
              <a:t> </a:t>
            </a:r>
            <a:r>
              <a:rPr lang="en-GB" dirty="0" err="1"/>
              <a:t>perante</a:t>
            </a:r>
            <a:r>
              <a:rPr lang="en-GB" dirty="0"/>
              <a:t> a lei</a:t>
            </a:r>
            <a:endParaRPr dirty="0"/>
          </a:p>
        </p:txBody>
      </p:sp>
      <p:sp>
        <p:nvSpPr>
          <p:cNvPr id="1065" name="Google Shape;1065;p127"/>
          <p:cNvSpPr txBox="1">
            <a:spLocks noGrp="1"/>
          </p:cNvSpPr>
          <p:nvPr>
            <p:ph type="body" idx="1"/>
          </p:nvPr>
        </p:nvSpPr>
        <p:spPr>
          <a:xfrm>
            <a:off x="640866" y="2355249"/>
            <a:ext cx="11175995" cy="1689212"/>
          </a:xfrm>
          <a:prstGeom prst="rect">
            <a:avLst/>
          </a:prstGeom>
          <a:noFill/>
          <a:ln>
            <a:noFill/>
          </a:ln>
        </p:spPr>
        <p:txBody>
          <a:bodyPr spcFirstLastPara="1" wrap="square" lIns="91425" tIns="45700" rIns="91425" bIns="45700" anchor="t" anchorCtr="0">
            <a:noAutofit/>
          </a:bodyPr>
          <a:lstStyle/>
          <a:p>
            <a:pPr marL="285750" lvl="0" indent="-285750" algn="just" rtl="0">
              <a:lnSpc>
                <a:spcPct val="100000"/>
              </a:lnSpc>
              <a:spcBef>
                <a:spcPts val="600"/>
              </a:spcBef>
              <a:spcAft>
                <a:spcPts val="0"/>
              </a:spcAft>
              <a:buSzPts val="2200"/>
              <a:buChar char="•"/>
            </a:pPr>
            <a:r>
              <a:rPr lang="en-GB" sz="2000" dirty="0"/>
              <a:t>O </a:t>
            </a:r>
            <a:r>
              <a:rPr lang="en-GB" sz="2000" dirty="0" err="1"/>
              <a:t>artigo</a:t>
            </a:r>
            <a:r>
              <a:rPr lang="en-GB" sz="2000" dirty="0"/>
              <a:t> 12 é um </a:t>
            </a:r>
            <a:r>
              <a:rPr lang="en-GB" sz="2000" dirty="0" err="1"/>
              <a:t>direito</a:t>
            </a:r>
            <a:r>
              <a:rPr lang="en-GB" sz="2000" dirty="0"/>
              <a:t> fundamental da CDPD. Está na base de </a:t>
            </a:r>
            <a:r>
              <a:rPr lang="en-GB" sz="2000" dirty="0" err="1"/>
              <a:t>todos</a:t>
            </a:r>
            <a:r>
              <a:rPr lang="en-GB" sz="2000" dirty="0"/>
              <a:t> </a:t>
            </a:r>
            <a:r>
              <a:rPr lang="en-GB" sz="2000" dirty="0" err="1"/>
              <a:t>os</a:t>
            </a:r>
            <a:r>
              <a:rPr lang="en-GB" sz="2000" dirty="0"/>
              <a:t> outros </a:t>
            </a:r>
            <a:r>
              <a:rPr lang="en-GB" sz="2000" dirty="0" err="1"/>
              <a:t>direitos</a:t>
            </a:r>
            <a:r>
              <a:rPr lang="en-GB" sz="2000" dirty="0"/>
              <a:t>. Se as pessoas </a:t>
            </a:r>
            <a:r>
              <a:rPr lang="en-GB" sz="2000" dirty="0" err="1"/>
              <a:t>não</a:t>
            </a:r>
            <a:r>
              <a:rPr lang="en-GB" sz="2000" dirty="0"/>
              <a:t> </a:t>
            </a:r>
            <a:r>
              <a:rPr lang="en-GB" sz="2000" dirty="0" err="1"/>
              <a:t>puderem</a:t>
            </a:r>
            <a:r>
              <a:rPr lang="en-GB" sz="2000" dirty="0"/>
              <a:t> </a:t>
            </a:r>
            <a:r>
              <a:rPr lang="en-GB" sz="2000" dirty="0" err="1"/>
              <a:t>usufruir</a:t>
            </a:r>
            <a:r>
              <a:rPr lang="en-GB" sz="2000" dirty="0"/>
              <a:t> do seu </a:t>
            </a:r>
            <a:r>
              <a:rPr lang="en-GB" sz="2000" dirty="0" err="1"/>
              <a:t>direito</a:t>
            </a:r>
            <a:r>
              <a:rPr lang="en-GB" sz="2000" dirty="0"/>
              <a:t> à </a:t>
            </a:r>
            <a:r>
              <a:rPr lang="en-GB" sz="2000" dirty="0" err="1"/>
              <a:t>capacidade</a:t>
            </a:r>
            <a:r>
              <a:rPr lang="en-GB" sz="2000" dirty="0"/>
              <a:t> legal, é muito </a:t>
            </a:r>
            <a:r>
              <a:rPr lang="en-GB" sz="2000" dirty="0" err="1"/>
              <a:t>provável</a:t>
            </a:r>
            <a:r>
              <a:rPr lang="en-GB" sz="2000" dirty="0"/>
              <a:t> que </a:t>
            </a:r>
            <a:r>
              <a:rPr lang="en-GB" sz="2000" dirty="0" err="1"/>
              <a:t>não</a:t>
            </a:r>
            <a:r>
              <a:rPr lang="en-GB" sz="2000" dirty="0"/>
              <a:t> </a:t>
            </a:r>
            <a:r>
              <a:rPr lang="en-GB" sz="2000" dirty="0" err="1"/>
              <a:t>possam</a:t>
            </a:r>
            <a:r>
              <a:rPr lang="en-GB" sz="2000" dirty="0"/>
              <a:t> </a:t>
            </a:r>
            <a:r>
              <a:rPr lang="en-GB" sz="2000" dirty="0" err="1"/>
              <a:t>usufruir</a:t>
            </a:r>
            <a:r>
              <a:rPr lang="en-GB" sz="2000" dirty="0"/>
              <a:t> de outros </a:t>
            </a:r>
            <a:r>
              <a:rPr lang="en-GB" sz="2000" dirty="0" err="1"/>
              <a:t>direitos</a:t>
            </a:r>
            <a:r>
              <a:rPr lang="en-GB" sz="2000" dirty="0"/>
              <a:t>.</a:t>
            </a:r>
            <a:endParaRPr sz="2000" dirty="0"/>
          </a:p>
          <a:p>
            <a:pPr marL="285750" lvl="0" indent="-285750" algn="just" rtl="0">
              <a:lnSpc>
                <a:spcPct val="100000"/>
              </a:lnSpc>
              <a:spcBef>
                <a:spcPts val="600"/>
              </a:spcBef>
              <a:spcAft>
                <a:spcPts val="0"/>
              </a:spcAft>
              <a:buSzPts val="2200"/>
              <a:buChar char="•"/>
            </a:pPr>
            <a:r>
              <a:rPr lang="en-GB" sz="2000" dirty="0"/>
              <a:t>O </a:t>
            </a:r>
            <a:r>
              <a:rPr lang="en-GB" sz="2000" dirty="0" err="1"/>
              <a:t>artigo</a:t>
            </a:r>
            <a:r>
              <a:rPr lang="en-GB" sz="2000" dirty="0"/>
              <a:t> 12 </a:t>
            </a:r>
            <a:r>
              <a:rPr lang="en-GB" sz="2000" dirty="0" err="1"/>
              <a:t>inclui</a:t>
            </a:r>
            <a:r>
              <a:rPr lang="en-GB" sz="2000" dirty="0"/>
              <a:t> </a:t>
            </a:r>
            <a:r>
              <a:rPr lang="en-GB" sz="2000" dirty="0" err="1"/>
              <a:t>vários</a:t>
            </a:r>
            <a:r>
              <a:rPr lang="en-GB" sz="2000" dirty="0"/>
              <a:t> </a:t>
            </a:r>
            <a:r>
              <a:rPr lang="en-GB" sz="2000" dirty="0" err="1"/>
              <a:t>elementos</a:t>
            </a:r>
            <a:r>
              <a:rPr lang="en-GB" sz="2000" dirty="0"/>
              <a:t> diferentes :</a:t>
            </a:r>
            <a:endParaRPr sz="2000" dirty="0"/>
          </a:p>
          <a:p>
            <a:pPr marL="285750" lvl="0" indent="-146050" algn="l" rtl="0">
              <a:lnSpc>
                <a:spcPct val="100000"/>
              </a:lnSpc>
              <a:spcBef>
                <a:spcPts val="1200"/>
              </a:spcBef>
              <a:spcAft>
                <a:spcPts val="0"/>
              </a:spcAft>
              <a:buSzPts val="2200"/>
              <a:buNone/>
            </a:pPr>
            <a:endParaRP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13"/>
          <p:cNvSpPr txBox="1">
            <a:spLocks noGrp="1"/>
          </p:cNvSpPr>
          <p:nvPr>
            <p:ph type="sldNum" idx="4294967295"/>
          </p:nvPr>
        </p:nvSpPr>
        <p:spPr>
          <a:xfrm>
            <a:off x="10034587" y="6623100"/>
            <a:ext cx="1648619" cy="2160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GB"/>
              <a:t>13</a:t>
            </a:fld>
            <a:endParaRPr/>
          </a:p>
        </p:txBody>
      </p:sp>
      <p:sp>
        <p:nvSpPr>
          <p:cNvPr id="177" name="Google Shape;177;p13"/>
          <p:cNvSpPr txBox="1">
            <a:spLocks noGrp="1"/>
          </p:cNvSpPr>
          <p:nvPr>
            <p:ph type="body" idx="2"/>
          </p:nvPr>
        </p:nvSpPr>
        <p:spPr>
          <a:xfrm>
            <a:off x="507195" y="1511188"/>
            <a:ext cx="11174412" cy="1917812"/>
          </a:xfrm>
          <a:prstGeom prst="rect">
            <a:avLst/>
          </a:prstGeom>
          <a:noFill/>
          <a:ln>
            <a:noFill/>
          </a:ln>
        </p:spPr>
        <p:txBody>
          <a:bodyPr spcFirstLastPara="1" wrap="square" lIns="91425" tIns="45700" rIns="91425" bIns="45700" anchor="t" anchorCtr="0">
            <a:noAutofit/>
          </a:bodyPr>
          <a:lstStyle/>
          <a:p>
            <a:pPr marL="285750" lvl="0" indent="-285750" algn="just" rtl="0">
              <a:lnSpc>
                <a:spcPct val="100000"/>
              </a:lnSpc>
              <a:spcBef>
                <a:spcPts val="600"/>
              </a:spcBef>
              <a:spcAft>
                <a:spcPts val="0"/>
              </a:spcAft>
              <a:buSzPts val="2200"/>
              <a:buChar char="•"/>
            </a:pPr>
            <a:r>
              <a:rPr lang="en-GB" sz="2000" dirty="0"/>
              <a:t>A </a:t>
            </a:r>
            <a:r>
              <a:rPr lang="en-GB" sz="2000" dirty="0" err="1"/>
              <a:t>discriminação</a:t>
            </a:r>
            <a:r>
              <a:rPr lang="en-GB" sz="2000" dirty="0"/>
              <a:t> e a </a:t>
            </a:r>
            <a:r>
              <a:rPr lang="en-GB" sz="2000" dirty="0" err="1"/>
              <a:t>negação</a:t>
            </a:r>
            <a:r>
              <a:rPr lang="en-GB" sz="2000" dirty="0"/>
              <a:t> de </a:t>
            </a:r>
            <a:r>
              <a:rPr lang="en-GB" sz="2000" dirty="0" err="1"/>
              <a:t>direitos</a:t>
            </a:r>
            <a:r>
              <a:rPr lang="en-GB" sz="2000" dirty="0"/>
              <a:t> </a:t>
            </a:r>
            <a:r>
              <a:rPr lang="en-GB" sz="2000" dirty="0" err="1"/>
              <a:t>têm</a:t>
            </a:r>
            <a:r>
              <a:rPr lang="en-GB" sz="2000" dirty="0"/>
              <a:t> fortes </a:t>
            </a:r>
            <a:r>
              <a:rPr lang="en-GB" sz="2000" dirty="0" err="1"/>
              <a:t>impactos</a:t>
            </a:r>
            <a:r>
              <a:rPr lang="en-GB" sz="2000" dirty="0"/>
              <a:t> na vida das pessoas. </a:t>
            </a:r>
            <a:endParaRPr sz="2000" dirty="0"/>
          </a:p>
          <a:p>
            <a:pPr marL="285750" lvl="0" indent="-285750" algn="just" rtl="0">
              <a:lnSpc>
                <a:spcPct val="100000"/>
              </a:lnSpc>
              <a:spcBef>
                <a:spcPts val="600"/>
              </a:spcBef>
              <a:spcAft>
                <a:spcPts val="0"/>
              </a:spcAft>
              <a:buSzPts val="2200"/>
              <a:buChar char="•"/>
            </a:pPr>
            <a:r>
              <a:rPr lang="en-GB" sz="2000" dirty="0"/>
              <a:t>As pessoas com </a:t>
            </a:r>
            <a:r>
              <a:rPr lang="en-GB" sz="2000" dirty="0" err="1"/>
              <a:t>deficiências</a:t>
            </a:r>
            <a:r>
              <a:rPr lang="en-GB" sz="2000" dirty="0"/>
              <a:t> </a:t>
            </a:r>
            <a:r>
              <a:rPr lang="en-GB" sz="2000" dirty="0" err="1"/>
              <a:t>psicossociais</a:t>
            </a:r>
            <a:r>
              <a:rPr lang="en-GB" sz="2000" dirty="0"/>
              <a:t>, </a:t>
            </a:r>
            <a:r>
              <a:rPr lang="en-GB" sz="2000" dirty="0" err="1"/>
              <a:t>intelectuais</a:t>
            </a:r>
            <a:r>
              <a:rPr lang="en-GB" sz="2000" dirty="0"/>
              <a:t> ou </a:t>
            </a:r>
            <a:r>
              <a:rPr lang="en-GB" sz="2000" dirty="0" err="1"/>
              <a:t>cognitivas</a:t>
            </a:r>
            <a:r>
              <a:rPr lang="en-GB" sz="2000" dirty="0"/>
              <a:t> </a:t>
            </a:r>
            <a:r>
              <a:rPr lang="en-GB" sz="2000" dirty="0" err="1"/>
              <a:t>muitas</a:t>
            </a:r>
            <a:r>
              <a:rPr lang="en-GB" sz="2000" dirty="0"/>
              <a:t> </a:t>
            </a:r>
            <a:r>
              <a:rPr lang="en-GB" sz="2000" dirty="0" err="1"/>
              <a:t>vezes</a:t>
            </a:r>
            <a:r>
              <a:rPr lang="en-GB" sz="2000" dirty="0"/>
              <a:t> </a:t>
            </a:r>
            <a:r>
              <a:rPr lang="en-GB" sz="2000" dirty="0" err="1"/>
              <a:t>enfrentam</a:t>
            </a:r>
            <a:r>
              <a:rPr lang="en-GB" sz="2000" dirty="0"/>
              <a:t> </a:t>
            </a:r>
            <a:r>
              <a:rPr lang="en-GB" sz="2000" dirty="0" err="1"/>
              <a:t>atitudes</a:t>
            </a:r>
            <a:r>
              <a:rPr lang="en-GB" sz="2000" dirty="0"/>
              <a:t> </a:t>
            </a:r>
            <a:r>
              <a:rPr lang="en-GB" sz="2000" dirty="0" err="1"/>
              <a:t>discriminatórias</a:t>
            </a:r>
            <a:r>
              <a:rPr lang="en-GB" sz="2000" dirty="0"/>
              <a:t> por causa de </a:t>
            </a:r>
            <a:r>
              <a:rPr lang="en-GB" sz="2000" dirty="0" err="1"/>
              <a:t>estereótipos</a:t>
            </a:r>
            <a:r>
              <a:rPr lang="en-GB" sz="2000" dirty="0"/>
              <a:t> </a:t>
            </a:r>
            <a:r>
              <a:rPr lang="en-GB" sz="2000" dirty="0" err="1"/>
              <a:t>negativos</a:t>
            </a:r>
            <a:r>
              <a:rPr lang="en-GB" sz="2000" dirty="0"/>
              <a:t> e </a:t>
            </a:r>
            <a:r>
              <a:rPr lang="en-GB" sz="2000" dirty="0" err="1"/>
              <a:t>preconceitos</a:t>
            </a:r>
            <a:r>
              <a:rPr lang="en-GB" sz="2000" dirty="0"/>
              <a:t> que </a:t>
            </a:r>
            <a:r>
              <a:rPr lang="en-GB" sz="2000" dirty="0" err="1"/>
              <a:t>outras</a:t>
            </a:r>
            <a:r>
              <a:rPr lang="en-GB" sz="2000" dirty="0"/>
              <a:t> pessoas </a:t>
            </a:r>
            <a:r>
              <a:rPr lang="en-GB" sz="2000" dirty="0" err="1"/>
              <a:t>têm</a:t>
            </a:r>
            <a:r>
              <a:rPr lang="en-GB" sz="2000" dirty="0"/>
              <a:t> contra </a:t>
            </a:r>
            <a:r>
              <a:rPr lang="en-GB" sz="2000" dirty="0" err="1"/>
              <a:t>elas</a:t>
            </a:r>
            <a:r>
              <a:rPr lang="en-GB" sz="2000" dirty="0"/>
              <a:t>.</a:t>
            </a:r>
            <a:endParaRPr sz="2000" dirty="0"/>
          </a:p>
        </p:txBody>
      </p:sp>
      <p:sp>
        <p:nvSpPr>
          <p:cNvPr id="178" name="Google Shape;178;p13"/>
          <p:cNvSpPr txBox="1">
            <a:spLocks noGrp="1"/>
          </p:cNvSpPr>
          <p:nvPr>
            <p:ph type="title"/>
          </p:nvPr>
        </p:nvSpPr>
        <p:spPr>
          <a:xfrm>
            <a:off x="392906" y="506412"/>
            <a:ext cx="11441540" cy="337650"/>
          </a:xfrm>
          <a:prstGeom prst="rect">
            <a:avLst/>
          </a:prstGeom>
          <a:noFill/>
          <a:ln>
            <a:noFill/>
          </a:ln>
        </p:spPr>
        <p:txBody>
          <a:bodyPr spcFirstLastPara="1" wrap="square" lIns="91425" tIns="45700" rIns="91425" bIns="45700" anchor="t" anchorCtr="0">
            <a:noAutofit/>
          </a:bodyPr>
          <a:lstStyle/>
          <a:p>
            <a:pPr marL="0" lvl="0" indent="0" algn="ctr" rtl="0">
              <a:lnSpc>
                <a:spcPct val="110000"/>
              </a:lnSpc>
              <a:spcBef>
                <a:spcPts val="0"/>
              </a:spcBef>
              <a:spcAft>
                <a:spcPts val="0"/>
              </a:spcAft>
              <a:buClr>
                <a:schemeClr val="accent1"/>
              </a:buClr>
              <a:buSzPts val="3000"/>
              <a:buFont typeface="Century Gothic"/>
              <a:buNone/>
            </a:pPr>
            <a:r>
              <a:rPr lang="en-GB" dirty="0" err="1"/>
              <a:t>Apresentação</a:t>
            </a:r>
            <a:r>
              <a:rPr lang="en-GB" dirty="0"/>
              <a:t>: </a:t>
            </a:r>
            <a:r>
              <a:rPr lang="en-GB" dirty="0" err="1"/>
              <a:t>Definição</a:t>
            </a:r>
            <a:r>
              <a:rPr lang="en-GB" dirty="0"/>
              <a:t> de </a:t>
            </a:r>
            <a:r>
              <a:rPr lang="en-GB" dirty="0" err="1"/>
              <a:t>discriminação</a:t>
            </a:r>
            <a:r>
              <a:rPr lang="en-GB" dirty="0"/>
              <a:t> - 3</a:t>
            </a:r>
            <a:endParaRPr dirty="0"/>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Shape 1070"/>
        <p:cNvGrpSpPr/>
        <p:nvPr/>
      </p:nvGrpSpPr>
      <p:grpSpPr>
        <a:xfrm>
          <a:off x="0" y="0"/>
          <a:ext cx="0" cy="0"/>
          <a:chOff x="0" y="0"/>
          <a:chExt cx="0" cy="0"/>
        </a:xfrm>
      </p:grpSpPr>
      <p:sp>
        <p:nvSpPr>
          <p:cNvPr id="1071" name="Google Shape;1071;p128"/>
          <p:cNvSpPr txBox="1">
            <a:spLocks noGrp="1"/>
          </p:cNvSpPr>
          <p:nvPr>
            <p:ph type="title"/>
          </p:nvPr>
        </p:nvSpPr>
        <p:spPr>
          <a:xfrm>
            <a:off x="389639" y="506412"/>
            <a:ext cx="11462392" cy="432000"/>
          </a:xfrm>
          <a:prstGeom prst="rect">
            <a:avLst/>
          </a:prstGeom>
          <a:noFill/>
          <a:ln>
            <a:noFill/>
          </a:ln>
        </p:spPr>
        <p:txBody>
          <a:bodyPr spcFirstLastPara="1" wrap="square" lIns="91425" tIns="45700" rIns="91425" bIns="45700" anchor="t" anchorCtr="0">
            <a:noAutofit/>
          </a:bodyPr>
          <a:lstStyle/>
          <a:p>
            <a:pPr marL="0" lvl="0" indent="0" algn="ctr" rtl="0">
              <a:lnSpc>
                <a:spcPct val="110000"/>
              </a:lnSpc>
              <a:spcBef>
                <a:spcPts val="0"/>
              </a:spcBef>
              <a:spcAft>
                <a:spcPts val="0"/>
              </a:spcAft>
              <a:buClr>
                <a:schemeClr val="accent1"/>
              </a:buClr>
              <a:buSzPts val="3000"/>
              <a:buFont typeface="Century Gothic"/>
              <a:buNone/>
            </a:pPr>
            <a:r>
              <a:rPr lang="en-GB" dirty="0" err="1"/>
              <a:t>Apresentação</a:t>
            </a:r>
            <a:r>
              <a:rPr lang="en-GB" dirty="0"/>
              <a:t>: </a:t>
            </a:r>
            <a:r>
              <a:rPr lang="en-GB" dirty="0" err="1"/>
              <a:t>Artigo</a:t>
            </a:r>
            <a:r>
              <a:rPr lang="en-GB" dirty="0"/>
              <a:t> 12 da CDPD – </a:t>
            </a:r>
            <a:r>
              <a:rPr lang="en-GB" dirty="0" err="1"/>
              <a:t>Reconhecimento</a:t>
            </a:r>
            <a:r>
              <a:rPr lang="en-GB" dirty="0"/>
              <a:t> </a:t>
            </a:r>
            <a:r>
              <a:rPr lang="en-GB" dirty="0" err="1"/>
              <a:t>igual</a:t>
            </a:r>
            <a:r>
              <a:rPr lang="en-GB" dirty="0"/>
              <a:t> </a:t>
            </a:r>
            <a:r>
              <a:rPr lang="en-GB" dirty="0" err="1"/>
              <a:t>perante</a:t>
            </a:r>
            <a:r>
              <a:rPr lang="en-GB" dirty="0"/>
              <a:t> a lei</a:t>
            </a:r>
            <a:endParaRPr dirty="0"/>
          </a:p>
        </p:txBody>
      </p:sp>
      <p:sp>
        <p:nvSpPr>
          <p:cNvPr id="1072" name="Google Shape;1072;p128"/>
          <p:cNvSpPr txBox="1">
            <a:spLocks noGrp="1"/>
          </p:cNvSpPr>
          <p:nvPr>
            <p:ph type="body" idx="1"/>
          </p:nvPr>
        </p:nvSpPr>
        <p:spPr>
          <a:xfrm>
            <a:off x="508002" y="2742111"/>
            <a:ext cx="11175995" cy="1214427"/>
          </a:xfrm>
          <a:prstGeom prst="rect">
            <a:avLst/>
          </a:prstGeom>
          <a:noFill/>
          <a:ln>
            <a:noFill/>
          </a:ln>
        </p:spPr>
        <p:txBody>
          <a:bodyPr spcFirstLastPara="1" wrap="square" lIns="91425" tIns="45700" rIns="91425" bIns="45700" anchor="t" anchorCtr="0">
            <a:noAutofit/>
          </a:bodyPr>
          <a:lstStyle/>
          <a:p>
            <a:pPr marL="285750" lvl="0" indent="-285750" algn="just" rtl="0">
              <a:lnSpc>
                <a:spcPct val="100000"/>
              </a:lnSpc>
              <a:spcBef>
                <a:spcPts val="600"/>
              </a:spcBef>
              <a:spcAft>
                <a:spcPts val="0"/>
              </a:spcAft>
              <a:buSzPts val="2200"/>
              <a:buChar char="•"/>
            </a:pPr>
            <a:r>
              <a:rPr lang="en-GB" sz="2000" dirty="0"/>
              <a:t>O </a:t>
            </a:r>
            <a:r>
              <a:rPr lang="en-GB" sz="2000" dirty="0" err="1"/>
              <a:t>artigo</a:t>
            </a:r>
            <a:r>
              <a:rPr lang="en-GB" sz="2000" dirty="0"/>
              <a:t> 12 </a:t>
            </a:r>
            <a:r>
              <a:rPr lang="en-GB" sz="2000" dirty="0" err="1"/>
              <a:t>exige</a:t>
            </a:r>
            <a:r>
              <a:rPr lang="en-GB" sz="2000" dirty="0"/>
              <a:t> o </a:t>
            </a:r>
            <a:r>
              <a:rPr lang="en-GB" sz="2000" dirty="0" err="1"/>
              <a:t>reconhecimento</a:t>
            </a:r>
            <a:r>
              <a:rPr lang="en-GB" sz="2000" dirty="0"/>
              <a:t> das pessoas com </a:t>
            </a:r>
            <a:r>
              <a:rPr lang="en-GB" sz="2000" dirty="0" err="1"/>
              <a:t>deficiência</a:t>
            </a:r>
            <a:r>
              <a:rPr lang="en-GB" sz="2000" dirty="0"/>
              <a:t> como pessoas </a:t>
            </a:r>
            <a:r>
              <a:rPr lang="en-GB" sz="2000" dirty="0" err="1"/>
              <a:t>perante</a:t>
            </a:r>
            <a:r>
              <a:rPr lang="en-GB" sz="2000" dirty="0"/>
              <a:t> a lei. </a:t>
            </a:r>
            <a:endParaRPr sz="2000" dirty="0"/>
          </a:p>
          <a:p>
            <a:pPr marL="285750" lvl="0" indent="-285750" algn="just" rtl="0">
              <a:lnSpc>
                <a:spcPct val="100000"/>
              </a:lnSpc>
              <a:spcBef>
                <a:spcPts val="600"/>
              </a:spcBef>
              <a:spcAft>
                <a:spcPts val="0"/>
              </a:spcAft>
              <a:buSzPts val="2200"/>
              <a:buChar char="•"/>
            </a:pPr>
            <a:r>
              <a:rPr lang="en-GB" sz="2000" dirty="0" err="1"/>
              <a:t>Isso</a:t>
            </a:r>
            <a:r>
              <a:rPr lang="en-GB" sz="2000" dirty="0"/>
              <a:t> </a:t>
            </a:r>
            <a:r>
              <a:rPr lang="en-GB" sz="2000" dirty="0" err="1"/>
              <a:t>significa</a:t>
            </a:r>
            <a:r>
              <a:rPr lang="en-GB" sz="2000" dirty="0"/>
              <a:t> que </a:t>
            </a:r>
            <a:r>
              <a:rPr lang="en-GB" sz="2000" dirty="0" err="1"/>
              <a:t>elas</a:t>
            </a:r>
            <a:r>
              <a:rPr lang="en-GB" sz="2000" dirty="0"/>
              <a:t> </a:t>
            </a:r>
            <a:r>
              <a:rPr lang="en-GB" sz="2000" dirty="0" err="1"/>
              <a:t>devem</a:t>
            </a:r>
            <a:r>
              <a:rPr lang="en-GB" sz="2000" dirty="0"/>
              <a:t> ser </a:t>
            </a:r>
            <a:r>
              <a:rPr lang="en-GB" sz="2000" dirty="0" err="1"/>
              <a:t>protegidas</a:t>
            </a:r>
            <a:r>
              <a:rPr lang="en-GB" sz="2000" dirty="0"/>
              <a:t> por </a:t>
            </a:r>
            <a:r>
              <a:rPr lang="en-GB" sz="2000" dirty="0" err="1"/>
              <a:t>todas</a:t>
            </a:r>
            <a:r>
              <a:rPr lang="en-GB" sz="2000" dirty="0"/>
              <a:t> as leis de um </a:t>
            </a:r>
            <a:r>
              <a:rPr lang="en-GB" sz="2000" dirty="0" err="1"/>
              <a:t>país</a:t>
            </a:r>
            <a:r>
              <a:rPr lang="en-GB" sz="2000" dirty="0"/>
              <a:t> e </a:t>
            </a:r>
            <a:r>
              <a:rPr lang="en-GB" sz="2000" dirty="0" err="1"/>
              <a:t>usufruir</a:t>
            </a:r>
            <a:r>
              <a:rPr lang="en-GB" sz="2000" dirty="0"/>
              <a:t> dos </a:t>
            </a:r>
            <a:r>
              <a:rPr lang="en-GB" sz="2000" dirty="0" err="1"/>
              <a:t>benefícios</a:t>
            </a:r>
            <a:r>
              <a:rPr lang="en-GB" sz="2000" dirty="0"/>
              <a:t> delas em </a:t>
            </a:r>
            <a:r>
              <a:rPr lang="en-GB" sz="2000" dirty="0" err="1"/>
              <a:t>igualdade</a:t>
            </a:r>
            <a:r>
              <a:rPr lang="en-GB" sz="2000" dirty="0"/>
              <a:t> de </a:t>
            </a:r>
            <a:r>
              <a:rPr lang="en-GB" sz="2000" dirty="0" err="1"/>
              <a:t>condições</a:t>
            </a:r>
            <a:r>
              <a:rPr lang="en-GB" sz="2000" dirty="0"/>
              <a:t> com </a:t>
            </a:r>
            <a:r>
              <a:rPr lang="en-GB" sz="2000" dirty="0" err="1"/>
              <a:t>todas</a:t>
            </a:r>
            <a:r>
              <a:rPr lang="en-GB" sz="2000" dirty="0"/>
              <a:t> as </a:t>
            </a:r>
            <a:r>
              <a:rPr lang="en-GB" sz="2000" dirty="0" err="1"/>
              <a:t>outras</a:t>
            </a:r>
            <a:r>
              <a:rPr lang="en-GB" sz="2000" dirty="0"/>
              <a:t> pessoas.</a:t>
            </a:r>
            <a:endParaRPr sz="2000" dirty="0"/>
          </a:p>
        </p:txBody>
      </p:sp>
      <p:sp>
        <p:nvSpPr>
          <p:cNvPr id="1073" name="Google Shape;1073;p128"/>
          <p:cNvSpPr txBox="1">
            <a:spLocks noGrp="1"/>
          </p:cNvSpPr>
          <p:nvPr>
            <p:ph type="body" idx="2"/>
          </p:nvPr>
        </p:nvSpPr>
        <p:spPr>
          <a:xfrm>
            <a:off x="533635" y="2061620"/>
            <a:ext cx="11174400" cy="360000"/>
          </a:xfrm>
          <a:prstGeom prst="rect">
            <a:avLst/>
          </a:prstGeom>
          <a:noFill/>
          <a:ln>
            <a:noFill/>
          </a:ln>
        </p:spPr>
        <p:txBody>
          <a:bodyPr spcFirstLastPara="1" wrap="square" lIns="0" tIns="0" rIns="0" bIns="0" anchor="b" anchorCtr="0">
            <a:noAutofit/>
          </a:bodyPr>
          <a:lstStyle/>
          <a:p>
            <a:pPr marL="285750" lvl="0" indent="-285750" algn="l" rtl="0">
              <a:lnSpc>
                <a:spcPct val="150000"/>
              </a:lnSpc>
              <a:spcBef>
                <a:spcPts val="0"/>
              </a:spcBef>
              <a:spcAft>
                <a:spcPts val="0"/>
              </a:spcAft>
              <a:buSzPts val="2200"/>
              <a:buNone/>
            </a:pPr>
            <a:r>
              <a:rPr lang="en-GB"/>
              <a:t> Elemento 1: Reconhecimento igual perante a lei</a:t>
            </a:r>
            <a:endParaRPr/>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Shape 1078"/>
        <p:cNvGrpSpPr/>
        <p:nvPr/>
      </p:nvGrpSpPr>
      <p:grpSpPr>
        <a:xfrm>
          <a:off x="0" y="0"/>
          <a:ext cx="0" cy="0"/>
          <a:chOff x="0" y="0"/>
          <a:chExt cx="0" cy="0"/>
        </a:xfrm>
      </p:grpSpPr>
      <p:sp>
        <p:nvSpPr>
          <p:cNvPr id="1079" name="Google Shape;1079;p129"/>
          <p:cNvSpPr txBox="1">
            <a:spLocks noGrp="1"/>
          </p:cNvSpPr>
          <p:nvPr>
            <p:ph type="title"/>
          </p:nvPr>
        </p:nvSpPr>
        <p:spPr>
          <a:xfrm>
            <a:off x="389639" y="506412"/>
            <a:ext cx="11291968" cy="432000"/>
          </a:xfrm>
          <a:prstGeom prst="rect">
            <a:avLst/>
          </a:prstGeom>
          <a:noFill/>
          <a:ln>
            <a:noFill/>
          </a:ln>
        </p:spPr>
        <p:txBody>
          <a:bodyPr spcFirstLastPara="1" wrap="square" lIns="91425" tIns="45700" rIns="91425" bIns="45700" anchor="t" anchorCtr="0">
            <a:noAutofit/>
          </a:bodyPr>
          <a:lstStyle/>
          <a:p>
            <a:pPr marL="0" lvl="0" indent="0" algn="ctr" rtl="0">
              <a:lnSpc>
                <a:spcPct val="110000"/>
              </a:lnSpc>
              <a:spcBef>
                <a:spcPts val="0"/>
              </a:spcBef>
              <a:spcAft>
                <a:spcPts val="0"/>
              </a:spcAft>
              <a:buClr>
                <a:schemeClr val="accent1"/>
              </a:buClr>
              <a:buSzPts val="3000"/>
              <a:buFont typeface="Century Gothic"/>
              <a:buNone/>
            </a:pPr>
            <a:r>
              <a:rPr lang="en-GB" dirty="0" err="1"/>
              <a:t>Apresentação</a:t>
            </a:r>
            <a:r>
              <a:rPr lang="en-GB" dirty="0"/>
              <a:t>: </a:t>
            </a:r>
            <a:r>
              <a:rPr lang="en-GB" dirty="0" err="1"/>
              <a:t>Artigo</a:t>
            </a:r>
            <a:r>
              <a:rPr lang="en-GB" dirty="0"/>
              <a:t> 12 da CDPD – </a:t>
            </a:r>
            <a:r>
              <a:rPr lang="en-GB" dirty="0" err="1"/>
              <a:t>Reconhecimento</a:t>
            </a:r>
            <a:r>
              <a:rPr lang="en-GB" dirty="0"/>
              <a:t> </a:t>
            </a:r>
            <a:r>
              <a:rPr lang="en-GB" dirty="0" err="1"/>
              <a:t>igual</a:t>
            </a:r>
            <a:r>
              <a:rPr lang="en-GB" dirty="0"/>
              <a:t> </a:t>
            </a:r>
            <a:r>
              <a:rPr lang="en-GB" dirty="0" err="1"/>
              <a:t>perante</a:t>
            </a:r>
            <a:r>
              <a:rPr lang="en-GB" dirty="0"/>
              <a:t> a lei</a:t>
            </a:r>
            <a:endParaRPr dirty="0"/>
          </a:p>
        </p:txBody>
      </p:sp>
      <p:sp>
        <p:nvSpPr>
          <p:cNvPr id="1080" name="Google Shape;1080;p129"/>
          <p:cNvSpPr txBox="1">
            <a:spLocks noGrp="1"/>
          </p:cNvSpPr>
          <p:nvPr>
            <p:ph type="body" idx="1"/>
          </p:nvPr>
        </p:nvSpPr>
        <p:spPr>
          <a:xfrm>
            <a:off x="797930" y="2349077"/>
            <a:ext cx="10592954" cy="3992797"/>
          </a:xfrm>
          <a:prstGeom prst="rect">
            <a:avLst/>
          </a:prstGeom>
          <a:noFill/>
          <a:ln>
            <a:noFill/>
          </a:ln>
        </p:spPr>
        <p:txBody>
          <a:bodyPr spcFirstLastPara="1" wrap="square" lIns="91425" tIns="45700" rIns="91425" bIns="45700" anchor="t" anchorCtr="0">
            <a:noAutofit/>
          </a:bodyPr>
          <a:lstStyle/>
          <a:p>
            <a:pPr marL="285750" lvl="0" indent="-285750" algn="just" rtl="0">
              <a:lnSpc>
                <a:spcPct val="100000"/>
              </a:lnSpc>
              <a:spcBef>
                <a:spcPts val="600"/>
              </a:spcBef>
              <a:spcAft>
                <a:spcPts val="0"/>
              </a:spcAft>
              <a:buSzPts val="2200"/>
              <a:buChar char="•"/>
            </a:pPr>
            <a:r>
              <a:rPr lang="en-GB" sz="2000" dirty="0"/>
              <a:t>De </a:t>
            </a:r>
            <a:r>
              <a:rPr lang="en-GB" sz="2000" dirty="0" err="1"/>
              <a:t>acordo</a:t>
            </a:r>
            <a:r>
              <a:rPr lang="en-GB" sz="2000" dirty="0"/>
              <a:t> com o </a:t>
            </a:r>
            <a:r>
              <a:rPr lang="en-GB" sz="2000" dirty="0" err="1"/>
              <a:t>artigo</a:t>
            </a:r>
            <a:r>
              <a:rPr lang="en-GB" sz="2000" dirty="0"/>
              <a:t> 12, as pessoas com </a:t>
            </a:r>
            <a:r>
              <a:rPr lang="en-GB" sz="2000" dirty="0" err="1"/>
              <a:t>deficiência</a:t>
            </a:r>
            <a:r>
              <a:rPr lang="en-GB" sz="2000" dirty="0"/>
              <a:t> </a:t>
            </a:r>
            <a:r>
              <a:rPr lang="en-GB" sz="2000" dirty="0" err="1"/>
              <a:t>têm</a:t>
            </a:r>
            <a:r>
              <a:rPr lang="en-GB" sz="2000" dirty="0"/>
              <a:t> o </a:t>
            </a:r>
            <a:r>
              <a:rPr lang="en-GB" sz="2000" dirty="0" err="1"/>
              <a:t>direito</a:t>
            </a:r>
            <a:r>
              <a:rPr lang="en-GB" sz="2000" dirty="0"/>
              <a:t> de </a:t>
            </a:r>
            <a:r>
              <a:rPr lang="en-GB" sz="2000" dirty="0" err="1"/>
              <a:t>tomar</a:t>
            </a:r>
            <a:r>
              <a:rPr lang="en-GB" sz="2000" dirty="0"/>
              <a:t> suas </a:t>
            </a:r>
            <a:r>
              <a:rPr lang="en-GB" sz="2000" dirty="0" err="1"/>
              <a:t>próprias</a:t>
            </a:r>
            <a:r>
              <a:rPr lang="en-GB" sz="2000" dirty="0"/>
              <a:t> </a:t>
            </a:r>
            <a:r>
              <a:rPr lang="en-GB" sz="2000" dirty="0" err="1"/>
              <a:t>decisões</a:t>
            </a:r>
            <a:r>
              <a:rPr lang="en-GB" sz="2000" dirty="0"/>
              <a:t> e </a:t>
            </a:r>
            <a:r>
              <a:rPr lang="en-GB" sz="2000" dirty="0" err="1"/>
              <a:t>gozar</a:t>
            </a:r>
            <a:r>
              <a:rPr lang="en-GB" sz="2000" dirty="0"/>
              <a:t> do </a:t>
            </a:r>
            <a:r>
              <a:rPr lang="en-GB" sz="2000" dirty="0" err="1"/>
              <a:t>direito</a:t>
            </a:r>
            <a:r>
              <a:rPr lang="en-GB" sz="2000" dirty="0"/>
              <a:t> à </a:t>
            </a:r>
            <a:r>
              <a:rPr lang="en-GB" sz="2000" dirty="0" err="1"/>
              <a:t>capacidade</a:t>
            </a:r>
            <a:r>
              <a:rPr lang="en-GB" sz="2000" dirty="0"/>
              <a:t> legal, </a:t>
            </a:r>
            <a:r>
              <a:rPr lang="en-GB" sz="2000" dirty="0" err="1"/>
              <a:t>incluindo</a:t>
            </a:r>
            <a:r>
              <a:rPr lang="en-GB" sz="2000" dirty="0"/>
              <a:t>:</a:t>
            </a:r>
            <a:endParaRPr sz="2000" dirty="0"/>
          </a:p>
          <a:p>
            <a:pPr marL="285750" lvl="0" indent="-285750" algn="just" rtl="0">
              <a:lnSpc>
                <a:spcPct val="100000"/>
              </a:lnSpc>
              <a:spcBef>
                <a:spcPts val="600"/>
              </a:spcBef>
              <a:spcAft>
                <a:spcPts val="0"/>
              </a:spcAft>
              <a:buSzPts val="2200"/>
              <a:buChar char="•"/>
            </a:pPr>
            <a:r>
              <a:rPr lang="en-GB" sz="2000" dirty="0"/>
              <a:t>o </a:t>
            </a:r>
            <a:r>
              <a:rPr lang="en-GB" sz="2000" dirty="0" err="1"/>
              <a:t>direito</a:t>
            </a:r>
            <a:r>
              <a:rPr lang="en-GB" sz="2000" dirty="0"/>
              <a:t> de </a:t>
            </a:r>
            <a:r>
              <a:rPr lang="en-GB" sz="2000" b="1" u="sng" dirty="0" err="1"/>
              <a:t>ter</a:t>
            </a:r>
            <a:r>
              <a:rPr lang="en-GB" sz="2000" dirty="0"/>
              <a:t> </a:t>
            </a:r>
            <a:r>
              <a:rPr lang="en-GB" sz="2000" dirty="0" err="1"/>
              <a:t>direitos</a:t>
            </a:r>
            <a:endParaRPr sz="2000" dirty="0"/>
          </a:p>
          <a:p>
            <a:pPr marL="285750" lvl="0" indent="-285750" algn="just" rtl="0">
              <a:lnSpc>
                <a:spcPct val="100000"/>
              </a:lnSpc>
              <a:spcBef>
                <a:spcPts val="600"/>
              </a:spcBef>
              <a:spcAft>
                <a:spcPts val="0"/>
              </a:spcAft>
              <a:buSzPts val="2200"/>
              <a:buChar char="•"/>
            </a:pPr>
            <a:r>
              <a:rPr lang="en-GB" sz="2000" dirty="0"/>
              <a:t>o </a:t>
            </a:r>
            <a:r>
              <a:rPr lang="en-GB" sz="2000" dirty="0" err="1"/>
              <a:t>direito</a:t>
            </a:r>
            <a:r>
              <a:rPr lang="en-GB" sz="2000" dirty="0"/>
              <a:t> de </a:t>
            </a:r>
            <a:r>
              <a:rPr lang="en-GB" sz="2000" b="1" u="sng" dirty="0" err="1"/>
              <a:t>exercer</a:t>
            </a:r>
            <a:r>
              <a:rPr lang="en-GB" sz="2000" dirty="0"/>
              <a:t> esses </a:t>
            </a:r>
            <a:r>
              <a:rPr lang="en-GB" sz="2000" dirty="0" err="1"/>
              <a:t>direitos</a:t>
            </a:r>
            <a:r>
              <a:rPr lang="en-GB" sz="2000" dirty="0"/>
              <a:t>. </a:t>
            </a:r>
            <a:endParaRPr sz="2000" dirty="0"/>
          </a:p>
          <a:p>
            <a:pPr marL="285750" lvl="0" indent="-285750" algn="just" rtl="0">
              <a:lnSpc>
                <a:spcPct val="100000"/>
              </a:lnSpc>
              <a:spcBef>
                <a:spcPts val="600"/>
              </a:spcBef>
              <a:spcAft>
                <a:spcPts val="0"/>
              </a:spcAft>
              <a:buSzPts val="2200"/>
              <a:buChar char="•"/>
            </a:pPr>
            <a:r>
              <a:rPr lang="en-GB" sz="2000" dirty="0"/>
              <a:t>O </a:t>
            </a:r>
            <a:r>
              <a:rPr lang="en-GB" sz="2000" dirty="0" err="1"/>
              <a:t>direito</a:t>
            </a:r>
            <a:r>
              <a:rPr lang="en-GB" sz="2000" dirty="0"/>
              <a:t> à </a:t>
            </a:r>
            <a:r>
              <a:rPr lang="en-GB" sz="2000" dirty="0" err="1"/>
              <a:t>capacidade</a:t>
            </a:r>
            <a:r>
              <a:rPr lang="en-GB" sz="2000" dirty="0"/>
              <a:t> legal é </a:t>
            </a:r>
            <a:r>
              <a:rPr lang="en-GB" sz="2000" dirty="0" err="1"/>
              <a:t>frequentemente</a:t>
            </a:r>
            <a:r>
              <a:rPr lang="en-GB" sz="2000" dirty="0"/>
              <a:t> </a:t>
            </a:r>
            <a:r>
              <a:rPr lang="en-GB" sz="2000" dirty="0" err="1"/>
              <a:t>referido</a:t>
            </a:r>
            <a:r>
              <a:rPr lang="en-GB" sz="2000" dirty="0"/>
              <a:t> como “</a:t>
            </a:r>
            <a:r>
              <a:rPr lang="en-GB" sz="2000" b="1" i="1" dirty="0"/>
              <a:t>o </a:t>
            </a:r>
            <a:r>
              <a:rPr lang="en-GB" sz="2000" b="1" i="1" dirty="0" err="1"/>
              <a:t>direito</a:t>
            </a:r>
            <a:r>
              <a:rPr lang="en-GB" sz="2000" b="1" i="1" dirty="0"/>
              <a:t> de </a:t>
            </a:r>
            <a:r>
              <a:rPr lang="en-GB" sz="2000" b="1" i="1" dirty="0" err="1"/>
              <a:t>decidir</a:t>
            </a:r>
            <a:r>
              <a:rPr lang="en-GB" sz="2000" dirty="0"/>
              <a:t>”.</a:t>
            </a:r>
            <a:endParaRPr sz="2000" dirty="0"/>
          </a:p>
          <a:p>
            <a:pPr marL="285750" lvl="0" indent="-285750" algn="just" rtl="0">
              <a:lnSpc>
                <a:spcPct val="100000"/>
              </a:lnSpc>
              <a:spcBef>
                <a:spcPts val="600"/>
              </a:spcBef>
              <a:spcAft>
                <a:spcPts val="0"/>
              </a:spcAft>
              <a:buSzPts val="2200"/>
              <a:buChar char="•"/>
            </a:pPr>
            <a:r>
              <a:rPr lang="en-GB" sz="2000" dirty="0"/>
              <a:t>A CDPD </a:t>
            </a:r>
            <a:r>
              <a:rPr lang="en-GB" sz="2000" dirty="0" err="1"/>
              <a:t>afirma</a:t>
            </a:r>
            <a:r>
              <a:rPr lang="en-GB" sz="2000" dirty="0"/>
              <a:t> que as pessoas com </a:t>
            </a:r>
            <a:r>
              <a:rPr lang="en-GB" sz="2000" dirty="0" err="1"/>
              <a:t>deficiência</a:t>
            </a:r>
            <a:r>
              <a:rPr lang="en-GB" sz="2000" dirty="0"/>
              <a:t> </a:t>
            </a:r>
            <a:r>
              <a:rPr lang="en-GB" sz="2000" dirty="0" err="1"/>
              <a:t>têm</a:t>
            </a:r>
            <a:r>
              <a:rPr lang="en-GB" sz="2000" dirty="0"/>
              <a:t> o </a:t>
            </a:r>
            <a:r>
              <a:rPr lang="en-GB" sz="2000" dirty="0" err="1"/>
              <a:t>direito</a:t>
            </a:r>
            <a:r>
              <a:rPr lang="en-GB" sz="2000" dirty="0"/>
              <a:t> de </a:t>
            </a:r>
            <a:r>
              <a:rPr lang="en-GB" sz="2000" dirty="0" err="1"/>
              <a:t>tomar</a:t>
            </a:r>
            <a:r>
              <a:rPr lang="en-GB" sz="2000" dirty="0"/>
              <a:t> </a:t>
            </a:r>
            <a:r>
              <a:rPr lang="en-GB" sz="2000" dirty="0" err="1"/>
              <a:t>decisões</a:t>
            </a:r>
            <a:r>
              <a:rPr lang="en-GB" sz="2000" dirty="0"/>
              <a:t> em </a:t>
            </a:r>
            <a:r>
              <a:rPr lang="en-GB" sz="2000" dirty="0" err="1"/>
              <a:t>todos</a:t>
            </a:r>
            <a:r>
              <a:rPr lang="en-GB" sz="2000" dirty="0"/>
              <a:t> </a:t>
            </a:r>
            <a:r>
              <a:rPr lang="en-GB" sz="2000" dirty="0" err="1"/>
              <a:t>os</a:t>
            </a:r>
            <a:r>
              <a:rPr lang="en-GB" sz="2000" dirty="0"/>
              <a:t> </a:t>
            </a:r>
            <a:r>
              <a:rPr lang="en-GB" sz="2000" dirty="0" err="1"/>
              <a:t>aspectos</a:t>
            </a:r>
            <a:r>
              <a:rPr lang="en-GB" sz="2000" dirty="0"/>
              <a:t> da vida, </a:t>
            </a:r>
            <a:r>
              <a:rPr lang="en-GB" sz="2000" dirty="0" err="1"/>
              <a:t>incluindo</a:t>
            </a:r>
            <a:r>
              <a:rPr lang="en-GB" sz="2000" dirty="0"/>
              <a:t>: </a:t>
            </a:r>
            <a:endParaRPr sz="2000" dirty="0"/>
          </a:p>
          <a:p>
            <a:pPr marL="285750" lvl="0" indent="-285750" algn="just" rtl="0">
              <a:lnSpc>
                <a:spcPct val="100000"/>
              </a:lnSpc>
              <a:spcBef>
                <a:spcPts val="600"/>
              </a:spcBef>
              <a:spcAft>
                <a:spcPts val="0"/>
              </a:spcAft>
              <a:buSzPts val="2200"/>
              <a:buChar char="•"/>
            </a:pPr>
            <a:r>
              <a:rPr lang="en-GB" sz="2000" b="1" dirty="0" err="1"/>
              <a:t>decisões</a:t>
            </a:r>
            <a:r>
              <a:rPr lang="en-GB" sz="2000" b="1" dirty="0"/>
              <a:t> </a:t>
            </a:r>
            <a:r>
              <a:rPr lang="en-GB" sz="2000" b="1" dirty="0" err="1"/>
              <a:t>formais</a:t>
            </a:r>
            <a:r>
              <a:rPr lang="en-GB" sz="2000" dirty="0"/>
              <a:t>: </a:t>
            </a:r>
            <a:r>
              <a:rPr lang="en-GB" sz="2000" dirty="0" err="1"/>
              <a:t>assinar</a:t>
            </a:r>
            <a:r>
              <a:rPr lang="en-GB" sz="2000" dirty="0"/>
              <a:t> </a:t>
            </a:r>
            <a:r>
              <a:rPr lang="en-GB" sz="2000" dirty="0" err="1"/>
              <a:t>contratos</a:t>
            </a:r>
            <a:r>
              <a:rPr lang="en-GB" sz="2000" dirty="0"/>
              <a:t>, </a:t>
            </a:r>
            <a:r>
              <a:rPr lang="en-GB" sz="2000" dirty="0" err="1"/>
              <a:t>casar</a:t>
            </a:r>
            <a:r>
              <a:rPr lang="en-GB" sz="2000" dirty="0"/>
              <a:t>, </a:t>
            </a:r>
            <a:r>
              <a:rPr lang="en-GB" sz="2000" dirty="0" err="1"/>
              <a:t>comprar</a:t>
            </a:r>
            <a:r>
              <a:rPr lang="en-GB" sz="2000" dirty="0"/>
              <a:t> </a:t>
            </a:r>
            <a:r>
              <a:rPr lang="en-GB" sz="2000" dirty="0" err="1"/>
              <a:t>propriedades</a:t>
            </a:r>
            <a:r>
              <a:rPr lang="en-GB" sz="2000" dirty="0"/>
              <a:t>, </a:t>
            </a:r>
            <a:r>
              <a:rPr lang="en-GB" sz="2000" dirty="0" err="1"/>
              <a:t>consentir</a:t>
            </a:r>
            <a:r>
              <a:rPr lang="en-GB" sz="2000" dirty="0"/>
              <a:t> em </a:t>
            </a:r>
            <a:r>
              <a:rPr lang="en-GB" sz="2000" dirty="0" err="1"/>
              <a:t>tratamentos</a:t>
            </a:r>
            <a:r>
              <a:rPr lang="en-GB" sz="2000" dirty="0"/>
              <a:t>, etc.</a:t>
            </a:r>
            <a:endParaRPr sz="2000" dirty="0"/>
          </a:p>
          <a:p>
            <a:pPr marL="285750" lvl="0" indent="-285750" algn="just" rtl="0">
              <a:lnSpc>
                <a:spcPct val="100000"/>
              </a:lnSpc>
              <a:spcBef>
                <a:spcPts val="600"/>
              </a:spcBef>
              <a:spcAft>
                <a:spcPts val="0"/>
              </a:spcAft>
              <a:buSzPts val="2200"/>
              <a:buChar char="•"/>
            </a:pPr>
            <a:r>
              <a:rPr lang="en-GB" sz="2000" b="1" dirty="0" err="1"/>
              <a:t>decisões</a:t>
            </a:r>
            <a:r>
              <a:rPr lang="en-GB" sz="2000" b="1" dirty="0"/>
              <a:t> </a:t>
            </a:r>
            <a:r>
              <a:rPr lang="en-GB" sz="2000" b="1" dirty="0" err="1"/>
              <a:t>informais</a:t>
            </a:r>
            <a:r>
              <a:rPr lang="en-GB" sz="2000" b="1" dirty="0"/>
              <a:t> do </a:t>
            </a:r>
            <a:r>
              <a:rPr lang="en-GB" sz="2000" b="1" dirty="0" err="1"/>
              <a:t>dia</a:t>
            </a:r>
            <a:r>
              <a:rPr lang="en-GB" sz="2000" b="1" dirty="0"/>
              <a:t> a </a:t>
            </a:r>
            <a:r>
              <a:rPr lang="en-GB" sz="2000" b="1" dirty="0" err="1"/>
              <a:t>dia</a:t>
            </a:r>
            <a:r>
              <a:rPr lang="en-GB" sz="2000" b="1" dirty="0"/>
              <a:t>: </a:t>
            </a:r>
            <a:r>
              <a:rPr lang="en-GB" sz="2000" dirty="0" err="1"/>
              <a:t>decidir</a:t>
            </a:r>
            <a:r>
              <a:rPr lang="en-GB" sz="2000" dirty="0"/>
              <a:t> sobre </a:t>
            </a:r>
            <a:r>
              <a:rPr lang="en-GB" sz="2000" dirty="0" err="1"/>
              <a:t>roupas</a:t>
            </a:r>
            <a:r>
              <a:rPr lang="en-GB" sz="2000" dirty="0"/>
              <a:t>, </a:t>
            </a:r>
            <a:r>
              <a:rPr lang="en-GB" sz="2000" dirty="0" err="1"/>
              <a:t>refeições</a:t>
            </a:r>
            <a:r>
              <a:rPr lang="en-GB" sz="2000" dirty="0"/>
              <a:t>, </a:t>
            </a:r>
            <a:r>
              <a:rPr lang="en-GB" sz="2000" dirty="0" err="1"/>
              <a:t>atividades</a:t>
            </a:r>
            <a:r>
              <a:rPr lang="en-GB" sz="2000" dirty="0"/>
              <a:t>, </a:t>
            </a:r>
            <a:r>
              <a:rPr lang="en-GB" sz="2000" dirty="0" err="1"/>
              <a:t>relacionamentos</a:t>
            </a:r>
            <a:r>
              <a:rPr lang="en-GB" sz="2000" dirty="0"/>
              <a:t> </a:t>
            </a:r>
            <a:r>
              <a:rPr lang="en-GB" sz="2000" dirty="0" err="1"/>
              <a:t>pessoais</a:t>
            </a:r>
            <a:r>
              <a:rPr lang="en-GB" sz="2000" dirty="0"/>
              <a:t>, etc.</a:t>
            </a:r>
            <a:endParaRPr sz="2000" dirty="0"/>
          </a:p>
        </p:txBody>
      </p:sp>
      <p:sp>
        <p:nvSpPr>
          <p:cNvPr id="1081" name="Google Shape;1081;p129"/>
          <p:cNvSpPr txBox="1">
            <a:spLocks noGrp="1"/>
          </p:cNvSpPr>
          <p:nvPr>
            <p:ph type="body" idx="2"/>
          </p:nvPr>
        </p:nvSpPr>
        <p:spPr>
          <a:xfrm>
            <a:off x="507207" y="1778060"/>
            <a:ext cx="11174400" cy="360000"/>
          </a:xfrm>
          <a:prstGeom prst="rect">
            <a:avLst/>
          </a:prstGeom>
          <a:noFill/>
          <a:ln>
            <a:noFill/>
          </a:ln>
        </p:spPr>
        <p:txBody>
          <a:bodyPr spcFirstLastPara="1" wrap="square" lIns="0" tIns="0" rIns="0" bIns="0" anchor="b" anchorCtr="0">
            <a:noAutofit/>
          </a:bodyPr>
          <a:lstStyle/>
          <a:p>
            <a:pPr marL="285750" lvl="0" indent="-285750" algn="l" rtl="0">
              <a:lnSpc>
                <a:spcPct val="150000"/>
              </a:lnSpc>
              <a:spcBef>
                <a:spcPts val="0"/>
              </a:spcBef>
              <a:spcAft>
                <a:spcPts val="0"/>
              </a:spcAft>
              <a:buSzPts val="2200"/>
              <a:buNone/>
            </a:pPr>
            <a:r>
              <a:rPr lang="en-GB" dirty="0" err="1"/>
              <a:t>Elemento</a:t>
            </a:r>
            <a:r>
              <a:rPr lang="en-GB" dirty="0"/>
              <a:t> 2: </a:t>
            </a:r>
            <a:r>
              <a:rPr lang="en-GB" dirty="0" err="1"/>
              <a:t>capacidade</a:t>
            </a:r>
            <a:r>
              <a:rPr lang="en-GB" dirty="0"/>
              <a:t> legal e </a:t>
            </a:r>
            <a:r>
              <a:rPr lang="en-GB" dirty="0" err="1"/>
              <a:t>tomada</a:t>
            </a:r>
            <a:r>
              <a:rPr lang="en-GB" dirty="0"/>
              <a:t> de </a:t>
            </a:r>
            <a:r>
              <a:rPr lang="en-GB" dirty="0" err="1"/>
              <a:t>decisões</a:t>
            </a:r>
            <a:r>
              <a:rPr lang="en-GB" dirty="0"/>
              <a:t> (a)</a:t>
            </a:r>
            <a:endParaRPr dirty="0"/>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Shape 1086"/>
        <p:cNvGrpSpPr/>
        <p:nvPr/>
      </p:nvGrpSpPr>
      <p:grpSpPr>
        <a:xfrm>
          <a:off x="0" y="0"/>
          <a:ext cx="0" cy="0"/>
          <a:chOff x="0" y="0"/>
          <a:chExt cx="0" cy="0"/>
        </a:xfrm>
      </p:grpSpPr>
      <p:sp>
        <p:nvSpPr>
          <p:cNvPr id="1087" name="Google Shape;1087;p130"/>
          <p:cNvSpPr txBox="1">
            <a:spLocks noGrp="1"/>
          </p:cNvSpPr>
          <p:nvPr>
            <p:ph type="title"/>
          </p:nvPr>
        </p:nvSpPr>
        <p:spPr>
          <a:xfrm>
            <a:off x="389638" y="506412"/>
            <a:ext cx="11427223" cy="4320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accent1"/>
              </a:buClr>
              <a:buSzPts val="3000"/>
              <a:buFont typeface="Century Gothic"/>
              <a:buNone/>
            </a:pPr>
            <a:r>
              <a:rPr lang="en-GB" dirty="0" err="1"/>
              <a:t>Apresentação</a:t>
            </a:r>
            <a:r>
              <a:rPr lang="en-GB" dirty="0"/>
              <a:t>: </a:t>
            </a:r>
            <a:r>
              <a:rPr lang="en-GB" dirty="0" err="1"/>
              <a:t>Artigo</a:t>
            </a:r>
            <a:r>
              <a:rPr lang="en-GB" dirty="0"/>
              <a:t> 12 da CDPD – </a:t>
            </a:r>
            <a:r>
              <a:rPr lang="en-GB" dirty="0" err="1"/>
              <a:t>Reconhecimento</a:t>
            </a:r>
            <a:r>
              <a:rPr lang="en-GB" dirty="0"/>
              <a:t> </a:t>
            </a:r>
            <a:r>
              <a:rPr lang="en-GB" dirty="0" err="1"/>
              <a:t>igual</a:t>
            </a:r>
            <a:r>
              <a:rPr lang="en-GB" dirty="0"/>
              <a:t> </a:t>
            </a:r>
            <a:r>
              <a:rPr lang="en-GB" dirty="0" err="1"/>
              <a:t>perante</a:t>
            </a:r>
            <a:r>
              <a:rPr lang="en-GB" dirty="0"/>
              <a:t> a lei</a:t>
            </a:r>
            <a:endParaRPr dirty="0"/>
          </a:p>
        </p:txBody>
      </p:sp>
      <p:sp>
        <p:nvSpPr>
          <p:cNvPr id="1088" name="Google Shape;1088;p130"/>
          <p:cNvSpPr txBox="1">
            <a:spLocks noGrp="1"/>
          </p:cNvSpPr>
          <p:nvPr>
            <p:ph type="body" idx="1"/>
          </p:nvPr>
        </p:nvSpPr>
        <p:spPr>
          <a:xfrm>
            <a:off x="389640" y="2170128"/>
            <a:ext cx="10846930" cy="4063135"/>
          </a:xfrm>
          <a:prstGeom prst="rect">
            <a:avLst/>
          </a:prstGeom>
          <a:noFill/>
          <a:ln>
            <a:noFill/>
          </a:ln>
        </p:spPr>
        <p:txBody>
          <a:bodyPr spcFirstLastPara="1" wrap="square" lIns="91425" tIns="45700" rIns="91425" bIns="45700" anchor="t" anchorCtr="0">
            <a:noAutofit/>
          </a:bodyPr>
          <a:lstStyle/>
          <a:p>
            <a:pPr marL="285750" lvl="0" indent="-285750" algn="just" rtl="0">
              <a:lnSpc>
                <a:spcPct val="100000"/>
              </a:lnSpc>
              <a:spcBef>
                <a:spcPts val="600"/>
              </a:spcBef>
              <a:spcAft>
                <a:spcPts val="0"/>
              </a:spcAft>
              <a:buSzPts val="2200"/>
              <a:buChar char="•"/>
            </a:pPr>
            <a:r>
              <a:rPr lang="en-GB" sz="2000" dirty="0"/>
              <a:t>A saúde mental, a tutela e as leis </a:t>
            </a:r>
            <a:r>
              <a:rPr lang="en-GB" sz="2000" dirty="0" err="1"/>
              <a:t>relacionadas</a:t>
            </a:r>
            <a:r>
              <a:rPr lang="en-GB" sz="2000" dirty="0"/>
              <a:t> </a:t>
            </a:r>
            <a:r>
              <a:rPr lang="en-GB" sz="2000" dirty="0" err="1"/>
              <a:t>privam</a:t>
            </a:r>
            <a:r>
              <a:rPr lang="en-GB" sz="2000" dirty="0"/>
              <a:t> as pessoas com </a:t>
            </a:r>
            <a:r>
              <a:rPr lang="en-GB" sz="2000" dirty="0" err="1"/>
              <a:t>deficiências</a:t>
            </a:r>
            <a:r>
              <a:rPr lang="en-GB" sz="2000" dirty="0"/>
              <a:t> </a:t>
            </a:r>
            <a:r>
              <a:rPr lang="en-GB" sz="2000" dirty="0" err="1"/>
              <a:t>psicossociais</a:t>
            </a:r>
            <a:r>
              <a:rPr lang="en-GB" sz="2000" dirty="0"/>
              <a:t>, </a:t>
            </a:r>
            <a:r>
              <a:rPr lang="en-GB" sz="2000" dirty="0" err="1"/>
              <a:t>intelectuais</a:t>
            </a:r>
            <a:r>
              <a:rPr lang="en-GB" sz="2000" dirty="0"/>
              <a:t> ou </a:t>
            </a:r>
            <a:r>
              <a:rPr lang="en-GB" sz="2000" dirty="0" err="1"/>
              <a:t>cognitivas</a:t>
            </a:r>
            <a:r>
              <a:rPr lang="en-GB" sz="2000" dirty="0"/>
              <a:t> de </a:t>
            </a:r>
            <a:r>
              <a:rPr lang="en-GB" sz="2000" dirty="0" err="1"/>
              <a:t>tomar</a:t>
            </a:r>
            <a:r>
              <a:rPr lang="en-GB" sz="2000" dirty="0"/>
              <a:t> </a:t>
            </a:r>
            <a:r>
              <a:rPr lang="en-GB" sz="2000" b="1" u="sng" dirty="0" err="1"/>
              <a:t>decisões</a:t>
            </a:r>
            <a:r>
              <a:rPr lang="en-GB" sz="2000" b="1" u="sng" dirty="0"/>
              <a:t> </a:t>
            </a:r>
            <a:r>
              <a:rPr lang="en-GB" sz="2000" b="1" u="sng" dirty="0" err="1"/>
              <a:t>formais</a:t>
            </a:r>
            <a:r>
              <a:rPr lang="en-GB" sz="2000" dirty="0"/>
              <a:t>. </a:t>
            </a:r>
            <a:endParaRPr sz="2000" dirty="0"/>
          </a:p>
          <a:p>
            <a:pPr marL="815975" lvl="3" indent="-285750" algn="just" rtl="0">
              <a:lnSpc>
                <a:spcPct val="100000"/>
              </a:lnSpc>
              <a:spcBef>
                <a:spcPts val="600"/>
              </a:spcBef>
              <a:spcAft>
                <a:spcPts val="0"/>
              </a:spcAft>
              <a:buSzPts val="2200"/>
              <a:buChar char="•"/>
            </a:pPr>
            <a:r>
              <a:rPr lang="en-GB" sz="2000" dirty="0"/>
              <a:t>As </a:t>
            </a:r>
            <a:r>
              <a:rPr lang="en-GB" sz="2000" dirty="0" err="1"/>
              <a:t>decisões</a:t>
            </a:r>
            <a:r>
              <a:rPr lang="en-GB" sz="2000" dirty="0"/>
              <a:t> são </a:t>
            </a:r>
            <a:r>
              <a:rPr lang="en-GB" sz="2000" dirty="0" err="1"/>
              <a:t>tomadas</a:t>
            </a:r>
            <a:r>
              <a:rPr lang="en-GB" sz="2000" dirty="0"/>
              <a:t> por </a:t>
            </a:r>
            <a:r>
              <a:rPr lang="en-GB" sz="2000" dirty="0" err="1"/>
              <a:t>tutores</a:t>
            </a:r>
            <a:r>
              <a:rPr lang="en-GB" sz="2000" dirty="0"/>
              <a:t> </a:t>
            </a:r>
            <a:r>
              <a:rPr lang="en-GB" sz="2000" dirty="0" err="1"/>
              <a:t>nomeados</a:t>
            </a:r>
            <a:r>
              <a:rPr lang="en-GB" sz="2000" dirty="0"/>
              <a:t> </a:t>
            </a:r>
            <a:r>
              <a:rPr lang="en-GB" sz="2000" dirty="0" err="1"/>
              <a:t>pelo</a:t>
            </a:r>
            <a:r>
              <a:rPr lang="en-GB" sz="2000" dirty="0"/>
              <a:t> tribunal, </a:t>
            </a:r>
            <a:r>
              <a:rPr lang="en-GB" sz="2000" dirty="0" err="1"/>
              <a:t>profissionais</a:t>
            </a:r>
            <a:r>
              <a:rPr lang="en-GB" sz="2000" dirty="0"/>
              <a:t> e </a:t>
            </a:r>
            <a:r>
              <a:rPr lang="en-GB" sz="2000" dirty="0" err="1"/>
              <a:t>famílias</a:t>
            </a:r>
            <a:r>
              <a:rPr lang="en-GB" sz="2000" dirty="0"/>
              <a:t>.</a:t>
            </a:r>
            <a:endParaRPr sz="2000" dirty="0"/>
          </a:p>
          <a:p>
            <a:pPr marL="815975" lvl="3" indent="-285750" algn="just" rtl="0">
              <a:lnSpc>
                <a:spcPct val="100000"/>
              </a:lnSpc>
              <a:spcBef>
                <a:spcPts val="600"/>
              </a:spcBef>
              <a:spcAft>
                <a:spcPts val="0"/>
              </a:spcAft>
              <a:buSzPts val="2200"/>
              <a:buChar char="•"/>
            </a:pPr>
            <a:r>
              <a:rPr lang="en-GB" sz="2000" dirty="0"/>
              <a:t>A </a:t>
            </a:r>
            <a:r>
              <a:rPr lang="en-GB" sz="2000" dirty="0" err="1"/>
              <a:t>tomada</a:t>
            </a:r>
            <a:r>
              <a:rPr lang="en-GB" sz="2000" dirty="0"/>
              <a:t> de </a:t>
            </a:r>
            <a:r>
              <a:rPr lang="en-GB" sz="2000" dirty="0" err="1"/>
              <a:t>decisões</a:t>
            </a:r>
            <a:r>
              <a:rPr lang="en-GB" sz="2000" dirty="0"/>
              <a:t> </a:t>
            </a:r>
            <a:r>
              <a:rPr lang="en-GB" sz="2000" dirty="0" err="1"/>
              <a:t>substitutiva</a:t>
            </a:r>
            <a:r>
              <a:rPr lang="en-GB" sz="2000" dirty="0"/>
              <a:t> tem diferentes </a:t>
            </a:r>
            <a:r>
              <a:rPr lang="en-GB" sz="2000" dirty="0" err="1"/>
              <a:t>nomes</a:t>
            </a:r>
            <a:r>
              <a:rPr lang="en-GB" sz="2000" dirty="0"/>
              <a:t> (por </a:t>
            </a:r>
            <a:r>
              <a:rPr lang="en-GB" sz="2000" dirty="0" err="1"/>
              <a:t>exemplo</a:t>
            </a:r>
            <a:r>
              <a:rPr lang="en-GB" sz="2000" dirty="0"/>
              <a:t>, tutela, </a:t>
            </a:r>
            <a:r>
              <a:rPr lang="en-GB" sz="2000" dirty="0" err="1"/>
              <a:t>curatela</a:t>
            </a:r>
            <a:r>
              <a:rPr lang="en-GB" sz="2000" dirty="0"/>
              <a:t>, </a:t>
            </a:r>
            <a:r>
              <a:rPr lang="en-GB" sz="2000" dirty="0" err="1"/>
              <a:t>substituição</a:t>
            </a:r>
            <a:r>
              <a:rPr lang="en-GB" sz="2000" dirty="0"/>
              <a:t>, </a:t>
            </a:r>
            <a:r>
              <a:rPr lang="en-GB" sz="2000" dirty="0" err="1"/>
              <a:t>supervisão</a:t>
            </a:r>
            <a:r>
              <a:rPr lang="en-GB" sz="2000" dirty="0"/>
              <a:t>, </a:t>
            </a:r>
            <a:r>
              <a:rPr lang="en-GB" sz="2000" dirty="0" err="1"/>
              <a:t>orientação</a:t>
            </a:r>
            <a:r>
              <a:rPr lang="en-GB" sz="2000" dirty="0"/>
              <a:t>, etc.).</a:t>
            </a:r>
            <a:endParaRPr sz="2000" dirty="0"/>
          </a:p>
          <a:p>
            <a:pPr marL="815975" lvl="3" indent="-285750" algn="just" rtl="0">
              <a:lnSpc>
                <a:spcPct val="100000"/>
              </a:lnSpc>
              <a:spcBef>
                <a:spcPts val="600"/>
              </a:spcBef>
              <a:spcAft>
                <a:spcPts val="0"/>
              </a:spcAft>
              <a:buSzPts val="2200"/>
              <a:buChar char="•"/>
            </a:pPr>
            <a:r>
              <a:rPr lang="en-GB" sz="2000" dirty="0"/>
              <a:t>As leis </a:t>
            </a:r>
            <a:r>
              <a:rPr lang="en-GB" sz="2000" dirty="0" err="1"/>
              <a:t>permitem</a:t>
            </a:r>
            <a:r>
              <a:rPr lang="en-GB" sz="2000" dirty="0"/>
              <a:t> que </a:t>
            </a:r>
            <a:r>
              <a:rPr lang="en-GB" sz="2000" dirty="0" err="1"/>
              <a:t>profissionais</a:t>
            </a:r>
            <a:r>
              <a:rPr lang="en-GB" sz="2000" dirty="0"/>
              <a:t> ou </a:t>
            </a:r>
            <a:r>
              <a:rPr lang="en-GB" sz="2000" dirty="0" err="1"/>
              <a:t>outras</a:t>
            </a:r>
            <a:r>
              <a:rPr lang="en-GB" sz="2000" dirty="0"/>
              <a:t> pessoas </a:t>
            </a:r>
            <a:r>
              <a:rPr lang="en-GB" sz="2000" dirty="0" err="1"/>
              <a:t>tomem</a:t>
            </a:r>
            <a:r>
              <a:rPr lang="en-GB" sz="2000" dirty="0"/>
              <a:t> </a:t>
            </a:r>
            <a:r>
              <a:rPr lang="en-GB" sz="2000" dirty="0" err="1"/>
              <a:t>decisões</a:t>
            </a:r>
            <a:r>
              <a:rPr lang="en-GB" sz="2000" dirty="0"/>
              <a:t> por pessoas contra a sua </a:t>
            </a:r>
            <a:r>
              <a:rPr lang="en-GB" sz="2000" dirty="0" err="1"/>
              <a:t>vontade</a:t>
            </a:r>
            <a:r>
              <a:rPr lang="en-GB" sz="2000" dirty="0"/>
              <a:t>.</a:t>
            </a:r>
            <a:endParaRPr sz="2000" dirty="0"/>
          </a:p>
          <a:p>
            <a:pPr marL="285750" lvl="0" indent="-285750" algn="just" rtl="0">
              <a:lnSpc>
                <a:spcPct val="100000"/>
              </a:lnSpc>
              <a:spcBef>
                <a:spcPts val="600"/>
              </a:spcBef>
              <a:spcAft>
                <a:spcPts val="0"/>
              </a:spcAft>
              <a:buSzPts val="2200"/>
              <a:buChar char="•"/>
            </a:pPr>
            <a:r>
              <a:rPr lang="en-GB" sz="2000" dirty="0"/>
              <a:t>Pessoas com </a:t>
            </a:r>
            <a:r>
              <a:rPr lang="en-GB" sz="2000" dirty="0" err="1"/>
              <a:t>deficiências</a:t>
            </a:r>
            <a:r>
              <a:rPr lang="en-GB" sz="2000" dirty="0"/>
              <a:t> </a:t>
            </a:r>
            <a:r>
              <a:rPr lang="en-GB" sz="2000" dirty="0" err="1"/>
              <a:t>psicossociais</a:t>
            </a:r>
            <a:r>
              <a:rPr lang="en-GB" sz="2000" dirty="0"/>
              <a:t>, </a:t>
            </a:r>
            <a:r>
              <a:rPr lang="en-GB" sz="2000" dirty="0" err="1"/>
              <a:t>intelectuais</a:t>
            </a:r>
            <a:r>
              <a:rPr lang="en-GB" sz="2000" dirty="0"/>
              <a:t> ou </a:t>
            </a:r>
            <a:r>
              <a:rPr lang="en-GB" sz="2000" dirty="0" err="1"/>
              <a:t>cognitivas</a:t>
            </a:r>
            <a:r>
              <a:rPr lang="en-GB" sz="2000" dirty="0"/>
              <a:t> </a:t>
            </a:r>
            <a:r>
              <a:rPr lang="en-GB" sz="2000" dirty="0" err="1"/>
              <a:t>também</a:t>
            </a:r>
            <a:r>
              <a:rPr lang="en-GB" sz="2000" dirty="0"/>
              <a:t> </a:t>
            </a:r>
            <a:r>
              <a:rPr lang="en-GB" sz="2000" dirty="0" err="1"/>
              <a:t>podem</a:t>
            </a:r>
            <a:r>
              <a:rPr lang="en-GB" sz="2000" dirty="0"/>
              <a:t> ser </a:t>
            </a:r>
            <a:r>
              <a:rPr lang="en-GB" sz="2000" dirty="0" err="1"/>
              <a:t>privadas</a:t>
            </a:r>
            <a:r>
              <a:rPr lang="en-GB" sz="2000" dirty="0"/>
              <a:t> do </a:t>
            </a:r>
            <a:r>
              <a:rPr lang="en-GB" sz="2000" dirty="0" err="1"/>
              <a:t>direito</a:t>
            </a:r>
            <a:r>
              <a:rPr lang="en-GB" sz="2000" dirty="0"/>
              <a:t> de </a:t>
            </a:r>
            <a:r>
              <a:rPr lang="en-GB" sz="2000" dirty="0" err="1"/>
              <a:t>tomar</a:t>
            </a:r>
            <a:r>
              <a:rPr lang="en-GB" sz="2000" dirty="0"/>
              <a:t> </a:t>
            </a:r>
            <a:r>
              <a:rPr lang="en-GB" sz="2000" b="1" u="sng" dirty="0" err="1"/>
              <a:t>decisões</a:t>
            </a:r>
            <a:r>
              <a:rPr lang="en-GB" sz="2000" b="1" u="sng" dirty="0"/>
              <a:t> </a:t>
            </a:r>
            <a:r>
              <a:rPr lang="en-GB" sz="2000" b="1" u="sng" dirty="0" err="1"/>
              <a:t>informais</a:t>
            </a:r>
            <a:r>
              <a:rPr lang="en-GB" sz="2000" b="1" u="sng" dirty="0"/>
              <a:t> do </a:t>
            </a:r>
            <a:r>
              <a:rPr lang="en-GB" sz="2000" b="1" u="sng" dirty="0" err="1"/>
              <a:t>dia</a:t>
            </a:r>
            <a:r>
              <a:rPr lang="en-GB" sz="2000" b="1" u="sng" dirty="0"/>
              <a:t> a dia</a:t>
            </a:r>
            <a:r>
              <a:rPr lang="en-GB" sz="2000" dirty="0"/>
              <a:t>. </a:t>
            </a:r>
            <a:endParaRPr sz="2000" dirty="0"/>
          </a:p>
          <a:p>
            <a:pPr marL="815975" lvl="3" indent="-285750" algn="just" rtl="0">
              <a:lnSpc>
                <a:spcPct val="100000"/>
              </a:lnSpc>
              <a:spcBef>
                <a:spcPts val="600"/>
              </a:spcBef>
              <a:spcAft>
                <a:spcPts val="0"/>
              </a:spcAft>
              <a:buSzPts val="2200"/>
              <a:buChar char="•"/>
            </a:pPr>
            <a:r>
              <a:rPr lang="en-GB" sz="2000" dirty="0"/>
              <a:t>Essas </a:t>
            </a:r>
            <a:r>
              <a:rPr lang="en-GB" sz="2000" dirty="0" err="1"/>
              <a:t>decisões</a:t>
            </a:r>
            <a:r>
              <a:rPr lang="en-GB" sz="2000" dirty="0"/>
              <a:t> </a:t>
            </a:r>
            <a:r>
              <a:rPr lang="en-GB" sz="2000" dirty="0" err="1"/>
              <a:t>podem</a:t>
            </a:r>
            <a:r>
              <a:rPr lang="en-GB" sz="2000" dirty="0"/>
              <a:t> ser </a:t>
            </a:r>
            <a:r>
              <a:rPr lang="en-GB" sz="2000" dirty="0" err="1"/>
              <a:t>tomadas</a:t>
            </a:r>
            <a:r>
              <a:rPr lang="en-GB" sz="2000" dirty="0"/>
              <a:t> por </a:t>
            </a:r>
            <a:r>
              <a:rPr lang="en-GB" sz="2000" dirty="0" err="1"/>
              <a:t>outras</a:t>
            </a:r>
            <a:r>
              <a:rPr lang="en-GB" sz="2000" dirty="0"/>
              <a:t> pessoas, </a:t>
            </a:r>
            <a:r>
              <a:rPr lang="en-GB" sz="2000" dirty="0" err="1"/>
              <a:t>particularmente</a:t>
            </a:r>
            <a:r>
              <a:rPr lang="en-GB" sz="2000" dirty="0"/>
              <a:t> </a:t>
            </a:r>
            <a:r>
              <a:rPr lang="en-GB" sz="2000" dirty="0" err="1"/>
              <a:t>familiares</a:t>
            </a:r>
            <a:r>
              <a:rPr lang="en-GB" sz="2000" dirty="0"/>
              <a:t> e outros </a:t>
            </a:r>
            <a:r>
              <a:rPr lang="en-GB" sz="2000" dirty="0" err="1"/>
              <a:t>parceiros</a:t>
            </a:r>
            <a:r>
              <a:rPr lang="en-GB" sz="2000" dirty="0"/>
              <a:t> de </a:t>
            </a:r>
            <a:r>
              <a:rPr lang="en-GB" sz="2000" dirty="0" err="1"/>
              <a:t>cuidados</a:t>
            </a:r>
            <a:r>
              <a:rPr lang="en-GB" sz="2000" dirty="0"/>
              <a:t>. </a:t>
            </a:r>
            <a:endParaRPr sz="2000" dirty="0"/>
          </a:p>
          <a:p>
            <a:pPr marL="285750" lvl="0" indent="-146050" algn="l" rtl="0">
              <a:lnSpc>
                <a:spcPct val="100000"/>
              </a:lnSpc>
              <a:spcBef>
                <a:spcPts val="1200"/>
              </a:spcBef>
              <a:spcAft>
                <a:spcPts val="0"/>
              </a:spcAft>
              <a:buSzPts val="2200"/>
              <a:buNone/>
            </a:pPr>
            <a:endParaRPr dirty="0"/>
          </a:p>
        </p:txBody>
      </p:sp>
      <p:sp>
        <p:nvSpPr>
          <p:cNvPr id="1089" name="Google Shape;1089;p130"/>
          <p:cNvSpPr txBox="1">
            <a:spLocks noGrp="1"/>
          </p:cNvSpPr>
          <p:nvPr>
            <p:ph type="body" idx="2"/>
          </p:nvPr>
        </p:nvSpPr>
        <p:spPr>
          <a:xfrm>
            <a:off x="507207" y="1639596"/>
            <a:ext cx="11174400" cy="360000"/>
          </a:xfrm>
          <a:prstGeom prst="rect">
            <a:avLst/>
          </a:prstGeom>
          <a:noFill/>
          <a:ln>
            <a:noFill/>
          </a:ln>
        </p:spPr>
        <p:txBody>
          <a:bodyPr spcFirstLastPara="1" wrap="square" lIns="0" tIns="0" rIns="0" bIns="0" anchor="b" anchorCtr="0">
            <a:noAutofit/>
          </a:bodyPr>
          <a:lstStyle/>
          <a:p>
            <a:pPr marL="285750" lvl="0" indent="-285750" algn="l" rtl="0">
              <a:lnSpc>
                <a:spcPct val="150000"/>
              </a:lnSpc>
              <a:spcBef>
                <a:spcPts val="0"/>
              </a:spcBef>
              <a:spcAft>
                <a:spcPts val="0"/>
              </a:spcAft>
              <a:buSzPts val="2200"/>
              <a:buNone/>
            </a:pPr>
            <a:r>
              <a:rPr lang="en-GB" dirty="0" err="1"/>
              <a:t>Elemento</a:t>
            </a:r>
            <a:r>
              <a:rPr lang="en-GB" dirty="0"/>
              <a:t> 2: </a:t>
            </a:r>
            <a:r>
              <a:rPr lang="en-GB" dirty="0" err="1"/>
              <a:t>capacidade</a:t>
            </a:r>
            <a:r>
              <a:rPr lang="en-GB" dirty="0"/>
              <a:t> legal e </a:t>
            </a:r>
            <a:r>
              <a:rPr lang="en-GB" dirty="0" err="1"/>
              <a:t>tomada</a:t>
            </a:r>
            <a:r>
              <a:rPr lang="en-GB" dirty="0"/>
              <a:t> de </a:t>
            </a:r>
            <a:r>
              <a:rPr lang="en-GB" dirty="0" err="1"/>
              <a:t>decisões</a:t>
            </a:r>
            <a:r>
              <a:rPr lang="en-GB" dirty="0"/>
              <a:t> (b)</a:t>
            </a:r>
            <a:endParaRPr dirty="0"/>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Shape 1094"/>
        <p:cNvGrpSpPr/>
        <p:nvPr/>
      </p:nvGrpSpPr>
      <p:grpSpPr>
        <a:xfrm>
          <a:off x="0" y="0"/>
          <a:ext cx="0" cy="0"/>
          <a:chOff x="0" y="0"/>
          <a:chExt cx="0" cy="0"/>
        </a:xfrm>
      </p:grpSpPr>
      <p:sp>
        <p:nvSpPr>
          <p:cNvPr id="1095" name="Google Shape;1095;p131"/>
          <p:cNvSpPr txBox="1">
            <a:spLocks noGrp="1"/>
          </p:cNvSpPr>
          <p:nvPr>
            <p:ph type="title"/>
          </p:nvPr>
        </p:nvSpPr>
        <p:spPr>
          <a:xfrm>
            <a:off x="389639" y="277811"/>
            <a:ext cx="11291968" cy="4320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accent1"/>
              </a:buClr>
              <a:buSzPts val="3000"/>
              <a:buFont typeface="Century Gothic"/>
              <a:buNone/>
            </a:pPr>
            <a:r>
              <a:rPr lang="en-GB" dirty="0" err="1"/>
              <a:t>Apresentação</a:t>
            </a:r>
            <a:r>
              <a:rPr lang="en-GB" dirty="0"/>
              <a:t>: </a:t>
            </a:r>
            <a:r>
              <a:rPr lang="en-GB" dirty="0" err="1"/>
              <a:t>Artigo</a:t>
            </a:r>
            <a:r>
              <a:rPr lang="en-GB" dirty="0"/>
              <a:t> 12 da CDPD – </a:t>
            </a:r>
            <a:r>
              <a:rPr lang="en-GB" dirty="0" err="1"/>
              <a:t>Reconhecimento</a:t>
            </a:r>
            <a:r>
              <a:rPr lang="en-GB" dirty="0"/>
              <a:t> </a:t>
            </a:r>
            <a:r>
              <a:rPr lang="en-GB" dirty="0" err="1"/>
              <a:t>igual</a:t>
            </a:r>
            <a:r>
              <a:rPr lang="en-GB" dirty="0"/>
              <a:t> </a:t>
            </a:r>
            <a:r>
              <a:rPr lang="en-GB" dirty="0" err="1"/>
              <a:t>perante</a:t>
            </a:r>
            <a:r>
              <a:rPr lang="en-GB" dirty="0"/>
              <a:t> a lei</a:t>
            </a:r>
            <a:endParaRPr dirty="0"/>
          </a:p>
        </p:txBody>
      </p:sp>
      <p:sp>
        <p:nvSpPr>
          <p:cNvPr id="1096" name="Google Shape;1096;p131"/>
          <p:cNvSpPr txBox="1">
            <a:spLocks noGrp="1"/>
          </p:cNvSpPr>
          <p:nvPr>
            <p:ph type="body" idx="1"/>
          </p:nvPr>
        </p:nvSpPr>
        <p:spPr>
          <a:xfrm>
            <a:off x="389639" y="2293218"/>
            <a:ext cx="11175995" cy="3693859"/>
          </a:xfrm>
          <a:prstGeom prst="rect">
            <a:avLst/>
          </a:prstGeom>
          <a:noFill/>
          <a:ln>
            <a:noFill/>
          </a:ln>
        </p:spPr>
        <p:txBody>
          <a:bodyPr spcFirstLastPara="1" wrap="square" lIns="91425" tIns="45700" rIns="91425" bIns="45700" anchor="t" anchorCtr="0">
            <a:noAutofit/>
          </a:bodyPr>
          <a:lstStyle/>
          <a:p>
            <a:pPr marL="285750" lvl="0" indent="-285750" algn="just" rtl="0">
              <a:lnSpc>
                <a:spcPct val="100000"/>
              </a:lnSpc>
              <a:spcBef>
                <a:spcPts val="600"/>
              </a:spcBef>
              <a:spcAft>
                <a:spcPts val="0"/>
              </a:spcAft>
              <a:buSzPts val="2200"/>
              <a:buChar char="•"/>
            </a:pPr>
            <a:r>
              <a:rPr lang="en-GB" sz="2000" dirty="0"/>
              <a:t>Tomar suas </a:t>
            </a:r>
            <a:r>
              <a:rPr lang="en-GB" sz="2000" dirty="0" err="1"/>
              <a:t>próprias</a:t>
            </a:r>
            <a:r>
              <a:rPr lang="en-GB" sz="2000" dirty="0"/>
              <a:t> </a:t>
            </a:r>
            <a:r>
              <a:rPr lang="en-GB" sz="2000" dirty="0" err="1"/>
              <a:t>decisões</a:t>
            </a:r>
            <a:r>
              <a:rPr lang="en-GB" sz="2000" dirty="0"/>
              <a:t> é algo que </a:t>
            </a:r>
            <a:r>
              <a:rPr lang="en-GB" sz="2000" dirty="0" err="1"/>
              <a:t>muitas</a:t>
            </a:r>
            <a:r>
              <a:rPr lang="en-GB" sz="2000" dirty="0"/>
              <a:t> pessoas </a:t>
            </a:r>
            <a:r>
              <a:rPr lang="en-GB" sz="2000" dirty="0" err="1"/>
              <a:t>consideram</a:t>
            </a:r>
            <a:r>
              <a:rPr lang="en-GB" sz="2000" dirty="0"/>
              <a:t> natural. No </a:t>
            </a:r>
            <a:r>
              <a:rPr lang="en-GB" sz="2000" dirty="0" err="1"/>
              <a:t>entanto</a:t>
            </a:r>
            <a:r>
              <a:rPr lang="en-GB" sz="2000" dirty="0"/>
              <a:t>, </a:t>
            </a:r>
            <a:r>
              <a:rPr lang="en-GB" sz="2000" dirty="0" err="1"/>
              <a:t>muitas</a:t>
            </a:r>
            <a:r>
              <a:rPr lang="en-GB" sz="2000" dirty="0"/>
              <a:t> </a:t>
            </a:r>
            <a:r>
              <a:rPr lang="en-GB" sz="2000" dirty="0" err="1"/>
              <a:t>vezes</a:t>
            </a:r>
            <a:r>
              <a:rPr lang="en-GB" sz="2000" dirty="0"/>
              <a:t> </a:t>
            </a:r>
            <a:r>
              <a:rPr lang="en-GB" sz="2000" dirty="0" err="1"/>
              <a:t>isso</a:t>
            </a:r>
            <a:r>
              <a:rPr lang="en-GB" sz="2000" dirty="0"/>
              <a:t> </a:t>
            </a:r>
            <a:r>
              <a:rPr lang="en-GB" sz="2000" dirty="0" err="1"/>
              <a:t>não</a:t>
            </a:r>
            <a:r>
              <a:rPr lang="en-GB" sz="2000" dirty="0"/>
              <a:t> é uma </a:t>
            </a:r>
            <a:r>
              <a:rPr lang="en-GB" sz="2000" dirty="0" err="1"/>
              <a:t>realidade</a:t>
            </a:r>
            <a:r>
              <a:rPr lang="en-GB" sz="2000" dirty="0"/>
              <a:t> para </a:t>
            </a:r>
            <a:r>
              <a:rPr lang="en-GB" sz="2000" dirty="0" err="1"/>
              <a:t>muitas</a:t>
            </a:r>
            <a:r>
              <a:rPr lang="en-GB" sz="2000" dirty="0"/>
              <a:t> pessoas com </a:t>
            </a:r>
            <a:r>
              <a:rPr lang="en-GB" sz="2000" dirty="0" err="1"/>
              <a:t>deficiência</a:t>
            </a:r>
            <a:r>
              <a:rPr lang="en-GB" sz="2000" dirty="0"/>
              <a:t>.</a:t>
            </a:r>
            <a:endParaRPr sz="2000" dirty="0"/>
          </a:p>
          <a:p>
            <a:pPr marL="285750" lvl="0" indent="-285750" algn="just" rtl="0">
              <a:lnSpc>
                <a:spcPct val="100000"/>
              </a:lnSpc>
              <a:spcBef>
                <a:spcPts val="600"/>
              </a:spcBef>
              <a:spcAft>
                <a:spcPts val="0"/>
              </a:spcAft>
              <a:buSzPts val="2200"/>
              <a:buChar char="•"/>
            </a:pPr>
            <a:r>
              <a:rPr lang="en-GB" sz="2000" dirty="0"/>
              <a:t>Negar </a:t>
            </a:r>
            <a:r>
              <a:rPr lang="en-GB" sz="2000" dirty="0" err="1"/>
              <a:t>às</a:t>
            </a:r>
            <a:r>
              <a:rPr lang="en-GB" sz="2000" dirty="0"/>
              <a:t> pessoas o </a:t>
            </a:r>
            <a:r>
              <a:rPr lang="en-GB" sz="2000" dirty="0" err="1"/>
              <a:t>direito</a:t>
            </a:r>
            <a:r>
              <a:rPr lang="en-GB" sz="2000" dirty="0"/>
              <a:t> e a </a:t>
            </a:r>
            <a:r>
              <a:rPr lang="en-GB" sz="2000" dirty="0" err="1"/>
              <a:t>oportunidade</a:t>
            </a:r>
            <a:r>
              <a:rPr lang="en-GB" sz="2000" dirty="0"/>
              <a:t> de </a:t>
            </a:r>
            <a:r>
              <a:rPr lang="en-GB" sz="2000" dirty="0" err="1"/>
              <a:t>tomar</a:t>
            </a:r>
            <a:r>
              <a:rPr lang="en-GB" sz="2000" dirty="0"/>
              <a:t> </a:t>
            </a:r>
            <a:r>
              <a:rPr lang="en-GB" sz="2000" dirty="0" err="1"/>
              <a:t>decisões</a:t>
            </a:r>
            <a:r>
              <a:rPr lang="en-GB" sz="2000" dirty="0"/>
              <a:t> em suas </a:t>
            </a:r>
            <a:r>
              <a:rPr lang="en-GB" sz="2000" dirty="0" err="1"/>
              <a:t>vidas</a:t>
            </a:r>
            <a:r>
              <a:rPr lang="en-GB" sz="2000" dirty="0"/>
              <a:t> é </a:t>
            </a:r>
            <a:r>
              <a:rPr lang="en-GB" sz="2000" dirty="0" err="1"/>
              <a:t>profundamente</a:t>
            </a:r>
            <a:r>
              <a:rPr lang="en-GB" sz="2000" dirty="0"/>
              <a:t> </a:t>
            </a:r>
            <a:r>
              <a:rPr lang="en-GB" sz="2000" dirty="0" err="1"/>
              <a:t>desempoderador</a:t>
            </a:r>
            <a:r>
              <a:rPr lang="en-GB" sz="2000" dirty="0"/>
              <a:t>. </a:t>
            </a:r>
            <a:endParaRPr sz="2000" dirty="0"/>
          </a:p>
          <a:p>
            <a:pPr marL="285750" lvl="0" indent="-285750" algn="just" rtl="0">
              <a:lnSpc>
                <a:spcPct val="100000"/>
              </a:lnSpc>
              <a:spcBef>
                <a:spcPts val="600"/>
              </a:spcBef>
              <a:spcAft>
                <a:spcPts val="0"/>
              </a:spcAft>
              <a:buSzPts val="2200"/>
              <a:buChar char="•"/>
            </a:pPr>
            <a:r>
              <a:rPr lang="en-GB" sz="2000" dirty="0"/>
              <a:t>Por que o </a:t>
            </a:r>
            <a:r>
              <a:rPr lang="en-GB" sz="2000" dirty="0" err="1"/>
              <a:t>direito</a:t>
            </a:r>
            <a:r>
              <a:rPr lang="en-GB" sz="2000" dirty="0"/>
              <a:t> de </a:t>
            </a:r>
            <a:r>
              <a:rPr lang="en-GB" sz="2000" dirty="0" err="1"/>
              <a:t>tomar</a:t>
            </a:r>
            <a:r>
              <a:rPr lang="en-GB" sz="2000" dirty="0"/>
              <a:t> </a:t>
            </a:r>
            <a:r>
              <a:rPr lang="en-GB" sz="2000" dirty="0" err="1"/>
              <a:t>decisões</a:t>
            </a:r>
            <a:r>
              <a:rPr lang="en-GB" sz="2000" dirty="0"/>
              <a:t> é importante?</a:t>
            </a:r>
            <a:endParaRPr sz="2000" dirty="0"/>
          </a:p>
          <a:p>
            <a:pPr marL="631825" lvl="2" indent="-285750" algn="just" rtl="0">
              <a:lnSpc>
                <a:spcPct val="100000"/>
              </a:lnSpc>
              <a:spcBef>
                <a:spcPts val="600"/>
              </a:spcBef>
              <a:spcAft>
                <a:spcPts val="0"/>
              </a:spcAft>
              <a:buSzPts val="2000"/>
              <a:buChar char="•"/>
            </a:pPr>
            <a:r>
              <a:rPr lang="en-GB" sz="2000" dirty="0"/>
              <a:t>Ele </a:t>
            </a:r>
            <a:r>
              <a:rPr lang="en-GB" sz="2000" dirty="0" err="1"/>
              <a:t>permite</a:t>
            </a:r>
            <a:r>
              <a:rPr lang="en-GB" sz="2000" dirty="0"/>
              <a:t> que as pessoas </a:t>
            </a:r>
            <a:r>
              <a:rPr lang="en-GB" sz="2000" dirty="0" err="1"/>
              <a:t>controlem</a:t>
            </a:r>
            <a:r>
              <a:rPr lang="en-GB" sz="2000" dirty="0"/>
              <a:t> suas </a:t>
            </a:r>
            <a:r>
              <a:rPr lang="en-GB" sz="2000" dirty="0" err="1"/>
              <a:t>próprias</a:t>
            </a:r>
            <a:r>
              <a:rPr lang="en-GB" sz="2000" dirty="0"/>
              <a:t> </a:t>
            </a:r>
            <a:r>
              <a:rPr lang="en-GB" sz="2000" dirty="0" err="1"/>
              <a:t>vidas</a:t>
            </a:r>
            <a:r>
              <a:rPr lang="en-GB" sz="2000" dirty="0"/>
              <a:t>.</a:t>
            </a:r>
            <a:endParaRPr sz="2000" dirty="0"/>
          </a:p>
          <a:p>
            <a:pPr marL="631825" lvl="2" indent="-285750" algn="just" rtl="0">
              <a:lnSpc>
                <a:spcPct val="100000"/>
              </a:lnSpc>
              <a:spcBef>
                <a:spcPts val="600"/>
              </a:spcBef>
              <a:spcAft>
                <a:spcPts val="0"/>
              </a:spcAft>
              <a:buSzPts val="2000"/>
              <a:buChar char="•"/>
            </a:pPr>
            <a:r>
              <a:rPr lang="en-GB" sz="2000" dirty="0"/>
              <a:t>Ele </a:t>
            </a:r>
            <a:r>
              <a:rPr lang="en-GB" sz="2000" dirty="0" err="1"/>
              <a:t>permite</a:t>
            </a:r>
            <a:r>
              <a:rPr lang="en-GB" sz="2000" dirty="0"/>
              <a:t> que as pessoas </a:t>
            </a:r>
            <a:r>
              <a:rPr lang="en-GB" sz="2000" dirty="0" err="1"/>
              <a:t>sejam</a:t>
            </a:r>
            <a:r>
              <a:rPr lang="en-GB" sz="2000" dirty="0"/>
              <a:t> </a:t>
            </a:r>
            <a:r>
              <a:rPr lang="en-GB" sz="2000" dirty="0" err="1"/>
              <a:t>membros</a:t>
            </a:r>
            <a:r>
              <a:rPr lang="en-GB" sz="2000" dirty="0"/>
              <a:t> </a:t>
            </a:r>
            <a:r>
              <a:rPr lang="en-GB" sz="2000" dirty="0" err="1"/>
              <a:t>plenos</a:t>
            </a:r>
            <a:r>
              <a:rPr lang="en-GB" sz="2000" dirty="0"/>
              <a:t> de sua </a:t>
            </a:r>
            <a:r>
              <a:rPr lang="en-GB" sz="2000" dirty="0" err="1"/>
              <a:t>comunidade</a:t>
            </a:r>
            <a:r>
              <a:rPr lang="en-GB" sz="2000" dirty="0"/>
              <a:t>.</a:t>
            </a:r>
            <a:endParaRPr sz="2000" dirty="0"/>
          </a:p>
          <a:p>
            <a:pPr marL="631825" lvl="2" indent="-285750" algn="just" rtl="0">
              <a:lnSpc>
                <a:spcPct val="100000"/>
              </a:lnSpc>
              <a:spcBef>
                <a:spcPts val="600"/>
              </a:spcBef>
              <a:spcAft>
                <a:spcPts val="0"/>
              </a:spcAft>
              <a:buSzPts val="2000"/>
              <a:buChar char="•"/>
            </a:pPr>
            <a:r>
              <a:rPr lang="en-GB" sz="2000" dirty="0" err="1"/>
              <a:t>Permite</a:t>
            </a:r>
            <a:r>
              <a:rPr lang="en-GB" sz="2000" dirty="0"/>
              <a:t> que as pessoas se </a:t>
            </a:r>
            <a:r>
              <a:rPr lang="en-GB" sz="2000" dirty="0" err="1"/>
              <a:t>defendam</a:t>
            </a:r>
            <a:r>
              <a:rPr lang="en-GB" sz="2000" dirty="0"/>
              <a:t> </a:t>
            </a:r>
            <a:r>
              <a:rPr lang="en-GB" sz="2000" dirty="0" err="1"/>
              <a:t>melhor</a:t>
            </a:r>
            <a:r>
              <a:rPr lang="en-GB" sz="2000" dirty="0"/>
              <a:t> contra </a:t>
            </a:r>
            <a:r>
              <a:rPr lang="en-GB" sz="2000" dirty="0" err="1"/>
              <a:t>abusos</a:t>
            </a:r>
            <a:r>
              <a:rPr lang="en-GB" sz="2000" dirty="0"/>
              <a:t>, </a:t>
            </a:r>
            <a:r>
              <a:rPr lang="en-GB" sz="2000" dirty="0" err="1"/>
              <a:t>exploração</a:t>
            </a:r>
            <a:r>
              <a:rPr lang="en-GB" sz="2000" dirty="0"/>
              <a:t> e </a:t>
            </a:r>
            <a:r>
              <a:rPr lang="en-GB" sz="2000" dirty="0" err="1"/>
              <a:t>discriminação</a:t>
            </a:r>
            <a:r>
              <a:rPr lang="en-GB" sz="2000" dirty="0"/>
              <a:t>.</a:t>
            </a:r>
            <a:endParaRPr sz="2000" dirty="0"/>
          </a:p>
          <a:p>
            <a:pPr marL="631825" lvl="2" indent="-285750" algn="just" rtl="0">
              <a:lnSpc>
                <a:spcPct val="100000"/>
              </a:lnSpc>
              <a:spcBef>
                <a:spcPts val="600"/>
              </a:spcBef>
              <a:spcAft>
                <a:spcPts val="0"/>
              </a:spcAft>
              <a:buSzPts val="2000"/>
              <a:buChar char="•"/>
            </a:pPr>
            <a:r>
              <a:rPr lang="en-GB" sz="2000" dirty="0" err="1"/>
              <a:t>Transmite</a:t>
            </a:r>
            <a:r>
              <a:rPr lang="en-GB" sz="2000" dirty="0"/>
              <a:t> a </a:t>
            </a:r>
            <a:r>
              <a:rPr lang="en-GB" sz="2000" dirty="0" err="1"/>
              <a:t>todos</a:t>
            </a:r>
            <a:r>
              <a:rPr lang="en-GB" sz="2000" dirty="0"/>
              <a:t> que as pessoas com </a:t>
            </a:r>
            <a:r>
              <a:rPr lang="en-GB" sz="2000" dirty="0" err="1"/>
              <a:t>deficiências</a:t>
            </a:r>
            <a:r>
              <a:rPr lang="en-GB" sz="2000" dirty="0"/>
              <a:t> </a:t>
            </a:r>
            <a:r>
              <a:rPr lang="en-GB" sz="2000" dirty="0" err="1"/>
              <a:t>psicossociais</a:t>
            </a:r>
            <a:r>
              <a:rPr lang="en-GB" sz="2000" dirty="0"/>
              <a:t>, </a:t>
            </a:r>
            <a:r>
              <a:rPr lang="en-GB" sz="2000" dirty="0" err="1"/>
              <a:t>intelectuais</a:t>
            </a:r>
            <a:r>
              <a:rPr lang="en-GB" sz="2000" dirty="0"/>
              <a:t> ou </a:t>
            </a:r>
            <a:r>
              <a:rPr lang="en-GB" sz="2000" dirty="0" err="1"/>
              <a:t>cognitivas</a:t>
            </a:r>
            <a:r>
              <a:rPr lang="en-GB" sz="2000" dirty="0"/>
              <a:t> </a:t>
            </a:r>
            <a:r>
              <a:rPr lang="en-GB" sz="2000" dirty="0" err="1"/>
              <a:t>devem</a:t>
            </a:r>
            <a:r>
              <a:rPr lang="en-GB" sz="2000" dirty="0"/>
              <a:t> ser </a:t>
            </a:r>
            <a:r>
              <a:rPr lang="en-GB" sz="2000" dirty="0" err="1"/>
              <a:t>respeitadas</a:t>
            </a:r>
            <a:r>
              <a:rPr lang="en-GB" sz="2000" dirty="0"/>
              <a:t> e </a:t>
            </a:r>
            <a:r>
              <a:rPr lang="en-GB" sz="2000" dirty="0" err="1"/>
              <a:t>tratadas</a:t>
            </a:r>
            <a:r>
              <a:rPr lang="en-GB" sz="2000" dirty="0"/>
              <a:t> como </a:t>
            </a:r>
            <a:r>
              <a:rPr lang="en-GB" sz="2000" dirty="0" err="1"/>
              <a:t>iguais</a:t>
            </a:r>
            <a:r>
              <a:rPr lang="en-GB" sz="2000" dirty="0"/>
              <a:t>.</a:t>
            </a:r>
            <a:endParaRPr sz="2000" dirty="0"/>
          </a:p>
          <a:p>
            <a:pPr marL="285750" lvl="0" indent="-146050" algn="just" rtl="0">
              <a:lnSpc>
                <a:spcPct val="100000"/>
              </a:lnSpc>
              <a:spcBef>
                <a:spcPts val="1200"/>
              </a:spcBef>
              <a:spcAft>
                <a:spcPts val="0"/>
              </a:spcAft>
              <a:buSzPts val="2200"/>
              <a:buNone/>
            </a:pPr>
            <a:endParaRPr dirty="0"/>
          </a:p>
        </p:txBody>
      </p:sp>
      <p:sp>
        <p:nvSpPr>
          <p:cNvPr id="1097" name="Google Shape;1097;p131"/>
          <p:cNvSpPr txBox="1">
            <a:spLocks noGrp="1"/>
          </p:cNvSpPr>
          <p:nvPr>
            <p:ph type="body" idx="2"/>
          </p:nvPr>
        </p:nvSpPr>
        <p:spPr>
          <a:xfrm>
            <a:off x="507207" y="1551671"/>
            <a:ext cx="11174400" cy="360000"/>
          </a:xfrm>
          <a:prstGeom prst="rect">
            <a:avLst/>
          </a:prstGeom>
          <a:noFill/>
          <a:ln>
            <a:noFill/>
          </a:ln>
        </p:spPr>
        <p:txBody>
          <a:bodyPr spcFirstLastPara="1" wrap="square" lIns="0" tIns="0" rIns="0" bIns="0" anchor="b" anchorCtr="0">
            <a:noAutofit/>
          </a:bodyPr>
          <a:lstStyle/>
          <a:p>
            <a:pPr marL="285750" lvl="0" indent="-285750" algn="l" rtl="0">
              <a:lnSpc>
                <a:spcPct val="150000"/>
              </a:lnSpc>
              <a:spcBef>
                <a:spcPts val="0"/>
              </a:spcBef>
              <a:spcAft>
                <a:spcPts val="0"/>
              </a:spcAft>
              <a:buSzPts val="2200"/>
              <a:buNone/>
            </a:pPr>
            <a:r>
              <a:rPr lang="en-GB" dirty="0" err="1"/>
              <a:t>Elemento</a:t>
            </a:r>
            <a:r>
              <a:rPr lang="en-GB" dirty="0"/>
              <a:t> 2: </a:t>
            </a:r>
            <a:r>
              <a:rPr lang="en-GB" dirty="0" err="1"/>
              <a:t>capacidade</a:t>
            </a:r>
            <a:r>
              <a:rPr lang="en-GB" dirty="0"/>
              <a:t> legal e </a:t>
            </a:r>
            <a:r>
              <a:rPr lang="en-GB" dirty="0" err="1"/>
              <a:t>tomada</a:t>
            </a:r>
            <a:r>
              <a:rPr lang="en-GB" dirty="0"/>
              <a:t> de </a:t>
            </a:r>
            <a:r>
              <a:rPr lang="en-GB" dirty="0" err="1"/>
              <a:t>decisões</a:t>
            </a:r>
            <a:r>
              <a:rPr lang="en-GB" dirty="0"/>
              <a:t> (c)</a:t>
            </a:r>
            <a:endParaRPr dirty="0"/>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Shape 1102"/>
        <p:cNvGrpSpPr/>
        <p:nvPr/>
      </p:nvGrpSpPr>
      <p:grpSpPr>
        <a:xfrm>
          <a:off x="0" y="0"/>
          <a:ext cx="0" cy="0"/>
          <a:chOff x="0" y="0"/>
          <a:chExt cx="0" cy="0"/>
        </a:xfrm>
      </p:grpSpPr>
      <p:sp>
        <p:nvSpPr>
          <p:cNvPr id="1103" name="Google Shape;1103;p132"/>
          <p:cNvSpPr txBox="1">
            <a:spLocks noGrp="1"/>
          </p:cNvSpPr>
          <p:nvPr>
            <p:ph type="title"/>
          </p:nvPr>
        </p:nvSpPr>
        <p:spPr>
          <a:xfrm>
            <a:off x="389638" y="506412"/>
            <a:ext cx="11427223" cy="4320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accent1"/>
              </a:buClr>
              <a:buSzPts val="3000"/>
              <a:buFont typeface="Century Gothic"/>
              <a:buNone/>
            </a:pPr>
            <a:r>
              <a:rPr lang="en-GB" dirty="0" err="1"/>
              <a:t>Apresentação</a:t>
            </a:r>
            <a:r>
              <a:rPr lang="en-GB" dirty="0"/>
              <a:t>: </a:t>
            </a:r>
            <a:r>
              <a:rPr lang="en-GB" dirty="0" err="1"/>
              <a:t>Artigo</a:t>
            </a:r>
            <a:r>
              <a:rPr lang="en-GB" dirty="0"/>
              <a:t> 12 da CDPD – </a:t>
            </a:r>
            <a:r>
              <a:rPr lang="en-GB" dirty="0" err="1"/>
              <a:t>Reconhecimento</a:t>
            </a:r>
            <a:r>
              <a:rPr lang="en-GB" dirty="0"/>
              <a:t> </a:t>
            </a:r>
            <a:r>
              <a:rPr lang="en-GB" dirty="0" err="1"/>
              <a:t>igual</a:t>
            </a:r>
            <a:r>
              <a:rPr lang="en-GB" dirty="0"/>
              <a:t> </a:t>
            </a:r>
            <a:r>
              <a:rPr lang="en-GB" dirty="0" err="1"/>
              <a:t>perante</a:t>
            </a:r>
            <a:r>
              <a:rPr lang="en-GB" dirty="0"/>
              <a:t> a lei</a:t>
            </a:r>
            <a:endParaRPr dirty="0"/>
          </a:p>
        </p:txBody>
      </p:sp>
      <p:sp>
        <p:nvSpPr>
          <p:cNvPr id="1104" name="Google Shape;1104;p132"/>
          <p:cNvSpPr txBox="1">
            <a:spLocks noGrp="1"/>
          </p:cNvSpPr>
          <p:nvPr>
            <p:ph type="body" idx="1"/>
          </p:nvPr>
        </p:nvSpPr>
        <p:spPr>
          <a:xfrm>
            <a:off x="640866" y="2822843"/>
            <a:ext cx="11175995" cy="2106924"/>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600"/>
              </a:spcBef>
              <a:spcAft>
                <a:spcPts val="0"/>
              </a:spcAft>
              <a:buSzPts val="2200"/>
              <a:buNone/>
            </a:pPr>
            <a:r>
              <a:rPr lang="en-GB" sz="2000" b="1" dirty="0"/>
              <a:t>Tomada de </a:t>
            </a:r>
            <a:r>
              <a:rPr lang="en-GB" sz="2000" b="1" dirty="0" err="1"/>
              <a:t>decisão</a:t>
            </a:r>
            <a:r>
              <a:rPr lang="en-GB" sz="2000" b="1" dirty="0"/>
              <a:t> </a:t>
            </a:r>
            <a:r>
              <a:rPr lang="en-GB" sz="2000" b="1" dirty="0" err="1"/>
              <a:t>apoiada</a:t>
            </a:r>
            <a:endParaRPr sz="2000" dirty="0"/>
          </a:p>
          <a:p>
            <a:pPr marL="285750" lvl="0" indent="-285750" algn="just" rtl="0">
              <a:lnSpc>
                <a:spcPct val="100000"/>
              </a:lnSpc>
              <a:spcBef>
                <a:spcPts val="600"/>
              </a:spcBef>
              <a:spcAft>
                <a:spcPts val="0"/>
              </a:spcAft>
              <a:buSzPts val="2200"/>
              <a:buChar char="•"/>
            </a:pPr>
            <a:r>
              <a:rPr lang="en-GB" sz="2000" dirty="0"/>
              <a:t>A CDPD </a:t>
            </a:r>
            <a:r>
              <a:rPr lang="en-GB" sz="2000" dirty="0" err="1"/>
              <a:t>reconhece</a:t>
            </a:r>
            <a:r>
              <a:rPr lang="en-GB" sz="2000" dirty="0"/>
              <a:t> que, em </a:t>
            </a:r>
            <a:r>
              <a:rPr lang="en-GB" sz="2000" dirty="0" err="1"/>
              <a:t>determinados</a:t>
            </a:r>
            <a:r>
              <a:rPr lang="en-GB" sz="2000" dirty="0"/>
              <a:t> </a:t>
            </a:r>
            <a:r>
              <a:rPr lang="en-GB" sz="2000" dirty="0" err="1"/>
              <a:t>momentos</a:t>
            </a:r>
            <a:r>
              <a:rPr lang="en-GB" sz="2000" dirty="0"/>
              <a:t>, as pessoas </a:t>
            </a:r>
            <a:r>
              <a:rPr lang="en-GB" sz="2000" dirty="0" err="1"/>
              <a:t>podem</a:t>
            </a:r>
            <a:r>
              <a:rPr lang="en-GB" sz="2000" dirty="0"/>
              <a:t> </a:t>
            </a:r>
            <a:r>
              <a:rPr lang="en-GB" sz="2000" dirty="0" err="1"/>
              <a:t>precisar</a:t>
            </a:r>
            <a:r>
              <a:rPr lang="en-GB" sz="2000" dirty="0"/>
              <a:t> de </a:t>
            </a:r>
            <a:r>
              <a:rPr lang="en-GB" sz="2000" dirty="0" err="1"/>
              <a:t>apoio</a:t>
            </a:r>
            <a:r>
              <a:rPr lang="en-GB" sz="2000" dirty="0"/>
              <a:t> para </a:t>
            </a:r>
            <a:r>
              <a:rPr lang="en-GB" sz="2000" dirty="0" err="1"/>
              <a:t>tomar</a:t>
            </a:r>
            <a:r>
              <a:rPr lang="en-GB" sz="2000" dirty="0"/>
              <a:t> </a:t>
            </a:r>
            <a:r>
              <a:rPr lang="en-GB" sz="2000" dirty="0" err="1"/>
              <a:t>decisões</a:t>
            </a:r>
            <a:r>
              <a:rPr lang="en-GB" sz="2000" dirty="0"/>
              <a:t> por </a:t>
            </a:r>
            <a:r>
              <a:rPr lang="en-GB" sz="2000" dirty="0" err="1"/>
              <a:t>conta</a:t>
            </a:r>
            <a:r>
              <a:rPr lang="en-GB" sz="2000" dirty="0"/>
              <a:t> </a:t>
            </a:r>
            <a:r>
              <a:rPr lang="en-GB" sz="2000" dirty="0" err="1"/>
              <a:t>própria</a:t>
            </a:r>
            <a:r>
              <a:rPr lang="en-GB" sz="2000" dirty="0"/>
              <a:t>. </a:t>
            </a:r>
            <a:endParaRPr sz="2000" dirty="0"/>
          </a:p>
          <a:p>
            <a:pPr marL="285750" lvl="0" indent="-285750" algn="just" rtl="0">
              <a:lnSpc>
                <a:spcPct val="100000"/>
              </a:lnSpc>
              <a:spcBef>
                <a:spcPts val="600"/>
              </a:spcBef>
              <a:spcAft>
                <a:spcPts val="0"/>
              </a:spcAft>
              <a:buSzPts val="2200"/>
              <a:buChar char="•"/>
            </a:pPr>
            <a:r>
              <a:rPr lang="en-GB" sz="2000" dirty="0"/>
              <a:t>Em tais </a:t>
            </a:r>
            <a:r>
              <a:rPr lang="en-GB" sz="2000" dirty="0" err="1"/>
              <a:t>situações</a:t>
            </a:r>
            <a:r>
              <a:rPr lang="en-GB" sz="2000" dirty="0"/>
              <a:t>, as pessoas </a:t>
            </a:r>
            <a:r>
              <a:rPr lang="en-GB" sz="2000" dirty="0" err="1"/>
              <a:t>devem</a:t>
            </a:r>
            <a:r>
              <a:rPr lang="en-GB" sz="2000" dirty="0"/>
              <a:t> </a:t>
            </a:r>
            <a:r>
              <a:rPr lang="en-GB" sz="2000" dirty="0" err="1"/>
              <a:t>ter</a:t>
            </a:r>
            <a:r>
              <a:rPr lang="en-GB" sz="2000" dirty="0"/>
              <a:t> a </a:t>
            </a:r>
            <a:r>
              <a:rPr lang="en-GB" sz="2000" dirty="0" err="1"/>
              <a:t>oportunidade</a:t>
            </a:r>
            <a:r>
              <a:rPr lang="en-GB" sz="2000" dirty="0"/>
              <a:t> de </a:t>
            </a:r>
            <a:r>
              <a:rPr lang="en-GB" sz="2000" dirty="0" err="1"/>
              <a:t>receber</a:t>
            </a:r>
            <a:r>
              <a:rPr lang="en-GB" sz="2000" dirty="0"/>
              <a:t> </a:t>
            </a:r>
            <a:r>
              <a:rPr lang="en-GB" sz="2000" dirty="0" err="1"/>
              <a:t>apoio</a:t>
            </a:r>
            <a:r>
              <a:rPr lang="en-GB" sz="2000" dirty="0"/>
              <a:t>. </a:t>
            </a:r>
            <a:r>
              <a:rPr lang="en-GB" sz="2000" dirty="0" err="1"/>
              <a:t>Isso</a:t>
            </a:r>
            <a:r>
              <a:rPr lang="en-GB" sz="2000" dirty="0"/>
              <a:t> é </a:t>
            </a:r>
            <a:r>
              <a:rPr lang="en-GB" sz="2000" dirty="0" err="1"/>
              <a:t>conhecido</a:t>
            </a:r>
            <a:r>
              <a:rPr lang="en-GB" sz="2000" dirty="0"/>
              <a:t> como </a:t>
            </a:r>
            <a:r>
              <a:rPr lang="en-GB" sz="2000" b="1" dirty="0" err="1"/>
              <a:t>tomada</a:t>
            </a:r>
            <a:r>
              <a:rPr lang="en-GB" sz="2000" b="1" dirty="0"/>
              <a:t> de </a:t>
            </a:r>
            <a:r>
              <a:rPr lang="en-GB" sz="2000" b="1" dirty="0" err="1"/>
              <a:t>decisão</a:t>
            </a:r>
            <a:r>
              <a:rPr lang="en-GB" sz="2000" b="1" dirty="0"/>
              <a:t> </a:t>
            </a:r>
            <a:r>
              <a:rPr lang="en-GB" sz="2000" b="1" dirty="0" err="1"/>
              <a:t>apoiada</a:t>
            </a:r>
            <a:r>
              <a:rPr lang="en-GB" sz="2000" dirty="0"/>
              <a:t>.</a:t>
            </a:r>
            <a:endParaRPr sz="2000" dirty="0"/>
          </a:p>
        </p:txBody>
      </p:sp>
      <p:sp>
        <p:nvSpPr>
          <p:cNvPr id="1105" name="Google Shape;1105;p132"/>
          <p:cNvSpPr txBox="1">
            <a:spLocks noGrp="1"/>
          </p:cNvSpPr>
          <p:nvPr>
            <p:ph type="body" idx="2"/>
          </p:nvPr>
        </p:nvSpPr>
        <p:spPr>
          <a:xfrm>
            <a:off x="507205" y="1884759"/>
            <a:ext cx="11174400" cy="360000"/>
          </a:xfrm>
          <a:prstGeom prst="rect">
            <a:avLst/>
          </a:prstGeom>
          <a:noFill/>
          <a:ln>
            <a:noFill/>
          </a:ln>
        </p:spPr>
        <p:txBody>
          <a:bodyPr spcFirstLastPara="1" wrap="square" lIns="0" tIns="0" rIns="0" bIns="0" anchor="b" anchorCtr="0">
            <a:noAutofit/>
          </a:bodyPr>
          <a:lstStyle/>
          <a:p>
            <a:pPr marL="285750" lvl="0" indent="-285750" algn="l" rtl="0">
              <a:lnSpc>
                <a:spcPct val="150000"/>
              </a:lnSpc>
              <a:spcBef>
                <a:spcPts val="0"/>
              </a:spcBef>
              <a:spcAft>
                <a:spcPts val="0"/>
              </a:spcAft>
              <a:buSzPts val="2200"/>
              <a:buNone/>
            </a:pPr>
            <a:r>
              <a:rPr lang="en-GB" dirty="0" err="1"/>
              <a:t>Elemento</a:t>
            </a:r>
            <a:r>
              <a:rPr lang="en-GB" dirty="0"/>
              <a:t> 3: </a:t>
            </a:r>
            <a:r>
              <a:rPr lang="en-GB" dirty="0" err="1"/>
              <a:t>Apoio</a:t>
            </a:r>
            <a:r>
              <a:rPr lang="en-GB" dirty="0"/>
              <a:t> à </a:t>
            </a:r>
            <a:r>
              <a:rPr lang="en-GB" dirty="0" err="1"/>
              <a:t>tomada</a:t>
            </a:r>
            <a:r>
              <a:rPr lang="en-GB" dirty="0"/>
              <a:t> de </a:t>
            </a:r>
            <a:r>
              <a:rPr lang="en-GB" dirty="0" err="1"/>
              <a:t>decisões</a:t>
            </a:r>
            <a:r>
              <a:rPr lang="en-GB" dirty="0"/>
              <a:t> (a)</a:t>
            </a:r>
            <a:endParaRPr dirty="0"/>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Shape 1110"/>
        <p:cNvGrpSpPr/>
        <p:nvPr/>
      </p:nvGrpSpPr>
      <p:grpSpPr>
        <a:xfrm>
          <a:off x="0" y="0"/>
          <a:ext cx="0" cy="0"/>
          <a:chOff x="0" y="0"/>
          <a:chExt cx="0" cy="0"/>
        </a:xfrm>
      </p:grpSpPr>
      <p:sp>
        <p:nvSpPr>
          <p:cNvPr id="1111" name="Google Shape;1111;p133"/>
          <p:cNvSpPr txBox="1">
            <a:spLocks noGrp="1"/>
          </p:cNvSpPr>
          <p:nvPr>
            <p:ph type="title"/>
          </p:nvPr>
        </p:nvSpPr>
        <p:spPr>
          <a:xfrm>
            <a:off x="389639" y="348148"/>
            <a:ext cx="11479976" cy="4320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accent1"/>
              </a:buClr>
              <a:buSzPts val="3000"/>
              <a:buFont typeface="Century Gothic"/>
              <a:buNone/>
            </a:pPr>
            <a:r>
              <a:rPr lang="en-GB" dirty="0" err="1"/>
              <a:t>Apresentação</a:t>
            </a:r>
            <a:r>
              <a:rPr lang="en-GB" dirty="0"/>
              <a:t>: </a:t>
            </a:r>
            <a:r>
              <a:rPr lang="en-GB" dirty="0" err="1"/>
              <a:t>Artigo</a:t>
            </a:r>
            <a:r>
              <a:rPr lang="en-GB" dirty="0"/>
              <a:t> 12 da CDPD – </a:t>
            </a:r>
            <a:r>
              <a:rPr lang="en-GB" dirty="0" err="1"/>
              <a:t>Reconhecimento</a:t>
            </a:r>
            <a:r>
              <a:rPr lang="en-GB" dirty="0"/>
              <a:t> </a:t>
            </a:r>
            <a:r>
              <a:rPr lang="en-GB" dirty="0" err="1"/>
              <a:t>igual</a:t>
            </a:r>
            <a:r>
              <a:rPr lang="en-GB" dirty="0"/>
              <a:t> </a:t>
            </a:r>
            <a:r>
              <a:rPr lang="en-GB" dirty="0" err="1"/>
              <a:t>perante</a:t>
            </a:r>
            <a:r>
              <a:rPr lang="en-GB" dirty="0"/>
              <a:t> a lei</a:t>
            </a:r>
            <a:endParaRPr dirty="0"/>
          </a:p>
        </p:txBody>
      </p:sp>
      <p:sp>
        <p:nvSpPr>
          <p:cNvPr id="1112" name="Google Shape;1112;p133"/>
          <p:cNvSpPr txBox="1">
            <a:spLocks noGrp="1"/>
          </p:cNvSpPr>
          <p:nvPr>
            <p:ph type="body" idx="1"/>
          </p:nvPr>
        </p:nvSpPr>
        <p:spPr>
          <a:xfrm>
            <a:off x="808893" y="2003558"/>
            <a:ext cx="10294015" cy="4010381"/>
          </a:xfrm>
          <a:prstGeom prst="rect">
            <a:avLst/>
          </a:prstGeom>
          <a:noFill/>
          <a:ln>
            <a:noFill/>
          </a:ln>
        </p:spPr>
        <p:txBody>
          <a:bodyPr spcFirstLastPara="1" wrap="square" lIns="91425" tIns="45700" rIns="91425" bIns="45700" anchor="t" anchorCtr="0">
            <a:noAutofit/>
          </a:bodyPr>
          <a:lstStyle/>
          <a:p>
            <a:pPr marL="285750" lvl="0" indent="-285750" algn="just" rtl="0">
              <a:lnSpc>
                <a:spcPct val="100000"/>
              </a:lnSpc>
              <a:spcBef>
                <a:spcPts val="0"/>
              </a:spcBef>
              <a:spcAft>
                <a:spcPts val="0"/>
              </a:spcAft>
              <a:buSzPts val="1800"/>
              <a:buChar char="•"/>
            </a:pPr>
            <a:r>
              <a:rPr lang="en-GB" sz="1600" dirty="0"/>
              <a:t>A </a:t>
            </a:r>
            <a:r>
              <a:rPr lang="en-GB" sz="1600" dirty="0" err="1"/>
              <a:t>tomada</a:t>
            </a:r>
            <a:r>
              <a:rPr lang="en-GB" sz="1600" dirty="0"/>
              <a:t> de </a:t>
            </a:r>
            <a:r>
              <a:rPr lang="en-GB" sz="1600" dirty="0" err="1"/>
              <a:t>decisões</a:t>
            </a:r>
            <a:r>
              <a:rPr lang="en-GB" sz="1600" dirty="0"/>
              <a:t> </a:t>
            </a:r>
            <a:r>
              <a:rPr lang="en-GB" sz="1600" dirty="0" err="1"/>
              <a:t>assistida</a:t>
            </a:r>
            <a:r>
              <a:rPr lang="en-GB" sz="1600" dirty="0"/>
              <a:t> </a:t>
            </a:r>
            <a:r>
              <a:rPr lang="en-GB" sz="1600" dirty="0" err="1"/>
              <a:t>permite</a:t>
            </a:r>
            <a:r>
              <a:rPr lang="en-GB" sz="1600" dirty="0"/>
              <a:t> que as pessoas com </a:t>
            </a:r>
            <a:r>
              <a:rPr lang="en-GB" sz="1600" dirty="0" err="1"/>
              <a:t>deficiência</a:t>
            </a:r>
            <a:r>
              <a:rPr lang="en-GB" sz="1600" dirty="0"/>
              <a:t> </a:t>
            </a:r>
            <a:r>
              <a:rPr lang="en-GB" sz="1600" dirty="0" err="1"/>
              <a:t>identifiquem</a:t>
            </a:r>
            <a:r>
              <a:rPr lang="en-GB" sz="1600" dirty="0"/>
              <a:t> pessoas de </a:t>
            </a:r>
            <a:r>
              <a:rPr lang="en-GB" sz="1600" dirty="0" err="1"/>
              <a:t>confiança</a:t>
            </a:r>
            <a:r>
              <a:rPr lang="en-GB" sz="1600" dirty="0"/>
              <a:t> para as </a:t>
            </a:r>
            <a:r>
              <a:rPr lang="en-GB" sz="1600" dirty="0" err="1"/>
              <a:t>apoiar</a:t>
            </a:r>
            <a:r>
              <a:rPr lang="en-GB" sz="1600" dirty="0"/>
              <a:t> na </a:t>
            </a:r>
            <a:r>
              <a:rPr lang="en-GB" sz="1600" dirty="0" err="1"/>
              <a:t>tomada</a:t>
            </a:r>
            <a:r>
              <a:rPr lang="en-GB" sz="1600" dirty="0"/>
              <a:t> de </a:t>
            </a:r>
            <a:r>
              <a:rPr lang="en-GB" sz="1600" dirty="0" err="1"/>
              <a:t>decisões</a:t>
            </a:r>
            <a:r>
              <a:rPr lang="en-GB" sz="1600" dirty="0"/>
              <a:t>.</a:t>
            </a:r>
            <a:endParaRPr sz="1600" dirty="0"/>
          </a:p>
          <a:p>
            <a:pPr marL="285750" lvl="0" indent="-285750" algn="just" rtl="0">
              <a:lnSpc>
                <a:spcPct val="100000"/>
              </a:lnSpc>
              <a:spcBef>
                <a:spcPts val="0"/>
              </a:spcBef>
              <a:spcAft>
                <a:spcPts val="0"/>
              </a:spcAft>
              <a:buSzPts val="1800"/>
              <a:buChar char="•"/>
            </a:pPr>
            <a:r>
              <a:rPr lang="en-GB" sz="1600" dirty="0"/>
              <a:t>Os </a:t>
            </a:r>
            <a:r>
              <a:rPr lang="en-GB" sz="1600" dirty="0" err="1"/>
              <a:t>apoiantes</a:t>
            </a:r>
            <a:r>
              <a:rPr lang="en-GB" sz="1600" dirty="0"/>
              <a:t> </a:t>
            </a:r>
            <a:r>
              <a:rPr lang="en-GB" sz="1600" dirty="0" err="1"/>
              <a:t>podem</a:t>
            </a:r>
            <a:r>
              <a:rPr lang="en-GB" sz="1600" dirty="0"/>
              <a:t>, por </a:t>
            </a:r>
            <a:r>
              <a:rPr lang="en-GB" sz="1600" dirty="0" err="1"/>
              <a:t>vezes</a:t>
            </a:r>
            <a:r>
              <a:rPr lang="en-GB" sz="1600" dirty="0"/>
              <a:t>, ser </a:t>
            </a:r>
            <a:r>
              <a:rPr lang="en-GB" sz="1600" dirty="0" err="1"/>
              <a:t>legalmente</a:t>
            </a:r>
            <a:r>
              <a:rPr lang="en-GB" sz="1600" dirty="0"/>
              <a:t> </a:t>
            </a:r>
            <a:r>
              <a:rPr lang="en-GB" sz="1600" dirty="0" err="1"/>
              <a:t>reconhecidos</a:t>
            </a:r>
            <a:r>
              <a:rPr lang="en-GB" sz="1600" dirty="0"/>
              <a:t> (por </a:t>
            </a:r>
            <a:r>
              <a:rPr lang="en-GB" sz="1600" dirty="0" err="1"/>
              <a:t>exemplo</a:t>
            </a:r>
            <a:r>
              <a:rPr lang="en-GB" sz="1600" dirty="0"/>
              <a:t>, </a:t>
            </a:r>
            <a:r>
              <a:rPr lang="en-GB" sz="1600" dirty="0" err="1"/>
              <a:t>acordos</a:t>
            </a:r>
            <a:r>
              <a:rPr lang="en-GB" sz="1600" dirty="0"/>
              <a:t> de </a:t>
            </a:r>
            <a:r>
              <a:rPr lang="en-GB" sz="1600" dirty="0" err="1"/>
              <a:t>representação</a:t>
            </a:r>
            <a:r>
              <a:rPr lang="en-GB" sz="1600" dirty="0"/>
              <a:t>, </a:t>
            </a:r>
            <a:r>
              <a:rPr lang="en-GB" sz="1600" dirty="0" err="1"/>
              <a:t>diretivas</a:t>
            </a:r>
            <a:r>
              <a:rPr lang="en-GB" sz="1600" dirty="0"/>
              <a:t> </a:t>
            </a:r>
            <a:r>
              <a:rPr lang="en-GB" sz="1600" dirty="0" err="1"/>
              <a:t>antecipadas</a:t>
            </a:r>
            <a:r>
              <a:rPr lang="en-GB" sz="1600" dirty="0"/>
              <a:t>, etc.).</a:t>
            </a:r>
            <a:endParaRPr sz="1600" dirty="0"/>
          </a:p>
          <a:p>
            <a:pPr marL="285750" lvl="0" indent="-285750" algn="just" rtl="0">
              <a:lnSpc>
                <a:spcPct val="100000"/>
              </a:lnSpc>
              <a:spcBef>
                <a:spcPts val="0"/>
              </a:spcBef>
              <a:spcAft>
                <a:spcPts val="0"/>
              </a:spcAft>
              <a:buSzPts val="1800"/>
              <a:buChar char="•"/>
            </a:pPr>
            <a:r>
              <a:rPr lang="en-GB" sz="1600" dirty="0"/>
              <a:t>Os </a:t>
            </a:r>
            <a:r>
              <a:rPr lang="en-GB" sz="1600" dirty="0" err="1"/>
              <a:t>apoiantes</a:t>
            </a:r>
            <a:r>
              <a:rPr lang="en-GB" sz="1600" dirty="0"/>
              <a:t> </a:t>
            </a:r>
            <a:r>
              <a:rPr lang="en-GB" sz="1600" dirty="0" err="1"/>
              <a:t>também</a:t>
            </a:r>
            <a:r>
              <a:rPr lang="en-GB" sz="1600" dirty="0"/>
              <a:t> </a:t>
            </a:r>
            <a:r>
              <a:rPr lang="en-GB" sz="1600" dirty="0" err="1"/>
              <a:t>podem</a:t>
            </a:r>
            <a:r>
              <a:rPr lang="en-GB" sz="1600" dirty="0"/>
              <a:t> ser </a:t>
            </a:r>
            <a:r>
              <a:rPr lang="en-GB" sz="1600" dirty="0" err="1"/>
              <a:t>designados</a:t>
            </a:r>
            <a:r>
              <a:rPr lang="en-GB" sz="1600" dirty="0"/>
              <a:t> </a:t>
            </a:r>
            <a:r>
              <a:rPr lang="en-GB" sz="1600" dirty="0" err="1"/>
              <a:t>informalmente</a:t>
            </a:r>
            <a:r>
              <a:rPr lang="en-GB" sz="1600" dirty="0"/>
              <a:t> pela pessoa.</a:t>
            </a:r>
            <a:endParaRPr sz="1600" dirty="0"/>
          </a:p>
          <a:p>
            <a:pPr marL="285750" lvl="0" indent="-285750" algn="just" rtl="0">
              <a:lnSpc>
                <a:spcPct val="100000"/>
              </a:lnSpc>
              <a:spcBef>
                <a:spcPts val="0"/>
              </a:spcBef>
              <a:spcAft>
                <a:spcPts val="0"/>
              </a:spcAft>
              <a:buSzPts val="1800"/>
              <a:buChar char="•"/>
            </a:pPr>
            <a:r>
              <a:rPr lang="en-GB" sz="1600" dirty="0"/>
              <a:t>Quando essas redes de </a:t>
            </a:r>
            <a:r>
              <a:rPr lang="en-GB" sz="1600" dirty="0" err="1"/>
              <a:t>apoio</a:t>
            </a:r>
            <a:r>
              <a:rPr lang="en-GB" sz="1600" dirty="0"/>
              <a:t> </a:t>
            </a:r>
            <a:r>
              <a:rPr lang="en-GB" sz="1600" dirty="0" err="1"/>
              <a:t>não</a:t>
            </a:r>
            <a:r>
              <a:rPr lang="en-GB" sz="1600" dirty="0"/>
              <a:t> </a:t>
            </a:r>
            <a:r>
              <a:rPr lang="en-GB" sz="1600" dirty="0" err="1"/>
              <a:t>existem</a:t>
            </a:r>
            <a:r>
              <a:rPr lang="en-GB" sz="1600" dirty="0"/>
              <a:t>, as pessoas </a:t>
            </a:r>
            <a:r>
              <a:rPr lang="en-GB" sz="1600" dirty="0" err="1"/>
              <a:t>podem</a:t>
            </a:r>
            <a:r>
              <a:rPr lang="en-GB" sz="1600" dirty="0"/>
              <a:t> ser </a:t>
            </a:r>
            <a:r>
              <a:rPr lang="en-GB" sz="1600" dirty="0" err="1"/>
              <a:t>ajudadas</a:t>
            </a:r>
            <a:r>
              <a:rPr lang="en-GB" sz="1600" dirty="0"/>
              <a:t> a </a:t>
            </a:r>
            <a:r>
              <a:rPr lang="en-GB" sz="1600" dirty="0" err="1"/>
              <a:t>criar</a:t>
            </a:r>
            <a:r>
              <a:rPr lang="en-GB" sz="1600" dirty="0"/>
              <a:t> uma.</a:t>
            </a:r>
            <a:endParaRPr sz="1600" dirty="0"/>
          </a:p>
          <a:p>
            <a:pPr marL="285750" lvl="0" indent="-285750" algn="just" rtl="0">
              <a:lnSpc>
                <a:spcPct val="100000"/>
              </a:lnSpc>
              <a:spcBef>
                <a:spcPts val="0"/>
              </a:spcBef>
              <a:spcAft>
                <a:spcPts val="0"/>
              </a:spcAft>
              <a:buSzPts val="1800"/>
              <a:buChar char="•"/>
            </a:pPr>
            <a:r>
              <a:rPr lang="en-GB" sz="1600" dirty="0"/>
              <a:t>Os </a:t>
            </a:r>
            <a:r>
              <a:rPr lang="en-GB" sz="1600" dirty="0" err="1"/>
              <a:t>apoiadores</a:t>
            </a:r>
            <a:r>
              <a:rPr lang="en-GB" sz="1600" dirty="0"/>
              <a:t> </a:t>
            </a:r>
            <a:r>
              <a:rPr lang="en-GB" sz="1600" dirty="0" err="1"/>
              <a:t>podem</a:t>
            </a:r>
            <a:r>
              <a:rPr lang="en-GB" sz="1600" dirty="0"/>
              <a:t>:</a:t>
            </a:r>
            <a:endParaRPr sz="1600" dirty="0"/>
          </a:p>
          <a:p>
            <a:pPr marL="815975" lvl="3" indent="-285750" algn="just" rtl="0">
              <a:lnSpc>
                <a:spcPct val="100000"/>
              </a:lnSpc>
              <a:spcBef>
                <a:spcPts val="0"/>
              </a:spcBef>
              <a:spcAft>
                <a:spcPts val="0"/>
              </a:spcAft>
              <a:buSzPts val="1800"/>
              <a:buChar char="•"/>
            </a:pPr>
            <a:r>
              <a:rPr lang="en-GB" sz="1600" dirty="0" err="1"/>
              <a:t>oferecer</a:t>
            </a:r>
            <a:r>
              <a:rPr lang="en-GB" sz="1600" dirty="0"/>
              <a:t> </a:t>
            </a:r>
            <a:r>
              <a:rPr lang="en-GB" sz="1600" dirty="0" err="1"/>
              <a:t>apoio</a:t>
            </a:r>
            <a:r>
              <a:rPr lang="en-GB" sz="1600" dirty="0"/>
              <a:t> </a:t>
            </a:r>
            <a:r>
              <a:rPr lang="en-GB" sz="1600" dirty="0" err="1"/>
              <a:t>emocional</a:t>
            </a:r>
            <a:r>
              <a:rPr lang="en-GB" sz="1600" dirty="0"/>
              <a:t> ou </a:t>
            </a:r>
            <a:r>
              <a:rPr lang="en-GB" sz="1600" dirty="0" err="1"/>
              <a:t>prático</a:t>
            </a:r>
            <a:r>
              <a:rPr lang="en-GB" sz="1600" dirty="0"/>
              <a:t>;</a:t>
            </a:r>
            <a:endParaRPr sz="1600" dirty="0"/>
          </a:p>
          <a:p>
            <a:pPr marL="815975" lvl="3" indent="-285750" algn="just" rtl="0">
              <a:lnSpc>
                <a:spcPct val="100000"/>
              </a:lnSpc>
              <a:spcBef>
                <a:spcPts val="0"/>
              </a:spcBef>
              <a:spcAft>
                <a:spcPts val="0"/>
              </a:spcAft>
              <a:buSzPts val="1800"/>
              <a:buChar char="•"/>
            </a:pPr>
            <a:r>
              <a:rPr lang="en-GB" sz="1600" dirty="0" err="1"/>
              <a:t>ajudar</a:t>
            </a:r>
            <a:r>
              <a:rPr lang="en-GB" sz="1600" dirty="0"/>
              <a:t> na </a:t>
            </a:r>
            <a:r>
              <a:rPr lang="en-GB" sz="1600" dirty="0" err="1"/>
              <a:t>comunicação</a:t>
            </a:r>
            <a:r>
              <a:rPr lang="en-GB" sz="1600" dirty="0"/>
              <a:t> e </a:t>
            </a:r>
            <a:r>
              <a:rPr lang="en-GB" sz="1600" dirty="0" err="1"/>
              <a:t>acomodação</a:t>
            </a:r>
            <a:r>
              <a:rPr lang="en-GB" sz="1600" dirty="0"/>
              <a:t>;</a:t>
            </a:r>
            <a:endParaRPr sz="1600" dirty="0"/>
          </a:p>
          <a:p>
            <a:pPr marL="815975" lvl="3" indent="-285750" algn="just" rtl="0">
              <a:lnSpc>
                <a:spcPct val="100000"/>
              </a:lnSpc>
              <a:spcBef>
                <a:spcPts val="0"/>
              </a:spcBef>
              <a:spcAft>
                <a:spcPts val="0"/>
              </a:spcAft>
              <a:buSzPts val="1800"/>
              <a:buChar char="•"/>
            </a:pPr>
            <a:r>
              <a:rPr lang="en-GB" sz="1600" dirty="0" err="1"/>
              <a:t>discutir</a:t>
            </a:r>
            <a:r>
              <a:rPr lang="en-GB" sz="1600" dirty="0"/>
              <a:t> </a:t>
            </a:r>
            <a:r>
              <a:rPr lang="en-GB" sz="1600" dirty="0" err="1"/>
              <a:t>questões</a:t>
            </a:r>
            <a:r>
              <a:rPr lang="en-GB" sz="1600" dirty="0"/>
              <a:t> com a pessoa em </a:t>
            </a:r>
            <a:r>
              <a:rPr lang="en-GB" sz="1600" dirty="0" err="1"/>
              <a:t>questão</a:t>
            </a:r>
            <a:r>
              <a:rPr lang="en-GB" sz="1600" dirty="0"/>
              <a:t>;</a:t>
            </a:r>
            <a:endParaRPr sz="1600" dirty="0"/>
          </a:p>
          <a:p>
            <a:pPr marL="815975" lvl="3" indent="-285750" algn="just" rtl="0">
              <a:lnSpc>
                <a:spcPct val="100000"/>
              </a:lnSpc>
              <a:spcBef>
                <a:spcPts val="0"/>
              </a:spcBef>
              <a:spcAft>
                <a:spcPts val="0"/>
              </a:spcAft>
              <a:buSzPts val="1800"/>
              <a:buChar char="•"/>
            </a:pPr>
            <a:r>
              <a:rPr lang="en-GB" sz="1600" dirty="0" err="1"/>
              <a:t>dedicar</a:t>
            </a:r>
            <a:r>
              <a:rPr lang="en-GB" sz="1600" dirty="0"/>
              <a:t> tempo para </a:t>
            </a:r>
            <a:r>
              <a:rPr lang="en-GB" sz="1600" dirty="0" err="1"/>
              <a:t>entender</a:t>
            </a:r>
            <a:r>
              <a:rPr lang="en-GB" sz="1600" dirty="0"/>
              <a:t> a </a:t>
            </a:r>
            <a:r>
              <a:rPr lang="en-GB" sz="1600" dirty="0" err="1"/>
              <a:t>vontade</a:t>
            </a:r>
            <a:r>
              <a:rPr lang="en-GB" sz="1600" dirty="0"/>
              <a:t> e a </a:t>
            </a:r>
            <a:r>
              <a:rPr lang="en-GB" sz="1600" dirty="0" err="1"/>
              <a:t>preferência</a:t>
            </a:r>
            <a:r>
              <a:rPr lang="en-GB" sz="1600" dirty="0"/>
              <a:t> da pessoa;</a:t>
            </a:r>
            <a:endParaRPr sz="1600" dirty="0"/>
          </a:p>
          <a:p>
            <a:pPr marL="815975" lvl="3" indent="-285750" algn="just" rtl="0">
              <a:lnSpc>
                <a:spcPct val="100000"/>
              </a:lnSpc>
              <a:spcBef>
                <a:spcPts val="0"/>
              </a:spcBef>
              <a:spcAft>
                <a:spcPts val="0"/>
              </a:spcAft>
              <a:buSzPts val="1800"/>
              <a:buChar char="•"/>
            </a:pPr>
            <a:r>
              <a:rPr lang="en-GB" sz="1600" dirty="0" err="1"/>
              <a:t>ajudar</a:t>
            </a:r>
            <a:r>
              <a:rPr lang="en-GB" sz="1600" dirty="0"/>
              <a:t> a pessoa a </a:t>
            </a:r>
            <a:r>
              <a:rPr lang="en-GB" sz="1600" dirty="0" err="1"/>
              <a:t>identificar</a:t>
            </a:r>
            <a:r>
              <a:rPr lang="en-GB" sz="1600" dirty="0"/>
              <a:t> as </a:t>
            </a:r>
            <a:r>
              <a:rPr lang="en-GB" sz="1600" dirty="0" err="1"/>
              <a:t>vantagens</a:t>
            </a:r>
            <a:r>
              <a:rPr lang="en-GB" sz="1600" dirty="0"/>
              <a:t> e </a:t>
            </a:r>
            <a:r>
              <a:rPr lang="en-GB" sz="1600" dirty="0" err="1"/>
              <a:t>desvantagens</a:t>
            </a:r>
            <a:r>
              <a:rPr lang="en-GB" sz="1600" dirty="0"/>
              <a:t> de uma </a:t>
            </a:r>
            <a:r>
              <a:rPr lang="en-GB" sz="1600" dirty="0" err="1"/>
              <a:t>decisão</a:t>
            </a:r>
            <a:r>
              <a:rPr lang="en-GB" sz="1600" dirty="0"/>
              <a:t>;</a:t>
            </a:r>
            <a:endParaRPr sz="1600" dirty="0"/>
          </a:p>
          <a:p>
            <a:pPr marL="815975" lvl="3" indent="-285750" algn="just" rtl="0">
              <a:lnSpc>
                <a:spcPct val="100000"/>
              </a:lnSpc>
              <a:spcBef>
                <a:spcPts val="0"/>
              </a:spcBef>
              <a:spcAft>
                <a:spcPts val="0"/>
              </a:spcAft>
              <a:buSzPts val="1800"/>
              <a:buChar char="•"/>
            </a:pPr>
            <a:r>
              <a:rPr lang="en-GB" sz="1600" dirty="0" err="1"/>
              <a:t>ajudar</a:t>
            </a:r>
            <a:r>
              <a:rPr lang="en-GB" sz="1600" dirty="0"/>
              <a:t> a pessoa a </a:t>
            </a:r>
            <a:r>
              <a:rPr lang="en-GB" sz="1600" dirty="0" err="1"/>
              <a:t>ponderar</a:t>
            </a:r>
            <a:r>
              <a:rPr lang="en-GB" sz="1600" dirty="0"/>
              <a:t> diferentes </a:t>
            </a:r>
            <a:r>
              <a:rPr lang="en-GB" sz="1600" dirty="0" err="1"/>
              <a:t>opções</a:t>
            </a:r>
            <a:r>
              <a:rPr lang="en-GB" sz="1600" dirty="0"/>
              <a:t> ou </a:t>
            </a:r>
            <a:r>
              <a:rPr lang="en-GB" sz="1600" dirty="0" err="1"/>
              <a:t>identificar</a:t>
            </a:r>
            <a:r>
              <a:rPr lang="en-GB" sz="1600" dirty="0"/>
              <a:t> </a:t>
            </a:r>
            <a:r>
              <a:rPr lang="en-GB" sz="1600" dirty="0" err="1"/>
              <a:t>alternativas</a:t>
            </a:r>
            <a:r>
              <a:rPr lang="en-GB" sz="1600" dirty="0"/>
              <a:t>;</a:t>
            </a:r>
            <a:endParaRPr sz="1600" dirty="0"/>
          </a:p>
          <a:p>
            <a:pPr marL="815975" lvl="3" indent="-285750" algn="just" rtl="0">
              <a:lnSpc>
                <a:spcPct val="100000"/>
              </a:lnSpc>
              <a:spcBef>
                <a:spcPts val="0"/>
              </a:spcBef>
              <a:spcAft>
                <a:spcPts val="0"/>
              </a:spcAft>
              <a:buSzPts val="1800"/>
              <a:buChar char="•"/>
            </a:pPr>
            <a:r>
              <a:rPr lang="en-GB" sz="1600" dirty="0" err="1"/>
              <a:t>ajudar</a:t>
            </a:r>
            <a:r>
              <a:rPr lang="en-GB" sz="1600" dirty="0"/>
              <a:t> a pessoa a </a:t>
            </a:r>
            <a:r>
              <a:rPr lang="en-GB" sz="1600" dirty="0" err="1"/>
              <a:t>comunicar</a:t>
            </a:r>
            <a:r>
              <a:rPr lang="en-GB" sz="1600" dirty="0"/>
              <a:t> suas </a:t>
            </a:r>
            <a:r>
              <a:rPr lang="en-GB" sz="1600" dirty="0" err="1"/>
              <a:t>decisões</a:t>
            </a:r>
            <a:r>
              <a:rPr lang="en-GB" sz="1600" dirty="0"/>
              <a:t> a </a:t>
            </a:r>
            <a:r>
              <a:rPr lang="en-GB" sz="1600" dirty="0" err="1"/>
              <a:t>outras</a:t>
            </a:r>
            <a:r>
              <a:rPr lang="en-GB" sz="1600" dirty="0"/>
              <a:t> pessoas. </a:t>
            </a:r>
            <a:endParaRPr sz="1600" dirty="0"/>
          </a:p>
          <a:p>
            <a:pPr marL="285750" lvl="0" indent="-285750" algn="just" rtl="0">
              <a:lnSpc>
                <a:spcPct val="100000"/>
              </a:lnSpc>
              <a:spcBef>
                <a:spcPts val="0"/>
              </a:spcBef>
              <a:spcAft>
                <a:spcPts val="0"/>
              </a:spcAft>
              <a:buSzPts val="1800"/>
              <a:buChar char="•"/>
            </a:pPr>
            <a:r>
              <a:rPr lang="en-GB" sz="1600" dirty="0"/>
              <a:t>A </a:t>
            </a:r>
            <a:r>
              <a:rPr lang="en-GB" sz="1600" dirty="0" err="1"/>
              <a:t>tomada</a:t>
            </a:r>
            <a:r>
              <a:rPr lang="en-GB" sz="1600" dirty="0"/>
              <a:t> de </a:t>
            </a:r>
            <a:r>
              <a:rPr lang="en-GB" sz="1600" dirty="0" err="1"/>
              <a:t>decisão</a:t>
            </a:r>
            <a:r>
              <a:rPr lang="en-GB" sz="1600" dirty="0"/>
              <a:t> </a:t>
            </a:r>
            <a:r>
              <a:rPr lang="en-GB" sz="1600" dirty="0" err="1"/>
              <a:t>apoiada</a:t>
            </a:r>
            <a:r>
              <a:rPr lang="en-GB" sz="1600" dirty="0"/>
              <a:t> </a:t>
            </a:r>
            <a:r>
              <a:rPr lang="en-GB" sz="1600" dirty="0" err="1"/>
              <a:t>permite</a:t>
            </a:r>
            <a:r>
              <a:rPr lang="en-GB" sz="1600" dirty="0"/>
              <a:t> que as pessoas </a:t>
            </a:r>
            <a:r>
              <a:rPr lang="en-GB" sz="1600" dirty="0" err="1"/>
              <a:t>escolham</a:t>
            </a:r>
            <a:r>
              <a:rPr lang="en-GB" sz="1600" dirty="0"/>
              <a:t> </a:t>
            </a:r>
            <a:r>
              <a:rPr lang="en-GB" sz="1600" dirty="0" err="1"/>
              <a:t>alguém</a:t>
            </a:r>
            <a:r>
              <a:rPr lang="en-GB" sz="1600" dirty="0"/>
              <a:t> para </a:t>
            </a:r>
            <a:r>
              <a:rPr lang="en-GB" sz="1600" dirty="0" err="1"/>
              <a:t>comunicar</a:t>
            </a:r>
            <a:r>
              <a:rPr lang="en-GB" sz="1600" dirty="0"/>
              <a:t> seus </a:t>
            </a:r>
            <a:r>
              <a:rPr lang="en-GB" sz="1600" dirty="0" err="1"/>
              <a:t>desejos</a:t>
            </a:r>
            <a:r>
              <a:rPr lang="en-GB" sz="1600" dirty="0"/>
              <a:t> </a:t>
            </a:r>
            <a:r>
              <a:rPr lang="en-GB" sz="1600" dirty="0" err="1"/>
              <a:t>quando</a:t>
            </a:r>
            <a:r>
              <a:rPr lang="en-GB" sz="1600" dirty="0"/>
              <a:t> </a:t>
            </a:r>
            <a:r>
              <a:rPr lang="en-GB" sz="1600" dirty="0" err="1"/>
              <a:t>não</a:t>
            </a:r>
            <a:r>
              <a:rPr lang="en-GB" sz="1600" dirty="0"/>
              <a:t> </a:t>
            </a:r>
            <a:r>
              <a:rPr lang="en-GB" sz="1600" dirty="0" err="1"/>
              <a:t>podem</a:t>
            </a:r>
            <a:r>
              <a:rPr lang="en-GB" sz="1600" dirty="0"/>
              <a:t> </a:t>
            </a:r>
            <a:r>
              <a:rPr lang="en-GB" sz="1600" dirty="0" err="1"/>
              <a:t>fazê</a:t>
            </a:r>
            <a:r>
              <a:rPr lang="en-GB" sz="1600" dirty="0"/>
              <a:t>-lo.</a:t>
            </a:r>
            <a:endParaRPr sz="1600" dirty="0"/>
          </a:p>
          <a:p>
            <a:pPr marL="285750" lvl="0" indent="-285750" algn="just" rtl="0">
              <a:lnSpc>
                <a:spcPct val="100000"/>
              </a:lnSpc>
              <a:spcBef>
                <a:spcPts val="0"/>
              </a:spcBef>
              <a:spcAft>
                <a:spcPts val="0"/>
              </a:spcAft>
              <a:buSzPts val="1800"/>
              <a:buChar char="•"/>
            </a:pPr>
            <a:r>
              <a:rPr lang="en-GB" sz="1600" dirty="0"/>
              <a:t>Os </a:t>
            </a:r>
            <a:r>
              <a:rPr lang="en-GB" sz="1600" dirty="0" err="1"/>
              <a:t>apoiadores</a:t>
            </a:r>
            <a:r>
              <a:rPr lang="en-GB" sz="1600" dirty="0"/>
              <a:t> </a:t>
            </a:r>
            <a:r>
              <a:rPr lang="en-GB" sz="1600" dirty="0" err="1"/>
              <a:t>não</a:t>
            </a:r>
            <a:r>
              <a:rPr lang="en-GB" sz="1600" dirty="0"/>
              <a:t> </a:t>
            </a:r>
            <a:r>
              <a:rPr lang="en-GB" sz="1600" dirty="0" err="1"/>
              <a:t>devem</a:t>
            </a:r>
            <a:r>
              <a:rPr lang="en-GB" sz="1600" dirty="0"/>
              <a:t> </a:t>
            </a:r>
            <a:r>
              <a:rPr lang="en-GB" sz="1600" dirty="0" err="1"/>
              <a:t>tomar</a:t>
            </a:r>
            <a:r>
              <a:rPr lang="en-GB" sz="1600" dirty="0"/>
              <a:t> </a:t>
            </a:r>
            <a:r>
              <a:rPr lang="en-GB" sz="1600" dirty="0" err="1"/>
              <a:t>decisões</a:t>
            </a:r>
            <a:r>
              <a:rPr lang="en-GB" sz="1600" dirty="0"/>
              <a:t> em </a:t>
            </a:r>
            <a:r>
              <a:rPr lang="en-GB" sz="1600" dirty="0" err="1"/>
              <a:t>nome</a:t>
            </a:r>
            <a:r>
              <a:rPr lang="en-GB" sz="1600" dirty="0"/>
              <a:t> da pessoa ou </a:t>
            </a:r>
            <a:r>
              <a:rPr lang="en-GB" sz="1600" dirty="0" err="1"/>
              <a:t>exercer</a:t>
            </a:r>
            <a:r>
              <a:rPr lang="en-GB" sz="1600" dirty="0"/>
              <a:t> </a:t>
            </a:r>
            <a:r>
              <a:rPr lang="en-GB" sz="1600" dirty="0" err="1"/>
              <a:t>influência</a:t>
            </a:r>
            <a:r>
              <a:rPr lang="en-GB" sz="1600" dirty="0"/>
              <a:t> </a:t>
            </a:r>
            <a:r>
              <a:rPr lang="en-GB" sz="1600" dirty="0" err="1"/>
              <a:t>indevida</a:t>
            </a:r>
            <a:r>
              <a:rPr lang="en-GB" sz="1600" dirty="0"/>
              <a:t> sobre </a:t>
            </a:r>
            <a:r>
              <a:rPr lang="en-GB" sz="1600" dirty="0" err="1"/>
              <a:t>ela</a:t>
            </a:r>
            <a:r>
              <a:rPr lang="en-GB" sz="1600" dirty="0"/>
              <a:t>.</a:t>
            </a:r>
            <a:endParaRPr sz="1600" dirty="0"/>
          </a:p>
        </p:txBody>
      </p:sp>
      <p:sp>
        <p:nvSpPr>
          <p:cNvPr id="1113" name="Google Shape;1113;p133"/>
          <p:cNvSpPr txBox="1">
            <a:spLocks noGrp="1"/>
          </p:cNvSpPr>
          <p:nvPr>
            <p:ph type="body" idx="2"/>
          </p:nvPr>
        </p:nvSpPr>
        <p:spPr>
          <a:xfrm>
            <a:off x="508800" y="1573218"/>
            <a:ext cx="11174400" cy="360000"/>
          </a:xfrm>
          <a:prstGeom prst="rect">
            <a:avLst/>
          </a:prstGeom>
          <a:noFill/>
          <a:ln>
            <a:noFill/>
          </a:ln>
        </p:spPr>
        <p:txBody>
          <a:bodyPr spcFirstLastPara="1" wrap="square" lIns="0" tIns="0" rIns="0" bIns="0" anchor="b" anchorCtr="0">
            <a:noAutofit/>
          </a:bodyPr>
          <a:lstStyle/>
          <a:p>
            <a:pPr marL="285750" lvl="0" indent="-285750" algn="l" rtl="0">
              <a:lnSpc>
                <a:spcPct val="150000"/>
              </a:lnSpc>
              <a:spcBef>
                <a:spcPts val="0"/>
              </a:spcBef>
              <a:spcAft>
                <a:spcPts val="0"/>
              </a:spcAft>
              <a:buSzPts val="2200"/>
              <a:buNone/>
            </a:pPr>
            <a:r>
              <a:rPr lang="en-GB" dirty="0" err="1"/>
              <a:t>Elemento</a:t>
            </a:r>
            <a:r>
              <a:rPr lang="en-GB" dirty="0"/>
              <a:t> 3: </a:t>
            </a:r>
            <a:r>
              <a:rPr lang="en-GB" dirty="0" err="1"/>
              <a:t>Apoio</a:t>
            </a:r>
            <a:r>
              <a:rPr lang="en-GB" dirty="0"/>
              <a:t> à </a:t>
            </a:r>
            <a:r>
              <a:rPr lang="en-GB" dirty="0" err="1"/>
              <a:t>tomada</a:t>
            </a:r>
            <a:r>
              <a:rPr lang="en-GB" dirty="0"/>
              <a:t> de </a:t>
            </a:r>
            <a:r>
              <a:rPr lang="en-GB" dirty="0" err="1"/>
              <a:t>decisões</a:t>
            </a:r>
            <a:r>
              <a:rPr lang="en-GB" dirty="0"/>
              <a:t> (b)</a:t>
            </a:r>
            <a:endParaRPr dirty="0"/>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Shape 1118"/>
        <p:cNvGrpSpPr/>
        <p:nvPr/>
      </p:nvGrpSpPr>
      <p:grpSpPr>
        <a:xfrm>
          <a:off x="0" y="0"/>
          <a:ext cx="0" cy="0"/>
          <a:chOff x="0" y="0"/>
          <a:chExt cx="0" cy="0"/>
        </a:xfrm>
      </p:grpSpPr>
      <p:sp>
        <p:nvSpPr>
          <p:cNvPr id="1119" name="Google Shape;1119;p134"/>
          <p:cNvSpPr txBox="1">
            <a:spLocks noGrp="1"/>
          </p:cNvSpPr>
          <p:nvPr>
            <p:ph type="title"/>
          </p:nvPr>
        </p:nvSpPr>
        <p:spPr>
          <a:xfrm>
            <a:off x="389639" y="506412"/>
            <a:ext cx="11291968" cy="432000"/>
          </a:xfrm>
          <a:prstGeom prst="rect">
            <a:avLst/>
          </a:prstGeom>
          <a:noFill/>
          <a:ln>
            <a:noFill/>
          </a:ln>
        </p:spPr>
        <p:txBody>
          <a:bodyPr spcFirstLastPara="1" wrap="square" lIns="91425" tIns="45700" rIns="91425" bIns="45700" anchor="t" anchorCtr="0">
            <a:noAutofit/>
          </a:bodyPr>
          <a:lstStyle/>
          <a:p>
            <a:pPr marL="0" lvl="0" indent="0" algn="ctr" rtl="0">
              <a:lnSpc>
                <a:spcPct val="110000"/>
              </a:lnSpc>
              <a:spcBef>
                <a:spcPts val="0"/>
              </a:spcBef>
              <a:spcAft>
                <a:spcPts val="0"/>
              </a:spcAft>
              <a:buClr>
                <a:schemeClr val="accent1"/>
              </a:buClr>
              <a:buSzPts val="3000"/>
              <a:buFont typeface="Century Gothic"/>
              <a:buNone/>
            </a:pPr>
            <a:r>
              <a:rPr lang="en-GB" dirty="0" err="1"/>
              <a:t>Apresentação</a:t>
            </a:r>
            <a:r>
              <a:rPr lang="en-GB" dirty="0"/>
              <a:t>: </a:t>
            </a:r>
            <a:r>
              <a:rPr lang="en-GB" dirty="0" err="1"/>
              <a:t>Artigo</a:t>
            </a:r>
            <a:r>
              <a:rPr lang="en-GB" dirty="0"/>
              <a:t> 12 da CDPD – </a:t>
            </a:r>
            <a:r>
              <a:rPr lang="en-GB" dirty="0" err="1"/>
              <a:t>Reconhecimento</a:t>
            </a:r>
            <a:r>
              <a:rPr lang="en-GB" dirty="0"/>
              <a:t> </a:t>
            </a:r>
            <a:r>
              <a:rPr lang="en-GB" dirty="0" err="1"/>
              <a:t>igual</a:t>
            </a:r>
            <a:r>
              <a:rPr lang="en-GB" dirty="0"/>
              <a:t> </a:t>
            </a:r>
            <a:r>
              <a:rPr lang="en-GB" dirty="0" err="1"/>
              <a:t>perante</a:t>
            </a:r>
            <a:r>
              <a:rPr lang="en-GB" dirty="0"/>
              <a:t> a lei</a:t>
            </a:r>
            <a:endParaRPr dirty="0"/>
          </a:p>
        </p:txBody>
      </p:sp>
      <p:sp>
        <p:nvSpPr>
          <p:cNvPr id="1120" name="Google Shape;1120;p134"/>
          <p:cNvSpPr txBox="1">
            <a:spLocks noGrp="1"/>
          </p:cNvSpPr>
          <p:nvPr>
            <p:ph type="body" idx="1"/>
          </p:nvPr>
        </p:nvSpPr>
        <p:spPr>
          <a:xfrm>
            <a:off x="898153" y="2393961"/>
            <a:ext cx="10392508" cy="3690316"/>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600"/>
              </a:spcBef>
              <a:spcAft>
                <a:spcPts val="0"/>
              </a:spcAft>
              <a:buSzPts val="2200"/>
              <a:buNone/>
            </a:pPr>
            <a:r>
              <a:rPr lang="en-GB" sz="2000" b="1" dirty="0" err="1"/>
              <a:t>Necessidades</a:t>
            </a:r>
            <a:r>
              <a:rPr lang="en-GB" sz="2000" b="1" dirty="0"/>
              <a:t> </a:t>
            </a:r>
            <a:r>
              <a:rPr lang="en-GB" sz="2000" b="1" dirty="0" err="1"/>
              <a:t>variáveis</a:t>
            </a:r>
            <a:r>
              <a:rPr lang="en-GB" sz="2000" b="1" dirty="0"/>
              <a:t> de </a:t>
            </a:r>
            <a:r>
              <a:rPr lang="en-GB" sz="2000" b="1" dirty="0" err="1"/>
              <a:t>apoio</a:t>
            </a:r>
            <a:endParaRPr sz="2000" dirty="0"/>
          </a:p>
          <a:p>
            <a:pPr marL="285750" lvl="0" indent="-285750" algn="just" rtl="0">
              <a:lnSpc>
                <a:spcPct val="100000"/>
              </a:lnSpc>
              <a:spcBef>
                <a:spcPts val="600"/>
              </a:spcBef>
              <a:spcAft>
                <a:spcPts val="0"/>
              </a:spcAft>
              <a:buSzPts val="2200"/>
              <a:buChar char="•"/>
            </a:pPr>
            <a:r>
              <a:rPr lang="en-GB" sz="2000" dirty="0"/>
              <a:t>O </a:t>
            </a:r>
            <a:r>
              <a:rPr lang="en-GB" sz="2000" dirty="0" err="1"/>
              <a:t>apoio</a:t>
            </a:r>
            <a:r>
              <a:rPr lang="en-GB" sz="2000" dirty="0"/>
              <a:t> </a:t>
            </a:r>
            <a:r>
              <a:rPr lang="en-GB" sz="2000" dirty="0" err="1"/>
              <a:t>deve</a:t>
            </a:r>
            <a:r>
              <a:rPr lang="en-GB" sz="2000" dirty="0"/>
              <a:t> ser </a:t>
            </a:r>
            <a:r>
              <a:rPr lang="en-GB" sz="2000" dirty="0" err="1"/>
              <a:t>adaptado</a:t>
            </a:r>
            <a:r>
              <a:rPr lang="en-GB" sz="2000" dirty="0"/>
              <a:t> à pessoa. </a:t>
            </a:r>
            <a:endParaRPr sz="2000" dirty="0"/>
          </a:p>
          <a:p>
            <a:pPr marL="285750" lvl="0" indent="-285750" algn="just" rtl="0">
              <a:lnSpc>
                <a:spcPct val="100000"/>
              </a:lnSpc>
              <a:spcBef>
                <a:spcPts val="600"/>
              </a:spcBef>
              <a:spcAft>
                <a:spcPts val="0"/>
              </a:spcAft>
              <a:buSzPts val="2200"/>
              <a:buChar char="•"/>
            </a:pPr>
            <a:r>
              <a:rPr lang="en-GB" sz="2000" dirty="0"/>
              <a:t>Como a </a:t>
            </a:r>
            <a:r>
              <a:rPr lang="en-GB" sz="2000" dirty="0" err="1"/>
              <a:t>capacidade</a:t>
            </a:r>
            <a:r>
              <a:rPr lang="en-GB" sz="2000" dirty="0"/>
              <a:t> de </a:t>
            </a:r>
            <a:r>
              <a:rPr lang="en-GB" sz="2000" dirty="0" err="1"/>
              <a:t>tomar</a:t>
            </a:r>
            <a:r>
              <a:rPr lang="en-GB" sz="2000" dirty="0"/>
              <a:t> </a:t>
            </a:r>
            <a:r>
              <a:rPr lang="en-GB" sz="2000" dirty="0" err="1"/>
              <a:t>decisões</a:t>
            </a:r>
            <a:r>
              <a:rPr lang="en-GB" sz="2000" dirty="0"/>
              <a:t> </a:t>
            </a:r>
            <a:r>
              <a:rPr lang="en-GB" sz="2000" dirty="0" err="1"/>
              <a:t>pode</a:t>
            </a:r>
            <a:r>
              <a:rPr lang="en-GB" sz="2000" dirty="0"/>
              <a:t> </a:t>
            </a:r>
            <a:r>
              <a:rPr lang="en-GB" sz="2000" dirty="0" err="1"/>
              <a:t>variar</a:t>
            </a:r>
            <a:r>
              <a:rPr lang="en-GB" sz="2000" dirty="0"/>
              <a:t> em diferentes </a:t>
            </a:r>
            <a:r>
              <a:rPr lang="en-GB" sz="2000" dirty="0" err="1"/>
              <a:t>momentos</a:t>
            </a:r>
            <a:r>
              <a:rPr lang="en-GB" sz="2000" dirty="0"/>
              <a:t> da vida, uma pessoa </a:t>
            </a:r>
            <a:r>
              <a:rPr lang="en-GB" sz="2000" dirty="0" err="1"/>
              <a:t>pode</a:t>
            </a:r>
            <a:r>
              <a:rPr lang="en-GB" sz="2000" dirty="0"/>
              <a:t> </a:t>
            </a:r>
            <a:r>
              <a:rPr lang="en-GB" sz="2000" dirty="0" err="1"/>
              <a:t>precisar</a:t>
            </a:r>
            <a:r>
              <a:rPr lang="en-GB" sz="2000" dirty="0"/>
              <a:t> de diferentes </a:t>
            </a:r>
            <a:r>
              <a:rPr lang="en-GB" sz="2000" dirty="0" err="1"/>
              <a:t>níveis</a:t>
            </a:r>
            <a:r>
              <a:rPr lang="en-GB" sz="2000" dirty="0"/>
              <a:t> de </a:t>
            </a:r>
            <a:r>
              <a:rPr lang="en-GB" sz="2000" dirty="0" err="1"/>
              <a:t>apoio</a:t>
            </a:r>
            <a:r>
              <a:rPr lang="en-GB" sz="2000" dirty="0"/>
              <a:t> em diferentes </a:t>
            </a:r>
            <a:r>
              <a:rPr lang="en-GB" sz="2000" dirty="0" err="1"/>
              <a:t>momentos</a:t>
            </a:r>
            <a:r>
              <a:rPr lang="en-GB" sz="2000" dirty="0"/>
              <a:t>. </a:t>
            </a:r>
            <a:endParaRPr sz="2000" dirty="0"/>
          </a:p>
          <a:p>
            <a:pPr marL="285750" lvl="0" indent="-285750" algn="just" rtl="0">
              <a:lnSpc>
                <a:spcPct val="100000"/>
              </a:lnSpc>
              <a:spcBef>
                <a:spcPts val="600"/>
              </a:spcBef>
              <a:spcAft>
                <a:spcPts val="0"/>
              </a:spcAft>
              <a:buSzPts val="2200"/>
              <a:buChar char="•"/>
            </a:pPr>
            <a:r>
              <a:rPr lang="en-GB" sz="2000" dirty="0"/>
              <a:t>Pessoas com </a:t>
            </a:r>
            <a:r>
              <a:rPr lang="en-GB" sz="2000" dirty="0" err="1"/>
              <a:t>demência</a:t>
            </a:r>
            <a:r>
              <a:rPr lang="en-GB" sz="2000" dirty="0"/>
              <a:t> </a:t>
            </a:r>
            <a:r>
              <a:rPr lang="en-GB" sz="2000" dirty="0" err="1"/>
              <a:t>podem</a:t>
            </a:r>
            <a:r>
              <a:rPr lang="en-GB" sz="2000" dirty="0"/>
              <a:t> </a:t>
            </a:r>
            <a:r>
              <a:rPr lang="en-GB" sz="2000" dirty="0" err="1"/>
              <a:t>inicialmente</a:t>
            </a:r>
            <a:r>
              <a:rPr lang="en-GB" sz="2000" dirty="0"/>
              <a:t> </a:t>
            </a:r>
            <a:r>
              <a:rPr lang="en-GB" sz="2000" dirty="0" err="1"/>
              <a:t>não</a:t>
            </a:r>
            <a:r>
              <a:rPr lang="en-GB" sz="2000" dirty="0"/>
              <a:t> </a:t>
            </a:r>
            <a:r>
              <a:rPr lang="en-GB" sz="2000" dirty="0" err="1"/>
              <a:t>precisar</a:t>
            </a:r>
            <a:r>
              <a:rPr lang="en-GB" sz="2000" dirty="0"/>
              <a:t> de </a:t>
            </a:r>
            <a:r>
              <a:rPr lang="en-GB" sz="2000" dirty="0" err="1"/>
              <a:t>apoio</a:t>
            </a:r>
            <a:r>
              <a:rPr lang="en-GB" sz="2000" dirty="0"/>
              <a:t> ou </a:t>
            </a:r>
            <a:r>
              <a:rPr lang="en-GB" sz="2000" dirty="0" err="1"/>
              <a:t>precisar</a:t>
            </a:r>
            <a:r>
              <a:rPr lang="en-GB" sz="2000" dirty="0"/>
              <a:t> de um </a:t>
            </a:r>
            <a:r>
              <a:rPr lang="en-GB" sz="2000" dirty="0" err="1"/>
              <a:t>apoio</a:t>
            </a:r>
            <a:r>
              <a:rPr lang="en-GB" sz="2000" dirty="0"/>
              <a:t> </a:t>
            </a:r>
            <a:r>
              <a:rPr lang="en-GB" sz="2000" dirty="0" err="1"/>
              <a:t>mínimo</a:t>
            </a:r>
            <a:r>
              <a:rPr lang="en-GB" sz="2000" dirty="0"/>
              <a:t>, </a:t>
            </a:r>
            <a:r>
              <a:rPr lang="en-GB" sz="2000" dirty="0" err="1"/>
              <a:t>enquanto</a:t>
            </a:r>
            <a:r>
              <a:rPr lang="en-GB" sz="2000" dirty="0"/>
              <a:t> </a:t>
            </a:r>
            <a:r>
              <a:rPr lang="en-GB" sz="2000" dirty="0" err="1"/>
              <a:t>mais</a:t>
            </a:r>
            <a:r>
              <a:rPr lang="en-GB" sz="2000" dirty="0"/>
              <a:t> </a:t>
            </a:r>
            <a:r>
              <a:rPr lang="en-GB" sz="2000" dirty="0" err="1"/>
              <a:t>tarde</a:t>
            </a:r>
            <a:r>
              <a:rPr lang="en-GB" sz="2000" dirty="0"/>
              <a:t> </a:t>
            </a:r>
            <a:r>
              <a:rPr lang="en-GB" sz="2000" dirty="0" err="1"/>
              <a:t>podem</a:t>
            </a:r>
            <a:r>
              <a:rPr lang="en-GB" sz="2000" dirty="0"/>
              <a:t> </a:t>
            </a:r>
            <a:r>
              <a:rPr lang="en-GB" sz="2000" dirty="0" err="1"/>
              <a:t>precisar</a:t>
            </a:r>
            <a:r>
              <a:rPr lang="en-GB" sz="2000" dirty="0"/>
              <a:t> de um </a:t>
            </a:r>
            <a:r>
              <a:rPr lang="en-GB" sz="2000" dirty="0" err="1"/>
              <a:t>apoio</a:t>
            </a:r>
            <a:r>
              <a:rPr lang="en-GB" sz="2000" dirty="0"/>
              <a:t> </a:t>
            </a:r>
            <a:r>
              <a:rPr lang="en-GB" sz="2000" dirty="0" err="1"/>
              <a:t>mais</a:t>
            </a:r>
            <a:r>
              <a:rPr lang="en-GB" sz="2000" dirty="0"/>
              <a:t> </a:t>
            </a:r>
            <a:r>
              <a:rPr lang="en-GB" sz="2000" dirty="0" err="1"/>
              <a:t>intensivo</a:t>
            </a:r>
            <a:r>
              <a:rPr lang="en-GB" sz="2000" dirty="0"/>
              <a:t>. </a:t>
            </a:r>
            <a:endParaRPr sz="2000" dirty="0"/>
          </a:p>
          <a:p>
            <a:pPr marL="285750" lvl="0" indent="-285750" algn="just" rtl="0">
              <a:lnSpc>
                <a:spcPct val="100000"/>
              </a:lnSpc>
              <a:spcBef>
                <a:spcPts val="600"/>
              </a:spcBef>
              <a:spcAft>
                <a:spcPts val="0"/>
              </a:spcAft>
              <a:buSzPts val="2200"/>
              <a:buChar char="•"/>
            </a:pPr>
            <a:r>
              <a:rPr lang="en-GB" sz="2000" dirty="0" err="1"/>
              <a:t>Algumas</a:t>
            </a:r>
            <a:r>
              <a:rPr lang="en-GB" sz="2000" dirty="0"/>
              <a:t> pessoas </a:t>
            </a:r>
            <a:r>
              <a:rPr lang="en-GB" sz="2000" dirty="0" err="1"/>
              <a:t>podem</a:t>
            </a:r>
            <a:r>
              <a:rPr lang="en-GB" sz="2000" dirty="0"/>
              <a:t> </a:t>
            </a:r>
            <a:r>
              <a:rPr lang="en-GB" sz="2000" dirty="0" err="1"/>
              <a:t>precisar</a:t>
            </a:r>
            <a:r>
              <a:rPr lang="en-GB" sz="2000" dirty="0"/>
              <a:t> de </a:t>
            </a:r>
            <a:r>
              <a:rPr lang="en-GB" sz="2000" dirty="0" err="1"/>
              <a:t>apoio</a:t>
            </a:r>
            <a:r>
              <a:rPr lang="en-GB" sz="2000" dirty="0"/>
              <a:t> </a:t>
            </a:r>
            <a:r>
              <a:rPr lang="en-GB" sz="2000" dirty="0" err="1"/>
              <a:t>apenas</a:t>
            </a:r>
            <a:r>
              <a:rPr lang="en-GB" sz="2000" dirty="0"/>
              <a:t> para </a:t>
            </a:r>
            <a:r>
              <a:rPr lang="en-GB" sz="2000" dirty="0" err="1"/>
              <a:t>decisões</a:t>
            </a:r>
            <a:r>
              <a:rPr lang="en-GB" sz="2000" dirty="0"/>
              <a:t> </a:t>
            </a:r>
            <a:r>
              <a:rPr lang="en-GB" sz="2000" dirty="0" err="1"/>
              <a:t>complexas</a:t>
            </a:r>
            <a:r>
              <a:rPr lang="en-GB" sz="2000" dirty="0"/>
              <a:t>, </a:t>
            </a:r>
            <a:r>
              <a:rPr lang="en-GB" sz="2000" dirty="0" err="1"/>
              <a:t>enquanto</a:t>
            </a:r>
            <a:r>
              <a:rPr lang="en-GB" sz="2000" dirty="0"/>
              <a:t> </a:t>
            </a:r>
            <a:r>
              <a:rPr lang="en-GB" sz="2000" dirty="0" err="1"/>
              <a:t>outras</a:t>
            </a:r>
            <a:r>
              <a:rPr lang="en-GB" sz="2000" dirty="0"/>
              <a:t> </a:t>
            </a:r>
            <a:r>
              <a:rPr lang="en-GB" sz="2000" dirty="0" err="1"/>
              <a:t>podem</a:t>
            </a:r>
            <a:r>
              <a:rPr lang="en-GB" sz="2000" dirty="0"/>
              <a:t> </a:t>
            </a:r>
            <a:r>
              <a:rPr lang="en-GB" sz="2000" dirty="0" err="1"/>
              <a:t>precisar</a:t>
            </a:r>
            <a:r>
              <a:rPr lang="en-GB" sz="2000" dirty="0"/>
              <a:t> de </a:t>
            </a:r>
            <a:r>
              <a:rPr lang="en-GB" sz="2000" dirty="0" err="1"/>
              <a:t>apoio</a:t>
            </a:r>
            <a:r>
              <a:rPr lang="en-GB" sz="2000" dirty="0"/>
              <a:t> para </a:t>
            </a:r>
            <a:r>
              <a:rPr lang="en-GB" sz="2000" dirty="0" err="1"/>
              <a:t>decisões</a:t>
            </a:r>
            <a:r>
              <a:rPr lang="en-GB" sz="2000" dirty="0"/>
              <a:t> simples e </a:t>
            </a:r>
            <a:r>
              <a:rPr lang="en-GB" sz="2000" dirty="0" err="1"/>
              <a:t>cotidianas</a:t>
            </a:r>
            <a:r>
              <a:rPr lang="en-GB" sz="2000" dirty="0"/>
              <a:t>. </a:t>
            </a:r>
            <a:endParaRPr sz="2000" dirty="0"/>
          </a:p>
          <a:p>
            <a:pPr marL="285750" lvl="0" indent="-285750" algn="just" rtl="0">
              <a:lnSpc>
                <a:spcPct val="100000"/>
              </a:lnSpc>
              <a:spcBef>
                <a:spcPts val="600"/>
              </a:spcBef>
              <a:spcAft>
                <a:spcPts val="0"/>
              </a:spcAft>
              <a:buSzPts val="2200"/>
              <a:buChar char="•"/>
            </a:pPr>
            <a:r>
              <a:rPr lang="en-GB" sz="2000" dirty="0"/>
              <a:t>Em </a:t>
            </a:r>
            <a:r>
              <a:rPr lang="en-GB" sz="2000" dirty="0" err="1"/>
              <a:t>situações</a:t>
            </a:r>
            <a:r>
              <a:rPr lang="en-GB" sz="2000" dirty="0"/>
              <a:t> de </a:t>
            </a:r>
            <a:r>
              <a:rPr lang="en-GB" sz="2000" dirty="0" err="1"/>
              <a:t>estresse</a:t>
            </a:r>
            <a:r>
              <a:rPr lang="en-GB" sz="2000" dirty="0"/>
              <a:t>, as pessoas </a:t>
            </a:r>
            <a:r>
              <a:rPr lang="en-GB" sz="2000" dirty="0" err="1"/>
              <a:t>podem</a:t>
            </a:r>
            <a:r>
              <a:rPr lang="en-GB" sz="2000" dirty="0"/>
              <a:t> </a:t>
            </a:r>
            <a:r>
              <a:rPr lang="en-GB" sz="2000" dirty="0" err="1"/>
              <a:t>precisar</a:t>
            </a:r>
            <a:r>
              <a:rPr lang="en-GB" sz="2000" dirty="0"/>
              <a:t> de </a:t>
            </a:r>
            <a:r>
              <a:rPr lang="en-GB" sz="2000" dirty="0" err="1"/>
              <a:t>mais</a:t>
            </a:r>
            <a:r>
              <a:rPr lang="en-GB" sz="2000" dirty="0"/>
              <a:t> </a:t>
            </a:r>
            <a:r>
              <a:rPr lang="en-GB" sz="2000" dirty="0" err="1"/>
              <a:t>apoio</a:t>
            </a:r>
            <a:r>
              <a:rPr lang="en-GB" sz="2000" dirty="0"/>
              <a:t> do que em outros </a:t>
            </a:r>
            <a:r>
              <a:rPr lang="en-GB" sz="2000" dirty="0" err="1"/>
              <a:t>momentos</a:t>
            </a:r>
            <a:r>
              <a:rPr lang="en-GB" sz="2000" dirty="0"/>
              <a:t>. </a:t>
            </a:r>
            <a:endParaRPr sz="2000" dirty="0"/>
          </a:p>
        </p:txBody>
      </p:sp>
      <p:sp>
        <p:nvSpPr>
          <p:cNvPr id="1121" name="Google Shape;1121;p134"/>
          <p:cNvSpPr txBox="1">
            <a:spLocks noGrp="1"/>
          </p:cNvSpPr>
          <p:nvPr>
            <p:ph type="body" idx="2"/>
          </p:nvPr>
        </p:nvSpPr>
        <p:spPr>
          <a:xfrm>
            <a:off x="507207" y="1747551"/>
            <a:ext cx="11174400" cy="360000"/>
          </a:xfrm>
          <a:prstGeom prst="rect">
            <a:avLst/>
          </a:prstGeom>
          <a:noFill/>
          <a:ln>
            <a:noFill/>
          </a:ln>
        </p:spPr>
        <p:txBody>
          <a:bodyPr spcFirstLastPara="1" wrap="square" lIns="0" tIns="0" rIns="0" bIns="0" anchor="b" anchorCtr="0">
            <a:noAutofit/>
          </a:bodyPr>
          <a:lstStyle/>
          <a:p>
            <a:pPr marL="285750" lvl="0" indent="-285750" algn="l" rtl="0">
              <a:lnSpc>
                <a:spcPct val="150000"/>
              </a:lnSpc>
              <a:spcBef>
                <a:spcPts val="0"/>
              </a:spcBef>
              <a:spcAft>
                <a:spcPts val="0"/>
              </a:spcAft>
              <a:buSzPts val="2200"/>
              <a:buNone/>
            </a:pPr>
            <a:r>
              <a:rPr lang="en-GB"/>
              <a:t> Elemento 3: Apoio à tomada de decisões (c)</a:t>
            </a:r>
            <a:endParaRPr/>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Shape 1126"/>
        <p:cNvGrpSpPr/>
        <p:nvPr/>
      </p:nvGrpSpPr>
      <p:grpSpPr>
        <a:xfrm>
          <a:off x="0" y="0"/>
          <a:ext cx="0" cy="0"/>
          <a:chOff x="0" y="0"/>
          <a:chExt cx="0" cy="0"/>
        </a:xfrm>
      </p:grpSpPr>
      <p:sp>
        <p:nvSpPr>
          <p:cNvPr id="1127" name="Google Shape;1127;p135"/>
          <p:cNvSpPr txBox="1">
            <a:spLocks noGrp="1"/>
          </p:cNvSpPr>
          <p:nvPr>
            <p:ph type="title"/>
          </p:nvPr>
        </p:nvSpPr>
        <p:spPr>
          <a:xfrm>
            <a:off x="389638" y="319274"/>
            <a:ext cx="11407987" cy="432000"/>
          </a:xfrm>
          <a:prstGeom prst="rect">
            <a:avLst/>
          </a:prstGeom>
          <a:noFill/>
          <a:ln>
            <a:noFill/>
          </a:ln>
        </p:spPr>
        <p:txBody>
          <a:bodyPr spcFirstLastPara="1" wrap="square" lIns="91425" tIns="45700" rIns="91425" bIns="45700" anchor="t" anchorCtr="0">
            <a:noAutofit/>
          </a:bodyPr>
          <a:lstStyle/>
          <a:p>
            <a:pPr marL="0" lvl="0" indent="0" algn="ctr" rtl="0">
              <a:lnSpc>
                <a:spcPct val="110000"/>
              </a:lnSpc>
              <a:spcBef>
                <a:spcPts val="0"/>
              </a:spcBef>
              <a:spcAft>
                <a:spcPts val="0"/>
              </a:spcAft>
              <a:buClr>
                <a:schemeClr val="accent1"/>
              </a:buClr>
              <a:buSzPts val="3000"/>
              <a:buFont typeface="Century Gothic"/>
              <a:buNone/>
            </a:pPr>
            <a:r>
              <a:rPr lang="en-GB" dirty="0" err="1"/>
              <a:t>Apresentação</a:t>
            </a:r>
            <a:r>
              <a:rPr lang="en-GB" dirty="0"/>
              <a:t>: </a:t>
            </a:r>
            <a:r>
              <a:rPr lang="en-GB" dirty="0" err="1"/>
              <a:t>Artigo</a:t>
            </a:r>
            <a:r>
              <a:rPr lang="en-GB" dirty="0"/>
              <a:t> 12 da CDPD – </a:t>
            </a:r>
            <a:r>
              <a:rPr lang="en-GB" dirty="0" err="1"/>
              <a:t>Reconhecimento</a:t>
            </a:r>
            <a:r>
              <a:rPr lang="en-GB" dirty="0"/>
              <a:t> </a:t>
            </a:r>
            <a:r>
              <a:rPr lang="en-GB" dirty="0" err="1"/>
              <a:t>igual</a:t>
            </a:r>
            <a:r>
              <a:rPr lang="en-GB" dirty="0"/>
              <a:t> </a:t>
            </a:r>
            <a:r>
              <a:rPr lang="en-GB" dirty="0" err="1"/>
              <a:t>perante</a:t>
            </a:r>
            <a:r>
              <a:rPr lang="en-GB" dirty="0"/>
              <a:t> a lei</a:t>
            </a:r>
            <a:endParaRPr dirty="0"/>
          </a:p>
        </p:txBody>
      </p:sp>
      <p:sp>
        <p:nvSpPr>
          <p:cNvPr id="1128" name="Google Shape;1128;p135"/>
          <p:cNvSpPr txBox="1">
            <a:spLocks noGrp="1"/>
          </p:cNvSpPr>
          <p:nvPr>
            <p:ph type="body" idx="1"/>
          </p:nvPr>
        </p:nvSpPr>
        <p:spPr>
          <a:xfrm>
            <a:off x="773724" y="2109065"/>
            <a:ext cx="10392508" cy="4027966"/>
          </a:xfrm>
          <a:prstGeom prst="rect">
            <a:avLst/>
          </a:prstGeom>
          <a:noFill/>
          <a:ln>
            <a:noFill/>
          </a:ln>
        </p:spPr>
        <p:txBody>
          <a:bodyPr spcFirstLastPara="1" wrap="square" lIns="91425" tIns="45700" rIns="91425" bIns="45700" anchor="t" anchorCtr="0">
            <a:noAutofit/>
          </a:bodyPr>
          <a:lstStyle/>
          <a:p>
            <a:pPr marL="285750" lvl="0" indent="-285750" algn="just" rtl="0">
              <a:lnSpc>
                <a:spcPct val="100000"/>
              </a:lnSpc>
              <a:spcBef>
                <a:spcPts val="600"/>
              </a:spcBef>
              <a:spcAft>
                <a:spcPts val="0"/>
              </a:spcAft>
              <a:buSzPts val="2000"/>
              <a:buChar char="•"/>
            </a:pPr>
            <a:r>
              <a:rPr lang="en-GB" sz="2000" dirty="0" err="1"/>
              <a:t>Respeitar</a:t>
            </a:r>
            <a:r>
              <a:rPr lang="en-GB" sz="2000" dirty="0"/>
              <a:t> a </a:t>
            </a:r>
            <a:r>
              <a:rPr lang="en-GB" sz="2000" dirty="0" err="1"/>
              <a:t>vontade</a:t>
            </a:r>
            <a:r>
              <a:rPr lang="en-GB" sz="2000" dirty="0"/>
              <a:t> e as </a:t>
            </a:r>
            <a:r>
              <a:rPr lang="en-GB" sz="2000" dirty="0" err="1"/>
              <a:t>preferências</a:t>
            </a:r>
            <a:r>
              <a:rPr lang="en-GB" sz="2000" dirty="0"/>
              <a:t> da pessoa</a:t>
            </a:r>
            <a:endParaRPr sz="2000" dirty="0"/>
          </a:p>
          <a:p>
            <a:pPr marL="285750" lvl="0" indent="-285750" algn="just" rtl="0">
              <a:lnSpc>
                <a:spcPct val="100000"/>
              </a:lnSpc>
              <a:spcBef>
                <a:spcPts val="600"/>
              </a:spcBef>
              <a:spcAft>
                <a:spcPts val="0"/>
              </a:spcAft>
              <a:buSzPts val="2000"/>
              <a:buChar char="•"/>
            </a:pPr>
            <a:r>
              <a:rPr lang="en-GB" sz="2000" dirty="0" err="1"/>
              <a:t>Todas</a:t>
            </a:r>
            <a:r>
              <a:rPr lang="en-GB" sz="2000" dirty="0"/>
              <a:t> as </a:t>
            </a:r>
            <a:r>
              <a:rPr lang="en-GB" sz="2000" dirty="0" err="1"/>
              <a:t>decisões</a:t>
            </a:r>
            <a:r>
              <a:rPr lang="en-GB" sz="2000" dirty="0"/>
              <a:t>/</a:t>
            </a:r>
            <a:r>
              <a:rPr lang="en-GB" sz="2000" dirty="0" err="1"/>
              <a:t>formas</a:t>
            </a:r>
            <a:r>
              <a:rPr lang="en-GB" sz="2000" dirty="0"/>
              <a:t> de </a:t>
            </a:r>
            <a:r>
              <a:rPr lang="en-GB" sz="2000" dirty="0" err="1"/>
              <a:t>apoio</a:t>
            </a:r>
            <a:r>
              <a:rPr lang="en-GB" sz="2000" dirty="0"/>
              <a:t> </a:t>
            </a:r>
            <a:r>
              <a:rPr lang="en-GB" sz="2000" dirty="0" err="1"/>
              <a:t>devem</a:t>
            </a:r>
            <a:r>
              <a:rPr lang="en-GB" sz="2000" dirty="0"/>
              <a:t> </a:t>
            </a:r>
            <a:r>
              <a:rPr lang="en-GB" sz="2000" dirty="0" err="1"/>
              <a:t>basear</a:t>
            </a:r>
            <a:r>
              <a:rPr lang="en-GB" sz="2000" dirty="0"/>
              <a:t>-se na </a:t>
            </a:r>
            <a:r>
              <a:rPr lang="en-GB" sz="2000" b="1" u="sng" dirty="0" err="1"/>
              <a:t>vontade</a:t>
            </a:r>
            <a:r>
              <a:rPr lang="en-GB" sz="2000" b="1" u="sng" dirty="0"/>
              <a:t> e </a:t>
            </a:r>
            <a:r>
              <a:rPr lang="en-GB" sz="2000" b="1" u="sng" dirty="0" err="1"/>
              <a:t>nas</a:t>
            </a:r>
            <a:r>
              <a:rPr lang="en-GB" sz="2000" b="1" u="sng" dirty="0"/>
              <a:t> </a:t>
            </a:r>
            <a:r>
              <a:rPr lang="en-GB" sz="2000" b="1" u="sng" dirty="0" err="1"/>
              <a:t>preferências</a:t>
            </a:r>
            <a:endParaRPr sz="2000" dirty="0"/>
          </a:p>
          <a:p>
            <a:pPr marL="285750" lvl="0" indent="-285750" algn="just" rtl="0">
              <a:lnSpc>
                <a:spcPct val="100000"/>
              </a:lnSpc>
              <a:spcBef>
                <a:spcPts val="600"/>
              </a:spcBef>
              <a:spcAft>
                <a:spcPts val="0"/>
              </a:spcAft>
              <a:buSzPts val="2000"/>
              <a:buChar char="•"/>
            </a:pPr>
            <a:r>
              <a:rPr lang="en-GB" sz="2000" dirty="0"/>
              <a:t>Por </a:t>
            </a:r>
            <a:r>
              <a:rPr lang="en-GB" sz="2000" dirty="0" err="1"/>
              <a:t>vezes</a:t>
            </a:r>
            <a:r>
              <a:rPr lang="en-GB" sz="2000" dirty="0"/>
              <a:t>, </a:t>
            </a:r>
            <a:r>
              <a:rPr lang="en-GB" sz="2000" dirty="0" err="1"/>
              <a:t>não</a:t>
            </a:r>
            <a:r>
              <a:rPr lang="en-GB" sz="2000" dirty="0"/>
              <a:t> é </a:t>
            </a:r>
            <a:r>
              <a:rPr lang="en-GB" sz="2000" dirty="0" err="1"/>
              <a:t>possível</a:t>
            </a:r>
            <a:r>
              <a:rPr lang="en-GB" sz="2000" dirty="0"/>
              <a:t> </a:t>
            </a:r>
            <a:r>
              <a:rPr lang="en-GB" sz="2000" dirty="0" err="1"/>
              <a:t>determinar</a:t>
            </a:r>
            <a:r>
              <a:rPr lang="en-GB" sz="2000" dirty="0"/>
              <a:t> a </a:t>
            </a:r>
            <a:r>
              <a:rPr lang="en-GB" sz="2000" dirty="0" err="1"/>
              <a:t>vontade</a:t>
            </a:r>
            <a:r>
              <a:rPr lang="en-GB" sz="2000" dirty="0"/>
              <a:t> e as </a:t>
            </a:r>
            <a:r>
              <a:rPr lang="en-GB" sz="2000" dirty="0" err="1"/>
              <a:t>preferências</a:t>
            </a:r>
            <a:r>
              <a:rPr lang="en-GB" sz="2000" dirty="0"/>
              <a:t>. </a:t>
            </a:r>
            <a:endParaRPr sz="2000" dirty="0"/>
          </a:p>
          <a:p>
            <a:pPr marL="285750" lvl="0" indent="-285750" algn="just" rtl="0">
              <a:lnSpc>
                <a:spcPct val="100000"/>
              </a:lnSpc>
              <a:spcBef>
                <a:spcPts val="600"/>
              </a:spcBef>
              <a:spcAft>
                <a:spcPts val="0"/>
              </a:spcAft>
              <a:buSzPts val="2000"/>
              <a:buChar char="•"/>
            </a:pPr>
            <a:r>
              <a:rPr lang="en-GB" sz="2000" dirty="0" err="1"/>
              <a:t>Nessas</a:t>
            </a:r>
            <a:r>
              <a:rPr lang="en-GB" sz="2000" dirty="0"/>
              <a:t> </a:t>
            </a:r>
            <a:r>
              <a:rPr lang="en-GB" sz="2000" dirty="0" err="1"/>
              <a:t>situações</a:t>
            </a:r>
            <a:r>
              <a:rPr lang="en-GB" sz="2000" dirty="0"/>
              <a:t>, </a:t>
            </a:r>
            <a:r>
              <a:rPr lang="en-GB" sz="2000" dirty="0" err="1"/>
              <a:t>outras</a:t>
            </a:r>
            <a:r>
              <a:rPr lang="en-GB" sz="2000" dirty="0"/>
              <a:t> pessoas </a:t>
            </a:r>
            <a:r>
              <a:rPr lang="en-GB" sz="2000" dirty="0" err="1"/>
              <a:t>têm</a:t>
            </a:r>
            <a:r>
              <a:rPr lang="en-GB" sz="2000" dirty="0"/>
              <a:t> de fazer </a:t>
            </a:r>
            <a:r>
              <a:rPr lang="en-GB" sz="2000" b="1" u="sng" dirty="0"/>
              <a:t>a </a:t>
            </a:r>
            <a:r>
              <a:rPr lang="en-GB" sz="2000" b="1" u="sng" dirty="0" err="1"/>
              <a:t>melhor</a:t>
            </a:r>
            <a:r>
              <a:rPr lang="en-GB" sz="2000" b="1" u="sng" dirty="0"/>
              <a:t> </a:t>
            </a:r>
            <a:r>
              <a:rPr lang="en-GB" sz="2000" b="1" u="sng" dirty="0" err="1"/>
              <a:t>interpretação</a:t>
            </a:r>
            <a:r>
              <a:rPr lang="en-GB" sz="2000" b="1" u="sng" dirty="0"/>
              <a:t> </a:t>
            </a:r>
            <a:r>
              <a:rPr lang="en-GB" sz="2000" b="1" u="sng" dirty="0" err="1"/>
              <a:t>possível</a:t>
            </a:r>
            <a:r>
              <a:rPr lang="en-GB" sz="2000" b="1" u="sng" dirty="0"/>
              <a:t> da </a:t>
            </a:r>
            <a:r>
              <a:rPr lang="en-GB" sz="2000" b="1" u="sng" dirty="0" err="1"/>
              <a:t>vontade</a:t>
            </a:r>
            <a:r>
              <a:rPr lang="en-GB" sz="2000" b="1" u="sng" dirty="0"/>
              <a:t> e das </a:t>
            </a:r>
            <a:r>
              <a:rPr lang="en-GB" sz="2000" b="1" u="sng" dirty="0" err="1"/>
              <a:t>preferências</a:t>
            </a:r>
            <a:r>
              <a:rPr lang="en-GB" sz="2000" dirty="0"/>
              <a:t> da pessoa.</a:t>
            </a:r>
            <a:endParaRPr sz="2000" dirty="0"/>
          </a:p>
          <a:p>
            <a:pPr marL="631825" lvl="2" indent="-285750" algn="just" rtl="0">
              <a:lnSpc>
                <a:spcPct val="100000"/>
              </a:lnSpc>
              <a:spcBef>
                <a:spcPts val="600"/>
              </a:spcBef>
              <a:spcAft>
                <a:spcPts val="0"/>
              </a:spcAft>
              <a:buSzPts val="2000"/>
              <a:buChar char="•"/>
            </a:pPr>
            <a:r>
              <a:rPr lang="en-GB" sz="2000" dirty="0" err="1"/>
              <a:t>Mesmo</a:t>
            </a:r>
            <a:r>
              <a:rPr lang="en-GB" sz="2000" dirty="0"/>
              <a:t> </a:t>
            </a:r>
            <a:r>
              <a:rPr lang="en-GB" sz="2000" dirty="0" err="1"/>
              <a:t>quando</a:t>
            </a:r>
            <a:r>
              <a:rPr lang="en-GB" sz="2000" dirty="0"/>
              <a:t> uma </a:t>
            </a:r>
            <a:r>
              <a:rPr lang="en-GB" sz="2000" dirty="0" err="1"/>
              <a:t>decisão</a:t>
            </a:r>
            <a:r>
              <a:rPr lang="en-GB" sz="2000" dirty="0"/>
              <a:t> tem de ser </a:t>
            </a:r>
            <a:r>
              <a:rPr lang="en-GB" sz="2000" dirty="0" err="1"/>
              <a:t>tomada</a:t>
            </a:r>
            <a:r>
              <a:rPr lang="en-GB" sz="2000" dirty="0"/>
              <a:t> com base </a:t>
            </a:r>
            <a:r>
              <a:rPr lang="en-GB" sz="2000" dirty="0" err="1"/>
              <a:t>nisso</a:t>
            </a:r>
            <a:r>
              <a:rPr lang="en-GB" sz="2000" dirty="0"/>
              <a:t>, </a:t>
            </a:r>
            <a:r>
              <a:rPr lang="en-GB" sz="2000" dirty="0" err="1"/>
              <a:t>devem</a:t>
            </a:r>
            <a:r>
              <a:rPr lang="en-GB" sz="2000" dirty="0"/>
              <a:t> ser </a:t>
            </a:r>
            <a:r>
              <a:rPr lang="en-GB" sz="2000" dirty="0" err="1"/>
              <a:t>feitas</a:t>
            </a:r>
            <a:r>
              <a:rPr lang="en-GB" sz="2000" dirty="0"/>
              <a:t> </a:t>
            </a:r>
            <a:r>
              <a:rPr lang="en-GB" sz="2000" dirty="0" err="1"/>
              <a:t>tentativas</a:t>
            </a:r>
            <a:r>
              <a:rPr lang="en-GB" sz="2000" dirty="0"/>
              <a:t> </a:t>
            </a:r>
            <a:r>
              <a:rPr lang="en-GB" sz="2000" dirty="0" err="1"/>
              <a:t>regulares</a:t>
            </a:r>
            <a:r>
              <a:rPr lang="en-GB" sz="2000" dirty="0"/>
              <a:t> para </a:t>
            </a:r>
            <a:r>
              <a:rPr lang="en-GB" sz="2000" dirty="0" err="1"/>
              <a:t>verificar</a:t>
            </a:r>
            <a:r>
              <a:rPr lang="en-GB" sz="2000" dirty="0"/>
              <a:t> como a pessoa está a </a:t>
            </a:r>
            <a:r>
              <a:rPr lang="en-GB" sz="2000" dirty="0" err="1"/>
              <a:t>reagir</a:t>
            </a:r>
            <a:r>
              <a:rPr lang="en-GB" sz="2000" dirty="0"/>
              <a:t> à </a:t>
            </a:r>
            <a:r>
              <a:rPr lang="en-GB" sz="2000" dirty="0" err="1"/>
              <a:t>decisão</a:t>
            </a:r>
            <a:r>
              <a:rPr lang="en-GB" sz="2000" dirty="0"/>
              <a:t>.</a:t>
            </a:r>
            <a:endParaRPr sz="2000" dirty="0"/>
          </a:p>
          <a:p>
            <a:pPr marL="285750" lvl="0" indent="-285750" algn="just" rtl="0">
              <a:lnSpc>
                <a:spcPct val="100000"/>
              </a:lnSpc>
              <a:spcBef>
                <a:spcPts val="600"/>
              </a:spcBef>
              <a:spcAft>
                <a:spcPts val="0"/>
              </a:spcAft>
              <a:buSzPts val="2000"/>
              <a:buChar char="•"/>
            </a:pPr>
            <a:r>
              <a:rPr lang="en-GB" sz="2000" dirty="0" err="1"/>
              <a:t>Diferente</a:t>
            </a:r>
            <a:r>
              <a:rPr lang="en-GB" sz="2000" dirty="0"/>
              <a:t> da </a:t>
            </a:r>
            <a:r>
              <a:rPr lang="en-GB" sz="2000" dirty="0" err="1"/>
              <a:t>tomada</a:t>
            </a:r>
            <a:r>
              <a:rPr lang="en-GB" sz="2000" dirty="0"/>
              <a:t> de </a:t>
            </a:r>
            <a:r>
              <a:rPr lang="en-GB" sz="2000" dirty="0" err="1"/>
              <a:t>decisão</a:t>
            </a:r>
            <a:r>
              <a:rPr lang="en-GB" sz="2000" dirty="0"/>
              <a:t> </a:t>
            </a:r>
            <a:r>
              <a:rPr lang="en-GB" sz="2000" dirty="0" err="1"/>
              <a:t>substituta</a:t>
            </a:r>
            <a:r>
              <a:rPr lang="en-GB" sz="2000" dirty="0"/>
              <a:t> e da tutela, em que o “</a:t>
            </a:r>
            <a:r>
              <a:rPr lang="en-GB" sz="2000" dirty="0" err="1"/>
              <a:t>melhor</a:t>
            </a:r>
            <a:r>
              <a:rPr lang="en-GB" sz="2000" dirty="0"/>
              <a:t> interesse” é </a:t>
            </a:r>
            <a:r>
              <a:rPr lang="en-GB" sz="2000" dirty="0" err="1"/>
              <a:t>definido</a:t>
            </a:r>
            <a:r>
              <a:rPr lang="en-GB" sz="2000" dirty="0"/>
              <a:t> por </a:t>
            </a:r>
            <a:r>
              <a:rPr lang="en-GB" sz="2000" dirty="0" err="1"/>
              <a:t>outras</a:t>
            </a:r>
            <a:r>
              <a:rPr lang="en-GB" sz="2000" dirty="0"/>
              <a:t> pessoas</a:t>
            </a:r>
            <a:endParaRPr sz="2000" dirty="0"/>
          </a:p>
          <a:p>
            <a:pPr marL="285750" lvl="0" indent="-285750" algn="just" rtl="0">
              <a:lnSpc>
                <a:spcPct val="100000"/>
              </a:lnSpc>
              <a:spcBef>
                <a:spcPts val="600"/>
              </a:spcBef>
              <a:spcAft>
                <a:spcPts val="0"/>
              </a:spcAft>
              <a:buSzPts val="2000"/>
              <a:buChar char="•"/>
            </a:pPr>
            <a:r>
              <a:rPr lang="en-GB" sz="2000" dirty="0"/>
              <a:t>A CDPD </a:t>
            </a:r>
            <a:r>
              <a:rPr lang="en-GB" sz="2000" dirty="0" err="1"/>
              <a:t>afirma</a:t>
            </a:r>
            <a:r>
              <a:rPr lang="en-GB" sz="2000" dirty="0"/>
              <a:t> que </a:t>
            </a:r>
            <a:r>
              <a:rPr lang="en-GB" sz="2000" dirty="0" err="1"/>
              <a:t>os</a:t>
            </a:r>
            <a:r>
              <a:rPr lang="en-GB" sz="2000" dirty="0"/>
              <a:t> </a:t>
            </a:r>
            <a:r>
              <a:rPr lang="en-GB" sz="2000" dirty="0" err="1"/>
              <a:t>modelos</a:t>
            </a:r>
            <a:r>
              <a:rPr lang="en-GB" sz="2000" dirty="0"/>
              <a:t> que </a:t>
            </a:r>
            <a:r>
              <a:rPr lang="en-GB" sz="2000" dirty="0" err="1"/>
              <a:t>não</a:t>
            </a:r>
            <a:r>
              <a:rPr lang="en-GB" sz="2000" dirty="0"/>
              <a:t> </a:t>
            </a:r>
            <a:r>
              <a:rPr lang="en-GB" sz="2000" dirty="0" err="1"/>
              <a:t>respeitam</a:t>
            </a:r>
            <a:r>
              <a:rPr lang="en-GB" sz="2000" dirty="0"/>
              <a:t> a </a:t>
            </a:r>
            <a:r>
              <a:rPr lang="en-GB" sz="2000" dirty="0" err="1"/>
              <a:t>vontade</a:t>
            </a:r>
            <a:r>
              <a:rPr lang="en-GB" sz="2000" dirty="0"/>
              <a:t> e as </a:t>
            </a:r>
            <a:r>
              <a:rPr lang="en-GB" sz="2000" dirty="0" err="1"/>
              <a:t>preferências</a:t>
            </a:r>
            <a:r>
              <a:rPr lang="en-GB" sz="2000" dirty="0"/>
              <a:t> </a:t>
            </a:r>
            <a:r>
              <a:rPr lang="en-GB" sz="2000" dirty="0" err="1"/>
              <a:t>devem</a:t>
            </a:r>
            <a:r>
              <a:rPr lang="en-GB" sz="2000" dirty="0"/>
              <a:t> ser </a:t>
            </a:r>
            <a:r>
              <a:rPr lang="en-GB" sz="2000" dirty="0" err="1"/>
              <a:t>substituídos</a:t>
            </a:r>
            <a:r>
              <a:rPr lang="en-GB" sz="2000" dirty="0"/>
              <a:t> pela </a:t>
            </a:r>
            <a:r>
              <a:rPr lang="en-GB" sz="2000" dirty="0" err="1"/>
              <a:t>tomada</a:t>
            </a:r>
            <a:r>
              <a:rPr lang="en-GB" sz="2000" dirty="0"/>
              <a:t> de </a:t>
            </a:r>
            <a:r>
              <a:rPr lang="en-GB" sz="2000" dirty="0" err="1"/>
              <a:t>decisão</a:t>
            </a:r>
            <a:r>
              <a:rPr lang="en-GB" sz="2000" dirty="0"/>
              <a:t> </a:t>
            </a:r>
            <a:r>
              <a:rPr lang="en-GB" sz="2000" dirty="0" err="1"/>
              <a:t>apoiada</a:t>
            </a:r>
            <a:r>
              <a:rPr lang="en-GB" sz="2000" dirty="0"/>
              <a:t>. </a:t>
            </a:r>
            <a:endParaRPr sz="2000" dirty="0"/>
          </a:p>
        </p:txBody>
      </p:sp>
      <p:sp>
        <p:nvSpPr>
          <p:cNvPr id="1129" name="Google Shape;1129;p135"/>
          <p:cNvSpPr txBox="1">
            <a:spLocks noGrp="1"/>
          </p:cNvSpPr>
          <p:nvPr>
            <p:ph type="body" idx="2"/>
          </p:nvPr>
        </p:nvSpPr>
        <p:spPr>
          <a:xfrm>
            <a:off x="389638" y="1590801"/>
            <a:ext cx="11174400" cy="360000"/>
          </a:xfrm>
          <a:prstGeom prst="rect">
            <a:avLst/>
          </a:prstGeom>
          <a:noFill/>
          <a:ln>
            <a:noFill/>
          </a:ln>
        </p:spPr>
        <p:txBody>
          <a:bodyPr spcFirstLastPara="1" wrap="square" lIns="0" tIns="0" rIns="0" bIns="0" anchor="b" anchorCtr="0">
            <a:noAutofit/>
          </a:bodyPr>
          <a:lstStyle/>
          <a:p>
            <a:pPr marL="285750" lvl="0" indent="-285750" algn="l" rtl="0">
              <a:lnSpc>
                <a:spcPct val="150000"/>
              </a:lnSpc>
              <a:spcBef>
                <a:spcPts val="0"/>
              </a:spcBef>
              <a:spcAft>
                <a:spcPts val="0"/>
              </a:spcAft>
              <a:buSzPts val="2200"/>
              <a:buNone/>
            </a:pPr>
            <a:r>
              <a:rPr lang="en-GB" dirty="0"/>
              <a:t> </a:t>
            </a:r>
            <a:r>
              <a:rPr lang="en-GB" dirty="0" err="1"/>
              <a:t>Elemento</a:t>
            </a:r>
            <a:r>
              <a:rPr lang="en-GB" dirty="0"/>
              <a:t> 3: </a:t>
            </a:r>
            <a:r>
              <a:rPr lang="en-GB" dirty="0" err="1"/>
              <a:t>Apoio</a:t>
            </a:r>
            <a:r>
              <a:rPr lang="en-GB" dirty="0"/>
              <a:t> à </a:t>
            </a:r>
            <a:r>
              <a:rPr lang="en-GB" dirty="0" err="1"/>
              <a:t>tomada</a:t>
            </a:r>
            <a:r>
              <a:rPr lang="en-GB" dirty="0"/>
              <a:t> de </a:t>
            </a:r>
            <a:r>
              <a:rPr lang="en-GB" dirty="0" err="1"/>
              <a:t>decisões</a:t>
            </a:r>
            <a:r>
              <a:rPr lang="en-GB" dirty="0"/>
              <a:t> (d)</a:t>
            </a:r>
            <a:endParaRPr dirty="0"/>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Shape 1134"/>
        <p:cNvGrpSpPr/>
        <p:nvPr/>
      </p:nvGrpSpPr>
      <p:grpSpPr>
        <a:xfrm>
          <a:off x="0" y="0"/>
          <a:ext cx="0" cy="0"/>
          <a:chOff x="0" y="0"/>
          <a:chExt cx="0" cy="0"/>
        </a:xfrm>
      </p:grpSpPr>
      <p:sp>
        <p:nvSpPr>
          <p:cNvPr id="1135" name="Google Shape;1135;p136"/>
          <p:cNvSpPr txBox="1">
            <a:spLocks noGrp="1"/>
          </p:cNvSpPr>
          <p:nvPr>
            <p:ph type="title"/>
          </p:nvPr>
        </p:nvSpPr>
        <p:spPr>
          <a:xfrm>
            <a:off x="389639" y="506412"/>
            <a:ext cx="11291968" cy="432000"/>
          </a:xfrm>
          <a:prstGeom prst="rect">
            <a:avLst/>
          </a:prstGeom>
          <a:noFill/>
          <a:ln>
            <a:noFill/>
          </a:ln>
        </p:spPr>
        <p:txBody>
          <a:bodyPr spcFirstLastPara="1" wrap="square" lIns="91425" tIns="45700" rIns="91425" bIns="45700" anchor="t" anchorCtr="0">
            <a:noAutofit/>
          </a:bodyPr>
          <a:lstStyle/>
          <a:p>
            <a:pPr marL="0" lvl="0" indent="0" algn="ctr" rtl="0">
              <a:lnSpc>
                <a:spcPct val="110000"/>
              </a:lnSpc>
              <a:spcBef>
                <a:spcPts val="0"/>
              </a:spcBef>
              <a:spcAft>
                <a:spcPts val="0"/>
              </a:spcAft>
              <a:buClr>
                <a:schemeClr val="accent1"/>
              </a:buClr>
              <a:buSzPts val="3000"/>
              <a:buFont typeface="Century Gothic"/>
              <a:buNone/>
            </a:pPr>
            <a:r>
              <a:rPr lang="en-GB" dirty="0" err="1"/>
              <a:t>Apresentação</a:t>
            </a:r>
            <a:r>
              <a:rPr lang="en-GB" dirty="0"/>
              <a:t>: </a:t>
            </a:r>
            <a:r>
              <a:rPr lang="en-GB" dirty="0" err="1"/>
              <a:t>Artigo</a:t>
            </a:r>
            <a:r>
              <a:rPr lang="en-GB" dirty="0"/>
              <a:t> 12 da CDPD – </a:t>
            </a:r>
            <a:r>
              <a:rPr lang="en-GB" dirty="0" err="1"/>
              <a:t>Reconhecimento</a:t>
            </a:r>
            <a:r>
              <a:rPr lang="en-GB" dirty="0"/>
              <a:t> </a:t>
            </a:r>
            <a:r>
              <a:rPr lang="en-GB" dirty="0" err="1"/>
              <a:t>igual</a:t>
            </a:r>
            <a:r>
              <a:rPr lang="en-GB" dirty="0"/>
              <a:t> </a:t>
            </a:r>
            <a:r>
              <a:rPr lang="en-GB" dirty="0" err="1"/>
              <a:t>perante</a:t>
            </a:r>
            <a:r>
              <a:rPr lang="en-GB" dirty="0"/>
              <a:t> a lei</a:t>
            </a:r>
            <a:endParaRPr dirty="0"/>
          </a:p>
        </p:txBody>
      </p:sp>
      <p:sp>
        <p:nvSpPr>
          <p:cNvPr id="1136" name="Google Shape;1136;p136"/>
          <p:cNvSpPr txBox="1">
            <a:spLocks noGrp="1"/>
          </p:cNvSpPr>
          <p:nvPr>
            <p:ph type="body" idx="1"/>
          </p:nvPr>
        </p:nvSpPr>
        <p:spPr>
          <a:xfrm>
            <a:off x="505612" y="2983781"/>
            <a:ext cx="11175995" cy="1784899"/>
          </a:xfrm>
          <a:prstGeom prst="rect">
            <a:avLst/>
          </a:prstGeom>
          <a:noFill/>
          <a:ln>
            <a:noFill/>
          </a:ln>
        </p:spPr>
        <p:txBody>
          <a:bodyPr spcFirstLastPara="1" wrap="square" lIns="91425" tIns="45700" rIns="91425" bIns="45700" anchor="t" anchorCtr="0">
            <a:noAutofit/>
          </a:bodyPr>
          <a:lstStyle/>
          <a:p>
            <a:pPr marL="285750" lvl="0" indent="-285750" algn="just" rtl="0">
              <a:lnSpc>
                <a:spcPct val="100000"/>
              </a:lnSpc>
              <a:spcBef>
                <a:spcPts val="600"/>
              </a:spcBef>
              <a:spcAft>
                <a:spcPts val="0"/>
              </a:spcAft>
              <a:buSzPts val="2200"/>
              <a:buChar char="•"/>
            </a:pPr>
            <a:r>
              <a:rPr lang="en-GB" sz="2000" dirty="0"/>
              <a:t>O que é crucial no </a:t>
            </a:r>
            <a:r>
              <a:rPr lang="en-GB" sz="2000" dirty="0" err="1"/>
              <a:t>Artigo</a:t>
            </a:r>
            <a:r>
              <a:rPr lang="en-GB" sz="2000" dirty="0"/>
              <a:t> 12 é que as pessoas </a:t>
            </a:r>
            <a:r>
              <a:rPr lang="en-GB" sz="2000" dirty="0" err="1"/>
              <a:t>devem</a:t>
            </a:r>
            <a:r>
              <a:rPr lang="en-GB" sz="2000" dirty="0"/>
              <a:t> ser </a:t>
            </a:r>
            <a:r>
              <a:rPr lang="en-GB" sz="2000" dirty="0" err="1"/>
              <a:t>capazes</a:t>
            </a:r>
            <a:r>
              <a:rPr lang="en-GB" sz="2000" dirty="0"/>
              <a:t> de </a:t>
            </a:r>
            <a:r>
              <a:rPr lang="en-GB" sz="2000" dirty="0" err="1"/>
              <a:t>tomar</a:t>
            </a:r>
            <a:r>
              <a:rPr lang="en-GB" sz="2000" dirty="0"/>
              <a:t> </a:t>
            </a:r>
            <a:r>
              <a:rPr lang="en-GB" sz="2000" dirty="0" err="1"/>
              <a:t>decisões</a:t>
            </a:r>
            <a:r>
              <a:rPr lang="en-GB" sz="2000" dirty="0"/>
              <a:t> por </a:t>
            </a:r>
            <a:r>
              <a:rPr lang="en-GB" sz="2000" dirty="0" err="1"/>
              <a:t>si</a:t>
            </a:r>
            <a:r>
              <a:rPr lang="en-GB" sz="2000" dirty="0"/>
              <a:t> </a:t>
            </a:r>
            <a:r>
              <a:rPr lang="en-GB" sz="2000" dirty="0" err="1"/>
              <a:t>mesmas</a:t>
            </a:r>
            <a:r>
              <a:rPr lang="en-GB" sz="2000" dirty="0"/>
              <a:t> sobre </a:t>
            </a:r>
            <a:r>
              <a:rPr lang="en-GB" sz="2000" dirty="0" err="1"/>
              <a:t>todos</a:t>
            </a:r>
            <a:r>
              <a:rPr lang="en-GB" sz="2000" dirty="0"/>
              <a:t> </a:t>
            </a:r>
            <a:r>
              <a:rPr lang="en-GB" sz="2000" dirty="0" err="1"/>
              <a:t>os</a:t>
            </a:r>
            <a:r>
              <a:rPr lang="en-GB" sz="2000" dirty="0"/>
              <a:t> </a:t>
            </a:r>
            <a:r>
              <a:rPr lang="en-GB" sz="2000" dirty="0" err="1"/>
              <a:t>aspectos</a:t>
            </a:r>
            <a:r>
              <a:rPr lang="en-GB" sz="2000" dirty="0"/>
              <a:t> de suas </a:t>
            </a:r>
            <a:r>
              <a:rPr lang="en-GB" sz="2000" dirty="0" err="1"/>
              <a:t>vidas</a:t>
            </a:r>
            <a:r>
              <a:rPr lang="en-GB" sz="2000" dirty="0"/>
              <a:t>. </a:t>
            </a:r>
            <a:r>
              <a:rPr lang="en-GB" sz="2000" dirty="0" err="1"/>
              <a:t>Isso</a:t>
            </a:r>
            <a:r>
              <a:rPr lang="en-GB" sz="2000" dirty="0"/>
              <a:t> </a:t>
            </a:r>
            <a:r>
              <a:rPr lang="en-GB" sz="2000" dirty="0" err="1"/>
              <a:t>inclui</a:t>
            </a:r>
            <a:r>
              <a:rPr lang="en-GB" sz="2000" dirty="0"/>
              <a:t> o </a:t>
            </a:r>
            <a:r>
              <a:rPr lang="en-GB" sz="2000" dirty="0" err="1"/>
              <a:t>direito</a:t>
            </a:r>
            <a:r>
              <a:rPr lang="en-GB" sz="2000" dirty="0"/>
              <a:t> de </a:t>
            </a:r>
            <a:r>
              <a:rPr lang="en-GB" sz="2000" dirty="0" err="1"/>
              <a:t>correr</a:t>
            </a:r>
            <a:r>
              <a:rPr lang="en-GB" sz="2000" dirty="0"/>
              <a:t> </a:t>
            </a:r>
            <a:r>
              <a:rPr lang="en-GB" sz="2000" dirty="0" err="1"/>
              <a:t>riscos</a:t>
            </a:r>
            <a:r>
              <a:rPr lang="en-GB" sz="2000" dirty="0"/>
              <a:t> e </a:t>
            </a:r>
            <a:r>
              <a:rPr lang="en-GB" sz="2000" dirty="0" err="1"/>
              <a:t>cometer</a:t>
            </a:r>
            <a:r>
              <a:rPr lang="en-GB" sz="2000" dirty="0"/>
              <a:t> </a:t>
            </a:r>
            <a:r>
              <a:rPr lang="en-GB" sz="2000" dirty="0" err="1"/>
              <a:t>erros</a:t>
            </a:r>
            <a:r>
              <a:rPr lang="en-GB" sz="2000" dirty="0"/>
              <a:t>, como </a:t>
            </a:r>
            <a:r>
              <a:rPr lang="en-GB" sz="2000" dirty="0" err="1"/>
              <a:t>qualquer</a:t>
            </a:r>
            <a:r>
              <a:rPr lang="en-GB" sz="2000" dirty="0"/>
              <a:t> </a:t>
            </a:r>
            <a:r>
              <a:rPr lang="en-GB" sz="2000" dirty="0" err="1"/>
              <a:t>outra</a:t>
            </a:r>
            <a:r>
              <a:rPr lang="en-GB" sz="2000" dirty="0"/>
              <a:t> pessoa. </a:t>
            </a:r>
            <a:endParaRPr sz="2000" dirty="0"/>
          </a:p>
          <a:p>
            <a:pPr marL="285750" lvl="0" indent="-285750" algn="just" rtl="0">
              <a:lnSpc>
                <a:spcPct val="100000"/>
              </a:lnSpc>
              <a:spcBef>
                <a:spcPts val="600"/>
              </a:spcBef>
              <a:spcAft>
                <a:spcPts val="0"/>
              </a:spcAft>
              <a:buSzPts val="2200"/>
              <a:buChar char="•"/>
            </a:pPr>
            <a:r>
              <a:rPr lang="en-GB" sz="2000" dirty="0"/>
              <a:t>É </a:t>
            </a:r>
            <a:r>
              <a:rPr lang="en-GB" sz="2000" dirty="0" err="1"/>
              <a:t>essencial</a:t>
            </a:r>
            <a:r>
              <a:rPr lang="en-GB" sz="2000" dirty="0"/>
              <a:t> lembrar que a </a:t>
            </a:r>
            <a:r>
              <a:rPr lang="en-GB" sz="2000" dirty="0" err="1"/>
              <a:t>tomada</a:t>
            </a:r>
            <a:r>
              <a:rPr lang="en-GB" sz="2000" dirty="0"/>
              <a:t> de </a:t>
            </a:r>
            <a:r>
              <a:rPr lang="en-GB" sz="2000" dirty="0" err="1"/>
              <a:t>decisão</a:t>
            </a:r>
            <a:r>
              <a:rPr lang="en-GB" sz="2000" dirty="0"/>
              <a:t> </a:t>
            </a:r>
            <a:r>
              <a:rPr lang="en-GB" sz="2000" dirty="0" err="1"/>
              <a:t>apoiada</a:t>
            </a:r>
            <a:r>
              <a:rPr lang="en-GB" sz="2000" dirty="0"/>
              <a:t> é </a:t>
            </a:r>
            <a:r>
              <a:rPr lang="en-GB" sz="2000" dirty="0" err="1"/>
              <a:t>voluntária</a:t>
            </a:r>
            <a:r>
              <a:rPr lang="en-GB" sz="2000" dirty="0"/>
              <a:t>. Ela </a:t>
            </a:r>
            <a:r>
              <a:rPr lang="en-GB" sz="2000" dirty="0" err="1"/>
              <a:t>não</a:t>
            </a:r>
            <a:r>
              <a:rPr lang="en-GB" sz="2000" dirty="0"/>
              <a:t> </a:t>
            </a:r>
            <a:r>
              <a:rPr lang="en-GB" sz="2000" dirty="0" err="1"/>
              <a:t>pode</a:t>
            </a:r>
            <a:r>
              <a:rPr lang="en-GB" sz="2000" dirty="0"/>
              <a:t> ser </a:t>
            </a:r>
            <a:r>
              <a:rPr lang="en-GB" sz="2000" dirty="0" err="1"/>
              <a:t>imposta</a:t>
            </a:r>
            <a:r>
              <a:rPr lang="en-GB" sz="2000" dirty="0"/>
              <a:t> a uma pessoa. Se </a:t>
            </a:r>
            <a:r>
              <a:rPr lang="en-GB" sz="2000" dirty="0" err="1"/>
              <a:t>alguém</a:t>
            </a:r>
            <a:r>
              <a:rPr lang="en-GB" sz="2000" dirty="0"/>
              <a:t> </a:t>
            </a:r>
            <a:r>
              <a:rPr lang="en-GB" sz="2000" dirty="0" err="1"/>
              <a:t>recusar</a:t>
            </a:r>
            <a:r>
              <a:rPr lang="en-GB" sz="2000" dirty="0"/>
              <a:t> </a:t>
            </a:r>
            <a:r>
              <a:rPr lang="en-GB" sz="2000" dirty="0" err="1"/>
              <a:t>ofertas</a:t>
            </a:r>
            <a:r>
              <a:rPr lang="en-GB" sz="2000" dirty="0"/>
              <a:t> de </a:t>
            </a:r>
            <a:r>
              <a:rPr lang="en-GB" sz="2000" dirty="0" err="1"/>
              <a:t>apoio</a:t>
            </a:r>
            <a:r>
              <a:rPr lang="en-GB" sz="2000" dirty="0"/>
              <a:t>, seu </a:t>
            </a:r>
            <a:r>
              <a:rPr lang="en-GB" sz="2000" dirty="0" err="1"/>
              <a:t>desejo</a:t>
            </a:r>
            <a:r>
              <a:rPr lang="en-GB" sz="2000" dirty="0"/>
              <a:t> </a:t>
            </a:r>
            <a:r>
              <a:rPr lang="en-GB" sz="2000" dirty="0" err="1"/>
              <a:t>deve</a:t>
            </a:r>
            <a:r>
              <a:rPr lang="en-GB" sz="2000" dirty="0"/>
              <a:t> ser </a:t>
            </a:r>
            <a:r>
              <a:rPr lang="en-GB" sz="2000" dirty="0" err="1"/>
              <a:t>respeitado</a:t>
            </a:r>
            <a:r>
              <a:rPr lang="en-GB" sz="2000" dirty="0"/>
              <a:t>.</a:t>
            </a:r>
            <a:endParaRPr sz="2000" dirty="0"/>
          </a:p>
        </p:txBody>
      </p:sp>
      <p:sp>
        <p:nvSpPr>
          <p:cNvPr id="1137" name="Google Shape;1137;p136"/>
          <p:cNvSpPr txBox="1">
            <a:spLocks noGrp="1"/>
          </p:cNvSpPr>
          <p:nvPr>
            <p:ph type="body" idx="2"/>
          </p:nvPr>
        </p:nvSpPr>
        <p:spPr>
          <a:xfrm>
            <a:off x="508799" y="2131957"/>
            <a:ext cx="11174400" cy="360000"/>
          </a:xfrm>
          <a:prstGeom prst="rect">
            <a:avLst/>
          </a:prstGeom>
          <a:noFill/>
          <a:ln>
            <a:noFill/>
          </a:ln>
        </p:spPr>
        <p:txBody>
          <a:bodyPr spcFirstLastPara="1" wrap="square" lIns="0" tIns="0" rIns="0" bIns="0" anchor="b" anchorCtr="0">
            <a:noAutofit/>
          </a:bodyPr>
          <a:lstStyle/>
          <a:p>
            <a:pPr marL="285750" lvl="0" indent="-285750" algn="l" rtl="0">
              <a:lnSpc>
                <a:spcPct val="150000"/>
              </a:lnSpc>
              <a:spcBef>
                <a:spcPts val="0"/>
              </a:spcBef>
              <a:spcAft>
                <a:spcPts val="0"/>
              </a:spcAft>
              <a:buSzPts val="2200"/>
              <a:buNone/>
            </a:pPr>
            <a:r>
              <a:rPr lang="en-GB" dirty="0" err="1"/>
              <a:t>Elemento</a:t>
            </a:r>
            <a:r>
              <a:rPr lang="en-GB" dirty="0"/>
              <a:t> 3: </a:t>
            </a:r>
            <a:r>
              <a:rPr lang="en-GB" dirty="0" err="1"/>
              <a:t>Apoio</a:t>
            </a:r>
            <a:r>
              <a:rPr lang="en-GB" dirty="0"/>
              <a:t> à </a:t>
            </a:r>
            <a:r>
              <a:rPr lang="en-GB" dirty="0" err="1"/>
              <a:t>tomada</a:t>
            </a:r>
            <a:r>
              <a:rPr lang="en-GB" dirty="0"/>
              <a:t> de </a:t>
            </a:r>
            <a:r>
              <a:rPr lang="en-GB" dirty="0" err="1"/>
              <a:t>decisões</a:t>
            </a:r>
            <a:r>
              <a:rPr lang="en-GB" dirty="0"/>
              <a:t> (e)</a:t>
            </a:r>
            <a:endParaRPr dirty="0"/>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Shape 1142"/>
        <p:cNvGrpSpPr/>
        <p:nvPr/>
      </p:nvGrpSpPr>
      <p:grpSpPr>
        <a:xfrm>
          <a:off x="0" y="0"/>
          <a:ext cx="0" cy="0"/>
          <a:chOff x="0" y="0"/>
          <a:chExt cx="0" cy="0"/>
        </a:xfrm>
      </p:grpSpPr>
      <p:sp>
        <p:nvSpPr>
          <p:cNvPr id="1143" name="Google Shape;1143;p137"/>
          <p:cNvSpPr txBox="1">
            <a:spLocks noGrp="1"/>
          </p:cNvSpPr>
          <p:nvPr>
            <p:ph type="title"/>
          </p:nvPr>
        </p:nvSpPr>
        <p:spPr>
          <a:xfrm>
            <a:off x="389638" y="506412"/>
            <a:ext cx="11497561" cy="432000"/>
          </a:xfrm>
          <a:prstGeom prst="rect">
            <a:avLst/>
          </a:prstGeom>
          <a:noFill/>
          <a:ln>
            <a:noFill/>
          </a:ln>
        </p:spPr>
        <p:txBody>
          <a:bodyPr spcFirstLastPara="1" wrap="square" lIns="91425" tIns="45700" rIns="91425" bIns="45700" anchor="t" anchorCtr="0">
            <a:noAutofit/>
          </a:bodyPr>
          <a:lstStyle/>
          <a:p>
            <a:pPr marL="0" lvl="0" indent="0" algn="ctr" rtl="0">
              <a:lnSpc>
                <a:spcPct val="110000"/>
              </a:lnSpc>
              <a:spcBef>
                <a:spcPts val="0"/>
              </a:spcBef>
              <a:spcAft>
                <a:spcPts val="0"/>
              </a:spcAft>
              <a:buClr>
                <a:schemeClr val="accent1"/>
              </a:buClr>
              <a:buSzPts val="3000"/>
              <a:buFont typeface="Century Gothic"/>
              <a:buNone/>
            </a:pPr>
            <a:r>
              <a:rPr lang="en-GB" dirty="0"/>
              <a:t>Exercício 5.2: Que </a:t>
            </a:r>
            <a:r>
              <a:rPr lang="en-GB" dirty="0" err="1"/>
              <a:t>mudanças</a:t>
            </a:r>
            <a:r>
              <a:rPr lang="en-GB" dirty="0"/>
              <a:t> </a:t>
            </a:r>
            <a:r>
              <a:rPr lang="en-GB" dirty="0" err="1"/>
              <a:t>incorpora</a:t>
            </a:r>
            <a:r>
              <a:rPr lang="en-GB" dirty="0"/>
              <a:t> o </a:t>
            </a:r>
            <a:r>
              <a:rPr lang="en-GB" dirty="0" err="1"/>
              <a:t>Artigo</a:t>
            </a:r>
            <a:r>
              <a:rPr lang="en-GB" dirty="0"/>
              <a:t> 12?</a:t>
            </a:r>
            <a:endParaRPr dirty="0"/>
          </a:p>
        </p:txBody>
      </p:sp>
      <p:sp>
        <p:nvSpPr>
          <p:cNvPr id="1144" name="Google Shape;1144;p137"/>
          <p:cNvSpPr txBox="1">
            <a:spLocks noGrp="1"/>
          </p:cNvSpPr>
          <p:nvPr>
            <p:ph type="body" idx="1"/>
          </p:nvPr>
        </p:nvSpPr>
        <p:spPr>
          <a:xfrm>
            <a:off x="508002" y="2321169"/>
            <a:ext cx="11175995" cy="1230923"/>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1200"/>
              </a:spcBef>
              <a:spcAft>
                <a:spcPts val="0"/>
              </a:spcAft>
              <a:buSzPts val="2500"/>
              <a:buNone/>
            </a:pPr>
            <a:r>
              <a:rPr lang="en-GB" sz="2500" b="1" i="1" dirty="0"/>
              <a:t>Como </a:t>
            </a:r>
            <a:r>
              <a:rPr lang="en-GB" sz="2500" b="1" i="1" dirty="0" err="1"/>
              <a:t>respeitar</a:t>
            </a:r>
            <a:r>
              <a:rPr lang="en-GB" sz="2500" b="1" i="1" dirty="0"/>
              <a:t> e </a:t>
            </a:r>
            <a:r>
              <a:rPr lang="en-GB" sz="2500" b="1" i="1" dirty="0" err="1"/>
              <a:t>implementar</a:t>
            </a:r>
            <a:r>
              <a:rPr lang="en-GB" sz="2500" b="1" i="1" dirty="0"/>
              <a:t> o </a:t>
            </a:r>
            <a:r>
              <a:rPr lang="en-GB" sz="2500" b="1" i="1" dirty="0" err="1"/>
              <a:t>Artigo</a:t>
            </a:r>
            <a:r>
              <a:rPr lang="en-GB" sz="2500" b="1" i="1" dirty="0"/>
              <a:t> 12 </a:t>
            </a:r>
            <a:r>
              <a:rPr lang="en-GB" sz="2500" b="1" i="1" dirty="0" err="1"/>
              <a:t>melhoraria</a:t>
            </a:r>
            <a:r>
              <a:rPr lang="en-GB" sz="2500" b="1" i="1" dirty="0"/>
              <a:t> a vida das pessoas com </a:t>
            </a:r>
            <a:r>
              <a:rPr lang="en-GB" sz="2500" b="1" i="1" dirty="0" err="1"/>
              <a:t>deficiências</a:t>
            </a:r>
            <a:r>
              <a:rPr lang="en-GB" sz="2500" b="1" i="1" dirty="0"/>
              <a:t> </a:t>
            </a:r>
            <a:r>
              <a:rPr lang="en-GB" sz="2500" b="1" i="1" dirty="0" err="1"/>
              <a:t>psicossociais</a:t>
            </a:r>
            <a:r>
              <a:rPr lang="en-GB" sz="2500" b="1" i="1" dirty="0"/>
              <a:t>, </a:t>
            </a:r>
            <a:r>
              <a:rPr lang="en-GB" sz="2500" b="1" i="1" dirty="0" err="1"/>
              <a:t>intelectuais</a:t>
            </a:r>
            <a:r>
              <a:rPr lang="en-GB" sz="2500" b="1" i="1" dirty="0"/>
              <a:t> ou </a:t>
            </a:r>
            <a:r>
              <a:rPr lang="en-GB" sz="2500" b="1" i="1" dirty="0" err="1"/>
              <a:t>cognitivas</a:t>
            </a:r>
            <a:r>
              <a:rPr lang="en-GB" sz="2500" b="1" i="1" dirty="0"/>
              <a:t>?</a:t>
            </a:r>
            <a:endParaRPr sz="2500" b="1" i="1"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14"/>
          <p:cNvSpPr txBox="1">
            <a:spLocks noGrp="1"/>
          </p:cNvSpPr>
          <p:nvPr>
            <p:ph type="sldNum" idx="4294967295"/>
          </p:nvPr>
        </p:nvSpPr>
        <p:spPr>
          <a:xfrm>
            <a:off x="10034587" y="6623100"/>
            <a:ext cx="1648619" cy="2160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GB"/>
              <a:t>14</a:t>
            </a:fld>
            <a:endParaRPr/>
          </a:p>
        </p:txBody>
      </p:sp>
      <p:sp>
        <p:nvSpPr>
          <p:cNvPr id="185" name="Google Shape;185;p14"/>
          <p:cNvSpPr txBox="1">
            <a:spLocks noGrp="1"/>
          </p:cNvSpPr>
          <p:nvPr>
            <p:ph type="body" idx="2"/>
          </p:nvPr>
        </p:nvSpPr>
        <p:spPr>
          <a:xfrm>
            <a:off x="507195" y="1511188"/>
            <a:ext cx="11174412" cy="2568443"/>
          </a:xfrm>
          <a:prstGeom prst="rect">
            <a:avLst/>
          </a:prstGeom>
          <a:noFill/>
          <a:ln>
            <a:noFill/>
          </a:ln>
        </p:spPr>
        <p:txBody>
          <a:bodyPr spcFirstLastPara="1" wrap="square" lIns="91425" tIns="45700" rIns="91425" bIns="45700" anchor="t" anchorCtr="0">
            <a:noAutofit/>
          </a:bodyPr>
          <a:lstStyle/>
          <a:p>
            <a:pPr marL="285750" lvl="0" indent="-285750" algn="just" rtl="0">
              <a:lnSpc>
                <a:spcPct val="100000"/>
              </a:lnSpc>
              <a:spcBef>
                <a:spcPts val="600"/>
              </a:spcBef>
              <a:spcAft>
                <a:spcPts val="0"/>
              </a:spcAft>
              <a:buSzPts val="2200"/>
              <a:buChar char="•"/>
            </a:pPr>
            <a:r>
              <a:rPr lang="en-GB" sz="2000" dirty="0"/>
              <a:t>A </a:t>
            </a:r>
            <a:r>
              <a:rPr lang="en-GB" sz="2000" dirty="0" err="1"/>
              <a:t>discriminação</a:t>
            </a:r>
            <a:r>
              <a:rPr lang="en-GB" sz="2000" dirty="0"/>
              <a:t> precisa ser </a:t>
            </a:r>
            <a:r>
              <a:rPr lang="en-GB" sz="2000" dirty="0" err="1"/>
              <a:t>abordada</a:t>
            </a:r>
            <a:r>
              <a:rPr lang="en-GB" sz="2000" dirty="0"/>
              <a:t> em diferentes </a:t>
            </a:r>
            <a:r>
              <a:rPr lang="en-GB" sz="2000" dirty="0" err="1"/>
              <a:t>níveis</a:t>
            </a:r>
            <a:r>
              <a:rPr lang="en-GB" sz="2000" dirty="0"/>
              <a:t>: </a:t>
            </a:r>
            <a:endParaRPr sz="2000" dirty="0"/>
          </a:p>
          <a:p>
            <a:pPr marL="631825" lvl="2" indent="-285750" algn="just" rtl="0">
              <a:lnSpc>
                <a:spcPct val="100000"/>
              </a:lnSpc>
              <a:spcBef>
                <a:spcPts val="600"/>
              </a:spcBef>
              <a:spcAft>
                <a:spcPts val="0"/>
              </a:spcAft>
              <a:buSzPts val="2200"/>
              <a:buChar char="•"/>
            </a:pPr>
            <a:r>
              <a:rPr lang="en-GB" dirty="0" err="1"/>
              <a:t>desinformação</a:t>
            </a:r>
            <a:r>
              <a:rPr lang="en-GB" dirty="0"/>
              <a:t>, </a:t>
            </a:r>
            <a:r>
              <a:rPr lang="en-GB" dirty="0" err="1"/>
              <a:t>preconceito</a:t>
            </a:r>
            <a:r>
              <a:rPr lang="en-GB" dirty="0"/>
              <a:t> e medo da </a:t>
            </a:r>
            <a:r>
              <a:rPr lang="en-GB" dirty="0" err="1"/>
              <a:t>diferença</a:t>
            </a:r>
            <a:endParaRPr dirty="0"/>
          </a:p>
          <a:p>
            <a:pPr marL="631825" lvl="2" indent="-285750" algn="just" rtl="0">
              <a:lnSpc>
                <a:spcPct val="100000"/>
              </a:lnSpc>
              <a:spcBef>
                <a:spcPts val="600"/>
              </a:spcBef>
              <a:spcAft>
                <a:spcPts val="0"/>
              </a:spcAft>
              <a:buSzPts val="2200"/>
              <a:buChar char="•"/>
            </a:pPr>
            <a:r>
              <a:rPr lang="en-GB" dirty="0"/>
              <a:t>“</a:t>
            </a:r>
            <a:r>
              <a:rPr lang="en-GB" dirty="0" err="1"/>
              <a:t>discriminação</a:t>
            </a:r>
            <a:r>
              <a:rPr lang="en-GB" dirty="0"/>
              <a:t> </a:t>
            </a:r>
            <a:r>
              <a:rPr lang="en-GB" dirty="0" err="1"/>
              <a:t>institucionalizada</a:t>
            </a:r>
            <a:r>
              <a:rPr lang="en-GB" dirty="0"/>
              <a:t>” ou “</a:t>
            </a:r>
            <a:r>
              <a:rPr lang="en-GB" dirty="0" err="1"/>
              <a:t>discriminação</a:t>
            </a:r>
            <a:r>
              <a:rPr lang="en-GB" dirty="0"/>
              <a:t> </a:t>
            </a:r>
            <a:r>
              <a:rPr lang="en-GB" dirty="0" err="1"/>
              <a:t>sistêmica</a:t>
            </a:r>
            <a:r>
              <a:rPr lang="en-GB" dirty="0"/>
              <a:t>”. </a:t>
            </a:r>
            <a:endParaRPr dirty="0"/>
          </a:p>
          <a:p>
            <a:pPr marL="631825" lvl="2" indent="-285750" algn="just" rtl="0">
              <a:lnSpc>
                <a:spcPct val="100000"/>
              </a:lnSpc>
              <a:spcBef>
                <a:spcPts val="600"/>
              </a:spcBef>
              <a:spcAft>
                <a:spcPts val="0"/>
              </a:spcAft>
              <a:buSzPts val="2200"/>
              <a:buChar char="•"/>
            </a:pPr>
            <a:r>
              <a:rPr lang="en-GB" dirty="0"/>
              <a:t>Leis e </a:t>
            </a:r>
            <a:r>
              <a:rPr lang="en-GB" dirty="0" err="1"/>
              <a:t>políticas</a:t>
            </a:r>
            <a:r>
              <a:rPr lang="en-GB" dirty="0"/>
              <a:t> </a:t>
            </a:r>
            <a:r>
              <a:rPr lang="en-GB" dirty="0" err="1"/>
              <a:t>discriminatórias</a:t>
            </a:r>
            <a:r>
              <a:rPr lang="en-GB" dirty="0"/>
              <a:t>, </a:t>
            </a:r>
            <a:r>
              <a:rPr lang="en-GB" dirty="0" err="1"/>
              <a:t>discriminação</a:t>
            </a:r>
            <a:r>
              <a:rPr lang="en-GB" dirty="0"/>
              <a:t> </a:t>
            </a:r>
            <a:r>
              <a:rPr lang="en-GB" dirty="0" err="1"/>
              <a:t>incorporada</a:t>
            </a:r>
            <a:r>
              <a:rPr lang="en-GB" dirty="0"/>
              <a:t> no </a:t>
            </a:r>
            <a:r>
              <a:rPr lang="en-GB" dirty="0" err="1"/>
              <a:t>sistema</a:t>
            </a:r>
            <a:r>
              <a:rPr lang="en-GB" dirty="0"/>
              <a:t> de saúde ou social, </a:t>
            </a:r>
            <a:r>
              <a:rPr lang="en-GB" dirty="0" err="1"/>
              <a:t>pobreza</a:t>
            </a:r>
            <a:r>
              <a:rPr lang="en-GB" dirty="0"/>
              <a:t> e </a:t>
            </a:r>
            <a:r>
              <a:rPr lang="en-GB" dirty="0" err="1"/>
              <a:t>desigualdades</a:t>
            </a:r>
            <a:r>
              <a:rPr lang="en-GB" dirty="0"/>
              <a:t> de </a:t>
            </a:r>
            <a:r>
              <a:rPr lang="en-GB" dirty="0" err="1"/>
              <a:t>poder</a:t>
            </a:r>
            <a:r>
              <a:rPr lang="en-GB" dirty="0"/>
              <a:t> na </a:t>
            </a:r>
            <a:r>
              <a:rPr lang="en-GB" dirty="0" err="1"/>
              <a:t>sociedade</a:t>
            </a:r>
            <a:endParaRPr dirty="0"/>
          </a:p>
        </p:txBody>
      </p:sp>
      <p:sp>
        <p:nvSpPr>
          <p:cNvPr id="186" name="Google Shape;186;p14"/>
          <p:cNvSpPr txBox="1">
            <a:spLocks noGrp="1"/>
          </p:cNvSpPr>
          <p:nvPr>
            <p:ph type="title"/>
          </p:nvPr>
        </p:nvSpPr>
        <p:spPr>
          <a:xfrm>
            <a:off x="392905" y="506412"/>
            <a:ext cx="11529463" cy="432000"/>
          </a:xfrm>
          <a:prstGeom prst="rect">
            <a:avLst/>
          </a:prstGeom>
          <a:noFill/>
          <a:ln>
            <a:noFill/>
          </a:ln>
        </p:spPr>
        <p:txBody>
          <a:bodyPr spcFirstLastPara="1" wrap="square" lIns="91425" tIns="45700" rIns="91425" bIns="45700" anchor="t" anchorCtr="0">
            <a:noAutofit/>
          </a:bodyPr>
          <a:lstStyle/>
          <a:p>
            <a:pPr marL="0" lvl="0" indent="0" algn="ctr" rtl="0">
              <a:lnSpc>
                <a:spcPct val="110000"/>
              </a:lnSpc>
              <a:spcBef>
                <a:spcPts val="0"/>
              </a:spcBef>
              <a:spcAft>
                <a:spcPts val="0"/>
              </a:spcAft>
              <a:buClr>
                <a:schemeClr val="accent1"/>
              </a:buClr>
              <a:buSzPts val="3000"/>
              <a:buFont typeface="Century Gothic"/>
              <a:buNone/>
            </a:pPr>
            <a:r>
              <a:rPr lang="en-GB" dirty="0" err="1"/>
              <a:t>Apresentação</a:t>
            </a:r>
            <a:r>
              <a:rPr lang="en-GB" dirty="0"/>
              <a:t>: </a:t>
            </a:r>
            <a:r>
              <a:rPr lang="en-GB" dirty="0" err="1"/>
              <a:t>Definição</a:t>
            </a:r>
            <a:r>
              <a:rPr lang="en-GB" dirty="0"/>
              <a:t> de </a:t>
            </a:r>
            <a:r>
              <a:rPr lang="en-GB" dirty="0" err="1"/>
              <a:t>discriminação</a:t>
            </a:r>
            <a:r>
              <a:rPr lang="en-GB" dirty="0"/>
              <a:t> - 4</a:t>
            </a:r>
            <a:endParaRPr dirty="0"/>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Shape 1149"/>
        <p:cNvGrpSpPr/>
        <p:nvPr/>
      </p:nvGrpSpPr>
      <p:grpSpPr>
        <a:xfrm>
          <a:off x="0" y="0"/>
          <a:ext cx="0" cy="0"/>
          <a:chOff x="0" y="0"/>
          <a:chExt cx="0" cy="0"/>
        </a:xfrm>
      </p:grpSpPr>
      <p:sp>
        <p:nvSpPr>
          <p:cNvPr id="1150" name="Google Shape;1150;p138"/>
          <p:cNvSpPr txBox="1">
            <a:spLocks noGrp="1"/>
          </p:cNvSpPr>
          <p:nvPr>
            <p:ph type="title"/>
          </p:nvPr>
        </p:nvSpPr>
        <p:spPr>
          <a:xfrm>
            <a:off x="493926" y="2261193"/>
            <a:ext cx="11204148" cy="432000"/>
          </a:xfrm>
          <a:prstGeom prst="rect">
            <a:avLst/>
          </a:prstGeom>
          <a:noFill/>
          <a:ln>
            <a:noFill/>
          </a:ln>
        </p:spPr>
        <p:txBody>
          <a:bodyPr spcFirstLastPara="1" wrap="square" lIns="91425" tIns="45700" rIns="91425" bIns="45700" anchor="t" anchorCtr="0">
            <a:noAutofit/>
          </a:bodyPr>
          <a:lstStyle/>
          <a:p>
            <a:pPr marL="0" marR="60325" lvl="0" indent="0" algn="ctr" rtl="0">
              <a:lnSpc>
                <a:spcPct val="100000"/>
              </a:lnSpc>
              <a:spcBef>
                <a:spcPts val="0"/>
              </a:spcBef>
              <a:spcAft>
                <a:spcPts val="0"/>
              </a:spcAft>
              <a:buClr>
                <a:schemeClr val="accent1"/>
              </a:buClr>
              <a:buSzPct val="100000"/>
              <a:buFont typeface="Century Gothic"/>
              <a:buNone/>
            </a:pPr>
            <a:r>
              <a:rPr lang="en-GB" dirty="0"/>
              <a:t>Tema</a:t>
            </a:r>
            <a:r>
              <a:rPr lang="en-GB" dirty="0">
                <a:latin typeface="Century Gothic"/>
                <a:ea typeface="Century Gothic"/>
                <a:cs typeface="Century Gothic"/>
                <a:sym typeface="Century Gothic"/>
              </a:rPr>
              <a:t> 6: </a:t>
            </a:r>
            <a:r>
              <a:rPr lang="en-GB" dirty="0" err="1"/>
              <a:t>Ampliando</a:t>
            </a:r>
            <a:r>
              <a:rPr lang="en-GB" dirty="0"/>
              <a:t> o </a:t>
            </a:r>
            <a:r>
              <a:rPr lang="en-GB" dirty="0" err="1"/>
              <a:t>Artigo</a:t>
            </a:r>
            <a:r>
              <a:rPr lang="en-GB" dirty="0"/>
              <a:t> 16 – </a:t>
            </a:r>
            <a:r>
              <a:rPr lang="en-GB" dirty="0" err="1"/>
              <a:t>Prevenção</a:t>
            </a:r>
            <a:r>
              <a:rPr lang="en-GB" dirty="0"/>
              <a:t> contra a </a:t>
            </a:r>
            <a:r>
              <a:rPr lang="en-GB" dirty="0" err="1"/>
              <a:t>exploração</a:t>
            </a:r>
            <a:r>
              <a:rPr lang="en-GB" dirty="0"/>
              <a:t>, a </a:t>
            </a:r>
            <a:r>
              <a:rPr lang="en-GB" dirty="0" err="1"/>
              <a:t>violência</a:t>
            </a:r>
            <a:r>
              <a:rPr lang="en-GB" dirty="0"/>
              <a:t> e o </a:t>
            </a:r>
            <a:r>
              <a:rPr lang="en-GB" dirty="0" err="1"/>
              <a:t>abuso</a:t>
            </a:r>
            <a:endParaRPr dirty="0"/>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Shape 1155"/>
        <p:cNvGrpSpPr/>
        <p:nvPr/>
      </p:nvGrpSpPr>
      <p:grpSpPr>
        <a:xfrm>
          <a:off x="0" y="0"/>
          <a:ext cx="0" cy="0"/>
          <a:chOff x="0" y="0"/>
          <a:chExt cx="0" cy="0"/>
        </a:xfrm>
      </p:grpSpPr>
      <p:sp>
        <p:nvSpPr>
          <p:cNvPr id="1156" name="Google Shape;1156;p139"/>
          <p:cNvSpPr txBox="1">
            <a:spLocks noGrp="1"/>
          </p:cNvSpPr>
          <p:nvPr>
            <p:ph type="title"/>
          </p:nvPr>
        </p:nvSpPr>
        <p:spPr>
          <a:xfrm>
            <a:off x="389639" y="506412"/>
            <a:ext cx="11585484" cy="432000"/>
          </a:xfrm>
          <a:prstGeom prst="rect">
            <a:avLst/>
          </a:prstGeom>
          <a:noFill/>
          <a:ln>
            <a:noFill/>
          </a:ln>
        </p:spPr>
        <p:txBody>
          <a:bodyPr spcFirstLastPara="1" wrap="square" lIns="91425" tIns="45700" rIns="91425" bIns="45700" anchor="t" anchorCtr="0">
            <a:noAutofit/>
          </a:bodyPr>
          <a:lstStyle/>
          <a:p>
            <a:pPr marL="0" lvl="0" indent="0" algn="ctr" rtl="0">
              <a:lnSpc>
                <a:spcPct val="110000"/>
              </a:lnSpc>
              <a:spcBef>
                <a:spcPts val="0"/>
              </a:spcBef>
              <a:spcAft>
                <a:spcPts val="0"/>
              </a:spcAft>
              <a:buClr>
                <a:schemeClr val="accent1"/>
              </a:buClr>
              <a:buSzPts val="3000"/>
              <a:buFont typeface="Century Gothic"/>
              <a:buNone/>
            </a:pPr>
            <a:r>
              <a:rPr lang="en-GB" dirty="0"/>
              <a:t>Exercício 6.1: </a:t>
            </a:r>
            <a:r>
              <a:rPr lang="en-GB" dirty="0" err="1"/>
              <a:t>Discussão</a:t>
            </a:r>
            <a:r>
              <a:rPr lang="en-GB" dirty="0"/>
              <a:t> do Artigo16 da CDPD – </a:t>
            </a:r>
            <a:r>
              <a:rPr lang="en-GB" dirty="0" err="1"/>
              <a:t>Proteção</a:t>
            </a:r>
            <a:r>
              <a:rPr lang="en-GB" dirty="0"/>
              <a:t> contra a </a:t>
            </a:r>
            <a:r>
              <a:rPr lang="en-GB" dirty="0" err="1"/>
              <a:t>exploração</a:t>
            </a:r>
            <a:r>
              <a:rPr lang="en-GB" dirty="0"/>
              <a:t>, a </a:t>
            </a:r>
            <a:r>
              <a:rPr lang="en-GB" dirty="0" err="1"/>
              <a:t>violência</a:t>
            </a:r>
            <a:r>
              <a:rPr lang="en-GB" dirty="0"/>
              <a:t> e o </a:t>
            </a:r>
            <a:r>
              <a:rPr lang="en-GB" dirty="0" err="1"/>
              <a:t>abuso</a:t>
            </a:r>
            <a:endParaRPr dirty="0"/>
          </a:p>
        </p:txBody>
      </p:sp>
      <p:sp>
        <p:nvSpPr>
          <p:cNvPr id="1157" name="Google Shape;1157;p139"/>
          <p:cNvSpPr txBox="1">
            <a:spLocks noGrp="1"/>
          </p:cNvSpPr>
          <p:nvPr>
            <p:ph type="body" idx="1"/>
          </p:nvPr>
        </p:nvSpPr>
        <p:spPr>
          <a:xfrm>
            <a:off x="595181" y="3077432"/>
            <a:ext cx="11175995" cy="1829889"/>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600"/>
              </a:spcBef>
              <a:spcAft>
                <a:spcPts val="0"/>
              </a:spcAft>
              <a:buSzPts val="2200"/>
              <a:buNone/>
            </a:pPr>
            <a:r>
              <a:rPr lang="en-GB" sz="2000" dirty="0"/>
              <a:t>1. Os </a:t>
            </a:r>
            <a:r>
              <a:rPr lang="en-GB" sz="2000" dirty="0" err="1"/>
              <a:t>Estados</a:t>
            </a:r>
            <a:r>
              <a:rPr lang="en-GB" sz="2000" dirty="0"/>
              <a:t> Partes </a:t>
            </a:r>
            <a:r>
              <a:rPr lang="en-GB" sz="2000" dirty="0" err="1"/>
              <a:t>tomarão</a:t>
            </a:r>
            <a:r>
              <a:rPr lang="en-GB" sz="2000" dirty="0"/>
              <a:t> </a:t>
            </a:r>
            <a:r>
              <a:rPr lang="en-GB" sz="2000" dirty="0" err="1"/>
              <a:t>todas</a:t>
            </a:r>
            <a:r>
              <a:rPr lang="en-GB" sz="2000" dirty="0"/>
              <a:t> as </a:t>
            </a:r>
            <a:r>
              <a:rPr lang="en-GB" sz="2000" dirty="0" err="1"/>
              <a:t>medidas</a:t>
            </a:r>
            <a:r>
              <a:rPr lang="en-GB" sz="2000" dirty="0"/>
              <a:t> </a:t>
            </a:r>
            <a:r>
              <a:rPr lang="en-GB" sz="2000" dirty="0" err="1"/>
              <a:t>legislativas</a:t>
            </a:r>
            <a:r>
              <a:rPr lang="en-GB" sz="2000" dirty="0"/>
              <a:t>, </a:t>
            </a:r>
            <a:r>
              <a:rPr lang="en-GB" sz="2000" dirty="0" err="1"/>
              <a:t>administrativas</a:t>
            </a:r>
            <a:r>
              <a:rPr lang="en-GB" sz="2000" dirty="0"/>
              <a:t>, sociais, </a:t>
            </a:r>
            <a:r>
              <a:rPr lang="en-GB" sz="2000" dirty="0" err="1"/>
              <a:t>educacionais</a:t>
            </a:r>
            <a:r>
              <a:rPr lang="en-GB" sz="2000" dirty="0"/>
              <a:t> e </a:t>
            </a:r>
            <a:r>
              <a:rPr lang="en-GB" sz="2000" dirty="0" err="1"/>
              <a:t>outras</a:t>
            </a:r>
            <a:r>
              <a:rPr lang="en-GB" sz="2000" dirty="0"/>
              <a:t> </a:t>
            </a:r>
            <a:r>
              <a:rPr lang="en-GB" sz="2000" dirty="0" err="1"/>
              <a:t>medidas</a:t>
            </a:r>
            <a:r>
              <a:rPr lang="en-GB" sz="2000" dirty="0"/>
              <a:t> </a:t>
            </a:r>
            <a:r>
              <a:rPr lang="en-GB" sz="2000" dirty="0" err="1"/>
              <a:t>apropriadas</a:t>
            </a:r>
            <a:r>
              <a:rPr lang="en-GB" sz="2000" dirty="0"/>
              <a:t> para </a:t>
            </a:r>
            <a:r>
              <a:rPr lang="en-GB" sz="2000" dirty="0" err="1"/>
              <a:t>proteger</a:t>
            </a:r>
            <a:r>
              <a:rPr lang="en-GB" sz="2000" dirty="0"/>
              <a:t> as pessoas com </a:t>
            </a:r>
            <a:r>
              <a:rPr lang="en-GB" sz="2000" dirty="0" err="1"/>
              <a:t>deficiência</a:t>
            </a:r>
            <a:r>
              <a:rPr lang="en-GB" sz="2000" dirty="0"/>
              <a:t>, tanto </a:t>
            </a:r>
            <a:r>
              <a:rPr lang="en-GB" sz="2000" dirty="0" err="1"/>
              <a:t>dentro</a:t>
            </a:r>
            <a:r>
              <a:rPr lang="en-GB" sz="2000" dirty="0"/>
              <a:t> como fora de casa, de </a:t>
            </a:r>
            <a:r>
              <a:rPr lang="en-GB" sz="2000" dirty="0" err="1"/>
              <a:t>todas</a:t>
            </a:r>
            <a:r>
              <a:rPr lang="en-GB" sz="2000" dirty="0"/>
              <a:t> as </a:t>
            </a:r>
            <a:r>
              <a:rPr lang="en-GB" sz="2000" dirty="0" err="1"/>
              <a:t>formas</a:t>
            </a:r>
            <a:r>
              <a:rPr lang="en-GB" sz="2000" dirty="0"/>
              <a:t> de </a:t>
            </a:r>
            <a:r>
              <a:rPr lang="en-GB" sz="2000" dirty="0" err="1"/>
              <a:t>exploração</a:t>
            </a:r>
            <a:r>
              <a:rPr lang="en-GB" sz="2000" dirty="0"/>
              <a:t>, </a:t>
            </a:r>
            <a:r>
              <a:rPr lang="en-GB" sz="2000" dirty="0" err="1"/>
              <a:t>violência</a:t>
            </a:r>
            <a:r>
              <a:rPr lang="en-GB" sz="2000" dirty="0"/>
              <a:t> e </a:t>
            </a:r>
            <a:r>
              <a:rPr lang="en-GB" sz="2000" dirty="0" err="1"/>
              <a:t>abuso</a:t>
            </a:r>
            <a:r>
              <a:rPr lang="en-GB" sz="2000" dirty="0"/>
              <a:t>, </a:t>
            </a:r>
            <a:r>
              <a:rPr lang="en-GB" sz="2000" dirty="0" err="1"/>
              <a:t>incluindo</a:t>
            </a:r>
            <a:r>
              <a:rPr lang="en-GB" sz="2000" dirty="0"/>
              <a:t> </a:t>
            </a:r>
            <a:r>
              <a:rPr lang="en-GB" sz="2000" dirty="0" err="1"/>
              <a:t>os</a:t>
            </a:r>
            <a:r>
              <a:rPr lang="en-GB" sz="2000" dirty="0"/>
              <a:t> </a:t>
            </a:r>
            <a:r>
              <a:rPr lang="en-GB" sz="2000" dirty="0" err="1"/>
              <a:t>aspectos</a:t>
            </a:r>
            <a:r>
              <a:rPr lang="en-GB" sz="2000" dirty="0"/>
              <a:t> </a:t>
            </a:r>
            <a:r>
              <a:rPr lang="en-GB" sz="2000" dirty="0" err="1"/>
              <a:t>baseados</a:t>
            </a:r>
            <a:r>
              <a:rPr lang="en-GB" sz="2000" dirty="0"/>
              <a:t> no </a:t>
            </a:r>
            <a:r>
              <a:rPr lang="en-GB" sz="2000" dirty="0" err="1"/>
              <a:t>gênero</a:t>
            </a:r>
            <a:r>
              <a:rPr lang="en-GB" sz="2000" dirty="0"/>
              <a:t>.</a:t>
            </a:r>
            <a:endParaRPr sz="2000" dirty="0"/>
          </a:p>
          <a:p>
            <a:pPr marL="0" lvl="0" indent="0" algn="just" rtl="0">
              <a:lnSpc>
                <a:spcPct val="100000"/>
              </a:lnSpc>
              <a:spcBef>
                <a:spcPts val="600"/>
              </a:spcBef>
              <a:spcAft>
                <a:spcPts val="0"/>
              </a:spcAft>
              <a:buSzPts val="2200"/>
              <a:buNone/>
            </a:pPr>
            <a:r>
              <a:rPr lang="en-GB" sz="2000" b="1" dirty="0">
                <a:solidFill>
                  <a:schemeClr val="accent2"/>
                </a:solidFill>
              </a:rPr>
              <a:t>Os </a:t>
            </a:r>
            <a:r>
              <a:rPr lang="en-GB" sz="2000" b="1" dirty="0" err="1">
                <a:solidFill>
                  <a:schemeClr val="accent2"/>
                </a:solidFill>
              </a:rPr>
              <a:t>países</a:t>
            </a:r>
            <a:r>
              <a:rPr lang="en-GB" sz="2000" b="1" dirty="0">
                <a:solidFill>
                  <a:schemeClr val="accent2"/>
                </a:solidFill>
              </a:rPr>
              <a:t> </a:t>
            </a:r>
            <a:r>
              <a:rPr lang="en-GB" sz="2000" b="1" dirty="0" err="1">
                <a:solidFill>
                  <a:schemeClr val="accent2"/>
                </a:solidFill>
              </a:rPr>
              <a:t>devem</a:t>
            </a:r>
            <a:r>
              <a:rPr lang="en-GB" sz="2000" b="1" dirty="0">
                <a:solidFill>
                  <a:schemeClr val="accent2"/>
                </a:solidFill>
              </a:rPr>
              <a:t> </a:t>
            </a:r>
            <a:r>
              <a:rPr lang="en-GB" sz="2000" b="1" dirty="0" err="1">
                <a:solidFill>
                  <a:schemeClr val="accent2"/>
                </a:solidFill>
              </a:rPr>
              <a:t>criar</a:t>
            </a:r>
            <a:r>
              <a:rPr lang="en-GB" sz="2000" b="1" dirty="0">
                <a:solidFill>
                  <a:schemeClr val="accent2"/>
                </a:solidFill>
              </a:rPr>
              <a:t> leis e </a:t>
            </a:r>
            <a:r>
              <a:rPr lang="en-GB" sz="2000" b="1" dirty="0" err="1">
                <a:solidFill>
                  <a:schemeClr val="accent2"/>
                </a:solidFill>
              </a:rPr>
              <a:t>regras</a:t>
            </a:r>
            <a:r>
              <a:rPr lang="en-GB" sz="2000" b="1" dirty="0">
                <a:solidFill>
                  <a:schemeClr val="accent2"/>
                </a:solidFill>
              </a:rPr>
              <a:t> para </a:t>
            </a:r>
            <a:r>
              <a:rPr lang="en-GB" sz="2000" b="1" dirty="0" err="1">
                <a:solidFill>
                  <a:schemeClr val="accent2"/>
                </a:solidFill>
              </a:rPr>
              <a:t>garantir</a:t>
            </a:r>
            <a:r>
              <a:rPr lang="en-GB" sz="2000" b="1" dirty="0">
                <a:solidFill>
                  <a:schemeClr val="accent2"/>
                </a:solidFill>
              </a:rPr>
              <a:t> que as pessoas com </a:t>
            </a:r>
            <a:r>
              <a:rPr lang="en-GB" sz="2000" b="1" dirty="0" err="1">
                <a:solidFill>
                  <a:schemeClr val="accent2"/>
                </a:solidFill>
              </a:rPr>
              <a:t>deficiência</a:t>
            </a:r>
            <a:r>
              <a:rPr lang="en-GB" sz="2000" b="1" dirty="0">
                <a:solidFill>
                  <a:schemeClr val="accent2"/>
                </a:solidFill>
              </a:rPr>
              <a:t> </a:t>
            </a:r>
            <a:r>
              <a:rPr lang="en-GB" sz="2000" b="1" dirty="0" err="1">
                <a:solidFill>
                  <a:schemeClr val="accent2"/>
                </a:solidFill>
              </a:rPr>
              <a:t>sejam</a:t>
            </a:r>
            <a:r>
              <a:rPr lang="en-GB" sz="2000" b="1" dirty="0">
                <a:solidFill>
                  <a:schemeClr val="accent2"/>
                </a:solidFill>
              </a:rPr>
              <a:t> </a:t>
            </a:r>
            <a:r>
              <a:rPr lang="en-GB" sz="2000" b="1" dirty="0" err="1">
                <a:solidFill>
                  <a:schemeClr val="accent2"/>
                </a:solidFill>
              </a:rPr>
              <a:t>protegidas</a:t>
            </a:r>
            <a:r>
              <a:rPr lang="en-GB" sz="2000" b="1" dirty="0">
                <a:solidFill>
                  <a:schemeClr val="accent2"/>
                </a:solidFill>
              </a:rPr>
              <a:t> </a:t>
            </a:r>
            <a:r>
              <a:rPr lang="en-GB" sz="2000" b="1" dirty="0" err="1">
                <a:solidFill>
                  <a:schemeClr val="accent2"/>
                </a:solidFill>
              </a:rPr>
              <a:t>dentro</a:t>
            </a:r>
            <a:r>
              <a:rPr lang="en-GB" sz="2000" b="1" dirty="0">
                <a:solidFill>
                  <a:schemeClr val="accent2"/>
                </a:solidFill>
              </a:rPr>
              <a:t> e fora de casa contra a </a:t>
            </a:r>
            <a:r>
              <a:rPr lang="en-GB" sz="2000" b="1" dirty="0" err="1">
                <a:solidFill>
                  <a:schemeClr val="accent2"/>
                </a:solidFill>
              </a:rPr>
              <a:t>violência</a:t>
            </a:r>
            <a:r>
              <a:rPr lang="en-GB" sz="2000" b="1" dirty="0">
                <a:solidFill>
                  <a:schemeClr val="accent2"/>
                </a:solidFill>
              </a:rPr>
              <a:t> e contra a </a:t>
            </a:r>
            <a:r>
              <a:rPr lang="en-GB" sz="2000" b="1" dirty="0" err="1">
                <a:solidFill>
                  <a:schemeClr val="accent2"/>
                </a:solidFill>
              </a:rPr>
              <a:t>exploração</a:t>
            </a:r>
            <a:r>
              <a:rPr lang="en-GB" sz="2000" b="1" dirty="0">
                <a:solidFill>
                  <a:schemeClr val="accent2"/>
                </a:solidFill>
              </a:rPr>
              <a:t> ou </a:t>
            </a:r>
            <a:r>
              <a:rPr lang="en-GB" sz="2000" b="1" dirty="0" err="1">
                <a:solidFill>
                  <a:schemeClr val="accent2"/>
                </a:solidFill>
              </a:rPr>
              <a:t>abuso</a:t>
            </a:r>
            <a:r>
              <a:rPr lang="en-GB" sz="2000" b="1" dirty="0">
                <a:solidFill>
                  <a:schemeClr val="accent2"/>
                </a:solidFill>
              </a:rPr>
              <a:t>.</a:t>
            </a:r>
            <a:endParaRPr sz="2000" dirty="0"/>
          </a:p>
          <a:p>
            <a:pPr marL="285750" lvl="0" indent="-146050" algn="l" rtl="0">
              <a:lnSpc>
                <a:spcPct val="100000"/>
              </a:lnSpc>
              <a:spcBef>
                <a:spcPts val="1200"/>
              </a:spcBef>
              <a:spcAft>
                <a:spcPts val="0"/>
              </a:spcAft>
              <a:buSzPts val="2200"/>
              <a:buNone/>
            </a:pPr>
            <a:endParaRPr dirty="0"/>
          </a:p>
        </p:txBody>
      </p:sp>
      <p:sp>
        <p:nvSpPr>
          <p:cNvPr id="1158" name="Google Shape;1158;p139"/>
          <p:cNvSpPr txBox="1">
            <a:spLocks noGrp="1"/>
          </p:cNvSpPr>
          <p:nvPr>
            <p:ph type="body" idx="2"/>
          </p:nvPr>
        </p:nvSpPr>
        <p:spPr>
          <a:xfrm>
            <a:off x="595181" y="2329357"/>
            <a:ext cx="11174400" cy="360000"/>
          </a:xfrm>
          <a:prstGeom prst="rect">
            <a:avLst/>
          </a:prstGeom>
          <a:noFill/>
          <a:ln>
            <a:noFill/>
          </a:ln>
        </p:spPr>
        <p:txBody>
          <a:bodyPr spcFirstLastPara="1" wrap="square" lIns="0" tIns="0" rIns="0" bIns="0" anchor="b" anchorCtr="0">
            <a:noAutofit/>
          </a:bodyPr>
          <a:lstStyle/>
          <a:p>
            <a:pPr marL="285750" lvl="0" indent="-285750" algn="l" rtl="0">
              <a:lnSpc>
                <a:spcPct val="150000"/>
              </a:lnSpc>
              <a:spcBef>
                <a:spcPts val="0"/>
              </a:spcBef>
              <a:spcAft>
                <a:spcPts val="0"/>
              </a:spcAft>
              <a:buSzPts val="2200"/>
              <a:buNone/>
            </a:pPr>
            <a:r>
              <a:rPr lang="en-GB" dirty="0" err="1"/>
              <a:t>Parágrafo</a:t>
            </a:r>
            <a:r>
              <a:rPr lang="en-GB" dirty="0"/>
              <a:t> 1</a:t>
            </a:r>
            <a:endParaRPr dirty="0"/>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Shape 1163"/>
        <p:cNvGrpSpPr/>
        <p:nvPr/>
      </p:nvGrpSpPr>
      <p:grpSpPr>
        <a:xfrm>
          <a:off x="0" y="0"/>
          <a:ext cx="0" cy="0"/>
          <a:chOff x="0" y="0"/>
          <a:chExt cx="0" cy="0"/>
        </a:xfrm>
      </p:grpSpPr>
      <p:sp>
        <p:nvSpPr>
          <p:cNvPr id="1164" name="Google Shape;1164;p140"/>
          <p:cNvSpPr txBox="1">
            <a:spLocks noGrp="1"/>
          </p:cNvSpPr>
          <p:nvPr>
            <p:ph type="title"/>
          </p:nvPr>
        </p:nvSpPr>
        <p:spPr>
          <a:xfrm>
            <a:off x="389638" y="506412"/>
            <a:ext cx="11497561" cy="432000"/>
          </a:xfrm>
          <a:prstGeom prst="rect">
            <a:avLst/>
          </a:prstGeom>
          <a:noFill/>
          <a:ln>
            <a:noFill/>
          </a:ln>
        </p:spPr>
        <p:txBody>
          <a:bodyPr spcFirstLastPara="1" wrap="square" lIns="91425" tIns="45700" rIns="91425" bIns="45700" anchor="t" anchorCtr="0">
            <a:noAutofit/>
          </a:bodyPr>
          <a:lstStyle/>
          <a:p>
            <a:pPr marL="0" lvl="0" indent="0" algn="ctr" rtl="0">
              <a:lnSpc>
                <a:spcPct val="110000"/>
              </a:lnSpc>
              <a:spcBef>
                <a:spcPts val="0"/>
              </a:spcBef>
              <a:spcAft>
                <a:spcPts val="0"/>
              </a:spcAft>
              <a:buClr>
                <a:schemeClr val="accent1"/>
              </a:buClr>
              <a:buSzPts val="3000"/>
              <a:buFont typeface="Century Gothic"/>
              <a:buNone/>
            </a:pPr>
            <a:r>
              <a:rPr lang="en-GB" dirty="0"/>
              <a:t>Exercício 6.1: </a:t>
            </a:r>
            <a:r>
              <a:rPr lang="en-GB" dirty="0" err="1"/>
              <a:t>Discussão</a:t>
            </a:r>
            <a:r>
              <a:rPr lang="en-GB" dirty="0"/>
              <a:t> do </a:t>
            </a:r>
            <a:r>
              <a:rPr lang="en-GB" dirty="0" err="1"/>
              <a:t>Artigo</a:t>
            </a:r>
            <a:r>
              <a:rPr lang="en-GB" dirty="0"/>
              <a:t> 16 da CDPD – </a:t>
            </a:r>
            <a:r>
              <a:rPr lang="en-GB" dirty="0" err="1"/>
              <a:t>Proteção</a:t>
            </a:r>
            <a:r>
              <a:rPr lang="en-GB" dirty="0"/>
              <a:t> contra a </a:t>
            </a:r>
            <a:r>
              <a:rPr lang="en-GB" dirty="0" err="1"/>
              <a:t>exploração</a:t>
            </a:r>
            <a:r>
              <a:rPr lang="en-GB" dirty="0"/>
              <a:t>, a </a:t>
            </a:r>
            <a:r>
              <a:rPr lang="en-GB" dirty="0" err="1"/>
              <a:t>violência</a:t>
            </a:r>
            <a:r>
              <a:rPr lang="en-GB" dirty="0"/>
              <a:t> e o </a:t>
            </a:r>
            <a:r>
              <a:rPr lang="en-GB" dirty="0" err="1"/>
              <a:t>abuso</a:t>
            </a:r>
            <a:endParaRPr dirty="0"/>
          </a:p>
          <a:p>
            <a:pPr marL="0" lvl="0" indent="0" algn="l" rtl="0">
              <a:lnSpc>
                <a:spcPct val="110000"/>
              </a:lnSpc>
              <a:spcBef>
                <a:spcPts val="0"/>
              </a:spcBef>
              <a:spcAft>
                <a:spcPts val="0"/>
              </a:spcAft>
              <a:buClr>
                <a:schemeClr val="accent1"/>
              </a:buClr>
              <a:buSzPts val="3000"/>
              <a:buFont typeface="Century Gothic"/>
              <a:buNone/>
            </a:pPr>
            <a:endParaRPr dirty="0"/>
          </a:p>
        </p:txBody>
      </p:sp>
      <p:sp>
        <p:nvSpPr>
          <p:cNvPr id="1165" name="Google Shape;1165;p140"/>
          <p:cNvSpPr txBox="1">
            <a:spLocks noGrp="1"/>
          </p:cNvSpPr>
          <p:nvPr>
            <p:ph type="body" idx="1"/>
          </p:nvPr>
        </p:nvSpPr>
        <p:spPr>
          <a:xfrm>
            <a:off x="833196" y="2476003"/>
            <a:ext cx="10610443" cy="3379674"/>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600"/>
              </a:spcBef>
              <a:spcAft>
                <a:spcPts val="0"/>
              </a:spcAft>
              <a:buSzPts val="2200"/>
              <a:buNone/>
            </a:pPr>
            <a:r>
              <a:rPr lang="en-GB" sz="2000" dirty="0"/>
              <a:t>2. Os </a:t>
            </a:r>
            <a:r>
              <a:rPr lang="en-GB" sz="2000" dirty="0" err="1"/>
              <a:t>Estados</a:t>
            </a:r>
            <a:r>
              <a:rPr lang="en-GB" sz="2000" dirty="0"/>
              <a:t> Partes </a:t>
            </a:r>
            <a:r>
              <a:rPr lang="en-GB" sz="2000" dirty="0" err="1"/>
              <a:t>também</a:t>
            </a:r>
            <a:r>
              <a:rPr lang="en-GB" sz="2000" dirty="0"/>
              <a:t> </a:t>
            </a:r>
            <a:r>
              <a:rPr lang="en-GB" sz="2000" dirty="0" err="1"/>
              <a:t>devem</a:t>
            </a:r>
            <a:r>
              <a:rPr lang="en-GB" sz="2000" dirty="0"/>
              <a:t> </a:t>
            </a:r>
            <a:r>
              <a:rPr lang="en-GB" sz="2000" dirty="0" err="1"/>
              <a:t>tomar</a:t>
            </a:r>
            <a:r>
              <a:rPr lang="en-GB" sz="2000" dirty="0"/>
              <a:t> </a:t>
            </a:r>
            <a:r>
              <a:rPr lang="en-GB" sz="2000" dirty="0" err="1"/>
              <a:t>todas</a:t>
            </a:r>
            <a:r>
              <a:rPr lang="en-GB" sz="2000" dirty="0"/>
              <a:t> as </a:t>
            </a:r>
            <a:r>
              <a:rPr lang="en-GB" sz="2000" dirty="0" err="1"/>
              <a:t>medidas</a:t>
            </a:r>
            <a:r>
              <a:rPr lang="en-GB" sz="2000" dirty="0"/>
              <a:t> </a:t>
            </a:r>
            <a:r>
              <a:rPr lang="en-GB" sz="2000" dirty="0" err="1"/>
              <a:t>adequadas</a:t>
            </a:r>
            <a:r>
              <a:rPr lang="en-GB" sz="2000" dirty="0"/>
              <a:t> para </a:t>
            </a:r>
            <a:r>
              <a:rPr lang="en-GB" sz="2000" dirty="0" err="1"/>
              <a:t>prevenir</a:t>
            </a:r>
            <a:r>
              <a:rPr lang="en-GB" sz="2000" dirty="0"/>
              <a:t> </a:t>
            </a:r>
            <a:r>
              <a:rPr lang="en-GB" sz="2000" dirty="0" err="1"/>
              <a:t>todas</a:t>
            </a:r>
            <a:r>
              <a:rPr lang="en-GB" sz="2000" dirty="0"/>
              <a:t> as </a:t>
            </a:r>
            <a:r>
              <a:rPr lang="en-GB" sz="2000" dirty="0" err="1"/>
              <a:t>formas</a:t>
            </a:r>
            <a:r>
              <a:rPr lang="en-GB" sz="2000" dirty="0"/>
              <a:t> de </a:t>
            </a:r>
            <a:r>
              <a:rPr lang="en-GB" sz="2000" dirty="0" err="1"/>
              <a:t>exploração</a:t>
            </a:r>
            <a:r>
              <a:rPr lang="en-GB" sz="2000" dirty="0"/>
              <a:t>, </a:t>
            </a:r>
            <a:r>
              <a:rPr lang="en-GB" sz="2000" dirty="0" err="1"/>
              <a:t>violência</a:t>
            </a:r>
            <a:r>
              <a:rPr lang="en-GB" sz="2000" dirty="0"/>
              <a:t> e </a:t>
            </a:r>
            <a:r>
              <a:rPr lang="en-GB" sz="2000" dirty="0" err="1"/>
              <a:t>abuso</a:t>
            </a:r>
            <a:r>
              <a:rPr lang="en-GB" sz="2000" dirty="0"/>
              <a:t>, </a:t>
            </a:r>
            <a:r>
              <a:rPr lang="en-GB" sz="2000" dirty="0" err="1"/>
              <a:t>garantindo</a:t>
            </a:r>
            <a:r>
              <a:rPr lang="en-GB" sz="2000" dirty="0"/>
              <a:t>, entre </a:t>
            </a:r>
            <a:r>
              <a:rPr lang="en-GB" sz="2000" dirty="0" err="1"/>
              <a:t>outras</a:t>
            </a:r>
            <a:r>
              <a:rPr lang="en-GB" sz="2000" dirty="0"/>
              <a:t> </a:t>
            </a:r>
            <a:r>
              <a:rPr lang="en-GB" sz="2000" dirty="0" err="1"/>
              <a:t>coisas</a:t>
            </a:r>
            <a:r>
              <a:rPr lang="en-GB" sz="2000" dirty="0"/>
              <a:t>, </a:t>
            </a:r>
            <a:r>
              <a:rPr lang="en-GB" sz="2000" dirty="0" err="1"/>
              <a:t>formas</a:t>
            </a:r>
            <a:r>
              <a:rPr lang="en-GB" sz="2000" dirty="0"/>
              <a:t> </a:t>
            </a:r>
            <a:r>
              <a:rPr lang="en-GB" sz="2000" dirty="0" err="1"/>
              <a:t>adequadas</a:t>
            </a:r>
            <a:r>
              <a:rPr lang="en-GB" sz="2000" dirty="0"/>
              <a:t> de </a:t>
            </a:r>
            <a:r>
              <a:rPr lang="en-GB" sz="2000" dirty="0" err="1"/>
              <a:t>assistência</a:t>
            </a:r>
            <a:r>
              <a:rPr lang="en-GB" sz="2000" dirty="0"/>
              <a:t> e </a:t>
            </a:r>
            <a:r>
              <a:rPr lang="en-GB" sz="2000" dirty="0" err="1"/>
              <a:t>apoio</a:t>
            </a:r>
            <a:r>
              <a:rPr lang="en-GB" sz="2000" dirty="0"/>
              <a:t> </a:t>
            </a:r>
            <a:r>
              <a:rPr lang="en-GB" sz="2000" dirty="0" err="1"/>
              <a:t>sensíveis</a:t>
            </a:r>
            <a:r>
              <a:rPr lang="en-GB" sz="2000" dirty="0"/>
              <a:t> ao </a:t>
            </a:r>
            <a:r>
              <a:rPr lang="en-GB" sz="2000" dirty="0" err="1"/>
              <a:t>gênero</a:t>
            </a:r>
            <a:r>
              <a:rPr lang="en-GB" sz="2000" dirty="0"/>
              <a:t> e à </a:t>
            </a:r>
            <a:r>
              <a:rPr lang="en-GB" sz="2000" dirty="0" err="1"/>
              <a:t>idade</a:t>
            </a:r>
            <a:r>
              <a:rPr lang="en-GB" sz="2000" dirty="0"/>
              <a:t> para pessoas com </a:t>
            </a:r>
            <a:r>
              <a:rPr lang="en-GB" sz="2000" dirty="0" err="1"/>
              <a:t>deficiência</a:t>
            </a:r>
            <a:r>
              <a:rPr lang="en-GB" sz="2000" dirty="0"/>
              <a:t> e suas </a:t>
            </a:r>
            <a:r>
              <a:rPr lang="en-GB" sz="2000" dirty="0" err="1"/>
              <a:t>famílias</a:t>
            </a:r>
            <a:r>
              <a:rPr lang="en-GB" sz="2000" dirty="0"/>
              <a:t> e </a:t>
            </a:r>
            <a:r>
              <a:rPr lang="en-GB" sz="2000" dirty="0" err="1"/>
              <a:t>cuidadores</a:t>
            </a:r>
            <a:r>
              <a:rPr lang="en-GB" sz="2000" dirty="0"/>
              <a:t>, </a:t>
            </a:r>
            <a:r>
              <a:rPr lang="en-GB" sz="2000" dirty="0" err="1"/>
              <a:t>incluindo</a:t>
            </a:r>
            <a:r>
              <a:rPr lang="en-GB" sz="2000" dirty="0"/>
              <a:t> </a:t>
            </a:r>
            <a:r>
              <a:rPr lang="en-GB" sz="2000" dirty="0" err="1"/>
              <a:t>através</a:t>
            </a:r>
            <a:r>
              <a:rPr lang="en-GB" sz="2000" dirty="0"/>
              <a:t> do </a:t>
            </a:r>
            <a:r>
              <a:rPr lang="en-GB" sz="2000" dirty="0" err="1"/>
              <a:t>fornecimento</a:t>
            </a:r>
            <a:r>
              <a:rPr lang="en-GB" sz="2000" dirty="0"/>
              <a:t> de </a:t>
            </a:r>
            <a:r>
              <a:rPr lang="en-GB" sz="2000" dirty="0" err="1"/>
              <a:t>informações</a:t>
            </a:r>
            <a:r>
              <a:rPr lang="en-GB" sz="2000" dirty="0"/>
              <a:t> e </a:t>
            </a:r>
            <a:r>
              <a:rPr lang="en-GB" sz="2000" dirty="0" err="1"/>
              <a:t>educação</a:t>
            </a:r>
            <a:r>
              <a:rPr lang="en-GB" sz="2000" dirty="0"/>
              <a:t> sobre como </a:t>
            </a:r>
            <a:r>
              <a:rPr lang="en-GB" sz="2000" dirty="0" err="1"/>
              <a:t>evitar</a:t>
            </a:r>
            <a:r>
              <a:rPr lang="en-GB" sz="2000" dirty="0"/>
              <a:t>, </a:t>
            </a:r>
            <a:r>
              <a:rPr lang="en-GB" sz="2000" dirty="0" err="1"/>
              <a:t>reconhecer</a:t>
            </a:r>
            <a:r>
              <a:rPr lang="en-GB" sz="2000" dirty="0"/>
              <a:t> e </a:t>
            </a:r>
            <a:r>
              <a:rPr lang="en-GB" sz="2000" dirty="0" err="1"/>
              <a:t>denunciar</a:t>
            </a:r>
            <a:r>
              <a:rPr lang="en-GB" sz="2000" dirty="0"/>
              <a:t> </a:t>
            </a:r>
            <a:r>
              <a:rPr lang="en-GB" sz="2000" dirty="0" err="1"/>
              <a:t>casos</a:t>
            </a:r>
            <a:r>
              <a:rPr lang="en-GB" sz="2000" dirty="0"/>
              <a:t> de </a:t>
            </a:r>
            <a:r>
              <a:rPr lang="en-GB" sz="2000" dirty="0" err="1"/>
              <a:t>exploração</a:t>
            </a:r>
            <a:r>
              <a:rPr lang="en-GB" sz="2000" dirty="0"/>
              <a:t>, </a:t>
            </a:r>
            <a:r>
              <a:rPr lang="en-GB" sz="2000" dirty="0" err="1"/>
              <a:t>violência</a:t>
            </a:r>
            <a:r>
              <a:rPr lang="en-GB" sz="2000" dirty="0"/>
              <a:t> e </a:t>
            </a:r>
            <a:r>
              <a:rPr lang="en-GB" sz="2000" dirty="0" err="1"/>
              <a:t>abuso</a:t>
            </a:r>
            <a:r>
              <a:rPr lang="en-GB" sz="2000" dirty="0"/>
              <a:t>. Os </a:t>
            </a:r>
            <a:r>
              <a:rPr lang="en-GB" sz="2000" dirty="0" err="1"/>
              <a:t>Estados</a:t>
            </a:r>
            <a:r>
              <a:rPr lang="en-GB" sz="2000" dirty="0"/>
              <a:t> Partes </a:t>
            </a:r>
            <a:r>
              <a:rPr lang="en-GB" sz="2000" dirty="0" err="1"/>
              <a:t>devem</a:t>
            </a:r>
            <a:r>
              <a:rPr lang="en-GB" sz="2000" dirty="0"/>
              <a:t> </a:t>
            </a:r>
            <a:r>
              <a:rPr lang="en-GB" sz="2000" dirty="0" err="1"/>
              <a:t>garantir</a:t>
            </a:r>
            <a:r>
              <a:rPr lang="en-GB" sz="2000" dirty="0"/>
              <a:t> que </a:t>
            </a:r>
            <a:r>
              <a:rPr lang="en-GB" sz="2000" dirty="0" err="1"/>
              <a:t>os</a:t>
            </a:r>
            <a:r>
              <a:rPr lang="en-GB" sz="2000" dirty="0"/>
              <a:t> </a:t>
            </a:r>
            <a:r>
              <a:rPr lang="en-GB" sz="2000" dirty="0" err="1"/>
              <a:t>serviços</a:t>
            </a:r>
            <a:r>
              <a:rPr lang="en-GB" sz="2000" dirty="0"/>
              <a:t> de </a:t>
            </a:r>
            <a:r>
              <a:rPr lang="en-GB" sz="2000" dirty="0" err="1"/>
              <a:t>proteção</a:t>
            </a:r>
            <a:r>
              <a:rPr lang="en-GB" sz="2000" dirty="0"/>
              <a:t> </a:t>
            </a:r>
            <a:r>
              <a:rPr lang="en-GB" sz="2000" dirty="0" err="1"/>
              <a:t>sejam</a:t>
            </a:r>
            <a:r>
              <a:rPr lang="en-GB" sz="2000" dirty="0"/>
              <a:t> </a:t>
            </a:r>
            <a:r>
              <a:rPr lang="en-GB" sz="2000" dirty="0" err="1"/>
              <a:t>sensíveis</a:t>
            </a:r>
            <a:r>
              <a:rPr lang="en-GB" sz="2000" dirty="0"/>
              <a:t> à </a:t>
            </a:r>
            <a:r>
              <a:rPr lang="en-GB" sz="2000" dirty="0" err="1"/>
              <a:t>idade</a:t>
            </a:r>
            <a:r>
              <a:rPr lang="en-GB" sz="2000" dirty="0"/>
              <a:t>, ao </a:t>
            </a:r>
            <a:r>
              <a:rPr lang="en-GB" sz="2000" dirty="0" err="1"/>
              <a:t>gênero</a:t>
            </a:r>
            <a:r>
              <a:rPr lang="en-GB" sz="2000" dirty="0"/>
              <a:t> e à </a:t>
            </a:r>
            <a:r>
              <a:rPr lang="en-GB" sz="2000" dirty="0" err="1"/>
              <a:t>deficiência</a:t>
            </a:r>
            <a:r>
              <a:rPr lang="en-GB" sz="2000" dirty="0"/>
              <a:t>.</a:t>
            </a:r>
            <a:endParaRPr sz="2000" dirty="0"/>
          </a:p>
          <a:p>
            <a:pPr marL="0" lvl="0" indent="0" algn="just" rtl="0">
              <a:lnSpc>
                <a:spcPct val="100000"/>
              </a:lnSpc>
              <a:spcBef>
                <a:spcPts val="600"/>
              </a:spcBef>
              <a:spcAft>
                <a:spcPts val="0"/>
              </a:spcAft>
              <a:buSzPts val="2200"/>
              <a:buNone/>
            </a:pPr>
            <a:r>
              <a:rPr lang="en-GB" sz="2000" b="1" dirty="0">
                <a:solidFill>
                  <a:schemeClr val="accent2"/>
                </a:solidFill>
              </a:rPr>
              <a:t>Os </a:t>
            </a:r>
            <a:r>
              <a:rPr lang="en-GB" sz="2000" b="1" dirty="0" err="1">
                <a:solidFill>
                  <a:schemeClr val="accent2"/>
                </a:solidFill>
              </a:rPr>
              <a:t>países</a:t>
            </a:r>
            <a:r>
              <a:rPr lang="en-GB" sz="2000" b="1" dirty="0">
                <a:solidFill>
                  <a:schemeClr val="accent2"/>
                </a:solidFill>
              </a:rPr>
              <a:t> </a:t>
            </a:r>
            <a:r>
              <a:rPr lang="en-GB" sz="2000" b="1" dirty="0" err="1">
                <a:solidFill>
                  <a:schemeClr val="accent2"/>
                </a:solidFill>
              </a:rPr>
              <a:t>devem</a:t>
            </a:r>
            <a:r>
              <a:rPr lang="en-GB" sz="2000" b="1" dirty="0">
                <a:solidFill>
                  <a:schemeClr val="accent2"/>
                </a:solidFill>
              </a:rPr>
              <a:t> </a:t>
            </a:r>
            <a:r>
              <a:rPr lang="en-GB" sz="2000" b="1" dirty="0" err="1">
                <a:solidFill>
                  <a:schemeClr val="accent2"/>
                </a:solidFill>
              </a:rPr>
              <a:t>prevenir</a:t>
            </a:r>
            <a:r>
              <a:rPr lang="en-GB" sz="2000" b="1" dirty="0">
                <a:solidFill>
                  <a:schemeClr val="accent2"/>
                </a:solidFill>
              </a:rPr>
              <a:t> o </a:t>
            </a:r>
            <a:r>
              <a:rPr lang="en-GB" sz="2000" b="1" dirty="0" err="1">
                <a:solidFill>
                  <a:schemeClr val="accent2"/>
                </a:solidFill>
              </a:rPr>
              <a:t>abuso</a:t>
            </a:r>
            <a:r>
              <a:rPr lang="en-GB" sz="2000" b="1" dirty="0">
                <a:solidFill>
                  <a:schemeClr val="accent2"/>
                </a:solidFill>
              </a:rPr>
              <a:t>, </a:t>
            </a:r>
            <a:r>
              <a:rPr lang="en-GB" sz="2000" b="1" dirty="0" err="1">
                <a:solidFill>
                  <a:schemeClr val="accent2"/>
                </a:solidFill>
              </a:rPr>
              <a:t>prestando</a:t>
            </a:r>
            <a:r>
              <a:rPr lang="en-GB" sz="2000" b="1" dirty="0">
                <a:solidFill>
                  <a:schemeClr val="accent2"/>
                </a:solidFill>
              </a:rPr>
              <a:t> </a:t>
            </a:r>
            <a:r>
              <a:rPr lang="en-GB" sz="2000" b="1" dirty="0" err="1">
                <a:solidFill>
                  <a:schemeClr val="accent2"/>
                </a:solidFill>
              </a:rPr>
              <a:t>apoio</a:t>
            </a:r>
            <a:r>
              <a:rPr lang="en-GB" sz="2000" b="1" dirty="0">
                <a:solidFill>
                  <a:schemeClr val="accent2"/>
                </a:solidFill>
              </a:rPr>
              <a:t>, </a:t>
            </a:r>
            <a:r>
              <a:rPr lang="en-GB" sz="2000" b="1" dirty="0" err="1">
                <a:solidFill>
                  <a:schemeClr val="accent2"/>
                </a:solidFill>
              </a:rPr>
              <a:t>informação</a:t>
            </a:r>
            <a:r>
              <a:rPr lang="en-GB" sz="2000" b="1" dirty="0">
                <a:solidFill>
                  <a:schemeClr val="accent2"/>
                </a:solidFill>
              </a:rPr>
              <a:t> e </a:t>
            </a:r>
            <a:r>
              <a:rPr lang="en-GB" sz="2000" b="1" dirty="0" err="1">
                <a:solidFill>
                  <a:schemeClr val="accent2"/>
                </a:solidFill>
              </a:rPr>
              <a:t>formação</a:t>
            </a:r>
            <a:r>
              <a:rPr lang="en-GB" sz="2000" b="1" dirty="0">
                <a:solidFill>
                  <a:schemeClr val="accent2"/>
                </a:solidFill>
              </a:rPr>
              <a:t> </a:t>
            </a:r>
            <a:r>
              <a:rPr lang="en-GB" sz="2000" b="1" dirty="0" err="1">
                <a:solidFill>
                  <a:schemeClr val="accent2"/>
                </a:solidFill>
              </a:rPr>
              <a:t>às</a:t>
            </a:r>
            <a:r>
              <a:rPr lang="en-GB" sz="2000" b="1" dirty="0">
                <a:solidFill>
                  <a:schemeClr val="accent2"/>
                </a:solidFill>
              </a:rPr>
              <a:t> pessoas com </a:t>
            </a:r>
            <a:r>
              <a:rPr lang="en-GB" sz="2000" b="1" dirty="0" err="1">
                <a:solidFill>
                  <a:schemeClr val="accent2"/>
                </a:solidFill>
              </a:rPr>
              <a:t>deficiência</a:t>
            </a:r>
            <a:r>
              <a:rPr lang="en-GB" sz="2000" b="1" dirty="0">
                <a:solidFill>
                  <a:schemeClr val="accent2"/>
                </a:solidFill>
              </a:rPr>
              <a:t>, suas </a:t>
            </a:r>
            <a:r>
              <a:rPr lang="en-GB" sz="2000" b="1" dirty="0" err="1">
                <a:solidFill>
                  <a:schemeClr val="accent2"/>
                </a:solidFill>
              </a:rPr>
              <a:t>famílias</a:t>
            </a:r>
            <a:r>
              <a:rPr lang="en-GB" sz="2000" b="1" dirty="0">
                <a:solidFill>
                  <a:schemeClr val="accent2"/>
                </a:solidFill>
              </a:rPr>
              <a:t> e </a:t>
            </a:r>
            <a:r>
              <a:rPr lang="en-GB" sz="2000" b="1" dirty="0" err="1">
                <a:solidFill>
                  <a:schemeClr val="accent2"/>
                </a:solidFill>
              </a:rPr>
              <a:t>cuidadores</a:t>
            </a:r>
            <a:r>
              <a:rPr lang="en-GB" sz="2000" b="1" dirty="0">
                <a:solidFill>
                  <a:schemeClr val="accent2"/>
                </a:solidFill>
              </a:rPr>
              <a:t>. Todos </a:t>
            </a:r>
            <a:r>
              <a:rPr lang="en-GB" sz="2000" b="1" dirty="0" err="1">
                <a:solidFill>
                  <a:schemeClr val="accent2"/>
                </a:solidFill>
              </a:rPr>
              <a:t>devem</a:t>
            </a:r>
            <a:r>
              <a:rPr lang="en-GB" sz="2000" b="1" dirty="0">
                <a:solidFill>
                  <a:schemeClr val="accent2"/>
                </a:solidFill>
              </a:rPr>
              <a:t> </a:t>
            </a:r>
            <a:r>
              <a:rPr lang="en-GB" sz="2000" b="1" dirty="0" err="1">
                <a:solidFill>
                  <a:schemeClr val="accent2"/>
                </a:solidFill>
              </a:rPr>
              <a:t>aprender</a:t>
            </a:r>
            <a:r>
              <a:rPr lang="en-GB" sz="2000" b="1" dirty="0">
                <a:solidFill>
                  <a:schemeClr val="accent2"/>
                </a:solidFill>
              </a:rPr>
              <a:t> a </a:t>
            </a:r>
            <a:r>
              <a:rPr lang="en-GB" sz="2000" b="1" dirty="0" err="1">
                <a:solidFill>
                  <a:schemeClr val="accent2"/>
                </a:solidFill>
              </a:rPr>
              <a:t>evitar</a:t>
            </a:r>
            <a:r>
              <a:rPr lang="en-GB" sz="2000" b="1" dirty="0">
                <a:solidFill>
                  <a:schemeClr val="accent2"/>
                </a:solidFill>
              </a:rPr>
              <a:t>, </a:t>
            </a:r>
            <a:r>
              <a:rPr lang="en-GB" sz="2000" b="1" dirty="0" err="1">
                <a:solidFill>
                  <a:schemeClr val="accent2"/>
                </a:solidFill>
              </a:rPr>
              <a:t>reconhecer</a:t>
            </a:r>
            <a:r>
              <a:rPr lang="en-GB" sz="2000" b="1" dirty="0">
                <a:solidFill>
                  <a:schemeClr val="accent2"/>
                </a:solidFill>
              </a:rPr>
              <a:t> e </a:t>
            </a:r>
            <a:r>
              <a:rPr lang="en-GB" sz="2000" b="1" dirty="0" err="1">
                <a:solidFill>
                  <a:schemeClr val="accent2"/>
                </a:solidFill>
              </a:rPr>
              <a:t>denunciar</a:t>
            </a:r>
            <a:r>
              <a:rPr lang="en-GB" sz="2000" b="1" dirty="0">
                <a:solidFill>
                  <a:schemeClr val="accent2"/>
                </a:solidFill>
              </a:rPr>
              <a:t> a </a:t>
            </a:r>
            <a:r>
              <a:rPr lang="en-GB" sz="2000" b="1" dirty="0" err="1">
                <a:solidFill>
                  <a:schemeClr val="accent2"/>
                </a:solidFill>
              </a:rPr>
              <a:t>violência</a:t>
            </a:r>
            <a:r>
              <a:rPr lang="en-GB" sz="2000" b="1" dirty="0">
                <a:solidFill>
                  <a:schemeClr val="accent2"/>
                </a:solidFill>
              </a:rPr>
              <a:t> e o </a:t>
            </a:r>
            <a:r>
              <a:rPr lang="en-GB" sz="2000" b="1" dirty="0" err="1">
                <a:solidFill>
                  <a:schemeClr val="accent2"/>
                </a:solidFill>
              </a:rPr>
              <a:t>abuso</a:t>
            </a:r>
            <a:r>
              <a:rPr lang="en-GB" sz="2000" b="1" dirty="0">
                <a:solidFill>
                  <a:schemeClr val="accent2"/>
                </a:solidFill>
              </a:rPr>
              <a:t>. </a:t>
            </a:r>
            <a:r>
              <a:rPr lang="en-GB" sz="2000" b="1" dirty="0" err="1">
                <a:solidFill>
                  <a:schemeClr val="accent2"/>
                </a:solidFill>
              </a:rPr>
              <a:t>Devem</a:t>
            </a:r>
            <a:r>
              <a:rPr lang="en-GB" sz="2000" b="1" dirty="0">
                <a:solidFill>
                  <a:schemeClr val="accent2"/>
                </a:solidFill>
              </a:rPr>
              <a:t> </a:t>
            </a:r>
            <a:r>
              <a:rPr lang="en-GB" sz="2000" b="1" dirty="0" err="1">
                <a:solidFill>
                  <a:schemeClr val="accent2"/>
                </a:solidFill>
              </a:rPr>
              <a:t>assegurar</a:t>
            </a:r>
            <a:r>
              <a:rPr lang="en-GB" sz="2000" b="1" dirty="0">
                <a:solidFill>
                  <a:schemeClr val="accent2"/>
                </a:solidFill>
              </a:rPr>
              <a:t> que o </a:t>
            </a:r>
            <a:r>
              <a:rPr lang="en-GB" sz="2000" b="1" dirty="0" err="1">
                <a:solidFill>
                  <a:schemeClr val="accent2"/>
                </a:solidFill>
              </a:rPr>
              <a:t>apoio</a:t>
            </a:r>
            <a:r>
              <a:rPr lang="en-GB" sz="2000" b="1" dirty="0">
                <a:solidFill>
                  <a:schemeClr val="accent2"/>
                </a:solidFill>
              </a:rPr>
              <a:t> à </a:t>
            </a:r>
            <a:r>
              <a:rPr lang="en-GB" sz="2000" b="1" dirty="0" err="1">
                <a:solidFill>
                  <a:schemeClr val="accent2"/>
                </a:solidFill>
              </a:rPr>
              <a:t>prevenção</a:t>
            </a:r>
            <a:r>
              <a:rPr lang="en-GB" sz="2000" b="1" dirty="0">
                <a:solidFill>
                  <a:schemeClr val="accent2"/>
                </a:solidFill>
              </a:rPr>
              <a:t> do </a:t>
            </a:r>
            <a:r>
              <a:rPr lang="en-GB" sz="2000" b="1" dirty="0" err="1">
                <a:solidFill>
                  <a:schemeClr val="accent2"/>
                </a:solidFill>
              </a:rPr>
              <a:t>abuso</a:t>
            </a:r>
            <a:r>
              <a:rPr lang="en-GB" sz="2000" b="1" dirty="0">
                <a:solidFill>
                  <a:schemeClr val="accent2"/>
                </a:solidFill>
              </a:rPr>
              <a:t> </a:t>
            </a:r>
            <a:r>
              <a:rPr lang="en-GB" sz="2000" b="1" dirty="0" err="1">
                <a:solidFill>
                  <a:schemeClr val="accent2"/>
                </a:solidFill>
              </a:rPr>
              <a:t>tenha</a:t>
            </a:r>
            <a:r>
              <a:rPr lang="en-GB" sz="2000" b="1" dirty="0">
                <a:solidFill>
                  <a:schemeClr val="accent2"/>
                </a:solidFill>
              </a:rPr>
              <a:t> em </a:t>
            </a:r>
            <a:r>
              <a:rPr lang="en-GB" sz="2000" b="1" dirty="0" err="1">
                <a:solidFill>
                  <a:schemeClr val="accent2"/>
                </a:solidFill>
              </a:rPr>
              <a:t>conta</a:t>
            </a:r>
            <a:r>
              <a:rPr lang="en-GB" sz="2000" b="1" dirty="0">
                <a:solidFill>
                  <a:schemeClr val="accent2"/>
                </a:solidFill>
              </a:rPr>
              <a:t> as </a:t>
            </a:r>
            <a:r>
              <a:rPr lang="en-GB" sz="2000" b="1" dirty="0" err="1">
                <a:solidFill>
                  <a:schemeClr val="accent2"/>
                </a:solidFill>
              </a:rPr>
              <a:t>mulheres</a:t>
            </a:r>
            <a:r>
              <a:rPr lang="en-GB" sz="2000" b="1" dirty="0">
                <a:solidFill>
                  <a:schemeClr val="accent2"/>
                </a:solidFill>
              </a:rPr>
              <a:t>, </a:t>
            </a:r>
            <a:r>
              <a:rPr lang="en-GB" sz="2000" b="1" dirty="0" err="1">
                <a:solidFill>
                  <a:schemeClr val="accent2"/>
                </a:solidFill>
              </a:rPr>
              <a:t>os</a:t>
            </a:r>
            <a:r>
              <a:rPr lang="en-GB" sz="2000" b="1" dirty="0">
                <a:solidFill>
                  <a:schemeClr val="accent2"/>
                </a:solidFill>
              </a:rPr>
              <a:t> </a:t>
            </a:r>
            <a:r>
              <a:rPr lang="en-GB" sz="2000" b="1" dirty="0" err="1">
                <a:solidFill>
                  <a:schemeClr val="accent2"/>
                </a:solidFill>
              </a:rPr>
              <a:t>idosos</a:t>
            </a:r>
            <a:r>
              <a:rPr lang="en-GB" sz="2000" b="1" dirty="0">
                <a:solidFill>
                  <a:schemeClr val="accent2"/>
                </a:solidFill>
              </a:rPr>
              <a:t>, as </a:t>
            </a:r>
            <a:r>
              <a:rPr lang="en-GB" sz="2000" b="1" dirty="0" err="1">
                <a:solidFill>
                  <a:schemeClr val="accent2"/>
                </a:solidFill>
              </a:rPr>
              <a:t>crianças</a:t>
            </a:r>
            <a:r>
              <a:rPr lang="en-GB" sz="2000" b="1" dirty="0">
                <a:solidFill>
                  <a:schemeClr val="accent2"/>
                </a:solidFill>
              </a:rPr>
              <a:t> e as pessoas com diferentes tipos de </a:t>
            </a:r>
            <a:r>
              <a:rPr lang="en-GB" sz="2000" b="1" dirty="0" err="1">
                <a:solidFill>
                  <a:schemeClr val="accent2"/>
                </a:solidFill>
              </a:rPr>
              <a:t>deficiência</a:t>
            </a:r>
            <a:r>
              <a:rPr lang="en-GB" sz="2000" b="1" dirty="0">
                <a:solidFill>
                  <a:schemeClr val="accent2"/>
                </a:solidFill>
              </a:rPr>
              <a:t>.</a:t>
            </a:r>
            <a:endParaRPr sz="2000" dirty="0"/>
          </a:p>
        </p:txBody>
      </p:sp>
      <p:sp>
        <p:nvSpPr>
          <p:cNvPr id="1166" name="Google Shape;1166;p140"/>
          <p:cNvSpPr txBox="1">
            <a:spLocks noGrp="1"/>
          </p:cNvSpPr>
          <p:nvPr>
            <p:ph type="body" idx="2"/>
          </p:nvPr>
        </p:nvSpPr>
        <p:spPr>
          <a:xfrm>
            <a:off x="508007" y="1904996"/>
            <a:ext cx="11174400" cy="360000"/>
          </a:xfrm>
          <a:prstGeom prst="rect">
            <a:avLst/>
          </a:prstGeom>
          <a:noFill/>
          <a:ln>
            <a:noFill/>
          </a:ln>
        </p:spPr>
        <p:txBody>
          <a:bodyPr spcFirstLastPara="1" wrap="square" lIns="0" tIns="0" rIns="0" bIns="0" anchor="b" anchorCtr="0">
            <a:noAutofit/>
          </a:bodyPr>
          <a:lstStyle/>
          <a:p>
            <a:pPr marL="285750" lvl="0" indent="-285750" algn="l" rtl="0">
              <a:lnSpc>
                <a:spcPct val="150000"/>
              </a:lnSpc>
              <a:spcBef>
                <a:spcPts val="0"/>
              </a:spcBef>
              <a:spcAft>
                <a:spcPts val="0"/>
              </a:spcAft>
              <a:buSzPts val="2200"/>
              <a:buNone/>
            </a:pPr>
            <a:r>
              <a:rPr lang="en-GB"/>
              <a:t>Parágrafo 2</a:t>
            </a:r>
            <a:endParaRPr/>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Shape 1171"/>
        <p:cNvGrpSpPr/>
        <p:nvPr/>
      </p:nvGrpSpPr>
      <p:grpSpPr>
        <a:xfrm>
          <a:off x="0" y="0"/>
          <a:ext cx="0" cy="0"/>
          <a:chOff x="0" y="0"/>
          <a:chExt cx="0" cy="0"/>
        </a:xfrm>
      </p:grpSpPr>
      <p:sp>
        <p:nvSpPr>
          <p:cNvPr id="1172" name="Google Shape;1172;p141"/>
          <p:cNvSpPr txBox="1">
            <a:spLocks noGrp="1"/>
          </p:cNvSpPr>
          <p:nvPr>
            <p:ph type="title"/>
          </p:nvPr>
        </p:nvSpPr>
        <p:spPr>
          <a:xfrm>
            <a:off x="389639" y="506412"/>
            <a:ext cx="11174400" cy="432000"/>
          </a:xfrm>
          <a:prstGeom prst="rect">
            <a:avLst/>
          </a:prstGeom>
          <a:noFill/>
          <a:ln>
            <a:noFill/>
          </a:ln>
        </p:spPr>
        <p:txBody>
          <a:bodyPr spcFirstLastPara="1" wrap="square" lIns="91425" tIns="45700" rIns="91425" bIns="45700" anchor="t" anchorCtr="0">
            <a:noAutofit/>
          </a:bodyPr>
          <a:lstStyle/>
          <a:p>
            <a:pPr marL="0" lvl="0" indent="0" algn="ctr" rtl="0">
              <a:lnSpc>
                <a:spcPct val="110000"/>
              </a:lnSpc>
              <a:spcBef>
                <a:spcPts val="0"/>
              </a:spcBef>
              <a:spcAft>
                <a:spcPts val="0"/>
              </a:spcAft>
              <a:buClr>
                <a:schemeClr val="accent1"/>
              </a:buClr>
              <a:buSzPts val="3000"/>
              <a:buFont typeface="Century Gothic"/>
              <a:buNone/>
            </a:pPr>
            <a:r>
              <a:rPr lang="en-GB" dirty="0"/>
              <a:t>Exercício 6.1: </a:t>
            </a:r>
            <a:r>
              <a:rPr lang="en-GB" dirty="0" err="1"/>
              <a:t>Discussão</a:t>
            </a:r>
            <a:r>
              <a:rPr lang="en-GB" dirty="0"/>
              <a:t> do </a:t>
            </a:r>
            <a:r>
              <a:rPr lang="en-GB" dirty="0" err="1"/>
              <a:t>artigo</a:t>
            </a:r>
            <a:r>
              <a:rPr lang="en-GB" dirty="0"/>
              <a:t> 16 da CDPD - Liberdade contra a </a:t>
            </a:r>
            <a:r>
              <a:rPr lang="en-GB" dirty="0" err="1"/>
              <a:t>exploração</a:t>
            </a:r>
            <a:r>
              <a:rPr lang="en-GB" dirty="0"/>
              <a:t>, a </a:t>
            </a:r>
            <a:r>
              <a:rPr lang="en-GB" dirty="0" err="1"/>
              <a:t>violência</a:t>
            </a:r>
            <a:r>
              <a:rPr lang="en-GB" dirty="0"/>
              <a:t> e o </a:t>
            </a:r>
            <a:r>
              <a:rPr lang="en-GB" dirty="0" err="1"/>
              <a:t>abuso</a:t>
            </a:r>
            <a:endParaRPr dirty="0"/>
          </a:p>
        </p:txBody>
      </p:sp>
      <p:sp>
        <p:nvSpPr>
          <p:cNvPr id="1173" name="Google Shape;1173;p141"/>
          <p:cNvSpPr txBox="1">
            <a:spLocks noGrp="1"/>
          </p:cNvSpPr>
          <p:nvPr>
            <p:ph type="body" idx="1"/>
          </p:nvPr>
        </p:nvSpPr>
        <p:spPr>
          <a:xfrm>
            <a:off x="508007" y="2624997"/>
            <a:ext cx="11175995" cy="1823911"/>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600"/>
              </a:spcBef>
              <a:spcAft>
                <a:spcPts val="0"/>
              </a:spcAft>
              <a:buSzPts val="2200"/>
              <a:buNone/>
            </a:pPr>
            <a:r>
              <a:rPr lang="en-GB" sz="2000" dirty="0"/>
              <a:t>3. A </a:t>
            </a:r>
            <a:r>
              <a:rPr lang="en-GB" sz="2000" dirty="0" err="1"/>
              <a:t>fim</a:t>
            </a:r>
            <a:r>
              <a:rPr lang="en-GB" sz="2000" dirty="0"/>
              <a:t> de </a:t>
            </a:r>
            <a:r>
              <a:rPr lang="en-GB" sz="2000" dirty="0" err="1"/>
              <a:t>prevenir</a:t>
            </a:r>
            <a:r>
              <a:rPr lang="en-GB" sz="2000" dirty="0"/>
              <a:t> a </a:t>
            </a:r>
            <a:r>
              <a:rPr lang="en-GB" sz="2000" dirty="0" err="1"/>
              <a:t>ocorrência</a:t>
            </a:r>
            <a:r>
              <a:rPr lang="en-GB" sz="2000" dirty="0"/>
              <a:t> de </a:t>
            </a:r>
            <a:r>
              <a:rPr lang="en-GB" sz="2000" dirty="0" err="1"/>
              <a:t>todas</a:t>
            </a:r>
            <a:r>
              <a:rPr lang="en-GB" sz="2000" dirty="0"/>
              <a:t> as </a:t>
            </a:r>
            <a:r>
              <a:rPr lang="en-GB" sz="2000" dirty="0" err="1"/>
              <a:t>formas</a:t>
            </a:r>
            <a:r>
              <a:rPr lang="en-GB" sz="2000" dirty="0"/>
              <a:t> de </a:t>
            </a:r>
            <a:r>
              <a:rPr lang="en-GB" sz="2000" dirty="0" err="1"/>
              <a:t>exploração</a:t>
            </a:r>
            <a:r>
              <a:rPr lang="en-GB" sz="2000" dirty="0"/>
              <a:t>, </a:t>
            </a:r>
            <a:r>
              <a:rPr lang="en-GB" sz="2000" dirty="0" err="1"/>
              <a:t>violência</a:t>
            </a:r>
            <a:r>
              <a:rPr lang="en-GB" sz="2000" dirty="0"/>
              <a:t> e </a:t>
            </a:r>
            <a:r>
              <a:rPr lang="en-GB" sz="2000" dirty="0" err="1"/>
              <a:t>abuso</a:t>
            </a:r>
            <a:r>
              <a:rPr lang="en-GB" sz="2000" dirty="0"/>
              <a:t>, </a:t>
            </a:r>
            <a:r>
              <a:rPr lang="en-GB" sz="2000" dirty="0" err="1"/>
              <a:t>os</a:t>
            </a:r>
            <a:r>
              <a:rPr lang="en-GB" sz="2000" dirty="0"/>
              <a:t> </a:t>
            </a:r>
            <a:r>
              <a:rPr lang="en-GB" sz="2000" dirty="0" err="1"/>
              <a:t>Estados</a:t>
            </a:r>
            <a:r>
              <a:rPr lang="en-GB" sz="2000" dirty="0"/>
              <a:t> Partes </a:t>
            </a:r>
            <a:r>
              <a:rPr lang="en-GB" sz="2000" dirty="0" err="1"/>
              <a:t>devem</a:t>
            </a:r>
            <a:r>
              <a:rPr lang="en-GB" sz="2000" dirty="0"/>
              <a:t> </a:t>
            </a:r>
            <a:r>
              <a:rPr lang="en-GB" sz="2000" dirty="0" err="1"/>
              <a:t>garantir</a:t>
            </a:r>
            <a:r>
              <a:rPr lang="en-GB" sz="2000" dirty="0"/>
              <a:t> que </a:t>
            </a:r>
            <a:r>
              <a:rPr lang="en-GB" sz="2000" dirty="0" err="1"/>
              <a:t>todas</a:t>
            </a:r>
            <a:r>
              <a:rPr lang="en-GB" sz="2000" dirty="0"/>
              <a:t> as </a:t>
            </a:r>
            <a:r>
              <a:rPr lang="en-GB" sz="2000" dirty="0" err="1"/>
              <a:t>instalações</a:t>
            </a:r>
            <a:r>
              <a:rPr lang="en-GB" sz="2000" dirty="0"/>
              <a:t> e </a:t>
            </a:r>
            <a:r>
              <a:rPr lang="en-GB" sz="2000" dirty="0" err="1"/>
              <a:t>programas</a:t>
            </a:r>
            <a:r>
              <a:rPr lang="en-GB" sz="2000" dirty="0"/>
              <a:t> </a:t>
            </a:r>
            <a:r>
              <a:rPr lang="en-GB" sz="2000" dirty="0" err="1"/>
              <a:t>destinados</a:t>
            </a:r>
            <a:r>
              <a:rPr lang="en-GB" sz="2000" dirty="0"/>
              <a:t> a </a:t>
            </a:r>
            <a:r>
              <a:rPr lang="en-GB" sz="2000" dirty="0" err="1"/>
              <a:t>atender</a:t>
            </a:r>
            <a:r>
              <a:rPr lang="en-GB" sz="2000" dirty="0"/>
              <a:t> pessoas com </a:t>
            </a:r>
            <a:r>
              <a:rPr lang="en-GB" sz="2000" dirty="0" err="1"/>
              <a:t>deficiência</a:t>
            </a:r>
            <a:r>
              <a:rPr lang="en-GB" sz="2000" dirty="0"/>
              <a:t> </a:t>
            </a:r>
            <a:r>
              <a:rPr lang="en-GB" sz="2000" dirty="0" err="1"/>
              <a:t>sejam</a:t>
            </a:r>
            <a:r>
              <a:rPr lang="en-GB" sz="2000" dirty="0"/>
              <a:t> </a:t>
            </a:r>
            <a:r>
              <a:rPr lang="en-GB" sz="2000" dirty="0" err="1"/>
              <a:t>efetivamente</a:t>
            </a:r>
            <a:r>
              <a:rPr lang="en-GB" sz="2000" dirty="0"/>
              <a:t> </a:t>
            </a:r>
            <a:r>
              <a:rPr lang="en-GB" sz="2000" dirty="0" err="1"/>
              <a:t>monitorados</a:t>
            </a:r>
            <a:r>
              <a:rPr lang="en-GB" sz="2000" dirty="0"/>
              <a:t> por </a:t>
            </a:r>
            <a:r>
              <a:rPr lang="en-GB" sz="2000" dirty="0" err="1"/>
              <a:t>autoridades</a:t>
            </a:r>
            <a:r>
              <a:rPr lang="en-GB" sz="2000" dirty="0"/>
              <a:t> independentes.</a:t>
            </a:r>
            <a:endParaRPr sz="2000" dirty="0"/>
          </a:p>
          <a:p>
            <a:pPr marL="0" lvl="0" indent="0" algn="just" rtl="0">
              <a:lnSpc>
                <a:spcPct val="100000"/>
              </a:lnSpc>
              <a:spcBef>
                <a:spcPts val="600"/>
              </a:spcBef>
              <a:spcAft>
                <a:spcPts val="0"/>
              </a:spcAft>
              <a:buSzPts val="2200"/>
              <a:buNone/>
            </a:pPr>
            <a:r>
              <a:rPr lang="en-GB" sz="2000" b="1" dirty="0">
                <a:solidFill>
                  <a:schemeClr val="accent2"/>
                </a:solidFill>
              </a:rPr>
              <a:t>Os </a:t>
            </a:r>
            <a:r>
              <a:rPr lang="en-GB" sz="2000" b="1" dirty="0" err="1">
                <a:solidFill>
                  <a:schemeClr val="accent2"/>
                </a:solidFill>
              </a:rPr>
              <a:t>países</a:t>
            </a:r>
            <a:r>
              <a:rPr lang="en-GB" sz="2000" b="1" dirty="0">
                <a:solidFill>
                  <a:schemeClr val="accent2"/>
                </a:solidFill>
              </a:rPr>
              <a:t> </a:t>
            </a:r>
            <a:r>
              <a:rPr lang="en-GB" sz="2000" b="1" dirty="0" err="1">
                <a:solidFill>
                  <a:schemeClr val="accent2"/>
                </a:solidFill>
              </a:rPr>
              <a:t>devem</a:t>
            </a:r>
            <a:r>
              <a:rPr lang="en-GB" sz="2000" b="1" dirty="0">
                <a:solidFill>
                  <a:schemeClr val="accent2"/>
                </a:solidFill>
              </a:rPr>
              <a:t> </a:t>
            </a:r>
            <a:r>
              <a:rPr lang="en-GB" sz="2000" b="1" dirty="0" err="1">
                <a:solidFill>
                  <a:schemeClr val="accent2"/>
                </a:solidFill>
              </a:rPr>
              <a:t>garantir</a:t>
            </a:r>
            <a:r>
              <a:rPr lang="en-GB" sz="2000" b="1" dirty="0">
                <a:solidFill>
                  <a:schemeClr val="accent2"/>
                </a:solidFill>
              </a:rPr>
              <a:t> que </a:t>
            </a:r>
            <a:r>
              <a:rPr lang="en-GB" sz="2000" b="1" dirty="0" err="1">
                <a:solidFill>
                  <a:schemeClr val="accent2"/>
                </a:solidFill>
              </a:rPr>
              <a:t>os</a:t>
            </a:r>
            <a:r>
              <a:rPr lang="en-GB" sz="2000" b="1" dirty="0">
                <a:solidFill>
                  <a:schemeClr val="accent2"/>
                </a:solidFill>
              </a:rPr>
              <a:t> </a:t>
            </a:r>
            <a:r>
              <a:rPr lang="en-GB" sz="2000" b="1" dirty="0" err="1">
                <a:solidFill>
                  <a:schemeClr val="accent2"/>
                </a:solidFill>
              </a:rPr>
              <a:t>serviços</a:t>
            </a:r>
            <a:r>
              <a:rPr lang="en-GB" sz="2000" b="1" dirty="0">
                <a:solidFill>
                  <a:schemeClr val="accent2"/>
                </a:solidFill>
              </a:rPr>
              <a:t> que </a:t>
            </a:r>
            <a:r>
              <a:rPr lang="en-GB" sz="2000" b="1" dirty="0" err="1">
                <a:solidFill>
                  <a:schemeClr val="accent2"/>
                </a:solidFill>
              </a:rPr>
              <a:t>apoiam</a:t>
            </a:r>
            <a:r>
              <a:rPr lang="en-GB" sz="2000" b="1" dirty="0">
                <a:solidFill>
                  <a:schemeClr val="accent2"/>
                </a:solidFill>
              </a:rPr>
              <a:t> pessoas com </a:t>
            </a:r>
            <a:r>
              <a:rPr lang="en-GB" sz="2000" b="1" dirty="0" err="1">
                <a:solidFill>
                  <a:schemeClr val="accent2"/>
                </a:solidFill>
              </a:rPr>
              <a:t>deficiência</a:t>
            </a:r>
            <a:r>
              <a:rPr lang="en-GB" sz="2000" b="1" dirty="0">
                <a:solidFill>
                  <a:schemeClr val="accent2"/>
                </a:solidFill>
              </a:rPr>
              <a:t> </a:t>
            </a:r>
            <a:r>
              <a:rPr lang="en-GB" sz="2000" b="1" dirty="0" err="1">
                <a:solidFill>
                  <a:schemeClr val="accent2"/>
                </a:solidFill>
              </a:rPr>
              <a:t>sejam</a:t>
            </a:r>
            <a:r>
              <a:rPr lang="en-GB" sz="2000" b="1" dirty="0">
                <a:solidFill>
                  <a:schemeClr val="accent2"/>
                </a:solidFill>
              </a:rPr>
              <a:t> </a:t>
            </a:r>
            <a:r>
              <a:rPr lang="en-GB" sz="2000" b="1" dirty="0" err="1">
                <a:solidFill>
                  <a:schemeClr val="accent2"/>
                </a:solidFill>
              </a:rPr>
              <a:t>devidamente</a:t>
            </a:r>
            <a:r>
              <a:rPr lang="en-GB" sz="2000" b="1" dirty="0">
                <a:solidFill>
                  <a:schemeClr val="accent2"/>
                </a:solidFill>
              </a:rPr>
              <a:t> </a:t>
            </a:r>
            <a:r>
              <a:rPr lang="en-GB" sz="2000" b="1" dirty="0" err="1">
                <a:solidFill>
                  <a:schemeClr val="accent2"/>
                </a:solidFill>
              </a:rPr>
              <a:t>verificados</a:t>
            </a:r>
            <a:r>
              <a:rPr lang="en-GB" sz="2000" b="1" dirty="0">
                <a:solidFill>
                  <a:schemeClr val="accent2"/>
                </a:solidFill>
              </a:rPr>
              <a:t> por um </a:t>
            </a:r>
            <a:r>
              <a:rPr lang="en-GB" sz="2000" b="1" dirty="0" err="1">
                <a:solidFill>
                  <a:schemeClr val="accent2"/>
                </a:solidFill>
              </a:rPr>
              <a:t>órgão</a:t>
            </a:r>
            <a:r>
              <a:rPr lang="en-GB" sz="2000" b="1" dirty="0">
                <a:solidFill>
                  <a:schemeClr val="accent2"/>
                </a:solidFill>
              </a:rPr>
              <a:t> </a:t>
            </a:r>
            <a:r>
              <a:rPr lang="en-GB" sz="2000" b="1" dirty="0" err="1">
                <a:solidFill>
                  <a:schemeClr val="accent2"/>
                </a:solidFill>
              </a:rPr>
              <a:t>independente</a:t>
            </a:r>
            <a:r>
              <a:rPr lang="en-GB" sz="2000" b="1" dirty="0">
                <a:solidFill>
                  <a:schemeClr val="accent2"/>
                </a:solidFill>
              </a:rPr>
              <a:t>.</a:t>
            </a:r>
            <a:endParaRPr sz="2000" dirty="0"/>
          </a:p>
        </p:txBody>
      </p:sp>
      <p:sp>
        <p:nvSpPr>
          <p:cNvPr id="1174" name="Google Shape;1174;p141"/>
          <p:cNvSpPr txBox="1">
            <a:spLocks noGrp="1"/>
          </p:cNvSpPr>
          <p:nvPr>
            <p:ph type="body" idx="2"/>
          </p:nvPr>
        </p:nvSpPr>
        <p:spPr>
          <a:xfrm>
            <a:off x="508007" y="1904996"/>
            <a:ext cx="11174400" cy="360000"/>
          </a:xfrm>
          <a:prstGeom prst="rect">
            <a:avLst/>
          </a:prstGeom>
          <a:noFill/>
          <a:ln>
            <a:noFill/>
          </a:ln>
        </p:spPr>
        <p:txBody>
          <a:bodyPr spcFirstLastPara="1" wrap="square" lIns="0" tIns="0" rIns="0" bIns="0" anchor="b" anchorCtr="0">
            <a:noAutofit/>
          </a:bodyPr>
          <a:lstStyle/>
          <a:p>
            <a:pPr marL="285750" lvl="0" indent="-285750" algn="l" rtl="0">
              <a:lnSpc>
                <a:spcPct val="150000"/>
              </a:lnSpc>
              <a:spcBef>
                <a:spcPts val="0"/>
              </a:spcBef>
              <a:spcAft>
                <a:spcPts val="0"/>
              </a:spcAft>
              <a:buSzPts val="2200"/>
              <a:buNone/>
            </a:pPr>
            <a:r>
              <a:rPr lang="en-GB"/>
              <a:t>Parágrafo 3</a:t>
            </a:r>
            <a:endParaRPr/>
          </a:p>
        </p:txBody>
      </p:sp>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Shape 1179"/>
        <p:cNvGrpSpPr/>
        <p:nvPr/>
      </p:nvGrpSpPr>
      <p:grpSpPr>
        <a:xfrm>
          <a:off x="0" y="0"/>
          <a:ext cx="0" cy="0"/>
          <a:chOff x="0" y="0"/>
          <a:chExt cx="0" cy="0"/>
        </a:xfrm>
      </p:grpSpPr>
      <p:sp>
        <p:nvSpPr>
          <p:cNvPr id="1180" name="Google Shape;1180;p142"/>
          <p:cNvSpPr txBox="1">
            <a:spLocks noGrp="1"/>
          </p:cNvSpPr>
          <p:nvPr>
            <p:ph type="title"/>
          </p:nvPr>
        </p:nvSpPr>
        <p:spPr>
          <a:xfrm>
            <a:off x="389639" y="506412"/>
            <a:ext cx="11292768" cy="432000"/>
          </a:xfrm>
          <a:prstGeom prst="rect">
            <a:avLst/>
          </a:prstGeom>
          <a:noFill/>
          <a:ln>
            <a:noFill/>
          </a:ln>
        </p:spPr>
        <p:txBody>
          <a:bodyPr spcFirstLastPara="1" wrap="square" lIns="91425" tIns="45700" rIns="91425" bIns="45700" anchor="t" anchorCtr="0">
            <a:noAutofit/>
          </a:bodyPr>
          <a:lstStyle/>
          <a:p>
            <a:pPr marL="0" lvl="0" indent="0" algn="ctr" rtl="0">
              <a:lnSpc>
                <a:spcPct val="110000"/>
              </a:lnSpc>
              <a:spcBef>
                <a:spcPts val="0"/>
              </a:spcBef>
              <a:spcAft>
                <a:spcPts val="0"/>
              </a:spcAft>
              <a:buClr>
                <a:schemeClr val="accent1"/>
              </a:buClr>
              <a:buSzPts val="3000"/>
              <a:buFont typeface="Century Gothic"/>
              <a:buNone/>
            </a:pPr>
            <a:r>
              <a:rPr lang="en-GB" dirty="0"/>
              <a:t>Exercício 6.1: </a:t>
            </a:r>
            <a:r>
              <a:rPr lang="en-GB" dirty="0" err="1"/>
              <a:t>Discussão</a:t>
            </a:r>
            <a:r>
              <a:rPr lang="en-GB" dirty="0"/>
              <a:t> do </a:t>
            </a:r>
            <a:r>
              <a:rPr lang="en-GB" dirty="0" err="1"/>
              <a:t>artigo</a:t>
            </a:r>
            <a:r>
              <a:rPr lang="en-GB" dirty="0"/>
              <a:t> 16 da CDPD - Liberdade contra a </a:t>
            </a:r>
            <a:r>
              <a:rPr lang="en-GB" dirty="0" err="1"/>
              <a:t>exploração</a:t>
            </a:r>
            <a:r>
              <a:rPr lang="en-GB" dirty="0"/>
              <a:t>, a </a:t>
            </a:r>
            <a:r>
              <a:rPr lang="en-GB" dirty="0" err="1"/>
              <a:t>violência</a:t>
            </a:r>
            <a:r>
              <a:rPr lang="en-GB" dirty="0"/>
              <a:t> e o </a:t>
            </a:r>
            <a:r>
              <a:rPr lang="en-GB" dirty="0" err="1"/>
              <a:t>abuso</a:t>
            </a:r>
            <a:endParaRPr dirty="0"/>
          </a:p>
        </p:txBody>
      </p:sp>
      <p:sp>
        <p:nvSpPr>
          <p:cNvPr id="1181" name="Google Shape;1181;p142"/>
          <p:cNvSpPr txBox="1">
            <a:spLocks noGrp="1"/>
          </p:cNvSpPr>
          <p:nvPr>
            <p:ph type="body" idx="1"/>
          </p:nvPr>
        </p:nvSpPr>
        <p:spPr>
          <a:xfrm>
            <a:off x="508007" y="2528767"/>
            <a:ext cx="11175995" cy="2781789"/>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600"/>
              </a:spcBef>
              <a:spcAft>
                <a:spcPts val="0"/>
              </a:spcAft>
              <a:buSzPts val="2200"/>
              <a:buNone/>
            </a:pPr>
            <a:r>
              <a:rPr lang="en-GB" sz="2000" dirty="0"/>
              <a:t>4. Os </a:t>
            </a:r>
            <a:r>
              <a:rPr lang="en-GB" sz="2000" dirty="0" err="1"/>
              <a:t>Estados</a:t>
            </a:r>
            <a:r>
              <a:rPr lang="en-GB" sz="2000" dirty="0"/>
              <a:t> Partes </a:t>
            </a:r>
            <a:r>
              <a:rPr lang="en-GB" sz="2000" dirty="0" err="1"/>
              <a:t>tomarão</a:t>
            </a:r>
            <a:r>
              <a:rPr lang="en-GB" sz="2000" dirty="0"/>
              <a:t> </a:t>
            </a:r>
            <a:r>
              <a:rPr lang="en-GB" sz="2000" dirty="0" err="1"/>
              <a:t>todas</a:t>
            </a:r>
            <a:r>
              <a:rPr lang="en-GB" sz="2000" dirty="0"/>
              <a:t> as </a:t>
            </a:r>
            <a:r>
              <a:rPr lang="en-GB" sz="2000" dirty="0" err="1"/>
              <a:t>medidas</a:t>
            </a:r>
            <a:r>
              <a:rPr lang="en-GB" sz="2000" dirty="0"/>
              <a:t> </a:t>
            </a:r>
            <a:r>
              <a:rPr lang="en-GB" sz="2000" dirty="0" err="1"/>
              <a:t>apropriadas</a:t>
            </a:r>
            <a:r>
              <a:rPr lang="en-GB" sz="2000" dirty="0"/>
              <a:t> para </a:t>
            </a:r>
            <a:r>
              <a:rPr lang="en-GB" sz="2000" dirty="0" err="1"/>
              <a:t>promover</a:t>
            </a:r>
            <a:r>
              <a:rPr lang="en-GB" sz="2000" dirty="0"/>
              <a:t> a </a:t>
            </a:r>
            <a:r>
              <a:rPr lang="en-GB" sz="2000" dirty="0" err="1"/>
              <a:t>recuperação</a:t>
            </a:r>
            <a:r>
              <a:rPr lang="en-GB" sz="2000" dirty="0"/>
              <a:t> </a:t>
            </a:r>
            <a:r>
              <a:rPr lang="en-GB" sz="2000" dirty="0" err="1"/>
              <a:t>física</a:t>
            </a:r>
            <a:r>
              <a:rPr lang="en-GB" sz="2000" dirty="0"/>
              <a:t>, </a:t>
            </a:r>
            <a:r>
              <a:rPr lang="en-GB" sz="2000" dirty="0" err="1"/>
              <a:t>cognitiva</a:t>
            </a:r>
            <a:r>
              <a:rPr lang="en-GB" sz="2000" dirty="0"/>
              <a:t> e </a:t>
            </a:r>
            <a:r>
              <a:rPr lang="en-GB" sz="2000" dirty="0" err="1"/>
              <a:t>psicológica</a:t>
            </a:r>
            <a:r>
              <a:rPr lang="en-GB" sz="2000" dirty="0"/>
              <a:t>, a </a:t>
            </a:r>
            <a:r>
              <a:rPr lang="en-GB" sz="2000" dirty="0" err="1"/>
              <a:t>reabilitação</a:t>
            </a:r>
            <a:r>
              <a:rPr lang="en-GB" sz="2000" dirty="0"/>
              <a:t> e a </a:t>
            </a:r>
            <a:r>
              <a:rPr lang="en-GB" sz="2000" dirty="0" err="1"/>
              <a:t>reinserção</a:t>
            </a:r>
            <a:r>
              <a:rPr lang="en-GB" sz="2000" dirty="0"/>
              <a:t> social de pessoas com </a:t>
            </a:r>
            <a:r>
              <a:rPr lang="en-GB" sz="2000" dirty="0" err="1"/>
              <a:t>deficiência</a:t>
            </a:r>
            <a:r>
              <a:rPr lang="en-GB" sz="2000" dirty="0"/>
              <a:t> que </a:t>
            </a:r>
            <a:r>
              <a:rPr lang="en-GB" sz="2000" dirty="0" err="1"/>
              <a:t>forem</a:t>
            </a:r>
            <a:r>
              <a:rPr lang="en-GB" sz="2000" dirty="0"/>
              <a:t> </a:t>
            </a:r>
            <a:r>
              <a:rPr lang="en-GB" sz="2000" dirty="0" err="1"/>
              <a:t>vítimas</a:t>
            </a:r>
            <a:r>
              <a:rPr lang="en-GB" sz="2000" dirty="0"/>
              <a:t> de </a:t>
            </a:r>
            <a:r>
              <a:rPr lang="en-GB" sz="2000" dirty="0" err="1"/>
              <a:t>qualquer</a:t>
            </a:r>
            <a:r>
              <a:rPr lang="en-GB" sz="2000" dirty="0"/>
              <a:t> forma de </a:t>
            </a:r>
            <a:r>
              <a:rPr lang="en-GB" sz="2000" dirty="0" err="1"/>
              <a:t>exploração</a:t>
            </a:r>
            <a:r>
              <a:rPr lang="en-GB" sz="2000" dirty="0"/>
              <a:t>, </a:t>
            </a:r>
            <a:r>
              <a:rPr lang="en-GB" sz="2000" dirty="0" err="1"/>
              <a:t>violência</a:t>
            </a:r>
            <a:r>
              <a:rPr lang="en-GB" sz="2000" dirty="0"/>
              <a:t> ou </a:t>
            </a:r>
            <a:r>
              <a:rPr lang="en-GB" sz="2000" dirty="0" err="1"/>
              <a:t>abuso</a:t>
            </a:r>
            <a:r>
              <a:rPr lang="en-GB" sz="2000" dirty="0"/>
              <a:t>, inclusive </a:t>
            </a:r>
            <a:r>
              <a:rPr lang="en-GB" sz="2000" dirty="0" err="1"/>
              <a:t>mediante</a:t>
            </a:r>
            <a:r>
              <a:rPr lang="en-GB" sz="2000" dirty="0"/>
              <a:t> a </a:t>
            </a:r>
            <a:r>
              <a:rPr lang="en-GB" sz="2000" dirty="0" err="1"/>
              <a:t>provisão</a:t>
            </a:r>
            <a:r>
              <a:rPr lang="en-GB" sz="2000" dirty="0"/>
              <a:t> de </a:t>
            </a:r>
            <a:r>
              <a:rPr lang="en-GB" sz="2000" dirty="0" err="1"/>
              <a:t>serviços</a:t>
            </a:r>
            <a:r>
              <a:rPr lang="en-GB" sz="2000" dirty="0"/>
              <a:t> de </a:t>
            </a:r>
            <a:r>
              <a:rPr lang="en-GB" sz="2000" dirty="0" err="1"/>
              <a:t>proteção</a:t>
            </a:r>
            <a:r>
              <a:rPr lang="en-GB" sz="2000" dirty="0"/>
              <a:t>. Essa </a:t>
            </a:r>
            <a:r>
              <a:rPr lang="en-GB" sz="2000" dirty="0" err="1"/>
              <a:t>recuperação</a:t>
            </a:r>
            <a:r>
              <a:rPr lang="en-GB" sz="2000" dirty="0"/>
              <a:t> e </a:t>
            </a:r>
            <a:r>
              <a:rPr lang="en-GB" sz="2000" dirty="0" err="1"/>
              <a:t>reinserção</a:t>
            </a:r>
            <a:r>
              <a:rPr lang="en-GB" sz="2000" dirty="0"/>
              <a:t> </a:t>
            </a:r>
            <a:r>
              <a:rPr lang="en-GB" sz="2000" dirty="0" err="1"/>
              <a:t>ocorrerão</a:t>
            </a:r>
            <a:r>
              <a:rPr lang="en-GB" sz="2000" dirty="0"/>
              <a:t> em ambientes que </a:t>
            </a:r>
            <a:r>
              <a:rPr lang="en-GB" sz="2000" dirty="0" err="1"/>
              <a:t>promovam</a:t>
            </a:r>
            <a:r>
              <a:rPr lang="en-GB" sz="2000" dirty="0"/>
              <a:t> a saúde, o </a:t>
            </a:r>
            <a:r>
              <a:rPr lang="en-GB" sz="2000" dirty="0" err="1"/>
              <a:t>bem-estar</a:t>
            </a:r>
            <a:r>
              <a:rPr lang="en-GB" sz="2000" dirty="0"/>
              <a:t>, o </a:t>
            </a:r>
            <a:r>
              <a:rPr lang="en-GB" sz="2000" dirty="0" err="1"/>
              <a:t>autorrespeito</a:t>
            </a:r>
            <a:r>
              <a:rPr lang="en-GB" sz="2000" dirty="0"/>
              <a:t>, a </a:t>
            </a:r>
            <a:r>
              <a:rPr lang="en-GB" sz="2000" dirty="0" err="1"/>
              <a:t>dignidade</a:t>
            </a:r>
            <a:r>
              <a:rPr lang="en-GB" sz="2000" dirty="0"/>
              <a:t> e a </a:t>
            </a:r>
            <a:r>
              <a:rPr lang="en-GB" sz="2000" dirty="0" err="1"/>
              <a:t>autonomia</a:t>
            </a:r>
            <a:r>
              <a:rPr lang="en-GB" sz="2000" dirty="0"/>
              <a:t> da pessoa e </a:t>
            </a:r>
            <a:r>
              <a:rPr lang="en-GB" sz="2000" dirty="0" err="1"/>
              <a:t>levem</a:t>
            </a:r>
            <a:r>
              <a:rPr lang="en-GB" sz="2000" dirty="0"/>
              <a:t> em </a:t>
            </a:r>
            <a:r>
              <a:rPr lang="en-GB" sz="2000" dirty="0" err="1"/>
              <a:t>consideração</a:t>
            </a:r>
            <a:r>
              <a:rPr lang="en-GB" sz="2000" dirty="0"/>
              <a:t> as </a:t>
            </a:r>
            <a:r>
              <a:rPr lang="en-GB" sz="2000" dirty="0" err="1"/>
              <a:t>necessidades</a:t>
            </a:r>
            <a:r>
              <a:rPr lang="en-GB" sz="2000" dirty="0"/>
              <a:t> de </a:t>
            </a:r>
            <a:r>
              <a:rPr lang="en-GB" sz="2000" dirty="0" err="1"/>
              <a:t>gênero</a:t>
            </a:r>
            <a:r>
              <a:rPr lang="en-GB" sz="2000" dirty="0"/>
              <a:t> e </a:t>
            </a:r>
            <a:r>
              <a:rPr lang="en-GB" sz="2000" dirty="0" err="1"/>
              <a:t>idade</a:t>
            </a:r>
            <a:r>
              <a:rPr lang="en-GB" sz="2000" dirty="0"/>
              <a:t>.</a:t>
            </a:r>
            <a:endParaRPr sz="2000" dirty="0"/>
          </a:p>
          <a:p>
            <a:pPr marL="0" lvl="0" indent="0" algn="just" rtl="0">
              <a:lnSpc>
                <a:spcPct val="100000"/>
              </a:lnSpc>
              <a:spcBef>
                <a:spcPts val="600"/>
              </a:spcBef>
              <a:spcAft>
                <a:spcPts val="0"/>
              </a:spcAft>
              <a:buSzPts val="2200"/>
              <a:buNone/>
            </a:pPr>
            <a:r>
              <a:rPr lang="en-GB" sz="2000" b="1" dirty="0">
                <a:solidFill>
                  <a:schemeClr val="accent2"/>
                </a:solidFill>
              </a:rPr>
              <a:t>Os </a:t>
            </a:r>
            <a:r>
              <a:rPr lang="en-GB" sz="2000" b="1" dirty="0" err="1">
                <a:solidFill>
                  <a:schemeClr val="accent2"/>
                </a:solidFill>
              </a:rPr>
              <a:t>países</a:t>
            </a:r>
            <a:r>
              <a:rPr lang="en-GB" sz="2000" b="1" dirty="0">
                <a:solidFill>
                  <a:schemeClr val="accent2"/>
                </a:solidFill>
              </a:rPr>
              <a:t> </a:t>
            </a:r>
            <a:r>
              <a:rPr lang="en-GB" sz="2000" b="1" dirty="0" err="1">
                <a:solidFill>
                  <a:schemeClr val="accent2"/>
                </a:solidFill>
              </a:rPr>
              <a:t>devem</a:t>
            </a:r>
            <a:r>
              <a:rPr lang="en-GB" sz="2000" b="1" dirty="0">
                <a:solidFill>
                  <a:schemeClr val="accent2"/>
                </a:solidFill>
              </a:rPr>
              <a:t> </a:t>
            </a:r>
            <a:r>
              <a:rPr lang="en-GB" sz="2000" b="1" dirty="0" err="1">
                <a:solidFill>
                  <a:schemeClr val="accent2"/>
                </a:solidFill>
              </a:rPr>
              <a:t>garantir</a:t>
            </a:r>
            <a:r>
              <a:rPr lang="en-GB" sz="2000" b="1" dirty="0">
                <a:solidFill>
                  <a:schemeClr val="accent2"/>
                </a:solidFill>
              </a:rPr>
              <a:t> que as pessoas com </a:t>
            </a:r>
            <a:r>
              <a:rPr lang="en-GB" sz="2000" b="1" dirty="0" err="1">
                <a:solidFill>
                  <a:schemeClr val="accent2"/>
                </a:solidFill>
              </a:rPr>
              <a:t>deficiência</a:t>
            </a:r>
            <a:r>
              <a:rPr lang="en-GB" sz="2000" b="1" dirty="0">
                <a:solidFill>
                  <a:schemeClr val="accent2"/>
                </a:solidFill>
              </a:rPr>
              <a:t> que </a:t>
            </a:r>
            <a:r>
              <a:rPr lang="en-GB" sz="2000" b="1" dirty="0" err="1">
                <a:solidFill>
                  <a:schemeClr val="accent2"/>
                </a:solidFill>
              </a:rPr>
              <a:t>foram</a:t>
            </a:r>
            <a:r>
              <a:rPr lang="en-GB" sz="2000" b="1" dirty="0">
                <a:solidFill>
                  <a:schemeClr val="accent2"/>
                </a:solidFill>
              </a:rPr>
              <a:t> </a:t>
            </a:r>
            <a:r>
              <a:rPr lang="en-GB" sz="2000" b="1" dirty="0" err="1">
                <a:solidFill>
                  <a:schemeClr val="accent2"/>
                </a:solidFill>
              </a:rPr>
              <a:t>abusadas</a:t>
            </a:r>
            <a:r>
              <a:rPr lang="en-GB" sz="2000" b="1" dirty="0">
                <a:solidFill>
                  <a:schemeClr val="accent2"/>
                </a:solidFill>
              </a:rPr>
              <a:t> </a:t>
            </a:r>
            <a:r>
              <a:rPr lang="en-GB" sz="2000" b="1" dirty="0" err="1">
                <a:solidFill>
                  <a:schemeClr val="accent2"/>
                </a:solidFill>
              </a:rPr>
              <a:t>recebam</a:t>
            </a:r>
            <a:r>
              <a:rPr lang="en-GB" sz="2000" b="1" dirty="0">
                <a:solidFill>
                  <a:schemeClr val="accent2"/>
                </a:solidFill>
              </a:rPr>
              <a:t> a </a:t>
            </a:r>
            <a:r>
              <a:rPr lang="en-GB" sz="2000" b="1" dirty="0" err="1">
                <a:solidFill>
                  <a:schemeClr val="accent2"/>
                </a:solidFill>
              </a:rPr>
              <a:t>ajuda</a:t>
            </a:r>
            <a:r>
              <a:rPr lang="en-GB" sz="2000" b="1" dirty="0">
                <a:solidFill>
                  <a:schemeClr val="accent2"/>
                </a:solidFill>
              </a:rPr>
              <a:t> e o </a:t>
            </a:r>
            <a:r>
              <a:rPr lang="en-GB" sz="2000" b="1" dirty="0" err="1">
                <a:solidFill>
                  <a:schemeClr val="accent2"/>
                </a:solidFill>
              </a:rPr>
              <a:t>apoio</a:t>
            </a:r>
            <a:r>
              <a:rPr lang="en-GB" sz="2000" b="1" dirty="0">
                <a:solidFill>
                  <a:schemeClr val="accent2"/>
                </a:solidFill>
              </a:rPr>
              <a:t> </a:t>
            </a:r>
            <a:r>
              <a:rPr lang="en-GB" sz="2000" b="1" dirty="0" err="1">
                <a:solidFill>
                  <a:schemeClr val="accent2"/>
                </a:solidFill>
              </a:rPr>
              <a:t>necessários</a:t>
            </a:r>
            <a:r>
              <a:rPr lang="en-GB" sz="2000" b="1" dirty="0">
                <a:solidFill>
                  <a:schemeClr val="accent2"/>
                </a:solidFill>
              </a:rPr>
              <a:t> para </a:t>
            </a:r>
            <a:r>
              <a:rPr lang="en-GB" sz="2000" b="1" dirty="0" err="1">
                <a:solidFill>
                  <a:schemeClr val="accent2"/>
                </a:solidFill>
              </a:rPr>
              <a:t>mantê</a:t>
            </a:r>
            <a:r>
              <a:rPr lang="en-GB" sz="2000" b="1" dirty="0">
                <a:solidFill>
                  <a:schemeClr val="accent2"/>
                </a:solidFill>
              </a:rPr>
              <a:t>-las </a:t>
            </a:r>
            <a:r>
              <a:rPr lang="en-GB" sz="2000" b="1" dirty="0" err="1">
                <a:solidFill>
                  <a:schemeClr val="accent2"/>
                </a:solidFill>
              </a:rPr>
              <a:t>seguras</a:t>
            </a:r>
            <a:r>
              <a:rPr lang="en-GB" sz="2000" b="1" dirty="0">
                <a:solidFill>
                  <a:schemeClr val="accent2"/>
                </a:solidFill>
              </a:rPr>
              <a:t> e </a:t>
            </a:r>
            <a:r>
              <a:rPr lang="en-GB" sz="2000" b="1" dirty="0" err="1">
                <a:solidFill>
                  <a:schemeClr val="accent2"/>
                </a:solidFill>
              </a:rPr>
              <a:t>ajudá</a:t>
            </a:r>
            <a:r>
              <a:rPr lang="en-GB" sz="2000" b="1" dirty="0">
                <a:solidFill>
                  <a:schemeClr val="accent2"/>
                </a:solidFill>
              </a:rPr>
              <a:t>-las a se </a:t>
            </a:r>
            <a:r>
              <a:rPr lang="en-GB" sz="2000" b="1" dirty="0" err="1">
                <a:solidFill>
                  <a:schemeClr val="accent2"/>
                </a:solidFill>
              </a:rPr>
              <a:t>recuperar</a:t>
            </a:r>
            <a:r>
              <a:rPr lang="en-GB" sz="2000" b="1" dirty="0">
                <a:solidFill>
                  <a:schemeClr val="accent2"/>
                </a:solidFill>
              </a:rPr>
              <a:t> do </a:t>
            </a:r>
            <a:r>
              <a:rPr lang="en-GB" sz="2000" b="1" dirty="0" err="1">
                <a:solidFill>
                  <a:schemeClr val="accent2"/>
                </a:solidFill>
              </a:rPr>
              <a:t>abuso</a:t>
            </a:r>
            <a:r>
              <a:rPr lang="en-GB" sz="2000" b="1" dirty="0">
                <a:solidFill>
                  <a:schemeClr val="accent2"/>
                </a:solidFill>
              </a:rPr>
              <a:t>. </a:t>
            </a:r>
            <a:endParaRPr sz="2000" dirty="0"/>
          </a:p>
        </p:txBody>
      </p:sp>
      <p:sp>
        <p:nvSpPr>
          <p:cNvPr id="1182" name="Google Shape;1182;p142"/>
          <p:cNvSpPr txBox="1">
            <a:spLocks noGrp="1"/>
          </p:cNvSpPr>
          <p:nvPr>
            <p:ph type="body" idx="2"/>
          </p:nvPr>
        </p:nvSpPr>
        <p:spPr>
          <a:xfrm>
            <a:off x="508007" y="1904996"/>
            <a:ext cx="11174400" cy="360000"/>
          </a:xfrm>
          <a:prstGeom prst="rect">
            <a:avLst/>
          </a:prstGeom>
          <a:noFill/>
          <a:ln>
            <a:noFill/>
          </a:ln>
        </p:spPr>
        <p:txBody>
          <a:bodyPr spcFirstLastPara="1" wrap="square" lIns="0" tIns="0" rIns="0" bIns="0" anchor="b" anchorCtr="0">
            <a:noAutofit/>
          </a:bodyPr>
          <a:lstStyle/>
          <a:p>
            <a:pPr marL="285750" lvl="0" indent="-285750" algn="l" rtl="0">
              <a:lnSpc>
                <a:spcPct val="150000"/>
              </a:lnSpc>
              <a:spcBef>
                <a:spcPts val="0"/>
              </a:spcBef>
              <a:spcAft>
                <a:spcPts val="0"/>
              </a:spcAft>
              <a:buSzPts val="2200"/>
              <a:buNone/>
            </a:pPr>
            <a:r>
              <a:rPr lang="en-GB"/>
              <a:t>Parágrafo 4</a:t>
            </a:r>
            <a:endParaRPr/>
          </a:p>
        </p:txBody>
      </p:sp>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Shape 1187"/>
        <p:cNvGrpSpPr/>
        <p:nvPr/>
      </p:nvGrpSpPr>
      <p:grpSpPr>
        <a:xfrm>
          <a:off x="0" y="0"/>
          <a:ext cx="0" cy="0"/>
          <a:chOff x="0" y="0"/>
          <a:chExt cx="0" cy="0"/>
        </a:xfrm>
      </p:grpSpPr>
      <p:sp>
        <p:nvSpPr>
          <p:cNvPr id="1188" name="Google Shape;1188;p143"/>
          <p:cNvSpPr txBox="1">
            <a:spLocks noGrp="1"/>
          </p:cNvSpPr>
          <p:nvPr>
            <p:ph type="title"/>
          </p:nvPr>
        </p:nvSpPr>
        <p:spPr>
          <a:xfrm>
            <a:off x="389639" y="506412"/>
            <a:ext cx="11292768" cy="432000"/>
          </a:xfrm>
          <a:prstGeom prst="rect">
            <a:avLst/>
          </a:prstGeom>
          <a:noFill/>
          <a:ln>
            <a:noFill/>
          </a:ln>
        </p:spPr>
        <p:txBody>
          <a:bodyPr spcFirstLastPara="1" wrap="square" lIns="91425" tIns="45700" rIns="91425" bIns="45700" anchor="t" anchorCtr="0">
            <a:noAutofit/>
          </a:bodyPr>
          <a:lstStyle/>
          <a:p>
            <a:pPr marL="0" lvl="0" indent="0" algn="ctr" rtl="0">
              <a:lnSpc>
                <a:spcPct val="110000"/>
              </a:lnSpc>
              <a:spcBef>
                <a:spcPts val="0"/>
              </a:spcBef>
              <a:spcAft>
                <a:spcPts val="0"/>
              </a:spcAft>
              <a:buClr>
                <a:schemeClr val="accent1"/>
              </a:buClr>
              <a:buSzPts val="3000"/>
              <a:buFont typeface="Century Gothic"/>
              <a:buNone/>
            </a:pPr>
            <a:r>
              <a:rPr lang="en-GB" dirty="0"/>
              <a:t>Exercício 6.1: </a:t>
            </a:r>
            <a:r>
              <a:rPr lang="en-GB" dirty="0" err="1"/>
              <a:t>Discussão</a:t>
            </a:r>
            <a:r>
              <a:rPr lang="en-GB" dirty="0"/>
              <a:t> do </a:t>
            </a:r>
            <a:r>
              <a:rPr lang="en-GB" dirty="0" err="1"/>
              <a:t>artigo</a:t>
            </a:r>
            <a:r>
              <a:rPr lang="en-GB" dirty="0"/>
              <a:t> 16 da CDPD - Liberdade contra a </a:t>
            </a:r>
            <a:r>
              <a:rPr lang="en-GB" dirty="0" err="1"/>
              <a:t>exploração</a:t>
            </a:r>
            <a:r>
              <a:rPr lang="en-GB" dirty="0"/>
              <a:t>, a </a:t>
            </a:r>
            <a:r>
              <a:rPr lang="en-GB" dirty="0" err="1"/>
              <a:t>violência</a:t>
            </a:r>
            <a:r>
              <a:rPr lang="en-GB" dirty="0"/>
              <a:t> e o </a:t>
            </a:r>
            <a:r>
              <a:rPr lang="en-GB" dirty="0" err="1"/>
              <a:t>abuso</a:t>
            </a:r>
            <a:endParaRPr dirty="0"/>
          </a:p>
        </p:txBody>
      </p:sp>
      <p:sp>
        <p:nvSpPr>
          <p:cNvPr id="1189" name="Google Shape;1189;p143"/>
          <p:cNvSpPr txBox="1">
            <a:spLocks noGrp="1"/>
          </p:cNvSpPr>
          <p:nvPr>
            <p:ph type="body" idx="1"/>
          </p:nvPr>
        </p:nvSpPr>
        <p:spPr>
          <a:xfrm>
            <a:off x="506412" y="2513511"/>
            <a:ext cx="11175995" cy="2515689"/>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1200"/>
              </a:spcBef>
              <a:spcAft>
                <a:spcPts val="0"/>
              </a:spcAft>
              <a:buSzPts val="2200"/>
              <a:buNone/>
            </a:pPr>
            <a:r>
              <a:rPr lang="en-GB" dirty="0"/>
              <a:t>5. Os </a:t>
            </a:r>
            <a:r>
              <a:rPr lang="en-GB" dirty="0" err="1"/>
              <a:t>Estados</a:t>
            </a:r>
            <a:r>
              <a:rPr lang="en-GB" dirty="0"/>
              <a:t> Partes </a:t>
            </a:r>
            <a:r>
              <a:rPr lang="en-GB" dirty="0" err="1"/>
              <a:t>adotarão</a:t>
            </a:r>
            <a:r>
              <a:rPr lang="en-GB" dirty="0"/>
              <a:t> as leis e </a:t>
            </a:r>
            <a:r>
              <a:rPr lang="en-GB" dirty="0" err="1"/>
              <a:t>políticas</a:t>
            </a:r>
            <a:r>
              <a:rPr lang="en-GB" dirty="0"/>
              <a:t> </a:t>
            </a:r>
            <a:r>
              <a:rPr lang="en-GB" dirty="0" err="1"/>
              <a:t>efetivas</a:t>
            </a:r>
            <a:r>
              <a:rPr lang="en-GB" dirty="0"/>
              <a:t>, inclusive </a:t>
            </a:r>
            <a:r>
              <a:rPr lang="en-GB" dirty="0" err="1"/>
              <a:t>legislação</a:t>
            </a:r>
            <a:r>
              <a:rPr lang="en-GB" dirty="0"/>
              <a:t> e </a:t>
            </a:r>
            <a:r>
              <a:rPr lang="en-GB" dirty="0" err="1"/>
              <a:t>políticas</a:t>
            </a:r>
            <a:r>
              <a:rPr lang="en-GB" dirty="0"/>
              <a:t> </a:t>
            </a:r>
            <a:r>
              <a:rPr lang="en-GB" dirty="0" err="1"/>
              <a:t>voltadas</a:t>
            </a:r>
            <a:r>
              <a:rPr lang="en-GB" dirty="0"/>
              <a:t> para as </a:t>
            </a:r>
            <a:r>
              <a:rPr lang="en-GB" dirty="0" err="1"/>
              <a:t>mulheres</a:t>
            </a:r>
            <a:r>
              <a:rPr lang="en-GB" dirty="0"/>
              <a:t> e </a:t>
            </a:r>
            <a:r>
              <a:rPr lang="en-GB" dirty="0" err="1"/>
              <a:t>crianças</a:t>
            </a:r>
            <a:r>
              <a:rPr lang="en-GB" dirty="0"/>
              <a:t>, a </a:t>
            </a:r>
            <a:r>
              <a:rPr lang="en-GB" dirty="0" err="1"/>
              <a:t>fim</a:t>
            </a:r>
            <a:r>
              <a:rPr lang="en-GB" dirty="0"/>
              <a:t> de </a:t>
            </a:r>
            <a:r>
              <a:rPr lang="en-GB" dirty="0" err="1"/>
              <a:t>assegurar</a:t>
            </a:r>
            <a:r>
              <a:rPr lang="en-GB" dirty="0"/>
              <a:t> que </a:t>
            </a:r>
            <a:r>
              <a:rPr lang="en-GB" dirty="0" err="1"/>
              <a:t>os</a:t>
            </a:r>
            <a:r>
              <a:rPr lang="en-GB" dirty="0"/>
              <a:t> </a:t>
            </a:r>
            <a:r>
              <a:rPr lang="en-GB" dirty="0" err="1"/>
              <a:t>casos</a:t>
            </a:r>
            <a:r>
              <a:rPr lang="en-GB" dirty="0"/>
              <a:t> de </a:t>
            </a:r>
            <a:r>
              <a:rPr lang="en-GB" dirty="0" err="1"/>
              <a:t>exploração</a:t>
            </a:r>
            <a:r>
              <a:rPr lang="en-GB" dirty="0"/>
              <a:t>, </a:t>
            </a:r>
            <a:r>
              <a:rPr lang="en-GB" dirty="0" err="1"/>
              <a:t>violência</a:t>
            </a:r>
            <a:r>
              <a:rPr lang="en-GB" dirty="0"/>
              <a:t> e </a:t>
            </a:r>
            <a:r>
              <a:rPr lang="en-GB" dirty="0" err="1"/>
              <a:t>abuso</a:t>
            </a:r>
            <a:r>
              <a:rPr lang="en-GB" dirty="0"/>
              <a:t> contra pessoas com </a:t>
            </a:r>
            <a:r>
              <a:rPr lang="en-GB" dirty="0" err="1"/>
              <a:t>deficiência</a:t>
            </a:r>
            <a:r>
              <a:rPr lang="en-GB" dirty="0"/>
              <a:t> </a:t>
            </a:r>
            <a:r>
              <a:rPr lang="en-GB" dirty="0" err="1"/>
              <a:t>sejam</a:t>
            </a:r>
            <a:r>
              <a:rPr lang="en-GB" dirty="0"/>
              <a:t> </a:t>
            </a:r>
            <a:r>
              <a:rPr lang="en-GB" dirty="0" err="1"/>
              <a:t>identificados</a:t>
            </a:r>
            <a:r>
              <a:rPr lang="en-GB" dirty="0"/>
              <a:t>, </a:t>
            </a:r>
            <a:r>
              <a:rPr lang="en-GB" dirty="0" err="1"/>
              <a:t>investigados</a:t>
            </a:r>
            <a:r>
              <a:rPr lang="en-GB" dirty="0"/>
              <a:t> e, </a:t>
            </a:r>
            <a:r>
              <a:rPr lang="en-GB" dirty="0" err="1"/>
              <a:t>caso</a:t>
            </a:r>
            <a:r>
              <a:rPr lang="en-GB" dirty="0"/>
              <a:t> </a:t>
            </a:r>
            <a:r>
              <a:rPr lang="en-GB" dirty="0" err="1"/>
              <a:t>necessário</a:t>
            </a:r>
            <a:r>
              <a:rPr lang="en-GB" dirty="0"/>
              <a:t>, </a:t>
            </a:r>
            <a:r>
              <a:rPr lang="en-GB" dirty="0" err="1"/>
              <a:t>julgados</a:t>
            </a:r>
            <a:r>
              <a:rPr lang="en-GB" dirty="0"/>
              <a:t>.</a:t>
            </a:r>
            <a:endParaRPr dirty="0"/>
          </a:p>
          <a:p>
            <a:pPr marL="0" lvl="0" indent="0" algn="just" rtl="0">
              <a:lnSpc>
                <a:spcPct val="100000"/>
              </a:lnSpc>
              <a:spcBef>
                <a:spcPts val="1200"/>
              </a:spcBef>
              <a:spcAft>
                <a:spcPts val="0"/>
              </a:spcAft>
              <a:buSzPts val="2200"/>
              <a:buNone/>
            </a:pPr>
            <a:r>
              <a:rPr lang="en-GB" b="1" dirty="0">
                <a:solidFill>
                  <a:schemeClr val="accent2"/>
                </a:solidFill>
              </a:rPr>
              <a:t>Os </a:t>
            </a:r>
            <a:r>
              <a:rPr lang="en-GB" b="1" dirty="0" err="1">
                <a:solidFill>
                  <a:schemeClr val="accent2"/>
                </a:solidFill>
              </a:rPr>
              <a:t>países</a:t>
            </a:r>
            <a:r>
              <a:rPr lang="en-GB" b="1" dirty="0">
                <a:solidFill>
                  <a:schemeClr val="accent2"/>
                </a:solidFill>
              </a:rPr>
              <a:t> </a:t>
            </a:r>
            <a:r>
              <a:rPr lang="en-GB" b="1" dirty="0" err="1">
                <a:solidFill>
                  <a:schemeClr val="accent2"/>
                </a:solidFill>
              </a:rPr>
              <a:t>devem</a:t>
            </a:r>
            <a:r>
              <a:rPr lang="en-GB" b="1" dirty="0">
                <a:solidFill>
                  <a:schemeClr val="accent2"/>
                </a:solidFill>
              </a:rPr>
              <a:t> </a:t>
            </a:r>
            <a:r>
              <a:rPr lang="en-GB" b="1" dirty="0" err="1">
                <a:solidFill>
                  <a:schemeClr val="accent2"/>
                </a:solidFill>
              </a:rPr>
              <a:t>garantir</a:t>
            </a:r>
            <a:r>
              <a:rPr lang="en-GB" b="1" dirty="0">
                <a:solidFill>
                  <a:schemeClr val="accent2"/>
                </a:solidFill>
              </a:rPr>
              <a:t> a </a:t>
            </a:r>
            <a:r>
              <a:rPr lang="en-GB" b="1" dirty="0" err="1">
                <a:solidFill>
                  <a:schemeClr val="accent2"/>
                </a:solidFill>
              </a:rPr>
              <a:t>criação</a:t>
            </a:r>
            <a:r>
              <a:rPr lang="en-GB" b="1" dirty="0">
                <a:solidFill>
                  <a:schemeClr val="accent2"/>
                </a:solidFill>
              </a:rPr>
              <a:t> de leis e </a:t>
            </a:r>
            <a:r>
              <a:rPr lang="en-GB" b="1" dirty="0" err="1">
                <a:solidFill>
                  <a:schemeClr val="accent2"/>
                </a:solidFill>
              </a:rPr>
              <a:t>políticas</a:t>
            </a:r>
            <a:r>
              <a:rPr lang="en-GB" b="1" dirty="0">
                <a:solidFill>
                  <a:schemeClr val="accent2"/>
                </a:solidFill>
              </a:rPr>
              <a:t> (</a:t>
            </a:r>
            <a:r>
              <a:rPr lang="en-GB" b="1" dirty="0" err="1">
                <a:solidFill>
                  <a:schemeClr val="accent2"/>
                </a:solidFill>
              </a:rPr>
              <a:t>incluindo</a:t>
            </a:r>
            <a:r>
              <a:rPr lang="en-GB" b="1" dirty="0">
                <a:solidFill>
                  <a:schemeClr val="accent2"/>
                </a:solidFill>
              </a:rPr>
              <a:t> as que se </a:t>
            </a:r>
            <a:r>
              <a:rPr lang="en-GB" b="1" dirty="0" err="1">
                <a:solidFill>
                  <a:schemeClr val="accent2"/>
                </a:solidFill>
              </a:rPr>
              <a:t>concentram</a:t>
            </a:r>
            <a:r>
              <a:rPr lang="en-GB" b="1" dirty="0">
                <a:solidFill>
                  <a:schemeClr val="accent2"/>
                </a:solidFill>
              </a:rPr>
              <a:t> em </a:t>
            </a:r>
            <a:r>
              <a:rPr lang="en-GB" b="1" dirty="0" err="1">
                <a:solidFill>
                  <a:schemeClr val="accent2"/>
                </a:solidFill>
              </a:rPr>
              <a:t>mulheres</a:t>
            </a:r>
            <a:r>
              <a:rPr lang="en-GB" b="1" dirty="0">
                <a:solidFill>
                  <a:schemeClr val="accent2"/>
                </a:solidFill>
              </a:rPr>
              <a:t> e </a:t>
            </a:r>
            <a:r>
              <a:rPr lang="en-GB" b="1" dirty="0" err="1">
                <a:solidFill>
                  <a:schemeClr val="accent2"/>
                </a:solidFill>
              </a:rPr>
              <a:t>crianças</a:t>
            </a:r>
            <a:r>
              <a:rPr lang="en-GB" b="1" dirty="0">
                <a:solidFill>
                  <a:schemeClr val="accent2"/>
                </a:solidFill>
              </a:rPr>
              <a:t>) para </a:t>
            </a:r>
            <a:r>
              <a:rPr lang="en-GB" b="1" dirty="0" err="1">
                <a:solidFill>
                  <a:schemeClr val="accent2"/>
                </a:solidFill>
              </a:rPr>
              <a:t>descobrir</a:t>
            </a:r>
            <a:r>
              <a:rPr lang="en-GB" b="1" dirty="0">
                <a:solidFill>
                  <a:schemeClr val="accent2"/>
                </a:solidFill>
              </a:rPr>
              <a:t> se </a:t>
            </a:r>
            <a:r>
              <a:rPr lang="en-GB" b="1" dirty="0" err="1">
                <a:solidFill>
                  <a:schemeClr val="accent2"/>
                </a:solidFill>
              </a:rPr>
              <a:t>efetivamente</a:t>
            </a:r>
            <a:r>
              <a:rPr lang="en-GB" b="1" dirty="0">
                <a:solidFill>
                  <a:schemeClr val="accent2"/>
                </a:solidFill>
              </a:rPr>
              <a:t> </a:t>
            </a:r>
            <a:r>
              <a:rPr lang="en-GB" b="1" dirty="0" err="1">
                <a:solidFill>
                  <a:schemeClr val="accent2"/>
                </a:solidFill>
              </a:rPr>
              <a:t>estão</a:t>
            </a:r>
            <a:r>
              <a:rPr lang="en-GB" b="1" dirty="0">
                <a:solidFill>
                  <a:schemeClr val="accent2"/>
                </a:solidFill>
              </a:rPr>
              <a:t> </a:t>
            </a:r>
            <a:r>
              <a:rPr lang="en-GB" b="1" dirty="0" err="1">
                <a:solidFill>
                  <a:schemeClr val="accent2"/>
                </a:solidFill>
              </a:rPr>
              <a:t>ocorrendo</a:t>
            </a:r>
            <a:r>
              <a:rPr lang="en-GB" b="1" dirty="0">
                <a:solidFill>
                  <a:schemeClr val="accent2"/>
                </a:solidFill>
              </a:rPr>
              <a:t> </a:t>
            </a:r>
            <a:r>
              <a:rPr lang="en-GB" b="1" dirty="0" err="1">
                <a:solidFill>
                  <a:schemeClr val="accent2"/>
                </a:solidFill>
              </a:rPr>
              <a:t>abusos</a:t>
            </a:r>
            <a:r>
              <a:rPr lang="en-GB" b="1" dirty="0">
                <a:solidFill>
                  <a:schemeClr val="accent2"/>
                </a:solidFill>
              </a:rPr>
              <a:t>, </a:t>
            </a:r>
            <a:r>
              <a:rPr lang="en-GB" b="1" dirty="0" err="1">
                <a:solidFill>
                  <a:schemeClr val="accent2"/>
                </a:solidFill>
              </a:rPr>
              <a:t>investigar</a:t>
            </a:r>
            <a:r>
              <a:rPr lang="en-GB" b="1" dirty="0">
                <a:solidFill>
                  <a:schemeClr val="accent2"/>
                </a:solidFill>
              </a:rPr>
              <a:t> o </a:t>
            </a:r>
            <a:r>
              <a:rPr lang="en-GB" b="1" dirty="0" err="1">
                <a:solidFill>
                  <a:schemeClr val="accent2"/>
                </a:solidFill>
              </a:rPr>
              <a:t>caso</a:t>
            </a:r>
            <a:r>
              <a:rPr lang="en-GB" b="1" dirty="0">
                <a:solidFill>
                  <a:schemeClr val="accent2"/>
                </a:solidFill>
              </a:rPr>
              <a:t> e </a:t>
            </a:r>
            <a:r>
              <a:rPr lang="en-GB" b="1" dirty="0" err="1">
                <a:solidFill>
                  <a:schemeClr val="accent2"/>
                </a:solidFill>
              </a:rPr>
              <a:t>levar</a:t>
            </a:r>
            <a:r>
              <a:rPr lang="en-GB" b="1" dirty="0">
                <a:solidFill>
                  <a:schemeClr val="accent2"/>
                </a:solidFill>
              </a:rPr>
              <a:t> </a:t>
            </a:r>
            <a:r>
              <a:rPr lang="en-GB" b="1" dirty="0" err="1">
                <a:solidFill>
                  <a:schemeClr val="accent2"/>
                </a:solidFill>
              </a:rPr>
              <a:t>os</a:t>
            </a:r>
            <a:r>
              <a:rPr lang="en-GB" b="1" dirty="0">
                <a:solidFill>
                  <a:schemeClr val="accent2"/>
                </a:solidFill>
              </a:rPr>
              <a:t> </a:t>
            </a:r>
            <a:r>
              <a:rPr lang="en-GB" b="1" dirty="0" err="1">
                <a:solidFill>
                  <a:schemeClr val="accent2"/>
                </a:solidFill>
              </a:rPr>
              <a:t>abusadores</a:t>
            </a:r>
            <a:r>
              <a:rPr lang="en-GB" b="1" dirty="0">
                <a:solidFill>
                  <a:schemeClr val="accent2"/>
                </a:solidFill>
              </a:rPr>
              <a:t> </a:t>
            </a:r>
            <a:r>
              <a:rPr lang="en-GB" b="1" dirty="0" err="1">
                <a:solidFill>
                  <a:schemeClr val="accent2"/>
                </a:solidFill>
              </a:rPr>
              <a:t>aos</a:t>
            </a:r>
            <a:r>
              <a:rPr lang="en-GB" b="1" dirty="0">
                <a:solidFill>
                  <a:schemeClr val="accent2"/>
                </a:solidFill>
              </a:rPr>
              <a:t> </a:t>
            </a:r>
            <a:r>
              <a:rPr lang="en-GB" b="1" dirty="0" err="1">
                <a:solidFill>
                  <a:schemeClr val="accent2"/>
                </a:solidFill>
              </a:rPr>
              <a:t>tribunais</a:t>
            </a:r>
            <a:r>
              <a:rPr lang="en-GB" b="1" dirty="0">
                <a:solidFill>
                  <a:schemeClr val="accent2"/>
                </a:solidFill>
              </a:rPr>
              <a:t>. </a:t>
            </a:r>
            <a:endParaRPr b="1" dirty="0">
              <a:solidFill>
                <a:schemeClr val="accent2"/>
              </a:solidFill>
            </a:endParaRPr>
          </a:p>
          <a:p>
            <a:pPr marL="285750" lvl="0" indent="-146050" algn="l" rtl="0">
              <a:lnSpc>
                <a:spcPct val="100000"/>
              </a:lnSpc>
              <a:spcBef>
                <a:spcPts val="1200"/>
              </a:spcBef>
              <a:spcAft>
                <a:spcPts val="0"/>
              </a:spcAft>
              <a:buSzPts val="2200"/>
              <a:buNone/>
            </a:pPr>
            <a:endParaRPr dirty="0"/>
          </a:p>
        </p:txBody>
      </p:sp>
      <p:sp>
        <p:nvSpPr>
          <p:cNvPr id="1190" name="Google Shape;1190;p143"/>
          <p:cNvSpPr txBox="1">
            <a:spLocks noGrp="1"/>
          </p:cNvSpPr>
          <p:nvPr>
            <p:ph type="body" idx="2"/>
          </p:nvPr>
        </p:nvSpPr>
        <p:spPr>
          <a:xfrm>
            <a:off x="508007" y="1904994"/>
            <a:ext cx="11174400" cy="360000"/>
          </a:xfrm>
          <a:prstGeom prst="rect">
            <a:avLst/>
          </a:prstGeom>
          <a:noFill/>
          <a:ln>
            <a:noFill/>
          </a:ln>
        </p:spPr>
        <p:txBody>
          <a:bodyPr spcFirstLastPara="1" wrap="square" lIns="0" tIns="0" rIns="0" bIns="0" anchor="b" anchorCtr="0">
            <a:noAutofit/>
          </a:bodyPr>
          <a:lstStyle/>
          <a:p>
            <a:pPr marL="285750" lvl="0" indent="-285750" algn="l" rtl="0">
              <a:lnSpc>
                <a:spcPct val="150000"/>
              </a:lnSpc>
              <a:spcBef>
                <a:spcPts val="0"/>
              </a:spcBef>
              <a:spcAft>
                <a:spcPts val="0"/>
              </a:spcAft>
              <a:buSzPts val="2200"/>
              <a:buNone/>
            </a:pPr>
            <a:r>
              <a:rPr lang="en-GB"/>
              <a:t>Parágrafo 5</a:t>
            </a:r>
            <a:endParaRPr/>
          </a:p>
        </p:txBody>
      </p:sp>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Shape 1195"/>
        <p:cNvGrpSpPr/>
        <p:nvPr/>
      </p:nvGrpSpPr>
      <p:grpSpPr>
        <a:xfrm>
          <a:off x="0" y="0"/>
          <a:ext cx="0" cy="0"/>
          <a:chOff x="0" y="0"/>
          <a:chExt cx="0" cy="0"/>
        </a:xfrm>
      </p:grpSpPr>
      <p:sp>
        <p:nvSpPr>
          <p:cNvPr id="1196" name="Google Shape;1196;p144"/>
          <p:cNvSpPr txBox="1">
            <a:spLocks noGrp="1"/>
          </p:cNvSpPr>
          <p:nvPr>
            <p:ph type="title"/>
          </p:nvPr>
        </p:nvSpPr>
        <p:spPr>
          <a:xfrm>
            <a:off x="389638" y="506412"/>
            <a:ext cx="11293461" cy="432000"/>
          </a:xfrm>
          <a:prstGeom prst="rect">
            <a:avLst/>
          </a:prstGeom>
          <a:noFill/>
          <a:ln>
            <a:noFill/>
          </a:ln>
        </p:spPr>
        <p:txBody>
          <a:bodyPr spcFirstLastPara="1" wrap="square" lIns="91425" tIns="45700" rIns="91425" bIns="45700" anchor="t" anchorCtr="0">
            <a:noAutofit/>
          </a:bodyPr>
          <a:lstStyle/>
          <a:p>
            <a:pPr marL="0" lvl="0" indent="0" algn="ctr" rtl="0">
              <a:lnSpc>
                <a:spcPct val="110000"/>
              </a:lnSpc>
              <a:spcBef>
                <a:spcPts val="0"/>
              </a:spcBef>
              <a:spcAft>
                <a:spcPts val="0"/>
              </a:spcAft>
              <a:buClr>
                <a:schemeClr val="accent1"/>
              </a:buClr>
              <a:buSzPts val="3000"/>
              <a:buFont typeface="Century Gothic"/>
              <a:buNone/>
            </a:pPr>
            <a:r>
              <a:rPr lang="en-GB" dirty="0"/>
              <a:t>Exercício 6.1: </a:t>
            </a:r>
            <a:r>
              <a:rPr lang="en-GB" dirty="0" err="1"/>
              <a:t>Discussão</a:t>
            </a:r>
            <a:r>
              <a:rPr lang="en-GB" dirty="0"/>
              <a:t> do </a:t>
            </a:r>
            <a:r>
              <a:rPr lang="en-GB" dirty="0" err="1"/>
              <a:t>artigo</a:t>
            </a:r>
            <a:r>
              <a:rPr lang="en-GB" dirty="0"/>
              <a:t> 16 da CDPD - Liberdade contra a </a:t>
            </a:r>
            <a:r>
              <a:rPr lang="en-GB" dirty="0" err="1"/>
              <a:t>exploração</a:t>
            </a:r>
            <a:r>
              <a:rPr lang="en-GB" dirty="0"/>
              <a:t>, a </a:t>
            </a:r>
            <a:r>
              <a:rPr lang="en-GB" dirty="0" err="1"/>
              <a:t>violência</a:t>
            </a:r>
            <a:r>
              <a:rPr lang="en-GB" dirty="0"/>
              <a:t> e o </a:t>
            </a:r>
            <a:r>
              <a:rPr lang="en-GB" dirty="0" err="1"/>
              <a:t>abuso</a:t>
            </a:r>
            <a:endParaRPr dirty="0"/>
          </a:p>
        </p:txBody>
      </p:sp>
      <p:sp>
        <p:nvSpPr>
          <p:cNvPr id="1197" name="Google Shape;1197;p144"/>
          <p:cNvSpPr txBox="1">
            <a:spLocks noGrp="1"/>
          </p:cNvSpPr>
          <p:nvPr>
            <p:ph type="body" idx="1"/>
          </p:nvPr>
        </p:nvSpPr>
        <p:spPr>
          <a:xfrm>
            <a:off x="507200" y="2515248"/>
            <a:ext cx="11175900" cy="3724500"/>
          </a:xfrm>
          <a:prstGeom prst="rect">
            <a:avLst/>
          </a:prstGeom>
          <a:noFill/>
          <a:ln>
            <a:noFill/>
          </a:ln>
        </p:spPr>
        <p:txBody>
          <a:bodyPr spcFirstLastPara="1" wrap="square" lIns="91425" tIns="45700" rIns="91425" bIns="45700" anchor="t" anchorCtr="0">
            <a:noAutofit/>
          </a:bodyPr>
          <a:lstStyle/>
          <a:p>
            <a:pPr marL="285750" lvl="0" indent="-146050" algn="l" rtl="0">
              <a:lnSpc>
                <a:spcPct val="100000"/>
              </a:lnSpc>
              <a:spcBef>
                <a:spcPts val="0"/>
              </a:spcBef>
              <a:spcAft>
                <a:spcPts val="0"/>
              </a:spcAft>
              <a:buSzPts val="2200"/>
              <a:buNone/>
            </a:pPr>
            <a:endParaRPr/>
          </a:p>
          <a:p>
            <a:pPr marL="0" lvl="0" indent="0" algn="ctr" rtl="0">
              <a:lnSpc>
                <a:spcPct val="100000"/>
              </a:lnSpc>
              <a:spcBef>
                <a:spcPts val="1200"/>
              </a:spcBef>
              <a:spcAft>
                <a:spcPts val="0"/>
              </a:spcAft>
              <a:buSzPts val="2500"/>
              <a:buNone/>
            </a:pPr>
            <a:r>
              <a:rPr lang="en-GB" sz="2500" b="1" i="1"/>
              <a:t>Que outros artigos da CDPD são relevantes para os temas de exploração, violência e abuso? </a:t>
            </a:r>
            <a:endParaRPr/>
          </a:p>
          <a:p>
            <a:pPr marL="0" lvl="0" indent="0" algn="ctr" rtl="0">
              <a:lnSpc>
                <a:spcPct val="100000"/>
              </a:lnSpc>
              <a:spcBef>
                <a:spcPts val="1200"/>
              </a:spcBef>
              <a:spcAft>
                <a:spcPts val="0"/>
              </a:spcAft>
              <a:buSzPts val="2500"/>
              <a:buNone/>
            </a:pPr>
            <a:endParaRPr sz="2500" b="1" i="1"/>
          </a:p>
        </p:txBody>
      </p:sp>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Shape 1203"/>
        <p:cNvGrpSpPr/>
        <p:nvPr/>
      </p:nvGrpSpPr>
      <p:grpSpPr>
        <a:xfrm>
          <a:off x="0" y="0"/>
          <a:ext cx="0" cy="0"/>
          <a:chOff x="0" y="0"/>
          <a:chExt cx="0" cy="0"/>
        </a:xfrm>
      </p:grpSpPr>
      <p:sp>
        <p:nvSpPr>
          <p:cNvPr id="1204" name="Google Shape;1204;p145"/>
          <p:cNvSpPr txBox="1">
            <a:spLocks noGrp="1"/>
          </p:cNvSpPr>
          <p:nvPr>
            <p:ph type="title"/>
          </p:nvPr>
        </p:nvSpPr>
        <p:spPr>
          <a:xfrm>
            <a:off x="389638" y="506412"/>
            <a:ext cx="11175995" cy="432000"/>
          </a:xfrm>
          <a:prstGeom prst="rect">
            <a:avLst/>
          </a:prstGeom>
          <a:noFill/>
          <a:ln>
            <a:noFill/>
          </a:ln>
        </p:spPr>
        <p:txBody>
          <a:bodyPr spcFirstLastPara="1" wrap="square" lIns="91425" tIns="45700" rIns="91425" bIns="45700" anchor="t" anchorCtr="0">
            <a:noAutofit/>
          </a:bodyPr>
          <a:lstStyle/>
          <a:p>
            <a:pPr marL="0" lvl="0" indent="0" algn="ctr" rtl="0">
              <a:lnSpc>
                <a:spcPct val="110000"/>
              </a:lnSpc>
              <a:spcBef>
                <a:spcPts val="0"/>
              </a:spcBef>
              <a:spcAft>
                <a:spcPts val="0"/>
              </a:spcAft>
              <a:buClr>
                <a:schemeClr val="accent1"/>
              </a:buClr>
              <a:buSzPts val="3000"/>
              <a:buFont typeface="Century Gothic"/>
              <a:buNone/>
            </a:pPr>
            <a:r>
              <a:rPr lang="en-GB" dirty="0"/>
              <a:t>Exercício 6.2: </a:t>
            </a:r>
            <a:r>
              <a:rPr lang="en-GB" dirty="0" err="1"/>
              <a:t>Prevenção</a:t>
            </a:r>
            <a:r>
              <a:rPr lang="en-GB" dirty="0"/>
              <a:t> contra a </a:t>
            </a:r>
            <a:r>
              <a:rPr lang="en-GB" dirty="0" err="1"/>
              <a:t>exploração</a:t>
            </a:r>
            <a:r>
              <a:rPr lang="en-GB" dirty="0"/>
              <a:t>, a </a:t>
            </a:r>
            <a:r>
              <a:rPr lang="en-GB" dirty="0" err="1"/>
              <a:t>violência</a:t>
            </a:r>
            <a:r>
              <a:rPr lang="en-GB" dirty="0"/>
              <a:t> e o </a:t>
            </a:r>
            <a:r>
              <a:rPr lang="en-GB" dirty="0" err="1"/>
              <a:t>abuso</a:t>
            </a:r>
            <a:r>
              <a:rPr lang="en-GB" dirty="0"/>
              <a:t> - 1</a:t>
            </a:r>
            <a:endParaRPr dirty="0"/>
          </a:p>
        </p:txBody>
      </p:sp>
      <p:sp>
        <p:nvSpPr>
          <p:cNvPr id="1205" name="Google Shape;1205;p145"/>
          <p:cNvSpPr txBox="1">
            <a:spLocks noGrp="1"/>
          </p:cNvSpPr>
          <p:nvPr>
            <p:ph type="body" idx="1"/>
          </p:nvPr>
        </p:nvSpPr>
        <p:spPr>
          <a:xfrm>
            <a:off x="508002" y="2514328"/>
            <a:ext cx="11175995" cy="1829344"/>
          </a:xfrm>
          <a:prstGeom prst="rect">
            <a:avLst/>
          </a:prstGeom>
          <a:noFill/>
          <a:ln>
            <a:noFill/>
          </a:ln>
        </p:spPr>
        <p:txBody>
          <a:bodyPr spcFirstLastPara="1" wrap="square" lIns="91425" tIns="45700" rIns="91425" bIns="45700" anchor="t" anchorCtr="0">
            <a:noAutofit/>
          </a:bodyPr>
          <a:lstStyle/>
          <a:p>
            <a:pPr marL="285750" lvl="0" indent="-146050" algn="l" rtl="0">
              <a:lnSpc>
                <a:spcPct val="100000"/>
              </a:lnSpc>
              <a:spcBef>
                <a:spcPts val="0"/>
              </a:spcBef>
              <a:spcAft>
                <a:spcPts val="0"/>
              </a:spcAft>
              <a:buSzPts val="2200"/>
              <a:buNone/>
            </a:pPr>
            <a:endParaRPr dirty="0"/>
          </a:p>
          <a:p>
            <a:pPr marL="0" lvl="0" indent="0" algn="ctr" rtl="0">
              <a:lnSpc>
                <a:spcPct val="100000"/>
              </a:lnSpc>
              <a:spcBef>
                <a:spcPts val="1200"/>
              </a:spcBef>
              <a:spcAft>
                <a:spcPts val="0"/>
              </a:spcAft>
              <a:buSzPts val="2500"/>
              <a:buNone/>
            </a:pPr>
            <a:r>
              <a:rPr lang="en-GB" sz="2500" b="1" i="1" dirty="0"/>
              <a:t>Que tipos de </a:t>
            </a:r>
            <a:r>
              <a:rPr lang="en-GB" sz="2500" b="1" i="1" dirty="0" err="1"/>
              <a:t>violência</a:t>
            </a:r>
            <a:r>
              <a:rPr lang="en-GB" sz="2500" b="1" i="1" dirty="0"/>
              <a:t>, </a:t>
            </a:r>
            <a:r>
              <a:rPr lang="en-GB" sz="2500" b="1" i="1" dirty="0" err="1"/>
              <a:t>exploração</a:t>
            </a:r>
            <a:r>
              <a:rPr lang="en-GB" sz="2500" b="1" i="1" dirty="0"/>
              <a:t> e </a:t>
            </a:r>
            <a:r>
              <a:rPr lang="en-GB" sz="2500" b="1" i="1" dirty="0" err="1"/>
              <a:t>abuso</a:t>
            </a:r>
            <a:r>
              <a:rPr lang="en-GB" sz="2500" b="1" i="1" dirty="0"/>
              <a:t> você </a:t>
            </a:r>
            <a:r>
              <a:rPr lang="en-GB" sz="2500" b="1" i="1" dirty="0" err="1"/>
              <a:t>acha</a:t>
            </a:r>
            <a:r>
              <a:rPr lang="en-GB" sz="2500" b="1" i="1" dirty="0"/>
              <a:t> que as pessoas com </a:t>
            </a:r>
            <a:r>
              <a:rPr lang="en-GB" sz="2500" b="1" i="1" dirty="0" err="1"/>
              <a:t>deficiências</a:t>
            </a:r>
            <a:r>
              <a:rPr lang="en-GB" sz="2500" b="1" i="1" dirty="0"/>
              <a:t> </a:t>
            </a:r>
            <a:r>
              <a:rPr lang="en-GB" sz="2500" b="1" i="1" dirty="0" err="1"/>
              <a:t>psicossociais</a:t>
            </a:r>
            <a:r>
              <a:rPr lang="en-GB" sz="2500" b="1" i="1" dirty="0"/>
              <a:t>, </a:t>
            </a:r>
            <a:r>
              <a:rPr lang="en-GB" sz="2500" b="1" i="1" dirty="0" err="1"/>
              <a:t>intelectuais</a:t>
            </a:r>
            <a:r>
              <a:rPr lang="en-GB" sz="2500" b="1" i="1" dirty="0"/>
              <a:t> ou </a:t>
            </a:r>
            <a:r>
              <a:rPr lang="en-GB" sz="2500" b="1" i="1" dirty="0" err="1"/>
              <a:t>cognitivas</a:t>
            </a:r>
            <a:r>
              <a:rPr lang="en-GB" sz="2500" b="1" i="1" dirty="0"/>
              <a:t> </a:t>
            </a:r>
            <a:r>
              <a:rPr lang="en-GB" sz="2500" b="1" i="1" dirty="0" err="1"/>
              <a:t>vivenciam</a:t>
            </a:r>
            <a:r>
              <a:rPr lang="en-GB" sz="2500" b="1" i="1" dirty="0"/>
              <a:t>? </a:t>
            </a:r>
            <a:endParaRPr dirty="0"/>
          </a:p>
          <a:p>
            <a:pPr marL="0" lvl="0" indent="0" algn="ctr" rtl="0">
              <a:lnSpc>
                <a:spcPct val="100000"/>
              </a:lnSpc>
              <a:spcBef>
                <a:spcPts val="1200"/>
              </a:spcBef>
              <a:spcAft>
                <a:spcPts val="0"/>
              </a:spcAft>
              <a:buSzPts val="2500"/>
              <a:buNone/>
            </a:pPr>
            <a:endParaRPr sz="2500" b="1" i="1" dirty="0"/>
          </a:p>
          <a:p>
            <a:pPr marL="285750" lvl="0" indent="-146050" algn="l" rtl="0">
              <a:lnSpc>
                <a:spcPct val="100000"/>
              </a:lnSpc>
              <a:spcBef>
                <a:spcPts val="1200"/>
              </a:spcBef>
              <a:spcAft>
                <a:spcPts val="0"/>
              </a:spcAft>
              <a:buSzPts val="2200"/>
              <a:buNone/>
            </a:pPr>
            <a:endParaRPr dirty="0"/>
          </a:p>
        </p:txBody>
      </p:sp>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Shape 1210"/>
        <p:cNvGrpSpPr/>
        <p:nvPr/>
      </p:nvGrpSpPr>
      <p:grpSpPr>
        <a:xfrm>
          <a:off x="0" y="0"/>
          <a:ext cx="0" cy="0"/>
          <a:chOff x="0" y="0"/>
          <a:chExt cx="0" cy="0"/>
        </a:xfrm>
      </p:grpSpPr>
      <p:sp>
        <p:nvSpPr>
          <p:cNvPr id="1211" name="Google Shape;1211;p146"/>
          <p:cNvSpPr txBox="1">
            <a:spLocks noGrp="1"/>
          </p:cNvSpPr>
          <p:nvPr>
            <p:ph type="title"/>
          </p:nvPr>
        </p:nvSpPr>
        <p:spPr>
          <a:xfrm>
            <a:off x="389638" y="506412"/>
            <a:ext cx="11550315" cy="372819"/>
          </a:xfrm>
          <a:prstGeom prst="rect">
            <a:avLst/>
          </a:prstGeom>
          <a:noFill/>
          <a:ln>
            <a:noFill/>
          </a:ln>
        </p:spPr>
        <p:txBody>
          <a:bodyPr spcFirstLastPara="1" wrap="square" lIns="91425" tIns="45700" rIns="91425" bIns="45700" anchor="t" anchorCtr="0">
            <a:noAutofit/>
          </a:bodyPr>
          <a:lstStyle/>
          <a:p>
            <a:pPr marL="0" lvl="0" indent="0" algn="ctr" rtl="0">
              <a:lnSpc>
                <a:spcPct val="110000"/>
              </a:lnSpc>
              <a:spcBef>
                <a:spcPts val="0"/>
              </a:spcBef>
              <a:spcAft>
                <a:spcPts val="0"/>
              </a:spcAft>
              <a:buClr>
                <a:schemeClr val="accent1"/>
              </a:buClr>
              <a:buSzPts val="3000"/>
              <a:buFont typeface="Century Gothic"/>
              <a:buNone/>
            </a:pPr>
            <a:r>
              <a:rPr lang="en-GB" dirty="0"/>
              <a:t>Exercício 6.2: </a:t>
            </a:r>
            <a:r>
              <a:rPr lang="en-GB" dirty="0" err="1"/>
              <a:t>Prevenção</a:t>
            </a:r>
            <a:r>
              <a:rPr lang="en-GB" dirty="0"/>
              <a:t> contra a </a:t>
            </a:r>
            <a:r>
              <a:rPr lang="en-GB" dirty="0" err="1"/>
              <a:t>exploração</a:t>
            </a:r>
            <a:r>
              <a:rPr lang="en-GB" dirty="0"/>
              <a:t>, a </a:t>
            </a:r>
            <a:r>
              <a:rPr lang="en-GB" dirty="0" err="1"/>
              <a:t>violência</a:t>
            </a:r>
            <a:r>
              <a:rPr lang="en-GB" dirty="0"/>
              <a:t> e o </a:t>
            </a:r>
            <a:r>
              <a:rPr lang="en-GB" dirty="0" err="1"/>
              <a:t>abuso</a:t>
            </a:r>
            <a:r>
              <a:rPr lang="en-GB" dirty="0"/>
              <a:t> - 1</a:t>
            </a:r>
            <a:endParaRPr dirty="0"/>
          </a:p>
        </p:txBody>
      </p:sp>
      <p:sp>
        <p:nvSpPr>
          <p:cNvPr id="1212" name="Google Shape;1212;p146"/>
          <p:cNvSpPr txBox="1">
            <a:spLocks noGrp="1"/>
          </p:cNvSpPr>
          <p:nvPr>
            <p:ph type="body" idx="1"/>
          </p:nvPr>
        </p:nvSpPr>
        <p:spPr>
          <a:xfrm>
            <a:off x="508002" y="2584394"/>
            <a:ext cx="11175995" cy="1689212"/>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SzPts val="2500"/>
              <a:buNone/>
            </a:pPr>
            <a:endParaRPr sz="2500" b="1" i="1" dirty="0"/>
          </a:p>
          <a:p>
            <a:pPr marL="0" lvl="0" indent="0" algn="ctr" rtl="0">
              <a:lnSpc>
                <a:spcPct val="100000"/>
              </a:lnSpc>
              <a:spcBef>
                <a:spcPts val="1200"/>
              </a:spcBef>
              <a:spcAft>
                <a:spcPts val="0"/>
              </a:spcAft>
              <a:buSzPts val="2500"/>
              <a:buNone/>
            </a:pPr>
            <a:r>
              <a:rPr lang="en-GB" sz="2500" b="1" i="1" dirty="0"/>
              <a:t>Como </a:t>
            </a:r>
            <a:r>
              <a:rPr lang="en-GB" sz="2500" b="1" i="1" dirty="0" err="1"/>
              <a:t>estar</a:t>
            </a:r>
            <a:r>
              <a:rPr lang="en-GB" sz="2500" b="1" i="1" dirty="0"/>
              <a:t> livre de </a:t>
            </a:r>
            <a:r>
              <a:rPr lang="en-GB" sz="2500" b="1" i="1" dirty="0" err="1"/>
              <a:t>exploração</a:t>
            </a:r>
            <a:r>
              <a:rPr lang="en-GB" sz="2500" b="1" i="1" dirty="0"/>
              <a:t>, </a:t>
            </a:r>
            <a:r>
              <a:rPr lang="en-GB" sz="2500" b="1" i="1" dirty="0" err="1"/>
              <a:t>violência</a:t>
            </a:r>
            <a:r>
              <a:rPr lang="en-GB" sz="2500" b="1" i="1" dirty="0"/>
              <a:t> e </a:t>
            </a:r>
            <a:r>
              <a:rPr lang="en-GB" sz="2500" b="1" i="1" dirty="0" err="1"/>
              <a:t>abuso</a:t>
            </a:r>
            <a:r>
              <a:rPr lang="en-GB" sz="2500" b="1" i="1" dirty="0"/>
              <a:t> </a:t>
            </a:r>
            <a:r>
              <a:rPr lang="en-GB" sz="2500" b="1" i="1" dirty="0" err="1"/>
              <a:t>melhoraria</a:t>
            </a:r>
            <a:r>
              <a:rPr lang="en-GB" sz="2500" b="1" i="1" dirty="0"/>
              <a:t> a vida de pessoas com </a:t>
            </a:r>
            <a:r>
              <a:rPr lang="en-GB" sz="2500" b="1" i="1" dirty="0" err="1"/>
              <a:t>deficiências</a:t>
            </a:r>
            <a:r>
              <a:rPr lang="en-GB" sz="2500" b="1" i="1" dirty="0"/>
              <a:t> </a:t>
            </a:r>
            <a:r>
              <a:rPr lang="en-GB" sz="2500" b="1" i="1" dirty="0" err="1"/>
              <a:t>psicossociais</a:t>
            </a:r>
            <a:r>
              <a:rPr lang="en-GB" sz="2500" b="1" i="1" dirty="0"/>
              <a:t>, </a:t>
            </a:r>
            <a:r>
              <a:rPr lang="en-GB" sz="2500" b="1" i="1" dirty="0" err="1"/>
              <a:t>intelectuais</a:t>
            </a:r>
            <a:r>
              <a:rPr lang="en-GB" sz="2500" b="1" i="1" dirty="0"/>
              <a:t> ou </a:t>
            </a:r>
            <a:r>
              <a:rPr lang="en-GB" sz="2500" b="1" i="1" dirty="0" err="1"/>
              <a:t>cognitivas</a:t>
            </a:r>
            <a:r>
              <a:rPr lang="en-GB" sz="2500" b="1" i="1" dirty="0"/>
              <a:t>? </a:t>
            </a:r>
            <a:endParaRPr dirty="0"/>
          </a:p>
          <a:p>
            <a:pPr marL="0" lvl="0" indent="0" algn="l" rtl="0">
              <a:lnSpc>
                <a:spcPct val="100000"/>
              </a:lnSpc>
              <a:spcBef>
                <a:spcPts val="1200"/>
              </a:spcBef>
              <a:spcAft>
                <a:spcPts val="0"/>
              </a:spcAft>
              <a:buSzPts val="2200"/>
              <a:buNone/>
            </a:pPr>
            <a:endParaRPr dirty="0"/>
          </a:p>
        </p:txBody>
      </p:sp>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Shape 1217"/>
        <p:cNvGrpSpPr/>
        <p:nvPr/>
      </p:nvGrpSpPr>
      <p:grpSpPr>
        <a:xfrm>
          <a:off x="0" y="0"/>
          <a:ext cx="0" cy="0"/>
          <a:chOff x="0" y="0"/>
          <a:chExt cx="0" cy="0"/>
        </a:xfrm>
      </p:grpSpPr>
      <p:sp>
        <p:nvSpPr>
          <p:cNvPr id="1218" name="Google Shape;1218;p147"/>
          <p:cNvSpPr txBox="1">
            <a:spLocks noGrp="1"/>
          </p:cNvSpPr>
          <p:nvPr>
            <p:ph type="title"/>
          </p:nvPr>
        </p:nvSpPr>
        <p:spPr>
          <a:xfrm>
            <a:off x="537887" y="2050177"/>
            <a:ext cx="11116225" cy="432000"/>
          </a:xfrm>
          <a:prstGeom prst="rect">
            <a:avLst/>
          </a:prstGeom>
          <a:noFill/>
          <a:ln>
            <a:noFill/>
          </a:ln>
        </p:spPr>
        <p:txBody>
          <a:bodyPr spcFirstLastPara="1" wrap="square" lIns="91425" tIns="45700" rIns="91425" bIns="45700" anchor="t" anchorCtr="0">
            <a:noAutofit/>
          </a:bodyPr>
          <a:lstStyle/>
          <a:p>
            <a:pPr marL="0" marR="60325" lvl="0" indent="0" algn="ctr" rtl="0">
              <a:lnSpc>
                <a:spcPct val="100000"/>
              </a:lnSpc>
              <a:spcBef>
                <a:spcPts val="0"/>
              </a:spcBef>
              <a:spcAft>
                <a:spcPts val="0"/>
              </a:spcAft>
              <a:buClr>
                <a:schemeClr val="accent1"/>
              </a:buClr>
              <a:buSzPct val="100000"/>
              <a:buFont typeface="Century Gothic"/>
              <a:buNone/>
            </a:pPr>
            <a:r>
              <a:rPr lang="en-GB" dirty="0"/>
              <a:t>Tema 7: </a:t>
            </a:r>
            <a:r>
              <a:rPr lang="en-GB" dirty="0" err="1"/>
              <a:t>Ampliando</a:t>
            </a:r>
            <a:r>
              <a:rPr lang="en-GB" dirty="0"/>
              <a:t> o </a:t>
            </a:r>
            <a:r>
              <a:rPr lang="en-GB" dirty="0" err="1"/>
              <a:t>Artigo</a:t>
            </a:r>
            <a:r>
              <a:rPr lang="en-GB" dirty="0"/>
              <a:t> 19 – </a:t>
            </a:r>
            <a:r>
              <a:rPr lang="en-GB" dirty="0" err="1"/>
              <a:t>Viver</a:t>
            </a:r>
            <a:r>
              <a:rPr lang="en-GB" dirty="0"/>
              <a:t> de forma </a:t>
            </a:r>
            <a:r>
              <a:rPr lang="en-GB" dirty="0" err="1"/>
              <a:t>independente</a:t>
            </a:r>
            <a:r>
              <a:rPr lang="en-GB" dirty="0"/>
              <a:t> e ser </a:t>
            </a:r>
            <a:r>
              <a:rPr lang="en-GB" dirty="0" err="1"/>
              <a:t>incluído</a:t>
            </a:r>
            <a:r>
              <a:rPr lang="en-GB" dirty="0"/>
              <a:t> na </a:t>
            </a:r>
            <a:r>
              <a:rPr lang="en-GB" dirty="0" err="1"/>
              <a:t>comunidade</a:t>
            </a:r>
            <a:endParaRP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15"/>
          <p:cNvSpPr txBox="1">
            <a:spLocks noGrp="1"/>
          </p:cNvSpPr>
          <p:nvPr>
            <p:ph type="sldNum" idx="4294967295"/>
          </p:nvPr>
        </p:nvSpPr>
        <p:spPr>
          <a:xfrm>
            <a:off x="10034587" y="6623100"/>
            <a:ext cx="1648619" cy="2160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GB"/>
              <a:t>15</a:t>
            </a:fld>
            <a:endParaRPr/>
          </a:p>
        </p:txBody>
      </p:sp>
      <p:sp>
        <p:nvSpPr>
          <p:cNvPr id="193" name="Google Shape;193;p15"/>
          <p:cNvSpPr txBox="1">
            <a:spLocks noGrp="1"/>
          </p:cNvSpPr>
          <p:nvPr>
            <p:ph type="body" idx="2"/>
          </p:nvPr>
        </p:nvSpPr>
        <p:spPr>
          <a:xfrm>
            <a:off x="507195" y="1511188"/>
            <a:ext cx="11174412" cy="45000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SzPts val="2200"/>
              <a:buNone/>
            </a:pPr>
            <a:endParaRPr b="1" i="1" dirty="0"/>
          </a:p>
          <a:p>
            <a:pPr marL="0" lvl="0" indent="0" algn="ctr" rtl="0">
              <a:lnSpc>
                <a:spcPct val="100000"/>
              </a:lnSpc>
              <a:spcBef>
                <a:spcPts val="1200"/>
              </a:spcBef>
              <a:spcAft>
                <a:spcPts val="0"/>
              </a:spcAft>
              <a:buSzPts val="2200"/>
              <a:buNone/>
            </a:pPr>
            <a:endParaRPr b="1" i="1" dirty="0"/>
          </a:p>
          <a:p>
            <a:pPr marL="0" lvl="0" indent="0" algn="ctr" rtl="0">
              <a:lnSpc>
                <a:spcPct val="100000"/>
              </a:lnSpc>
              <a:spcBef>
                <a:spcPts val="1200"/>
              </a:spcBef>
              <a:spcAft>
                <a:spcPts val="0"/>
              </a:spcAft>
              <a:buSzPts val="2200"/>
              <a:buNone/>
            </a:pPr>
            <a:endParaRPr b="1" i="1" dirty="0"/>
          </a:p>
          <a:p>
            <a:pPr marL="0" lvl="0" indent="0" algn="ctr" rtl="0">
              <a:lnSpc>
                <a:spcPct val="100000"/>
              </a:lnSpc>
              <a:spcBef>
                <a:spcPts val="1200"/>
              </a:spcBef>
              <a:spcAft>
                <a:spcPts val="0"/>
              </a:spcAft>
              <a:buSzPts val="2500"/>
              <a:buNone/>
            </a:pPr>
            <a:r>
              <a:rPr lang="en-GB" sz="2500" b="1" i="1" dirty="0"/>
              <a:t>Você </a:t>
            </a:r>
            <a:r>
              <a:rPr lang="en-GB" sz="2500" b="1" i="1" dirty="0" err="1"/>
              <a:t>consegue</a:t>
            </a:r>
            <a:r>
              <a:rPr lang="en-GB" sz="2500" b="1" i="1" dirty="0"/>
              <a:t> </a:t>
            </a:r>
            <a:r>
              <a:rPr lang="en-GB" sz="2500" b="1" i="1" dirty="0" err="1"/>
              <a:t>pensar</a:t>
            </a:r>
            <a:r>
              <a:rPr lang="en-GB" sz="2500" b="1" i="1" dirty="0"/>
              <a:t> em uma </a:t>
            </a:r>
            <a:r>
              <a:rPr lang="en-GB" sz="2500" b="1" i="1" dirty="0" err="1"/>
              <a:t>ocasião</a:t>
            </a:r>
            <a:r>
              <a:rPr lang="en-GB" sz="2500" b="1" i="1" dirty="0"/>
              <a:t> em que </a:t>
            </a:r>
            <a:r>
              <a:rPr lang="en-GB" sz="2500" b="1" i="1" dirty="0" err="1"/>
              <a:t>sentiu</a:t>
            </a:r>
            <a:r>
              <a:rPr lang="en-GB" sz="2500" b="1" i="1" dirty="0"/>
              <a:t> que foi </a:t>
            </a:r>
            <a:r>
              <a:rPr lang="en-GB" sz="2500" b="1" i="1" dirty="0" err="1"/>
              <a:t>discriminado</a:t>
            </a:r>
            <a:r>
              <a:rPr lang="en-GB" sz="2500" b="1" i="1" dirty="0"/>
              <a:t>? </a:t>
            </a:r>
            <a:endParaRPr dirty="0"/>
          </a:p>
        </p:txBody>
      </p:sp>
      <p:sp>
        <p:nvSpPr>
          <p:cNvPr id="194" name="Google Shape;194;p15"/>
          <p:cNvSpPr txBox="1">
            <a:spLocks noGrp="1"/>
          </p:cNvSpPr>
          <p:nvPr>
            <p:ph type="title"/>
          </p:nvPr>
        </p:nvSpPr>
        <p:spPr>
          <a:xfrm>
            <a:off x="392906" y="506412"/>
            <a:ext cx="11441540" cy="432000"/>
          </a:xfrm>
          <a:prstGeom prst="rect">
            <a:avLst/>
          </a:prstGeom>
          <a:noFill/>
          <a:ln>
            <a:noFill/>
          </a:ln>
        </p:spPr>
        <p:txBody>
          <a:bodyPr spcFirstLastPara="1" wrap="square" lIns="91425" tIns="45700" rIns="91425" bIns="45700" anchor="t" anchorCtr="0">
            <a:noAutofit/>
          </a:bodyPr>
          <a:lstStyle/>
          <a:p>
            <a:pPr marL="0" lvl="0" indent="0" algn="ctr" rtl="0">
              <a:lnSpc>
                <a:spcPct val="110000"/>
              </a:lnSpc>
              <a:spcBef>
                <a:spcPts val="0"/>
              </a:spcBef>
              <a:spcAft>
                <a:spcPts val="0"/>
              </a:spcAft>
              <a:buClr>
                <a:schemeClr val="accent1"/>
              </a:buClr>
              <a:buSzPts val="3000"/>
              <a:buFont typeface="Century Gothic"/>
              <a:buNone/>
            </a:pPr>
            <a:r>
              <a:rPr lang="en-GB" dirty="0"/>
              <a:t>Exercício 1.2: </a:t>
            </a:r>
            <a:r>
              <a:rPr lang="en-GB" dirty="0" err="1"/>
              <a:t>Discussão</a:t>
            </a:r>
            <a:r>
              <a:rPr lang="en-GB" dirty="0"/>
              <a:t> – Não sou </a:t>
            </a:r>
            <a:r>
              <a:rPr lang="en-GB" dirty="0" err="1"/>
              <a:t>isso</a:t>
            </a:r>
            <a:r>
              <a:rPr lang="en-GB" dirty="0"/>
              <a:t> - 1</a:t>
            </a:r>
            <a:endParaRPr dirty="0"/>
          </a:p>
        </p:txBody>
      </p:sp>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Shape 1223"/>
        <p:cNvGrpSpPr/>
        <p:nvPr/>
      </p:nvGrpSpPr>
      <p:grpSpPr>
        <a:xfrm>
          <a:off x="0" y="0"/>
          <a:ext cx="0" cy="0"/>
          <a:chOff x="0" y="0"/>
          <a:chExt cx="0" cy="0"/>
        </a:xfrm>
      </p:grpSpPr>
      <p:sp>
        <p:nvSpPr>
          <p:cNvPr id="1224" name="Google Shape;1224;p148"/>
          <p:cNvSpPr txBox="1">
            <a:spLocks noGrp="1"/>
          </p:cNvSpPr>
          <p:nvPr>
            <p:ph type="title"/>
          </p:nvPr>
        </p:nvSpPr>
        <p:spPr>
          <a:xfrm>
            <a:off x="389638" y="506412"/>
            <a:ext cx="11293561" cy="432000"/>
          </a:xfrm>
          <a:prstGeom prst="rect">
            <a:avLst/>
          </a:prstGeom>
          <a:noFill/>
          <a:ln>
            <a:noFill/>
          </a:ln>
        </p:spPr>
        <p:txBody>
          <a:bodyPr spcFirstLastPara="1" wrap="square" lIns="91425" tIns="45700" rIns="91425" bIns="45700" anchor="t" anchorCtr="0">
            <a:noAutofit/>
          </a:bodyPr>
          <a:lstStyle/>
          <a:p>
            <a:pPr marL="0" lvl="0" indent="0" algn="ctr" rtl="0">
              <a:lnSpc>
                <a:spcPct val="110000"/>
              </a:lnSpc>
              <a:spcBef>
                <a:spcPts val="0"/>
              </a:spcBef>
              <a:spcAft>
                <a:spcPts val="0"/>
              </a:spcAft>
              <a:buClr>
                <a:schemeClr val="accent1"/>
              </a:buClr>
              <a:buSzPts val="3000"/>
              <a:buFont typeface="Century Gothic"/>
              <a:buNone/>
            </a:pPr>
            <a:r>
              <a:rPr lang="en-GB" dirty="0"/>
              <a:t>Exercício 7.1: </a:t>
            </a:r>
            <a:r>
              <a:rPr lang="en-GB" dirty="0" err="1"/>
              <a:t>Discussão</a:t>
            </a:r>
            <a:r>
              <a:rPr lang="en-GB" dirty="0"/>
              <a:t> do </a:t>
            </a:r>
            <a:r>
              <a:rPr lang="en-GB" dirty="0" err="1"/>
              <a:t>Artigo</a:t>
            </a:r>
            <a:r>
              <a:rPr lang="en-GB" dirty="0"/>
              <a:t> 19 da CDPD – </a:t>
            </a:r>
            <a:r>
              <a:rPr lang="en-GB" dirty="0" err="1"/>
              <a:t>Direito</a:t>
            </a:r>
            <a:r>
              <a:rPr lang="en-GB" dirty="0"/>
              <a:t> a </a:t>
            </a:r>
            <a:r>
              <a:rPr lang="en-GB" dirty="0" err="1"/>
              <a:t>viver</a:t>
            </a:r>
            <a:r>
              <a:rPr lang="en-GB" dirty="0"/>
              <a:t> de forma </a:t>
            </a:r>
            <a:r>
              <a:rPr lang="en-GB" dirty="0" err="1"/>
              <a:t>independente</a:t>
            </a:r>
            <a:r>
              <a:rPr lang="en-GB" dirty="0"/>
              <a:t> e a ser </a:t>
            </a:r>
            <a:r>
              <a:rPr lang="en-GB" dirty="0" err="1"/>
              <a:t>incluído</a:t>
            </a:r>
            <a:r>
              <a:rPr lang="en-GB" dirty="0"/>
              <a:t> na </a:t>
            </a:r>
            <a:r>
              <a:rPr lang="en-GB" dirty="0" err="1"/>
              <a:t>comunidade</a:t>
            </a:r>
            <a:r>
              <a:rPr lang="en-GB" dirty="0"/>
              <a:t> </a:t>
            </a:r>
            <a:endParaRPr dirty="0"/>
          </a:p>
        </p:txBody>
      </p:sp>
      <p:sp>
        <p:nvSpPr>
          <p:cNvPr id="1225" name="Google Shape;1225;p148"/>
          <p:cNvSpPr txBox="1">
            <a:spLocks noGrp="1"/>
          </p:cNvSpPr>
          <p:nvPr>
            <p:ph type="body" idx="1"/>
          </p:nvPr>
        </p:nvSpPr>
        <p:spPr>
          <a:xfrm>
            <a:off x="507205" y="1739788"/>
            <a:ext cx="11175995" cy="4500000"/>
          </a:xfrm>
          <a:prstGeom prst="rect">
            <a:avLst/>
          </a:prstGeom>
          <a:noFill/>
          <a:ln>
            <a:noFill/>
          </a:ln>
        </p:spPr>
        <p:txBody>
          <a:bodyPr spcFirstLastPara="1" wrap="square" lIns="91425" tIns="45700" rIns="91425" bIns="45700" anchor="t" anchorCtr="0">
            <a:noAutofit/>
          </a:bodyPr>
          <a:lstStyle/>
          <a:p>
            <a:pPr marL="285750" lvl="0" indent="-146050" algn="l" rtl="0">
              <a:lnSpc>
                <a:spcPct val="100000"/>
              </a:lnSpc>
              <a:spcBef>
                <a:spcPts val="0"/>
              </a:spcBef>
              <a:spcAft>
                <a:spcPts val="0"/>
              </a:spcAft>
              <a:buSzPts val="2200"/>
              <a:buNone/>
            </a:pPr>
            <a:endParaRPr dirty="0"/>
          </a:p>
          <a:p>
            <a:pPr marL="285750" lvl="0" indent="-146050" algn="l" rtl="0">
              <a:lnSpc>
                <a:spcPct val="100000"/>
              </a:lnSpc>
              <a:spcBef>
                <a:spcPts val="1200"/>
              </a:spcBef>
              <a:spcAft>
                <a:spcPts val="0"/>
              </a:spcAft>
              <a:buSzPts val="2200"/>
              <a:buNone/>
            </a:pPr>
            <a:endParaRPr dirty="0"/>
          </a:p>
          <a:p>
            <a:pPr marL="285750" lvl="0" indent="-146050" algn="l" rtl="0">
              <a:lnSpc>
                <a:spcPct val="100000"/>
              </a:lnSpc>
              <a:spcBef>
                <a:spcPts val="1200"/>
              </a:spcBef>
              <a:spcAft>
                <a:spcPts val="0"/>
              </a:spcAft>
              <a:buSzPts val="2200"/>
              <a:buNone/>
            </a:pPr>
            <a:endParaRPr dirty="0"/>
          </a:p>
          <a:p>
            <a:pPr marL="0" lvl="0" indent="0" algn="ctr" rtl="0">
              <a:lnSpc>
                <a:spcPct val="100000"/>
              </a:lnSpc>
              <a:spcBef>
                <a:spcPts val="1200"/>
              </a:spcBef>
              <a:spcAft>
                <a:spcPts val="0"/>
              </a:spcAft>
              <a:buSzPts val="2500"/>
              <a:buNone/>
            </a:pPr>
            <a:r>
              <a:rPr lang="en-GB" sz="2500" b="1" i="1" dirty="0"/>
              <a:t>O que </a:t>
            </a:r>
            <a:r>
              <a:rPr lang="en-GB" sz="2500" b="1" i="1" dirty="0" err="1"/>
              <a:t>significa</a:t>
            </a:r>
            <a:r>
              <a:rPr lang="en-GB" sz="2500" b="1" i="1" dirty="0"/>
              <a:t> para você </a:t>
            </a:r>
            <a:r>
              <a:rPr lang="en-GB" sz="2500" b="1" i="1" dirty="0" err="1"/>
              <a:t>viver</a:t>
            </a:r>
            <a:r>
              <a:rPr lang="en-GB" sz="2500" b="1" i="1" dirty="0"/>
              <a:t> de forma </a:t>
            </a:r>
            <a:r>
              <a:rPr lang="en-GB" sz="2500" b="1" i="1" dirty="0" err="1"/>
              <a:t>independente</a:t>
            </a:r>
            <a:r>
              <a:rPr lang="en-GB" sz="2500" b="1" i="1" dirty="0"/>
              <a:t> e ser </a:t>
            </a:r>
            <a:r>
              <a:rPr lang="en-GB" sz="2500" b="1" i="1" dirty="0" err="1"/>
              <a:t>incluído</a:t>
            </a:r>
            <a:r>
              <a:rPr lang="en-GB" sz="2500" b="1" i="1" dirty="0"/>
              <a:t> na </a:t>
            </a:r>
            <a:r>
              <a:rPr lang="en-GB" sz="2500" b="1" i="1" dirty="0" err="1"/>
              <a:t>comunidade</a:t>
            </a:r>
            <a:r>
              <a:rPr lang="en-GB" sz="2500" b="1" i="1" dirty="0"/>
              <a:t>? </a:t>
            </a:r>
            <a:endParaRPr dirty="0"/>
          </a:p>
        </p:txBody>
      </p:sp>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Shape 1230"/>
        <p:cNvGrpSpPr/>
        <p:nvPr/>
      </p:nvGrpSpPr>
      <p:grpSpPr>
        <a:xfrm>
          <a:off x="0" y="0"/>
          <a:ext cx="0" cy="0"/>
          <a:chOff x="0" y="0"/>
          <a:chExt cx="0" cy="0"/>
        </a:xfrm>
      </p:grpSpPr>
      <p:sp>
        <p:nvSpPr>
          <p:cNvPr id="1231" name="Google Shape;1231;p149"/>
          <p:cNvSpPr txBox="1">
            <a:spLocks noGrp="1"/>
          </p:cNvSpPr>
          <p:nvPr>
            <p:ph type="title"/>
          </p:nvPr>
        </p:nvSpPr>
        <p:spPr>
          <a:xfrm>
            <a:off x="389639" y="506412"/>
            <a:ext cx="11292768" cy="432000"/>
          </a:xfrm>
          <a:prstGeom prst="rect">
            <a:avLst/>
          </a:prstGeom>
          <a:noFill/>
          <a:ln>
            <a:noFill/>
          </a:ln>
        </p:spPr>
        <p:txBody>
          <a:bodyPr spcFirstLastPara="1" wrap="square" lIns="91425" tIns="45700" rIns="91425" bIns="45700" anchor="t" anchorCtr="0">
            <a:noAutofit/>
          </a:bodyPr>
          <a:lstStyle/>
          <a:p>
            <a:pPr marL="0" lvl="0" indent="0" algn="ctr" rtl="0">
              <a:lnSpc>
                <a:spcPct val="110000"/>
              </a:lnSpc>
              <a:spcBef>
                <a:spcPts val="0"/>
              </a:spcBef>
              <a:spcAft>
                <a:spcPts val="0"/>
              </a:spcAft>
              <a:buClr>
                <a:schemeClr val="accent1"/>
              </a:buClr>
              <a:buSzPts val="3000"/>
              <a:buFont typeface="Century Gothic"/>
              <a:buNone/>
            </a:pPr>
            <a:r>
              <a:rPr lang="en-GB" dirty="0"/>
              <a:t>Exercício 7.1: </a:t>
            </a:r>
            <a:r>
              <a:rPr lang="en-GB" dirty="0" err="1"/>
              <a:t>Discussão</a:t>
            </a:r>
            <a:r>
              <a:rPr lang="en-GB" dirty="0"/>
              <a:t> do </a:t>
            </a:r>
            <a:r>
              <a:rPr lang="en-GB" dirty="0" err="1"/>
              <a:t>Artigo</a:t>
            </a:r>
            <a:r>
              <a:rPr lang="en-GB" dirty="0"/>
              <a:t> 19 da CDPD – </a:t>
            </a:r>
            <a:r>
              <a:rPr lang="en-GB" dirty="0" err="1"/>
              <a:t>Direito</a:t>
            </a:r>
            <a:r>
              <a:rPr lang="en-GB" dirty="0"/>
              <a:t> a </a:t>
            </a:r>
            <a:r>
              <a:rPr lang="en-GB" dirty="0" err="1"/>
              <a:t>viver</a:t>
            </a:r>
            <a:r>
              <a:rPr lang="en-GB" dirty="0"/>
              <a:t> de forma </a:t>
            </a:r>
            <a:r>
              <a:rPr lang="en-GB" dirty="0" err="1"/>
              <a:t>independente</a:t>
            </a:r>
            <a:r>
              <a:rPr lang="en-GB" dirty="0"/>
              <a:t> e a ser </a:t>
            </a:r>
            <a:r>
              <a:rPr lang="en-GB" dirty="0" err="1"/>
              <a:t>incluído</a:t>
            </a:r>
            <a:r>
              <a:rPr lang="en-GB" dirty="0"/>
              <a:t> na </a:t>
            </a:r>
            <a:r>
              <a:rPr lang="en-GB" dirty="0" err="1"/>
              <a:t>comunidade</a:t>
            </a:r>
            <a:r>
              <a:rPr lang="en-GB" dirty="0"/>
              <a:t> </a:t>
            </a:r>
            <a:endParaRPr dirty="0"/>
          </a:p>
        </p:txBody>
      </p:sp>
      <p:sp>
        <p:nvSpPr>
          <p:cNvPr id="1232" name="Google Shape;1232;p149"/>
          <p:cNvSpPr txBox="1">
            <a:spLocks noGrp="1"/>
          </p:cNvSpPr>
          <p:nvPr>
            <p:ph type="body" idx="1"/>
          </p:nvPr>
        </p:nvSpPr>
        <p:spPr>
          <a:xfrm>
            <a:off x="646287" y="3067502"/>
            <a:ext cx="11175995" cy="2160882"/>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600"/>
              </a:spcBef>
              <a:spcAft>
                <a:spcPts val="0"/>
              </a:spcAft>
              <a:buSzPts val="2200"/>
              <a:buNone/>
            </a:pPr>
            <a:r>
              <a:rPr lang="en-GB" sz="2000" dirty="0"/>
              <a:t>Os </a:t>
            </a:r>
            <a:r>
              <a:rPr lang="en-GB" sz="2000" dirty="0" err="1"/>
              <a:t>Estados</a:t>
            </a:r>
            <a:r>
              <a:rPr lang="en-GB" sz="2000" dirty="0"/>
              <a:t> Partes </a:t>
            </a:r>
            <a:r>
              <a:rPr lang="en-GB" sz="2000" dirty="0" err="1"/>
              <a:t>desta</a:t>
            </a:r>
            <a:r>
              <a:rPr lang="en-GB" sz="2000" dirty="0"/>
              <a:t> </a:t>
            </a:r>
            <a:r>
              <a:rPr lang="en-GB" sz="2000" dirty="0" err="1"/>
              <a:t>Convenção</a:t>
            </a:r>
            <a:r>
              <a:rPr lang="en-GB" sz="2000" dirty="0"/>
              <a:t> </a:t>
            </a:r>
            <a:r>
              <a:rPr lang="en-GB" sz="2000" dirty="0" err="1"/>
              <a:t>reconhecem</a:t>
            </a:r>
            <a:r>
              <a:rPr lang="en-GB" sz="2000" dirty="0"/>
              <a:t> o </a:t>
            </a:r>
            <a:r>
              <a:rPr lang="en-GB" sz="2000" dirty="0" err="1"/>
              <a:t>igual</a:t>
            </a:r>
            <a:r>
              <a:rPr lang="en-GB" sz="2000" dirty="0"/>
              <a:t> </a:t>
            </a:r>
            <a:r>
              <a:rPr lang="en-GB" sz="2000" dirty="0" err="1"/>
              <a:t>direito</a:t>
            </a:r>
            <a:r>
              <a:rPr lang="en-GB" sz="2000" dirty="0"/>
              <a:t> de </a:t>
            </a:r>
            <a:r>
              <a:rPr lang="en-GB" sz="2000" dirty="0" err="1"/>
              <a:t>todas</a:t>
            </a:r>
            <a:r>
              <a:rPr lang="en-GB" sz="2000" dirty="0"/>
              <a:t> as pessoas com </a:t>
            </a:r>
            <a:r>
              <a:rPr lang="en-GB" sz="2000" dirty="0" err="1"/>
              <a:t>deficiência</a:t>
            </a:r>
            <a:r>
              <a:rPr lang="en-GB" sz="2000" dirty="0"/>
              <a:t> de </a:t>
            </a:r>
            <a:r>
              <a:rPr lang="en-GB" sz="2000" dirty="0" err="1"/>
              <a:t>viver</a:t>
            </a:r>
            <a:r>
              <a:rPr lang="en-GB" sz="2000" dirty="0"/>
              <a:t> na </a:t>
            </a:r>
            <a:r>
              <a:rPr lang="en-GB" sz="2000" dirty="0" err="1"/>
              <a:t>comunidade</a:t>
            </a:r>
            <a:r>
              <a:rPr lang="en-GB" sz="2000" dirty="0"/>
              <a:t>, com a mesma </a:t>
            </a:r>
            <a:r>
              <a:rPr lang="en-GB" sz="2000" dirty="0" err="1"/>
              <a:t>liberdade</a:t>
            </a:r>
            <a:r>
              <a:rPr lang="en-GB" sz="2000" dirty="0"/>
              <a:t> de </a:t>
            </a:r>
            <a:r>
              <a:rPr lang="en-GB" sz="2000" dirty="0" err="1"/>
              <a:t>escolha</a:t>
            </a:r>
            <a:r>
              <a:rPr lang="en-GB" sz="2000" dirty="0"/>
              <a:t> que as </a:t>
            </a:r>
            <a:r>
              <a:rPr lang="en-GB" sz="2000" dirty="0" err="1"/>
              <a:t>demais</a:t>
            </a:r>
            <a:r>
              <a:rPr lang="en-GB" sz="2000" dirty="0"/>
              <a:t> pessoas, e </a:t>
            </a:r>
            <a:r>
              <a:rPr lang="en-GB" sz="2000" dirty="0" err="1"/>
              <a:t>tomarão</a:t>
            </a:r>
            <a:r>
              <a:rPr lang="en-GB" sz="2000" dirty="0"/>
              <a:t> </a:t>
            </a:r>
            <a:r>
              <a:rPr lang="en-GB" sz="2000" dirty="0" err="1"/>
              <a:t>medidas</a:t>
            </a:r>
            <a:r>
              <a:rPr lang="en-GB" sz="2000" dirty="0"/>
              <a:t> </a:t>
            </a:r>
            <a:r>
              <a:rPr lang="en-GB" sz="2000" dirty="0" err="1"/>
              <a:t>efetivas</a:t>
            </a:r>
            <a:r>
              <a:rPr lang="en-GB" sz="2000" dirty="0"/>
              <a:t> e </a:t>
            </a:r>
            <a:r>
              <a:rPr lang="en-GB" sz="2000" dirty="0" err="1"/>
              <a:t>apropriadas</a:t>
            </a:r>
            <a:r>
              <a:rPr lang="en-GB" sz="2000" dirty="0"/>
              <a:t> para </a:t>
            </a:r>
            <a:r>
              <a:rPr lang="en-GB" sz="2000" dirty="0" err="1"/>
              <a:t>facilitar</a:t>
            </a:r>
            <a:r>
              <a:rPr lang="en-GB" sz="2000" dirty="0"/>
              <a:t> </a:t>
            </a:r>
            <a:r>
              <a:rPr lang="en-GB" sz="2000" dirty="0" err="1"/>
              <a:t>às</a:t>
            </a:r>
            <a:r>
              <a:rPr lang="en-GB" sz="2000" dirty="0"/>
              <a:t> pessoas com </a:t>
            </a:r>
            <a:r>
              <a:rPr lang="en-GB" sz="2000" dirty="0" err="1"/>
              <a:t>deficiência</a:t>
            </a:r>
            <a:r>
              <a:rPr lang="en-GB" sz="2000" dirty="0"/>
              <a:t> o pleno </a:t>
            </a:r>
            <a:r>
              <a:rPr lang="en-GB" sz="2000" dirty="0" err="1"/>
              <a:t>gozo</a:t>
            </a:r>
            <a:r>
              <a:rPr lang="en-GB" sz="2000" dirty="0"/>
              <a:t> </a:t>
            </a:r>
            <a:r>
              <a:rPr lang="en-GB" sz="2000" dirty="0" err="1"/>
              <a:t>desse</a:t>
            </a:r>
            <a:r>
              <a:rPr lang="en-GB" sz="2000" dirty="0"/>
              <a:t> </a:t>
            </a:r>
            <a:r>
              <a:rPr lang="en-GB" sz="2000" dirty="0" err="1"/>
              <a:t>direito</a:t>
            </a:r>
            <a:r>
              <a:rPr lang="en-GB" sz="2000" dirty="0"/>
              <a:t> e sua plena </a:t>
            </a:r>
            <a:r>
              <a:rPr lang="en-GB" sz="2000" dirty="0" err="1"/>
              <a:t>inclusão</a:t>
            </a:r>
            <a:r>
              <a:rPr lang="en-GB" sz="2000" dirty="0"/>
              <a:t> e </a:t>
            </a:r>
            <a:r>
              <a:rPr lang="en-GB" sz="2000" dirty="0" err="1"/>
              <a:t>participação</a:t>
            </a:r>
            <a:r>
              <a:rPr lang="en-GB" sz="2000" dirty="0"/>
              <a:t> na </a:t>
            </a:r>
            <a:r>
              <a:rPr lang="en-GB" sz="2000" dirty="0" err="1"/>
              <a:t>comunidade</a:t>
            </a:r>
            <a:r>
              <a:rPr lang="en-GB" sz="2000" dirty="0"/>
              <a:t>, inclusive </a:t>
            </a:r>
            <a:r>
              <a:rPr lang="en-GB" sz="2000" dirty="0" err="1"/>
              <a:t>assegurando</a:t>
            </a:r>
            <a:r>
              <a:rPr lang="en-GB" sz="2000" dirty="0"/>
              <a:t> que:</a:t>
            </a:r>
            <a:endParaRPr sz="2000" dirty="0"/>
          </a:p>
          <a:p>
            <a:pPr marL="0" lvl="0" indent="0" algn="just" rtl="0">
              <a:lnSpc>
                <a:spcPct val="100000"/>
              </a:lnSpc>
              <a:spcBef>
                <a:spcPts val="600"/>
              </a:spcBef>
              <a:spcAft>
                <a:spcPts val="0"/>
              </a:spcAft>
              <a:buSzPts val="2200"/>
              <a:buNone/>
            </a:pPr>
            <a:r>
              <a:rPr lang="en-GB" sz="2000" b="1" dirty="0">
                <a:solidFill>
                  <a:schemeClr val="accent2"/>
                </a:solidFill>
              </a:rPr>
              <a:t>Pessoas com </a:t>
            </a:r>
            <a:r>
              <a:rPr lang="en-GB" sz="2000" b="1" dirty="0" err="1">
                <a:solidFill>
                  <a:schemeClr val="accent2"/>
                </a:solidFill>
              </a:rPr>
              <a:t>deficiência</a:t>
            </a:r>
            <a:r>
              <a:rPr lang="en-GB" sz="2000" b="1" dirty="0">
                <a:solidFill>
                  <a:schemeClr val="accent2"/>
                </a:solidFill>
              </a:rPr>
              <a:t> </a:t>
            </a:r>
            <a:r>
              <a:rPr lang="en-GB" sz="2000" b="1" dirty="0" err="1">
                <a:solidFill>
                  <a:schemeClr val="accent2"/>
                </a:solidFill>
              </a:rPr>
              <a:t>têm</a:t>
            </a:r>
            <a:r>
              <a:rPr lang="en-GB" sz="2000" b="1" dirty="0">
                <a:solidFill>
                  <a:schemeClr val="accent2"/>
                </a:solidFill>
              </a:rPr>
              <a:t> o </a:t>
            </a:r>
            <a:r>
              <a:rPr lang="en-GB" sz="2000" b="1" dirty="0" err="1">
                <a:solidFill>
                  <a:schemeClr val="accent2"/>
                </a:solidFill>
              </a:rPr>
              <a:t>direito</a:t>
            </a:r>
            <a:r>
              <a:rPr lang="en-GB" sz="2000" b="1" dirty="0">
                <a:solidFill>
                  <a:schemeClr val="accent2"/>
                </a:solidFill>
              </a:rPr>
              <a:t> de </a:t>
            </a:r>
            <a:r>
              <a:rPr lang="en-GB" sz="2000" b="1" dirty="0" err="1">
                <a:solidFill>
                  <a:schemeClr val="accent2"/>
                </a:solidFill>
              </a:rPr>
              <a:t>viver</a:t>
            </a:r>
            <a:r>
              <a:rPr lang="en-GB" sz="2000" b="1" dirty="0">
                <a:solidFill>
                  <a:schemeClr val="accent2"/>
                </a:solidFill>
              </a:rPr>
              <a:t> como </a:t>
            </a:r>
            <a:r>
              <a:rPr lang="en-GB" sz="2000" b="1" dirty="0" err="1">
                <a:solidFill>
                  <a:schemeClr val="accent2"/>
                </a:solidFill>
              </a:rPr>
              <a:t>outras</a:t>
            </a:r>
            <a:r>
              <a:rPr lang="en-GB" sz="2000" b="1" dirty="0">
                <a:solidFill>
                  <a:schemeClr val="accent2"/>
                </a:solidFill>
              </a:rPr>
              <a:t> pessoas e de </a:t>
            </a:r>
            <a:r>
              <a:rPr lang="en-GB" sz="2000" b="1" dirty="0" err="1">
                <a:solidFill>
                  <a:schemeClr val="accent2"/>
                </a:solidFill>
              </a:rPr>
              <a:t>ter</a:t>
            </a:r>
            <a:r>
              <a:rPr lang="en-GB" sz="2000" b="1" dirty="0">
                <a:solidFill>
                  <a:schemeClr val="accent2"/>
                </a:solidFill>
              </a:rPr>
              <a:t> as </a:t>
            </a:r>
            <a:r>
              <a:rPr lang="en-GB" sz="2000" b="1" dirty="0" err="1">
                <a:solidFill>
                  <a:schemeClr val="accent2"/>
                </a:solidFill>
              </a:rPr>
              <a:t>mesmas</a:t>
            </a:r>
            <a:r>
              <a:rPr lang="en-GB" sz="2000" b="1" dirty="0">
                <a:solidFill>
                  <a:schemeClr val="accent2"/>
                </a:solidFill>
              </a:rPr>
              <a:t> </a:t>
            </a:r>
            <a:r>
              <a:rPr lang="en-GB" sz="2000" b="1" dirty="0" err="1">
                <a:solidFill>
                  <a:schemeClr val="accent2"/>
                </a:solidFill>
              </a:rPr>
              <a:t>escolhas</a:t>
            </a:r>
            <a:r>
              <a:rPr lang="en-GB" sz="2000" b="1" dirty="0">
                <a:solidFill>
                  <a:schemeClr val="accent2"/>
                </a:solidFill>
              </a:rPr>
              <a:t> na vida. Os </a:t>
            </a:r>
            <a:r>
              <a:rPr lang="en-GB" sz="2000" b="1" dirty="0" err="1">
                <a:solidFill>
                  <a:schemeClr val="accent2"/>
                </a:solidFill>
              </a:rPr>
              <a:t>países</a:t>
            </a:r>
            <a:r>
              <a:rPr lang="en-GB" sz="2000" b="1" dirty="0">
                <a:solidFill>
                  <a:schemeClr val="accent2"/>
                </a:solidFill>
              </a:rPr>
              <a:t> </a:t>
            </a:r>
            <a:r>
              <a:rPr lang="en-GB" sz="2000" b="1" dirty="0" err="1">
                <a:solidFill>
                  <a:schemeClr val="accent2"/>
                </a:solidFill>
              </a:rPr>
              <a:t>devem</a:t>
            </a:r>
            <a:r>
              <a:rPr lang="en-GB" sz="2000" b="1" dirty="0">
                <a:solidFill>
                  <a:schemeClr val="accent2"/>
                </a:solidFill>
              </a:rPr>
              <a:t> </a:t>
            </a:r>
            <a:r>
              <a:rPr lang="en-GB" sz="2000" b="1" dirty="0" err="1">
                <a:solidFill>
                  <a:schemeClr val="accent2"/>
                </a:solidFill>
              </a:rPr>
              <a:t>garantir</a:t>
            </a:r>
            <a:r>
              <a:rPr lang="en-GB" sz="2000" b="1" dirty="0">
                <a:solidFill>
                  <a:schemeClr val="accent2"/>
                </a:solidFill>
              </a:rPr>
              <a:t> que as pessoas com </a:t>
            </a:r>
            <a:r>
              <a:rPr lang="en-GB" sz="2000" b="1" dirty="0" err="1">
                <a:solidFill>
                  <a:schemeClr val="accent2"/>
                </a:solidFill>
              </a:rPr>
              <a:t>deficiência</a:t>
            </a:r>
            <a:r>
              <a:rPr lang="en-GB" sz="2000" b="1" dirty="0">
                <a:solidFill>
                  <a:schemeClr val="accent2"/>
                </a:solidFill>
              </a:rPr>
              <a:t>;</a:t>
            </a:r>
            <a:endParaRPr sz="2000" dirty="0"/>
          </a:p>
          <a:p>
            <a:pPr marL="0" lvl="0" indent="0" algn="l" rtl="0">
              <a:lnSpc>
                <a:spcPct val="100000"/>
              </a:lnSpc>
              <a:spcBef>
                <a:spcPts val="1200"/>
              </a:spcBef>
              <a:spcAft>
                <a:spcPts val="0"/>
              </a:spcAft>
              <a:buSzPts val="2200"/>
              <a:buNone/>
            </a:pPr>
            <a:endParaRPr b="1" dirty="0">
              <a:solidFill>
                <a:schemeClr val="accent2"/>
              </a:solidFill>
            </a:endParaRPr>
          </a:p>
          <a:p>
            <a:pPr marL="285750" lvl="0" indent="-146050" algn="l" rtl="0">
              <a:lnSpc>
                <a:spcPct val="100000"/>
              </a:lnSpc>
              <a:spcBef>
                <a:spcPts val="1200"/>
              </a:spcBef>
              <a:spcAft>
                <a:spcPts val="0"/>
              </a:spcAft>
              <a:buSzPts val="2200"/>
              <a:buNone/>
            </a:pPr>
            <a:endParaRPr dirty="0"/>
          </a:p>
          <a:p>
            <a:pPr marL="285750" lvl="0" indent="-146050" algn="l" rtl="0">
              <a:lnSpc>
                <a:spcPct val="100000"/>
              </a:lnSpc>
              <a:spcBef>
                <a:spcPts val="1200"/>
              </a:spcBef>
              <a:spcAft>
                <a:spcPts val="0"/>
              </a:spcAft>
              <a:buSzPts val="2200"/>
              <a:buNone/>
            </a:pPr>
            <a:endParaRPr dirty="0"/>
          </a:p>
          <a:p>
            <a:pPr marL="285750" lvl="0" indent="-146050" algn="l" rtl="0">
              <a:lnSpc>
                <a:spcPct val="100000"/>
              </a:lnSpc>
              <a:spcBef>
                <a:spcPts val="1200"/>
              </a:spcBef>
              <a:spcAft>
                <a:spcPts val="0"/>
              </a:spcAft>
              <a:buSzPts val="2200"/>
              <a:buNone/>
            </a:pPr>
            <a:endParaRPr dirty="0"/>
          </a:p>
        </p:txBody>
      </p:sp>
      <p:sp>
        <p:nvSpPr>
          <p:cNvPr id="1233" name="Google Shape;1233;p149"/>
          <p:cNvSpPr txBox="1">
            <a:spLocks noGrp="1"/>
          </p:cNvSpPr>
          <p:nvPr>
            <p:ph type="body" idx="2"/>
          </p:nvPr>
        </p:nvSpPr>
        <p:spPr>
          <a:xfrm>
            <a:off x="508007" y="2350058"/>
            <a:ext cx="11174400" cy="360000"/>
          </a:xfrm>
          <a:prstGeom prst="rect">
            <a:avLst/>
          </a:prstGeom>
          <a:noFill/>
          <a:ln>
            <a:noFill/>
          </a:ln>
        </p:spPr>
        <p:txBody>
          <a:bodyPr spcFirstLastPara="1" wrap="square" lIns="0" tIns="0" rIns="0" bIns="0" anchor="b" anchorCtr="0">
            <a:noAutofit/>
          </a:bodyPr>
          <a:lstStyle/>
          <a:p>
            <a:pPr marL="285750" lvl="0" indent="-285750" algn="l" rtl="0">
              <a:lnSpc>
                <a:spcPct val="150000"/>
              </a:lnSpc>
              <a:spcBef>
                <a:spcPts val="0"/>
              </a:spcBef>
              <a:spcAft>
                <a:spcPts val="0"/>
              </a:spcAft>
              <a:buSzPts val="2200"/>
              <a:buNone/>
            </a:pPr>
            <a:r>
              <a:rPr lang="en-GB" dirty="0" err="1"/>
              <a:t>Artigo</a:t>
            </a:r>
            <a:r>
              <a:rPr lang="en-GB" dirty="0"/>
              <a:t> 19 – </a:t>
            </a:r>
            <a:r>
              <a:rPr lang="en-GB" dirty="0" err="1"/>
              <a:t>Direito</a:t>
            </a:r>
            <a:r>
              <a:rPr lang="en-GB" dirty="0"/>
              <a:t> a </a:t>
            </a:r>
            <a:r>
              <a:rPr lang="en-GB" dirty="0" err="1"/>
              <a:t>viver</a:t>
            </a:r>
            <a:r>
              <a:rPr lang="en-GB" dirty="0"/>
              <a:t> de forma </a:t>
            </a:r>
            <a:r>
              <a:rPr lang="en-GB" dirty="0" err="1"/>
              <a:t>independente</a:t>
            </a:r>
            <a:r>
              <a:rPr lang="en-GB" dirty="0"/>
              <a:t> e a ser </a:t>
            </a:r>
            <a:r>
              <a:rPr lang="en-GB" dirty="0" err="1"/>
              <a:t>incluído</a:t>
            </a:r>
            <a:r>
              <a:rPr lang="en-GB" dirty="0"/>
              <a:t> na </a:t>
            </a:r>
            <a:r>
              <a:rPr lang="en-GB" dirty="0" err="1"/>
              <a:t>comunidade</a:t>
            </a:r>
            <a:r>
              <a:rPr lang="en-GB" dirty="0"/>
              <a:t> </a:t>
            </a:r>
            <a:endParaRPr dirty="0"/>
          </a:p>
        </p:txBody>
      </p:sp>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Shape 1238"/>
        <p:cNvGrpSpPr/>
        <p:nvPr/>
      </p:nvGrpSpPr>
      <p:grpSpPr>
        <a:xfrm>
          <a:off x="0" y="0"/>
          <a:ext cx="0" cy="0"/>
          <a:chOff x="0" y="0"/>
          <a:chExt cx="0" cy="0"/>
        </a:xfrm>
      </p:grpSpPr>
      <p:sp>
        <p:nvSpPr>
          <p:cNvPr id="1239" name="Google Shape;1239;p150"/>
          <p:cNvSpPr txBox="1">
            <a:spLocks noGrp="1"/>
          </p:cNvSpPr>
          <p:nvPr>
            <p:ph type="title"/>
          </p:nvPr>
        </p:nvSpPr>
        <p:spPr>
          <a:xfrm>
            <a:off x="389638" y="506412"/>
            <a:ext cx="11444807" cy="4320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accent1"/>
              </a:buClr>
              <a:buSzPts val="3000"/>
              <a:buFont typeface="Century Gothic"/>
              <a:buNone/>
            </a:pPr>
            <a:r>
              <a:rPr lang="en-GB" dirty="0"/>
              <a:t>Exercício 7.1: </a:t>
            </a:r>
            <a:r>
              <a:rPr lang="en-GB" dirty="0" err="1"/>
              <a:t>Discussão</a:t>
            </a:r>
            <a:r>
              <a:rPr lang="en-GB" dirty="0"/>
              <a:t> do </a:t>
            </a:r>
            <a:r>
              <a:rPr lang="en-GB" dirty="0" err="1"/>
              <a:t>Artigo</a:t>
            </a:r>
            <a:r>
              <a:rPr lang="en-GB" dirty="0"/>
              <a:t> 19 da CDPD – </a:t>
            </a:r>
            <a:r>
              <a:rPr lang="en-GB" dirty="0" err="1"/>
              <a:t>Direito</a:t>
            </a:r>
            <a:r>
              <a:rPr lang="en-GB" dirty="0"/>
              <a:t> a </a:t>
            </a:r>
            <a:r>
              <a:rPr lang="en-GB" dirty="0" err="1"/>
              <a:t>viver</a:t>
            </a:r>
            <a:r>
              <a:rPr lang="en-GB" dirty="0"/>
              <a:t> de forma </a:t>
            </a:r>
            <a:r>
              <a:rPr lang="en-GB" dirty="0" err="1"/>
              <a:t>independente</a:t>
            </a:r>
            <a:r>
              <a:rPr lang="en-GB" dirty="0"/>
              <a:t> e a ser </a:t>
            </a:r>
            <a:r>
              <a:rPr lang="en-GB" dirty="0" err="1"/>
              <a:t>incluído</a:t>
            </a:r>
            <a:r>
              <a:rPr lang="en-GB" dirty="0"/>
              <a:t> na </a:t>
            </a:r>
            <a:r>
              <a:rPr lang="en-GB" dirty="0" err="1"/>
              <a:t>comunidade</a:t>
            </a:r>
            <a:r>
              <a:rPr lang="en-GB" dirty="0"/>
              <a:t> </a:t>
            </a:r>
            <a:endParaRPr dirty="0"/>
          </a:p>
        </p:txBody>
      </p:sp>
      <p:sp>
        <p:nvSpPr>
          <p:cNvPr id="1240" name="Google Shape;1240;p150"/>
          <p:cNvSpPr txBox="1">
            <a:spLocks noGrp="1"/>
          </p:cNvSpPr>
          <p:nvPr>
            <p:ph type="body" idx="1"/>
          </p:nvPr>
        </p:nvSpPr>
        <p:spPr>
          <a:xfrm>
            <a:off x="508000" y="3471325"/>
            <a:ext cx="11175995" cy="1562909"/>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600"/>
              </a:spcBef>
              <a:spcAft>
                <a:spcPts val="0"/>
              </a:spcAft>
              <a:buSzPts val="2200"/>
              <a:buNone/>
            </a:pPr>
            <a:r>
              <a:rPr lang="en-GB" sz="2000" dirty="0"/>
              <a:t>a. As pessoas com </a:t>
            </a:r>
            <a:r>
              <a:rPr lang="en-GB" sz="2000" dirty="0" err="1"/>
              <a:t>deficiência</a:t>
            </a:r>
            <a:r>
              <a:rPr lang="en-GB" sz="2000" dirty="0"/>
              <a:t> </a:t>
            </a:r>
            <a:r>
              <a:rPr lang="en-GB" sz="2000" dirty="0" err="1"/>
              <a:t>possam</a:t>
            </a:r>
            <a:r>
              <a:rPr lang="en-GB" sz="2000" dirty="0"/>
              <a:t> escolher seu local de </a:t>
            </a:r>
            <a:r>
              <a:rPr lang="en-GB" sz="2000" dirty="0" err="1"/>
              <a:t>residência</a:t>
            </a:r>
            <a:r>
              <a:rPr lang="en-GB" sz="2000" dirty="0"/>
              <a:t> e </a:t>
            </a:r>
            <a:r>
              <a:rPr lang="en-GB" sz="2000" dirty="0" err="1"/>
              <a:t>onde</a:t>
            </a:r>
            <a:r>
              <a:rPr lang="en-GB" sz="2000" dirty="0"/>
              <a:t> e com </a:t>
            </a:r>
            <a:r>
              <a:rPr lang="en-GB" sz="2000" dirty="0" err="1"/>
              <a:t>quem</a:t>
            </a:r>
            <a:r>
              <a:rPr lang="en-GB" sz="2000" dirty="0"/>
              <a:t> </a:t>
            </a:r>
            <a:r>
              <a:rPr lang="en-GB" sz="2000" dirty="0" err="1"/>
              <a:t>morar</a:t>
            </a:r>
            <a:r>
              <a:rPr lang="en-GB" sz="2000" dirty="0"/>
              <a:t>, em </a:t>
            </a:r>
            <a:r>
              <a:rPr lang="en-GB" sz="2000" dirty="0" err="1"/>
              <a:t>igualdade</a:t>
            </a:r>
            <a:r>
              <a:rPr lang="en-GB" sz="2000" dirty="0"/>
              <a:t> de </a:t>
            </a:r>
            <a:r>
              <a:rPr lang="en-GB" sz="2000" dirty="0" err="1"/>
              <a:t>oportunidades</a:t>
            </a:r>
            <a:r>
              <a:rPr lang="en-GB" sz="2000" dirty="0"/>
              <a:t> com as </a:t>
            </a:r>
            <a:r>
              <a:rPr lang="en-GB" sz="2000" dirty="0" err="1"/>
              <a:t>demais</a:t>
            </a:r>
            <a:r>
              <a:rPr lang="en-GB" sz="2000" dirty="0"/>
              <a:t> pessoas, e que </a:t>
            </a:r>
            <a:r>
              <a:rPr lang="en-GB" sz="2000" dirty="0" err="1"/>
              <a:t>não</a:t>
            </a:r>
            <a:r>
              <a:rPr lang="en-GB" sz="2000" dirty="0"/>
              <a:t> </a:t>
            </a:r>
            <a:r>
              <a:rPr lang="en-GB" sz="2000" dirty="0" err="1"/>
              <a:t>sejam</a:t>
            </a:r>
            <a:r>
              <a:rPr lang="en-GB" sz="2000" dirty="0"/>
              <a:t> </a:t>
            </a:r>
            <a:r>
              <a:rPr lang="en-GB" sz="2000" dirty="0" err="1"/>
              <a:t>obrigadas</a:t>
            </a:r>
            <a:r>
              <a:rPr lang="en-GB" sz="2000" dirty="0"/>
              <a:t> a </a:t>
            </a:r>
            <a:r>
              <a:rPr lang="en-GB" sz="2000" dirty="0" err="1"/>
              <a:t>viver</a:t>
            </a:r>
            <a:r>
              <a:rPr lang="en-GB" sz="2000" dirty="0"/>
              <a:t> em </a:t>
            </a:r>
            <a:r>
              <a:rPr lang="en-GB" sz="2000" dirty="0" err="1"/>
              <a:t>determinado</a:t>
            </a:r>
            <a:r>
              <a:rPr lang="en-GB" sz="2000" dirty="0"/>
              <a:t> </a:t>
            </a:r>
            <a:r>
              <a:rPr lang="en-GB" sz="2000" dirty="0" err="1"/>
              <a:t>tipo</a:t>
            </a:r>
            <a:r>
              <a:rPr lang="en-GB" sz="2000" dirty="0"/>
              <a:t> de </a:t>
            </a:r>
            <a:r>
              <a:rPr lang="en-GB" sz="2000" dirty="0" err="1"/>
              <a:t>moradia</a:t>
            </a:r>
            <a:r>
              <a:rPr lang="en-GB" sz="2000" dirty="0"/>
              <a:t>;</a:t>
            </a:r>
            <a:endParaRPr sz="2000" dirty="0"/>
          </a:p>
          <a:p>
            <a:pPr marL="0" lvl="0" indent="0" algn="just" rtl="0">
              <a:lnSpc>
                <a:spcPct val="100000"/>
              </a:lnSpc>
              <a:spcBef>
                <a:spcPts val="600"/>
              </a:spcBef>
              <a:spcAft>
                <a:spcPts val="0"/>
              </a:spcAft>
              <a:buSzPts val="2200"/>
              <a:buNone/>
            </a:pPr>
            <a:r>
              <a:rPr lang="en-GB" sz="2000" b="1" dirty="0" err="1">
                <a:solidFill>
                  <a:schemeClr val="accent2"/>
                </a:solidFill>
              </a:rPr>
              <a:t>Possam</a:t>
            </a:r>
            <a:r>
              <a:rPr lang="en-GB" sz="2000" b="1" dirty="0">
                <a:solidFill>
                  <a:schemeClr val="accent2"/>
                </a:solidFill>
              </a:rPr>
              <a:t> escolher </a:t>
            </a:r>
            <a:r>
              <a:rPr lang="en-GB" sz="2000" b="1" dirty="0" err="1">
                <a:solidFill>
                  <a:schemeClr val="accent2"/>
                </a:solidFill>
              </a:rPr>
              <a:t>onde</a:t>
            </a:r>
            <a:r>
              <a:rPr lang="en-GB" sz="2000" b="1" dirty="0">
                <a:solidFill>
                  <a:schemeClr val="accent2"/>
                </a:solidFill>
              </a:rPr>
              <a:t> e com </a:t>
            </a:r>
            <a:r>
              <a:rPr lang="en-GB" sz="2000" b="1" dirty="0" err="1">
                <a:solidFill>
                  <a:schemeClr val="accent2"/>
                </a:solidFill>
              </a:rPr>
              <a:t>quem</a:t>
            </a:r>
            <a:r>
              <a:rPr lang="en-GB" sz="2000" b="1" dirty="0">
                <a:solidFill>
                  <a:schemeClr val="accent2"/>
                </a:solidFill>
              </a:rPr>
              <a:t> </a:t>
            </a:r>
            <a:r>
              <a:rPr lang="en-GB" sz="2000" b="1" dirty="0" err="1">
                <a:solidFill>
                  <a:schemeClr val="accent2"/>
                </a:solidFill>
              </a:rPr>
              <a:t>morar</a:t>
            </a:r>
            <a:r>
              <a:rPr lang="en-GB" sz="2000" b="1" dirty="0">
                <a:solidFill>
                  <a:schemeClr val="accent2"/>
                </a:solidFill>
              </a:rPr>
              <a:t>. Não </a:t>
            </a:r>
            <a:r>
              <a:rPr lang="en-GB" sz="2000" b="1" dirty="0" err="1">
                <a:solidFill>
                  <a:schemeClr val="accent2"/>
                </a:solidFill>
              </a:rPr>
              <a:t>devem</a:t>
            </a:r>
            <a:r>
              <a:rPr lang="en-GB" sz="2000" b="1" dirty="0">
                <a:solidFill>
                  <a:schemeClr val="accent2"/>
                </a:solidFill>
              </a:rPr>
              <a:t> ser </a:t>
            </a:r>
            <a:r>
              <a:rPr lang="en-GB" sz="2000" b="1" dirty="0" err="1">
                <a:solidFill>
                  <a:schemeClr val="accent2"/>
                </a:solidFill>
              </a:rPr>
              <a:t>obrigadas</a:t>
            </a:r>
            <a:r>
              <a:rPr lang="en-GB" sz="2000" b="1" dirty="0">
                <a:solidFill>
                  <a:schemeClr val="accent2"/>
                </a:solidFill>
              </a:rPr>
              <a:t> a </a:t>
            </a:r>
            <a:r>
              <a:rPr lang="en-GB" sz="2000" b="1" dirty="0" err="1">
                <a:solidFill>
                  <a:schemeClr val="accent2"/>
                </a:solidFill>
              </a:rPr>
              <a:t>morar</a:t>
            </a:r>
            <a:r>
              <a:rPr lang="en-GB" sz="2000" b="1" dirty="0">
                <a:solidFill>
                  <a:schemeClr val="accent2"/>
                </a:solidFill>
              </a:rPr>
              <a:t> </a:t>
            </a:r>
            <a:r>
              <a:rPr lang="en-GB" sz="2000" b="1" dirty="0" err="1">
                <a:solidFill>
                  <a:schemeClr val="accent2"/>
                </a:solidFill>
              </a:rPr>
              <a:t>onde</a:t>
            </a:r>
            <a:r>
              <a:rPr lang="en-GB" sz="2000" b="1" dirty="0">
                <a:solidFill>
                  <a:schemeClr val="accent2"/>
                </a:solidFill>
              </a:rPr>
              <a:t> </a:t>
            </a:r>
            <a:r>
              <a:rPr lang="en-GB" sz="2000" b="1" dirty="0" err="1">
                <a:solidFill>
                  <a:schemeClr val="accent2"/>
                </a:solidFill>
              </a:rPr>
              <a:t>não</a:t>
            </a:r>
            <a:r>
              <a:rPr lang="en-GB" sz="2000" b="1" dirty="0">
                <a:solidFill>
                  <a:schemeClr val="accent2"/>
                </a:solidFill>
              </a:rPr>
              <a:t> </a:t>
            </a:r>
            <a:r>
              <a:rPr lang="en-GB" sz="2000" b="1" dirty="0" err="1">
                <a:solidFill>
                  <a:schemeClr val="accent2"/>
                </a:solidFill>
              </a:rPr>
              <a:t>queiram</a:t>
            </a:r>
            <a:r>
              <a:rPr lang="en-GB" sz="2000" b="1" dirty="0">
                <a:solidFill>
                  <a:schemeClr val="accent2"/>
                </a:solidFill>
              </a:rPr>
              <a:t>.</a:t>
            </a:r>
            <a:endParaRPr sz="2000" dirty="0"/>
          </a:p>
        </p:txBody>
      </p:sp>
      <p:sp>
        <p:nvSpPr>
          <p:cNvPr id="1241" name="Google Shape;1241;p150"/>
          <p:cNvSpPr txBox="1">
            <a:spLocks noGrp="1"/>
          </p:cNvSpPr>
          <p:nvPr>
            <p:ph type="body" idx="2"/>
          </p:nvPr>
        </p:nvSpPr>
        <p:spPr>
          <a:xfrm>
            <a:off x="508000" y="3026676"/>
            <a:ext cx="12588900" cy="360000"/>
          </a:xfrm>
          <a:prstGeom prst="rect">
            <a:avLst/>
          </a:prstGeom>
          <a:noFill/>
          <a:ln>
            <a:noFill/>
          </a:ln>
        </p:spPr>
        <p:txBody>
          <a:bodyPr spcFirstLastPara="1" wrap="square" lIns="0" tIns="0" rIns="0" bIns="0" anchor="b" anchorCtr="0">
            <a:noAutofit/>
          </a:bodyPr>
          <a:lstStyle/>
          <a:p>
            <a:pPr marL="285750" lvl="0" indent="-285750" algn="l" rtl="0">
              <a:lnSpc>
                <a:spcPct val="150000"/>
              </a:lnSpc>
              <a:spcBef>
                <a:spcPts val="0"/>
              </a:spcBef>
              <a:spcAft>
                <a:spcPts val="0"/>
              </a:spcAft>
              <a:buSzPts val="2200"/>
              <a:buNone/>
            </a:pPr>
            <a:r>
              <a:rPr lang="en-GB" dirty="0" err="1"/>
              <a:t>Artigo</a:t>
            </a:r>
            <a:r>
              <a:rPr lang="en-GB" dirty="0"/>
              <a:t> 19 – </a:t>
            </a:r>
            <a:r>
              <a:rPr lang="en-GB" dirty="0" err="1"/>
              <a:t>Direito</a:t>
            </a:r>
            <a:r>
              <a:rPr lang="en-GB" dirty="0"/>
              <a:t> a </a:t>
            </a:r>
            <a:r>
              <a:rPr lang="en-GB" dirty="0" err="1"/>
              <a:t>viver</a:t>
            </a:r>
            <a:r>
              <a:rPr lang="en-GB" dirty="0"/>
              <a:t> de forma </a:t>
            </a:r>
            <a:r>
              <a:rPr lang="en-GB" dirty="0" err="1"/>
              <a:t>independente</a:t>
            </a:r>
            <a:r>
              <a:rPr lang="en-GB" dirty="0"/>
              <a:t> e a ser </a:t>
            </a:r>
            <a:r>
              <a:rPr lang="en-GB" dirty="0" err="1"/>
              <a:t>incluído</a:t>
            </a:r>
            <a:r>
              <a:rPr lang="en-GB" dirty="0"/>
              <a:t> na </a:t>
            </a:r>
            <a:r>
              <a:rPr lang="en-GB" dirty="0" err="1"/>
              <a:t>comunidade</a:t>
            </a:r>
            <a:r>
              <a:rPr lang="en-GB" dirty="0"/>
              <a:t> (a)</a:t>
            </a:r>
            <a:endParaRPr dirty="0"/>
          </a:p>
          <a:p>
            <a:pPr marL="285750" lvl="0" indent="-285750" algn="l" rtl="0">
              <a:lnSpc>
                <a:spcPct val="150000"/>
              </a:lnSpc>
              <a:spcBef>
                <a:spcPts val="0"/>
              </a:spcBef>
              <a:spcAft>
                <a:spcPts val="0"/>
              </a:spcAft>
              <a:buSzPts val="2200"/>
              <a:buNone/>
            </a:pPr>
            <a:endParaRPr dirty="0"/>
          </a:p>
        </p:txBody>
      </p:sp>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Shape 1246"/>
        <p:cNvGrpSpPr/>
        <p:nvPr/>
      </p:nvGrpSpPr>
      <p:grpSpPr>
        <a:xfrm>
          <a:off x="0" y="0"/>
          <a:ext cx="0" cy="0"/>
          <a:chOff x="0" y="0"/>
          <a:chExt cx="0" cy="0"/>
        </a:xfrm>
      </p:grpSpPr>
      <p:sp>
        <p:nvSpPr>
          <p:cNvPr id="1247" name="Google Shape;1247;p151"/>
          <p:cNvSpPr txBox="1">
            <a:spLocks noGrp="1"/>
          </p:cNvSpPr>
          <p:nvPr>
            <p:ph type="title"/>
          </p:nvPr>
        </p:nvSpPr>
        <p:spPr>
          <a:xfrm>
            <a:off x="389639" y="506412"/>
            <a:ext cx="11292768" cy="4320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accent1"/>
              </a:buClr>
              <a:buSzPts val="3000"/>
              <a:buFont typeface="Century Gothic"/>
              <a:buNone/>
            </a:pPr>
            <a:r>
              <a:rPr lang="en-GB" dirty="0"/>
              <a:t>Exercício 7.1: </a:t>
            </a:r>
            <a:r>
              <a:rPr lang="en-GB" dirty="0" err="1"/>
              <a:t>Discussão</a:t>
            </a:r>
            <a:r>
              <a:rPr lang="en-GB" dirty="0"/>
              <a:t> do </a:t>
            </a:r>
            <a:r>
              <a:rPr lang="en-GB" dirty="0" err="1"/>
              <a:t>Artigo</a:t>
            </a:r>
            <a:r>
              <a:rPr lang="en-GB" dirty="0"/>
              <a:t> 19 da CDPD – </a:t>
            </a:r>
            <a:r>
              <a:rPr lang="en-GB" dirty="0" err="1"/>
              <a:t>Direito</a:t>
            </a:r>
            <a:r>
              <a:rPr lang="en-GB" dirty="0"/>
              <a:t> a </a:t>
            </a:r>
            <a:r>
              <a:rPr lang="en-GB" dirty="0" err="1"/>
              <a:t>viver</a:t>
            </a:r>
            <a:r>
              <a:rPr lang="en-GB" dirty="0"/>
              <a:t> de forma </a:t>
            </a:r>
            <a:r>
              <a:rPr lang="en-GB" dirty="0" err="1"/>
              <a:t>independente</a:t>
            </a:r>
            <a:r>
              <a:rPr lang="en-GB" dirty="0"/>
              <a:t> e a ser </a:t>
            </a:r>
            <a:r>
              <a:rPr lang="en-GB" dirty="0" err="1"/>
              <a:t>incluído</a:t>
            </a:r>
            <a:r>
              <a:rPr lang="en-GB" dirty="0"/>
              <a:t> na </a:t>
            </a:r>
            <a:r>
              <a:rPr lang="en-GB" dirty="0" err="1"/>
              <a:t>comunidade</a:t>
            </a:r>
            <a:r>
              <a:rPr lang="en-GB" dirty="0"/>
              <a:t> </a:t>
            </a:r>
            <a:endParaRPr dirty="0"/>
          </a:p>
        </p:txBody>
      </p:sp>
      <p:sp>
        <p:nvSpPr>
          <p:cNvPr id="1248" name="Google Shape;1248;p151"/>
          <p:cNvSpPr txBox="1">
            <a:spLocks noGrp="1"/>
          </p:cNvSpPr>
          <p:nvPr>
            <p:ph type="body" idx="1"/>
          </p:nvPr>
        </p:nvSpPr>
        <p:spPr>
          <a:xfrm>
            <a:off x="724787" y="3268749"/>
            <a:ext cx="10742425" cy="2428667"/>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600"/>
              </a:spcBef>
              <a:spcAft>
                <a:spcPts val="0"/>
              </a:spcAft>
              <a:buSzPts val="2200"/>
              <a:buNone/>
            </a:pPr>
            <a:r>
              <a:rPr lang="en-GB" sz="2000" dirty="0"/>
              <a:t>b. As pessoas com </a:t>
            </a:r>
            <a:r>
              <a:rPr lang="en-GB" sz="2000" dirty="0" err="1"/>
              <a:t>deficiência</a:t>
            </a:r>
            <a:r>
              <a:rPr lang="en-GB" sz="2000" dirty="0"/>
              <a:t> </a:t>
            </a:r>
            <a:r>
              <a:rPr lang="en-GB" sz="2000" dirty="0" err="1"/>
              <a:t>tenham</a:t>
            </a:r>
            <a:r>
              <a:rPr lang="en-GB" sz="2000" dirty="0"/>
              <a:t> </a:t>
            </a:r>
            <a:r>
              <a:rPr lang="en-GB" sz="2000" dirty="0" err="1"/>
              <a:t>acesso</a:t>
            </a:r>
            <a:r>
              <a:rPr lang="en-GB" sz="2000" dirty="0"/>
              <a:t> a uma </a:t>
            </a:r>
            <a:r>
              <a:rPr lang="en-GB" sz="2000" dirty="0" err="1"/>
              <a:t>variedade</a:t>
            </a:r>
            <a:r>
              <a:rPr lang="en-GB" sz="2000" dirty="0"/>
              <a:t> de </a:t>
            </a:r>
            <a:r>
              <a:rPr lang="en-GB" sz="2000" dirty="0" err="1"/>
              <a:t>serviços</a:t>
            </a:r>
            <a:r>
              <a:rPr lang="en-GB" sz="2000" dirty="0"/>
              <a:t> de </a:t>
            </a:r>
            <a:r>
              <a:rPr lang="en-GB" sz="2000" dirty="0" err="1"/>
              <a:t>apoio</a:t>
            </a:r>
            <a:r>
              <a:rPr lang="en-GB" sz="2000" dirty="0"/>
              <a:t> em </a:t>
            </a:r>
            <a:r>
              <a:rPr lang="en-GB" sz="2000" dirty="0" err="1"/>
              <a:t>domicílio</a:t>
            </a:r>
            <a:r>
              <a:rPr lang="en-GB" sz="2000" dirty="0"/>
              <a:t> ou em </a:t>
            </a:r>
            <a:r>
              <a:rPr lang="en-GB" sz="2000" dirty="0" err="1"/>
              <a:t>instituições</a:t>
            </a:r>
            <a:r>
              <a:rPr lang="en-GB" sz="2000" dirty="0"/>
              <a:t> </a:t>
            </a:r>
            <a:r>
              <a:rPr lang="en-GB" sz="2000" dirty="0" err="1"/>
              <a:t>residenciais</a:t>
            </a:r>
            <a:r>
              <a:rPr lang="en-GB" sz="2000" dirty="0"/>
              <a:t> ou a outros </a:t>
            </a:r>
            <a:r>
              <a:rPr lang="en-GB" sz="2000" dirty="0" err="1"/>
              <a:t>serviços</a:t>
            </a:r>
            <a:r>
              <a:rPr lang="en-GB" sz="2000" dirty="0"/>
              <a:t> </a:t>
            </a:r>
            <a:r>
              <a:rPr lang="en-GB" sz="2000" dirty="0" err="1"/>
              <a:t>comunitários</a:t>
            </a:r>
            <a:r>
              <a:rPr lang="en-GB" sz="2000" dirty="0"/>
              <a:t> de </a:t>
            </a:r>
            <a:r>
              <a:rPr lang="en-GB" sz="2000" dirty="0" err="1"/>
              <a:t>apoio</a:t>
            </a:r>
            <a:r>
              <a:rPr lang="en-GB" sz="2000" dirty="0"/>
              <a:t>, inclusive </a:t>
            </a:r>
            <a:r>
              <a:rPr lang="en-GB" sz="2000" dirty="0" err="1"/>
              <a:t>os</a:t>
            </a:r>
            <a:r>
              <a:rPr lang="en-GB" sz="2000" dirty="0"/>
              <a:t> </a:t>
            </a:r>
            <a:r>
              <a:rPr lang="en-GB" sz="2000" dirty="0" err="1"/>
              <a:t>serviços</a:t>
            </a:r>
            <a:r>
              <a:rPr lang="en-GB" sz="2000" dirty="0"/>
              <a:t> de </a:t>
            </a:r>
            <a:r>
              <a:rPr lang="en-GB" sz="2000" dirty="0" err="1"/>
              <a:t>acompanhantes</a:t>
            </a:r>
            <a:r>
              <a:rPr lang="en-GB" sz="2000" dirty="0"/>
              <a:t> </a:t>
            </a:r>
            <a:r>
              <a:rPr lang="en-GB" sz="2000" dirty="0" err="1"/>
              <a:t>pessoais</a:t>
            </a:r>
            <a:r>
              <a:rPr lang="en-GB" sz="2000" dirty="0"/>
              <a:t> que </a:t>
            </a:r>
            <a:r>
              <a:rPr lang="en-GB" sz="2000" dirty="0" err="1"/>
              <a:t>forem</a:t>
            </a:r>
            <a:r>
              <a:rPr lang="en-GB" sz="2000" dirty="0"/>
              <a:t> </a:t>
            </a:r>
            <a:r>
              <a:rPr lang="en-GB" sz="2000" dirty="0" err="1"/>
              <a:t>necessários</a:t>
            </a:r>
            <a:r>
              <a:rPr lang="en-GB" sz="2000" dirty="0"/>
              <a:t> como </a:t>
            </a:r>
            <a:r>
              <a:rPr lang="en-GB" sz="2000" dirty="0" err="1"/>
              <a:t>apoio</a:t>
            </a:r>
            <a:r>
              <a:rPr lang="en-GB" sz="2000" dirty="0"/>
              <a:t> para que </a:t>
            </a:r>
            <a:r>
              <a:rPr lang="en-GB" sz="2000" dirty="0" err="1"/>
              <a:t>vivam</a:t>
            </a:r>
            <a:r>
              <a:rPr lang="en-GB" sz="2000" dirty="0"/>
              <a:t> e </a:t>
            </a:r>
            <a:r>
              <a:rPr lang="en-GB" sz="2000" dirty="0" err="1"/>
              <a:t>sejam</a:t>
            </a:r>
            <a:r>
              <a:rPr lang="en-GB" sz="2000" dirty="0"/>
              <a:t> </a:t>
            </a:r>
            <a:r>
              <a:rPr lang="en-GB" sz="2000" dirty="0" err="1"/>
              <a:t>incluídas</a:t>
            </a:r>
            <a:r>
              <a:rPr lang="en-GB" sz="2000" dirty="0"/>
              <a:t> na </a:t>
            </a:r>
            <a:r>
              <a:rPr lang="en-GB" sz="2000" dirty="0" err="1"/>
              <a:t>comunidade</a:t>
            </a:r>
            <a:r>
              <a:rPr lang="en-GB" sz="2000" dirty="0"/>
              <a:t> e para </a:t>
            </a:r>
            <a:r>
              <a:rPr lang="en-GB" sz="2000" dirty="0" err="1"/>
              <a:t>evitar</a:t>
            </a:r>
            <a:r>
              <a:rPr lang="en-GB" sz="2000" dirty="0"/>
              <a:t> que </a:t>
            </a:r>
            <a:r>
              <a:rPr lang="en-GB" sz="2000" dirty="0" err="1"/>
              <a:t>fiquem</a:t>
            </a:r>
            <a:r>
              <a:rPr lang="en-GB" sz="2000" dirty="0"/>
              <a:t> </a:t>
            </a:r>
            <a:r>
              <a:rPr lang="en-GB" sz="2000" dirty="0" err="1"/>
              <a:t>isoladas</a:t>
            </a:r>
            <a:r>
              <a:rPr lang="en-GB" sz="2000" dirty="0"/>
              <a:t> ou </a:t>
            </a:r>
            <a:r>
              <a:rPr lang="en-GB" sz="2000" dirty="0" err="1"/>
              <a:t>segregadas</a:t>
            </a:r>
            <a:r>
              <a:rPr lang="en-GB" sz="2000" dirty="0"/>
              <a:t> da </a:t>
            </a:r>
            <a:r>
              <a:rPr lang="en-GB" sz="2000" dirty="0" err="1"/>
              <a:t>comunidade</a:t>
            </a:r>
            <a:r>
              <a:rPr lang="en-GB" sz="2000" dirty="0"/>
              <a:t>;</a:t>
            </a:r>
            <a:endParaRPr sz="2000" dirty="0"/>
          </a:p>
          <a:p>
            <a:pPr marL="0" lvl="0" indent="0" algn="just" rtl="0">
              <a:lnSpc>
                <a:spcPct val="100000"/>
              </a:lnSpc>
              <a:spcBef>
                <a:spcPts val="600"/>
              </a:spcBef>
              <a:spcAft>
                <a:spcPts val="0"/>
              </a:spcAft>
              <a:buSzPts val="2200"/>
              <a:buNone/>
            </a:pPr>
            <a:r>
              <a:rPr lang="en-GB" sz="2000" b="1" dirty="0">
                <a:solidFill>
                  <a:schemeClr val="accent2"/>
                </a:solidFill>
              </a:rPr>
              <a:t>Ter </a:t>
            </a:r>
            <a:r>
              <a:rPr lang="en-GB" sz="2000" b="1" dirty="0" err="1">
                <a:solidFill>
                  <a:schemeClr val="accent2"/>
                </a:solidFill>
              </a:rPr>
              <a:t>acesso</a:t>
            </a:r>
            <a:r>
              <a:rPr lang="en-GB" sz="2000" b="1" dirty="0">
                <a:solidFill>
                  <a:schemeClr val="accent2"/>
                </a:solidFill>
              </a:rPr>
              <a:t> a </a:t>
            </a:r>
            <a:r>
              <a:rPr lang="en-GB" sz="2000" b="1" dirty="0" err="1">
                <a:solidFill>
                  <a:schemeClr val="accent2"/>
                </a:solidFill>
              </a:rPr>
              <a:t>muitos</a:t>
            </a:r>
            <a:r>
              <a:rPr lang="en-GB" sz="2000" b="1" dirty="0">
                <a:solidFill>
                  <a:schemeClr val="accent2"/>
                </a:solidFill>
              </a:rPr>
              <a:t> </a:t>
            </a:r>
            <a:r>
              <a:rPr lang="en-GB" sz="2000" b="1" dirty="0" err="1">
                <a:solidFill>
                  <a:schemeClr val="accent2"/>
                </a:solidFill>
              </a:rPr>
              <a:t>serviços</a:t>
            </a:r>
            <a:r>
              <a:rPr lang="en-GB" sz="2000" b="1" dirty="0">
                <a:solidFill>
                  <a:schemeClr val="accent2"/>
                </a:solidFill>
              </a:rPr>
              <a:t> </a:t>
            </a:r>
            <a:r>
              <a:rPr lang="en-GB" sz="2000" b="1" dirty="0" err="1">
                <a:solidFill>
                  <a:schemeClr val="accent2"/>
                </a:solidFill>
              </a:rPr>
              <a:t>comunitários</a:t>
            </a:r>
            <a:r>
              <a:rPr lang="en-GB" sz="2000" b="1" dirty="0">
                <a:solidFill>
                  <a:schemeClr val="accent2"/>
                </a:solidFill>
              </a:rPr>
              <a:t> diferentes para que </a:t>
            </a:r>
            <a:r>
              <a:rPr lang="en-GB" sz="2000" b="1" dirty="0" err="1">
                <a:solidFill>
                  <a:schemeClr val="accent2"/>
                </a:solidFill>
              </a:rPr>
              <a:t>possam</a:t>
            </a:r>
            <a:r>
              <a:rPr lang="en-GB" sz="2000" b="1" dirty="0">
                <a:solidFill>
                  <a:schemeClr val="accent2"/>
                </a:solidFill>
              </a:rPr>
              <a:t> </a:t>
            </a:r>
            <a:r>
              <a:rPr lang="en-GB" sz="2000" b="1" dirty="0" err="1">
                <a:solidFill>
                  <a:schemeClr val="accent2"/>
                </a:solidFill>
              </a:rPr>
              <a:t>conviver</a:t>
            </a:r>
            <a:r>
              <a:rPr lang="en-GB" sz="2000" b="1" dirty="0">
                <a:solidFill>
                  <a:schemeClr val="accent2"/>
                </a:solidFill>
              </a:rPr>
              <a:t> com </a:t>
            </a:r>
            <a:r>
              <a:rPr lang="en-GB" sz="2000" b="1" dirty="0" err="1">
                <a:solidFill>
                  <a:schemeClr val="accent2"/>
                </a:solidFill>
              </a:rPr>
              <a:t>outras</a:t>
            </a:r>
            <a:r>
              <a:rPr lang="en-GB" sz="2000" b="1" dirty="0">
                <a:solidFill>
                  <a:schemeClr val="accent2"/>
                </a:solidFill>
              </a:rPr>
              <a:t> pessoas da </a:t>
            </a:r>
            <a:r>
              <a:rPr lang="en-GB" sz="2000" b="1" dirty="0" err="1">
                <a:solidFill>
                  <a:schemeClr val="accent2"/>
                </a:solidFill>
              </a:rPr>
              <a:t>comunidade</a:t>
            </a:r>
            <a:r>
              <a:rPr lang="en-GB" sz="2000" b="1" dirty="0">
                <a:solidFill>
                  <a:schemeClr val="accent2"/>
                </a:solidFill>
              </a:rPr>
              <a:t>. Elas </a:t>
            </a:r>
            <a:r>
              <a:rPr lang="en-GB" sz="2000" b="1" dirty="0" err="1">
                <a:solidFill>
                  <a:schemeClr val="accent2"/>
                </a:solidFill>
              </a:rPr>
              <a:t>não</a:t>
            </a:r>
            <a:r>
              <a:rPr lang="en-GB" sz="2000" b="1" dirty="0">
                <a:solidFill>
                  <a:schemeClr val="accent2"/>
                </a:solidFill>
              </a:rPr>
              <a:t> </a:t>
            </a:r>
            <a:r>
              <a:rPr lang="en-GB" sz="2000" b="1" dirty="0" err="1">
                <a:solidFill>
                  <a:schemeClr val="accent2"/>
                </a:solidFill>
              </a:rPr>
              <a:t>devem</a:t>
            </a:r>
            <a:r>
              <a:rPr lang="en-GB" sz="2000" b="1" dirty="0">
                <a:solidFill>
                  <a:schemeClr val="accent2"/>
                </a:solidFill>
              </a:rPr>
              <a:t> </a:t>
            </a:r>
            <a:r>
              <a:rPr lang="en-GB" sz="2000" b="1" dirty="0" err="1">
                <a:solidFill>
                  <a:schemeClr val="accent2"/>
                </a:solidFill>
              </a:rPr>
              <a:t>viver</a:t>
            </a:r>
            <a:r>
              <a:rPr lang="en-GB" sz="2000" b="1" dirty="0">
                <a:solidFill>
                  <a:schemeClr val="accent2"/>
                </a:solidFill>
              </a:rPr>
              <a:t> em </a:t>
            </a:r>
            <a:r>
              <a:rPr lang="en-GB" sz="2000" b="1" dirty="0" err="1">
                <a:solidFill>
                  <a:schemeClr val="accent2"/>
                </a:solidFill>
              </a:rPr>
              <a:t>lugares</a:t>
            </a:r>
            <a:r>
              <a:rPr lang="en-GB" sz="2000" b="1" dirty="0">
                <a:solidFill>
                  <a:schemeClr val="accent2"/>
                </a:solidFill>
              </a:rPr>
              <a:t> que as </a:t>
            </a:r>
            <a:r>
              <a:rPr lang="en-GB" sz="2000" b="1" dirty="0" err="1">
                <a:solidFill>
                  <a:schemeClr val="accent2"/>
                </a:solidFill>
              </a:rPr>
              <a:t>isolam</a:t>
            </a:r>
            <a:r>
              <a:rPr lang="en-GB" sz="2000" b="1" dirty="0">
                <a:solidFill>
                  <a:schemeClr val="accent2"/>
                </a:solidFill>
              </a:rPr>
              <a:t> ou as </a:t>
            </a:r>
            <a:r>
              <a:rPr lang="en-GB" sz="2000" b="1" dirty="0" err="1">
                <a:solidFill>
                  <a:schemeClr val="accent2"/>
                </a:solidFill>
              </a:rPr>
              <a:t>mantêm</a:t>
            </a:r>
            <a:r>
              <a:rPr lang="en-GB" sz="2000" b="1" dirty="0">
                <a:solidFill>
                  <a:schemeClr val="accent2"/>
                </a:solidFill>
              </a:rPr>
              <a:t> </a:t>
            </a:r>
            <a:r>
              <a:rPr lang="en-GB" sz="2000" b="1" dirty="0" err="1">
                <a:solidFill>
                  <a:schemeClr val="accent2"/>
                </a:solidFill>
              </a:rPr>
              <a:t>afastadas</a:t>
            </a:r>
            <a:r>
              <a:rPr lang="en-GB" sz="2000" b="1" dirty="0">
                <a:solidFill>
                  <a:schemeClr val="accent2"/>
                </a:solidFill>
              </a:rPr>
              <a:t> de sua </a:t>
            </a:r>
            <a:r>
              <a:rPr lang="en-GB" sz="2000" b="1" dirty="0" err="1">
                <a:solidFill>
                  <a:schemeClr val="accent2"/>
                </a:solidFill>
              </a:rPr>
              <a:t>comunidade</a:t>
            </a:r>
            <a:r>
              <a:rPr lang="en-GB" sz="2000" b="1" dirty="0">
                <a:solidFill>
                  <a:schemeClr val="accent2"/>
                </a:solidFill>
              </a:rPr>
              <a:t>;</a:t>
            </a:r>
            <a:endParaRPr sz="2000" dirty="0"/>
          </a:p>
        </p:txBody>
      </p:sp>
      <p:sp>
        <p:nvSpPr>
          <p:cNvPr id="1249" name="Google Shape;1249;p151"/>
          <p:cNvSpPr txBox="1">
            <a:spLocks noGrp="1"/>
          </p:cNvSpPr>
          <p:nvPr>
            <p:ph type="body" idx="2"/>
          </p:nvPr>
        </p:nvSpPr>
        <p:spPr>
          <a:xfrm>
            <a:off x="389639" y="2776379"/>
            <a:ext cx="11396139" cy="180000"/>
          </a:xfrm>
          <a:prstGeom prst="rect">
            <a:avLst/>
          </a:prstGeom>
          <a:noFill/>
          <a:ln>
            <a:noFill/>
          </a:ln>
        </p:spPr>
        <p:txBody>
          <a:bodyPr spcFirstLastPara="1" wrap="square" lIns="0" tIns="0" rIns="0" bIns="0" anchor="b" anchorCtr="0">
            <a:noAutofit/>
          </a:bodyPr>
          <a:lstStyle/>
          <a:p>
            <a:pPr marL="0" lvl="0" indent="0" algn="just" rtl="0">
              <a:lnSpc>
                <a:spcPct val="100000"/>
              </a:lnSpc>
              <a:spcBef>
                <a:spcPts val="0"/>
              </a:spcBef>
              <a:spcAft>
                <a:spcPts val="0"/>
              </a:spcAft>
              <a:buSzPts val="2200"/>
              <a:buNone/>
            </a:pPr>
            <a:r>
              <a:rPr lang="en-GB" dirty="0" err="1"/>
              <a:t>Artigo</a:t>
            </a:r>
            <a:r>
              <a:rPr lang="en-GB" dirty="0"/>
              <a:t> 19 – </a:t>
            </a:r>
            <a:r>
              <a:rPr lang="en-GB" dirty="0" err="1"/>
              <a:t>Direito</a:t>
            </a:r>
            <a:r>
              <a:rPr lang="en-GB" dirty="0"/>
              <a:t> a </a:t>
            </a:r>
            <a:r>
              <a:rPr lang="en-GB" dirty="0" err="1"/>
              <a:t>viver</a:t>
            </a:r>
            <a:r>
              <a:rPr lang="en-GB" dirty="0"/>
              <a:t> de forma </a:t>
            </a:r>
            <a:r>
              <a:rPr lang="en-GB" dirty="0" err="1"/>
              <a:t>independente</a:t>
            </a:r>
            <a:r>
              <a:rPr lang="en-GB" dirty="0"/>
              <a:t> e a ser </a:t>
            </a:r>
            <a:r>
              <a:rPr lang="en-GB" dirty="0" err="1"/>
              <a:t>incluído</a:t>
            </a:r>
            <a:r>
              <a:rPr lang="en-GB" dirty="0"/>
              <a:t> na </a:t>
            </a:r>
            <a:r>
              <a:rPr lang="en-GB" dirty="0" err="1"/>
              <a:t>comunidade</a:t>
            </a:r>
            <a:r>
              <a:rPr lang="en-GB" dirty="0"/>
              <a:t>  (b)</a:t>
            </a:r>
            <a:endParaRPr dirty="0"/>
          </a:p>
        </p:txBody>
      </p:sp>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Shape 1254"/>
        <p:cNvGrpSpPr/>
        <p:nvPr/>
      </p:nvGrpSpPr>
      <p:grpSpPr>
        <a:xfrm>
          <a:off x="0" y="0"/>
          <a:ext cx="0" cy="0"/>
          <a:chOff x="0" y="0"/>
          <a:chExt cx="0" cy="0"/>
        </a:xfrm>
      </p:grpSpPr>
      <p:sp>
        <p:nvSpPr>
          <p:cNvPr id="1255" name="Google Shape;1255;p152"/>
          <p:cNvSpPr txBox="1">
            <a:spLocks noGrp="1"/>
          </p:cNvSpPr>
          <p:nvPr>
            <p:ph type="title"/>
          </p:nvPr>
        </p:nvSpPr>
        <p:spPr>
          <a:xfrm>
            <a:off x="192431" y="506412"/>
            <a:ext cx="11802361" cy="4320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accent1"/>
              </a:buClr>
              <a:buSzPts val="3000"/>
              <a:buFont typeface="Century Gothic"/>
              <a:buNone/>
            </a:pPr>
            <a:r>
              <a:rPr lang="en-GB" dirty="0"/>
              <a:t>Exercício 7.1: </a:t>
            </a:r>
            <a:r>
              <a:rPr lang="en-GB" dirty="0" err="1"/>
              <a:t>Discussão</a:t>
            </a:r>
            <a:r>
              <a:rPr lang="en-GB" dirty="0"/>
              <a:t> do </a:t>
            </a:r>
            <a:r>
              <a:rPr lang="en-GB" dirty="0" err="1"/>
              <a:t>Artigo</a:t>
            </a:r>
            <a:r>
              <a:rPr lang="en-GB" dirty="0"/>
              <a:t> 19 da CDPD – </a:t>
            </a:r>
            <a:r>
              <a:rPr lang="en-GB" dirty="0" err="1"/>
              <a:t>Direito</a:t>
            </a:r>
            <a:r>
              <a:rPr lang="en-GB" dirty="0"/>
              <a:t> a </a:t>
            </a:r>
            <a:r>
              <a:rPr lang="en-GB" dirty="0" err="1"/>
              <a:t>viver</a:t>
            </a:r>
            <a:r>
              <a:rPr lang="en-GB" dirty="0"/>
              <a:t> de forma </a:t>
            </a:r>
            <a:r>
              <a:rPr lang="en-GB" dirty="0" err="1"/>
              <a:t>independente</a:t>
            </a:r>
            <a:r>
              <a:rPr lang="en-GB" dirty="0"/>
              <a:t> e a ser </a:t>
            </a:r>
            <a:r>
              <a:rPr lang="en-GB" dirty="0" err="1"/>
              <a:t>incluído</a:t>
            </a:r>
            <a:r>
              <a:rPr lang="en-GB" dirty="0"/>
              <a:t> na </a:t>
            </a:r>
            <a:r>
              <a:rPr lang="en-GB" dirty="0" err="1"/>
              <a:t>comunidade</a:t>
            </a:r>
            <a:r>
              <a:rPr lang="en-GB" dirty="0"/>
              <a:t> </a:t>
            </a:r>
            <a:endParaRPr dirty="0"/>
          </a:p>
        </p:txBody>
      </p:sp>
      <p:sp>
        <p:nvSpPr>
          <p:cNvPr id="1256" name="Google Shape;1256;p152"/>
          <p:cNvSpPr txBox="1">
            <a:spLocks noGrp="1"/>
          </p:cNvSpPr>
          <p:nvPr>
            <p:ph type="body" idx="1"/>
          </p:nvPr>
        </p:nvSpPr>
        <p:spPr>
          <a:xfrm>
            <a:off x="506411" y="3429000"/>
            <a:ext cx="11175995" cy="1283677"/>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600"/>
              </a:spcBef>
              <a:spcAft>
                <a:spcPts val="0"/>
              </a:spcAft>
              <a:buSzPts val="2200"/>
              <a:buNone/>
            </a:pPr>
            <a:r>
              <a:rPr lang="en-GB" sz="2000" dirty="0"/>
              <a:t>c. Os </a:t>
            </a:r>
            <a:r>
              <a:rPr lang="en-GB" sz="2000" dirty="0" err="1"/>
              <a:t>serviços</a:t>
            </a:r>
            <a:r>
              <a:rPr lang="en-GB" sz="2000" dirty="0"/>
              <a:t> e </a:t>
            </a:r>
            <a:r>
              <a:rPr lang="en-GB" sz="2000" dirty="0" err="1"/>
              <a:t>instalações</a:t>
            </a:r>
            <a:r>
              <a:rPr lang="en-GB" sz="2000" dirty="0"/>
              <a:t> da </a:t>
            </a:r>
            <a:r>
              <a:rPr lang="en-GB" sz="2000" dirty="0" err="1"/>
              <a:t>comunidade</a:t>
            </a:r>
            <a:r>
              <a:rPr lang="en-GB" sz="2000" dirty="0"/>
              <a:t> para a </a:t>
            </a:r>
            <a:r>
              <a:rPr lang="en-GB" sz="2000" dirty="0" err="1"/>
              <a:t>população</a:t>
            </a:r>
            <a:r>
              <a:rPr lang="en-GB" sz="2000" dirty="0"/>
              <a:t> em </a:t>
            </a:r>
            <a:r>
              <a:rPr lang="en-GB" sz="2000" dirty="0" err="1"/>
              <a:t>geral</a:t>
            </a:r>
            <a:r>
              <a:rPr lang="en-GB" sz="2000" dirty="0"/>
              <a:t> </a:t>
            </a:r>
            <a:r>
              <a:rPr lang="en-GB" sz="2000" dirty="0" err="1"/>
              <a:t>estejam</a:t>
            </a:r>
            <a:r>
              <a:rPr lang="en-GB" sz="2000" dirty="0"/>
              <a:t> </a:t>
            </a:r>
            <a:r>
              <a:rPr lang="en-GB" sz="2000" dirty="0" err="1"/>
              <a:t>disponíveis</a:t>
            </a:r>
            <a:r>
              <a:rPr lang="en-GB" sz="2000" dirty="0"/>
              <a:t> </a:t>
            </a:r>
            <a:r>
              <a:rPr lang="en-GB" sz="2000" dirty="0" err="1"/>
              <a:t>às</a:t>
            </a:r>
            <a:r>
              <a:rPr lang="en-GB" sz="2000" dirty="0"/>
              <a:t> pessoas com </a:t>
            </a:r>
            <a:r>
              <a:rPr lang="en-GB" sz="2000" dirty="0" err="1"/>
              <a:t>deficiência</a:t>
            </a:r>
            <a:r>
              <a:rPr lang="en-GB" sz="2000" dirty="0"/>
              <a:t>, em </a:t>
            </a:r>
            <a:r>
              <a:rPr lang="en-GB" sz="2000" dirty="0" err="1"/>
              <a:t>igualdade</a:t>
            </a:r>
            <a:r>
              <a:rPr lang="en-GB" sz="2000" dirty="0"/>
              <a:t> de </a:t>
            </a:r>
            <a:r>
              <a:rPr lang="en-GB" sz="2000" dirty="0" err="1"/>
              <a:t>oportunidades</a:t>
            </a:r>
            <a:r>
              <a:rPr lang="en-GB" sz="2000" dirty="0"/>
              <a:t>, e </a:t>
            </a:r>
            <a:r>
              <a:rPr lang="en-GB" sz="2000" dirty="0" err="1"/>
              <a:t>atendam</a:t>
            </a:r>
            <a:r>
              <a:rPr lang="en-GB" sz="2000" dirty="0"/>
              <a:t> </a:t>
            </a:r>
            <a:r>
              <a:rPr lang="en-GB" sz="2000" dirty="0" err="1"/>
              <a:t>às</a:t>
            </a:r>
            <a:r>
              <a:rPr lang="en-GB" sz="2000" dirty="0"/>
              <a:t> suas </a:t>
            </a:r>
            <a:r>
              <a:rPr lang="en-GB" sz="2000" dirty="0" err="1"/>
              <a:t>necessidades</a:t>
            </a:r>
            <a:r>
              <a:rPr lang="en-GB" sz="2000" dirty="0"/>
              <a:t>.</a:t>
            </a:r>
            <a:endParaRPr sz="2000" dirty="0"/>
          </a:p>
          <a:p>
            <a:pPr marL="0" lvl="0" indent="0" algn="just" rtl="0">
              <a:lnSpc>
                <a:spcPct val="100000"/>
              </a:lnSpc>
              <a:spcBef>
                <a:spcPts val="600"/>
              </a:spcBef>
              <a:spcAft>
                <a:spcPts val="0"/>
              </a:spcAft>
              <a:buSzPts val="2200"/>
              <a:buNone/>
            </a:pPr>
            <a:r>
              <a:rPr lang="en-GB" sz="2000" b="1" dirty="0">
                <a:solidFill>
                  <a:schemeClr val="accent2"/>
                </a:solidFill>
              </a:rPr>
              <a:t>Ter </a:t>
            </a:r>
            <a:r>
              <a:rPr lang="en-GB" sz="2000" b="1" dirty="0" err="1">
                <a:solidFill>
                  <a:schemeClr val="accent2"/>
                </a:solidFill>
              </a:rPr>
              <a:t>acesso</a:t>
            </a:r>
            <a:r>
              <a:rPr lang="en-GB" sz="2000" b="1" dirty="0">
                <a:solidFill>
                  <a:schemeClr val="accent2"/>
                </a:solidFill>
              </a:rPr>
              <a:t> </a:t>
            </a:r>
            <a:r>
              <a:rPr lang="en-GB" sz="2000" b="1" dirty="0" err="1">
                <a:solidFill>
                  <a:schemeClr val="accent2"/>
                </a:solidFill>
              </a:rPr>
              <a:t>aos</a:t>
            </a:r>
            <a:r>
              <a:rPr lang="en-GB" sz="2000" b="1" dirty="0">
                <a:solidFill>
                  <a:schemeClr val="accent2"/>
                </a:solidFill>
              </a:rPr>
              <a:t> </a:t>
            </a:r>
            <a:r>
              <a:rPr lang="en-GB" sz="2000" b="1" dirty="0" err="1">
                <a:solidFill>
                  <a:schemeClr val="accent2"/>
                </a:solidFill>
              </a:rPr>
              <a:t>mesmos</a:t>
            </a:r>
            <a:r>
              <a:rPr lang="en-GB" sz="2000" b="1" dirty="0">
                <a:solidFill>
                  <a:schemeClr val="accent2"/>
                </a:solidFill>
              </a:rPr>
              <a:t> </a:t>
            </a:r>
            <a:r>
              <a:rPr lang="en-GB" sz="2000" b="1" dirty="0" err="1">
                <a:solidFill>
                  <a:schemeClr val="accent2"/>
                </a:solidFill>
              </a:rPr>
              <a:t>serviços</a:t>
            </a:r>
            <a:r>
              <a:rPr lang="en-GB" sz="2000" b="1" dirty="0">
                <a:solidFill>
                  <a:schemeClr val="accent2"/>
                </a:solidFill>
              </a:rPr>
              <a:t> </a:t>
            </a:r>
            <a:r>
              <a:rPr lang="en-GB" sz="2000" b="1" dirty="0" err="1">
                <a:solidFill>
                  <a:schemeClr val="accent2"/>
                </a:solidFill>
              </a:rPr>
              <a:t>comunitários</a:t>
            </a:r>
            <a:r>
              <a:rPr lang="en-GB" sz="2000" b="1" dirty="0">
                <a:solidFill>
                  <a:schemeClr val="accent2"/>
                </a:solidFill>
              </a:rPr>
              <a:t> que </a:t>
            </a:r>
            <a:r>
              <a:rPr lang="en-GB" sz="2000" b="1" dirty="0" err="1">
                <a:solidFill>
                  <a:schemeClr val="accent2"/>
                </a:solidFill>
              </a:rPr>
              <a:t>todas</a:t>
            </a:r>
            <a:r>
              <a:rPr lang="en-GB" sz="2000" b="1" dirty="0">
                <a:solidFill>
                  <a:schemeClr val="accent2"/>
                </a:solidFill>
              </a:rPr>
              <a:t> as </a:t>
            </a:r>
            <a:r>
              <a:rPr lang="en-GB" sz="2000" b="1" dirty="0" err="1">
                <a:solidFill>
                  <a:schemeClr val="accent2"/>
                </a:solidFill>
              </a:rPr>
              <a:t>outras</a:t>
            </a:r>
            <a:r>
              <a:rPr lang="en-GB" sz="2000" b="1" dirty="0">
                <a:solidFill>
                  <a:schemeClr val="accent2"/>
                </a:solidFill>
              </a:rPr>
              <a:t> pessoas.</a:t>
            </a:r>
            <a:endParaRPr sz="2000" dirty="0"/>
          </a:p>
          <a:p>
            <a:pPr marL="285750" lvl="0" indent="-146050" algn="l" rtl="0">
              <a:lnSpc>
                <a:spcPct val="100000"/>
              </a:lnSpc>
              <a:spcBef>
                <a:spcPts val="1200"/>
              </a:spcBef>
              <a:spcAft>
                <a:spcPts val="0"/>
              </a:spcAft>
              <a:buSzPts val="2200"/>
              <a:buNone/>
            </a:pPr>
            <a:endParaRPr dirty="0"/>
          </a:p>
        </p:txBody>
      </p:sp>
      <p:sp>
        <p:nvSpPr>
          <p:cNvPr id="1257" name="Google Shape;1257;p152"/>
          <p:cNvSpPr txBox="1">
            <a:spLocks noGrp="1"/>
          </p:cNvSpPr>
          <p:nvPr>
            <p:ph type="body" idx="2"/>
          </p:nvPr>
        </p:nvSpPr>
        <p:spPr>
          <a:xfrm>
            <a:off x="508006" y="2425985"/>
            <a:ext cx="11174400" cy="360000"/>
          </a:xfrm>
          <a:prstGeom prst="rect">
            <a:avLst/>
          </a:prstGeom>
          <a:noFill/>
          <a:ln>
            <a:noFill/>
          </a:ln>
        </p:spPr>
        <p:txBody>
          <a:bodyPr spcFirstLastPara="1" wrap="square" lIns="0" tIns="0" rIns="0" bIns="0" anchor="b" anchorCtr="0">
            <a:noAutofit/>
          </a:bodyPr>
          <a:lstStyle/>
          <a:p>
            <a:pPr marL="0" lvl="0" indent="0" algn="just" rtl="0">
              <a:lnSpc>
                <a:spcPct val="100000"/>
              </a:lnSpc>
              <a:spcBef>
                <a:spcPts val="0"/>
              </a:spcBef>
              <a:spcAft>
                <a:spcPts val="0"/>
              </a:spcAft>
              <a:buSzPts val="2200"/>
              <a:buNone/>
            </a:pPr>
            <a:r>
              <a:rPr lang="en-GB" dirty="0" err="1"/>
              <a:t>Artigo</a:t>
            </a:r>
            <a:r>
              <a:rPr lang="en-GB" dirty="0"/>
              <a:t> 19 – </a:t>
            </a:r>
            <a:r>
              <a:rPr lang="en-GB" dirty="0" err="1"/>
              <a:t>Direito</a:t>
            </a:r>
            <a:r>
              <a:rPr lang="en-GB" dirty="0"/>
              <a:t> a </a:t>
            </a:r>
            <a:r>
              <a:rPr lang="en-GB" dirty="0" err="1"/>
              <a:t>viver</a:t>
            </a:r>
            <a:r>
              <a:rPr lang="en-GB" dirty="0"/>
              <a:t> de forma </a:t>
            </a:r>
            <a:r>
              <a:rPr lang="en-GB" dirty="0" err="1"/>
              <a:t>independente</a:t>
            </a:r>
            <a:r>
              <a:rPr lang="en-GB" dirty="0"/>
              <a:t> e a ser </a:t>
            </a:r>
            <a:r>
              <a:rPr lang="en-GB" dirty="0" err="1"/>
              <a:t>incluído</a:t>
            </a:r>
            <a:r>
              <a:rPr lang="en-GB" dirty="0"/>
              <a:t> na </a:t>
            </a:r>
            <a:r>
              <a:rPr lang="en-GB" dirty="0" err="1"/>
              <a:t>comunidade</a:t>
            </a:r>
            <a:r>
              <a:rPr lang="en-GB" dirty="0"/>
              <a:t> (c)</a:t>
            </a:r>
            <a:endParaRPr dirty="0"/>
          </a:p>
        </p:txBody>
      </p:sp>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Shape 1262"/>
        <p:cNvGrpSpPr/>
        <p:nvPr/>
      </p:nvGrpSpPr>
      <p:grpSpPr>
        <a:xfrm>
          <a:off x="0" y="0"/>
          <a:ext cx="0" cy="0"/>
          <a:chOff x="0" y="0"/>
          <a:chExt cx="0" cy="0"/>
        </a:xfrm>
      </p:grpSpPr>
      <p:sp>
        <p:nvSpPr>
          <p:cNvPr id="1263" name="Google Shape;1263;p153"/>
          <p:cNvSpPr txBox="1">
            <a:spLocks noGrp="1"/>
          </p:cNvSpPr>
          <p:nvPr>
            <p:ph type="title"/>
          </p:nvPr>
        </p:nvSpPr>
        <p:spPr>
          <a:xfrm>
            <a:off x="389638" y="506412"/>
            <a:ext cx="11293461" cy="4320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accent1"/>
              </a:buClr>
              <a:buSzPts val="3000"/>
              <a:buFont typeface="Century Gothic"/>
              <a:buNone/>
            </a:pPr>
            <a:r>
              <a:rPr lang="en-GB" dirty="0" err="1"/>
              <a:t>Apresentação</a:t>
            </a:r>
            <a:r>
              <a:rPr lang="en-GB" dirty="0"/>
              <a:t>: </a:t>
            </a:r>
            <a:r>
              <a:rPr lang="en-GB" dirty="0" err="1"/>
              <a:t>Artigo</a:t>
            </a:r>
            <a:r>
              <a:rPr lang="en-GB" dirty="0"/>
              <a:t> 19 da CDPD – </a:t>
            </a:r>
            <a:r>
              <a:rPr lang="en-GB" dirty="0" err="1"/>
              <a:t>Direito</a:t>
            </a:r>
            <a:r>
              <a:rPr lang="en-GB" dirty="0"/>
              <a:t> a </a:t>
            </a:r>
            <a:r>
              <a:rPr lang="en-GB" dirty="0" err="1"/>
              <a:t>viver</a:t>
            </a:r>
            <a:r>
              <a:rPr lang="en-GB" dirty="0"/>
              <a:t> de forma </a:t>
            </a:r>
            <a:r>
              <a:rPr lang="en-GB" dirty="0" err="1"/>
              <a:t>independente</a:t>
            </a:r>
            <a:r>
              <a:rPr lang="en-GB" dirty="0"/>
              <a:t> e a ser </a:t>
            </a:r>
            <a:r>
              <a:rPr lang="en-GB" dirty="0" err="1"/>
              <a:t>incluído</a:t>
            </a:r>
            <a:r>
              <a:rPr lang="en-GB" dirty="0"/>
              <a:t> na </a:t>
            </a:r>
            <a:r>
              <a:rPr lang="en-GB" dirty="0" err="1"/>
              <a:t>comunidade</a:t>
            </a:r>
            <a:br>
              <a:rPr lang="en-GB" dirty="0"/>
            </a:br>
            <a:r>
              <a:rPr lang="en-GB" dirty="0"/>
              <a:t> </a:t>
            </a:r>
            <a:endParaRPr dirty="0"/>
          </a:p>
        </p:txBody>
      </p:sp>
      <p:sp>
        <p:nvSpPr>
          <p:cNvPr id="1264" name="Google Shape;1264;p153"/>
          <p:cNvSpPr txBox="1">
            <a:spLocks noGrp="1"/>
          </p:cNvSpPr>
          <p:nvPr>
            <p:ph type="body" idx="1"/>
          </p:nvPr>
        </p:nvSpPr>
        <p:spPr>
          <a:xfrm>
            <a:off x="508050" y="2620371"/>
            <a:ext cx="11175900" cy="1737995"/>
          </a:xfrm>
          <a:prstGeom prst="rect">
            <a:avLst/>
          </a:prstGeom>
          <a:noFill/>
          <a:ln>
            <a:noFill/>
          </a:ln>
        </p:spPr>
        <p:txBody>
          <a:bodyPr spcFirstLastPara="1" wrap="square" lIns="91425" tIns="45700" rIns="91425" bIns="45700" anchor="t" anchorCtr="0">
            <a:noAutofit/>
          </a:bodyPr>
          <a:lstStyle/>
          <a:p>
            <a:pPr marL="285750" lvl="0" indent="-285750" algn="just" rtl="0">
              <a:lnSpc>
                <a:spcPct val="100000"/>
              </a:lnSpc>
              <a:spcBef>
                <a:spcPts val="600"/>
              </a:spcBef>
              <a:spcAft>
                <a:spcPts val="0"/>
              </a:spcAft>
              <a:buSzPts val="2200"/>
              <a:buChar char="•"/>
            </a:pPr>
            <a:r>
              <a:rPr lang="en-GB" sz="2000" dirty="0"/>
              <a:t>O </a:t>
            </a:r>
            <a:r>
              <a:rPr lang="en-GB" sz="2000" dirty="0" err="1"/>
              <a:t>Artigo</a:t>
            </a:r>
            <a:r>
              <a:rPr lang="en-GB" sz="2000" dirty="0"/>
              <a:t> 19 tem 3 </a:t>
            </a:r>
            <a:r>
              <a:rPr lang="en-GB" sz="2000" dirty="0" err="1"/>
              <a:t>dimensões</a:t>
            </a:r>
            <a:r>
              <a:rPr lang="en-GB" sz="2000" dirty="0"/>
              <a:t> </a:t>
            </a:r>
            <a:r>
              <a:rPr lang="en-GB" sz="2000" dirty="0" err="1"/>
              <a:t>fundamentais</a:t>
            </a:r>
            <a:endParaRPr sz="2000" dirty="0"/>
          </a:p>
          <a:p>
            <a:pPr marL="631825" lvl="2" indent="-285750" algn="just" rtl="0">
              <a:lnSpc>
                <a:spcPct val="100000"/>
              </a:lnSpc>
              <a:spcBef>
                <a:spcPts val="600"/>
              </a:spcBef>
              <a:spcAft>
                <a:spcPts val="0"/>
              </a:spcAft>
              <a:buSzPts val="2200"/>
              <a:buChar char="•"/>
            </a:pPr>
            <a:r>
              <a:rPr lang="en-GB" sz="2000" dirty="0" err="1"/>
              <a:t>Escolha</a:t>
            </a:r>
            <a:endParaRPr sz="2000" dirty="0"/>
          </a:p>
          <a:p>
            <a:pPr marL="631825" lvl="2" indent="-285750" algn="just" rtl="0">
              <a:lnSpc>
                <a:spcPct val="100000"/>
              </a:lnSpc>
              <a:spcBef>
                <a:spcPts val="600"/>
              </a:spcBef>
              <a:spcAft>
                <a:spcPts val="0"/>
              </a:spcAft>
              <a:buSzPts val="2200"/>
              <a:buChar char="•"/>
            </a:pPr>
            <a:r>
              <a:rPr lang="en-GB" sz="2000" dirty="0" err="1"/>
              <a:t>Apoio</a:t>
            </a:r>
            <a:endParaRPr sz="2000" dirty="0"/>
          </a:p>
          <a:p>
            <a:pPr marL="631825" lvl="2" indent="-285750" algn="just" rtl="0">
              <a:lnSpc>
                <a:spcPct val="100000"/>
              </a:lnSpc>
              <a:spcBef>
                <a:spcPts val="600"/>
              </a:spcBef>
              <a:spcAft>
                <a:spcPts val="0"/>
              </a:spcAft>
              <a:buSzPts val="2200"/>
              <a:buChar char="•"/>
            </a:pPr>
            <a:r>
              <a:rPr lang="en-GB" sz="2000" dirty="0" err="1"/>
              <a:t>Disponibilidade</a:t>
            </a:r>
            <a:r>
              <a:rPr lang="en-GB" sz="2000" dirty="0"/>
              <a:t> de </a:t>
            </a:r>
            <a:r>
              <a:rPr lang="en-GB" sz="2000" dirty="0" err="1"/>
              <a:t>serviços</a:t>
            </a:r>
            <a:r>
              <a:rPr lang="en-GB" sz="2000" dirty="0"/>
              <a:t> e </a:t>
            </a:r>
            <a:r>
              <a:rPr lang="en-GB" sz="2000" dirty="0" err="1"/>
              <a:t>instalações</a:t>
            </a:r>
            <a:r>
              <a:rPr lang="en-GB" sz="2000" dirty="0"/>
              <a:t> </a:t>
            </a:r>
            <a:r>
              <a:rPr lang="en-GB" sz="2000" dirty="0" err="1"/>
              <a:t>comunitárias</a:t>
            </a:r>
            <a:r>
              <a:rPr lang="en-GB" sz="2000" dirty="0"/>
              <a:t>.</a:t>
            </a:r>
            <a:endParaRPr sz="2000" dirty="0"/>
          </a:p>
          <a:p>
            <a:pPr marL="285750" lvl="0" indent="-146050" algn="l" rtl="0">
              <a:lnSpc>
                <a:spcPct val="100000"/>
              </a:lnSpc>
              <a:spcBef>
                <a:spcPts val="1200"/>
              </a:spcBef>
              <a:spcAft>
                <a:spcPts val="0"/>
              </a:spcAft>
              <a:buSzPts val="2200"/>
              <a:buNone/>
            </a:pPr>
            <a:endParaRPr dirty="0"/>
          </a:p>
        </p:txBody>
      </p:sp>
    </p:spTree>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Shape 1269"/>
        <p:cNvGrpSpPr/>
        <p:nvPr/>
      </p:nvGrpSpPr>
      <p:grpSpPr>
        <a:xfrm>
          <a:off x="0" y="0"/>
          <a:ext cx="0" cy="0"/>
          <a:chOff x="0" y="0"/>
          <a:chExt cx="0" cy="0"/>
        </a:xfrm>
      </p:grpSpPr>
      <p:sp>
        <p:nvSpPr>
          <p:cNvPr id="1270" name="Google Shape;1270;p154"/>
          <p:cNvSpPr txBox="1">
            <a:spLocks noGrp="1"/>
          </p:cNvSpPr>
          <p:nvPr>
            <p:ph type="title"/>
          </p:nvPr>
        </p:nvSpPr>
        <p:spPr>
          <a:xfrm>
            <a:off x="389639" y="506412"/>
            <a:ext cx="11291968" cy="4320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accent1"/>
              </a:buClr>
              <a:buSzPts val="3000"/>
              <a:buFont typeface="Century Gothic"/>
              <a:buNone/>
            </a:pPr>
            <a:r>
              <a:rPr lang="en-GB" dirty="0" err="1"/>
              <a:t>Apresentação</a:t>
            </a:r>
            <a:r>
              <a:rPr lang="en-GB" dirty="0"/>
              <a:t>: </a:t>
            </a:r>
            <a:r>
              <a:rPr lang="en-GB" dirty="0" err="1"/>
              <a:t>Artigo</a:t>
            </a:r>
            <a:r>
              <a:rPr lang="en-GB" dirty="0"/>
              <a:t> 19 da CDPD – </a:t>
            </a:r>
            <a:r>
              <a:rPr lang="en-GB" dirty="0" err="1"/>
              <a:t>Direito</a:t>
            </a:r>
            <a:r>
              <a:rPr lang="en-GB" dirty="0"/>
              <a:t> a </a:t>
            </a:r>
            <a:r>
              <a:rPr lang="en-GB" dirty="0" err="1"/>
              <a:t>viver</a:t>
            </a:r>
            <a:r>
              <a:rPr lang="en-GB" dirty="0"/>
              <a:t> de forma </a:t>
            </a:r>
            <a:r>
              <a:rPr lang="en-GB" dirty="0" err="1"/>
              <a:t>independente</a:t>
            </a:r>
            <a:r>
              <a:rPr lang="en-GB" dirty="0"/>
              <a:t> e a ser </a:t>
            </a:r>
            <a:r>
              <a:rPr lang="en-GB" dirty="0" err="1"/>
              <a:t>incluído</a:t>
            </a:r>
            <a:r>
              <a:rPr lang="en-GB" dirty="0"/>
              <a:t> na </a:t>
            </a:r>
            <a:r>
              <a:rPr lang="en-GB" dirty="0" err="1"/>
              <a:t>comunidade</a:t>
            </a:r>
            <a:endParaRPr dirty="0"/>
          </a:p>
        </p:txBody>
      </p:sp>
      <p:sp>
        <p:nvSpPr>
          <p:cNvPr id="1271" name="Google Shape;1271;p154"/>
          <p:cNvSpPr txBox="1">
            <a:spLocks noGrp="1"/>
          </p:cNvSpPr>
          <p:nvPr>
            <p:ph type="body" idx="1"/>
          </p:nvPr>
        </p:nvSpPr>
        <p:spPr>
          <a:xfrm>
            <a:off x="507207" y="2515951"/>
            <a:ext cx="11175995" cy="3667746"/>
          </a:xfrm>
          <a:prstGeom prst="rect">
            <a:avLst/>
          </a:prstGeom>
          <a:noFill/>
          <a:ln>
            <a:noFill/>
          </a:ln>
        </p:spPr>
        <p:txBody>
          <a:bodyPr spcFirstLastPara="1" wrap="square" lIns="91425" tIns="45700" rIns="91425" bIns="45700" anchor="t" anchorCtr="0">
            <a:noAutofit/>
          </a:bodyPr>
          <a:lstStyle/>
          <a:p>
            <a:pPr marL="285750" lvl="0" indent="-285750" algn="just" rtl="0">
              <a:lnSpc>
                <a:spcPct val="100000"/>
              </a:lnSpc>
              <a:spcBef>
                <a:spcPts val="600"/>
              </a:spcBef>
              <a:spcAft>
                <a:spcPts val="0"/>
              </a:spcAft>
              <a:buSzPts val="2200"/>
              <a:buChar char="•"/>
            </a:pPr>
            <a:r>
              <a:rPr lang="en-GB" sz="2000" dirty="0"/>
              <a:t>As pessoas com </a:t>
            </a:r>
            <a:r>
              <a:rPr lang="en-GB" sz="2000" dirty="0" err="1"/>
              <a:t>deficiência</a:t>
            </a:r>
            <a:r>
              <a:rPr lang="en-GB" sz="2000" dirty="0"/>
              <a:t> </a:t>
            </a:r>
            <a:r>
              <a:rPr lang="en-GB" sz="2000" dirty="0" err="1"/>
              <a:t>devem</a:t>
            </a:r>
            <a:r>
              <a:rPr lang="en-GB" sz="2000" dirty="0"/>
              <a:t> </a:t>
            </a:r>
            <a:r>
              <a:rPr lang="en-GB" sz="2000" dirty="0" err="1"/>
              <a:t>poder</a:t>
            </a:r>
            <a:r>
              <a:rPr lang="en-GB" sz="2000" dirty="0"/>
              <a:t> escolher entre a mesma </a:t>
            </a:r>
            <a:r>
              <a:rPr lang="en-GB" sz="2000" dirty="0" err="1"/>
              <a:t>gama</a:t>
            </a:r>
            <a:r>
              <a:rPr lang="en-GB" sz="2000" dirty="0"/>
              <a:t> de </a:t>
            </a:r>
            <a:r>
              <a:rPr lang="en-GB" sz="2000" dirty="0" err="1"/>
              <a:t>opções</a:t>
            </a:r>
            <a:r>
              <a:rPr lang="en-GB" sz="2000" dirty="0"/>
              <a:t> de </a:t>
            </a:r>
            <a:r>
              <a:rPr lang="en-GB" sz="2000" dirty="0" err="1"/>
              <a:t>serviço</a:t>
            </a:r>
            <a:r>
              <a:rPr lang="en-GB" sz="2000" dirty="0"/>
              <a:t> e </a:t>
            </a:r>
            <a:r>
              <a:rPr lang="en-GB" sz="2000" dirty="0" err="1"/>
              <a:t>apoio</a:t>
            </a:r>
            <a:r>
              <a:rPr lang="en-GB" sz="2000" dirty="0"/>
              <a:t> que as </a:t>
            </a:r>
            <a:r>
              <a:rPr lang="en-GB" sz="2000" dirty="0" err="1"/>
              <a:t>outras</a:t>
            </a:r>
            <a:r>
              <a:rPr lang="en-GB" sz="2000" dirty="0"/>
              <a:t> pessoas.  </a:t>
            </a:r>
            <a:endParaRPr sz="2000" dirty="0"/>
          </a:p>
          <a:p>
            <a:pPr marL="285750" lvl="0" indent="-285750" algn="just" rtl="0">
              <a:lnSpc>
                <a:spcPct val="100000"/>
              </a:lnSpc>
              <a:spcBef>
                <a:spcPts val="600"/>
              </a:spcBef>
              <a:spcAft>
                <a:spcPts val="0"/>
              </a:spcAft>
              <a:buSzPts val="2200"/>
              <a:buChar char="•"/>
            </a:pPr>
            <a:r>
              <a:rPr lang="en-GB" sz="2000" dirty="0"/>
              <a:t>Elas </a:t>
            </a:r>
            <a:r>
              <a:rPr lang="en-GB" sz="2000" dirty="0" err="1"/>
              <a:t>devem</a:t>
            </a:r>
            <a:r>
              <a:rPr lang="en-GB" sz="2000" dirty="0"/>
              <a:t> </a:t>
            </a:r>
            <a:r>
              <a:rPr lang="en-GB" sz="2000" dirty="0" err="1"/>
              <a:t>ter</a:t>
            </a:r>
            <a:r>
              <a:rPr lang="en-GB" sz="2000" dirty="0"/>
              <a:t> as </a:t>
            </a:r>
            <a:r>
              <a:rPr lang="en-GB" sz="2000" dirty="0" err="1"/>
              <a:t>mesmas</a:t>
            </a:r>
            <a:r>
              <a:rPr lang="en-GB" sz="2000" dirty="0"/>
              <a:t> </a:t>
            </a:r>
            <a:r>
              <a:rPr lang="en-GB" sz="2000" dirty="0" err="1"/>
              <a:t>oportunidades</a:t>
            </a:r>
            <a:r>
              <a:rPr lang="en-GB" sz="2000" dirty="0"/>
              <a:t> de </a:t>
            </a:r>
            <a:r>
              <a:rPr lang="en-GB" sz="2000" dirty="0" err="1"/>
              <a:t>escolha</a:t>
            </a:r>
            <a:r>
              <a:rPr lang="en-GB" sz="2000" dirty="0"/>
              <a:t> e </a:t>
            </a:r>
            <a:r>
              <a:rPr lang="en-GB" sz="2000" dirty="0" err="1"/>
              <a:t>controle</a:t>
            </a:r>
            <a:r>
              <a:rPr lang="en-GB" sz="2000" dirty="0"/>
              <a:t> sobre suas </a:t>
            </a:r>
            <a:r>
              <a:rPr lang="en-GB" sz="2000" dirty="0" err="1"/>
              <a:t>vidas</a:t>
            </a:r>
            <a:r>
              <a:rPr lang="en-GB" sz="2000" dirty="0"/>
              <a:t> que </a:t>
            </a:r>
            <a:r>
              <a:rPr lang="en-GB" sz="2000" dirty="0" err="1"/>
              <a:t>qualquer</a:t>
            </a:r>
            <a:r>
              <a:rPr lang="en-GB" sz="2000" dirty="0"/>
              <a:t> </a:t>
            </a:r>
            <a:r>
              <a:rPr lang="en-GB" sz="2000" dirty="0" err="1"/>
              <a:t>outra</a:t>
            </a:r>
            <a:r>
              <a:rPr lang="en-GB" sz="2000" dirty="0"/>
              <a:t> pessoa.</a:t>
            </a:r>
            <a:endParaRPr sz="2000" dirty="0"/>
          </a:p>
          <a:p>
            <a:pPr marL="631825" lvl="2" indent="-285750" algn="just" rtl="0">
              <a:lnSpc>
                <a:spcPct val="100000"/>
              </a:lnSpc>
              <a:spcBef>
                <a:spcPts val="600"/>
              </a:spcBef>
              <a:spcAft>
                <a:spcPts val="0"/>
              </a:spcAft>
              <a:buSzPts val="2200"/>
              <a:buChar char="•"/>
            </a:pPr>
            <a:r>
              <a:rPr lang="en-GB" sz="2000" dirty="0"/>
              <a:t>Para fazer </a:t>
            </a:r>
            <a:r>
              <a:rPr lang="en-GB" sz="2000" dirty="0" err="1"/>
              <a:t>escolhas</a:t>
            </a:r>
            <a:r>
              <a:rPr lang="en-GB" sz="2000" dirty="0"/>
              <a:t>, as pessoas </a:t>
            </a:r>
            <a:r>
              <a:rPr lang="en-GB" sz="2000" dirty="0" err="1"/>
              <a:t>precisam</a:t>
            </a:r>
            <a:r>
              <a:rPr lang="en-GB" sz="2000" dirty="0"/>
              <a:t> </a:t>
            </a:r>
            <a:r>
              <a:rPr lang="en-GB" sz="2000" dirty="0" err="1"/>
              <a:t>exercer</a:t>
            </a:r>
            <a:r>
              <a:rPr lang="en-GB" sz="2000" dirty="0"/>
              <a:t> a </a:t>
            </a:r>
            <a:r>
              <a:rPr lang="en-GB" sz="2000" dirty="0" err="1"/>
              <a:t>capacidade</a:t>
            </a:r>
            <a:r>
              <a:rPr lang="en-GB" sz="2000" dirty="0"/>
              <a:t> legal. </a:t>
            </a:r>
            <a:endParaRPr sz="2000" dirty="0"/>
          </a:p>
          <a:p>
            <a:pPr marL="631825" lvl="2" indent="-285750" algn="just" rtl="0">
              <a:lnSpc>
                <a:spcPct val="100000"/>
              </a:lnSpc>
              <a:spcBef>
                <a:spcPts val="600"/>
              </a:spcBef>
              <a:spcAft>
                <a:spcPts val="0"/>
              </a:spcAft>
              <a:buSzPts val="2200"/>
              <a:buChar char="•"/>
            </a:pPr>
            <a:r>
              <a:rPr lang="en-GB" sz="2000" dirty="0"/>
              <a:t>O </a:t>
            </a:r>
            <a:r>
              <a:rPr lang="en-GB" sz="2000" dirty="0" err="1"/>
              <a:t>artigo</a:t>
            </a:r>
            <a:r>
              <a:rPr lang="en-GB" sz="2000" dirty="0"/>
              <a:t> 12 </a:t>
            </a:r>
            <a:r>
              <a:rPr lang="en-GB" sz="2000" dirty="0" err="1"/>
              <a:t>permite</a:t>
            </a:r>
            <a:r>
              <a:rPr lang="en-GB" sz="2000" dirty="0"/>
              <a:t> que as pessoas </a:t>
            </a:r>
            <a:r>
              <a:rPr lang="en-GB" sz="2000" dirty="0" err="1"/>
              <a:t>tomem</a:t>
            </a:r>
            <a:r>
              <a:rPr lang="en-GB" sz="2000" dirty="0"/>
              <a:t> </a:t>
            </a:r>
            <a:r>
              <a:rPr lang="en-GB" sz="2000" dirty="0" err="1"/>
              <a:t>decisões</a:t>
            </a:r>
            <a:r>
              <a:rPr lang="en-GB" sz="2000" dirty="0"/>
              <a:t> sobre </a:t>
            </a:r>
            <a:r>
              <a:rPr lang="en-GB" sz="2000" dirty="0" err="1"/>
              <a:t>onde</a:t>
            </a:r>
            <a:r>
              <a:rPr lang="en-GB" sz="2000" dirty="0"/>
              <a:t> e com </a:t>
            </a:r>
            <a:r>
              <a:rPr lang="en-GB" sz="2000" dirty="0" err="1"/>
              <a:t>quem</a:t>
            </a:r>
            <a:r>
              <a:rPr lang="en-GB" sz="2000" dirty="0"/>
              <a:t> </a:t>
            </a:r>
            <a:r>
              <a:rPr lang="en-GB" sz="2000" dirty="0" err="1"/>
              <a:t>viver</a:t>
            </a:r>
            <a:r>
              <a:rPr lang="en-GB" sz="2000" dirty="0"/>
              <a:t> e </a:t>
            </a:r>
            <a:r>
              <a:rPr lang="en-GB" sz="2000" dirty="0" err="1"/>
              <a:t>decisões</a:t>
            </a:r>
            <a:r>
              <a:rPr lang="en-GB" sz="2000" dirty="0"/>
              <a:t> do </a:t>
            </a:r>
            <a:r>
              <a:rPr lang="en-GB" sz="2000" dirty="0" err="1"/>
              <a:t>dia</a:t>
            </a:r>
            <a:r>
              <a:rPr lang="en-GB" sz="2000" dirty="0"/>
              <a:t> a </a:t>
            </a:r>
            <a:r>
              <a:rPr lang="en-GB" sz="2000" dirty="0" err="1"/>
              <a:t>dia</a:t>
            </a:r>
            <a:r>
              <a:rPr lang="en-GB" sz="2000" dirty="0"/>
              <a:t> (por </a:t>
            </a:r>
            <a:r>
              <a:rPr lang="en-GB" sz="2000" dirty="0" err="1"/>
              <a:t>exemplo</a:t>
            </a:r>
            <a:r>
              <a:rPr lang="en-GB" sz="2000" dirty="0"/>
              <a:t>, </a:t>
            </a:r>
            <a:r>
              <a:rPr lang="en-GB" sz="2000" dirty="0" err="1"/>
              <a:t>quando</a:t>
            </a:r>
            <a:r>
              <a:rPr lang="en-GB" sz="2000" dirty="0"/>
              <a:t> </a:t>
            </a:r>
            <a:r>
              <a:rPr lang="en-GB" sz="2000" dirty="0" err="1"/>
              <a:t>sair</a:t>
            </a:r>
            <a:r>
              <a:rPr lang="en-GB" sz="2000" dirty="0"/>
              <a:t>, o que comer, o que </a:t>
            </a:r>
            <a:r>
              <a:rPr lang="en-GB" sz="2000" dirty="0" err="1"/>
              <a:t>vestir</a:t>
            </a:r>
            <a:r>
              <a:rPr lang="en-GB" sz="2000" dirty="0"/>
              <a:t>). </a:t>
            </a:r>
            <a:endParaRPr sz="2000" dirty="0"/>
          </a:p>
          <a:p>
            <a:pPr marL="631825" lvl="2" indent="-285750" algn="just" rtl="0">
              <a:lnSpc>
                <a:spcPct val="100000"/>
              </a:lnSpc>
              <a:spcBef>
                <a:spcPts val="600"/>
              </a:spcBef>
              <a:spcAft>
                <a:spcPts val="0"/>
              </a:spcAft>
              <a:buSzPts val="2200"/>
              <a:buChar char="•"/>
            </a:pPr>
            <a:r>
              <a:rPr lang="en-GB" sz="2000" dirty="0"/>
              <a:t>Essas </a:t>
            </a:r>
            <a:r>
              <a:rPr lang="en-GB" sz="2000" dirty="0" err="1"/>
              <a:t>ações</a:t>
            </a:r>
            <a:r>
              <a:rPr lang="en-GB" sz="2000" dirty="0"/>
              <a:t> e </a:t>
            </a:r>
            <a:r>
              <a:rPr lang="en-GB" sz="2000" dirty="0" err="1"/>
              <a:t>decisões</a:t>
            </a:r>
            <a:r>
              <a:rPr lang="en-GB" sz="2000" dirty="0"/>
              <a:t> </a:t>
            </a:r>
            <a:r>
              <a:rPr lang="en-GB" sz="2000" dirty="0" err="1"/>
              <a:t>fazem</a:t>
            </a:r>
            <a:r>
              <a:rPr lang="en-GB" sz="2000" dirty="0"/>
              <a:t> </a:t>
            </a:r>
            <a:r>
              <a:rPr lang="en-GB" sz="2000" dirty="0" err="1"/>
              <a:t>parte</a:t>
            </a:r>
            <a:r>
              <a:rPr lang="en-GB" sz="2000" dirty="0"/>
              <a:t> de </a:t>
            </a:r>
            <a:r>
              <a:rPr lang="en-GB" sz="2000" dirty="0" err="1"/>
              <a:t>quem</a:t>
            </a:r>
            <a:r>
              <a:rPr lang="en-GB" sz="2000" dirty="0"/>
              <a:t> </a:t>
            </a:r>
            <a:r>
              <a:rPr lang="en-GB" sz="2000" dirty="0" err="1"/>
              <a:t>somos</a:t>
            </a:r>
            <a:r>
              <a:rPr lang="en-GB" sz="2000" dirty="0"/>
              <a:t>.</a:t>
            </a:r>
            <a:endParaRPr sz="2000" dirty="0"/>
          </a:p>
          <a:p>
            <a:pPr marL="631825" lvl="2" indent="-285750" algn="just" rtl="0">
              <a:lnSpc>
                <a:spcPct val="100000"/>
              </a:lnSpc>
              <a:spcBef>
                <a:spcPts val="600"/>
              </a:spcBef>
              <a:spcAft>
                <a:spcPts val="0"/>
              </a:spcAft>
              <a:buSzPts val="2200"/>
              <a:buChar char="•"/>
            </a:pPr>
            <a:r>
              <a:rPr lang="en-GB" sz="2000" dirty="0" err="1"/>
              <a:t>Escolha</a:t>
            </a:r>
            <a:r>
              <a:rPr lang="en-GB" sz="2000" dirty="0"/>
              <a:t> </a:t>
            </a:r>
            <a:r>
              <a:rPr lang="en-GB" sz="2000" dirty="0" err="1"/>
              <a:t>também</a:t>
            </a:r>
            <a:r>
              <a:rPr lang="en-GB" sz="2000" dirty="0"/>
              <a:t> </a:t>
            </a:r>
            <a:r>
              <a:rPr lang="en-GB" sz="2000" dirty="0" err="1"/>
              <a:t>significa</a:t>
            </a:r>
            <a:r>
              <a:rPr lang="en-GB" sz="2000" dirty="0"/>
              <a:t> que as pessoas </a:t>
            </a:r>
            <a:r>
              <a:rPr lang="en-GB" sz="2000" dirty="0" err="1"/>
              <a:t>não</a:t>
            </a:r>
            <a:r>
              <a:rPr lang="en-GB" sz="2000" dirty="0"/>
              <a:t> </a:t>
            </a:r>
            <a:r>
              <a:rPr lang="en-GB" sz="2000" dirty="0" err="1"/>
              <a:t>podem</a:t>
            </a:r>
            <a:r>
              <a:rPr lang="en-GB" sz="2000" dirty="0"/>
              <a:t> ser </a:t>
            </a:r>
            <a:r>
              <a:rPr lang="en-GB" sz="2000" dirty="0" err="1"/>
              <a:t>internadas</a:t>
            </a:r>
            <a:r>
              <a:rPr lang="en-GB" sz="2000" dirty="0"/>
              <a:t> à </a:t>
            </a:r>
            <a:r>
              <a:rPr lang="en-GB" sz="2000" dirty="0" err="1"/>
              <a:t>força</a:t>
            </a:r>
            <a:r>
              <a:rPr lang="en-GB" sz="2000" dirty="0"/>
              <a:t> em </a:t>
            </a:r>
            <a:r>
              <a:rPr lang="en-GB" sz="2000" dirty="0" err="1"/>
              <a:t>instituições</a:t>
            </a:r>
            <a:r>
              <a:rPr lang="en-GB" sz="2000" dirty="0"/>
              <a:t>. </a:t>
            </a:r>
            <a:endParaRPr sz="2000" dirty="0"/>
          </a:p>
        </p:txBody>
      </p:sp>
      <p:sp>
        <p:nvSpPr>
          <p:cNvPr id="1272" name="Google Shape;1272;p154"/>
          <p:cNvSpPr txBox="1">
            <a:spLocks noGrp="1"/>
          </p:cNvSpPr>
          <p:nvPr>
            <p:ph type="body" idx="2"/>
          </p:nvPr>
        </p:nvSpPr>
        <p:spPr>
          <a:xfrm>
            <a:off x="507207" y="1802158"/>
            <a:ext cx="11174400" cy="360000"/>
          </a:xfrm>
          <a:prstGeom prst="rect">
            <a:avLst/>
          </a:prstGeom>
          <a:noFill/>
          <a:ln>
            <a:noFill/>
          </a:ln>
        </p:spPr>
        <p:txBody>
          <a:bodyPr spcFirstLastPara="1" wrap="square" lIns="0" tIns="0" rIns="0" bIns="0" anchor="b" anchorCtr="0">
            <a:noAutofit/>
          </a:bodyPr>
          <a:lstStyle/>
          <a:p>
            <a:pPr marL="285750" lvl="0" indent="-285750" algn="l" rtl="0">
              <a:lnSpc>
                <a:spcPct val="150000"/>
              </a:lnSpc>
              <a:spcBef>
                <a:spcPts val="0"/>
              </a:spcBef>
              <a:spcAft>
                <a:spcPts val="0"/>
              </a:spcAft>
              <a:buSzPts val="2200"/>
              <a:buNone/>
            </a:pPr>
            <a:r>
              <a:rPr lang="en-GB" dirty="0" err="1"/>
              <a:t>Dimensão</a:t>
            </a:r>
            <a:r>
              <a:rPr lang="en-GB" dirty="0"/>
              <a:t> 1: </a:t>
            </a:r>
            <a:r>
              <a:rPr lang="en-GB" dirty="0" err="1"/>
              <a:t>Escolha</a:t>
            </a:r>
            <a:endParaRPr dirty="0"/>
          </a:p>
        </p:txBody>
      </p:sp>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Shape 1277"/>
        <p:cNvGrpSpPr/>
        <p:nvPr/>
      </p:nvGrpSpPr>
      <p:grpSpPr>
        <a:xfrm>
          <a:off x="0" y="0"/>
          <a:ext cx="0" cy="0"/>
          <a:chOff x="0" y="0"/>
          <a:chExt cx="0" cy="0"/>
        </a:xfrm>
      </p:grpSpPr>
      <p:sp>
        <p:nvSpPr>
          <p:cNvPr id="1278" name="Google Shape;1278;p155"/>
          <p:cNvSpPr txBox="1">
            <a:spLocks noGrp="1"/>
          </p:cNvSpPr>
          <p:nvPr>
            <p:ph type="title"/>
          </p:nvPr>
        </p:nvSpPr>
        <p:spPr>
          <a:xfrm>
            <a:off x="389639" y="506412"/>
            <a:ext cx="11291968" cy="4320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Aft>
                <a:spcPts val="0"/>
              </a:spcAft>
              <a:buClr>
                <a:schemeClr val="accent1"/>
              </a:buClr>
              <a:buSzPts val="3000"/>
              <a:buFont typeface="Century Gothic"/>
              <a:buNone/>
            </a:pPr>
            <a:r>
              <a:rPr lang="en-GB" dirty="0" err="1"/>
              <a:t>Apresentação</a:t>
            </a:r>
            <a:r>
              <a:rPr lang="en-GB" dirty="0"/>
              <a:t>: </a:t>
            </a:r>
            <a:r>
              <a:rPr lang="en-GB" dirty="0" err="1"/>
              <a:t>Artigo</a:t>
            </a:r>
            <a:r>
              <a:rPr lang="en-GB" dirty="0"/>
              <a:t> 19 da CDPD – </a:t>
            </a:r>
            <a:r>
              <a:rPr lang="en-GB" dirty="0" err="1"/>
              <a:t>Direito</a:t>
            </a:r>
            <a:r>
              <a:rPr lang="en-GB" dirty="0"/>
              <a:t> a </a:t>
            </a:r>
            <a:r>
              <a:rPr lang="en-GB" dirty="0" err="1"/>
              <a:t>viver</a:t>
            </a:r>
            <a:r>
              <a:rPr lang="en-GB" dirty="0"/>
              <a:t> de forma </a:t>
            </a:r>
            <a:r>
              <a:rPr lang="en-GB" dirty="0" err="1"/>
              <a:t>independente</a:t>
            </a:r>
            <a:r>
              <a:rPr lang="en-GB" dirty="0"/>
              <a:t> e a ser </a:t>
            </a:r>
            <a:r>
              <a:rPr lang="en-GB" dirty="0" err="1"/>
              <a:t>incluído</a:t>
            </a:r>
            <a:r>
              <a:rPr lang="en-GB" dirty="0"/>
              <a:t> na </a:t>
            </a:r>
            <a:r>
              <a:rPr lang="en-GB" dirty="0" err="1"/>
              <a:t>comunidade</a:t>
            </a:r>
            <a:r>
              <a:rPr lang="en-GB" dirty="0"/>
              <a:t> </a:t>
            </a:r>
            <a:endParaRPr dirty="0"/>
          </a:p>
        </p:txBody>
      </p:sp>
      <p:sp>
        <p:nvSpPr>
          <p:cNvPr id="1279" name="Google Shape;1279;p155"/>
          <p:cNvSpPr txBox="1">
            <a:spLocks noGrp="1"/>
          </p:cNvSpPr>
          <p:nvPr>
            <p:ph type="body" idx="1"/>
          </p:nvPr>
        </p:nvSpPr>
        <p:spPr>
          <a:xfrm>
            <a:off x="507207" y="2320080"/>
            <a:ext cx="11175995" cy="3742392"/>
          </a:xfrm>
          <a:prstGeom prst="rect">
            <a:avLst/>
          </a:prstGeom>
          <a:noFill/>
          <a:ln>
            <a:noFill/>
          </a:ln>
        </p:spPr>
        <p:txBody>
          <a:bodyPr spcFirstLastPara="1" wrap="square" lIns="91425" tIns="45700" rIns="91425" bIns="45700" anchor="t" anchorCtr="0">
            <a:noAutofit/>
          </a:bodyPr>
          <a:lstStyle/>
          <a:p>
            <a:pPr marL="285750" lvl="0" indent="-285750" algn="just" rtl="0">
              <a:lnSpc>
                <a:spcPct val="100000"/>
              </a:lnSpc>
              <a:spcBef>
                <a:spcPts val="600"/>
              </a:spcBef>
              <a:spcAft>
                <a:spcPts val="0"/>
              </a:spcAft>
              <a:buSzPts val="2200"/>
              <a:buChar char="•"/>
            </a:pPr>
            <a:r>
              <a:rPr lang="en-GB" sz="2000" dirty="0"/>
              <a:t>Deve haver uma </a:t>
            </a:r>
            <a:r>
              <a:rPr lang="en-GB" sz="2000" dirty="0" err="1"/>
              <a:t>ampla</a:t>
            </a:r>
            <a:r>
              <a:rPr lang="en-GB" sz="2000" dirty="0"/>
              <a:t> </a:t>
            </a:r>
            <a:r>
              <a:rPr lang="en-GB" sz="2000" dirty="0" err="1"/>
              <a:t>gama</a:t>
            </a:r>
            <a:r>
              <a:rPr lang="en-GB" sz="2000" dirty="0"/>
              <a:t> de </a:t>
            </a:r>
            <a:r>
              <a:rPr lang="en-GB" sz="2000" dirty="0" err="1"/>
              <a:t>serviços</a:t>
            </a:r>
            <a:r>
              <a:rPr lang="en-GB" sz="2000" dirty="0"/>
              <a:t> de </a:t>
            </a:r>
            <a:r>
              <a:rPr lang="en-GB" sz="2000" dirty="0" err="1"/>
              <a:t>apoio</a:t>
            </a:r>
            <a:r>
              <a:rPr lang="en-GB" sz="2000" dirty="0"/>
              <a:t> </a:t>
            </a:r>
            <a:r>
              <a:rPr lang="en-GB" sz="2000" dirty="0" err="1"/>
              <a:t>disponíveis</a:t>
            </a:r>
            <a:r>
              <a:rPr lang="en-GB" sz="2000" dirty="0"/>
              <a:t> para </a:t>
            </a:r>
            <a:r>
              <a:rPr lang="en-GB" sz="2000" dirty="0" err="1"/>
              <a:t>permitir</a:t>
            </a:r>
            <a:r>
              <a:rPr lang="en-GB" sz="2000" dirty="0"/>
              <a:t> que as pessoas </a:t>
            </a:r>
            <a:r>
              <a:rPr lang="en-GB" sz="2000" dirty="0" err="1"/>
              <a:t>vivam</a:t>
            </a:r>
            <a:r>
              <a:rPr lang="en-GB" sz="2000" dirty="0"/>
              <a:t> na </a:t>
            </a:r>
            <a:r>
              <a:rPr lang="en-GB" sz="2000" dirty="0" err="1"/>
              <a:t>comunidade</a:t>
            </a:r>
            <a:r>
              <a:rPr lang="en-GB" sz="2000" dirty="0"/>
              <a:t>.</a:t>
            </a:r>
            <a:endParaRPr sz="2000" dirty="0"/>
          </a:p>
          <a:p>
            <a:pPr marL="631825" lvl="2" indent="-285750" algn="just" rtl="0">
              <a:lnSpc>
                <a:spcPct val="100000"/>
              </a:lnSpc>
              <a:spcBef>
                <a:spcPts val="600"/>
              </a:spcBef>
              <a:spcAft>
                <a:spcPts val="0"/>
              </a:spcAft>
              <a:buSzPts val="2200"/>
              <a:buChar char="•"/>
            </a:pPr>
            <a:r>
              <a:rPr lang="en-GB" sz="2000" dirty="0"/>
              <a:t>As pessoas </a:t>
            </a:r>
            <a:r>
              <a:rPr lang="en-GB" sz="2000" dirty="0" err="1"/>
              <a:t>devem</a:t>
            </a:r>
            <a:r>
              <a:rPr lang="en-GB" sz="2000" dirty="0"/>
              <a:t> </a:t>
            </a:r>
            <a:r>
              <a:rPr lang="en-GB" sz="2000" dirty="0" err="1"/>
              <a:t>ter</a:t>
            </a:r>
            <a:r>
              <a:rPr lang="en-GB" sz="2000" dirty="0"/>
              <a:t> </a:t>
            </a:r>
            <a:r>
              <a:rPr lang="en-GB" sz="2000" dirty="0" err="1"/>
              <a:t>escolha</a:t>
            </a:r>
            <a:r>
              <a:rPr lang="en-GB" sz="2000" dirty="0"/>
              <a:t> e </a:t>
            </a:r>
            <a:r>
              <a:rPr lang="en-GB" sz="2000" dirty="0" err="1"/>
              <a:t>controle</a:t>
            </a:r>
            <a:r>
              <a:rPr lang="en-GB" sz="2000" dirty="0"/>
              <a:t> sobre o </a:t>
            </a:r>
            <a:r>
              <a:rPr lang="en-GB" sz="2000" dirty="0" err="1"/>
              <a:t>apoio</a:t>
            </a:r>
            <a:r>
              <a:rPr lang="en-GB" sz="2000" dirty="0"/>
              <a:t> que </a:t>
            </a:r>
            <a:r>
              <a:rPr lang="en-GB" sz="2000" dirty="0" err="1"/>
              <a:t>recebem</a:t>
            </a:r>
            <a:r>
              <a:rPr lang="en-GB" sz="2000" dirty="0"/>
              <a:t>.</a:t>
            </a:r>
            <a:endParaRPr sz="2000" dirty="0"/>
          </a:p>
          <a:p>
            <a:pPr marL="631825" lvl="2" indent="-285750" algn="just" rtl="0">
              <a:lnSpc>
                <a:spcPct val="100000"/>
              </a:lnSpc>
              <a:spcBef>
                <a:spcPts val="600"/>
              </a:spcBef>
              <a:spcAft>
                <a:spcPts val="0"/>
              </a:spcAft>
              <a:buSzPts val="2200"/>
              <a:buChar char="•"/>
            </a:pPr>
            <a:r>
              <a:rPr lang="en-GB" sz="2000" dirty="0"/>
              <a:t>Os </a:t>
            </a:r>
            <a:r>
              <a:rPr lang="en-GB" sz="2000" dirty="0" err="1"/>
              <a:t>serviços</a:t>
            </a:r>
            <a:r>
              <a:rPr lang="en-GB" sz="2000" dirty="0"/>
              <a:t> de </a:t>
            </a:r>
            <a:r>
              <a:rPr lang="en-GB" sz="2000" dirty="0" err="1"/>
              <a:t>apoio</a:t>
            </a:r>
            <a:r>
              <a:rPr lang="en-GB" sz="2000" dirty="0"/>
              <a:t> </a:t>
            </a:r>
            <a:r>
              <a:rPr lang="en-GB" sz="2000" dirty="0" err="1"/>
              <a:t>podem</a:t>
            </a:r>
            <a:r>
              <a:rPr lang="en-GB" sz="2000" dirty="0"/>
              <a:t> </a:t>
            </a:r>
            <a:r>
              <a:rPr lang="en-GB" sz="2000" dirty="0" err="1"/>
              <a:t>incluir</a:t>
            </a:r>
            <a:r>
              <a:rPr lang="en-GB" sz="2000" dirty="0"/>
              <a:t>: </a:t>
            </a:r>
            <a:r>
              <a:rPr lang="en-GB" sz="2000" dirty="0" err="1"/>
              <a:t>transferências</a:t>
            </a:r>
            <a:r>
              <a:rPr lang="en-GB" sz="2000" dirty="0"/>
              <a:t> de </a:t>
            </a:r>
            <a:r>
              <a:rPr lang="en-GB" sz="2000" dirty="0" err="1"/>
              <a:t>dinheiro</a:t>
            </a:r>
            <a:r>
              <a:rPr lang="en-GB" sz="2000" dirty="0"/>
              <a:t>, </a:t>
            </a:r>
            <a:r>
              <a:rPr lang="en-GB" sz="2000" dirty="0" err="1"/>
              <a:t>assistência</a:t>
            </a:r>
            <a:r>
              <a:rPr lang="en-GB" sz="2000" dirty="0"/>
              <a:t> </a:t>
            </a:r>
            <a:r>
              <a:rPr lang="en-GB" sz="2000" dirty="0" err="1"/>
              <a:t>pessoal</a:t>
            </a:r>
            <a:r>
              <a:rPr lang="en-GB" sz="2000" dirty="0"/>
              <a:t>, </a:t>
            </a:r>
            <a:r>
              <a:rPr lang="en-GB" sz="2000" dirty="0" err="1"/>
              <a:t>ajuda</a:t>
            </a:r>
            <a:r>
              <a:rPr lang="en-GB" sz="2000" dirty="0"/>
              <a:t> com </a:t>
            </a:r>
            <a:r>
              <a:rPr lang="en-GB" sz="2000" dirty="0" err="1"/>
              <a:t>cuidados</a:t>
            </a:r>
            <a:r>
              <a:rPr lang="en-GB" sz="2000" dirty="0"/>
              <a:t> </a:t>
            </a:r>
            <a:r>
              <a:rPr lang="en-GB" sz="2000" dirty="0" err="1"/>
              <a:t>pessoais</a:t>
            </a:r>
            <a:r>
              <a:rPr lang="en-GB" sz="2000" dirty="0"/>
              <a:t>, </a:t>
            </a:r>
            <a:r>
              <a:rPr lang="en-GB" sz="2000" dirty="0" err="1"/>
              <a:t>apoio</a:t>
            </a:r>
            <a:r>
              <a:rPr lang="en-GB" sz="2000" dirty="0"/>
              <a:t> em </a:t>
            </a:r>
            <a:r>
              <a:rPr lang="en-GB" sz="2000" dirty="0" err="1"/>
              <a:t>situações</a:t>
            </a:r>
            <a:r>
              <a:rPr lang="en-GB" sz="2000" dirty="0"/>
              <a:t> de crise, </a:t>
            </a:r>
            <a:r>
              <a:rPr lang="en-GB" sz="2000" dirty="0" err="1"/>
              <a:t>ajuda</a:t>
            </a:r>
            <a:r>
              <a:rPr lang="en-GB" sz="2000" dirty="0"/>
              <a:t> com </a:t>
            </a:r>
            <a:r>
              <a:rPr lang="en-GB" sz="2000" dirty="0" err="1"/>
              <a:t>planejamento</a:t>
            </a:r>
            <a:r>
              <a:rPr lang="en-GB" sz="2000" dirty="0"/>
              <a:t> antecipado, </a:t>
            </a:r>
            <a:r>
              <a:rPr lang="en-GB" sz="2000" dirty="0" err="1"/>
              <a:t>serviços</a:t>
            </a:r>
            <a:r>
              <a:rPr lang="en-GB" sz="2000" dirty="0"/>
              <a:t> para crises </a:t>
            </a:r>
            <a:r>
              <a:rPr lang="en-GB" sz="2000" dirty="0" err="1"/>
              <a:t>familiares</a:t>
            </a:r>
            <a:r>
              <a:rPr lang="en-GB" sz="2000" dirty="0"/>
              <a:t>, </a:t>
            </a:r>
            <a:r>
              <a:rPr lang="en-GB" sz="2000" dirty="0" err="1"/>
              <a:t>mediação</a:t>
            </a:r>
            <a:r>
              <a:rPr lang="en-GB" sz="2000" dirty="0"/>
              <a:t>, </a:t>
            </a:r>
            <a:r>
              <a:rPr lang="en-GB" sz="2000" dirty="0" err="1"/>
              <a:t>criação</a:t>
            </a:r>
            <a:r>
              <a:rPr lang="en-GB" sz="2000" dirty="0"/>
              <a:t> dos </a:t>
            </a:r>
            <a:r>
              <a:rPr lang="en-GB" sz="2000" dirty="0" err="1"/>
              <a:t>filhos</a:t>
            </a:r>
            <a:r>
              <a:rPr lang="en-GB" sz="2000" dirty="0"/>
              <a:t>, etc.</a:t>
            </a:r>
            <a:endParaRPr sz="2000" dirty="0"/>
          </a:p>
          <a:p>
            <a:pPr marL="631825" lvl="2" indent="-285750" algn="just" rtl="0">
              <a:lnSpc>
                <a:spcPct val="100000"/>
              </a:lnSpc>
              <a:spcBef>
                <a:spcPts val="600"/>
              </a:spcBef>
              <a:spcAft>
                <a:spcPts val="0"/>
              </a:spcAft>
              <a:buSzPts val="2200"/>
              <a:buChar char="•"/>
            </a:pPr>
            <a:r>
              <a:rPr lang="en-GB" sz="2000" dirty="0"/>
              <a:t>As pessoas </a:t>
            </a:r>
            <a:r>
              <a:rPr lang="en-GB" sz="2000" dirty="0" err="1"/>
              <a:t>têm</a:t>
            </a:r>
            <a:r>
              <a:rPr lang="en-GB" sz="2000" dirty="0"/>
              <a:t> a </a:t>
            </a:r>
            <a:r>
              <a:rPr lang="en-GB" sz="2000" dirty="0" err="1"/>
              <a:t>opção</a:t>
            </a:r>
            <a:r>
              <a:rPr lang="en-GB" sz="2000" dirty="0"/>
              <a:t> de </a:t>
            </a:r>
            <a:r>
              <a:rPr lang="en-GB" sz="2000" dirty="0" err="1"/>
              <a:t>interagir</a:t>
            </a:r>
            <a:r>
              <a:rPr lang="en-GB" sz="2000" dirty="0"/>
              <a:t> ou </a:t>
            </a:r>
            <a:r>
              <a:rPr lang="en-GB" sz="2000" dirty="0" err="1"/>
              <a:t>não</a:t>
            </a:r>
            <a:r>
              <a:rPr lang="en-GB" sz="2000" dirty="0"/>
              <a:t> com </a:t>
            </a:r>
            <a:r>
              <a:rPr lang="en-GB" sz="2000" dirty="0" err="1"/>
              <a:t>os</a:t>
            </a:r>
            <a:r>
              <a:rPr lang="en-GB" sz="2000" dirty="0"/>
              <a:t> </a:t>
            </a:r>
            <a:r>
              <a:rPr lang="en-GB" sz="2000" dirty="0" err="1"/>
              <a:t>serviços</a:t>
            </a:r>
            <a:r>
              <a:rPr lang="en-GB" sz="2000" dirty="0"/>
              <a:t> de saúde mental — </a:t>
            </a:r>
            <a:r>
              <a:rPr lang="en-GB" sz="2000" dirty="0" err="1"/>
              <a:t>podem</a:t>
            </a:r>
            <a:r>
              <a:rPr lang="en-GB" sz="2000" dirty="0"/>
              <a:t> </a:t>
            </a:r>
            <a:r>
              <a:rPr lang="en-GB" sz="2000" dirty="0" err="1"/>
              <a:t>preferir</a:t>
            </a:r>
            <a:r>
              <a:rPr lang="en-GB" sz="2000" dirty="0"/>
              <a:t> </a:t>
            </a:r>
            <a:r>
              <a:rPr lang="en-GB" sz="2000" dirty="0" err="1"/>
              <a:t>outras</a:t>
            </a:r>
            <a:r>
              <a:rPr lang="en-GB" sz="2000" dirty="0"/>
              <a:t> </a:t>
            </a:r>
            <a:r>
              <a:rPr lang="en-GB" sz="2000" dirty="0" err="1"/>
              <a:t>formas</a:t>
            </a:r>
            <a:r>
              <a:rPr lang="en-GB" sz="2000" dirty="0"/>
              <a:t> de </a:t>
            </a:r>
            <a:r>
              <a:rPr lang="en-GB" sz="2000" dirty="0" err="1"/>
              <a:t>apoio</a:t>
            </a:r>
            <a:r>
              <a:rPr lang="en-GB" sz="2000" dirty="0"/>
              <a:t>. </a:t>
            </a:r>
            <a:endParaRPr sz="2000" dirty="0"/>
          </a:p>
          <a:p>
            <a:pPr marL="631825" lvl="2" indent="-285750" algn="just" rtl="0">
              <a:lnSpc>
                <a:spcPct val="100000"/>
              </a:lnSpc>
              <a:spcBef>
                <a:spcPts val="600"/>
              </a:spcBef>
              <a:spcAft>
                <a:spcPts val="0"/>
              </a:spcAft>
              <a:buSzPts val="2200"/>
              <a:buChar char="•"/>
            </a:pPr>
            <a:r>
              <a:rPr lang="en-GB" sz="2000" dirty="0"/>
              <a:t>As pessoas </a:t>
            </a:r>
            <a:r>
              <a:rPr lang="en-GB" sz="2000" dirty="0" err="1"/>
              <a:t>têm</a:t>
            </a:r>
            <a:r>
              <a:rPr lang="en-GB" sz="2000" dirty="0"/>
              <a:t> o </a:t>
            </a:r>
            <a:r>
              <a:rPr lang="en-GB" sz="2000" dirty="0" err="1"/>
              <a:t>direito</a:t>
            </a:r>
            <a:r>
              <a:rPr lang="en-GB" sz="2000" dirty="0"/>
              <a:t> de </a:t>
            </a:r>
            <a:r>
              <a:rPr lang="en-GB" sz="2000" dirty="0" err="1"/>
              <a:t>criar</a:t>
            </a:r>
            <a:r>
              <a:rPr lang="en-GB" sz="2000" dirty="0"/>
              <a:t> seus </a:t>
            </a:r>
            <a:r>
              <a:rPr lang="en-GB" sz="2000" dirty="0" err="1"/>
              <a:t>próprios</a:t>
            </a:r>
            <a:r>
              <a:rPr lang="en-GB" sz="2000" dirty="0"/>
              <a:t> </a:t>
            </a:r>
            <a:r>
              <a:rPr lang="en-GB" sz="2000" dirty="0" err="1"/>
              <a:t>apoios</a:t>
            </a:r>
            <a:r>
              <a:rPr lang="en-GB" sz="2000" dirty="0"/>
              <a:t>, de </a:t>
            </a:r>
            <a:r>
              <a:rPr lang="en-GB" sz="2000" dirty="0" err="1"/>
              <a:t>acessar</a:t>
            </a:r>
            <a:r>
              <a:rPr lang="en-GB" sz="2000" dirty="0"/>
              <a:t> </a:t>
            </a:r>
            <a:r>
              <a:rPr lang="en-GB" sz="2000" dirty="0" err="1"/>
              <a:t>assistência</a:t>
            </a:r>
            <a:r>
              <a:rPr lang="en-GB" sz="2000" dirty="0"/>
              <a:t> </a:t>
            </a:r>
            <a:r>
              <a:rPr lang="en-GB" sz="2000" dirty="0" err="1"/>
              <a:t>pessoal</a:t>
            </a:r>
            <a:r>
              <a:rPr lang="en-GB" sz="2000" dirty="0"/>
              <a:t> e de </a:t>
            </a:r>
            <a:r>
              <a:rPr lang="en-GB" sz="2000" dirty="0" err="1"/>
              <a:t>acessar</a:t>
            </a:r>
            <a:r>
              <a:rPr lang="en-GB" sz="2000" dirty="0"/>
              <a:t> </a:t>
            </a:r>
            <a:r>
              <a:rPr lang="en-GB" sz="2000" dirty="0" err="1"/>
              <a:t>serviços</a:t>
            </a:r>
            <a:r>
              <a:rPr lang="en-GB" sz="2000" dirty="0"/>
              <a:t> e </a:t>
            </a:r>
            <a:r>
              <a:rPr lang="en-GB" sz="2000" dirty="0" err="1"/>
              <a:t>instalações</a:t>
            </a:r>
            <a:r>
              <a:rPr lang="en-GB" sz="2000" dirty="0"/>
              <a:t> </a:t>
            </a:r>
            <a:r>
              <a:rPr lang="en-GB" sz="2000" dirty="0" err="1"/>
              <a:t>disponíveis</a:t>
            </a:r>
            <a:r>
              <a:rPr lang="en-GB" sz="2000" dirty="0"/>
              <a:t> para </a:t>
            </a:r>
            <a:r>
              <a:rPr lang="en-GB" sz="2000" dirty="0" err="1"/>
              <a:t>outras</a:t>
            </a:r>
            <a:r>
              <a:rPr lang="en-GB" sz="2000" dirty="0"/>
              <a:t> pessoas na </a:t>
            </a:r>
            <a:r>
              <a:rPr lang="en-GB" sz="2000" dirty="0" err="1"/>
              <a:t>comunidade</a:t>
            </a:r>
            <a:r>
              <a:rPr lang="en-GB" sz="2000" dirty="0"/>
              <a:t>. </a:t>
            </a:r>
            <a:endParaRPr sz="2000" dirty="0"/>
          </a:p>
        </p:txBody>
      </p:sp>
      <p:sp>
        <p:nvSpPr>
          <p:cNvPr id="1280" name="Google Shape;1280;p155"/>
          <p:cNvSpPr txBox="1">
            <a:spLocks noGrp="1"/>
          </p:cNvSpPr>
          <p:nvPr>
            <p:ph type="body" idx="2"/>
          </p:nvPr>
        </p:nvSpPr>
        <p:spPr>
          <a:xfrm>
            <a:off x="508004" y="1745097"/>
            <a:ext cx="11174400" cy="360000"/>
          </a:xfrm>
          <a:prstGeom prst="rect">
            <a:avLst/>
          </a:prstGeom>
          <a:noFill/>
          <a:ln>
            <a:noFill/>
          </a:ln>
        </p:spPr>
        <p:txBody>
          <a:bodyPr spcFirstLastPara="1" wrap="square" lIns="0" tIns="0" rIns="0" bIns="0" anchor="b" anchorCtr="0">
            <a:noAutofit/>
          </a:bodyPr>
          <a:lstStyle/>
          <a:p>
            <a:pPr marL="285750" lvl="0" indent="-285750" algn="l" rtl="0">
              <a:lnSpc>
                <a:spcPct val="150000"/>
              </a:lnSpc>
              <a:spcBef>
                <a:spcPts val="0"/>
              </a:spcBef>
              <a:spcAft>
                <a:spcPts val="0"/>
              </a:spcAft>
              <a:buSzPts val="2200"/>
              <a:buNone/>
            </a:pPr>
            <a:r>
              <a:rPr lang="en-GB"/>
              <a:t>Dimensão 2: Apoio</a:t>
            </a:r>
            <a:endParaRPr/>
          </a:p>
        </p:txBody>
      </p:sp>
    </p:spTree>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Shape 1285"/>
        <p:cNvGrpSpPr/>
        <p:nvPr/>
      </p:nvGrpSpPr>
      <p:grpSpPr>
        <a:xfrm>
          <a:off x="0" y="0"/>
          <a:ext cx="0" cy="0"/>
          <a:chOff x="0" y="0"/>
          <a:chExt cx="0" cy="0"/>
        </a:xfrm>
      </p:grpSpPr>
      <p:sp>
        <p:nvSpPr>
          <p:cNvPr id="1286" name="Google Shape;1286;p156"/>
          <p:cNvSpPr txBox="1">
            <a:spLocks noGrp="1"/>
          </p:cNvSpPr>
          <p:nvPr>
            <p:ph type="title"/>
          </p:nvPr>
        </p:nvSpPr>
        <p:spPr>
          <a:xfrm>
            <a:off x="389639" y="378706"/>
            <a:ext cx="11291966" cy="4320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accent1"/>
              </a:buClr>
              <a:buSzPts val="3000"/>
              <a:buFont typeface="Century Gothic"/>
              <a:buNone/>
            </a:pPr>
            <a:r>
              <a:rPr lang="en-GB" dirty="0" err="1"/>
              <a:t>Apresentação</a:t>
            </a:r>
            <a:r>
              <a:rPr lang="en-GB" dirty="0"/>
              <a:t>: </a:t>
            </a:r>
            <a:r>
              <a:rPr lang="en-GB" dirty="0" err="1"/>
              <a:t>Artigo</a:t>
            </a:r>
            <a:r>
              <a:rPr lang="en-GB" dirty="0"/>
              <a:t> 19 da CDPD – </a:t>
            </a:r>
            <a:r>
              <a:rPr lang="en-GB" dirty="0" err="1"/>
              <a:t>Direito</a:t>
            </a:r>
            <a:r>
              <a:rPr lang="en-GB" dirty="0"/>
              <a:t> a </a:t>
            </a:r>
            <a:r>
              <a:rPr lang="en-GB" dirty="0" err="1"/>
              <a:t>viver</a:t>
            </a:r>
            <a:r>
              <a:rPr lang="en-GB" dirty="0"/>
              <a:t> de forma </a:t>
            </a:r>
            <a:r>
              <a:rPr lang="en-GB" dirty="0" err="1"/>
              <a:t>independente</a:t>
            </a:r>
            <a:r>
              <a:rPr lang="en-GB" dirty="0"/>
              <a:t> e a ser </a:t>
            </a:r>
            <a:r>
              <a:rPr lang="en-GB" dirty="0" err="1"/>
              <a:t>incluído</a:t>
            </a:r>
            <a:r>
              <a:rPr lang="en-GB" dirty="0"/>
              <a:t> na </a:t>
            </a:r>
            <a:r>
              <a:rPr lang="en-GB" dirty="0" err="1"/>
              <a:t>comunidade</a:t>
            </a:r>
            <a:r>
              <a:rPr lang="en-GB" dirty="0"/>
              <a:t> </a:t>
            </a:r>
            <a:endParaRPr dirty="0"/>
          </a:p>
        </p:txBody>
      </p:sp>
      <p:sp>
        <p:nvSpPr>
          <p:cNvPr id="1287" name="Google Shape;1287;p156"/>
          <p:cNvSpPr txBox="1">
            <a:spLocks noGrp="1"/>
          </p:cNvSpPr>
          <p:nvPr>
            <p:ph type="body" idx="1"/>
          </p:nvPr>
        </p:nvSpPr>
        <p:spPr>
          <a:xfrm>
            <a:off x="918499" y="2099634"/>
            <a:ext cx="9948794" cy="4274150"/>
          </a:xfrm>
          <a:prstGeom prst="rect">
            <a:avLst/>
          </a:prstGeom>
          <a:noFill/>
          <a:ln>
            <a:noFill/>
          </a:ln>
        </p:spPr>
        <p:txBody>
          <a:bodyPr spcFirstLastPara="1" wrap="square" lIns="91425" tIns="45700" rIns="91425" bIns="45700" anchor="t" anchorCtr="0">
            <a:noAutofit/>
          </a:bodyPr>
          <a:lstStyle/>
          <a:p>
            <a:pPr marL="285750" lvl="0" indent="-285750" algn="just" rtl="0">
              <a:lnSpc>
                <a:spcPct val="100000"/>
              </a:lnSpc>
              <a:spcBef>
                <a:spcPts val="0"/>
              </a:spcBef>
              <a:spcAft>
                <a:spcPts val="0"/>
              </a:spcAft>
              <a:buSzPts val="2000"/>
              <a:buChar char="•"/>
            </a:pPr>
            <a:r>
              <a:rPr lang="en-GB" sz="2000" dirty="0"/>
              <a:t>Os </a:t>
            </a:r>
            <a:r>
              <a:rPr lang="en-GB" sz="2000" dirty="0" err="1"/>
              <a:t>serviços</a:t>
            </a:r>
            <a:r>
              <a:rPr lang="en-GB" sz="2000" dirty="0"/>
              <a:t> e </a:t>
            </a:r>
            <a:r>
              <a:rPr lang="en-GB" sz="2000" dirty="0" err="1"/>
              <a:t>instalações</a:t>
            </a:r>
            <a:r>
              <a:rPr lang="en-GB" sz="2000" dirty="0"/>
              <a:t> </a:t>
            </a:r>
            <a:r>
              <a:rPr lang="en-GB" sz="2000" dirty="0" err="1"/>
              <a:t>disponíveis</a:t>
            </a:r>
            <a:r>
              <a:rPr lang="en-GB" sz="2000" dirty="0"/>
              <a:t> para a </a:t>
            </a:r>
            <a:r>
              <a:rPr lang="en-GB" sz="2000" dirty="0" err="1"/>
              <a:t>população</a:t>
            </a:r>
            <a:r>
              <a:rPr lang="en-GB" sz="2000" dirty="0"/>
              <a:t> em </a:t>
            </a:r>
            <a:r>
              <a:rPr lang="en-GB" sz="2000" dirty="0" err="1"/>
              <a:t>geral</a:t>
            </a:r>
            <a:r>
              <a:rPr lang="en-GB" sz="2000" dirty="0"/>
              <a:t> </a:t>
            </a:r>
            <a:r>
              <a:rPr lang="en-GB" sz="2000" dirty="0" err="1"/>
              <a:t>devem</a:t>
            </a:r>
            <a:r>
              <a:rPr lang="en-GB" sz="2000" dirty="0"/>
              <a:t> </a:t>
            </a:r>
            <a:r>
              <a:rPr lang="en-GB" sz="2000" dirty="0" err="1"/>
              <a:t>estar</a:t>
            </a:r>
            <a:r>
              <a:rPr lang="en-GB" sz="2000" dirty="0"/>
              <a:t> </a:t>
            </a:r>
            <a:r>
              <a:rPr lang="en-GB" sz="2000" dirty="0" err="1"/>
              <a:t>disponíveis</a:t>
            </a:r>
            <a:r>
              <a:rPr lang="en-GB" sz="2000" dirty="0"/>
              <a:t> para pessoas com </a:t>
            </a:r>
            <a:r>
              <a:rPr lang="en-GB" sz="2000" dirty="0" err="1"/>
              <a:t>deficiência</a:t>
            </a:r>
            <a:r>
              <a:rPr lang="en-GB" sz="2000" dirty="0"/>
              <a:t>.</a:t>
            </a:r>
            <a:endParaRPr sz="2000" dirty="0"/>
          </a:p>
          <a:p>
            <a:pPr marL="285750" lvl="0" indent="-285750" algn="just" rtl="0">
              <a:lnSpc>
                <a:spcPct val="100000"/>
              </a:lnSpc>
              <a:spcBef>
                <a:spcPts val="600"/>
              </a:spcBef>
              <a:spcAft>
                <a:spcPts val="0"/>
              </a:spcAft>
              <a:buSzPts val="2000"/>
              <a:buChar char="•"/>
            </a:pPr>
            <a:r>
              <a:rPr lang="en-GB" sz="2000" dirty="0"/>
              <a:t>A </a:t>
            </a:r>
            <a:r>
              <a:rPr lang="en-GB" sz="2000" dirty="0" err="1"/>
              <a:t>comunidade</a:t>
            </a:r>
            <a:r>
              <a:rPr lang="en-GB" sz="2000" dirty="0"/>
              <a:t> é </a:t>
            </a:r>
            <a:r>
              <a:rPr lang="en-GB" sz="2000" dirty="0" err="1"/>
              <a:t>todos</a:t>
            </a:r>
            <a:r>
              <a:rPr lang="en-GB" sz="2000" dirty="0"/>
              <a:t> </a:t>
            </a:r>
            <a:r>
              <a:rPr lang="en-GB" sz="2000" dirty="0" err="1"/>
              <a:t>os</a:t>
            </a:r>
            <a:r>
              <a:rPr lang="en-GB" sz="2000" dirty="0"/>
              <a:t> </a:t>
            </a:r>
            <a:r>
              <a:rPr lang="en-GB" sz="2000" dirty="0" err="1"/>
              <a:t>lugares</a:t>
            </a:r>
            <a:r>
              <a:rPr lang="en-GB" sz="2000" dirty="0"/>
              <a:t> </a:t>
            </a:r>
            <a:r>
              <a:rPr lang="en-GB" sz="2000" dirty="0" err="1"/>
              <a:t>onde</a:t>
            </a:r>
            <a:r>
              <a:rPr lang="en-GB" sz="2000" dirty="0"/>
              <a:t> as pessoas </a:t>
            </a:r>
            <a:r>
              <a:rPr lang="en-GB" sz="2000" dirty="0" err="1"/>
              <a:t>interagem</a:t>
            </a:r>
            <a:r>
              <a:rPr lang="en-GB" sz="2000" dirty="0"/>
              <a:t> </a:t>
            </a:r>
            <a:r>
              <a:rPr lang="en-GB" sz="2000" dirty="0" err="1"/>
              <a:t>umas</a:t>
            </a:r>
            <a:r>
              <a:rPr lang="en-GB" sz="2000" dirty="0"/>
              <a:t> com as </a:t>
            </a:r>
            <a:r>
              <a:rPr lang="en-GB" sz="2000" dirty="0" err="1"/>
              <a:t>outras</a:t>
            </a:r>
            <a:r>
              <a:rPr lang="en-GB" sz="2000" dirty="0"/>
              <a:t>.</a:t>
            </a:r>
            <a:endParaRPr sz="2000" dirty="0"/>
          </a:p>
          <a:p>
            <a:pPr marL="285750" lvl="0" indent="-285750" algn="just" rtl="0">
              <a:lnSpc>
                <a:spcPct val="100000"/>
              </a:lnSpc>
              <a:spcBef>
                <a:spcPts val="600"/>
              </a:spcBef>
              <a:spcAft>
                <a:spcPts val="0"/>
              </a:spcAft>
              <a:buSzPts val="2000"/>
              <a:buChar char="•"/>
            </a:pPr>
            <a:r>
              <a:rPr lang="en-GB" sz="2000" dirty="0" err="1"/>
              <a:t>Muitos</a:t>
            </a:r>
            <a:r>
              <a:rPr lang="en-GB" sz="2000" dirty="0"/>
              <a:t> </a:t>
            </a:r>
            <a:r>
              <a:rPr lang="en-GB" sz="2000" dirty="0" err="1"/>
              <a:t>serviços</a:t>
            </a:r>
            <a:r>
              <a:rPr lang="en-GB" sz="2000" dirty="0"/>
              <a:t> </a:t>
            </a:r>
            <a:r>
              <a:rPr lang="en-GB" sz="2000" dirty="0" err="1"/>
              <a:t>podem</a:t>
            </a:r>
            <a:r>
              <a:rPr lang="en-GB" sz="2000" dirty="0"/>
              <a:t> </a:t>
            </a:r>
            <a:r>
              <a:rPr lang="en-GB" sz="2000" dirty="0" err="1"/>
              <a:t>não</a:t>
            </a:r>
            <a:r>
              <a:rPr lang="en-GB" sz="2000" dirty="0"/>
              <a:t> ser </a:t>
            </a:r>
            <a:r>
              <a:rPr lang="en-GB" sz="2000" dirty="0" err="1"/>
              <a:t>inclusivos</a:t>
            </a:r>
            <a:r>
              <a:rPr lang="en-GB" sz="2000" dirty="0"/>
              <a:t> e </a:t>
            </a:r>
            <a:r>
              <a:rPr lang="en-GB" sz="2000" dirty="0" err="1"/>
              <a:t>podem</a:t>
            </a:r>
            <a:r>
              <a:rPr lang="en-GB" sz="2000" dirty="0"/>
              <a:t> </a:t>
            </a:r>
            <a:r>
              <a:rPr lang="en-GB" sz="2000" dirty="0" err="1"/>
              <a:t>perpetuar</a:t>
            </a:r>
            <a:r>
              <a:rPr lang="en-GB" sz="2000" dirty="0"/>
              <a:t> a </a:t>
            </a:r>
            <a:r>
              <a:rPr lang="en-GB" sz="2000" dirty="0" err="1"/>
              <a:t>segregação</a:t>
            </a:r>
            <a:r>
              <a:rPr lang="en-GB" sz="2000" dirty="0"/>
              <a:t> e a </a:t>
            </a:r>
            <a:r>
              <a:rPr lang="en-GB" sz="2000" dirty="0" err="1"/>
              <a:t>exclusão</a:t>
            </a:r>
            <a:r>
              <a:rPr lang="en-GB" sz="2000" dirty="0"/>
              <a:t>.</a:t>
            </a:r>
            <a:endParaRPr sz="2000" dirty="0"/>
          </a:p>
          <a:p>
            <a:pPr marL="285750" lvl="0" indent="-285750" algn="just" rtl="0">
              <a:lnSpc>
                <a:spcPct val="100000"/>
              </a:lnSpc>
              <a:spcBef>
                <a:spcPts val="600"/>
              </a:spcBef>
              <a:spcAft>
                <a:spcPts val="0"/>
              </a:spcAft>
              <a:buSzPts val="2000"/>
              <a:buChar char="•"/>
            </a:pPr>
            <a:r>
              <a:rPr lang="en-GB" sz="2000" dirty="0"/>
              <a:t>Em alguns </a:t>
            </a:r>
            <a:r>
              <a:rPr lang="en-GB" sz="2000" dirty="0" err="1"/>
              <a:t>países</a:t>
            </a:r>
            <a:r>
              <a:rPr lang="en-GB" sz="2000" dirty="0"/>
              <a:t>, as pessoas </a:t>
            </a:r>
            <a:r>
              <a:rPr lang="en-GB" sz="2000" dirty="0" err="1"/>
              <a:t>vivem</a:t>
            </a:r>
            <a:r>
              <a:rPr lang="en-GB" sz="2000" dirty="0"/>
              <a:t> com suas </a:t>
            </a:r>
            <a:r>
              <a:rPr lang="en-GB" sz="2000" dirty="0" err="1"/>
              <a:t>famílias</a:t>
            </a:r>
            <a:r>
              <a:rPr lang="en-GB" sz="2000" dirty="0"/>
              <a:t>, </a:t>
            </a:r>
            <a:r>
              <a:rPr lang="en-GB" sz="2000" dirty="0" err="1"/>
              <a:t>enquanto</a:t>
            </a:r>
            <a:r>
              <a:rPr lang="en-GB" sz="2000" dirty="0"/>
              <a:t> em outros é importante </a:t>
            </a:r>
            <a:r>
              <a:rPr lang="en-GB" sz="2000" dirty="0" err="1"/>
              <a:t>ter</a:t>
            </a:r>
            <a:r>
              <a:rPr lang="en-GB" sz="2000" dirty="0"/>
              <a:t> um </a:t>
            </a:r>
            <a:r>
              <a:rPr lang="en-GB" sz="2000" dirty="0" err="1"/>
              <a:t>lugar</a:t>
            </a:r>
            <a:r>
              <a:rPr lang="en-GB" sz="2000" dirty="0"/>
              <a:t> </a:t>
            </a:r>
            <a:r>
              <a:rPr lang="en-GB" sz="2000" dirty="0" err="1"/>
              <a:t>próprio</a:t>
            </a:r>
            <a:r>
              <a:rPr lang="en-GB" sz="2000" dirty="0"/>
              <a:t>. </a:t>
            </a:r>
            <a:endParaRPr sz="2000" dirty="0"/>
          </a:p>
          <a:p>
            <a:pPr marL="285750" lvl="0" indent="-285750" algn="just" rtl="0">
              <a:lnSpc>
                <a:spcPct val="100000"/>
              </a:lnSpc>
              <a:spcBef>
                <a:spcPts val="600"/>
              </a:spcBef>
              <a:spcAft>
                <a:spcPts val="0"/>
              </a:spcAft>
              <a:buSzPts val="2000"/>
              <a:buChar char="•"/>
            </a:pPr>
            <a:r>
              <a:rPr lang="en-GB" sz="2000" dirty="0" err="1"/>
              <a:t>Viver</a:t>
            </a:r>
            <a:r>
              <a:rPr lang="en-GB" sz="2000" dirty="0"/>
              <a:t> de forma </a:t>
            </a:r>
            <a:r>
              <a:rPr lang="en-GB" sz="2000" dirty="0" err="1"/>
              <a:t>independente</a:t>
            </a:r>
            <a:r>
              <a:rPr lang="en-GB" sz="2000" dirty="0"/>
              <a:t> </a:t>
            </a:r>
            <a:r>
              <a:rPr lang="en-GB" sz="2000" dirty="0" err="1"/>
              <a:t>não</a:t>
            </a:r>
            <a:r>
              <a:rPr lang="en-GB" sz="2000" dirty="0"/>
              <a:t> </a:t>
            </a:r>
            <a:r>
              <a:rPr lang="en-GB" sz="2000" dirty="0" err="1"/>
              <a:t>significa</a:t>
            </a:r>
            <a:r>
              <a:rPr lang="en-GB" sz="2000" dirty="0"/>
              <a:t> que as pessoas </a:t>
            </a:r>
            <a:r>
              <a:rPr lang="en-GB" sz="2000" dirty="0" err="1"/>
              <a:t>devem</a:t>
            </a:r>
            <a:r>
              <a:rPr lang="en-GB" sz="2000" dirty="0"/>
              <a:t> </a:t>
            </a:r>
            <a:r>
              <a:rPr lang="en-GB" sz="2000" dirty="0" err="1"/>
              <a:t>viver</a:t>
            </a:r>
            <a:r>
              <a:rPr lang="en-GB" sz="2000" dirty="0"/>
              <a:t> </a:t>
            </a:r>
            <a:r>
              <a:rPr lang="en-GB" sz="2000" dirty="0" err="1"/>
              <a:t>sozinhas</a:t>
            </a:r>
            <a:r>
              <a:rPr lang="en-GB" sz="2000" dirty="0"/>
              <a:t>, longe de casa, fazer </a:t>
            </a:r>
            <a:r>
              <a:rPr lang="en-GB" sz="2000" dirty="0" err="1"/>
              <a:t>tudo</a:t>
            </a:r>
            <a:r>
              <a:rPr lang="en-GB" sz="2000" dirty="0"/>
              <a:t> </a:t>
            </a:r>
            <a:r>
              <a:rPr lang="en-GB" sz="2000" dirty="0" err="1"/>
              <a:t>sozinhas</a:t>
            </a:r>
            <a:r>
              <a:rPr lang="en-GB" sz="2000" dirty="0"/>
              <a:t> ou </a:t>
            </a:r>
            <a:r>
              <a:rPr lang="en-GB" sz="2000" dirty="0" err="1"/>
              <a:t>viver</a:t>
            </a:r>
            <a:r>
              <a:rPr lang="en-GB" sz="2000" dirty="0"/>
              <a:t> sem </a:t>
            </a:r>
            <a:r>
              <a:rPr lang="en-GB" sz="2000" dirty="0" err="1"/>
              <a:t>apoio</a:t>
            </a:r>
            <a:r>
              <a:rPr lang="en-GB" sz="2000" dirty="0"/>
              <a:t>.  </a:t>
            </a:r>
            <a:endParaRPr sz="2000" dirty="0"/>
          </a:p>
          <a:p>
            <a:pPr marL="285750" lvl="0" indent="-285750" algn="just" rtl="0">
              <a:lnSpc>
                <a:spcPct val="100000"/>
              </a:lnSpc>
              <a:spcBef>
                <a:spcPts val="600"/>
              </a:spcBef>
              <a:spcAft>
                <a:spcPts val="0"/>
              </a:spcAft>
              <a:buSzPts val="2000"/>
              <a:buChar char="•"/>
            </a:pPr>
            <a:r>
              <a:rPr lang="en-GB" sz="2000" dirty="0" err="1"/>
              <a:t>Significa</a:t>
            </a:r>
            <a:r>
              <a:rPr lang="en-GB" sz="2000" dirty="0"/>
              <a:t> que as pessoas </a:t>
            </a:r>
            <a:r>
              <a:rPr lang="en-GB" sz="2000" dirty="0" err="1"/>
              <a:t>devem</a:t>
            </a:r>
            <a:r>
              <a:rPr lang="en-GB" sz="2000" dirty="0"/>
              <a:t> </a:t>
            </a:r>
            <a:r>
              <a:rPr lang="en-GB" sz="2000" dirty="0" err="1"/>
              <a:t>ter</a:t>
            </a:r>
            <a:r>
              <a:rPr lang="en-GB" sz="2000" dirty="0"/>
              <a:t> as </a:t>
            </a:r>
            <a:r>
              <a:rPr lang="en-GB" sz="2000" dirty="0" err="1"/>
              <a:t>mesmas</a:t>
            </a:r>
            <a:r>
              <a:rPr lang="en-GB" sz="2000" dirty="0"/>
              <a:t> </a:t>
            </a:r>
            <a:r>
              <a:rPr lang="en-GB" sz="2000" dirty="0" err="1"/>
              <a:t>opções</a:t>
            </a:r>
            <a:r>
              <a:rPr lang="en-GB" sz="2000" dirty="0"/>
              <a:t> que as </a:t>
            </a:r>
            <a:r>
              <a:rPr lang="en-GB" sz="2000" dirty="0" err="1"/>
              <a:t>outras</a:t>
            </a:r>
            <a:r>
              <a:rPr lang="en-GB" sz="2000" dirty="0"/>
              <a:t> em </a:t>
            </a:r>
            <a:r>
              <a:rPr lang="en-GB" sz="2000" dirty="0" err="1"/>
              <a:t>termos</a:t>
            </a:r>
            <a:r>
              <a:rPr lang="en-GB" sz="2000" dirty="0"/>
              <a:t> de </a:t>
            </a:r>
            <a:r>
              <a:rPr lang="en-GB" sz="2000" dirty="0" err="1"/>
              <a:t>condições</a:t>
            </a:r>
            <a:r>
              <a:rPr lang="en-GB" sz="2000" dirty="0"/>
              <a:t> de vida e </a:t>
            </a:r>
            <a:r>
              <a:rPr lang="en-GB" sz="2000" dirty="0" err="1"/>
              <a:t>outras</a:t>
            </a:r>
            <a:r>
              <a:rPr lang="en-GB" sz="2000" dirty="0"/>
              <a:t> </a:t>
            </a:r>
            <a:r>
              <a:rPr lang="en-GB" sz="2000" dirty="0" err="1"/>
              <a:t>áreas</a:t>
            </a:r>
            <a:r>
              <a:rPr lang="en-GB" sz="2000" dirty="0"/>
              <a:t>. </a:t>
            </a:r>
            <a:endParaRPr sz="2000" dirty="0"/>
          </a:p>
          <a:p>
            <a:pPr marL="285750" lvl="0" indent="-285750" algn="just" rtl="0">
              <a:lnSpc>
                <a:spcPct val="100000"/>
              </a:lnSpc>
              <a:spcBef>
                <a:spcPts val="600"/>
              </a:spcBef>
              <a:spcAft>
                <a:spcPts val="0"/>
              </a:spcAft>
              <a:buSzPts val="2000"/>
              <a:buChar char="•"/>
            </a:pPr>
            <a:r>
              <a:rPr lang="en-GB" sz="2000" b="1" dirty="0"/>
              <a:t>O </a:t>
            </a:r>
            <a:r>
              <a:rPr lang="en-GB" sz="2000" b="1" dirty="0" err="1"/>
              <a:t>Artigo</a:t>
            </a:r>
            <a:r>
              <a:rPr lang="en-GB" sz="2000" b="1" dirty="0"/>
              <a:t> 19 </a:t>
            </a:r>
            <a:r>
              <a:rPr lang="en-GB" sz="2000" b="1" dirty="0" err="1"/>
              <a:t>proíbe</a:t>
            </a:r>
            <a:r>
              <a:rPr lang="en-GB" sz="2000" b="1" dirty="0"/>
              <a:t> a </a:t>
            </a:r>
            <a:r>
              <a:rPr lang="en-GB" sz="2000" b="1" dirty="0" err="1"/>
              <a:t>institucionalização</a:t>
            </a:r>
            <a:r>
              <a:rPr lang="en-GB" sz="2000" b="1" dirty="0"/>
              <a:t> </a:t>
            </a:r>
            <a:r>
              <a:rPr lang="en-GB" sz="2000" b="1" dirty="0" err="1"/>
              <a:t>forçada</a:t>
            </a:r>
            <a:r>
              <a:rPr lang="en-GB" sz="2000" b="1" dirty="0"/>
              <a:t> de pessoas e </a:t>
            </a:r>
            <a:r>
              <a:rPr lang="en-GB" sz="2000" b="1" dirty="0" err="1"/>
              <a:t>exige</a:t>
            </a:r>
            <a:r>
              <a:rPr lang="en-GB" sz="2000" b="1" dirty="0"/>
              <a:t> que </a:t>
            </a:r>
            <a:r>
              <a:rPr lang="en-GB" sz="2000" b="1" dirty="0" err="1"/>
              <a:t>elas</a:t>
            </a:r>
            <a:r>
              <a:rPr lang="en-GB" sz="2000" b="1" dirty="0"/>
              <a:t> </a:t>
            </a:r>
            <a:r>
              <a:rPr lang="en-GB" sz="2000" b="1" dirty="0" err="1"/>
              <a:t>tenham</a:t>
            </a:r>
            <a:r>
              <a:rPr lang="en-GB" sz="2000" b="1" dirty="0"/>
              <a:t> </a:t>
            </a:r>
            <a:r>
              <a:rPr lang="en-GB" sz="2000" b="1" dirty="0" err="1"/>
              <a:t>acesso</a:t>
            </a:r>
            <a:r>
              <a:rPr lang="en-GB" sz="2000" b="1" dirty="0"/>
              <a:t> a uma </a:t>
            </a:r>
            <a:r>
              <a:rPr lang="en-GB" sz="2000" b="1" dirty="0" err="1"/>
              <a:t>ampla</a:t>
            </a:r>
            <a:r>
              <a:rPr lang="en-GB" sz="2000" b="1" dirty="0"/>
              <a:t> </a:t>
            </a:r>
            <a:r>
              <a:rPr lang="en-GB" sz="2000" b="1" dirty="0" err="1"/>
              <a:t>gama</a:t>
            </a:r>
            <a:r>
              <a:rPr lang="en-GB" sz="2000" b="1" dirty="0"/>
              <a:t> de </a:t>
            </a:r>
            <a:r>
              <a:rPr lang="en-GB" sz="2000" b="1" dirty="0" err="1"/>
              <a:t>serviços</a:t>
            </a:r>
            <a:r>
              <a:rPr lang="en-GB" sz="2000" b="1" dirty="0"/>
              <a:t> para </a:t>
            </a:r>
            <a:r>
              <a:rPr lang="en-GB" sz="2000" b="1" dirty="0" err="1"/>
              <a:t>viver</a:t>
            </a:r>
            <a:r>
              <a:rPr lang="en-GB" sz="2000" b="1" dirty="0"/>
              <a:t> em </a:t>
            </a:r>
            <a:r>
              <a:rPr lang="en-GB" sz="2000" b="1" dirty="0" err="1"/>
              <a:t>comunidade</a:t>
            </a:r>
            <a:r>
              <a:rPr lang="en-GB" sz="2000" b="1" dirty="0"/>
              <a:t>.</a:t>
            </a:r>
            <a:endParaRPr sz="2000" b="1" dirty="0"/>
          </a:p>
        </p:txBody>
      </p:sp>
      <p:sp>
        <p:nvSpPr>
          <p:cNvPr id="1288" name="Google Shape;1288;p156"/>
          <p:cNvSpPr txBox="1">
            <a:spLocks noGrp="1"/>
          </p:cNvSpPr>
          <p:nvPr>
            <p:ph type="body" idx="2"/>
          </p:nvPr>
        </p:nvSpPr>
        <p:spPr>
          <a:xfrm>
            <a:off x="508800" y="1606575"/>
            <a:ext cx="11174400" cy="360000"/>
          </a:xfrm>
          <a:prstGeom prst="rect">
            <a:avLst/>
          </a:prstGeom>
          <a:noFill/>
          <a:ln>
            <a:noFill/>
          </a:ln>
        </p:spPr>
        <p:txBody>
          <a:bodyPr spcFirstLastPara="1" wrap="square" lIns="0" tIns="0" rIns="0" bIns="0" anchor="b" anchorCtr="0">
            <a:noAutofit/>
          </a:bodyPr>
          <a:lstStyle/>
          <a:p>
            <a:pPr marL="285750" lvl="0" indent="-285750" algn="l" rtl="0">
              <a:lnSpc>
                <a:spcPct val="150000"/>
              </a:lnSpc>
              <a:spcBef>
                <a:spcPts val="0"/>
              </a:spcBef>
              <a:spcAft>
                <a:spcPts val="0"/>
              </a:spcAft>
              <a:buSzPts val="2200"/>
              <a:buNone/>
            </a:pPr>
            <a:r>
              <a:rPr lang="en-GB" dirty="0" err="1"/>
              <a:t>Dimensão</a:t>
            </a:r>
            <a:r>
              <a:rPr lang="en-GB" dirty="0"/>
              <a:t> 3: </a:t>
            </a:r>
            <a:r>
              <a:rPr lang="en-GB" dirty="0" err="1"/>
              <a:t>Disponibilidade</a:t>
            </a:r>
            <a:r>
              <a:rPr lang="en-GB" dirty="0"/>
              <a:t> de </a:t>
            </a:r>
            <a:r>
              <a:rPr lang="en-GB" dirty="0" err="1"/>
              <a:t>serviços</a:t>
            </a:r>
            <a:r>
              <a:rPr lang="en-GB" dirty="0"/>
              <a:t> e </a:t>
            </a:r>
            <a:r>
              <a:rPr lang="en-GB" dirty="0" err="1"/>
              <a:t>instalações</a:t>
            </a:r>
            <a:r>
              <a:rPr lang="en-GB" dirty="0"/>
              <a:t> </a:t>
            </a:r>
            <a:r>
              <a:rPr lang="en-GB" dirty="0" err="1"/>
              <a:t>comunitárias</a:t>
            </a:r>
            <a:endParaRPr dirty="0"/>
          </a:p>
        </p:txBody>
      </p:sp>
    </p:spTree>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Shape 1293"/>
        <p:cNvGrpSpPr/>
        <p:nvPr/>
      </p:nvGrpSpPr>
      <p:grpSpPr>
        <a:xfrm>
          <a:off x="0" y="0"/>
          <a:ext cx="0" cy="0"/>
          <a:chOff x="0" y="0"/>
          <a:chExt cx="0" cy="0"/>
        </a:xfrm>
      </p:grpSpPr>
      <p:sp>
        <p:nvSpPr>
          <p:cNvPr id="1294" name="Google Shape;1294;p157"/>
          <p:cNvSpPr txBox="1">
            <a:spLocks noGrp="1"/>
          </p:cNvSpPr>
          <p:nvPr>
            <p:ph type="title"/>
          </p:nvPr>
        </p:nvSpPr>
        <p:spPr>
          <a:xfrm>
            <a:off x="389639" y="506412"/>
            <a:ext cx="11175994" cy="432000"/>
          </a:xfrm>
          <a:prstGeom prst="rect">
            <a:avLst/>
          </a:prstGeom>
          <a:noFill/>
          <a:ln>
            <a:noFill/>
          </a:ln>
        </p:spPr>
        <p:txBody>
          <a:bodyPr spcFirstLastPara="1" wrap="square" lIns="91425" tIns="45700" rIns="91425" bIns="45700" anchor="t" anchorCtr="0">
            <a:noAutofit/>
          </a:bodyPr>
          <a:lstStyle/>
          <a:p>
            <a:pPr marL="0" lvl="0" indent="0" algn="ctr" rtl="0">
              <a:lnSpc>
                <a:spcPct val="110000"/>
              </a:lnSpc>
              <a:spcBef>
                <a:spcPts val="0"/>
              </a:spcBef>
              <a:spcAft>
                <a:spcPts val="0"/>
              </a:spcAft>
              <a:buClr>
                <a:schemeClr val="accent1"/>
              </a:buClr>
              <a:buSzPts val="3000"/>
              <a:buFont typeface="Century Gothic"/>
              <a:buNone/>
            </a:pPr>
            <a:r>
              <a:rPr lang="en-GB" dirty="0" err="1"/>
              <a:t>Apresentação</a:t>
            </a:r>
            <a:r>
              <a:rPr lang="en-GB" dirty="0"/>
              <a:t>: </a:t>
            </a:r>
            <a:r>
              <a:rPr lang="en-GB" dirty="0" err="1"/>
              <a:t>Artigo</a:t>
            </a:r>
            <a:r>
              <a:rPr lang="en-GB" dirty="0"/>
              <a:t> 19 da CDPD – </a:t>
            </a:r>
            <a:r>
              <a:rPr lang="en-GB" dirty="0" err="1"/>
              <a:t>Direito</a:t>
            </a:r>
            <a:r>
              <a:rPr lang="en-GB" dirty="0"/>
              <a:t> a </a:t>
            </a:r>
            <a:r>
              <a:rPr lang="en-GB" dirty="0" err="1"/>
              <a:t>viver</a:t>
            </a:r>
            <a:r>
              <a:rPr lang="en-GB" dirty="0"/>
              <a:t> de forma </a:t>
            </a:r>
            <a:r>
              <a:rPr lang="en-GB" dirty="0" err="1"/>
              <a:t>independente</a:t>
            </a:r>
            <a:r>
              <a:rPr lang="en-GB" dirty="0"/>
              <a:t> e a ser </a:t>
            </a:r>
            <a:r>
              <a:rPr lang="en-GB" dirty="0" err="1"/>
              <a:t>incluído</a:t>
            </a:r>
            <a:r>
              <a:rPr lang="en-GB" dirty="0"/>
              <a:t> na </a:t>
            </a:r>
            <a:r>
              <a:rPr lang="en-GB" dirty="0" err="1"/>
              <a:t>comunidade</a:t>
            </a:r>
            <a:r>
              <a:rPr lang="en-GB" dirty="0"/>
              <a:t> </a:t>
            </a:r>
            <a:endParaRPr dirty="0"/>
          </a:p>
        </p:txBody>
      </p:sp>
      <p:sp>
        <p:nvSpPr>
          <p:cNvPr id="1295" name="Google Shape;1295;p157"/>
          <p:cNvSpPr txBox="1">
            <a:spLocks noGrp="1"/>
          </p:cNvSpPr>
          <p:nvPr>
            <p:ph type="body" idx="1"/>
          </p:nvPr>
        </p:nvSpPr>
        <p:spPr>
          <a:xfrm>
            <a:off x="508002" y="2205692"/>
            <a:ext cx="11175995" cy="897904"/>
          </a:xfrm>
          <a:prstGeom prst="rect">
            <a:avLst/>
          </a:prstGeom>
          <a:noFill/>
          <a:ln>
            <a:noFill/>
          </a:ln>
        </p:spPr>
        <p:txBody>
          <a:bodyPr spcFirstLastPara="1" wrap="square" lIns="91425" tIns="45700" rIns="91425" bIns="45700" anchor="t" anchorCtr="0">
            <a:noAutofit/>
          </a:bodyPr>
          <a:lstStyle/>
          <a:p>
            <a:pPr marL="285750" lvl="0" indent="-285750" algn="just" rtl="0">
              <a:lnSpc>
                <a:spcPct val="100000"/>
              </a:lnSpc>
              <a:spcBef>
                <a:spcPts val="600"/>
              </a:spcBef>
              <a:spcAft>
                <a:spcPts val="0"/>
              </a:spcAft>
              <a:buSzPts val="2200"/>
              <a:buChar char="•"/>
            </a:pPr>
            <a:r>
              <a:rPr lang="en-GB" dirty="0"/>
              <a:t>CDPD da ONU: O que é o </a:t>
            </a:r>
            <a:r>
              <a:rPr lang="en-GB" dirty="0" err="1"/>
              <a:t>artigo</a:t>
            </a:r>
            <a:r>
              <a:rPr lang="en-GB" dirty="0"/>
              <a:t> 19 e a vida </a:t>
            </a:r>
            <a:r>
              <a:rPr lang="en-GB" dirty="0" err="1"/>
              <a:t>independente</a:t>
            </a:r>
            <a:r>
              <a:rPr lang="en-GB" dirty="0"/>
              <a:t>? Saúde Mental Europa: </a:t>
            </a:r>
            <a:r>
              <a:rPr lang="en-GB" u="sng" dirty="0">
                <a:solidFill>
                  <a:schemeClr val="hlink"/>
                </a:solidFill>
                <a:hlinkClick r:id="rId3"/>
              </a:rPr>
              <a:t>https://youtu.be/gy7fJ2kJXKo</a:t>
            </a:r>
            <a:r>
              <a:rPr lang="en-GB" dirty="0"/>
              <a:t> </a:t>
            </a:r>
            <a:endParaRP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16"/>
          <p:cNvSpPr txBox="1">
            <a:spLocks noGrp="1"/>
          </p:cNvSpPr>
          <p:nvPr>
            <p:ph type="sldNum" idx="4294967295"/>
          </p:nvPr>
        </p:nvSpPr>
        <p:spPr>
          <a:xfrm>
            <a:off x="10034587" y="6623100"/>
            <a:ext cx="1648619" cy="2160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GB"/>
              <a:t>16</a:t>
            </a:fld>
            <a:endParaRPr/>
          </a:p>
        </p:txBody>
      </p:sp>
      <p:sp>
        <p:nvSpPr>
          <p:cNvPr id="201" name="Google Shape;201;p16"/>
          <p:cNvSpPr txBox="1">
            <a:spLocks noGrp="1"/>
          </p:cNvSpPr>
          <p:nvPr>
            <p:ph type="body" idx="2"/>
          </p:nvPr>
        </p:nvSpPr>
        <p:spPr>
          <a:xfrm>
            <a:off x="507195" y="1511188"/>
            <a:ext cx="11174412" cy="45000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SzPts val="2200"/>
              <a:buNone/>
            </a:pPr>
            <a:endParaRPr b="1" i="1"/>
          </a:p>
          <a:p>
            <a:pPr marL="0" lvl="0" indent="0" algn="ctr" rtl="0">
              <a:lnSpc>
                <a:spcPct val="100000"/>
              </a:lnSpc>
              <a:spcBef>
                <a:spcPts val="1200"/>
              </a:spcBef>
              <a:spcAft>
                <a:spcPts val="0"/>
              </a:spcAft>
              <a:buSzPts val="2200"/>
              <a:buNone/>
            </a:pPr>
            <a:endParaRPr b="1" i="1"/>
          </a:p>
          <a:p>
            <a:pPr marL="0" lvl="0" indent="0" algn="ctr" rtl="0">
              <a:lnSpc>
                <a:spcPct val="100000"/>
              </a:lnSpc>
              <a:spcBef>
                <a:spcPts val="1200"/>
              </a:spcBef>
              <a:spcAft>
                <a:spcPts val="0"/>
              </a:spcAft>
              <a:buSzPts val="2200"/>
              <a:buNone/>
            </a:pPr>
            <a:endParaRPr b="1" i="1"/>
          </a:p>
          <a:p>
            <a:pPr marL="0" lvl="0" indent="0" algn="ctr" rtl="0">
              <a:lnSpc>
                <a:spcPct val="100000"/>
              </a:lnSpc>
              <a:spcBef>
                <a:spcPts val="1200"/>
              </a:spcBef>
              <a:spcAft>
                <a:spcPts val="0"/>
              </a:spcAft>
              <a:buSzPts val="2500"/>
              <a:buNone/>
            </a:pPr>
            <a:r>
              <a:rPr lang="en-GB" sz="2500" b="1" i="1"/>
              <a:t>Que impacto isso teve em você? </a:t>
            </a:r>
            <a:endParaRPr/>
          </a:p>
        </p:txBody>
      </p:sp>
      <p:sp>
        <p:nvSpPr>
          <p:cNvPr id="202" name="Google Shape;202;p16"/>
          <p:cNvSpPr txBox="1">
            <a:spLocks noGrp="1"/>
          </p:cNvSpPr>
          <p:nvPr>
            <p:ph type="title"/>
          </p:nvPr>
        </p:nvSpPr>
        <p:spPr>
          <a:xfrm>
            <a:off x="392906" y="506412"/>
            <a:ext cx="11423956" cy="432000"/>
          </a:xfrm>
          <a:prstGeom prst="rect">
            <a:avLst/>
          </a:prstGeom>
          <a:noFill/>
          <a:ln>
            <a:noFill/>
          </a:ln>
        </p:spPr>
        <p:txBody>
          <a:bodyPr spcFirstLastPara="1" wrap="square" lIns="91425" tIns="45700" rIns="91425" bIns="45700" anchor="t" anchorCtr="0">
            <a:noAutofit/>
          </a:bodyPr>
          <a:lstStyle/>
          <a:p>
            <a:pPr marL="0" lvl="0" indent="0" algn="ctr" rtl="0">
              <a:lnSpc>
                <a:spcPct val="110000"/>
              </a:lnSpc>
              <a:spcBef>
                <a:spcPts val="0"/>
              </a:spcBef>
              <a:spcAft>
                <a:spcPts val="0"/>
              </a:spcAft>
              <a:buClr>
                <a:schemeClr val="accent1"/>
              </a:buClr>
              <a:buSzPts val="3000"/>
              <a:buFont typeface="Century Gothic"/>
              <a:buNone/>
            </a:pPr>
            <a:r>
              <a:rPr lang="en-GB" dirty="0"/>
              <a:t>Exercício 1.2: </a:t>
            </a:r>
            <a:r>
              <a:rPr lang="en-GB" dirty="0" err="1"/>
              <a:t>Discussão</a:t>
            </a:r>
            <a:r>
              <a:rPr lang="en-GB" dirty="0"/>
              <a:t> – Não sou </a:t>
            </a:r>
            <a:r>
              <a:rPr lang="en-GB" dirty="0" err="1"/>
              <a:t>isso</a:t>
            </a:r>
            <a:r>
              <a:rPr lang="en-GB" dirty="0"/>
              <a:t>! - 2</a:t>
            </a:r>
            <a:endParaRPr dirty="0"/>
          </a:p>
        </p:txBody>
      </p:sp>
    </p:spTree>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Shape 1300"/>
        <p:cNvGrpSpPr/>
        <p:nvPr/>
      </p:nvGrpSpPr>
      <p:grpSpPr>
        <a:xfrm>
          <a:off x="0" y="0"/>
          <a:ext cx="0" cy="0"/>
          <a:chOff x="0" y="0"/>
          <a:chExt cx="0" cy="0"/>
        </a:xfrm>
      </p:grpSpPr>
      <p:sp>
        <p:nvSpPr>
          <p:cNvPr id="1301" name="Google Shape;1301;p158"/>
          <p:cNvSpPr txBox="1">
            <a:spLocks noGrp="1"/>
          </p:cNvSpPr>
          <p:nvPr>
            <p:ph type="title"/>
          </p:nvPr>
        </p:nvSpPr>
        <p:spPr>
          <a:xfrm>
            <a:off x="389639" y="506412"/>
            <a:ext cx="11515146" cy="432000"/>
          </a:xfrm>
          <a:prstGeom prst="rect">
            <a:avLst/>
          </a:prstGeom>
          <a:noFill/>
          <a:ln>
            <a:noFill/>
          </a:ln>
        </p:spPr>
        <p:txBody>
          <a:bodyPr spcFirstLastPara="1" wrap="square" lIns="91425" tIns="45700" rIns="91425" bIns="45700" anchor="t" anchorCtr="0">
            <a:noAutofit/>
          </a:bodyPr>
          <a:lstStyle/>
          <a:p>
            <a:pPr marL="0" lvl="0" indent="0" algn="ctr" rtl="0">
              <a:lnSpc>
                <a:spcPct val="110000"/>
              </a:lnSpc>
              <a:spcBef>
                <a:spcPts val="0"/>
              </a:spcBef>
              <a:spcAft>
                <a:spcPts val="0"/>
              </a:spcAft>
              <a:buClr>
                <a:schemeClr val="accent1"/>
              </a:buClr>
              <a:buSzPts val="3000"/>
              <a:buFont typeface="Century Gothic"/>
              <a:buNone/>
            </a:pPr>
            <a:r>
              <a:rPr lang="en-GB" dirty="0"/>
              <a:t>Exercício de </a:t>
            </a:r>
            <a:r>
              <a:rPr lang="en-GB" dirty="0" err="1"/>
              <a:t>reflexão</a:t>
            </a:r>
            <a:endParaRPr dirty="0"/>
          </a:p>
        </p:txBody>
      </p:sp>
      <p:sp>
        <p:nvSpPr>
          <p:cNvPr id="1302" name="Google Shape;1302;p158"/>
          <p:cNvSpPr txBox="1">
            <a:spLocks noGrp="1"/>
          </p:cNvSpPr>
          <p:nvPr>
            <p:ph type="body" idx="1"/>
          </p:nvPr>
        </p:nvSpPr>
        <p:spPr>
          <a:xfrm>
            <a:off x="508002" y="2391508"/>
            <a:ext cx="11175995" cy="1617786"/>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1200"/>
              </a:spcBef>
              <a:spcAft>
                <a:spcPts val="0"/>
              </a:spcAft>
              <a:buSzPts val="2500"/>
              <a:buNone/>
            </a:pPr>
            <a:r>
              <a:rPr lang="en-GB" sz="2500" b="1" i="1" dirty="0"/>
              <a:t>Você </a:t>
            </a:r>
            <a:r>
              <a:rPr lang="en-GB" sz="2500" b="1" i="1" dirty="0" err="1"/>
              <a:t>acha</a:t>
            </a:r>
            <a:r>
              <a:rPr lang="en-GB" sz="2500" b="1" i="1" dirty="0"/>
              <a:t> que </a:t>
            </a:r>
            <a:r>
              <a:rPr lang="en-GB" sz="2500" b="1" i="1" dirty="0" err="1"/>
              <a:t>os</a:t>
            </a:r>
            <a:r>
              <a:rPr lang="en-GB" sz="2500" b="1" i="1" dirty="0"/>
              <a:t> </a:t>
            </a:r>
            <a:r>
              <a:rPr lang="en-GB" sz="2500" b="1" i="1" dirty="0" err="1"/>
              <a:t>direitos</a:t>
            </a:r>
            <a:r>
              <a:rPr lang="en-GB" sz="2500" b="1" i="1" dirty="0"/>
              <a:t> </a:t>
            </a:r>
            <a:r>
              <a:rPr lang="en-GB" sz="2500" b="1" i="1" dirty="0" err="1"/>
              <a:t>descritos</a:t>
            </a:r>
            <a:r>
              <a:rPr lang="en-GB" sz="2500" b="1" i="1" dirty="0"/>
              <a:t> na CDPD são </a:t>
            </a:r>
            <a:r>
              <a:rPr lang="en-GB" sz="2500" b="1" i="1" dirty="0" err="1"/>
              <a:t>atualmente</a:t>
            </a:r>
            <a:r>
              <a:rPr lang="en-GB" sz="2500" b="1" i="1" dirty="0"/>
              <a:t> </a:t>
            </a:r>
            <a:r>
              <a:rPr lang="en-GB" sz="2500" b="1" i="1" dirty="0" err="1"/>
              <a:t>protegidos</a:t>
            </a:r>
            <a:r>
              <a:rPr lang="en-GB" sz="2500" b="1" i="1" dirty="0"/>
              <a:t>, </a:t>
            </a:r>
            <a:r>
              <a:rPr lang="en-GB" sz="2500" b="1" i="1" dirty="0" err="1"/>
              <a:t>respeitados</a:t>
            </a:r>
            <a:r>
              <a:rPr lang="en-GB" sz="2500" b="1" i="1" dirty="0"/>
              <a:t> e </a:t>
            </a:r>
            <a:r>
              <a:rPr lang="en-GB" sz="2500" b="1" i="1" dirty="0" err="1"/>
              <a:t>cumpridos</a:t>
            </a:r>
            <a:r>
              <a:rPr lang="en-GB" sz="2500" b="1" i="1" dirty="0"/>
              <a:t> para pessoas com </a:t>
            </a:r>
            <a:r>
              <a:rPr lang="en-GB" sz="2500" b="1" i="1" dirty="0" err="1"/>
              <a:t>deficiências</a:t>
            </a:r>
            <a:r>
              <a:rPr lang="en-GB" sz="2500" b="1" i="1" dirty="0"/>
              <a:t> </a:t>
            </a:r>
            <a:r>
              <a:rPr lang="en-GB" sz="2500" b="1" i="1" dirty="0" err="1"/>
              <a:t>psicossociais</a:t>
            </a:r>
            <a:r>
              <a:rPr lang="en-GB" sz="2500" b="1" i="1" dirty="0"/>
              <a:t>, </a:t>
            </a:r>
            <a:r>
              <a:rPr lang="en-GB" sz="2500" b="1" i="1" dirty="0" err="1"/>
              <a:t>intelectuais</a:t>
            </a:r>
            <a:r>
              <a:rPr lang="en-GB" sz="2500" b="1" i="1" dirty="0"/>
              <a:t> e </a:t>
            </a:r>
            <a:r>
              <a:rPr lang="en-GB" sz="2500" b="1" i="1" dirty="0" err="1"/>
              <a:t>cognitivas</a:t>
            </a:r>
            <a:r>
              <a:rPr lang="en-GB" sz="2500" b="1" i="1" dirty="0"/>
              <a:t>?</a:t>
            </a:r>
            <a:endParaRPr dirty="0"/>
          </a:p>
          <a:p>
            <a:pPr marL="285750" lvl="0" indent="-146050" algn="l" rtl="0">
              <a:lnSpc>
                <a:spcPct val="100000"/>
              </a:lnSpc>
              <a:spcBef>
                <a:spcPts val="1200"/>
              </a:spcBef>
              <a:spcAft>
                <a:spcPts val="0"/>
              </a:spcAft>
              <a:buSzPts val="2200"/>
              <a:buNone/>
            </a:pPr>
            <a:endParaRPr dirty="0"/>
          </a:p>
        </p:txBody>
      </p:sp>
    </p:spTree>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Shape 1307"/>
        <p:cNvGrpSpPr/>
        <p:nvPr/>
      </p:nvGrpSpPr>
      <p:grpSpPr>
        <a:xfrm>
          <a:off x="0" y="0"/>
          <a:ext cx="0" cy="0"/>
          <a:chOff x="0" y="0"/>
          <a:chExt cx="0" cy="0"/>
        </a:xfrm>
      </p:grpSpPr>
      <p:sp>
        <p:nvSpPr>
          <p:cNvPr id="1308" name="Google Shape;1308;p159"/>
          <p:cNvSpPr txBox="1">
            <a:spLocks noGrp="1"/>
          </p:cNvSpPr>
          <p:nvPr>
            <p:ph type="title"/>
          </p:nvPr>
        </p:nvSpPr>
        <p:spPr>
          <a:xfrm>
            <a:off x="507206" y="2313946"/>
            <a:ext cx="11221732" cy="432000"/>
          </a:xfrm>
          <a:prstGeom prst="rect">
            <a:avLst/>
          </a:prstGeom>
          <a:noFill/>
          <a:ln>
            <a:noFill/>
          </a:ln>
        </p:spPr>
        <p:txBody>
          <a:bodyPr spcFirstLastPara="1" wrap="square" lIns="91425" tIns="45700" rIns="91425" bIns="45700" anchor="t" anchorCtr="0">
            <a:normAutofit fontScale="90000"/>
          </a:bodyPr>
          <a:lstStyle/>
          <a:p>
            <a:pPr marL="0" marR="0" lvl="0" indent="0" algn="ctr" rtl="0">
              <a:lnSpc>
                <a:spcPct val="100000"/>
              </a:lnSpc>
              <a:spcBef>
                <a:spcPts val="0"/>
              </a:spcBef>
              <a:spcAft>
                <a:spcPts val="0"/>
              </a:spcAft>
              <a:buClr>
                <a:schemeClr val="accent1"/>
              </a:buClr>
              <a:buSzPct val="100000"/>
              <a:buFont typeface="Century Gothic"/>
              <a:buNone/>
            </a:pPr>
            <a:r>
              <a:rPr lang="en-GB" sz="4400" dirty="0"/>
              <a:t>Tema 8: </a:t>
            </a:r>
            <a:r>
              <a:rPr lang="en-GB" sz="4400" dirty="0" err="1"/>
              <a:t>Capacitar</a:t>
            </a:r>
            <a:r>
              <a:rPr lang="en-GB" sz="4400" dirty="0"/>
              <a:t> as pessoas para defender </a:t>
            </a:r>
            <a:r>
              <a:rPr lang="en-GB" sz="4400" dirty="0" err="1"/>
              <a:t>os</a:t>
            </a:r>
            <a:r>
              <a:rPr lang="en-GB" sz="4400" dirty="0"/>
              <a:t> </a:t>
            </a:r>
            <a:r>
              <a:rPr lang="en-GB" sz="4400" dirty="0" err="1"/>
              <a:t>direitos</a:t>
            </a:r>
            <a:r>
              <a:rPr lang="en-GB" sz="4400" dirty="0"/>
              <a:t> da CDPD</a:t>
            </a:r>
            <a:br>
              <a:rPr lang="en-GB" b="1" dirty="0">
                <a:latin typeface="Calibri"/>
                <a:ea typeface="Calibri"/>
                <a:cs typeface="Calibri"/>
                <a:sym typeface="Calibri"/>
              </a:rPr>
            </a:br>
            <a:endParaRPr dirty="0"/>
          </a:p>
        </p:txBody>
      </p:sp>
    </p:spTree>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Shape 1313"/>
        <p:cNvGrpSpPr/>
        <p:nvPr/>
      </p:nvGrpSpPr>
      <p:grpSpPr>
        <a:xfrm>
          <a:off x="0" y="0"/>
          <a:ext cx="0" cy="0"/>
          <a:chOff x="0" y="0"/>
          <a:chExt cx="0" cy="0"/>
        </a:xfrm>
      </p:grpSpPr>
      <p:sp>
        <p:nvSpPr>
          <p:cNvPr id="1314" name="Google Shape;1314;p160"/>
          <p:cNvSpPr txBox="1">
            <a:spLocks noGrp="1"/>
          </p:cNvSpPr>
          <p:nvPr>
            <p:ph type="title"/>
          </p:nvPr>
        </p:nvSpPr>
        <p:spPr>
          <a:xfrm>
            <a:off x="389638" y="506412"/>
            <a:ext cx="11293561" cy="432000"/>
          </a:xfrm>
          <a:prstGeom prst="rect">
            <a:avLst/>
          </a:prstGeom>
          <a:noFill/>
          <a:ln>
            <a:noFill/>
          </a:ln>
        </p:spPr>
        <p:txBody>
          <a:bodyPr spcFirstLastPara="1" wrap="square" lIns="91425" tIns="45700" rIns="91425" bIns="45700" anchor="t" anchorCtr="0">
            <a:noAutofit/>
          </a:bodyPr>
          <a:lstStyle/>
          <a:p>
            <a:pPr marL="0" lvl="0" indent="0" algn="ctr" rtl="0">
              <a:lnSpc>
                <a:spcPct val="110000"/>
              </a:lnSpc>
              <a:spcBef>
                <a:spcPts val="0"/>
              </a:spcBef>
              <a:spcAft>
                <a:spcPts val="0"/>
              </a:spcAft>
              <a:buClr>
                <a:schemeClr val="accent1"/>
              </a:buClr>
              <a:buSzPts val="3000"/>
              <a:buFont typeface="Century Gothic"/>
              <a:buNone/>
            </a:pPr>
            <a:r>
              <a:rPr lang="en-GB" dirty="0" err="1"/>
              <a:t>Reflexão</a:t>
            </a:r>
            <a:r>
              <a:rPr lang="en-GB" dirty="0"/>
              <a:t> de </a:t>
            </a:r>
            <a:r>
              <a:rPr lang="en-GB" dirty="0" err="1"/>
              <a:t>temas</a:t>
            </a:r>
            <a:r>
              <a:rPr lang="en-GB" dirty="0"/>
              <a:t> </a:t>
            </a:r>
            <a:r>
              <a:rPr lang="en-GB" dirty="0" err="1"/>
              <a:t>anteriores</a:t>
            </a:r>
            <a:endParaRPr dirty="0"/>
          </a:p>
        </p:txBody>
      </p:sp>
      <p:sp>
        <p:nvSpPr>
          <p:cNvPr id="1315" name="Google Shape;1315;p160"/>
          <p:cNvSpPr txBox="1">
            <a:spLocks noGrp="1"/>
          </p:cNvSpPr>
          <p:nvPr>
            <p:ph type="body" idx="1"/>
          </p:nvPr>
        </p:nvSpPr>
        <p:spPr>
          <a:xfrm>
            <a:off x="507205" y="1739788"/>
            <a:ext cx="11175995" cy="4500000"/>
          </a:xfrm>
          <a:prstGeom prst="rect">
            <a:avLst/>
          </a:prstGeom>
          <a:noFill/>
          <a:ln>
            <a:noFill/>
          </a:ln>
        </p:spPr>
        <p:txBody>
          <a:bodyPr spcFirstLastPara="1" wrap="square" lIns="91425" tIns="45700" rIns="91425" bIns="45700" anchor="t" anchorCtr="0">
            <a:noAutofit/>
          </a:bodyPr>
          <a:lstStyle/>
          <a:p>
            <a:pPr marL="285750" lvl="0" indent="-146050" algn="l" rtl="0">
              <a:lnSpc>
                <a:spcPct val="100000"/>
              </a:lnSpc>
              <a:spcBef>
                <a:spcPts val="0"/>
              </a:spcBef>
              <a:spcAft>
                <a:spcPts val="0"/>
              </a:spcAft>
              <a:buSzPts val="2200"/>
              <a:buNone/>
            </a:pPr>
            <a:endParaRPr/>
          </a:p>
          <a:p>
            <a:pPr marL="0" lvl="0" indent="0" algn="ctr" rtl="0">
              <a:lnSpc>
                <a:spcPct val="100000"/>
              </a:lnSpc>
              <a:spcBef>
                <a:spcPts val="1200"/>
              </a:spcBef>
              <a:spcAft>
                <a:spcPts val="0"/>
              </a:spcAft>
              <a:buSzPts val="2500"/>
              <a:buNone/>
            </a:pPr>
            <a:r>
              <a:rPr lang="en-GB" sz="2500" b="1" i="1"/>
              <a:t>Você acha que os direitos descritos na CDPD são atualmente protegidos, respeitados e cumpridos para pessoas com deficiências psicossociais, intelectuais e cognitivas?</a:t>
            </a:r>
            <a:endParaRPr/>
          </a:p>
          <a:p>
            <a:pPr marL="285750" lvl="0" indent="-146050" algn="l" rtl="0">
              <a:lnSpc>
                <a:spcPct val="100000"/>
              </a:lnSpc>
              <a:spcBef>
                <a:spcPts val="1200"/>
              </a:spcBef>
              <a:spcAft>
                <a:spcPts val="0"/>
              </a:spcAft>
              <a:buSzPts val="2200"/>
              <a:buNone/>
            </a:pPr>
            <a:endParaRPr/>
          </a:p>
        </p:txBody>
      </p:sp>
    </p:spTree>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Shape 1320"/>
        <p:cNvGrpSpPr/>
        <p:nvPr/>
      </p:nvGrpSpPr>
      <p:grpSpPr>
        <a:xfrm>
          <a:off x="0" y="0"/>
          <a:ext cx="0" cy="0"/>
          <a:chOff x="0" y="0"/>
          <a:chExt cx="0" cy="0"/>
        </a:xfrm>
      </p:grpSpPr>
      <p:sp>
        <p:nvSpPr>
          <p:cNvPr id="1321" name="Google Shape;1321;p161"/>
          <p:cNvSpPr txBox="1">
            <a:spLocks noGrp="1"/>
          </p:cNvSpPr>
          <p:nvPr>
            <p:ph type="title"/>
          </p:nvPr>
        </p:nvSpPr>
        <p:spPr>
          <a:xfrm>
            <a:off x="389638" y="506412"/>
            <a:ext cx="11444807" cy="432000"/>
          </a:xfrm>
          <a:prstGeom prst="rect">
            <a:avLst/>
          </a:prstGeom>
          <a:noFill/>
          <a:ln>
            <a:noFill/>
          </a:ln>
        </p:spPr>
        <p:txBody>
          <a:bodyPr spcFirstLastPara="1" wrap="square" lIns="91425" tIns="45700" rIns="91425" bIns="45700" anchor="t" anchorCtr="0">
            <a:noAutofit/>
          </a:bodyPr>
          <a:lstStyle/>
          <a:p>
            <a:pPr marL="0" lvl="0" indent="0" algn="ctr" rtl="0">
              <a:lnSpc>
                <a:spcPct val="110000"/>
              </a:lnSpc>
              <a:spcBef>
                <a:spcPts val="0"/>
              </a:spcBef>
              <a:spcAft>
                <a:spcPts val="0"/>
              </a:spcAft>
              <a:buClr>
                <a:schemeClr val="accent1"/>
              </a:buClr>
              <a:buSzPts val="3000"/>
              <a:buFont typeface="Century Gothic"/>
              <a:buNone/>
            </a:pPr>
            <a:r>
              <a:rPr lang="en-GB" dirty="0"/>
              <a:t>Exercício 8.1: Por que </a:t>
            </a:r>
            <a:r>
              <a:rPr lang="en-GB" dirty="0" err="1"/>
              <a:t>eu</a:t>
            </a:r>
            <a:r>
              <a:rPr lang="en-GB" dirty="0"/>
              <a:t> </a:t>
            </a:r>
            <a:r>
              <a:rPr lang="en-GB" dirty="0" err="1"/>
              <a:t>deveria</a:t>
            </a:r>
            <a:r>
              <a:rPr lang="en-GB" dirty="0"/>
              <a:t> me </a:t>
            </a:r>
            <a:r>
              <a:rPr lang="en-GB" dirty="0" err="1"/>
              <a:t>envolver</a:t>
            </a:r>
            <a:r>
              <a:rPr lang="en-GB" dirty="0"/>
              <a:t>? </a:t>
            </a:r>
            <a:r>
              <a:rPr lang="en-GB" dirty="0" err="1"/>
              <a:t>Isso</a:t>
            </a:r>
            <a:r>
              <a:rPr lang="en-GB" dirty="0"/>
              <a:t> </a:t>
            </a:r>
            <a:r>
              <a:rPr lang="en-GB" dirty="0" err="1"/>
              <a:t>vai</a:t>
            </a:r>
            <a:r>
              <a:rPr lang="en-GB" dirty="0"/>
              <a:t> mudar </a:t>
            </a:r>
            <a:r>
              <a:rPr lang="en-GB" dirty="0" err="1"/>
              <a:t>alguma</a:t>
            </a:r>
            <a:r>
              <a:rPr lang="en-GB" dirty="0"/>
              <a:t> </a:t>
            </a:r>
            <a:r>
              <a:rPr lang="en-GB" dirty="0" err="1"/>
              <a:t>coisa</a:t>
            </a:r>
            <a:r>
              <a:rPr lang="en-GB" dirty="0"/>
              <a:t>? - 1</a:t>
            </a:r>
            <a:endParaRPr dirty="0"/>
          </a:p>
        </p:txBody>
      </p:sp>
      <p:sp>
        <p:nvSpPr>
          <p:cNvPr id="1322" name="Google Shape;1322;p161"/>
          <p:cNvSpPr txBox="1">
            <a:spLocks noGrp="1"/>
          </p:cNvSpPr>
          <p:nvPr>
            <p:ph type="body" idx="1"/>
          </p:nvPr>
        </p:nvSpPr>
        <p:spPr>
          <a:xfrm>
            <a:off x="508002" y="2171788"/>
            <a:ext cx="11175995" cy="2040904"/>
          </a:xfrm>
          <a:prstGeom prst="rect">
            <a:avLst/>
          </a:prstGeom>
          <a:noFill/>
          <a:ln>
            <a:noFill/>
          </a:ln>
        </p:spPr>
        <p:txBody>
          <a:bodyPr spcFirstLastPara="1" wrap="square" lIns="91425" tIns="45700" rIns="91425" bIns="45700" anchor="t" anchorCtr="0">
            <a:noAutofit/>
          </a:bodyPr>
          <a:lstStyle/>
          <a:p>
            <a:pPr marL="285750" lvl="0" indent="-146050" algn="l" rtl="0">
              <a:lnSpc>
                <a:spcPct val="100000"/>
              </a:lnSpc>
              <a:spcBef>
                <a:spcPts val="0"/>
              </a:spcBef>
              <a:spcAft>
                <a:spcPts val="0"/>
              </a:spcAft>
              <a:buSzPts val="2200"/>
              <a:buNone/>
            </a:pPr>
            <a:endParaRPr dirty="0"/>
          </a:p>
          <a:p>
            <a:pPr marL="0" lvl="0" indent="0" algn="ctr" rtl="0">
              <a:lnSpc>
                <a:spcPct val="100000"/>
              </a:lnSpc>
              <a:spcBef>
                <a:spcPts val="1200"/>
              </a:spcBef>
              <a:spcAft>
                <a:spcPts val="0"/>
              </a:spcAft>
              <a:buSzPts val="2500"/>
              <a:buNone/>
            </a:pPr>
            <a:r>
              <a:rPr lang="en-GB" sz="2500" b="1" i="1" dirty="0"/>
              <a:t>Por que é importante que você, como </a:t>
            </a:r>
            <a:r>
              <a:rPr lang="en-GB" sz="2500" b="1" i="1" dirty="0" err="1"/>
              <a:t>indivíduo</a:t>
            </a:r>
            <a:r>
              <a:rPr lang="en-GB" sz="2500" b="1" i="1" dirty="0"/>
              <a:t>, </a:t>
            </a:r>
            <a:r>
              <a:rPr lang="en-GB" sz="2500" b="1" i="1" dirty="0" err="1"/>
              <a:t>defenda</a:t>
            </a:r>
            <a:r>
              <a:rPr lang="en-GB" sz="2500" b="1" i="1" dirty="0"/>
              <a:t> </a:t>
            </a:r>
            <a:r>
              <a:rPr lang="en-GB" sz="2500" b="1" i="1" dirty="0" err="1"/>
              <a:t>ativamente</a:t>
            </a:r>
            <a:r>
              <a:rPr lang="en-GB" sz="2500" b="1" i="1" dirty="0"/>
              <a:t> </a:t>
            </a:r>
            <a:r>
              <a:rPr lang="en-GB" sz="2500" b="1" i="1" dirty="0" err="1"/>
              <a:t>os</a:t>
            </a:r>
            <a:r>
              <a:rPr lang="en-GB" sz="2500" b="1" i="1" dirty="0"/>
              <a:t> </a:t>
            </a:r>
            <a:r>
              <a:rPr lang="en-GB" sz="2500" b="1" i="1" dirty="0" err="1"/>
              <a:t>direitos</a:t>
            </a:r>
            <a:r>
              <a:rPr lang="en-GB" sz="2500" b="1" i="1" dirty="0"/>
              <a:t> das pessoas com </a:t>
            </a:r>
            <a:r>
              <a:rPr lang="en-GB" sz="2500" b="1" i="1" dirty="0" err="1"/>
              <a:t>deficiências</a:t>
            </a:r>
            <a:r>
              <a:rPr lang="en-GB" sz="2500" b="1" i="1" dirty="0"/>
              <a:t> </a:t>
            </a:r>
            <a:r>
              <a:rPr lang="en-GB" sz="2500" b="1" i="1" dirty="0" err="1"/>
              <a:t>psicossociais</a:t>
            </a:r>
            <a:r>
              <a:rPr lang="en-GB" sz="2500" b="1" i="1" dirty="0"/>
              <a:t>, </a:t>
            </a:r>
            <a:r>
              <a:rPr lang="en-GB" sz="2500" b="1" i="1" dirty="0" err="1"/>
              <a:t>intelectuais</a:t>
            </a:r>
            <a:r>
              <a:rPr lang="en-GB" sz="2500" b="1" i="1" dirty="0"/>
              <a:t> e </a:t>
            </a:r>
            <a:r>
              <a:rPr lang="en-GB" sz="2500" b="1" i="1" dirty="0" err="1"/>
              <a:t>cognitivas</a:t>
            </a:r>
            <a:r>
              <a:rPr lang="en-GB" sz="2500" b="1" i="1" dirty="0"/>
              <a:t>? </a:t>
            </a:r>
            <a:endParaRPr dirty="0"/>
          </a:p>
          <a:p>
            <a:pPr marL="0" lvl="0" indent="0" algn="ctr" rtl="0">
              <a:lnSpc>
                <a:spcPct val="100000"/>
              </a:lnSpc>
              <a:spcBef>
                <a:spcPts val="1200"/>
              </a:spcBef>
              <a:spcAft>
                <a:spcPts val="0"/>
              </a:spcAft>
              <a:buSzPts val="2500"/>
              <a:buNone/>
            </a:pPr>
            <a:r>
              <a:rPr lang="en-GB" sz="2500" b="1" i="1" dirty="0"/>
              <a:t> </a:t>
            </a:r>
            <a:endParaRPr dirty="0"/>
          </a:p>
          <a:p>
            <a:pPr marL="285750" lvl="0" indent="-146050" algn="l" rtl="0">
              <a:lnSpc>
                <a:spcPct val="100000"/>
              </a:lnSpc>
              <a:spcBef>
                <a:spcPts val="1200"/>
              </a:spcBef>
              <a:spcAft>
                <a:spcPts val="0"/>
              </a:spcAft>
              <a:buSzPts val="2200"/>
              <a:buNone/>
            </a:pPr>
            <a:endParaRPr dirty="0"/>
          </a:p>
        </p:txBody>
      </p:sp>
    </p:spTree>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Shape 1327"/>
        <p:cNvGrpSpPr/>
        <p:nvPr/>
      </p:nvGrpSpPr>
      <p:grpSpPr>
        <a:xfrm>
          <a:off x="0" y="0"/>
          <a:ext cx="0" cy="0"/>
          <a:chOff x="0" y="0"/>
          <a:chExt cx="0" cy="0"/>
        </a:xfrm>
      </p:grpSpPr>
      <p:sp>
        <p:nvSpPr>
          <p:cNvPr id="1328" name="Google Shape;1328;p162"/>
          <p:cNvSpPr txBox="1">
            <a:spLocks noGrp="1"/>
          </p:cNvSpPr>
          <p:nvPr>
            <p:ph type="title"/>
          </p:nvPr>
        </p:nvSpPr>
        <p:spPr>
          <a:xfrm>
            <a:off x="389639" y="506412"/>
            <a:ext cx="11005192" cy="432000"/>
          </a:xfrm>
          <a:prstGeom prst="rect">
            <a:avLst/>
          </a:prstGeom>
          <a:noFill/>
          <a:ln>
            <a:noFill/>
          </a:ln>
        </p:spPr>
        <p:txBody>
          <a:bodyPr spcFirstLastPara="1" wrap="square" lIns="91425" tIns="45700" rIns="91425" bIns="45700" anchor="t" anchorCtr="0">
            <a:noAutofit/>
          </a:bodyPr>
          <a:lstStyle/>
          <a:p>
            <a:pPr marL="0" lvl="0" indent="0" algn="ctr" rtl="0">
              <a:lnSpc>
                <a:spcPct val="110000"/>
              </a:lnSpc>
              <a:spcBef>
                <a:spcPts val="0"/>
              </a:spcBef>
              <a:spcAft>
                <a:spcPts val="0"/>
              </a:spcAft>
              <a:buClr>
                <a:schemeClr val="accent1"/>
              </a:buClr>
              <a:buSzPts val="3000"/>
              <a:buFont typeface="Century Gothic"/>
              <a:buNone/>
            </a:pPr>
            <a:r>
              <a:rPr lang="en-GB" dirty="0"/>
              <a:t>Exercício 8.1: Por que </a:t>
            </a:r>
            <a:r>
              <a:rPr lang="en-GB" dirty="0" err="1"/>
              <a:t>eu</a:t>
            </a:r>
            <a:r>
              <a:rPr lang="en-GB" dirty="0"/>
              <a:t> </a:t>
            </a:r>
            <a:r>
              <a:rPr lang="en-GB" dirty="0" err="1"/>
              <a:t>deveria</a:t>
            </a:r>
            <a:r>
              <a:rPr lang="en-GB" dirty="0"/>
              <a:t> me </a:t>
            </a:r>
            <a:r>
              <a:rPr lang="en-GB" dirty="0" err="1"/>
              <a:t>envolver</a:t>
            </a:r>
            <a:r>
              <a:rPr lang="en-GB" dirty="0"/>
              <a:t>? </a:t>
            </a:r>
            <a:r>
              <a:rPr lang="en-GB" dirty="0" err="1"/>
              <a:t>Isso</a:t>
            </a:r>
            <a:r>
              <a:rPr lang="en-GB" dirty="0"/>
              <a:t> </a:t>
            </a:r>
            <a:r>
              <a:rPr lang="en-GB" dirty="0" err="1"/>
              <a:t>vai</a:t>
            </a:r>
            <a:r>
              <a:rPr lang="en-GB" dirty="0"/>
              <a:t> mudar </a:t>
            </a:r>
            <a:r>
              <a:rPr lang="en-GB" dirty="0" err="1"/>
              <a:t>alguma</a:t>
            </a:r>
            <a:r>
              <a:rPr lang="en-GB" dirty="0"/>
              <a:t> </a:t>
            </a:r>
            <a:r>
              <a:rPr lang="en-GB" dirty="0" err="1"/>
              <a:t>coisa</a:t>
            </a:r>
            <a:r>
              <a:rPr lang="en-GB" dirty="0"/>
              <a:t>? - 2</a:t>
            </a:r>
            <a:endParaRPr dirty="0"/>
          </a:p>
        </p:txBody>
      </p:sp>
      <p:sp>
        <p:nvSpPr>
          <p:cNvPr id="1329" name="Google Shape;1329;p162"/>
          <p:cNvSpPr txBox="1">
            <a:spLocks noGrp="1"/>
          </p:cNvSpPr>
          <p:nvPr>
            <p:ph type="body" idx="1"/>
          </p:nvPr>
        </p:nvSpPr>
        <p:spPr>
          <a:xfrm>
            <a:off x="507205" y="1739788"/>
            <a:ext cx="11175995" cy="4500000"/>
          </a:xfrm>
          <a:prstGeom prst="rect">
            <a:avLst/>
          </a:prstGeom>
          <a:noFill/>
          <a:ln>
            <a:noFill/>
          </a:ln>
        </p:spPr>
        <p:txBody>
          <a:bodyPr spcFirstLastPara="1" wrap="square" lIns="91425" tIns="45700" rIns="91425" bIns="45700" anchor="t" anchorCtr="0">
            <a:noAutofit/>
          </a:bodyPr>
          <a:lstStyle/>
          <a:p>
            <a:pPr marL="285750" lvl="0" indent="-146050" algn="l" rtl="0">
              <a:lnSpc>
                <a:spcPct val="100000"/>
              </a:lnSpc>
              <a:spcBef>
                <a:spcPts val="0"/>
              </a:spcBef>
              <a:spcAft>
                <a:spcPts val="0"/>
              </a:spcAft>
              <a:buSzPts val="2200"/>
              <a:buNone/>
            </a:pPr>
            <a:endParaRPr/>
          </a:p>
          <a:p>
            <a:pPr marL="0" lvl="0" indent="0" algn="ctr" rtl="0">
              <a:lnSpc>
                <a:spcPct val="100000"/>
              </a:lnSpc>
              <a:spcBef>
                <a:spcPts val="1200"/>
              </a:spcBef>
              <a:spcAft>
                <a:spcPts val="0"/>
              </a:spcAft>
              <a:buSzPts val="2500"/>
              <a:buNone/>
            </a:pPr>
            <a:br>
              <a:rPr lang="en-GB" sz="2500" b="1" i="1"/>
            </a:br>
            <a:endParaRPr sz="2500" b="1" i="1"/>
          </a:p>
          <a:p>
            <a:pPr marL="0" lvl="0" indent="0" algn="ctr" rtl="0">
              <a:lnSpc>
                <a:spcPct val="100000"/>
              </a:lnSpc>
              <a:spcBef>
                <a:spcPts val="1200"/>
              </a:spcBef>
              <a:spcAft>
                <a:spcPts val="0"/>
              </a:spcAft>
              <a:buSzPts val="2500"/>
              <a:buNone/>
            </a:pPr>
            <a:r>
              <a:rPr lang="en-GB" sz="2500" b="1" i="1"/>
              <a:t>Você consegue pensar em algumas ações concretas que poderia realizar para tornar os direitos da CDPD uma realidade? </a:t>
            </a:r>
            <a:endParaRPr/>
          </a:p>
          <a:p>
            <a:pPr marL="285750" lvl="0" indent="-146050" algn="l" rtl="0">
              <a:lnSpc>
                <a:spcPct val="100000"/>
              </a:lnSpc>
              <a:spcBef>
                <a:spcPts val="1200"/>
              </a:spcBef>
              <a:spcAft>
                <a:spcPts val="0"/>
              </a:spcAft>
              <a:buSzPts val="2200"/>
              <a:buNone/>
            </a:pPr>
            <a:endParaRPr/>
          </a:p>
        </p:txBody>
      </p:sp>
    </p:spTree>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Shape 1334"/>
        <p:cNvGrpSpPr/>
        <p:nvPr/>
      </p:nvGrpSpPr>
      <p:grpSpPr>
        <a:xfrm>
          <a:off x="0" y="0"/>
          <a:ext cx="0" cy="0"/>
          <a:chOff x="0" y="0"/>
          <a:chExt cx="0" cy="0"/>
        </a:xfrm>
      </p:grpSpPr>
      <p:sp>
        <p:nvSpPr>
          <p:cNvPr id="1335" name="Google Shape;1335;p163"/>
          <p:cNvSpPr txBox="1">
            <a:spLocks noGrp="1"/>
          </p:cNvSpPr>
          <p:nvPr>
            <p:ph type="title"/>
          </p:nvPr>
        </p:nvSpPr>
        <p:spPr>
          <a:xfrm>
            <a:off x="389639" y="506412"/>
            <a:ext cx="11294358" cy="4320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600"/>
              </a:spcBef>
              <a:spcAft>
                <a:spcPts val="0"/>
              </a:spcAft>
              <a:buClr>
                <a:schemeClr val="accent1"/>
              </a:buClr>
              <a:buSzPts val="3000"/>
              <a:buFont typeface="Century Gothic"/>
              <a:buNone/>
            </a:pPr>
            <a:r>
              <a:rPr lang="en-GB" dirty="0"/>
              <a:t>Exercício 8.1: Por que </a:t>
            </a:r>
            <a:r>
              <a:rPr lang="en-GB" dirty="0" err="1"/>
              <a:t>eu</a:t>
            </a:r>
            <a:r>
              <a:rPr lang="en-GB" dirty="0"/>
              <a:t> </a:t>
            </a:r>
            <a:r>
              <a:rPr lang="en-GB" dirty="0" err="1"/>
              <a:t>deveria</a:t>
            </a:r>
            <a:r>
              <a:rPr lang="en-GB" dirty="0"/>
              <a:t> me </a:t>
            </a:r>
            <a:r>
              <a:rPr lang="en-GB" dirty="0" err="1"/>
              <a:t>envolver</a:t>
            </a:r>
            <a:r>
              <a:rPr lang="en-GB" dirty="0"/>
              <a:t>? </a:t>
            </a:r>
            <a:r>
              <a:rPr lang="en-GB" dirty="0" err="1"/>
              <a:t>Isso</a:t>
            </a:r>
            <a:r>
              <a:rPr lang="en-GB" dirty="0"/>
              <a:t> </a:t>
            </a:r>
            <a:r>
              <a:rPr lang="en-GB" dirty="0" err="1"/>
              <a:t>vai</a:t>
            </a:r>
            <a:r>
              <a:rPr lang="en-GB" dirty="0"/>
              <a:t> mudar </a:t>
            </a:r>
            <a:r>
              <a:rPr lang="en-GB" dirty="0" err="1"/>
              <a:t>alguma</a:t>
            </a:r>
            <a:r>
              <a:rPr lang="en-GB" dirty="0"/>
              <a:t> </a:t>
            </a:r>
            <a:r>
              <a:rPr lang="en-GB" dirty="0" err="1"/>
              <a:t>coisa</a:t>
            </a:r>
            <a:r>
              <a:rPr lang="en-GB" dirty="0"/>
              <a:t>? - 3</a:t>
            </a:r>
            <a:endParaRPr dirty="0"/>
          </a:p>
        </p:txBody>
      </p:sp>
      <p:sp>
        <p:nvSpPr>
          <p:cNvPr id="1336" name="Google Shape;1336;p163"/>
          <p:cNvSpPr txBox="1">
            <a:spLocks noGrp="1"/>
          </p:cNvSpPr>
          <p:nvPr>
            <p:ph type="body" idx="1"/>
          </p:nvPr>
        </p:nvSpPr>
        <p:spPr>
          <a:xfrm>
            <a:off x="508002" y="2171788"/>
            <a:ext cx="11175995" cy="2435381"/>
          </a:xfrm>
          <a:prstGeom prst="rect">
            <a:avLst/>
          </a:prstGeom>
          <a:noFill/>
          <a:ln>
            <a:noFill/>
          </a:ln>
        </p:spPr>
        <p:txBody>
          <a:bodyPr spcFirstLastPara="1" wrap="square" lIns="91425" tIns="45700" rIns="91425" bIns="45700" anchor="t" anchorCtr="0">
            <a:noAutofit/>
          </a:bodyPr>
          <a:lstStyle/>
          <a:p>
            <a:pPr marL="285750" lvl="0" indent="-285750" algn="just" rtl="0">
              <a:lnSpc>
                <a:spcPct val="100000"/>
              </a:lnSpc>
              <a:spcBef>
                <a:spcPts val="600"/>
              </a:spcBef>
              <a:spcAft>
                <a:spcPts val="0"/>
              </a:spcAft>
              <a:buSzPts val="2200"/>
              <a:buChar char="•"/>
            </a:pPr>
            <a:r>
              <a:rPr lang="en-GB" sz="2000" dirty="0"/>
              <a:t>Se </a:t>
            </a:r>
            <a:r>
              <a:rPr lang="en-GB" sz="2000" dirty="0" err="1"/>
              <a:t>todos</a:t>
            </a:r>
            <a:r>
              <a:rPr lang="en-GB" sz="2000" dirty="0"/>
              <a:t> </a:t>
            </a:r>
            <a:r>
              <a:rPr lang="en-GB" sz="2000" dirty="0" err="1"/>
              <a:t>tomassem</a:t>
            </a:r>
            <a:r>
              <a:rPr lang="en-GB" sz="2000" dirty="0"/>
              <a:t> </a:t>
            </a:r>
            <a:r>
              <a:rPr lang="en-GB" sz="2000" dirty="0" err="1"/>
              <a:t>medidas</a:t>
            </a:r>
            <a:r>
              <a:rPr lang="en-GB" sz="2000" dirty="0"/>
              <a:t> para </a:t>
            </a:r>
            <a:r>
              <a:rPr lang="en-GB" sz="2000" dirty="0" err="1"/>
              <a:t>garantir</a:t>
            </a:r>
            <a:r>
              <a:rPr lang="en-GB" sz="2000" dirty="0"/>
              <a:t> o </a:t>
            </a:r>
            <a:r>
              <a:rPr lang="en-GB" sz="2000" dirty="0" err="1"/>
              <a:t>cumprimento</a:t>
            </a:r>
            <a:r>
              <a:rPr lang="en-GB" sz="2000" dirty="0"/>
              <a:t> dos </a:t>
            </a:r>
            <a:r>
              <a:rPr lang="en-GB" sz="2000" dirty="0" err="1"/>
              <a:t>direitos</a:t>
            </a:r>
            <a:r>
              <a:rPr lang="en-GB" sz="2000" dirty="0"/>
              <a:t> da CDPD, qual seria o </a:t>
            </a:r>
            <a:r>
              <a:rPr lang="en-GB" sz="2000" dirty="0" err="1"/>
              <a:t>impacto</a:t>
            </a:r>
            <a:r>
              <a:rPr lang="en-GB" sz="2000" dirty="0"/>
              <a:t> </a:t>
            </a:r>
            <a:r>
              <a:rPr lang="en-GB" sz="2000" dirty="0" err="1"/>
              <a:t>positivo</a:t>
            </a:r>
            <a:r>
              <a:rPr lang="en-GB" sz="2000" dirty="0"/>
              <a:t> dessas </a:t>
            </a:r>
            <a:r>
              <a:rPr lang="en-GB" sz="2000" dirty="0" err="1"/>
              <a:t>ações</a:t>
            </a:r>
            <a:r>
              <a:rPr lang="en-GB" sz="2000" dirty="0"/>
              <a:t> para </a:t>
            </a:r>
            <a:r>
              <a:rPr lang="en-GB" sz="2000" dirty="0" err="1"/>
              <a:t>os</a:t>
            </a:r>
            <a:r>
              <a:rPr lang="en-GB" sz="2000" dirty="0"/>
              <a:t> </a:t>
            </a:r>
            <a:r>
              <a:rPr lang="en-GB" sz="2000" dirty="0" err="1"/>
              <a:t>seguintes</a:t>
            </a:r>
            <a:r>
              <a:rPr lang="en-GB" sz="2000" dirty="0"/>
              <a:t> </a:t>
            </a:r>
            <a:r>
              <a:rPr lang="en-GB" sz="2000" dirty="0" err="1"/>
              <a:t>grupos</a:t>
            </a:r>
            <a:r>
              <a:rPr lang="en-GB" sz="2000" dirty="0"/>
              <a:t>: </a:t>
            </a:r>
            <a:endParaRPr sz="2000" dirty="0"/>
          </a:p>
          <a:p>
            <a:pPr marL="631825" lvl="2" indent="-285750" algn="just" rtl="0">
              <a:lnSpc>
                <a:spcPct val="100000"/>
              </a:lnSpc>
              <a:spcBef>
                <a:spcPts val="600"/>
              </a:spcBef>
              <a:spcAft>
                <a:spcPts val="0"/>
              </a:spcAft>
              <a:buSzPts val="2200"/>
              <a:buChar char="•"/>
            </a:pPr>
            <a:r>
              <a:rPr lang="en-GB" sz="2000" dirty="0"/>
              <a:t>Pessoas com </a:t>
            </a:r>
            <a:r>
              <a:rPr lang="en-GB" sz="2000" dirty="0" err="1"/>
              <a:t>deficiências</a:t>
            </a:r>
            <a:r>
              <a:rPr lang="en-GB" sz="2000" dirty="0"/>
              <a:t> </a:t>
            </a:r>
            <a:r>
              <a:rPr lang="en-GB" sz="2000" dirty="0" err="1"/>
              <a:t>psicossociais</a:t>
            </a:r>
            <a:r>
              <a:rPr lang="en-GB" sz="2000" dirty="0"/>
              <a:t>, </a:t>
            </a:r>
            <a:r>
              <a:rPr lang="en-GB" sz="2000" dirty="0" err="1"/>
              <a:t>intelectuais</a:t>
            </a:r>
            <a:r>
              <a:rPr lang="en-GB" sz="2000" dirty="0"/>
              <a:t> ou </a:t>
            </a:r>
            <a:r>
              <a:rPr lang="en-GB" sz="2000" dirty="0" err="1"/>
              <a:t>cognitivas</a:t>
            </a:r>
            <a:r>
              <a:rPr lang="en-GB" sz="2000" dirty="0"/>
              <a:t>; </a:t>
            </a:r>
            <a:endParaRPr sz="2000" dirty="0"/>
          </a:p>
          <a:p>
            <a:pPr marL="631825" lvl="2" indent="-285750" algn="just" rtl="0">
              <a:lnSpc>
                <a:spcPct val="100000"/>
              </a:lnSpc>
              <a:spcBef>
                <a:spcPts val="600"/>
              </a:spcBef>
              <a:spcAft>
                <a:spcPts val="0"/>
              </a:spcAft>
              <a:buSzPts val="2200"/>
              <a:buChar char="•"/>
            </a:pPr>
            <a:r>
              <a:rPr lang="en-GB" sz="2000" dirty="0"/>
              <a:t>Profissionais de saúde mental e outros </a:t>
            </a:r>
            <a:r>
              <a:rPr lang="en-GB" sz="2000" dirty="0" err="1"/>
              <a:t>profissionais</a:t>
            </a:r>
            <a:r>
              <a:rPr lang="en-GB" sz="2000" dirty="0"/>
              <a:t>; </a:t>
            </a:r>
            <a:endParaRPr sz="2000" dirty="0"/>
          </a:p>
          <a:p>
            <a:pPr marL="631825" lvl="2" indent="-285750" algn="just" rtl="0">
              <a:lnSpc>
                <a:spcPct val="100000"/>
              </a:lnSpc>
              <a:spcBef>
                <a:spcPts val="600"/>
              </a:spcBef>
              <a:spcAft>
                <a:spcPts val="0"/>
              </a:spcAft>
              <a:buSzPts val="2200"/>
              <a:buChar char="•"/>
            </a:pPr>
            <a:r>
              <a:rPr lang="en-GB" sz="2000" dirty="0" err="1"/>
              <a:t>Familiares</a:t>
            </a:r>
            <a:r>
              <a:rPr lang="en-GB" sz="2000" dirty="0"/>
              <a:t> e outros </a:t>
            </a:r>
            <a:r>
              <a:rPr lang="en-GB" sz="2000" dirty="0" err="1"/>
              <a:t>parceiros</a:t>
            </a:r>
            <a:r>
              <a:rPr lang="en-GB" sz="2000" dirty="0"/>
              <a:t> de </a:t>
            </a:r>
            <a:r>
              <a:rPr lang="en-GB" sz="2000" dirty="0" err="1"/>
              <a:t>cuidados</a:t>
            </a:r>
            <a:r>
              <a:rPr lang="en-GB" sz="2000" dirty="0"/>
              <a:t>; </a:t>
            </a:r>
            <a:endParaRPr sz="2000" dirty="0"/>
          </a:p>
          <a:p>
            <a:pPr marL="631825" lvl="2" indent="-285750" algn="just" rtl="0">
              <a:lnSpc>
                <a:spcPct val="100000"/>
              </a:lnSpc>
              <a:spcBef>
                <a:spcPts val="600"/>
              </a:spcBef>
              <a:spcAft>
                <a:spcPts val="0"/>
              </a:spcAft>
              <a:buSzPts val="2200"/>
              <a:buChar char="•"/>
            </a:pPr>
            <a:r>
              <a:rPr lang="en-GB" sz="2000" dirty="0" err="1"/>
              <a:t>Outras</a:t>
            </a:r>
            <a:r>
              <a:rPr lang="en-GB" sz="2000" dirty="0"/>
              <a:t> pessoas </a:t>
            </a:r>
            <a:r>
              <a:rPr lang="en-GB" sz="2000" dirty="0" err="1"/>
              <a:t>relevantes</a:t>
            </a:r>
            <a:r>
              <a:rPr lang="en-GB" sz="2000" dirty="0"/>
              <a:t> da </a:t>
            </a:r>
            <a:r>
              <a:rPr lang="en-GB" sz="2000" dirty="0" err="1"/>
              <a:t>comunidade</a:t>
            </a:r>
            <a:r>
              <a:rPr lang="en-GB" sz="2000" dirty="0"/>
              <a:t> </a:t>
            </a:r>
            <a:endParaRPr sz="2000" dirty="0"/>
          </a:p>
          <a:p>
            <a:pPr marL="285750" lvl="0" indent="-146050" algn="l" rtl="0">
              <a:lnSpc>
                <a:spcPct val="100000"/>
              </a:lnSpc>
              <a:spcBef>
                <a:spcPts val="1200"/>
              </a:spcBef>
              <a:spcAft>
                <a:spcPts val="0"/>
              </a:spcAft>
              <a:buSzPts val="2200"/>
              <a:buNone/>
            </a:pPr>
            <a:endParaRPr dirty="0"/>
          </a:p>
        </p:txBody>
      </p:sp>
    </p:spTree>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Shape 1341"/>
        <p:cNvGrpSpPr/>
        <p:nvPr/>
      </p:nvGrpSpPr>
      <p:grpSpPr>
        <a:xfrm>
          <a:off x="0" y="0"/>
          <a:ext cx="0" cy="0"/>
          <a:chOff x="0" y="0"/>
          <a:chExt cx="0" cy="0"/>
        </a:xfrm>
      </p:grpSpPr>
      <p:sp>
        <p:nvSpPr>
          <p:cNvPr id="1342" name="Google Shape;1342;p164"/>
          <p:cNvSpPr txBox="1">
            <a:spLocks noGrp="1"/>
          </p:cNvSpPr>
          <p:nvPr>
            <p:ph type="title"/>
          </p:nvPr>
        </p:nvSpPr>
        <p:spPr>
          <a:xfrm>
            <a:off x="389638" y="506412"/>
            <a:ext cx="11293561" cy="4320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accent1"/>
              </a:buClr>
              <a:buSzPts val="3000"/>
              <a:buFont typeface="Century Gothic"/>
              <a:buNone/>
            </a:pPr>
            <a:r>
              <a:rPr lang="en-GB" dirty="0"/>
              <a:t>Exercício 8.2: </a:t>
            </a:r>
            <a:r>
              <a:rPr lang="en-GB" dirty="0" err="1"/>
              <a:t>Tomando</a:t>
            </a:r>
            <a:r>
              <a:rPr lang="en-GB" dirty="0"/>
              <a:t> </a:t>
            </a:r>
            <a:r>
              <a:rPr lang="en-GB" dirty="0" err="1"/>
              <a:t>medidas</a:t>
            </a:r>
            <a:r>
              <a:rPr lang="en-GB" dirty="0"/>
              <a:t> para </a:t>
            </a:r>
            <a:r>
              <a:rPr lang="en-GB" dirty="0" err="1"/>
              <a:t>promover</a:t>
            </a:r>
            <a:r>
              <a:rPr lang="en-GB" dirty="0"/>
              <a:t> </a:t>
            </a:r>
            <a:r>
              <a:rPr lang="en-GB" dirty="0" err="1"/>
              <a:t>os</a:t>
            </a:r>
            <a:r>
              <a:rPr lang="en-GB" dirty="0"/>
              <a:t> </a:t>
            </a:r>
            <a:r>
              <a:rPr lang="en-GB" dirty="0" err="1"/>
              <a:t>direitos</a:t>
            </a:r>
            <a:r>
              <a:rPr lang="en-GB" dirty="0"/>
              <a:t> da CDPD - 1</a:t>
            </a:r>
            <a:endParaRPr dirty="0"/>
          </a:p>
        </p:txBody>
      </p:sp>
      <p:sp>
        <p:nvSpPr>
          <p:cNvPr id="1343" name="Google Shape;1343;p164"/>
          <p:cNvSpPr txBox="1">
            <a:spLocks noGrp="1"/>
          </p:cNvSpPr>
          <p:nvPr>
            <p:ph type="body" idx="1"/>
          </p:nvPr>
        </p:nvSpPr>
        <p:spPr>
          <a:xfrm>
            <a:off x="507205" y="1739788"/>
            <a:ext cx="11175995" cy="4500000"/>
          </a:xfrm>
          <a:prstGeom prst="rect">
            <a:avLst/>
          </a:prstGeom>
          <a:noFill/>
          <a:ln>
            <a:noFill/>
          </a:ln>
        </p:spPr>
        <p:txBody>
          <a:bodyPr spcFirstLastPara="1" wrap="square" lIns="91425" tIns="45700" rIns="91425" bIns="45700" anchor="t" anchorCtr="0">
            <a:noAutofit/>
          </a:bodyPr>
          <a:lstStyle/>
          <a:p>
            <a:pPr marL="285750" lvl="0" indent="-146050" algn="l" rtl="0">
              <a:lnSpc>
                <a:spcPct val="100000"/>
              </a:lnSpc>
              <a:spcBef>
                <a:spcPts val="0"/>
              </a:spcBef>
              <a:spcAft>
                <a:spcPts val="0"/>
              </a:spcAft>
              <a:buSzPts val="2200"/>
              <a:buNone/>
            </a:pPr>
            <a:endParaRPr/>
          </a:p>
          <a:p>
            <a:pPr marL="0" lvl="0" indent="0" algn="ctr" rtl="0">
              <a:lnSpc>
                <a:spcPct val="100000"/>
              </a:lnSpc>
              <a:spcBef>
                <a:spcPts val="1200"/>
              </a:spcBef>
              <a:spcAft>
                <a:spcPts val="0"/>
              </a:spcAft>
              <a:buSzPts val="2500"/>
              <a:buNone/>
            </a:pPr>
            <a:br>
              <a:rPr lang="en-GB" sz="2500" b="1" i="1"/>
            </a:br>
            <a:endParaRPr sz="2500" b="1" i="1"/>
          </a:p>
          <a:p>
            <a:pPr marL="0" lvl="0" indent="0" algn="ctr" rtl="0">
              <a:lnSpc>
                <a:spcPct val="100000"/>
              </a:lnSpc>
              <a:spcBef>
                <a:spcPts val="1200"/>
              </a:spcBef>
              <a:spcAft>
                <a:spcPts val="0"/>
              </a:spcAft>
              <a:buSzPts val="2500"/>
              <a:buNone/>
            </a:pPr>
            <a:r>
              <a:rPr lang="en-GB" sz="2500" b="1" i="1"/>
              <a:t>Que ações você pode tomar para proteger este direito da CDPD?</a:t>
            </a:r>
            <a:endParaRPr/>
          </a:p>
          <a:p>
            <a:pPr marL="0" lvl="0" indent="0" algn="ctr" rtl="0">
              <a:lnSpc>
                <a:spcPct val="100000"/>
              </a:lnSpc>
              <a:spcBef>
                <a:spcPts val="1200"/>
              </a:spcBef>
              <a:spcAft>
                <a:spcPts val="0"/>
              </a:spcAft>
              <a:buSzPts val="2500"/>
              <a:buNone/>
            </a:pPr>
            <a:endParaRPr sz="2500" b="1" i="1"/>
          </a:p>
          <a:p>
            <a:pPr marL="285750" lvl="0" indent="-146050" algn="l" rtl="0">
              <a:lnSpc>
                <a:spcPct val="100000"/>
              </a:lnSpc>
              <a:spcBef>
                <a:spcPts val="1200"/>
              </a:spcBef>
              <a:spcAft>
                <a:spcPts val="0"/>
              </a:spcAft>
              <a:buSzPts val="2200"/>
              <a:buNone/>
            </a:pPr>
            <a:endParaRPr/>
          </a:p>
        </p:txBody>
      </p:sp>
    </p:spTree>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Shape 1348"/>
        <p:cNvGrpSpPr/>
        <p:nvPr/>
      </p:nvGrpSpPr>
      <p:grpSpPr>
        <a:xfrm>
          <a:off x="0" y="0"/>
          <a:ext cx="0" cy="0"/>
          <a:chOff x="0" y="0"/>
          <a:chExt cx="0" cy="0"/>
        </a:xfrm>
      </p:grpSpPr>
      <p:sp>
        <p:nvSpPr>
          <p:cNvPr id="1349" name="Google Shape;1349;p165"/>
          <p:cNvSpPr txBox="1">
            <a:spLocks noGrp="1"/>
          </p:cNvSpPr>
          <p:nvPr>
            <p:ph type="title"/>
          </p:nvPr>
        </p:nvSpPr>
        <p:spPr>
          <a:xfrm>
            <a:off x="389638" y="471242"/>
            <a:ext cx="11339065" cy="4320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Aft>
                <a:spcPts val="0"/>
              </a:spcAft>
              <a:buClr>
                <a:schemeClr val="accent1"/>
              </a:buClr>
              <a:buSzPts val="3000"/>
              <a:buFont typeface="Century Gothic"/>
              <a:buNone/>
            </a:pPr>
            <a:r>
              <a:rPr lang="en-GB" dirty="0"/>
              <a:t>Exercício 8.2: </a:t>
            </a:r>
            <a:r>
              <a:rPr lang="en-GB" dirty="0" err="1"/>
              <a:t>Tomando</a:t>
            </a:r>
            <a:r>
              <a:rPr lang="en-GB" dirty="0"/>
              <a:t> </a:t>
            </a:r>
            <a:r>
              <a:rPr lang="en-GB" dirty="0" err="1"/>
              <a:t>medidas</a:t>
            </a:r>
            <a:r>
              <a:rPr lang="en-GB" dirty="0"/>
              <a:t> para </a:t>
            </a:r>
            <a:r>
              <a:rPr lang="en-GB" dirty="0" err="1"/>
              <a:t>promover</a:t>
            </a:r>
            <a:r>
              <a:rPr lang="en-GB" dirty="0"/>
              <a:t> </a:t>
            </a:r>
            <a:r>
              <a:rPr lang="en-GB" dirty="0" err="1"/>
              <a:t>os</a:t>
            </a:r>
            <a:r>
              <a:rPr lang="en-GB" dirty="0"/>
              <a:t> </a:t>
            </a:r>
            <a:r>
              <a:rPr lang="en-GB" dirty="0" err="1"/>
              <a:t>direitos</a:t>
            </a:r>
            <a:r>
              <a:rPr lang="en-GB" dirty="0"/>
              <a:t> da CDPD  - 2</a:t>
            </a:r>
            <a:endParaRPr dirty="0"/>
          </a:p>
        </p:txBody>
      </p:sp>
      <p:grpSp>
        <p:nvGrpSpPr>
          <p:cNvPr id="1350" name="Google Shape;1350;p165"/>
          <p:cNvGrpSpPr/>
          <p:nvPr/>
        </p:nvGrpSpPr>
        <p:grpSpPr>
          <a:xfrm>
            <a:off x="2284048" y="1635369"/>
            <a:ext cx="7070968" cy="4716227"/>
            <a:chOff x="2168300" y="0"/>
            <a:chExt cx="7993809" cy="5260401"/>
          </a:xfrm>
        </p:grpSpPr>
        <p:sp>
          <p:nvSpPr>
            <p:cNvPr id="1351" name="Google Shape;1351;p165"/>
            <p:cNvSpPr/>
            <p:nvPr/>
          </p:nvSpPr>
          <p:spPr>
            <a:xfrm>
              <a:off x="5297040" y="2046562"/>
              <a:ext cx="1354574" cy="1457393"/>
            </a:xfrm>
            <a:prstGeom prst="ellipse">
              <a:avLst/>
            </a:prstGeom>
            <a:solidFill>
              <a:srgbClr val="C5E1F1"/>
            </a:solidFill>
            <a:ln w="12700" cap="flat" cmpd="sng">
              <a:solidFill>
                <a:srgbClr val="12375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165"/>
            <p:cNvSpPr txBox="1"/>
            <p:nvPr/>
          </p:nvSpPr>
          <p:spPr>
            <a:xfrm>
              <a:off x="5495413" y="2259992"/>
              <a:ext cx="957828" cy="1030533"/>
            </a:xfrm>
            <a:prstGeom prst="rect">
              <a:avLst/>
            </a:prstGeom>
            <a:noFill/>
            <a:ln>
              <a:noFill/>
            </a:ln>
          </p:spPr>
          <p:txBody>
            <a:bodyPr spcFirstLastPara="1" wrap="square" lIns="13950" tIns="13950" rIns="13950" bIns="13950" anchor="ctr" anchorCtr="0">
              <a:noAutofit/>
            </a:bodyPr>
            <a:lstStyle/>
            <a:p>
              <a:pPr marL="0" marR="0" lvl="0" indent="0" algn="ctr" rtl="0">
                <a:lnSpc>
                  <a:spcPct val="90000"/>
                </a:lnSpc>
                <a:spcBef>
                  <a:spcPts val="0"/>
                </a:spcBef>
                <a:spcAft>
                  <a:spcPts val="0"/>
                </a:spcAft>
                <a:buClr>
                  <a:schemeClr val="lt1"/>
                </a:buClr>
                <a:buSzPts val="2200"/>
                <a:buFont typeface="Calibri"/>
                <a:buNone/>
              </a:pPr>
              <a:r>
                <a:rPr lang="en-GB" dirty="0" err="1">
                  <a:solidFill>
                    <a:schemeClr val="tx1"/>
                  </a:solidFill>
                  <a:latin typeface="Calibri"/>
                  <a:ea typeface="Calibri"/>
                  <a:cs typeface="Calibri"/>
                  <a:sym typeface="Calibri"/>
                </a:rPr>
                <a:t>Direito</a:t>
              </a:r>
              <a:r>
                <a:rPr lang="en-GB" dirty="0">
                  <a:solidFill>
                    <a:schemeClr val="tx1"/>
                  </a:solidFill>
                  <a:latin typeface="Calibri"/>
                  <a:ea typeface="Calibri"/>
                  <a:cs typeface="Calibri"/>
                  <a:sym typeface="Calibri"/>
                </a:rPr>
                <a:t> da CDPD: </a:t>
              </a:r>
              <a:r>
                <a:rPr lang="en-GB" dirty="0" err="1">
                  <a:solidFill>
                    <a:schemeClr val="tx1"/>
                  </a:solidFill>
                  <a:latin typeface="Calibri"/>
                  <a:ea typeface="Calibri"/>
                  <a:cs typeface="Calibri"/>
                  <a:sym typeface="Calibri"/>
                </a:rPr>
                <a:t>Artigo</a:t>
              </a:r>
              <a:endParaRPr dirty="0">
                <a:solidFill>
                  <a:schemeClr val="tx1"/>
                </a:solidFill>
              </a:endParaRPr>
            </a:p>
          </p:txBody>
        </p:sp>
        <p:sp>
          <p:nvSpPr>
            <p:cNvPr id="1353" name="Google Shape;1353;p165"/>
            <p:cNvSpPr/>
            <p:nvPr/>
          </p:nvSpPr>
          <p:spPr>
            <a:xfrm rot="-5710440">
              <a:off x="5613622" y="1771783"/>
              <a:ext cx="541254" cy="17375"/>
            </a:xfrm>
            <a:custGeom>
              <a:avLst/>
              <a:gdLst/>
              <a:ahLst/>
              <a:cxnLst/>
              <a:rect l="l" t="t" r="r" b="b"/>
              <a:pathLst>
                <a:path w="120000" h="120000" extrusionOk="0">
                  <a:moveTo>
                    <a:pt x="0" y="59997"/>
                  </a:moveTo>
                  <a:lnTo>
                    <a:pt x="120000" y="59997"/>
                  </a:lnTo>
                </a:path>
              </a:pathLst>
            </a:custGeom>
            <a:noFill/>
            <a:ln w="12700" cap="flat" cmpd="sng">
              <a:solidFill>
                <a:srgbClr val="103147"/>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165"/>
            <p:cNvSpPr txBox="1"/>
            <p:nvPr/>
          </p:nvSpPr>
          <p:spPr>
            <a:xfrm rot="5089560">
              <a:off x="5870718" y="1766940"/>
              <a:ext cx="27062" cy="2706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1500"/>
                <a:buFont typeface="Calibri"/>
                <a:buNone/>
              </a:pPr>
              <a:endParaRPr sz="1500">
                <a:solidFill>
                  <a:schemeClr val="dk1"/>
                </a:solidFill>
                <a:latin typeface="Calibri"/>
                <a:ea typeface="Calibri"/>
                <a:cs typeface="Calibri"/>
                <a:sym typeface="Calibri"/>
              </a:endParaRPr>
            </a:p>
          </p:txBody>
        </p:sp>
        <p:sp>
          <p:nvSpPr>
            <p:cNvPr id="1355" name="Google Shape;1355;p165"/>
            <p:cNvSpPr/>
            <p:nvPr/>
          </p:nvSpPr>
          <p:spPr>
            <a:xfrm>
              <a:off x="4672177" y="20730"/>
              <a:ext cx="2240517" cy="1491567"/>
            </a:xfrm>
            <a:prstGeom prst="ellipse">
              <a:avLst/>
            </a:prstGeom>
            <a:solidFill>
              <a:schemeClr val="lt1"/>
            </a:solidFill>
            <a:ln w="12700" cap="flat" cmpd="sng">
              <a:solidFill>
                <a:srgbClr val="12375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165"/>
            <p:cNvSpPr txBox="1"/>
            <p:nvPr/>
          </p:nvSpPr>
          <p:spPr>
            <a:xfrm>
              <a:off x="5000293" y="239165"/>
              <a:ext cx="1584285" cy="1054697"/>
            </a:xfrm>
            <a:prstGeom prst="rect">
              <a:avLst/>
            </a:prstGeom>
            <a:noFill/>
            <a:ln>
              <a:noFill/>
            </a:ln>
          </p:spPr>
          <p:txBody>
            <a:bodyPr spcFirstLastPara="1" wrap="square" lIns="9525" tIns="9525" rIns="9525" bIns="9525" anchor="ctr" anchorCtr="0">
              <a:noAutofit/>
            </a:bodyPr>
            <a:lstStyle/>
            <a:p>
              <a:pPr marL="0" marR="0" lvl="0" indent="0" algn="ctr" rtl="0">
                <a:lnSpc>
                  <a:spcPct val="90000"/>
                </a:lnSpc>
                <a:spcBef>
                  <a:spcPts val="0"/>
                </a:spcBef>
                <a:spcAft>
                  <a:spcPts val="0"/>
                </a:spcAft>
                <a:buClr>
                  <a:schemeClr val="lt1"/>
                </a:buClr>
                <a:buSzPts val="1500"/>
                <a:buFont typeface="Calibri"/>
                <a:buNone/>
              </a:pPr>
              <a:r>
                <a:rPr lang="en-GB" sz="1500">
                  <a:solidFill>
                    <a:schemeClr val="lt1"/>
                  </a:solidFill>
                  <a:latin typeface="Calibri"/>
                  <a:ea typeface="Calibri"/>
                  <a:cs typeface="Calibri"/>
                  <a:sym typeface="Calibri"/>
                </a:rPr>
                <a:t>Pessoas com deficiências psicossociais, intelectuais ou cognitivas: </a:t>
              </a:r>
              <a:endParaRPr/>
            </a:p>
            <a:p>
              <a:pPr marL="0" marR="0" lvl="0" indent="0" algn="ctr" rtl="0">
                <a:lnSpc>
                  <a:spcPct val="90000"/>
                </a:lnSpc>
                <a:spcBef>
                  <a:spcPts val="525"/>
                </a:spcBef>
                <a:spcAft>
                  <a:spcPts val="0"/>
                </a:spcAft>
                <a:buClr>
                  <a:schemeClr val="lt1"/>
                </a:buClr>
                <a:buSzPts val="1500"/>
                <a:buFont typeface="Arial"/>
                <a:buNone/>
              </a:pPr>
              <a:r>
                <a:rPr lang="en-GB" sz="1500">
                  <a:solidFill>
                    <a:schemeClr val="lt1"/>
                  </a:solidFill>
                  <a:latin typeface="Calibri"/>
                  <a:ea typeface="Calibri"/>
                  <a:cs typeface="Calibri"/>
                  <a:sym typeface="Calibri"/>
                </a:rPr>
                <a:t>…</a:t>
              </a:r>
              <a:endParaRPr/>
            </a:p>
          </p:txBody>
        </p:sp>
        <p:sp>
          <p:nvSpPr>
            <p:cNvPr id="1357" name="Google Shape;1357;p165"/>
            <p:cNvSpPr/>
            <p:nvPr/>
          </p:nvSpPr>
          <p:spPr>
            <a:xfrm rot="-2410116">
              <a:off x="6303052" y="1758479"/>
              <a:ext cx="1731035" cy="17375"/>
            </a:xfrm>
            <a:custGeom>
              <a:avLst/>
              <a:gdLst/>
              <a:ahLst/>
              <a:cxnLst/>
              <a:rect l="l" t="t" r="r" b="b"/>
              <a:pathLst>
                <a:path w="120000" h="120000" extrusionOk="0">
                  <a:moveTo>
                    <a:pt x="0" y="59997"/>
                  </a:moveTo>
                  <a:lnTo>
                    <a:pt x="120000" y="59997"/>
                  </a:lnTo>
                </a:path>
              </a:pathLst>
            </a:custGeom>
            <a:noFill/>
            <a:ln w="12700" cap="flat" cmpd="sng">
              <a:solidFill>
                <a:srgbClr val="103147"/>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165"/>
            <p:cNvSpPr txBox="1"/>
            <p:nvPr/>
          </p:nvSpPr>
          <p:spPr>
            <a:xfrm rot="-2410116">
              <a:off x="7125294" y="1723890"/>
              <a:ext cx="86551" cy="86551"/>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1500"/>
                <a:buFont typeface="Calibri"/>
                <a:buNone/>
              </a:pPr>
              <a:endParaRPr sz="1500">
                <a:solidFill>
                  <a:schemeClr val="dk1"/>
                </a:solidFill>
                <a:latin typeface="Calibri"/>
                <a:ea typeface="Calibri"/>
                <a:cs typeface="Calibri"/>
                <a:sym typeface="Calibri"/>
              </a:endParaRPr>
            </a:p>
          </p:txBody>
        </p:sp>
        <p:sp>
          <p:nvSpPr>
            <p:cNvPr id="1359" name="Google Shape;1359;p165"/>
            <p:cNvSpPr/>
            <p:nvPr/>
          </p:nvSpPr>
          <p:spPr>
            <a:xfrm>
              <a:off x="7577214" y="209475"/>
              <a:ext cx="1516659" cy="1145236"/>
            </a:xfrm>
            <a:prstGeom prst="ellipse">
              <a:avLst/>
            </a:prstGeom>
            <a:solidFill>
              <a:schemeClr val="lt1"/>
            </a:solidFill>
            <a:ln w="12700" cap="flat" cmpd="sng">
              <a:solidFill>
                <a:srgbClr val="12375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165"/>
            <p:cNvSpPr txBox="1"/>
            <p:nvPr/>
          </p:nvSpPr>
          <p:spPr>
            <a:xfrm>
              <a:off x="7799324" y="377191"/>
              <a:ext cx="1072439" cy="809804"/>
            </a:xfrm>
            <a:prstGeom prst="rect">
              <a:avLst/>
            </a:prstGeom>
            <a:noFill/>
            <a:ln>
              <a:noFill/>
            </a:ln>
          </p:spPr>
          <p:txBody>
            <a:bodyPr spcFirstLastPara="1" wrap="square" lIns="9525" tIns="9525" rIns="9525" bIns="9525" anchor="ctr" anchorCtr="0">
              <a:noAutofit/>
            </a:bodyPr>
            <a:lstStyle/>
            <a:p>
              <a:pPr marL="0" marR="0" lvl="0" indent="0" algn="ctr" rtl="0">
                <a:lnSpc>
                  <a:spcPct val="90000"/>
                </a:lnSpc>
                <a:spcBef>
                  <a:spcPts val="0"/>
                </a:spcBef>
                <a:spcAft>
                  <a:spcPts val="0"/>
                </a:spcAft>
                <a:buClr>
                  <a:schemeClr val="lt1"/>
                </a:buClr>
                <a:buSzPts val="1500"/>
                <a:buFont typeface="Calibri"/>
                <a:buNone/>
              </a:pPr>
              <a:r>
                <a:rPr lang="en-GB" sz="1500">
                  <a:solidFill>
                    <a:schemeClr val="lt1"/>
                  </a:solidFill>
                  <a:latin typeface="Calibri"/>
                  <a:ea typeface="Calibri"/>
                  <a:cs typeface="Calibri"/>
                  <a:sym typeface="Calibri"/>
                </a:rPr>
                <a:t>Apoiador de pares:</a:t>
              </a:r>
              <a:endParaRPr/>
            </a:p>
            <a:p>
              <a:pPr marL="0" marR="0" lvl="0" indent="0" algn="ctr" rtl="0">
                <a:lnSpc>
                  <a:spcPct val="90000"/>
                </a:lnSpc>
                <a:spcBef>
                  <a:spcPts val="525"/>
                </a:spcBef>
                <a:spcAft>
                  <a:spcPts val="0"/>
                </a:spcAft>
                <a:buClr>
                  <a:schemeClr val="lt1"/>
                </a:buClr>
                <a:buSzPts val="1500"/>
                <a:buFont typeface="Arial"/>
                <a:buNone/>
              </a:pPr>
              <a:r>
                <a:rPr lang="en-GB" sz="1500">
                  <a:solidFill>
                    <a:schemeClr val="lt1"/>
                  </a:solidFill>
                  <a:latin typeface="Calibri"/>
                  <a:ea typeface="Calibri"/>
                  <a:cs typeface="Calibri"/>
                  <a:sym typeface="Calibri"/>
                </a:rPr>
                <a:t>…</a:t>
              </a:r>
              <a:endParaRPr/>
            </a:p>
            <a:p>
              <a:pPr marL="0" marR="0" lvl="0" indent="0" algn="ctr" rtl="0">
                <a:lnSpc>
                  <a:spcPct val="90000"/>
                </a:lnSpc>
                <a:spcBef>
                  <a:spcPts val="525"/>
                </a:spcBef>
                <a:spcAft>
                  <a:spcPts val="0"/>
                </a:spcAft>
                <a:buClr>
                  <a:schemeClr val="lt1"/>
                </a:buClr>
                <a:buSzPts val="1500"/>
                <a:buFont typeface="Arial"/>
                <a:buNone/>
              </a:pPr>
              <a:r>
                <a:rPr lang="en-GB" sz="1500">
                  <a:solidFill>
                    <a:schemeClr val="lt1"/>
                  </a:solidFill>
                  <a:latin typeface="Calibri"/>
                  <a:ea typeface="Calibri"/>
                  <a:cs typeface="Calibri"/>
                  <a:sym typeface="Calibri"/>
                </a:rPr>
                <a:t>…</a:t>
              </a:r>
              <a:endParaRPr/>
            </a:p>
          </p:txBody>
        </p:sp>
        <p:sp>
          <p:nvSpPr>
            <p:cNvPr id="1361" name="Google Shape;1361;p165"/>
            <p:cNvSpPr/>
            <p:nvPr/>
          </p:nvSpPr>
          <p:spPr>
            <a:xfrm rot="-405000">
              <a:off x="6642767" y="2605742"/>
              <a:ext cx="1380801" cy="17375"/>
            </a:xfrm>
            <a:custGeom>
              <a:avLst/>
              <a:gdLst/>
              <a:ahLst/>
              <a:cxnLst/>
              <a:rect l="l" t="t" r="r" b="b"/>
              <a:pathLst>
                <a:path w="120000" h="120000" extrusionOk="0">
                  <a:moveTo>
                    <a:pt x="0" y="59997"/>
                  </a:moveTo>
                  <a:lnTo>
                    <a:pt x="120000" y="59997"/>
                  </a:lnTo>
                </a:path>
              </a:pathLst>
            </a:custGeom>
            <a:noFill/>
            <a:ln w="12700" cap="flat" cmpd="sng">
              <a:solidFill>
                <a:srgbClr val="103147"/>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165"/>
            <p:cNvSpPr txBox="1"/>
            <p:nvPr/>
          </p:nvSpPr>
          <p:spPr>
            <a:xfrm rot="-405000">
              <a:off x="7298648" y="2579909"/>
              <a:ext cx="69040" cy="69040"/>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1500"/>
                <a:buFont typeface="Calibri"/>
                <a:buNone/>
              </a:pPr>
              <a:endParaRPr sz="1500">
                <a:solidFill>
                  <a:schemeClr val="dk1"/>
                </a:solidFill>
                <a:latin typeface="Calibri"/>
                <a:ea typeface="Calibri"/>
                <a:cs typeface="Calibri"/>
                <a:sym typeface="Calibri"/>
              </a:endParaRPr>
            </a:p>
          </p:txBody>
        </p:sp>
        <p:sp>
          <p:nvSpPr>
            <p:cNvPr id="1363" name="Google Shape;1363;p165"/>
            <p:cNvSpPr/>
            <p:nvPr/>
          </p:nvSpPr>
          <p:spPr>
            <a:xfrm>
              <a:off x="8014343" y="1605708"/>
              <a:ext cx="1530940" cy="1674999"/>
            </a:xfrm>
            <a:prstGeom prst="ellipse">
              <a:avLst/>
            </a:prstGeom>
            <a:solidFill>
              <a:schemeClr val="lt1"/>
            </a:solidFill>
            <a:ln w="12700" cap="flat" cmpd="sng">
              <a:solidFill>
                <a:srgbClr val="12375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165"/>
            <p:cNvSpPr txBox="1"/>
            <p:nvPr/>
          </p:nvSpPr>
          <p:spPr>
            <a:xfrm>
              <a:off x="8238544" y="1851006"/>
              <a:ext cx="1082538" cy="1184403"/>
            </a:xfrm>
            <a:prstGeom prst="rect">
              <a:avLst/>
            </a:prstGeom>
            <a:noFill/>
            <a:ln>
              <a:noFill/>
            </a:ln>
          </p:spPr>
          <p:txBody>
            <a:bodyPr spcFirstLastPara="1" wrap="square" lIns="9525" tIns="9525" rIns="9525" bIns="9525" anchor="ctr" anchorCtr="0">
              <a:noAutofit/>
            </a:bodyPr>
            <a:lstStyle/>
            <a:p>
              <a:pPr marL="0" marR="0" lvl="0" indent="0" algn="ctr" rtl="0">
                <a:lnSpc>
                  <a:spcPct val="90000"/>
                </a:lnSpc>
                <a:spcBef>
                  <a:spcPts val="0"/>
                </a:spcBef>
                <a:spcAft>
                  <a:spcPts val="0"/>
                </a:spcAft>
                <a:buClr>
                  <a:schemeClr val="lt1"/>
                </a:buClr>
                <a:buSzPts val="1500"/>
                <a:buFont typeface="Calibri"/>
                <a:buNone/>
              </a:pPr>
              <a:r>
                <a:rPr lang="en-GB" sz="1500">
                  <a:solidFill>
                    <a:schemeClr val="lt1"/>
                  </a:solidFill>
                  <a:latin typeface="Calibri"/>
                  <a:ea typeface="Calibri"/>
                  <a:cs typeface="Calibri"/>
                  <a:sym typeface="Calibri"/>
                </a:rPr>
                <a:t>Famílias e parceiros de cuidados:</a:t>
              </a:r>
              <a:endParaRPr/>
            </a:p>
            <a:p>
              <a:pPr marL="0" marR="0" lvl="0" indent="0" algn="ctr" rtl="0">
                <a:lnSpc>
                  <a:spcPct val="90000"/>
                </a:lnSpc>
                <a:spcBef>
                  <a:spcPts val="525"/>
                </a:spcBef>
                <a:spcAft>
                  <a:spcPts val="0"/>
                </a:spcAft>
                <a:buClr>
                  <a:schemeClr val="lt1"/>
                </a:buClr>
                <a:buSzPts val="1500"/>
                <a:buFont typeface="Arial"/>
                <a:buNone/>
              </a:pPr>
              <a:r>
                <a:rPr lang="en-GB" sz="1500">
                  <a:solidFill>
                    <a:schemeClr val="lt1"/>
                  </a:solidFill>
                  <a:latin typeface="Calibri"/>
                  <a:ea typeface="Calibri"/>
                  <a:cs typeface="Calibri"/>
                  <a:sym typeface="Calibri"/>
                </a:rPr>
                <a:t>…</a:t>
              </a:r>
              <a:endParaRPr/>
            </a:p>
            <a:p>
              <a:pPr marL="0" marR="0" lvl="0" indent="0" algn="ctr" rtl="0">
                <a:lnSpc>
                  <a:spcPct val="90000"/>
                </a:lnSpc>
                <a:spcBef>
                  <a:spcPts val="525"/>
                </a:spcBef>
                <a:spcAft>
                  <a:spcPts val="0"/>
                </a:spcAft>
                <a:buClr>
                  <a:schemeClr val="lt1"/>
                </a:buClr>
                <a:buSzPts val="1500"/>
                <a:buFont typeface="Arial"/>
                <a:buNone/>
              </a:pPr>
              <a:r>
                <a:rPr lang="en-GB" sz="1500">
                  <a:solidFill>
                    <a:schemeClr val="lt1"/>
                  </a:solidFill>
                  <a:latin typeface="Calibri"/>
                  <a:ea typeface="Calibri"/>
                  <a:cs typeface="Calibri"/>
                  <a:sym typeface="Calibri"/>
                </a:rPr>
                <a:t>…</a:t>
              </a:r>
              <a:endParaRPr/>
            </a:p>
          </p:txBody>
        </p:sp>
        <p:sp>
          <p:nvSpPr>
            <p:cNvPr id="1365" name="Google Shape;1365;p165"/>
            <p:cNvSpPr/>
            <p:nvPr/>
          </p:nvSpPr>
          <p:spPr>
            <a:xfrm rot="1054416">
              <a:off x="6574267" y="3294403"/>
              <a:ext cx="2133321" cy="17375"/>
            </a:xfrm>
            <a:custGeom>
              <a:avLst/>
              <a:gdLst/>
              <a:ahLst/>
              <a:cxnLst/>
              <a:rect l="l" t="t" r="r" b="b"/>
              <a:pathLst>
                <a:path w="120000" h="120000" extrusionOk="0">
                  <a:moveTo>
                    <a:pt x="0" y="59997"/>
                  </a:moveTo>
                  <a:lnTo>
                    <a:pt x="120000" y="59997"/>
                  </a:lnTo>
                </a:path>
              </a:pathLst>
            </a:custGeom>
            <a:noFill/>
            <a:ln w="12700" cap="flat" cmpd="sng">
              <a:solidFill>
                <a:srgbClr val="103147"/>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165"/>
            <p:cNvSpPr txBox="1"/>
            <p:nvPr/>
          </p:nvSpPr>
          <p:spPr>
            <a:xfrm rot="1054416">
              <a:off x="7587595" y="3249758"/>
              <a:ext cx="106666" cy="106666"/>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1500"/>
                <a:buFont typeface="Calibri"/>
                <a:buNone/>
              </a:pPr>
              <a:endParaRPr sz="1500">
                <a:solidFill>
                  <a:schemeClr val="dk1"/>
                </a:solidFill>
                <a:latin typeface="Calibri"/>
                <a:ea typeface="Calibri"/>
                <a:cs typeface="Calibri"/>
                <a:sym typeface="Calibri"/>
              </a:endParaRPr>
            </a:p>
          </p:txBody>
        </p:sp>
        <p:sp>
          <p:nvSpPr>
            <p:cNvPr id="1367" name="Google Shape;1367;p165"/>
            <p:cNvSpPr/>
            <p:nvPr/>
          </p:nvSpPr>
          <p:spPr>
            <a:xfrm>
              <a:off x="8592964" y="3280477"/>
              <a:ext cx="1569145" cy="1145236"/>
            </a:xfrm>
            <a:prstGeom prst="ellipse">
              <a:avLst/>
            </a:prstGeom>
            <a:solidFill>
              <a:schemeClr val="lt1"/>
            </a:solidFill>
            <a:ln w="12700" cap="flat" cmpd="sng">
              <a:solidFill>
                <a:srgbClr val="12375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165"/>
            <p:cNvSpPr txBox="1"/>
            <p:nvPr/>
          </p:nvSpPr>
          <p:spPr>
            <a:xfrm>
              <a:off x="8822760" y="3448193"/>
              <a:ext cx="1109553" cy="809804"/>
            </a:xfrm>
            <a:prstGeom prst="rect">
              <a:avLst/>
            </a:prstGeom>
            <a:noFill/>
            <a:ln>
              <a:noFill/>
            </a:ln>
          </p:spPr>
          <p:txBody>
            <a:bodyPr spcFirstLastPara="1" wrap="square" lIns="9525" tIns="9525" rIns="9525" bIns="9525" anchor="ctr" anchorCtr="0">
              <a:noAutofit/>
            </a:bodyPr>
            <a:lstStyle/>
            <a:p>
              <a:pPr marL="0" marR="0" lvl="0" indent="0" algn="ctr" rtl="0">
                <a:lnSpc>
                  <a:spcPct val="90000"/>
                </a:lnSpc>
                <a:spcBef>
                  <a:spcPts val="0"/>
                </a:spcBef>
                <a:spcAft>
                  <a:spcPts val="0"/>
                </a:spcAft>
                <a:buClr>
                  <a:schemeClr val="dk1"/>
                </a:buClr>
                <a:buSzPts val="1500"/>
                <a:buFont typeface="Calibri"/>
                <a:buNone/>
              </a:pPr>
              <a:endParaRPr sz="1500">
                <a:solidFill>
                  <a:schemeClr val="lt1"/>
                </a:solidFill>
                <a:latin typeface="Calibri"/>
                <a:ea typeface="Calibri"/>
                <a:cs typeface="Calibri"/>
                <a:sym typeface="Calibri"/>
              </a:endParaRPr>
            </a:p>
            <a:p>
              <a:pPr marL="0" marR="0" lvl="0" indent="0" algn="ctr" rtl="0">
                <a:lnSpc>
                  <a:spcPct val="90000"/>
                </a:lnSpc>
                <a:spcBef>
                  <a:spcPts val="525"/>
                </a:spcBef>
                <a:spcAft>
                  <a:spcPts val="0"/>
                </a:spcAft>
                <a:buClr>
                  <a:schemeClr val="lt1"/>
                </a:buClr>
                <a:buSzPts val="1500"/>
                <a:buFont typeface="Calibri"/>
                <a:buNone/>
              </a:pPr>
              <a:r>
                <a:rPr lang="en-GB" sz="1500">
                  <a:solidFill>
                    <a:schemeClr val="lt1"/>
                  </a:solidFill>
                  <a:latin typeface="Calibri"/>
                  <a:ea typeface="Calibri"/>
                  <a:cs typeface="Calibri"/>
                  <a:sym typeface="Calibri"/>
                </a:rPr>
                <a:t>Funcionários públicos:</a:t>
              </a:r>
              <a:endParaRPr/>
            </a:p>
            <a:p>
              <a:pPr marL="0" marR="0" lvl="0" indent="0" algn="ctr" rtl="0">
                <a:lnSpc>
                  <a:spcPct val="90000"/>
                </a:lnSpc>
                <a:spcBef>
                  <a:spcPts val="525"/>
                </a:spcBef>
                <a:spcAft>
                  <a:spcPts val="0"/>
                </a:spcAft>
                <a:buClr>
                  <a:schemeClr val="lt1"/>
                </a:buClr>
                <a:buSzPts val="1500"/>
                <a:buFont typeface="Arial"/>
                <a:buNone/>
              </a:pPr>
              <a:r>
                <a:rPr lang="en-GB" sz="1500">
                  <a:solidFill>
                    <a:schemeClr val="lt1"/>
                  </a:solidFill>
                  <a:latin typeface="Calibri"/>
                  <a:ea typeface="Calibri"/>
                  <a:cs typeface="Calibri"/>
                  <a:sym typeface="Calibri"/>
                </a:rPr>
                <a:t>…</a:t>
              </a:r>
              <a:endParaRPr/>
            </a:p>
            <a:p>
              <a:pPr marL="0" marR="0" lvl="0" indent="0" algn="ctr" rtl="0">
                <a:lnSpc>
                  <a:spcPct val="90000"/>
                </a:lnSpc>
                <a:spcBef>
                  <a:spcPts val="525"/>
                </a:spcBef>
                <a:spcAft>
                  <a:spcPts val="0"/>
                </a:spcAft>
                <a:buClr>
                  <a:schemeClr val="lt1"/>
                </a:buClr>
                <a:buSzPts val="1500"/>
                <a:buFont typeface="Arial"/>
                <a:buNone/>
              </a:pPr>
              <a:r>
                <a:rPr lang="en-GB" sz="1500">
                  <a:solidFill>
                    <a:schemeClr val="lt1"/>
                  </a:solidFill>
                  <a:latin typeface="Calibri"/>
                  <a:ea typeface="Calibri"/>
                  <a:cs typeface="Calibri"/>
                  <a:sym typeface="Calibri"/>
                </a:rPr>
                <a:t>…</a:t>
              </a:r>
              <a:endParaRPr/>
            </a:p>
          </p:txBody>
        </p:sp>
        <p:sp>
          <p:nvSpPr>
            <p:cNvPr id="1369" name="Google Shape;1369;p165"/>
            <p:cNvSpPr/>
            <p:nvPr/>
          </p:nvSpPr>
          <p:spPr>
            <a:xfrm rot="2682612">
              <a:off x="6316721" y="3639340"/>
              <a:ext cx="1078496" cy="17375"/>
            </a:xfrm>
            <a:custGeom>
              <a:avLst/>
              <a:gdLst/>
              <a:ahLst/>
              <a:cxnLst/>
              <a:rect l="l" t="t" r="r" b="b"/>
              <a:pathLst>
                <a:path w="120000" h="120000" extrusionOk="0">
                  <a:moveTo>
                    <a:pt x="0" y="59997"/>
                  </a:moveTo>
                  <a:lnTo>
                    <a:pt x="120000" y="59997"/>
                  </a:lnTo>
                </a:path>
              </a:pathLst>
            </a:custGeom>
            <a:noFill/>
            <a:ln w="12700" cap="flat" cmpd="sng">
              <a:solidFill>
                <a:srgbClr val="103147"/>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165"/>
            <p:cNvSpPr txBox="1"/>
            <p:nvPr/>
          </p:nvSpPr>
          <p:spPr>
            <a:xfrm rot="2682612">
              <a:off x="6829007" y="3621066"/>
              <a:ext cx="53924" cy="53924"/>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1500"/>
                <a:buFont typeface="Calibri"/>
                <a:buNone/>
              </a:pPr>
              <a:endParaRPr sz="1500">
                <a:solidFill>
                  <a:schemeClr val="dk1"/>
                </a:solidFill>
                <a:latin typeface="Calibri"/>
                <a:ea typeface="Calibri"/>
                <a:cs typeface="Calibri"/>
                <a:sym typeface="Calibri"/>
              </a:endParaRPr>
            </a:p>
          </p:txBody>
        </p:sp>
        <p:sp>
          <p:nvSpPr>
            <p:cNvPr id="1371" name="Google Shape;1371;p165"/>
            <p:cNvSpPr/>
            <p:nvPr/>
          </p:nvSpPr>
          <p:spPr>
            <a:xfrm>
              <a:off x="6964960" y="3902834"/>
              <a:ext cx="1453694" cy="1145236"/>
            </a:xfrm>
            <a:prstGeom prst="ellipse">
              <a:avLst/>
            </a:prstGeom>
            <a:solidFill>
              <a:schemeClr val="lt1"/>
            </a:solidFill>
            <a:ln w="12700" cap="flat" cmpd="sng">
              <a:solidFill>
                <a:srgbClr val="12375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165"/>
            <p:cNvSpPr txBox="1"/>
            <p:nvPr/>
          </p:nvSpPr>
          <p:spPr>
            <a:xfrm>
              <a:off x="7177849" y="4070550"/>
              <a:ext cx="1027916" cy="809804"/>
            </a:xfrm>
            <a:prstGeom prst="rect">
              <a:avLst/>
            </a:prstGeom>
            <a:noFill/>
            <a:ln>
              <a:noFill/>
            </a:ln>
          </p:spPr>
          <p:txBody>
            <a:bodyPr spcFirstLastPara="1" wrap="square" lIns="9525" tIns="9525" rIns="9525" bIns="9525" anchor="ctr" anchorCtr="0">
              <a:noAutofit/>
            </a:bodyPr>
            <a:lstStyle/>
            <a:p>
              <a:pPr marL="0" marR="0" lvl="0" indent="0" algn="ctr" rtl="0">
                <a:lnSpc>
                  <a:spcPct val="90000"/>
                </a:lnSpc>
                <a:spcBef>
                  <a:spcPts val="0"/>
                </a:spcBef>
                <a:spcAft>
                  <a:spcPts val="0"/>
                </a:spcAft>
                <a:buClr>
                  <a:schemeClr val="dk1"/>
                </a:buClr>
                <a:buSzPts val="1500"/>
                <a:buFont typeface="Calibri"/>
                <a:buNone/>
              </a:pPr>
              <a:endParaRPr sz="1500">
                <a:solidFill>
                  <a:schemeClr val="lt1"/>
                </a:solidFill>
                <a:latin typeface="Calibri"/>
                <a:ea typeface="Calibri"/>
                <a:cs typeface="Calibri"/>
                <a:sym typeface="Calibri"/>
              </a:endParaRPr>
            </a:p>
            <a:p>
              <a:pPr marL="0" marR="0" lvl="0" indent="0" algn="ctr" rtl="0">
                <a:lnSpc>
                  <a:spcPct val="90000"/>
                </a:lnSpc>
                <a:spcBef>
                  <a:spcPts val="525"/>
                </a:spcBef>
                <a:spcAft>
                  <a:spcPts val="0"/>
                </a:spcAft>
                <a:buClr>
                  <a:schemeClr val="dk1"/>
                </a:buClr>
                <a:buSzPts val="1500"/>
                <a:buFont typeface="Calibri"/>
                <a:buNone/>
              </a:pPr>
              <a:endParaRPr sz="1500">
                <a:solidFill>
                  <a:schemeClr val="lt1"/>
                </a:solidFill>
                <a:latin typeface="Calibri"/>
                <a:ea typeface="Calibri"/>
                <a:cs typeface="Calibri"/>
                <a:sym typeface="Calibri"/>
              </a:endParaRPr>
            </a:p>
            <a:p>
              <a:pPr marL="0" marR="0" lvl="0" indent="0" algn="ctr" rtl="0">
                <a:lnSpc>
                  <a:spcPct val="90000"/>
                </a:lnSpc>
                <a:spcBef>
                  <a:spcPts val="525"/>
                </a:spcBef>
                <a:spcAft>
                  <a:spcPts val="0"/>
                </a:spcAft>
                <a:buClr>
                  <a:schemeClr val="lt1"/>
                </a:buClr>
                <a:buSzPts val="1500"/>
                <a:buFont typeface="Calibri"/>
                <a:buNone/>
              </a:pPr>
              <a:r>
                <a:rPr lang="en-GB" sz="1500">
                  <a:solidFill>
                    <a:schemeClr val="lt1"/>
                  </a:solidFill>
                  <a:latin typeface="Calibri"/>
                  <a:ea typeface="Calibri"/>
                  <a:cs typeface="Calibri"/>
                  <a:sym typeface="Calibri"/>
                </a:rPr>
                <a:t>Advogados:</a:t>
              </a:r>
              <a:endParaRPr/>
            </a:p>
            <a:p>
              <a:pPr marL="0" marR="0" lvl="0" indent="0" algn="ctr" rtl="0">
                <a:lnSpc>
                  <a:spcPct val="90000"/>
                </a:lnSpc>
                <a:spcBef>
                  <a:spcPts val="525"/>
                </a:spcBef>
                <a:spcAft>
                  <a:spcPts val="0"/>
                </a:spcAft>
                <a:buClr>
                  <a:schemeClr val="lt1"/>
                </a:buClr>
                <a:buSzPts val="1500"/>
                <a:buFont typeface="Arial"/>
                <a:buNone/>
              </a:pPr>
              <a:r>
                <a:rPr lang="en-GB" sz="1500">
                  <a:solidFill>
                    <a:schemeClr val="lt1"/>
                  </a:solidFill>
                  <a:latin typeface="Calibri"/>
                  <a:ea typeface="Calibri"/>
                  <a:cs typeface="Calibri"/>
                  <a:sym typeface="Calibri"/>
                </a:rPr>
                <a:t>…</a:t>
              </a:r>
              <a:endParaRPr/>
            </a:p>
            <a:p>
              <a:pPr marL="0" marR="0" lvl="0" indent="0" algn="ctr" rtl="0">
                <a:lnSpc>
                  <a:spcPct val="90000"/>
                </a:lnSpc>
                <a:spcBef>
                  <a:spcPts val="525"/>
                </a:spcBef>
                <a:spcAft>
                  <a:spcPts val="0"/>
                </a:spcAft>
                <a:buClr>
                  <a:schemeClr val="lt1"/>
                </a:buClr>
                <a:buSzPts val="1500"/>
                <a:buFont typeface="Arial"/>
                <a:buNone/>
              </a:pPr>
              <a:r>
                <a:rPr lang="en-GB" sz="1500">
                  <a:solidFill>
                    <a:schemeClr val="lt1"/>
                  </a:solidFill>
                  <a:latin typeface="Calibri"/>
                  <a:ea typeface="Calibri"/>
                  <a:cs typeface="Calibri"/>
                  <a:sym typeface="Calibri"/>
                </a:rPr>
                <a:t>…</a:t>
              </a:r>
              <a:endParaRPr/>
            </a:p>
          </p:txBody>
        </p:sp>
        <p:sp>
          <p:nvSpPr>
            <p:cNvPr id="1373" name="Google Shape;1373;p165"/>
            <p:cNvSpPr/>
            <p:nvPr/>
          </p:nvSpPr>
          <p:spPr>
            <a:xfrm rot="6511824">
              <a:off x="5513857" y="3618047"/>
              <a:ext cx="350135" cy="17375"/>
            </a:xfrm>
            <a:custGeom>
              <a:avLst/>
              <a:gdLst/>
              <a:ahLst/>
              <a:cxnLst/>
              <a:rect l="l" t="t" r="r" b="b"/>
              <a:pathLst>
                <a:path w="120000" h="120000" extrusionOk="0">
                  <a:moveTo>
                    <a:pt x="0" y="59997"/>
                  </a:moveTo>
                  <a:lnTo>
                    <a:pt x="120000" y="59997"/>
                  </a:lnTo>
                </a:path>
              </a:pathLst>
            </a:custGeom>
            <a:noFill/>
            <a:ln w="12700" cap="flat" cmpd="sng">
              <a:solidFill>
                <a:srgbClr val="103147"/>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165"/>
            <p:cNvSpPr txBox="1"/>
            <p:nvPr/>
          </p:nvSpPr>
          <p:spPr>
            <a:xfrm rot="-4288176">
              <a:off x="5680171" y="3617981"/>
              <a:ext cx="17506" cy="17506"/>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1500"/>
                <a:buFont typeface="Calibri"/>
                <a:buNone/>
              </a:pPr>
              <a:endParaRPr sz="1500">
                <a:solidFill>
                  <a:schemeClr val="dk1"/>
                </a:solidFill>
                <a:latin typeface="Calibri"/>
                <a:ea typeface="Calibri"/>
                <a:cs typeface="Calibri"/>
                <a:sym typeface="Calibri"/>
              </a:endParaRPr>
            </a:p>
          </p:txBody>
        </p:sp>
        <p:sp>
          <p:nvSpPr>
            <p:cNvPr id="1375" name="Google Shape;1375;p165"/>
            <p:cNvSpPr/>
            <p:nvPr/>
          </p:nvSpPr>
          <p:spPr>
            <a:xfrm>
              <a:off x="4408681" y="3769739"/>
              <a:ext cx="1964973" cy="1490662"/>
            </a:xfrm>
            <a:prstGeom prst="ellipse">
              <a:avLst/>
            </a:prstGeom>
            <a:solidFill>
              <a:schemeClr val="lt1"/>
            </a:solidFill>
            <a:ln w="12700" cap="flat" cmpd="sng">
              <a:solidFill>
                <a:srgbClr val="12375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165"/>
            <p:cNvSpPr txBox="1"/>
            <p:nvPr/>
          </p:nvSpPr>
          <p:spPr>
            <a:xfrm>
              <a:off x="4696445" y="3988041"/>
              <a:ext cx="1389445" cy="1054058"/>
            </a:xfrm>
            <a:prstGeom prst="rect">
              <a:avLst/>
            </a:prstGeom>
            <a:noFill/>
            <a:ln>
              <a:noFill/>
            </a:ln>
          </p:spPr>
          <p:txBody>
            <a:bodyPr spcFirstLastPara="1" wrap="square" lIns="9525" tIns="9525" rIns="9525" bIns="9525" anchor="ctr" anchorCtr="0">
              <a:noAutofit/>
            </a:bodyPr>
            <a:lstStyle/>
            <a:p>
              <a:pPr marL="0" marR="0" lvl="0" indent="0" algn="ctr" rtl="0">
                <a:lnSpc>
                  <a:spcPct val="90000"/>
                </a:lnSpc>
                <a:spcBef>
                  <a:spcPts val="0"/>
                </a:spcBef>
                <a:spcAft>
                  <a:spcPts val="0"/>
                </a:spcAft>
                <a:buClr>
                  <a:schemeClr val="lt1"/>
                </a:buClr>
                <a:buSzPts val="1500"/>
                <a:buFont typeface="Calibri"/>
                <a:buNone/>
              </a:pPr>
              <a:r>
                <a:rPr lang="en-GB" sz="1500">
                  <a:solidFill>
                    <a:schemeClr val="lt1"/>
                  </a:solidFill>
                  <a:latin typeface="Calibri"/>
                  <a:ea typeface="Calibri"/>
                  <a:cs typeface="Calibri"/>
                  <a:sym typeface="Calibri"/>
                </a:rPr>
                <a:t>Membros da polícia:</a:t>
              </a:r>
              <a:endParaRPr/>
            </a:p>
            <a:p>
              <a:pPr marL="0" marR="0" lvl="0" indent="0" algn="ctr" rtl="0">
                <a:lnSpc>
                  <a:spcPct val="90000"/>
                </a:lnSpc>
                <a:spcBef>
                  <a:spcPts val="525"/>
                </a:spcBef>
                <a:spcAft>
                  <a:spcPts val="0"/>
                </a:spcAft>
                <a:buClr>
                  <a:schemeClr val="lt1"/>
                </a:buClr>
                <a:buSzPts val="1500"/>
                <a:buFont typeface="Arial"/>
                <a:buNone/>
              </a:pPr>
              <a:r>
                <a:rPr lang="en-GB" sz="1500">
                  <a:solidFill>
                    <a:schemeClr val="lt1"/>
                  </a:solidFill>
                  <a:latin typeface="Calibri"/>
                  <a:ea typeface="Calibri"/>
                  <a:cs typeface="Calibri"/>
                  <a:sym typeface="Calibri"/>
                </a:rPr>
                <a:t>…</a:t>
              </a:r>
              <a:endParaRPr/>
            </a:p>
            <a:p>
              <a:pPr marL="0" marR="0" lvl="0" indent="0" algn="ctr" rtl="0">
                <a:lnSpc>
                  <a:spcPct val="90000"/>
                </a:lnSpc>
                <a:spcBef>
                  <a:spcPts val="525"/>
                </a:spcBef>
                <a:spcAft>
                  <a:spcPts val="0"/>
                </a:spcAft>
                <a:buClr>
                  <a:schemeClr val="lt1"/>
                </a:buClr>
                <a:buSzPts val="1500"/>
                <a:buFont typeface="Arial"/>
                <a:buNone/>
              </a:pPr>
              <a:r>
                <a:rPr lang="en-GB" sz="1500">
                  <a:solidFill>
                    <a:schemeClr val="lt1"/>
                  </a:solidFill>
                  <a:latin typeface="Calibri"/>
                  <a:ea typeface="Calibri"/>
                  <a:cs typeface="Calibri"/>
                  <a:sym typeface="Calibri"/>
                </a:rPr>
                <a:t>…</a:t>
              </a:r>
              <a:endParaRPr/>
            </a:p>
          </p:txBody>
        </p:sp>
        <p:sp>
          <p:nvSpPr>
            <p:cNvPr id="1377" name="Google Shape;1377;p165"/>
            <p:cNvSpPr/>
            <p:nvPr/>
          </p:nvSpPr>
          <p:spPr>
            <a:xfrm rot="9106224">
              <a:off x="4012365" y="3432884"/>
              <a:ext cx="1441668" cy="17375"/>
            </a:xfrm>
            <a:custGeom>
              <a:avLst/>
              <a:gdLst/>
              <a:ahLst/>
              <a:cxnLst/>
              <a:rect l="l" t="t" r="r" b="b"/>
              <a:pathLst>
                <a:path w="120000" h="120000" extrusionOk="0">
                  <a:moveTo>
                    <a:pt x="0" y="59997"/>
                  </a:moveTo>
                  <a:lnTo>
                    <a:pt x="120000" y="59997"/>
                  </a:lnTo>
                </a:path>
              </a:pathLst>
            </a:custGeom>
            <a:noFill/>
            <a:ln w="12700" cap="flat" cmpd="sng">
              <a:solidFill>
                <a:srgbClr val="103147"/>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165"/>
            <p:cNvSpPr txBox="1"/>
            <p:nvPr/>
          </p:nvSpPr>
          <p:spPr>
            <a:xfrm rot="-1693776">
              <a:off x="4697157" y="3405530"/>
              <a:ext cx="72083" cy="72083"/>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1500"/>
                <a:buFont typeface="Calibri"/>
                <a:buNone/>
              </a:pPr>
              <a:endParaRPr sz="1500">
                <a:solidFill>
                  <a:schemeClr val="dk1"/>
                </a:solidFill>
                <a:latin typeface="Calibri"/>
                <a:ea typeface="Calibri"/>
                <a:cs typeface="Calibri"/>
                <a:sym typeface="Calibri"/>
              </a:endParaRPr>
            </a:p>
          </p:txBody>
        </p:sp>
        <p:sp>
          <p:nvSpPr>
            <p:cNvPr id="1379" name="Google Shape;1379;p165"/>
            <p:cNvSpPr/>
            <p:nvPr/>
          </p:nvSpPr>
          <p:spPr>
            <a:xfrm>
              <a:off x="2565586" y="3569854"/>
              <a:ext cx="1724118" cy="1145236"/>
            </a:xfrm>
            <a:prstGeom prst="ellipse">
              <a:avLst/>
            </a:prstGeom>
            <a:solidFill>
              <a:schemeClr val="lt1"/>
            </a:solidFill>
            <a:ln w="12700" cap="flat" cmpd="sng">
              <a:solidFill>
                <a:srgbClr val="12375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165"/>
            <p:cNvSpPr txBox="1"/>
            <p:nvPr/>
          </p:nvSpPr>
          <p:spPr>
            <a:xfrm>
              <a:off x="2818077" y="3737570"/>
              <a:ext cx="1219136" cy="809804"/>
            </a:xfrm>
            <a:prstGeom prst="rect">
              <a:avLst/>
            </a:prstGeom>
            <a:noFill/>
            <a:ln>
              <a:noFill/>
            </a:ln>
          </p:spPr>
          <p:txBody>
            <a:bodyPr spcFirstLastPara="1" wrap="square" lIns="9525" tIns="9525" rIns="9525" bIns="9525" anchor="ctr" anchorCtr="0">
              <a:noAutofit/>
            </a:bodyPr>
            <a:lstStyle/>
            <a:p>
              <a:pPr marL="0" marR="0" lvl="0" indent="0" algn="ctr" rtl="0">
                <a:lnSpc>
                  <a:spcPct val="90000"/>
                </a:lnSpc>
                <a:spcBef>
                  <a:spcPts val="0"/>
                </a:spcBef>
                <a:spcAft>
                  <a:spcPts val="0"/>
                </a:spcAft>
                <a:buClr>
                  <a:schemeClr val="lt1"/>
                </a:buClr>
                <a:buSzPts val="1500"/>
                <a:buFont typeface="Calibri"/>
                <a:buNone/>
              </a:pPr>
              <a:r>
                <a:rPr lang="en-GB" sz="1500">
                  <a:solidFill>
                    <a:schemeClr val="lt1"/>
                  </a:solidFill>
                  <a:latin typeface="Calibri"/>
                  <a:ea typeface="Calibri"/>
                  <a:cs typeface="Calibri"/>
                  <a:sym typeface="Calibri"/>
                </a:rPr>
                <a:t>Líderes religiosos:</a:t>
              </a:r>
              <a:endParaRPr/>
            </a:p>
            <a:p>
              <a:pPr marL="0" marR="0" lvl="0" indent="0" algn="ctr" rtl="0">
                <a:lnSpc>
                  <a:spcPct val="90000"/>
                </a:lnSpc>
                <a:spcBef>
                  <a:spcPts val="525"/>
                </a:spcBef>
                <a:spcAft>
                  <a:spcPts val="0"/>
                </a:spcAft>
                <a:buClr>
                  <a:schemeClr val="lt1"/>
                </a:buClr>
                <a:buSzPts val="1500"/>
                <a:buFont typeface="Arial"/>
                <a:buNone/>
              </a:pPr>
              <a:r>
                <a:rPr lang="en-GB" sz="1500">
                  <a:solidFill>
                    <a:schemeClr val="lt1"/>
                  </a:solidFill>
                  <a:latin typeface="Calibri"/>
                  <a:ea typeface="Calibri"/>
                  <a:cs typeface="Calibri"/>
                  <a:sym typeface="Calibri"/>
                </a:rPr>
                <a:t>…</a:t>
              </a:r>
              <a:endParaRPr/>
            </a:p>
            <a:p>
              <a:pPr marL="0" marR="0" lvl="0" indent="0" algn="ctr" rtl="0">
                <a:lnSpc>
                  <a:spcPct val="90000"/>
                </a:lnSpc>
                <a:spcBef>
                  <a:spcPts val="525"/>
                </a:spcBef>
                <a:spcAft>
                  <a:spcPts val="0"/>
                </a:spcAft>
                <a:buClr>
                  <a:schemeClr val="lt1"/>
                </a:buClr>
                <a:buSzPts val="1500"/>
                <a:buFont typeface="Arial"/>
                <a:buNone/>
              </a:pPr>
              <a:r>
                <a:rPr lang="en-GB" sz="1500">
                  <a:solidFill>
                    <a:schemeClr val="lt1"/>
                  </a:solidFill>
                  <a:latin typeface="Calibri"/>
                  <a:ea typeface="Calibri"/>
                  <a:cs typeface="Calibri"/>
                  <a:sym typeface="Calibri"/>
                </a:rPr>
                <a:t>…</a:t>
              </a:r>
              <a:endParaRPr/>
            </a:p>
          </p:txBody>
        </p:sp>
        <p:sp>
          <p:nvSpPr>
            <p:cNvPr id="1381" name="Google Shape;1381;p165"/>
            <p:cNvSpPr/>
            <p:nvPr/>
          </p:nvSpPr>
          <p:spPr>
            <a:xfrm rot="-10388880">
              <a:off x="3850037" y="2598812"/>
              <a:ext cx="1456388" cy="17375"/>
            </a:xfrm>
            <a:custGeom>
              <a:avLst/>
              <a:gdLst/>
              <a:ahLst/>
              <a:cxnLst/>
              <a:rect l="l" t="t" r="r" b="b"/>
              <a:pathLst>
                <a:path w="120000" h="120000" extrusionOk="0">
                  <a:moveTo>
                    <a:pt x="0" y="59997"/>
                  </a:moveTo>
                  <a:lnTo>
                    <a:pt x="120000" y="59997"/>
                  </a:lnTo>
                </a:path>
              </a:pathLst>
            </a:custGeom>
            <a:noFill/>
            <a:ln w="12700" cap="flat" cmpd="sng">
              <a:solidFill>
                <a:srgbClr val="103147"/>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165"/>
            <p:cNvSpPr txBox="1"/>
            <p:nvPr/>
          </p:nvSpPr>
          <p:spPr>
            <a:xfrm rot="411120">
              <a:off x="4541822" y="2571090"/>
              <a:ext cx="72819" cy="72819"/>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1500"/>
                <a:buFont typeface="Calibri"/>
                <a:buNone/>
              </a:pPr>
              <a:endParaRPr sz="1500">
                <a:solidFill>
                  <a:schemeClr val="dk1"/>
                </a:solidFill>
                <a:latin typeface="Calibri"/>
                <a:ea typeface="Calibri"/>
                <a:cs typeface="Calibri"/>
                <a:sym typeface="Calibri"/>
              </a:endParaRPr>
            </a:p>
          </p:txBody>
        </p:sp>
        <p:sp>
          <p:nvSpPr>
            <p:cNvPr id="1383" name="Google Shape;1383;p165"/>
            <p:cNvSpPr/>
            <p:nvPr/>
          </p:nvSpPr>
          <p:spPr>
            <a:xfrm>
              <a:off x="2168300" y="1847444"/>
              <a:ext cx="1700149" cy="1145236"/>
            </a:xfrm>
            <a:prstGeom prst="ellipse">
              <a:avLst/>
            </a:prstGeom>
            <a:solidFill>
              <a:schemeClr val="lt1"/>
            </a:solidFill>
            <a:ln w="12700" cap="flat" cmpd="sng">
              <a:solidFill>
                <a:srgbClr val="12375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165"/>
            <p:cNvSpPr txBox="1"/>
            <p:nvPr/>
          </p:nvSpPr>
          <p:spPr>
            <a:xfrm>
              <a:off x="2417281" y="2015160"/>
              <a:ext cx="1202187" cy="809804"/>
            </a:xfrm>
            <a:prstGeom prst="rect">
              <a:avLst/>
            </a:prstGeom>
            <a:noFill/>
            <a:ln>
              <a:noFill/>
            </a:ln>
          </p:spPr>
          <p:txBody>
            <a:bodyPr spcFirstLastPara="1" wrap="square" lIns="9525" tIns="9525" rIns="9525" bIns="9525" anchor="ctr" anchorCtr="0">
              <a:noAutofit/>
            </a:bodyPr>
            <a:lstStyle/>
            <a:p>
              <a:pPr marL="0" marR="0" lvl="0" indent="0" algn="ctr" rtl="0">
                <a:lnSpc>
                  <a:spcPct val="90000"/>
                </a:lnSpc>
                <a:spcBef>
                  <a:spcPts val="0"/>
                </a:spcBef>
                <a:spcAft>
                  <a:spcPts val="0"/>
                </a:spcAft>
                <a:buClr>
                  <a:schemeClr val="lt1"/>
                </a:buClr>
                <a:buSzPts val="1500"/>
                <a:buFont typeface="Calibri"/>
                <a:buNone/>
              </a:pPr>
              <a:r>
                <a:rPr lang="en-GB" sz="1500">
                  <a:solidFill>
                    <a:schemeClr val="lt1"/>
                  </a:solidFill>
                  <a:latin typeface="Calibri"/>
                  <a:ea typeface="Calibri"/>
                  <a:cs typeface="Calibri"/>
                  <a:sym typeface="Calibri"/>
                </a:rPr>
                <a:t>Docentes:</a:t>
              </a:r>
              <a:endParaRPr/>
            </a:p>
            <a:p>
              <a:pPr marL="0" marR="0" lvl="0" indent="0" algn="ctr" rtl="0">
                <a:lnSpc>
                  <a:spcPct val="90000"/>
                </a:lnSpc>
                <a:spcBef>
                  <a:spcPts val="525"/>
                </a:spcBef>
                <a:spcAft>
                  <a:spcPts val="0"/>
                </a:spcAft>
                <a:buClr>
                  <a:schemeClr val="lt1"/>
                </a:buClr>
                <a:buSzPts val="1500"/>
                <a:buFont typeface="Arial"/>
                <a:buNone/>
              </a:pPr>
              <a:r>
                <a:rPr lang="en-GB" sz="1500">
                  <a:solidFill>
                    <a:schemeClr val="lt1"/>
                  </a:solidFill>
                  <a:latin typeface="Calibri"/>
                  <a:ea typeface="Calibri"/>
                  <a:cs typeface="Calibri"/>
                  <a:sym typeface="Calibri"/>
                </a:rPr>
                <a:t>…</a:t>
              </a:r>
              <a:endParaRPr/>
            </a:p>
            <a:p>
              <a:pPr marL="0" marR="0" lvl="0" indent="0" algn="ctr" rtl="0">
                <a:lnSpc>
                  <a:spcPct val="90000"/>
                </a:lnSpc>
                <a:spcBef>
                  <a:spcPts val="525"/>
                </a:spcBef>
                <a:spcAft>
                  <a:spcPts val="0"/>
                </a:spcAft>
                <a:buClr>
                  <a:schemeClr val="lt1"/>
                </a:buClr>
                <a:buSzPts val="1500"/>
                <a:buFont typeface="Arial"/>
                <a:buNone/>
              </a:pPr>
              <a:r>
                <a:rPr lang="en-GB" sz="1500">
                  <a:solidFill>
                    <a:schemeClr val="lt1"/>
                  </a:solidFill>
                  <a:latin typeface="Calibri"/>
                  <a:ea typeface="Calibri"/>
                  <a:cs typeface="Calibri"/>
                  <a:sym typeface="Calibri"/>
                </a:rPr>
                <a:t>…</a:t>
              </a:r>
              <a:endParaRPr/>
            </a:p>
          </p:txBody>
        </p:sp>
        <p:sp>
          <p:nvSpPr>
            <p:cNvPr id="1385" name="Google Shape;1385;p165"/>
            <p:cNvSpPr/>
            <p:nvPr/>
          </p:nvSpPr>
          <p:spPr>
            <a:xfrm rot="-8393716">
              <a:off x="4169392" y="1853254"/>
              <a:ext cx="1441033" cy="17375"/>
            </a:xfrm>
            <a:custGeom>
              <a:avLst/>
              <a:gdLst/>
              <a:ahLst/>
              <a:cxnLst/>
              <a:rect l="l" t="t" r="r" b="b"/>
              <a:pathLst>
                <a:path w="120000" h="120000" extrusionOk="0">
                  <a:moveTo>
                    <a:pt x="0" y="59997"/>
                  </a:moveTo>
                  <a:lnTo>
                    <a:pt x="120000" y="59997"/>
                  </a:lnTo>
                </a:path>
              </a:pathLst>
            </a:custGeom>
            <a:noFill/>
            <a:ln w="12700" cap="flat" cmpd="sng">
              <a:solidFill>
                <a:srgbClr val="103147"/>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165"/>
            <p:cNvSpPr txBox="1"/>
            <p:nvPr/>
          </p:nvSpPr>
          <p:spPr>
            <a:xfrm rot="2406284">
              <a:off x="4853883" y="1825916"/>
              <a:ext cx="72051" cy="72051"/>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1500"/>
                <a:buFont typeface="Calibri"/>
                <a:buNone/>
              </a:pPr>
              <a:endParaRPr sz="1500">
                <a:solidFill>
                  <a:schemeClr val="dk1"/>
                </a:solidFill>
                <a:latin typeface="Calibri"/>
                <a:ea typeface="Calibri"/>
                <a:cs typeface="Calibri"/>
                <a:sym typeface="Calibri"/>
              </a:endParaRPr>
            </a:p>
          </p:txBody>
        </p:sp>
        <p:sp>
          <p:nvSpPr>
            <p:cNvPr id="1387" name="Google Shape;1387;p165"/>
            <p:cNvSpPr/>
            <p:nvPr/>
          </p:nvSpPr>
          <p:spPr>
            <a:xfrm>
              <a:off x="2901419" y="0"/>
              <a:ext cx="1608564" cy="1729157"/>
            </a:xfrm>
            <a:prstGeom prst="ellipse">
              <a:avLst/>
            </a:prstGeom>
            <a:solidFill>
              <a:schemeClr val="lt1"/>
            </a:solidFill>
            <a:ln w="12700" cap="flat" cmpd="sng">
              <a:solidFill>
                <a:srgbClr val="12375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165"/>
            <p:cNvSpPr txBox="1"/>
            <p:nvPr/>
          </p:nvSpPr>
          <p:spPr>
            <a:xfrm>
              <a:off x="3136988" y="253229"/>
              <a:ext cx="1137426" cy="1222699"/>
            </a:xfrm>
            <a:prstGeom prst="rect">
              <a:avLst/>
            </a:prstGeom>
            <a:noFill/>
            <a:ln>
              <a:noFill/>
            </a:ln>
          </p:spPr>
          <p:txBody>
            <a:bodyPr spcFirstLastPara="1" wrap="square" lIns="9525" tIns="9525" rIns="9525" bIns="9525" anchor="ctr" anchorCtr="0">
              <a:noAutofit/>
            </a:bodyPr>
            <a:lstStyle/>
            <a:p>
              <a:pPr marL="0" marR="0" lvl="0" indent="0" algn="ctr" rtl="0">
                <a:lnSpc>
                  <a:spcPct val="90000"/>
                </a:lnSpc>
                <a:spcBef>
                  <a:spcPts val="0"/>
                </a:spcBef>
                <a:spcAft>
                  <a:spcPts val="0"/>
                </a:spcAft>
                <a:buClr>
                  <a:schemeClr val="dk1"/>
                </a:buClr>
                <a:buSzPts val="1500"/>
                <a:buFont typeface="Calibri"/>
                <a:buNone/>
              </a:pPr>
              <a:endParaRPr sz="1500">
                <a:solidFill>
                  <a:schemeClr val="lt1"/>
                </a:solidFill>
                <a:latin typeface="Calibri"/>
                <a:ea typeface="Calibri"/>
                <a:cs typeface="Calibri"/>
                <a:sym typeface="Calibri"/>
              </a:endParaRPr>
            </a:p>
            <a:p>
              <a:pPr marL="0" marR="0" lvl="0" indent="0" algn="ctr" rtl="0">
                <a:lnSpc>
                  <a:spcPct val="90000"/>
                </a:lnSpc>
                <a:spcBef>
                  <a:spcPts val="525"/>
                </a:spcBef>
                <a:spcAft>
                  <a:spcPts val="0"/>
                </a:spcAft>
                <a:buClr>
                  <a:schemeClr val="lt1"/>
                </a:buClr>
                <a:buSzPts val="1500"/>
                <a:buFont typeface="Calibri"/>
                <a:buNone/>
              </a:pPr>
              <a:r>
                <a:rPr lang="en-GB" sz="1500">
                  <a:solidFill>
                    <a:schemeClr val="lt1"/>
                  </a:solidFill>
                  <a:latin typeface="Calibri"/>
                  <a:ea typeface="Calibri"/>
                  <a:cs typeface="Calibri"/>
                  <a:sym typeface="Calibri"/>
                </a:rPr>
                <a:t>Profissionais de saúde mental e outros profissionais:</a:t>
              </a:r>
              <a:endParaRPr/>
            </a:p>
            <a:p>
              <a:pPr marL="0" marR="0" lvl="0" indent="0" algn="ctr" rtl="0">
                <a:lnSpc>
                  <a:spcPct val="90000"/>
                </a:lnSpc>
                <a:spcBef>
                  <a:spcPts val="525"/>
                </a:spcBef>
                <a:spcAft>
                  <a:spcPts val="0"/>
                </a:spcAft>
                <a:buClr>
                  <a:schemeClr val="lt1"/>
                </a:buClr>
                <a:buSzPts val="1500"/>
                <a:buFont typeface="Arial"/>
                <a:buNone/>
              </a:pPr>
              <a:r>
                <a:rPr lang="en-GB" sz="1500">
                  <a:solidFill>
                    <a:schemeClr val="lt1"/>
                  </a:solidFill>
                  <a:latin typeface="Calibri"/>
                  <a:ea typeface="Calibri"/>
                  <a:cs typeface="Calibri"/>
                  <a:sym typeface="Calibri"/>
                </a:rPr>
                <a:t>…</a:t>
              </a:r>
              <a:endParaRPr/>
            </a:p>
            <a:p>
              <a:pPr marL="0" marR="0" lvl="0" indent="0" algn="ctr" rtl="0">
                <a:lnSpc>
                  <a:spcPct val="90000"/>
                </a:lnSpc>
                <a:spcBef>
                  <a:spcPts val="525"/>
                </a:spcBef>
                <a:spcAft>
                  <a:spcPts val="0"/>
                </a:spcAft>
                <a:buClr>
                  <a:schemeClr val="lt1"/>
                </a:buClr>
                <a:buSzPts val="1500"/>
                <a:buFont typeface="Arial"/>
                <a:buNone/>
              </a:pPr>
              <a:r>
                <a:rPr lang="en-GB" sz="1500">
                  <a:solidFill>
                    <a:schemeClr val="lt1"/>
                  </a:solidFill>
                  <a:latin typeface="Calibri"/>
                  <a:ea typeface="Calibri"/>
                  <a:cs typeface="Calibri"/>
                  <a:sym typeface="Calibri"/>
                </a:rPr>
                <a:t>…</a:t>
              </a:r>
              <a:endParaRPr/>
            </a:p>
          </p:txBody>
        </p:sp>
      </p:grpSp>
    </p:spTree>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Shape 1393"/>
        <p:cNvGrpSpPr/>
        <p:nvPr/>
      </p:nvGrpSpPr>
      <p:grpSpPr>
        <a:xfrm>
          <a:off x="0" y="0"/>
          <a:ext cx="0" cy="0"/>
          <a:chOff x="0" y="0"/>
          <a:chExt cx="0" cy="0"/>
        </a:xfrm>
      </p:grpSpPr>
      <p:sp>
        <p:nvSpPr>
          <p:cNvPr id="1394" name="Google Shape;1394;p166"/>
          <p:cNvSpPr txBox="1">
            <a:spLocks noGrp="1"/>
          </p:cNvSpPr>
          <p:nvPr>
            <p:ph type="title"/>
          </p:nvPr>
        </p:nvSpPr>
        <p:spPr>
          <a:xfrm>
            <a:off x="389638" y="506412"/>
            <a:ext cx="11293561" cy="432000"/>
          </a:xfrm>
          <a:prstGeom prst="rect">
            <a:avLst/>
          </a:prstGeom>
          <a:noFill/>
          <a:ln>
            <a:noFill/>
          </a:ln>
        </p:spPr>
        <p:txBody>
          <a:bodyPr spcFirstLastPara="1" wrap="square" lIns="91425" tIns="45700" rIns="91425" bIns="45700" anchor="t" anchorCtr="0">
            <a:noAutofit/>
          </a:bodyPr>
          <a:lstStyle/>
          <a:p>
            <a:pPr marL="0" lvl="0" indent="0" algn="ctr" rtl="0">
              <a:lnSpc>
                <a:spcPct val="110000"/>
              </a:lnSpc>
              <a:spcBef>
                <a:spcPts val="0"/>
              </a:spcBef>
              <a:spcAft>
                <a:spcPts val="0"/>
              </a:spcAft>
              <a:buClr>
                <a:schemeClr val="accent1"/>
              </a:buClr>
              <a:buSzPts val="3000"/>
              <a:buFont typeface="Calibri"/>
              <a:buNone/>
            </a:pPr>
            <a:r>
              <a:rPr lang="en-GB" dirty="0" err="1">
                <a:latin typeface="Calibri"/>
                <a:ea typeface="Calibri"/>
                <a:cs typeface="Calibri"/>
                <a:sym typeface="Calibri"/>
              </a:rPr>
              <a:t>Concluindo</a:t>
            </a:r>
            <a:r>
              <a:rPr lang="en-GB" dirty="0">
                <a:latin typeface="Calibri"/>
                <a:ea typeface="Calibri"/>
                <a:cs typeface="Calibri"/>
                <a:sym typeface="Calibri"/>
              </a:rPr>
              <a:t> o </a:t>
            </a:r>
            <a:r>
              <a:rPr lang="en-GB" dirty="0" err="1">
                <a:latin typeface="Calibri"/>
                <a:ea typeface="Calibri"/>
                <a:cs typeface="Calibri"/>
                <a:sym typeface="Calibri"/>
              </a:rPr>
              <a:t>treinamento</a:t>
            </a:r>
            <a:r>
              <a:rPr lang="en-GB" dirty="0">
                <a:latin typeface="Calibri"/>
                <a:ea typeface="Calibri"/>
                <a:cs typeface="Calibri"/>
                <a:sym typeface="Calibri"/>
              </a:rPr>
              <a:t> </a:t>
            </a:r>
            <a:r>
              <a:rPr lang="en-GB" dirty="0"/>
              <a:t>- 1</a:t>
            </a:r>
            <a:endParaRPr dirty="0"/>
          </a:p>
        </p:txBody>
      </p:sp>
      <p:sp>
        <p:nvSpPr>
          <p:cNvPr id="1395" name="Google Shape;1395;p166"/>
          <p:cNvSpPr txBox="1">
            <a:spLocks noGrp="1"/>
          </p:cNvSpPr>
          <p:nvPr>
            <p:ph type="body" idx="1"/>
          </p:nvPr>
        </p:nvSpPr>
        <p:spPr>
          <a:xfrm>
            <a:off x="507205" y="1739788"/>
            <a:ext cx="11175995" cy="4500000"/>
          </a:xfrm>
          <a:prstGeom prst="rect">
            <a:avLst/>
          </a:prstGeom>
          <a:noFill/>
          <a:ln>
            <a:noFill/>
          </a:ln>
        </p:spPr>
        <p:txBody>
          <a:bodyPr spcFirstLastPara="1" wrap="square" lIns="91425" tIns="45700" rIns="91425" bIns="45700" anchor="t" anchorCtr="0">
            <a:noAutofit/>
          </a:bodyPr>
          <a:lstStyle/>
          <a:p>
            <a:pPr marL="285750" lvl="0" indent="-146050" algn="l" rtl="0">
              <a:lnSpc>
                <a:spcPct val="100000"/>
              </a:lnSpc>
              <a:spcBef>
                <a:spcPts val="0"/>
              </a:spcBef>
              <a:spcAft>
                <a:spcPts val="0"/>
              </a:spcAft>
              <a:buSzPts val="2200"/>
              <a:buNone/>
            </a:pPr>
            <a:endParaRPr/>
          </a:p>
          <a:p>
            <a:pPr marL="0" lvl="0" indent="0" algn="ctr" rtl="0">
              <a:lnSpc>
                <a:spcPct val="100000"/>
              </a:lnSpc>
              <a:spcBef>
                <a:spcPts val="1200"/>
              </a:spcBef>
              <a:spcAft>
                <a:spcPts val="0"/>
              </a:spcAft>
              <a:buSzPts val="2500"/>
              <a:buNone/>
            </a:pPr>
            <a:r>
              <a:rPr lang="en-GB" sz="2500" b="1" i="1"/>
              <a:t>Quais são os pontos principais que você aprendeu com este treinamento? </a:t>
            </a:r>
            <a:endParaRPr/>
          </a:p>
          <a:p>
            <a:pPr marL="285750" lvl="0" indent="-146050" algn="l" rtl="0">
              <a:lnSpc>
                <a:spcPct val="100000"/>
              </a:lnSpc>
              <a:spcBef>
                <a:spcPts val="1200"/>
              </a:spcBef>
              <a:spcAft>
                <a:spcPts val="0"/>
              </a:spcAft>
              <a:buSzPts val="2200"/>
              <a:buNone/>
            </a:pPr>
            <a:endParaRPr/>
          </a:p>
        </p:txBody>
      </p:sp>
    </p:spTree>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Shape 1400"/>
        <p:cNvGrpSpPr/>
        <p:nvPr/>
      </p:nvGrpSpPr>
      <p:grpSpPr>
        <a:xfrm>
          <a:off x="0" y="0"/>
          <a:ext cx="0" cy="0"/>
          <a:chOff x="0" y="0"/>
          <a:chExt cx="0" cy="0"/>
        </a:xfrm>
      </p:grpSpPr>
      <p:sp>
        <p:nvSpPr>
          <p:cNvPr id="1401" name="Google Shape;1401;p167"/>
          <p:cNvSpPr txBox="1">
            <a:spLocks noGrp="1"/>
          </p:cNvSpPr>
          <p:nvPr>
            <p:ph type="title"/>
          </p:nvPr>
        </p:nvSpPr>
        <p:spPr>
          <a:xfrm>
            <a:off x="389639" y="506412"/>
            <a:ext cx="9792000" cy="432000"/>
          </a:xfrm>
          <a:prstGeom prst="rect">
            <a:avLst/>
          </a:prstGeom>
          <a:noFill/>
          <a:ln>
            <a:noFill/>
          </a:ln>
        </p:spPr>
        <p:txBody>
          <a:bodyPr spcFirstLastPara="1" wrap="square" lIns="91425" tIns="45700" rIns="91425" bIns="45700" anchor="t" anchorCtr="0">
            <a:noAutofit/>
          </a:bodyPr>
          <a:lstStyle/>
          <a:p>
            <a:pPr marL="0" lvl="0" indent="0" algn="ctr" rtl="0">
              <a:lnSpc>
                <a:spcPct val="110000"/>
              </a:lnSpc>
              <a:spcBef>
                <a:spcPts val="0"/>
              </a:spcBef>
              <a:spcAft>
                <a:spcPts val="0"/>
              </a:spcAft>
              <a:buClr>
                <a:schemeClr val="accent1"/>
              </a:buClr>
              <a:buSzPts val="3000"/>
              <a:buFont typeface="Calibri"/>
              <a:buNone/>
            </a:pPr>
            <a:r>
              <a:rPr lang="en-GB" dirty="0" err="1">
                <a:latin typeface="Calibri"/>
                <a:ea typeface="Calibri"/>
                <a:cs typeface="Calibri"/>
                <a:sym typeface="Calibri"/>
              </a:rPr>
              <a:t>Concluindo</a:t>
            </a:r>
            <a:r>
              <a:rPr lang="en-GB" dirty="0">
                <a:latin typeface="Calibri"/>
                <a:ea typeface="Calibri"/>
                <a:cs typeface="Calibri"/>
                <a:sym typeface="Calibri"/>
              </a:rPr>
              <a:t> o </a:t>
            </a:r>
            <a:r>
              <a:rPr lang="en-GB" dirty="0" err="1">
                <a:latin typeface="Calibri"/>
                <a:ea typeface="Calibri"/>
                <a:cs typeface="Calibri"/>
                <a:sym typeface="Calibri"/>
              </a:rPr>
              <a:t>treinamento</a:t>
            </a:r>
            <a:r>
              <a:rPr lang="en-GB" dirty="0">
                <a:latin typeface="Calibri"/>
                <a:ea typeface="Calibri"/>
                <a:cs typeface="Calibri"/>
                <a:sym typeface="Calibri"/>
              </a:rPr>
              <a:t> </a:t>
            </a:r>
            <a:r>
              <a:rPr lang="en-GB" dirty="0"/>
              <a:t>– 2</a:t>
            </a:r>
            <a:br>
              <a:rPr lang="en-GB" dirty="0"/>
            </a:br>
            <a:endParaRPr dirty="0"/>
          </a:p>
        </p:txBody>
      </p:sp>
      <p:sp>
        <p:nvSpPr>
          <p:cNvPr id="1402" name="Google Shape;1402;p167"/>
          <p:cNvSpPr txBox="1">
            <a:spLocks noGrp="1"/>
          </p:cNvSpPr>
          <p:nvPr>
            <p:ph type="body" idx="1"/>
          </p:nvPr>
        </p:nvSpPr>
        <p:spPr>
          <a:xfrm>
            <a:off x="508002" y="2337666"/>
            <a:ext cx="11175995" cy="2832212"/>
          </a:xfrm>
          <a:prstGeom prst="rect">
            <a:avLst/>
          </a:prstGeom>
          <a:noFill/>
          <a:ln>
            <a:noFill/>
          </a:ln>
        </p:spPr>
        <p:txBody>
          <a:bodyPr spcFirstLastPara="1" wrap="square" lIns="91425" tIns="45700" rIns="91425" bIns="45700" anchor="t" anchorCtr="0">
            <a:noAutofit/>
          </a:bodyPr>
          <a:lstStyle/>
          <a:p>
            <a:pPr marL="285750" lvl="0" indent="-285750" algn="just" rtl="0">
              <a:lnSpc>
                <a:spcPct val="100000"/>
              </a:lnSpc>
              <a:spcBef>
                <a:spcPts val="600"/>
              </a:spcBef>
              <a:spcAft>
                <a:spcPts val="0"/>
              </a:spcAft>
              <a:buSzPts val="2200"/>
              <a:buChar char="•"/>
            </a:pPr>
            <a:r>
              <a:rPr lang="en-GB" sz="2000" dirty="0" err="1"/>
              <a:t>Muitas</a:t>
            </a:r>
            <a:r>
              <a:rPr lang="en-GB" sz="2000" dirty="0"/>
              <a:t> </a:t>
            </a:r>
            <a:r>
              <a:rPr lang="en-GB" sz="2000" dirty="0" err="1"/>
              <a:t>ações</a:t>
            </a:r>
            <a:r>
              <a:rPr lang="en-GB" sz="2000" dirty="0"/>
              <a:t> </a:t>
            </a:r>
            <a:r>
              <a:rPr lang="en-GB" sz="2000" dirty="0" err="1"/>
              <a:t>podem</a:t>
            </a:r>
            <a:r>
              <a:rPr lang="en-GB" sz="2000" dirty="0"/>
              <a:t> ser </a:t>
            </a:r>
            <a:r>
              <a:rPr lang="en-GB" sz="2000" dirty="0" err="1"/>
              <a:t>tomadas</a:t>
            </a:r>
            <a:r>
              <a:rPr lang="en-GB" sz="2000" dirty="0"/>
              <a:t> para combater a </a:t>
            </a:r>
            <a:r>
              <a:rPr lang="en-GB" sz="2000" dirty="0" err="1"/>
              <a:t>discriminação</a:t>
            </a:r>
            <a:r>
              <a:rPr lang="en-GB" sz="2000" dirty="0"/>
              <a:t> e </a:t>
            </a:r>
            <a:r>
              <a:rPr lang="en-GB" sz="2000" dirty="0" err="1"/>
              <a:t>outras</a:t>
            </a:r>
            <a:r>
              <a:rPr lang="en-GB" sz="2000" dirty="0"/>
              <a:t> </a:t>
            </a:r>
            <a:r>
              <a:rPr lang="en-GB" sz="2000" dirty="0" err="1"/>
              <a:t>violações</a:t>
            </a:r>
            <a:r>
              <a:rPr lang="en-GB" sz="2000" dirty="0"/>
              <a:t> dos </a:t>
            </a:r>
            <a:r>
              <a:rPr lang="en-GB" sz="2000" dirty="0" err="1"/>
              <a:t>direitos</a:t>
            </a:r>
            <a:r>
              <a:rPr lang="en-GB" sz="2000" dirty="0"/>
              <a:t> </a:t>
            </a:r>
            <a:r>
              <a:rPr lang="en-GB" sz="2000" dirty="0" err="1"/>
              <a:t>humanos</a:t>
            </a:r>
            <a:r>
              <a:rPr lang="en-GB" sz="2000" dirty="0"/>
              <a:t> e para </a:t>
            </a:r>
            <a:r>
              <a:rPr lang="en-GB" sz="2000" dirty="0" err="1"/>
              <a:t>proteger</a:t>
            </a:r>
            <a:r>
              <a:rPr lang="en-GB" sz="2000" dirty="0"/>
              <a:t>, </a:t>
            </a:r>
            <a:r>
              <a:rPr lang="en-GB" sz="2000" dirty="0" err="1"/>
              <a:t>respeitar</a:t>
            </a:r>
            <a:r>
              <a:rPr lang="en-GB" sz="2000" dirty="0"/>
              <a:t> e </a:t>
            </a:r>
            <a:r>
              <a:rPr lang="en-GB" sz="2000" dirty="0" err="1"/>
              <a:t>assegurar</a:t>
            </a:r>
            <a:r>
              <a:rPr lang="en-GB" sz="2000" dirty="0"/>
              <a:t> o </a:t>
            </a:r>
            <a:r>
              <a:rPr lang="en-GB" sz="2000" dirty="0" err="1"/>
              <a:t>cumprimento</a:t>
            </a:r>
            <a:r>
              <a:rPr lang="en-GB" sz="2000" dirty="0"/>
              <a:t> dos </a:t>
            </a:r>
            <a:r>
              <a:rPr lang="en-GB" sz="2000" dirty="0" err="1"/>
              <a:t>direitos</a:t>
            </a:r>
            <a:r>
              <a:rPr lang="en-GB" sz="2000" dirty="0"/>
              <a:t> das pessoas com </a:t>
            </a:r>
            <a:r>
              <a:rPr lang="en-GB" sz="2000" dirty="0" err="1"/>
              <a:t>deficiências</a:t>
            </a:r>
            <a:r>
              <a:rPr lang="en-GB" sz="2000" dirty="0"/>
              <a:t>. </a:t>
            </a:r>
            <a:endParaRPr sz="2000" dirty="0"/>
          </a:p>
          <a:p>
            <a:pPr marL="285750" lvl="0" indent="-285750" algn="just" rtl="0">
              <a:lnSpc>
                <a:spcPct val="100000"/>
              </a:lnSpc>
              <a:spcBef>
                <a:spcPts val="600"/>
              </a:spcBef>
              <a:spcAft>
                <a:spcPts val="0"/>
              </a:spcAft>
              <a:buSzPts val="2200"/>
              <a:buChar char="•"/>
            </a:pPr>
            <a:r>
              <a:rPr lang="en-GB" sz="2000" dirty="0"/>
              <a:t>A CDPD é uma </a:t>
            </a:r>
            <a:r>
              <a:rPr lang="en-GB" sz="2000" dirty="0" err="1"/>
              <a:t>Convenção</a:t>
            </a:r>
            <a:r>
              <a:rPr lang="en-GB" sz="2000" dirty="0"/>
              <a:t> </a:t>
            </a:r>
            <a:r>
              <a:rPr lang="en-GB" sz="2000" dirty="0" err="1"/>
              <a:t>juridicamente</a:t>
            </a:r>
            <a:r>
              <a:rPr lang="en-GB" sz="2000" dirty="0"/>
              <a:t> </a:t>
            </a:r>
            <a:r>
              <a:rPr lang="en-GB" sz="2000" dirty="0" err="1"/>
              <a:t>vinculativa</a:t>
            </a:r>
            <a:r>
              <a:rPr lang="en-GB" sz="2000" dirty="0"/>
              <a:t> que é fundamental para </a:t>
            </a:r>
            <a:r>
              <a:rPr lang="en-GB" sz="2000" dirty="0" err="1"/>
              <a:t>proteger</a:t>
            </a:r>
            <a:r>
              <a:rPr lang="en-GB" sz="2000" dirty="0"/>
              <a:t> </a:t>
            </a:r>
            <a:r>
              <a:rPr lang="en-GB" sz="2000" dirty="0" err="1"/>
              <a:t>os</a:t>
            </a:r>
            <a:r>
              <a:rPr lang="en-GB" sz="2000" dirty="0"/>
              <a:t> </a:t>
            </a:r>
            <a:r>
              <a:rPr lang="en-GB" sz="2000" dirty="0" err="1"/>
              <a:t>direitos</a:t>
            </a:r>
            <a:r>
              <a:rPr lang="en-GB" sz="2000" dirty="0"/>
              <a:t> das pessoas com </a:t>
            </a:r>
            <a:r>
              <a:rPr lang="en-GB" sz="2000" dirty="0" err="1"/>
              <a:t>deficiências</a:t>
            </a:r>
            <a:r>
              <a:rPr lang="en-GB" sz="2000" dirty="0"/>
              <a:t>, </a:t>
            </a:r>
            <a:r>
              <a:rPr lang="en-GB" sz="2000" dirty="0" err="1"/>
              <a:t>incluindo</a:t>
            </a:r>
            <a:r>
              <a:rPr lang="en-GB" sz="2000" dirty="0"/>
              <a:t> </a:t>
            </a:r>
            <a:r>
              <a:rPr lang="en-GB" sz="2000" dirty="0" err="1"/>
              <a:t>os</a:t>
            </a:r>
            <a:r>
              <a:rPr lang="en-GB" sz="2000" dirty="0"/>
              <a:t> </a:t>
            </a:r>
            <a:r>
              <a:rPr lang="en-GB" sz="2000" dirty="0" err="1"/>
              <a:t>direitos</a:t>
            </a:r>
            <a:r>
              <a:rPr lang="en-GB" sz="2000" dirty="0"/>
              <a:t> das pessoas com </a:t>
            </a:r>
            <a:r>
              <a:rPr lang="en-GB" sz="2000" dirty="0" err="1"/>
              <a:t>deficiências</a:t>
            </a:r>
            <a:r>
              <a:rPr lang="en-GB" sz="2000" dirty="0"/>
              <a:t> </a:t>
            </a:r>
            <a:r>
              <a:rPr lang="en-GB" sz="2000" dirty="0" err="1"/>
              <a:t>psicossociais</a:t>
            </a:r>
            <a:r>
              <a:rPr lang="en-GB" sz="2000" dirty="0"/>
              <a:t>, </a:t>
            </a:r>
            <a:r>
              <a:rPr lang="en-GB" sz="2000" dirty="0" err="1"/>
              <a:t>intelectuais</a:t>
            </a:r>
            <a:r>
              <a:rPr lang="en-GB" sz="2000" dirty="0"/>
              <a:t> ou </a:t>
            </a:r>
            <a:r>
              <a:rPr lang="en-GB" sz="2000" dirty="0" err="1"/>
              <a:t>cognitivas</a:t>
            </a:r>
            <a:r>
              <a:rPr lang="en-GB" sz="2000" dirty="0"/>
              <a:t>. </a:t>
            </a:r>
            <a:endParaRPr sz="2000" dirty="0"/>
          </a:p>
          <a:p>
            <a:pPr marL="285750" lvl="0" indent="-285750" algn="just" rtl="0">
              <a:lnSpc>
                <a:spcPct val="100000"/>
              </a:lnSpc>
              <a:spcBef>
                <a:spcPts val="600"/>
              </a:spcBef>
              <a:spcAft>
                <a:spcPts val="0"/>
              </a:spcAft>
              <a:buSzPts val="2200"/>
              <a:buChar char="•"/>
            </a:pPr>
            <a:r>
              <a:rPr lang="en-GB" sz="2000" dirty="0"/>
              <a:t>Todos </a:t>
            </a:r>
            <a:r>
              <a:rPr lang="en-GB" sz="2000" dirty="0" err="1"/>
              <a:t>podem</a:t>
            </a:r>
            <a:r>
              <a:rPr lang="en-GB" sz="2000" dirty="0"/>
              <a:t> </a:t>
            </a:r>
            <a:r>
              <a:rPr lang="en-GB" sz="2000" dirty="0" err="1"/>
              <a:t>desempenhar</a:t>
            </a:r>
            <a:r>
              <a:rPr lang="en-GB" sz="2000" dirty="0"/>
              <a:t> um </a:t>
            </a:r>
            <a:r>
              <a:rPr lang="en-GB" sz="2000" dirty="0" err="1"/>
              <a:t>papel</a:t>
            </a:r>
            <a:r>
              <a:rPr lang="en-GB" sz="2000" dirty="0"/>
              <a:t> importante para </a:t>
            </a:r>
            <a:r>
              <a:rPr lang="en-GB" sz="2000" dirty="0" err="1"/>
              <a:t>garantir</a:t>
            </a:r>
            <a:r>
              <a:rPr lang="en-GB" sz="2000" dirty="0"/>
              <a:t> que </a:t>
            </a:r>
            <a:r>
              <a:rPr lang="en-GB" sz="2000" dirty="0" err="1"/>
              <a:t>os</a:t>
            </a:r>
            <a:r>
              <a:rPr lang="en-GB" sz="2000" dirty="0"/>
              <a:t> </a:t>
            </a:r>
            <a:r>
              <a:rPr lang="en-GB" sz="2000" dirty="0" err="1"/>
              <a:t>direitos</a:t>
            </a:r>
            <a:r>
              <a:rPr lang="en-GB" sz="2000" dirty="0"/>
              <a:t> das pessoas com </a:t>
            </a:r>
            <a:r>
              <a:rPr lang="en-GB" sz="2000" dirty="0" err="1"/>
              <a:t>deficiências</a:t>
            </a:r>
            <a:r>
              <a:rPr lang="en-GB" sz="2000" dirty="0"/>
              <a:t> </a:t>
            </a:r>
            <a:r>
              <a:rPr lang="en-GB" sz="2000" dirty="0" err="1"/>
              <a:t>psicossociais</a:t>
            </a:r>
            <a:r>
              <a:rPr lang="en-GB" sz="2000" dirty="0"/>
              <a:t> e com </a:t>
            </a:r>
            <a:r>
              <a:rPr lang="en-GB" sz="2000" dirty="0" err="1"/>
              <a:t>deficiências</a:t>
            </a:r>
            <a:r>
              <a:rPr lang="en-GB" sz="2000" dirty="0"/>
              <a:t> </a:t>
            </a:r>
            <a:r>
              <a:rPr lang="en-GB" sz="2000" dirty="0" err="1"/>
              <a:t>intelectuais</a:t>
            </a:r>
            <a:r>
              <a:rPr lang="en-GB" sz="2000" dirty="0"/>
              <a:t> </a:t>
            </a:r>
            <a:r>
              <a:rPr lang="en-GB" sz="2000" dirty="0" err="1"/>
              <a:t>sejam</a:t>
            </a:r>
            <a:r>
              <a:rPr lang="en-GB" sz="2000" dirty="0"/>
              <a:t> </a:t>
            </a:r>
            <a:r>
              <a:rPr lang="en-GB" sz="2000" dirty="0" err="1"/>
              <a:t>respeitados</a:t>
            </a:r>
            <a:r>
              <a:rPr lang="en-GB" sz="2000" dirty="0"/>
              <a:t>, </a:t>
            </a:r>
            <a:r>
              <a:rPr lang="en-GB" sz="2000" dirty="0" err="1"/>
              <a:t>protegidos</a:t>
            </a:r>
            <a:r>
              <a:rPr lang="en-GB" sz="2000" dirty="0"/>
              <a:t> e </a:t>
            </a:r>
            <a:r>
              <a:rPr lang="en-GB" sz="2000" dirty="0" err="1"/>
              <a:t>cumpridos</a:t>
            </a:r>
            <a:r>
              <a:rPr lang="en-GB" sz="2000" dirty="0"/>
              <a:t>.</a:t>
            </a:r>
            <a:endParaRPr sz="2000" dirty="0"/>
          </a:p>
        </p:txBody>
      </p:sp>
      <p:sp>
        <p:nvSpPr>
          <p:cNvPr id="1403" name="Google Shape;1403;p167"/>
          <p:cNvSpPr txBox="1">
            <a:spLocks noGrp="1"/>
          </p:cNvSpPr>
          <p:nvPr>
            <p:ph type="body" idx="2"/>
          </p:nvPr>
        </p:nvSpPr>
        <p:spPr>
          <a:xfrm>
            <a:off x="508800" y="1603061"/>
            <a:ext cx="11174400" cy="360000"/>
          </a:xfrm>
          <a:prstGeom prst="rect">
            <a:avLst/>
          </a:prstGeom>
          <a:noFill/>
          <a:ln>
            <a:noFill/>
          </a:ln>
        </p:spPr>
        <p:txBody>
          <a:bodyPr spcFirstLastPara="1" wrap="square" lIns="0" tIns="0" rIns="0" bIns="0" anchor="b" anchorCtr="0">
            <a:noAutofit/>
          </a:bodyPr>
          <a:lstStyle/>
          <a:p>
            <a:pPr marL="285750" lvl="0" indent="-285750" algn="l" rtl="0">
              <a:lnSpc>
                <a:spcPct val="150000"/>
              </a:lnSpc>
              <a:spcBef>
                <a:spcPts val="0"/>
              </a:spcBef>
              <a:spcAft>
                <a:spcPts val="0"/>
              </a:spcAft>
              <a:buSzPts val="2200"/>
              <a:buNone/>
            </a:pPr>
            <a:r>
              <a:rPr lang="en-GB" dirty="0" err="1"/>
              <a:t>Mensagens</a:t>
            </a:r>
            <a:r>
              <a:rPr lang="en-GB" dirty="0"/>
              <a:t> para </a:t>
            </a:r>
            <a:r>
              <a:rPr lang="en-GB" dirty="0" err="1"/>
              <a:t>levar</a:t>
            </a:r>
            <a:r>
              <a:rPr lang="en-GB" dirty="0"/>
              <a:t> para casa </a:t>
            </a:r>
            <a:endParaRP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17"/>
          <p:cNvSpPr txBox="1">
            <a:spLocks noGrp="1"/>
          </p:cNvSpPr>
          <p:nvPr>
            <p:ph type="sldNum" idx="4294967295"/>
          </p:nvPr>
        </p:nvSpPr>
        <p:spPr>
          <a:xfrm>
            <a:off x="10034587" y="6623100"/>
            <a:ext cx="1648619" cy="2160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GB"/>
              <a:t>17</a:t>
            </a:fld>
            <a:endParaRPr/>
          </a:p>
        </p:txBody>
      </p:sp>
      <p:sp>
        <p:nvSpPr>
          <p:cNvPr id="209" name="Google Shape;209;p17"/>
          <p:cNvSpPr txBox="1">
            <a:spLocks noGrp="1"/>
          </p:cNvSpPr>
          <p:nvPr>
            <p:ph type="body" idx="2"/>
          </p:nvPr>
        </p:nvSpPr>
        <p:spPr>
          <a:xfrm>
            <a:off x="507195" y="1511188"/>
            <a:ext cx="11174412" cy="45000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SzPts val="2500"/>
              <a:buNone/>
            </a:pPr>
            <a:endParaRPr sz="2500" b="1" i="1"/>
          </a:p>
          <a:p>
            <a:pPr marL="0" lvl="0" indent="0" algn="ctr" rtl="0">
              <a:lnSpc>
                <a:spcPct val="100000"/>
              </a:lnSpc>
              <a:spcBef>
                <a:spcPts val="1200"/>
              </a:spcBef>
              <a:spcAft>
                <a:spcPts val="0"/>
              </a:spcAft>
              <a:buSzPts val="2500"/>
              <a:buNone/>
            </a:pPr>
            <a:endParaRPr sz="2500" b="1" i="1"/>
          </a:p>
          <a:p>
            <a:pPr marL="0" lvl="0" indent="0" algn="ctr" rtl="0">
              <a:lnSpc>
                <a:spcPct val="100000"/>
              </a:lnSpc>
              <a:spcBef>
                <a:spcPts val="1200"/>
              </a:spcBef>
              <a:spcAft>
                <a:spcPts val="0"/>
              </a:spcAft>
              <a:buSzPts val="2500"/>
              <a:buNone/>
            </a:pPr>
            <a:r>
              <a:rPr lang="en-GB" sz="2500" b="1" i="1"/>
              <a:t>Como as pessoas com deficiências psicossociais, intelectuais ou cognitivas são frequentemente percebidas pela sociedade? </a:t>
            </a:r>
            <a:endParaRPr/>
          </a:p>
        </p:txBody>
      </p:sp>
      <p:sp>
        <p:nvSpPr>
          <p:cNvPr id="210" name="Google Shape;210;p17"/>
          <p:cNvSpPr txBox="1">
            <a:spLocks noGrp="1"/>
          </p:cNvSpPr>
          <p:nvPr>
            <p:ph type="title"/>
          </p:nvPr>
        </p:nvSpPr>
        <p:spPr>
          <a:xfrm>
            <a:off x="392905" y="506412"/>
            <a:ext cx="11529463" cy="432000"/>
          </a:xfrm>
          <a:prstGeom prst="rect">
            <a:avLst/>
          </a:prstGeom>
          <a:noFill/>
          <a:ln>
            <a:noFill/>
          </a:ln>
        </p:spPr>
        <p:txBody>
          <a:bodyPr spcFirstLastPara="1" wrap="square" lIns="91425" tIns="45700" rIns="91425" bIns="45700" anchor="t" anchorCtr="0">
            <a:noAutofit/>
          </a:bodyPr>
          <a:lstStyle/>
          <a:p>
            <a:pPr marL="0" lvl="0" indent="0" algn="ctr" rtl="0">
              <a:lnSpc>
                <a:spcPct val="110000"/>
              </a:lnSpc>
              <a:spcBef>
                <a:spcPts val="0"/>
              </a:spcBef>
              <a:spcAft>
                <a:spcPts val="0"/>
              </a:spcAft>
              <a:buClr>
                <a:schemeClr val="accent1"/>
              </a:buClr>
              <a:buSzPts val="3000"/>
              <a:buFont typeface="Century Gothic"/>
              <a:buNone/>
            </a:pPr>
            <a:r>
              <a:rPr lang="en-GB" dirty="0"/>
              <a:t>Exercício 1.2: </a:t>
            </a:r>
            <a:r>
              <a:rPr lang="en-GB" dirty="0" err="1"/>
              <a:t>Discussão</a:t>
            </a:r>
            <a:r>
              <a:rPr lang="en-GB" dirty="0"/>
              <a:t> – Não sou </a:t>
            </a:r>
            <a:r>
              <a:rPr lang="en-GB" dirty="0" err="1"/>
              <a:t>isso</a:t>
            </a:r>
            <a:r>
              <a:rPr lang="en-GB" dirty="0"/>
              <a:t>! - 3</a:t>
            </a:r>
            <a:endParaRPr dirty="0"/>
          </a:p>
        </p:txBody>
      </p:sp>
    </p:spTree>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Shape 1409"/>
        <p:cNvGrpSpPr/>
        <p:nvPr/>
      </p:nvGrpSpPr>
      <p:grpSpPr>
        <a:xfrm>
          <a:off x="0" y="0"/>
          <a:ext cx="0" cy="0"/>
          <a:chOff x="0" y="0"/>
          <a:chExt cx="0" cy="0"/>
        </a:xfrm>
      </p:grpSpPr>
      <p:sp>
        <p:nvSpPr>
          <p:cNvPr id="1411" name="Google Shape;1411;p168"/>
          <p:cNvSpPr txBox="1">
            <a:spLocks noGrp="1"/>
          </p:cNvSpPr>
          <p:nvPr>
            <p:ph type="title"/>
          </p:nvPr>
        </p:nvSpPr>
        <p:spPr>
          <a:xfrm>
            <a:off x="392905" y="506412"/>
            <a:ext cx="11288701" cy="432000"/>
          </a:xfrm>
          <a:prstGeom prst="rect">
            <a:avLst/>
          </a:prstGeom>
          <a:noFill/>
          <a:ln>
            <a:noFill/>
          </a:ln>
        </p:spPr>
        <p:txBody>
          <a:bodyPr spcFirstLastPara="1" wrap="square" lIns="91425" tIns="45700" rIns="91425" bIns="45700" anchor="t" anchorCtr="0">
            <a:noAutofit/>
          </a:bodyPr>
          <a:lstStyle/>
          <a:p>
            <a:pPr marL="0" lvl="0" indent="0" algn="ctr" rtl="0">
              <a:lnSpc>
                <a:spcPct val="110000"/>
              </a:lnSpc>
              <a:spcBef>
                <a:spcPts val="0"/>
              </a:spcBef>
              <a:spcAft>
                <a:spcPts val="0"/>
              </a:spcAft>
              <a:buClr>
                <a:schemeClr val="accent1"/>
              </a:buClr>
              <a:buSzPts val="3000"/>
              <a:buFont typeface="Century Gothic"/>
              <a:buNone/>
            </a:pPr>
            <a:r>
              <a:rPr lang="en-GB" dirty="0" err="1"/>
              <a:t>Agradecimentos</a:t>
            </a:r>
            <a:r>
              <a:rPr lang="en-GB" dirty="0"/>
              <a:t> (1)</a:t>
            </a:r>
            <a:endParaRPr dirty="0"/>
          </a:p>
        </p:txBody>
      </p:sp>
      <p:sp>
        <p:nvSpPr>
          <p:cNvPr id="1412" name="Google Shape;1412;p168"/>
          <p:cNvSpPr txBox="1">
            <a:spLocks noGrp="1"/>
          </p:cNvSpPr>
          <p:nvPr>
            <p:ph type="body" idx="2"/>
          </p:nvPr>
        </p:nvSpPr>
        <p:spPr>
          <a:xfrm>
            <a:off x="507195" y="1511188"/>
            <a:ext cx="11174412" cy="4500000"/>
          </a:xfrm>
          <a:prstGeom prst="rect">
            <a:avLst/>
          </a:prstGeom>
          <a:noFill/>
          <a:ln>
            <a:noFill/>
          </a:ln>
        </p:spPr>
        <p:txBody>
          <a:bodyPr spcFirstLastPara="1" wrap="square" lIns="91425" tIns="45700" rIns="91425" bIns="45700" anchor="t" anchorCtr="0">
            <a:noAutofit/>
          </a:bodyPr>
          <a:lstStyle/>
          <a:p>
            <a:pPr marL="285750" lvl="0" indent="-146050" algn="l" rtl="0">
              <a:lnSpc>
                <a:spcPct val="100000"/>
              </a:lnSpc>
              <a:spcBef>
                <a:spcPts val="0"/>
              </a:spcBef>
              <a:spcAft>
                <a:spcPts val="0"/>
              </a:spcAft>
              <a:buSzPts val="2200"/>
              <a:buNone/>
            </a:pPr>
            <a:endParaRPr dirty="0"/>
          </a:p>
        </p:txBody>
      </p:sp>
    </p:spTree>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Shape 1418"/>
        <p:cNvGrpSpPr/>
        <p:nvPr/>
      </p:nvGrpSpPr>
      <p:grpSpPr>
        <a:xfrm>
          <a:off x="0" y="0"/>
          <a:ext cx="0" cy="0"/>
          <a:chOff x="0" y="0"/>
          <a:chExt cx="0" cy="0"/>
        </a:xfrm>
      </p:grpSpPr>
      <p:sp>
        <p:nvSpPr>
          <p:cNvPr id="1420" name="Google Shape;1420;p169"/>
          <p:cNvSpPr txBox="1">
            <a:spLocks noGrp="1"/>
          </p:cNvSpPr>
          <p:nvPr>
            <p:ph type="title"/>
          </p:nvPr>
        </p:nvSpPr>
        <p:spPr>
          <a:xfrm>
            <a:off x="392905" y="506412"/>
            <a:ext cx="11288701" cy="432000"/>
          </a:xfrm>
          <a:prstGeom prst="rect">
            <a:avLst/>
          </a:prstGeom>
          <a:noFill/>
          <a:ln>
            <a:noFill/>
          </a:ln>
        </p:spPr>
        <p:txBody>
          <a:bodyPr spcFirstLastPara="1" wrap="square" lIns="91425" tIns="45700" rIns="91425" bIns="45700" anchor="t" anchorCtr="0">
            <a:noAutofit/>
          </a:bodyPr>
          <a:lstStyle/>
          <a:p>
            <a:pPr marL="0" lvl="0" indent="0" algn="ctr" rtl="0">
              <a:lnSpc>
                <a:spcPct val="110000"/>
              </a:lnSpc>
              <a:spcBef>
                <a:spcPts val="0"/>
              </a:spcBef>
              <a:spcAft>
                <a:spcPts val="0"/>
              </a:spcAft>
              <a:buClr>
                <a:schemeClr val="accent1"/>
              </a:buClr>
              <a:buSzPts val="3000"/>
              <a:buFont typeface="Century Gothic"/>
              <a:buNone/>
            </a:pPr>
            <a:r>
              <a:rPr lang="en-GB" dirty="0" err="1"/>
              <a:t>Agradecimentos</a:t>
            </a:r>
            <a:r>
              <a:rPr lang="en-GB" dirty="0"/>
              <a:t> (2)</a:t>
            </a:r>
            <a:endParaRPr dirty="0"/>
          </a:p>
        </p:txBody>
      </p:sp>
      <p:sp>
        <p:nvSpPr>
          <p:cNvPr id="1421" name="Google Shape;1421;p169"/>
          <p:cNvSpPr txBox="1">
            <a:spLocks noGrp="1"/>
          </p:cNvSpPr>
          <p:nvPr>
            <p:ph type="body" idx="2"/>
          </p:nvPr>
        </p:nvSpPr>
        <p:spPr>
          <a:xfrm>
            <a:off x="507195" y="1511188"/>
            <a:ext cx="11174412" cy="4500000"/>
          </a:xfrm>
          <a:prstGeom prst="rect">
            <a:avLst/>
          </a:prstGeom>
          <a:noFill/>
          <a:ln>
            <a:noFill/>
          </a:ln>
        </p:spPr>
        <p:txBody>
          <a:bodyPr spcFirstLastPara="1" wrap="square" lIns="91425" tIns="45700" rIns="91425" bIns="45700" anchor="t" anchorCtr="0">
            <a:noAutofit/>
          </a:bodyPr>
          <a:lstStyle/>
          <a:p>
            <a:pPr marL="285750" lvl="0" indent="-146050" algn="l" rtl="0">
              <a:lnSpc>
                <a:spcPct val="100000"/>
              </a:lnSpc>
              <a:spcBef>
                <a:spcPts val="0"/>
              </a:spcBef>
              <a:spcAft>
                <a:spcPts val="0"/>
              </a:spcAft>
              <a:buSzPts val="2200"/>
              <a:buNone/>
            </a:pPr>
            <a:endParaRPr/>
          </a:p>
        </p:txBody>
      </p:sp>
    </p:spTree>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Shape 1427"/>
        <p:cNvGrpSpPr/>
        <p:nvPr/>
      </p:nvGrpSpPr>
      <p:grpSpPr>
        <a:xfrm>
          <a:off x="0" y="0"/>
          <a:ext cx="0" cy="0"/>
          <a:chOff x="0" y="0"/>
          <a:chExt cx="0" cy="0"/>
        </a:xfrm>
      </p:grpSpPr>
      <p:sp>
        <p:nvSpPr>
          <p:cNvPr id="1429" name="Google Shape;1429;p170"/>
          <p:cNvSpPr txBox="1">
            <a:spLocks noGrp="1"/>
          </p:cNvSpPr>
          <p:nvPr>
            <p:ph type="title"/>
          </p:nvPr>
        </p:nvSpPr>
        <p:spPr>
          <a:xfrm>
            <a:off x="392905" y="506412"/>
            <a:ext cx="11288701" cy="432000"/>
          </a:xfrm>
          <a:prstGeom prst="rect">
            <a:avLst/>
          </a:prstGeom>
          <a:noFill/>
          <a:ln>
            <a:noFill/>
          </a:ln>
        </p:spPr>
        <p:txBody>
          <a:bodyPr spcFirstLastPara="1" wrap="square" lIns="91425" tIns="45700" rIns="91425" bIns="45700" anchor="t" anchorCtr="0">
            <a:noAutofit/>
          </a:bodyPr>
          <a:lstStyle/>
          <a:p>
            <a:pPr marL="0" lvl="0" indent="0" algn="ctr" rtl="0">
              <a:lnSpc>
                <a:spcPct val="110000"/>
              </a:lnSpc>
              <a:spcBef>
                <a:spcPts val="0"/>
              </a:spcBef>
              <a:spcAft>
                <a:spcPts val="0"/>
              </a:spcAft>
              <a:buClr>
                <a:schemeClr val="accent1"/>
              </a:buClr>
              <a:buSzPts val="3000"/>
              <a:buFont typeface="Century Gothic"/>
              <a:buNone/>
            </a:pPr>
            <a:r>
              <a:rPr lang="en-GB" dirty="0" err="1"/>
              <a:t>Agradecimentos</a:t>
            </a:r>
            <a:r>
              <a:rPr lang="en-GB" dirty="0"/>
              <a:t> (3)</a:t>
            </a:r>
            <a:endParaRPr dirty="0"/>
          </a:p>
        </p:txBody>
      </p:sp>
      <p:sp>
        <p:nvSpPr>
          <p:cNvPr id="1430" name="Google Shape;1430;p170"/>
          <p:cNvSpPr txBox="1">
            <a:spLocks noGrp="1"/>
          </p:cNvSpPr>
          <p:nvPr>
            <p:ph type="body" idx="2"/>
          </p:nvPr>
        </p:nvSpPr>
        <p:spPr>
          <a:xfrm>
            <a:off x="507195" y="1511188"/>
            <a:ext cx="11174412" cy="4500000"/>
          </a:xfrm>
          <a:prstGeom prst="rect">
            <a:avLst/>
          </a:prstGeom>
          <a:noFill/>
          <a:ln>
            <a:noFill/>
          </a:ln>
        </p:spPr>
        <p:txBody>
          <a:bodyPr spcFirstLastPara="1" wrap="square" lIns="91425" tIns="45700" rIns="91425" bIns="45700" anchor="t" anchorCtr="0">
            <a:noAutofit/>
          </a:bodyPr>
          <a:lstStyle/>
          <a:p>
            <a:pPr marL="285750" lvl="0" indent="-146050" algn="l" rtl="0">
              <a:lnSpc>
                <a:spcPct val="100000"/>
              </a:lnSpc>
              <a:spcBef>
                <a:spcPts val="0"/>
              </a:spcBef>
              <a:spcAft>
                <a:spcPts val="0"/>
              </a:spcAft>
              <a:buSzPts val="2200"/>
              <a:buNone/>
            </a:pPr>
            <a:endParaRPr/>
          </a:p>
        </p:txBody>
      </p:sp>
    </p:spTree>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Shape 1436"/>
        <p:cNvGrpSpPr/>
        <p:nvPr/>
      </p:nvGrpSpPr>
      <p:grpSpPr>
        <a:xfrm>
          <a:off x="0" y="0"/>
          <a:ext cx="0" cy="0"/>
          <a:chOff x="0" y="0"/>
          <a:chExt cx="0" cy="0"/>
        </a:xfrm>
      </p:grpSpPr>
      <p:sp>
        <p:nvSpPr>
          <p:cNvPr id="1438" name="Google Shape;1438;p171"/>
          <p:cNvSpPr txBox="1">
            <a:spLocks noGrp="1"/>
          </p:cNvSpPr>
          <p:nvPr>
            <p:ph type="title"/>
          </p:nvPr>
        </p:nvSpPr>
        <p:spPr>
          <a:xfrm>
            <a:off x="392905" y="506412"/>
            <a:ext cx="11288701" cy="432000"/>
          </a:xfrm>
          <a:prstGeom prst="rect">
            <a:avLst/>
          </a:prstGeom>
          <a:noFill/>
          <a:ln>
            <a:noFill/>
          </a:ln>
        </p:spPr>
        <p:txBody>
          <a:bodyPr spcFirstLastPara="1" wrap="square" lIns="91425" tIns="45700" rIns="91425" bIns="45700" anchor="t" anchorCtr="0">
            <a:noAutofit/>
          </a:bodyPr>
          <a:lstStyle/>
          <a:p>
            <a:pPr marL="0" lvl="0" indent="0" algn="ctr" rtl="0">
              <a:lnSpc>
                <a:spcPct val="110000"/>
              </a:lnSpc>
              <a:spcBef>
                <a:spcPts val="0"/>
              </a:spcBef>
              <a:spcAft>
                <a:spcPts val="0"/>
              </a:spcAft>
              <a:buClr>
                <a:schemeClr val="accent1"/>
              </a:buClr>
              <a:buSzPts val="3000"/>
              <a:buFont typeface="Century Gothic"/>
              <a:buNone/>
            </a:pPr>
            <a:r>
              <a:rPr lang="en-GB" dirty="0" err="1"/>
              <a:t>Agradecimentos</a:t>
            </a:r>
            <a:r>
              <a:rPr lang="en-GB" dirty="0"/>
              <a:t> (4)</a:t>
            </a:r>
            <a:endParaRPr dirty="0"/>
          </a:p>
        </p:txBody>
      </p:sp>
      <p:sp>
        <p:nvSpPr>
          <p:cNvPr id="1439" name="Google Shape;1439;p171"/>
          <p:cNvSpPr txBox="1">
            <a:spLocks noGrp="1"/>
          </p:cNvSpPr>
          <p:nvPr>
            <p:ph type="body" idx="2"/>
          </p:nvPr>
        </p:nvSpPr>
        <p:spPr>
          <a:xfrm>
            <a:off x="507195" y="1511188"/>
            <a:ext cx="11174412" cy="4500000"/>
          </a:xfrm>
          <a:prstGeom prst="rect">
            <a:avLst/>
          </a:prstGeom>
          <a:noFill/>
          <a:ln>
            <a:noFill/>
          </a:ln>
        </p:spPr>
        <p:txBody>
          <a:bodyPr spcFirstLastPara="1" wrap="square" lIns="91425" tIns="45700" rIns="91425" bIns="45700" anchor="t" anchorCtr="0">
            <a:noAutofit/>
          </a:bodyPr>
          <a:lstStyle/>
          <a:p>
            <a:pPr marL="285750" lvl="0" indent="-146050" algn="l" rtl="0">
              <a:lnSpc>
                <a:spcPct val="100000"/>
              </a:lnSpc>
              <a:spcBef>
                <a:spcPts val="0"/>
              </a:spcBef>
              <a:spcAft>
                <a:spcPts val="0"/>
              </a:spcAft>
              <a:buSzPts val="2200"/>
              <a:buNone/>
            </a:pPr>
            <a:endParaRPr/>
          </a:p>
        </p:txBody>
      </p:sp>
    </p:spTree>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Shape 1445"/>
        <p:cNvGrpSpPr/>
        <p:nvPr/>
      </p:nvGrpSpPr>
      <p:grpSpPr>
        <a:xfrm>
          <a:off x="0" y="0"/>
          <a:ext cx="0" cy="0"/>
          <a:chOff x="0" y="0"/>
          <a:chExt cx="0" cy="0"/>
        </a:xfrm>
      </p:grpSpPr>
      <p:sp>
        <p:nvSpPr>
          <p:cNvPr id="1447" name="Google Shape;1447;p172"/>
          <p:cNvSpPr txBox="1">
            <a:spLocks noGrp="1"/>
          </p:cNvSpPr>
          <p:nvPr>
            <p:ph type="title"/>
          </p:nvPr>
        </p:nvSpPr>
        <p:spPr>
          <a:xfrm>
            <a:off x="392905" y="506412"/>
            <a:ext cx="11288701" cy="432000"/>
          </a:xfrm>
          <a:prstGeom prst="rect">
            <a:avLst/>
          </a:prstGeom>
          <a:noFill/>
          <a:ln>
            <a:noFill/>
          </a:ln>
        </p:spPr>
        <p:txBody>
          <a:bodyPr spcFirstLastPara="1" wrap="square" lIns="91425" tIns="45700" rIns="91425" bIns="45700" anchor="t" anchorCtr="0">
            <a:noAutofit/>
          </a:bodyPr>
          <a:lstStyle/>
          <a:p>
            <a:pPr marL="0" lvl="0" indent="0" algn="ctr" rtl="0">
              <a:lnSpc>
                <a:spcPct val="110000"/>
              </a:lnSpc>
              <a:spcBef>
                <a:spcPts val="0"/>
              </a:spcBef>
              <a:spcAft>
                <a:spcPts val="0"/>
              </a:spcAft>
              <a:buClr>
                <a:schemeClr val="accent1"/>
              </a:buClr>
              <a:buSzPts val="3000"/>
              <a:buFont typeface="Century Gothic"/>
              <a:buNone/>
            </a:pPr>
            <a:r>
              <a:rPr lang="en-GB" dirty="0" err="1"/>
              <a:t>Agradecimentos</a:t>
            </a:r>
            <a:r>
              <a:rPr lang="en-GB" dirty="0"/>
              <a:t> (5)</a:t>
            </a:r>
            <a:endParaRPr dirty="0"/>
          </a:p>
        </p:txBody>
      </p:sp>
      <p:sp>
        <p:nvSpPr>
          <p:cNvPr id="1448" name="Google Shape;1448;p172"/>
          <p:cNvSpPr txBox="1">
            <a:spLocks noGrp="1"/>
          </p:cNvSpPr>
          <p:nvPr>
            <p:ph type="body" idx="2"/>
          </p:nvPr>
        </p:nvSpPr>
        <p:spPr>
          <a:xfrm>
            <a:off x="507195" y="1511188"/>
            <a:ext cx="11174412" cy="4500000"/>
          </a:xfrm>
          <a:prstGeom prst="rect">
            <a:avLst/>
          </a:prstGeom>
          <a:noFill/>
          <a:ln>
            <a:noFill/>
          </a:ln>
        </p:spPr>
        <p:txBody>
          <a:bodyPr spcFirstLastPara="1" wrap="square" lIns="91425" tIns="45700" rIns="91425" bIns="45700" anchor="t" anchorCtr="0">
            <a:noAutofit/>
          </a:bodyPr>
          <a:lstStyle/>
          <a:p>
            <a:pPr marL="285750" lvl="0" indent="-146050" algn="l" rtl="0">
              <a:lnSpc>
                <a:spcPct val="100000"/>
              </a:lnSpc>
              <a:spcBef>
                <a:spcPts val="0"/>
              </a:spcBef>
              <a:spcAft>
                <a:spcPts val="0"/>
              </a:spcAft>
              <a:buSzPts val="2200"/>
              <a:buNone/>
            </a:pPr>
            <a:endParaRPr/>
          </a:p>
        </p:txBody>
      </p:sp>
    </p:spTree>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Shape 1454"/>
        <p:cNvGrpSpPr/>
        <p:nvPr/>
      </p:nvGrpSpPr>
      <p:grpSpPr>
        <a:xfrm>
          <a:off x="0" y="0"/>
          <a:ext cx="0" cy="0"/>
          <a:chOff x="0" y="0"/>
          <a:chExt cx="0" cy="0"/>
        </a:xfrm>
      </p:grpSpPr>
      <p:sp>
        <p:nvSpPr>
          <p:cNvPr id="1456" name="Google Shape;1456;p173"/>
          <p:cNvSpPr txBox="1">
            <a:spLocks noGrp="1"/>
          </p:cNvSpPr>
          <p:nvPr>
            <p:ph type="title"/>
          </p:nvPr>
        </p:nvSpPr>
        <p:spPr>
          <a:xfrm>
            <a:off x="392905" y="506412"/>
            <a:ext cx="11288701" cy="432000"/>
          </a:xfrm>
          <a:prstGeom prst="rect">
            <a:avLst/>
          </a:prstGeom>
          <a:noFill/>
          <a:ln>
            <a:noFill/>
          </a:ln>
        </p:spPr>
        <p:txBody>
          <a:bodyPr spcFirstLastPara="1" wrap="square" lIns="91425" tIns="45700" rIns="91425" bIns="45700" anchor="t" anchorCtr="0">
            <a:noAutofit/>
          </a:bodyPr>
          <a:lstStyle/>
          <a:p>
            <a:pPr marL="0" lvl="0" indent="0" algn="ctr" rtl="0">
              <a:lnSpc>
                <a:spcPct val="110000"/>
              </a:lnSpc>
              <a:spcBef>
                <a:spcPts val="0"/>
              </a:spcBef>
              <a:spcAft>
                <a:spcPts val="0"/>
              </a:spcAft>
              <a:buClr>
                <a:schemeClr val="accent1"/>
              </a:buClr>
              <a:buSzPts val="3000"/>
              <a:buFont typeface="Century Gothic"/>
              <a:buNone/>
            </a:pPr>
            <a:r>
              <a:rPr lang="en-GB" dirty="0" err="1"/>
              <a:t>Agradecimentos</a:t>
            </a:r>
            <a:r>
              <a:rPr lang="en-GB" dirty="0"/>
              <a:t> (6)</a:t>
            </a:r>
            <a:endParaRPr dirty="0"/>
          </a:p>
        </p:txBody>
      </p:sp>
      <p:sp>
        <p:nvSpPr>
          <p:cNvPr id="1457" name="Google Shape;1457;p173"/>
          <p:cNvSpPr txBox="1">
            <a:spLocks noGrp="1"/>
          </p:cNvSpPr>
          <p:nvPr>
            <p:ph type="body" idx="2"/>
          </p:nvPr>
        </p:nvSpPr>
        <p:spPr>
          <a:xfrm>
            <a:off x="507195" y="1511188"/>
            <a:ext cx="11174412" cy="4500000"/>
          </a:xfrm>
          <a:prstGeom prst="rect">
            <a:avLst/>
          </a:prstGeom>
          <a:noFill/>
          <a:ln>
            <a:noFill/>
          </a:ln>
        </p:spPr>
        <p:txBody>
          <a:bodyPr spcFirstLastPara="1" wrap="square" lIns="91425" tIns="45700" rIns="91425" bIns="45700" anchor="t" anchorCtr="0">
            <a:noAutofit/>
          </a:bodyPr>
          <a:lstStyle/>
          <a:p>
            <a:pPr marL="285750" lvl="0" indent="-146050" algn="l" rtl="0">
              <a:lnSpc>
                <a:spcPct val="100000"/>
              </a:lnSpc>
              <a:spcBef>
                <a:spcPts val="0"/>
              </a:spcBef>
              <a:spcAft>
                <a:spcPts val="0"/>
              </a:spcAft>
              <a:buSzPts val="2200"/>
              <a:buNone/>
            </a:pPr>
            <a:endParaRPr/>
          </a:p>
        </p:txBody>
      </p:sp>
    </p:spTree>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Shape 1463"/>
        <p:cNvGrpSpPr/>
        <p:nvPr/>
      </p:nvGrpSpPr>
      <p:grpSpPr>
        <a:xfrm>
          <a:off x="0" y="0"/>
          <a:ext cx="0" cy="0"/>
          <a:chOff x="0" y="0"/>
          <a:chExt cx="0" cy="0"/>
        </a:xfrm>
      </p:grpSpPr>
      <p:sp>
        <p:nvSpPr>
          <p:cNvPr id="1465" name="Google Shape;1465;p174"/>
          <p:cNvSpPr txBox="1">
            <a:spLocks noGrp="1"/>
          </p:cNvSpPr>
          <p:nvPr>
            <p:ph type="body" idx="2"/>
          </p:nvPr>
        </p:nvSpPr>
        <p:spPr>
          <a:xfrm>
            <a:off x="507195" y="1511188"/>
            <a:ext cx="11174412" cy="4500000"/>
          </a:xfrm>
          <a:prstGeom prst="rect">
            <a:avLst/>
          </a:prstGeom>
          <a:noFill/>
          <a:ln>
            <a:noFill/>
          </a:ln>
        </p:spPr>
        <p:txBody>
          <a:bodyPr spcFirstLastPara="1" wrap="square" lIns="91425" tIns="45700" rIns="91425" bIns="45700" anchor="t" anchorCtr="0">
            <a:noAutofit/>
          </a:bodyPr>
          <a:lstStyle/>
          <a:p>
            <a:pPr marL="285750" lvl="0" indent="-146050" algn="l" rtl="0">
              <a:lnSpc>
                <a:spcPct val="100000"/>
              </a:lnSpc>
              <a:spcBef>
                <a:spcPts val="0"/>
              </a:spcBef>
              <a:spcAft>
                <a:spcPts val="0"/>
              </a:spcAft>
              <a:buSzPts val="2200"/>
              <a:buNone/>
            </a:pPr>
            <a:endParaRPr/>
          </a:p>
        </p:txBody>
      </p:sp>
      <p:sp>
        <p:nvSpPr>
          <p:cNvPr id="1466" name="Google Shape;1466;p174"/>
          <p:cNvSpPr txBox="1">
            <a:spLocks noGrp="1"/>
          </p:cNvSpPr>
          <p:nvPr>
            <p:ph type="title"/>
          </p:nvPr>
        </p:nvSpPr>
        <p:spPr>
          <a:xfrm>
            <a:off x="392905" y="506412"/>
            <a:ext cx="11288701" cy="432000"/>
          </a:xfrm>
          <a:prstGeom prst="rect">
            <a:avLst/>
          </a:prstGeom>
          <a:noFill/>
          <a:ln>
            <a:noFill/>
          </a:ln>
        </p:spPr>
        <p:txBody>
          <a:bodyPr spcFirstLastPara="1" wrap="square" lIns="91425" tIns="45700" rIns="91425" bIns="45700" anchor="t" anchorCtr="0">
            <a:noAutofit/>
          </a:bodyPr>
          <a:lstStyle/>
          <a:p>
            <a:pPr marL="0" lvl="0" indent="0" algn="ctr" rtl="0">
              <a:lnSpc>
                <a:spcPct val="110000"/>
              </a:lnSpc>
              <a:spcBef>
                <a:spcPts val="0"/>
              </a:spcBef>
              <a:spcAft>
                <a:spcPts val="0"/>
              </a:spcAft>
              <a:buClr>
                <a:schemeClr val="accent1"/>
              </a:buClr>
              <a:buSzPts val="3000"/>
              <a:buFont typeface="Century Gothic"/>
              <a:buNone/>
            </a:pPr>
            <a:r>
              <a:rPr lang="en-GB"/>
              <a:t>Agradecimentos (7)</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18"/>
          <p:cNvSpPr txBox="1">
            <a:spLocks noGrp="1"/>
          </p:cNvSpPr>
          <p:nvPr>
            <p:ph type="sldNum" idx="4294967295"/>
          </p:nvPr>
        </p:nvSpPr>
        <p:spPr>
          <a:xfrm>
            <a:off x="10034587" y="6623100"/>
            <a:ext cx="1648619" cy="2160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GB"/>
              <a:t>18</a:t>
            </a:fld>
            <a:endParaRPr/>
          </a:p>
        </p:txBody>
      </p:sp>
      <p:sp>
        <p:nvSpPr>
          <p:cNvPr id="217" name="Google Shape;217;p18"/>
          <p:cNvSpPr txBox="1">
            <a:spLocks noGrp="1"/>
          </p:cNvSpPr>
          <p:nvPr>
            <p:ph type="body" idx="2"/>
          </p:nvPr>
        </p:nvSpPr>
        <p:spPr>
          <a:xfrm>
            <a:off x="507195" y="1511188"/>
            <a:ext cx="11174412" cy="45000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SzPts val="2400"/>
              <a:buNone/>
            </a:pPr>
            <a:endParaRPr sz="2400" b="1" i="1"/>
          </a:p>
          <a:p>
            <a:pPr marL="0" lvl="0" indent="0" algn="ctr" rtl="0">
              <a:lnSpc>
                <a:spcPct val="100000"/>
              </a:lnSpc>
              <a:spcBef>
                <a:spcPts val="1200"/>
              </a:spcBef>
              <a:spcAft>
                <a:spcPts val="0"/>
              </a:spcAft>
              <a:buSzPts val="2400"/>
              <a:buNone/>
            </a:pPr>
            <a:endParaRPr sz="2400" b="1" i="1"/>
          </a:p>
          <a:p>
            <a:pPr marL="0" lvl="0" indent="0" algn="ctr" rtl="0">
              <a:lnSpc>
                <a:spcPct val="100000"/>
              </a:lnSpc>
              <a:spcBef>
                <a:spcPts val="1200"/>
              </a:spcBef>
              <a:spcAft>
                <a:spcPts val="0"/>
              </a:spcAft>
              <a:buSzPts val="2500"/>
              <a:buNone/>
            </a:pPr>
            <a:r>
              <a:rPr lang="en-GB" sz="2500" b="1" i="1"/>
              <a:t>Quais são alguns rótulos ou palavras abusivas comumente usados em relação a pessoas com deficiências psicossociais, intelectuais ou cognitivas?</a:t>
            </a:r>
            <a:endParaRPr/>
          </a:p>
        </p:txBody>
      </p:sp>
      <p:sp>
        <p:nvSpPr>
          <p:cNvPr id="218" name="Google Shape;218;p18"/>
          <p:cNvSpPr txBox="1">
            <a:spLocks noGrp="1"/>
          </p:cNvSpPr>
          <p:nvPr>
            <p:ph type="title"/>
          </p:nvPr>
        </p:nvSpPr>
        <p:spPr>
          <a:xfrm>
            <a:off x="392905" y="506412"/>
            <a:ext cx="11288701" cy="432000"/>
          </a:xfrm>
          <a:prstGeom prst="rect">
            <a:avLst/>
          </a:prstGeom>
          <a:noFill/>
          <a:ln>
            <a:noFill/>
          </a:ln>
        </p:spPr>
        <p:txBody>
          <a:bodyPr spcFirstLastPara="1" wrap="square" lIns="91425" tIns="45700" rIns="91425" bIns="45700" anchor="t" anchorCtr="0">
            <a:noAutofit/>
          </a:bodyPr>
          <a:lstStyle/>
          <a:p>
            <a:pPr marL="0" lvl="0" indent="0" algn="ctr" rtl="0">
              <a:lnSpc>
                <a:spcPct val="110000"/>
              </a:lnSpc>
              <a:spcBef>
                <a:spcPts val="0"/>
              </a:spcBef>
              <a:spcAft>
                <a:spcPts val="0"/>
              </a:spcAft>
              <a:buClr>
                <a:schemeClr val="accent1"/>
              </a:buClr>
              <a:buSzPts val="3000"/>
              <a:buFont typeface="Century Gothic"/>
              <a:buNone/>
            </a:pPr>
            <a:r>
              <a:rPr lang="en-GB" dirty="0"/>
              <a:t>Exercício 1.2: </a:t>
            </a:r>
            <a:r>
              <a:rPr lang="en-GB" dirty="0" err="1"/>
              <a:t>Discussão</a:t>
            </a:r>
            <a:r>
              <a:rPr lang="en-GB" dirty="0"/>
              <a:t> – Não sou </a:t>
            </a:r>
            <a:r>
              <a:rPr lang="en-GB" dirty="0" err="1"/>
              <a:t>isso</a:t>
            </a:r>
            <a:r>
              <a:rPr lang="en-GB" dirty="0"/>
              <a:t>!- 4</a:t>
            </a:r>
            <a:endParaRP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19"/>
          <p:cNvSpPr txBox="1">
            <a:spLocks noGrp="1"/>
          </p:cNvSpPr>
          <p:nvPr>
            <p:ph type="sldNum" idx="4294967295"/>
          </p:nvPr>
        </p:nvSpPr>
        <p:spPr>
          <a:xfrm>
            <a:off x="10034587" y="6623100"/>
            <a:ext cx="1648619" cy="2160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GB"/>
              <a:t>19</a:t>
            </a:fld>
            <a:endParaRPr/>
          </a:p>
        </p:txBody>
      </p:sp>
      <p:sp>
        <p:nvSpPr>
          <p:cNvPr id="225" name="Google Shape;225;p19"/>
          <p:cNvSpPr txBox="1">
            <a:spLocks noGrp="1"/>
          </p:cNvSpPr>
          <p:nvPr>
            <p:ph type="body" idx="2"/>
          </p:nvPr>
        </p:nvSpPr>
        <p:spPr>
          <a:xfrm>
            <a:off x="769791" y="1817269"/>
            <a:ext cx="11174412" cy="3990813"/>
          </a:xfrm>
          <a:prstGeom prst="rect">
            <a:avLst/>
          </a:prstGeom>
          <a:noFill/>
          <a:ln>
            <a:noFill/>
          </a:ln>
        </p:spPr>
        <p:txBody>
          <a:bodyPr spcFirstLastPara="1" wrap="square" lIns="91425" tIns="45700" rIns="91425" bIns="45700" anchor="t" anchorCtr="0">
            <a:noAutofit/>
          </a:bodyPr>
          <a:lstStyle/>
          <a:p>
            <a:pPr marL="285750" lvl="0" indent="-285750" algn="just" rtl="0">
              <a:lnSpc>
                <a:spcPct val="100000"/>
              </a:lnSpc>
              <a:spcBef>
                <a:spcPts val="600"/>
              </a:spcBef>
              <a:spcAft>
                <a:spcPts val="0"/>
              </a:spcAft>
              <a:buSzPts val="2000"/>
              <a:buChar char="•"/>
            </a:pPr>
            <a:r>
              <a:rPr lang="en-GB" sz="2000" i="1" dirty="0"/>
              <a:t>The Gestalt Project (2012): Stop the stigma</a:t>
            </a:r>
            <a:r>
              <a:rPr lang="en-GB" sz="2000" dirty="0"/>
              <a:t>. (O </a:t>
            </a:r>
            <a:r>
              <a:rPr lang="en-GB" sz="2000" dirty="0" err="1"/>
              <a:t>Projeto</a:t>
            </a:r>
            <a:r>
              <a:rPr lang="en-GB" sz="2000" dirty="0"/>
              <a:t> Gestalt [2012]: </a:t>
            </a:r>
            <a:r>
              <a:rPr lang="en-GB" sz="2000" dirty="0" err="1"/>
              <a:t>Acabe</a:t>
            </a:r>
            <a:r>
              <a:rPr lang="en-GB" sz="2000" dirty="0"/>
              <a:t> com o </a:t>
            </a:r>
            <a:r>
              <a:rPr lang="en-GB" sz="2000" dirty="0" err="1"/>
              <a:t>estigma</a:t>
            </a:r>
            <a:r>
              <a:rPr lang="en-GB" sz="2000" dirty="0"/>
              <a:t>.) </a:t>
            </a:r>
            <a:r>
              <a:rPr lang="en-GB" sz="2000" u="sng" dirty="0">
                <a:solidFill>
                  <a:schemeClr val="hlink"/>
                </a:solidFill>
                <a:hlinkClick r:id="rId3"/>
              </a:rPr>
              <a:t>https://www.youtube.com/watch?v=Ol8OELgJPzw&amp;feature=youtu.be</a:t>
            </a:r>
            <a:r>
              <a:rPr lang="en-GB" sz="2000" dirty="0"/>
              <a:t>  </a:t>
            </a:r>
            <a:endParaRPr sz="2000" dirty="0"/>
          </a:p>
          <a:p>
            <a:pPr marL="0" lvl="0" indent="0" algn="just" rtl="0">
              <a:lnSpc>
                <a:spcPct val="100000"/>
              </a:lnSpc>
              <a:spcBef>
                <a:spcPts val="600"/>
              </a:spcBef>
              <a:spcAft>
                <a:spcPts val="0"/>
              </a:spcAft>
              <a:buSzPts val="2000"/>
              <a:buNone/>
            </a:pPr>
            <a:r>
              <a:rPr lang="en-GB" sz="2000" dirty="0"/>
              <a:t>(</a:t>
            </a:r>
            <a:r>
              <a:rPr lang="en-GB" sz="2000" dirty="0" err="1"/>
              <a:t>ilustra</a:t>
            </a:r>
            <a:r>
              <a:rPr lang="en-GB" sz="2000" dirty="0"/>
              <a:t> a </a:t>
            </a:r>
            <a:r>
              <a:rPr lang="en-GB" sz="2000" dirty="0" err="1"/>
              <a:t>importância</a:t>
            </a:r>
            <a:r>
              <a:rPr lang="en-GB" sz="2000" dirty="0"/>
              <a:t> de </a:t>
            </a:r>
            <a:r>
              <a:rPr lang="en-GB" sz="2000" dirty="0" err="1"/>
              <a:t>ver</a:t>
            </a:r>
            <a:r>
              <a:rPr lang="en-GB" sz="2000" dirty="0"/>
              <a:t> as pessoas </a:t>
            </a:r>
            <a:r>
              <a:rPr lang="en-GB" sz="2000" dirty="0" err="1"/>
              <a:t>além</a:t>
            </a:r>
            <a:r>
              <a:rPr lang="en-GB" sz="2000" dirty="0"/>
              <a:t> dos </a:t>
            </a:r>
            <a:r>
              <a:rPr lang="en-GB" sz="2000" dirty="0" err="1"/>
              <a:t>rótulos</a:t>
            </a:r>
            <a:r>
              <a:rPr lang="en-GB" sz="2000" dirty="0"/>
              <a:t>/</a:t>
            </a:r>
            <a:r>
              <a:rPr lang="en-GB" sz="2000" dirty="0" err="1"/>
              <a:t>diagnósticos</a:t>
            </a:r>
            <a:r>
              <a:rPr lang="en-GB" sz="2000" dirty="0"/>
              <a:t> </a:t>
            </a:r>
            <a:r>
              <a:rPr lang="en-GB" sz="2000" dirty="0" err="1"/>
              <a:t>psiquiátricos</a:t>
            </a:r>
            <a:r>
              <a:rPr lang="en-GB" sz="2000" dirty="0"/>
              <a:t>). </a:t>
            </a:r>
            <a:endParaRPr sz="2000" dirty="0"/>
          </a:p>
          <a:p>
            <a:pPr marL="285750" lvl="0" indent="-285750" algn="just" rtl="0">
              <a:lnSpc>
                <a:spcPct val="100000"/>
              </a:lnSpc>
              <a:spcBef>
                <a:spcPts val="600"/>
              </a:spcBef>
              <a:spcAft>
                <a:spcPts val="0"/>
              </a:spcAft>
              <a:buSzPts val="2000"/>
              <a:buChar char="•"/>
            </a:pPr>
            <a:r>
              <a:rPr lang="en-GB" sz="2000" i="1" dirty="0"/>
              <a:t>Let’s talk about intellectual disabilities: </a:t>
            </a:r>
            <a:r>
              <a:rPr lang="en-GB" sz="2000" i="1" dirty="0" err="1"/>
              <a:t>Tedx</a:t>
            </a:r>
            <a:r>
              <a:rPr lang="en-GB" sz="2000" i="1" dirty="0"/>
              <a:t> Talks. </a:t>
            </a:r>
            <a:r>
              <a:rPr lang="en-GB" sz="2000" dirty="0"/>
              <a:t>(Vamos </a:t>
            </a:r>
            <a:r>
              <a:rPr lang="en-GB" sz="2000" dirty="0" err="1"/>
              <a:t>falar</a:t>
            </a:r>
            <a:r>
              <a:rPr lang="en-GB" sz="2000" dirty="0"/>
              <a:t> sobre </a:t>
            </a:r>
            <a:r>
              <a:rPr lang="en-GB" sz="2000" dirty="0" err="1"/>
              <a:t>deficiências</a:t>
            </a:r>
            <a:r>
              <a:rPr lang="en-GB" sz="2000" dirty="0"/>
              <a:t> </a:t>
            </a:r>
            <a:r>
              <a:rPr lang="en-GB" sz="2000" dirty="0" err="1"/>
              <a:t>intelectuais</a:t>
            </a:r>
            <a:r>
              <a:rPr lang="en-GB" sz="2000" dirty="0"/>
              <a:t>: </a:t>
            </a:r>
            <a:r>
              <a:rPr lang="en-GB" sz="2000" dirty="0" err="1"/>
              <a:t>Tedx</a:t>
            </a:r>
            <a:r>
              <a:rPr lang="en-GB" sz="2000" dirty="0"/>
              <a:t> Talks) </a:t>
            </a:r>
            <a:r>
              <a:rPr lang="en-GB" sz="2000" u="sng" dirty="0">
                <a:solidFill>
                  <a:schemeClr val="hlink"/>
                </a:solidFill>
                <a:hlinkClick r:id="rId4"/>
              </a:rPr>
              <a:t>https://www.youtube.com/watch?v=0XXqr_ZSsMg</a:t>
            </a:r>
            <a:r>
              <a:rPr lang="en-GB" sz="2000" dirty="0"/>
              <a:t>  </a:t>
            </a:r>
            <a:endParaRPr sz="2000" dirty="0"/>
          </a:p>
          <a:p>
            <a:pPr marL="0" lvl="0" indent="0" algn="just" rtl="0">
              <a:lnSpc>
                <a:spcPct val="100000"/>
              </a:lnSpc>
              <a:spcBef>
                <a:spcPts val="600"/>
              </a:spcBef>
              <a:spcAft>
                <a:spcPts val="0"/>
              </a:spcAft>
              <a:buSzPts val="2000"/>
              <a:buNone/>
            </a:pPr>
            <a:r>
              <a:rPr lang="en-GB" sz="2000" dirty="0"/>
              <a:t>(</a:t>
            </a:r>
            <a:r>
              <a:rPr lang="en-GB" sz="2000" dirty="0" err="1"/>
              <a:t>ilustra</a:t>
            </a:r>
            <a:r>
              <a:rPr lang="en-GB" sz="2000" dirty="0"/>
              <a:t> </a:t>
            </a:r>
            <a:r>
              <a:rPr lang="en-GB" sz="2000" dirty="0" err="1"/>
              <a:t>não</a:t>
            </a:r>
            <a:r>
              <a:rPr lang="en-GB" sz="2000" dirty="0"/>
              <a:t> </a:t>
            </a:r>
            <a:r>
              <a:rPr lang="en-GB" sz="2000" dirty="0" err="1"/>
              <a:t>só</a:t>
            </a:r>
            <a:r>
              <a:rPr lang="en-GB" sz="2000" dirty="0"/>
              <a:t> o </a:t>
            </a:r>
            <a:r>
              <a:rPr lang="en-GB" sz="2000" dirty="0" err="1"/>
              <a:t>estigma</a:t>
            </a:r>
            <a:r>
              <a:rPr lang="en-GB" sz="2000" dirty="0"/>
              <a:t> e o bullying </a:t>
            </a:r>
            <a:r>
              <a:rPr lang="en-GB" sz="2000" dirty="0" err="1"/>
              <a:t>enfrentados</a:t>
            </a:r>
            <a:r>
              <a:rPr lang="en-GB" sz="2000" dirty="0"/>
              <a:t> </a:t>
            </a:r>
            <a:r>
              <a:rPr lang="en-GB" sz="2000" dirty="0" err="1"/>
              <a:t>pelas</a:t>
            </a:r>
            <a:r>
              <a:rPr lang="en-GB" sz="2000" dirty="0"/>
              <a:t> pessoas com </a:t>
            </a:r>
            <a:r>
              <a:rPr lang="en-GB" sz="2000" dirty="0" err="1"/>
              <a:t>deficiência</a:t>
            </a:r>
            <a:r>
              <a:rPr lang="en-GB" sz="2000" dirty="0"/>
              <a:t> </a:t>
            </a:r>
            <a:r>
              <a:rPr lang="en-GB" sz="2000" dirty="0" err="1"/>
              <a:t>intelectual</a:t>
            </a:r>
            <a:r>
              <a:rPr lang="en-GB" sz="2000" dirty="0"/>
              <a:t>, mas </a:t>
            </a:r>
            <a:r>
              <a:rPr lang="en-GB" sz="2000" dirty="0" err="1"/>
              <a:t>também</a:t>
            </a:r>
            <a:r>
              <a:rPr lang="en-GB" sz="2000" dirty="0"/>
              <a:t> como é </a:t>
            </a:r>
            <a:r>
              <a:rPr lang="en-GB" sz="2000" dirty="0" err="1"/>
              <a:t>possível</a:t>
            </a:r>
            <a:r>
              <a:rPr lang="en-GB" sz="2000" dirty="0"/>
              <a:t> que </a:t>
            </a:r>
            <a:r>
              <a:rPr lang="en-GB" sz="2000" dirty="0" err="1"/>
              <a:t>os</a:t>
            </a:r>
            <a:r>
              <a:rPr lang="en-GB" sz="2000" dirty="0"/>
              <a:t> </a:t>
            </a:r>
            <a:r>
              <a:rPr lang="en-GB" sz="2000" dirty="0" err="1"/>
              <a:t>indivíduos</a:t>
            </a:r>
            <a:r>
              <a:rPr lang="en-GB" sz="2000" dirty="0"/>
              <a:t> </a:t>
            </a:r>
            <a:r>
              <a:rPr lang="en-GB" sz="2000" dirty="0" err="1"/>
              <a:t>lutem</a:t>
            </a:r>
            <a:r>
              <a:rPr lang="en-GB" sz="2000" dirty="0"/>
              <a:t> contra </a:t>
            </a:r>
            <a:r>
              <a:rPr lang="en-GB" sz="2000" dirty="0" err="1"/>
              <a:t>isso</a:t>
            </a:r>
            <a:r>
              <a:rPr lang="en-GB" sz="2000" dirty="0"/>
              <a:t>). </a:t>
            </a:r>
            <a:endParaRPr sz="2000" dirty="0"/>
          </a:p>
          <a:p>
            <a:pPr marL="285750" lvl="0" indent="-285750" algn="just" rtl="0">
              <a:lnSpc>
                <a:spcPct val="100000"/>
              </a:lnSpc>
              <a:spcBef>
                <a:spcPts val="600"/>
              </a:spcBef>
              <a:spcAft>
                <a:spcPts val="0"/>
              </a:spcAft>
              <a:buSzPts val="2000"/>
              <a:buChar char="•"/>
            </a:pPr>
            <a:r>
              <a:rPr lang="en-GB" sz="2000" i="1" dirty="0"/>
              <a:t>Stigma and dementia, people with dementia speak out Alzheimer’s Society (4:13) </a:t>
            </a:r>
            <a:r>
              <a:rPr lang="en-GB" sz="2000" dirty="0"/>
              <a:t>(</a:t>
            </a:r>
            <a:r>
              <a:rPr lang="en-GB" sz="2000" dirty="0" err="1"/>
              <a:t>Estigma</a:t>
            </a:r>
            <a:r>
              <a:rPr lang="en-GB" sz="2000" dirty="0"/>
              <a:t> e </a:t>
            </a:r>
            <a:r>
              <a:rPr lang="en-GB" sz="2000" dirty="0" err="1"/>
              <a:t>demência</a:t>
            </a:r>
            <a:r>
              <a:rPr lang="en-GB" sz="2000" dirty="0"/>
              <a:t>, pessoas com </a:t>
            </a:r>
            <a:r>
              <a:rPr lang="en-GB" sz="2000" dirty="0" err="1"/>
              <a:t>demência</a:t>
            </a:r>
            <a:r>
              <a:rPr lang="en-GB" sz="2000" dirty="0"/>
              <a:t> se </a:t>
            </a:r>
            <a:r>
              <a:rPr lang="en-GB" sz="2000" dirty="0" err="1"/>
              <a:t>manifestam</a:t>
            </a:r>
            <a:r>
              <a:rPr lang="en-GB" sz="2000" dirty="0"/>
              <a:t> </a:t>
            </a:r>
            <a:r>
              <a:rPr lang="en-GB" sz="2000" dirty="0" err="1"/>
              <a:t>Sociedade</a:t>
            </a:r>
            <a:r>
              <a:rPr lang="en-GB" sz="2000" dirty="0"/>
              <a:t> de Alzheimer [4:13]) </a:t>
            </a:r>
            <a:r>
              <a:rPr lang="en-GB" sz="2000" u="sng" dirty="0">
                <a:solidFill>
                  <a:schemeClr val="hlink"/>
                </a:solidFill>
                <a:hlinkClick r:id="rId5"/>
              </a:rPr>
              <a:t>https://www.youtube.com/watch?v=kIz6gurnNVc</a:t>
            </a:r>
            <a:r>
              <a:rPr lang="en-GB" sz="2000" dirty="0"/>
              <a:t>  (accessed 9 April 2019)</a:t>
            </a:r>
            <a:endParaRPr sz="2000" dirty="0"/>
          </a:p>
          <a:p>
            <a:pPr marL="0" lvl="0" indent="0" algn="just" rtl="0">
              <a:lnSpc>
                <a:spcPct val="100000"/>
              </a:lnSpc>
              <a:spcBef>
                <a:spcPts val="600"/>
              </a:spcBef>
              <a:spcAft>
                <a:spcPts val="0"/>
              </a:spcAft>
              <a:buSzPts val="2000"/>
              <a:buNone/>
            </a:pPr>
            <a:r>
              <a:rPr lang="en-GB" sz="2000" dirty="0"/>
              <a:t>(</a:t>
            </a:r>
            <a:r>
              <a:rPr lang="en-GB" sz="2000" dirty="0" err="1"/>
              <a:t>ilustra</a:t>
            </a:r>
            <a:r>
              <a:rPr lang="en-GB" sz="2000" dirty="0"/>
              <a:t> o </a:t>
            </a:r>
            <a:r>
              <a:rPr lang="en-GB" sz="2000" dirty="0" err="1"/>
              <a:t>estigma</a:t>
            </a:r>
            <a:r>
              <a:rPr lang="en-GB" sz="2000" dirty="0"/>
              <a:t> </a:t>
            </a:r>
            <a:r>
              <a:rPr lang="en-GB" sz="2000" dirty="0" err="1"/>
              <a:t>enfrentado</a:t>
            </a:r>
            <a:r>
              <a:rPr lang="en-GB" sz="2000" dirty="0"/>
              <a:t> por </a:t>
            </a:r>
            <a:r>
              <a:rPr lang="en-GB" sz="2000" dirty="0" err="1"/>
              <a:t>indivíduos</a:t>
            </a:r>
            <a:r>
              <a:rPr lang="en-GB" sz="2000" dirty="0"/>
              <a:t> com </a:t>
            </a:r>
            <a:r>
              <a:rPr lang="en-GB" sz="2000" dirty="0" err="1"/>
              <a:t>doença</a:t>
            </a:r>
            <a:r>
              <a:rPr lang="en-GB" sz="2000" dirty="0"/>
              <a:t> de Alzheimer).</a:t>
            </a:r>
            <a:endParaRPr sz="2000" dirty="0"/>
          </a:p>
        </p:txBody>
      </p:sp>
      <p:sp>
        <p:nvSpPr>
          <p:cNvPr id="226" name="Google Shape;226;p19"/>
          <p:cNvSpPr txBox="1">
            <a:spLocks noGrp="1"/>
          </p:cNvSpPr>
          <p:nvPr>
            <p:ph type="title"/>
          </p:nvPr>
        </p:nvSpPr>
        <p:spPr>
          <a:xfrm>
            <a:off x="392905" y="506412"/>
            <a:ext cx="11486821" cy="432000"/>
          </a:xfrm>
          <a:prstGeom prst="rect">
            <a:avLst/>
          </a:prstGeom>
          <a:noFill/>
          <a:ln>
            <a:noFill/>
          </a:ln>
        </p:spPr>
        <p:txBody>
          <a:bodyPr spcFirstLastPara="1" wrap="square" lIns="91425" tIns="45700" rIns="91425" bIns="45700" anchor="t" anchorCtr="0">
            <a:noAutofit/>
          </a:bodyPr>
          <a:lstStyle/>
          <a:p>
            <a:pPr marL="0" lvl="0" indent="0" algn="ctr" rtl="0">
              <a:lnSpc>
                <a:spcPct val="110000"/>
              </a:lnSpc>
              <a:spcBef>
                <a:spcPts val="0"/>
              </a:spcBef>
              <a:spcAft>
                <a:spcPts val="0"/>
              </a:spcAft>
              <a:buClr>
                <a:schemeClr val="accent1"/>
              </a:buClr>
              <a:buSzPts val="3000"/>
              <a:buFont typeface="Century Gothic"/>
              <a:buNone/>
            </a:pPr>
            <a:r>
              <a:rPr lang="en-GB" dirty="0"/>
              <a:t>Exercício 1.2: </a:t>
            </a:r>
            <a:r>
              <a:rPr lang="en-GB" dirty="0" err="1"/>
              <a:t>Discussão</a:t>
            </a:r>
            <a:r>
              <a:rPr lang="en-GB" dirty="0"/>
              <a:t> – Não sou </a:t>
            </a:r>
            <a:r>
              <a:rPr lang="en-GB" dirty="0" err="1"/>
              <a:t>isso</a:t>
            </a:r>
            <a:r>
              <a:rPr lang="en-GB" dirty="0"/>
              <a:t>! - 5</a:t>
            </a:r>
            <a:endParaRPr dirty="0"/>
          </a:p>
        </p:txBody>
      </p:sp>
      <p:sp>
        <p:nvSpPr>
          <p:cNvPr id="227" name="Google Shape;227;p19"/>
          <p:cNvSpPr txBox="1"/>
          <p:nvPr/>
        </p:nvSpPr>
        <p:spPr>
          <a:xfrm>
            <a:off x="1006465" y="1225768"/>
            <a:ext cx="9028122" cy="40006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dirty="0">
                <a:solidFill>
                  <a:schemeClr val="dk1"/>
                </a:solidFill>
                <a:latin typeface="Calibri"/>
                <a:ea typeface="Calibri"/>
                <a:cs typeface="Calibri"/>
                <a:sym typeface="Calibri"/>
              </a:rPr>
              <a:t>Neste </a:t>
            </a:r>
            <a:r>
              <a:rPr lang="en-GB" sz="2000" dirty="0" err="1">
                <a:solidFill>
                  <a:schemeClr val="dk1"/>
                </a:solidFill>
                <a:latin typeface="Calibri"/>
                <a:ea typeface="Calibri"/>
                <a:cs typeface="Calibri"/>
                <a:sym typeface="Calibri"/>
              </a:rPr>
              <a:t>momento</a:t>
            </a:r>
            <a:r>
              <a:rPr lang="en-GB" sz="2000" dirty="0">
                <a:solidFill>
                  <a:schemeClr val="dk1"/>
                </a:solidFill>
                <a:latin typeface="Calibri"/>
                <a:ea typeface="Calibri"/>
                <a:cs typeface="Calibri"/>
                <a:sym typeface="Calibri"/>
              </a:rPr>
              <a:t>, </a:t>
            </a:r>
            <a:r>
              <a:rPr lang="en-GB" sz="2000" dirty="0" err="1">
                <a:solidFill>
                  <a:schemeClr val="dk1"/>
                </a:solidFill>
                <a:latin typeface="Calibri"/>
                <a:ea typeface="Calibri"/>
                <a:cs typeface="Calibri"/>
                <a:sym typeface="Calibri"/>
              </a:rPr>
              <a:t>mostre</a:t>
            </a:r>
            <a:r>
              <a:rPr lang="en-GB" sz="2000" dirty="0">
                <a:solidFill>
                  <a:schemeClr val="dk1"/>
                </a:solidFill>
                <a:latin typeface="Calibri"/>
                <a:ea typeface="Calibri"/>
                <a:cs typeface="Calibri"/>
                <a:sym typeface="Calibri"/>
              </a:rPr>
              <a:t> um ou </a:t>
            </a:r>
            <a:r>
              <a:rPr lang="en-GB" sz="2000" dirty="0" err="1">
                <a:solidFill>
                  <a:schemeClr val="dk1"/>
                </a:solidFill>
                <a:latin typeface="Calibri"/>
                <a:ea typeface="Calibri"/>
                <a:cs typeface="Calibri"/>
                <a:sym typeface="Calibri"/>
              </a:rPr>
              <a:t>mais</a:t>
            </a:r>
            <a:r>
              <a:rPr lang="en-GB" sz="2000" dirty="0">
                <a:solidFill>
                  <a:schemeClr val="dk1"/>
                </a:solidFill>
                <a:latin typeface="Calibri"/>
                <a:ea typeface="Calibri"/>
                <a:cs typeface="Calibri"/>
                <a:sym typeface="Calibri"/>
              </a:rPr>
              <a:t> dos </a:t>
            </a:r>
            <a:r>
              <a:rPr lang="en-GB" sz="2000" dirty="0" err="1">
                <a:solidFill>
                  <a:schemeClr val="dk1"/>
                </a:solidFill>
                <a:latin typeface="Calibri"/>
                <a:ea typeface="Calibri"/>
                <a:cs typeface="Calibri"/>
                <a:sym typeface="Calibri"/>
              </a:rPr>
              <a:t>seguintes</a:t>
            </a:r>
            <a:r>
              <a:rPr lang="en-GB" sz="2000" dirty="0">
                <a:solidFill>
                  <a:schemeClr val="dk1"/>
                </a:solidFill>
                <a:latin typeface="Calibri"/>
                <a:ea typeface="Calibri"/>
                <a:cs typeface="Calibri"/>
                <a:sym typeface="Calibri"/>
              </a:rPr>
              <a:t> </a:t>
            </a:r>
            <a:r>
              <a:rPr lang="en-GB" sz="2000" dirty="0" err="1">
                <a:solidFill>
                  <a:schemeClr val="dk1"/>
                </a:solidFill>
                <a:latin typeface="Calibri"/>
                <a:ea typeface="Calibri"/>
                <a:cs typeface="Calibri"/>
                <a:sym typeface="Calibri"/>
              </a:rPr>
              <a:t>vídeos</a:t>
            </a:r>
            <a:r>
              <a:rPr lang="en-GB" sz="2000" dirty="0">
                <a:solidFill>
                  <a:schemeClr val="dk1"/>
                </a:solidFill>
                <a:latin typeface="Calibri"/>
                <a:ea typeface="Calibri"/>
                <a:cs typeface="Calibri"/>
                <a:sym typeface="Calibri"/>
              </a:rPr>
              <a:t> </a:t>
            </a:r>
            <a:r>
              <a:rPr lang="en-GB" sz="2000" dirty="0" err="1">
                <a:solidFill>
                  <a:schemeClr val="dk1"/>
                </a:solidFill>
                <a:latin typeface="Calibri"/>
                <a:ea typeface="Calibri"/>
                <a:cs typeface="Calibri"/>
                <a:sym typeface="Calibri"/>
              </a:rPr>
              <a:t>aos</a:t>
            </a:r>
            <a:r>
              <a:rPr lang="en-GB" sz="2000" dirty="0">
                <a:solidFill>
                  <a:schemeClr val="dk1"/>
                </a:solidFill>
                <a:latin typeface="Calibri"/>
                <a:ea typeface="Calibri"/>
                <a:cs typeface="Calibri"/>
                <a:sym typeface="Calibri"/>
              </a:rPr>
              <a:t> participantes</a:t>
            </a:r>
            <a:endParaRPr sz="20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2"/>
          <p:cNvSpPr txBox="1">
            <a:spLocks noGrp="1"/>
          </p:cNvSpPr>
          <p:nvPr>
            <p:ph type="sldNum" idx="12"/>
          </p:nvPr>
        </p:nvSpPr>
        <p:spPr>
          <a:xfrm>
            <a:off x="10034587" y="6623100"/>
            <a:ext cx="1648619" cy="2160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GB"/>
              <a:t>2</a:t>
            </a:fld>
            <a:endParaRPr/>
          </a:p>
        </p:txBody>
      </p:sp>
      <p:sp>
        <p:nvSpPr>
          <p:cNvPr id="85" name="Google Shape;85;p2"/>
          <p:cNvSpPr/>
          <p:nvPr/>
        </p:nvSpPr>
        <p:spPr>
          <a:xfrm>
            <a:off x="304800" y="348413"/>
            <a:ext cx="11378406" cy="4678163"/>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GB" sz="1600" b="1" dirty="0">
                <a:solidFill>
                  <a:schemeClr val="dk1"/>
                </a:solidFill>
                <a:highlight>
                  <a:srgbClr val="FFFFFF"/>
                </a:highlight>
                <a:latin typeface="Calibri"/>
                <a:ea typeface="Calibri"/>
                <a:cs typeface="Calibri"/>
                <a:sym typeface="Calibri"/>
              </a:rPr>
              <a:t>© </a:t>
            </a:r>
            <a:r>
              <a:rPr lang="en-GB" sz="1600" b="1" dirty="0" err="1">
                <a:solidFill>
                  <a:schemeClr val="dk1"/>
                </a:solidFill>
                <a:highlight>
                  <a:srgbClr val="FFFFFF"/>
                </a:highlight>
                <a:latin typeface="Calibri"/>
                <a:ea typeface="Calibri"/>
                <a:cs typeface="Calibri"/>
                <a:sym typeface="Calibri"/>
              </a:rPr>
              <a:t>CeDiHuS</a:t>
            </a:r>
            <a:r>
              <a:rPr lang="en-GB" sz="1600" b="1" dirty="0">
                <a:solidFill>
                  <a:schemeClr val="dk1"/>
                </a:solidFill>
                <a:highlight>
                  <a:srgbClr val="FFFFFF"/>
                </a:highlight>
                <a:latin typeface="Calibri"/>
                <a:ea typeface="Calibri"/>
                <a:cs typeface="Calibri"/>
                <a:sym typeface="Calibri"/>
              </a:rPr>
              <a:t> 2025</a:t>
            </a:r>
            <a:endParaRPr sz="1600" dirty="0">
              <a:solidFill>
                <a:schemeClr val="dk1"/>
              </a:solidFill>
              <a:highlight>
                <a:srgbClr val="FFFFFF"/>
              </a:highlight>
              <a:latin typeface="Calibri"/>
              <a:ea typeface="Calibri"/>
              <a:cs typeface="Calibri"/>
              <a:sym typeface="Calibri"/>
            </a:endParaRPr>
          </a:p>
          <a:p>
            <a:pPr marL="0" marR="0" lvl="0" indent="0" algn="just" rtl="0">
              <a:spcBef>
                <a:spcPts val="0"/>
              </a:spcBef>
              <a:spcAft>
                <a:spcPts val="0"/>
              </a:spcAft>
              <a:buNone/>
            </a:pPr>
            <a:r>
              <a:rPr lang="en-GB" sz="1600" dirty="0">
                <a:solidFill>
                  <a:schemeClr val="dk1"/>
                </a:solidFill>
                <a:highlight>
                  <a:srgbClr val="FFFFFF"/>
                </a:highlight>
                <a:latin typeface="Calibri"/>
                <a:ea typeface="Calibri"/>
                <a:cs typeface="Calibri"/>
                <a:sym typeface="Calibri"/>
              </a:rPr>
              <a:t>Esta </a:t>
            </a:r>
            <a:r>
              <a:rPr lang="en-GB" sz="1600" dirty="0" err="1">
                <a:solidFill>
                  <a:schemeClr val="dk1"/>
                </a:solidFill>
                <a:highlight>
                  <a:srgbClr val="FFFFFF"/>
                </a:highlight>
                <a:latin typeface="Calibri"/>
                <a:ea typeface="Calibri"/>
                <a:cs typeface="Calibri"/>
                <a:sym typeface="Calibri"/>
              </a:rPr>
              <a:t>publicação</a:t>
            </a:r>
            <a:r>
              <a:rPr lang="en-GB" sz="1600" dirty="0">
                <a:solidFill>
                  <a:schemeClr val="dk1"/>
                </a:solidFill>
                <a:highlight>
                  <a:srgbClr val="FFFFFF"/>
                </a:highlight>
                <a:latin typeface="Calibri"/>
                <a:ea typeface="Calibri"/>
                <a:cs typeface="Calibri"/>
                <a:sym typeface="Calibri"/>
              </a:rPr>
              <a:t> é uma </a:t>
            </a:r>
            <a:r>
              <a:rPr lang="en-GB" sz="1600" dirty="0" err="1">
                <a:solidFill>
                  <a:schemeClr val="dk1"/>
                </a:solidFill>
                <a:highlight>
                  <a:srgbClr val="FFFFFF"/>
                </a:highlight>
                <a:latin typeface="Calibri"/>
                <a:ea typeface="Calibri"/>
                <a:cs typeface="Calibri"/>
                <a:sym typeface="Calibri"/>
              </a:rPr>
              <a:t>tradução</a:t>
            </a:r>
            <a:r>
              <a:rPr lang="en-GB" sz="1600" dirty="0">
                <a:solidFill>
                  <a:schemeClr val="dk1"/>
                </a:solidFill>
                <a:highlight>
                  <a:srgbClr val="FFFFFF"/>
                </a:highlight>
                <a:latin typeface="Calibri"/>
                <a:ea typeface="Calibri"/>
                <a:cs typeface="Calibri"/>
                <a:sym typeface="Calibri"/>
              </a:rPr>
              <a:t>, de </a:t>
            </a:r>
            <a:r>
              <a:rPr lang="en-GB" sz="1600" dirty="0" err="1">
                <a:solidFill>
                  <a:schemeClr val="dk1"/>
                </a:solidFill>
                <a:highlight>
                  <a:srgbClr val="FFFFFF"/>
                </a:highlight>
                <a:latin typeface="Calibri"/>
                <a:ea typeface="Calibri"/>
                <a:cs typeface="Calibri"/>
                <a:sym typeface="Calibri"/>
              </a:rPr>
              <a:t>acordo</a:t>
            </a:r>
            <a:r>
              <a:rPr lang="en-GB" sz="1600" dirty="0">
                <a:solidFill>
                  <a:schemeClr val="dk1"/>
                </a:solidFill>
                <a:highlight>
                  <a:srgbClr val="FFFFFF"/>
                </a:highlight>
                <a:latin typeface="Calibri"/>
                <a:ea typeface="Calibri"/>
                <a:cs typeface="Calibri"/>
                <a:sym typeface="Calibri"/>
              </a:rPr>
              <a:t> com a </a:t>
            </a:r>
            <a:r>
              <a:rPr lang="en-GB" sz="1600" dirty="0" err="1">
                <a:solidFill>
                  <a:schemeClr val="dk1"/>
                </a:solidFill>
                <a:highlight>
                  <a:srgbClr val="FFFFFF"/>
                </a:highlight>
                <a:latin typeface="Calibri"/>
                <a:ea typeface="Calibri"/>
                <a:cs typeface="Calibri"/>
                <a:sym typeface="Calibri"/>
              </a:rPr>
              <a:t>licença</a:t>
            </a:r>
            <a:r>
              <a:rPr lang="en-GB" sz="1600" dirty="0">
                <a:solidFill>
                  <a:schemeClr val="dk1"/>
                </a:solidFill>
                <a:highlight>
                  <a:srgbClr val="FFFFFF"/>
                </a:highlight>
                <a:latin typeface="Calibri"/>
                <a:ea typeface="Calibri"/>
                <a:cs typeface="Calibri"/>
                <a:sym typeface="Calibri"/>
              </a:rPr>
              <a:t> Creative Commons CC BY-NC-SA 3.0 IGO, do </a:t>
            </a:r>
            <a:r>
              <a:rPr lang="en-GB" sz="1600" dirty="0" err="1">
                <a:solidFill>
                  <a:schemeClr val="dk1"/>
                </a:solidFill>
                <a:highlight>
                  <a:srgbClr val="FFFFFF"/>
                </a:highlight>
                <a:latin typeface="Calibri"/>
                <a:ea typeface="Calibri"/>
                <a:cs typeface="Calibri"/>
                <a:sym typeface="Calibri"/>
              </a:rPr>
              <a:t>texto</a:t>
            </a:r>
            <a:r>
              <a:rPr lang="en-GB" sz="1600" dirty="0">
                <a:solidFill>
                  <a:schemeClr val="dk1"/>
                </a:solidFill>
                <a:highlight>
                  <a:srgbClr val="FFFFFF"/>
                </a:highlight>
                <a:latin typeface="Calibri"/>
                <a:ea typeface="Calibri"/>
                <a:cs typeface="Calibri"/>
                <a:sym typeface="Calibri"/>
              </a:rPr>
              <a:t> original da OMS escrito em </a:t>
            </a:r>
            <a:r>
              <a:rPr lang="en-GB" sz="1600" dirty="0" err="1">
                <a:solidFill>
                  <a:schemeClr val="dk1"/>
                </a:solidFill>
                <a:highlight>
                  <a:srgbClr val="FFFFFF"/>
                </a:highlight>
                <a:latin typeface="Calibri"/>
                <a:ea typeface="Calibri"/>
                <a:cs typeface="Calibri"/>
                <a:sym typeface="Calibri"/>
              </a:rPr>
              <a:t>inglês</a:t>
            </a:r>
            <a:r>
              <a:rPr lang="en-GB" sz="1600" dirty="0">
                <a:solidFill>
                  <a:schemeClr val="dk1"/>
                </a:solidFill>
                <a:highlight>
                  <a:srgbClr val="FFFFFF"/>
                </a:highlight>
                <a:latin typeface="Calibri"/>
                <a:ea typeface="Calibri"/>
                <a:cs typeface="Calibri"/>
                <a:sym typeface="Calibri"/>
              </a:rPr>
              <a:t>.</a:t>
            </a:r>
            <a:endParaRPr dirty="0"/>
          </a:p>
          <a:p>
            <a:pPr marL="0" marR="0" lvl="0" indent="0" algn="just" rtl="0">
              <a:spcBef>
                <a:spcPts val="0"/>
              </a:spcBef>
              <a:spcAft>
                <a:spcPts val="0"/>
              </a:spcAft>
              <a:buNone/>
            </a:pPr>
            <a:r>
              <a:rPr lang="en-GB" sz="1600" dirty="0">
                <a:solidFill>
                  <a:schemeClr val="dk1"/>
                </a:solidFill>
                <a:highlight>
                  <a:srgbClr val="FFFFFF"/>
                </a:highlight>
                <a:latin typeface="Calibri"/>
                <a:ea typeface="Calibri"/>
                <a:cs typeface="Calibri"/>
                <a:sym typeface="Calibri"/>
              </a:rPr>
              <a:t> </a:t>
            </a:r>
            <a:endParaRPr dirty="0"/>
          </a:p>
          <a:p>
            <a:pPr marL="0" marR="0" lvl="0" indent="0" algn="just" rtl="0">
              <a:spcBef>
                <a:spcPts val="0"/>
              </a:spcBef>
              <a:spcAft>
                <a:spcPts val="0"/>
              </a:spcAft>
              <a:buNone/>
            </a:pPr>
            <a:r>
              <a:rPr lang="en-GB" sz="1600" dirty="0">
                <a:solidFill>
                  <a:schemeClr val="dk1"/>
                </a:solidFill>
                <a:highlight>
                  <a:srgbClr val="FFFFFF"/>
                </a:highlight>
                <a:latin typeface="Calibri"/>
                <a:ea typeface="Calibri"/>
                <a:cs typeface="Calibri"/>
                <a:sym typeface="Calibri"/>
              </a:rPr>
              <a:t>Esta </a:t>
            </a:r>
            <a:r>
              <a:rPr lang="en-GB" sz="1600" dirty="0" err="1">
                <a:solidFill>
                  <a:schemeClr val="dk1"/>
                </a:solidFill>
                <a:highlight>
                  <a:srgbClr val="FFFFFF"/>
                </a:highlight>
                <a:latin typeface="Calibri"/>
                <a:ea typeface="Calibri"/>
                <a:cs typeface="Calibri"/>
                <a:sym typeface="Calibri"/>
              </a:rPr>
              <a:t>tradução</a:t>
            </a:r>
            <a:r>
              <a:rPr lang="en-GB" sz="1600" dirty="0">
                <a:solidFill>
                  <a:schemeClr val="dk1"/>
                </a:solidFill>
                <a:highlight>
                  <a:srgbClr val="FFFFFF"/>
                </a:highlight>
                <a:latin typeface="Calibri"/>
                <a:ea typeface="Calibri"/>
                <a:cs typeface="Calibri"/>
                <a:sym typeface="Calibri"/>
              </a:rPr>
              <a:t> </a:t>
            </a:r>
            <a:r>
              <a:rPr lang="en-GB" sz="1600" dirty="0" err="1">
                <a:solidFill>
                  <a:schemeClr val="dk1"/>
                </a:solidFill>
                <a:highlight>
                  <a:srgbClr val="FFFFFF"/>
                </a:highlight>
                <a:latin typeface="Calibri"/>
                <a:ea typeface="Calibri"/>
                <a:cs typeface="Calibri"/>
                <a:sym typeface="Calibri"/>
              </a:rPr>
              <a:t>não</a:t>
            </a:r>
            <a:r>
              <a:rPr lang="en-GB" sz="1600" dirty="0">
                <a:solidFill>
                  <a:schemeClr val="dk1"/>
                </a:solidFill>
                <a:highlight>
                  <a:srgbClr val="FFFFFF"/>
                </a:highlight>
                <a:latin typeface="Calibri"/>
                <a:ea typeface="Calibri"/>
                <a:cs typeface="Calibri"/>
                <a:sym typeface="Calibri"/>
              </a:rPr>
              <a:t> foi realizada pela OMS e, </a:t>
            </a:r>
            <a:r>
              <a:rPr lang="en-GB" sz="1600" dirty="0" err="1">
                <a:solidFill>
                  <a:schemeClr val="dk1"/>
                </a:solidFill>
                <a:highlight>
                  <a:srgbClr val="FFFFFF"/>
                </a:highlight>
                <a:latin typeface="Calibri"/>
                <a:ea typeface="Calibri"/>
                <a:cs typeface="Calibri"/>
                <a:sym typeface="Calibri"/>
              </a:rPr>
              <a:t>portanto</a:t>
            </a:r>
            <a:r>
              <a:rPr lang="en-GB" sz="1600" dirty="0">
                <a:solidFill>
                  <a:schemeClr val="dk1"/>
                </a:solidFill>
                <a:highlight>
                  <a:srgbClr val="FFFFFF"/>
                </a:highlight>
                <a:latin typeface="Calibri"/>
                <a:ea typeface="Calibri"/>
                <a:cs typeface="Calibri"/>
                <a:sym typeface="Calibri"/>
              </a:rPr>
              <a:t>, a </a:t>
            </a:r>
            <a:r>
              <a:rPr lang="en-GB" sz="1600" dirty="0" err="1">
                <a:solidFill>
                  <a:schemeClr val="dk1"/>
                </a:solidFill>
                <a:highlight>
                  <a:srgbClr val="FFFFFF"/>
                </a:highlight>
                <a:latin typeface="Calibri"/>
                <a:ea typeface="Calibri"/>
                <a:cs typeface="Calibri"/>
                <a:sym typeface="Calibri"/>
              </a:rPr>
              <a:t>organização</a:t>
            </a:r>
            <a:r>
              <a:rPr lang="en-GB" sz="1600" dirty="0">
                <a:solidFill>
                  <a:schemeClr val="dk1"/>
                </a:solidFill>
                <a:highlight>
                  <a:srgbClr val="FFFFFF"/>
                </a:highlight>
                <a:latin typeface="Calibri"/>
                <a:ea typeface="Calibri"/>
                <a:cs typeface="Calibri"/>
                <a:sym typeface="Calibri"/>
              </a:rPr>
              <a:t> </a:t>
            </a:r>
            <a:r>
              <a:rPr lang="en-GB" sz="1600" dirty="0" err="1">
                <a:solidFill>
                  <a:schemeClr val="dk1"/>
                </a:solidFill>
                <a:highlight>
                  <a:srgbClr val="FFFFFF"/>
                </a:highlight>
                <a:latin typeface="Calibri"/>
                <a:ea typeface="Calibri"/>
                <a:cs typeface="Calibri"/>
                <a:sym typeface="Calibri"/>
              </a:rPr>
              <a:t>não</a:t>
            </a:r>
            <a:r>
              <a:rPr lang="en-GB" sz="1600" dirty="0">
                <a:solidFill>
                  <a:schemeClr val="dk1"/>
                </a:solidFill>
                <a:highlight>
                  <a:srgbClr val="FFFFFF"/>
                </a:highlight>
                <a:latin typeface="Calibri"/>
                <a:ea typeface="Calibri"/>
                <a:cs typeface="Calibri"/>
                <a:sym typeface="Calibri"/>
              </a:rPr>
              <a:t> se </a:t>
            </a:r>
            <a:r>
              <a:rPr lang="en-GB" sz="1600" dirty="0" err="1">
                <a:solidFill>
                  <a:schemeClr val="dk1"/>
                </a:solidFill>
                <a:highlight>
                  <a:srgbClr val="FFFFFF"/>
                </a:highlight>
                <a:latin typeface="Calibri"/>
                <a:ea typeface="Calibri"/>
                <a:cs typeface="Calibri"/>
                <a:sym typeface="Calibri"/>
              </a:rPr>
              <a:t>responsabiliza</a:t>
            </a:r>
            <a:r>
              <a:rPr lang="en-GB" sz="1600" dirty="0">
                <a:solidFill>
                  <a:schemeClr val="dk1"/>
                </a:solidFill>
                <a:highlight>
                  <a:srgbClr val="FFFFFF"/>
                </a:highlight>
                <a:latin typeface="Calibri"/>
                <a:ea typeface="Calibri"/>
                <a:cs typeface="Calibri"/>
                <a:sym typeface="Calibri"/>
              </a:rPr>
              <a:t> </a:t>
            </a:r>
            <a:r>
              <a:rPr lang="en-GB" sz="1600" dirty="0" err="1">
                <a:solidFill>
                  <a:schemeClr val="dk1"/>
                </a:solidFill>
                <a:highlight>
                  <a:srgbClr val="FFFFFF"/>
                </a:highlight>
                <a:latin typeface="Calibri"/>
                <a:ea typeface="Calibri"/>
                <a:cs typeface="Calibri"/>
                <a:sym typeface="Calibri"/>
              </a:rPr>
              <a:t>pelo</a:t>
            </a:r>
            <a:r>
              <a:rPr lang="en-GB" sz="1600" dirty="0">
                <a:solidFill>
                  <a:schemeClr val="dk1"/>
                </a:solidFill>
                <a:highlight>
                  <a:srgbClr val="FFFFFF"/>
                </a:highlight>
                <a:latin typeface="Calibri"/>
                <a:ea typeface="Calibri"/>
                <a:cs typeface="Calibri"/>
                <a:sym typeface="Calibri"/>
              </a:rPr>
              <a:t> </a:t>
            </a:r>
            <a:r>
              <a:rPr lang="en-GB" sz="1600" dirty="0" err="1">
                <a:solidFill>
                  <a:schemeClr val="dk1"/>
                </a:solidFill>
                <a:highlight>
                  <a:srgbClr val="FFFFFF"/>
                </a:highlight>
                <a:latin typeface="Calibri"/>
                <a:ea typeface="Calibri"/>
                <a:cs typeface="Calibri"/>
                <a:sym typeface="Calibri"/>
              </a:rPr>
              <a:t>conteúdo</a:t>
            </a:r>
            <a:r>
              <a:rPr lang="en-GB" sz="1600" dirty="0">
                <a:solidFill>
                  <a:schemeClr val="dk1"/>
                </a:solidFill>
                <a:highlight>
                  <a:srgbClr val="FFFFFF"/>
                </a:highlight>
                <a:latin typeface="Calibri"/>
                <a:ea typeface="Calibri"/>
                <a:cs typeface="Calibri"/>
                <a:sym typeface="Calibri"/>
              </a:rPr>
              <a:t> ou pela </a:t>
            </a:r>
            <a:r>
              <a:rPr lang="en-GB" sz="1600" dirty="0" err="1">
                <a:solidFill>
                  <a:schemeClr val="dk1"/>
                </a:solidFill>
                <a:highlight>
                  <a:srgbClr val="FFFFFF"/>
                </a:highlight>
                <a:latin typeface="Calibri"/>
                <a:ea typeface="Calibri"/>
                <a:cs typeface="Calibri"/>
                <a:sym typeface="Calibri"/>
              </a:rPr>
              <a:t>precisão</a:t>
            </a:r>
            <a:r>
              <a:rPr lang="en-GB" sz="1600" dirty="0">
                <a:solidFill>
                  <a:schemeClr val="dk1"/>
                </a:solidFill>
                <a:highlight>
                  <a:srgbClr val="FFFFFF"/>
                </a:highlight>
                <a:latin typeface="Calibri"/>
                <a:ea typeface="Calibri"/>
                <a:cs typeface="Calibri"/>
                <a:sym typeface="Calibri"/>
              </a:rPr>
              <a:t> da </a:t>
            </a:r>
            <a:r>
              <a:rPr lang="en-GB" sz="1600" dirty="0" err="1">
                <a:solidFill>
                  <a:schemeClr val="dk1"/>
                </a:solidFill>
                <a:highlight>
                  <a:srgbClr val="FFFFFF"/>
                </a:highlight>
                <a:latin typeface="Calibri"/>
                <a:ea typeface="Calibri"/>
                <a:cs typeface="Calibri"/>
                <a:sym typeface="Calibri"/>
              </a:rPr>
              <a:t>tradução</a:t>
            </a:r>
            <a:r>
              <a:rPr lang="en-GB" sz="1600" dirty="0">
                <a:solidFill>
                  <a:schemeClr val="dk1"/>
                </a:solidFill>
                <a:highlight>
                  <a:srgbClr val="FFFFFF"/>
                </a:highlight>
                <a:latin typeface="Calibri"/>
                <a:ea typeface="Calibri"/>
                <a:cs typeface="Calibri"/>
                <a:sym typeface="Calibri"/>
              </a:rPr>
              <a:t>. A </a:t>
            </a:r>
            <a:r>
              <a:rPr lang="en-GB" sz="1600" dirty="0" err="1">
                <a:solidFill>
                  <a:schemeClr val="dk1"/>
                </a:solidFill>
                <a:highlight>
                  <a:srgbClr val="FFFFFF"/>
                </a:highlight>
                <a:latin typeface="Calibri"/>
                <a:ea typeface="Calibri"/>
                <a:cs typeface="Calibri"/>
                <a:sym typeface="Calibri"/>
              </a:rPr>
              <a:t>edição</a:t>
            </a:r>
            <a:r>
              <a:rPr lang="en-GB" sz="1600" dirty="0">
                <a:solidFill>
                  <a:schemeClr val="dk1"/>
                </a:solidFill>
                <a:highlight>
                  <a:srgbClr val="FFFFFF"/>
                </a:highlight>
                <a:latin typeface="Calibri"/>
                <a:ea typeface="Calibri"/>
                <a:cs typeface="Calibri"/>
                <a:sym typeface="Calibri"/>
              </a:rPr>
              <a:t> original em </a:t>
            </a:r>
            <a:r>
              <a:rPr lang="en-GB" sz="1600" dirty="0" err="1">
                <a:solidFill>
                  <a:schemeClr val="dk1"/>
                </a:solidFill>
                <a:highlight>
                  <a:srgbClr val="FFFFFF"/>
                </a:highlight>
                <a:latin typeface="Calibri"/>
                <a:ea typeface="Calibri"/>
                <a:cs typeface="Calibri"/>
                <a:sym typeface="Calibri"/>
              </a:rPr>
              <a:t>inglês</a:t>
            </a:r>
            <a:r>
              <a:rPr lang="en-GB" sz="1600" dirty="0">
                <a:solidFill>
                  <a:schemeClr val="dk1"/>
                </a:solidFill>
                <a:highlight>
                  <a:srgbClr val="FFFFFF"/>
                </a:highlight>
                <a:latin typeface="Calibri"/>
                <a:ea typeface="Calibri"/>
                <a:cs typeface="Calibri"/>
                <a:sym typeface="Calibri"/>
              </a:rPr>
              <a:t>, "Mental health, disability and human rights. WHO </a:t>
            </a:r>
            <a:r>
              <a:rPr lang="en-GB" sz="1600" dirty="0" err="1">
                <a:solidFill>
                  <a:schemeClr val="dk1"/>
                </a:solidFill>
                <a:highlight>
                  <a:srgbClr val="FFFFFF"/>
                </a:highlight>
                <a:latin typeface="Calibri"/>
                <a:ea typeface="Calibri"/>
                <a:cs typeface="Calibri"/>
                <a:sym typeface="Calibri"/>
              </a:rPr>
              <a:t>QualityRights</a:t>
            </a:r>
            <a:r>
              <a:rPr lang="en-GB" sz="1600" dirty="0">
                <a:solidFill>
                  <a:schemeClr val="dk1"/>
                </a:solidFill>
                <a:highlight>
                  <a:srgbClr val="FFFFFF"/>
                </a:highlight>
                <a:latin typeface="Calibri"/>
                <a:ea typeface="Calibri"/>
                <a:cs typeface="Calibri"/>
                <a:sym typeface="Calibri"/>
              </a:rPr>
              <a:t> Core training: mental health &amp; social services. Course slides. Geneva: World Health Organization; 2019", é o </a:t>
            </a:r>
            <a:r>
              <a:rPr lang="en-GB" sz="1600" dirty="0" err="1">
                <a:solidFill>
                  <a:schemeClr val="dk1"/>
                </a:solidFill>
                <a:highlight>
                  <a:srgbClr val="FFFFFF"/>
                </a:highlight>
                <a:latin typeface="Calibri"/>
                <a:ea typeface="Calibri"/>
                <a:cs typeface="Calibri"/>
                <a:sym typeface="Calibri"/>
              </a:rPr>
              <a:t>texto</a:t>
            </a:r>
            <a:r>
              <a:rPr lang="en-GB" sz="1600" dirty="0">
                <a:solidFill>
                  <a:schemeClr val="dk1"/>
                </a:solidFill>
                <a:highlight>
                  <a:srgbClr val="FFFFFF"/>
                </a:highlight>
                <a:latin typeface="Calibri"/>
                <a:ea typeface="Calibri"/>
                <a:cs typeface="Calibri"/>
                <a:sym typeface="Calibri"/>
              </a:rPr>
              <a:t> </a:t>
            </a:r>
            <a:r>
              <a:rPr lang="en-GB" sz="1600" dirty="0" err="1">
                <a:solidFill>
                  <a:schemeClr val="dk1"/>
                </a:solidFill>
                <a:highlight>
                  <a:srgbClr val="FFFFFF"/>
                </a:highlight>
                <a:latin typeface="Calibri"/>
                <a:ea typeface="Calibri"/>
                <a:cs typeface="Calibri"/>
                <a:sym typeface="Calibri"/>
              </a:rPr>
              <a:t>autêntico</a:t>
            </a:r>
            <a:r>
              <a:rPr lang="en-GB" sz="1600" dirty="0">
                <a:solidFill>
                  <a:schemeClr val="dk1"/>
                </a:solidFill>
                <a:highlight>
                  <a:srgbClr val="FFFFFF"/>
                </a:highlight>
                <a:latin typeface="Calibri"/>
                <a:ea typeface="Calibri"/>
                <a:cs typeface="Calibri"/>
                <a:sym typeface="Calibri"/>
              </a:rPr>
              <a:t> e </a:t>
            </a:r>
            <a:r>
              <a:rPr lang="en-GB" sz="1600" dirty="0" err="1">
                <a:solidFill>
                  <a:schemeClr val="dk1"/>
                </a:solidFill>
                <a:highlight>
                  <a:srgbClr val="FFFFFF"/>
                </a:highlight>
                <a:latin typeface="Calibri"/>
                <a:ea typeface="Calibri"/>
                <a:cs typeface="Calibri"/>
                <a:sym typeface="Calibri"/>
              </a:rPr>
              <a:t>vinculante</a:t>
            </a:r>
            <a:r>
              <a:rPr lang="en-GB" sz="1600" dirty="0">
                <a:solidFill>
                  <a:schemeClr val="dk1"/>
                </a:solidFill>
                <a:highlight>
                  <a:srgbClr val="FFFFFF"/>
                </a:highlight>
                <a:latin typeface="Calibri"/>
                <a:ea typeface="Calibri"/>
                <a:cs typeface="Calibri"/>
                <a:sym typeface="Calibri"/>
              </a:rPr>
              <a:t>.</a:t>
            </a:r>
            <a:endParaRPr dirty="0"/>
          </a:p>
          <a:p>
            <a:pPr marL="0" marR="0" lvl="0" indent="0" algn="just" rtl="0">
              <a:spcBef>
                <a:spcPts val="0"/>
              </a:spcBef>
              <a:spcAft>
                <a:spcPts val="0"/>
              </a:spcAft>
              <a:buNone/>
            </a:pPr>
            <a:r>
              <a:rPr lang="en-GB" sz="1600" dirty="0">
                <a:solidFill>
                  <a:schemeClr val="dk1"/>
                </a:solidFill>
                <a:highlight>
                  <a:srgbClr val="FFFFFF"/>
                </a:highlight>
                <a:latin typeface="Calibri"/>
                <a:ea typeface="Calibri"/>
                <a:cs typeface="Calibri"/>
                <a:sym typeface="Calibri"/>
              </a:rPr>
              <a:t> </a:t>
            </a:r>
            <a:endParaRPr sz="1600" b="1" dirty="0">
              <a:solidFill>
                <a:schemeClr val="dk1"/>
              </a:solidFill>
              <a:highlight>
                <a:srgbClr val="FFFFFF"/>
              </a:highlight>
              <a:latin typeface="Calibri"/>
              <a:ea typeface="Calibri"/>
              <a:cs typeface="Calibri"/>
              <a:sym typeface="Calibri"/>
            </a:endParaRPr>
          </a:p>
          <a:p>
            <a:pPr marL="0" marR="0" lvl="0" indent="0" algn="just" rtl="0">
              <a:spcBef>
                <a:spcPts val="0"/>
              </a:spcBef>
              <a:spcAft>
                <a:spcPts val="0"/>
              </a:spcAft>
              <a:buNone/>
            </a:pPr>
            <a:r>
              <a:rPr lang="en-GB" sz="1600" b="1" dirty="0" err="1">
                <a:solidFill>
                  <a:schemeClr val="dk1"/>
                </a:solidFill>
                <a:highlight>
                  <a:srgbClr val="FFFFFF"/>
                </a:highlight>
                <a:latin typeface="Calibri"/>
                <a:ea typeface="Calibri"/>
                <a:cs typeface="Calibri"/>
                <a:sym typeface="Calibri"/>
              </a:rPr>
              <a:t>Projeto</a:t>
            </a:r>
            <a:r>
              <a:rPr lang="en-GB" sz="1600" b="1" dirty="0">
                <a:solidFill>
                  <a:schemeClr val="dk1"/>
                </a:solidFill>
                <a:highlight>
                  <a:srgbClr val="FFFFFF"/>
                </a:highlight>
                <a:latin typeface="Calibri"/>
                <a:ea typeface="Calibri"/>
                <a:cs typeface="Calibri"/>
                <a:sym typeface="Calibri"/>
              </a:rPr>
              <a:t> </a:t>
            </a:r>
            <a:r>
              <a:rPr lang="en-GB" sz="1600" b="1" dirty="0" err="1">
                <a:solidFill>
                  <a:schemeClr val="dk1"/>
                </a:solidFill>
                <a:highlight>
                  <a:srgbClr val="FFFFFF"/>
                </a:highlight>
                <a:latin typeface="Calibri"/>
                <a:ea typeface="Calibri"/>
                <a:cs typeface="Calibri"/>
                <a:sym typeface="Calibri"/>
              </a:rPr>
              <a:t>Financiado</a:t>
            </a:r>
            <a:r>
              <a:rPr lang="en-GB" sz="1600" dirty="0">
                <a:solidFill>
                  <a:schemeClr val="dk1"/>
                </a:solidFill>
                <a:highlight>
                  <a:srgbClr val="FFFFFF"/>
                </a:highlight>
                <a:latin typeface="Calibri"/>
                <a:ea typeface="Calibri"/>
                <a:cs typeface="Calibri"/>
                <a:sym typeface="Calibri"/>
              </a:rPr>
              <a:t> </a:t>
            </a:r>
            <a:r>
              <a:rPr lang="en-GB" sz="1600" dirty="0" err="1">
                <a:solidFill>
                  <a:schemeClr val="dk1"/>
                </a:solidFill>
                <a:highlight>
                  <a:srgbClr val="FFFFFF"/>
                </a:highlight>
                <a:latin typeface="Calibri"/>
                <a:ea typeface="Calibri"/>
                <a:cs typeface="Calibri"/>
                <a:sym typeface="Calibri"/>
              </a:rPr>
              <a:t>pelo</a:t>
            </a:r>
            <a:r>
              <a:rPr lang="en-GB" sz="1600" dirty="0">
                <a:solidFill>
                  <a:schemeClr val="dk1"/>
                </a:solidFill>
                <a:highlight>
                  <a:srgbClr val="FFFFFF"/>
                </a:highlight>
                <a:latin typeface="Calibri"/>
                <a:ea typeface="Calibri"/>
                <a:cs typeface="Calibri"/>
                <a:sym typeface="Calibri"/>
              </a:rPr>
              <a:t> </a:t>
            </a:r>
            <a:r>
              <a:rPr lang="en-GB" sz="1600" dirty="0" err="1">
                <a:solidFill>
                  <a:schemeClr val="dk1"/>
                </a:solidFill>
                <a:highlight>
                  <a:srgbClr val="FFFFFF"/>
                </a:highlight>
                <a:latin typeface="Calibri"/>
                <a:ea typeface="Calibri"/>
                <a:cs typeface="Calibri"/>
                <a:sym typeface="Calibri"/>
              </a:rPr>
              <a:t>Conselho</a:t>
            </a:r>
            <a:r>
              <a:rPr lang="en-GB" sz="1600" dirty="0">
                <a:solidFill>
                  <a:schemeClr val="dk1"/>
                </a:solidFill>
                <a:highlight>
                  <a:srgbClr val="FFFFFF"/>
                </a:highlight>
                <a:latin typeface="Calibri"/>
                <a:ea typeface="Calibri"/>
                <a:cs typeface="Calibri"/>
                <a:sym typeface="Calibri"/>
              </a:rPr>
              <a:t> Nacional de </a:t>
            </a:r>
            <a:r>
              <a:rPr lang="en-GB" sz="1600" dirty="0" err="1">
                <a:solidFill>
                  <a:schemeClr val="dk1"/>
                </a:solidFill>
                <a:highlight>
                  <a:srgbClr val="FFFFFF"/>
                </a:highlight>
                <a:latin typeface="Calibri"/>
                <a:ea typeface="Calibri"/>
                <a:cs typeface="Calibri"/>
                <a:sym typeface="Calibri"/>
              </a:rPr>
              <a:t>Desenvolvimento</a:t>
            </a:r>
            <a:r>
              <a:rPr lang="en-GB" sz="1600" dirty="0">
                <a:solidFill>
                  <a:schemeClr val="dk1"/>
                </a:solidFill>
                <a:highlight>
                  <a:srgbClr val="FFFFFF"/>
                </a:highlight>
                <a:latin typeface="Calibri"/>
                <a:ea typeface="Calibri"/>
                <a:cs typeface="Calibri"/>
                <a:sym typeface="Calibri"/>
              </a:rPr>
              <a:t> </a:t>
            </a:r>
            <a:r>
              <a:rPr lang="en-GB" sz="1600" dirty="0" err="1">
                <a:solidFill>
                  <a:schemeClr val="dk1"/>
                </a:solidFill>
                <a:highlight>
                  <a:srgbClr val="FFFFFF"/>
                </a:highlight>
                <a:latin typeface="Calibri"/>
                <a:ea typeface="Calibri"/>
                <a:cs typeface="Calibri"/>
                <a:sym typeface="Calibri"/>
              </a:rPr>
              <a:t>Científico</a:t>
            </a:r>
            <a:r>
              <a:rPr lang="en-GB" sz="1600" dirty="0">
                <a:solidFill>
                  <a:schemeClr val="dk1"/>
                </a:solidFill>
                <a:highlight>
                  <a:srgbClr val="FFFFFF"/>
                </a:highlight>
                <a:latin typeface="Calibri"/>
                <a:ea typeface="Calibri"/>
                <a:cs typeface="Calibri"/>
                <a:sym typeface="Calibri"/>
              </a:rPr>
              <a:t> e </a:t>
            </a:r>
            <a:r>
              <a:rPr lang="en-GB" sz="1600" dirty="0" err="1">
                <a:solidFill>
                  <a:schemeClr val="dk1"/>
                </a:solidFill>
                <a:highlight>
                  <a:srgbClr val="FFFFFF"/>
                </a:highlight>
                <a:latin typeface="Calibri"/>
                <a:ea typeface="Calibri"/>
                <a:cs typeface="Calibri"/>
                <a:sym typeface="Calibri"/>
              </a:rPr>
              <a:t>Tecnológico</a:t>
            </a:r>
            <a:r>
              <a:rPr lang="en-GB" sz="1600" dirty="0">
                <a:solidFill>
                  <a:schemeClr val="dk1"/>
                </a:solidFill>
                <a:highlight>
                  <a:srgbClr val="FFFFFF"/>
                </a:highlight>
                <a:latin typeface="Calibri"/>
                <a:ea typeface="Calibri"/>
                <a:cs typeface="Calibri"/>
                <a:sym typeface="Calibri"/>
              </a:rPr>
              <a:t> (</a:t>
            </a:r>
            <a:r>
              <a:rPr lang="en-GB" sz="1600" dirty="0" err="1">
                <a:solidFill>
                  <a:schemeClr val="dk1"/>
                </a:solidFill>
                <a:highlight>
                  <a:srgbClr val="FFFFFF"/>
                </a:highlight>
                <a:latin typeface="Calibri"/>
                <a:ea typeface="Calibri"/>
                <a:cs typeface="Calibri"/>
                <a:sym typeface="Calibri"/>
              </a:rPr>
              <a:t>CNPq</a:t>
            </a:r>
            <a:r>
              <a:rPr lang="en-GB" sz="1600" dirty="0">
                <a:solidFill>
                  <a:schemeClr val="dk1"/>
                </a:solidFill>
                <a:highlight>
                  <a:srgbClr val="FFFFFF"/>
                </a:highlight>
                <a:latin typeface="Calibri"/>
                <a:ea typeface="Calibri"/>
                <a:cs typeface="Calibri"/>
                <a:sym typeface="Calibri"/>
              </a:rPr>
              <a:t>).</a:t>
            </a:r>
            <a:endParaRPr dirty="0"/>
          </a:p>
          <a:p>
            <a:pPr marL="0" marR="0" lvl="0" indent="0" algn="just" rtl="0">
              <a:spcBef>
                <a:spcPts val="0"/>
              </a:spcBef>
              <a:spcAft>
                <a:spcPts val="0"/>
              </a:spcAft>
              <a:buNone/>
            </a:pPr>
            <a:endParaRPr sz="1600" b="1" dirty="0">
              <a:solidFill>
                <a:schemeClr val="dk1"/>
              </a:solidFill>
              <a:highlight>
                <a:srgbClr val="FFFFFF"/>
              </a:highlight>
              <a:latin typeface="Calibri"/>
              <a:ea typeface="Calibri"/>
              <a:cs typeface="Calibri"/>
              <a:sym typeface="Calibri"/>
            </a:endParaRPr>
          </a:p>
          <a:p>
            <a:pPr marL="0" marR="0" lvl="0" indent="0" algn="just" rtl="0">
              <a:spcBef>
                <a:spcPts val="0"/>
              </a:spcBef>
              <a:spcAft>
                <a:spcPts val="0"/>
              </a:spcAft>
              <a:buNone/>
            </a:pPr>
            <a:r>
              <a:rPr lang="en-GB" sz="1600" b="1" dirty="0" err="1">
                <a:solidFill>
                  <a:schemeClr val="dk1"/>
                </a:solidFill>
                <a:highlight>
                  <a:srgbClr val="FFFFFF"/>
                </a:highlight>
                <a:latin typeface="Calibri"/>
                <a:ea typeface="Calibri"/>
                <a:cs typeface="Calibri"/>
                <a:sym typeface="Calibri"/>
              </a:rPr>
              <a:t>Tradução</a:t>
            </a:r>
            <a:r>
              <a:rPr lang="en-GB" sz="1600" b="1" dirty="0">
                <a:solidFill>
                  <a:schemeClr val="dk1"/>
                </a:solidFill>
                <a:highlight>
                  <a:srgbClr val="FFFFFF"/>
                </a:highlight>
                <a:latin typeface="Calibri"/>
                <a:ea typeface="Calibri"/>
                <a:cs typeface="Calibri"/>
                <a:sym typeface="Calibri"/>
              </a:rPr>
              <a:t>, </a:t>
            </a:r>
            <a:r>
              <a:rPr lang="en-GB" sz="1600" b="1" dirty="0" err="1">
                <a:solidFill>
                  <a:schemeClr val="dk1"/>
                </a:solidFill>
                <a:highlight>
                  <a:srgbClr val="FFFFFF"/>
                </a:highlight>
                <a:latin typeface="Calibri"/>
                <a:ea typeface="Calibri"/>
                <a:cs typeface="Calibri"/>
                <a:sym typeface="Calibri"/>
              </a:rPr>
              <a:t>Adaptação</a:t>
            </a:r>
            <a:r>
              <a:rPr lang="en-GB" sz="1600" b="1" dirty="0">
                <a:solidFill>
                  <a:schemeClr val="dk1"/>
                </a:solidFill>
                <a:highlight>
                  <a:srgbClr val="FFFFFF"/>
                </a:highlight>
                <a:latin typeface="Calibri"/>
                <a:ea typeface="Calibri"/>
                <a:cs typeface="Calibri"/>
                <a:sym typeface="Calibri"/>
              </a:rPr>
              <a:t> Cultural e </a:t>
            </a:r>
            <a:r>
              <a:rPr lang="en-GB" sz="1600" b="1" dirty="0" err="1">
                <a:solidFill>
                  <a:schemeClr val="dk1"/>
                </a:solidFill>
                <a:highlight>
                  <a:srgbClr val="FFFFFF"/>
                </a:highlight>
                <a:latin typeface="Calibri"/>
                <a:ea typeface="Calibri"/>
                <a:cs typeface="Calibri"/>
                <a:sym typeface="Calibri"/>
              </a:rPr>
              <a:t>Edição</a:t>
            </a:r>
            <a:r>
              <a:rPr lang="en-GB" sz="1600" b="1" dirty="0">
                <a:solidFill>
                  <a:schemeClr val="dk1"/>
                </a:solidFill>
                <a:highlight>
                  <a:srgbClr val="FFFFFF"/>
                </a:highlight>
                <a:latin typeface="Calibri"/>
                <a:ea typeface="Calibri"/>
                <a:cs typeface="Calibri"/>
                <a:sym typeface="Calibri"/>
              </a:rPr>
              <a:t>: </a:t>
            </a:r>
            <a:endParaRPr sz="1600" dirty="0">
              <a:solidFill>
                <a:schemeClr val="dk1"/>
              </a:solidFill>
              <a:highlight>
                <a:srgbClr val="FFFFFF"/>
              </a:highlight>
              <a:latin typeface="Calibri"/>
              <a:ea typeface="Calibri"/>
              <a:cs typeface="Calibri"/>
              <a:sym typeface="Calibri"/>
            </a:endParaRPr>
          </a:p>
          <a:p>
            <a:pPr marL="0" marR="0" lvl="0" indent="0" algn="just" rtl="0">
              <a:spcBef>
                <a:spcPts val="0"/>
              </a:spcBef>
              <a:spcAft>
                <a:spcPts val="0"/>
              </a:spcAft>
              <a:buNone/>
            </a:pPr>
            <a:r>
              <a:rPr lang="en-GB" sz="1600" dirty="0">
                <a:solidFill>
                  <a:schemeClr val="dk1"/>
                </a:solidFill>
                <a:highlight>
                  <a:srgbClr val="FFFFFF"/>
                </a:highlight>
                <a:latin typeface="Calibri"/>
                <a:ea typeface="Calibri"/>
                <a:cs typeface="Calibri"/>
                <a:sym typeface="Calibri"/>
              </a:rPr>
              <a:t>Emanuele </a:t>
            </a:r>
            <a:r>
              <a:rPr lang="en-GB" sz="1600" dirty="0" err="1">
                <a:solidFill>
                  <a:schemeClr val="dk1"/>
                </a:solidFill>
                <a:highlight>
                  <a:srgbClr val="FFFFFF"/>
                </a:highlight>
                <a:latin typeface="Calibri"/>
                <a:ea typeface="Calibri"/>
                <a:cs typeface="Calibri"/>
                <a:sym typeface="Calibri"/>
              </a:rPr>
              <a:t>Seicenti</a:t>
            </a:r>
            <a:r>
              <a:rPr lang="en-GB" sz="1600" dirty="0">
                <a:solidFill>
                  <a:schemeClr val="dk1"/>
                </a:solidFill>
                <a:highlight>
                  <a:srgbClr val="FFFFFF"/>
                </a:highlight>
                <a:latin typeface="Calibri"/>
                <a:ea typeface="Calibri"/>
                <a:cs typeface="Calibri"/>
                <a:sym typeface="Calibri"/>
              </a:rPr>
              <a:t> de Brito</a:t>
            </a:r>
            <a:endParaRPr dirty="0"/>
          </a:p>
          <a:p>
            <a:pPr marL="0" marR="0" lvl="0" indent="0" algn="just" rtl="0">
              <a:spcBef>
                <a:spcPts val="0"/>
              </a:spcBef>
              <a:spcAft>
                <a:spcPts val="0"/>
              </a:spcAft>
              <a:buNone/>
            </a:pPr>
            <a:r>
              <a:rPr lang="en-GB" sz="1600" dirty="0">
                <a:solidFill>
                  <a:schemeClr val="dk1"/>
                </a:solidFill>
                <a:highlight>
                  <a:srgbClr val="FFFFFF"/>
                </a:highlight>
                <a:latin typeface="Calibri"/>
                <a:ea typeface="Calibri"/>
                <a:cs typeface="Calibri"/>
                <a:sym typeface="Calibri"/>
              </a:rPr>
              <a:t>Ana Beatriz Zanardo Mion </a:t>
            </a:r>
            <a:endParaRPr dirty="0"/>
          </a:p>
          <a:p>
            <a:pPr marL="0" marR="0" lvl="0" indent="0" algn="just" rtl="0">
              <a:spcBef>
                <a:spcPts val="0"/>
              </a:spcBef>
              <a:spcAft>
                <a:spcPts val="0"/>
              </a:spcAft>
              <a:buNone/>
            </a:pPr>
            <a:r>
              <a:rPr lang="en-GB" sz="1600" dirty="0">
                <a:solidFill>
                  <a:schemeClr val="dk1"/>
                </a:solidFill>
                <a:highlight>
                  <a:srgbClr val="FFFFFF"/>
                </a:highlight>
                <a:latin typeface="Calibri"/>
                <a:ea typeface="Calibri"/>
                <a:cs typeface="Calibri"/>
                <a:sym typeface="Calibri"/>
              </a:rPr>
              <a:t>Carla Aparecida Arena Ventura (</a:t>
            </a:r>
            <a:r>
              <a:rPr lang="en-GB" sz="1600" dirty="0" err="1">
                <a:solidFill>
                  <a:schemeClr val="dk1"/>
                </a:solidFill>
                <a:highlight>
                  <a:srgbClr val="FFFFFF"/>
                </a:highlight>
                <a:latin typeface="Calibri"/>
                <a:ea typeface="Calibri"/>
                <a:cs typeface="Calibri"/>
                <a:sym typeface="Calibri"/>
              </a:rPr>
              <a:t>Coordenadora</a:t>
            </a:r>
            <a:r>
              <a:rPr lang="en-GB" sz="1600" dirty="0">
                <a:solidFill>
                  <a:schemeClr val="dk1"/>
                </a:solidFill>
                <a:highlight>
                  <a:srgbClr val="FFFFFF"/>
                </a:highlight>
                <a:latin typeface="Calibri"/>
                <a:ea typeface="Calibri"/>
                <a:cs typeface="Calibri"/>
                <a:sym typeface="Calibri"/>
              </a:rPr>
              <a:t> do </a:t>
            </a:r>
            <a:r>
              <a:rPr lang="en-GB" sz="1600" dirty="0" err="1">
                <a:solidFill>
                  <a:schemeClr val="dk1"/>
                </a:solidFill>
                <a:highlight>
                  <a:srgbClr val="FFFFFF"/>
                </a:highlight>
                <a:latin typeface="Calibri"/>
                <a:ea typeface="Calibri"/>
                <a:cs typeface="Calibri"/>
                <a:sym typeface="Calibri"/>
              </a:rPr>
              <a:t>Projeto</a:t>
            </a:r>
            <a:r>
              <a:rPr lang="en-GB" sz="1600" dirty="0">
                <a:solidFill>
                  <a:schemeClr val="dk1"/>
                </a:solidFill>
                <a:highlight>
                  <a:srgbClr val="FFFFFF"/>
                </a:highlight>
                <a:latin typeface="Calibri"/>
                <a:ea typeface="Calibri"/>
                <a:cs typeface="Calibri"/>
                <a:sym typeface="Calibri"/>
              </a:rPr>
              <a:t>)</a:t>
            </a:r>
            <a:endParaRPr dirty="0"/>
          </a:p>
          <a:p>
            <a:pPr marL="0" marR="0" lvl="0" indent="0" algn="just" rtl="0">
              <a:spcBef>
                <a:spcPts val="0"/>
              </a:spcBef>
              <a:spcAft>
                <a:spcPts val="0"/>
              </a:spcAft>
              <a:buNone/>
            </a:pPr>
            <a:endParaRPr sz="500" b="1" dirty="0">
              <a:solidFill>
                <a:schemeClr val="dk1"/>
              </a:solidFill>
              <a:highlight>
                <a:srgbClr val="FFFFFF"/>
              </a:highlight>
              <a:latin typeface="Calibri"/>
              <a:ea typeface="Calibri"/>
              <a:cs typeface="Calibri"/>
              <a:sym typeface="Calibri"/>
            </a:endParaRPr>
          </a:p>
          <a:p>
            <a:pPr lvl="0" algn="just"/>
            <a:r>
              <a:rPr lang="pt-BR" sz="1600" b="1" dirty="0">
                <a:solidFill>
                  <a:schemeClr val="dk1"/>
                </a:solidFill>
                <a:latin typeface="Calibri"/>
                <a:ea typeface="Calibri"/>
                <a:cs typeface="Calibri"/>
                <a:sym typeface="Calibri"/>
              </a:rPr>
              <a:t>Revisão e Diagramação</a:t>
            </a:r>
          </a:p>
          <a:p>
            <a:pPr lvl="0" algn="just"/>
            <a:r>
              <a:rPr lang="pt-BR" sz="1600" dirty="0">
                <a:solidFill>
                  <a:schemeClr val="dk1"/>
                </a:solidFill>
                <a:latin typeface="Calibri"/>
                <a:ea typeface="Calibri"/>
                <a:cs typeface="Calibri"/>
                <a:sym typeface="Calibri"/>
              </a:rPr>
              <a:t>Márcia Palhares - @cervus.doc Consultoria e Assessoria</a:t>
            </a:r>
          </a:p>
          <a:p>
            <a:pPr lvl="0" algn="just"/>
            <a:endParaRPr lang="pt-BR" sz="500" dirty="0">
              <a:solidFill>
                <a:schemeClr val="dk1"/>
              </a:solidFill>
              <a:latin typeface="Calibri"/>
              <a:ea typeface="Calibri"/>
              <a:cs typeface="Calibri"/>
              <a:sym typeface="Calibri"/>
            </a:endParaRPr>
          </a:p>
          <a:p>
            <a:pPr lvl="0" algn="just"/>
            <a:r>
              <a:rPr lang="pt-BR" sz="1600" b="1" dirty="0">
                <a:solidFill>
                  <a:schemeClr val="dk1"/>
                </a:solidFill>
                <a:latin typeface="Calibri"/>
                <a:ea typeface="Calibri"/>
                <a:cs typeface="Calibri"/>
                <a:sym typeface="Calibri"/>
              </a:rPr>
              <a:t>Primeira Edição:</a:t>
            </a:r>
          </a:p>
          <a:p>
            <a:pPr lvl="0" algn="just"/>
            <a:r>
              <a:rPr lang="pt-BR" sz="1600" dirty="0">
                <a:solidFill>
                  <a:schemeClr val="dk1"/>
                </a:solidFill>
                <a:latin typeface="Calibri"/>
                <a:ea typeface="Calibri"/>
                <a:cs typeface="Calibri"/>
                <a:sym typeface="Calibri"/>
              </a:rPr>
              <a:t>Agosto de 2025</a:t>
            </a:r>
            <a:endParaRPr sz="1000" dirty="0">
              <a:solidFill>
                <a:schemeClr val="dk1"/>
              </a:solidFill>
              <a:latin typeface="Calibri"/>
              <a:ea typeface="Calibri"/>
              <a:cs typeface="Calibri"/>
              <a:sym typeface="Calibri"/>
            </a:endParaRPr>
          </a:p>
        </p:txBody>
      </p:sp>
      <p:pic>
        <p:nvPicPr>
          <p:cNvPr id="86" name="Google Shape;86;p2" descr="Logotipo&#10;&#10;O conteúdo gerado por IA pode estar incorreto."/>
          <p:cNvPicPr preferRelativeResize="0"/>
          <p:nvPr/>
        </p:nvPicPr>
        <p:blipFill rotWithShape="1">
          <a:blip r:embed="rId3">
            <a:alphaModFix/>
          </a:blip>
          <a:srcRect/>
          <a:stretch/>
        </p:blipFill>
        <p:spPr>
          <a:xfrm>
            <a:off x="8982665" y="4425414"/>
            <a:ext cx="2616432" cy="1525235"/>
          </a:xfrm>
          <a:prstGeom prst="rect">
            <a:avLst/>
          </a:prstGeom>
          <a:noFill/>
          <a:ln>
            <a:noFill/>
          </a:ln>
        </p:spPr>
      </p:pic>
      <p:pic>
        <p:nvPicPr>
          <p:cNvPr id="87" name="Google Shape;87;p2" descr="Logotipo&#10;&#10;O conteúdo gerado por IA pode estar incorreto."/>
          <p:cNvPicPr preferRelativeResize="0"/>
          <p:nvPr/>
        </p:nvPicPr>
        <p:blipFill rotWithShape="1">
          <a:blip r:embed="rId4">
            <a:alphaModFix/>
          </a:blip>
          <a:srcRect/>
          <a:stretch/>
        </p:blipFill>
        <p:spPr>
          <a:xfrm>
            <a:off x="7019828" y="4375650"/>
            <a:ext cx="1732287" cy="1574999"/>
          </a:xfrm>
          <a:prstGeom prst="rect">
            <a:avLst/>
          </a:prstGeom>
          <a:noFill/>
          <a:ln>
            <a:noFill/>
          </a:ln>
        </p:spPr>
      </p:pic>
      <p:sp>
        <p:nvSpPr>
          <p:cNvPr id="88" name="Google Shape;88;p2"/>
          <p:cNvSpPr txBox="1"/>
          <p:nvPr/>
        </p:nvSpPr>
        <p:spPr>
          <a:xfrm>
            <a:off x="400050" y="6048152"/>
            <a:ext cx="11283156" cy="33851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dirty="0">
                <a:solidFill>
                  <a:schemeClr val="dk1"/>
                </a:solidFill>
                <a:latin typeface="Calibri"/>
                <a:ea typeface="Calibri"/>
                <a:cs typeface="Calibri"/>
                <a:sym typeface="Calibri"/>
              </a:rPr>
              <a:t>O </a:t>
            </a:r>
            <a:r>
              <a:rPr lang="en-GB" sz="1600" dirty="0" err="1">
                <a:solidFill>
                  <a:schemeClr val="dk1"/>
                </a:solidFill>
                <a:latin typeface="Calibri"/>
                <a:ea typeface="Calibri"/>
                <a:cs typeface="Calibri"/>
                <a:sym typeface="Calibri"/>
              </a:rPr>
              <a:t>guia</a:t>
            </a:r>
            <a:r>
              <a:rPr lang="en-GB" sz="1600" dirty="0">
                <a:solidFill>
                  <a:schemeClr val="dk1"/>
                </a:solidFill>
                <a:latin typeface="Calibri"/>
                <a:ea typeface="Calibri"/>
                <a:cs typeface="Calibri"/>
                <a:sym typeface="Calibri"/>
              </a:rPr>
              <a:t> do </a:t>
            </a:r>
            <a:r>
              <a:rPr lang="en-GB" sz="1600" dirty="0" err="1">
                <a:solidFill>
                  <a:schemeClr val="dk1"/>
                </a:solidFill>
                <a:latin typeface="Calibri"/>
                <a:ea typeface="Calibri"/>
                <a:cs typeface="Calibri"/>
                <a:sym typeface="Calibri"/>
              </a:rPr>
              <a:t>curso</a:t>
            </a:r>
            <a:r>
              <a:rPr lang="en-GB" sz="1600" dirty="0">
                <a:solidFill>
                  <a:schemeClr val="dk1"/>
                </a:solidFill>
                <a:latin typeface="Calibri"/>
                <a:ea typeface="Calibri"/>
                <a:cs typeface="Calibri"/>
                <a:sym typeface="Calibri"/>
              </a:rPr>
              <a:t> está </a:t>
            </a:r>
            <a:r>
              <a:rPr lang="en-GB" sz="1600" dirty="0" err="1">
                <a:solidFill>
                  <a:schemeClr val="dk1"/>
                </a:solidFill>
                <a:latin typeface="Calibri"/>
                <a:ea typeface="Calibri"/>
                <a:cs typeface="Calibri"/>
                <a:sym typeface="Calibri"/>
              </a:rPr>
              <a:t>disponível</a:t>
            </a:r>
            <a:r>
              <a:rPr lang="en-GB" sz="1600" dirty="0">
                <a:solidFill>
                  <a:schemeClr val="dk1"/>
                </a:solidFill>
                <a:latin typeface="Calibri"/>
                <a:ea typeface="Calibri"/>
                <a:cs typeface="Calibri"/>
                <a:sym typeface="Calibri"/>
              </a:rPr>
              <a:t> </a:t>
            </a:r>
            <a:r>
              <a:rPr lang="en-GB" sz="1600" dirty="0" err="1">
                <a:solidFill>
                  <a:schemeClr val="dk1"/>
                </a:solidFill>
                <a:latin typeface="Calibri"/>
                <a:ea typeface="Calibri"/>
                <a:cs typeface="Calibri"/>
                <a:sym typeface="Calibri"/>
              </a:rPr>
              <a:t>aqui</a:t>
            </a:r>
            <a:r>
              <a:rPr lang="en-GB" sz="1600" dirty="0">
                <a:solidFill>
                  <a:schemeClr val="dk1"/>
                </a:solidFill>
                <a:latin typeface="Calibri"/>
                <a:ea typeface="Calibri"/>
                <a:cs typeface="Calibri"/>
                <a:sym typeface="Calibri"/>
              </a:rPr>
              <a:t>. </a:t>
            </a:r>
            <a:r>
              <a:rPr lang="en-GB" sz="1600" u="sng" dirty="0">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https://www.who.int/publications-detail/who-qualityrights-guidance-and-training-tools</a:t>
            </a:r>
            <a:r>
              <a:rPr lang="en-GB" sz="1600" dirty="0">
                <a:solidFill>
                  <a:schemeClr val="dk1"/>
                </a:solidFill>
                <a:latin typeface="Calibri"/>
                <a:ea typeface="Calibri"/>
                <a:cs typeface="Calibri"/>
                <a:sym typeface="Calibri"/>
              </a:rPr>
              <a:t> </a:t>
            </a:r>
            <a:endParaRPr sz="1600" dirty="0">
              <a:solidFill>
                <a:schemeClr val="dk1"/>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20"/>
          <p:cNvSpPr txBox="1">
            <a:spLocks noGrp="1"/>
          </p:cNvSpPr>
          <p:nvPr>
            <p:ph type="sldNum" idx="4294967295"/>
          </p:nvPr>
        </p:nvSpPr>
        <p:spPr>
          <a:xfrm>
            <a:off x="10034587" y="6623100"/>
            <a:ext cx="1648619" cy="2160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GB"/>
              <a:t>20</a:t>
            </a:fld>
            <a:endParaRPr/>
          </a:p>
        </p:txBody>
      </p:sp>
      <p:sp>
        <p:nvSpPr>
          <p:cNvPr id="234" name="Google Shape;234;p20"/>
          <p:cNvSpPr txBox="1">
            <a:spLocks noGrp="1"/>
          </p:cNvSpPr>
          <p:nvPr>
            <p:ph type="body" idx="2"/>
          </p:nvPr>
        </p:nvSpPr>
        <p:spPr>
          <a:xfrm>
            <a:off x="507196" y="1727188"/>
            <a:ext cx="11174412" cy="2586027"/>
          </a:xfrm>
          <a:prstGeom prst="rect">
            <a:avLst/>
          </a:prstGeom>
          <a:noFill/>
          <a:ln>
            <a:noFill/>
          </a:ln>
        </p:spPr>
        <p:txBody>
          <a:bodyPr spcFirstLastPara="1" wrap="square" lIns="91425" tIns="45700" rIns="91425" bIns="45700" anchor="t" anchorCtr="0">
            <a:noAutofit/>
          </a:bodyPr>
          <a:lstStyle/>
          <a:p>
            <a:pPr marL="285750" lvl="0" indent="-285750" algn="just" rtl="0">
              <a:lnSpc>
                <a:spcPct val="100000"/>
              </a:lnSpc>
              <a:spcBef>
                <a:spcPts val="600"/>
              </a:spcBef>
              <a:spcAft>
                <a:spcPts val="0"/>
              </a:spcAft>
              <a:buSzPts val="2200"/>
              <a:buChar char="•"/>
            </a:pPr>
            <a:r>
              <a:rPr lang="en-GB" sz="2000" dirty="0" err="1"/>
              <a:t>Muitas</a:t>
            </a:r>
            <a:r>
              <a:rPr lang="en-GB" sz="2000" dirty="0"/>
              <a:t> pessoas com </a:t>
            </a:r>
            <a:r>
              <a:rPr lang="en-GB" sz="2000" dirty="0" err="1"/>
              <a:t>deficiências</a:t>
            </a:r>
            <a:r>
              <a:rPr lang="en-GB" sz="2000" dirty="0"/>
              <a:t> </a:t>
            </a:r>
            <a:r>
              <a:rPr lang="en-GB" sz="2000" dirty="0" err="1"/>
              <a:t>psicossociais</a:t>
            </a:r>
            <a:r>
              <a:rPr lang="en-GB" sz="2000" dirty="0"/>
              <a:t>, </a:t>
            </a:r>
            <a:r>
              <a:rPr lang="en-GB" sz="2000" dirty="0" err="1"/>
              <a:t>intelectuais</a:t>
            </a:r>
            <a:r>
              <a:rPr lang="en-GB" sz="2000" dirty="0"/>
              <a:t> ou </a:t>
            </a:r>
            <a:r>
              <a:rPr lang="en-GB" sz="2000" dirty="0" err="1"/>
              <a:t>cognitivas</a:t>
            </a:r>
            <a:r>
              <a:rPr lang="en-GB" sz="2000" dirty="0"/>
              <a:t> </a:t>
            </a:r>
            <a:r>
              <a:rPr lang="en-GB" sz="2000" dirty="0" err="1"/>
              <a:t>recusam</a:t>
            </a:r>
            <a:r>
              <a:rPr lang="en-GB" sz="2000" dirty="0"/>
              <a:t>-se a ser </a:t>
            </a:r>
            <a:r>
              <a:rPr lang="en-GB" sz="2000" dirty="0" err="1"/>
              <a:t>definidas</a:t>
            </a:r>
            <a:r>
              <a:rPr lang="en-GB" sz="2000" dirty="0"/>
              <a:t> ou </a:t>
            </a:r>
            <a:r>
              <a:rPr lang="en-GB" sz="2000" dirty="0" err="1"/>
              <a:t>limitadas</a:t>
            </a:r>
            <a:r>
              <a:rPr lang="en-GB" sz="2000" dirty="0"/>
              <a:t> por um </a:t>
            </a:r>
            <a:r>
              <a:rPr lang="en-GB" sz="2000" dirty="0" err="1"/>
              <a:t>rótulo</a:t>
            </a:r>
            <a:r>
              <a:rPr lang="en-GB" sz="2000" dirty="0"/>
              <a:t> ou </a:t>
            </a:r>
            <a:r>
              <a:rPr lang="en-GB" sz="2000" dirty="0" err="1"/>
              <a:t>diagnóstico</a:t>
            </a:r>
            <a:r>
              <a:rPr lang="en-GB" sz="2000" dirty="0"/>
              <a:t>. Elas </a:t>
            </a:r>
            <a:r>
              <a:rPr lang="en-GB" sz="2000" dirty="0" err="1"/>
              <a:t>alcançam</a:t>
            </a:r>
            <a:r>
              <a:rPr lang="en-GB" sz="2000" dirty="0"/>
              <a:t> </a:t>
            </a:r>
            <a:r>
              <a:rPr lang="en-GB" sz="2000" dirty="0" err="1"/>
              <a:t>vidas</a:t>
            </a:r>
            <a:r>
              <a:rPr lang="en-GB" sz="2000" dirty="0"/>
              <a:t> </a:t>
            </a:r>
            <a:r>
              <a:rPr lang="en-GB" sz="2000" dirty="0" err="1"/>
              <a:t>tão</a:t>
            </a:r>
            <a:r>
              <a:rPr lang="en-GB" sz="2000" dirty="0"/>
              <a:t> </a:t>
            </a:r>
            <a:r>
              <a:rPr lang="en-GB" sz="2000" dirty="0" err="1"/>
              <a:t>gratificantes</a:t>
            </a:r>
            <a:r>
              <a:rPr lang="en-GB" sz="2000" dirty="0"/>
              <a:t> e </a:t>
            </a:r>
            <a:r>
              <a:rPr lang="en-GB" sz="2000" dirty="0" err="1"/>
              <a:t>bem-sucedidas</a:t>
            </a:r>
            <a:r>
              <a:rPr lang="en-GB" sz="2000" dirty="0"/>
              <a:t> </a:t>
            </a:r>
            <a:r>
              <a:rPr lang="en-GB" sz="2000" dirty="0" err="1"/>
              <a:t>quanto</a:t>
            </a:r>
            <a:r>
              <a:rPr lang="en-GB" sz="2000" dirty="0"/>
              <a:t> as de </a:t>
            </a:r>
            <a:r>
              <a:rPr lang="en-GB" sz="2000" dirty="0" err="1"/>
              <a:t>qualquer</a:t>
            </a:r>
            <a:r>
              <a:rPr lang="en-GB" sz="2000" dirty="0"/>
              <a:t> </a:t>
            </a:r>
            <a:r>
              <a:rPr lang="en-GB" sz="2000" dirty="0" err="1"/>
              <a:t>outra</a:t>
            </a:r>
            <a:r>
              <a:rPr lang="en-GB" sz="2000" dirty="0"/>
              <a:t> pessoa. </a:t>
            </a:r>
            <a:endParaRPr sz="2000" dirty="0"/>
          </a:p>
          <a:p>
            <a:pPr marL="285750" lvl="0" indent="-285750" algn="just" rtl="0">
              <a:lnSpc>
                <a:spcPct val="100000"/>
              </a:lnSpc>
              <a:spcBef>
                <a:spcPts val="600"/>
              </a:spcBef>
              <a:spcAft>
                <a:spcPts val="0"/>
              </a:spcAft>
              <a:buSzPts val="2200"/>
              <a:buChar char="•"/>
            </a:pPr>
            <a:r>
              <a:rPr lang="en-GB" sz="2000" dirty="0" err="1"/>
              <a:t>Outras</a:t>
            </a:r>
            <a:r>
              <a:rPr lang="en-GB" sz="2000" dirty="0"/>
              <a:t> </a:t>
            </a:r>
            <a:r>
              <a:rPr lang="en-GB" sz="2000" dirty="0" err="1"/>
              <a:t>podem</a:t>
            </a:r>
            <a:r>
              <a:rPr lang="en-GB" sz="2000" dirty="0"/>
              <a:t> </a:t>
            </a:r>
            <a:r>
              <a:rPr lang="en-GB" sz="2000" dirty="0" err="1"/>
              <a:t>internalizar</a:t>
            </a:r>
            <a:r>
              <a:rPr lang="en-GB" sz="2000" dirty="0"/>
              <a:t> as </a:t>
            </a:r>
            <a:r>
              <a:rPr lang="en-GB" sz="2000" dirty="0" err="1"/>
              <a:t>visões</a:t>
            </a:r>
            <a:r>
              <a:rPr lang="en-GB" sz="2000" dirty="0"/>
              <a:t> </a:t>
            </a:r>
            <a:r>
              <a:rPr lang="en-GB" sz="2000" dirty="0" err="1"/>
              <a:t>negativas</a:t>
            </a:r>
            <a:r>
              <a:rPr lang="en-GB" sz="2000" dirty="0"/>
              <a:t> que a </a:t>
            </a:r>
            <a:r>
              <a:rPr lang="en-GB" sz="2000" dirty="0" err="1"/>
              <a:t>sociedade</a:t>
            </a:r>
            <a:r>
              <a:rPr lang="en-GB" sz="2000" dirty="0"/>
              <a:t> tem delas; </a:t>
            </a:r>
            <a:r>
              <a:rPr lang="en-GB" sz="2000" dirty="0" err="1"/>
              <a:t>podem</a:t>
            </a:r>
            <a:r>
              <a:rPr lang="en-GB" sz="2000" dirty="0"/>
              <a:t> sentir </a:t>
            </a:r>
            <a:r>
              <a:rPr lang="en-GB" sz="2000" dirty="0" err="1"/>
              <a:t>vergonha</a:t>
            </a:r>
            <a:r>
              <a:rPr lang="en-GB" sz="2000" dirty="0"/>
              <a:t> e </a:t>
            </a:r>
            <a:r>
              <a:rPr lang="en-GB" sz="2000" dirty="0" err="1"/>
              <a:t>isso</a:t>
            </a:r>
            <a:r>
              <a:rPr lang="en-GB" sz="2000" dirty="0"/>
              <a:t> se </a:t>
            </a:r>
            <a:r>
              <a:rPr lang="en-GB" sz="2000" dirty="0" err="1"/>
              <a:t>torna</a:t>
            </a:r>
            <a:r>
              <a:rPr lang="en-GB" sz="2000" dirty="0"/>
              <a:t> uma </a:t>
            </a:r>
            <a:r>
              <a:rPr lang="en-GB" sz="2000" dirty="0" err="1"/>
              <a:t>barreira</a:t>
            </a:r>
            <a:r>
              <a:rPr lang="en-GB" sz="2000" dirty="0"/>
              <a:t> para </a:t>
            </a:r>
            <a:r>
              <a:rPr lang="en-GB" sz="2000" dirty="0" err="1"/>
              <a:t>alcançar</a:t>
            </a:r>
            <a:r>
              <a:rPr lang="en-GB" sz="2000" dirty="0"/>
              <a:t> suas </a:t>
            </a:r>
            <a:r>
              <a:rPr lang="en-GB" sz="2000" dirty="0" err="1"/>
              <a:t>aspirações</a:t>
            </a:r>
            <a:r>
              <a:rPr lang="en-GB" sz="2000" dirty="0"/>
              <a:t>. </a:t>
            </a:r>
            <a:r>
              <a:rPr lang="en-GB" sz="2000" dirty="0" err="1"/>
              <a:t>Isso</a:t>
            </a:r>
            <a:r>
              <a:rPr lang="en-GB" sz="2000" dirty="0"/>
              <a:t> </a:t>
            </a:r>
            <a:r>
              <a:rPr lang="en-GB" sz="2000" dirty="0" err="1"/>
              <a:t>pode</a:t>
            </a:r>
            <a:r>
              <a:rPr lang="en-GB" sz="2000" dirty="0"/>
              <a:t> </a:t>
            </a:r>
            <a:r>
              <a:rPr lang="en-GB" sz="2000" dirty="0" err="1"/>
              <a:t>impedir</a:t>
            </a:r>
            <a:r>
              <a:rPr lang="en-GB" sz="2000" dirty="0"/>
              <a:t> as pessoas de </a:t>
            </a:r>
            <a:r>
              <a:rPr lang="en-GB" sz="2000" dirty="0" err="1"/>
              <a:t>afirmar</a:t>
            </a:r>
            <a:r>
              <a:rPr lang="en-GB" sz="2000" dirty="0"/>
              <a:t> seus </a:t>
            </a:r>
            <a:r>
              <a:rPr lang="en-GB" sz="2000" dirty="0" err="1"/>
              <a:t>direitos</a:t>
            </a:r>
            <a:r>
              <a:rPr lang="en-GB" sz="2000" dirty="0"/>
              <a:t> e </a:t>
            </a:r>
            <a:r>
              <a:rPr lang="en-GB" sz="2000" dirty="0" err="1"/>
              <a:t>obter</a:t>
            </a:r>
            <a:r>
              <a:rPr lang="en-GB" sz="2000" dirty="0"/>
              <a:t> </a:t>
            </a:r>
            <a:r>
              <a:rPr lang="en-GB" sz="2000" dirty="0" err="1"/>
              <a:t>reparação</a:t>
            </a:r>
            <a:r>
              <a:rPr lang="en-GB" sz="2000" dirty="0"/>
              <a:t> por </a:t>
            </a:r>
            <a:r>
              <a:rPr lang="en-GB" sz="2000" dirty="0" err="1"/>
              <a:t>maus-tratos</a:t>
            </a:r>
            <a:r>
              <a:rPr lang="en-GB" sz="2000" dirty="0"/>
              <a:t> e </a:t>
            </a:r>
            <a:r>
              <a:rPr lang="en-GB" sz="2000" dirty="0" err="1"/>
              <a:t>discriminação</a:t>
            </a:r>
            <a:r>
              <a:rPr lang="en-GB" sz="2000" dirty="0"/>
              <a:t>.</a:t>
            </a:r>
            <a:endParaRPr sz="2000" dirty="0"/>
          </a:p>
        </p:txBody>
      </p:sp>
      <p:sp>
        <p:nvSpPr>
          <p:cNvPr id="235" name="Google Shape;235;p20"/>
          <p:cNvSpPr txBox="1">
            <a:spLocks noGrp="1"/>
          </p:cNvSpPr>
          <p:nvPr>
            <p:ph type="title"/>
          </p:nvPr>
        </p:nvSpPr>
        <p:spPr>
          <a:xfrm>
            <a:off x="392905" y="506412"/>
            <a:ext cx="11174411" cy="432000"/>
          </a:xfrm>
          <a:prstGeom prst="rect">
            <a:avLst/>
          </a:prstGeom>
          <a:noFill/>
          <a:ln>
            <a:noFill/>
          </a:ln>
        </p:spPr>
        <p:txBody>
          <a:bodyPr spcFirstLastPara="1" wrap="square" lIns="91425" tIns="45700" rIns="91425" bIns="45700" anchor="t" anchorCtr="0">
            <a:noAutofit/>
          </a:bodyPr>
          <a:lstStyle/>
          <a:p>
            <a:pPr marL="0" lvl="0" indent="0" algn="ctr" rtl="0">
              <a:lnSpc>
                <a:spcPct val="110000"/>
              </a:lnSpc>
              <a:spcBef>
                <a:spcPts val="0"/>
              </a:spcBef>
              <a:spcAft>
                <a:spcPts val="0"/>
              </a:spcAft>
              <a:buClr>
                <a:schemeClr val="accent1"/>
              </a:buClr>
              <a:buSzPts val="3000"/>
              <a:buFont typeface="Century Gothic"/>
              <a:buNone/>
            </a:pPr>
            <a:r>
              <a:rPr lang="en-GB" dirty="0"/>
              <a:t>Exercício 1.2: </a:t>
            </a:r>
            <a:r>
              <a:rPr lang="en-GB" dirty="0" err="1"/>
              <a:t>Discussão</a:t>
            </a:r>
            <a:r>
              <a:rPr lang="en-GB" dirty="0"/>
              <a:t> – Não sou </a:t>
            </a:r>
            <a:r>
              <a:rPr lang="en-GB" dirty="0" err="1"/>
              <a:t>isso</a:t>
            </a:r>
            <a:r>
              <a:rPr lang="en-GB" dirty="0"/>
              <a:t>! - 6</a:t>
            </a:r>
            <a:endParaRP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21"/>
          <p:cNvSpPr txBox="1">
            <a:spLocks noGrp="1"/>
          </p:cNvSpPr>
          <p:nvPr>
            <p:ph type="sldNum" idx="4294967295"/>
          </p:nvPr>
        </p:nvSpPr>
        <p:spPr>
          <a:xfrm>
            <a:off x="10034587" y="6623100"/>
            <a:ext cx="1648619" cy="2160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GB"/>
              <a:t>21</a:t>
            </a:fld>
            <a:endParaRPr/>
          </a:p>
        </p:txBody>
      </p:sp>
      <p:sp>
        <p:nvSpPr>
          <p:cNvPr id="242" name="Google Shape;242;p21"/>
          <p:cNvSpPr txBox="1">
            <a:spLocks noGrp="1"/>
          </p:cNvSpPr>
          <p:nvPr>
            <p:ph type="body" idx="2"/>
          </p:nvPr>
        </p:nvSpPr>
        <p:spPr>
          <a:xfrm>
            <a:off x="507195" y="1511188"/>
            <a:ext cx="11174412" cy="45000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SzPts val="2500"/>
              <a:buNone/>
            </a:pPr>
            <a:endParaRPr sz="2500" b="1" i="1" dirty="0"/>
          </a:p>
          <a:p>
            <a:pPr marL="0" lvl="0" indent="0" algn="ctr" rtl="0">
              <a:lnSpc>
                <a:spcPct val="100000"/>
              </a:lnSpc>
              <a:spcBef>
                <a:spcPts val="1200"/>
              </a:spcBef>
              <a:spcAft>
                <a:spcPts val="0"/>
              </a:spcAft>
              <a:buSzPts val="2500"/>
              <a:buNone/>
            </a:pPr>
            <a:endParaRPr sz="2500" b="1" i="1" dirty="0"/>
          </a:p>
          <a:p>
            <a:pPr marL="0" lvl="0" indent="0" algn="ctr" rtl="0">
              <a:lnSpc>
                <a:spcPct val="100000"/>
              </a:lnSpc>
              <a:spcBef>
                <a:spcPts val="1200"/>
              </a:spcBef>
              <a:spcAft>
                <a:spcPts val="0"/>
              </a:spcAft>
              <a:buSzPts val="2500"/>
              <a:buNone/>
            </a:pPr>
            <a:endParaRPr sz="2500" b="1" i="1" dirty="0"/>
          </a:p>
          <a:p>
            <a:pPr marL="0" lvl="0" indent="0" algn="ctr" rtl="0">
              <a:lnSpc>
                <a:spcPct val="100000"/>
              </a:lnSpc>
              <a:spcBef>
                <a:spcPts val="1200"/>
              </a:spcBef>
              <a:spcAft>
                <a:spcPts val="0"/>
              </a:spcAft>
              <a:buSzPts val="2500"/>
              <a:buNone/>
            </a:pPr>
            <a:r>
              <a:rPr lang="en-GB" sz="2500" b="1" i="1" dirty="0"/>
              <a:t>Você </a:t>
            </a:r>
            <a:r>
              <a:rPr lang="en-GB" sz="2500" b="1" i="1" dirty="0" err="1"/>
              <a:t>pode</a:t>
            </a:r>
            <a:r>
              <a:rPr lang="en-GB" sz="2500" b="1" i="1" dirty="0"/>
              <a:t> </a:t>
            </a:r>
            <a:r>
              <a:rPr lang="en-GB" sz="2500" b="1" i="1" dirty="0" err="1"/>
              <a:t>dar</a:t>
            </a:r>
            <a:r>
              <a:rPr lang="en-GB" sz="2500" b="1" i="1" dirty="0"/>
              <a:t> </a:t>
            </a:r>
            <a:r>
              <a:rPr lang="en-GB" sz="2500" b="1" i="1" dirty="0" err="1"/>
              <a:t>exemplos</a:t>
            </a:r>
            <a:r>
              <a:rPr lang="en-GB" sz="2500" b="1" i="1" dirty="0"/>
              <a:t> de leis, </a:t>
            </a:r>
            <a:r>
              <a:rPr lang="en-GB" sz="2500" b="1" i="1" dirty="0" err="1"/>
              <a:t>políticas</a:t>
            </a:r>
            <a:r>
              <a:rPr lang="en-GB" sz="2500" b="1" i="1" dirty="0"/>
              <a:t> e </a:t>
            </a:r>
            <a:r>
              <a:rPr lang="en-GB" sz="2500" b="1" i="1" dirty="0" err="1"/>
              <a:t>outras</a:t>
            </a:r>
            <a:r>
              <a:rPr lang="en-GB" sz="2500" b="1" i="1" dirty="0"/>
              <a:t> </a:t>
            </a:r>
            <a:r>
              <a:rPr lang="en-GB" sz="2500" b="1" i="1" dirty="0" err="1"/>
              <a:t>questões</a:t>
            </a:r>
            <a:r>
              <a:rPr lang="en-GB" sz="2500" b="1" i="1" dirty="0"/>
              <a:t> </a:t>
            </a:r>
            <a:r>
              <a:rPr lang="en-GB" sz="2500" b="1" i="1" dirty="0" err="1"/>
              <a:t>sistêmicas</a:t>
            </a:r>
            <a:r>
              <a:rPr lang="en-GB" sz="2500" b="1" i="1" dirty="0"/>
              <a:t> que </a:t>
            </a:r>
            <a:r>
              <a:rPr lang="en-GB" sz="2500" b="1" i="1" dirty="0" err="1"/>
              <a:t>impedem</a:t>
            </a:r>
            <a:r>
              <a:rPr lang="en-GB" sz="2500" b="1" i="1" dirty="0"/>
              <a:t> pessoas com </a:t>
            </a:r>
            <a:r>
              <a:rPr lang="en-GB" sz="2500" b="1" i="1" dirty="0" err="1"/>
              <a:t>deficiências</a:t>
            </a:r>
            <a:r>
              <a:rPr lang="en-GB" sz="2500" b="1" i="1" dirty="0"/>
              <a:t> </a:t>
            </a:r>
            <a:r>
              <a:rPr lang="en-GB" sz="2500" b="1" i="1" dirty="0" err="1"/>
              <a:t>psicossociais</a:t>
            </a:r>
            <a:r>
              <a:rPr lang="en-GB" sz="2500" b="1" i="1" dirty="0"/>
              <a:t>, </a:t>
            </a:r>
            <a:r>
              <a:rPr lang="en-GB" sz="2500" b="1" i="1" dirty="0" err="1"/>
              <a:t>intelectuais</a:t>
            </a:r>
            <a:r>
              <a:rPr lang="en-GB" sz="2500" b="1" i="1" dirty="0"/>
              <a:t> ou </a:t>
            </a:r>
            <a:r>
              <a:rPr lang="en-GB" sz="2500" b="1" i="1" dirty="0" err="1"/>
              <a:t>cognitivas</a:t>
            </a:r>
            <a:r>
              <a:rPr lang="en-GB" sz="2500" b="1" i="1" dirty="0"/>
              <a:t> de </a:t>
            </a:r>
            <a:r>
              <a:rPr lang="en-GB" sz="2500" b="1" i="1" dirty="0" err="1"/>
              <a:t>usufruir</a:t>
            </a:r>
            <a:r>
              <a:rPr lang="en-GB" sz="2500" b="1" i="1" dirty="0"/>
              <a:t> de seus </a:t>
            </a:r>
            <a:r>
              <a:rPr lang="en-GB" sz="2500" b="1" i="1" dirty="0" err="1"/>
              <a:t>direitos</a:t>
            </a:r>
            <a:r>
              <a:rPr lang="en-GB" sz="2500" b="1" i="1" dirty="0"/>
              <a:t>?</a:t>
            </a:r>
            <a:endParaRPr sz="2500" b="1" i="1" dirty="0"/>
          </a:p>
        </p:txBody>
      </p:sp>
      <p:sp>
        <p:nvSpPr>
          <p:cNvPr id="243" name="Google Shape;243;p21"/>
          <p:cNvSpPr txBox="1">
            <a:spLocks noGrp="1"/>
          </p:cNvSpPr>
          <p:nvPr>
            <p:ph type="title"/>
          </p:nvPr>
        </p:nvSpPr>
        <p:spPr>
          <a:xfrm>
            <a:off x="709428" y="414812"/>
            <a:ext cx="11288701" cy="4320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accent1"/>
              </a:buClr>
              <a:buSzPct val="100000"/>
              <a:buFont typeface="Century Gothic"/>
              <a:buNone/>
            </a:pPr>
            <a:r>
              <a:rPr lang="en-GB" dirty="0"/>
              <a:t>Exercício 1.3: </a:t>
            </a:r>
            <a:r>
              <a:rPr lang="en-GB" dirty="0" err="1"/>
              <a:t>Entendendo</a:t>
            </a:r>
            <a:r>
              <a:rPr lang="en-GB" dirty="0"/>
              <a:t> a </a:t>
            </a:r>
            <a:r>
              <a:rPr lang="en-GB" dirty="0" err="1"/>
              <a:t>discriminação</a:t>
            </a:r>
            <a:r>
              <a:rPr lang="en-GB" dirty="0"/>
              <a:t> </a:t>
            </a:r>
            <a:r>
              <a:rPr lang="en-GB" dirty="0" err="1"/>
              <a:t>institucionalizada</a:t>
            </a:r>
            <a:r>
              <a:rPr lang="en-GB" dirty="0"/>
              <a:t> - 1</a:t>
            </a:r>
            <a:endParaRP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22"/>
          <p:cNvSpPr txBox="1">
            <a:spLocks noGrp="1"/>
          </p:cNvSpPr>
          <p:nvPr>
            <p:ph type="title"/>
          </p:nvPr>
        </p:nvSpPr>
        <p:spPr>
          <a:xfrm>
            <a:off x="389639" y="506412"/>
            <a:ext cx="11175994" cy="4320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accent1"/>
              </a:buClr>
              <a:buSzPts val="2700"/>
              <a:buFont typeface="Century Gothic"/>
              <a:buNone/>
            </a:pPr>
            <a:r>
              <a:rPr lang="en-GB" dirty="0"/>
              <a:t>Exercício 1.3: </a:t>
            </a:r>
            <a:r>
              <a:rPr lang="en-GB" dirty="0" err="1"/>
              <a:t>Entendendo</a:t>
            </a:r>
            <a:r>
              <a:rPr lang="en-GB" dirty="0"/>
              <a:t> a </a:t>
            </a:r>
            <a:r>
              <a:rPr lang="en-GB" dirty="0" err="1"/>
              <a:t>discriminação</a:t>
            </a:r>
            <a:r>
              <a:rPr lang="en-GB" dirty="0"/>
              <a:t> </a:t>
            </a:r>
            <a:r>
              <a:rPr lang="en-GB" dirty="0" err="1"/>
              <a:t>institucionalizada</a:t>
            </a:r>
            <a:r>
              <a:rPr lang="en-GB" dirty="0"/>
              <a:t> - 2</a:t>
            </a:r>
            <a:endParaRPr dirty="0"/>
          </a:p>
        </p:txBody>
      </p:sp>
      <p:sp>
        <p:nvSpPr>
          <p:cNvPr id="250" name="Google Shape;250;p22"/>
          <p:cNvSpPr txBox="1">
            <a:spLocks noGrp="1"/>
          </p:cNvSpPr>
          <p:nvPr>
            <p:ph type="body" idx="1"/>
          </p:nvPr>
        </p:nvSpPr>
        <p:spPr>
          <a:xfrm>
            <a:off x="507206" y="2224543"/>
            <a:ext cx="11175995" cy="1689212"/>
          </a:xfrm>
          <a:prstGeom prst="rect">
            <a:avLst/>
          </a:prstGeom>
          <a:noFill/>
          <a:ln>
            <a:noFill/>
          </a:ln>
        </p:spPr>
        <p:txBody>
          <a:bodyPr spcFirstLastPara="1" wrap="square" lIns="91425" tIns="45700" rIns="91425" bIns="45700" anchor="t" anchorCtr="0">
            <a:normAutofit/>
          </a:bodyPr>
          <a:lstStyle/>
          <a:p>
            <a:pPr marL="285750" lvl="0" indent="-285750" algn="just" rtl="0">
              <a:spcBef>
                <a:spcPts val="0"/>
              </a:spcBef>
              <a:spcAft>
                <a:spcPts val="0"/>
              </a:spcAft>
              <a:buSzPts val="2200"/>
              <a:buChar char="•"/>
            </a:pPr>
            <a:r>
              <a:rPr lang="en-GB" sz="2000" dirty="0">
                <a:solidFill>
                  <a:srgbClr val="000000"/>
                </a:solidFill>
              </a:rPr>
              <a:t>Pessoas com </a:t>
            </a:r>
            <a:r>
              <a:rPr lang="en-GB" sz="2000" dirty="0" err="1">
                <a:solidFill>
                  <a:srgbClr val="000000"/>
                </a:solidFill>
              </a:rPr>
              <a:t>deficiências</a:t>
            </a:r>
            <a:r>
              <a:rPr lang="en-GB" sz="2000" dirty="0">
                <a:solidFill>
                  <a:srgbClr val="000000"/>
                </a:solidFill>
              </a:rPr>
              <a:t> </a:t>
            </a:r>
            <a:r>
              <a:rPr lang="en-GB" sz="2000" dirty="0" err="1">
                <a:solidFill>
                  <a:srgbClr val="000000"/>
                </a:solidFill>
              </a:rPr>
              <a:t>psicossociais</a:t>
            </a:r>
            <a:r>
              <a:rPr lang="en-GB" sz="2000" dirty="0">
                <a:solidFill>
                  <a:srgbClr val="000000"/>
                </a:solidFill>
              </a:rPr>
              <a:t>, </a:t>
            </a:r>
            <a:r>
              <a:rPr lang="en-GB" sz="2000" dirty="0" err="1">
                <a:solidFill>
                  <a:srgbClr val="000000"/>
                </a:solidFill>
              </a:rPr>
              <a:t>intelectuais</a:t>
            </a:r>
            <a:r>
              <a:rPr lang="en-GB" sz="2000" dirty="0">
                <a:solidFill>
                  <a:srgbClr val="000000"/>
                </a:solidFill>
              </a:rPr>
              <a:t> ou </a:t>
            </a:r>
            <a:r>
              <a:rPr lang="en-GB" sz="2000" dirty="0" err="1">
                <a:solidFill>
                  <a:srgbClr val="000000"/>
                </a:solidFill>
              </a:rPr>
              <a:t>cognitivas</a:t>
            </a:r>
            <a:r>
              <a:rPr lang="en-GB" sz="2000" dirty="0">
                <a:solidFill>
                  <a:srgbClr val="000000"/>
                </a:solidFill>
              </a:rPr>
              <a:t> </a:t>
            </a:r>
            <a:r>
              <a:rPr lang="en-GB" sz="2000" dirty="0" err="1">
                <a:solidFill>
                  <a:srgbClr val="000000"/>
                </a:solidFill>
              </a:rPr>
              <a:t>enfrentam</a:t>
            </a:r>
            <a:r>
              <a:rPr lang="en-GB" sz="2000" dirty="0">
                <a:solidFill>
                  <a:srgbClr val="000000"/>
                </a:solidFill>
              </a:rPr>
              <a:t> </a:t>
            </a:r>
            <a:r>
              <a:rPr lang="en-GB" sz="2000" dirty="0" err="1">
                <a:solidFill>
                  <a:srgbClr val="000000"/>
                </a:solidFill>
              </a:rPr>
              <a:t>muitas</a:t>
            </a:r>
            <a:r>
              <a:rPr lang="en-GB" sz="2000" dirty="0">
                <a:solidFill>
                  <a:srgbClr val="000000"/>
                </a:solidFill>
              </a:rPr>
              <a:t> </a:t>
            </a:r>
            <a:r>
              <a:rPr lang="en-GB" sz="2000" dirty="0" err="1">
                <a:solidFill>
                  <a:srgbClr val="000000"/>
                </a:solidFill>
              </a:rPr>
              <a:t>formas</a:t>
            </a:r>
            <a:r>
              <a:rPr lang="en-GB" sz="2000" dirty="0">
                <a:solidFill>
                  <a:srgbClr val="000000"/>
                </a:solidFill>
              </a:rPr>
              <a:t> de </a:t>
            </a:r>
            <a:r>
              <a:rPr lang="en-GB" sz="2000" dirty="0" err="1">
                <a:solidFill>
                  <a:srgbClr val="000000"/>
                </a:solidFill>
              </a:rPr>
              <a:t>discriminação</a:t>
            </a:r>
            <a:r>
              <a:rPr lang="en-GB" sz="2000" dirty="0">
                <a:solidFill>
                  <a:srgbClr val="000000"/>
                </a:solidFill>
              </a:rPr>
              <a:t> no </a:t>
            </a:r>
            <a:r>
              <a:rPr lang="en-GB" sz="2000" dirty="0" err="1">
                <a:solidFill>
                  <a:srgbClr val="000000"/>
                </a:solidFill>
              </a:rPr>
              <a:t>dia</a:t>
            </a:r>
            <a:r>
              <a:rPr lang="en-GB" sz="2000" dirty="0">
                <a:solidFill>
                  <a:srgbClr val="000000"/>
                </a:solidFill>
              </a:rPr>
              <a:t> a dia. </a:t>
            </a:r>
            <a:endParaRPr sz="2000" dirty="0"/>
          </a:p>
          <a:p>
            <a:pPr marL="285750" lvl="0" indent="-285750" algn="just" rtl="0">
              <a:spcBef>
                <a:spcPts val="0"/>
              </a:spcBef>
              <a:spcAft>
                <a:spcPts val="0"/>
              </a:spcAft>
              <a:buSzPts val="2200"/>
              <a:buChar char="•"/>
            </a:pPr>
            <a:r>
              <a:rPr lang="en-GB" sz="2000" dirty="0" err="1">
                <a:solidFill>
                  <a:srgbClr val="000000"/>
                </a:solidFill>
              </a:rPr>
              <a:t>Atitudes</a:t>
            </a:r>
            <a:r>
              <a:rPr lang="en-GB" sz="2000" dirty="0">
                <a:solidFill>
                  <a:srgbClr val="000000"/>
                </a:solidFill>
              </a:rPr>
              <a:t> </a:t>
            </a:r>
            <a:r>
              <a:rPr lang="en-GB" sz="2000" dirty="0" err="1">
                <a:solidFill>
                  <a:srgbClr val="000000"/>
                </a:solidFill>
              </a:rPr>
              <a:t>negativas</a:t>
            </a:r>
            <a:r>
              <a:rPr lang="en-GB" sz="2000" dirty="0">
                <a:solidFill>
                  <a:srgbClr val="000000"/>
                </a:solidFill>
              </a:rPr>
              <a:t>, leis, </a:t>
            </a:r>
            <a:r>
              <a:rPr lang="en-GB" sz="2000" dirty="0" err="1">
                <a:solidFill>
                  <a:srgbClr val="000000"/>
                </a:solidFill>
              </a:rPr>
              <a:t>políticas</a:t>
            </a:r>
            <a:r>
              <a:rPr lang="en-GB" sz="2000" dirty="0">
                <a:solidFill>
                  <a:srgbClr val="000000"/>
                </a:solidFill>
              </a:rPr>
              <a:t> e ambientes </a:t>
            </a:r>
            <a:r>
              <a:rPr lang="en-GB" sz="2000" dirty="0" err="1">
                <a:solidFill>
                  <a:srgbClr val="000000"/>
                </a:solidFill>
              </a:rPr>
              <a:t>constituem</a:t>
            </a:r>
            <a:r>
              <a:rPr lang="en-GB" sz="2000" dirty="0">
                <a:solidFill>
                  <a:srgbClr val="000000"/>
                </a:solidFill>
              </a:rPr>
              <a:t> “</a:t>
            </a:r>
            <a:r>
              <a:rPr lang="en-GB" sz="2000" dirty="0" err="1">
                <a:solidFill>
                  <a:srgbClr val="000000"/>
                </a:solidFill>
              </a:rPr>
              <a:t>barreiras</a:t>
            </a:r>
            <a:r>
              <a:rPr lang="en-GB" sz="2000" dirty="0">
                <a:solidFill>
                  <a:srgbClr val="000000"/>
                </a:solidFill>
              </a:rPr>
              <a:t>” que </a:t>
            </a:r>
            <a:r>
              <a:rPr lang="en-GB" sz="2000" dirty="0" err="1">
                <a:solidFill>
                  <a:srgbClr val="000000"/>
                </a:solidFill>
              </a:rPr>
              <a:t>impedem</a:t>
            </a:r>
            <a:r>
              <a:rPr lang="en-GB" sz="2000" dirty="0">
                <a:solidFill>
                  <a:srgbClr val="000000"/>
                </a:solidFill>
              </a:rPr>
              <a:t> as pessoas de </a:t>
            </a:r>
            <a:r>
              <a:rPr lang="en-GB" sz="2000" dirty="0" err="1">
                <a:solidFill>
                  <a:srgbClr val="000000"/>
                </a:solidFill>
              </a:rPr>
              <a:t>desfrutar</a:t>
            </a:r>
            <a:r>
              <a:rPr lang="en-GB" sz="2000" dirty="0">
                <a:solidFill>
                  <a:srgbClr val="000000"/>
                </a:solidFill>
              </a:rPr>
              <a:t> de seus </a:t>
            </a:r>
            <a:r>
              <a:rPr lang="en-GB" sz="2000" dirty="0" err="1">
                <a:solidFill>
                  <a:srgbClr val="000000"/>
                </a:solidFill>
              </a:rPr>
              <a:t>direitos</a:t>
            </a:r>
            <a:r>
              <a:rPr lang="en-GB" sz="2000" dirty="0">
                <a:solidFill>
                  <a:srgbClr val="000000"/>
                </a:solidFill>
              </a:rPr>
              <a:t>.</a:t>
            </a:r>
            <a:endParaRPr sz="2000" dirty="0"/>
          </a:p>
          <a:p>
            <a:pPr marL="285750" lvl="0" indent="-285750" algn="just" rtl="0">
              <a:spcBef>
                <a:spcPts val="0"/>
              </a:spcBef>
              <a:spcAft>
                <a:spcPts val="0"/>
              </a:spcAft>
              <a:buSzPts val="2200"/>
              <a:buChar char="•"/>
            </a:pPr>
            <a:r>
              <a:rPr lang="en-GB" sz="2000" dirty="0">
                <a:solidFill>
                  <a:srgbClr val="000000"/>
                </a:solidFill>
              </a:rPr>
              <a:t>Essas </a:t>
            </a:r>
            <a:r>
              <a:rPr lang="en-GB" sz="2000" dirty="0" err="1">
                <a:solidFill>
                  <a:srgbClr val="000000"/>
                </a:solidFill>
              </a:rPr>
              <a:t>barreiras</a:t>
            </a:r>
            <a:r>
              <a:rPr lang="en-GB" sz="2000" dirty="0">
                <a:solidFill>
                  <a:srgbClr val="000000"/>
                </a:solidFill>
              </a:rPr>
              <a:t> </a:t>
            </a:r>
            <a:r>
              <a:rPr lang="en-GB" sz="2000" dirty="0" err="1">
                <a:solidFill>
                  <a:srgbClr val="000000"/>
                </a:solidFill>
              </a:rPr>
              <a:t>serão</a:t>
            </a:r>
            <a:r>
              <a:rPr lang="en-GB" sz="2000" dirty="0">
                <a:solidFill>
                  <a:srgbClr val="000000"/>
                </a:solidFill>
              </a:rPr>
              <a:t> </a:t>
            </a:r>
            <a:r>
              <a:rPr lang="en-GB" sz="2000" dirty="0" err="1">
                <a:solidFill>
                  <a:srgbClr val="000000"/>
                </a:solidFill>
              </a:rPr>
              <a:t>exploradas</a:t>
            </a:r>
            <a:r>
              <a:rPr lang="en-GB" sz="2000" dirty="0">
                <a:solidFill>
                  <a:srgbClr val="000000"/>
                </a:solidFill>
              </a:rPr>
              <a:t> com </a:t>
            </a:r>
            <a:r>
              <a:rPr lang="en-GB" sz="2000" dirty="0" err="1">
                <a:solidFill>
                  <a:srgbClr val="000000"/>
                </a:solidFill>
              </a:rPr>
              <a:t>mais</a:t>
            </a:r>
            <a:r>
              <a:rPr lang="en-GB" sz="2000" dirty="0">
                <a:solidFill>
                  <a:srgbClr val="000000"/>
                </a:solidFill>
              </a:rPr>
              <a:t> </a:t>
            </a:r>
            <a:r>
              <a:rPr lang="en-GB" sz="2000" dirty="0" err="1">
                <a:solidFill>
                  <a:srgbClr val="000000"/>
                </a:solidFill>
              </a:rPr>
              <a:t>profundidade</a:t>
            </a:r>
            <a:r>
              <a:rPr lang="en-GB" sz="2000" dirty="0">
                <a:solidFill>
                  <a:srgbClr val="000000"/>
                </a:solidFill>
              </a:rPr>
              <a:t> no </a:t>
            </a:r>
            <a:r>
              <a:rPr lang="en-GB" sz="2000" dirty="0" err="1">
                <a:solidFill>
                  <a:srgbClr val="000000"/>
                </a:solidFill>
              </a:rPr>
              <a:t>tema</a:t>
            </a:r>
            <a:r>
              <a:rPr lang="en-GB" sz="2000" dirty="0">
                <a:solidFill>
                  <a:srgbClr val="000000"/>
                </a:solidFill>
              </a:rPr>
              <a:t> a </a:t>
            </a:r>
            <a:r>
              <a:rPr lang="en-GB" sz="2000" dirty="0" err="1">
                <a:solidFill>
                  <a:srgbClr val="000000"/>
                </a:solidFill>
              </a:rPr>
              <a:t>seguir</a:t>
            </a:r>
            <a:r>
              <a:rPr lang="en-GB" sz="2000" dirty="0">
                <a:solidFill>
                  <a:srgbClr val="000000"/>
                </a:solidFill>
              </a:rPr>
              <a:t>.</a:t>
            </a:r>
            <a:endParaRPr sz="20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23"/>
          <p:cNvSpPr txBox="1">
            <a:spLocks noGrp="1"/>
          </p:cNvSpPr>
          <p:nvPr>
            <p:ph type="sldNum" idx="4294967295"/>
          </p:nvPr>
        </p:nvSpPr>
        <p:spPr>
          <a:xfrm>
            <a:off x="10034587" y="6623100"/>
            <a:ext cx="1648619" cy="2160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GB"/>
              <a:t>23</a:t>
            </a:fld>
            <a:endParaRPr/>
          </a:p>
        </p:txBody>
      </p:sp>
      <p:sp>
        <p:nvSpPr>
          <p:cNvPr id="257" name="Google Shape;257;p23"/>
          <p:cNvSpPr txBox="1">
            <a:spLocks noGrp="1"/>
          </p:cNvSpPr>
          <p:nvPr>
            <p:ph type="title"/>
          </p:nvPr>
        </p:nvSpPr>
        <p:spPr>
          <a:xfrm>
            <a:off x="507205" y="2313946"/>
            <a:ext cx="11363665" cy="4320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accent1"/>
              </a:buClr>
              <a:buSzPts val="4000"/>
              <a:buFont typeface="Century Gothic"/>
              <a:buNone/>
            </a:pPr>
            <a:r>
              <a:rPr lang="en-GB" dirty="0"/>
              <a:t>Tema 2: </a:t>
            </a:r>
            <a:r>
              <a:rPr lang="en-GB" dirty="0" err="1"/>
              <a:t>Entendendo</a:t>
            </a:r>
            <a:r>
              <a:rPr lang="en-GB" dirty="0"/>
              <a:t> a </a:t>
            </a:r>
            <a:r>
              <a:rPr lang="en-GB" dirty="0" err="1"/>
              <a:t>deficiência</a:t>
            </a:r>
            <a:r>
              <a:rPr lang="en-GB" dirty="0"/>
              <a:t> na </a:t>
            </a:r>
            <a:r>
              <a:rPr lang="en-GB" dirty="0" err="1"/>
              <a:t>perspectiva</a:t>
            </a:r>
            <a:r>
              <a:rPr lang="en-GB" dirty="0"/>
              <a:t> dos </a:t>
            </a:r>
            <a:r>
              <a:rPr lang="en-GB" dirty="0" err="1"/>
              <a:t>direitos</a:t>
            </a:r>
            <a:r>
              <a:rPr lang="en-GB" dirty="0"/>
              <a:t> </a:t>
            </a:r>
            <a:r>
              <a:rPr lang="en-GB" dirty="0" err="1"/>
              <a:t>humanos</a:t>
            </a:r>
            <a:endParaRP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24"/>
          <p:cNvSpPr txBox="1">
            <a:spLocks noGrp="1"/>
          </p:cNvSpPr>
          <p:nvPr>
            <p:ph type="body" idx="2"/>
          </p:nvPr>
        </p:nvSpPr>
        <p:spPr>
          <a:xfrm>
            <a:off x="508794" y="1943188"/>
            <a:ext cx="11174412" cy="739643"/>
          </a:xfrm>
          <a:prstGeom prst="rect">
            <a:avLst/>
          </a:prstGeom>
          <a:noFill/>
          <a:ln>
            <a:noFill/>
          </a:ln>
        </p:spPr>
        <p:txBody>
          <a:bodyPr spcFirstLastPara="1" wrap="square" lIns="91425" tIns="45700" rIns="91425" bIns="45700" anchor="t" anchorCtr="0">
            <a:noAutofit/>
          </a:bodyPr>
          <a:lstStyle/>
          <a:p>
            <a:pPr marL="285750" lvl="0" indent="-285750" algn="just" rtl="0">
              <a:lnSpc>
                <a:spcPct val="100000"/>
              </a:lnSpc>
              <a:spcBef>
                <a:spcPts val="0"/>
              </a:spcBef>
              <a:spcAft>
                <a:spcPts val="0"/>
              </a:spcAft>
              <a:buSzPts val="2200"/>
              <a:buChar char="•"/>
            </a:pPr>
            <a:r>
              <a:rPr lang="en-GB" sz="2000" dirty="0"/>
              <a:t>Faça uma </a:t>
            </a:r>
            <a:r>
              <a:rPr lang="en-GB" sz="2000" dirty="0" err="1"/>
              <a:t>lista</a:t>
            </a:r>
            <a:r>
              <a:rPr lang="en-GB" sz="2000" dirty="0"/>
              <a:t> das </a:t>
            </a:r>
            <a:r>
              <a:rPr lang="en-GB" sz="2000" dirty="0" err="1"/>
              <a:t>possíveis</a:t>
            </a:r>
            <a:r>
              <a:rPr lang="en-GB" sz="2000" dirty="0"/>
              <a:t> </a:t>
            </a:r>
            <a:r>
              <a:rPr lang="en-GB" sz="2000" dirty="0" err="1"/>
              <a:t>barreiras</a:t>
            </a:r>
            <a:r>
              <a:rPr lang="en-GB" sz="2000" dirty="0"/>
              <a:t> </a:t>
            </a:r>
            <a:r>
              <a:rPr lang="en-GB" sz="2000" dirty="0" err="1"/>
              <a:t>físicas</a:t>
            </a:r>
            <a:r>
              <a:rPr lang="en-GB" sz="2000" dirty="0"/>
              <a:t>, </a:t>
            </a:r>
            <a:r>
              <a:rPr lang="en-GB" sz="2000" dirty="0" err="1"/>
              <a:t>atitudinais</a:t>
            </a:r>
            <a:r>
              <a:rPr lang="en-GB" sz="2000" dirty="0"/>
              <a:t>, de </a:t>
            </a:r>
            <a:r>
              <a:rPr lang="en-GB" sz="2000" dirty="0" err="1"/>
              <a:t>comunicação</a:t>
            </a:r>
            <a:r>
              <a:rPr lang="en-GB" sz="2000" dirty="0"/>
              <a:t>, sociais ou </a:t>
            </a:r>
            <a:r>
              <a:rPr lang="en-GB" sz="2000" dirty="0" err="1"/>
              <a:t>legais</a:t>
            </a:r>
            <a:r>
              <a:rPr lang="en-GB" sz="2000" dirty="0"/>
              <a:t> que as pessoas com </a:t>
            </a:r>
            <a:r>
              <a:rPr lang="en-GB" sz="2000" dirty="0" err="1"/>
              <a:t>deficiência</a:t>
            </a:r>
            <a:r>
              <a:rPr lang="en-GB" sz="2000" dirty="0"/>
              <a:t> </a:t>
            </a:r>
            <a:r>
              <a:rPr lang="en-GB" sz="2000" dirty="0" err="1"/>
              <a:t>enfrentam</a:t>
            </a:r>
            <a:r>
              <a:rPr lang="en-GB" sz="2000" dirty="0"/>
              <a:t>.</a:t>
            </a:r>
            <a:endParaRPr sz="2000" dirty="0"/>
          </a:p>
          <a:p>
            <a:pPr marL="285750" lvl="0" indent="-146050" algn="l" rtl="0">
              <a:lnSpc>
                <a:spcPct val="100000"/>
              </a:lnSpc>
              <a:spcBef>
                <a:spcPts val="1200"/>
              </a:spcBef>
              <a:spcAft>
                <a:spcPts val="0"/>
              </a:spcAft>
              <a:buSzPts val="2200"/>
              <a:buNone/>
            </a:pPr>
            <a:endParaRPr dirty="0"/>
          </a:p>
        </p:txBody>
      </p:sp>
      <p:sp>
        <p:nvSpPr>
          <p:cNvPr id="264" name="Google Shape;264;p24"/>
          <p:cNvSpPr txBox="1">
            <a:spLocks noGrp="1"/>
          </p:cNvSpPr>
          <p:nvPr>
            <p:ph type="title"/>
          </p:nvPr>
        </p:nvSpPr>
        <p:spPr>
          <a:xfrm>
            <a:off x="392905" y="506412"/>
            <a:ext cx="11019509" cy="432000"/>
          </a:xfrm>
          <a:prstGeom prst="rect">
            <a:avLst/>
          </a:prstGeom>
          <a:noFill/>
          <a:ln>
            <a:noFill/>
          </a:ln>
        </p:spPr>
        <p:txBody>
          <a:bodyPr spcFirstLastPara="1" wrap="square" lIns="91425" tIns="45700" rIns="91425" bIns="45700" anchor="t" anchorCtr="0">
            <a:noAutofit/>
          </a:bodyPr>
          <a:lstStyle/>
          <a:p>
            <a:pPr marL="0" lvl="0" indent="0" algn="ctr" rtl="0">
              <a:lnSpc>
                <a:spcPct val="110000"/>
              </a:lnSpc>
              <a:spcBef>
                <a:spcPts val="0"/>
              </a:spcBef>
              <a:spcAft>
                <a:spcPts val="0"/>
              </a:spcAft>
              <a:buClr>
                <a:schemeClr val="accent1"/>
              </a:buClr>
              <a:buSzPts val="3000"/>
              <a:buFont typeface="Century Gothic"/>
              <a:buNone/>
            </a:pPr>
            <a:r>
              <a:rPr lang="en-GB" dirty="0"/>
              <a:t>Exercício 2.1: </a:t>
            </a:r>
            <a:r>
              <a:rPr lang="en-GB" dirty="0" err="1"/>
              <a:t>Entendendo</a:t>
            </a:r>
            <a:r>
              <a:rPr lang="en-GB" dirty="0"/>
              <a:t> a </a:t>
            </a:r>
            <a:r>
              <a:rPr lang="en-GB" dirty="0" err="1"/>
              <a:t>deficiência</a:t>
            </a:r>
            <a:r>
              <a:rPr lang="en-GB" dirty="0"/>
              <a:t> – 1</a:t>
            </a:r>
            <a:endParaRP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25"/>
          <p:cNvSpPr txBox="1">
            <a:spLocks noGrp="1"/>
          </p:cNvSpPr>
          <p:nvPr>
            <p:ph type="body" idx="2"/>
          </p:nvPr>
        </p:nvSpPr>
        <p:spPr>
          <a:xfrm>
            <a:off x="508794" y="2232157"/>
            <a:ext cx="11174412" cy="845150"/>
          </a:xfrm>
          <a:prstGeom prst="rect">
            <a:avLst/>
          </a:prstGeom>
          <a:noFill/>
          <a:ln>
            <a:noFill/>
          </a:ln>
        </p:spPr>
        <p:txBody>
          <a:bodyPr spcFirstLastPara="1" wrap="square" lIns="91425" tIns="45700" rIns="91425" bIns="45700" anchor="t" anchorCtr="0">
            <a:noAutofit/>
          </a:bodyPr>
          <a:lstStyle/>
          <a:p>
            <a:pPr marL="285750" lvl="0" indent="-285750" algn="just" rtl="0">
              <a:spcBef>
                <a:spcPts val="0"/>
              </a:spcBef>
              <a:spcAft>
                <a:spcPts val="0"/>
              </a:spcAft>
              <a:buSzPts val="2200"/>
              <a:buChar char="•"/>
            </a:pPr>
            <a:r>
              <a:rPr lang="en-GB" sz="2000" dirty="0"/>
              <a:t>Faça uma </a:t>
            </a:r>
            <a:r>
              <a:rPr lang="en-GB" sz="2000" dirty="0" err="1"/>
              <a:t>lista</a:t>
            </a:r>
            <a:r>
              <a:rPr lang="en-GB" sz="2000" dirty="0"/>
              <a:t> das </a:t>
            </a:r>
            <a:r>
              <a:rPr lang="en-GB" sz="2000" dirty="0" err="1"/>
              <a:t>possíveis</a:t>
            </a:r>
            <a:r>
              <a:rPr lang="en-GB" sz="2000" dirty="0"/>
              <a:t> </a:t>
            </a:r>
            <a:r>
              <a:rPr lang="en-GB" sz="2000" dirty="0" err="1"/>
              <a:t>barreiras</a:t>
            </a:r>
            <a:r>
              <a:rPr lang="en-GB" sz="2000" dirty="0"/>
              <a:t> </a:t>
            </a:r>
            <a:r>
              <a:rPr lang="en-GB" sz="2000" dirty="0" err="1"/>
              <a:t>físicas</a:t>
            </a:r>
            <a:r>
              <a:rPr lang="en-GB" sz="2000" dirty="0"/>
              <a:t>, </a:t>
            </a:r>
            <a:r>
              <a:rPr lang="en-GB" sz="2000" dirty="0" err="1"/>
              <a:t>atitudinais</a:t>
            </a:r>
            <a:r>
              <a:rPr lang="en-GB" sz="2000" dirty="0"/>
              <a:t>, de </a:t>
            </a:r>
            <a:r>
              <a:rPr lang="en-GB" sz="2000" dirty="0" err="1"/>
              <a:t>comunicação</a:t>
            </a:r>
            <a:r>
              <a:rPr lang="en-GB" sz="2000" dirty="0"/>
              <a:t>, sociais ou </a:t>
            </a:r>
            <a:r>
              <a:rPr lang="en-GB" sz="2000" dirty="0" err="1"/>
              <a:t>legais</a:t>
            </a:r>
            <a:r>
              <a:rPr lang="en-GB" sz="2000" dirty="0"/>
              <a:t> que as pessoas com </a:t>
            </a:r>
            <a:r>
              <a:rPr lang="en-GB" sz="2000" dirty="0" err="1"/>
              <a:t>deficiência</a:t>
            </a:r>
            <a:r>
              <a:rPr lang="en-GB" sz="2000" dirty="0"/>
              <a:t> </a:t>
            </a:r>
            <a:r>
              <a:rPr lang="en-GB" sz="2000" dirty="0" err="1"/>
              <a:t>enfrentam</a:t>
            </a:r>
            <a:r>
              <a:rPr lang="en-GB" sz="2000" dirty="0"/>
              <a:t>.</a:t>
            </a:r>
            <a:endParaRPr sz="2000" dirty="0"/>
          </a:p>
          <a:p>
            <a:pPr marL="285750" lvl="0" indent="-146050" algn="l" rtl="0">
              <a:spcBef>
                <a:spcPts val="1200"/>
              </a:spcBef>
              <a:spcAft>
                <a:spcPts val="0"/>
              </a:spcAft>
              <a:buNone/>
            </a:pPr>
            <a:endParaRPr dirty="0"/>
          </a:p>
          <a:p>
            <a:pPr marL="0" lvl="0" indent="0" algn="l" rtl="0">
              <a:lnSpc>
                <a:spcPct val="100000"/>
              </a:lnSpc>
              <a:spcBef>
                <a:spcPts val="0"/>
              </a:spcBef>
              <a:spcAft>
                <a:spcPts val="0"/>
              </a:spcAft>
              <a:buNone/>
            </a:pPr>
            <a:endParaRPr dirty="0"/>
          </a:p>
        </p:txBody>
      </p:sp>
      <p:sp>
        <p:nvSpPr>
          <p:cNvPr id="271" name="Google Shape;271;p25"/>
          <p:cNvSpPr txBox="1">
            <a:spLocks noGrp="1"/>
          </p:cNvSpPr>
          <p:nvPr>
            <p:ph type="title"/>
          </p:nvPr>
        </p:nvSpPr>
        <p:spPr>
          <a:xfrm>
            <a:off x="392905" y="506412"/>
            <a:ext cx="11288701" cy="432000"/>
          </a:xfrm>
          <a:prstGeom prst="rect">
            <a:avLst/>
          </a:prstGeom>
          <a:noFill/>
          <a:ln>
            <a:noFill/>
          </a:ln>
        </p:spPr>
        <p:txBody>
          <a:bodyPr spcFirstLastPara="1" wrap="square" lIns="91425" tIns="45700" rIns="91425" bIns="45700" anchor="t" anchorCtr="0">
            <a:noAutofit/>
          </a:bodyPr>
          <a:lstStyle/>
          <a:p>
            <a:pPr marL="0" lvl="0" indent="0" algn="ctr" rtl="0">
              <a:lnSpc>
                <a:spcPct val="110000"/>
              </a:lnSpc>
              <a:spcBef>
                <a:spcPts val="0"/>
              </a:spcBef>
              <a:spcAft>
                <a:spcPts val="0"/>
              </a:spcAft>
              <a:buClr>
                <a:schemeClr val="accent1"/>
              </a:buClr>
              <a:buSzPts val="3000"/>
              <a:buFont typeface="Century Gothic"/>
              <a:buNone/>
            </a:pPr>
            <a:r>
              <a:rPr lang="en-GB" dirty="0"/>
              <a:t>Exercício 2.1: </a:t>
            </a:r>
            <a:r>
              <a:rPr lang="en-GB" dirty="0" err="1"/>
              <a:t>Entendendo</a:t>
            </a:r>
            <a:r>
              <a:rPr lang="en-GB" dirty="0"/>
              <a:t> a </a:t>
            </a:r>
            <a:r>
              <a:rPr lang="en-GB" dirty="0" err="1"/>
              <a:t>deficiência</a:t>
            </a:r>
            <a:r>
              <a:rPr lang="en-GB" dirty="0"/>
              <a:t> – 2</a:t>
            </a:r>
            <a:endParaRPr dirty="0"/>
          </a:p>
        </p:txBody>
      </p:sp>
      <p:sp>
        <p:nvSpPr>
          <p:cNvPr id="272" name="Google Shape;272;p25"/>
          <p:cNvSpPr txBox="1"/>
          <p:nvPr/>
        </p:nvSpPr>
        <p:spPr>
          <a:xfrm>
            <a:off x="11658600" y="6743700"/>
            <a:ext cx="0" cy="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26"/>
          <p:cNvSpPr txBox="1">
            <a:spLocks noGrp="1"/>
          </p:cNvSpPr>
          <p:nvPr>
            <p:ph type="title"/>
          </p:nvPr>
        </p:nvSpPr>
        <p:spPr>
          <a:xfrm>
            <a:off x="389638" y="506412"/>
            <a:ext cx="11175995" cy="432000"/>
          </a:xfrm>
          <a:prstGeom prst="rect">
            <a:avLst/>
          </a:prstGeom>
          <a:noFill/>
          <a:ln>
            <a:noFill/>
          </a:ln>
        </p:spPr>
        <p:txBody>
          <a:bodyPr spcFirstLastPara="1" wrap="square" lIns="91425" tIns="45700" rIns="91425" bIns="45700" anchor="t" anchorCtr="0">
            <a:noAutofit/>
          </a:bodyPr>
          <a:lstStyle/>
          <a:p>
            <a:pPr marL="0" lvl="0" indent="0" algn="ctr" rtl="0">
              <a:lnSpc>
                <a:spcPct val="110000"/>
              </a:lnSpc>
              <a:spcBef>
                <a:spcPts val="0"/>
              </a:spcBef>
              <a:spcAft>
                <a:spcPts val="0"/>
              </a:spcAft>
              <a:buClr>
                <a:schemeClr val="accent1"/>
              </a:buClr>
              <a:buSzPts val="3000"/>
              <a:buFont typeface="Century Gothic"/>
              <a:buNone/>
            </a:pPr>
            <a:r>
              <a:rPr lang="en-GB" dirty="0" err="1"/>
              <a:t>Apresentação</a:t>
            </a:r>
            <a:r>
              <a:rPr lang="en-GB" dirty="0"/>
              <a:t>: Os diferentes </a:t>
            </a:r>
            <a:r>
              <a:rPr lang="en-GB" dirty="0" err="1"/>
              <a:t>modelos</a:t>
            </a:r>
            <a:r>
              <a:rPr lang="en-GB" dirty="0"/>
              <a:t> de </a:t>
            </a:r>
            <a:r>
              <a:rPr lang="en-GB" dirty="0" err="1"/>
              <a:t>deficiência</a:t>
            </a:r>
            <a:r>
              <a:rPr lang="en-GB" dirty="0"/>
              <a:t> – 1</a:t>
            </a:r>
            <a:endParaRPr dirty="0"/>
          </a:p>
        </p:txBody>
      </p:sp>
      <p:sp>
        <p:nvSpPr>
          <p:cNvPr id="279" name="Google Shape;279;p26"/>
          <p:cNvSpPr txBox="1">
            <a:spLocks noGrp="1"/>
          </p:cNvSpPr>
          <p:nvPr>
            <p:ph type="body" idx="1"/>
          </p:nvPr>
        </p:nvSpPr>
        <p:spPr>
          <a:xfrm>
            <a:off x="507205" y="1739788"/>
            <a:ext cx="11175995" cy="1372689"/>
          </a:xfrm>
          <a:prstGeom prst="rect">
            <a:avLst/>
          </a:prstGeom>
          <a:noFill/>
          <a:ln>
            <a:noFill/>
          </a:ln>
        </p:spPr>
        <p:txBody>
          <a:bodyPr spcFirstLastPara="1" wrap="square" lIns="91425" tIns="45700" rIns="91425" bIns="45700" anchor="t" anchorCtr="0">
            <a:noAutofit/>
          </a:bodyPr>
          <a:lstStyle/>
          <a:p>
            <a:pPr marL="285750" lvl="0" indent="-285750" algn="just" rtl="0">
              <a:lnSpc>
                <a:spcPct val="100000"/>
              </a:lnSpc>
              <a:spcBef>
                <a:spcPts val="600"/>
              </a:spcBef>
              <a:spcAft>
                <a:spcPts val="0"/>
              </a:spcAft>
              <a:buSzPts val="2200"/>
              <a:buChar char="•"/>
            </a:pPr>
            <a:r>
              <a:rPr lang="en-GB" sz="2000" dirty="0"/>
              <a:t>Por muito tempo a </a:t>
            </a:r>
            <a:r>
              <a:rPr lang="en-GB" sz="2000" dirty="0" err="1"/>
              <a:t>deficiência</a:t>
            </a:r>
            <a:r>
              <a:rPr lang="en-GB" sz="2000" dirty="0"/>
              <a:t> foi </a:t>
            </a:r>
            <a:r>
              <a:rPr lang="en-GB" sz="2000" dirty="0" err="1"/>
              <a:t>entendida</a:t>
            </a:r>
            <a:r>
              <a:rPr lang="en-GB" sz="2000" dirty="0"/>
              <a:t> como </a:t>
            </a:r>
            <a:r>
              <a:rPr lang="en-GB" sz="2000" dirty="0" err="1"/>
              <a:t>resultante</a:t>
            </a:r>
            <a:r>
              <a:rPr lang="en-GB" sz="2000" dirty="0"/>
              <a:t> </a:t>
            </a:r>
            <a:r>
              <a:rPr lang="en-GB" sz="2000" dirty="0" err="1"/>
              <a:t>apenas</a:t>
            </a:r>
            <a:r>
              <a:rPr lang="en-GB" sz="2000" dirty="0"/>
              <a:t> da </a:t>
            </a:r>
            <a:r>
              <a:rPr lang="en-GB" sz="2000" dirty="0" err="1"/>
              <a:t>limitação</a:t>
            </a:r>
            <a:r>
              <a:rPr lang="en-GB" sz="2000" dirty="0"/>
              <a:t> de uma pessoa. </a:t>
            </a:r>
            <a:endParaRPr sz="2000" dirty="0"/>
          </a:p>
          <a:p>
            <a:pPr marL="285750" lvl="0" indent="-285750" algn="just" rtl="0">
              <a:lnSpc>
                <a:spcPct val="100000"/>
              </a:lnSpc>
              <a:spcBef>
                <a:spcPts val="600"/>
              </a:spcBef>
              <a:spcAft>
                <a:spcPts val="0"/>
              </a:spcAft>
              <a:buSzPts val="2200"/>
              <a:buChar char="•"/>
            </a:pPr>
            <a:r>
              <a:rPr lang="en-GB" sz="2000" dirty="0"/>
              <a:t>No </a:t>
            </a:r>
            <a:r>
              <a:rPr lang="en-GB" sz="2000" dirty="0" err="1"/>
              <a:t>entanto</a:t>
            </a:r>
            <a:r>
              <a:rPr lang="en-GB" sz="2000" dirty="0"/>
              <a:t>, </a:t>
            </a:r>
            <a:r>
              <a:rPr lang="en-GB" sz="2000" dirty="0" err="1"/>
              <a:t>atualmente</a:t>
            </a:r>
            <a:r>
              <a:rPr lang="en-GB" sz="2000" dirty="0"/>
              <a:t> </a:t>
            </a:r>
            <a:r>
              <a:rPr lang="en-GB" sz="2000" dirty="0" err="1"/>
              <a:t>entende</a:t>
            </a:r>
            <a:r>
              <a:rPr lang="en-GB" sz="2000" dirty="0"/>
              <a:t>-se que as pessoas com </a:t>
            </a:r>
            <a:r>
              <a:rPr lang="en-GB" sz="2000" dirty="0" err="1"/>
              <a:t>deficiência</a:t>
            </a:r>
            <a:r>
              <a:rPr lang="en-GB" sz="2000" dirty="0"/>
              <a:t> são </a:t>
            </a:r>
            <a:r>
              <a:rPr lang="en-GB" sz="2000" dirty="0" err="1"/>
              <a:t>impedidas</a:t>
            </a:r>
            <a:r>
              <a:rPr lang="en-GB" sz="2000" dirty="0"/>
              <a:t> de </a:t>
            </a:r>
            <a:r>
              <a:rPr lang="en-GB" sz="2000" dirty="0" err="1"/>
              <a:t>gozar</a:t>
            </a:r>
            <a:r>
              <a:rPr lang="en-GB" sz="2000" dirty="0"/>
              <a:t> dos seus </a:t>
            </a:r>
            <a:r>
              <a:rPr lang="en-GB" sz="2000" dirty="0" err="1"/>
              <a:t>direitos</a:t>
            </a:r>
            <a:r>
              <a:rPr lang="en-GB" sz="2000" dirty="0"/>
              <a:t> </a:t>
            </a:r>
            <a:r>
              <a:rPr lang="en-GB" sz="2000" dirty="0" err="1"/>
              <a:t>devido</a:t>
            </a:r>
            <a:r>
              <a:rPr lang="en-GB" sz="2000" dirty="0"/>
              <a:t> </a:t>
            </a:r>
            <a:r>
              <a:rPr lang="en-GB" sz="2000" dirty="0" err="1"/>
              <a:t>às</a:t>
            </a:r>
            <a:r>
              <a:rPr lang="en-GB" sz="2000" dirty="0"/>
              <a:t> </a:t>
            </a:r>
            <a:r>
              <a:rPr lang="en-GB" sz="2000" dirty="0" err="1"/>
              <a:t>barreiras</a:t>
            </a:r>
            <a:r>
              <a:rPr lang="en-GB" sz="2000" dirty="0"/>
              <a:t> que </a:t>
            </a:r>
            <a:r>
              <a:rPr lang="en-GB" sz="2000" dirty="0" err="1"/>
              <a:t>enfrentam</a:t>
            </a:r>
            <a:r>
              <a:rPr lang="en-GB" sz="2000" dirty="0"/>
              <a:t> na </a:t>
            </a:r>
            <a:r>
              <a:rPr lang="en-GB" sz="2000" dirty="0" err="1"/>
              <a:t>sociedade</a:t>
            </a:r>
            <a:r>
              <a:rPr lang="en-GB" sz="2000" dirty="0"/>
              <a:t>. </a:t>
            </a:r>
            <a:endParaRPr sz="2000" dirty="0"/>
          </a:p>
        </p:txBody>
      </p:sp>
      <p:sp>
        <p:nvSpPr>
          <p:cNvPr id="280" name="Google Shape;280;p26"/>
          <p:cNvSpPr txBox="1"/>
          <p:nvPr/>
        </p:nvSpPr>
        <p:spPr>
          <a:xfrm>
            <a:off x="10032988" y="6629400"/>
            <a:ext cx="1648619" cy="216000"/>
          </a:xfrm>
          <a:prstGeom prst="rect">
            <a:avLst/>
          </a:prstGeom>
          <a:noFill/>
          <a:ln>
            <a:noFill/>
          </a:ln>
        </p:spPr>
        <p:txBody>
          <a:bodyPr spcFirstLastPara="1" wrap="square" lIns="0" tIns="0" rIns="0" bIns="0" anchor="ctr" anchorCtr="0">
            <a:noAutofit/>
          </a:bodyPr>
          <a:lstStyle/>
          <a:p>
            <a:pPr marL="0" marR="0" lvl="0" indent="0" algn="r" rtl="0">
              <a:spcBef>
                <a:spcPts val="0"/>
              </a:spcBef>
              <a:spcAft>
                <a:spcPts val="0"/>
              </a:spcAft>
              <a:buNone/>
            </a:pPr>
            <a:fld id="{00000000-1234-1234-1234-123412341234}" type="slidenum">
              <a:rPr lang="en-GB" sz="1000">
                <a:solidFill>
                  <a:schemeClr val="lt1"/>
                </a:solidFill>
                <a:latin typeface="Calibri"/>
                <a:ea typeface="Calibri"/>
                <a:cs typeface="Calibri"/>
                <a:sym typeface="Calibri"/>
              </a:rPr>
              <a:t>26</a:t>
            </a:fld>
            <a:endParaRPr sz="1000">
              <a:solidFill>
                <a:schemeClr val="lt1"/>
              </a:solidFill>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27"/>
          <p:cNvSpPr txBox="1">
            <a:spLocks noGrp="1"/>
          </p:cNvSpPr>
          <p:nvPr>
            <p:ph type="sldNum" idx="4294967295"/>
          </p:nvPr>
        </p:nvSpPr>
        <p:spPr>
          <a:xfrm>
            <a:off x="10034587" y="6623100"/>
            <a:ext cx="1648619" cy="2160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GB"/>
              <a:t>27</a:t>
            </a:fld>
            <a:endParaRPr/>
          </a:p>
        </p:txBody>
      </p:sp>
      <p:sp>
        <p:nvSpPr>
          <p:cNvPr id="287" name="Google Shape;287;p27"/>
          <p:cNvSpPr txBox="1">
            <a:spLocks noGrp="1"/>
          </p:cNvSpPr>
          <p:nvPr>
            <p:ph type="body" idx="1"/>
          </p:nvPr>
        </p:nvSpPr>
        <p:spPr>
          <a:xfrm>
            <a:off x="508800" y="1457391"/>
            <a:ext cx="11174400" cy="360000"/>
          </a:xfrm>
          <a:prstGeom prst="rect">
            <a:avLst/>
          </a:prstGeom>
          <a:noFill/>
          <a:ln>
            <a:noFill/>
          </a:ln>
        </p:spPr>
        <p:txBody>
          <a:bodyPr spcFirstLastPara="1" wrap="square" lIns="0" tIns="0" rIns="0" bIns="0" anchor="b" anchorCtr="0">
            <a:noAutofit/>
          </a:bodyPr>
          <a:lstStyle/>
          <a:p>
            <a:pPr marL="285750" lvl="0" indent="-285750" algn="l" rtl="0">
              <a:lnSpc>
                <a:spcPct val="150000"/>
              </a:lnSpc>
              <a:spcBef>
                <a:spcPts val="0"/>
              </a:spcBef>
              <a:spcAft>
                <a:spcPts val="0"/>
              </a:spcAft>
              <a:buSzPts val="2200"/>
              <a:buNone/>
            </a:pPr>
            <a:r>
              <a:rPr lang="en-GB"/>
              <a:t>O modelo de caridade </a:t>
            </a:r>
            <a:endParaRPr/>
          </a:p>
        </p:txBody>
      </p:sp>
      <p:sp>
        <p:nvSpPr>
          <p:cNvPr id="288" name="Google Shape;288;p27"/>
          <p:cNvSpPr txBox="1">
            <a:spLocks noGrp="1"/>
          </p:cNvSpPr>
          <p:nvPr>
            <p:ph type="body" idx="2"/>
          </p:nvPr>
        </p:nvSpPr>
        <p:spPr>
          <a:xfrm>
            <a:off x="392905" y="2213316"/>
            <a:ext cx="11174412" cy="2604869"/>
          </a:xfrm>
          <a:prstGeom prst="rect">
            <a:avLst/>
          </a:prstGeom>
          <a:noFill/>
          <a:ln>
            <a:noFill/>
          </a:ln>
        </p:spPr>
        <p:txBody>
          <a:bodyPr spcFirstLastPara="1" wrap="square" lIns="91425" tIns="45700" rIns="91425" bIns="45700" anchor="t" anchorCtr="0">
            <a:noAutofit/>
          </a:bodyPr>
          <a:lstStyle/>
          <a:p>
            <a:pPr marL="285750" lvl="0" indent="-285750" algn="just" rtl="0">
              <a:lnSpc>
                <a:spcPct val="100000"/>
              </a:lnSpc>
              <a:spcBef>
                <a:spcPts val="600"/>
              </a:spcBef>
              <a:spcAft>
                <a:spcPts val="0"/>
              </a:spcAft>
              <a:buSzPts val="2200"/>
              <a:buChar char="•"/>
            </a:pPr>
            <a:r>
              <a:rPr lang="en-GB" sz="2000" dirty="0"/>
              <a:t>O </a:t>
            </a:r>
            <a:r>
              <a:rPr lang="en-GB" sz="2000" dirty="0" err="1"/>
              <a:t>modelo</a:t>
            </a:r>
            <a:r>
              <a:rPr lang="en-GB" sz="2000" dirty="0"/>
              <a:t> de </a:t>
            </a:r>
            <a:r>
              <a:rPr lang="en-GB" sz="2000" dirty="0" err="1"/>
              <a:t>caridade</a:t>
            </a:r>
            <a:r>
              <a:rPr lang="en-GB" sz="2000" dirty="0"/>
              <a:t> </a:t>
            </a:r>
            <a:r>
              <a:rPr lang="en-GB" sz="2000" dirty="0" err="1"/>
              <a:t>vê</a:t>
            </a:r>
            <a:r>
              <a:rPr lang="en-GB" sz="2000" dirty="0"/>
              <a:t> as pessoas com </a:t>
            </a:r>
            <a:r>
              <a:rPr lang="en-GB" sz="2000" dirty="0" err="1"/>
              <a:t>deficiência</a:t>
            </a:r>
            <a:r>
              <a:rPr lang="en-GB" sz="2000" dirty="0"/>
              <a:t> como </a:t>
            </a:r>
            <a:r>
              <a:rPr lang="en-GB" sz="2000" dirty="0" err="1"/>
              <a:t>vítimas</a:t>
            </a:r>
            <a:r>
              <a:rPr lang="en-GB" sz="2000" dirty="0"/>
              <a:t> </a:t>
            </a:r>
            <a:r>
              <a:rPr lang="en-GB" sz="2000" dirty="0" err="1"/>
              <a:t>indefesas</a:t>
            </a:r>
            <a:r>
              <a:rPr lang="en-GB" sz="2000" dirty="0"/>
              <a:t> que </a:t>
            </a:r>
            <a:r>
              <a:rPr lang="en-GB" sz="2000" dirty="0" err="1"/>
              <a:t>dependem</a:t>
            </a:r>
            <a:r>
              <a:rPr lang="en-GB" sz="2000" dirty="0"/>
              <a:t> dos outros. </a:t>
            </a:r>
            <a:endParaRPr sz="2000" dirty="0"/>
          </a:p>
          <a:p>
            <a:pPr marL="285750" lvl="0" indent="-285750" algn="just" rtl="0">
              <a:lnSpc>
                <a:spcPct val="100000"/>
              </a:lnSpc>
              <a:spcBef>
                <a:spcPts val="600"/>
              </a:spcBef>
              <a:spcAft>
                <a:spcPts val="0"/>
              </a:spcAft>
              <a:buSzPts val="2200"/>
              <a:buChar char="•"/>
            </a:pPr>
            <a:r>
              <a:rPr lang="en-GB" sz="2000" dirty="0"/>
              <a:t>Este </a:t>
            </a:r>
            <a:r>
              <a:rPr lang="en-GB" sz="2000" dirty="0" err="1"/>
              <a:t>modelo</a:t>
            </a:r>
            <a:r>
              <a:rPr lang="en-GB" sz="2000" dirty="0"/>
              <a:t> </a:t>
            </a:r>
            <a:r>
              <a:rPr lang="en-GB" sz="2000" dirty="0" err="1"/>
              <a:t>depende</a:t>
            </a:r>
            <a:r>
              <a:rPr lang="en-GB" sz="2000" dirty="0"/>
              <a:t> da boa </a:t>
            </a:r>
            <a:r>
              <a:rPr lang="en-GB" sz="2000" dirty="0" err="1"/>
              <a:t>vontade</a:t>
            </a:r>
            <a:r>
              <a:rPr lang="en-GB" sz="2000" dirty="0"/>
              <a:t> e </a:t>
            </a:r>
            <a:r>
              <a:rPr lang="en-GB" sz="2000" dirty="0" err="1"/>
              <a:t>benevolência</a:t>
            </a:r>
            <a:r>
              <a:rPr lang="en-GB" sz="2000" dirty="0"/>
              <a:t> de outros para </a:t>
            </a:r>
            <a:r>
              <a:rPr lang="en-GB" sz="2000" dirty="0" err="1"/>
              <a:t>cuidar</a:t>
            </a:r>
            <a:r>
              <a:rPr lang="en-GB" sz="2000" dirty="0"/>
              <a:t> e </a:t>
            </a:r>
            <a:r>
              <a:rPr lang="en-GB" sz="2000" dirty="0" err="1"/>
              <a:t>proteger</a:t>
            </a:r>
            <a:r>
              <a:rPr lang="en-GB" sz="2000" dirty="0"/>
              <a:t> as pessoas com </a:t>
            </a:r>
            <a:r>
              <a:rPr lang="en-GB" sz="2000" dirty="0" err="1"/>
              <a:t>deficiência</a:t>
            </a:r>
            <a:r>
              <a:rPr lang="en-GB" sz="2000" dirty="0"/>
              <a:t> </a:t>
            </a:r>
            <a:endParaRPr sz="2000" dirty="0"/>
          </a:p>
          <a:p>
            <a:pPr marL="285750" lvl="0" indent="-285750" algn="just" rtl="0">
              <a:lnSpc>
                <a:spcPct val="100000"/>
              </a:lnSpc>
              <a:spcBef>
                <a:spcPts val="600"/>
              </a:spcBef>
              <a:spcAft>
                <a:spcPts val="0"/>
              </a:spcAft>
              <a:buSzPts val="2200"/>
              <a:buChar char="•"/>
            </a:pPr>
            <a:r>
              <a:rPr lang="en-GB" sz="2000" dirty="0"/>
              <a:t>O </a:t>
            </a:r>
            <a:r>
              <a:rPr lang="en-GB" sz="2000" dirty="0" err="1"/>
              <a:t>modelo</a:t>
            </a:r>
            <a:r>
              <a:rPr lang="en-GB" sz="2000" dirty="0"/>
              <a:t> de </a:t>
            </a:r>
            <a:r>
              <a:rPr lang="en-GB" sz="2000" dirty="0" err="1"/>
              <a:t>caridade</a:t>
            </a:r>
            <a:r>
              <a:rPr lang="en-GB" sz="2000" dirty="0"/>
              <a:t> </a:t>
            </a:r>
            <a:r>
              <a:rPr lang="en-GB" sz="2000" dirty="0" err="1"/>
              <a:t>pressupõe</a:t>
            </a:r>
            <a:r>
              <a:rPr lang="en-GB" sz="2000" dirty="0"/>
              <a:t> que as pessoas com </a:t>
            </a:r>
            <a:r>
              <a:rPr lang="en-GB" sz="2000" dirty="0" err="1"/>
              <a:t>deficiência</a:t>
            </a:r>
            <a:r>
              <a:rPr lang="en-GB" sz="2000" dirty="0"/>
              <a:t> </a:t>
            </a:r>
            <a:r>
              <a:rPr lang="en-GB" sz="2000" dirty="0" err="1"/>
              <a:t>não</a:t>
            </a:r>
            <a:r>
              <a:rPr lang="en-GB" sz="2000" dirty="0"/>
              <a:t> </a:t>
            </a:r>
            <a:r>
              <a:rPr lang="en-GB" sz="2000" dirty="0" err="1"/>
              <a:t>têm</a:t>
            </a:r>
            <a:r>
              <a:rPr lang="en-GB" sz="2000" dirty="0"/>
              <a:t> </a:t>
            </a:r>
            <a:r>
              <a:rPr lang="en-GB" sz="2000" dirty="0" err="1"/>
              <a:t>capacidade</a:t>
            </a:r>
            <a:r>
              <a:rPr lang="en-GB" sz="2000" dirty="0"/>
              <a:t> para </a:t>
            </a:r>
            <a:r>
              <a:rPr lang="en-GB" sz="2000" dirty="0" err="1"/>
              <a:t>participar</a:t>
            </a:r>
            <a:r>
              <a:rPr lang="en-GB" sz="2000" dirty="0"/>
              <a:t> </a:t>
            </a:r>
            <a:r>
              <a:rPr lang="en-GB" sz="2000" dirty="0" err="1"/>
              <a:t>nas</a:t>
            </a:r>
            <a:r>
              <a:rPr lang="en-GB" sz="2000" dirty="0"/>
              <a:t> suas </a:t>
            </a:r>
            <a:r>
              <a:rPr lang="en-GB" sz="2000" dirty="0" err="1"/>
              <a:t>comunidades</a:t>
            </a:r>
            <a:r>
              <a:rPr lang="en-GB" sz="2000" dirty="0"/>
              <a:t> por </a:t>
            </a:r>
            <a:r>
              <a:rPr lang="en-GB" sz="2000" dirty="0" err="1"/>
              <a:t>si</a:t>
            </a:r>
            <a:r>
              <a:rPr lang="en-GB" sz="2000" dirty="0"/>
              <a:t> </a:t>
            </a:r>
            <a:r>
              <a:rPr lang="en-GB" sz="2000" dirty="0" err="1"/>
              <a:t>próprias</a:t>
            </a:r>
            <a:r>
              <a:rPr lang="en-GB" sz="2000" dirty="0"/>
              <a:t>. </a:t>
            </a:r>
            <a:endParaRPr sz="2000" dirty="0"/>
          </a:p>
          <a:p>
            <a:pPr marL="285750" lvl="0" indent="-285750" algn="just" rtl="0">
              <a:lnSpc>
                <a:spcPct val="100000"/>
              </a:lnSpc>
              <a:spcBef>
                <a:spcPts val="600"/>
              </a:spcBef>
              <a:spcAft>
                <a:spcPts val="0"/>
              </a:spcAft>
              <a:buSzPts val="2200"/>
              <a:buChar char="•"/>
            </a:pPr>
            <a:r>
              <a:rPr lang="en-GB" sz="2000" dirty="0"/>
              <a:t>O </a:t>
            </a:r>
            <a:r>
              <a:rPr lang="en-GB" sz="2000" dirty="0" err="1"/>
              <a:t>modelo</a:t>
            </a:r>
            <a:r>
              <a:rPr lang="en-GB" sz="2000" dirty="0"/>
              <a:t> de </a:t>
            </a:r>
            <a:r>
              <a:rPr lang="en-GB" sz="2000" dirty="0" err="1"/>
              <a:t>caridade</a:t>
            </a:r>
            <a:r>
              <a:rPr lang="en-GB" sz="2000" dirty="0"/>
              <a:t> é </a:t>
            </a:r>
            <a:r>
              <a:rPr lang="en-GB" sz="2000" dirty="0" err="1"/>
              <a:t>desempoderador</a:t>
            </a:r>
            <a:r>
              <a:rPr lang="en-GB" sz="2000" dirty="0"/>
              <a:t>. </a:t>
            </a:r>
            <a:endParaRPr sz="2000" dirty="0"/>
          </a:p>
        </p:txBody>
      </p:sp>
      <p:sp>
        <p:nvSpPr>
          <p:cNvPr id="289" name="Google Shape;289;p27"/>
          <p:cNvSpPr txBox="1">
            <a:spLocks noGrp="1"/>
          </p:cNvSpPr>
          <p:nvPr>
            <p:ph type="title"/>
          </p:nvPr>
        </p:nvSpPr>
        <p:spPr>
          <a:xfrm>
            <a:off x="392905" y="506412"/>
            <a:ext cx="11290295" cy="432000"/>
          </a:xfrm>
          <a:prstGeom prst="rect">
            <a:avLst/>
          </a:prstGeom>
          <a:noFill/>
          <a:ln>
            <a:noFill/>
          </a:ln>
        </p:spPr>
        <p:txBody>
          <a:bodyPr spcFirstLastPara="1" wrap="square" lIns="91425" tIns="45700" rIns="91425" bIns="45700" anchor="t" anchorCtr="0">
            <a:noAutofit/>
          </a:bodyPr>
          <a:lstStyle/>
          <a:p>
            <a:pPr marL="0" lvl="0" indent="0" algn="ctr" rtl="0">
              <a:lnSpc>
                <a:spcPct val="110000"/>
              </a:lnSpc>
              <a:spcBef>
                <a:spcPts val="0"/>
              </a:spcBef>
              <a:spcAft>
                <a:spcPts val="0"/>
              </a:spcAft>
              <a:buClr>
                <a:schemeClr val="accent1"/>
              </a:buClr>
              <a:buSzPts val="3000"/>
              <a:buFont typeface="Century Gothic"/>
              <a:buNone/>
            </a:pPr>
            <a:r>
              <a:rPr lang="en-GB" dirty="0" err="1"/>
              <a:t>Apresentação</a:t>
            </a:r>
            <a:r>
              <a:rPr lang="en-GB" dirty="0"/>
              <a:t>: Os diferentes </a:t>
            </a:r>
            <a:r>
              <a:rPr lang="en-GB" dirty="0" err="1"/>
              <a:t>modelos</a:t>
            </a:r>
            <a:r>
              <a:rPr lang="en-GB" dirty="0"/>
              <a:t> de </a:t>
            </a:r>
            <a:r>
              <a:rPr lang="en-GB" dirty="0" err="1"/>
              <a:t>deficiência</a:t>
            </a:r>
            <a:r>
              <a:rPr lang="en-GB" dirty="0"/>
              <a:t> - 2</a:t>
            </a:r>
            <a:endParaRPr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28"/>
          <p:cNvSpPr txBox="1">
            <a:spLocks noGrp="1"/>
          </p:cNvSpPr>
          <p:nvPr>
            <p:ph type="sldNum" idx="4294967295"/>
          </p:nvPr>
        </p:nvSpPr>
        <p:spPr>
          <a:xfrm>
            <a:off x="10034587" y="6623100"/>
            <a:ext cx="1648619" cy="2160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GB"/>
              <a:t>28</a:t>
            </a:fld>
            <a:endParaRPr/>
          </a:p>
        </p:txBody>
      </p:sp>
      <p:sp>
        <p:nvSpPr>
          <p:cNvPr id="296" name="Google Shape;296;p28"/>
          <p:cNvSpPr txBox="1">
            <a:spLocks noGrp="1"/>
          </p:cNvSpPr>
          <p:nvPr>
            <p:ph type="body" idx="1"/>
          </p:nvPr>
        </p:nvSpPr>
        <p:spPr>
          <a:xfrm>
            <a:off x="507213" y="1393618"/>
            <a:ext cx="11174400" cy="360000"/>
          </a:xfrm>
          <a:prstGeom prst="rect">
            <a:avLst/>
          </a:prstGeom>
          <a:noFill/>
          <a:ln>
            <a:noFill/>
          </a:ln>
        </p:spPr>
        <p:txBody>
          <a:bodyPr spcFirstLastPara="1" wrap="square" lIns="0" tIns="0" rIns="0" bIns="0" anchor="b" anchorCtr="0">
            <a:noAutofit/>
          </a:bodyPr>
          <a:lstStyle/>
          <a:p>
            <a:pPr marL="285750" lvl="0" indent="-285750" algn="l" rtl="0">
              <a:lnSpc>
                <a:spcPct val="150000"/>
              </a:lnSpc>
              <a:spcBef>
                <a:spcPts val="0"/>
              </a:spcBef>
              <a:spcAft>
                <a:spcPts val="0"/>
              </a:spcAft>
              <a:buSzPts val="2200"/>
              <a:buNone/>
            </a:pPr>
            <a:r>
              <a:rPr lang="en-GB" dirty="0"/>
              <a:t>O </a:t>
            </a:r>
            <a:r>
              <a:rPr lang="en-GB" dirty="0" err="1"/>
              <a:t>modelo</a:t>
            </a:r>
            <a:r>
              <a:rPr lang="en-GB" dirty="0"/>
              <a:t> </a:t>
            </a:r>
            <a:r>
              <a:rPr lang="en-GB" dirty="0" err="1"/>
              <a:t>médico</a:t>
            </a:r>
            <a:r>
              <a:rPr lang="en-GB" dirty="0"/>
              <a:t> (a) </a:t>
            </a:r>
            <a:endParaRPr dirty="0"/>
          </a:p>
        </p:txBody>
      </p:sp>
      <p:sp>
        <p:nvSpPr>
          <p:cNvPr id="297" name="Google Shape;297;p28"/>
          <p:cNvSpPr txBox="1">
            <a:spLocks noGrp="1"/>
          </p:cNvSpPr>
          <p:nvPr>
            <p:ph type="body" idx="2"/>
          </p:nvPr>
        </p:nvSpPr>
        <p:spPr>
          <a:xfrm>
            <a:off x="507207" y="2208837"/>
            <a:ext cx="11174412" cy="2440326"/>
          </a:xfrm>
          <a:prstGeom prst="rect">
            <a:avLst/>
          </a:prstGeom>
          <a:noFill/>
          <a:ln>
            <a:noFill/>
          </a:ln>
        </p:spPr>
        <p:txBody>
          <a:bodyPr spcFirstLastPara="1" wrap="square" lIns="91425" tIns="45700" rIns="91425" bIns="45700" anchor="t" anchorCtr="0">
            <a:noAutofit/>
          </a:bodyPr>
          <a:lstStyle/>
          <a:p>
            <a:pPr marL="285750" lvl="0" indent="-285750" algn="just" rtl="0">
              <a:lnSpc>
                <a:spcPct val="100000"/>
              </a:lnSpc>
              <a:spcBef>
                <a:spcPts val="600"/>
              </a:spcBef>
              <a:spcAft>
                <a:spcPts val="0"/>
              </a:spcAft>
              <a:buSzPts val="2200"/>
              <a:buChar char="•"/>
            </a:pPr>
            <a:r>
              <a:rPr lang="en-GB" sz="2000" dirty="0" err="1"/>
              <a:t>Embora</a:t>
            </a:r>
            <a:r>
              <a:rPr lang="en-GB" sz="2000" dirty="0"/>
              <a:t> </a:t>
            </a:r>
            <a:r>
              <a:rPr lang="en-GB" sz="2000" dirty="0" err="1"/>
              <a:t>muitas</a:t>
            </a:r>
            <a:r>
              <a:rPr lang="en-GB" sz="2000" dirty="0"/>
              <a:t> </a:t>
            </a:r>
            <a:r>
              <a:rPr lang="en-GB" sz="2000" dirty="0" err="1"/>
              <a:t>intervenções</a:t>
            </a:r>
            <a:r>
              <a:rPr lang="en-GB" sz="2000" dirty="0"/>
              <a:t> de saúde </a:t>
            </a:r>
            <a:r>
              <a:rPr lang="en-GB" sz="2000" dirty="0" err="1"/>
              <a:t>sejam</a:t>
            </a:r>
            <a:r>
              <a:rPr lang="en-GB" sz="2000" dirty="0"/>
              <a:t> </a:t>
            </a:r>
            <a:r>
              <a:rPr lang="en-GB" sz="2000" dirty="0" err="1"/>
              <a:t>importantes</a:t>
            </a:r>
            <a:r>
              <a:rPr lang="en-GB" sz="2000" dirty="0"/>
              <a:t>, </a:t>
            </a:r>
            <a:r>
              <a:rPr lang="en-GB" sz="2000" dirty="0" err="1"/>
              <a:t>desejáveis</a:t>
            </a:r>
            <a:r>
              <a:rPr lang="en-GB" sz="2000" dirty="0"/>
              <a:t> e </a:t>
            </a:r>
            <a:r>
              <a:rPr lang="en-GB" sz="2000" dirty="0" err="1"/>
              <a:t>úteis</a:t>
            </a:r>
            <a:r>
              <a:rPr lang="en-GB" sz="2000" dirty="0"/>
              <a:t>, uma </a:t>
            </a:r>
            <a:r>
              <a:rPr lang="en-GB" sz="2000" dirty="0" err="1"/>
              <a:t>abordagem</a:t>
            </a:r>
            <a:r>
              <a:rPr lang="en-GB" sz="2000" dirty="0"/>
              <a:t> </a:t>
            </a:r>
            <a:r>
              <a:rPr lang="en-GB" sz="2000" dirty="0" err="1"/>
              <a:t>baseada</a:t>
            </a:r>
            <a:r>
              <a:rPr lang="en-GB" sz="2000" dirty="0"/>
              <a:t> </a:t>
            </a:r>
            <a:r>
              <a:rPr lang="en-GB" sz="2000" dirty="0" err="1"/>
              <a:t>exclusivamente</a:t>
            </a:r>
            <a:r>
              <a:rPr lang="en-GB" sz="2000" dirty="0"/>
              <a:t> no </a:t>
            </a:r>
            <a:r>
              <a:rPr lang="en-GB" sz="2000" dirty="0" err="1"/>
              <a:t>modelo</a:t>
            </a:r>
            <a:r>
              <a:rPr lang="en-GB" sz="2000" dirty="0"/>
              <a:t> </a:t>
            </a:r>
            <a:r>
              <a:rPr lang="en-GB" sz="2000" dirty="0" err="1"/>
              <a:t>médico</a:t>
            </a:r>
            <a:r>
              <a:rPr lang="en-GB" sz="2000" dirty="0"/>
              <a:t> </a:t>
            </a:r>
            <a:r>
              <a:rPr lang="en-GB" sz="2000" dirty="0" err="1"/>
              <a:t>pode</a:t>
            </a:r>
            <a:r>
              <a:rPr lang="en-GB" sz="2000" dirty="0"/>
              <a:t> ser </a:t>
            </a:r>
            <a:r>
              <a:rPr lang="en-GB" sz="2000" dirty="0" err="1"/>
              <a:t>problemática</a:t>
            </a:r>
            <a:r>
              <a:rPr lang="en-GB" sz="2000" dirty="0"/>
              <a:t>.</a:t>
            </a:r>
            <a:endParaRPr sz="2000" dirty="0"/>
          </a:p>
          <a:p>
            <a:pPr marL="285750" lvl="0" indent="-285750" algn="just" rtl="0">
              <a:lnSpc>
                <a:spcPct val="100000"/>
              </a:lnSpc>
              <a:spcBef>
                <a:spcPts val="600"/>
              </a:spcBef>
              <a:spcAft>
                <a:spcPts val="0"/>
              </a:spcAft>
              <a:buSzPts val="2200"/>
              <a:buChar char="•"/>
            </a:pPr>
            <a:r>
              <a:rPr lang="en-GB" sz="2000" dirty="0"/>
              <a:t>De </a:t>
            </a:r>
            <a:r>
              <a:rPr lang="en-GB" sz="2000" dirty="0" err="1"/>
              <a:t>acordo</a:t>
            </a:r>
            <a:r>
              <a:rPr lang="en-GB" sz="2000" dirty="0"/>
              <a:t> com o </a:t>
            </a:r>
            <a:r>
              <a:rPr lang="en-GB" sz="2000" dirty="0" err="1"/>
              <a:t>modelo</a:t>
            </a:r>
            <a:r>
              <a:rPr lang="en-GB" sz="2000" dirty="0"/>
              <a:t> </a:t>
            </a:r>
            <a:r>
              <a:rPr lang="en-GB" sz="2000" dirty="0" err="1"/>
              <a:t>médico</a:t>
            </a:r>
            <a:r>
              <a:rPr lang="en-GB" sz="2000" dirty="0"/>
              <a:t>, a </a:t>
            </a:r>
            <a:r>
              <a:rPr lang="en-GB" sz="2000" dirty="0" err="1"/>
              <a:t>deficiência</a:t>
            </a:r>
            <a:r>
              <a:rPr lang="en-GB" sz="2000" dirty="0"/>
              <a:t> é uma </a:t>
            </a:r>
            <a:r>
              <a:rPr lang="en-GB" sz="2000" dirty="0" err="1"/>
              <a:t>condição</a:t>
            </a:r>
            <a:r>
              <a:rPr lang="en-GB" sz="2000" dirty="0"/>
              <a:t> de saúde que </a:t>
            </a:r>
            <a:r>
              <a:rPr lang="en-GB" sz="2000" dirty="0" err="1"/>
              <a:t>necessita</a:t>
            </a:r>
            <a:r>
              <a:rPr lang="en-GB" sz="2000" dirty="0"/>
              <a:t> de </a:t>
            </a:r>
            <a:r>
              <a:rPr lang="en-GB" sz="2000" dirty="0" err="1"/>
              <a:t>tratamento</a:t>
            </a:r>
            <a:r>
              <a:rPr lang="en-GB" sz="2000" dirty="0"/>
              <a:t> e as pessoas com </a:t>
            </a:r>
            <a:r>
              <a:rPr lang="en-GB" sz="2000" dirty="0" err="1"/>
              <a:t>deficiência</a:t>
            </a:r>
            <a:r>
              <a:rPr lang="en-GB" sz="2000" dirty="0"/>
              <a:t> são </a:t>
            </a:r>
            <a:r>
              <a:rPr lang="en-GB" sz="2000" dirty="0" err="1"/>
              <a:t>consideradas</a:t>
            </a:r>
            <a:r>
              <a:rPr lang="en-GB" sz="2000" dirty="0"/>
              <a:t> diferentes do que é “normal”.</a:t>
            </a:r>
            <a:endParaRPr sz="2000" dirty="0"/>
          </a:p>
          <a:p>
            <a:pPr marL="285750" lvl="0" indent="-285750" algn="just" rtl="0">
              <a:lnSpc>
                <a:spcPct val="100000"/>
              </a:lnSpc>
              <a:spcBef>
                <a:spcPts val="600"/>
              </a:spcBef>
              <a:spcAft>
                <a:spcPts val="0"/>
              </a:spcAft>
              <a:buSzPts val="2200"/>
              <a:buChar char="•"/>
            </a:pPr>
            <a:r>
              <a:rPr lang="en-GB" sz="2000" dirty="0"/>
              <a:t>A </a:t>
            </a:r>
            <a:r>
              <a:rPr lang="en-GB" sz="2000" dirty="0" err="1"/>
              <a:t>partir</a:t>
            </a:r>
            <a:r>
              <a:rPr lang="en-GB" sz="2000" dirty="0"/>
              <a:t> dessa </a:t>
            </a:r>
            <a:r>
              <a:rPr lang="en-GB" sz="2000" dirty="0" err="1"/>
              <a:t>perspectiva</a:t>
            </a:r>
            <a:r>
              <a:rPr lang="en-GB" sz="2000" dirty="0"/>
              <a:t>, </a:t>
            </a:r>
            <a:r>
              <a:rPr lang="en-GB" sz="2000" dirty="0" err="1"/>
              <a:t>acredita</a:t>
            </a:r>
            <a:r>
              <a:rPr lang="en-GB" sz="2000" dirty="0"/>
              <a:t>-se que o </a:t>
            </a:r>
            <a:r>
              <a:rPr lang="en-GB" sz="2000" dirty="0" err="1"/>
              <a:t>problema</a:t>
            </a:r>
            <a:r>
              <a:rPr lang="en-GB" sz="2000" dirty="0"/>
              <a:t> está na pessoa e o </a:t>
            </a:r>
            <a:r>
              <a:rPr lang="en-GB" sz="2000" dirty="0" err="1"/>
              <a:t>objetivo</a:t>
            </a:r>
            <a:r>
              <a:rPr lang="en-GB" sz="2000" dirty="0"/>
              <a:t> é </a:t>
            </a:r>
            <a:r>
              <a:rPr lang="en-GB" sz="2000" dirty="0" err="1"/>
              <a:t>curá</a:t>
            </a:r>
            <a:r>
              <a:rPr lang="en-GB" sz="2000" dirty="0"/>
              <a:t>-la para que </a:t>
            </a:r>
            <a:r>
              <a:rPr lang="en-GB" sz="2000" dirty="0" err="1"/>
              <a:t>ela</a:t>
            </a:r>
            <a:r>
              <a:rPr lang="en-GB" sz="2000" dirty="0"/>
              <a:t> </a:t>
            </a:r>
            <a:r>
              <a:rPr lang="en-GB" sz="2000" dirty="0" err="1"/>
              <a:t>possa</a:t>
            </a:r>
            <a:r>
              <a:rPr lang="en-GB" sz="2000" dirty="0"/>
              <a:t> se </a:t>
            </a:r>
            <a:r>
              <a:rPr lang="en-GB" sz="2000" dirty="0" err="1"/>
              <a:t>tornar</a:t>
            </a:r>
            <a:r>
              <a:rPr lang="en-GB" sz="2000" dirty="0"/>
              <a:t> “normal” </a:t>
            </a:r>
            <a:r>
              <a:rPr lang="en-GB" sz="2000" dirty="0" err="1"/>
              <a:t>novamente</a:t>
            </a:r>
            <a:r>
              <a:rPr lang="en-GB" sz="2000" dirty="0"/>
              <a:t>.</a:t>
            </a:r>
            <a:endParaRPr sz="2000" dirty="0"/>
          </a:p>
        </p:txBody>
      </p:sp>
      <p:sp>
        <p:nvSpPr>
          <p:cNvPr id="298" name="Google Shape;298;p28"/>
          <p:cNvSpPr txBox="1">
            <a:spLocks noGrp="1"/>
          </p:cNvSpPr>
          <p:nvPr>
            <p:ph type="title"/>
          </p:nvPr>
        </p:nvSpPr>
        <p:spPr>
          <a:xfrm>
            <a:off x="392899" y="506400"/>
            <a:ext cx="11511885" cy="432000"/>
          </a:xfrm>
          <a:prstGeom prst="rect">
            <a:avLst/>
          </a:prstGeom>
          <a:noFill/>
          <a:ln>
            <a:noFill/>
          </a:ln>
        </p:spPr>
        <p:txBody>
          <a:bodyPr spcFirstLastPara="1" wrap="square" lIns="91425" tIns="45700" rIns="91425" bIns="45700" anchor="t" anchorCtr="0">
            <a:noAutofit/>
          </a:bodyPr>
          <a:lstStyle/>
          <a:p>
            <a:pPr marL="0" lvl="0" indent="0" algn="ctr" rtl="0">
              <a:lnSpc>
                <a:spcPct val="110000"/>
              </a:lnSpc>
              <a:spcBef>
                <a:spcPts val="0"/>
              </a:spcBef>
              <a:spcAft>
                <a:spcPts val="0"/>
              </a:spcAft>
              <a:buClr>
                <a:schemeClr val="accent1"/>
              </a:buClr>
              <a:buSzPts val="3000"/>
              <a:buFont typeface="Century Gothic"/>
              <a:buNone/>
            </a:pPr>
            <a:r>
              <a:rPr lang="en-GB" dirty="0" err="1"/>
              <a:t>Apresentação</a:t>
            </a:r>
            <a:r>
              <a:rPr lang="en-GB" dirty="0"/>
              <a:t>: Os diferentes </a:t>
            </a:r>
            <a:r>
              <a:rPr lang="en-GB" dirty="0" err="1"/>
              <a:t>modelos</a:t>
            </a:r>
            <a:r>
              <a:rPr lang="en-GB" dirty="0"/>
              <a:t> de </a:t>
            </a:r>
            <a:r>
              <a:rPr lang="en-GB" dirty="0" err="1"/>
              <a:t>deficiência</a:t>
            </a:r>
            <a:r>
              <a:rPr lang="en-GB" dirty="0"/>
              <a:t> - 3</a:t>
            </a:r>
            <a:endParaRPr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29"/>
          <p:cNvSpPr txBox="1">
            <a:spLocks noGrp="1"/>
          </p:cNvSpPr>
          <p:nvPr>
            <p:ph type="title"/>
          </p:nvPr>
        </p:nvSpPr>
        <p:spPr>
          <a:xfrm>
            <a:off x="389650" y="506398"/>
            <a:ext cx="11509431" cy="508500"/>
          </a:xfrm>
          <a:prstGeom prst="rect">
            <a:avLst/>
          </a:prstGeom>
          <a:noFill/>
          <a:ln>
            <a:noFill/>
          </a:ln>
        </p:spPr>
        <p:txBody>
          <a:bodyPr spcFirstLastPara="1" wrap="square" lIns="91425" tIns="45700" rIns="91425" bIns="45700" anchor="t" anchorCtr="0">
            <a:noAutofit/>
          </a:bodyPr>
          <a:lstStyle/>
          <a:p>
            <a:pPr marL="0" lvl="0" indent="0" algn="ctr" rtl="0">
              <a:lnSpc>
                <a:spcPct val="110000"/>
              </a:lnSpc>
              <a:spcBef>
                <a:spcPts val="0"/>
              </a:spcBef>
              <a:spcAft>
                <a:spcPts val="0"/>
              </a:spcAft>
              <a:buClr>
                <a:schemeClr val="accent1"/>
              </a:buClr>
              <a:buSzPts val="3000"/>
              <a:buFont typeface="Century Gothic"/>
              <a:buNone/>
            </a:pPr>
            <a:r>
              <a:rPr lang="en-GB" dirty="0" err="1"/>
              <a:t>Apresentação</a:t>
            </a:r>
            <a:r>
              <a:rPr lang="en-GB" dirty="0"/>
              <a:t>: Os diferentes </a:t>
            </a:r>
            <a:r>
              <a:rPr lang="en-GB" dirty="0" err="1"/>
              <a:t>modelos</a:t>
            </a:r>
            <a:r>
              <a:rPr lang="en-GB" dirty="0"/>
              <a:t> de </a:t>
            </a:r>
            <a:r>
              <a:rPr lang="en-GB" dirty="0" err="1"/>
              <a:t>deficiência</a:t>
            </a:r>
            <a:r>
              <a:rPr lang="en-GB" dirty="0"/>
              <a:t> – 4</a:t>
            </a:r>
            <a:endParaRPr dirty="0"/>
          </a:p>
        </p:txBody>
      </p:sp>
      <p:sp>
        <p:nvSpPr>
          <p:cNvPr id="305" name="Google Shape;305;p29"/>
          <p:cNvSpPr txBox="1">
            <a:spLocks noGrp="1"/>
          </p:cNvSpPr>
          <p:nvPr>
            <p:ph type="body" idx="1"/>
          </p:nvPr>
        </p:nvSpPr>
        <p:spPr>
          <a:xfrm>
            <a:off x="505610" y="2099788"/>
            <a:ext cx="11175995" cy="3436369"/>
          </a:xfrm>
          <a:prstGeom prst="rect">
            <a:avLst/>
          </a:prstGeom>
          <a:noFill/>
          <a:ln>
            <a:noFill/>
          </a:ln>
        </p:spPr>
        <p:txBody>
          <a:bodyPr spcFirstLastPara="1" wrap="square" lIns="91425" tIns="45700" rIns="91425" bIns="45700" anchor="t" anchorCtr="0">
            <a:noAutofit/>
          </a:bodyPr>
          <a:lstStyle/>
          <a:p>
            <a:pPr marL="285750" lvl="0" indent="-285750" algn="l" rtl="0">
              <a:lnSpc>
                <a:spcPct val="100000"/>
              </a:lnSpc>
              <a:spcBef>
                <a:spcPts val="600"/>
              </a:spcBef>
              <a:spcAft>
                <a:spcPts val="0"/>
              </a:spcAft>
              <a:buSzPts val="2200"/>
              <a:buChar char="•"/>
            </a:pPr>
            <a:r>
              <a:rPr lang="en-GB" sz="2000" dirty="0"/>
              <a:t>O </a:t>
            </a:r>
            <a:r>
              <a:rPr lang="en-GB" sz="2000" dirty="0" err="1"/>
              <a:t>modelo</a:t>
            </a:r>
            <a:r>
              <a:rPr lang="en-GB" sz="2000" dirty="0"/>
              <a:t> </a:t>
            </a:r>
            <a:r>
              <a:rPr lang="en-GB" sz="2000" dirty="0" err="1"/>
              <a:t>médico</a:t>
            </a:r>
            <a:r>
              <a:rPr lang="en-GB" sz="2000" dirty="0"/>
              <a:t> </a:t>
            </a:r>
            <a:r>
              <a:rPr lang="en-GB" sz="2000" dirty="0" err="1"/>
              <a:t>pode</a:t>
            </a:r>
            <a:r>
              <a:rPr lang="en-GB" sz="2000" dirty="0"/>
              <a:t> ser </a:t>
            </a:r>
            <a:r>
              <a:rPr lang="en-GB" sz="2000" dirty="0" err="1"/>
              <a:t>desempoderador</a:t>
            </a:r>
            <a:r>
              <a:rPr lang="en-GB" sz="2000" dirty="0"/>
              <a:t> </a:t>
            </a:r>
            <a:r>
              <a:rPr lang="en-GB" sz="2000" dirty="0" err="1"/>
              <a:t>quando</a:t>
            </a:r>
            <a:r>
              <a:rPr lang="en-GB" sz="2000" dirty="0"/>
              <a:t> </a:t>
            </a:r>
            <a:r>
              <a:rPr lang="en-GB" sz="2000" dirty="0" err="1"/>
              <a:t>deixa</a:t>
            </a:r>
            <a:r>
              <a:rPr lang="en-GB" sz="2000" dirty="0"/>
              <a:t> </a:t>
            </a:r>
            <a:r>
              <a:rPr lang="en-GB" sz="2000" dirty="0" err="1"/>
              <a:t>questões</a:t>
            </a:r>
            <a:r>
              <a:rPr lang="en-GB" sz="2000" dirty="0"/>
              <a:t> sociais sem </a:t>
            </a:r>
            <a:r>
              <a:rPr lang="en-GB" sz="2000" dirty="0" err="1"/>
              <a:t>solução</a:t>
            </a:r>
            <a:r>
              <a:rPr lang="en-GB" sz="2000" dirty="0"/>
              <a:t>, em </a:t>
            </a:r>
            <a:r>
              <a:rPr lang="en-GB" sz="2000" dirty="0" err="1"/>
              <a:t>vez</a:t>
            </a:r>
            <a:r>
              <a:rPr lang="en-GB" sz="2000" dirty="0"/>
              <a:t> de </a:t>
            </a:r>
            <a:r>
              <a:rPr lang="en-GB" sz="2000" dirty="0" err="1"/>
              <a:t>promover</a:t>
            </a:r>
            <a:r>
              <a:rPr lang="en-GB" sz="2000" dirty="0"/>
              <a:t> a </a:t>
            </a:r>
            <a:r>
              <a:rPr lang="en-GB" sz="2000" dirty="0" err="1"/>
              <a:t>diversidade</a:t>
            </a:r>
            <a:r>
              <a:rPr lang="en-GB" sz="2000" dirty="0"/>
              <a:t> e a </a:t>
            </a:r>
            <a:r>
              <a:rPr lang="en-GB" sz="2000" dirty="0" err="1"/>
              <a:t>inclusão</a:t>
            </a:r>
            <a:r>
              <a:rPr lang="en-GB" sz="2000" dirty="0"/>
              <a:t>.</a:t>
            </a:r>
            <a:endParaRPr sz="2000" dirty="0"/>
          </a:p>
          <a:p>
            <a:pPr marL="444500" lvl="1" indent="-285750" algn="l" rtl="0">
              <a:lnSpc>
                <a:spcPct val="100000"/>
              </a:lnSpc>
              <a:spcBef>
                <a:spcPts val="600"/>
              </a:spcBef>
              <a:spcAft>
                <a:spcPts val="0"/>
              </a:spcAft>
              <a:buSzPts val="2200"/>
              <a:buChar char="•"/>
            </a:pPr>
            <a:r>
              <a:rPr lang="en-GB" sz="2000" dirty="0"/>
              <a:t>As pessoas com </a:t>
            </a:r>
            <a:r>
              <a:rPr lang="en-GB" sz="2000" dirty="0" err="1"/>
              <a:t>deficiências</a:t>
            </a:r>
            <a:r>
              <a:rPr lang="en-GB" sz="2000" dirty="0"/>
              <a:t> </a:t>
            </a:r>
            <a:r>
              <a:rPr lang="en-GB" sz="2000" dirty="0" err="1"/>
              <a:t>psicossociais</a:t>
            </a:r>
            <a:r>
              <a:rPr lang="en-GB" sz="2000" dirty="0"/>
              <a:t> são, por </a:t>
            </a:r>
            <a:r>
              <a:rPr lang="en-GB" sz="2000" dirty="0" err="1"/>
              <a:t>vezes</a:t>
            </a:r>
            <a:r>
              <a:rPr lang="en-GB" sz="2000" dirty="0"/>
              <a:t>, </a:t>
            </a:r>
            <a:r>
              <a:rPr lang="en-GB" sz="2000" dirty="0" err="1"/>
              <a:t>informadas</a:t>
            </a:r>
            <a:r>
              <a:rPr lang="en-GB" sz="2000" dirty="0"/>
              <a:t> por </a:t>
            </a:r>
            <a:r>
              <a:rPr lang="en-GB" sz="2000" dirty="0" err="1"/>
              <a:t>profissionais</a:t>
            </a:r>
            <a:r>
              <a:rPr lang="en-GB" sz="2000" dirty="0"/>
              <a:t> de saúde mental e outros </a:t>
            </a:r>
            <a:r>
              <a:rPr lang="en-GB" sz="2000" dirty="0" err="1"/>
              <a:t>profissionais</a:t>
            </a:r>
            <a:r>
              <a:rPr lang="en-GB" sz="2000" dirty="0"/>
              <a:t> que </a:t>
            </a:r>
            <a:r>
              <a:rPr lang="en-GB" sz="2000" dirty="0" err="1"/>
              <a:t>nunca</a:t>
            </a:r>
            <a:r>
              <a:rPr lang="en-GB" sz="2000" dirty="0"/>
              <a:t> </a:t>
            </a:r>
            <a:r>
              <a:rPr lang="en-GB" sz="2000" dirty="0" err="1"/>
              <a:t>serão</a:t>
            </a:r>
            <a:r>
              <a:rPr lang="en-GB" sz="2000" dirty="0"/>
              <a:t> </a:t>
            </a:r>
            <a:r>
              <a:rPr lang="en-GB" sz="2000" dirty="0" err="1"/>
              <a:t>capazes</a:t>
            </a:r>
            <a:r>
              <a:rPr lang="en-GB" sz="2000" dirty="0"/>
              <a:t> de </a:t>
            </a:r>
            <a:r>
              <a:rPr lang="en-GB" sz="2000" dirty="0" err="1"/>
              <a:t>viver</a:t>
            </a:r>
            <a:r>
              <a:rPr lang="en-GB" sz="2000" dirty="0"/>
              <a:t> uma “vida normal”.</a:t>
            </a:r>
            <a:endParaRPr sz="2000" dirty="0"/>
          </a:p>
          <a:p>
            <a:pPr marL="444500" lvl="1" indent="-285750" algn="l" rtl="0">
              <a:lnSpc>
                <a:spcPct val="100000"/>
              </a:lnSpc>
              <a:spcBef>
                <a:spcPts val="600"/>
              </a:spcBef>
              <a:spcAft>
                <a:spcPts val="0"/>
              </a:spcAft>
              <a:buSzPts val="2200"/>
              <a:buChar char="•"/>
            </a:pPr>
            <a:r>
              <a:rPr lang="en-GB" sz="2000" dirty="0" err="1"/>
              <a:t>Experiências</a:t>
            </a:r>
            <a:r>
              <a:rPr lang="en-GB" sz="2000" dirty="0"/>
              <a:t> que </a:t>
            </a:r>
            <a:r>
              <a:rPr lang="en-GB" sz="2000" dirty="0" err="1"/>
              <a:t>podem</a:t>
            </a:r>
            <a:r>
              <a:rPr lang="en-GB" sz="2000" dirty="0"/>
              <a:t> </a:t>
            </a:r>
            <a:r>
              <a:rPr lang="en-GB" sz="2000" dirty="0" err="1"/>
              <a:t>parecer</a:t>
            </a:r>
            <a:r>
              <a:rPr lang="en-GB" sz="2000" dirty="0"/>
              <a:t> </a:t>
            </a:r>
            <a:r>
              <a:rPr lang="en-GB" sz="2000" dirty="0" err="1"/>
              <a:t>sintomas</a:t>
            </a:r>
            <a:r>
              <a:rPr lang="en-GB" sz="2000" dirty="0"/>
              <a:t> de uma “</a:t>
            </a:r>
            <a:r>
              <a:rPr lang="en-GB" sz="2000" dirty="0" err="1"/>
              <a:t>doença</a:t>
            </a:r>
            <a:r>
              <a:rPr lang="en-GB" sz="2000" dirty="0"/>
              <a:t>” para </a:t>
            </a:r>
            <a:r>
              <a:rPr lang="en-GB" sz="2000" dirty="0" err="1"/>
              <a:t>profissionais</a:t>
            </a:r>
            <a:r>
              <a:rPr lang="en-GB" sz="2000" dirty="0"/>
              <a:t> de saúde mental e outros </a:t>
            </a:r>
            <a:r>
              <a:rPr lang="en-GB" sz="2000" dirty="0" err="1"/>
              <a:t>profissionais</a:t>
            </a:r>
            <a:r>
              <a:rPr lang="en-GB" sz="2000" dirty="0"/>
              <a:t> </a:t>
            </a:r>
            <a:r>
              <a:rPr lang="en-GB" sz="2000" dirty="0" err="1"/>
              <a:t>podem</a:t>
            </a:r>
            <a:r>
              <a:rPr lang="en-GB" sz="2000" dirty="0"/>
              <a:t> ser </a:t>
            </a:r>
            <a:r>
              <a:rPr lang="en-GB" sz="2000" dirty="0" err="1"/>
              <a:t>entendidas</a:t>
            </a:r>
            <a:r>
              <a:rPr lang="en-GB" sz="2000" dirty="0"/>
              <a:t> de </a:t>
            </a:r>
            <a:r>
              <a:rPr lang="en-GB" sz="2000" dirty="0" err="1"/>
              <a:t>maneira</a:t>
            </a:r>
            <a:r>
              <a:rPr lang="en-GB" sz="2000" dirty="0"/>
              <a:t> </a:t>
            </a:r>
            <a:r>
              <a:rPr lang="en-GB" sz="2000" dirty="0" err="1"/>
              <a:t>diferente</a:t>
            </a:r>
            <a:r>
              <a:rPr lang="en-GB" sz="2000" dirty="0"/>
              <a:t> </a:t>
            </a:r>
            <a:r>
              <a:rPr lang="en-GB" sz="2000" dirty="0" err="1"/>
              <a:t>pelas</a:t>
            </a:r>
            <a:r>
              <a:rPr lang="en-GB" sz="2000" dirty="0"/>
              <a:t> pessoas que as </a:t>
            </a:r>
            <a:r>
              <a:rPr lang="en-GB" sz="2000" dirty="0" err="1"/>
              <a:t>vivenciam</a:t>
            </a:r>
            <a:r>
              <a:rPr lang="en-GB" sz="2000" dirty="0"/>
              <a:t>. </a:t>
            </a:r>
            <a:endParaRPr sz="2000" dirty="0"/>
          </a:p>
          <a:p>
            <a:pPr marL="444500" lvl="1" indent="-285750" algn="l" rtl="0">
              <a:lnSpc>
                <a:spcPct val="100000"/>
              </a:lnSpc>
              <a:spcBef>
                <a:spcPts val="600"/>
              </a:spcBef>
              <a:spcAft>
                <a:spcPts val="0"/>
              </a:spcAft>
              <a:buSzPts val="2200"/>
              <a:buChar char="•"/>
            </a:pPr>
            <a:r>
              <a:rPr lang="en-GB" sz="2000" dirty="0"/>
              <a:t>O </a:t>
            </a:r>
            <a:r>
              <a:rPr lang="en-GB" sz="2000" dirty="0" err="1"/>
              <a:t>foco</a:t>
            </a:r>
            <a:r>
              <a:rPr lang="en-GB" sz="2000" dirty="0"/>
              <a:t> </a:t>
            </a:r>
            <a:r>
              <a:rPr lang="en-GB" sz="2000" dirty="0" err="1"/>
              <a:t>desse</a:t>
            </a:r>
            <a:r>
              <a:rPr lang="en-GB" sz="2000" dirty="0"/>
              <a:t> </a:t>
            </a:r>
            <a:r>
              <a:rPr lang="en-GB" sz="2000" dirty="0" err="1"/>
              <a:t>modelo</a:t>
            </a:r>
            <a:r>
              <a:rPr lang="en-GB" sz="2000" dirty="0"/>
              <a:t> é </a:t>
            </a:r>
            <a:r>
              <a:rPr lang="en-GB" sz="2000" dirty="0" err="1"/>
              <a:t>principalmente</a:t>
            </a:r>
            <a:r>
              <a:rPr lang="en-GB" sz="2000" dirty="0"/>
              <a:t> a </a:t>
            </a:r>
            <a:r>
              <a:rPr lang="en-GB" sz="2000" dirty="0" err="1"/>
              <a:t>deficiência</a:t>
            </a:r>
            <a:r>
              <a:rPr lang="en-GB" sz="2000" dirty="0"/>
              <a:t> ou </a:t>
            </a:r>
            <a:r>
              <a:rPr lang="en-GB" sz="2000" dirty="0" err="1"/>
              <a:t>deficiência</a:t>
            </a:r>
            <a:r>
              <a:rPr lang="en-GB" sz="2000" dirty="0"/>
              <a:t> </a:t>
            </a:r>
            <a:r>
              <a:rPr lang="en-GB" sz="2000" dirty="0" err="1"/>
              <a:t>percebida</a:t>
            </a:r>
            <a:r>
              <a:rPr lang="en-GB" sz="2000" dirty="0"/>
              <a:t> </a:t>
            </a:r>
            <a:r>
              <a:rPr lang="en-GB" sz="2000" dirty="0" err="1"/>
              <a:t>pelas</a:t>
            </a:r>
            <a:r>
              <a:rPr lang="en-GB" sz="2000" dirty="0"/>
              <a:t> pessoas.</a:t>
            </a:r>
            <a:endParaRPr sz="2000" dirty="0"/>
          </a:p>
        </p:txBody>
      </p:sp>
      <p:sp>
        <p:nvSpPr>
          <p:cNvPr id="306" name="Google Shape;306;p29"/>
          <p:cNvSpPr txBox="1">
            <a:spLocks noGrp="1"/>
          </p:cNvSpPr>
          <p:nvPr>
            <p:ph type="body" idx="2"/>
          </p:nvPr>
        </p:nvSpPr>
        <p:spPr>
          <a:xfrm>
            <a:off x="724682" y="1344299"/>
            <a:ext cx="11174400" cy="360000"/>
          </a:xfrm>
          <a:prstGeom prst="rect">
            <a:avLst/>
          </a:prstGeom>
          <a:noFill/>
          <a:ln>
            <a:noFill/>
          </a:ln>
        </p:spPr>
        <p:txBody>
          <a:bodyPr spcFirstLastPara="1" wrap="square" lIns="0" tIns="0" rIns="0" bIns="0" anchor="b" anchorCtr="0">
            <a:noAutofit/>
          </a:bodyPr>
          <a:lstStyle/>
          <a:p>
            <a:pPr marL="285750" lvl="0" indent="-285750" algn="l" rtl="0">
              <a:lnSpc>
                <a:spcPct val="150000"/>
              </a:lnSpc>
              <a:spcBef>
                <a:spcPts val="0"/>
              </a:spcBef>
              <a:spcAft>
                <a:spcPts val="0"/>
              </a:spcAft>
              <a:buSzPts val="2200"/>
              <a:buNone/>
            </a:pPr>
            <a:r>
              <a:rPr lang="en-GB"/>
              <a:t>O modelo médico (b)</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3"/>
          <p:cNvSpPr txBox="1">
            <a:spLocks noGrp="1"/>
          </p:cNvSpPr>
          <p:nvPr>
            <p:ph type="sldNum" idx="4294967295"/>
          </p:nvPr>
        </p:nvSpPr>
        <p:spPr>
          <a:xfrm>
            <a:off x="10034587" y="6623100"/>
            <a:ext cx="1648619" cy="2160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GB"/>
              <a:t>3</a:t>
            </a:fld>
            <a:endParaRPr/>
          </a:p>
        </p:txBody>
      </p:sp>
      <p:sp>
        <p:nvSpPr>
          <p:cNvPr id="95" name="Google Shape;95;p3"/>
          <p:cNvSpPr txBox="1">
            <a:spLocks noGrp="1"/>
          </p:cNvSpPr>
          <p:nvPr>
            <p:ph type="body" idx="1"/>
          </p:nvPr>
        </p:nvSpPr>
        <p:spPr>
          <a:xfrm>
            <a:off x="508800" y="918453"/>
            <a:ext cx="11174400" cy="1090247"/>
          </a:xfrm>
          <a:prstGeom prst="rect">
            <a:avLst/>
          </a:prstGeom>
          <a:noFill/>
          <a:ln>
            <a:noFill/>
          </a:ln>
        </p:spPr>
        <p:txBody>
          <a:bodyPr spcFirstLastPara="1" wrap="square" lIns="0" tIns="0" rIns="0" bIns="0" anchor="b" anchorCtr="0">
            <a:noAutofit/>
          </a:bodyPr>
          <a:lstStyle/>
          <a:p>
            <a:pPr marL="0" lvl="0" indent="0" algn="just" rtl="0">
              <a:lnSpc>
                <a:spcPct val="100000"/>
              </a:lnSpc>
              <a:spcBef>
                <a:spcPts val="0"/>
              </a:spcBef>
              <a:spcAft>
                <a:spcPts val="0"/>
              </a:spcAft>
              <a:buSzPts val="2200"/>
              <a:buNone/>
            </a:pPr>
            <a:r>
              <a:rPr lang="en-GB" dirty="0"/>
              <a:t>OBJETIVO : </a:t>
            </a:r>
            <a:r>
              <a:rPr lang="en-GB" b="0" dirty="0" err="1"/>
              <a:t>Melhorar</a:t>
            </a:r>
            <a:r>
              <a:rPr lang="en-GB" b="0" dirty="0"/>
              <a:t> o </a:t>
            </a:r>
            <a:r>
              <a:rPr lang="en-GB" b="0" dirty="0" err="1"/>
              <a:t>acesso</a:t>
            </a:r>
            <a:r>
              <a:rPr lang="en-GB" b="0" dirty="0"/>
              <a:t> a </a:t>
            </a:r>
            <a:r>
              <a:rPr lang="en-GB" b="0" dirty="0" err="1"/>
              <a:t>serviços</a:t>
            </a:r>
            <a:r>
              <a:rPr lang="en-GB" b="0" dirty="0"/>
              <a:t> sociais e de saúde mental de boa </a:t>
            </a:r>
            <a:r>
              <a:rPr lang="en-GB" b="0" dirty="0" err="1"/>
              <a:t>qualidade</a:t>
            </a:r>
            <a:r>
              <a:rPr lang="en-GB" b="0" dirty="0"/>
              <a:t> e </a:t>
            </a:r>
            <a:r>
              <a:rPr lang="en-GB" b="0" dirty="0" err="1"/>
              <a:t>promover</a:t>
            </a:r>
            <a:r>
              <a:rPr lang="en-GB" b="0" dirty="0"/>
              <a:t> </a:t>
            </a:r>
            <a:r>
              <a:rPr lang="en-GB" b="0" dirty="0" err="1"/>
              <a:t>os</a:t>
            </a:r>
            <a:r>
              <a:rPr lang="en-GB" b="0" dirty="0"/>
              <a:t> </a:t>
            </a:r>
            <a:r>
              <a:rPr lang="en-GB" b="0" dirty="0" err="1"/>
              <a:t>direitos</a:t>
            </a:r>
            <a:r>
              <a:rPr lang="en-GB" b="0" dirty="0"/>
              <a:t> </a:t>
            </a:r>
            <a:r>
              <a:rPr lang="en-GB" b="0" dirty="0" err="1"/>
              <a:t>humanos</a:t>
            </a:r>
            <a:r>
              <a:rPr lang="en-GB" b="0" dirty="0"/>
              <a:t> das pessoas com </a:t>
            </a:r>
            <a:r>
              <a:rPr lang="en-GB" b="0" dirty="0" err="1"/>
              <a:t>problemas</a:t>
            </a:r>
            <a:r>
              <a:rPr lang="en-GB" b="0" dirty="0"/>
              <a:t> de saúde mental, </a:t>
            </a:r>
            <a:r>
              <a:rPr lang="en-GB" b="0" dirty="0" err="1"/>
              <a:t>deficiências</a:t>
            </a:r>
            <a:r>
              <a:rPr lang="en-GB" b="0" dirty="0"/>
              <a:t> </a:t>
            </a:r>
            <a:r>
              <a:rPr lang="en-GB" b="0" dirty="0" err="1"/>
              <a:t>psicossociais</a:t>
            </a:r>
            <a:r>
              <a:rPr lang="en-GB" b="0" dirty="0"/>
              <a:t>, </a:t>
            </a:r>
            <a:r>
              <a:rPr lang="en-GB" b="0" dirty="0" err="1"/>
              <a:t>intelectuais</a:t>
            </a:r>
            <a:r>
              <a:rPr lang="en-GB" b="0" dirty="0"/>
              <a:t> ou </a:t>
            </a:r>
            <a:r>
              <a:rPr lang="en-GB" b="0" dirty="0" err="1"/>
              <a:t>cognitivas</a:t>
            </a:r>
            <a:r>
              <a:rPr lang="en-GB" b="0" dirty="0"/>
              <a:t>.</a:t>
            </a:r>
            <a:endParaRPr dirty="0"/>
          </a:p>
        </p:txBody>
      </p:sp>
      <p:sp>
        <p:nvSpPr>
          <p:cNvPr id="96" name="Google Shape;96;p3"/>
          <p:cNvSpPr txBox="1">
            <a:spLocks noGrp="1"/>
          </p:cNvSpPr>
          <p:nvPr>
            <p:ph type="body" idx="2"/>
          </p:nvPr>
        </p:nvSpPr>
        <p:spPr>
          <a:xfrm>
            <a:off x="783771" y="2280212"/>
            <a:ext cx="10482943" cy="4071376"/>
          </a:xfrm>
          <a:prstGeom prst="rect">
            <a:avLst/>
          </a:prstGeom>
          <a:noFill/>
          <a:ln>
            <a:noFill/>
          </a:ln>
        </p:spPr>
        <p:txBody>
          <a:bodyPr spcFirstLastPara="1" wrap="square" lIns="91425" tIns="45700" rIns="91425" bIns="45700" anchor="t" anchorCtr="0">
            <a:noAutofit/>
          </a:bodyPr>
          <a:lstStyle/>
          <a:p>
            <a:pPr marL="285750" lvl="0" indent="-285750" algn="just" rtl="0">
              <a:lnSpc>
                <a:spcPct val="100000"/>
              </a:lnSpc>
              <a:spcBef>
                <a:spcPts val="600"/>
              </a:spcBef>
              <a:spcAft>
                <a:spcPts val="0"/>
              </a:spcAft>
              <a:buSzPts val="2200"/>
              <a:buChar char="•"/>
            </a:pPr>
            <a:r>
              <a:rPr lang="en-GB" sz="2000" dirty="0" err="1"/>
              <a:t>Construir</a:t>
            </a:r>
            <a:r>
              <a:rPr lang="en-GB" sz="2000" dirty="0"/>
              <a:t> </a:t>
            </a:r>
            <a:r>
              <a:rPr lang="en-GB" sz="2000" dirty="0" err="1"/>
              <a:t>capacidade</a:t>
            </a:r>
            <a:r>
              <a:rPr lang="en-GB" sz="2000" dirty="0"/>
              <a:t> para combater o </a:t>
            </a:r>
            <a:r>
              <a:rPr lang="en-GB" sz="2000" dirty="0" err="1"/>
              <a:t>estigma</a:t>
            </a:r>
            <a:r>
              <a:rPr lang="en-GB" sz="2000" dirty="0"/>
              <a:t> e a </a:t>
            </a:r>
            <a:r>
              <a:rPr lang="en-GB" sz="2000" dirty="0" err="1"/>
              <a:t>discriminação</a:t>
            </a:r>
            <a:r>
              <a:rPr lang="en-GB" sz="2000" dirty="0"/>
              <a:t> e </a:t>
            </a:r>
            <a:r>
              <a:rPr lang="en-GB" sz="2000" dirty="0" err="1"/>
              <a:t>promover</a:t>
            </a:r>
            <a:r>
              <a:rPr lang="en-GB" sz="2000" dirty="0"/>
              <a:t> </a:t>
            </a:r>
            <a:r>
              <a:rPr lang="en-GB" sz="2000" dirty="0" err="1"/>
              <a:t>os</a:t>
            </a:r>
            <a:r>
              <a:rPr lang="en-GB" sz="2000" dirty="0"/>
              <a:t> </a:t>
            </a:r>
            <a:r>
              <a:rPr lang="en-GB" sz="2000" dirty="0" err="1"/>
              <a:t>direitos</a:t>
            </a:r>
            <a:r>
              <a:rPr lang="en-GB" sz="2000" dirty="0"/>
              <a:t> </a:t>
            </a:r>
            <a:r>
              <a:rPr lang="en-GB" sz="2000" dirty="0" err="1"/>
              <a:t>humanos</a:t>
            </a:r>
            <a:r>
              <a:rPr lang="en-GB" sz="2000" dirty="0"/>
              <a:t> e a </a:t>
            </a:r>
            <a:r>
              <a:rPr lang="en-GB" sz="2000" dirty="0" err="1"/>
              <a:t>recuperação</a:t>
            </a:r>
            <a:endParaRPr sz="2000" dirty="0"/>
          </a:p>
          <a:p>
            <a:pPr marL="285750" lvl="0" indent="-285750" algn="just" rtl="0">
              <a:lnSpc>
                <a:spcPct val="100000"/>
              </a:lnSpc>
              <a:spcBef>
                <a:spcPts val="600"/>
              </a:spcBef>
              <a:spcAft>
                <a:spcPts val="0"/>
              </a:spcAft>
              <a:buSzPts val="2200"/>
              <a:buChar char="•"/>
            </a:pPr>
            <a:r>
              <a:rPr lang="en-GB" sz="2000" dirty="0" err="1"/>
              <a:t>Melhorar</a:t>
            </a:r>
            <a:r>
              <a:rPr lang="en-GB" sz="2000" dirty="0"/>
              <a:t> a </a:t>
            </a:r>
            <a:r>
              <a:rPr lang="en-GB" sz="2000" dirty="0" err="1"/>
              <a:t>qualidade</a:t>
            </a:r>
            <a:r>
              <a:rPr lang="en-GB" sz="2000" dirty="0"/>
              <a:t> e as </a:t>
            </a:r>
            <a:r>
              <a:rPr lang="en-GB" sz="2000" dirty="0" err="1"/>
              <a:t>condições</a:t>
            </a:r>
            <a:r>
              <a:rPr lang="en-GB" sz="2000" dirty="0"/>
              <a:t> dos </a:t>
            </a:r>
            <a:r>
              <a:rPr lang="en-GB" sz="2000" dirty="0" err="1"/>
              <a:t>direitos</a:t>
            </a:r>
            <a:r>
              <a:rPr lang="en-GB" sz="2000" dirty="0"/>
              <a:t> </a:t>
            </a:r>
            <a:r>
              <a:rPr lang="en-GB" sz="2000" dirty="0" err="1"/>
              <a:t>humanos</a:t>
            </a:r>
            <a:r>
              <a:rPr lang="en-GB" sz="2000" dirty="0"/>
              <a:t> </a:t>
            </a:r>
            <a:r>
              <a:rPr lang="en-GB" sz="2000" dirty="0" err="1"/>
              <a:t>nos</a:t>
            </a:r>
            <a:r>
              <a:rPr lang="en-GB" sz="2000" dirty="0"/>
              <a:t> </a:t>
            </a:r>
            <a:r>
              <a:rPr lang="en-GB" sz="2000" dirty="0" err="1"/>
              <a:t>serviços</a:t>
            </a:r>
            <a:r>
              <a:rPr lang="en-GB" sz="2000" dirty="0"/>
              <a:t> sociais e de saúde mental</a:t>
            </a:r>
            <a:endParaRPr sz="2000" dirty="0"/>
          </a:p>
          <a:p>
            <a:pPr marL="285750" lvl="0" indent="-285750" algn="just" rtl="0">
              <a:lnSpc>
                <a:spcPct val="100000"/>
              </a:lnSpc>
              <a:spcBef>
                <a:spcPts val="600"/>
              </a:spcBef>
              <a:spcAft>
                <a:spcPts val="0"/>
              </a:spcAft>
              <a:buSzPts val="2200"/>
              <a:buChar char="•"/>
            </a:pPr>
            <a:r>
              <a:rPr lang="en-GB" sz="2000" dirty="0" err="1"/>
              <a:t>Criar</a:t>
            </a:r>
            <a:r>
              <a:rPr lang="en-GB" sz="2000" dirty="0"/>
              <a:t> </a:t>
            </a:r>
            <a:r>
              <a:rPr lang="en-GB" sz="2000" dirty="0" err="1"/>
              <a:t>serviços</a:t>
            </a:r>
            <a:r>
              <a:rPr lang="en-GB" sz="2000" dirty="0"/>
              <a:t> </a:t>
            </a:r>
            <a:r>
              <a:rPr lang="en-GB" sz="2000" dirty="0" err="1"/>
              <a:t>comunitários</a:t>
            </a:r>
            <a:r>
              <a:rPr lang="en-GB" sz="2000" dirty="0"/>
              <a:t> e </a:t>
            </a:r>
            <a:r>
              <a:rPr lang="en-GB" sz="2000" dirty="0" err="1"/>
              <a:t>orientados</a:t>
            </a:r>
            <a:r>
              <a:rPr lang="en-GB" sz="2000" dirty="0"/>
              <a:t> para a </a:t>
            </a:r>
            <a:r>
              <a:rPr lang="en-GB" sz="2000" dirty="0" err="1"/>
              <a:t>recuperação</a:t>
            </a:r>
            <a:r>
              <a:rPr lang="en-GB" sz="2000" dirty="0"/>
              <a:t> que </a:t>
            </a:r>
            <a:r>
              <a:rPr lang="en-GB" sz="2000" dirty="0" err="1"/>
              <a:t>respeitem</a:t>
            </a:r>
            <a:r>
              <a:rPr lang="en-GB" sz="2000" dirty="0"/>
              <a:t> e </a:t>
            </a:r>
            <a:r>
              <a:rPr lang="en-GB" sz="2000" dirty="0" err="1"/>
              <a:t>promovam</a:t>
            </a:r>
            <a:r>
              <a:rPr lang="en-GB" sz="2000" dirty="0"/>
              <a:t> </a:t>
            </a:r>
            <a:r>
              <a:rPr lang="en-GB" sz="2000" dirty="0" err="1"/>
              <a:t>os</a:t>
            </a:r>
            <a:r>
              <a:rPr lang="en-GB" sz="2000" dirty="0"/>
              <a:t> </a:t>
            </a:r>
            <a:r>
              <a:rPr lang="en-GB" sz="2000" dirty="0" err="1"/>
              <a:t>direitos</a:t>
            </a:r>
            <a:r>
              <a:rPr lang="en-GB" sz="2000" dirty="0"/>
              <a:t> </a:t>
            </a:r>
            <a:r>
              <a:rPr lang="en-GB" sz="2000" dirty="0" err="1"/>
              <a:t>humanos</a:t>
            </a:r>
            <a:endParaRPr sz="2000" dirty="0"/>
          </a:p>
          <a:p>
            <a:pPr marL="285750" lvl="0" indent="-285750" algn="just" rtl="0">
              <a:lnSpc>
                <a:spcPct val="100000"/>
              </a:lnSpc>
              <a:spcBef>
                <a:spcPts val="600"/>
              </a:spcBef>
              <a:spcAft>
                <a:spcPts val="0"/>
              </a:spcAft>
              <a:buSzPts val="2200"/>
              <a:buChar char="•"/>
            </a:pPr>
            <a:r>
              <a:rPr lang="en-GB" sz="2000" dirty="0" err="1"/>
              <a:t>Apoiar</a:t>
            </a:r>
            <a:r>
              <a:rPr lang="en-GB" sz="2000" dirty="0"/>
              <a:t> o </a:t>
            </a:r>
            <a:r>
              <a:rPr lang="en-GB" sz="2000" dirty="0" err="1"/>
              <a:t>desenvolvimento</a:t>
            </a:r>
            <a:r>
              <a:rPr lang="en-GB" sz="2000" dirty="0"/>
              <a:t> de um </a:t>
            </a:r>
            <a:r>
              <a:rPr lang="en-GB" sz="2000" dirty="0" err="1"/>
              <a:t>movimento</a:t>
            </a:r>
            <a:r>
              <a:rPr lang="en-GB" sz="2000" dirty="0"/>
              <a:t> da </a:t>
            </a:r>
            <a:r>
              <a:rPr lang="en-GB" sz="2000" dirty="0" err="1"/>
              <a:t>sociedade</a:t>
            </a:r>
            <a:r>
              <a:rPr lang="en-GB" sz="2000" dirty="0"/>
              <a:t> civil para </a:t>
            </a:r>
            <a:r>
              <a:rPr lang="en-GB" sz="2000" dirty="0" err="1"/>
              <a:t>realizar</a:t>
            </a:r>
            <a:r>
              <a:rPr lang="en-GB" sz="2000" dirty="0"/>
              <a:t> </a:t>
            </a:r>
            <a:r>
              <a:rPr lang="en-GB" sz="2000" dirty="0" err="1"/>
              <a:t>ações</a:t>
            </a:r>
            <a:r>
              <a:rPr lang="en-GB" sz="2000" dirty="0"/>
              <a:t> de </a:t>
            </a:r>
            <a:r>
              <a:rPr lang="en-GB" sz="2000" i="1" dirty="0"/>
              <a:t>advocacy</a:t>
            </a:r>
            <a:r>
              <a:rPr lang="en-GB" sz="2000" dirty="0"/>
              <a:t> e </a:t>
            </a:r>
            <a:r>
              <a:rPr lang="en-GB" sz="2000" dirty="0" err="1"/>
              <a:t>influenciar</a:t>
            </a:r>
            <a:r>
              <a:rPr lang="en-GB" sz="2000" dirty="0"/>
              <a:t> a </a:t>
            </a:r>
            <a:r>
              <a:rPr lang="en-GB" sz="2000" dirty="0" err="1"/>
              <a:t>formulação</a:t>
            </a:r>
            <a:r>
              <a:rPr lang="en-GB" sz="2000" dirty="0"/>
              <a:t> de </a:t>
            </a:r>
            <a:r>
              <a:rPr lang="en-GB" sz="2000" dirty="0" err="1"/>
              <a:t>políticas</a:t>
            </a:r>
            <a:endParaRPr sz="2000" dirty="0"/>
          </a:p>
          <a:p>
            <a:pPr marL="285750" lvl="0" indent="-285750" algn="just" rtl="0">
              <a:lnSpc>
                <a:spcPct val="100000"/>
              </a:lnSpc>
              <a:spcBef>
                <a:spcPts val="600"/>
              </a:spcBef>
              <a:spcAft>
                <a:spcPts val="0"/>
              </a:spcAft>
              <a:buSzPts val="2200"/>
              <a:buChar char="•"/>
            </a:pPr>
            <a:r>
              <a:rPr lang="en-GB" sz="2000" dirty="0"/>
              <a:t>Reformar as </a:t>
            </a:r>
            <a:r>
              <a:rPr lang="en-GB" sz="2000" dirty="0" err="1"/>
              <a:t>políticas</a:t>
            </a:r>
            <a:r>
              <a:rPr lang="en-GB" sz="2000" dirty="0"/>
              <a:t> e a </a:t>
            </a:r>
            <a:r>
              <a:rPr lang="en-GB" sz="2000" dirty="0" err="1"/>
              <a:t>legislação</a:t>
            </a:r>
            <a:r>
              <a:rPr lang="en-GB" sz="2000" dirty="0"/>
              <a:t> </a:t>
            </a:r>
            <a:r>
              <a:rPr lang="en-GB" sz="2000" dirty="0" err="1"/>
              <a:t>nacionais</a:t>
            </a:r>
            <a:r>
              <a:rPr lang="en-GB" sz="2000" dirty="0"/>
              <a:t> de </a:t>
            </a:r>
            <a:r>
              <a:rPr lang="en-GB" sz="2000" dirty="0" err="1"/>
              <a:t>acordo</a:t>
            </a:r>
            <a:r>
              <a:rPr lang="en-GB" sz="2000" dirty="0"/>
              <a:t> com a </a:t>
            </a:r>
            <a:r>
              <a:rPr lang="en-GB" sz="2000" dirty="0" err="1"/>
              <a:t>Convenção</a:t>
            </a:r>
            <a:r>
              <a:rPr lang="en-GB" sz="2000" dirty="0"/>
              <a:t> sobre </a:t>
            </a:r>
            <a:r>
              <a:rPr lang="en-GB" sz="2000" dirty="0" err="1"/>
              <a:t>os</a:t>
            </a:r>
            <a:r>
              <a:rPr lang="en-GB" sz="2000" dirty="0"/>
              <a:t> </a:t>
            </a:r>
            <a:r>
              <a:rPr lang="en-GB" sz="2000" dirty="0" err="1"/>
              <a:t>Direitos</a:t>
            </a:r>
            <a:r>
              <a:rPr lang="en-GB" sz="2000" dirty="0"/>
              <a:t> das Pessoas com </a:t>
            </a:r>
            <a:r>
              <a:rPr lang="en-GB" sz="2000" dirty="0" err="1"/>
              <a:t>Deficiência</a:t>
            </a:r>
            <a:r>
              <a:rPr lang="en-GB" sz="2000" dirty="0"/>
              <a:t> e </a:t>
            </a:r>
            <a:r>
              <a:rPr lang="en-GB" sz="2000" dirty="0" err="1"/>
              <a:t>outras</a:t>
            </a:r>
            <a:r>
              <a:rPr lang="en-GB" sz="2000" dirty="0"/>
              <a:t> </a:t>
            </a:r>
            <a:r>
              <a:rPr lang="en-GB" sz="2000" dirty="0" err="1"/>
              <a:t>normas</a:t>
            </a:r>
            <a:r>
              <a:rPr lang="en-GB" sz="2000" dirty="0"/>
              <a:t> </a:t>
            </a:r>
            <a:r>
              <a:rPr lang="en-GB" sz="2000" dirty="0" err="1"/>
              <a:t>internacionais</a:t>
            </a:r>
            <a:r>
              <a:rPr lang="en-GB" sz="2000" dirty="0"/>
              <a:t> de </a:t>
            </a:r>
            <a:r>
              <a:rPr lang="en-GB" sz="2000" dirty="0" err="1"/>
              <a:t>direitos</a:t>
            </a:r>
            <a:r>
              <a:rPr lang="en-GB" sz="2000" dirty="0"/>
              <a:t> </a:t>
            </a:r>
            <a:r>
              <a:rPr lang="en-GB" sz="2000" dirty="0" err="1"/>
              <a:t>humanos</a:t>
            </a:r>
            <a:r>
              <a:rPr lang="en-GB" dirty="0"/>
              <a:t>.</a:t>
            </a:r>
            <a:endParaRPr dirty="0"/>
          </a:p>
        </p:txBody>
      </p:sp>
      <p:sp>
        <p:nvSpPr>
          <p:cNvPr id="97" name="Google Shape;97;p3"/>
          <p:cNvSpPr txBox="1">
            <a:spLocks noGrp="1"/>
          </p:cNvSpPr>
          <p:nvPr>
            <p:ph type="title"/>
          </p:nvPr>
        </p:nvSpPr>
        <p:spPr>
          <a:xfrm>
            <a:off x="392906" y="234262"/>
            <a:ext cx="11599802" cy="432000"/>
          </a:xfrm>
          <a:prstGeom prst="rect">
            <a:avLst/>
          </a:prstGeom>
          <a:noFill/>
          <a:ln>
            <a:noFill/>
          </a:ln>
        </p:spPr>
        <p:txBody>
          <a:bodyPr spcFirstLastPara="1" wrap="square" lIns="91425" tIns="45700" rIns="91425" bIns="45700" anchor="t" anchorCtr="0">
            <a:noAutofit/>
          </a:bodyPr>
          <a:lstStyle/>
          <a:p>
            <a:pPr marL="0" lvl="0" indent="0" algn="ctr" rtl="0">
              <a:lnSpc>
                <a:spcPct val="110000"/>
              </a:lnSpc>
              <a:spcBef>
                <a:spcPts val="0"/>
              </a:spcBef>
              <a:spcAft>
                <a:spcPts val="0"/>
              </a:spcAft>
              <a:buClr>
                <a:schemeClr val="accent1"/>
              </a:buClr>
              <a:buSzPts val="3000"/>
              <a:buFont typeface="Century Gothic"/>
              <a:buNone/>
            </a:pPr>
            <a:r>
              <a:rPr lang="en-GB" i="1" dirty="0" err="1"/>
              <a:t>QualityRights</a:t>
            </a:r>
            <a:r>
              <a:rPr lang="en-GB" dirty="0"/>
              <a:t> da OMS: </a:t>
            </a:r>
            <a:r>
              <a:rPr lang="en-GB" dirty="0" err="1"/>
              <a:t>metas</a:t>
            </a:r>
            <a:r>
              <a:rPr lang="en-GB" dirty="0"/>
              <a:t> e </a:t>
            </a:r>
            <a:r>
              <a:rPr lang="en-GB" dirty="0" err="1"/>
              <a:t>objetivos</a:t>
            </a:r>
            <a:endParaRPr b="1"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30"/>
          <p:cNvSpPr txBox="1">
            <a:spLocks noGrp="1"/>
          </p:cNvSpPr>
          <p:nvPr>
            <p:ph type="title"/>
          </p:nvPr>
        </p:nvSpPr>
        <p:spPr>
          <a:xfrm>
            <a:off x="389652" y="323520"/>
            <a:ext cx="11802300" cy="615000"/>
          </a:xfrm>
          <a:prstGeom prst="rect">
            <a:avLst/>
          </a:prstGeom>
          <a:noFill/>
          <a:ln>
            <a:noFill/>
          </a:ln>
        </p:spPr>
        <p:txBody>
          <a:bodyPr spcFirstLastPara="1" wrap="square" lIns="91425" tIns="45700" rIns="91425" bIns="45700" anchor="t" anchorCtr="0">
            <a:noAutofit/>
          </a:bodyPr>
          <a:lstStyle/>
          <a:p>
            <a:pPr marL="0" lvl="0" indent="0" algn="ctr" rtl="0">
              <a:lnSpc>
                <a:spcPct val="110000"/>
              </a:lnSpc>
              <a:spcBef>
                <a:spcPts val="0"/>
              </a:spcBef>
              <a:spcAft>
                <a:spcPts val="0"/>
              </a:spcAft>
              <a:buClr>
                <a:schemeClr val="accent1"/>
              </a:buClr>
              <a:buSzPts val="3000"/>
              <a:buFont typeface="Century Gothic"/>
              <a:buNone/>
            </a:pPr>
            <a:r>
              <a:rPr lang="en-GB" dirty="0" err="1"/>
              <a:t>Apresentação</a:t>
            </a:r>
            <a:r>
              <a:rPr lang="en-GB" dirty="0"/>
              <a:t>: Os diferentes </a:t>
            </a:r>
            <a:r>
              <a:rPr lang="en-GB" dirty="0" err="1"/>
              <a:t>modelos</a:t>
            </a:r>
            <a:r>
              <a:rPr lang="en-GB" dirty="0"/>
              <a:t> de </a:t>
            </a:r>
            <a:r>
              <a:rPr lang="en-GB" dirty="0" err="1"/>
              <a:t>deficiência</a:t>
            </a:r>
            <a:r>
              <a:rPr lang="en-GB" dirty="0"/>
              <a:t> – 5</a:t>
            </a:r>
            <a:endParaRPr dirty="0"/>
          </a:p>
        </p:txBody>
      </p:sp>
      <p:sp>
        <p:nvSpPr>
          <p:cNvPr id="313" name="Google Shape;313;p30"/>
          <p:cNvSpPr txBox="1">
            <a:spLocks noGrp="1"/>
          </p:cNvSpPr>
          <p:nvPr>
            <p:ph type="body" idx="1"/>
          </p:nvPr>
        </p:nvSpPr>
        <p:spPr>
          <a:xfrm>
            <a:off x="507205" y="1739788"/>
            <a:ext cx="11175995" cy="3166320"/>
          </a:xfrm>
          <a:prstGeom prst="rect">
            <a:avLst/>
          </a:prstGeom>
          <a:noFill/>
          <a:ln>
            <a:noFill/>
          </a:ln>
        </p:spPr>
        <p:txBody>
          <a:bodyPr spcFirstLastPara="1" wrap="square" lIns="91425" tIns="45700" rIns="91425" bIns="45700" anchor="t" anchorCtr="0">
            <a:noAutofit/>
          </a:bodyPr>
          <a:lstStyle/>
          <a:p>
            <a:pPr marL="285750" lvl="0" indent="-285750" algn="just" rtl="0">
              <a:lnSpc>
                <a:spcPct val="100000"/>
              </a:lnSpc>
              <a:spcBef>
                <a:spcPts val="600"/>
              </a:spcBef>
              <a:spcAft>
                <a:spcPts val="0"/>
              </a:spcAft>
              <a:buSzPts val="2200"/>
              <a:buChar char="•"/>
            </a:pPr>
            <a:r>
              <a:rPr lang="en-GB" sz="2000" dirty="0"/>
              <a:t>De </a:t>
            </a:r>
            <a:r>
              <a:rPr lang="en-GB" sz="2000" dirty="0" err="1"/>
              <a:t>acordo</a:t>
            </a:r>
            <a:r>
              <a:rPr lang="en-GB" sz="2000" dirty="0"/>
              <a:t> com o </a:t>
            </a:r>
            <a:r>
              <a:rPr lang="en-GB" sz="2000" dirty="0" err="1"/>
              <a:t>modelo</a:t>
            </a:r>
            <a:r>
              <a:rPr lang="en-GB" sz="2000" dirty="0"/>
              <a:t> social, a </a:t>
            </a:r>
            <a:r>
              <a:rPr lang="en-GB" sz="2000" dirty="0" err="1"/>
              <a:t>deficiência</a:t>
            </a:r>
            <a:r>
              <a:rPr lang="en-GB" sz="2000" dirty="0"/>
              <a:t> é </a:t>
            </a:r>
            <a:r>
              <a:rPr lang="en-GB" sz="2000" dirty="0" err="1"/>
              <a:t>entendida</a:t>
            </a:r>
            <a:r>
              <a:rPr lang="en-GB" sz="2000" dirty="0"/>
              <a:t> como </a:t>
            </a:r>
            <a:r>
              <a:rPr lang="en-GB" sz="2000" dirty="0" err="1"/>
              <a:t>resultado</a:t>
            </a:r>
            <a:r>
              <a:rPr lang="en-GB" sz="2000" dirty="0"/>
              <a:t> da </a:t>
            </a:r>
            <a:r>
              <a:rPr lang="en-GB" sz="2000" dirty="0" err="1"/>
              <a:t>interação</a:t>
            </a:r>
            <a:r>
              <a:rPr lang="en-GB" sz="2000" dirty="0"/>
              <a:t> entre pessoas com </a:t>
            </a:r>
            <a:r>
              <a:rPr lang="en-GB" sz="2000" dirty="0" err="1"/>
              <a:t>deficiências</a:t>
            </a:r>
            <a:r>
              <a:rPr lang="en-GB" sz="2000" dirty="0"/>
              <a:t> reais ou </a:t>
            </a:r>
            <a:r>
              <a:rPr lang="en-GB" sz="2000" dirty="0" err="1"/>
              <a:t>percebidas</a:t>
            </a:r>
            <a:r>
              <a:rPr lang="en-GB" sz="2000" dirty="0"/>
              <a:t> e </a:t>
            </a:r>
            <a:r>
              <a:rPr lang="en-GB" sz="2000" dirty="0" err="1"/>
              <a:t>barreiras</a:t>
            </a:r>
            <a:r>
              <a:rPr lang="en-GB" sz="2000" dirty="0"/>
              <a:t> </a:t>
            </a:r>
            <a:r>
              <a:rPr lang="en-GB" sz="2000" dirty="0" err="1"/>
              <a:t>atitudinais</a:t>
            </a:r>
            <a:r>
              <a:rPr lang="en-GB" sz="2000" dirty="0"/>
              <a:t> e </a:t>
            </a:r>
            <a:r>
              <a:rPr lang="en-GB" sz="2000" dirty="0" err="1"/>
              <a:t>ambientais</a:t>
            </a:r>
            <a:r>
              <a:rPr lang="en-GB" sz="2000" dirty="0"/>
              <a:t> que </a:t>
            </a:r>
            <a:r>
              <a:rPr lang="en-GB" sz="2000" dirty="0" err="1"/>
              <a:t>impedem</a:t>
            </a:r>
            <a:r>
              <a:rPr lang="en-GB" sz="2000" dirty="0"/>
              <a:t> sua </a:t>
            </a:r>
            <a:r>
              <a:rPr lang="en-GB" sz="2000" dirty="0" err="1"/>
              <a:t>participação</a:t>
            </a:r>
            <a:r>
              <a:rPr lang="en-GB" sz="2000" dirty="0"/>
              <a:t> plena e </a:t>
            </a:r>
            <a:r>
              <a:rPr lang="en-GB" sz="2000" dirty="0" err="1"/>
              <a:t>efetiva</a:t>
            </a:r>
            <a:r>
              <a:rPr lang="en-GB" sz="2000" dirty="0"/>
              <a:t> na </a:t>
            </a:r>
            <a:r>
              <a:rPr lang="en-GB" sz="2000" dirty="0" err="1"/>
              <a:t>sociedade</a:t>
            </a:r>
            <a:r>
              <a:rPr lang="en-GB" sz="2000" dirty="0"/>
              <a:t> em </a:t>
            </a:r>
            <a:r>
              <a:rPr lang="en-GB" sz="2000" dirty="0" err="1"/>
              <a:t>igualdade</a:t>
            </a:r>
            <a:r>
              <a:rPr lang="en-GB" sz="2000" dirty="0"/>
              <a:t> de </a:t>
            </a:r>
            <a:r>
              <a:rPr lang="en-GB" sz="2000" dirty="0" err="1"/>
              <a:t>condições</a:t>
            </a:r>
            <a:r>
              <a:rPr lang="en-GB" sz="2000" dirty="0"/>
              <a:t> com as </a:t>
            </a:r>
            <a:r>
              <a:rPr lang="en-GB" sz="2000" dirty="0" err="1"/>
              <a:t>demais</a:t>
            </a:r>
            <a:r>
              <a:rPr lang="en-GB" sz="2000" dirty="0"/>
              <a:t> pessoas (</a:t>
            </a:r>
            <a:r>
              <a:rPr lang="en-GB" sz="2000" dirty="0" err="1"/>
              <a:t>Preâmbulo</a:t>
            </a:r>
            <a:r>
              <a:rPr lang="en-GB" sz="2000" dirty="0"/>
              <a:t> da CDPD).</a:t>
            </a:r>
            <a:endParaRPr sz="2000" dirty="0"/>
          </a:p>
          <a:p>
            <a:pPr marL="285750" lvl="0" indent="-285750" algn="just" rtl="0">
              <a:lnSpc>
                <a:spcPct val="100000"/>
              </a:lnSpc>
              <a:spcBef>
                <a:spcPts val="600"/>
              </a:spcBef>
              <a:spcAft>
                <a:spcPts val="0"/>
              </a:spcAft>
              <a:buSzPts val="2200"/>
              <a:buChar char="•"/>
            </a:pPr>
            <a:r>
              <a:rPr lang="en-GB" sz="2000" dirty="0"/>
              <a:t>No </a:t>
            </a:r>
            <a:r>
              <a:rPr lang="en-GB" sz="2000" dirty="0" err="1"/>
              <a:t>modelo</a:t>
            </a:r>
            <a:r>
              <a:rPr lang="en-GB" sz="2000" dirty="0"/>
              <a:t> social, a </a:t>
            </a:r>
            <a:r>
              <a:rPr lang="en-GB" sz="2000" dirty="0" err="1"/>
              <a:t>deficiência</a:t>
            </a:r>
            <a:r>
              <a:rPr lang="en-GB" sz="2000" dirty="0"/>
              <a:t> </a:t>
            </a:r>
            <a:r>
              <a:rPr lang="en-GB" sz="2000" dirty="0" err="1"/>
              <a:t>resulta</a:t>
            </a:r>
            <a:r>
              <a:rPr lang="en-GB" sz="2000" dirty="0"/>
              <a:t> </a:t>
            </a:r>
            <a:r>
              <a:rPr lang="en-GB" sz="2000" dirty="0" err="1"/>
              <a:t>quando</a:t>
            </a:r>
            <a:r>
              <a:rPr lang="en-GB" sz="2000" dirty="0"/>
              <a:t> as </a:t>
            </a:r>
            <a:r>
              <a:rPr lang="en-GB" sz="2000" dirty="0" err="1"/>
              <a:t>barreiras</a:t>
            </a:r>
            <a:r>
              <a:rPr lang="en-GB" sz="2000" dirty="0"/>
              <a:t> </a:t>
            </a:r>
            <a:r>
              <a:rPr lang="en-GB" sz="2000" dirty="0" err="1"/>
              <a:t>impedem</a:t>
            </a:r>
            <a:r>
              <a:rPr lang="en-GB" sz="2000" dirty="0"/>
              <a:t> a </a:t>
            </a:r>
            <a:r>
              <a:rPr lang="en-GB" sz="2000" dirty="0" err="1"/>
              <a:t>inclusão</a:t>
            </a:r>
            <a:r>
              <a:rPr lang="en-GB" sz="2000" dirty="0"/>
              <a:t> na </a:t>
            </a:r>
            <a:r>
              <a:rPr lang="en-GB" sz="2000" dirty="0" err="1"/>
              <a:t>comunidade</a:t>
            </a:r>
            <a:r>
              <a:rPr lang="en-GB" sz="2000" dirty="0"/>
              <a:t>. </a:t>
            </a:r>
            <a:endParaRPr sz="2000" dirty="0"/>
          </a:p>
          <a:p>
            <a:pPr marL="285750" lvl="0" indent="-285750" algn="just" rtl="0">
              <a:lnSpc>
                <a:spcPct val="100000"/>
              </a:lnSpc>
              <a:spcBef>
                <a:spcPts val="600"/>
              </a:spcBef>
              <a:spcAft>
                <a:spcPts val="0"/>
              </a:spcAft>
              <a:buSzPts val="2200"/>
              <a:buChar char="•"/>
            </a:pPr>
            <a:r>
              <a:rPr lang="en-GB" sz="2000" dirty="0"/>
              <a:t>O </a:t>
            </a:r>
            <a:r>
              <a:rPr lang="en-GB" sz="2000" dirty="0" err="1"/>
              <a:t>problema</a:t>
            </a:r>
            <a:r>
              <a:rPr lang="en-GB" sz="2000" dirty="0"/>
              <a:t> tem </a:t>
            </a:r>
            <a:r>
              <a:rPr lang="en-GB" sz="2000" dirty="0" err="1"/>
              <a:t>origem</a:t>
            </a:r>
            <a:r>
              <a:rPr lang="en-GB" sz="2000" dirty="0"/>
              <a:t> na </a:t>
            </a:r>
            <a:r>
              <a:rPr lang="en-GB" sz="2000" dirty="0" err="1"/>
              <a:t>sociedade</a:t>
            </a:r>
            <a:r>
              <a:rPr lang="en-GB" sz="2000" dirty="0"/>
              <a:t> e </a:t>
            </a:r>
            <a:r>
              <a:rPr lang="en-GB" sz="2000" dirty="0" err="1"/>
              <a:t>não</a:t>
            </a:r>
            <a:r>
              <a:rPr lang="en-GB" sz="2000" dirty="0"/>
              <a:t> na </a:t>
            </a:r>
            <a:r>
              <a:rPr lang="en-GB" sz="2000" dirty="0" err="1"/>
              <a:t>deficiência</a:t>
            </a:r>
            <a:r>
              <a:rPr lang="en-GB" sz="2000" dirty="0"/>
              <a:t> real ou </a:t>
            </a:r>
            <a:r>
              <a:rPr lang="en-GB" sz="2000" dirty="0" err="1"/>
              <a:t>percebida</a:t>
            </a:r>
            <a:r>
              <a:rPr lang="en-GB" sz="2000" dirty="0"/>
              <a:t> da pessoa. </a:t>
            </a:r>
            <a:endParaRPr sz="2000" dirty="0"/>
          </a:p>
          <a:p>
            <a:pPr marL="285750" lvl="0" indent="-285750" algn="just" rtl="0">
              <a:lnSpc>
                <a:spcPct val="100000"/>
              </a:lnSpc>
              <a:spcBef>
                <a:spcPts val="600"/>
              </a:spcBef>
              <a:spcAft>
                <a:spcPts val="0"/>
              </a:spcAft>
              <a:buSzPts val="2200"/>
              <a:buChar char="•"/>
            </a:pPr>
            <a:r>
              <a:rPr lang="en-GB" sz="2000" dirty="0"/>
              <a:t>Cabe à </a:t>
            </a:r>
            <a:r>
              <a:rPr lang="en-GB" sz="2000" dirty="0" err="1"/>
              <a:t>sociedade</a:t>
            </a:r>
            <a:r>
              <a:rPr lang="en-GB" sz="2000" dirty="0"/>
              <a:t> remover as </a:t>
            </a:r>
            <a:r>
              <a:rPr lang="en-GB" sz="2000" dirty="0" err="1"/>
              <a:t>barreiras</a:t>
            </a:r>
            <a:r>
              <a:rPr lang="en-GB" sz="2000" dirty="0"/>
              <a:t> e </a:t>
            </a:r>
            <a:r>
              <a:rPr lang="en-GB" sz="2000" dirty="0" err="1"/>
              <a:t>acomodar</a:t>
            </a:r>
            <a:r>
              <a:rPr lang="en-GB" sz="2000" dirty="0"/>
              <a:t> a </a:t>
            </a:r>
            <a:r>
              <a:rPr lang="en-GB" sz="2000" dirty="0" err="1"/>
              <a:t>diversidade</a:t>
            </a:r>
            <a:r>
              <a:rPr lang="en-GB" sz="2000" dirty="0"/>
              <a:t> humana.</a:t>
            </a:r>
            <a:endParaRPr sz="2000" dirty="0"/>
          </a:p>
          <a:p>
            <a:pPr marL="285750" lvl="0" indent="-285750" algn="just" rtl="0">
              <a:lnSpc>
                <a:spcPct val="100000"/>
              </a:lnSpc>
              <a:spcBef>
                <a:spcPts val="600"/>
              </a:spcBef>
              <a:spcAft>
                <a:spcPts val="0"/>
              </a:spcAft>
              <a:buSzPts val="2200"/>
              <a:buChar char="•"/>
            </a:pPr>
            <a:r>
              <a:rPr lang="en-GB" sz="2000" dirty="0"/>
              <a:t>A </a:t>
            </a:r>
            <a:r>
              <a:rPr lang="en-GB" sz="2000" dirty="0" err="1"/>
              <a:t>deficiência</a:t>
            </a:r>
            <a:r>
              <a:rPr lang="en-GB" sz="2000" dirty="0"/>
              <a:t> </a:t>
            </a:r>
            <a:r>
              <a:rPr lang="en-GB" sz="2000" dirty="0" err="1"/>
              <a:t>pode</a:t>
            </a:r>
            <a:r>
              <a:rPr lang="en-GB" sz="2000" dirty="0"/>
              <a:t> ser </a:t>
            </a:r>
            <a:r>
              <a:rPr lang="en-GB" sz="2000" dirty="0" err="1"/>
              <a:t>superada</a:t>
            </a:r>
            <a:r>
              <a:rPr lang="en-GB" sz="2000" dirty="0"/>
              <a:t>, </a:t>
            </a:r>
            <a:r>
              <a:rPr lang="en-GB" sz="2000" dirty="0" err="1"/>
              <a:t>permitindo</a:t>
            </a:r>
            <a:r>
              <a:rPr lang="en-GB" sz="2000" dirty="0"/>
              <a:t> que </a:t>
            </a:r>
            <a:r>
              <a:rPr lang="en-GB" sz="2000" dirty="0" err="1"/>
              <a:t>todas</a:t>
            </a:r>
            <a:r>
              <a:rPr lang="en-GB" sz="2000" dirty="0"/>
              <a:t> as pessoas </a:t>
            </a:r>
            <a:r>
              <a:rPr lang="en-GB" sz="2000" dirty="0" err="1"/>
              <a:t>participem</a:t>
            </a:r>
            <a:r>
              <a:rPr lang="en-GB" sz="2000" dirty="0"/>
              <a:t> </a:t>
            </a:r>
            <a:r>
              <a:rPr lang="en-GB" sz="2000" dirty="0" err="1"/>
              <a:t>igualmente</a:t>
            </a:r>
            <a:r>
              <a:rPr lang="en-GB" sz="2000" dirty="0"/>
              <a:t> na </a:t>
            </a:r>
            <a:r>
              <a:rPr lang="en-GB" sz="2000" dirty="0" err="1"/>
              <a:t>sociedade</a:t>
            </a:r>
            <a:r>
              <a:rPr lang="en-GB" sz="2000" dirty="0"/>
              <a:t>.</a:t>
            </a:r>
            <a:endParaRPr sz="2000" dirty="0"/>
          </a:p>
        </p:txBody>
      </p:sp>
      <p:sp>
        <p:nvSpPr>
          <p:cNvPr id="314" name="Google Shape;314;p30"/>
          <p:cNvSpPr txBox="1">
            <a:spLocks noGrp="1"/>
          </p:cNvSpPr>
          <p:nvPr>
            <p:ph type="body" idx="2"/>
          </p:nvPr>
        </p:nvSpPr>
        <p:spPr>
          <a:xfrm>
            <a:off x="507207" y="1142562"/>
            <a:ext cx="11174400" cy="360000"/>
          </a:xfrm>
          <a:prstGeom prst="rect">
            <a:avLst/>
          </a:prstGeom>
          <a:noFill/>
          <a:ln>
            <a:noFill/>
          </a:ln>
        </p:spPr>
        <p:txBody>
          <a:bodyPr spcFirstLastPara="1" wrap="square" lIns="0" tIns="0" rIns="0" bIns="0" anchor="b" anchorCtr="0">
            <a:noAutofit/>
          </a:bodyPr>
          <a:lstStyle/>
          <a:p>
            <a:pPr marL="285750" lvl="0" indent="-285750" algn="l" rtl="0">
              <a:lnSpc>
                <a:spcPct val="150000"/>
              </a:lnSpc>
              <a:spcBef>
                <a:spcPts val="0"/>
              </a:spcBef>
              <a:spcAft>
                <a:spcPts val="0"/>
              </a:spcAft>
              <a:buSzPts val="2200"/>
              <a:buNone/>
            </a:pPr>
            <a:r>
              <a:rPr lang="en-GB" dirty="0"/>
              <a:t>O </a:t>
            </a:r>
            <a:r>
              <a:rPr lang="en-GB" dirty="0" err="1"/>
              <a:t>modelo</a:t>
            </a:r>
            <a:r>
              <a:rPr lang="en-GB" dirty="0"/>
              <a:t> social (a)</a:t>
            </a:r>
            <a:endParaRPr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31"/>
          <p:cNvSpPr txBox="1">
            <a:spLocks noGrp="1"/>
          </p:cNvSpPr>
          <p:nvPr>
            <p:ph type="title"/>
          </p:nvPr>
        </p:nvSpPr>
        <p:spPr>
          <a:xfrm>
            <a:off x="389652" y="391647"/>
            <a:ext cx="11887500" cy="546900"/>
          </a:xfrm>
          <a:prstGeom prst="rect">
            <a:avLst/>
          </a:prstGeom>
          <a:noFill/>
          <a:ln>
            <a:noFill/>
          </a:ln>
        </p:spPr>
        <p:txBody>
          <a:bodyPr spcFirstLastPara="1" wrap="square" lIns="91425" tIns="45700" rIns="91425" bIns="45700" anchor="t" anchorCtr="0">
            <a:noAutofit/>
          </a:bodyPr>
          <a:lstStyle/>
          <a:p>
            <a:pPr marL="0" lvl="0" indent="0" algn="ctr" rtl="0">
              <a:lnSpc>
                <a:spcPct val="110000"/>
              </a:lnSpc>
              <a:spcBef>
                <a:spcPts val="0"/>
              </a:spcBef>
              <a:spcAft>
                <a:spcPts val="0"/>
              </a:spcAft>
              <a:buClr>
                <a:schemeClr val="accent1"/>
              </a:buClr>
              <a:buSzPts val="3000"/>
              <a:buFont typeface="Century Gothic"/>
              <a:buNone/>
            </a:pPr>
            <a:r>
              <a:rPr lang="en-GB" dirty="0" err="1"/>
              <a:t>Apresentação</a:t>
            </a:r>
            <a:r>
              <a:rPr lang="en-GB" dirty="0"/>
              <a:t>: Os diferentes </a:t>
            </a:r>
            <a:r>
              <a:rPr lang="en-GB" dirty="0" err="1"/>
              <a:t>modelos</a:t>
            </a:r>
            <a:r>
              <a:rPr lang="en-GB" dirty="0"/>
              <a:t> de </a:t>
            </a:r>
            <a:r>
              <a:rPr lang="en-GB" dirty="0" err="1"/>
              <a:t>deficiência</a:t>
            </a:r>
            <a:r>
              <a:rPr lang="en-GB" dirty="0"/>
              <a:t> – 6</a:t>
            </a:r>
            <a:endParaRPr dirty="0"/>
          </a:p>
        </p:txBody>
      </p:sp>
      <p:sp>
        <p:nvSpPr>
          <p:cNvPr id="321" name="Google Shape;321;p31"/>
          <p:cNvSpPr txBox="1">
            <a:spLocks noGrp="1"/>
          </p:cNvSpPr>
          <p:nvPr>
            <p:ph type="body" idx="1"/>
          </p:nvPr>
        </p:nvSpPr>
        <p:spPr>
          <a:xfrm>
            <a:off x="507207" y="2126649"/>
            <a:ext cx="11175995" cy="2195398"/>
          </a:xfrm>
          <a:prstGeom prst="rect">
            <a:avLst/>
          </a:prstGeom>
          <a:noFill/>
          <a:ln>
            <a:noFill/>
          </a:ln>
        </p:spPr>
        <p:txBody>
          <a:bodyPr spcFirstLastPara="1" wrap="square" lIns="91425" tIns="45700" rIns="91425" bIns="45700" anchor="t" anchorCtr="0">
            <a:noAutofit/>
          </a:bodyPr>
          <a:lstStyle/>
          <a:p>
            <a:pPr marL="285750" lvl="0" indent="-285750" algn="just" rtl="0">
              <a:lnSpc>
                <a:spcPct val="100000"/>
              </a:lnSpc>
              <a:spcBef>
                <a:spcPts val="600"/>
              </a:spcBef>
              <a:spcAft>
                <a:spcPts val="0"/>
              </a:spcAft>
              <a:buSzPts val="2200"/>
              <a:buChar char="•"/>
            </a:pPr>
            <a:r>
              <a:rPr lang="en-GB" sz="2000" dirty="0"/>
              <a:t>O </a:t>
            </a:r>
            <a:r>
              <a:rPr lang="en-GB" sz="2000" dirty="0" err="1"/>
              <a:t>modelo</a:t>
            </a:r>
            <a:r>
              <a:rPr lang="en-GB" sz="2000" dirty="0"/>
              <a:t> social </a:t>
            </a:r>
            <a:r>
              <a:rPr lang="en-GB" sz="2000" dirty="0" err="1"/>
              <a:t>não</a:t>
            </a:r>
            <a:r>
              <a:rPr lang="en-GB" sz="2000" dirty="0"/>
              <a:t> </a:t>
            </a:r>
            <a:r>
              <a:rPr lang="en-GB" sz="2000" dirty="0" err="1"/>
              <a:t>implica</a:t>
            </a:r>
            <a:r>
              <a:rPr lang="en-GB" sz="2000" dirty="0"/>
              <a:t> que </a:t>
            </a:r>
            <a:r>
              <a:rPr lang="en-GB" sz="2000" dirty="0" err="1"/>
              <a:t>os</a:t>
            </a:r>
            <a:r>
              <a:rPr lang="en-GB" sz="2000" dirty="0"/>
              <a:t> </a:t>
            </a:r>
            <a:r>
              <a:rPr lang="en-GB" sz="2000" dirty="0" err="1"/>
              <a:t>serviços</a:t>
            </a:r>
            <a:r>
              <a:rPr lang="en-GB" sz="2000" dirty="0"/>
              <a:t> de saúde ou sociais </a:t>
            </a:r>
            <a:r>
              <a:rPr lang="en-GB" sz="2000" dirty="0" err="1"/>
              <a:t>não</a:t>
            </a:r>
            <a:r>
              <a:rPr lang="en-GB" sz="2000" dirty="0"/>
              <a:t> </a:t>
            </a:r>
            <a:r>
              <a:rPr lang="en-GB" sz="2000" dirty="0" err="1"/>
              <a:t>sejam</a:t>
            </a:r>
            <a:r>
              <a:rPr lang="en-GB" sz="2000" dirty="0"/>
              <a:t> </a:t>
            </a:r>
            <a:r>
              <a:rPr lang="en-GB" sz="2000" dirty="0" err="1"/>
              <a:t>úteis</a:t>
            </a:r>
            <a:r>
              <a:rPr lang="en-GB" sz="2000" dirty="0"/>
              <a:t>. </a:t>
            </a:r>
            <a:endParaRPr sz="2000" dirty="0"/>
          </a:p>
          <a:p>
            <a:pPr marL="285750" lvl="0" indent="-285750" algn="just" rtl="0">
              <a:lnSpc>
                <a:spcPct val="100000"/>
              </a:lnSpc>
              <a:spcBef>
                <a:spcPts val="600"/>
              </a:spcBef>
              <a:spcAft>
                <a:spcPts val="0"/>
              </a:spcAft>
              <a:buSzPts val="2200"/>
              <a:buChar char="•"/>
            </a:pPr>
            <a:r>
              <a:rPr lang="en-GB" sz="2000" dirty="0"/>
              <a:t>No </a:t>
            </a:r>
            <a:r>
              <a:rPr lang="en-GB" sz="2000" dirty="0" err="1"/>
              <a:t>entanto</a:t>
            </a:r>
            <a:r>
              <a:rPr lang="en-GB" sz="2000" dirty="0"/>
              <a:t>, o </a:t>
            </a:r>
            <a:r>
              <a:rPr lang="en-GB" sz="2000" dirty="0" err="1"/>
              <a:t>modelo</a:t>
            </a:r>
            <a:r>
              <a:rPr lang="en-GB" sz="2000" dirty="0"/>
              <a:t> social </a:t>
            </a:r>
            <a:r>
              <a:rPr lang="en-GB" sz="2000" dirty="0" err="1"/>
              <a:t>considera</a:t>
            </a:r>
            <a:r>
              <a:rPr lang="en-GB" sz="2000" dirty="0"/>
              <a:t> as pessoas como um </a:t>
            </a:r>
            <a:r>
              <a:rPr lang="en-GB" sz="2000" dirty="0" err="1"/>
              <a:t>todo</a:t>
            </a:r>
            <a:r>
              <a:rPr lang="en-GB" sz="2000" dirty="0"/>
              <a:t>, </a:t>
            </a:r>
            <a:r>
              <a:rPr lang="en-GB" sz="2000" dirty="0" err="1"/>
              <a:t>incluindo</a:t>
            </a:r>
            <a:r>
              <a:rPr lang="en-GB" sz="2000" dirty="0"/>
              <a:t> suas </a:t>
            </a:r>
            <a:r>
              <a:rPr lang="en-GB" sz="2000" dirty="0" err="1"/>
              <a:t>interações</a:t>
            </a:r>
            <a:r>
              <a:rPr lang="en-GB" sz="2000" dirty="0"/>
              <a:t> com o </a:t>
            </a:r>
            <a:r>
              <a:rPr lang="en-GB" sz="2000" dirty="0" err="1"/>
              <a:t>ambiente</a:t>
            </a:r>
            <a:r>
              <a:rPr lang="en-GB" sz="2000" dirty="0"/>
              <a:t>. </a:t>
            </a:r>
            <a:endParaRPr sz="2000" dirty="0"/>
          </a:p>
          <a:p>
            <a:pPr marL="285750" lvl="0" indent="-285750" algn="just" rtl="0">
              <a:lnSpc>
                <a:spcPct val="100000"/>
              </a:lnSpc>
              <a:spcBef>
                <a:spcPts val="600"/>
              </a:spcBef>
              <a:spcAft>
                <a:spcPts val="0"/>
              </a:spcAft>
              <a:buSzPts val="2200"/>
              <a:buChar char="•"/>
            </a:pPr>
            <a:r>
              <a:rPr lang="en-GB" sz="2000" dirty="0" err="1"/>
              <a:t>Dentro</a:t>
            </a:r>
            <a:r>
              <a:rPr lang="en-GB" sz="2000" dirty="0"/>
              <a:t> do </a:t>
            </a:r>
            <a:r>
              <a:rPr lang="en-GB" sz="2000" dirty="0" err="1"/>
              <a:t>modelo</a:t>
            </a:r>
            <a:r>
              <a:rPr lang="en-GB" sz="2000" dirty="0"/>
              <a:t> social, a </a:t>
            </a:r>
            <a:r>
              <a:rPr lang="en-GB" sz="2000" dirty="0" err="1"/>
              <a:t>intervenção</a:t>
            </a:r>
            <a:r>
              <a:rPr lang="en-GB" sz="2000" dirty="0"/>
              <a:t> </a:t>
            </a:r>
            <a:r>
              <a:rPr lang="en-GB" sz="2000" dirty="0" err="1"/>
              <a:t>médica</a:t>
            </a:r>
            <a:r>
              <a:rPr lang="en-GB" sz="2000" dirty="0"/>
              <a:t> é um </a:t>
            </a:r>
            <a:r>
              <a:rPr lang="en-GB" sz="2000" dirty="0" err="1"/>
              <a:t>meio</a:t>
            </a:r>
            <a:r>
              <a:rPr lang="en-GB" sz="2000" dirty="0"/>
              <a:t> de </a:t>
            </a:r>
            <a:r>
              <a:rPr lang="en-GB" sz="2000" dirty="0" err="1"/>
              <a:t>apoiar</a:t>
            </a:r>
            <a:r>
              <a:rPr lang="en-GB" sz="2000" dirty="0"/>
              <a:t> as pessoas a </a:t>
            </a:r>
            <a:r>
              <a:rPr lang="en-GB" sz="2000" dirty="0" err="1"/>
              <a:t>realizarem</a:t>
            </a:r>
            <a:r>
              <a:rPr lang="en-GB" sz="2000" dirty="0"/>
              <a:t> as </a:t>
            </a:r>
            <a:r>
              <a:rPr lang="en-GB" sz="2000" dirty="0" err="1"/>
              <a:t>atividades</a:t>
            </a:r>
            <a:r>
              <a:rPr lang="en-GB" sz="2000" dirty="0"/>
              <a:t> que </a:t>
            </a:r>
            <a:r>
              <a:rPr lang="en-GB" sz="2000" dirty="0" err="1"/>
              <a:t>desejam</a:t>
            </a:r>
            <a:r>
              <a:rPr lang="en-GB" sz="2000" dirty="0"/>
              <a:t>. </a:t>
            </a:r>
            <a:endParaRPr sz="2000" dirty="0"/>
          </a:p>
        </p:txBody>
      </p:sp>
      <p:sp>
        <p:nvSpPr>
          <p:cNvPr id="322" name="Google Shape;322;p31"/>
          <p:cNvSpPr txBox="1">
            <a:spLocks noGrp="1"/>
          </p:cNvSpPr>
          <p:nvPr>
            <p:ph type="body" idx="2"/>
          </p:nvPr>
        </p:nvSpPr>
        <p:spPr>
          <a:xfrm>
            <a:off x="507207" y="1403818"/>
            <a:ext cx="11174400" cy="360000"/>
          </a:xfrm>
          <a:prstGeom prst="rect">
            <a:avLst/>
          </a:prstGeom>
          <a:noFill/>
          <a:ln>
            <a:noFill/>
          </a:ln>
        </p:spPr>
        <p:txBody>
          <a:bodyPr spcFirstLastPara="1" wrap="square" lIns="0" tIns="0" rIns="0" bIns="0" anchor="b" anchorCtr="0">
            <a:noAutofit/>
          </a:bodyPr>
          <a:lstStyle/>
          <a:p>
            <a:pPr marL="285750" lvl="0" indent="-285750" algn="l" rtl="0">
              <a:lnSpc>
                <a:spcPct val="150000"/>
              </a:lnSpc>
              <a:spcBef>
                <a:spcPts val="0"/>
              </a:spcBef>
              <a:spcAft>
                <a:spcPts val="0"/>
              </a:spcAft>
              <a:buSzPts val="2200"/>
              <a:buNone/>
            </a:pPr>
            <a:r>
              <a:rPr lang="en-GB" dirty="0"/>
              <a:t>O </a:t>
            </a:r>
            <a:r>
              <a:rPr lang="en-GB" dirty="0" err="1"/>
              <a:t>modelo</a:t>
            </a:r>
            <a:r>
              <a:rPr lang="en-GB" dirty="0"/>
              <a:t> social (b)</a:t>
            </a:r>
            <a:endParaRPr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32"/>
          <p:cNvSpPr txBox="1">
            <a:spLocks noGrp="1"/>
          </p:cNvSpPr>
          <p:nvPr>
            <p:ph type="title"/>
          </p:nvPr>
        </p:nvSpPr>
        <p:spPr>
          <a:xfrm>
            <a:off x="389639" y="506412"/>
            <a:ext cx="11291966" cy="432000"/>
          </a:xfrm>
          <a:prstGeom prst="rect">
            <a:avLst/>
          </a:prstGeom>
          <a:noFill/>
          <a:ln>
            <a:noFill/>
          </a:ln>
        </p:spPr>
        <p:txBody>
          <a:bodyPr spcFirstLastPara="1" wrap="square" lIns="91425" tIns="45700" rIns="91425" bIns="45700" anchor="t" anchorCtr="0">
            <a:noAutofit/>
          </a:bodyPr>
          <a:lstStyle/>
          <a:p>
            <a:pPr marL="0" lvl="0" indent="0" algn="ctr" rtl="0">
              <a:lnSpc>
                <a:spcPct val="110000"/>
              </a:lnSpc>
              <a:spcBef>
                <a:spcPts val="0"/>
              </a:spcBef>
              <a:spcAft>
                <a:spcPts val="0"/>
              </a:spcAft>
              <a:buClr>
                <a:schemeClr val="accent1"/>
              </a:buClr>
              <a:buSzPts val="3000"/>
              <a:buFont typeface="Century Gothic"/>
              <a:buNone/>
            </a:pPr>
            <a:r>
              <a:rPr lang="en-GB" dirty="0" err="1"/>
              <a:t>Apresentação</a:t>
            </a:r>
            <a:r>
              <a:rPr lang="en-GB" dirty="0"/>
              <a:t>: Os diferentes </a:t>
            </a:r>
            <a:r>
              <a:rPr lang="en-GB" dirty="0" err="1"/>
              <a:t>modelos</a:t>
            </a:r>
            <a:r>
              <a:rPr lang="en-GB" dirty="0"/>
              <a:t> de </a:t>
            </a:r>
            <a:r>
              <a:rPr lang="en-GB" dirty="0" err="1"/>
              <a:t>deficiência</a:t>
            </a:r>
            <a:r>
              <a:rPr lang="en-GB" dirty="0"/>
              <a:t> – 7</a:t>
            </a:r>
            <a:endParaRPr dirty="0"/>
          </a:p>
        </p:txBody>
      </p:sp>
      <p:sp>
        <p:nvSpPr>
          <p:cNvPr id="329" name="Google Shape;329;p32"/>
          <p:cNvSpPr txBox="1">
            <a:spLocks noGrp="1"/>
          </p:cNvSpPr>
          <p:nvPr>
            <p:ph type="body" idx="1"/>
          </p:nvPr>
        </p:nvSpPr>
        <p:spPr>
          <a:xfrm>
            <a:off x="505610" y="2171788"/>
            <a:ext cx="11175995" cy="2663981"/>
          </a:xfrm>
          <a:prstGeom prst="rect">
            <a:avLst/>
          </a:prstGeom>
          <a:noFill/>
          <a:ln>
            <a:noFill/>
          </a:ln>
        </p:spPr>
        <p:txBody>
          <a:bodyPr spcFirstLastPara="1" wrap="square" lIns="91425" tIns="45700" rIns="91425" bIns="45700" anchor="t" anchorCtr="0">
            <a:noAutofit/>
          </a:bodyPr>
          <a:lstStyle/>
          <a:p>
            <a:pPr marL="285750" lvl="0" indent="-285750" algn="just" rtl="0">
              <a:lnSpc>
                <a:spcPct val="100000"/>
              </a:lnSpc>
              <a:spcBef>
                <a:spcPts val="600"/>
              </a:spcBef>
              <a:spcAft>
                <a:spcPts val="0"/>
              </a:spcAft>
              <a:buSzPts val="2200"/>
              <a:buChar char="•"/>
            </a:pPr>
            <a:r>
              <a:rPr lang="en-GB" sz="2000" dirty="0"/>
              <a:t>O </a:t>
            </a:r>
            <a:r>
              <a:rPr lang="en-GB" sz="2000" dirty="0" err="1"/>
              <a:t>modelo</a:t>
            </a:r>
            <a:r>
              <a:rPr lang="en-GB" sz="2000" dirty="0"/>
              <a:t> dos </a:t>
            </a:r>
            <a:r>
              <a:rPr lang="en-GB" sz="2000" dirty="0" err="1"/>
              <a:t>direitos</a:t>
            </a:r>
            <a:r>
              <a:rPr lang="en-GB" sz="2000" dirty="0"/>
              <a:t> </a:t>
            </a:r>
            <a:r>
              <a:rPr lang="en-GB" sz="2000" dirty="0" err="1"/>
              <a:t>humanos</a:t>
            </a:r>
            <a:r>
              <a:rPr lang="en-GB" sz="2000" dirty="0"/>
              <a:t> </a:t>
            </a:r>
            <a:r>
              <a:rPr lang="en-GB" sz="2000" dirty="0" err="1"/>
              <a:t>reconhece</a:t>
            </a:r>
            <a:r>
              <a:rPr lang="en-GB" sz="2000" dirty="0"/>
              <a:t> que a </a:t>
            </a:r>
            <a:r>
              <a:rPr lang="en-GB" sz="2000" dirty="0" err="1"/>
              <a:t>deficiência</a:t>
            </a:r>
            <a:r>
              <a:rPr lang="en-GB" sz="2000" dirty="0"/>
              <a:t> é </a:t>
            </a:r>
            <a:r>
              <a:rPr lang="en-GB" sz="2000" dirty="0" err="1"/>
              <a:t>causada</a:t>
            </a:r>
            <a:r>
              <a:rPr lang="en-GB" sz="2000" dirty="0"/>
              <a:t> por </a:t>
            </a:r>
            <a:r>
              <a:rPr lang="en-GB" sz="2000" dirty="0" err="1"/>
              <a:t>barreiras</a:t>
            </a:r>
            <a:r>
              <a:rPr lang="en-GB" sz="2000" dirty="0"/>
              <a:t> na </a:t>
            </a:r>
            <a:r>
              <a:rPr lang="en-GB" sz="2000" dirty="0" err="1"/>
              <a:t>sociedade</a:t>
            </a:r>
            <a:r>
              <a:rPr lang="en-GB" sz="2000" dirty="0"/>
              <a:t>.</a:t>
            </a:r>
            <a:endParaRPr sz="2000" dirty="0"/>
          </a:p>
          <a:p>
            <a:pPr marL="285750" lvl="0" indent="-285750" algn="just" rtl="0">
              <a:lnSpc>
                <a:spcPct val="100000"/>
              </a:lnSpc>
              <a:spcBef>
                <a:spcPts val="600"/>
              </a:spcBef>
              <a:spcAft>
                <a:spcPts val="0"/>
              </a:spcAft>
              <a:buSzPts val="2200"/>
              <a:buChar char="•"/>
            </a:pPr>
            <a:r>
              <a:rPr lang="en-GB" sz="2000" dirty="0"/>
              <a:t>Mas </a:t>
            </a:r>
            <a:r>
              <a:rPr lang="en-GB" sz="2000" dirty="0" err="1"/>
              <a:t>vai</a:t>
            </a:r>
            <a:r>
              <a:rPr lang="en-GB" sz="2000" dirty="0"/>
              <a:t> </a:t>
            </a:r>
            <a:r>
              <a:rPr lang="en-GB" sz="2000" dirty="0" err="1"/>
              <a:t>além</a:t>
            </a:r>
            <a:r>
              <a:rPr lang="en-GB" sz="2000" dirty="0"/>
              <a:t>, pois </a:t>
            </a:r>
            <a:r>
              <a:rPr lang="en-GB" sz="2000" dirty="0" err="1"/>
              <a:t>reconhece</a:t>
            </a:r>
            <a:r>
              <a:rPr lang="en-GB" sz="2000" dirty="0"/>
              <a:t> que as pessoas com </a:t>
            </a:r>
            <a:r>
              <a:rPr lang="en-GB" sz="2000" dirty="0" err="1"/>
              <a:t>deficiência</a:t>
            </a:r>
            <a:r>
              <a:rPr lang="en-GB" sz="2000" dirty="0"/>
              <a:t> são </a:t>
            </a:r>
            <a:r>
              <a:rPr lang="en-GB" sz="2000" dirty="0" err="1"/>
              <a:t>iguais</a:t>
            </a:r>
            <a:r>
              <a:rPr lang="en-GB" sz="2000" dirty="0"/>
              <a:t> </a:t>
            </a:r>
            <a:r>
              <a:rPr lang="en-GB" sz="2000" dirty="0" err="1"/>
              <a:t>às</a:t>
            </a:r>
            <a:r>
              <a:rPr lang="en-GB" sz="2000" dirty="0"/>
              <a:t> </a:t>
            </a:r>
            <a:r>
              <a:rPr lang="en-GB" sz="2000" dirty="0" err="1"/>
              <a:t>outras</a:t>
            </a:r>
            <a:r>
              <a:rPr lang="en-GB" sz="2000" dirty="0"/>
              <a:t> e </a:t>
            </a:r>
            <a:r>
              <a:rPr lang="en-GB" sz="2000" b="1" dirty="0" err="1"/>
              <a:t>têm</a:t>
            </a:r>
            <a:r>
              <a:rPr lang="en-GB" sz="2000" b="1" dirty="0"/>
              <a:t> </a:t>
            </a:r>
            <a:r>
              <a:rPr lang="en-GB" sz="2000" b="1" dirty="0" err="1"/>
              <a:t>direito</a:t>
            </a:r>
            <a:r>
              <a:rPr lang="en-GB" sz="2000" b="1" dirty="0"/>
              <a:t> </a:t>
            </a:r>
            <a:r>
              <a:rPr lang="en-GB" sz="2000" dirty="0"/>
              <a:t>a </a:t>
            </a:r>
            <a:r>
              <a:rPr lang="en-GB" sz="2000" dirty="0" err="1"/>
              <a:t>direitos</a:t>
            </a:r>
            <a:r>
              <a:rPr lang="en-GB" sz="2000" dirty="0"/>
              <a:t> e </a:t>
            </a:r>
            <a:r>
              <a:rPr lang="en-GB" sz="2000" dirty="0" err="1"/>
              <a:t>oportunidades</a:t>
            </a:r>
            <a:r>
              <a:rPr lang="en-GB" sz="2000" dirty="0"/>
              <a:t> </a:t>
            </a:r>
            <a:r>
              <a:rPr lang="en-GB" sz="2000" dirty="0" err="1"/>
              <a:t>iguais</a:t>
            </a:r>
            <a:r>
              <a:rPr lang="en-GB" sz="2000" dirty="0"/>
              <a:t>.</a:t>
            </a:r>
            <a:endParaRPr sz="2000" dirty="0"/>
          </a:p>
          <a:p>
            <a:pPr marL="285750" lvl="0" indent="-285750" algn="just" rtl="0">
              <a:lnSpc>
                <a:spcPct val="100000"/>
              </a:lnSpc>
              <a:spcBef>
                <a:spcPts val="600"/>
              </a:spcBef>
              <a:spcAft>
                <a:spcPts val="0"/>
              </a:spcAft>
              <a:buSzPts val="2200"/>
              <a:buChar char="•"/>
            </a:pPr>
            <a:r>
              <a:rPr lang="en-GB" sz="2000" dirty="0"/>
              <a:t>As </a:t>
            </a:r>
            <a:r>
              <a:rPr lang="en-GB" sz="2000" dirty="0" err="1"/>
              <a:t>barreiras</a:t>
            </a:r>
            <a:r>
              <a:rPr lang="en-GB" sz="2000" dirty="0"/>
              <a:t> que </a:t>
            </a:r>
            <a:r>
              <a:rPr lang="en-GB" sz="2000" dirty="0" err="1"/>
              <a:t>impedem</a:t>
            </a:r>
            <a:r>
              <a:rPr lang="en-GB" sz="2000" dirty="0"/>
              <a:t> as pessoas com </a:t>
            </a:r>
            <a:r>
              <a:rPr lang="en-GB" sz="2000" dirty="0" err="1"/>
              <a:t>deficiência</a:t>
            </a:r>
            <a:r>
              <a:rPr lang="en-GB" sz="2000" dirty="0"/>
              <a:t> de </a:t>
            </a:r>
            <a:r>
              <a:rPr lang="en-GB" sz="2000" dirty="0" err="1"/>
              <a:t>participar</a:t>
            </a:r>
            <a:r>
              <a:rPr lang="en-GB" sz="2000" dirty="0"/>
              <a:t> </a:t>
            </a:r>
            <a:r>
              <a:rPr lang="en-GB" sz="2000" dirty="0" err="1"/>
              <a:t>plenamente</a:t>
            </a:r>
            <a:r>
              <a:rPr lang="en-GB" sz="2000" dirty="0"/>
              <a:t> na </a:t>
            </a:r>
            <a:r>
              <a:rPr lang="en-GB" sz="2000" dirty="0" err="1"/>
              <a:t>sociedade</a:t>
            </a:r>
            <a:r>
              <a:rPr lang="en-GB" sz="2000" dirty="0"/>
              <a:t> e de </a:t>
            </a:r>
            <a:r>
              <a:rPr lang="en-GB" sz="2000" dirty="0" err="1"/>
              <a:t>usufruir</a:t>
            </a:r>
            <a:r>
              <a:rPr lang="en-GB" sz="2000" dirty="0"/>
              <a:t> dos seus </a:t>
            </a:r>
            <a:r>
              <a:rPr lang="en-GB" sz="2000" dirty="0" err="1"/>
              <a:t>direitos</a:t>
            </a:r>
            <a:r>
              <a:rPr lang="en-GB" sz="2000" dirty="0"/>
              <a:t> são </a:t>
            </a:r>
            <a:r>
              <a:rPr lang="en-GB" sz="2000" b="1" dirty="0" err="1"/>
              <a:t>discriminatórias</a:t>
            </a:r>
            <a:r>
              <a:rPr lang="en-GB" sz="2000" b="1" dirty="0"/>
              <a:t>.</a:t>
            </a:r>
            <a:endParaRPr sz="2000" dirty="0"/>
          </a:p>
          <a:p>
            <a:pPr marL="285750" lvl="0" indent="-285750" algn="just" rtl="0">
              <a:lnSpc>
                <a:spcPct val="100000"/>
              </a:lnSpc>
              <a:spcBef>
                <a:spcPts val="600"/>
              </a:spcBef>
              <a:spcAft>
                <a:spcPts val="0"/>
              </a:spcAft>
              <a:buSzPts val="2200"/>
              <a:buChar char="•"/>
            </a:pPr>
            <a:r>
              <a:rPr lang="en-GB" sz="2000" b="1" dirty="0"/>
              <a:t>Principal </a:t>
            </a:r>
            <a:r>
              <a:rPr lang="en-GB" sz="2000" b="1" dirty="0" err="1"/>
              <a:t>diferença</a:t>
            </a:r>
            <a:r>
              <a:rPr lang="en-GB" sz="2000" b="1" dirty="0"/>
              <a:t> entre </a:t>
            </a:r>
            <a:r>
              <a:rPr lang="en-GB" sz="2000" b="1" dirty="0" err="1"/>
              <a:t>os</a:t>
            </a:r>
            <a:r>
              <a:rPr lang="en-GB" sz="2000" b="1" dirty="0"/>
              <a:t> </a:t>
            </a:r>
            <a:r>
              <a:rPr lang="en-GB" sz="2000" b="1" dirty="0" err="1"/>
              <a:t>modelos</a:t>
            </a:r>
            <a:r>
              <a:rPr lang="en-GB" sz="2000" b="1" dirty="0"/>
              <a:t> dos </a:t>
            </a:r>
            <a:r>
              <a:rPr lang="en-GB" sz="2000" b="1" dirty="0" err="1"/>
              <a:t>direitos</a:t>
            </a:r>
            <a:r>
              <a:rPr lang="en-GB" sz="2000" b="1" dirty="0"/>
              <a:t> </a:t>
            </a:r>
            <a:r>
              <a:rPr lang="en-GB" sz="2000" b="1" dirty="0" err="1"/>
              <a:t>humanos</a:t>
            </a:r>
            <a:r>
              <a:rPr lang="en-GB" sz="2000" b="1" dirty="0"/>
              <a:t> e sociais – as pessoas </a:t>
            </a:r>
            <a:r>
              <a:rPr lang="en-GB" sz="2000" b="1" dirty="0" err="1"/>
              <a:t>têm</a:t>
            </a:r>
            <a:r>
              <a:rPr lang="en-GB" sz="2000" b="1" dirty="0"/>
              <a:t> o </a:t>
            </a:r>
            <a:r>
              <a:rPr lang="en-GB" sz="2000" b="1" dirty="0" err="1"/>
              <a:t>direito</a:t>
            </a:r>
            <a:r>
              <a:rPr lang="en-GB" sz="2000" b="1" dirty="0"/>
              <a:t> de que as </a:t>
            </a:r>
            <a:r>
              <a:rPr lang="en-GB" sz="2000" b="1" dirty="0" err="1"/>
              <a:t>barreiras</a:t>
            </a:r>
            <a:r>
              <a:rPr lang="en-GB" sz="2000" b="1" dirty="0"/>
              <a:t> </a:t>
            </a:r>
            <a:r>
              <a:rPr lang="en-GB" sz="2000" b="1" dirty="0" err="1"/>
              <a:t>sejam</a:t>
            </a:r>
            <a:r>
              <a:rPr lang="en-GB" sz="2000" b="1" dirty="0"/>
              <a:t> </a:t>
            </a:r>
            <a:r>
              <a:rPr lang="en-GB" sz="2000" b="1" dirty="0" err="1"/>
              <a:t>removidas</a:t>
            </a:r>
            <a:r>
              <a:rPr lang="en-GB" sz="2000" b="1" dirty="0"/>
              <a:t> e de </a:t>
            </a:r>
            <a:r>
              <a:rPr lang="en-GB" sz="2000" b="1" dirty="0" err="1"/>
              <a:t>reivindicar</a:t>
            </a:r>
            <a:r>
              <a:rPr lang="en-GB" sz="2000" b="1" dirty="0"/>
              <a:t> </a:t>
            </a:r>
            <a:r>
              <a:rPr lang="en-GB" sz="2000" b="1" dirty="0" err="1"/>
              <a:t>os</a:t>
            </a:r>
            <a:r>
              <a:rPr lang="en-GB" sz="2000" b="1" dirty="0"/>
              <a:t> seus </a:t>
            </a:r>
            <a:r>
              <a:rPr lang="en-GB" sz="2000" b="1" dirty="0" err="1"/>
              <a:t>direitos</a:t>
            </a:r>
            <a:r>
              <a:rPr lang="en-GB" sz="2000" dirty="0"/>
              <a:t>.</a:t>
            </a:r>
            <a:endParaRPr sz="2000" b="1" dirty="0"/>
          </a:p>
        </p:txBody>
      </p:sp>
      <p:sp>
        <p:nvSpPr>
          <p:cNvPr id="330" name="Google Shape;330;p32"/>
          <p:cNvSpPr txBox="1">
            <a:spLocks noGrp="1"/>
          </p:cNvSpPr>
          <p:nvPr>
            <p:ph type="body" idx="2"/>
          </p:nvPr>
        </p:nvSpPr>
        <p:spPr>
          <a:xfrm>
            <a:off x="621507" y="1375100"/>
            <a:ext cx="11174400" cy="360000"/>
          </a:xfrm>
          <a:prstGeom prst="rect">
            <a:avLst/>
          </a:prstGeom>
          <a:noFill/>
          <a:ln>
            <a:noFill/>
          </a:ln>
        </p:spPr>
        <p:txBody>
          <a:bodyPr spcFirstLastPara="1" wrap="square" lIns="0" tIns="0" rIns="0" bIns="0" anchor="b" anchorCtr="0">
            <a:noAutofit/>
          </a:bodyPr>
          <a:lstStyle/>
          <a:p>
            <a:pPr marL="285750" lvl="0" indent="-285750" algn="l" rtl="0">
              <a:lnSpc>
                <a:spcPct val="150000"/>
              </a:lnSpc>
              <a:spcBef>
                <a:spcPts val="0"/>
              </a:spcBef>
              <a:spcAft>
                <a:spcPts val="0"/>
              </a:spcAft>
              <a:buSzPts val="2200"/>
              <a:buNone/>
            </a:pPr>
            <a:r>
              <a:rPr lang="en-GB" dirty="0"/>
              <a:t>O </a:t>
            </a:r>
            <a:r>
              <a:rPr lang="en-GB" dirty="0" err="1"/>
              <a:t>modelo</a:t>
            </a:r>
            <a:r>
              <a:rPr lang="en-GB" dirty="0"/>
              <a:t> dos </a:t>
            </a:r>
            <a:r>
              <a:rPr lang="en-GB" dirty="0" err="1"/>
              <a:t>direitos</a:t>
            </a:r>
            <a:r>
              <a:rPr lang="en-GB" dirty="0"/>
              <a:t> </a:t>
            </a:r>
            <a:r>
              <a:rPr lang="en-GB" dirty="0" err="1"/>
              <a:t>humanos</a:t>
            </a:r>
            <a:r>
              <a:rPr lang="en-GB" dirty="0"/>
              <a:t> (a)</a:t>
            </a:r>
            <a:endParaRPr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p33"/>
          <p:cNvSpPr txBox="1">
            <a:spLocks noGrp="1"/>
          </p:cNvSpPr>
          <p:nvPr>
            <p:ph type="title"/>
          </p:nvPr>
        </p:nvSpPr>
        <p:spPr>
          <a:xfrm>
            <a:off x="389638" y="506412"/>
            <a:ext cx="11550316" cy="432000"/>
          </a:xfrm>
          <a:prstGeom prst="rect">
            <a:avLst/>
          </a:prstGeom>
          <a:noFill/>
          <a:ln>
            <a:noFill/>
          </a:ln>
        </p:spPr>
        <p:txBody>
          <a:bodyPr spcFirstLastPara="1" wrap="square" lIns="91425" tIns="45700" rIns="91425" bIns="45700" anchor="t" anchorCtr="0">
            <a:noAutofit/>
          </a:bodyPr>
          <a:lstStyle/>
          <a:p>
            <a:pPr marL="0" lvl="0" indent="0" algn="ctr" rtl="0">
              <a:lnSpc>
                <a:spcPct val="110000"/>
              </a:lnSpc>
              <a:spcBef>
                <a:spcPts val="0"/>
              </a:spcBef>
              <a:spcAft>
                <a:spcPts val="0"/>
              </a:spcAft>
              <a:buClr>
                <a:schemeClr val="accent1"/>
              </a:buClr>
              <a:buSzPts val="3000"/>
              <a:buFont typeface="Century Gothic"/>
              <a:buNone/>
            </a:pPr>
            <a:r>
              <a:rPr lang="en-GB"/>
              <a:t>Apresentação: Os diferentes modelos de deficiência – 8</a:t>
            </a:r>
            <a:endParaRPr/>
          </a:p>
        </p:txBody>
      </p:sp>
      <p:sp>
        <p:nvSpPr>
          <p:cNvPr id="337" name="Google Shape;337;p33"/>
          <p:cNvSpPr txBox="1">
            <a:spLocks noGrp="1"/>
          </p:cNvSpPr>
          <p:nvPr>
            <p:ph type="body" idx="1"/>
          </p:nvPr>
        </p:nvSpPr>
        <p:spPr>
          <a:xfrm>
            <a:off x="507207" y="2464843"/>
            <a:ext cx="11175995" cy="1689212"/>
          </a:xfrm>
          <a:prstGeom prst="rect">
            <a:avLst/>
          </a:prstGeom>
          <a:noFill/>
          <a:ln>
            <a:noFill/>
          </a:ln>
        </p:spPr>
        <p:txBody>
          <a:bodyPr spcFirstLastPara="1" wrap="square" lIns="91425" tIns="45700" rIns="91425" bIns="45700" anchor="t" anchorCtr="0">
            <a:noAutofit/>
          </a:bodyPr>
          <a:lstStyle/>
          <a:p>
            <a:pPr marL="285750" lvl="0" indent="-285750" algn="just" rtl="0">
              <a:lnSpc>
                <a:spcPct val="100000"/>
              </a:lnSpc>
              <a:spcBef>
                <a:spcPts val="0"/>
              </a:spcBef>
              <a:spcAft>
                <a:spcPts val="0"/>
              </a:spcAft>
              <a:buSzPts val="2200"/>
              <a:buChar char="•"/>
            </a:pPr>
            <a:r>
              <a:rPr lang="en-GB" sz="2000" dirty="0"/>
              <a:t>Assim como o </a:t>
            </a:r>
            <a:r>
              <a:rPr lang="en-GB" sz="2000" dirty="0" err="1"/>
              <a:t>modelo</a:t>
            </a:r>
            <a:r>
              <a:rPr lang="en-GB" sz="2000" dirty="0"/>
              <a:t> social, o </a:t>
            </a:r>
            <a:r>
              <a:rPr lang="en-GB" sz="2000" dirty="0" err="1"/>
              <a:t>modelo</a:t>
            </a:r>
            <a:r>
              <a:rPr lang="en-GB" sz="2000" dirty="0"/>
              <a:t> dos </a:t>
            </a:r>
            <a:r>
              <a:rPr lang="en-GB" sz="2000" dirty="0" err="1"/>
              <a:t>direitos</a:t>
            </a:r>
            <a:r>
              <a:rPr lang="en-GB" sz="2000" dirty="0"/>
              <a:t> </a:t>
            </a:r>
            <a:r>
              <a:rPr lang="en-GB" sz="2000" dirty="0" err="1"/>
              <a:t>humanos</a:t>
            </a:r>
            <a:r>
              <a:rPr lang="en-GB" sz="2000" dirty="0"/>
              <a:t> </a:t>
            </a:r>
            <a:r>
              <a:rPr lang="en-GB" sz="2000" dirty="0" err="1"/>
              <a:t>não</a:t>
            </a:r>
            <a:r>
              <a:rPr lang="en-GB" sz="2000" dirty="0"/>
              <a:t> </a:t>
            </a:r>
            <a:r>
              <a:rPr lang="en-GB" sz="2000" dirty="0" err="1"/>
              <a:t>significa</a:t>
            </a:r>
            <a:r>
              <a:rPr lang="en-GB" sz="2000" dirty="0"/>
              <a:t> que </a:t>
            </a:r>
            <a:r>
              <a:rPr lang="en-GB" sz="2000" dirty="0" err="1"/>
              <a:t>os</a:t>
            </a:r>
            <a:r>
              <a:rPr lang="en-GB" sz="2000" dirty="0"/>
              <a:t> </a:t>
            </a:r>
            <a:r>
              <a:rPr lang="en-GB" sz="2000" dirty="0" err="1"/>
              <a:t>serviços</a:t>
            </a:r>
            <a:r>
              <a:rPr lang="en-GB" sz="2000" dirty="0"/>
              <a:t> de saúde </a:t>
            </a:r>
            <a:r>
              <a:rPr lang="en-GB" sz="2000" dirty="0" err="1"/>
              <a:t>não</a:t>
            </a:r>
            <a:r>
              <a:rPr lang="en-GB" sz="2000" dirty="0"/>
              <a:t> </a:t>
            </a:r>
            <a:r>
              <a:rPr lang="en-GB" sz="2000" dirty="0" err="1"/>
              <a:t>sejam</a:t>
            </a:r>
            <a:r>
              <a:rPr lang="en-GB" sz="2000" dirty="0"/>
              <a:t> </a:t>
            </a:r>
            <a:r>
              <a:rPr lang="en-GB" sz="2000" dirty="0" err="1"/>
              <a:t>úteis</a:t>
            </a:r>
            <a:r>
              <a:rPr lang="en-GB" sz="2000" dirty="0"/>
              <a:t>. </a:t>
            </a:r>
            <a:endParaRPr sz="2000" dirty="0"/>
          </a:p>
          <a:p>
            <a:pPr marL="285750" lvl="0" indent="-285750" algn="just" rtl="0">
              <a:lnSpc>
                <a:spcPct val="100000"/>
              </a:lnSpc>
              <a:spcBef>
                <a:spcPts val="1200"/>
              </a:spcBef>
              <a:spcAft>
                <a:spcPts val="0"/>
              </a:spcAft>
              <a:buSzPts val="2200"/>
              <a:buChar char="•"/>
            </a:pPr>
            <a:r>
              <a:rPr lang="en-GB" sz="2000" dirty="0"/>
              <a:t>As pessoas </a:t>
            </a:r>
            <a:r>
              <a:rPr lang="en-GB" sz="2000" dirty="0" err="1"/>
              <a:t>devem</a:t>
            </a:r>
            <a:r>
              <a:rPr lang="en-GB" sz="2000" dirty="0"/>
              <a:t> </a:t>
            </a:r>
            <a:r>
              <a:rPr lang="en-GB" sz="2000" dirty="0" err="1"/>
              <a:t>ter</a:t>
            </a:r>
            <a:r>
              <a:rPr lang="en-GB" sz="2000" dirty="0"/>
              <a:t> o </a:t>
            </a:r>
            <a:r>
              <a:rPr lang="en-GB" sz="2000" dirty="0" err="1"/>
              <a:t>direito</a:t>
            </a:r>
            <a:r>
              <a:rPr lang="en-GB" sz="2000" dirty="0"/>
              <a:t> de </a:t>
            </a:r>
            <a:r>
              <a:rPr lang="en-GB" sz="2000" dirty="0" err="1"/>
              <a:t>acessar</a:t>
            </a:r>
            <a:r>
              <a:rPr lang="en-GB" sz="2000" dirty="0"/>
              <a:t> </a:t>
            </a:r>
            <a:r>
              <a:rPr lang="en-GB" sz="2000" dirty="0" err="1"/>
              <a:t>serviços</a:t>
            </a:r>
            <a:r>
              <a:rPr lang="en-GB" sz="2000" dirty="0"/>
              <a:t> de saúde de </a:t>
            </a:r>
            <a:r>
              <a:rPr lang="en-GB" sz="2000" dirty="0" err="1"/>
              <a:t>qualidade</a:t>
            </a:r>
            <a:r>
              <a:rPr lang="en-GB" sz="2000" dirty="0"/>
              <a:t> com base em seu </a:t>
            </a:r>
            <a:r>
              <a:rPr lang="en-GB" sz="2000" dirty="0" err="1"/>
              <a:t>consentimento</a:t>
            </a:r>
            <a:r>
              <a:rPr lang="en-GB" sz="2000" dirty="0"/>
              <a:t> livre e </a:t>
            </a:r>
            <a:r>
              <a:rPr lang="en-GB" sz="2000" dirty="0" err="1"/>
              <a:t>informado</a:t>
            </a:r>
            <a:r>
              <a:rPr lang="en-GB" sz="2000" dirty="0"/>
              <a:t>.</a:t>
            </a:r>
            <a:endParaRPr sz="2000" dirty="0"/>
          </a:p>
        </p:txBody>
      </p:sp>
      <p:sp>
        <p:nvSpPr>
          <p:cNvPr id="338" name="Google Shape;338;p33"/>
          <p:cNvSpPr txBox="1">
            <a:spLocks noGrp="1"/>
          </p:cNvSpPr>
          <p:nvPr>
            <p:ph type="body" idx="2"/>
          </p:nvPr>
        </p:nvSpPr>
        <p:spPr>
          <a:xfrm>
            <a:off x="507207" y="1500132"/>
            <a:ext cx="11174400" cy="360000"/>
          </a:xfrm>
          <a:prstGeom prst="rect">
            <a:avLst/>
          </a:prstGeom>
          <a:noFill/>
          <a:ln>
            <a:noFill/>
          </a:ln>
        </p:spPr>
        <p:txBody>
          <a:bodyPr spcFirstLastPara="1" wrap="square" lIns="0" tIns="0" rIns="0" bIns="0" anchor="b" anchorCtr="0">
            <a:noAutofit/>
          </a:bodyPr>
          <a:lstStyle/>
          <a:p>
            <a:pPr marL="285750" lvl="0" indent="-285750" algn="l" rtl="0">
              <a:lnSpc>
                <a:spcPct val="150000"/>
              </a:lnSpc>
              <a:spcBef>
                <a:spcPts val="0"/>
              </a:spcBef>
              <a:spcAft>
                <a:spcPts val="0"/>
              </a:spcAft>
              <a:buSzPts val="2200"/>
              <a:buNone/>
            </a:pPr>
            <a:r>
              <a:rPr lang="en-GB" dirty="0"/>
              <a:t>O </a:t>
            </a:r>
            <a:r>
              <a:rPr lang="en-GB" dirty="0" err="1"/>
              <a:t>modelo</a:t>
            </a:r>
            <a:r>
              <a:rPr lang="en-GB" dirty="0"/>
              <a:t> dos </a:t>
            </a:r>
            <a:r>
              <a:rPr lang="en-GB" dirty="0" err="1"/>
              <a:t>direitos</a:t>
            </a:r>
            <a:r>
              <a:rPr lang="en-GB" dirty="0"/>
              <a:t> </a:t>
            </a:r>
            <a:r>
              <a:rPr lang="en-GB" dirty="0" err="1"/>
              <a:t>humanos</a:t>
            </a:r>
            <a:r>
              <a:rPr lang="en-GB" dirty="0"/>
              <a:t> (b)</a:t>
            </a:r>
            <a:endParaRPr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p34"/>
          <p:cNvSpPr txBox="1">
            <a:spLocks noGrp="1"/>
          </p:cNvSpPr>
          <p:nvPr>
            <p:ph type="title"/>
          </p:nvPr>
        </p:nvSpPr>
        <p:spPr>
          <a:xfrm>
            <a:off x="389638" y="506412"/>
            <a:ext cx="11293561" cy="432000"/>
          </a:xfrm>
          <a:prstGeom prst="rect">
            <a:avLst/>
          </a:prstGeom>
          <a:noFill/>
          <a:ln>
            <a:noFill/>
          </a:ln>
        </p:spPr>
        <p:txBody>
          <a:bodyPr spcFirstLastPara="1" wrap="square" lIns="91425" tIns="45700" rIns="91425" bIns="45700" anchor="t" anchorCtr="0">
            <a:noAutofit/>
          </a:bodyPr>
          <a:lstStyle/>
          <a:p>
            <a:pPr marL="0" lvl="0" indent="0" algn="ctr" rtl="0">
              <a:lnSpc>
                <a:spcPct val="110000"/>
              </a:lnSpc>
              <a:spcBef>
                <a:spcPts val="0"/>
              </a:spcBef>
              <a:spcAft>
                <a:spcPts val="0"/>
              </a:spcAft>
              <a:buClr>
                <a:schemeClr val="accent1"/>
              </a:buClr>
              <a:buSzPts val="3000"/>
              <a:buFont typeface="Century Gothic"/>
              <a:buNone/>
            </a:pPr>
            <a:r>
              <a:rPr lang="en-GB" dirty="0" err="1"/>
              <a:t>Apresentação</a:t>
            </a:r>
            <a:r>
              <a:rPr lang="en-GB" dirty="0"/>
              <a:t>: Os diferentes </a:t>
            </a:r>
            <a:r>
              <a:rPr lang="en-GB" dirty="0" err="1"/>
              <a:t>modelos</a:t>
            </a:r>
            <a:r>
              <a:rPr lang="en-GB" dirty="0"/>
              <a:t> de </a:t>
            </a:r>
            <a:r>
              <a:rPr lang="en-GB" dirty="0" err="1"/>
              <a:t>deficiência</a:t>
            </a:r>
            <a:r>
              <a:rPr lang="en-GB" dirty="0"/>
              <a:t> - 9</a:t>
            </a:r>
            <a:endParaRPr dirty="0"/>
          </a:p>
        </p:txBody>
      </p:sp>
      <p:sp>
        <p:nvSpPr>
          <p:cNvPr id="345" name="Google Shape;345;p34"/>
          <p:cNvSpPr txBox="1">
            <a:spLocks noGrp="1"/>
          </p:cNvSpPr>
          <p:nvPr>
            <p:ph type="body" idx="1"/>
          </p:nvPr>
        </p:nvSpPr>
        <p:spPr>
          <a:xfrm>
            <a:off x="507205" y="1739788"/>
            <a:ext cx="11175995" cy="1513366"/>
          </a:xfrm>
          <a:prstGeom prst="rect">
            <a:avLst/>
          </a:prstGeom>
          <a:noFill/>
          <a:ln>
            <a:noFill/>
          </a:ln>
        </p:spPr>
        <p:txBody>
          <a:bodyPr spcFirstLastPara="1" wrap="square" lIns="91425" tIns="45700" rIns="91425" bIns="45700" anchor="t" anchorCtr="0">
            <a:noAutofit/>
          </a:bodyPr>
          <a:lstStyle/>
          <a:p>
            <a:pPr marL="285750" lvl="0" indent="-285750" algn="just" rtl="0">
              <a:lnSpc>
                <a:spcPct val="100000"/>
              </a:lnSpc>
              <a:spcBef>
                <a:spcPts val="600"/>
              </a:spcBef>
              <a:spcAft>
                <a:spcPts val="0"/>
              </a:spcAft>
              <a:buSzPts val="2200"/>
              <a:buChar char="•"/>
            </a:pPr>
            <a:r>
              <a:rPr lang="en-GB" sz="2000" dirty="0"/>
              <a:t>Os </a:t>
            </a:r>
            <a:r>
              <a:rPr lang="en-GB" sz="2000" dirty="0" err="1"/>
              <a:t>modelos</a:t>
            </a:r>
            <a:r>
              <a:rPr lang="en-GB" sz="2000" dirty="0"/>
              <a:t> </a:t>
            </a:r>
            <a:r>
              <a:rPr lang="en-GB" sz="2000" dirty="0" err="1"/>
              <a:t>descritos</a:t>
            </a:r>
            <a:r>
              <a:rPr lang="en-GB" sz="2000" dirty="0"/>
              <a:t> </a:t>
            </a:r>
            <a:r>
              <a:rPr lang="en-GB" sz="2000" dirty="0" err="1"/>
              <a:t>acima</a:t>
            </a:r>
            <a:r>
              <a:rPr lang="en-GB" sz="2000" dirty="0"/>
              <a:t> são </a:t>
            </a:r>
            <a:r>
              <a:rPr lang="en-GB" sz="2000" dirty="0" err="1"/>
              <a:t>teóricos</a:t>
            </a:r>
            <a:r>
              <a:rPr lang="en-GB" sz="2000" dirty="0"/>
              <a:t> e </a:t>
            </a:r>
            <a:r>
              <a:rPr lang="en-GB" sz="2000" dirty="0" err="1"/>
              <a:t>não</a:t>
            </a:r>
            <a:r>
              <a:rPr lang="en-GB" sz="2000" dirty="0"/>
              <a:t> </a:t>
            </a:r>
            <a:r>
              <a:rPr lang="en-GB" sz="2000" dirty="0" err="1"/>
              <a:t>necessariamente</a:t>
            </a:r>
            <a:r>
              <a:rPr lang="en-GB" sz="2000" dirty="0"/>
              <a:t> </a:t>
            </a:r>
            <a:r>
              <a:rPr lang="en-GB" sz="2000" dirty="0" err="1"/>
              <a:t>representativos</a:t>
            </a:r>
            <a:r>
              <a:rPr lang="en-GB" sz="2000" dirty="0"/>
              <a:t> da </a:t>
            </a:r>
            <a:r>
              <a:rPr lang="en-GB" sz="2000" dirty="0" err="1"/>
              <a:t>prática</a:t>
            </a:r>
            <a:r>
              <a:rPr lang="en-GB" sz="2000" dirty="0"/>
              <a:t>. </a:t>
            </a:r>
            <a:endParaRPr sz="2000" dirty="0"/>
          </a:p>
          <a:p>
            <a:pPr marL="285750" lvl="0" indent="-285750" algn="just" rtl="0">
              <a:lnSpc>
                <a:spcPct val="100000"/>
              </a:lnSpc>
              <a:spcBef>
                <a:spcPts val="600"/>
              </a:spcBef>
              <a:spcAft>
                <a:spcPts val="0"/>
              </a:spcAft>
              <a:buSzPts val="2200"/>
              <a:buChar char="•"/>
            </a:pPr>
            <a:r>
              <a:rPr lang="en-GB" sz="2000" dirty="0"/>
              <a:t>Os </a:t>
            </a:r>
            <a:r>
              <a:rPr lang="en-GB" sz="2000" dirty="0" err="1"/>
              <a:t>termos</a:t>
            </a:r>
            <a:r>
              <a:rPr lang="en-GB" sz="2000" dirty="0"/>
              <a:t> “</a:t>
            </a:r>
            <a:r>
              <a:rPr lang="en-GB" sz="2000" dirty="0" err="1"/>
              <a:t>modelo</a:t>
            </a:r>
            <a:r>
              <a:rPr lang="en-GB" sz="2000" dirty="0"/>
              <a:t> </a:t>
            </a:r>
            <a:r>
              <a:rPr lang="en-GB" sz="2000" dirty="0" err="1"/>
              <a:t>médico</a:t>
            </a:r>
            <a:r>
              <a:rPr lang="en-GB" sz="2000" dirty="0"/>
              <a:t>” e “</a:t>
            </a:r>
            <a:r>
              <a:rPr lang="en-GB" sz="2000" dirty="0" err="1"/>
              <a:t>modelo</a:t>
            </a:r>
            <a:r>
              <a:rPr lang="en-GB" sz="2000" dirty="0"/>
              <a:t> de </a:t>
            </a:r>
            <a:r>
              <a:rPr lang="en-GB" sz="2000" dirty="0" err="1"/>
              <a:t>caridade</a:t>
            </a:r>
            <a:r>
              <a:rPr lang="en-GB" sz="2000" dirty="0"/>
              <a:t>” </a:t>
            </a:r>
            <a:r>
              <a:rPr lang="en-GB" sz="2000" dirty="0" err="1"/>
              <a:t>não</a:t>
            </a:r>
            <a:r>
              <a:rPr lang="en-GB" sz="2000" dirty="0"/>
              <a:t> se </a:t>
            </a:r>
            <a:r>
              <a:rPr lang="en-GB" sz="2000" dirty="0" err="1"/>
              <a:t>referem</a:t>
            </a:r>
            <a:r>
              <a:rPr lang="en-GB" sz="2000" dirty="0"/>
              <a:t> </a:t>
            </a:r>
            <a:r>
              <a:rPr lang="en-GB" sz="2000" dirty="0" err="1"/>
              <a:t>aos</a:t>
            </a:r>
            <a:r>
              <a:rPr lang="en-GB" sz="2000" dirty="0"/>
              <a:t> </a:t>
            </a:r>
            <a:r>
              <a:rPr lang="en-GB" sz="2000" dirty="0" err="1"/>
              <a:t>setores</a:t>
            </a:r>
            <a:r>
              <a:rPr lang="en-GB" sz="2000" dirty="0"/>
              <a:t> </a:t>
            </a:r>
            <a:r>
              <a:rPr lang="en-GB" sz="2000" dirty="0" err="1"/>
              <a:t>médico</a:t>
            </a:r>
            <a:r>
              <a:rPr lang="en-GB" sz="2000" dirty="0"/>
              <a:t> ou de </a:t>
            </a:r>
            <a:r>
              <a:rPr lang="en-GB" sz="2000" dirty="0" err="1"/>
              <a:t>caridade</a:t>
            </a:r>
            <a:r>
              <a:rPr lang="en-GB" sz="2000" dirty="0"/>
              <a:t>, mas </a:t>
            </a:r>
            <a:r>
              <a:rPr lang="en-GB" sz="2000" dirty="0" err="1"/>
              <a:t>às</a:t>
            </a:r>
            <a:r>
              <a:rPr lang="en-GB" sz="2000" dirty="0"/>
              <a:t> </a:t>
            </a:r>
            <a:r>
              <a:rPr lang="en-GB" sz="2000" dirty="0" err="1"/>
              <a:t>maneiras</a:t>
            </a:r>
            <a:r>
              <a:rPr lang="en-GB" sz="2000" dirty="0"/>
              <a:t> como a </a:t>
            </a:r>
            <a:r>
              <a:rPr lang="en-GB" sz="2000" dirty="0" err="1"/>
              <a:t>sociedade</a:t>
            </a:r>
            <a:r>
              <a:rPr lang="en-GB" sz="2000" dirty="0"/>
              <a:t> </a:t>
            </a:r>
            <a:r>
              <a:rPr lang="en-GB" sz="2000" dirty="0" err="1"/>
              <a:t>pode</a:t>
            </a:r>
            <a:r>
              <a:rPr lang="en-GB" sz="2000" dirty="0"/>
              <a:t> </a:t>
            </a:r>
            <a:r>
              <a:rPr lang="en-GB" sz="2000" dirty="0" err="1"/>
              <a:t>ver</a:t>
            </a:r>
            <a:r>
              <a:rPr lang="en-GB" sz="2000" dirty="0"/>
              <a:t> as pessoas com </a:t>
            </a:r>
            <a:r>
              <a:rPr lang="en-GB" sz="2000" dirty="0" err="1"/>
              <a:t>deficiência</a:t>
            </a:r>
            <a:r>
              <a:rPr lang="en-GB" sz="2000" dirty="0"/>
              <a:t>.</a:t>
            </a:r>
            <a:endParaRPr sz="20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p35"/>
          <p:cNvSpPr txBox="1">
            <a:spLocks noGrp="1"/>
          </p:cNvSpPr>
          <p:nvPr>
            <p:ph type="title"/>
          </p:nvPr>
        </p:nvSpPr>
        <p:spPr>
          <a:xfrm>
            <a:off x="389638" y="506412"/>
            <a:ext cx="10797765" cy="432000"/>
          </a:xfrm>
          <a:prstGeom prst="rect">
            <a:avLst/>
          </a:prstGeom>
          <a:noFill/>
          <a:ln>
            <a:noFill/>
          </a:ln>
        </p:spPr>
        <p:txBody>
          <a:bodyPr spcFirstLastPara="1" wrap="square" lIns="91425" tIns="45700" rIns="91425" bIns="45700" anchor="t" anchorCtr="0">
            <a:noAutofit/>
          </a:bodyPr>
          <a:lstStyle/>
          <a:p>
            <a:pPr marL="0" lvl="0" indent="0" algn="ctr" rtl="0">
              <a:lnSpc>
                <a:spcPct val="110000"/>
              </a:lnSpc>
              <a:spcBef>
                <a:spcPts val="0"/>
              </a:spcBef>
              <a:spcAft>
                <a:spcPts val="0"/>
              </a:spcAft>
              <a:buClr>
                <a:schemeClr val="accent1"/>
              </a:buClr>
              <a:buSzPts val="3000"/>
              <a:buFont typeface="Century Gothic"/>
              <a:buNone/>
            </a:pPr>
            <a:r>
              <a:rPr lang="en-GB" dirty="0" err="1"/>
              <a:t>Apresentação</a:t>
            </a:r>
            <a:r>
              <a:rPr lang="en-GB" dirty="0"/>
              <a:t>: Os diferentes </a:t>
            </a:r>
            <a:r>
              <a:rPr lang="en-GB" dirty="0" err="1"/>
              <a:t>modelos</a:t>
            </a:r>
            <a:r>
              <a:rPr lang="en-GB" dirty="0"/>
              <a:t> de </a:t>
            </a:r>
            <a:r>
              <a:rPr lang="en-GB" dirty="0" err="1"/>
              <a:t>deficiência</a:t>
            </a:r>
            <a:r>
              <a:rPr lang="en-GB" dirty="0"/>
              <a:t> - 10</a:t>
            </a:r>
            <a:endParaRPr dirty="0"/>
          </a:p>
        </p:txBody>
      </p:sp>
      <p:sp>
        <p:nvSpPr>
          <p:cNvPr id="352" name="Google Shape;352;p35"/>
          <p:cNvSpPr txBox="1">
            <a:spLocks noGrp="1"/>
          </p:cNvSpPr>
          <p:nvPr>
            <p:ph type="body" idx="1"/>
          </p:nvPr>
        </p:nvSpPr>
        <p:spPr>
          <a:xfrm>
            <a:off x="507205" y="1739788"/>
            <a:ext cx="11175995" cy="1689212"/>
          </a:xfrm>
          <a:prstGeom prst="rect">
            <a:avLst/>
          </a:prstGeom>
          <a:noFill/>
          <a:ln>
            <a:noFill/>
          </a:ln>
        </p:spPr>
        <p:txBody>
          <a:bodyPr spcFirstLastPara="1" wrap="square" lIns="91425" tIns="45700" rIns="91425" bIns="45700" anchor="t" anchorCtr="0">
            <a:noAutofit/>
          </a:bodyPr>
          <a:lstStyle/>
          <a:p>
            <a:pPr marL="285750" lvl="0" indent="-285750" algn="just" rtl="0">
              <a:lnSpc>
                <a:spcPct val="100000"/>
              </a:lnSpc>
              <a:spcBef>
                <a:spcPts val="600"/>
              </a:spcBef>
              <a:spcAft>
                <a:spcPts val="0"/>
              </a:spcAft>
              <a:buSzPts val="2200"/>
              <a:buChar char="•"/>
            </a:pPr>
            <a:r>
              <a:rPr lang="en-GB" sz="2000" dirty="0" err="1"/>
              <a:t>Muitas</a:t>
            </a:r>
            <a:r>
              <a:rPr lang="en-GB" sz="2000" dirty="0"/>
              <a:t> </a:t>
            </a:r>
            <a:r>
              <a:rPr lang="en-GB" sz="2000" dirty="0" err="1"/>
              <a:t>vezes</a:t>
            </a:r>
            <a:r>
              <a:rPr lang="en-GB" sz="2000" dirty="0"/>
              <a:t>, as pessoas se </a:t>
            </a:r>
            <a:r>
              <a:rPr lang="en-GB" sz="2000" dirty="0" err="1"/>
              <a:t>referem</a:t>
            </a:r>
            <a:r>
              <a:rPr lang="en-GB" sz="2000" dirty="0"/>
              <a:t> ao “</a:t>
            </a:r>
            <a:r>
              <a:rPr lang="en-GB" sz="2000" dirty="0" err="1"/>
              <a:t>modelo</a:t>
            </a:r>
            <a:r>
              <a:rPr lang="en-GB" sz="2000" dirty="0"/>
              <a:t> </a:t>
            </a:r>
            <a:r>
              <a:rPr lang="en-GB" sz="2000" dirty="0" err="1"/>
              <a:t>biopsicossocial</a:t>
            </a:r>
            <a:r>
              <a:rPr lang="en-GB" sz="2000" dirty="0"/>
              <a:t>” no campo da saúde mental. Este </a:t>
            </a:r>
            <a:r>
              <a:rPr lang="en-GB" sz="2000" dirty="0" err="1"/>
              <a:t>modelo</a:t>
            </a:r>
            <a:r>
              <a:rPr lang="en-GB" sz="2000" dirty="0"/>
              <a:t> </a:t>
            </a:r>
            <a:r>
              <a:rPr lang="en-GB" sz="2000" dirty="0" err="1"/>
              <a:t>dá</a:t>
            </a:r>
            <a:r>
              <a:rPr lang="en-GB" sz="2000" dirty="0"/>
              <a:t> </a:t>
            </a:r>
            <a:r>
              <a:rPr lang="en-GB" sz="2000" dirty="0" err="1"/>
              <a:t>igual</a:t>
            </a:r>
            <a:r>
              <a:rPr lang="en-GB" sz="2000" dirty="0"/>
              <a:t> </a:t>
            </a:r>
            <a:r>
              <a:rPr lang="en-GB" sz="2000" dirty="0" err="1"/>
              <a:t>ênfase</a:t>
            </a:r>
            <a:r>
              <a:rPr lang="en-GB" sz="2000" dirty="0"/>
              <a:t> </a:t>
            </a:r>
            <a:r>
              <a:rPr lang="en-GB" sz="2000" dirty="0" err="1"/>
              <a:t>aos</a:t>
            </a:r>
            <a:r>
              <a:rPr lang="en-GB" sz="2000" dirty="0"/>
              <a:t> </a:t>
            </a:r>
            <a:r>
              <a:rPr lang="en-GB" sz="2000" dirty="0" err="1"/>
              <a:t>aspectos</a:t>
            </a:r>
            <a:r>
              <a:rPr lang="en-GB" sz="2000" dirty="0"/>
              <a:t> </a:t>
            </a:r>
            <a:r>
              <a:rPr lang="en-GB" sz="2000" dirty="0" err="1"/>
              <a:t>biológicos</a:t>
            </a:r>
            <a:r>
              <a:rPr lang="en-GB" sz="2000" dirty="0"/>
              <a:t>, </a:t>
            </a:r>
            <a:r>
              <a:rPr lang="en-GB" sz="2000" dirty="0" err="1"/>
              <a:t>psicológicos</a:t>
            </a:r>
            <a:r>
              <a:rPr lang="en-GB" sz="2000" dirty="0"/>
              <a:t> e sociais da saúde mental </a:t>
            </a:r>
            <a:endParaRPr sz="2000" dirty="0"/>
          </a:p>
          <a:p>
            <a:pPr marL="285750" lvl="0" indent="-285750" algn="just" rtl="0">
              <a:lnSpc>
                <a:spcPct val="100000"/>
              </a:lnSpc>
              <a:spcBef>
                <a:spcPts val="600"/>
              </a:spcBef>
              <a:spcAft>
                <a:spcPts val="0"/>
              </a:spcAft>
              <a:buSzPts val="2200"/>
              <a:buChar char="•"/>
            </a:pPr>
            <a:r>
              <a:rPr lang="en-GB" sz="2000" dirty="0" err="1"/>
              <a:t>Abordar</a:t>
            </a:r>
            <a:r>
              <a:rPr lang="en-GB" sz="2000" dirty="0"/>
              <a:t> </a:t>
            </a:r>
            <a:r>
              <a:rPr lang="en-GB" sz="2000" dirty="0" err="1"/>
              <a:t>todos</a:t>
            </a:r>
            <a:r>
              <a:rPr lang="en-GB" sz="2000" dirty="0"/>
              <a:t> esses </a:t>
            </a:r>
            <a:r>
              <a:rPr lang="en-GB" sz="2000" dirty="0" err="1"/>
              <a:t>elementos</a:t>
            </a:r>
            <a:r>
              <a:rPr lang="en-GB" sz="2000" dirty="0"/>
              <a:t> é importante, mas </a:t>
            </a:r>
            <a:r>
              <a:rPr lang="en-GB" sz="2000" dirty="0" err="1"/>
              <a:t>isso</a:t>
            </a:r>
            <a:r>
              <a:rPr lang="en-GB" sz="2000" dirty="0"/>
              <a:t> </a:t>
            </a:r>
            <a:r>
              <a:rPr lang="en-GB" sz="2000" dirty="0" err="1"/>
              <a:t>deve</a:t>
            </a:r>
            <a:r>
              <a:rPr lang="en-GB" sz="2000" dirty="0"/>
              <a:t> ser </a:t>
            </a:r>
            <a:r>
              <a:rPr lang="en-GB" sz="2000" dirty="0" err="1"/>
              <a:t>feito</a:t>
            </a:r>
            <a:r>
              <a:rPr lang="en-GB" sz="2000" dirty="0"/>
              <a:t> </a:t>
            </a:r>
            <a:r>
              <a:rPr lang="en-GB" sz="2000" dirty="0" err="1"/>
              <a:t>dentro</a:t>
            </a:r>
            <a:r>
              <a:rPr lang="en-GB" sz="2000" dirty="0"/>
              <a:t> da </a:t>
            </a:r>
            <a:r>
              <a:rPr lang="en-GB" sz="2000" dirty="0" err="1"/>
              <a:t>estrutura</a:t>
            </a:r>
            <a:r>
              <a:rPr lang="en-GB" sz="2000" dirty="0"/>
              <a:t> do </a:t>
            </a:r>
            <a:r>
              <a:rPr lang="en-GB" sz="2000" dirty="0" err="1"/>
              <a:t>modelo</a:t>
            </a:r>
            <a:r>
              <a:rPr lang="en-GB" sz="2000" dirty="0"/>
              <a:t> de </a:t>
            </a:r>
            <a:r>
              <a:rPr lang="en-GB" sz="2000" dirty="0" err="1"/>
              <a:t>direitos</a:t>
            </a:r>
            <a:r>
              <a:rPr lang="en-GB" sz="2000" dirty="0"/>
              <a:t> </a:t>
            </a:r>
            <a:r>
              <a:rPr lang="en-GB" sz="2000" dirty="0" err="1"/>
              <a:t>humanos</a:t>
            </a:r>
            <a:r>
              <a:rPr lang="en-GB" sz="2000" dirty="0"/>
              <a:t>.</a:t>
            </a:r>
            <a:endParaRPr sz="20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Google Shape;358;p36"/>
          <p:cNvSpPr txBox="1">
            <a:spLocks noGrp="1"/>
          </p:cNvSpPr>
          <p:nvPr>
            <p:ph type="title"/>
          </p:nvPr>
        </p:nvSpPr>
        <p:spPr>
          <a:xfrm>
            <a:off x="389638" y="506412"/>
            <a:ext cx="11415919" cy="432000"/>
          </a:xfrm>
          <a:prstGeom prst="rect">
            <a:avLst/>
          </a:prstGeom>
          <a:noFill/>
          <a:ln>
            <a:noFill/>
          </a:ln>
        </p:spPr>
        <p:txBody>
          <a:bodyPr spcFirstLastPara="1" wrap="square" lIns="91425" tIns="45700" rIns="91425" bIns="45700" anchor="t" anchorCtr="0">
            <a:noAutofit/>
          </a:bodyPr>
          <a:lstStyle/>
          <a:p>
            <a:pPr marL="0" lvl="0" indent="0" algn="ctr" rtl="0">
              <a:lnSpc>
                <a:spcPct val="110000"/>
              </a:lnSpc>
              <a:spcBef>
                <a:spcPts val="0"/>
              </a:spcBef>
              <a:spcAft>
                <a:spcPts val="0"/>
              </a:spcAft>
              <a:buClr>
                <a:schemeClr val="accent1"/>
              </a:buClr>
              <a:buSzPts val="3000"/>
              <a:buFont typeface="Century Gothic"/>
              <a:buNone/>
            </a:pPr>
            <a:r>
              <a:rPr lang="en-GB" dirty="0" err="1"/>
              <a:t>Apresentação</a:t>
            </a:r>
            <a:r>
              <a:rPr lang="en-GB" dirty="0"/>
              <a:t>: Os diferentes </a:t>
            </a:r>
            <a:r>
              <a:rPr lang="en-GB" dirty="0" err="1"/>
              <a:t>modelos</a:t>
            </a:r>
            <a:r>
              <a:rPr lang="en-GB" dirty="0"/>
              <a:t> de </a:t>
            </a:r>
            <a:r>
              <a:rPr lang="en-GB" dirty="0" err="1"/>
              <a:t>deficiência</a:t>
            </a:r>
            <a:r>
              <a:rPr lang="en-GB" dirty="0"/>
              <a:t> - 11</a:t>
            </a:r>
            <a:endParaRPr dirty="0"/>
          </a:p>
        </p:txBody>
      </p:sp>
      <p:sp>
        <p:nvSpPr>
          <p:cNvPr id="359" name="Google Shape;359;p36"/>
          <p:cNvSpPr txBox="1">
            <a:spLocks noGrp="1"/>
          </p:cNvSpPr>
          <p:nvPr>
            <p:ph type="body" idx="1"/>
          </p:nvPr>
        </p:nvSpPr>
        <p:spPr>
          <a:xfrm>
            <a:off x="507205" y="1739788"/>
            <a:ext cx="11175995" cy="2972889"/>
          </a:xfrm>
          <a:prstGeom prst="rect">
            <a:avLst/>
          </a:prstGeom>
          <a:noFill/>
          <a:ln>
            <a:noFill/>
          </a:ln>
        </p:spPr>
        <p:txBody>
          <a:bodyPr spcFirstLastPara="1" wrap="square" lIns="91425" tIns="45700" rIns="91425" bIns="45700" anchor="t" anchorCtr="0">
            <a:noAutofit/>
          </a:bodyPr>
          <a:lstStyle/>
          <a:p>
            <a:pPr marL="285750" lvl="0" indent="-285750" algn="just" rtl="0">
              <a:lnSpc>
                <a:spcPct val="100000"/>
              </a:lnSpc>
              <a:spcBef>
                <a:spcPts val="600"/>
              </a:spcBef>
              <a:spcAft>
                <a:spcPts val="0"/>
              </a:spcAft>
              <a:buSzPts val="2200"/>
              <a:buChar char="•"/>
            </a:pPr>
            <a:r>
              <a:rPr lang="pt-BR" sz="2000" dirty="0"/>
              <a:t>Discurso do Sr. Craig </a:t>
            </a:r>
            <a:r>
              <a:rPr lang="pt-BR" sz="2000" dirty="0" err="1"/>
              <a:t>Mokhiber</a:t>
            </a:r>
            <a:r>
              <a:rPr lang="pt-BR" sz="2000" dirty="0"/>
              <a:t> (Diretor do Escritório de Nova York do Alto Comissariado para os Direitos Humanos) no evento “</a:t>
            </a:r>
            <a:r>
              <a:rPr lang="pt-BR" sz="2000" i="1" dirty="0"/>
              <a:t>Time </a:t>
            </a:r>
            <a:r>
              <a:rPr lang="pt-BR" sz="2000" i="1" dirty="0" err="1"/>
              <a:t>to</a:t>
            </a:r>
            <a:r>
              <a:rPr lang="pt-BR" sz="2000" i="1" dirty="0"/>
              <a:t> </a:t>
            </a:r>
            <a:r>
              <a:rPr lang="pt-BR" sz="2000" i="1" dirty="0" err="1"/>
              <a:t>Act</a:t>
            </a:r>
            <a:r>
              <a:rPr lang="pt-BR" sz="2000" i="1" dirty="0"/>
              <a:t> on Global Mental Health - Building Momentum on Mental Health in the SDG Era</a:t>
            </a:r>
            <a:r>
              <a:rPr lang="pt-BR" sz="2000" dirty="0"/>
              <a:t>” (“É hora de agir pela saúde mental global – Ganhando impulso na área da saúde mental na era dos ODS”), durante a 73ª Sessão da Assembleia Geral da ONU.. </a:t>
            </a:r>
            <a:r>
              <a:rPr lang="pt-BR" sz="2000" u="sng" dirty="0">
                <a:solidFill>
                  <a:schemeClr val="hlink"/>
                </a:solidFill>
                <a:hlinkClick r:id="rId3"/>
              </a:rPr>
              <a:t>https://www.youtube.com/watch?v=H2AmCDDAJ4c&amp;feature=youtu.be</a:t>
            </a:r>
            <a:r>
              <a:rPr lang="pt-BR" sz="2000" dirty="0"/>
              <a:t> </a:t>
            </a:r>
          </a:p>
          <a:p>
            <a:pPr marL="285750" lvl="0" indent="-285750" algn="just" rtl="0">
              <a:lnSpc>
                <a:spcPct val="100000"/>
              </a:lnSpc>
              <a:spcBef>
                <a:spcPts val="600"/>
              </a:spcBef>
              <a:spcAft>
                <a:spcPts val="0"/>
              </a:spcAft>
              <a:buSzPts val="2200"/>
              <a:buChar char="•"/>
            </a:pPr>
            <a:r>
              <a:rPr lang="pt-BR" sz="2000" dirty="0"/>
              <a:t>Sem mais barreiras, Fundação de Autoajuda da Colúmbia Britânica. </a:t>
            </a:r>
            <a:r>
              <a:rPr lang="pt-BR" sz="2000" u="sng" dirty="0">
                <a:solidFill>
                  <a:schemeClr val="hlink"/>
                </a:solidFill>
                <a:hlinkClick r:id="rId4"/>
              </a:rPr>
              <a:t>https://youtu.be/nX7slb9ACX0</a:t>
            </a:r>
            <a:r>
              <a:rPr lang="pt-BR" sz="2000" dirty="0"/>
              <a:t>   </a:t>
            </a:r>
          </a:p>
          <a:p>
            <a:pPr marL="285750" lvl="0" indent="-285750" algn="just" rtl="0">
              <a:lnSpc>
                <a:spcPct val="100000"/>
              </a:lnSpc>
              <a:spcBef>
                <a:spcPts val="600"/>
              </a:spcBef>
              <a:spcAft>
                <a:spcPts val="0"/>
              </a:spcAft>
              <a:buSzPts val="2200"/>
              <a:buChar char="•"/>
            </a:pPr>
            <a:r>
              <a:rPr lang="pt-BR" sz="2000" dirty="0"/>
              <a:t>Direitos humanos, envelhecimento e demência: desafiando as práticas atuais, por Kate </a:t>
            </a:r>
            <a:r>
              <a:rPr lang="pt-BR" sz="2000" dirty="0" err="1"/>
              <a:t>Swaffer</a:t>
            </a:r>
            <a:r>
              <a:rPr lang="pt-BR" sz="2000" dirty="0"/>
              <a:t>. </a:t>
            </a:r>
            <a:r>
              <a:rPr lang="pt-BR" sz="2000" u="sng" dirty="0">
                <a:solidFill>
                  <a:schemeClr val="hlink"/>
                </a:solidFill>
                <a:hlinkClick r:id="rId5"/>
              </a:rPr>
              <a:t>https://youtu.be/MdnobJo8AkM</a:t>
            </a:r>
            <a:r>
              <a:rPr lang="pt-BR" sz="2000" dirty="0"/>
              <a:t> </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p37"/>
          <p:cNvSpPr txBox="1">
            <a:spLocks noGrp="1"/>
          </p:cNvSpPr>
          <p:nvPr>
            <p:ph type="body" idx="1"/>
          </p:nvPr>
        </p:nvSpPr>
        <p:spPr>
          <a:xfrm>
            <a:off x="507207" y="1093575"/>
            <a:ext cx="11174400" cy="360000"/>
          </a:xfrm>
          <a:prstGeom prst="rect">
            <a:avLst/>
          </a:prstGeom>
          <a:noFill/>
          <a:ln>
            <a:noFill/>
          </a:ln>
        </p:spPr>
        <p:txBody>
          <a:bodyPr spcFirstLastPara="1" wrap="square" lIns="0" tIns="0" rIns="0" bIns="0" anchor="b" anchorCtr="0">
            <a:noAutofit/>
          </a:bodyPr>
          <a:lstStyle/>
          <a:p>
            <a:pPr marL="285750" lvl="0" indent="-285750" algn="l" rtl="0">
              <a:lnSpc>
                <a:spcPct val="150000"/>
              </a:lnSpc>
              <a:spcBef>
                <a:spcPts val="0"/>
              </a:spcBef>
              <a:spcAft>
                <a:spcPts val="0"/>
              </a:spcAft>
              <a:buSzPts val="2200"/>
              <a:buNone/>
            </a:pPr>
            <a:r>
              <a:rPr lang="en-GB" dirty="0"/>
              <a:t>Diferentes </a:t>
            </a:r>
            <a:r>
              <a:rPr lang="en-GB" dirty="0" err="1"/>
              <a:t>modelos</a:t>
            </a:r>
            <a:r>
              <a:rPr lang="en-GB" dirty="0"/>
              <a:t> na </a:t>
            </a:r>
            <a:r>
              <a:rPr lang="en-GB" dirty="0" err="1"/>
              <a:t>prática</a:t>
            </a:r>
            <a:r>
              <a:rPr lang="en-GB" dirty="0"/>
              <a:t> (a)</a:t>
            </a:r>
            <a:endParaRPr dirty="0"/>
          </a:p>
        </p:txBody>
      </p:sp>
      <p:graphicFrame>
        <p:nvGraphicFramePr>
          <p:cNvPr id="366" name="Google Shape;366;p37"/>
          <p:cNvGraphicFramePr/>
          <p:nvPr>
            <p:extLst>
              <p:ext uri="{D42A27DB-BD31-4B8C-83A1-F6EECF244321}">
                <p14:modId xmlns:p14="http://schemas.microsoft.com/office/powerpoint/2010/main" val="2569273466"/>
              </p:ext>
            </p:extLst>
          </p:nvPr>
        </p:nvGraphicFramePr>
        <p:xfrm>
          <a:off x="1061356" y="1511300"/>
          <a:ext cx="9715501" cy="4636589"/>
        </p:xfrm>
        <a:graphic>
          <a:graphicData uri="http://schemas.openxmlformats.org/drawingml/2006/table">
            <a:tbl>
              <a:tblPr>
                <a:noFill/>
                <a:tableStyleId>{5B0BBFCA-668B-46EB-AC9D-4628D79D8B03}</a:tableStyleId>
              </a:tblPr>
              <a:tblGrid>
                <a:gridCol w="1293561">
                  <a:extLst>
                    <a:ext uri="{9D8B030D-6E8A-4147-A177-3AD203B41FA5}">
                      <a16:colId xmlns:a16="http://schemas.microsoft.com/office/drawing/2014/main" val="20000"/>
                    </a:ext>
                  </a:extLst>
                </a:gridCol>
                <a:gridCol w="2437875">
                  <a:extLst>
                    <a:ext uri="{9D8B030D-6E8A-4147-A177-3AD203B41FA5}">
                      <a16:colId xmlns:a16="http://schemas.microsoft.com/office/drawing/2014/main" val="20001"/>
                    </a:ext>
                  </a:extLst>
                </a:gridCol>
                <a:gridCol w="1958872">
                  <a:extLst>
                    <a:ext uri="{9D8B030D-6E8A-4147-A177-3AD203B41FA5}">
                      <a16:colId xmlns:a16="http://schemas.microsoft.com/office/drawing/2014/main" val="20002"/>
                    </a:ext>
                  </a:extLst>
                </a:gridCol>
                <a:gridCol w="2018107">
                  <a:extLst>
                    <a:ext uri="{9D8B030D-6E8A-4147-A177-3AD203B41FA5}">
                      <a16:colId xmlns:a16="http://schemas.microsoft.com/office/drawing/2014/main" val="20003"/>
                    </a:ext>
                  </a:extLst>
                </a:gridCol>
                <a:gridCol w="2007086">
                  <a:extLst>
                    <a:ext uri="{9D8B030D-6E8A-4147-A177-3AD203B41FA5}">
                      <a16:colId xmlns:a16="http://schemas.microsoft.com/office/drawing/2014/main" val="20004"/>
                    </a:ext>
                  </a:extLst>
                </a:gridCol>
              </a:tblGrid>
              <a:tr h="892710">
                <a:tc>
                  <a:txBody>
                    <a:bodyPr/>
                    <a:lstStyle/>
                    <a:p>
                      <a:pPr marL="0" marR="60325" lvl="0" indent="0" algn="ctr" rtl="0">
                        <a:lnSpc>
                          <a:spcPct val="115000"/>
                        </a:lnSpc>
                        <a:spcBef>
                          <a:spcPts val="0"/>
                        </a:spcBef>
                        <a:spcAft>
                          <a:spcPts val="0"/>
                        </a:spcAft>
                        <a:buNone/>
                      </a:pPr>
                      <a:r>
                        <a:rPr lang="en-GB" sz="1800" b="1" u="none" strike="noStrike" cap="none" dirty="0" err="1">
                          <a:solidFill>
                            <a:srgbClr val="FFFFFF"/>
                          </a:solidFill>
                          <a:latin typeface="Century Gothic"/>
                          <a:ea typeface="Century Gothic"/>
                          <a:cs typeface="Century Gothic"/>
                          <a:sym typeface="Century Gothic"/>
                        </a:rPr>
                        <a:t>Situação</a:t>
                      </a:r>
                      <a:endParaRPr sz="1800" b="1" u="none" strike="noStrike" cap="none" dirty="0">
                        <a:latin typeface="Century Gothic"/>
                        <a:ea typeface="Century Gothic"/>
                        <a:cs typeface="Century Gothic"/>
                        <a:sym typeface="Century Gothic"/>
                      </a:endParaRPr>
                    </a:p>
                  </a:txBody>
                  <a:tcPr marL="0" marR="0" marT="0" marB="0" anchor="ctr">
                    <a:lnL w="12700" cap="flat" cmpd="sng">
                      <a:solidFill>
                        <a:srgbClr val="000080"/>
                      </a:solidFill>
                      <a:prstDash val="solid"/>
                      <a:round/>
                      <a:headEnd type="none" w="sm" len="sm"/>
                      <a:tailEnd type="none" w="sm" len="sm"/>
                    </a:lnL>
                    <a:lnR w="12700" cap="flat" cmpd="sng">
                      <a:solidFill>
                        <a:srgbClr val="000080"/>
                      </a:solidFill>
                      <a:prstDash val="solid"/>
                      <a:round/>
                      <a:headEnd type="none" w="sm" len="sm"/>
                      <a:tailEnd type="none" w="sm" len="sm"/>
                    </a:lnR>
                    <a:lnT w="12700" cap="flat" cmpd="sng">
                      <a:solidFill>
                        <a:srgbClr val="000080"/>
                      </a:solidFill>
                      <a:prstDash val="solid"/>
                      <a:round/>
                      <a:headEnd type="none" w="sm" len="sm"/>
                      <a:tailEnd type="none" w="sm" len="sm"/>
                    </a:lnT>
                    <a:lnB w="12700" cap="flat" cmpd="sng">
                      <a:solidFill>
                        <a:srgbClr val="000080"/>
                      </a:solidFill>
                      <a:prstDash val="solid"/>
                      <a:round/>
                      <a:headEnd type="none" w="sm" len="sm"/>
                      <a:tailEnd type="none" w="sm" len="sm"/>
                    </a:lnB>
                    <a:solidFill>
                      <a:schemeClr val="accent2"/>
                    </a:solidFill>
                  </a:tcPr>
                </a:tc>
                <a:tc>
                  <a:txBody>
                    <a:bodyPr/>
                    <a:lstStyle/>
                    <a:p>
                      <a:pPr marL="0" marR="60325" lvl="0" indent="0" algn="ctr" rtl="0">
                        <a:lnSpc>
                          <a:spcPct val="115000"/>
                        </a:lnSpc>
                        <a:spcBef>
                          <a:spcPts val="0"/>
                        </a:spcBef>
                        <a:spcAft>
                          <a:spcPts val="0"/>
                        </a:spcAft>
                        <a:buNone/>
                      </a:pPr>
                      <a:r>
                        <a:rPr lang="en-GB" sz="1800" b="1" u="none" strike="noStrike" cap="none">
                          <a:solidFill>
                            <a:srgbClr val="FFFFFF"/>
                          </a:solidFill>
                          <a:latin typeface="Century Gothic"/>
                          <a:ea typeface="Century Gothic"/>
                          <a:cs typeface="Century Gothic"/>
                          <a:sym typeface="Century Gothic"/>
                        </a:rPr>
                        <a:t>Modelo de caridade</a:t>
                      </a:r>
                      <a:endParaRPr sz="1800" b="1" u="none" strike="noStrike" cap="none">
                        <a:latin typeface="Century Gothic"/>
                        <a:ea typeface="Century Gothic"/>
                        <a:cs typeface="Century Gothic"/>
                        <a:sym typeface="Century Gothic"/>
                      </a:endParaRPr>
                    </a:p>
                  </a:txBody>
                  <a:tcPr marL="0" marR="0" marT="0" marB="0" anchor="ctr">
                    <a:lnL w="12700" cap="flat" cmpd="sng">
                      <a:solidFill>
                        <a:srgbClr val="000080"/>
                      </a:solidFill>
                      <a:prstDash val="solid"/>
                      <a:round/>
                      <a:headEnd type="none" w="sm" len="sm"/>
                      <a:tailEnd type="none" w="sm" len="sm"/>
                    </a:lnL>
                    <a:lnR w="12700" cap="flat" cmpd="sng">
                      <a:solidFill>
                        <a:srgbClr val="000080"/>
                      </a:solidFill>
                      <a:prstDash val="solid"/>
                      <a:round/>
                      <a:headEnd type="none" w="sm" len="sm"/>
                      <a:tailEnd type="none" w="sm" len="sm"/>
                    </a:lnR>
                    <a:lnT w="12700" cap="flat" cmpd="sng">
                      <a:solidFill>
                        <a:srgbClr val="000080"/>
                      </a:solidFill>
                      <a:prstDash val="solid"/>
                      <a:round/>
                      <a:headEnd type="none" w="sm" len="sm"/>
                      <a:tailEnd type="none" w="sm" len="sm"/>
                    </a:lnT>
                    <a:lnB w="12700" cap="flat" cmpd="sng">
                      <a:solidFill>
                        <a:srgbClr val="000080"/>
                      </a:solidFill>
                      <a:prstDash val="solid"/>
                      <a:round/>
                      <a:headEnd type="none" w="sm" len="sm"/>
                      <a:tailEnd type="none" w="sm" len="sm"/>
                    </a:lnB>
                    <a:solidFill>
                      <a:schemeClr val="accent2"/>
                    </a:solidFill>
                  </a:tcPr>
                </a:tc>
                <a:tc>
                  <a:txBody>
                    <a:bodyPr/>
                    <a:lstStyle/>
                    <a:p>
                      <a:pPr marL="114935" marR="60325" lvl="0" indent="0" algn="ctr" rtl="0">
                        <a:lnSpc>
                          <a:spcPct val="115000"/>
                        </a:lnSpc>
                        <a:spcBef>
                          <a:spcPts val="0"/>
                        </a:spcBef>
                        <a:spcAft>
                          <a:spcPts val="0"/>
                        </a:spcAft>
                        <a:buNone/>
                      </a:pPr>
                      <a:r>
                        <a:rPr lang="en-GB" sz="1800" b="1" u="none" strike="noStrike" cap="none">
                          <a:solidFill>
                            <a:srgbClr val="FFFFFF"/>
                          </a:solidFill>
                          <a:latin typeface="Century Gothic"/>
                          <a:ea typeface="Century Gothic"/>
                          <a:cs typeface="Century Gothic"/>
                          <a:sym typeface="Century Gothic"/>
                        </a:rPr>
                        <a:t>Modelo médico</a:t>
                      </a:r>
                      <a:endParaRPr sz="1800" b="1" u="none" strike="noStrike" cap="none">
                        <a:latin typeface="Century Gothic"/>
                        <a:ea typeface="Century Gothic"/>
                        <a:cs typeface="Century Gothic"/>
                        <a:sym typeface="Century Gothic"/>
                      </a:endParaRPr>
                    </a:p>
                  </a:txBody>
                  <a:tcPr marL="0" marR="0" marT="0" marB="0" anchor="ctr">
                    <a:lnL w="12700" cap="flat" cmpd="sng">
                      <a:solidFill>
                        <a:srgbClr val="000080"/>
                      </a:solidFill>
                      <a:prstDash val="solid"/>
                      <a:round/>
                      <a:headEnd type="none" w="sm" len="sm"/>
                      <a:tailEnd type="none" w="sm" len="sm"/>
                    </a:lnL>
                    <a:lnR w="12700" cap="flat" cmpd="sng">
                      <a:solidFill>
                        <a:srgbClr val="000080"/>
                      </a:solidFill>
                      <a:prstDash val="solid"/>
                      <a:round/>
                      <a:headEnd type="none" w="sm" len="sm"/>
                      <a:tailEnd type="none" w="sm" len="sm"/>
                    </a:lnR>
                    <a:lnT w="12700" cap="flat" cmpd="sng">
                      <a:solidFill>
                        <a:srgbClr val="000080"/>
                      </a:solidFill>
                      <a:prstDash val="solid"/>
                      <a:round/>
                      <a:headEnd type="none" w="sm" len="sm"/>
                      <a:tailEnd type="none" w="sm" len="sm"/>
                    </a:lnT>
                    <a:lnB w="12700" cap="flat" cmpd="sng">
                      <a:solidFill>
                        <a:srgbClr val="000080"/>
                      </a:solidFill>
                      <a:prstDash val="solid"/>
                      <a:round/>
                      <a:headEnd type="none" w="sm" len="sm"/>
                      <a:tailEnd type="none" w="sm" len="sm"/>
                    </a:lnB>
                    <a:solidFill>
                      <a:schemeClr val="accent2"/>
                    </a:solidFill>
                  </a:tcPr>
                </a:tc>
                <a:tc>
                  <a:txBody>
                    <a:bodyPr/>
                    <a:lstStyle/>
                    <a:p>
                      <a:pPr marL="133985" marR="60325" lvl="0" indent="0" algn="ctr" rtl="0">
                        <a:lnSpc>
                          <a:spcPct val="115000"/>
                        </a:lnSpc>
                        <a:spcBef>
                          <a:spcPts val="0"/>
                        </a:spcBef>
                        <a:spcAft>
                          <a:spcPts val="0"/>
                        </a:spcAft>
                        <a:buNone/>
                      </a:pPr>
                      <a:r>
                        <a:rPr lang="en-GB" sz="1800" b="1" u="none" strike="noStrike" cap="none">
                          <a:solidFill>
                            <a:srgbClr val="FFFFFF"/>
                          </a:solidFill>
                          <a:latin typeface="Century Gothic"/>
                          <a:ea typeface="Century Gothic"/>
                          <a:cs typeface="Century Gothic"/>
                          <a:sym typeface="Century Gothic"/>
                        </a:rPr>
                        <a:t>Modelo social</a:t>
                      </a:r>
                      <a:endParaRPr sz="1800" b="1" u="none" strike="noStrike" cap="none">
                        <a:latin typeface="Century Gothic"/>
                        <a:ea typeface="Century Gothic"/>
                        <a:cs typeface="Century Gothic"/>
                        <a:sym typeface="Century Gothic"/>
                      </a:endParaRPr>
                    </a:p>
                  </a:txBody>
                  <a:tcPr marL="0" marR="0" marT="0" marB="0" anchor="ctr">
                    <a:lnL w="12700" cap="flat" cmpd="sng">
                      <a:solidFill>
                        <a:srgbClr val="000080"/>
                      </a:solidFill>
                      <a:prstDash val="solid"/>
                      <a:round/>
                      <a:headEnd type="none" w="sm" len="sm"/>
                      <a:tailEnd type="none" w="sm" len="sm"/>
                    </a:lnL>
                    <a:lnR w="12700" cap="flat" cmpd="sng">
                      <a:solidFill>
                        <a:srgbClr val="000080"/>
                      </a:solidFill>
                      <a:prstDash val="solid"/>
                      <a:round/>
                      <a:headEnd type="none" w="sm" len="sm"/>
                      <a:tailEnd type="none" w="sm" len="sm"/>
                    </a:lnR>
                    <a:lnT w="12700" cap="flat" cmpd="sng">
                      <a:solidFill>
                        <a:srgbClr val="000080"/>
                      </a:solidFill>
                      <a:prstDash val="solid"/>
                      <a:round/>
                      <a:headEnd type="none" w="sm" len="sm"/>
                      <a:tailEnd type="none" w="sm" len="sm"/>
                    </a:lnT>
                    <a:lnB w="12700" cap="flat" cmpd="sng">
                      <a:solidFill>
                        <a:srgbClr val="000080"/>
                      </a:solidFill>
                      <a:prstDash val="solid"/>
                      <a:round/>
                      <a:headEnd type="none" w="sm" len="sm"/>
                      <a:tailEnd type="none" w="sm" len="sm"/>
                    </a:lnB>
                    <a:solidFill>
                      <a:schemeClr val="accent2"/>
                    </a:solidFill>
                  </a:tcPr>
                </a:tc>
                <a:tc>
                  <a:txBody>
                    <a:bodyPr/>
                    <a:lstStyle/>
                    <a:p>
                      <a:pPr marL="305435" marR="60325" lvl="0" indent="0" algn="ctr" rtl="0">
                        <a:lnSpc>
                          <a:spcPct val="115000"/>
                        </a:lnSpc>
                        <a:spcBef>
                          <a:spcPts val="0"/>
                        </a:spcBef>
                        <a:spcAft>
                          <a:spcPts val="0"/>
                        </a:spcAft>
                        <a:buNone/>
                      </a:pPr>
                      <a:r>
                        <a:rPr lang="en-GB" sz="1800" b="1" u="none" strike="noStrike" cap="none">
                          <a:solidFill>
                            <a:srgbClr val="FFFFFF"/>
                          </a:solidFill>
                          <a:latin typeface="Century Gothic"/>
                          <a:ea typeface="Century Gothic"/>
                          <a:cs typeface="Century Gothic"/>
                          <a:sym typeface="Century Gothic"/>
                        </a:rPr>
                        <a:t>Modelo baseado em direitos</a:t>
                      </a:r>
                      <a:endParaRPr sz="1800" b="1" u="none" strike="noStrike" cap="none">
                        <a:latin typeface="Century Gothic"/>
                        <a:ea typeface="Century Gothic"/>
                        <a:cs typeface="Century Gothic"/>
                        <a:sym typeface="Century Gothic"/>
                      </a:endParaRPr>
                    </a:p>
                  </a:txBody>
                  <a:tcPr marL="0" marR="0" marT="0" marB="0" anchor="ctr">
                    <a:lnL w="12700" cap="flat" cmpd="sng">
                      <a:solidFill>
                        <a:srgbClr val="000080"/>
                      </a:solidFill>
                      <a:prstDash val="solid"/>
                      <a:round/>
                      <a:headEnd type="none" w="sm" len="sm"/>
                      <a:tailEnd type="none" w="sm" len="sm"/>
                    </a:lnL>
                    <a:lnR w="12700" cap="flat" cmpd="sng">
                      <a:solidFill>
                        <a:srgbClr val="000080"/>
                      </a:solidFill>
                      <a:prstDash val="solid"/>
                      <a:round/>
                      <a:headEnd type="none" w="sm" len="sm"/>
                      <a:tailEnd type="none" w="sm" len="sm"/>
                    </a:lnR>
                    <a:lnT w="12700" cap="flat" cmpd="sng">
                      <a:solidFill>
                        <a:srgbClr val="000080"/>
                      </a:solidFill>
                      <a:prstDash val="solid"/>
                      <a:round/>
                      <a:headEnd type="none" w="sm" len="sm"/>
                      <a:tailEnd type="none" w="sm" len="sm"/>
                    </a:lnT>
                    <a:lnB w="12700" cap="flat" cmpd="sng">
                      <a:solidFill>
                        <a:srgbClr val="000080"/>
                      </a:solidFill>
                      <a:prstDash val="solid"/>
                      <a:round/>
                      <a:headEnd type="none" w="sm" len="sm"/>
                      <a:tailEnd type="none" w="sm" len="sm"/>
                    </a:lnB>
                    <a:solidFill>
                      <a:schemeClr val="accent2"/>
                    </a:solidFill>
                  </a:tcPr>
                </a:tc>
                <a:extLst>
                  <a:ext uri="{0D108BD9-81ED-4DB2-BD59-A6C34878D82A}">
                    <a16:rowId xmlns:a16="http://schemas.microsoft.com/office/drawing/2014/main" val="10000"/>
                  </a:ext>
                </a:extLst>
              </a:tr>
              <a:tr h="3719204">
                <a:tc>
                  <a:txBody>
                    <a:bodyPr/>
                    <a:lstStyle/>
                    <a:p>
                      <a:pPr marL="0" marR="60325" lvl="0" indent="0" algn="l" rtl="0">
                        <a:lnSpc>
                          <a:spcPct val="115000"/>
                        </a:lnSpc>
                        <a:spcBef>
                          <a:spcPts val="0"/>
                        </a:spcBef>
                        <a:spcAft>
                          <a:spcPts val="0"/>
                        </a:spcAft>
                        <a:buNone/>
                      </a:pPr>
                      <a:r>
                        <a:rPr lang="en-GB" sz="1800" u="none" strike="noStrike" cap="none" dirty="0">
                          <a:solidFill>
                            <a:srgbClr val="000000"/>
                          </a:solidFill>
                          <a:latin typeface="Calibri"/>
                          <a:ea typeface="Calibri"/>
                          <a:cs typeface="Calibri"/>
                          <a:sym typeface="Calibri"/>
                        </a:rPr>
                        <a:t>Jovem </a:t>
                      </a:r>
                      <a:r>
                        <a:rPr lang="en-GB" sz="1800" u="none" strike="noStrike" cap="none" dirty="0" err="1">
                          <a:solidFill>
                            <a:srgbClr val="000000"/>
                          </a:solidFill>
                          <a:latin typeface="Calibri"/>
                          <a:ea typeface="Calibri"/>
                          <a:cs typeface="Calibri"/>
                          <a:sym typeface="Calibri"/>
                        </a:rPr>
                        <a:t>mulher</a:t>
                      </a:r>
                      <a:r>
                        <a:rPr lang="en-GB" sz="1800" u="none" strike="noStrike" cap="none" dirty="0">
                          <a:solidFill>
                            <a:srgbClr val="000000"/>
                          </a:solidFill>
                          <a:latin typeface="Calibri"/>
                          <a:ea typeface="Calibri"/>
                          <a:cs typeface="Calibri"/>
                          <a:sym typeface="Calibri"/>
                        </a:rPr>
                        <a:t> em </a:t>
                      </a:r>
                      <a:r>
                        <a:rPr lang="en-GB" sz="1800" u="none" strike="noStrike" cap="none" dirty="0" err="1">
                          <a:solidFill>
                            <a:srgbClr val="000000"/>
                          </a:solidFill>
                          <a:latin typeface="Calibri"/>
                          <a:ea typeface="Calibri"/>
                          <a:cs typeface="Calibri"/>
                          <a:sym typeface="Calibri"/>
                        </a:rPr>
                        <a:t>cadeira</a:t>
                      </a:r>
                      <a:r>
                        <a:rPr lang="en-GB" sz="1800" u="none" strike="noStrike" cap="none" dirty="0">
                          <a:solidFill>
                            <a:srgbClr val="000000"/>
                          </a:solidFill>
                          <a:latin typeface="Calibri"/>
                          <a:ea typeface="Calibri"/>
                          <a:cs typeface="Calibri"/>
                          <a:sym typeface="Calibri"/>
                        </a:rPr>
                        <a:t> de </a:t>
                      </a:r>
                      <a:r>
                        <a:rPr lang="en-GB" sz="1800" u="none" strike="noStrike" cap="none" dirty="0" err="1">
                          <a:solidFill>
                            <a:srgbClr val="000000"/>
                          </a:solidFill>
                          <a:latin typeface="Calibri"/>
                          <a:ea typeface="Calibri"/>
                          <a:cs typeface="Calibri"/>
                          <a:sym typeface="Calibri"/>
                        </a:rPr>
                        <a:t>rodas</a:t>
                      </a:r>
                      <a:endParaRPr sz="1800" u="none" strike="noStrike" cap="none" dirty="0">
                        <a:latin typeface="Calibri"/>
                        <a:ea typeface="Calibri"/>
                        <a:cs typeface="Calibri"/>
                        <a:sym typeface="Calibri"/>
                      </a:endParaRPr>
                    </a:p>
                  </a:txBody>
                  <a:tcPr marL="32300" marR="32300" marT="30475" marB="30475">
                    <a:lnL w="12700" cap="flat" cmpd="sng">
                      <a:solidFill>
                        <a:srgbClr val="000080"/>
                      </a:solidFill>
                      <a:prstDash val="solid"/>
                      <a:round/>
                      <a:headEnd type="none" w="sm" len="sm"/>
                      <a:tailEnd type="none" w="sm" len="sm"/>
                    </a:lnL>
                    <a:lnR w="12700" cap="flat" cmpd="sng">
                      <a:solidFill>
                        <a:srgbClr val="000080"/>
                      </a:solidFill>
                      <a:prstDash val="solid"/>
                      <a:round/>
                      <a:headEnd type="none" w="sm" len="sm"/>
                      <a:tailEnd type="none" w="sm" len="sm"/>
                    </a:lnR>
                    <a:lnT w="12700" cap="flat" cmpd="sng">
                      <a:solidFill>
                        <a:srgbClr val="000080"/>
                      </a:solidFill>
                      <a:prstDash val="solid"/>
                      <a:round/>
                      <a:headEnd type="none" w="sm" len="sm"/>
                      <a:tailEnd type="none" w="sm" len="sm"/>
                    </a:lnT>
                    <a:lnB w="12700" cap="flat" cmpd="sng">
                      <a:solidFill>
                        <a:srgbClr val="000080"/>
                      </a:solidFill>
                      <a:prstDash val="solid"/>
                      <a:round/>
                      <a:headEnd type="none" w="sm" len="sm"/>
                      <a:tailEnd type="none" w="sm" len="sm"/>
                    </a:lnB>
                    <a:solidFill>
                      <a:srgbClr val="FFFFFF"/>
                    </a:solidFill>
                  </a:tcPr>
                </a:tc>
                <a:tc>
                  <a:txBody>
                    <a:bodyPr/>
                    <a:lstStyle/>
                    <a:p>
                      <a:pPr marL="38735" marR="60325" lvl="0" indent="0" algn="l" rtl="0">
                        <a:lnSpc>
                          <a:spcPct val="115000"/>
                        </a:lnSpc>
                        <a:spcBef>
                          <a:spcPts val="0"/>
                        </a:spcBef>
                        <a:spcAft>
                          <a:spcPts val="0"/>
                        </a:spcAft>
                        <a:buNone/>
                      </a:pPr>
                      <a:r>
                        <a:rPr lang="en-GB" sz="1800" u="none" strike="noStrike" cap="none" dirty="0">
                          <a:solidFill>
                            <a:srgbClr val="000000"/>
                          </a:solidFill>
                          <a:latin typeface="Calibri"/>
                          <a:ea typeface="Calibri"/>
                          <a:cs typeface="Calibri"/>
                          <a:sym typeface="Calibri"/>
                        </a:rPr>
                        <a:t>“Que </a:t>
                      </a:r>
                      <a:r>
                        <a:rPr lang="en-GB" sz="1800" u="none" strike="noStrike" cap="none" dirty="0" err="1">
                          <a:solidFill>
                            <a:srgbClr val="000000"/>
                          </a:solidFill>
                          <a:latin typeface="Calibri"/>
                          <a:ea typeface="Calibri"/>
                          <a:cs typeface="Calibri"/>
                          <a:sym typeface="Calibri"/>
                        </a:rPr>
                        <a:t>pena</a:t>
                      </a:r>
                      <a:r>
                        <a:rPr lang="en-GB" sz="1800" u="none" strike="noStrike" cap="none" dirty="0">
                          <a:solidFill>
                            <a:srgbClr val="000000"/>
                          </a:solidFill>
                          <a:latin typeface="Calibri"/>
                          <a:ea typeface="Calibri"/>
                          <a:cs typeface="Calibri"/>
                          <a:sym typeface="Calibri"/>
                        </a:rPr>
                        <a:t>, </a:t>
                      </a:r>
                      <a:r>
                        <a:rPr lang="en-GB" sz="1800" u="none" strike="noStrike" cap="none" dirty="0" err="1">
                          <a:solidFill>
                            <a:srgbClr val="000000"/>
                          </a:solidFill>
                          <a:latin typeface="Calibri"/>
                          <a:ea typeface="Calibri"/>
                          <a:cs typeface="Calibri"/>
                          <a:sym typeface="Calibri"/>
                        </a:rPr>
                        <a:t>essa</a:t>
                      </a:r>
                      <a:r>
                        <a:rPr lang="en-GB" sz="1800" u="none" strike="noStrike" cap="none" dirty="0">
                          <a:solidFill>
                            <a:srgbClr val="000000"/>
                          </a:solidFill>
                          <a:latin typeface="Calibri"/>
                          <a:ea typeface="Calibri"/>
                          <a:cs typeface="Calibri"/>
                          <a:sym typeface="Calibri"/>
                        </a:rPr>
                        <a:t> </a:t>
                      </a:r>
                      <a:r>
                        <a:rPr lang="en-GB" sz="1800" u="none" strike="noStrike" cap="none" dirty="0" err="1">
                          <a:solidFill>
                            <a:srgbClr val="000000"/>
                          </a:solidFill>
                          <a:latin typeface="Calibri"/>
                          <a:ea typeface="Calibri"/>
                          <a:cs typeface="Calibri"/>
                          <a:sym typeface="Calibri"/>
                        </a:rPr>
                        <a:t>mulher</a:t>
                      </a:r>
                      <a:r>
                        <a:rPr lang="en-GB" sz="1800" u="none" strike="noStrike" cap="none" dirty="0">
                          <a:solidFill>
                            <a:srgbClr val="000000"/>
                          </a:solidFill>
                          <a:latin typeface="Calibri"/>
                          <a:ea typeface="Calibri"/>
                          <a:cs typeface="Calibri"/>
                          <a:sym typeface="Calibri"/>
                        </a:rPr>
                        <a:t> está presa a uma </a:t>
                      </a:r>
                      <a:r>
                        <a:rPr lang="en-GB" sz="1800" u="none" strike="noStrike" cap="none" dirty="0" err="1">
                          <a:solidFill>
                            <a:srgbClr val="000000"/>
                          </a:solidFill>
                          <a:latin typeface="Calibri"/>
                          <a:ea typeface="Calibri"/>
                          <a:cs typeface="Calibri"/>
                          <a:sym typeface="Calibri"/>
                        </a:rPr>
                        <a:t>cadeira</a:t>
                      </a:r>
                      <a:r>
                        <a:rPr lang="en-GB" sz="1800" u="none" strike="noStrike" cap="none" dirty="0">
                          <a:solidFill>
                            <a:srgbClr val="000000"/>
                          </a:solidFill>
                          <a:latin typeface="Calibri"/>
                          <a:ea typeface="Calibri"/>
                          <a:cs typeface="Calibri"/>
                          <a:sym typeface="Calibri"/>
                        </a:rPr>
                        <a:t> de </a:t>
                      </a:r>
                      <a:r>
                        <a:rPr lang="en-GB" sz="1800" u="none" strike="noStrike" cap="none" dirty="0" err="1">
                          <a:solidFill>
                            <a:srgbClr val="000000"/>
                          </a:solidFill>
                          <a:latin typeface="Calibri"/>
                          <a:ea typeface="Calibri"/>
                          <a:cs typeface="Calibri"/>
                          <a:sym typeface="Calibri"/>
                        </a:rPr>
                        <a:t>rodas</a:t>
                      </a:r>
                      <a:r>
                        <a:rPr lang="en-GB" sz="1800" u="none" strike="noStrike" cap="none" dirty="0">
                          <a:solidFill>
                            <a:srgbClr val="000000"/>
                          </a:solidFill>
                          <a:latin typeface="Calibri"/>
                          <a:ea typeface="Calibri"/>
                          <a:cs typeface="Calibri"/>
                          <a:sym typeface="Calibri"/>
                        </a:rPr>
                        <a:t>, </a:t>
                      </a:r>
                      <a:r>
                        <a:rPr lang="en-GB" sz="1800" u="none" strike="noStrike" cap="none" dirty="0" err="1">
                          <a:solidFill>
                            <a:srgbClr val="000000"/>
                          </a:solidFill>
                          <a:latin typeface="Calibri"/>
                          <a:ea typeface="Calibri"/>
                          <a:cs typeface="Calibri"/>
                          <a:sym typeface="Calibri"/>
                        </a:rPr>
                        <a:t>nunca</a:t>
                      </a:r>
                      <a:r>
                        <a:rPr lang="en-GB" sz="1800" u="none" strike="noStrike" cap="none" dirty="0">
                          <a:solidFill>
                            <a:srgbClr val="000000"/>
                          </a:solidFill>
                          <a:latin typeface="Calibri"/>
                          <a:ea typeface="Calibri"/>
                          <a:cs typeface="Calibri"/>
                          <a:sym typeface="Calibri"/>
                        </a:rPr>
                        <a:t> </a:t>
                      </a:r>
                      <a:r>
                        <a:rPr lang="en-GB" sz="1800" u="none" strike="noStrike" cap="none" dirty="0" err="1">
                          <a:solidFill>
                            <a:srgbClr val="000000"/>
                          </a:solidFill>
                          <a:latin typeface="Calibri"/>
                          <a:ea typeface="Calibri"/>
                          <a:cs typeface="Calibri"/>
                          <a:sym typeface="Calibri"/>
                        </a:rPr>
                        <a:t>poderá</a:t>
                      </a:r>
                      <a:r>
                        <a:rPr lang="en-GB" sz="1800" u="none" strike="noStrike" cap="none" dirty="0">
                          <a:solidFill>
                            <a:srgbClr val="000000"/>
                          </a:solidFill>
                          <a:latin typeface="Calibri"/>
                          <a:ea typeface="Calibri"/>
                          <a:cs typeface="Calibri"/>
                          <a:sym typeface="Calibri"/>
                        </a:rPr>
                        <a:t> se </a:t>
                      </a:r>
                      <a:r>
                        <a:rPr lang="en-GB" sz="1800" u="none" strike="noStrike" cap="none" dirty="0" err="1">
                          <a:solidFill>
                            <a:srgbClr val="000000"/>
                          </a:solidFill>
                          <a:latin typeface="Calibri"/>
                          <a:ea typeface="Calibri"/>
                          <a:cs typeface="Calibri"/>
                          <a:sym typeface="Calibri"/>
                        </a:rPr>
                        <a:t>casar</a:t>
                      </a:r>
                      <a:r>
                        <a:rPr lang="en-GB" sz="1800" u="none" strike="noStrike" cap="none" dirty="0">
                          <a:solidFill>
                            <a:srgbClr val="000000"/>
                          </a:solidFill>
                          <a:latin typeface="Calibri"/>
                          <a:ea typeface="Calibri"/>
                          <a:cs typeface="Calibri"/>
                          <a:sym typeface="Calibri"/>
                        </a:rPr>
                        <a:t>, </a:t>
                      </a:r>
                      <a:r>
                        <a:rPr lang="en-GB" sz="1800" u="none" strike="noStrike" cap="none" dirty="0" err="1">
                          <a:solidFill>
                            <a:srgbClr val="000000"/>
                          </a:solidFill>
                          <a:latin typeface="Calibri"/>
                          <a:ea typeface="Calibri"/>
                          <a:cs typeface="Calibri"/>
                          <a:sym typeface="Calibri"/>
                        </a:rPr>
                        <a:t>ter</a:t>
                      </a:r>
                      <a:r>
                        <a:rPr lang="en-GB" sz="1800" u="none" strike="noStrike" cap="none" dirty="0">
                          <a:solidFill>
                            <a:srgbClr val="000000"/>
                          </a:solidFill>
                          <a:latin typeface="Calibri"/>
                          <a:ea typeface="Calibri"/>
                          <a:cs typeface="Calibri"/>
                          <a:sym typeface="Calibri"/>
                        </a:rPr>
                        <a:t> </a:t>
                      </a:r>
                      <a:r>
                        <a:rPr lang="en-GB" sz="1800" u="none" strike="noStrike" cap="none" dirty="0" err="1">
                          <a:solidFill>
                            <a:srgbClr val="000000"/>
                          </a:solidFill>
                          <a:latin typeface="Calibri"/>
                          <a:ea typeface="Calibri"/>
                          <a:cs typeface="Calibri"/>
                          <a:sym typeface="Calibri"/>
                        </a:rPr>
                        <a:t>filhos</a:t>
                      </a:r>
                      <a:r>
                        <a:rPr lang="en-GB" sz="1800" u="none" strike="noStrike" cap="none" dirty="0">
                          <a:solidFill>
                            <a:srgbClr val="000000"/>
                          </a:solidFill>
                          <a:latin typeface="Calibri"/>
                          <a:ea typeface="Calibri"/>
                          <a:cs typeface="Calibri"/>
                          <a:sym typeface="Calibri"/>
                        </a:rPr>
                        <a:t> e </a:t>
                      </a:r>
                      <a:r>
                        <a:rPr lang="en-GB" sz="1800" u="none" strike="noStrike" cap="none" dirty="0" err="1">
                          <a:solidFill>
                            <a:srgbClr val="000000"/>
                          </a:solidFill>
                          <a:latin typeface="Calibri"/>
                          <a:ea typeface="Calibri"/>
                          <a:cs typeface="Calibri"/>
                          <a:sym typeface="Calibri"/>
                        </a:rPr>
                        <a:t>cuidar</a:t>
                      </a:r>
                      <a:r>
                        <a:rPr lang="en-GB" sz="1800" u="none" strike="noStrike" cap="none" dirty="0">
                          <a:solidFill>
                            <a:srgbClr val="000000"/>
                          </a:solidFill>
                          <a:latin typeface="Calibri"/>
                          <a:ea typeface="Calibri"/>
                          <a:cs typeface="Calibri"/>
                          <a:sym typeface="Calibri"/>
                        </a:rPr>
                        <a:t> da </a:t>
                      </a:r>
                      <a:r>
                        <a:rPr lang="en-GB" sz="1800" u="none" strike="noStrike" cap="none" dirty="0" err="1">
                          <a:solidFill>
                            <a:srgbClr val="000000"/>
                          </a:solidFill>
                          <a:latin typeface="Calibri"/>
                          <a:ea typeface="Calibri"/>
                          <a:cs typeface="Calibri"/>
                          <a:sym typeface="Calibri"/>
                        </a:rPr>
                        <a:t>família</a:t>
                      </a:r>
                      <a:r>
                        <a:rPr lang="en-GB" sz="1800" u="none" strike="noStrike" cap="none" dirty="0">
                          <a:solidFill>
                            <a:srgbClr val="000000"/>
                          </a:solidFill>
                          <a:latin typeface="Calibri"/>
                          <a:ea typeface="Calibri"/>
                          <a:cs typeface="Calibri"/>
                          <a:sym typeface="Calibri"/>
                        </a:rPr>
                        <a:t>. </a:t>
                      </a:r>
                      <a:r>
                        <a:rPr lang="en-GB" sz="1800" u="none" strike="noStrike" cap="none" dirty="0" err="1">
                          <a:solidFill>
                            <a:srgbClr val="000000"/>
                          </a:solidFill>
                          <a:latin typeface="Calibri"/>
                          <a:ea typeface="Calibri"/>
                          <a:cs typeface="Calibri"/>
                          <a:sym typeface="Calibri"/>
                        </a:rPr>
                        <a:t>Talvez</a:t>
                      </a:r>
                      <a:r>
                        <a:rPr lang="en-GB" sz="1800" u="none" strike="noStrike" cap="none" dirty="0">
                          <a:solidFill>
                            <a:srgbClr val="000000"/>
                          </a:solidFill>
                          <a:latin typeface="Calibri"/>
                          <a:ea typeface="Calibri"/>
                          <a:cs typeface="Calibri"/>
                          <a:sym typeface="Calibri"/>
                        </a:rPr>
                        <a:t> </a:t>
                      </a:r>
                      <a:r>
                        <a:rPr lang="en-GB" sz="1800" u="none" strike="noStrike" cap="none" dirty="0" err="1">
                          <a:solidFill>
                            <a:srgbClr val="000000"/>
                          </a:solidFill>
                          <a:latin typeface="Calibri"/>
                          <a:ea typeface="Calibri"/>
                          <a:cs typeface="Calibri"/>
                          <a:sym typeface="Calibri"/>
                        </a:rPr>
                        <a:t>possamos</a:t>
                      </a:r>
                      <a:r>
                        <a:rPr lang="en-GB" sz="1800" u="none" strike="noStrike" cap="none" dirty="0">
                          <a:solidFill>
                            <a:srgbClr val="000000"/>
                          </a:solidFill>
                          <a:latin typeface="Calibri"/>
                          <a:ea typeface="Calibri"/>
                          <a:cs typeface="Calibri"/>
                          <a:sym typeface="Calibri"/>
                        </a:rPr>
                        <a:t> </a:t>
                      </a:r>
                      <a:r>
                        <a:rPr lang="en-GB" sz="1800" u="none" strike="noStrike" cap="none" dirty="0" err="1">
                          <a:solidFill>
                            <a:srgbClr val="000000"/>
                          </a:solidFill>
                          <a:latin typeface="Calibri"/>
                          <a:ea typeface="Calibri"/>
                          <a:cs typeface="Calibri"/>
                          <a:sym typeface="Calibri"/>
                        </a:rPr>
                        <a:t>encontrar</a:t>
                      </a:r>
                      <a:r>
                        <a:rPr lang="en-GB" sz="1800" u="none" strike="noStrike" cap="none" dirty="0">
                          <a:solidFill>
                            <a:srgbClr val="000000"/>
                          </a:solidFill>
                          <a:latin typeface="Calibri"/>
                          <a:ea typeface="Calibri"/>
                          <a:cs typeface="Calibri"/>
                          <a:sym typeface="Calibri"/>
                        </a:rPr>
                        <a:t> um </a:t>
                      </a:r>
                      <a:r>
                        <a:rPr lang="en-GB" sz="1800" u="none" strike="noStrike" cap="none" dirty="0" err="1">
                          <a:solidFill>
                            <a:srgbClr val="000000"/>
                          </a:solidFill>
                          <a:latin typeface="Calibri"/>
                          <a:ea typeface="Calibri"/>
                          <a:cs typeface="Calibri"/>
                          <a:sym typeface="Calibri"/>
                        </a:rPr>
                        <a:t>bom</a:t>
                      </a:r>
                      <a:r>
                        <a:rPr lang="en-GB" sz="1800" u="none" strike="noStrike" cap="none" dirty="0">
                          <a:solidFill>
                            <a:srgbClr val="000000"/>
                          </a:solidFill>
                          <a:latin typeface="Calibri"/>
                          <a:ea typeface="Calibri"/>
                          <a:cs typeface="Calibri"/>
                          <a:sym typeface="Calibri"/>
                        </a:rPr>
                        <a:t> lar para </a:t>
                      </a:r>
                      <a:r>
                        <a:rPr lang="en-GB" sz="1800" u="none" strike="noStrike" cap="none" dirty="0" err="1">
                          <a:solidFill>
                            <a:srgbClr val="000000"/>
                          </a:solidFill>
                          <a:latin typeface="Calibri"/>
                          <a:ea typeface="Calibri"/>
                          <a:cs typeface="Calibri"/>
                          <a:sym typeface="Calibri"/>
                        </a:rPr>
                        <a:t>ela</a:t>
                      </a:r>
                      <a:r>
                        <a:rPr lang="en-GB" sz="1800" u="none" strike="noStrike" cap="none" dirty="0">
                          <a:solidFill>
                            <a:srgbClr val="000000"/>
                          </a:solidFill>
                          <a:latin typeface="Calibri"/>
                          <a:ea typeface="Calibri"/>
                          <a:cs typeface="Calibri"/>
                          <a:sym typeface="Calibri"/>
                        </a:rPr>
                        <a:t>, </a:t>
                      </a:r>
                      <a:r>
                        <a:rPr lang="en-GB" sz="1800" u="none" strike="noStrike" cap="none" dirty="0" err="1">
                          <a:solidFill>
                            <a:srgbClr val="000000"/>
                          </a:solidFill>
                          <a:latin typeface="Calibri"/>
                          <a:ea typeface="Calibri"/>
                          <a:cs typeface="Calibri"/>
                          <a:sym typeface="Calibri"/>
                        </a:rPr>
                        <a:t>onde</a:t>
                      </a:r>
                      <a:r>
                        <a:rPr lang="en-GB" sz="1800" u="none" strike="noStrike" cap="none" dirty="0">
                          <a:solidFill>
                            <a:srgbClr val="000000"/>
                          </a:solidFill>
                          <a:latin typeface="Calibri"/>
                          <a:ea typeface="Calibri"/>
                          <a:cs typeface="Calibri"/>
                          <a:sym typeface="Calibri"/>
                        </a:rPr>
                        <a:t> </a:t>
                      </a:r>
                      <a:r>
                        <a:rPr lang="en-GB" sz="1800" u="none" strike="noStrike" cap="none" dirty="0" err="1">
                          <a:solidFill>
                            <a:srgbClr val="000000"/>
                          </a:solidFill>
                          <a:latin typeface="Calibri"/>
                          <a:ea typeface="Calibri"/>
                          <a:cs typeface="Calibri"/>
                          <a:sym typeface="Calibri"/>
                        </a:rPr>
                        <a:t>possa</a:t>
                      </a:r>
                      <a:r>
                        <a:rPr lang="en-GB" sz="1800" u="none" strike="noStrike" cap="none" dirty="0">
                          <a:solidFill>
                            <a:srgbClr val="000000"/>
                          </a:solidFill>
                          <a:latin typeface="Calibri"/>
                          <a:ea typeface="Calibri"/>
                          <a:cs typeface="Calibri"/>
                          <a:sym typeface="Calibri"/>
                        </a:rPr>
                        <a:t> </a:t>
                      </a:r>
                      <a:r>
                        <a:rPr lang="en-GB" sz="1800" u="none" strike="noStrike" cap="none" dirty="0" err="1">
                          <a:solidFill>
                            <a:srgbClr val="000000"/>
                          </a:solidFill>
                          <a:latin typeface="Calibri"/>
                          <a:ea typeface="Calibri"/>
                          <a:cs typeface="Calibri"/>
                          <a:sym typeface="Calibri"/>
                        </a:rPr>
                        <a:t>morar</a:t>
                      </a:r>
                      <a:r>
                        <a:rPr lang="en-GB" sz="1800" u="none" strike="noStrike" cap="none" dirty="0">
                          <a:solidFill>
                            <a:srgbClr val="000000"/>
                          </a:solidFill>
                          <a:latin typeface="Calibri"/>
                          <a:ea typeface="Calibri"/>
                          <a:cs typeface="Calibri"/>
                          <a:sym typeface="Calibri"/>
                        </a:rPr>
                        <a:t> e conhecer </a:t>
                      </a:r>
                      <a:r>
                        <a:rPr lang="en-GB" sz="1800" u="none" strike="noStrike" cap="none" dirty="0" err="1">
                          <a:solidFill>
                            <a:srgbClr val="000000"/>
                          </a:solidFill>
                          <a:latin typeface="Calibri"/>
                          <a:ea typeface="Calibri"/>
                          <a:cs typeface="Calibri"/>
                          <a:sym typeface="Calibri"/>
                        </a:rPr>
                        <a:t>outras</a:t>
                      </a:r>
                      <a:r>
                        <a:rPr lang="en-GB" sz="1800" u="none" strike="noStrike" cap="none" dirty="0">
                          <a:solidFill>
                            <a:srgbClr val="000000"/>
                          </a:solidFill>
                          <a:latin typeface="Calibri"/>
                          <a:ea typeface="Calibri"/>
                          <a:cs typeface="Calibri"/>
                          <a:sym typeface="Calibri"/>
                        </a:rPr>
                        <a:t> pessoas.”</a:t>
                      </a:r>
                      <a:endParaRPr sz="1800" u="none" strike="noStrike" cap="none" dirty="0">
                        <a:latin typeface="Calibri"/>
                        <a:ea typeface="Calibri"/>
                        <a:cs typeface="Calibri"/>
                        <a:sym typeface="Calibri"/>
                      </a:endParaRPr>
                    </a:p>
                  </a:txBody>
                  <a:tcPr marL="32300" marR="32300" marT="30475" marB="30475">
                    <a:lnL w="12700" cap="flat" cmpd="sng">
                      <a:solidFill>
                        <a:srgbClr val="000080"/>
                      </a:solidFill>
                      <a:prstDash val="solid"/>
                      <a:round/>
                      <a:headEnd type="none" w="sm" len="sm"/>
                      <a:tailEnd type="none" w="sm" len="sm"/>
                    </a:lnL>
                    <a:lnR w="12700" cap="flat" cmpd="sng">
                      <a:solidFill>
                        <a:srgbClr val="000080"/>
                      </a:solidFill>
                      <a:prstDash val="solid"/>
                      <a:round/>
                      <a:headEnd type="none" w="sm" len="sm"/>
                      <a:tailEnd type="none" w="sm" len="sm"/>
                    </a:lnR>
                    <a:lnT w="12700" cap="flat" cmpd="sng">
                      <a:solidFill>
                        <a:srgbClr val="000080"/>
                      </a:solidFill>
                      <a:prstDash val="solid"/>
                      <a:round/>
                      <a:headEnd type="none" w="sm" len="sm"/>
                      <a:tailEnd type="none" w="sm" len="sm"/>
                    </a:lnT>
                    <a:lnB w="12700" cap="flat" cmpd="sng">
                      <a:solidFill>
                        <a:srgbClr val="000080"/>
                      </a:solidFill>
                      <a:prstDash val="solid"/>
                      <a:round/>
                      <a:headEnd type="none" w="sm" len="sm"/>
                      <a:tailEnd type="none" w="sm" len="sm"/>
                    </a:lnB>
                    <a:solidFill>
                      <a:srgbClr val="FFFFFF"/>
                    </a:solidFill>
                  </a:tcPr>
                </a:tc>
                <a:tc>
                  <a:txBody>
                    <a:bodyPr/>
                    <a:lstStyle/>
                    <a:p>
                      <a:pPr marL="86360" marR="60325" lvl="0" indent="0" algn="l" rtl="0">
                        <a:lnSpc>
                          <a:spcPct val="115000"/>
                        </a:lnSpc>
                        <a:spcBef>
                          <a:spcPts val="0"/>
                        </a:spcBef>
                        <a:spcAft>
                          <a:spcPts val="0"/>
                        </a:spcAft>
                        <a:buNone/>
                      </a:pPr>
                      <a:r>
                        <a:rPr lang="en-GB" sz="1800" u="none" strike="noStrike" cap="none" dirty="0">
                          <a:solidFill>
                            <a:srgbClr val="000000"/>
                          </a:solidFill>
                          <a:latin typeface="Calibri"/>
                          <a:ea typeface="Calibri"/>
                          <a:cs typeface="Calibri"/>
                          <a:sym typeface="Calibri"/>
                        </a:rPr>
                        <a:t>“Oh, </a:t>
                      </a:r>
                      <a:r>
                        <a:rPr lang="en-GB" sz="1800" u="none" strike="noStrike" cap="none" dirty="0" err="1">
                          <a:solidFill>
                            <a:srgbClr val="000000"/>
                          </a:solidFill>
                          <a:latin typeface="Calibri"/>
                          <a:ea typeface="Calibri"/>
                          <a:cs typeface="Calibri"/>
                          <a:sym typeface="Calibri"/>
                        </a:rPr>
                        <a:t>essa</a:t>
                      </a:r>
                      <a:r>
                        <a:rPr lang="en-GB" sz="1800" u="none" strike="noStrike" cap="none" dirty="0">
                          <a:solidFill>
                            <a:srgbClr val="000000"/>
                          </a:solidFill>
                          <a:latin typeface="Calibri"/>
                          <a:ea typeface="Calibri"/>
                          <a:cs typeface="Calibri"/>
                          <a:sym typeface="Calibri"/>
                        </a:rPr>
                        <a:t> </a:t>
                      </a:r>
                      <a:r>
                        <a:rPr lang="en-GB" sz="1800" u="none" strike="noStrike" cap="none" dirty="0" err="1">
                          <a:solidFill>
                            <a:srgbClr val="000000"/>
                          </a:solidFill>
                          <a:latin typeface="Calibri"/>
                          <a:ea typeface="Calibri"/>
                          <a:cs typeface="Calibri"/>
                          <a:sym typeface="Calibri"/>
                        </a:rPr>
                        <a:t>pobre</a:t>
                      </a:r>
                      <a:r>
                        <a:rPr lang="en-GB" sz="1800" u="none" strike="noStrike" cap="none" dirty="0">
                          <a:solidFill>
                            <a:srgbClr val="000000"/>
                          </a:solidFill>
                          <a:latin typeface="Calibri"/>
                          <a:ea typeface="Calibri"/>
                          <a:cs typeface="Calibri"/>
                          <a:sym typeface="Calibri"/>
                        </a:rPr>
                        <a:t> </a:t>
                      </a:r>
                      <a:r>
                        <a:rPr lang="en-GB" sz="1800" u="none" strike="noStrike" cap="none" dirty="0" err="1">
                          <a:solidFill>
                            <a:srgbClr val="000000"/>
                          </a:solidFill>
                          <a:latin typeface="Calibri"/>
                          <a:ea typeface="Calibri"/>
                          <a:cs typeface="Calibri"/>
                          <a:sym typeface="Calibri"/>
                        </a:rPr>
                        <a:t>mulher</a:t>
                      </a:r>
                      <a:r>
                        <a:rPr lang="en-GB" sz="1800" u="none" strike="noStrike" cap="none" dirty="0">
                          <a:solidFill>
                            <a:srgbClr val="000000"/>
                          </a:solidFill>
                          <a:latin typeface="Calibri"/>
                          <a:ea typeface="Calibri"/>
                          <a:cs typeface="Calibri"/>
                          <a:sym typeface="Calibri"/>
                        </a:rPr>
                        <a:t>, </a:t>
                      </a:r>
                      <a:r>
                        <a:rPr lang="en-GB" sz="1800" u="none" strike="noStrike" cap="none" dirty="0" err="1">
                          <a:solidFill>
                            <a:srgbClr val="000000"/>
                          </a:solidFill>
                          <a:latin typeface="Calibri"/>
                          <a:ea typeface="Calibri"/>
                          <a:cs typeface="Calibri"/>
                          <a:sym typeface="Calibri"/>
                        </a:rPr>
                        <a:t>ela</a:t>
                      </a:r>
                      <a:r>
                        <a:rPr lang="en-GB" sz="1800" u="none" strike="noStrike" cap="none" dirty="0">
                          <a:solidFill>
                            <a:srgbClr val="000000"/>
                          </a:solidFill>
                          <a:latin typeface="Calibri"/>
                          <a:ea typeface="Calibri"/>
                          <a:cs typeface="Calibri"/>
                          <a:sym typeface="Calibri"/>
                        </a:rPr>
                        <a:t> </a:t>
                      </a:r>
                      <a:r>
                        <a:rPr lang="en-GB" sz="1800" u="none" strike="noStrike" cap="none" dirty="0" err="1">
                          <a:solidFill>
                            <a:srgbClr val="000000"/>
                          </a:solidFill>
                          <a:latin typeface="Calibri"/>
                          <a:ea typeface="Calibri"/>
                          <a:cs typeface="Calibri"/>
                          <a:sym typeface="Calibri"/>
                        </a:rPr>
                        <a:t>deveria</a:t>
                      </a:r>
                      <a:r>
                        <a:rPr lang="en-GB" sz="1800" u="none" strike="noStrike" cap="none" dirty="0">
                          <a:solidFill>
                            <a:srgbClr val="000000"/>
                          </a:solidFill>
                          <a:latin typeface="Calibri"/>
                          <a:ea typeface="Calibri"/>
                          <a:cs typeface="Calibri"/>
                          <a:sym typeface="Calibri"/>
                        </a:rPr>
                        <a:t> </a:t>
                      </a:r>
                      <a:r>
                        <a:rPr lang="en-GB" sz="1800" u="none" strike="noStrike" cap="none" dirty="0" err="1">
                          <a:solidFill>
                            <a:srgbClr val="000000"/>
                          </a:solidFill>
                          <a:latin typeface="Calibri"/>
                          <a:ea typeface="Calibri"/>
                          <a:cs typeface="Calibri"/>
                          <a:sym typeface="Calibri"/>
                        </a:rPr>
                        <a:t>ir</a:t>
                      </a:r>
                      <a:r>
                        <a:rPr lang="en-GB" sz="1800" u="none" strike="noStrike" cap="none" dirty="0">
                          <a:solidFill>
                            <a:srgbClr val="000000"/>
                          </a:solidFill>
                          <a:latin typeface="Calibri"/>
                          <a:ea typeface="Calibri"/>
                          <a:cs typeface="Calibri"/>
                          <a:sym typeface="Calibri"/>
                        </a:rPr>
                        <a:t> ao </a:t>
                      </a:r>
                      <a:r>
                        <a:rPr lang="en-GB" sz="1800" u="none" strike="noStrike" cap="none" dirty="0" err="1">
                          <a:solidFill>
                            <a:srgbClr val="000000"/>
                          </a:solidFill>
                          <a:latin typeface="Calibri"/>
                          <a:ea typeface="Calibri"/>
                          <a:cs typeface="Calibri"/>
                          <a:sym typeface="Calibri"/>
                        </a:rPr>
                        <a:t>médico</a:t>
                      </a:r>
                      <a:r>
                        <a:rPr lang="en-GB" sz="1800" u="none" strike="noStrike" cap="none" dirty="0">
                          <a:solidFill>
                            <a:srgbClr val="000000"/>
                          </a:solidFill>
                          <a:latin typeface="Calibri"/>
                          <a:ea typeface="Calibri"/>
                          <a:cs typeface="Calibri"/>
                          <a:sym typeface="Calibri"/>
                        </a:rPr>
                        <a:t> e </a:t>
                      </a:r>
                      <a:r>
                        <a:rPr lang="en-GB" sz="1800" u="none" strike="noStrike" cap="none" dirty="0" err="1">
                          <a:solidFill>
                            <a:srgbClr val="000000"/>
                          </a:solidFill>
                          <a:latin typeface="Calibri"/>
                          <a:ea typeface="Calibri"/>
                          <a:cs typeface="Calibri"/>
                          <a:sym typeface="Calibri"/>
                        </a:rPr>
                        <a:t>discutir</a:t>
                      </a:r>
                      <a:r>
                        <a:rPr lang="en-GB" sz="1800" u="none" strike="noStrike" cap="none" dirty="0">
                          <a:solidFill>
                            <a:srgbClr val="000000"/>
                          </a:solidFill>
                          <a:latin typeface="Calibri"/>
                          <a:ea typeface="Calibri"/>
                          <a:cs typeface="Calibri"/>
                          <a:sym typeface="Calibri"/>
                        </a:rPr>
                        <a:t> com </a:t>
                      </a:r>
                      <a:r>
                        <a:rPr lang="en-GB" sz="1800" u="none" strike="noStrike" cap="none" dirty="0" err="1">
                          <a:solidFill>
                            <a:srgbClr val="000000"/>
                          </a:solidFill>
                          <a:latin typeface="Calibri"/>
                          <a:ea typeface="Calibri"/>
                          <a:cs typeface="Calibri"/>
                          <a:sym typeface="Calibri"/>
                        </a:rPr>
                        <a:t>ele</a:t>
                      </a:r>
                      <a:r>
                        <a:rPr lang="en-GB" sz="1800" u="none" strike="noStrike" cap="none" dirty="0">
                          <a:solidFill>
                            <a:srgbClr val="000000"/>
                          </a:solidFill>
                          <a:latin typeface="Calibri"/>
                          <a:ea typeface="Calibri"/>
                          <a:cs typeface="Calibri"/>
                          <a:sym typeface="Calibri"/>
                        </a:rPr>
                        <a:t> ou </a:t>
                      </a:r>
                      <a:r>
                        <a:rPr lang="en-GB" sz="1800" u="none" strike="noStrike" cap="none" dirty="0" err="1">
                          <a:solidFill>
                            <a:srgbClr val="000000"/>
                          </a:solidFill>
                          <a:latin typeface="Calibri"/>
                          <a:ea typeface="Calibri"/>
                          <a:cs typeface="Calibri"/>
                          <a:sym typeface="Calibri"/>
                        </a:rPr>
                        <a:t>ela</a:t>
                      </a:r>
                      <a:r>
                        <a:rPr lang="en-GB" sz="1800" u="none" strike="noStrike" cap="none" dirty="0">
                          <a:solidFill>
                            <a:srgbClr val="000000"/>
                          </a:solidFill>
                          <a:latin typeface="Calibri"/>
                          <a:ea typeface="Calibri"/>
                          <a:cs typeface="Calibri"/>
                          <a:sym typeface="Calibri"/>
                        </a:rPr>
                        <a:t> se </a:t>
                      </a:r>
                      <a:r>
                        <a:rPr lang="en-GB" sz="1800" u="none" strike="noStrike" cap="none" dirty="0" err="1">
                          <a:solidFill>
                            <a:srgbClr val="000000"/>
                          </a:solidFill>
                          <a:latin typeface="Calibri"/>
                          <a:ea typeface="Calibri"/>
                          <a:cs typeface="Calibri"/>
                          <a:sym typeface="Calibri"/>
                        </a:rPr>
                        <a:t>existe</a:t>
                      </a:r>
                      <a:r>
                        <a:rPr lang="en-GB" sz="1800" u="none" strike="noStrike" cap="none" dirty="0">
                          <a:solidFill>
                            <a:srgbClr val="000000"/>
                          </a:solidFill>
                          <a:latin typeface="Calibri"/>
                          <a:ea typeface="Calibri"/>
                          <a:cs typeface="Calibri"/>
                          <a:sym typeface="Calibri"/>
                        </a:rPr>
                        <a:t> </a:t>
                      </a:r>
                      <a:r>
                        <a:rPr lang="en-GB" sz="1800" u="none" strike="noStrike" cap="none" dirty="0" err="1">
                          <a:solidFill>
                            <a:srgbClr val="000000"/>
                          </a:solidFill>
                          <a:latin typeface="Calibri"/>
                          <a:ea typeface="Calibri"/>
                          <a:cs typeface="Calibri"/>
                          <a:sym typeface="Calibri"/>
                        </a:rPr>
                        <a:t>alguma</a:t>
                      </a:r>
                      <a:r>
                        <a:rPr lang="en-GB" sz="1800" u="none" strike="noStrike" cap="none" dirty="0">
                          <a:solidFill>
                            <a:srgbClr val="000000"/>
                          </a:solidFill>
                          <a:latin typeface="Calibri"/>
                          <a:ea typeface="Calibri"/>
                          <a:cs typeface="Calibri"/>
                          <a:sym typeface="Calibri"/>
                        </a:rPr>
                        <a:t> </a:t>
                      </a:r>
                      <a:r>
                        <a:rPr lang="en-GB" sz="1800" u="none" strike="noStrike" cap="none" dirty="0" err="1">
                          <a:solidFill>
                            <a:srgbClr val="000000"/>
                          </a:solidFill>
                          <a:latin typeface="Calibri"/>
                          <a:ea typeface="Calibri"/>
                          <a:cs typeface="Calibri"/>
                          <a:sym typeface="Calibri"/>
                        </a:rPr>
                        <a:t>terapia</a:t>
                      </a:r>
                      <a:r>
                        <a:rPr lang="en-GB" sz="1800" u="none" strike="noStrike" cap="none" dirty="0">
                          <a:solidFill>
                            <a:srgbClr val="000000"/>
                          </a:solidFill>
                          <a:latin typeface="Calibri"/>
                          <a:ea typeface="Calibri"/>
                          <a:cs typeface="Calibri"/>
                          <a:sym typeface="Calibri"/>
                        </a:rPr>
                        <a:t> que a </a:t>
                      </a:r>
                      <a:r>
                        <a:rPr lang="en-GB" sz="1800" u="none" strike="noStrike" cap="none" dirty="0" err="1">
                          <a:solidFill>
                            <a:srgbClr val="000000"/>
                          </a:solidFill>
                          <a:latin typeface="Calibri"/>
                          <a:ea typeface="Calibri"/>
                          <a:cs typeface="Calibri"/>
                          <a:sym typeface="Calibri"/>
                        </a:rPr>
                        <a:t>permita</a:t>
                      </a:r>
                      <a:r>
                        <a:rPr lang="en-GB" sz="1800" u="none" strike="noStrike" cap="none" dirty="0">
                          <a:solidFill>
                            <a:srgbClr val="000000"/>
                          </a:solidFill>
                          <a:latin typeface="Calibri"/>
                          <a:ea typeface="Calibri"/>
                          <a:cs typeface="Calibri"/>
                          <a:sym typeface="Calibri"/>
                        </a:rPr>
                        <a:t> </a:t>
                      </a:r>
                      <a:r>
                        <a:rPr lang="en-GB" sz="1800" u="none" strike="noStrike" cap="none" dirty="0" err="1">
                          <a:solidFill>
                            <a:srgbClr val="000000"/>
                          </a:solidFill>
                          <a:latin typeface="Calibri"/>
                          <a:ea typeface="Calibri"/>
                          <a:cs typeface="Calibri"/>
                          <a:sym typeface="Calibri"/>
                        </a:rPr>
                        <a:t>andar</a:t>
                      </a:r>
                      <a:r>
                        <a:rPr lang="en-GB" sz="1800" u="none" strike="noStrike" cap="none" dirty="0">
                          <a:solidFill>
                            <a:srgbClr val="000000"/>
                          </a:solidFill>
                          <a:latin typeface="Calibri"/>
                          <a:ea typeface="Calibri"/>
                          <a:cs typeface="Calibri"/>
                          <a:sym typeface="Calibri"/>
                        </a:rPr>
                        <a:t> </a:t>
                      </a:r>
                      <a:r>
                        <a:rPr lang="en-GB" sz="1800" u="none" strike="noStrike" cap="none" dirty="0" err="1">
                          <a:solidFill>
                            <a:srgbClr val="000000"/>
                          </a:solidFill>
                          <a:latin typeface="Calibri"/>
                          <a:ea typeface="Calibri"/>
                          <a:cs typeface="Calibri"/>
                          <a:sym typeface="Calibri"/>
                        </a:rPr>
                        <a:t>novamente</a:t>
                      </a:r>
                      <a:r>
                        <a:rPr lang="en-GB" sz="1800" u="none" strike="noStrike" cap="none" dirty="0">
                          <a:solidFill>
                            <a:srgbClr val="000000"/>
                          </a:solidFill>
                          <a:latin typeface="Calibri"/>
                          <a:ea typeface="Calibri"/>
                          <a:cs typeface="Calibri"/>
                          <a:sym typeface="Calibri"/>
                        </a:rPr>
                        <a:t>, como </a:t>
                      </a:r>
                      <a:r>
                        <a:rPr lang="en-GB" sz="1800" u="none" strike="noStrike" cap="none" dirty="0" err="1">
                          <a:solidFill>
                            <a:srgbClr val="000000"/>
                          </a:solidFill>
                          <a:latin typeface="Calibri"/>
                          <a:ea typeface="Calibri"/>
                          <a:cs typeface="Calibri"/>
                          <a:sym typeface="Calibri"/>
                        </a:rPr>
                        <a:t>todas</a:t>
                      </a:r>
                      <a:r>
                        <a:rPr lang="en-GB" sz="1800" u="none" strike="noStrike" cap="none" dirty="0">
                          <a:solidFill>
                            <a:srgbClr val="000000"/>
                          </a:solidFill>
                          <a:latin typeface="Calibri"/>
                          <a:ea typeface="Calibri"/>
                          <a:cs typeface="Calibri"/>
                          <a:sym typeface="Calibri"/>
                        </a:rPr>
                        <a:t> as </a:t>
                      </a:r>
                      <a:r>
                        <a:rPr lang="en-GB" sz="1800" u="none" strike="noStrike" cap="none" dirty="0" err="1">
                          <a:solidFill>
                            <a:srgbClr val="000000"/>
                          </a:solidFill>
                          <a:latin typeface="Calibri"/>
                          <a:ea typeface="Calibri"/>
                          <a:cs typeface="Calibri"/>
                          <a:sym typeface="Calibri"/>
                        </a:rPr>
                        <a:t>outras</a:t>
                      </a:r>
                      <a:r>
                        <a:rPr lang="en-GB" sz="1800" u="none" strike="noStrike" cap="none" dirty="0">
                          <a:solidFill>
                            <a:srgbClr val="000000"/>
                          </a:solidFill>
                          <a:latin typeface="Calibri"/>
                          <a:ea typeface="Calibri"/>
                          <a:cs typeface="Calibri"/>
                          <a:sym typeface="Calibri"/>
                        </a:rPr>
                        <a:t> pessoas.”</a:t>
                      </a:r>
                      <a:endParaRPr sz="1800" u="none" strike="noStrike" cap="none" dirty="0">
                        <a:latin typeface="Calibri"/>
                        <a:ea typeface="Calibri"/>
                        <a:cs typeface="Calibri"/>
                        <a:sym typeface="Calibri"/>
                      </a:endParaRPr>
                    </a:p>
                  </a:txBody>
                  <a:tcPr marL="32300" marR="32300" marT="30475" marB="30475">
                    <a:lnL w="12700" cap="flat" cmpd="sng">
                      <a:solidFill>
                        <a:srgbClr val="000080"/>
                      </a:solidFill>
                      <a:prstDash val="solid"/>
                      <a:round/>
                      <a:headEnd type="none" w="sm" len="sm"/>
                      <a:tailEnd type="none" w="sm" len="sm"/>
                    </a:lnL>
                    <a:lnR w="12700" cap="flat" cmpd="sng">
                      <a:solidFill>
                        <a:srgbClr val="000080"/>
                      </a:solidFill>
                      <a:prstDash val="solid"/>
                      <a:round/>
                      <a:headEnd type="none" w="sm" len="sm"/>
                      <a:tailEnd type="none" w="sm" len="sm"/>
                    </a:lnR>
                    <a:lnT w="12700" cap="flat" cmpd="sng">
                      <a:solidFill>
                        <a:srgbClr val="000080"/>
                      </a:solidFill>
                      <a:prstDash val="solid"/>
                      <a:round/>
                      <a:headEnd type="none" w="sm" len="sm"/>
                      <a:tailEnd type="none" w="sm" len="sm"/>
                    </a:lnT>
                    <a:lnB w="12700" cap="flat" cmpd="sng">
                      <a:solidFill>
                        <a:srgbClr val="000080"/>
                      </a:solidFill>
                      <a:prstDash val="solid"/>
                      <a:round/>
                      <a:headEnd type="none" w="sm" len="sm"/>
                      <a:tailEnd type="none" w="sm" len="sm"/>
                    </a:lnB>
                    <a:solidFill>
                      <a:srgbClr val="FFFFFF"/>
                    </a:solidFill>
                  </a:tcPr>
                </a:tc>
                <a:tc>
                  <a:txBody>
                    <a:bodyPr/>
                    <a:lstStyle/>
                    <a:p>
                      <a:pPr marL="86360" marR="60325" lvl="0" indent="0" algn="l" rtl="0">
                        <a:lnSpc>
                          <a:spcPct val="115000"/>
                        </a:lnSpc>
                        <a:spcBef>
                          <a:spcPts val="0"/>
                        </a:spcBef>
                        <a:spcAft>
                          <a:spcPts val="0"/>
                        </a:spcAft>
                        <a:buNone/>
                      </a:pPr>
                      <a:r>
                        <a:rPr lang="en-GB" sz="1800" u="none" strike="noStrike" cap="none" dirty="0">
                          <a:solidFill>
                            <a:srgbClr val="000000"/>
                          </a:solidFill>
                          <a:latin typeface="Calibri"/>
                          <a:ea typeface="Calibri"/>
                          <a:cs typeface="Calibri"/>
                          <a:sym typeface="Calibri"/>
                        </a:rPr>
                        <a:t>“A </a:t>
                      </a:r>
                      <a:r>
                        <a:rPr lang="en-GB" sz="1800" u="none" strike="noStrike" cap="none" dirty="0" err="1">
                          <a:solidFill>
                            <a:srgbClr val="000000"/>
                          </a:solidFill>
                          <a:latin typeface="Calibri"/>
                          <a:ea typeface="Calibri"/>
                          <a:cs typeface="Calibri"/>
                          <a:sym typeface="Calibri"/>
                        </a:rPr>
                        <a:t>comunidade</a:t>
                      </a:r>
                      <a:r>
                        <a:rPr lang="en-GB" sz="1800" u="none" strike="noStrike" cap="none" dirty="0">
                          <a:solidFill>
                            <a:srgbClr val="000000"/>
                          </a:solidFill>
                          <a:latin typeface="Calibri"/>
                          <a:ea typeface="Calibri"/>
                          <a:cs typeface="Calibri"/>
                          <a:sym typeface="Calibri"/>
                        </a:rPr>
                        <a:t> </a:t>
                      </a:r>
                      <a:r>
                        <a:rPr lang="en-GB" sz="1800" u="none" strike="noStrike" cap="none" dirty="0" err="1">
                          <a:solidFill>
                            <a:srgbClr val="000000"/>
                          </a:solidFill>
                          <a:latin typeface="Calibri"/>
                          <a:ea typeface="Calibri"/>
                          <a:cs typeface="Calibri"/>
                          <a:sym typeface="Calibri"/>
                        </a:rPr>
                        <a:t>realmente</a:t>
                      </a:r>
                      <a:r>
                        <a:rPr lang="en-GB" sz="1800" u="none" strike="noStrike" cap="none" dirty="0">
                          <a:solidFill>
                            <a:srgbClr val="000000"/>
                          </a:solidFill>
                          <a:latin typeface="Calibri"/>
                          <a:ea typeface="Calibri"/>
                          <a:cs typeface="Calibri"/>
                          <a:sym typeface="Calibri"/>
                        </a:rPr>
                        <a:t> </a:t>
                      </a:r>
                      <a:r>
                        <a:rPr lang="en-GB" sz="1800" u="none" strike="noStrike" cap="none" dirty="0" err="1">
                          <a:solidFill>
                            <a:srgbClr val="000000"/>
                          </a:solidFill>
                          <a:latin typeface="Calibri"/>
                          <a:ea typeface="Calibri"/>
                          <a:cs typeface="Calibri"/>
                          <a:sym typeface="Calibri"/>
                        </a:rPr>
                        <a:t>deveria</a:t>
                      </a:r>
                      <a:r>
                        <a:rPr lang="en-GB" sz="1800" u="none" strike="noStrike" cap="none" dirty="0">
                          <a:solidFill>
                            <a:srgbClr val="000000"/>
                          </a:solidFill>
                          <a:latin typeface="Calibri"/>
                          <a:ea typeface="Calibri"/>
                          <a:cs typeface="Calibri"/>
                          <a:sym typeface="Calibri"/>
                        </a:rPr>
                        <a:t> </a:t>
                      </a:r>
                      <a:r>
                        <a:rPr lang="en-GB" sz="1800" u="none" strike="noStrike" cap="none" dirty="0" err="1">
                          <a:solidFill>
                            <a:srgbClr val="000000"/>
                          </a:solidFill>
                          <a:latin typeface="Calibri"/>
                          <a:ea typeface="Calibri"/>
                          <a:cs typeface="Calibri"/>
                          <a:sym typeface="Calibri"/>
                        </a:rPr>
                        <a:t>construir</a:t>
                      </a:r>
                      <a:r>
                        <a:rPr lang="en-GB" sz="1800" u="none" strike="noStrike" cap="none" dirty="0">
                          <a:solidFill>
                            <a:srgbClr val="000000"/>
                          </a:solidFill>
                          <a:latin typeface="Calibri"/>
                          <a:ea typeface="Calibri"/>
                          <a:cs typeface="Calibri"/>
                          <a:sym typeface="Calibri"/>
                        </a:rPr>
                        <a:t> </a:t>
                      </a:r>
                      <a:r>
                        <a:rPr lang="en-GB" sz="1800" u="none" strike="noStrike" cap="none" dirty="0" err="1">
                          <a:solidFill>
                            <a:srgbClr val="000000"/>
                          </a:solidFill>
                          <a:latin typeface="Calibri"/>
                          <a:ea typeface="Calibri"/>
                          <a:cs typeface="Calibri"/>
                          <a:sym typeface="Calibri"/>
                        </a:rPr>
                        <a:t>rampas</a:t>
                      </a:r>
                      <a:r>
                        <a:rPr lang="en-GB" sz="1800" u="none" strike="noStrike" cap="none" dirty="0">
                          <a:solidFill>
                            <a:srgbClr val="000000"/>
                          </a:solidFill>
                          <a:latin typeface="Calibri"/>
                          <a:ea typeface="Calibri"/>
                          <a:cs typeface="Calibri"/>
                          <a:sym typeface="Calibri"/>
                        </a:rPr>
                        <a:t> na </a:t>
                      </a:r>
                      <a:r>
                        <a:rPr lang="en-GB" sz="1800" u="none" strike="noStrike" cap="none" dirty="0" err="1">
                          <a:solidFill>
                            <a:srgbClr val="000000"/>
                          </a:solidFill>
                          <a:latin typeface="Calibri"/>
                          <a:ea typeface="Calibri"/>
                          <a:cs typeface="Calibri"/>
                          <a:sym typeface="Calibri"/>
                        </a:rPr>
                        <a:t>frente</a:t>
                      </a:r>
                      <a:r>
                        <a:rPr lang="en-GB" sz="1800" u="none" strike="noStrike" cap="none" dirty="0">
                          <a:solidFill>
                            <a:srgbClr val="000000"/>
                          </a:solidFill>
                          <a:latin typeface="Calibri"/>
                          <a:ea typeface="Calibri"/>
                          <a:cs typeface="Calibri"/>
                          <a:sym typeface="Calibri"/>
                        </a:rPr>
                        <a:t> dos </a:t>
                      </a:r>
                      <a:r>
                        <a:rPr lang="en-GB" sz="1800" u="none" strike="noStrike" cap="none" dirty="0" err="1">
                          <a:solidFill>
                            <a:srgbClr val="000000"/>
                          </a:solidFill>
                          <a:latin typeface="Calibri"/>
                          <a:ea typeface="Calibri"/>
                          <a:cs typeface="Calibri"/>
                          <a:sym typeface="Calibri"/>
                        </a:rPr>
                        <a:t>prédios</a:t>
                      </a:r>
                      <a:r>
                        <a:rPr lang="en-GB" sz="1800" u="none" strike="noStrike" cap="none" dirty="0">
                          <a:solidFill>
                            <a:srgbClr val="000000"/>
                          </a:solidFill>
                          <a:latin typeface="Calibri"/>
                          <a:ea typeface="Calibri"/>
                          <a:cs typeface="Calibri"/>
                          <a:sym typeface="Calibri"/>
                        </a:rPr>
                        <a:t> </a:t>
                      </a:r>
                      <a:r>
                        <a:rPr lang="en-GB" sz="1800" u="none" strike="noStrike" cap="none" dirty="0" err="1">
                          <a:solidFill>
                            <a:srgbClr val="000000"/>
                          </a:solidFill>
                          <a:latin typeface="Calibri"/>
                          <a:ea typeface="Calibri"/>
                          <a:cs typeface="Calibri"/>
                          <a:sym typeface="Calibri"/>
                        </a:rPr>
                        <a:t>públicos</a:t>
                      </a:r>
                      <a:r>
                        <a:rPr lang="en-GB" sz="1800" u="none" strike="noStrike" cap="none" dirty="0">
                          <a:solidFill>
                            <a:srgbClr val="000000"/>
                          </a:solidFill>
                          <a:latin typeface="Calibri"/>
                          <a:ea typeface="Calibri"/>
                          <a:cs typeface="Calibri"/>
                          <a:sym typeface="Calibri"/>
                        </a:rPr>
                        <a:t>, para que pessoas como </a:t>
                      </a:r>
                      <a:r>
                        <a:rPr lang="en-GB" sz="1800" u="none" strike="noStrike" cap="none" dirty="0" err="1">
                          <a:solidFill>
                            <a:srgbClr val="000000"/>
                          </a:solidFill>
                          <a:latin typeface="Calibri"/>
                          <a:ea typeface="Calibri"/>
                          <a:cs typeface="Calibri"/>
                          <a:sym typeface="Calibri"/>
                        </a:rPr>
                        <a:t>ela</a:t>
                      </a:r>
                      <a:r>
                        <a:rPr lang="en-GB" sz="1800" u="none" strike="noStrike" cap="none" dirty="0">
                          <a:solidFill>
                            <a:srgbClr val="000000"/>
                          </a:solidFill>
                          <a:latin typeface="Calibri"/>
                          <a:ea typeface="Calibri"/>
                          <a:cs typeface="Calibri"/>
                          <a:sym typeface="Calibri"/>
                        </a:rPr>
                        <a:t> </a:t>
                      </a:r>
                      <a:r>
                        <a:rPr lang="en-GB" sz="1800" u="none" strike="noStrike" cap="none" dirty="0" err="1">
                          <a:solidFill>
                            <a:srgbClr val="000000"/>
                          </a:solidFill>
                          <a:latin typeface="Calibri"/>
                          <a:ea typeface="Calibri"/>
                          <a:cs typeface="Calibri"/>
                          <a:sym typeface="Calibri"/>
                        </a:rPr>
                        <a:t>possam</a:t>
                      </a:r>
                      <a:r>
                        <a:rPr lang="en-GB" sz="1800" u="none" strike="noStrike" cap="none" dirty="0">
                          <a:solidFill>
                            <a:srgbClr val="000000"/>
                          </a:solidFill>
                          <a:latin typeface="Calibri"/>
                          <a:ea typeface="Calibri"/>
                          <a:cs typeface="Calibri"/>
                          <a:sym typeface="Calibri"/>
                        </a:rPr>
                        <a:t> </a:t>
                      </a:r>
                      <a:r>
                        <a:rPr lang="en-GB" sz="1800" u="none" strike="noStrike" cap="none" dirty="0" err="1">
                          <a:solidFill>
                            <a:srgbClr val="000000"/>
                          </a:solidFill>
                          <a:latin typeface="Calibri"/>
                          <a:ea typeface="Calibri"/>
                          <a:cs typeface="Calibri"/>
                          <a:sym typeface="Calibri"/>
                        </a:rPr>
                        <a:t>participar</a:t>
                      </a:r>
                      <a:r>
                        <a:rPr lang="en-GB" sz="1800" u="none" strike="noStrike" cap="none" dirty="0">
                          <a:solidFill>
                            <a:srgbClr val="000000"/>
                          </a:solidFill>
                          <a:latin typeface="Calibri"/>
                          <a:ea typeface="Calibri"/>
                          <a:cs typeface="Calibri"/>
                          <a:sym typeface="Calibri"/>
                        </a:rPr>
                        <a:t> da vida social.”</a:t>
                      </a:r>
                      <a:endParaRPr sz="1800" u="none" strike="noStrike" cap="none" dirty="0">
                        <a:latin typeface="Calibri"/>
                        <a:ea typeface="Calibri"/>
                        <a:cs typeface="Calibri"/>
                        <a:sym typeface="Calibri"/>
                      </a:endParaRPr>
                    </a:p>
                  </a:txBody>
                  <a:tcPr marL="32300" marR="32300" marT="30475" marB="30475">
                    <a:lnL w="12700" cap="flat" cmpd="sng">
                      <a:solidFill>
                        <a:srgbClr val="000080"/>
                      </a:solidFill>
                      <a:prstDash val="solid"/>
                      <a:round/>
                      <a:headEnd type="none" w="sm" len="sm"/>
                      <a:tailEnd type="none" w="sm" len="sm"/>
                    </a:lnL>
                    <a:lnR w="12700" cap="flat" cmpd="sng">
                      <a:solidFill>
                        <a:srgbClr val="000080"/>
                      </a:solidFill>
                      <a:prstDash val="solid"/>
                      <a:round/>
                      <a:headEnd type="none" w="sm" len="sm"/>
                      <a:tailEnd type="none" w="sm" len="sm"/>
                    </a:lnR>
                    <a:lnT w="12700" cap="flat" cmpd="sng">
                      <a:solidFill>
                        <a:srgbClr val="000080"/>
                      </a:solidFill>
                      <a:prstDash val="solid"/>
                      <a:round/>
                      <a:headEnd type="none" w="sm" len="sm"/>
                      <a:tailEnd type="none" w="sm" len="sm"/>
                    </a:lnT>
                    <a:lnB w="12700" cap="flat" cmpd="sng">
                      <a:solidFill>
                        <a:srgbClr val="000080"/>
                      </a:solidFill>
                      <a:prstDash val="solid"/>
                      <a:round/>
                      <a:headEnd type="none" w="sm" len="sm"/>
                      <a:tailEnd type="none" w="sm" len="sm"/>
                    </a:lnB>
                    <a:solidFill>
                      <a:srgbClr val="FFFFFF"/>
                    </a:solidFill>
                  </a:tcPr>
                </a:tc>
                <a:tc>
                  <a:txBody>
                    <a:bodyPr/>
                    <a:lstStyle/>
                    <a:p>
                      <a:pPr marL="29210" marR="60325" lvl="0" indent="0" algn="l" rtl="0">
                        <a:lnSpc>
                          <a:spcPct val="115000"/>
                        </a:lnSpc>
                        <a:spcBef>
                          <a:spcPts val="0"/>
                        </a:spcBef>
                        <a:spcAft>
                          <a:spcPts val="0"/>
                        </a:spcAft>
                        <a:buNone/>
                      </a:pPr>
                      <a:r>
                        <a:rPr lang="en-GB" sz="1800" u="none" strike="noStrike" cap="none" dirty="0">
                          <a:solidFill>
                            <a:srgbClr val="000000"/>
                          </a:solidFill>
                          <a:latin typeface="Calibri"/>
                          <a:ea typeface="Calibri"/>
                          <a:cs typeface="Calibri"/>
                          <a:sym typeface="Calibri"/>
                        </a:rPr>
                        <a:t>“Ela tem o </a:t>
                      </a:r>
                      <a:r>
                        <a:rPr lang="en-GB" sz="1800" u="none" strike="noStrike" cap="none" dirty="0" err="1">
                          <a:solidFill>
                            <a:srgbClr val="000000"/>
                          </a:solidFill>
                          <a:latin typeface="Calibri"/>
                          <a:ea typeface="Calibri"/>
                          <a:cs typeface="Calibri"/>
                          <a:sym typeface="Calibri"/>
                        </a:rPr>
                        <a:t>direito</a:t>
                      </a:r>
                      <a:r>
                        <a:rPr lang="en-GB" sz="1800" u="none" strike="noStrike" cap="none" dirty="0">
                          <a:solidFill>
                            <a:srgbClr val="000000"/>
                          </a:solidFill>
                          <a:latin typeface="Calibri"/>
                          <a:ea typeface="Calibri"/>
                          <a:cs typeface="Calibri"/>
                          <a:sym typeface="Calibri"/>
                        </a:rPr>
                        <a:t> de </a:t>
                      </a:r>
                      <a:r>
                        <a:rPr lang="en-GB" sz="1800" u="none" strike="noStrike" cap="none" dirty="0" err="1">
                          <a:solidFill>
                            <a:srgbClr val="000000"/>
                          </a:solidFill>
                          <a:latin typeface="Calibri"/>
                          <a:ea typeface="Calibri"/>
                          <a:cs typeface="Calibri"/>
                          <a:sym typeface="Calibri"/>
                        </a:rPr>
                        <a:t>participar</a:t>
                      </a:r>
                      <a:r>
                        <a:rPr lang="en-GB" sz="1800" u="none" strike="noStrike" cap="none" dirty="0">
                          <a:solidFill>
                            <a:srgbClr val="000000"/>
                          </a:solidFill>
                          <a:latin typeface="Calibri"/>
                          <a:ea typeface="Calibri"/>
                          <a:cs typeface="Calibri"/>
                          <a:sym typeface="Calibri"/>
                        </a:rPr>
                        <a:t> de </a:t>
                      </a:r>
                      <a:r>
                        <a:rPr lang="en-GB" sz="1800" u="none" strike="noStrike" cap="none" dirty="0" err="1">
                          <a:solidFill>
                            <a:srgbClr val="000000"/>
                          </a:solidFill>
                          <a:latin typeface="Calibri"/>
                          <a:ea typeface="Calibri"/>
                          <a:cs typeface="Calibri"/>
                          <a:sym typeface="Calibri"/>
                        </a:rPr>
                        <a:t>atividades</a:t>
                      </a:r>
                      <a:r>
                        <a:rPr lang="en-GB" sz="1800" u="none" strike="noStrike" cap="none" dirty="0">
                          <a:solidFill>
                            <a:srgbClr val="000000"/>
                          </a:solidFill>
                          <a:latin typeface="Calibri"/>
                          <a:ea typeface="Calibri"/>
                          <a:cs typeface="Calibri"/>
                          <a:sym typeface="Calibri"/>
                        </a:rPr>
                        <a:t> sociais, e o </a:t>
                      </a:r>
                      <a:r>
                        <a:rPr lang="en-GB" sz="1800" u="none" strike="noStrike" cap="none" dirty="0" err="1">
                          <a:solidFill>
                            <a:srgbClr val="000000"/>
                          </a:solidFill>
                          <a:latin typeface="Calibri"/>
                          <a:ea typeface="Calibri"/>
                          <a:cs typeface="Calibri"/>
                          <a:sym typeface="Calibri"/>
                        </a:rPr>
                        <a:t>governo</a:t>
                      </a:r>
                      <a:r>
                        <a:rPr lang="en-GB" sz="1800" u="none" strike="noStrike" cap="none" dirty="0">
                          <a:solidFill>
                            <a:srgbClr val="000000"/>
                          </a:solidFill>
                          <a:latin typeface="Calibri"/>
                          <a:ea typeface="Calibri"/>
                          <a:cs typeface="Calibri"/>
                          <a:sym typeface="Calibri"/>
                        </a:rPr>
                        <a:t> </a:t>
                      </a:r>
                      <a:r>
                        <a:rPr lang="en-GB" sz="1800" u="none" strike="noStrike" cap="none" dirty="0" err="1">
                          <a:solidFill>
                            <a:srgbClr val="000000"/>
                          </a:solidFill>
                          <a:latin typeface="Calibri"/>
                          <a:ea typeface="Calibri"/>
                          <a:cs typeface="Calibri"/>
                          <a:sym typeface="Calibri"/>
                        </a:rPr>
                        <a:t>deveria</a:t>
                      </a:r>
                      <a:r>
                        <a:rPr lang="en-GB" sz="1800" u="none" strike="noStrike" cap="none" dirty="0">
                          <a:solidFill>
                            <a:srgbClr val="000000"/>
                          </a:solidFill>
                          <a:latin typeface="Calibri"/>
                          <a:ea typeface="Calibri"/>
                          <a:cs typeface="Calibri"/>
                          <a:sym typeface="Calibri"/>
                        </a:rPr>
                        <a:t> remover </a:t>
                      </a:r>
                      <a:r>
                        <a:rPr lang="en-GB" sz="1800" u="none" strike="noStrike" cap="none" dirty="0" err="1">
                          <a:solidFill>
                            <a:srgbClr val="000000"/>
                          </a:solidFill>
                          <a:latin typeface="Calibri"/>
                          <a:ea typeface="Calibri"/>
                          <a:cs typeface="Calibri"/>
                          <a:sym typeface="Calibri"/>
                        </a:rPr>
                        <a:t>os</a:t>
                      </a:r>
                      <a:r>
                        <a:rPr lang="en-GB" sz="1800" u="none" strike="noStrike" cap="none" dirty="0">
                          <a:solidFill>
                            <a:srgbClr val="000000"/>
                          </a:solidFill>
                          <a:latin typeface="Calibri"/>
                          <a:ea typeface="Calibri"/>
                          <a:cs typeface="Calibri"/>
                          <a:sym typeface="Calibri"/>
                        </a:rPr>
                        <a:t> </a:t>
                      </a:r>
                      <a:r>
                        <a:rPr lang="en-GB" sz="1800" u="none" strike="noStrike" cap="none" dirty="0" err="1">
                          <a:solidFill>
                            <a:srgbClr val="000000"/>
                          </a:solidFill>
                          <a:latin typeface="Calibri"/>
                          <a:ea typeface="Calibri"/>
                          <a:cs typeface="Calibri"/>
                          <a:sym typeface="Calibri"/>
                        </a:rPr>
                        <a:t>obstáculos</a:t>
                      </a:r>
                      <a:r>
                        <a:rPr lang="en-GB" sz="1800" u="none" strike="noStrike" cap="none" dirty="0">
                          <a:solidFill>
                            <a:srgbClr val="000000"/>
                          </a:solidFill>
                          <a:latin typeface="Calibri"/>
                          <a:ea typeface="Calibri"/>
                          <a:cs typeface="Calibri"/>
                          <a:sym typeface="Calibri"/>
                        </a:rPr>
                        <a:t> que </a:t>
                      </a:r>
                      <a:r>
                        <a:rPr lang="en-GB" sz="1800" u="none" strike="noStrike" cap="none" dirty="0" err="1">
                          <a:solidFill>
                            <a:srgbClr val="000000"/>
                          </a:solidFill>
                          <a:latin typeface="Calibri"/>
                          <a:ea typeface="Calibri"/>
                          <a:cs typeface="Calibri"/>
                          <a:sym typeface="Calibri"/>
                        </a:rPr>
                        <a:t>dificultam</a:t>
                      </a:r>
                      <a:r>
                        <a:rPr lang="en-GB" sz="1800" u="none" strike="noStrike" cap="none" dirty="0">
                          <a:solidFill>
                            <a:srgbClr val="000000"/>
                          </a:solidFill>
                          <a:latin typeface="Calibri"/>
                          <a:ea typeface="Calibri"/>
                          <a:cs typeface="Calibri"/>
                          <a:sym typeface="Calibri"/>
                        </a:rPr>
                        <a:t> sua </a:t>
                      </a:r>
                      <a:r>
                        <a:rPr lang="en-GB" sz="1800" u="none" strike="noStrike" cap="none" dirty="0" err="1">
                          <a:solidFill>
                            <a:srgbClr val="000000"/>
                          </a:solidFill>
                          <a:latin typeface="Calibri"/>
                          <a:ea typeface="Calibri"/>
                          <a:cs typeface="Calibri"/>
                          <a:sym typeface="Calibri"/>
                        </a:rPr>
                        <a:t>integração</a:t>
                      </a:r>
                      <a:r>
                        <a:rPr lang="en-GB" sz="1800" u="none" strike="noStrike" cap="none" dirty="0">
                          <a:solidFill>
                            <a:srgbClr val="000000"/>
                          </a:solidFill>
                          <a:latin typeface="Calibri"/>
                          <a:ea typeface="Calibri"/>
                          <a:cs typeface="Calibri"/>
                          <a:sym typeface="Calibri"/>
                        </a:rPr>
                        <a:t> com </a:t>
                      </a:r>
                      <a:r>
                        <a:rPr lang="en-GB" sz="1800" u="none" strike="noStrike" cap="none" dirty="0" err="1">
                          <a:solidFill>
                            <a:srgbClr val="000000"/>
                          </a:solidFill>
                          <a:latin typeface="Calibri"/>
                          <a:ea typeface="Calibri"/>
                          <a:cs typeface="Calibri"/>
                          <a:sym typeface="Calibri"/>
                        </a:rPr>
                        <a:t>outras</a:t>
                      </a:r>
                      <a:r>
                        <a:rPr lang="en-GB" sz="1800" u="none" strike="noStrike" cap="none" dirty="0">
                          <a:solidFill>
                            <a:srgbClr val="000000"/>
                          </a:solidFill>
                          <a:latin typeface="Calibri"/>
                          <a:ea typeface="Calibri"/>
                          <a:cs typeface="Calibri"/>
                          <a:sym typeface="Calibri"/>
                        </a:rPr>
                        <a:t> pessoas na </a:t>
                      </a:r>
                      <a:r>
                        <a:rPr lang="en-GB" sz="1800" u="none" strike="noStrike" cap="none" dirty="0" err="1">
                          <a:solidFill>
                            <a:srgbClr val="000000"/>
                          </a:solidFill>
                          <a:latin typeface="Calibri"/>
                          <a:ea typeface="Calibri"/>
                          <a:cs typeface="Calibri"/>
                          <a:sym typeface="Calibri"/>
                        </a:rPr>
                        <a:t>sociedade</a:t>
                      </a:r>
                      <a:r>
                        <a:rPr lang="en-GB" sz="1800" u="none" strike="noStrike" cap="none" dirty="0">
                          <a:solidFill>
                            <a:srgbClr val="000000"/>
                          </a:solidFill>
                          <a:latin typeface="Calibri"/>
                          <a:ea typeface="Calibri"/>
                          <a:cs typeface="Calibri"/>
                          <a:sym typeface="Calibri"/>
                        </a:rPr>
                        <a:t>.”</a:t>
                      </a:r>
                      <a:endParaRPr sz="1800" u="none" strike="noStrike" cap="none" dirty="0">
                        <a:latin typeface="Calibri"/>
                        <a:ea typeface="Calibri"/>
                        <a:cs typeface="Calibri"/>
                        <a:sym typeface="Calibri"/>
                      </a:endParaRPr>
                    </a:p>
                  </a:txBody>
                  <a:tcPr marL="32300" marR="32300" marT="30475" marB="30475">
                    <a:lnL w="12700" cap="flat" cmpd="sng">
                      <a:solidFill>
                        <a:srgbClr val="000080"/>
                      </a:solidFill>
                      <a:prstDash val="solid"/>
                      <a:round/>
                      <a:headEnd type="none" w="sm" len="sm"/>
                      <a:tailEnd type="none" w="sm" len="sm"/>
                    </a:lnL>
                    <a:lnR w="12700" cap="flat" cmpd="sng">
                      <a:solidFill>
                        <a:srgbClr val="000080"/>
                      </a:solidFill>
                      <a:prstDash val="solid"/>
                      <a:round/>
                      <a:headEnd type="none" w="sm" len="sm"/>
                      <a:tailEnd type="none" w="sm" len="sm"/>
                    </a:lnR>
                    <a:lnT w="12700" cap="flat" cmpd="sng">
                      <a:solidFill>
                        <a:srgbClr val="000080"/>
                      </a:solidFill>
                      <a:prstDash val="solid"/>
                      <a:round/>
                      <a:headEnd type="none" w="sm" len="sm"/>
                      <a:tailEnd type="none" w="sm" len="sm"/>
                    </a:lnT>
                    <a:lnB w="12700" cap="flat" cmpd="sng">
                      <a:solidFill>
                        <a:srgbClr val="000080"/>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bl>
          </a:graphicData>
        </a:graphic>
      </p:graphicFrame>
      <p:sp>
        <p:nvSpPr>
          <p:cNvPr id="367" name="Google Shape;367;p37"/>
          <p:cNvSpPr txBox="1">
            <a:spLocks noGrp="1"/>
          </p:cNvSpPr>
          <p:nvPr>
            <p:ph type="title"/>
          </p:nvPr>
        </p:nvSpPr>
        <p:spPr>
          <a:xfrm>
            <a:off x="392905" y="424767"/>
            <a:ext cx="11547049" cy="432000"/>
          </a:xfrm>
          <a:prstGeom prst="rect">
            <a:avLst/>
          </a:prstGeom>
          <a:noFill/>
          <a:ln>
            <a:noFill/>
          </a:ln>
        </p:spPr>
        <p:txBody>
          <a:bodyPr spcFirstLastPara="1" wrap="square" lIns="91425" tIns="45700" rIns="91425" bIns="45700" anchor="t" anchorCtr="0">
            <a:noAutofit/>
          </a:bodyPr>
          <a:lstStyle/>
          <a:p>
            <a:pPr marL="0" lvl="0" indent="0" algn="ctr" rtl="0">
              <a:lnSpc>
                <a:spcPct val="110000"/>
              </a:lnSpc>
              <a:spcBef>
                <a:spcPts val="0"/>
              </a:spcBef>
              <a:spcAft>
                <a:spcPts val="0"/>
              </a:spcAft>
              <a:buClr>
                <a:schemeClr val="accent1"/>
              </a:buClr>
              <a:buSzPts val="3000"/>
              <a:buFont typeface="Century Gothic"/>
              <a:buNone/>
            </a:pPr>
            <a:r>
              <a:rPr lang="en-GB" dirty="0" err="1"/>
              <a:t>Apresentação</a:t>
            </a:r>
            <a:r>
              <a:rPr lang="en-GB" dirty="0"/>
              <a:t>: Os diferentes </a:t>
            </a:r>
            <a:r>
              <a:rPr lang="en-GB" dirty="0" err="1"/>
              <a:t>modelos</a:t>
            </a:r>
            <a:r>
              <a:rPr lang="en-GB" dirty="0"/>
              <a:t> de </a:t>
            </a:r>
            <a:r>
              <a:rPr lang="en-GB" dirty="0" err="1"/>
              <a:t>deficiência</a:t>
            </a:r>
            <a:r>
              <a:rPr lang="en-GB" dirty="0"/>
              <a:t> – 12</a:t>
            </a:r>
            <a:endParaRPr dirty="0"/>
          </a:p>
        </p:txBody>
      </p:sp>
      <p:sp>
        <p:nvSpPr>
          <p:cNvPr id="368" name="Google Shape;368;p37"/>
          <p:cNvSpPr/>
          <p:nvPr/>
        </p:nvSpPr>
        <p:spPr>
          <a:xfrm>
            <a:off x="0" y="0"/>
            <a:ext cx="12192000" cy="45720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Google Shape;374;p38"/>
          <p:cNvSpPr txBox="1">
            <a:spLocks noGrp="1"/>
          </p:cNvSpPr>
          <p:nvPr>
            <p:ph type="body" idx="1"/>
          </p:nvPr>
        </p:nvSpPr>
        <p:spPr>
          <a:xfrm>
            <a:off x="508800" y="1191542"/>
            <a:ext cx="11174400" cy="360000"/>
          </a:xfrm>
          <a:prstGeom prst="rect">
            <a:avLst/>
          </a:prstGeom>
          <a:noFill/>
          <a:ln>
            <a:noFill/>
          </a:ln>
        </p:spPr>
        <p:txBody>
          <a:bodyPr spcFirstLastPara="1" wrap="square" lIns="0" tIns="0" rIns="0" bIns="0" anchor="b" anchorCtr="0">
            <a:noAutofit/>
          </a:bodyPr>
          <a:lstStyle/>
          <a:p>
            <a:pPr marL="285750" lvl="0" indent="-285750" algn="l" rtl="0">
              <a:lnSpc>
                <a:spcPct val="150000"/>
              </a:lnSpc>
              <a:spcBef>
                <a:spcPts val="0"/>
              </a:spcBef>
              <a:spcAft>
                <a:spcPts val="0"/>
              </a:spcAft>
              <a:buSzPts val="2200"/>
              <a:buNone/>
            </a:pPr>
            <a:r>
              <a:rPr lang="en-GB" dirty="0"/>
              <a:t>Diferentes </a:t>
            </a:r>
            <a:r>
              <a:rPr lang="en-GB" dirty="0" err="1"/>
              <a:t>modelos</a:t>
            </a:r>
            <a:r>
              <a:rPr lang="en-GB" dirty="0"/>
              <a:t> na </a:t>
            </a:r>
            <a:r>
              <a:rPr lang="en-GB" dirty="0" err="1"/>
              <a:t>prática</a:t>
            </a:r>
            <a:r>
              <a:rPr lang="en-GB" dirty="0"/>
              <a:t> (b)</a:t>
            </a:r>
            <a:endParaRPr dirty="0"/>
          </a:p>
        </p:txBody>
      </p:sp>
      <p:graphicFrame>
        <p:nvGraphicFramePr>
          <p:cNvPr id="375" name="Google Shape;375;p38"/>
          <p:cNvGraphicFramePr/>
          <p:nvPr>
            <p:extLst>
              <p:ext uri="{D42A27DB-BD31-4B8C-83A1-F6EECF244321}">
                <p14:modId xmlns:p14="http://schemas.microsoft.com/office/powerpoint/2010/main" val="1731806494"/>
              </p:ext>
            </p:extLst>
          </p:nvPr>
        </p:nvGraphicFramePr>
        <p:xfrm>
          <a:off x="1126671" y="1804673"/>
          <a:ext cx="9519557" cy="4360500"/>
        </p:xfrm>
        <a:graphic>
          <a:graphicData uri="http://schemas.openxmlformats.org/drawingml/2006/table">
            <a:tbl>
              <a:tblPr>
                <a:noFill/>
                <a:tableStyleId>{5B0BBFCA-668B-46EB-AC9D-4628D79D8B03}</a:tableStyleId>
              </a:tblPr>
              <a:tblGrid>
                <a:gridCol w="1267471">
                  <a:extLst>
                    <a:ext uri="{9D8B030D-6E8A-4147-A177-3AD203B41FA5}">
                      <a16:colId xmlns:a16="http://schemas.microsoft.com/office/drawing/2014/main" val="20000"/>
                    </a:ext>
                  </a:extLst>
                </a:gridCol>
                <a:gridCol w="2245057">
                  <a:extLst>
                    <a:ext uri="{9D8B030D-6E8A-4147-A177-3AD203B41FA5}">
                      <a16:colId xmlns:a16="http://schemas.microsoft.com/office/drawing/2014/main" val="20001"/>
                    </a:ext>
                  </a:extLst>
                </a:gridCol>
                <a:gridCol w="2063016">
                  <a:extLst>
                    <a:ext uri="{9D8B030D-6E8A-4147-A177-3AD203B41FA5}">
                      <a16:colId xmlns:a16="http://schemas.microsoft.com/office/drawing/2014/main" val="20002"/>
                    </a:ext>
                  </a:extLst>
                </a:gridCol>
                <a:gridCol w="1977405">
                  <a:extLst>
                    <a:ext uri="{9D8B030D-6E8A-4147-A177-3AD203B41FA5}">
                      <a16:colId xmlns:a16="http://schemas.microsoft.com/office/drawing/2014/main" val="20003"/>
                    </a:ext>
                  </a:extLst>
                </a:gridCol>
                <a:gridCol w="1966608">
                  <a:extLst>
                    <a:ext uri="{9D8B030D-6E8A-4147-A177-3AD203B41FA5}">
                      <a16:colId xmlns:a16="http://schemas.microsoft.com/office/drawing/2014/main" val="20004"/>
                    </a:ext>
                  </a:extLst>
                </a:gridCol>
              </a:tblGrid>
              <a:tr h="826440">
                <a:tc>
                  <a:txBody>
                    <a:bodyPr/>
                    <a:lstStyle/>
                    <a:p>
                      <a:pPr marL="0" marR="60325" lvl="0" indent="0" algn="ctr" rtl="0">
                        <a:lnSpc>
                          <a:spcPct val="115000"/>
                        </a:lnSpc>
                        <a:spcBef>
                          <a:spcPts val="0"/>
                        </a:spcBef>
                        <a:spcAft>
                          <a:spcPts val="0"/>
                        </a:spcAft>
                        <a:buNone/>
                      </a:pPr>
                      <a:r>
                        <a:rPr lang="en-GB" sz="1800" b="1" u="none" strike="noStrike" cap="none" dirty="0" err="1">
                          <a:solidFill>
                            <a:srgbClr val="FFFFFF"/>
                          </a:solidFill>
                          <a:latin typeface="Century Gothic"/>
                          <a:ea typeface="Century Gothic"/>
                          <a:cs typeface="Century Gothic"/>
                          <a:sym typeface="Century Gothic"/>
                        </a:rPr>
                        <a:t>Situação</a:t>
                      </a:r>
                      <a:endParaRPr sz="1800" b="1" u="none" strike="noStrike" cap="none" dirty="0">
                        <a:latin typeface="Century Gothic"/>
                        <a:ea typeface="Century Gothic"/>
                        <a:cs typeface="Century Gothic"/>
                        <a:sym typeface="Century Gothic"/>
                      </a:endParaRPr>
                    </a:p>
                  </a:txBody>
                  <a:tcPr marL="0" marR="0" marT="0" marB="0" anchor="ctr">
                    <a:lnL w="12700" cap="flat" cmpd="sng">
                      <a:solidFill>
                        <a:srgbClr val="000080"/>
                      </a:solidFill>
                      <a:prstDash val="solid"/>
                      <a:round/>
                      <a:headEnd type="none" w="sm" len="sm"/>
                      <a:tailEnd type="none" w="sm" len="sm"/>
                    </a:lnL>
                    <a:lnR w="12700" cap="flat" cmpd="sng">
                      <a:solidFill>
                        <a:srgbClr val="000080"/>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000080"/>
                      </a:solidFill>
                      <a:prstDash val="solid"/>
                      <a:round/>
                      <a:headEnd type="none" w="sm" len="sm"/>
                      <a:tailEnd type="none" w="sm" len="sm"/>
                    </a:lnB>
                    <a:solidFill>
                      <a:schemeClr val="accent2"/>
                    </a:solidFill>
                  </a:tcPr>
                </a:tc>
                <a:tc>
                  <a:txBody>
                    <a:bodyPr/>
                    <a:lstStyle/>
                    <a:p>
                      <a:pPr marL="0" marR="60325" lvl="0" indent="0" algn="ctr" rtl="0">
                        <a:lnSpc>
                          <a:spcPct val="115000"/>
                        </a:lnSpc>
                        <a:spcBef>
                          <a:spcPts val="0"/>
                        </a:spcBef>
                        <a:spcAft>
                          <a:spcPts val="0"/>
                        </a:spcAft>
                        <a:buNone/>
                      </a:pPr>
                      <a:r>
                        <a:rPr lang="en-GB" sz="1800" b="1" u="none" strike="noStrike" cap="none" dirty="0" err="1">
                          <a:solidFill>
                            <a:srgbClr val="FFFFFF"/>
                          </a:solidFill>
                          <a:latin typeface="Century Gothic"/>
                          <a:ea typeface="Century Gothic"/>
                          <a:cs typeface="Century Gothic"/>
                          <a:sym typeface="Century Gothic"/>
                        </a:rPr>
                        <a:t>Modelo</a:t>
                      </a:r>
                      <a:r>
                        <a:rPr lang="en-GB" sz="1800" b="1" u="none" strike="noStrike" cap="none" dirty="0">
                          <a:solidFill>
                            <a:srgbClr val="FFFFFF"/>
                          </a:solidFill>
                          <a:latin typeface="Century Gothic"/>
                          <a:ea typeface="Century Gothic"/>
                          <a:cs typeface="Century Gothic"/>
                          <a:sym typeface="Century Gothic"/>
                        </a:rPr>
                        <a:t> de </a:t>
                      </a:r>
                      <a:r>
                        <a:rPr lang="en-GB" sz="1800" b="1" u="none" strike="noStrike" cap="none" dirty="0" err="1">
                          <a:solidFill>
                            <a:srgbClr val="FFFFFF"/>
                          </a:solidFill>
                          <a:latin typeface="Century Gothic"/>
                          <a:ea typeface="Century Gothic"/>
                          <a:cs typeface="Century Gothic"/>
                          <a:sym typeface="Century Gothic"/>
                        </a:rPr>
                        <a:t>caridade</a:t>
                      </a:r>
                      <a:endParaRPr sz="1800" b="1" u="none" strike="noStrike" cap="none" dirty="0">
                        <a:latin typeface="Century Gothic"/>
                        <a:ea typeface="Century Gothic"/>
                        <a:cs typeface="Century Gothic"/>
                        <a:sym typeface="Century Gothic"/>
                      </a:endParaRPr>
                    </a:p>
                  </a:txBody>
                  <a:tcPr marL="0" marR="0" marT="0" marB="0" anchor="ctr">
                    <a:lnL w="12700" cap="flat" cmpd="sng">
                      <a:solidFill>
                        <a:srgbClr val="000080"/>
                      </a:solidFill>
                      <a:prstDash val="solid"/>
                      <a:round/>
                      <a:headEnd type="none" w="sm" len="sm"/>
                      <a:tailEnd type="none" w="sm" len="sm"/>
                    </a:lnL>
                    <a:lnR w="12700" cap="flat" cmpd="sng">
                      <a:solidFill>
                        <a:srgbClr val="000080"/>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000080"/>
                      </a:solidFill>
                      <a:prstDash val="solid"/>
                      <a:round/>
                      <a:headEnd type="none" w="sm" len="sm"/>
                      <a:tailEnd type="none" w="sm" len="sm"/>
                    </a:lnB>
                    <a:solidFill>
                      <a:schemeClr val="accent2"/>
                    </a:solidFill>
                  </a:tcPr>
                </a:tc>
                <a:tc>
                  <a:txBody>
                    <a:bodyPr/>
                    <a:lstStyle/>
                    <a:p>
                      <a:pPr marL="114935" marR="60325" lvl="0" indent="0" algn="ctr" rtl="0">
                        <a:lnSpc>
                          <a:spcPct val="115000"/>
                        </a:lnSpc>
                        <a:spcBef>
                          <a:spcPts val="0"/>
                        </a:spcBef>
                        <a:spcAft>
                          <a:spcPts val="0"/>
                        </a:spcAft>
                        <a:buNone/>
                      </a:pPr>
                      <a:r>
                        <a:rPr lang="en-GB" sz="1800" b="1" u="none" strike="noStrike" cap="none">
                          <a:solidFill>
                            <a:srgbClr val="FFFFFF"/>
                          </a:solidFill>
                          <a:latin typeface="Century Gothic"/>
                          <a:ea typeface="Century Gothic"/>
                          <a:cs typeface="Century Gothic"/>
                          <a:sym typeface="Century Gothic"/>
                        </a:rPr>
                        <a:t>Modelo médico</a:t>
                      </a:r>
                      <a:endParaRPr sz="1800" b="1" u="none" strike="noStrike" cap="none">
                        <a:latin typeface="Century Gothic"/>
                        <a:ea typeface="Century Gothic"/>
                        <a:cs typeface="Century Gothic"/>
                        <a:sym typeface="Century Gothic"/>
                      </a:endParaRPr>
                    </a:p>
                  </a:txBody>
                  <a:tcPr marL="0" marR="0" marT="0" marB="0" anchor="ctr">
                    <a:lnL w="12700" cap="flat" cmpd="sng">
                      <a:solidFill>
                        <a:srgbClr val="000080"/>
                      </a:solidFill>
                      <a:prstDash val="solid"/>
                      <a:round/>
                      <a:headEnd type="none" w="sm" len="sm"/>
                      <a:tailEnd type="none" w="sm" len="sm"/>
                    </a:lnL>
                    <a:lnR w="12700" cap="flat" cmpd="sng">
                      <a:solidFill>
                        <a:srgbClr val="000080"/>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000080"/>
                      </a:solidFill>
                      <a:prstDash val="solid"/>
                      <a:round/>
                      <a:headEnd type="none" w="sm" len="sm"/>
                      <a:tailEnd type="none" w="sm" len="sm"/>
                    </a:lnB>
                    <a:solidFill>
                      <a:schemeClr val="accent2"/>
                    </a:solidFill>
                  </a:tcPr>
                </a:tc>
                <a:tc>
                  <a:txBody>
                    <a:bodyPr/>
                    <a:lstStyle/>
                    <a:p>
                      <a:pPr marL="133985" marR="60325" lvl="0" indent="0" algn="ctr" rtl="0">
                        <a:lnSpc>
                          <a:spcPct val="115000"/>
                        </a:lnSpc>
                        <a:spcBef>
                          <a:spcPts val="0"/>
                        </a:spcBef>
                        <a:spcAft>
                          <a:spcPts val="0"/>
                        </a:spcAft>
                        <a:buNone/>
                      </a:pPr>
                      <a:r>
                        <a:rPr lang="en-GB" sz="1800" b="1" u="none" strike="noStrike" cap="none">
                          <a:solidFill>
                            <a:srgbClr val="FFFFFF"/>
                          </a:solidFill>
                          <a:latin typeface="Century Gothic"/>
                          <a:ea typeface="Century Gothic"/>
                          <a:cs typeface="Century Gothic"/>
                          <a:sym typeface="Century Gothic"/>
                        </a:rPr>
                        <a:t>Modelo social</a:t>
                      </a:r>
                      <a:endParaRPr sz="1800" b="1" u="none" strike="noStrike" cap="none">
                        <a:latin typeface="Century Gothic"/>
                        <a:ea typeface="Century Gothic"/>
                        <a:cs typeface="Century Gothic"/>
                        <a:sym typeface="Century Gothic"/>
                      </a:endParaRPr>
                    </a:p>
                  </a:txBody>
                  <a:tcPr marL="0" marR="0" marT="0" marB="0" anchor="ctr">
                    <a:lnL w="12700" cap="flat" cmpd="sng">
                      <a:solidFill>
                        <a:srgbClr val="000080"/>
                      </a:solidFill>
                      <a:prstDash val="solid"/>
                      <a:round/>
                      <a:headEnd type="none" w="sm" len="sm"/>
                      <a:tailEnd type="none" w="sm" len="sm"/>
                    </a:lnL>
                    <a:lnR w="12700" cap="flat" cmpd="sng">
                      <a:solidFill>
                        <a:srgbClr val="000080"/>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000080"/>
                      </a:solidFill>
                      <a:prstDash val="solid"/>
                      <a:round/>
                      <a:headEnd type="none" w="sm" len="sm"/>
                      <a:tailEnd type="none" w="sm" len="sm"/>
                    </a:lnB>
                    <a:solidFill>
                      <a:schemeClr val="accent2"/>
                    </a:solidFill>
                  </a:tcPr>
                </a:tc>
                <a:tc>
                  <a:txBody>
                    <a:bodyPr/>
                    <a:lstStyle/>
                    <a:p>
                      <a:pPr marL="305435" marR="60325" lvl="0" indent="0" algn="ctr" rtl="0">
                        <a:lnSpc>
                          <a:spcPct val="115000"/>
                        </a:lnSpc>
                        <a:spcBef>
                          <a:spcPts val="0"/>
                        </a:spcBef>
                        <a:spcAft>
                          <a:spcPts val="0"/>
                        </a:spcAft>
                        <a:buNone/>
                      </a:pPr>
                      <a:r>
                        <a:rPr lang="en-GB" sz="1800" b="1" u="none" strike="noStrike" cap="none">
                          <a:solidFill>
                            <a:srgbClr val="FFFFFF"/>
                          </a:solidFill>
                          <a:latin typeface="Century Gothic"/>
                          <a:ea typeface="Century Gothic"/>
                          <a:cs typeface="Century Gothic"/>
                          <a:sym typeface="Century Gothic"/>
                        </a:rPr>
                        <a:t>Modelo baseado em direitos</a:t>
                      </a:r>
                      <a:endParaRPr sz="1800" b="1" u="none" strike="noStrike" cap="none">
                        <a:latin typeface="Century Gothic"/>
                        <a:ea typeface="Century Gothic"/>
                        <a:cs typeface="Century Gothic"/>
                        <a:sym typeface="Century Gothic"/>
                      </a:endParaRPr>
                    </a:p>
                  </a:txBody>
                  <a:tcPr marL="0" marR="0" marT="0" marB="0" anchor="ctr">
                    <a:lnL w="12700" cap="flat" cmpd="sng">
                      <a:solidFill>
                        <a:srgbClr val="000080"/>
                      </a:solidFill>
                      <a:prstDash val="solid"/>
                      <a:round/>
                      <a:headEnd type="none" w="sm" len="sm"/>
                      <a:tailEnd type="none" w="sm" len="sm"/>
                    </a:lnL>
                    <a:lnR w="12700" cap="flat" cmpd="sng">
                      <a:solidFill>
                        <a:srgbClr val="000080"/>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000080"/>
                      </a:solidFill>
                      <a:prstDash val="solid"/>
                      <a:round/>
                      <a:headEnd type="none" w="sm" len="sm"/>
                      <a:tailEnd type="none" w="sm" len="sm"/>
                    </a:lnB>
                    <a:solidFill>
                      <a:schemeClr val="accent2"/>
                    </a:solidFill>
                  </a:tcPr>
                </a:tc>
                <a:extLst>
                  <a:ext uri="{0D108BD9-81ED-4DB2-BD59-A6C34878D82A}">
                    <a16:rowId xmlns:a16="http://schemas.microsoft.com/office/drawing/2014/main" val="10000"/>
                  </a:ext>
                </a:extLst>
              </a:tr>
              <a:tr h="3443115">
                <a:tc>
                  <a:txBody>
                    <a:bodyPr/>
                    <a:lstStyle/>
                    <a:p>
                      <a:pPr marL="0" marR="60325" lvl="0" indent="0" algn="ctr" rtl="0">
                        <a:lnSpc>
                          <a:spcPct val="115000"/>
                        </a:lnSpc>
                        <a:spcBef>
                          <a:spcPts val="0"/>
                        </a:spcBef>
                        <a:spcAft>
                          <a:spcPts val="0"/>
                        </a:spcAft>
                        <a:buNone/>
                      </a:pPr>
                      <a:r>
                        <a:rPr lang="en-GB" sz="1800" u="none" strike="noStrike" cap="none">
                          <a:solidFill>
                            <a:srgbClr val="000000"/>
                          </a:solidFill>
                          <a:latin typeface="Calibri"/>
                          <a:ea typeface="Calibri"/>
                          <a:cs typeface="Calibri"/>
                          <a:sym typeface="Calibri"/>
                        </a:rPr>
                        <a:t>Idoso com deficiência intelectual</a:t>
                      </a:r>
                      <a:endParaRPr sz="1800" u="none" strike="noStrike" cap="none">
                        <a:latin typeface="Calibri"/>
                        <a:ea typeface="Calibri"/>
                        <a:cs typeface="Calibri"/>
                        <a:sym typeface="Calibri"/>
                      </a:endParaRPr>
                    </a:p>
                  </a:txBody>
                  <a:tcPr marL="31575" marR="31575" marT="30475" marB="30475">
                    <a:lnL w="12700" cap="flat" cmpd="sng">
                      <a:solidFill>
                        <a:srgbClr val="000080"/>
                      </a:solidFill>
                      <a:prstDash val="solid"/>
                      <a:round/>
                      <a:headEnd type="none" w="sm" len="sm"/>
                      <a:tailEnd type="none" w="sm" len="sm"/>
                    </a:lnL>
                    <a:lnR w="12700" cap="flat" cmpd="sng">
                      <a:solidFill>
                        <a:srgbClr val="000080"/>
                      </a:solidFill>
                      <a:prstDash val="solid"/>
                      <a:round/>
                      <a:headEnd type="none" w="sm" len="sm"/>
                      <a:tailEnd type="none" w="sm" len="sm"/>
                    </a:lnR>
                    <a:lnT w="12700" cap="flat" cmpd="sng">
                      <a:solidFill>
                        <a:srgbClr val="000080"/>
                      </a:solidFill>
                      <a:prstDash val="solid"/>
                      <a:round/>
                      <a:headEnd type="none" w="sm" len="sm"/>
                      <a:tailEnd type="none" w="sm" len="sm"/>
                    </a:lnT>
                    <a:lnB w="12700" cap="flat" cmpd="sng">
                      <a:solidFill>
                        <a:srgbClr val="000080"/>
                      </a:solidFill>
                      <a:prstDash val="solid"/>
                      <a:round/>
                      <a:headEnd type="none" w="sm" len="sm"/>
                      <a:tailEnd type="none" w="sm" len="sm"/>
                    </a:lnB>
                    <a:solidFill>
                      <a:srgbClr val="FFFFFF"/>
                    </a:solidFill>
                  </a:tcPr>
                </a:tc>
                <a:tc>
                  <a:txBody>
                    <a:bodyPr/>
                    <a:lstStyle/>
                    <a:p>
                      <a:pPr marL="0" marR="60325" lvl="0" indent="0" algn="ctr" rtl="0">
                        <a:lnSpc>
                          <a:spcPct val="115000"/>
                        </a:lnSpc>
                        <a:spcBef>
                          <a:spcPts val="0"/>
                        </a:spcBef>
                        <a:spcAft>
                          <a:spcPts val="0"/>
                        </a:spcAft>
                        <a:buNone/>
                      </a:pPr>
                      <a:r>
                        <a:rPr lang="en-GB" sz="1800" u="none" strike="noStrike" cap="none" dirty="0">
                          <a:solidFill>
                            <a:srgbClr val="000000"/>
                          </a:solidFill>
                          <a:latin typeface="Calibri"/>
                          <a:ea typeface="Calibri"/>
                          <a:cs typeface="Calibri"/>
                          <a:sym typeface="Calibri"/>
                        </a:rPr>
                        <a:t>“</a:t>
                      </a:r>
                      <a:r>
                        <a:rPr lang="en-GB" sz="1800" dirty="0" err="1">
                          <a:latin typeface="Calibri"/>
                          <a:ea typeface="Calibri"/>
                          <a:cs typeface="Calibri"/>
                          <a:sym typeface="Calibri"/>
                        </a:rPr>
                        <a:t>Olhe</a:t>
                      </a:r>
                      <a:r>
                        <a:rPr lang="en-GB" sz="1800" dirty="0">
                          <a:latin typeface="Calibri"/>
                          <a:ea typeface="Calibri"/>
                          <a:cs typeface="Calibri"/>
                          <a:sym typeface="Calibri"/>
                        </a:rPr>
                        <a:t> para </a:t>
                      </a:r>
                      <a:r>
                        <a:rPr lang="en-GB" sz="1800" dirty="0" err="1">
                          <a:latin typeface="Calibri"/>
                          <a:ea typeface="Calibri"/>
                          <a:cs typeface="Calibri"/>
                          <a:sym typeface="Calibri"/>
                        </a:rPr>
                        <a:t>este</a:t>
                      </a:r>
                      <a:r>
                        <a:rPr lang="en-GB" sz="1800" dirty="0">
                          <a:latin typeface="Calibri"/>
                          <a:ea typeface="Calibri"/>
                          <a:cs typeface="Calibri"/>
                          <a:sym typeface="Calibri"/>
                        </a:rPr>
                        <a:t> </a:t>
                      </a:r>
                      <a:r>
                        <a:rPr lang="en-GB" sz="1800" dirty="0" err="1">
                          <a:latin typeface="Calibri"/>
                          <a:ea typeface="Calibri"/>
                          <a:cs typeface="Calibri"/>
                          <a:sym typeface="Calibri"/>
                        </a:rPr>
                        <a:t>pobre</a:t>
                      </a:r>
                      <a:endParaRPr sz="1800" dirty="0">
                        <a:latin typeface="Calibri"/>
                        <a:ea typeface="Calibri"/>
                        <a:cs typeface="Calibri"/>
                        <a:sym typeface="Calibri"/>
                      </a:endParaRPr>
                    </a:p>
                    <a:p>
                      <a:pPr marL="0" marR="60325" lvl="0" indent="0" algn="ctr" rtl="0">
                        <a:lnSpc>
                          <a:spcPct val="115000"/>
                        </a:lnSpc>
                        <a:spcBef>
                          <a:spcPts val="0"/>
                        </a:spcBef>
                        <a:spcAft>
                          <a:spcPts val="0"/>
                        </a:spcAft>
                        <a:buNone/>
                      </a:pPr>
                      <a:r>
                        <a:rPr lang="en-GB" sz="1800" dirty="0" err="1">
                          <a:latin typeface="Calibri"/>
                          <a:ea typeface="Calibri"/>
                          <a:cs typeface="Calibri"/>
                          <a:sym typeface="Calibri"/>
                        </a:rPr>
                        <a:t>homem</a:t>
                      </a:r>
                      <a:r>
                        <a:rPr lang="en-GB" sz="1800" dirty="0">
                          <a:latin typeface="Calibri"/>
                          <a:ea typeface="Calibri"/>
                          <a:cs typeface="Calibri"/>
                          <a:sym typeface="Calibri"/>
                        </a:rPr>
                        <a:t> </a:t>
                      </a:r>
                      <a:r>
                        <a:rPr lang="en-GB" sz="1800" dirty="0" err="1">
                          <a:latin typeface="Calibri"/>
                          <a:ea typeface="Calibri"/>
                          <a:cs typeface="Calibri"/>
                          <a:sym typeface="Calibri"/>
                        </a:rPr>
                        <a:t>confuso</a:t>
                      </a:r>
                      <a:r>
                        <a:rPr lang="en-GB" sz="1800" dirty="0">
                          <a:latin typeface="Calibri"/>
                          <a:ea typeface="Calibri"/>
                          <a:cs typeface="Calibri"/>
                          <a:sym typeface="Calibri"/>
                        </a:rPr>
                        <a:t>; </a:t>
                      </a:r>
                      <a:r>
                        <a:rPr lang="en-GB" sz="1800" dirty="0" err="1">
                          <a:latin typeface="Calibri"/>
                          <a:ea typeface="Calibri"/>
                          <a:cs typeface="Calibri"/>
                          <a:sym typeface="Calibri"/>
                        </a:rPr>
                        <a:t>ele</a:t>
                      </a:r>
                      <a:endParaRPr sz="1800" dirty="0">
                        <a:latin typeface="Calibri"/>
                        <a:ea typeface="Calibri"/>
                        <a:cs typeface="Calibri"/>
                        <a:sym typeface="Calibri"/>
                      </a:endParaRPr>
                    </a:p>
                    <a:p>
                      <a:pPr marL="0" marR="60325" lvl="0" indent="0" algn="ctr" rtl="0">
                        <a:lnSpc>
                          <a:spcPct val="115000"/>
                        </a:lnSpc>
                        <a:spcBef>
                          <a:spcPts val="0"/>
                        </a:spcBef>
                        <a:spcAft>
                          <a:spcPts val="0"/>
                        </a:spcAft>
                        <a:buNone/>
                      </a:pPr>
                      <a:r>
                        <a:rPr lang="en-GB" sz="1800" dirty="0" err="1">
                          <a:latin typeface="Calibri"/>
                          <a:ea typeface="Calibri"/>
                          <a:cs typeface="Calibri"/>
                          <a:sym typeface="Calibri"/>
                        </a:rPr>
                        <a:t>parece</a:t>
                      </a:r>
                      <a:r>
                        <a:rPr lang="en-GB" sz="1800" dirty="0">
                          <a:latin typeface="Calibri"/>
                          <a:ea typeface="Calibri"/>
                          <a:cs typeface="Calibri"/>
                          <a:sym typeface="Calibri"/>
                        </a:rPr>
                        <a:t> ser </a:t>
                      </a:r>
                      <a:r>
                        <a:rPr lang="en-GB" sz="1800" dirty="0" err="1">
                          <a:latin typeface="Calibri"/>
                          <a:ea typeface="Calibri"/>
                          <a:cs typeface="Calibri"/>
                          <a:sym typeface="Calibri"/>
                        </a:rPr>
                        <a:t>entalmente</a:t>
                      </a:r>
                      <a:endParaRPr sz="1800" dirty="0">
                        <a:latin typeface="Calibri"/>
                        <a:ea typeface="Calibri"/>
                        <a:cs typeface="Calibri"/>
                        <a:sym typeface="Calibri"/>
                      </a:endParaRPr>
                    </a:p>
                    <a:p>
                      <a:pPr marL="0" marR="60325" lvl="0" indent="0" algn="ctr" rtl="0">
                        <a:lnSpc>
                          <a:spcPct val="115000"/>
                        </a:lnSpc>
                        <a:spcBef>
                          <a:spcPts val="0"/>
                        </a:spcBef>
                        <a:spcAft>
                          <a:spcPts val="0"/>
                        </a:spcAft>
                        <a:buNone/>
                      </a:pPr>
                      <a:r>
                        <a:rPr lang="en-GB" sz="1800" dirty="0" err="1">
                          <a:latin typeface="Calibri"/>
                          <a:ea typeface="Calibri"/>
                          <a:cs typeface="Calibri"/>
                          <a:sym typeface="Calibri"/>
                        </a:rPr>
                        <a:t>retardado</a:t>
                      </a:r>
                      <a:r>
                        <a:rPr lang="en-GB" sz="1800" dirty="0">
                          <a:latin typeface="Calibri"/>
                          <a:ea typeface="Calibri"/>
                          <a:cs typeface="Calibri"/>
                          <a:sym typeface="Calibri"/>
                        </a:rPr>
                        <a:t>; seria </a:t>
                      </a:r>
                      <a:r>
                        <a:rPr lang="en-GB" sz="1800" dirty="0" err="1">
                          <a:latin typeface="Calibri"/>
                          <a:ea typeface="Calibri"/>
                          <a:cs typeface="Calibri"/>
                          <a:sym typeface="Calibri"/>
                        </a:rPr>
                        <a:t>melhor</a:t>
                      </a:r>
                      <a:endParaRPr sz="1800" dirty="0">
                        <a:latin typeface="Calibri"/>
                        <a:ea typeface="Calibri"/>
                        <a:cs typeface="Calibri"/>
                        <a:sym typeface="Calibri"/>
                      </a:endParaRPr>
                    </a:p>
                    <a:p>
                      <a:pPr marL="0" marR="60325" lvl="0" indent="0" algn="ctr" rtl="0">
                        <a:lnSpc>
                          <a:spcPct val="115000"/>
                        </a:lnSpc>
                        <a:spcBef>
                          <a:spcPts val="0"/>
                        </a:spcBef>
                        <a:spcAft>
                          <a:spcPts val="0"/>
                        </a:spcAft>
                        <a:buNone/>
                      </a:pPr>
                      <a:r>
                        <a:rPr lang="en-GB" sz="1800" dirty="0">
                          <a:latin typeface="Calibri"/>
                          <a:ea typeface="Calibri"/>
                          <a:cs typeface="Calibri"/>
                          <a:sym typeface="Calibri"/>
                        </a:rPr>
                        <a:t>para </a:t>
                      </a:r>
                      <a:r>
                        <a:rPr lang="en-GB" sz="1800" dirty="0" err="1">
                          <a:latin typeface="Calibri"/>
                          <a:ea typeface="Calibri"/>
                          <a:cs typeface="Calibri"/>
                          <a:sym typeface="Calibri"/>
                        </a:rPr>
                        <a:t>ele</a:t>
                      </a:r>
                      <a:r>
                        <a:rPr lang="en-GB" sz="1800" dirty="0">
                          <a:latin typeface="Calibri"/>
                          <a:ea typeface="Calibri"/>
                          <a:cs typeface="Calibri"/>
                          <a:sym typeface="Calibri"/>
                        </a:rPr>
                        <a:t> </a:t>
                      </a:r>
                      <a:r>
                        <a:rPr lang="en-GB" sz="1800" dirty="0" err="1">
                          <a:latin typeface="Calibri"/>
                          <a:ea typeface="Calibri"/>
                          <a:cs typeface="Calibri"/>
                          <a:sym typeface="Calibri"/>
                        </a:rPr>
                        <a:t>viver</a:t>
                      </a:r>
                      <a:r>
                        <a:rPr lang="en-GB" sz="1800" dirty="0">
                          <a:latin typeface="Calibri"/>
                          <a:ea typeface="Calibri"/>
                          <a:cs typeface="Calibri"/>
                          <a:sym typeface="Calibri"/>
                        </a:rPr>
                        <a:t> em um lar</a:t>
                      </a:r>
                      <a:endParaRPr sz="1800" dirty="0">
                        <a:latin typeface="Calibri"/>
                        <a:ea typeface="Calibri"/>
                        <a:cs typeface="Calibri"/>
                        <a:sym typeface="Calibri"/>
                      </a:endParaRPr>
                    </a:p>
                    <a:p>
                      <a:pPr marL="0" marR="60325" lvl="0" indent="0" algn="ctr" rtl="0">
                        <a:lnSpc>
                          <a:spcPct val="115000"/>
                        </a:lnSpc>
                        <a:spcBef>
                          <a:spcPts val="0"/>
                        </a:spcBef>
                        <a:spcAft>
                          <a:spcPts val="0"/>
                        </a:spcAft>
                        <a:buNone/>
                      </a:pPr>
                      <a:r>
                        <a:rPr lang="en-GB" sz="1800" dirty="0" err="1">
                          <a:latin typeface="Calibri"/>
                          <a:ea typeface="Calibri"/>
                          <a:cs typeface="Calibri"/>
                          <a:sym typeface="Calibri"/>
                        </a:rPr>
                        <a:t>adotivo</a:t>
                      </a:r>
                      <a:r>
                        <a:rPr lang="en-GB" sz="1800" dirty="0">
                          <a:latin typeface="Calibri"/>
                          <a:ea typeface="Calibri"/>
                          <a:cs typeface="Calibri"/>
                          <a:sym typeface="Calibri"/>
                        </a:rPr>
                        <a:t>, </a:t>
                      </a:r>
                      <a:r>
                        <a:rPr lang="en-GB" sz="1800" dirty="0" err="1">
                          <a:latin typeface="Calibri"/>
                          <a:ea typeface="Calibri"/>
                          <a:cs typeface="Calibri"/>
                          <a:sym typeface="Calibri"/>
                        </a:rPr>
                        <a:t>onde</a:t>
                      </a:r>
                      <a:r>
                        <a:rPr lang="en-GB" sz="1800" dirty="0">
                          <a:latin typeface="Calibri"/>
                          <a:ea typeface="Calibri"/>
                          <a:cs typeface="Calibri"/>
                          <a:sym typeface="Calibri"/>
                        </a:rPr>
                        <a:t> </a:t>
                      </a:r>
                      <a:r>
                        <a:rPr lang="en-GB" sz="1800" dirty="0" err="1">
                          <a:latin typeface="Calibri"/>
                          <a:ea typeface="Calibri"/>
                          <a:cs typeface="Calibri"/>
                          <a:sym typeface="Calibri"/>
                        </a:rPr>
                        <a:t>alguém</a:t>
                      </a:r>
                      <a:endParaRPr sz="1800" dirty="0">
                        <a:latin typeface="Calibri"/>
                        <a:ea typeface="Calibri"/>
                        <a:cs typeface="Calibri"/>
                        <a:sym typeface="Calibri"/>
                      </a:endParaRPr>
                    </a:p>
                    <a:p>
                      <a:pPr marL="0" marR="60325" lvl="0" indent="0" algn="ctr" rtl="0">
                        <a:lnSpc>
                          <a:spcPct val="115000"/>
                        </a:lnSpc>
                        <a:spcBef>
                          <a:spcPts val="0"/>
                        </a:spcBef>
                        <a:spcAft>
                          <a:spcPts val="0"/>
                        </a:spcAft>
                        <a:buNone/>
                      </a:pPr>
                      <a:r>
                        <a:rPr lang="en-GB" sz="1800" dirty="0" err="1">
                          <a:latin typeface="Calibri"/>
                          <a:ea typeface="Calibri"/>
                          <a:cs typeface="Calibri"/>
                          <a:sym typeface="Calibri"/>
                        </a:rPr>
                        <a:t>cuidaria</a:t>
                      </a:r>
                      <a:r>
                        <a:rPr lang="en-GB" sz="1800" dirty="0">
                          <a:latin typeface="Calibri"/>
                          <a:ea typeface="Calibri"/>
                          <a:cs typeface="Calibri"/>
                          <a:sym typeface="Calibri"/>
                        </a:rPr>
                        <a:t> dele</a:t>
                      </a:r>
                      <a:r>
                        <a:rPr lang="en-GB" sz="1800" u="none" strike="noStrike" cap="none" dirty="0">
                          <a:solidFill>
                            <a:srgbClr val="000000"/>
                          </a:solidFill>
                          <a:latin typeface="Calibri"/>
                          <a:ea typeface="Calibri"/>
                          <a:cs typeface="Calibri"/>
                          <a:sym typeface="Calibri"/>
                        </a:rPr>
                        <a:t>”</a:t>
                      </a:r>
                      <a:endParaRPr sz="1800" u="none" strike="noStrike" cap="none" dirty="0">
                        <a:latin typeface="Calibri"/>
                        <a:ea typeface="Calibri"/>
                        <a:cs typeface="Calibri"/>
                        <a:sym typeface="Calibri"/>
                      </a:endParaRPr>
                    </a:p>
                  </a:txBody>
                  <a:tcPr marL="31575" marR="31575" marT="30475" marB="30475">
                    <a:lnL w="12700" cap="flat" cmpd="sng">
                      <a:solidFill>
                        <a:srgbClr val="000080"/>
                      </a:solidFill>
                      <a:prstDash val="solid"/>
                      <a:round/>
                      <a:headEnd type="none" w="sm" len="sm"/>
                      <a:tailEnd type="none" w="sm" len="sm"/>
                    </a:lnL>
                    <a:lnR w="12700" cap="flat" cmpd="sng">
                      <a:solidFill>
                        <a:srgbClr val="000080"/>
                      </a:solidFill>
                      <a:prstDash val="solid"/>
                      <a:round/>
                      <a:headEnd type="none" w="sm" len="sm"/>
                      <a:tailEnd type="none" w="sm" len="sm"/>
                    </a:lnR>
                    <a:lnT w="12700" cap="flat" cmpd="sng">
                      <a:solidFill>
                        <a:srgbClr val="000080"/>
                      </a:solidFill>
                      <a:prstDash val="solid"/>
                      <a:round/>
                      <a:headEnd type="none" w="sm" len="sm"/>
                      <a:tailEnd type="none" w="sm" len="sm"/>
                    </a:lnT>
                    <a:lnB w="12700" cap="flat" cmpd="sng">
                      <a:solidFill>
                        <a:srgbClr val="000080"/>
                      </a:solidFill>
                      <a:prstDash val="solid"/>
                      <a:round/>
                      <a:headEnd type="none" w="sm" len="sm"/>
                      <a:tailEnd type="none" w="sm" len="sm"/>
                    </a:lnB>
                    <a:solidFill>
                      <a:srgbClr val="FFFFFF"/>
                    </a:solidFill>
                  </a:tcPr>
                </a:tc>
                <a:tc>
                  <a:txBody>
                    <a:bodyPr/>
                    <a:lstStyle/>
                    <a:p>
                      <a:pPr marL="0" marR="60325" lvl="0" indent="0" algn="ctr" rtl="0">
                        <a:lnSpc>
                          <a:spcPct val="115000"/>
                        </a:lnSpc>
                        <a:spcBef>
                          <a:spcPts val="0"/>
                        </a:spcBef>
                        <a:spcAft>
                          <a:spcPts val="0"/>
                        </a:spcAft>
                        <a:buNone/>
                      </a:pPr>
                      <a:r>
                        <a:rPr lang="en-GB" sz="1800" u="none" strike="noStrike" cap="none" dirty="0">
                          <a:solidFill>
                            <a:srgbClr val="000000"/>
                          </a:solidFill>
                          <a:latin typeface="Calibri"/>
                          <a:ea typeface="Calibri"/>
                          <a:cs typeface="Calibri"/>
                          <a:sym typeface="Calibri"/>
                        </a:rPr>
                        <a:t>“</a:t>
                      </a:r>
                      <a:r>
                        <a:rPr lang="en-GB" sz="1800" u="none" strike="noStrike" cap="none" dirty="0" err="1">
                          <a:solidFill>
                            <a:srgbClr val="000000"/>
                          </a:solidFill>
                          <a:latin typeface="Calibri"/>
                          <a:ea typeface="Calibri"/>
                          <a:cs typeface="Calibri"/>
                          <a:sym typeface="Calibri"/>
                        </a:rPr>
                        <a:t>Talvez</a:t>
                      </a:r>
                      <a:r>
                        <a:rPr lang="en-GB" sz="1800" u="none" strike="noStrike" cap="none" dirty="0">
                          <a:solidFill>
                            <a:srgbClr val="000000"/>
                          </a:solidFill>
                          <a:latin typeface="Calibri"/>
                          <a:ea typeface="Calibri"/>
                          <a:cs typeface="Calibri"/>
                          <a:sym typeface="Calibri"/>
                        </a:rPr>
                        <a:t> </a:t>
                      </a:r>
                      <a:r>
                        <a:rPr lang="en-GB" sz="1800" dirty="0" err="1">
                          <a:latin typeface="Calibri"/>
                          <a:ea typeface="Calibri"/>
                          <a:cs typeface="Calibri"/>
                          <a:sym typeface="Calibri"/>
                        </a:rPr>
                        <a:t>haja</a:t>
                      </a:r>
                      <a:r>
                        <a:rPr lang="en-GB" sz="1800" u="none" strike="noStrike" cap="none" dirty="0">
                          <a:solidFill>
                            <a:srgbClr val="000000"/>
                          </a:solidFill>
                          <a:latin typeface="Calibri"/>
                          <a:ea typeface="Calibri"/>
                          <a:cs typeface="Calibri"/>
                          <a:sym typeface="Calibri"/>
                        </a:rPr>
                        <a:t> </a:t>
                      </a:r>
                      <a:r>
                        <a:rPr lang="en-GB" sz="1800" u="none" strike="noStrike" cap="none" dirty="0" err="1">
                          <a:solidFill>
                            <a:srgbClr val="000000"/>
                          </a:solidFill>
                          <a:latin typeface="Calibri"/>
                          <a:ea typeface="Calibri"/>
                          <a:cs typeface="Calibri"/>
                          <a:sym typeface="Calibri"/>
                        </a:rPr>
                        <a:t>algum</a:t>
                      </a:r>
                      <a:r>
                        <a:rPr lang="en-GB" sz="1800" u="none" strike="noStrike" cap="none" dirty="0">
                          <a:solidFill>
                            <a:srgbClr val="000000"/>
                          </a:solidFill>
                          <a:latin typeface="Calibri"/>
                          <a:ea typeface="Calibri"/>
                          <a:cs typeface="Calibri"/>
                          <a:sym typeface="Calibri"/>
                        </a:rPr>
                        <a:t> </a:t>
                      </a:r>
                      <a:r>
                        <a:rPr lang="en-GB" sz="1800" dirty="0" err="1">
                          <a:latin typeface="Calibri"/>
                          <a:ea typeface="Calibri"/>
                          <a:cs typeface="Calibri"/>
                          <a:sym typeface="Calibri"/>
                        </a:rPr>
                        <a:t>remédio</a:t>
                      </a:r>
                      <a:r>
                        <a:rPr lang="en-GB" sz="1800" u="none" strike="noStrike" cap="none" dirty="0">
                          <a:solidFill>
                            <a:srgbClr val="000000"/>
                          </a:solidFill>
                          <a:latin typeface="Calibri"/>
                          <a:ea typeface="Calibri"/>
                          <a:cs typeface="Calibri"/>
                          <a:sym typeface="Calibri"/>
                        </a:rPr>
                        <a:t> ou </a:t>
                      </a:r>
                      <a:r>
                        <a:rPr lang="en-GB" sz="1800" u="none" strike="noStrike" cap="none" dirty="0" err="1">
                          <a:solidFill>
                            <a:srgbClr val="000000"/>
                          </a:solidFill>
                          <a:latin typeface="Calibri"/>
                          <a:ea typeface="Calibri"/>
                          <a:cs typeface="Calibri"/>
                          <a:sym typeface="Calibri"/>
                        </a:rPr>
                        <a:t>tratamento</a:t>
                      </a:r>
                      <a:r>
                        <a:rPr lang="en-GB" sz="1800" u="none" strike="noStrike" cap="none" dirty="0">
                          <a:solidFill>
                            <a:srgbClr val="000000"/>
                          </a:solidFill>
                          <a:latin typeface="Calibri"/>
                          <a:ea typeface="Calibri"/>
                          <a:cs typeface="Calibri"/>
                          <a:sym typeface="Calibri"/>
                        </a:rPr>
                        <a:t> que </a:t>
                      </a:r>
                      <a:r>
                        <a:rPr lang="en-GB" sz="1800" u="none" strike="noStrike" cap="none" dirty="0" err="1">
                          <a:solidFill>
                            <a:srgbClr val="000000"/>
                          </a:solidFill>
                          <a:latin typeface="Calibri"/>
                          <a:ea typeface="Calibri"/>
                          <a:cs typeface="Calibri"/>
                          <a:sym typeface="Calibri"/>
                        </a:rPr>
                        <a:t>possa</a:t>
                      </a:r>
                      <a:r>
                        <a:rPr lang="en-GB" sz="1800" u="none" strike="noStrike" cap="none" dirty="0">
                          <a:solidFill>
                            <a:srgbClr val="000000"/>
                          </a:solidFill>
                          <a:latin typeface="Calibri"/>
                          <a:ea typeface="Calibri"/>
                          <a:cs typeface="Calibri"/>
                          <a:sym typeface="Calibri"/>
                        </a:rPr>
                        <a:t> </a:t>
                      </a:r>
                      <a:r>
                        <a:rPr lang="en-GB" sz="1800" u="none" strike="noStrike" cap="none" dirty="0" err="1">
                          <a:solidFill>
                            <a:srgbClr val="000000"/>
                          </a:solidFill>
                          <a:latin typeface="Calibri"/>
                          <a:ea typeface="Calibri"/>
                          <a:cs typeface="Calibri"/>
                          <a:sym typeface="Calibri"/>
                        </a:rPr>
                        <a:t>melhorar</a:t>
                      </a:r>
                      <a:r>
                        <a:rPr lang="en-GB" sz="1800" u="none" strike="noStrike" cap="none" dirty="0">
                          <a:solidFill>
                            <a:srgbClr val="000000"/>
                          </a:solidFill>
                          <a:latin typeface="Calibri"/>
                          <a:ea typeface="Calibri"/>
                          <a:cs typeface="Calibri"/>
                          <a:sym typeface="Calibri"/>
                        </a:rPr>
                        <a:t> sua </a:t>
                      </a:r>
                      <a:r>
                        <a:rPr lang="en-GB" sz="1800" u="none" strike="noStrike" cap="none" dirty="0" err="1">
                          <a:solidFill>
                            <a:srgbClr val="000000"/>
                          </a:solidFill>
                          <a:latin typeface="Calibri"/>
                          <a:ea typeface="Calibri"/>
                          <a:cs typeface="Calibri"/>
                          <a:sym typeface="Calibri"/>
                        </a:rPr>
                        <a:t>percepção</a:t>
                      </a:r>
                      <a:r>
                        <a:rPr lang="en-GB" sz="1800" u="none" strike="noStrike" cap="none" dirty="0">
                          <a:solidFill>
                            <a:srgbClr val="000000"/>
                          </a:solidFill>
                          <a:latin typeface="Calibri"/>
                          <a:ea typeface="Calibri"/>
                          <a:cs typeface="Calibri"/>
                          <a:sym typeface="Calibri"/>
                        </a:rPr>
                        <a:t>. Ele </a:t>
                      </a:r>
                      <a:r>
                        <a:rPr lang="en-GB" sz="1800" u="none" strike="noStrike" cap="none" dirty="0" err="1">
                          <a:solidFill>
                            <a:srgbClr val="000000"/>
                          </a:solidFill>
                          <a:latin typeface="Calibri"/>
                          <a:ea typeface="Calibri"/>
                          <a:cs typeface="Calibri"/>
                          <a:sym typeface="Calibri"/>
                        </a:rPr>
                        <a:t>deveria</a:t>
                      </a:r>
                      <a:r>
                        <a:rPr lang="en-GB" sz="1800" u="none" strike="noStrike" cap="none" dirty="0">
                          <a:solidFill>
                            <a:srgbClr val="000000"/>
                          </a:solidFill>
                          <a:latin typeface="Calibri"/>
                          <a:ea typeface="Calibri"/>
                          <a:cs typeface="Calibri"/>
                          <a:sym typeface="Calibri"/>
                        </a:rPr>
                        <a:t> </a:t>
                      </a:r>
                      <a:r>
                        <a:rPr lang="en-GB" sz="1800" u="none" strike="noStrike" cap="none" dirty="0" err="1">
                          <a:solidFill>
                            <a:srgbClr val="000000"/>
                          </a:solidFill>
                          <a:latin typeface="Calibri"/>
                          <a:ea typeface="Calibri"/>
                          <a:cs typeface="Calibri"/>
                          <a:sym typeface="Calibri"/>
                        </a:rPr>
                        <a:t>consultar</a:t>
                      </a:r>
                      <a:r>
                        <a:rPr lang="en-GB" sz="1800" u="none" strike="noStrike" cap="none" dirty="0">
                          <a:solidFill>
                            <a:srgbClr val="000000"/>
                          </a:solidFill>
                          <a:latin typeface="Calibri"/>
                          <a:ea typeface="Calibri"/>
                          <a:cs typeface="Calibri"/>
                          <a:sym typeface="Calibri"/>
                        </a:rPr>
                        <a:t> um </a:t>
                      </a:r>
                      <a:r>
                        <a:rPr lang="en-GB" sz="1800" u="none" strike="noStrike" cap="none" dirty="0" err="1">
                          <a:solidFill>
                            <a:srgbClr val="000000"/>
                          </a:solidFill>
                          <a:latin typeface="Calibri"/>
                          <a:ea typeface="Calibri"/>
                          <a:cs typeface="Calibri"/>
                          <a:sym typeface="Calibri"/>
                        </a:rPr>
                        <a:t>psiquiatra</a:t>
                      </a:r>
                      <a:r>
                        <a:rPr lang="en-GB" sz="1800" u="none" strike="noStrike" cap="none" dirty="0">
                          <a:solidFill>
                            <a:srgbClr val="000000"/>
                          </a:solidFill>
                          <a:latin typeface="Calibri"/>
                          <a:ea typeface="Calibri"/>
                          <a:cs typeface="Calibri"/>
                          <a:sym typeface="Calibri"/>
                        </a:rPr>
                        <a:t>.”</a:t>
                      </a:r>
                      <a:endParaRPr sz="1800" u="none" strike="noStrike" cap="none" dirty="0">
                        <a:latin typeface="Calibri"/>
                        <a:ea typeface="Calibri"/>
                        <a:cs typeface="Calibri"/>
                        <a:sym typeface="Calibri"/>
                      </a:endParaRPr>
                    </a:p>
                  </a:txBody>
                  <a:tcPr marL="31575" marR="31575" marT="30475" marB="30475">
                    <a:lnL w="12700" cap="flat" cmpd="sng">
                      <a:solidFill>
                        <a:srgbClr val="000080"/>
                      </a:solidFill>
                      <a:prstDash val="solid"/>
                      <a:round/>
                      <a:headEnd type="none" w="sm" len="sm"/>
                      <a:tailEnd type="none" w="sm" len="sm"/>
                    </a:lnL>
                    <a:lnR w="12700" cap="flat" cmpd="sng">
                      <a:solidFill>
                        <a:srgbClr val="000080"/>
                      </a:solidFill>
                      <a:prstDash val="solid"/>
                      <a:round/>
                      <a:headEnd type="none" w="sm" len="sm"/>
                      <a:tailEnd type="none" w="sm" len="sm"/>
                    </a:lnR>
                    <a:lnT w="12700" cap="flat" cmpd="sng">
                      <a:solidFill>
                        <a:srgbClr val="000080"/>
                      </a:solidFill>
                      <a:prstDash val="solid"/>
                      <a:round/>
                      <a:headEnd type="none" w="sm" len="sm"/>
                      <a:tailEnd type="none" w="sm" len="sm"/>
                    </a:lnT>
                    <a:lnB w="12700" cap="flat" cmpd="sng">
                      <a:solidFill>
                        <a:srgbClr val="000080"/>
                      </a:solidFill>
                      <a:prstDash val="solid"/>
                      <a:round/>
                      <a:headEnd type="none" w="sm" len="sm"/>
                      <a:tailEnd type="none" w="sm" len="sm"/>
                    </a:lnB>
                    <a:solidFill>
                      <a:srgbClr val="FFFFFF"/>
                    </a:solidFill>
                  </a:tcPr>
                </a:tc>
                <a:tc>
                  <a:txBody>
                    <a:bodyPr/>
                    <a:lstStyle/>
                    <a:p>
                      <a:pPr marL="0" marR="60325" lvl="0" indent="0" algn="ctr" rtl="0">
                        <a:lnSpc>
                          <a:spcPct val="115000"/>
                        </a:lnSpc>
                        <a:spcBef>
                          <a:spcPts val="0"/>
                        </a:spcBef>
                        <a:spcAft>
                          <a:spcPts val="0"/>
                        </a:spcAft>
                        <a:buNone/>
                      </a:pPr>
                      <a:r>
                        <a:rPr lang="en-GB" sz="1800" u="none" strike="noStrike" cap="none" dirty="0">
                          <a:solidFill>
                            <a:srgbClr val="000000"/>
                          </a:solidFill>
                          <a:latin typeface="Calibri"/>
                          <a:ea typeface="Calibri"/>
                          <a:cs typeface="Calibri"/>
                          <a:sym typeface="Calibri"/>
                        </a:rPr>
                        <a:t>“É uma boa </a:t>
                      </a:r>
                      <a:r>
                        <a:rPr lang="en-GB" sz="1800" u="none" strike="noStrike" cap="none" dirty="0" err="1">
                          <a:solidFill>
                            <a:srgbClr val="000000"/>
                          </a:solidFill>
                          <a:latin typeface="Calibri"/>
                          <a:ea typeface="Calibri"/>
                          <a:cs typeface="Calibri"/>
                          <a:sym typeface="Calibri"/>
                        </a:rPr>
                        <a:t>solução</a:t>
                      </a:r>
                      <a:r>
                        <a:rPr lang="en-GB" sz="1800" u="none" strike="noStrike" cap="none" dirty="0">
                          <a:solidFill>
                            <a:srgbClr val="000000"/>
                          </a:solidFill>
                          <a:latin typeface="Calibri"/>
                          <a:ea typeface="Calibri"/>
                          <a:cs typeface="Calibri"/>
                          <a:sym typeface="Calibri"/>
                        </a:rPr>
                        <a:t> </a:t>
                      </a:r>
                      <a:r>
                        <a:rPr lang="en-GB" sz="1800" u="none" strike="noStrike" cap="none" dirty="0" err="1">
                          <a:solidFill>
                            <a:srgbClr val="000000"/>
                          </a:solidFill>
                          <a:latin typeface="Calibri"/>
                          <a:ea typeface="Calibri"/>
                          <a:cs typeface="Calibri"/>
                          <a:sym typeface="Calibri"/>
                        </a:rPr>
                        <a:t>ele</a:t>
                      </a:r>
                      <a:r>
                        <a:rPr lang="en-GB" sz="1800" u="none" strike="noStrike" cap="none" dirty="0">
                          <a:solidFill>
                            <a:srgbClr val="000000"/>
                          </a:solidFill>
                          <a:latin typeface="Calibri"/>
                          <a:ea typeface="Calibri"/>
                          <a:cs typeface="Calibri"/>
                          <a:sym typeface="Calibri"/>
                        </a:rPr>
                        <a:t> </a:t>
                      </a:r>
                      <a:r>
                        <a:rPr lang="en-GB" sz="1800" u="none" strike="noStrike" cap="none" dirty="0" err="1">
                          <a:solidFill>
                            <a:srgbClr val="000000"/>
                          </a:solidFill>
                          <a:latin typeface="Calibri"/>
                          <a:ea typeface="Calibri"/>
                          <a:cs typeface="Calibri"/>
                          <a:sym typeface="Calibri"/>
                        </a:rPr>
                        <a:t>morar</a:t>
                      </a:r>
                      <a:r>
                        <a:rPr lang="en-GB" sz="1800" u="none" strike="noStrike" cap="none" dirty="0">
                          <a:solidFill>
                            <a:srgbClr val="000000"/>
                          </a:solidFill>
                          <a:latin typeface="Calibri"/>
                          <a:ea typeface="Calibri"/>
                          <a:cs typeface="Calibri"/>
                          <a:sym typeface="Calibri"/>
                        </a:rPr>
                        <a:t> com o </a:t>
                      </a:r>
                      <a:r>
                        <a:rPr lang="en-GB" sz="1800" u="none" strike="noStrike" cap="none" dirty="0" err="1">
                          <a:solidFill>
                            <a:srgbClr val="000000"/>
                          </a:solidFill>
                          <a:latin typeface="Calibri"/>
                          <a:ea typeface="Calibri"/>
                          <a:cs typeface="Calibri"/>
                          <a:sym typeface="Calibri"/>
                        </a:rPr>
                        <a:t>irmão</a:t>
                      </a:r>
                      <a:r>
                        <a:rPr lang="en-GB" sz="1800" u="none" strike="noStrike" cap="none" dirty="0">
                          <a:solidFill>
                            <a:srgbClr val="000000"/>
                          </a:solidFill>
                          <a:latin typeface="Calibri"/>
                          <a:ea typeface="Calibri"/>
                          <a:cs typeface="Calibri"/>
                          <a:sym typeface="Calibri"/>
                        </a:rPr>
                        <a:t>, </a:t>
                      </a:r>
                      <a:r>
                        <a:rPr lang="en-GB" sz="1800" u="none" strike="noStrike" cap="none" dirty="0" err="1">
                          <a:solidFill>
                            <a:srgbClr val="000000"/>
                          </a:solidFill>
                          <a:latin typeface="Calibri"/>
                          <a:ea typeface="Calibri"/>
                          <a:cs typeface="Calibri"/>
                          <a:sym typeface="Calibri"/>
                        </a:rPr>
                        <a:t>assim</a:t>
                      </a:r>
                      <a:r>
                        <a:rPr lang="en-GB" sz="1800" u="none" strike="noStrike" cap="none" dirty="0">
                          <a:solidFill>
                            <a:srgbClr val="000000"/>
                          </a:solidFill>
                          <a:latin typeface="Calibri"/>
                          <a:ea typeface="Calibri"/>
                          <a:cs typeface="Calibri"/>
                          <a:sym typeface="Calibri"/>
                        </a:rPr>
                        <a:t> </a:t>
                      </a:r>
                      <a:r>
                        <a:rPr lang="en-GB" sz="1800" u="none" strike="noStrike" cap="none" dirty="0" err="1">
                          <a:solidFill>
                            <a:srgbClr val="000000"/>
                          </a:solidFill>
                          <a:latin typeface="Calibri"/>
                          <a:ea typeface="Calibri"/>
                          <a:cs typeface="Calibri"/>
                          <a:sym typeface="Calibri"/>
                        </a:rPr>
                        <a:t>ele</a:t>
                      </a:r>
                      <a:r>
                        <a:rPr lang="en-GB" sz="1800" u="none" strike="noStrike" cap="none" dirty="0">
                          <a:solidFill>
                            <a:srgbClr val="000000"/>
                          </a:solidFill>
                          <a:latin typeface="Calibri"/>
                          <a:ea typeface="Calibri"/>
                          <a:cs typeface="Calibri"/>
                          <a:sym typeface="Calibri"/>
                        </a:rPr>
                        <a:t> se integra à </a:t>
                      </a:r>
                      <a:r>
                        <a:rPr lang="en-GB" sz="1800" u="none" strike="noStrike" cap="none" dirty="0" err="1">
                          <a:solidFill>
                            <a:srgbClr val="000000"/>
                          </a:solidFill>
                          <a:latin typeface="Calibri"/>
                          <a:ea typeface="Calibri"/>
                          <a:cs typeface="Calibri"/>
                          <a:sym typeface="Calibri"/>
                        </a:rPr>
                        <a:t>comunidade</a:t>
                      </a:r>
                      <a:r>
                        <a:rPr lang="en-GB" sz="1800" u="none" strike="noStrike" cap="none" dirty="0">
                          <a:solidFill>
                            <a:srgbClr val="000000"/>
                          </a:solidFill>
                          <a:latin typeface="Calibri"/>
                          <a:ea typeface="Calibri"/>
                          <a:cs typeface="Calibri"/>
                          <a:sym typeface="Calibri"/>
                        </a:rPr>
                        <a:t> e convive com um </a:t>
                      </a:r>
                      <a:r>
                        <a:rPr lang="en-GB" sz="1800" u="none" strike="noStrike" cap="none" dirty="0" err="1">
                          <a:solidFill>
                            <a:srgbClr val="000000"/>
                          </a:solidFill>
                          <a:latin typeface="Calibri"/>
                          <a:ea typeface="Calibri"/>
                          <a:cs typeface="Calibri"/>
                          <a:sym typeface="Calibri"/>
                        </a:rPr>
                        <a:t>grupo</a:t>
                      </a:r>
                      <a:r>
                        <a:rPr lang="en-GB" sz="1800" u="none" strike="noStrike" cap="none" dirty="0">
                          <a:solidFill>
                            <a:srgbClr val="000000"/>
                          </a:solidFill>
                          <a:latin typeface="Calibri"/>
                          <a:ea typeface="Calibri"/>
                          <a:cs typeface="Calibri"/>
                          <a:sym typeface="Calibri"/>
                        </a:rPr>
                        <a:t> </a:t>
                      </a:r>
                      <a:r>
                        <a:rPr lang="en-GB" sz="1800" u="none" strike="noStrike" cap="none" dirty="0" err="1">
                          <a:solidFill>
                            <a:srgbClr val="000000"/>
                          </a:solidFill>
                          <a:latin typeface="Calibri"/>
                          <a:ea typeface="Calibri"/>
                          <a:cs typeface="Calibri"/>
                          <a:sym typeface="Calibri"/>
                        </a:rPr>
                        <a:t>diversificado</a:t>
                      </a:r>
                      <a:r>
                        <a:rPr lang="en-GB" sz="1800" u="none" strike="noStrike" cap="none" dirty="0">
                          <a:solidFill>
                            <a:srgbClr val="000000"/>
                          </a:solidFill>
                          <a:latin typeface="Calibri"/>
                          <a:ea typeface="Calibri"/>
                          <a:cs typeface="Calibri"/>
                          <a:sym typeface="Calibri"/>
                        </a:rPr>
                        <a:t> de pessoas.”</a:t>
                      </a:r>
                      <a:endParaRPr sz="1800" u="none" strike="noStrike" cap="none" dirty="0">
                        <a:latin typeface="Calibri"/>
                        <a:ea typeface="Calibri"/>
                        <a:cs typeface="Calibri"/>
                        <a:sym typeface="Calibri"/>
                      </a:endParaRPr>
                    </a:p>
                  </a:txBody>
                  <a:tcPr marL="31575" marR="31575" marT="30475" marB="30475">
                    <a:lnL w="12700" cap="flat" cmpd="sng">
                      <a:solidFill>
                        <a:srgbClr val="000080"/>
                      </a:solidFill>
                      <a:prstDash val="solid"/>
                      <a:round/>
                      <a:headEnd type="none" w="sm" len="sm"/>
                      <a:tailEnd type="none" w="sm" len="sm"/>
                    </a:lnL>
                    <a:lnR w="12700" cap="flat" cmpd="sng">
                      <a:solidFill>
                        <a:srgbClr val="000080"/>
                      </a:solidFill>
                      <a:prstDash val="solid"/>
                      <a:round/>
                      <a:headEnd type="none" w="sm" len="sm"/>
                      <a:tailEnd type="none" w="sm" len="sm"/>
                    </a:lnR>
                    <a:lnT w="12700" cap="flat" cmpd="sng">
                      <a:solidFill>
                        <a:srgbClr val="000080"/>
                      </a:solidFill>
                      <a:prstDash val="solid"/>
                      <a:round/>
                      <a:headEnd type="none" w="sm" len="sm"/>
                      <a:tailEnd type="none" w="sm" len="sm"/>
                    </a:lnT>
                    <a:lnB w="12700" cap="flat" cmpd="sng">
                      <a:solidFill>
                        <a:srgbClr val="000080"/>
                      </a:solidFill>
                      <a:prstDash val="solid"/>
                      <a:round/>
                      <a:headEnd type="none" w="sm" len="sm"/>
                      <a:tailEnd type="none" w="sm" len="sm"/>
                    </a:lnB>
                    <a:solidFill>
                      <a:srgbClr val="FFFFFF"/>
                    </a:solidFill>
                  </a:tcPr>
                </a:tc>
                <a:tc>
                  <a:txBody>
                    <a:bodyPr/>
                    <a:lstStyle/>
                    <a:p>
                      <a:pPr marL="0" marR="60325" lvl="0" indent="0" algn="ctr" rtl="0">
                        <a:lnSpc>
                          <a:spcPct val="115000"/>
                        </a:lnSpc>
                        <a:spcBef>
                          <a:spcPts val="0"/>
                        </a:spcBef>
                        <a:spcAft>
                          <a:spcPts val="0"/>
                        </a:spcAft>
                        <a:buNone/>
                      </a:pPr>
                      <a:r>
                        <a:rPr lang="en-GB" sz="1800" u="none" strike="noStrike" cap="none" dirty="0">
                          <a:solidFill>
                            <a:srgbClr val="000000"/>
                          </a:solidFill>
                          <a:latin typeface="Calibri"/>
                          <a:ea typeface="Calibri"/>
                          <a:cs typeface="Calibri"/>
                          <a:sym typeface="Calibri"/>
                        </a:rPr>
                        <a:t>“Onde </a:t>
                      </a:r>
                      <a:r>
                        <a:rPr lang="en-GB" sz="1800" u="none" strike="noStrike" cap="none" dirty="0" err="1">
                          <a:solidFill>
                            <a:srgbClr val="000000"/>
                          </a:solidFill>
                          <a:latin typeface="Calibri"/>
                          <a:ea typeface="Calibri"/>
                          <a:cs typeface="Calibri"/>
                          <a:sym typeface="Calibri"/>
                        </a:rPr>
                        <a:t>ele</a:t>
                      </a:r>
                      <a:r>
                        <a:rPr lang="en-GB" sz="1800" u="none" strike="noStrike" cap="none" dirty="0">
                          <a:solidFill>
                            <a:srgbClr val="000000"/>
                          </a:solidFill>
                          <a:latin typeface="Calibri"/>
                          <a:ea typeface="Calibri"/>
                          <a:cs typeface="Calibri"/>
                          <a:sym typeface="Calibri"/>
                        </a:rPr>
                        <a:t> </a:t>
                      </a:r>
                      <a:r>
                        <a:rPr lang="en-GB" sz="1800" u="none" strike="noStrike" cap="none" dirty="0" err="1">
                          <a:solidFill>
                            <a:srgbClr val="000000"/>
                          </a:solidFill>
                          <a:latin typeface="Calibri"/>
                          <a:ea typeface="Calibri"/>
                          <a:cs typeface="Calibri"/>
                          <a:sym typeface="Calibri"/>
                        </a:rPr>
                        <a:t>quer</a:t>
                      </a:r>
                      <a:r>
                        <a:rPr lang="en-GB" sz="1800" u="none" strike="noStrike" cap="none" dirty="0">
                          <a:solidFill>
                            <a:srgbClr val="000000"/>
                          </a:solidFill>
                          <a:latin typeface="Calibri"/>
                          <a:ea typeface="Calibri"/>
                          <a:cs typeface="Calibri"/>
                          <a:sym typeface="Calibri"/>
                        </a:rPr>
                        <a:t> </a:t>
                      </a:r>
                      <a:r>
                        <a:rPr lang="en-GB" sz="1800" u="none" strike="noStrike" cap="none" dirty="0" err="1">
                          <a:solidFill>
                            <a:srgbClr val="000000"/>
                          </a:solidFill>
                          <a:latin typeface="Calibri"/>
                          <a:ea typeface="Calibri"/>
                          <a:cs typeface="Calibri"/>
                          <a:sym typeface="Calibri"/>
                        </a:rPr>
                        <a:t>morar</a:t>
                      </a:r>
                      <a:r>
                        <a:rPr lang="en-GB" sz="1800" u="none" strike="noStrike" cap="none" dirty="0">
                          <a:solidFill>
                            <a:srgbClr val="000000"/>
                          </a:solidFill>
                          <a:latin typeface="Calibri"/>
                          <a:ea typeface="Calibri"/>
                          <a:cs typeface="Calibri"/>
                          <a:sym typeface="Calibri"/>
                        </a:rPr>
                        <a:t>? Vamos </a:t>
                      </a:r>
                      <a:r>
                        <a:rPr lang="en-GB" sz="1800" u="none" strike="noStrike" cap="none" dirty="0" err="1">
                          <a:solidFill>
                            <a:srgbClr val="000000"/>
                          </a:solidFill>
                          <a:latin typeface="Calibri"/>
                          <a:ea typeface="Calibri"/>
                          <a:cs typeface="Calibri"/>
                          <a:sym typeface="Calibri"/>
                        </a:rPr>
                        <a:t>perguntar</a:t>
                      </a:r>
                      <a:r>
                        <a:rPr lang="en-GB" sz="1800" u="none" strike="noStrike" cap="none" dirty="0">
                          <a:solidFill>
                            <a:srgbClr val="000000"/>
                          </a:solidFill>
                          <a:latin typeface="Calibri"/>
                          <a:ea typeface="Calibri"/>
                          <a:cs typeface="Calibri"/>
                          <a:sym typeface="Calibri"/>
                        </a:rPr>
                        <a:t> a </a:t>
                      </a:r>
                      <a:r>
                        <a:rPr lang="en-GB" sz="1800" u="none" strike="noStrike" cap="none" dirty="0" err="1">
                          <a:solidFill>
                            <a:srgbClr val="000000"/>
                          </a:solidFill>
                          <a:latin typeface="Calibri"/>
                          <a:ea typeface="Calibri"/>
                          <a:cs typeface="Calibri"/>
                          <a:sym typeface="Calibri"/>
                        </a:rPr>
                        <a:t>ele</a:t>
                      </a:r>
                      <a:r>
                        <a:rPr lang="en-GB" sz="1800" u="none" strike="noStrike" cap="none" dirty="0">
                          <a:solidFill>
                            <a:srgbClr val="000000"/>
                          </a:solidFill>
                          <a:latin typeface="Calibri"/>
                          <a:ea typeface="Calibri"/>
                          <a:cs typeface="Calibri"/>
                          <a:sym typeface="Calibri"/>
                        </a:rPr>
                        <a:t>!”</a:t>
                      </a:r>
                      <a:endParaRPr sz="1800" u="none" strike="noStrike" cap="none" dirty="0">
                        <a:latin typeface="Calibri"/>
                        <a:ea typeface="Calibri"/>
                        <a:cs typeface="Calibri"/>
                        <a:sym typeface="Calibri"/>
                      </a:endParaRPr>
                    </a:p>
                  </a:txBody>
                  <a:tcPr marL="31575" marR="31575" marT="30475" marB="30475">
                    <a:lnL w="12700" cap="flat" cmpd="sng">
                      <a:solidFill>
                        <a:srgbClr val="000080"/>
                      </a:solidFill>
                      <a:prstDash val="solid"/>
                      <a:round/>
                      <a:headEnd type="none" w="sm" len="sm"/>
                      <a:tailEnd type="none" w="sm" len="sm"/>
                    </a:lnL>
                    <a:lnR w="12700" cap="flat" cmpd="sng">
                      <a:solidFill>
                        <a:srgbClr val="000080"/>
                      </a:solidFill>
                      <a:prstDash val="solid"/>
                      <a:round/>
                      <a:headEnd type="none" w="sm" len="sm"/>
                      <a:tailEnd type="none" w="sm" len="sm"/>
                    </a:lnR>
                    <a:lnT w="12700" cap="flat" cmpd="sng">
                      <a:solidFill>
                        <a:srgbClr val="000080"/>
                      </a:solidFill>
                      <a:prstDash val="solid"/>
                      <a:round/>
                      <a:headEnd type="none" w="sm" len="sm"/>
                      <a:tailEnd type="none" w="sm" len="sm"/>
                    </a:lnT>
                    <a:lnB w="12700" cap="flat" cmpd="sng">
                      <a:solidFill>
                        <a:srgbClr val="000080"/>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bl>
          </a:graphicData>
        </a:graphic>
      </p:graphicFrame>
      <p:sp>
        <p:nvSpPr>
          <p:cNvPr id="376" name="Google Shape;376;p38"/>
          <p:cNvSpPr txBox="1">
            <a:spLocks noGrp="1"/>
          </p:cNvSpPr>
          <p:nvPr>
            <p:ph type="title"/>
          </p:nvPr>
        </p:nvSpPr>
        <p:spPr>
          <a:xfrm>
            <a:off x="392906" y="506412"/>
            <a:ext cx="11290294" cy="432000"/>
          </a:xfrm>
          <a:prstGeom prst="rect">
            <a:avLst/>
          </a:prstGeom>
          <a:noFill/>
          <a:ln>
            <a:noFill/>
          </a:ln>
        </p:spPr>
        <p:txBody>
          <a:bodyPr spcFirstLastPara="1" wrap="square" lIns="91425" tIns="45700" rIns="91425" bIns="45700" anchor="t" anchorCtr="0">
            <a:noAutofit/>
          </a:bodyPr>
          <a:lstStyle/>
          <a:p>
            <a:pPr marL="0" lvl="0" indent="0" algn="ctr" rtl="0">
              <a:lnSpc>
                <a:spcPct val="110000"/>
              </a:lnSpc>
              <a:spcBef>
                <a:spcPts val="0"/>
              </a:spcBef>
              <a:spcAft>
                <a:spcPts val="0"/>
              </a:spcAft>
              <a:buClr>
                <a:schemeClr val="accent1"/>
              </a:buClr>
              <a:buSzPts val="3000"/>
              <a:buFont typeface="Century Gothic"/>
              <a:buNone/>
            </a:pPr>
            <a:r>
              <a:rPr lang="en-GB" dirty="0" err="1"/>
              <a:t>Apresentação</a:t>
            </a:r>
            <a:r>
              <a:rPr lang="en-GB" dirty="0"/>
              <a:t>: Os diferentes </a:t>
            </a:r>
            <a:r>
              <a:rPr lang="en-GB" dirty="0" err="1"/>
              <a:t>modelos</a:t>
            </a:r>
            <a:r>
              <a:rPr lang="en-GB" dirty="0"/>
              <a:t> de </a:t>
            </a:r>
            <a:r>
              <a:rPr lang="en-GB" dirty="0" err="1"/>
              <a:t>deficiência</a:t>
            </a:r>
            <a:r>
              <a:rPr lang="en-GB" dirty="0"/>
              <a:t> – 13</a:t>
            </a:r>
            <a:endParaRPr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Google Shape;382;p39"/>
          <p:cNvSpPr txBox="1">
            <a:spLocks noGrp="1"/>
          </p:cNvSpPr>
          <p:nvPr>
            <p:ph type="body" idx="1"/>
          </p:nvPr>
        </p:nvSpPr>
        <p:spPr>
          <a:xfrm>
            <a:off x="507207" y="1224204"/>
            <a:ext cx="11174400" cy="360000"/>
          </a:xfrm>
          <a:prstGeom prst="rect">
            <a:avLst/>
          </a:prstGeom>
          <a:noFill/>
          <a:ln>
            <a:noFill/>
          </a:ln>
        </p:spPr>
        <p:txBody>
          <a:bodyPr spcFirstLastPara="1" wrap="square" lIns="0" tIns="0" rIns="0" bIns="0" anchor="b" anchorCtr="0">
            <a:noAutofit/>
          </a:bodyPr>
          <a:lstStyle/>
          <a:p>
            <a:pPr marL="285750" lvl="0" indent="-285750" algn="l" rtl="0">
              <a:lnSpc>
                <a:spcPct val="150000"/>
              </a:lnSpc>
              <a:spcBef>
                <a:spcPts val="0"/>
              </a:spcBef>
              <a:spcAft>
                <a:spcPts val="0"/>
              </a:spcAft>
              <a:buSzPts val="2200"/>
              <a:buNone/>
            </a:pPr>
            <a:r>
              <a:rPr lang="en-GB"/>
              <a:t>Diferentes modelos na prática (c)</a:t>
            </a:r>
            <a:endParaRPr/>
          </a:p>
        </p:txBody>
      </p:sp>
      <p:graphicFrame>
        <p:nvGraphicFramePr>
          <p:cNvPr id="383" name="Google Shape;383;p39"/>
          <p:cNvGraphicFramePr/>
          <p:nvPr>
            <p:extLst>
              <p:ext uri="{D42A27DB-BD31-4B8C-83A1-F6EECF244321}">
                <p14:modId xmlns:p14="http://schemas.microsoft.com/office/powerpoint/2010/main" val="1154950554"/>
              </p:ext>
            </p:extLst>
          </p:nvPr>
        </p:nvGraphicFramePr>
        <p:xfrm>
          <a:off x="996043" y="1788885"/>
          <a:ext cx="10189028" cy="3797905"/>
        </p:xfrm>
        <a:graphic>
          <a:graphicData uri="http://schemas.openxmlformats.org/drawingml/2006/table">
            <a:tbl>
              <a:tblPr>
                <a:noFill/>
                <a:tableStyleId>{5B0BBFCA-668B-46EB-AC9D-4628D79D8B03}</a:tableStyleId>
              </a:tblPr>
              <a:tblGrid>
                <a:gridCol w="1442692">
                  <a:extLst>
                    <a:ext uri="{9D8B030D-6E8A-4147-A177-3AD203B41FA5}">
                      <a16:colId xmlns:a16="http://schemas.microsoft.com/office/drawing/2014/main" val="20000"/>
                    </a:ext>
                  </a:extLst>
                </a:gridCol>
                <a:gridCol w="1388595">
                  <a:extLst>
                    <a:ext uri="{9D8B030D-6E8A-4147-A177-3AD203B41FA5}">
                      <a16:colId xmlns:a16="http://schemas.microsoft.com/office/drawing/2014/main" val="20001"/>
                    </a:ext>
                  </a:extLst>
                </a:gridCol>
                <a:gridCol w="1543044">
                  <a:extLst>
                    <a:ext uri="{9D8B030D-6E8A-4147-A177-3AD203B41FA5}">
                      <a16:colId xmlns:a16="http://schemas.microsoft.com/office/drawing/2014/main" val="20002"/>
                    </a:ext>
                  </a:extLst>
                </a:gridCol>
                <a:gridCol w="2772426">
                  <a:extLst>
                    <a:ext uri="{9D8B030D-6E8A-4147-A177-3AD203B41FA5}">
                      <a16:colId xmlns:a16="http://schemas.microsoft.com/office/drawing/2014/main" val="20003"/>
                    </a:ext>
                  </a:extLst>
                </a:gridCol>
                <a:gridCol w="3042271">
                  <a:extLst>
                    <a:ext uri="{9D8B030D-6E8A-4147-A177-3AD203B41FA5}">
                      <a16:colId xmlns:a16="http://schemas.microsoft.com/office/drawing/2014/main" val="20004"/>
                    </a:ext>
                  </a:extLst>
                </a:gridCol>
              </a:tblGrid>
              <a:tr h="573337">
                <a:tc>
                  <a:txBody>
                    <a:bodyPr/>
                    <a:lstStyle/>
                    <a:p>
                      <a:pPr marL="0" marR="60325" lvl="0" indent="0" algn="ctr" rtl="0">
                        <a:lnSpc>
                          <a:spcPct val="115000"/>
                        </a:lnSpc>
                        <a:spcBef>
                          <a:spcPts val="0"/>
                        </a:spcBef>
                        <a:spcAft>
                          <a:spcPts val="0"/>
                        </a:spcAft>
                        <a:buNone/>
                      </a:pPr>
                      <a:r>
                        <a:rPr lang="en-GB" sz="1800" b="1" u="none" strike="noStrike" cap="none" dirty="0" err="1">
                          <a:solidFill>
                            <a:srgbClr val="FFFFFF"/>
                          </a:solidFill>
                          <a:latin typeface="Century Gothic"/>
                          <a:ea typeface="Century Gothic"/>
                          <a:cs typeface="Century Gothic"/>
                          <a:sym typeface="Century Gothic"/>
                        </a:rPr>
                        <a:t>Situação</a:t>
                      </a:r>
                      <a:endParaRPr sz="1800" b="1" u="none" strike="noStrike" cap="none" dirty="0">
                        <a:latin typeface="Century Gothic"/>
                        <a:ea typeface="Century Gothic"/>
                        <a:cs typeface="Century Gothic"/>
                        <a:sym typeface="Century Gothic"/>
                      </a:endParaRPr>
                    </a:p>
                  </a:txBody>
                  <a:tcPr marL="0" marR="0" marT="0" marB="0" anchor="ctr">
                    <a:lnL w="12700" cap="flat" cmpd="sng">
                      <a:solidFill>
                        <a:srgbClr val="000080"/>
                      </a:solidFill>
                      <a:prstDash val="solid"/>
                      <a:round/>
                      <a:headEnd type="none" w="sm" len="sm"/>
                      <a:tailEnd type="none" w="sm" len="sm"/>
                    </a:lnL>
                    <a:lnR w="12700" cap="flat" cmpd="sng">
                      <a:solidFill>
                        <a:srgbClr val="000080"/>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000080"/>
                      </a:solidFill>
                      <a:prstDash val="solid"/>
                      <a:round/>
                      <a:headEnd type="none" w="sm" len="sm"/>
                      <a:tailEnd type="none" w="sm" len="sm"/>
                    </a:lnB>
                    <a:solidFill>
                      <a:schemeClr val="accent2"/>
                    </a:solidFill>
                  </a:tcPr>
                </a:tc>
                <a:tc>
                  <a:txBody>
                    <a:bodyPr/>
                    <a:lstStyle/>
                    <a:p>
                      <a:pPr marL="0" marR="60325" lvl="0" indent="0" algn="ctr" rtl="0">
                        <a:lnSpc>
                          <a:spcPct val="115000"/>
                        </a:lnSpc>
                        <a:spcBef>
                          <a:spcPts val="0"/>
                        </a:spcBef>
                        <a:spcAft>
                          <a:spcPts val="0"/>
                        </a:spcAft>
                        <a:buNone/>
                      </a:pPr>
                      <a:r>
                        <a:rPr lang="en-GB" sz="1800" b="1" u="none" strike="noStrike" cap="none" dirty="0" err="1">
                          <a:solidFill>
                            <a:srgbClr val="FFFFFF"/>
                          </a:solidFill>
                          <a:latin typeface="Century Gothic"/>
                          <a:ea typeface="Century Gothic"/>
                          <a:cs typeface="Century Gothic"/>
                          <a:sym typeface="Century Gothic"/>
                        </a:rPr>
                        <a:t>Modelo</a:t>
                      </a:r>
                      <a:r>
                        <a:rPr lang="en-GB" sz="1800" b="1" u="none" strike="noStrike" cap="none" dirty="0">
                          <a:solidFill>
                            <a:srgbClr val="FFFFFF"/>
                          </a:solidFill>
                          <a:latin typeface="Century Gothic"/>
                          <a:ea typeface="Century Gothic"/>
                          <a:cs typeface="Century Gothic"/>
                          <a:sym typeface="Century Gothic"/>
                        </a:rPr>
                        <a:t> de </a:t>
                      </a:r>
                      <a:r>
                        <a:rPr lang="en-GB" sz="1800" b="1" u="none" strike="noStrike" cap="none" dirty="0" err="1">
                          <a:solidFill>
                            <a:srgbClr val="FFFFFF"/>
                          </a:solidFill>
                          <a:latin typeface="Century Gothic"/>
                          <a:ea typeface="Century Gothic"/>
                          <a:cs typeface="Century Gothic"/>
                          <a:sym typeface="Century Gothic"/>
                        </a:rPr>
                        <a:t>caridade</a:t>
                      </a:r>
                      <a:endParaRPr sz="1800" b="1" u="none" strike="noStrike" cap="none" dirty="0">
                        <a:latin typeface="Century Gothic"/>
                        <a:ea typeface="Century Gothic"/>
                        <a:cs typeface="Century Gothic"/>
                        <a:sym typeface="Century Gothic"/>
                      </a:endParaRPr>
                    </a:p>
                  </a:txBody>
                  <a:tcPr marL="0" marR="0" marT="0" marB="0" anchor="ctr">
                    <a:lnL w="12700" cap="flat" cmpd="sng">
                      <a:solidFill>
                        <a:srgbClr val="000080"/>
                      </a:solidFill>
                      <a:prstDash val="solid"/>
                      <a:round/>
                      <a:headEnd type="none" w="sm" len="sm"/>
                      <a:tailEnd type="none" w="sm" len="sm"/>
                    </a:lnL>
                    <a:lnR w="12700" cap="flat" cmpd="sng">
                      <a:solidFill>
                        <a:srgbClr val="000080"/>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000080"/>
                      </a:solidFill>
                      <a:prstDash val="solid"/>
                      <a:round/>
                      <a:headEnd type="none" w="sm" len="sm"/>
                      <a:tailEnd type="none" w="sm" len="sm"/>
                    </a:lnB>
                    <a:solidFill>
                      <a:schemeClr val="accent2"/>
                    </a:solidFill>
                  </a:tcPr>
                </a:tc>
                <a:tc>
                  <a:txBody>
                    <a:bodyPr/>
                    <a:lstStyle/>
                    <a:p>
                      <a:pPr marL="114935" marR="60325" lvl="0" indent="0" algn="ctr" rtl="0">
                        <a:lnSpc>
                          <a:spcPct val="115000"/>
                        </a:lnSpc>
                        <a:spcBef>
                          <a:spcPts val="0"/>
                        </a:spcBef>
                        <a:spcAft>
                          <a:spcPts val="0"/>
                        </a:spcAft>
                        <a:buNone/>
                      </a:pPr>
                      <a:r>
                        <a:rPr lang="en-GB" sz="1800" b="1" u="none" strike="noStrike" cap="none">
                          <a:solidFill>
                            <a:srgbClr val="FFFFFF"/>
                          </a:solidFill>
                          <a:latin typeface="Century Gothic"/>
                          <a:ea typeface="Century Gothic"/>
                          <a:cs typeface="Century Gothic"/>
                          <a:sym typeface="Century Gothic"/>
                        </a:rPr>
                        <a:t>Modelo médico</a:t>
                      </a:r>
                      <a:endParaRPr sz="1800" b="1" u="none" strike="noStrike" cap="none">
                        <a:latin typeface="Century Gothic"/>
                        <a:ea typeface="Century Gothic"/>
                        <a:cs typeface="Century Gothic"/>
                        <a:sym typeface="Century Gothic"/>
                      </a:endParaRPr>
                    </a:p>
                  </a:txBody>
                  <a:tcPr marL="0" marR="0" marT="0" marB="0" anchor="ctr">
                    <a:lnL w="12700" cap="flat" cmpd="sng">
                      <a:solidFill>
                        <a:srgbClr val="000080"/>
                      </a:solidFill>
                      <a:prstDash val="solid"/>
                      <a:round/>
                      <a:headEnd type="none" w="sm" len="sm"/>
                      <a:tailEnd type="none" w="sm" len="sm"/>
                    </a:lnL>
                    <a:lnR w="12700" cap="flat" cmpd="sng">
                      <a:solidFill>
                        <a:srgbClr val="000080"/>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000080"/>
                      </a:solidFill>
                      <a:prstDash val="solid"/>
                      <a:round/>
                      <a:headEnd type="none" w="sm" len="sm"/>
                      <a:tailEnd type="none" w="sm" len="sm"/>
                    </a:lnB>
                    <a:solidFill>
                      <a:schemeClr val="accent2"/>
                    </a:solidFill>
                  </a:tcPr>
                </a:tc>
                <a:tc>
                  <a:txBody>
                    <a:bodyPr/>
                    <a:lstStyle/>
                    <a:p>
                      <a:pPr marL="133985" marR="60325" lvl="0" indent="0" algn="ctr" rtl="0">
                        <a:lnSpc>
                          <a:spcPct val="115000"/>
                        </a:lnSpc>
                        <a:spcBef>
                          <a:spcPts val="0"/>
                        </a:spcBef>
                        <a:spcAft>
                          <a:spcPts val="0"/>
                        </a:spcAft>
                        <a:buNone/>
                      </a:pPr>
                      <a:r>
                        <a:rPr lang="en-GB" sz="1800" b="1" u="none" strike="noStrike" cap="none">
                          <a:solidFill>
                            <a:srgbClr val="FFFFFF"/>
                          </a:solidFill>
                          <a:latin typeface="Century Gothic"/>
                          <a:ea typeface="Century Gothic"/>
                          <a:cs typeface="Century Gothic"/>
                          <a:sym typeface="Century Gothic"/>
                        </a:rPr>
                        <a:t>Modelo social</a:t>
                      </a:r>
                      <a:endParaRPr sz="1800" b="1" u="none" strike="noStrike" cap="none">
                        <a:latin typeface="Century Gothic"/>
                        <a:ea typeface="Century Gothic"/>
                        <a:cs typeface="Century Gothic"/>
                        <a:sym typeface="Century Gothic"/>
                      </a:endParaRPr>
                    </a:p>
                  </a:txBody>
                  <a:tcPr marL="0" marR="0" marT="0" marB="0" anchor="ctr">
                    <a:lnL w="12700" cap="flat" cmpd="sng">
                      <a:solidFill>
                        <a:srgbClr val="000080"/>
                      </a:solidFill>
                      <a:prstDash val="solid"/>
                      <a:round/>
                      <a:headEnd type="none" w="sm" len="sm"/>
                      <a:tailEnd type="none" w="sm" len="sm"/>
                    </a:lnL>
                    <a:lnR w="12700" cap="flat" cmpd="sng">
                      <a:solidFill>
                        <a:srgbClr val="000080"/>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000080"/>
                      </a:solidFill>
                      <a:prstDash val="solid"/>
                      <a:round/>
                      <a:headEnd type="none" w="sm" len="sm"/>
                      <a:tailEnd type="none" w="sm" len="sm"/>
                    </a:lnB>
                    <a:solidFill>
                      <a:schemeClr val="accent2"/>
                    </a:solidFill>
                  </a:tcPr>
                </a:tc>
                <a:tc>
                  <a:txBody>
                    <a:bodyPr/>
                    <a:lstStyle/>
                    <a:p>
                      <a:pPr marL="305435" marR="60325" lvl="0" indent="0" algn="ctr" rtl="0">
                        <a:lnSpc>
                          <a:spcPct val="115000"/>
                        </a:lnSpc>
                        <a:spcBef>
                          <a:spcPts val="0"/>
                        </a:spcBef>
                        <a:spcAft>
                          <a:spcPts val="0"/>
                        </a:spcAft>
                        <a:buNone/>
                      </a:pPr>
                      <a:r>
                        <a:rPr lang="en-GB" sz="1800" b="1" u="none" strike="noStrike" cap="none">
                          <a:solidFill>
                            <a:srgbClr val="FFFFFF"/>
                          </a:solidFill>
                          <a:latin typeface="Century Gothic"/>
                          <a:ea typeface="Century Gothic"/>
                          <a:cs typeface="Century Gothic"/>
                          <a:sym typeface="Century Gothic"/>
                        </a:rPr>
                        <a:t>Modelo baseado em direitos</a:t>
                      </a:r>
                      <a:endParaRPr sz="1800" b="1" u="none" strike="noStrike" cap="none">
                        <a:latin typeface="Century Gothic"/>
                        <a:ea typeface="Century Gothic"/>
                        <a:cs typeface="Century Gothic"/>
                        <a:sym typeface="Century Gothic"/>
                      </a:endParaRPr>
                    </a:p>
                  </a:txBody>
                  <a:tcPr marL="0" marR="0" marT="0" marB="0" anchor="ctr">
                    <a:lnL w="12700" cap="flat" cmpd="sng">
                      <a:solidFill>
                        <a:srgbClr val="000080"/>
                      </a:solidFill>
                      <a:prstDash val="solid"/>
                      <a:round/>
                      <a:headEnd type="none" w="sm" len="sm"/>
                      <a:tailEnd type="none" w="sm" len="sm"/>
                    </a:lnL>
                    <a:lnR w="12700" cap="flat" cmpd="sng">
                      <a:solidFill>
                        <a:srgbClr val="000080"/>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000080"/>
                      </a:solidFill>
                      <a:prstDash val="solid"/>
                      <a:round/>
                      <a:headEnd type="none" w="sm" len="sm"/>
                      <a:tailEnd type="none" w="sm" len="sm"/>
                    </a:lnB>
                    <a:solidFill>
                      <a:schemeClr val="accent2"/>
                    </a:solidFill>
                  </a:tcPr>
                </a:tc>
                <a:extLst>
                  <a:ext uri="{0D108BD9-81ED-4DB2-BD59-A6C34878D82A}">
                    <a16:rowId xmlns:a16="http://schemas.microsoft.com/office/drawing/2014/main" val="10000"/>
                  </a:ext>
                </a:extLst>
              </a:tr>
              <a:tr h="3042535">
                <a:tc>
                  <a:txBody>
                    <a:bodyPr/>
                    <a:lstStyle/>
                    <a:p>
                      <a:pPr marL="0" marR="60325" lvl="0" indent="0" algn="ctr" rtl="0">
                        <a:lnSpc>
                          <a:spcPct val="115000"/>
                        </a:lnSpc>
                        <a:spcBef>
                          <a:spcPts val="0"/>
                        </a:spcBef>
                        <a:spcAft>
                          <a:spcPts val="0"/>
                        </a:spcAft>
                        <a:buNone/>
                      </a:pPr>
                      <a:r>
                        <a:rPr lang="en-GB" sz="1800" u="none" strike="noStrike" cap="none">
                          <a:solidFill>
                            <a:srgbClr val="000000"/>
                          </a:solidFill>
                          <a:latin typeface="Calibri"/>
                          <a:ea typeface="Calibri"/>
                          <a:cs typeface="Calibri"/>
                          <a:sym typeface="Calibri"/>
                        </a:rPr>
                        <a:t>Uma mulher que sofre de episódios de depressão</a:t>
                      </a:r>
                      <a:endParaRPr sz="1800" u="none" strike="noStrike" cap="none">
                        <a:latin typeface="Calibri"/>
                        <a:ea typeface="Calibri"/>
                        <a:cs typeface="Calibri"/>
                        <a:sym typeface="Calibri"/>
                      </a:endParaRPr>
                    </a:p>
                  </a:txBody>
                  <a:tcPr marL="31725" marR="31725" marT="29925" marB="29925">
                    <a:lnL w="12700" cap="flat" cmpd="sng">
                      <a:solidFill>
                        <a:srgbClr val="000080"/>
                      </a:solidFill>
                      <a:prstDash val="solid"/>
                      <a:round/>
                      <a:headEnd type="none" w="sm" len="sm"/>
                      <a:tailEnd type="none" w="sm" len="sm"/>
                    </a:lnL>
                    <a:lnR w="12700" cap="flat" cmpd="sng">
                      <a:solidFill>
                        <a:srgbClr val="000080"/>
                      </a:solidFill>
                      <a:prstDash val="solid"/>
                      <a:round/>
                      <a:headEnd type="none" w="sm" len="sm"/>
                      <a:tailEnd type="none" w="sm" len="sm"/>
                    </a:lnR>
                    <a:lnT w="12700" cap="flat" cmpd="sng">
                      <a:solidFill>
                        <a:srgbClr val="000080"/>
                      </a:solidFill>
                      <a:prstDash val="solid"/>
                      <a:round/>
                      <a:headEnd type="none" w="sm" len="sm"/>
                      <a:tailEnd type="none" w="sm" len="sm"/>
                    </a:lnT>
                    <a:lnB w="12700" cap="flat" cmpd="sng">
                      <a:solidFill>
                        <a:srgbClr val="000080"/>
                      </a:solidFill>
                      <a:prstDash val="solid"/>
                      <a:round/>
                      <a:headEnd type="none" w="sm" len="sm"/>
                      <a:tailEnd type="none" w="sm" len="sm"/>
                    </a:lnB>
                    <a:solidFill>
                      <a:srgbClr val="FFFFFF"/>
                    </a:solidFill>
                  </a:tcPr>
                </a:tc>
                <a:tc>
                  <a:txBody>
                    <a:bodyPr/>
                    <a:lstStyle/>
                    <a:p>
                      <a:pPr marL="0" marR="60325" lvl="0" indent="0" algn="ctr" rtl="0">
                        <a:lnSpc>
                          <a:spcPct val="115000"/>
                        </a:lnSpc>
                        <a:spcBef>
                          <a:spcPts val="0"/>
                        </a:spcBef>
                        <a:spcAft>
                          <a:spcPts val="0"/>
                        </a:spcAft>
                        <a:buNone/>
                      </a:pPr>
                      <a:r>
                        <a:rPr lang="en-GB" sz="1800" u="none" strike="noStrike" cap="none">
                          <a:solidFill>
                            <a:srgbClr val="000000"/>
                          </a:solidFill>
                          <a:latin typeface="Calibri"/>
                          <a:ea typeface="Calibri"/>
                          <a:cs typeface="Calibri"/>
                          <a:sym typeface="Calibri"/>
                        </a:rPr>
                        <a:t>Pobre mulher, ela não pode trabalhar e precisar</a:t>
                      </a:r>
                      <a:r>
                        <a:rPr lang="en-GB" sz="1800">
                          <a:latin typeface="Calibri"/>
                          <a:ea typeface="Calibri"/>
                          <a:cs typeface="Calibri"/>
                          <a:sym typeface="Calibri"/>
                        </a:rPr>
                        <a:t>á </a:t>
                      </a:r>
                      <a:r>
                        <a:rPr lang="en-GB" sz="1800" u="none" strike="noStrike" cap="none">
                          <a:solidFill>
                            <a:srgbClr val="000000"/>
                          </a:solidFill>
                          <a:latin typeface="Calibri"/>
                          <a:ea typeface="Calibri"/>
                          <a:cs typeface="Calibri"/>
                          <a:sym typeface="Calibri"/>
                        </a:rPr>
                        <a:t>depender de benefícios sociais.</a:t>
                      </a:r>
                      <a:endParaRPr sz="1800" u="none" strike="noStrike" cap="none">
                        <a:latin typeface="Calibri"/>
                        <a:ea typeface="Calibri"/>
                        <a:cs typeface="Calibri"/>
                        <a:sym typeface="Calibri"/>
                      </a:endParaRPr>
                    </a:p>
                  </a:txBody>
                  <a:tcPr marL="31725" marR="31725" marT="29925" marB="29925">
                    <a:lnL w="12700" cap="flat" cmpd="sng">
                      <a:solidFill>
                        <a:srgbClr val="000080"/>
                      </a:solidFill>
                      <a:prstDash val="solid"/>
                      <a:round/>
                      <a:headEnd type="none" w="sm" len="sm"/>
                      <a:tailEnd type="none" w="sm" len="sm"/>
                    </a:lnL>
                    <a:lnR w="12700" cap="flat" cmpd="sng">
                      <a:solidFill>
                        <a:srgbClr val="000080"/>
                      </a:solidFill>
                      <a:prstDash val="solid"/>
                      <a:round/>
                      <a:headEnd type="none" w="sm" len="sm"/>
                      <a:tailEnd type="none" w="sm" len="sm"/>
                    </a:lnR>
                    <a:lnT w="12700" cap="flat" cmpd="sng">
                      <a:solidFill>
                        <a:srgbClr val="000080"/>
                      </a:solidFill>
                      <a:prstDash val="solid"/>
                      <a:round/>
                      <a:headEnd type="none" w="sm" len="sm"/>
                      <a:tailEnd type="none" w="sm" len="sm"/>
                    </a:lnT>
                    <a:lnB w="12700" cap="flat" cmpd="sng">
                      <a:solidFill>
                        <a:srgbClr val="000080"/>
                      </a:solidFill>
                      <a:prstDash val="solid"/>
                      <a:round/>
                      <a:headEnd type="none" w="sm" len="sm"/>
                      <a:tailEnd type="none" w="sm" len="sm"/>
                    </a:lnB>
                    <a:solidFill>
                      <a:srgbClr val="FFFFFF"/>
                    </a:solidFill>
                  </a:tcPr>
                </a:tc>
                <a:tc>
                  <a:txBody>
                    <a:bodyPr/>
                    <a:lstStyle/>
                    <a:p>
                      <a:pPr marL="0" marR="60325" lvl="0" indent="0" algn="ctr" rtl="0">
                        <a:lnSpc>
                          <a:spcPct val="115000"/>
                        </a:lnSpc>
                        <a:spcBef>
                          <a:spcPts val="0"/>
                        </a:spcBef>
                        <a:spcAft>
                          <a:spcPts val="0"/>
                        </a:spcAft>
                        <a:buNone/>
                      </a:pPr>
                      <a:r>
                        <a:rPr lang="en-GB" sz="1800" u="none" strike="noStrike" cap="none">
                          <a:solidFill>
                            <a:srgbClr val="000000"/>
                          </a:solidFill>
                          <a:latin typeface="Calibri"/>
                          <a:ea typeface="Calibri"/>
                          <a:cs typeface="Calibri"/>
                          <a:sym typeface="Calibri"/>
                        </a:rPr>
                        <a:t>“Esta mulher precisa ser tratada com antidepressivos e terapia cognitivo-comportamental para poder voltar ao trabalho.”</a:t>
                      </a:r>
                      <a:endParaRPr sz="1800" u="none" strike="noStrike" cap="none">
                        <a:latin typeface="Calibri"/>
                        <a:ea typeface="Calibri"/>
                        <a:cs typeface="Calibri"/>
                        <a:sym typeface="Calibri"/>
                      </a:endParaRPr>
                    </a:p>
                  </a:txBody>
                  <a:tcPr marL="31725" marR="31725" marT="29925" marB="29925">
                    <a:lnL w="12700" cap="flat" cmpd="sng">
                      <a:solidFill>
                        <a:srgbClr val="000080"/>
                      </a:solidFill>
                      <a:prstDash val="solid"/>
                      <a:round/>
                      <a:headEnd type="none" w="sm" len="sm"/>
                      <a:tailEnd type="none" w="sm" len="sm"/>
                    </a:lnL>
                    <a:lnR w="12700" cap="flat" cmpd="sng">
                      <a:solidFill>
                        <a:srgbClr val="000080"/>
                      </a:solidFill>
                      <a:prstDash val="solid"/>
                      <a:round/>
                      <a:headEnd type="none" w="sm" len="sm"/>
                      <a:tailEnd type="none" w="sm" len="sm"/>
                    </a:lnR>
                    <a:lnT w="12700" cap="flat" cmpd="sng">
                      <a:solidFill>
                        <a:srgbClr val="000080"/>
                      </a:solidFill>
                      <a:prstDash val="solid"/>
                      <a:round/>
                      <a:headEnd type="none" w="sm" len="sm"/>
                      <a:tailEnd type="none" w="sm" len="sm"/>
                    </a:lnT>
                    <a:lnB w="12700" cap="flat" cmpd="sng">
                      <a:solidFill>
                        <a:srgbClr val="000080"/>
                      </a:solidFill>
                      <a:prstDash val="solid"/>
                      <a:round/>
                      <a:headEnd type="none" w="sm" len="sm"/>
                      <a:tailEnd type="none" w="sm" len="sm"/>
                    </a:lnB>
                    <a:solidFill>
                      <a:srgbClr val="FFFFFF"/>
                    </a:solidFill>
                  </a:tcPr>
                </a:tc>
                <a:tc>
                  <a:txBody>
                    <a:bodyPr/>
                    <a:lstStyle/>
                    <a:p>
                      <a:pPr marL="0" marR="60325" lvl="0" indent="0" algn="ctr" rtl="0">
                        <a:lnSpc>
                          <a:spcPct val="115000"/>
                        </a:lnSpc>
                        <a:spcBef>
                          <a:spcPts val="0"/>
                        </a:spcBef>
                        <a:spcAft>
                          <a:spcPts val="0"/>
                        </a:spcAft>
                        <a:buNone/>
                      </a:pPr>
                      <a:r>
                        <a:rPr lang="en-GB" sz="1800" u="none" strike="noStrike" cap="none" dirty="0">
                          <a:solidFill>
                            <a:srgbClr val="000000"/>
                          </a:solidFill>
                          <a:latin typeface="Calibri"/>
                          <a:ea typeface="Calibri"/>
                          <a:cs typeface="Calibri"/>
                          <a:sym typeface="Calibri"/>
                        </a:rPr>
                        <a:t>“Ela </a:t>
                      </a:r>
                      <a:r>
                        <a:rPr lang="en-GB" sz="1800" u="none" strike="noStrike" cap="none" dirty="0" err="1">
                          <a:solidFill>
                            <a:srgbClr val="000000"/>
                          </a:solidFill>
                          <a:latin typeface="Calibri"/>
                          <a:ea typeface="Calibri"/>
                          <a:cs typeface="Calibri"/>
                          <a:sym typeface="Calibri"/>
                        </a:rPr>
                        <a:t>deveria</a:t>
                      </a:r>
                      <a:r>
                        <a:rPr lang="en-GB" sz="1800" u="none" strike="noStrike" cap="none" dirty="0">
                          <a:solidFill>
                            <a:srgbClr val="000000"/>
                          </a:solidFill>
                          <a:latin typeface="Calibri"/>
                          <a:ea typeface="Calibri"/>
                          <a:cs typeface="Calibri"/>
                          <a:sym typeface="Calibri"/>
                        </a:rPr>
                        <a:t> </a:t>
                      </a:r>
                      <a:r>
                        <a:rPr lang="en-GB" sz="1800" u="none" strike="noStrike" cap="none" dirty="0" err="1">
                          <a:solidFill>
                            <a:srgbClr val="000000"/>
                          </a:solidFill>
                          <a:latin typeface="Calibri"/>
                          <a:ea typeface="Calibri"/>
                          <a:cs typeface="Calibri"/>
                          <a:sym typeface="Calibri"/>
                        </a:rPr>
                        <a:t>ter</a:t>
                      </a:r>
                      <a:r>
                        <a:rPr lang="en-GB" sz="1800" u="none" strike="noStrike" cap="none" dirty="0">
                          <a:solidFill>
                            <a:srgbClr val="000000"/>
                          </a:solidFill>
                          <a:latin typeface="Calibri"/>
                          <a:ea typeface="Calibri"/>
                          <a:cs typeface="Calibri"/>
                          <a:sym typeface="Calibri"/>
                        </a:rPr>
                        <a:t> </a:t>
                      </a:r>
                      <a:r>
                        <a:rPr lang="en-GB" sz="1800" u="none" strike="noStrike" cap="none" dirty="0" err="1">
                          <a:solidFill>
                            <a:srgbClr val="000000"/>
                          </a:solidFill>
                          <a:latin typeface="Calibri"/>
                          <a:ea typeface="Calibri"/>
                          <a:cs typeface="Calibri"/>
                          <a:sym typeface="Calibri"/>
                        </a:rPr>
                        <a:t>acesso</a:t>
                      </a:r>
                      <a:r>
                        <a:rPr lang="en-GB" sz="1800" u="none" strike="noStrike" cap="none" dirty="0">
                          <a:solidFill>
                            <a:srgbClr val="000000"/>
                          </a:solidFill>
                          <a:latin typeface="Calibri"/>
                          <a:ea typeface="Calibri"/>
                          <a:cs typeface="Calibri"/>
                          <a:sym typeface="Calibri"/>
                        </a:rPr>
                        <a:t> a uma </a:t>
                      </a:r>
                      <a:r>
                        <a:rPr lang="en-GB" sz="1800" u="none" strike="noStrike" cap="none" dirty="0" err="1">
                          <a:solidFill>
                            <a:srgbClr val="000000"/>
                          </a:solidFill>
                          <a:latin typeface="Calibri"/>
                          <a:ea typeface="Calibri"/>
                          <a:cs typeface="Calibri"/>
                          <a:sym typeface="Calibri"/>
                        </a:rPr>
                        <a:t>gama</a:t>
                      </a:r>
                      <a:r>
                        <a:rPr lang="en-GB" sz="1800" u="none" strike="noStrike" cap="none" dirty="0">
                          <a:solidFill>
                            <a:srgbClr val="000000"/>
                          </a:solidFill>
                          <a:latin typeface="Calibri"/>
                          <a:ea typeface="Calibri"/>
                          <a:cs typeface="Calibri"/>
                          <a:sym typeface="Calibri"/>
                        </a:rPr>
                        <a:t> </a:t>
                      </a:r>
                      <a:r>
                        <a:rPr lang="en-GB" sz="1800" u="none" strike="noStrike" cap="none" dirty="0" err="1">
                          <a:solidFill>
                            <a:srgbClr val="000000"/>
                          </a:solidFill>
                          <a:latin typeface="Calibri"/>
                          <a:ea typeface="Calibri"/>
                          <a:cs typeface="Calibri"/>
                          <a:sym typeface="Calibri"/>
                        </a:rPr>
                        <a:t>completa</a:t>
                      </a:r>
                      <a:r>
                        <a:rPr lang="en-GB" sz="1800" u="none" strike="noStrike" cap="none" dirty="0">
                          <a:solidFill>
                            <a:srgbClr val="000000"/>
                          </a:solidFill>
                          <a:latin typeface="Calibri"/>
                          <a:ea typeface="Calibri"/>
                          <a:cs typeface="Calibri"/>
                          <a:sym typeface="Calibri"/>
                        </a:rPr>
                        <a:t> de </a:t>
                      </a:r>
                      <a:r>
                        <a:rPr lang="en-GB" sz="1800" u="none" strike="noStrike" cap="none" dirty="0" err="1">
                          <a:solidFill>
                            <a:srgbClr val="000000"/>
                          </a:solidFill>
                          <a:latin typeface="Calibri"/>
                          <a:ea typeface="Calibri"/>
                          <a:cs typeface="Calibri"/>
                          <a:sym typeface="Calibri"/>
                        </a:rPr>
                        <a:t>serviços</a:t>
                      </a:r>
                      <a:r>
                        <a:rPr lang="en-GB" sz="1800" u="none" strike="noStrike" cap="none" dirty="0">
                          <a:solidFill>
                            <a:srgbClr val="000000"/>
                          </a:solidFill>
                          <a:latin typeface="Calibri"/>
                          <a:ea typeface="Calibri"/>
                          <a:cs typeface="Calibri"/>
                          <a:sym typeface="Calibri"/>
                        </a:rPr>
                        <a:t> na </a:t>
                      </a:r>
                      <a:r>
                        <a:rPr lang="en-GB" sz="1800" u="none" strike="noStrike" cap="none" dirty="0" err="1">
                          <a:solidFill>
                            <a:srgbClr val="000000"/>
                          </a:solidFill>
                          <a:latin typeface="Calibri"/>
                          <a:ea typeface="Calibri"/>
                          <a:cs typeface="Calibri"/>
                          <a:sym typeface="Calibri"/>
                        </a:rPr>
                        <a:t>comunidade</a:t>
                      </a:r>
                      <a:r>
                        <a:rPr lang="en-GB" sz="1800" u="none" strike="noStrike" cap="none" dirty="0">
                          <a:solidFill>
                            <a:srgbClr val="000000"/>
                          </a:solidFill>
                          <a:latin typeface="Calibri"/>
                          <a:ea typeface="Calibri"/>
                          <a:cs typeface="Calibri"/>
                          <a:sym typeface="Calibri"/>
                        </a:rPr>
                        <a:t> para </a:t>
                      </a:r>
                      <a:r>
                        <a:rPr lang="en-GB" sz="1800" u="none" strike="noStrike" cap="none" dirty="0" err="1">
                          <a:solidFill>
                            <a:srgbClr val="000000"/>
                          </a:solidFill>
                          <a:latin typeface="Calibri"/>
                          <a:ea typeface="Calibri"/>
                          <a:cs typeface="Calibri"/>
                          <a:sym typeface="Calibri"/>
                        </a:rPr>
                        <a:t>atender</a:t>
                      </a:r>
                      <a:r>
                        <a:rPr lang="en-GB" sz="1800" u="none" strike="noStrike" cap="none" dirty="0">
                          <a:solidFill>
                            <a:srgbClr val="000000"/>
                          </a:solidFill>
                          <a:latin typeface="Calibri"/>
                          <a:ea typeface="Calibri"/>
                          <a:cs typeface="Calibri"/>
                          <a:sym typeface="Calibri"/>
                        </a:rPr>
                        <a:t> </a:t>
                      </a:r>
                      <a:r>
                        <a:rPr lang="en-GB" sz="1800" u="none" strike="noStrike" cap="none" dirty="0" err="1">
                          <a:solidFill>
                            <a:srgbClr val="000000"/>
                          </a:solidFill>
                          <a:latin typeface="Calibri"/>
                          <a:ea typeface="Calibri"/>
                          <a:cs typeface="Calibri"/>
                          <a:sym typeface="Calibri"/>
                        </a:rPr>
                        <a:t>às</a:t>
                      </a:r>
                      <a:r>
                        <a:rPr lang="en-GB" sz="1800" u="none" strike="noStrike" cap="none" dirty="0">
                          <a:solidFill>
                            <a:srgbClr val="000000"/>
                          </a:solidFill>
                          <a:latin typeface="Calibri"/>
                          <a:ea typeface="Calibri"/>
                          <a:cs typeface="Calibri"/>
                          <a:sym typeface="Calibri"/>
                        </a:rPr>
                        <a:t> suas </a:t>
                      </a:r>
                      <a:r>
                        <a:rPr lang="en-GB" sz="1800" u="none" strike="noStrike" cap="none" dirty="0" err="1">
                          <a:solidFill>
                            <a:srgbClr val="000000"/>
                          </a:solidFill>
                          <a:latin typeface="Calibri"/>
                          <a:ea typeface="Calibri"/>
                          <a:cs typeface="Calibri"/>
                          <a:sym typeface="Calibri"/>
                        </a:rPr>
                        <a:t>necessidades</a:t>
                      </a:r>
                      <a:r>
                        <a:rPr lang="en-GB" sz="1800" u="none" strike="noStrike" cap="none" dirty="0">
                          <a:solidFill>
                            <a:srgbClr val="000000"/>
                          </a:solidFill>
                          <a:latin typeface="Calibri"/>
                          <a:ea typeface="Calibri"/>
                          <a:cs typeface="Calibri"/>
                          <a:sym typeface="Calibri"/>
                        </a:rPr>
                        <a:t> </a:t>
                      </a:r>
                      <a:r>
                        <a:rPr lang="en-GB" sz="1800" u="none" strike="noStrike" cap="none" dirty="0" err="1">
                          <a:solidFill>
                            <a:srgbClr val="000000"/>
                          </a:solidFill>
                          <a:latin typeface="Calibri"/>
                          <a:ea typeface="Calibri"/>
                          <a:cs typeface="Calibri"/>
                          <a:sym typeface="Calibri"/>
                        </a:rPr>
                        <a:t>práticas</a:t>
                      </a:r>
                      <a:r>
                        <a:rPr lang="en-GB" sz="1800" u="none" strike="noStrike" cap="none" dirty="0">
                          <a:solidFill>
                            <a:srgbClr val="000000"/>
                          </a:solidFill>
                          <a:latin typeface="Calibri"/>
                          <a:ea typeface="Calibri"/>
                          <a:cs typeface="Calibri"/>
                          <a:sym typeface="Calibri"/>
                        </a:rPr>
                        <a:t> e </a:t>
                      </a:r>
                      <a:r>
                        <a:rPr lang="en-GB" sz="1800" u="none" strike="noStrike" cap="none" dirty="0" err="1">
                          <a:solidFill>
                            <a:srgbClr val="000000"/>
                          </a:solidFill>
                          <a:latin typeface="Calibri"/>
                          <a:ea typeface="Calibri"/>
                          <a:cs typeface="Calibri"/>
                          <a:sym typeface="Calibri"/>
                        </a:rPr>
                        <a:t>emocionais</a:t>
                      </a:r>
                      <a:r>
                        <a:rPr lang="en-GB" sz="1800" u="none" strike="noStrike" cap="none" dirty="0">
                          <a:solidFill>
                            <a:srgbClr val="000000"/>
                          </a:solidFill>
                          <a:latin typeface="Calibri"/>
                          <a:ea typeface="Calibri"/>
                          <a:cs typeface="Calibri"/>
                          <a:sym typeface="Calibri"/>
                        </a:rPr>
                        <a:t>. Seu </a:t>
                      </a:r>
                      <a:r>
                        <a:rPr lang="en-GB" sz="1800" u="none" strike="noStrike" cap="none" dirty="0" err="1">
                          <a:solidFill>
                            <a:srgbClr val="000000"/>
                          </a:solidFill>
                          <a:latin typeface="Calibri"/>
                          <a:ea typeface="Calibri"/>
                          <a:cs typeface="Calibri"/>
                          <a:sym typeface="Calibri"/>
                        </a:rPr>
                        <a:t>empregador</a:t>
                      </a:r>
                      <a:r>
                        <a:rPr lang="en-GB" sz="1800" u="none" strike="noStrike" cap="none" dirty="0">
                          <a:solidFill>
                            <a:srgbClr val="000000"/>
                          </a:solidFill>
                          <a:latin typeface="Calibri"/>
                          <a:ea typeface="Calibri"/>
                          <a:cs typeface="Calibri"/>
                          <a:sym typeface="Calibri"/>
                        </a:rPr>
                        <a:t> </a:t>
                      </a:r>
                      <a:r>
                        <a:rPr lang="en-GB" sz="1800" u="none" strike="noStrike" cap="none" dirty="0" err="1">
                          <a:solidFill>
                            <a:srgbClr val="000000"/>
                          </a:solidFill>
                          <a:latin typeface="Calibri"/>
                          <a:ea typeface="Calibri"/>
                          <a:cs typeface="Calibri"/>
                          <a:sym typeface="Calibri"/>
                        </a:rPr>
                        <a:t>também</a:t>
                      </a:r>
                      <a:r>
                        <a:rPr lang="en-GB" sz="1800" u="none" strike="noStrike" cap="none" dirty="0">
                          <a:solidFill>
                            <a:srgbClr val="000000"/>
                          </a:solidFill>
                          <a:latin typeface="Calibri"/>
                          <a:ea typeface="Calibri"/>
                          <a:cs typeface="Calibri"/>
                          <a:sym typeface="Calibri"/>
                        </a:rPr>
                        <a:t> precisa </a:t>
                      </a:r>
                      <a:r>
                        <a:rPr lang="en-GB" sz="1800" u="none" strike="noStrike" cap="none" dirty="0" err="1">
                          <a:solidFill>
                            <a:srgbClr val="000000"/>
                          </a:solidFill>
                          <a:latin typeface="Calibri"/>
                          <a:ea typeface="Calibri"/>
                          <a:cs typeface="Calibri"/>
                          <a:sym typeface="Calibri"/>
                        </a:rPr>
                        <a:t>organizar</a:t>
                      </a:r>
                      <a:r>
                        <a:rPr lang="en-GB" sz="1800" u="none" strike="noStrike" cap="none" dirty="0">
                          <a:solidFill>
                            <a:srgbClr val="000000"/>
                          </a:solidFill>
                          <a:latin typeface="Calibri"/>
                          <a:ea typeface="Calibri"/>
                          <a:cs typeface="Calibri"/>
                          <a:sym typeface="Calibri"/>
                        </a:rPr>
                        <a:t> </a:t>
                      </a:r>
                      <a:r>
                        <a:rPr lang="en-GB" sz="1800" u="none" strike="noStrike" cap="none" dirty="0" err="1">
                          <a:solidFill>
                            <a:srgbClr val="000000"/>
                          </a:solidFill>
                          <a:latin typeface="Calibri"/>
                          <a:ea typeface="Calibri"/>
                          <a:cs typeface="Calibri"/>
                          <a:sym typeface="Calibri"/>
                        </a:rPr>
                        <a:t>horários</a:t>
                      </a:r>
                      <a:r>
                        <a:rPr lang="en-GB" sz="1800" u="none" strike="noStrike" cap="none" dirty="0">
                          <a:solidFill>
                            <a:srgbClr val="000000"/>
                          </a:solidFill>
                          <a:latin typeface="Calibri"/>
                          <a:ea typeface="Calibri"/>
                          <a:cs typeface="Calibri"/>
                          <a:sym typeface="Calibri"/>
                        </a:rPr>
                        <a:t> de </a:t>
                      </a:r>
                      <a:r>
                        <a:rPr lang="en-GB" sz="1800" u="none" strike="noStrike" cap="none" dirty="0" err="1">
                          <a:solidFill>
                            <a:srgbClr val="000000"/>
                          </a:solidFill>
                          <a:latin typeface="Calibri"/>
                          <a:ea typeface="Calibri"/>
                          <a:cs typeface="Calibri"/>
                          <a:sym typeface="Calibri"/>
                        </a:rPr>
                        <a:t>trabalho</a:t>
                      </a:r>
                      <a:r>
                        <a:rPr lang="en-GB" sz="1800" u="none" strike="noStrike" cap="none" dirty="0">
                          <a:solidFill>
                            <a:srgbClr val="000000"/>
                          </a:solidFill>
                          <a:latin typeface="Calibri"/>
                          <a:ea typeface="Calibri"/>
                          <a:cs typeface="Calibri"/>
                          <a:sym typeface="Calibri"/>
                        </a:rPr>
                        <a:t> </a:t>
                      </a:r>
                      <a:r>
                        <a:rPr lang="en-GB" sz="1800" u="none" strike="noStrike" cap="none" dirty="0" err="1">
                          <a:solidFill>
                            <a:srgbClr val="000000"/>
                          </a:solidFill>
                          <a:latin typeface="Calibri"/>
                          <a:ea typeface="Calibri"/>
                          <a:cs typeface="Calibri"/>
                          <a:sym typeface="Calibri"/>
                        </a:rPr>
                        <a:t>flexíveis</a:t>
                      </a:r>
                      <a:r>
                        <a:rPr lang="en-GB" sz="1800" u="none" strike="noStrike" cap="none" dirty="0">
                          <a:solidFill>
                            <a:srgbClr val="000000"/>
                          </a:solidFill>
                          <a:latin typeface="Calibri"/>
                          <a:ea typeface="Calibri"/>
                          <a:cs typeface="Calibri"/>
                          <a:sym typeface="Calibri"/>
                        </a:rPr>
                        <a:t> para que </a:t>
                      </a:r>
                      <a:r>
                        <a:rPr lang="en-GB" sz="1800" u="none" strike="noStrike" cap="none" dirty="0" err="1">
                          <a:solidFill>
                            <a:srgbClr val="000000"/>
                          </a:solidFill>
                          <a:latin typeface="Calibri"/>
                          <a:ea typeface="Calibri"/>
                          <a:cs typeface="Calibri"/>
                          <a:sym typeface="Calibri"/>
                        </a:rPr>
                        <a:t>ela</a:t>
                      </a:r>
                      <a:r>
                        <a:rPr lang="en-GB" sz="1800" u="none" strike="noStrike" cap="none" dirty="0">
                          <a:solidFill>
                            <a:srgbClr val="000000"/>
                          </a:solidFill>
                          <a:latin typeface="Calibri"/>
                          <a:ea typeface="Calibri"/>
                          <a:cs typeface="Calibri"/>
                          <a:sym typeface="Calibri"/>
                        </a:rPr>
                        <a:t> </a:t>
                      </a:r>
                      <a:r>
                        <a:rPr lang="en-GB" sz="1800" u="none" strike="noStrike" cap="none" dirty="0" err="1">
                          <a:solidFill>
                            <a:srgbClr val="000000"/>
                          </a:solidFill>
                          <a:latin typeface="Calibri"/>
                          <a:ea typeface="Calibri"/>
                          <a:cs typeface="Calibri"/>
                          <a:sym typeface="Calibri"/>
                        </a:rPr>
                        <a:t>possa</a:t>
                      </a:r>
                      <a:r>
                        <a:rPr lang="en-GB" sz="1800" u="none" strike="noStrike" cap="none" dirty="0">
                          <a:solidFill>
                            <a:srgbClr val="000000"/>
                          </a:solidFill>
                          <a:latin typeface="Calibri"/>
                          <a:ea typeface="Calibri"/>
                          <a:cs typeface="Calibri"/>
                          <a:sym typeface="Calibri"/>
                        </a:rPr>
                        <a:t> </a:t>
                      </a:r>
                      <a:r>
                        <a:rPr lang="en-GB" sz="1800" u="none" strike="noStrike" cap="none" dirty="0" err="1">
                          <a:solidFill>
                            <a:srgbClr val="000000"/>
                          </a:solidFill>
                          <a:latin typeface="Calibri"/>
                          <a:ea typeface="Calibri"/>
                          <a:cs typeface="Calibri"/>
                          <a:sym typeface="Calibri"/>
                        </a:rPr>
                        <a:t>trabalhar</a:t>
                      </a:r>
                      <a:r>
                        <a:rPr lang="en-GB" sz="1800" u="none" strike="noStrike" cap="none" dirty="0">
                          <a:solidFill>
                            <a:srgbClr val="000000"/>
                          </a:solidFill>
                          <a:latin typeface="Calibri"/>
                          <a:ea typeface="Calibri"/>
                          <a:cs typeface="Calibri"/>
                          <a:sym typeface="Calibri"/>
                        </a:rPr>
                        <a:t>.”</a:t>
                      </a:r>
                      <a:endParaRPr sz="1800" u="none" strike="noStrike" cap="none" dirty="0">
                        <a:latin typeface="Calibri"/>
                        <a:ea typeface="Calibri"/>
                        <a:cs typeface="Calibri"/>
                        <a:sym typeface="Calibri"/>
                      </a:endParaRPr>
                    </a:p>
                  </a:txBody>
                  <a:tcPr marL="31725" marR="31725" marT="29925" marB="29925">
                    <a:lnL w="12700" cap="flat" cmpd="sng">
                      <a:solidFill>
                        <a:srgbClr val="000080"/>
                      </a:solidFill>
                      <a:prstDash val="solid"/>
                      <a:round/>
                      <a:headEnd type="none" w="sm" len="sm"/>
                      <a:tailEnd type="none" w="sm" len="sm"/>
                    </a:lnL>
                    <a:lnR w="12700" cap="flat" cmpd="sng">
                      <a:solidFill>
                        <a:srgbClr val="000080"/>
                      </a:solidFill>
                      <a:prstDash val="solid"/>
                      <a:round/>
                      <a:headEnd type="none" w="sm" len="sm"/>
                      <a:tailEnd type="none" w="sm" len="sm"/>
                    </a:lnR>
                    <a:lnT w="12700" cap="flat" cmpd="sng">
                      <a:solidFill>
                        <a:srgbClr val="000080"/>
                      </a:solidFill>
                      <a:prstDash val="solid"/>
                      <a:round/>
                      <a:headEnd type="none" w="sm" len="sm"/>
                      <a:tailEnd type="none" w="sm" len="sm"/>
                    </a:lnT>
                    <a:lnB w="12700" cap="flat" cmpd="sng">
                      <a:solidFill>
                        <a:srgbClr val="000080"/>
                      </a:solidFill>
                      <a:prstDash val="solid"/>
                      <a:round/>
                      <a:headEnd type="none" w="sm" len="sm"/>
                      <a:tailEnd type="none" w="sm" len="sm"/>
                    </a:lnB>
                    <a:solidFill>
                      <a:srgbClr val="FFFFFF"/>
                    </a:solidFill>
                  </a:tcPr>
                </a:tc>
                <a:tc>
                  <a:txBody>
                    <a:bodyPr/>
                    <a:lstStyle/>
                    <a:p>
                      <a:pPr marL="0" marR="60325" lvl="0" indent="0" algn="ctr" rtl="0">
                        <a:lnSpc>
                          <a:spcPct val="115000"/>
                        </a:lnSpc>
                        <a:spcBef>
                          <a:spcPts val="0"/>
                        </a:spcBef>
                        <a:spcAft>
                          <a:spcPts val="0"/>
                        </a:spcAft>
                        <a:buNone/>
                      </a:pPr>
                      <a:r>
                        <a:rPr lang="en-GB" sz="1800" u="none" strike="noStrike" cap="none" dirty="0">
                          <a:solidFill>
                            <a:srgbClr val="000000"/>
                          </a:solidFill>
                          <a:latin typeface="Calibri"/>
                          <a:ea typeface="Calibri"/>
                          <a:cs typeface="Calibri"/>
                          <a:sym typeface="Calibri"/>
                        </a:rPr>
                        <a:t>“Ela tem o </a:t>
                      </a:r>
                      <a:r>
                        <a:rPr lang="en-GB" sz="1800" u="none" strike="noStrike" cap="none" dirty="0" err="1">
                          <a:solidFill>
                            <a:srgbClr val="000000"/>
                          </a:solidFill>
                          <a:latin typeface="Calibri"/>
                          <a:ea typeface="Calibri"/>
                          <a:cs typeface="Calibri"/>
                          <a:sym typeface="Calibri"/>
                        </a:rPr>
                        <a:t>direito</a:t>
                      </a:r>
                      <a:r>
                        <a:rPr lang="en-GB" sz="1800" u="none" strike="noStrike" cap="none" dirty="0">
                          <a:solidFill>
                            <a:srgbClr val="000000"/>
                          </a:solidFill>
                          <a:latin typeface="Calibri"/>
                          <a:ea typeface="Calibri"/>
                          <a:cs typeface="Calibri"/>
                          <a:sym typeface="Calibri"/>
                        </a:rPr>
                        <a:t> de </a:t>
                      </a:r>
                      <a:r>
                        <a:rPr lang="en-GB" sz="1800" u="none" strike="noStrike" cap="none" dirty="0" err="1">
                          <a:solidFill>
                            <a:srgbClr val="000000"/>
                          </a:solidFill>
                          <a:latin typeface="Calibri"/>
                          <a:ea typeface="Calibri"/>
                          <a:cs typeface="Calibri"/>
                          <a:sym typeface="Calibri"/>
                        </a:rPr>
                        <a:t>trabalhar</a:t>
                      </a:r>
                      <a:r>
                        <a:rPr lang="en-GB" sz="1800" u="none" strike="noStrike" cap="none" dirty="0">
                          <a:solidFill>
                            <a:srgbClr val="000000"/>
                          </a:solidFill>
                          <a:latin typeface="Calibri"/>
                          <a:ea typeface="Calibri"/>
                          <a:cs typeface="Calibri"/>
                          <a:sym typeface="Calibri"/>
                        </a:rPr>
                        <a:t>! É </a:t>
                      </a:r>
                      <a:r>
                        <a:rPr lang="en-GB" sz="1800" u="none" strike="noStrike" cap="none" dirty="0" err="1">
                          <a:solidFill>
                            <a:srgbClr val="000000"/>
                          </a:solidFill>
                          <a:latin typeface="Calibri"/>
                          <a:ea typeface="Calibri"/>
                          <a:cs typeface="Calibri"/>
                          <a:sym typeface="Calibri"/>
                        </a:rPr>
                        <a:t>discriminação</a:t>
                      </a:r>
                      <a:r>
                        <a:rPr lang="en-GB" sz="1800" u="none" strike="noStrike" cap="none" dirty="0">
                          <a:solidFill>
                            <a:srgbClr val="000000"/>
                          </a:solidFill>
                          <a:latin typeface="Calibri"/>
                          <a:ea typeface="Calibri"/>
                          <a:cs typeface="Calibri"/>
                          <a:sym typeface="Calibri"/>
                        </a:rPr>
                        <a:t> </a:t>
                      </a:r>
                      <a:r>
                        <a:rPr lang="en-GB" sz="1800" u="none" strike="noStrike" cap="none" dirty="0" err="1">
                          <a:solidFill>
                            <a:srgbClr val="000000"/>
                          </a:solidFill>
                          <a:latin typeface="Calibri"/>
                          <a:ea typeface="Calibri"/>
                          <a:cs typeface="Calibri"/>
                          <a:sym typeface="Calibri"/>
                        </a:rPr>
                        <a:t>não</a:t>
                      </a:r>
                      <a:r>
                        <a:rPr lang="en-GB" sz="1800" u="none" strike="noStrike" cap="none" dirty="0">
                          <a:solidFill>
                            <a:srgbClr val="000000"/>
                          </a:solidFill>
                          <a:latin typeface="Calibri"/>
                          <a:ea typeface="Calibri"/>
                          <a:cs typeface="Calibri"/>
                          <a:sym typeface="Calibri"/>
                        </a:rPr>
                        <a:t> </a:t>
                      </a:r>
                      <a:r>
                        <a:rPr lang="en-GB" sz="1800" u="none" strike="noStrike" cap="none" dirty="0" err="1">
                          <a:solidFill>
                            <a:srgbClr val="000000"/>
                          </a:solidFill>
                          <a:latin typeface="Calibri"/>
                          <a:ea typeface="Calibri"/>
                          <a:cs typeface="Calibri"/>
                          <a:sym typeface="Calibri"/>
                        </a:rPr>
                        <a:t>lhe</a:t>
                      </a:r>
                      <a:r>
                        <a:rPr lang="en-GB" sz="1800" u="none" strike="noStrike" cap="none" dirty="0">
                          <a:solidFill>
                            <a:srgbClr val="000000"/>
                          </a:solidFill>
                          <a:latin typeface="Calibri"/>
                          <a:ea typeface="Calibri"/>
                          <a:cs typeface="Calibri"/>
                          <a:sym typeface="Calibri"/>
                        </a:rPr>
                        <a:t> </a:t>
                      </a:r>
                      <a:r>
                        <a:rPr lang="en-GB" sz="1800" u="none" strike="noStrike" cap="none" dirty="0" err="1">
                          <a:solidFill>
                            <a:srgbClr val="000000"/>
                          </a:solidFill>
                          <a:latin typeface="Calibri"/>
                          <a:ea typeface="Calibri"/>
                          <a:cs typeface="Calibri"/>
                          <a:sym typeface="Calibri"/>
                        </a:rPr>
                        <a:t>proporcionar</a:t>
                      </a:r>
                      <a:r>
                        <a:rPr lang="en-GB" sz="1800" u="none" strike="noStrike" cap="none" dirty="0">
                          <a:solidFill>
                            <a:srgbClr val="000000"/>
                          </a:solidFill>
                          <a:latin typeface="Calibri"/>
                          <a:ea typeface="Calibri"/>
                          <a:cs typeface="Calibri"/>
                          <a:sym typeface="Calibri"/>
                        </a:rPr>
                        <a:t> </a:t>
                      </a:r>
                      <a:r>
                        <a:rPr lang="en-GB" sz="1800" u="none" strike="noStrike" cap="none" dirty="0" err="1">
                          <a:solidFill>
                            <a:srgbClr val="000000"/>
                          </a:solidFill>
                          <a:latin typeface="Calibri"/>
                          <a:ea typeface="Calibri"/>
                          <a:cs typeface="Calibri"/>
                          <a:sym typeface="Calibri"/>
                        </a:rPr>
                        <a:t>horários</a:t>
                      </a:r>
                      <a:r>
                        <a:rPr lang="en-GB" sz="1800" u="none" strike="noStrike" cap="none" dirty="0">
                          <a:solidFill>
                            <a:srgbClr val="000000"/>
                          </a:solidFill>
                          <a:latin typeface="Calibri"/>
                          <a:ea typeface="Calibri"/>
                          <a:cs typeface="Calibri"/>
                          <a:sym typeface="Calibri"/>
                        </a:rPr>
                        <a:t> de </a:t>
                      </a:r>
                      <a:r>
                        <a:rPr lang="en-GB" sz="1800" u="none" strike="noStrike" cap="none" dirty="0" err="1">
                          <a:solidFill>
                            <a:srgbClr val="000000"/>
                          </a:solidFill>
                          <a:latin typeface="Calibri"/>
                          <a:ea typeface="Calibri"/>
                          <a:cs typeface="Calibri"/>
                          <a:sym typeface="Calibri"/>
                        </a:rPr>
                        <a:t>trabalho</a:t>
                      </a:r>
                      <a:r>
                        <a:rPr lang="en-GB" sz="1800" u="none" strike="noStrike" cap="none" dirty="0">
                          <a:solidFill>
                            <a:srgbClr val="000000"/>
                          </a:solidFill>
                          <a:latin typeface="Calibri"/>
                          <a:ea typeface="Calibri"/>
                          <a:cs typeface="Calibri"/>
                          <a:sym typeface="Calibri"/>
                        </a:rPr>
                        <a:t> </a:t>
                      </a:r>
                      <a:r>
                        <a:rPr lang="en-GB" sz="1800" u="none" strike="noStrike" cap="none" dirty="0" err="1">
                          <a:solidFill>
                            <a:srgbClr val="000000"/>
                          </a:solidFill>
                          <a:latin typeface="Calibri"/>
                          <a:ea typeface="Calibri"/>
                          <a:cs typeface="Calibri"/>
                          <a:sym typeface="Calibri"/>
                        </a:rPr>
                        <a:t>flexíveis</a:t>
                      </a:r>
                      <a:r>
                        <a:rPr lang="en-GB" sz="1800" u="none" strike="noStrike" cap="none" dirty="0">
                          <a:solidFill>
                            <a:srgbClr val="000000"/>
                          </a:solidFill>
                          <a:latin typeface="Calibri"/>
                          <a:ea typeface="Calibri"/>
                          <a:cs typeface="Calibri"/>
                          <a:sym typeface="Calibri"/>
                        </a:rPr>
                        <a:t> </a:t>
                      </a:r>
                      <a:r>
                        <a:rPr lang="en-GB" sz="1800" u="none" strike="noStrike" cap="none" dirty="0" err="1">
                          <a:solidFill>
                            <a:srgbClr val="000000"/>
                          </a:solidFill>
                          <a:latin typeface="Calibri"/>
                          <a:ea typeface="Calibri"/>
                          <a:cs typeface="Calibri"/>
                          <a:sym typeface="Calibri"/>
                        </a:rPr>
                        <a:t>durante</a:t>
                      </a:r>
                      <a:r>
                        <a:rPr lang="en-GB" sz="1800" u="none" strike="noStrike" cap="none" dirty="0">
                          <a:solidFill>
                            <a:srgbClr val="000000"/>
                          </a:solidFill>
                          <a:latin typeface="Calibri"/>
                          <a:ea typeface="Calibri"/>
                          <a:cs typeface="Calibri"/>
                          <a:sym typeface="Calibri"/>
                        </a:rPr>
                        <a:t> </a:t>
                      </a:r>
                      <a:r>
                        <a:rPr lang="en-GB" sz="1800" u="none" strike="noStrike" cap="none" dirty="0" err="1">
                          <a:solidFill>
                            <a:srgbClr val="000000"/>
                          </a:solidFill>
                          <a:latin typeface="Calibri"/>
                          <a:ea typeface="Calibri"/>
                          <a:cs typeface="Calibri"/>
                          <a:sym typeface="Calibri"/>
                        </a:rPr>
                        <a:t>períodos</a:t>
                      </a:r>
                      <a:r>
                        <a:rPr lang="en-GB" sz="1800" u="none" strike="noStrike" cap="none" dirty="0">
                          <a:solidFill>
                            <a:srgbClr val="000000"/>
                          </a:solidFill>
                          <a:latin typeface="Calibri"/>
                          <a:ea typeface="Calibri"/>
                          <a:cs typeface="Calibri"/>
                          <a:sym typeface="Calibri"/>
                        </a:rPr>
                        <a:t> </a:t>
                      </a:r>
                      <a:r>
                        <a:rPr lang="en-GB" sz="1800" u="none" strike="noStrike" cap="none" dirty="0" err="1">
                          <a:solidFill>
                            <a:srgbClr val="000000"/>
                          </a:solidFill>
                          <a:latin typeface="Calibri"/>
                          <a:ea typeface="Calibri"/>
                          <a:cs typeface="Calibri"/>
                          <a:sym typeface="Calibri"/>
                        </a:rPr>
                        <a:t>difíceis</a:t>
                      </a:r>
                      <a:r>
                        <a:rPr lang="en-GB" sz="1800" u="none" strike="noStrike" cap="none" dirty="0">
                          <a:solidFill>
                            <a:srgbClr val="000000"/>
                          </a:solidFill>
                          <a:latin typeface="Calibri"/>
                          <a:ea typeface="Calibri"/>
                          <a:cs typeface="Calibri"/>
                          <a:sym typeface="Calibri"/>
                        </a:rPr>
                        <a:t>! Se </a:t>
                      </a:r>
                      <a:r>
                        <a:rPr lang="en-GB" sz="1800" u="none" strike="noStrike" cap="none" dirty="0" err="1">
                          <a:solidFill>
                            <a:srgbClr val="000000"/>
                          </a:solidFill>
                          <a:latin typeface="Calibri"/>
                          <a:ea typeface="Calibri"/>
                          <a:cs typeface="Calibri"/>
                          <a:sym typeface="Calibri"/>
                        </a:rPr>
                        <a:t>ela</a:t>
                      </a:r>
                      <a:r>
                        <a:rPr lang="en-GB" sz="1800" u="none" strike="noStrike" cap="none" dirty="0">
                          <a:solidFill>
                            <a:srgbClr val="000000"/>
                          </a:solidFill>
                          <a:latin typeface="Calibri"/>
                          <a:ea typeface="Calibri"/>
                          <a:cs typeface="Calibri"/>
                          <a:sym typeface="Calibri"/>
                        </a:rPr>
                        <a:t> </a:t>
                      </a:r>
                      <a:r>
                        <a:rPr lang="en-GB" sz="1800" u="none" strike="noStrike" cap="none" dirty="0" err="1">
                          <a:solidFill>
                            <a:srgbClr val="000000"/>
                          </a:solidFill>
                          <a:latin typeface="Calibri"/>
                          <a:ea typeface="Calibri"/>
                          <a:cs typeface="Calibri"/>
                          <a:sym typeface="Calibri"/>
                        </a:rPr>
                        <a:t>estiver</a:t>
                      </a:r>
                      <a:r>
                        <a:rPr lang="en-GB" sz="1800" u="none" strike="noStrike" cap="none" dirty="0">
                          <a:solidFill>
                            <a:srgbClr val="000000"/>
                          </a:solidFill>
                          <a:latin typeface="Calibri"/>
                          <a:ea typeface="Calibri"/>
                          <a:cs typeface="Calibri"/>
                          <a:sym typeface="Calibri"/>
                        </a:rPr>
                        <a:t> </a:t>
                      </a:r>
                      <a:r>
                        <a:rPr lang="en-GB" sz="1800" u="none" strike="noStrike" cap="none" dirty="0" err="1">
                          <a:solidFill>
                            <a:srgbClr val="000000"/>
                          </a:solidFill>
                          <a:latin typeface="Calibri"/>
                          <a:ea typeface="Calibri"/>
                          <a:cs typeface="Calibri"/>
                          <a:sym typeface="Calibri"/>
                        </a:rPr>
                        <a:t>temporariamente</a:t>
                      </a:r>
                      <a:r>
                        <a:rPr lang="en-GB" sz="1800" u="none" strike="noStrike" cap="none" dirty="0">
                          <a:solidFill>
                            <a:srgbClr val="000000"/>
                          </a:solidFill>
                          <a:latin typeface="Calibri"/>
                          <a:ea typeface="Calibri"/>
                          <a:cs typeface="Calibri"/>
                          <a:sym typeface="Calibri"/>
                        </a:rPr>
                        <a:t> </a:t>
                      </a:r>
                      <a:r>
                        <a:rPr lang="en-GB" sz="1800" u="none" strike="noStrike" cap="none" dirty="0" err="1">
                          <a:solidFill>
                            <a:srgbClr val="000000"/>
                          </a:solidFill>
                          <a:latin typeface="Calibri"/>
                          <a:ea typeface="Calibri"/>
                          <a:cs typeface="Calibri"/>
                          <a:sym typeface="Calibri"/>
                        </a:rPr>
                        <a:t>incapacitada</a:t>
                      </a:r>
                      <a:r>
                        <a:rPr lang="en-GB" sz="1800" u="none" strike="noStrike" cap="none" dirty="0">
                          <a:solidFill>
                            <a:srgbClr val="000000"/>
                          </a:solidFill>
                          <a:latin typeface="Calibri"/>
                          <a:ea typeface="Calibri"/>
                          <a:cs typeface="Calibri"/>
                          <a:sym typeface="Calibri"/>
                        </a:rPr>
                        <a:t> para </a:t>
                      </a:r>
                      <a:r>
                        <a:rPr lang="en-GB" sz="1800" u="none" strike="noStrike" cap="none" dirty="0" err="1">
                          <a:solidFill>
                            <a:srgbClr val="000000"/>
                          </a:solidFill>
                          <a:latin typeface="Calibri"/>
                          <a:ea typeface="Calibri"/>
                          <a:cs typeface="Calibri"/>
                          <a:sym typeface="Calibri"/>
                        </a:rPr>
                        <a:t>trabalhar</a:t>
                      </a:r>
                      <a:r>
                        <a:rPr lang="en-GB" sz="1800" u="none" strike="noStrike" cap="none" dirty="0">
                          <a:solidFill>
                            <a:srgbClr val="000000"/>
                          </a:solidFill>
                          <a:latin typeface="Calibri"/>
                          <a:ea typeface="Calibri"/>
                          <a:cs typeface="Calibri"/>
                          <a:sym typeface="Calibri"/>
                        </a:rPr>
                        <a:t>, </a:t>
                      </a:r>
                      <a:r>
                        <a:rPr lang="en-GB" sz="1800" u="none" strike="noStrike" cap="none" dirty="0" err="1">
                          <a:solidFill>
                            <a:srgbClr val="000000"/>
                          </a:solidFill>
                          <a:latin typeface="Calibri"/>
                          <a:ea typeface="Calibri"/>
                          <a:cs typeface="Calibri"/>
                          <a:sym typeface="Calibri"/>
                        </a:rPr>
                        <a:t>também</a:t>
                      </a:r>
                      <a:r>
                        <a:rPr lang="en-GB" sz="1800" u="none" strike="noStrike" cap="none" dirty="0">
                          <a:solidFill>
                            <a:srgbClr val="000000"/>
                          </a:solidFill>
                          <a:latin typeface="Calibri"/>
                          <a:ea typeface="Calibri"/>
                          <a:cs typeface="Calibri"/>
                          <a:sym typeface="Calibri"/>
                        </a:rPr>
                        <a:t> tem </a:t>
                      </a:r>
                      <a:r>
                        <a:rPr lang="en-GB" sz="1800" u="none" strike="noStrike" cap="none" dirty="0" err="1">
                          <a:solidFill>
                            <a:srgbClr val="000000"/>
                          </a:solidFill>
                          <a:latin typeface="Calibri"/>
                          <a:ea typeface="Calibri"/>
                          <a:cs typeface="Calibri"/>
                          <a:sym typeface="Calibri"/>
                        </a:rPr>
                        <a:t>direito</a:t>
                      </a:r>
                      <a:r>
                        <a:rPr lang="en-GB" sz="1800" u="none" strike="noStrike" cap="none" dirty="0">
                          <a:solidFill>
                            <a:srgbClr val="000000"/>
                          </a:solidFill>
                          <a:latin typeface="Calibri"/>
                          <a:ea typeface="Calibri"/>
                          <a:cs typeface="Calibri"/>
                          <a:sym typeface="Calibri"/>
                        </a:rPr>
                        <a:t> a </a:t>
                      </a:r>
                      <a:r>
                        <a:rPr lang="en-GB" sz="1800" u="none" strike="noStrike" cap="none" dirty="0" err="1">
                          <a:solidFill>
                            <a:srgbClr val="000000"/>
                          </a:solidFill>
                          <a:latin typeface="Calibri"/>
                          <a:ea typeface="Calibri"/>
                          <a:cs typeface="Calibri"/>
                          <a:sym typeface="Calibri"/>
                        </a:rPr>
                        <a:t>apoio</a:t>
                      </a:r>
                      <a:r>
                        <a:rPr lang="en-GB" sz="1800" u="none" strike="noStrike" cap="none" dirty="0">
                          <a:solidFill>
                            <a:srgbClr val="000000"/>
                          </a:solidFill>
                          <a:latin typeface="Calibri"/>
                          <a:ea typeface="Calibri"/>
                          <a:cs typeface="Calibri"/>
                          <a:sym typeface="Calibri"/>
                        </a:rPr>
                        <a:t> para </a:t>
                      </a:r>
                      <a:r>
                        <a:rPr lang="en-GB" sz="1800" u="none" strike="noStrike" cap="none" dirty="0" err="1">
                          <a:solidFill>
                            <a:srgbClr val="000000"/>
                          </a:solidFill>
                          <a:latin typeface="Calibri"/>
                          <a:ea typeface="Calibri"/>
                          <a:cs typeface="Calibri"/>
                          <a:sym typeface="Calibri"/>
                        </a:rPr>
                        <a:t>manter</a:t>
                      </a:r>
                      <a:r>
                        <a:rPr lang="en-GB" sz="1800" u="none" strike="noStrike" cap="none" dirty="0">
                          <a:solidFill>
                            <a:srgbClr val="000000"/>
                          </a:solidFill>
                          <a:latin typeface="Calibri"/>
                          <a:ea typeface="Calibri"/>
                          <a:cs typeface="Calibri"/>
                          <a:sym typeface="Calibri"/>
                        </a:rPr>
                        <a:t> um </a:t>
                      </a:r>
                      <a:r>
                        <a:rPr lang="en-GB" sz="1800" u="none" strike="noStrike" cap="none" dirty="0" err="1">
                          <a:solidFill>
                            <a:srgbClr val="000000"/>
                          </a:solidFill>
                          <a:latin typeface="Calibri"/>
                          <a:ea typeface="Calibri"/>
                          <a:cs typeface="Calibri"/>
                          <a:sym typeface="Calibri"/>
                        </a:rPr>
                        <a:t>nível</a:t>
                      </a:r>
                      <a:r>
                        <a:rPr lang="en-GB" sz="1800" u="none" strike="noStrike" cap="none" dirty="0">
                          <a:solidFill>
                            <a:srgbClr val="000000"/>
                          </a:solidFill>
                          <a:latin typeface="Calibri"/>
                          <a:ea typeface="Calibri"/>
                          <a:cs typeface="Calibri"/>
                          <a:sym typeface="Calibri"/>
                        </a:rPr>
                        <a:t> de vida </a:t>
                      </a:r>
                      <a:r>
                        <a:rPr lang="en-GB" sz="1800" u="none" strike="noStrike" cap="none" dirty="0" err="1">
                          <a:solidFill>
                            <a:srgbClr val="000000"/>
                          </a:solidFill>
                          <a:latin typeface="Calibri"/>
                          <a:ea typeface="Calibri"/>
                          <a:cs typeface="Calibri"/>
                          <a:sym typeface="Calibri"/>
                        </a:rPr>
                        <a:t>adequado</a:t>
                      </a:r>
                      <a:r>
                        <a:rPr lang="en-GB" sz="1800" u="none" strike="noStrike" cap="none" dirty="0">
                          <a:solidFill>
                            <a:srgbClr val="000000"/>
                          </a:solidFill>
                          <a:latin typeface="Calibri"/>
                          <a:ea typeface="Calibri"/>
                          <a:cs typeface="Calibri"/>
                          <a:sym typeface="Calibri"/>
                        </a:rPr>
                        <a:t>.”</a:t>
                      </a:r>
                      <a:endParaRPr sz="1800" u="none" strike="noStrike" cap="none" dirty="0">
                        <a:latin typeface="Calibri"/>
                        <a:ea typeface="Calibri"/>
                        <a:cs typeface="Calibri"/>
                        <a:sym typeface="Calibri"/>
                      </a:endParaRPr>
                    </a:p>
                  </a:txBody>
                  <a:tcPr marL="31725" marR="31725" marT="29925" marB="29925">
                    <a:lnL w="12700" cap="flat" cmpd="sng">
                      <a:solidFill>
                        <a:srgbClr val="000080"/>
                      </a:solidFill>
                      <a:prstDash val="solid"/>
                      <a:round/>
                      <a:headEnd type="none" w="sm" len="sm"/>
                      <a:tailEnd type="none" w="sm" len="sm"/>
                    </a:lnL>
                    <a:lnR w="12700" cap="flat" cmpd="sng">
                      <a:solidFill>
                        <a:srgbClr val="000080"/>
                      </a:solidFill>
                      <a:prstDash val="solid"/>
                      <a:round/>
                      <a:headEnd type="none" w="sm" len="sm"/>
                      <a:tailEnd type="none" w="sm" len="sm"/>
                    </a:lnR>
                    <a:lnT w="12700" cap="flat" cmpd="sng">
                      <a:solidFill>
                        <a:srgbClr val="000080"/>
                      </a:solidFill>
                      <a:prstDash val="solid"/>
                      <a:round/>
                      <a:headEnd type="none" w="sm" len="sm"/>
                      <a:tailEnd type="none" w="sm" len="sm"/>
                    </a:lnT>
                    <a:lnB w="12700" cap="flat" cmpd="sng">
                      <a:solidFill>
                        <a:srgbClr val="000080"/>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bl>
          </a:graphicData>
        </a:graphic>
      </p:graphicFrame>
      <p:sp>
        <p:nvSpPr>
          <p:cNvPr id="384" name="Google Shape;384;p39"/>
          <p:cNvSpPr txBox="1">
            <a:spLocks noGrp="1"/>
          </p:cNvSpPr>
          <p:nvPr>
            <p:ph type="title"/>
          </p:nvPr>
        </p:nvSpPr>
        <p:spPr>
          <a:xfrm>
            <a:off x="392905" y="506412"/>
            <a:ext cx="10990441" cy="432000"/>
          </a:xfrm>
          <a:prstGeom prst="rect">
            <a:avLst/>
          </a:prstGeom>
          <a:noFill/>
          <a:ln>
            <a:noFill/>
          </a:ln>
        </p:spPr>
        <p:txBody>
          <a:bodyPr spcFirstLastPara="1" wrap="square" lIns="91425" tIns="45700" rIns="91425" bIns="45700" anchor="t" anchorCtr="0">
            <a:noAutofit/>
          </a:bodyPr>
          <a:lstStyle/>
          <a:p>
            <a:pPr marL="0" lvl="0" indent="0" algn="ctr" rtl="0">
              <a:lnSpc>
                <a:spcPct val="110000"/>
              </a:lnSpc>
              <a:spcBef>
                <a:spcPts val="0"/>
              </a:spcBef>
              <a:spcAft>
                <a:spcPts val="0"/>
              </a:spcAft>
              <a:buClr>
                <a:schemeClr val="accent1"/>
              </a:buClr>
              <a:buSzPts val="3000"/>
              <a:buFont typeface="Century Gothic"/>
              <a:buNone/>
            </a:pPr>
            <a:r>
              <a:rPr lang="en-GB" dirty="0" err="1"/>
              <a:t>Apresentação</a:t>
            </a:r>
            <a:r>
              <a:rPr lang="en-GB" dirty="0"/>
              <a:t>: Os diferentes </a:t>
            </a:r>
            <a:r>
              <a:rPr lang="en-GB" dirty="0" err="1"/>
              <a:t>modelos</a:t>
            </a:r>
            <a:r>
              <a:rPr lang="en-GB" dirty="0"/>
              <a:t> de </a:t>
            </a:r>
            <a:r>
              <a:rPr lang="en-GB" dirty="0" err="1"/>
              <a:t>deficiência</a:t>
            </a:r>
            <a:r>
              <a:rPr lang="en-GB" dirty="0"/>
              <a:t> – 14</a:t>
            </a: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4"/>
          <p:cNvSpPr txBox="1">
            <a:spLocks noGrp="1"/>
          </p:cNvSpPr>
          <p:nvPr>
            <p:ph type="sldNum" idx="4294967295"/>
          </p:nvPr>
        </p:nvSpPr>
        <p:spPr>
          <a:xfrm>
            <a:off x="10034587" y="6623100"/>
            <a:ext cx="1648619" cy="2160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GB"/>
              <a:t>4</a:t>
            </a:fld>
            <a:endParaRPr/>
          </a:p>
        </p:txBody>
      </p:sp>
      <p:sp>
        <p:nvSpPr>
          <p:cNvPr id="104" name="Google Shape;104;p4"/>
          <p:cNvSpPr txBox="1">
            <a:spLocks noGrp="1"/>
          </p:cNvSpPr>
          <p:nvPr>
            <p:ph type="body" idx="2"/>
          </p:nvPr>
        </p:nvSpPr>
        <p:spPr>
          <a:xfrm>
            <a:off x="507205" y="1943188"/>
            <a:ext cx="11174412" cy="3623520"/>
          </a:xfrm>
          <a:prstGeom prst="rect">
            <a:avLst/>
          </a:prstGeom>
          <a:noFill/>
          <a:ln>
            <a:noFill/>
          </a:ln>
        </p:spPr>
        <p:txBody>
          <a:bodyPr spcFirstLastPara="1" wrap="square" lIns="91425" tIns="45700" rIns="91425" bIns="45700" anchor="t" anchorCtr="0">
            <a:noAutofit/>
          </a:bodyPr>
          <a:lstStyle/>
          <a:p>
            <a:pPr marL="285750" lvl="0" indent="-285750" algn="just" rtl="0">
              <a:spcBef>
                <a:spcPts val="600"/>
              </a:spcBef>
              <a:spcAft>
                <a:spcPts val="0"/>
              </a:spcAft>
              <a:buSzPts val="2200"/>
              <a:buChar char="•"/>
            </a:pPr>
            <a:r>
              <a:rPr lang="en-GB" sz="2000" dirty="0"/>
              <a:t>A </a:t>
            </a:r>
            <a:r>
              <a:rPr lang="en-GB" sz="2000" dirty="0" err="1"/>
              <a:t>linguagem</a:t>
            </a:r>
            <a:r>
              <a:rPr lang="en-GB" sz="2000" dirty="0"/>
              <a:t> e a </a:t>
            </a:r>
            <a:r>
              <a:rPr lang="en-GB" sz="2000" dirty="0" err="1"/>
              <a:t>terminologia</a:t>
            </a:r>
            <a:r>
              <a:rPr lang="en-GB" sz="2000" dirty="0"/>
              <a:t> são </a:t>
            </a:r>
            <a:r>
              <a:rPr lang="en-GB" sz="2000" dirty="0" err="1"/>
              <a:t>utilizadas</a:t>
            </a:r>
            <a:r>
              <a:rPr lang="en-GB" sz="2000" dirty="0"/>
              <a:t> de forma </a:t>
            </a:r>
            <a:r>
              <a:rPr lang="en-GB" sz="2000" dirty="0" err="1"/>
              <a:t>diferente</a:t>
            </a:r>
            <a:r>
              <a:rPr lang="en-GB" sz="2000" dirty="0"/>
              <a:t> por pessoas diferentes em </a:t>
            </a:r>
            <a:r>
              <a:rPr lang="en-GB" sz="2000" dirty="0" err="1"/>
              <a:t>contextos</a:t>
            </a:r>
            <a:r>
              <a:rPr lang="en-GB" sz="2000" dirty="0"/>
              <a:t> diferentes.</a:t>
            </a:r>
            <a:endParaRPr sz="2000" dirty="0"/>
          </a:p>
          <a:p>
            <a:pPr marL="285750" lvl="0" indent="-285750" algn="just" rtl="0">
              <a:spcBef>
                <a:spcPts val="600"/>
              </a:spcBef>
              <a:spcAft>
                <a:spcPts val="0"/>
              </a:spcAft>
              <a:buSzPts val="2200"/>
              <a:buChar char="•"/>
            </a:pPr>
            <a:r>
              <a:rPr lang="en-GB" sz="2000" dirty="0"/>
              <a:t>“</a:t>
            </a:r>
            <a:r>
              <a:rPr lang="en-GB" sz="2000" dirty="0" err="1"/>
              <a:t>Deficiência</a:t>
            </a:r>
            <a:r>
              <a:rPr lang="en-GB" sz="2000" dirty="0"/>
              <a:t> </a:t>
            </a:r>
            <a:r>
              <a:rPr lang="en-GB" sz="2000" dirty="0" err="1"/>
              <a:t>psicossocial</a:t>
            </a:r>
            <a:r>
              <a:rPr lang="en-GB" sz="2000" dirty="0"/>
              <a:t>” </a:t>
            </a:r>
            <a:r>
              <a:rPr lang="en-GB" sz="2000" dirty="0" err="1"/>
              <a:t>inclui</a:t>
            </a:r>
            <a:r>
              <a:rPr lang="en-GB" sz="2000" dirty="0"/>
              <a:t> pessoas que </a:t>
            </a:r>
            <a:r>
              <a:rPr lang="en-GB" sz="2000" dirty="0" err="1"/>
              <a:t>receberam</a:t>
            </a:r>
            <a:r>
              <a:rPr lang="en-GB" sz="2000" dirty="0"/>
              <a:t> um </a:t>
            </a:r>
            <a:r>
              <a:rPr lang="en-GB" sz="2000" dirty="0" err="1"/>
              <a:t>diagnóstico</a:t>
            </a:r>
            <a:r>
              <a:rPr lang="en-GB" sz="2000" dirty="0"/>
              <a:t> </a:t>
            </a:r>
            <a:r>
              <a:rPr lang="en-GB" sz="2000" dirty="0" err="1"/>
              <a:t>relacionado</a:t>
            </a:r>
            <a:r>
              <a:rPr lang="en-GB" sz="2000" dirty="0"/>
              <a:t> com a saúde mental ou que se </a:t>
            </a:r>
            <a:r>
              <a:rPr lang="en-GB" sz="2000" dirty="0" err="1"/>
              <a:t>identificam</a:t>
            </a:r>
            <a:r>
              <a:rPr lang="en-GB" sz="2000" dirty="0"/>
              <a:t> com </a:t>
            </a:r>
            <a:r>
              <a:rPr lang="en-GB" sz="2000" dirty="0" err="1"/>
              <a:t>este</a:t>
            </a:r>
            <a:r>
              <a:rPr lang="en-GB" sz="2000" dirty="0"/>
              <a:t> </a:t>
            </a:r>
            <a:r>
              <a:rPr lang="en-GB" sz="2000" dirty="0" err="1"/>
              <a:t>termo</a:t>
            </a:r>
            <a:r>
              <a:rPr lang="en-GB" sz="2000" dirty="0"/>
              <a:t>.</a:t>
            </a:r>
            <a:endParaRPr sz="2000" dirty="0"/>
          </a:p>
          <a:p>
            <a:pPr marL="285750" lvl="0" indent="-285750" algn="just" rtl="0">
              <a:spcBef>
                <a:spcPts val="600"/>
              </a:spcBef>
              <a:spcAft>
                <a:spcPts val="0"/>
              </a:spcAft>
              <a:buSzPts val="2200"/>
              <a:buChar char="•"/>
            </a:pPr>
            <a:r>
              <a:rPr lang="en-GB" sz="2000" dirty="0"/>
              <a:t>“</a:t>
            </a:r>
            <a:r>
              <a:rPr lang="en-GB" sz="2000" dirty="0" err="1"/>
              <a:t>Deficiência</a:t>
            </a:r>
            <a:r>
              <a:rPr lang="en-GB" sz="2000" dirty="0"/>
              <a:t> </a:t>
            </a:r>
            <a:r>
              <a:rPr lang="en-GB" sz="2000" dirty="0" err="1"/>
              <a:t>cognitiva</a:t>
            </a:r>
            <a:r>
              <a:rPr lang="en-GB" sz="2000" dirty="0"/>
              <a:t>” e “</a:t>
            </a:r>
            <a:r>
              <a:rPr lang="en-GB" sz="2000" dirty="0" err="1"/>
              <a:t>deficiência</a:t>
            </a:r>
            <a:r>
              <a:rPr lang="en-GB" sz="2000" dirty="0"/>
              <a:t> </a:t>
            </a:r>
            <a:r>
              <a:rPr lang="en-GB" sz="2000" dirty="0" err="1"/>
              <a:t>intelectual</a:t>
            </a:r>
            <a:r>
              <a:rPr lang="en-GB" sz="2000" dirty="0"/>
              <a:t>” </a:t>
            </a:r>
            <a:r>
              <a:rPr lang="en-GB" sz="2000" dirty="0" err="1"/>
              <a:t>referem</a:t>
            </a:r>
            <a:r>
              <a:rPr lang="en-GB" sz="2000" dirty="0"/>
              <a:t>-se a pessoas que </a:t>
            </a:r>
            <a:r>
              <a:rPr lang="en-GB" sz="2000" dirty="0" err="1"/>
              <a:t>receberam</a:t>
            </a:r>
            <a:r>
              <a:rPr lang="en-GB" sz="2000" dirty="0"/>
              <a:t> um </a:t>
            </a:r>
            <a:r>
              <a:rPr lang="en-GB" sz="2000" dirty="0" err="1"/>
              <a:t>diagnóstico</a:t>
            </a:r>
            <a:r>
              <a:rPr lang="en-GB" sz="2000" dirty="0"/>
              <a:t> </a:t>
            </a:r>
            <a:r>
              <a:rPr lang="en-GB" sz="2000" dirty="0" err="1"/>
              <a:t>relacionado</a:t>
            </a:r>
            <a:r>
              <a:rPr lang="en-GB" sz="2000" dirty="0"/>
              <a:t> com a sua </a:t>
            </a:r>
            <a:r>
              <a:rPr lang="en-GB" sz="2000" dirty="0" err="1"/>
              <a:t>função</a:t>
            </a:r>
            <a:r>
              <a:rPr lang="en-GB" sz="2000" dirty="0"/>
              <a:t> </a:t>
            </a:r>
            <a:r>
              <a:rPr lang="en-GB" sz="2000" dirty="0" err="1"/>
              <a:t>cognitiva</a:t>
            </a:r>
            <a:r>
              <a:rPr lang="en-GB" sz="2000" dirty="0"/>
              <a:t> ou </a:t>
            </a:r>
            <a:r>
              <a:rPr lang="en-GB" sz="2000" dirty="0" err="1"/>
              <a:t>intelectual</a:t>
            </a:r>
            <a:r>
              <a:rPr lang="en-GB" sz="2000" dirty="0"/>
              <a:t>, </a:t>
            </a:r>
            <a:r>
              <a:rPr lang="en-GB" sz="2000" dirty="0" err="1"/>
              <a:t>incluindo</a:t>
            </a:r>
            <a:r>
              <a:rPr lang="en-GB" sz="2000" dirty="0"/>
              <a:t> </a:t>
            </a:r>
            <a:r>
              <a:rPr lang="en-GB" sz="2000" dirty="0" err="1"/>
              <a:t>demência</a:t>
            </a:r>
            <a:r>
              <a:rPr lang="en-GB" sz="2000" dirty="0"/>
              <a:t> e </a:t>
            </a:r>
            <a:r>
              <a:rPr lang="en-GB" sz="2000" dirty="0" err="1"/>
              <a:t>autismo</a:t>
            </a:r>
            <a:r>
              <a:rPr lang="en-GB" sz="2000" dirty="0"/>
              <a:t>.</a:t>
            </a:r>
            <a:endParaRPr sz="2000" dirty="0"/>
          </a:p>
          <a:p>
            <a:pPr marL="285750" lvl="0" indent="-285750" algn="just" rtl="0">
              <a:spcBef>
                <a:spcPts val="600"/>
              </a:spcBef>
              <a:spcAft>
                <a:spcPts val="0"/>
              </a:spcAft>
              <a:buSzPts val="2200"/>
              <a:buChar char="•"/>
            </a:pPr>
            <a:r>
              <a:rPr lang="en-GB" sz="2000" dirty="0"/>
              <a:t>O </a:t>
            </a:r>
            <a:r>
              <a:rPr lang="en-GB" sz="2000" dirty="0" err="1"/>
              <a:t>termo</a:t>
            </a:r>
            <a:r>
              <a:rPr lang="en-GB" sz="2000" dirty="0"/>
              <a:t> “</a:t>
            </a:r>
            <a:r>
              <a:rPr lang="en-GB" sz="2000" dirty="0" err="1"/>
              <a:t>deficiência</a:t>
            </a:r>
            <a:r>
              <a:rPr lang="en-GB" sz="2000" dirty="0"/>
              <a:t>” </a:t>
            </a:r>
            <a:r>
              <a:rPr lang="en-GB" sz="2000" dirty="0" err="1"/>
              <a:t>destaca</a:t>
            </a:r>
            <a:r>
              <a:rPr lang="en-GB" sz="2000" dirty="0"/>
              <a:t> as </a:t>
            </a:r>
            <a:r>
              <a:rPr lang="en-GB" sz="2000" dirty="0" err="1"/>
              <a:t>barreiras</a:t>
            </a:r>
            <a:r>
              <a:rPr lang="en-GB" sz="2000" dirty="0"/>
              <a:t> que </a:t>
            </a:r>
            <a:r>
              <a:rPr lang="en-GB" sz="2000" dirty="0" err="1"/>
              <a:t>impedem</a:t>
            </a:r>
            <a:r>
              <a:rPr lang="en-GB" sz="2000" dirty="0"/>
              <a:t> a plena </a:t>
            </a:r>
            <a:r>
              <a:rPr lang="en-GB" sz="2000" dirty="0" err="1"/>
              <a:t>participação</a:t>
            </a:r>
            <a:r>
              <a:rPr lang="en-GB" sz="2000" dirty="0"/>
              <a:t> na </a:t>
            </a:r>
            <a:r>
              <a:rPr lang="en-GB" sz="2000" dirty="0" err="1"/>
              <a:t>sociedade</a:t>
            </a:r>
            <a:r>
              <a:rPr lang="en-GB" sz="2000" dirty="0"/>
              <a:t> de pessoas com </a:t>
            </a:r>
            <a:r>
              <a:rPr lang="en-GB" sz="2000" dirty="0" err="1"/>
              <a:t>deficiências</a:t>
            </a:r>
            <a:r>
              <a:rPr lang="en-GB" sz="2000" dirty="0"/>
              <a:t> reais ou </a:t>
            </a:r>
            <a:r>
              <a:rPr lang="en-GB" sz="2000" dirty="0" err="1"/>
              <a:t>percebidas</a:t>
            </a:r>
            <a:r>
              <a:rPr lang="en-GB" sz="2000" dirty="0"/>
              <a:t> e o </a:t>
            </a:r>
            <a:r>
              <a:rPr lang="en-GB" sz="2000" dirty="0" err="1"/>
              <a:t>fato</a:t>
            </a:r>
            <a:r>
              <a:rPr lang="en-GB" sz="2000" dirty="0"/>
              <a:t> de que </a:t>
            </a:r>
            <a:r>
              <a:rPr lang="en-GB" sz="2000" dirty="0" err="1"/>
              <a:t>elas</a:t>
            </a:r>
            <a:r>
              <a:rPr lang="en-GB" sz="2000" dirty="0"/>
              <a:t> são </a:t>
            </a:r>
            <a:r>
              <a:rPr lang="en-GB" sz="2000" dirty="0" err="1"/>
              <a:t>protegidas</a:t>
            </a:r>
            <a:r>
              <a:rPr lang="en-GB" sz="2000" dirty="0"/>
              <a:t> pela CDPD.</a:t>
            </a:r>
          </a:p>
          <a:p>
            <a:pPr marL="285750" lvl="0" indent="-285750" algn="just" rtl="0">
              <a:spcBef>
                <a:spcPts val="600"/>
              </a:spcBef>
              <a:spcAft>
                <a:spcPts val="0"/>
              </a:spcAft>
              <a:buSzPts val="2200"/>
              <a:buChar char="•"/>
            </a:pPr>
            <a:r>
              <a:rPr lang="en-GB" sz="2000" dirty="0"/>
              <a:t>O </a:t>
            </a:r>
            <a:r>
              <a:rPr lang="en-GB" sz="2000" dirty="0" err="1"/>
              <a:t>uso</a:t>
            </a:r>
            <a:r>
              <a:rPr lang="en-GB" sz="2000" dirty="0"/>
              <a:t> de “</a:t>
            </a:r>
            <a:r>
              <a:rPr lang="en-GB" sz="2000" dirty="0" err="1"/>
              <a:t>deficiência</a:t>
            </a:r>
            <a:r>
              <a:rPr lang="en-GB" sz="2000" dirty="0"/>
              <a:t>” </a:t>
            </a:r>
            <a:r>
              <a:rPr lang="en-GB" sz="2000" dirty="0" err="1"/>
              <a:t>neste</a:t>
            </a:r>
            <a:r>
              <a:rPr lang="en-GB" sz="2000" dirty="0"/>
              <a:t> </a:t>
            </a:r>
            <a:r>
              <a:rPr lang="en-GB" sz="2000" dirty="0" err="1"/>
              <a:t>contexto</a:t>
            </a:r>
            <a:r>
              <a:rPr lang="en-GB" sz="2000" dirty="0"/>
              <a:t> </a:t>
            </a:r>
            <a:r>
              <a:rPr lang="en-GB" sz="2000" dirty="0" err="1"/>
              <a:t>não</a:t>
            </a:r>
            <a:r>
              <a:rPr lang="en-GB" sz="2000" dirty="0"/>
              <a:t> </a:t>
            </a:r>
            <a:r>
              <a:rPr lang="en-GB" sz="2000" dirty="0" err="1"/>
              <a:t>implica</a:t>
            </a:r>
            <a:r>
              <a:rPr lang="en-GB" sz="2000" dirty="0"/>
              <a:t> que as pessoas </a:t>
            </a:r>
            <a:r>
              <a:rPr lang="en-GB" sz="2000" dirty="0" err="1"/>
              <a:t>tenham</a:t>
            </a:r>
            <a:r>
              <a:rPr lang="en-GB" sz="2000" dirty="0"/>
              <a:t> uma </a:t>
            </a:r>
            <a:r>
              <a:rPr lang="en-GB" sz="2000" dirty="0" err="1"/>
              <a:t>deficiência</a:t>
            </a:r>
            <a:r>
              <a:rPr lang="en-GB" sz="2000" dirty="0"/>
              <a:t> ou um </a:t>
            </a:r>
            <a:r>
              <a:rPr lang="en-GB" sz="2000" dirty="0" err="1"/>
              <a:t>distúrbio</a:t>
            </a:r>
            <a:r>
              <a:rPr lang="en-GB" sz="2000" dirty="0"/>
              <a:t>. </a:t>
            </a:r>
            <a:endParaRPr sz="2000" dirty="0"/>
          </a:p>
          <a:p>
            <a:pPr marL="285750" lvl="0" indent="-146050" algn="l" rtl="0">
              <a:spcBef>
                <a:spcPts val="1200"/>
              </a:spcBef>
              <a:spcAft>
                <a:spcPts val="0"/>
              </a:spcAft>
              <a:buClr>
                <a:schemeClr val="dk1"/>
              </a:buClr>
              <a:buSzPts val="2200"/>
              <a:buFont typeface="Arial"/>
              <a:buNone/>
            </a:pPr>
            <a:endParaRPr dirty="0"/>
          </a:p>
          <a:p>
            <a:pPr marL="0" lvl="0" indent="0" algn="l" rtl="0">
              <a:lnSpc>
                <a:spcPct val="100000"/>
              </a:lnSpc>
              <a:spcBef>
                <a:spcPts val="1200"/>
              </a:spcBef>
              <a:spcAft>
                <a:spcPts val="0"/>
              </a:spcAft>
              <a:buSzPts val="2200"/>
              <a:buNone/>
            </a:pPr>
            <a:endParaRPr dirty="0">
              <a:solidFill>
                <a:srgbClr val="000000"/>
              </a:solidFill>
            </a:endParaRPr>
          </a:p>
        </p:txBody>
      </p:sp>
      <p:sp>
        <p:nvSpPr>
          <p:cNvPr id="105" name="Google Shape;105;p4"/>
          <p:cNvSpPr txBox="1">
            <a:spLocks noGrp="1"/>
          </p:cNvSpPr>
          <p:nvPr>
            <p:ph type="title"/>
          </p:nvPr>
        </p:nvSpPr>
        <p:spPr>
          <a:xfrm>
            <a:off x="507205" y="506412"/>
            <a:ext cx="11428981" cy="4320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accent1"/>
              </a:buClr>
              <a:buSzPct val="100000"/>
              <a:buFont typeface="Century Gothic"/>
              <a:buNone/>
            </a:pPr>
            <a:r>
              <a:rPr lang="en-GB" dirty="0" err="1"/>
              <a:t>Algumas</a:t>
            </a:r>
            <a:r>
              <a:rPr lang="en-GB" dirty="0"/>
              <a:t> </a:t>
            </a:r>
            <a:r>
              <a:rPr lang="en-GB" dirty="0" err="1"/>
              <a:t>palavras</a:t>
            </a:r>
            <a:r>
              <a:rPr lang="en-GB" dirty="0"/>
              <a:t> sobre a </a:t>
            </a:r>
            <a:r>
              <a:rPr lang="en-GB" dirty="0" err="1"/>
              <a:t>terminologia</a:t>
            </a:r>
            <a:r>
              <a:rPr lang="en-GB" dirty="0"/>
              <a:t> </a:t>
            </a:r>
            <a:r>
              <a:rPr lang="en-GB" dirty="0" err="1"/>
              <a:t>utilizada</a:t>
            </a:r>
            <a:r>
              <a:rPr lang="en-GB" dirty="0"/>
              <a:t> </a:t>
            </a:r>
            <a:r>
              <a:rPr lang="en-GB" dirty="0" err="1"/>
              <a:t>neste</a:t>
            </a:r>
            <a:r>
              <a:rPr lang="en-GB" dirty="0"/>
              <a:t> </a:t>
            </a:r>
            <a:r>
              <a:rPr lang="en-GB" dirty="0" err="1"/>
              <a:t>treinamento</a:t>
            </a:r>
            <a:r>
              <a:rPr lang="en-GB" dirty="0"/>
              <a:t> – 1</a:t>
            </a:r>
            <a:endParaRPr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Google Shape;390;p40"/>
          <p:cNvSpPr txBox="1">
            <a:spLocks noGrp="1"/>
          </p:cNvSpPr>
          <p:nvPr>
            <p:ph type="body" idx="1"/>
          </p:nvPr>
        </p:nvSpPr>
        <p:spPr>
          <a:xfrm>
            <a:off x="507206" y="1168205"/>
            <a:ext cx="11174400" cy="360000"/>
          </a:xfrm>
          <a:prstGeom prst="rect">
            <a:avLst/>
          </a:prstGeom>
          <a:noFill/>
          <a:ln>
            <a:noFill/>
          </a:ln>
        </p:spPr>
        <p:txBody>
          <a:bodyPr spcFirstLastPara="1" wrap="square" lIns="0" tIns="0" rIns="0" bIns="0" anchor="b" anchorCtr="0">
            <a:noAutofit/>
          </a:bodyPr>
          <a:lstStyle/>
          <a:p>
            <a:pPr marL="285750" lvl="0" indent="-285750" algn="l" rtl="0">
              <a:lnSpc>
                <a:spcPct val="150000"/>
              </a:lnSpc>
              <a:spcBef>
                <a:spcPts val="0"/>
              </a:spcBef>
              <a:spcAft>
                <a:spcPts val="0"/>
              </a:spcAft>
              <a:buSzPts val="2200"/>
              <a:buNone/>
            </a:pPr>
            <a:r>
              <a:rPr lang="en-GB" dirty="0"/>
              <a:t>Diferentes </a:t>
            </a:r>
            <a:r>
              <a:rPr lang="en-GB" dirty="0" err="1"/>
              <a:t>modelos</a:t>
            </a:r>
            <a:r>
              <a:rPr lang="en-GB" dirty="0"/>
              <a:t> na </a:t>
            </a:r>
            <a:r>
              <a:rPr lang="en-GB" dirty="0" err="1"/>
              <a:t>prática</a:t>
            </a:r>
            <a:r>
              <a:rPr lang="en-GB" dirty="0"/>
              <a:t> (d)</a:t>
            </a:r>
            <a:endParaRPr dirty="0"/>
          </a:p>
        </p:txBody>
      </p:sp>
      <p:graphicFrame>
        <p:nvGraphicFramePr>
          <p:cNvPr id="391" name="Google Shape;391;p40"/>
          <p:cNvGraphicFramePr/>
          <p:nvPr>
            <p:extLst>
              <p:ext uri="{D42A27DB-BD31-4B8C-83A1-F6EECF244321}">
                <p14:modId xmlns:p14="http://schemas.microsoft.com/office/powerpoint/2010/main" val="2325224352"/>
              </p:ext>
            </p:extLst>
          </p:nvPr>
        </p:nvGraphicFramePr>
        <p:xfrm>
          <a:off x="901920" y="1757998"/>
          <a:ext cx="10384973" cy="4153388"/>
        </p:xfrm>
        <a:graphic>
          <a:graphicData uri="http://schemas.openxmlformats.org/drawingml/2006/table">
            <a:tbl>
              <a:tblPr>
                <a:noFill/>
                <a:tableStyleId>{5B0BBFCA-668B-46EB-AC9D-4628D79D8B03}</a:tableStyleId>
              </a:tblPr>
              <a:tblGrid>
                <a:gridCol w="1214718">
                  <a:extLst>
                    <a:ext uri="{9D8B030D-6E8A-4147-A177-3AD203B41FA5}">
                      <a16:colId xmlns:a16="http://schemas.microsoft.com/office/drawing/2014/main" val="20000"/>
                    </a:ext>
                  </a:extLst>
                </a:gridCol>
                <a:gridCol w="2437988">
                  <a:extLst>
                    <a:ext uri="{9D8B030D-6E8A-4147-A177-3AD203B41FA5}">
                      <a16:colId xmlns:a16="http://schemas.microsoft.com/office/drawing/2014/main" val="20001"/>
                    </a:ext>
                  </a:extLst>
                </a:gridCol>
                <a:gridCol w="2138577">
                  <a:extLst>
                    <a:ext uri="{9D8B030D-6E8A-4147-A177-3AD203B41FA5}">
                      <a16:colId xmlns:a16="http://schemas.microsoft.com/office/drawing/2014/main" val="20002"/>
                    </a:ext>
                  </a:extLst>
                </a:gridCol>
                <a:gridCol w="2112926">
                  <a:extLst>
                    <a:ext uri="{9D8B030D-6E8A-4147-A177-3AD203B41FA5}">
                      <a16:colId xmlns:a16="http://schemas.microsoft.com/office/drawing/2014/main" val="20003"/>
                    </a:ext>
                  </a:extLst>
                </a:gridCol>
                <a:gridCol w="2480764">
                  <a:extLst>
                    <a:ext uri="{9D8B030D-6E8A-4147-A177-3AD203B41FA5}">
                      <a16:colId xmlns:a16="http://schemas.microsoft.com/office/drawing/2014/main" val="20004"/>
                    </a:ext>
                  </a:extLst>
                </a:gridCol>
              </a:tblGrid>
              <a:tr h="956300">
                <a:tc>
                  <a:txBody>
                    <a:bodyPr/>
                    <a:lstStyle/>
                    <a:p>
                      <a:pPr marL="0" marR="60325" lvl="0" indent="0" algn="ctr" rtl="0">
                        <a:lnSpc>
                          <a:spcPct val="115000"/>
                        </a:lnSpc>
                        <a:spcBef>
                          <a:spcPts val="0"/>
                        </a:spcBef>
                        <a:spcAft>
                          <a:spcPts val="0"/>
                        </a:spcAft>
                        <a:buNone/>
                      </a:pPr>
                      <a:r>
                        <a:rPr lang="en-GB" sz="1800" b="1" u="none" strike="noStrike" cap="none" dirty="0" err="1">
                          <a:solidFill>
                            <a:srgbClr val="FFFFFF"/>
                          </a:solidFill>
                          <a:latin typeface="Century Gothic"/>
                          <a:ea typeface="Century Gothic"/>
                          <a:cs typeface="Century Gothic"/>
                          <a:sym typeface="Century Gothic"/>
                        </a:rPr>
                        <a:t>Situação</a:t>
                      </a:r>
                      <a:endParaRPr sz="1800" b="1" u="none" strike="noStrike" cap="none" dirty="0">
                        <a:latin typeface="Century Gothic"/>
                        <a:ea typeface="Century Gothic"/>
                        <a:cs typeface="Century Gothic"/>
                        <a:sym typeface="Century Gothic"/>
                      </a:endParaRPr>
                    </a:p>
                  </a:txBody>
                  <a:tcPr marL="0" marR="0" marT="0" marB="0" anchor="ctr">
                    <a:lnL w="12700" cap="flat" cmpd="sng">
                      <a:solidFill>
                        <a:srgbClr val="000080"/>
                      </a:solidFill>
                      <a:prstDash val="solid"/>
                      <a:round/>
                      <a:headEnd type="none" w="sm" len="sm"/>
                      <a:tailEnd type="none" w="sm" len="sm"/>
                    </a:lnL>
                    <a:lnR w="12700" cap="flat" cmpd="sng">
                      <a:solidFill>
                        <a:srgbClr val="000080"/>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accent2"/>
                    </a:solidFill>
                  </a:tcPr>
                </a:tc>
                <a:tc>
                  <a:txBody>
                    <a:bodyPr/>
                    <a:lstStyle/>
                    <a:p>
                      <a:pPr marL="0" marR="60325" lvl="0" indent="0" algn="ctr" rtl="0">
                        <a:lnSpc>
                          <a:spcPct val="115000"/>
                        </a:lnSpc>
                        <a:spcBef>
                          <a:spcPts val="0"/>
                        </a:spcBef>
                        <a:spcAft>
                          <a:spcPts val="0"/>
                        </a:spcAft>
                        <a:buNone/>
                      </a:pPr>
                      <a:r>
                        <a:rPr lang="en-GB" sz="1800" b="1" u="none" strike="noStrike" cap="none">
                          <a:solidFill>
                            <a:srgbClr val="FFFFFF"/>
                          </a:solidFill>
                          <a:latin typeface="Century Gothic"/>
                          <a:ea typeface="Century Gothic"/>
                          <a:cs typeface="Century Gothic"/>
                          <a:sym typeface="Century Gothic"/>
                        </a:rPr>
                        <a:t>Modelo de caridade</a:t>
                      </a:r>
                      <a:endParaRPr sz="1800" b="1" u="none" strike="noStrike" cap="none">
                        <a:latin typeface="Century Gothic"/>
                        <a:ea typeface="Century Gothic"/>
                        <a:cs typeface="Century Gothic"/>
                        <a:sym typeface="Century Gothic"/>
                      </a:endParaRPr>
                    </a:p>
                  </a:txBody>
                  <a:tcPr marL="0" marR="0" marT="0" marB="0" anchor="ctr">
                    <a:lnL w="12700" cap="flat" cmpd="sng">
                      <a:solidFill>
                        <a:srgbClr val="000080"/>
                      </a:solidFill>
                      <a:prstDash val="solid"/>
                      <a:round/>
                      <a:headEnd type="none" w="sm" len="sm"/>
                      <a:tailEnd type="none" w="sm" len="sm"/>
                    </a:lnL>
                    <a:lnR w="12700" cap="flat" cmpd="sng">
                      <a:solidFill>
                        <a:srgbClr val="000080"/>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accent2"/>
                    </a:solidFill>
                  </a:tcPr>
                </a:tc>
                <a:tc>
                  <a:txBody>
                    <a:bodyPr/>
                    <a:lstStyle/>
                    <a:p>
                      <a:pPr marL="114935" marR="60325" lvl="0" indent="0" algn="ctr" rtl="0">
                        <a:lnSpc>
                          <a:spcPct val="115000"/>
                        </a:lnSpc>
                        <a:spcBef>
                          <a:spcPts val="0"/>
                        </a:spcBef>
                        <a:spcAft>
                          <a:spcPts val="0"/>
                        </a:spcAft>
                        <a:buNone/>
                      </a:pPr>
                      <a:r>
                        <a:rPr lang="en-GB" sz="1800" b="1" u="none" strike="noStrike" cap="none">
                          <a:solidFill>
                            <a:srgbClr val="FFFFFF"/>
                          </a:solidFill>
                          <a:latin typeface="Century Gothic"/>
                          <a:ea typeface="Century Gothic"/>
                          <a:cs typeface="Century Gothic"/>
                          <a:sym typeface="Century Gothic"/>
                        </a:rPr>
                        <a:t>Modelo médico</a:t>
                      </a:r>
                      <a:endParaRPr sz="1800" b="1" u="none" strike="noStrike" cap="none">
                        <a:latin typeface="Century Gothic"/>
                        <a:ea typeface="Century Gothic"/>
                        <a:cs typeface="Century Gothic"/>
                        <a:sym typeface="Century Gothic"/>
                      </a:endParaRPr>
                    </a:p>
                  </a:txBody>
                  <a:tcPr marL="0" marR="0" marT="0" marB="0" anchor="ctr">
                    <a:lnL w="12700" cap="flat" cmpd="sng">
                      <a:solidFill>
                        <a:srgbClr val="000080"/>
                      </a:solidFill>
                      <a:prstDash val="solid"/>
                      <a:round/>
                      <a:headEnd type="none" w="sm" len="sm"/>
                      <a:tailEnd type="none" w="sm" len="sm"/>
                    </a:lnL>
                    <a:lnR w="12700" cap="flat" cmpd="sng">
                      <a:solidFill>
                        <a:srgbClr val="000080"/>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accent2"/>
                    </a:solidFill>
                  </a:tcPr>
                </a:tc>
                <a:tc>
                  <a:txBody>
                    <a:bodyPr/>
                    <a:lstStyle/>
                    <a:p>
                      <a:pPr marL="133985" marR="60325" lvl="0" indent="0" algn="ctr" rtl="0">
                        <a:lnSpc>
                          <a:spcPct val="115000"/>
                        </a:lnSpc>
                        <a:spcBef>
                          <a:spcPts val="0"/>
                        </a:spcBef>
                        <a:spcAft>
                          <a:spcPts val="0"/>
                        </a:spcAft>
                        <a:buNone/>
                      </a:pPr>
                      <a:r>
                        <a:rPr lang="en-GB" sz="1800" b="1" u="none" strike="noStrike" cap="none">
                          <a:solidFill>
                            <a:srgbClr val="FFFFFF"/>
                          </a:solidFill>
                          <a:latin typeface="Century Gothic"/>
                          <a:ea typeface="Century Gothic"/>
                          <a:cs typeface="Century Gothic"/>
                          <a:sym typeface="Century Gothic"/>
                        </a:rPr>
                        <a:t>Modelo social</a:t>
                      </a:r>
                      <a:endParaRPr sz="1800" b="1" u="none" strike="noStrike" cap="none">
                        <a:latin typeface="Century Gothic"/>
                        <a:ea typeface="Century Gothic"/>
                        <a:cs typeface="Century Gothic"/>
                        <a:sym typeface="Century Gothic"/>
                      </a:endParaRPr>
                    </a:p>
                  </a:txBody>
                  <a:tcPr marL="0" marR="0" marT="0" marB="0" anchor="ctr">
                    <a:lnL w="12700" cap="flat" cmpd="sng">
                      <a:solidFill>
                        <a:srgbClr val="000080"/>
                      </a:solidFill>
                      <a:prstDash val="solid"/>
                      <a:round/>
                      <a:headEnd type="none" w="sm" len="sm"/>
                      <a:tailEnd type="none" w="sm" len="sm"/>
                    </a:lnL>
                    <a:lnR w="12700" cap="flat" cmpd="sng">
                      <a:solidFill>
                        <a:srgbClr val="000080"/>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accent2"/>
                    </a:solidFill>
                  </a:tcPr>
                </a:tc>
                <a:tc>
                  <a:txBody>
                    <a:bodyPr/>
                    <a:lstStyle/>
                    <a:p>
                      <a:pPr marL="305435" marR="60325" lvl="0" indent="0" algn="ctr" rtl="0">
                        <a:lnSpc>
                          <a:spcPct val="115000"/>
                        </a:lnSpc>
                        <a:spcBef>
                          <a:spcPts val="0"/>
                        </a:spcBef>
                        <a:spcAft>
                          <a:spcPts val="0"/>
                        </a:spcAft>
                        <a:buNone/>
                      </a:pPr>
                      <a:r>
                        <a:rPr lang="en-GB" sz="1800" b="1" u="none" strike="noStrike" cap="none">
                          <a:solidFill>
                            <a:srgbClr val="FFFFFF"/>
                          </a:solidFill>
                          <a:latin typeface="Century Gothic"/>
                          <a:ea typeface="Century Gothic"/>
                          <a:cs typeface="Century Gothic"/>
                          <a:sym typeface="Century Gothic"/>
                        </a:rPr>
                        <a:t>Modelo baseado em direitos</a:t>
                      </a:r>
                      <a:endParaRPr sz="1800" b="1" u="none" strike="noStrike" cap="none">
                        <a:latin typeface="Century Gothic"/>
                        <a:ea typeface="Century Gothic"/>
                        <a:cs typeface="Century Gothic"/>
                        <a:sym typeface="Century Gothic"/>
                      </a:endParaRPr>
                    </a:p>
                  </a:txBody>
                  <a:tcPr marL="0" marR="0" marT="0" marB="0" anchor="ctr">
                    <a:lnL w="12700" cap="flat" cmpd="sng">
                      <a:solidFill>
                        <a:srgbClr val="000080"/>
                      </a:solidFill>
                      <a:prstDash val="solid"/>
                      <a:round/>
                      <a:headEnd type="none" w="sm" len="sm"/>
                      <a:tailEnd type="none" w="sm" len="sm"/>
                    </a:lnL>
                    <a:lnR w="12700" cap="flat" cmpd="sng">
                      <a:solidFill>
                        <a:srgbClr val="000080"/>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accent2"/>
                    </a:solidFill>
                  </a:tcPr>
                </a:tc>
                <a:extLst>
                  <a:ext uri="{0D108BD9-81ED-4DB2-BD59-A6C34878D82A}">
                    <a16:rowId xmlns:a16="http://schemas.microsoft.com/office/drawing/2014/main" val="10000"/>
                  </a:ext>
                </a:extLst>
              </a:tr>
              <a:tr h="956300">
                <a:tc>
                  <a:txBody>
                    <a:bodyPr/>
                    <a:lstStyle/>
                    <a:p>
                      <a:pPr marL="0" marR="60325" lvl="0" indent="0" algn="l" rtl="0">
                        <a:lnSpc>
                          <a:spcPct val="115000"/>
                        </a:lnSpc>
                        <a:spcBef>
                          <a:spcPts val="0"/>
                        </a:spcBef>
                        <a:spcAft>
                          <a:spcPts val="0"/>
                        </a:spcAft>
                        <a:buNone/>
                      </a:pPr>
                      <a:r>
                        <a:rPr lang="en-GB" sz="1800">
                          <a:latin typeface="Calibri"/>
                          <a:ea typeface="Calibri"/>
                          <a:cs typeface="Calibri"/>
                          <a:sym typeface="Calibri"/>
                        </a:rPr>
                        <a:t> Pais com uma</a:t>
                      </a:r>
                      <a:endParaRPr sz="1800">
                        <a:latin typeface="Calibri"/>
                        <a:ea typeface="Calibri"/>
                        <a:cs typeface="Calibri"/>
                        <a:sym typeface="Calibri"/>
                      </a:endParaRPr>
                    </a:p>
                    <a:p>
                      <a:pPr marL="0" marR="60325" lvl="0" indent="0" algn="l" rtl="0">
                        <a:lnSpc>
                          <a:spcPct val="115000"/>
                        </a:lnSpc>
                        <a:spcBef>
                          <a:spcPts val="0"/>
                        </a:spcBef>
                        <a:spcAft>
                          <a:spcPts val="0"/>
                        </a:spcAft>
                        <a:buNone/>
                      </a:pPr>
                      <a:r>
                        <a:rPr lang="en-GB" sz="1800">
                          <a:latin typeface="Calibri"/>
                          <a:ea typeface="Calibri"/>
                          <a:cs typeface="Calibri"/>
                          <a:sym typeface="Calibri"/>
                        </a:rPr>
                        <a:t>filha com deficiência</a:t>
                      </a:r>
                      <a:endParaRPr sz="1800">
                        <a:latin typeface="Calibri"/>
                        <a:ea typeface="Calibri"/>
                        <a:cs typeface="Calibri"/>
                        <a:sym typeface="Calibri"/>
                      </a:endParaRPr>
                    </a:p>
                    <a:p>
                      <a:pPr marL="0" marR="60325" lvl="0" indent="0" algn="l" rtl="0">
                        <a:lnSpc>
                          <a:spcPct val="115000"/>
                        </a:lnSpc>
                        <a:spcBef>
                          <a:spcPts val="0"/>
                        </a:spcBef>
                        <a:spcAft>
                          <a:spcPts val="0"/>
                        </a:spcAft>
                        <a:buNone/>
                      </a:pPr>
                      <a:r>
                        <a:rPr lang="en-GB" sz="1800">
                          <a:latin typeface="Calibri"/>
                          <a:ea typeface="Calibri"/>
                          <a:cs typeface="Calibri"/>
                          <a:sym typeface="Calibri"/>
                        </a:rPr>
                        <a:t>auditiva</a:t>
                      </a:r>
                      <a:endParaRPr sz="1800">
                        <a:latin typeface="Calibri"/>
                        <a:ea typeface="Calibri"/>
                        <a:cs typeface="Calibri"/>
                        <a:sym typeface="Calibri"/>
                      </a:endParaRPr>
                    </a:p>
                  </a:txBody>
                  <a:tcPr marL="31750" marR="31750" marT="30475" marB="30475">
                    <a:lnL w="12700" cap="flat" cmpd="sng">
                      <a:solidFill>
                        <a:srgbClr val="000080"/>
                      </a:solidFill>
                      <a:prstDash val="solid"/>
                      <a:round/>
                      <a:headEnd type="none" w="sm" len="sm"/>
                      <a:tailEnd type="none" w="sm" len="sm"/>
                    </a:lnL>
                    <a:lnR w="12700" cap="flat" cmpd="sng">
                      <a:solidFill>
                        <a:srgbClr val="00008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60325" lvl="0" indent="0" algn="l" rtl="0">
                        <a:lnSpc>
                          <a:spcPct val="115000"/>
                        </a:lnSpc>
                        <a:spcBef>
                          <a:spcPts val="0"/>
                        </a:spcBef>
                        <a:spcAft>
                          <a:spcPts val="0"/>
                        </a:spcAft>
                        <a:buNone/>
                      </a:pPr>
                      <a:r>
                        <a:rPr lang="en-GB" sz="1800" u="none" strike="noStrike" cap="none">
                          <a:solidFill>
                            <a:srgbClr val="000000"/>
                          </a:solidFill>
                          <a:latin typeface="Calibri"/>
                          <a:ea typeface="Calibri"/>
                          <a:cs typeface="Calibri"/>
                          <a:sym typeface="Calibri"/>
                        </a:rPr>
                        <a:t>“Deve ser muito triste ter uma filha e saber que ela nunca poderá viver sozinha e terá que continuar dependendo dos pais.”</a:t>
                      </a:r>
                      <a:endParaRPr sz="1800" u="none" strike="noStrike" cap="none">
                        <a:latin typeface="Calibri"/>
                        <a:ea typeface="Calibri"/>
                        <a:cs typeface="Calibri"/>
                        <a:sym typeface="Calibri"/>
                      </a:endParaRPr>
                    </a:p>
                  </a:txBody>
                  <a:tcPr marL="31750" marR="31750" marT="30475" marB="30475">
                    <a:lnL w="12700" cap="flat" cmpd="sng">
                      <a:solidFill>
                        <a:srgbClr val="000080"/>
                      </a:solidFill>
                      <a:prstDash val="solid"/>
                      <a:round/>
                      <a:headEnd type="none" w="sm" len="sm"/>
                      <a:tailEnd type="none" w="sm" len="sm"/>
                    </a:lnL>
                    <a:lnR w="12700" cap="flat" cmpd="sng">
                      <a:solidFill>
                        <a:srgbClr val="00008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60325" lvl="0" indent="0" algn="l" rtl="0">
                        <a:lnSpc>
                          <a:spcPct val="115000"/>
                        </a:lnSpc>
                        <a:spcBef>
                          <a:spcPts val="0"/>
                        </a:spcBef>
                        <a:spcAft>
                          <a:spcPts val="0"/>
                        </a:spcAft>
                        <a:buNone/>
                      </a:pPr>
                      <a:r>
                        <a:rPr lang="en-GB" sz="1800" u="none" strike="noStrike" cap="none">
                          <a:solidFill>
                            <a:srgbClr val="000000"/>
                          </a:solidFill>
                          <a:latin typeface="Calibri"/>
                          <a:ea typeface="Calibri"/>
                          <a:cs typeface="Calibri"/>
                          <a:sym typeface="Calibri"/>
                        </a:rPr>
                        <a:t>“Tenho certeza de que, em alguns anos, haverá um aparelho auditivo disponível que permitirá que essa criança ouça melhor.”</a:t>
                      </a:r>
                      <a:endParaRPr sz="1800" u="none" strike="noStrike" cap="none">
                        <a:latin typeface="Calibri"/>
                        <a:ea typeface="Calibri"/>
                        <a:cs typeface="Calibri"/>
                        <a:sym typeface="Calibri"/>
                      </a:endParaRPr>
                    </a:p>
                  </a:txBody>
                  <a:tcPr marL="31750" marR="31750" marT="30475" marB="30475">
                    <a:lnL w="12700" cap="flat" cmpd="sng">
                      <a:solidFill>
                        <a:srgbClr val="000080"/>
                      </a:solidFill>
                      <a:prstDash val="solid"/>
                      <a:round/>
                      <a:headEnd type="none" w="sm" len="sm"/>
                      <a:tailEnd type="none" w="sm" len="sm"/>
                    </a:lnL>
                    <a:lnR w="12700" cap="flat" cmpd="sng">
                      <a:solidFill>
                        <a:srgbClr val="00008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60325" lvl="0" indent="0" algn="l" rtl="0">
                        <a:lnSpc>
                          <a:spcPct val="115000"/>
                        </a:lnSpc>
                        <a:spcBef>
                          <a:spcPts val="0"/>
                        </a:spcBef>
                        <a:spcAft>
                          <a:spcPts val="0"/>
                        </a:spcAft>
                        <a:buNone/>
                      </a:pPr>
                      <a:r>
                        <a:rPr lang="en-GB" sz="1800" u="none" strike="noStrike" cap="none">
                          <a:solidFill>
                            <a:srgbClr val="000000"/>
                          </a:solidFill>
                          <a:latin typeface="Calibri"/>
                          <a:ea typeface="Calibri"/>
                          <a:cs typeface="Calibri"/>
                          <a:sym typeface="Calibri"/>
                        </a:rPr>
                        <a:t>“Todos nós deveríamos aprender a linguagem de sinais, para que possamos nos comunicar com essa criança e com todas as outras pessoas com deficiência auditiva.”</a:t>
                      </a:r>
                      <a:endParaRPr sz="1800" u="none" strike="noStrike" cap="none">
                        <a:latin typeface="Calibri"/>
                        <a:ea typeface="Calibri"/>
                        <a:cs typeface="Calibri"/>
                        <a:sym typeface="Calibri"/>
                      </a:endParaRPr>
                    </a:p>
                  </a:txBody>
                  <a:tcPr marL="31750" marR="31750" marT="30475" marB="30475">
                    <a:lnL w="12700" cap="flat" cmpd="sng">
                      <a:solidFill>
                        <a:srgbClr val="000080"/>
                      </a:solidFill>
                      <a:prstDash val="solid"/>
                      <a:round/>
                      <a:headEnd type="none" w="sm" len="sm"/>
                      <a:tailEnd type="none" w="sm" len="sm"/>
                    </a:lnL>
                    <a:lnR w="12700" cap="flat" cmpd="sng">
                      <a:solidFill>
                        <a:srgbClr val="00008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60325" lvl="0" indent="0" algn="l" rtl="0">
                        <a:lnSpc>
                          <a:spcPct val="115000"/>
                        </a:lnSpc>
                        <a:spcBef>
                          <a:spcPts val="0"/>
                        </a:spcBef>
                        <a:spcAft>
                          <a:spcPts val="0"/>
                        </a:spcAft>
                        <a:buNone/>
                      </a:pPr>
                      <a:r>
                        <a:rPr lang="en-GB" sz="1800" u="none" strike="noStrike" cap="none" dirty="0">
                          <a:solidFill>
                            <a:srgbClr val="000000"/>
                          </a:solidFill>
                          <a:latin typeface="Calibri"/>
                          <a:ea typeface="Calibri"/>
                          <a:cs typeface="Calibri"/>
                          <a:sym typeface="Calibri"/>
                        </a:rPr>
                        <a:t>“Quando </a:t>
                      </a:r>
                      <a:r>
                        <a:rPr lang="en-GB" sz="1800" u="none" strike="noStrike" cap="none" dirty="0" err="1">
                          <a:solidFill>
                            <a:srgbClr val="000000"/>
                          </a:solidFill>
                          <a:latin typeface="Calibri"/>
                          <a:ea typeface="Calibri"/>
                          <a:cs typeface="Calibri"/>
                          <a:sym typeface="Calibri"/>
                        </a:rPr>
                        <a:t>essa</a:t>
                      </a:r>
                      <a:r>
                        <a:rPr lang="en-GB" sz="1800" u="none" strike="noStrike" cap="none" dirty="0">
                          <a:solidFill>
                            <a:srgbClr val="000000"/>
                          </a:solidFill>
                          <a:latin typeface="Calibri"/>
                          <a:ea typeface="Calibri"/>
                          <a:cs typeface="Calibri"/>
                          <a:sym typeface="Calibri"/>
                        </a:rPr>
                        <a:t> </a:t>
                      </a:r>
                      <a:r>
                        <a:rPr lang="en-GB" sz="1800" u="none" strike="noStrike" cap="none" dirty="0" err="1">
                          <a:solidFill>
                            <a:srgbClr val="000000"/>
                          </a:solidFill>
                          <a:latin typeface="Calibri"/>
                          <a:ea typeface="Calibri"/>
                          <a:cs typeface="Calibri"/>
                          <a:sym typeface="Calibri"/>
                        </a:rPr>
                        <a:t>criança</a:t>
                      </a:r>
                      <a:r>
                        <a:rPr lang="en-GB" sz="1800" u="none" strike="noStrike" cap="none" dirty="0">
                          <a:solidFill>
                            <a:srgbClr val="000000"/>
                          </a:solidFill>
                          <a:latin typeface="Calibri"/>
                          <a:ea typeface="Calibri"/>
                          <a:cs typeface="Calibri"/>
                          <a:sym typeface="Calibri"/>
                        </a:rPr>
                        <a:t> </a:t>
                      </a:r>
                      <a:r>
                        <a:rPr lang="en-GB" sz="1800" u="none" strike="noStrike" cap="none" dirty="0" err="1">
                          <a:solidFill>
                            <a:srgbClr val="000000"/>
                          </a:solidFill>
                          <a:latin typeface="Calibri"/>
                          <a:ea typeface="Calibri"/>
                          <a:cs typeface="Calibri"/>
                          <a:sym typeface="Calibri"/>
                        </a:rPr>
                        <a:t>crescer</a:t>
                      </a:r>
                      <a:r>
                        <a:rPr lang="en-GB" sz="1800" u="none" strike="noStrike" cap="none" dirty="0">
                          <a:solidFill>
                            <a:srgbClr val="000000"/>
                          </a:solidFill>
                          <a:latin typeface="Calibri"/>
                          <a:ea typeface="Calibri"/>
                          <a:cs typeface="Calibri"/>
                          <a:sym typeface="Calibri"/>
                        </a:rPr>
                        <a:t>, </a:t>
                      </a:r>
                      <a:r>
                        <a:rPr lang="en-GB" sz="1800" u="none" strike="noStrike" cap="none" dirty="0" err="1">
                          <a:solidFill>
                            <a:srgbClr val="000000"/>
                          </a:solidFill>
                          <a:latin typeface="Calibri"/>
                          <a:ea typeface="Calibri"/>
                          <a:cs typeface="Calibri"/>
                          <a:sym typeface="Calibri"/>
                        </a:rPr>
                        <a:t>ela</a:t>
                      </a:r>
                      <a:r>
                        <a:rPr lang="en-GB" sz="1800" u="none" strike="noStrike" cap="none" dirty="0">
                          <a:solidFill>
                            <a:srgbClr val="000000"/>
                          </a:solidFill>
                          <a:latin typeface="Calibri"/>
                          <a:ea typeface="Calibri"/>
                          <a:cs typeface="Calibri"/>
                          <a:sym typeface="Calibri"/>
                        </a:rPr>
                        <a:t> </a:t>
                      </a:r>
                      <a:r>
                        <a:rPr lang="en-GB" sz="1800" u="none" strike="noStrike" cap="none" dirty="0" err="1">
                          <a:solidFill>
                            <a:srgbClr val="000000"/>
                          </a:solidFill>
                          <a:latin typeface="Calibri"/>
                          <a:ea typeface="Calibri"/>
                          <a:cs typeface="Calibri"/>
                          <a:sym typeface="Calibri"/>
                        </a:rPr>
                        <a:t>poderá</a:t>
                      </a:r>
                      <a:r>
                        <a:rPr lang="en-GB" sz="1800" u="none" strike="noStrike" cap="none" dirty="0">
                          <a:solidFill>
                            <a:srgbClr val="000000"/>
                          </a:solidFill>
                          <a:latin typeface="Calibri"/>
                          <a:ea typeface="Calibri"/>
                          <a:cs typeface="Calibri"/>
                          <a:sym typeface="Calibri"/>
                        </a:rPr>
                        <a:t> </a:t>
                      </a:r>
                      <a:r>
                        <a:rPr lang="en-GB" sz="1800" u="none" strike="noStrike" cap="none" dirty="0" err="1">
                          <a:solidFill>
                            <a:srgbClr val="000000"/>
                          </a:solidFill>
                          <a:latin typeface="Calibri"/>
                          <a:ea typeface="Calibri"/>
                          <a:cs typeface="Calibri"/>
                          <a:sym typeface="Calibri"/>
                        </a:rPr>
                        <a:t>estudar</a:t>
                      </a:r>
                      <a:r>
                        <a:rPr lang="en-GB" sz="1800" u="none" strike="noStrike" cap="none" dirty="0">
                          <a:solidFill>
                            <a:srgbClr val="000000"/>
                          </a:solidFill>
                          <a:latin typeface="Calibri"/>
                          <a:ea typeface="Calibri"/>
                          <a:cs typeface="Calibri"/>
                          <a:sym typeface="Calibri"/>
                        </a:rPr>
                        <a:t> na </a:t>
                      </a:r>
                      <a:r>
                        <a:rPr lang="en-GB" sz="1800" u="none" strike="noStrike" cap="none" dirty="0" err="1">
                          <a:solidFill>
                            <a:srgbClr val="000000"/>
                          </a:solidFill>
                          <a:latin typeface="Calibri"/>
                          <a:ea typeface="Calibri"/>
                          <a:cs typeface="Calibri"/>
                          <a:sym typeface="Calibri"/>
                        </a:rPr>
                        <a:t>universidade</a:t>
                      </a:r>
                      <a:r>
                        <a:rPr lang="en-GB" sz="1800" u="none" strike="noStrike" cap="none" dirty="0">
                          <a:solidFill>
                            <a:srgbClr val="000000"/>
                          </a:solidFill>
                          <a:latin typeface="Calibri"/>
                          <a:ea typeface="Calibri"/>
                          <a:cs typeface="Calibri"/>
                          <a:sym typeface="Calibri"/>
                        </a:rPr>
                        <a:t>, se </a:t>
                      </a:r>
                      <a:r>
                        <a:rPr lang="en-GB" sz="1800" u="none" strike="noStrike" cap="none" dirty="0" err="1">
                          <a:solidFill>
                            <a:srgbClr val="000000"/>
                          </a:solidFill>
                          <a:latin typeface="Calibri"/>
                          <a:ea typeface="Calibri"/>
                          <a:cs typeface="Calibri"/>
                          <a:sym typeface="Calibri"/>
                        </a:rPr>
                        <a:t>quiser</a:t>
                      </a:r>
                      <a:r>
                        <a:rPr lang="en-GB" sz="1800" u="none" strike="noStrike" cap="none" dirty="0">
                          <a:solidFill>
                            <a:srgbClr val="000000"/>
                          </a:solidFill>
                          <a:latin typeface="Calibri"/>
                          <a:ea typeface="Calibri"/>
                          <a:cs typeface="Calibri"/>
                          <a:sym typeface="Calibri"/>
                        </a:rPr>
                        <a:t>, e </a:t>
                      </a:r>
                      <a:r>
                        <a:rPr lang="en-GB" sz="1800" u="none" strike="noStrike" cap="none" dirty="0" err="1">
                          <a:solidFill>
                            <a:srgbClr val="000000"/>
                          </a:solidFill>
                          <a:latin typeface="Calibri"/>
                          <a:ea typeface="Calibri"/>
                          <a:cs typeface="Calibri"/>
                          <a:sym typeface="Calibri"/>
                        </a:rPr>
                        <a:t>deverá</a:t>
                      </a:r>
                      <a:r>
                        <a:rPr lang="en-GB" sz="1800" u="none" strike="noStrike" cap="none" dirty="0">
                          <a:solidFill>
                            <a:srgbClr val="000000"/>
                          </a:solidFill>
                          <a:latin typeface="Calibri"/>
                          <a:ea typeface="Calibri"/>
                          <a:cs typeface="Calibri"/>
                          <a:sym typeface="Calibri"/>
                        </a:rPr>
                        <a:t> </a:t>
                      </a:r>
                      <a:r>
                        <a:rPr lang="en-GB" sz="1800" u="none" strike="noStrike" cap="none" dirty="0" err="1">
                          <a:solidFill>
                            <a:srgbClr val="000000"/>
                          </a:solidFill>
                          <a:latin typeface="Calibri"/>
                          <a:ea typeface="Calibri"/>
                          <a:cs typeface="Calibri"/>
                          <a:sym typeface="Calibri"/>
                        </a:rPr>
                        <a:t>ter</a:t>
                      </a:r>
                      <a:r>
                        <a:rPr lang="en-GB" sz="1800" u="none" strike="noStrike" cap="none" dirty="0">
                          <a:solidFill>
                            <a:srgbClr val="000000"/>
                          </a:solidFill>
                          <a:latin typeface="Calibri"/>
                          <a:ea typeface="Calibri"/>
                          <a:cs typeface="Calibri"/>
                          <a:sym typeface="Calibri"/>
                        </a:rPr>
                        <a:t> </a:t>
                      </a:r>
                      <a:r>
                        <a:rPr lang="en-GB" sz="1800" u="none" strike="noStrike" cap="none" dirty="0" err="1">
                          <a:solidFill>
                            <a:srgbClr val="000000"/>
                          </a:solidFill>
                          <a:latin typeface="Calibri"/>
                          <a:ea typeface="Calibri"/>
                          <a:cs typeface="Calibri"/>
                          <a:sym typeface="Calibri"/>
                        </a:rPr>
                        <a:t>acesso</a:t>
                      </a:r>
                      <a:r>
                        <a:rPr lang="en-GB" sz="1800" u="none" strike="noStrike" cap="none" dirty="0">
                          <a:solidFill>
                            <a:srgbClr val="000000"/>
                          </a:solidFill>
                          <a:latin typeface="Calibri"/>
                          <a:ea typeface="Calibri"/>
                          <a:cs typeface="Calibri"/>
                          <a:sym typeface="Calibri"/>
                        </a:rPr>
                        <a:t> a </a:t>
                      </a:r>
                      <a:r>
                        <a:rPr lang="en-GB" sz="1800" u="none" strike="noStrike" cap="none" dirty="0" err="1">
                          <a:solidFill>
                            <a:srgbClr val="000000"/>
                          </a:solidFill>
                          <a:latin typeface="Calibri"/>
                          <a:ea typeface="Calibri"/>
                          <a:cs typeface="Calibri"/>
                          <a:sym typeface="Calibri"/>
                        </a:rPr>
                        <a:t>tecnologias</a:t>
                      </a:r>
                      <a:r>
                        <a:rPr lang="en-GB" sz="1800" u="none" strike="noStrike" cap="none" dirty="0">
                          <a:solidFill>
                            <a:srgbClr val="000000"/>
                          </a:solidFill>
                          <a:latin typeface="Calibri"/>
                          <a:ea typeface="Calibri"/>
                          <a:cs typeface="Calibri"/>
                          <a:sym typeface="Calibri"/>
                        </a:rPr>
                        <a:t> </a:t>
                      </a:r>
                      <a:r>
                        <a:rPr lang="en-GB" sz="1800" u="none" strike="noStrike" cap="none" dirty="0" err="1">
                          <a:solidFill>
                            <a:srgbClr val="000000"/>
                          </a:solidFill>
                          <a:latin typeface="Calibri"/>
                          <a:ea typeface="Calibri"/>
                          <a:cs typeface="Calibri"/>
                          <a:sym typeface="Calibri"/>
                        </a:rPr>
                        <a:t>assistivas</a:t>
                      </a:r>
                      <a:r>
                        <a:rPr lang="en-GB" sz="1800" u="none" strike="noStrike" cap="none" dirty="0">
                          <a:solidFill>
                            <a:srgbClr val="000000"/>
                          </a:solidFill>
                          <a:latin typeface="Calibri"/>
                          <a:ea typeface="Calibri"/>
                          <a:cs typeface="Calibri"/>
                          <a:sym typeface="Calibri"/>
                        </a:rPr>
                        <a:t> para </a:t>
                      </a:r>
                      <a:r>
                        <a:rPr lang="en-GB" sz="1800" u="none" strike="noStrike" cap="none" dirty="0" err="1">
                          <a:solidFill>
                            <a:srgbClr val="000000"/>
                          </a:solidFill>
                          <a:latin typeface="Calibri"/>
                          <a:ea typeface="Calibri"/>
                          <a:cs typeface="Calibri"/>
                          <a:sym typeface="Calibri"/>
                        </a:rPr>
                        <a:t>ajudá</a:t>
                      </a:r>
                      <a:r>
                        <a:rPr lang="en-GB" sz="1800" u="none" strike="noStrike" cap="none" dirty="0">
                          <a:solidFill>
                            <a:srgbClr val="000000"/>
                          </a:solidFill>
                          <a:latin typeface="Calibri"/>
                          <a:ea typeface="Calibri"/>
                          <a:cs typeface="Calibri"/>
                          <a:sym typeface="Calibri"/>
                        </a:rPr>
                        <a:t>-la a </a:t>
                      </a:r>
                      <a:r>
                        <a:rPr lang="en-GB" sz="1800" u="none" strike="noStrike" cap="none" dirty="0" err="1">
                          <a:solidFill>
                            <a:srgbClr val="000000"/>
                          </a:solidFill>
                          <a:latin typeface="Calibri"/>
                          <a:ea typeface="Calibri"/>
                          <a:cs typeface="Calibri"/>
                          <a:sym typeface="Calibri"/>
                        </a:rPr>
                        <a:t>realizar</a:t>
                      </a:r>
                      <a:r>
                        <a:rPr lang="en-GB" sz="1800" u="none" strike="noStrike" cap="none" dirty="0">
                          <a:solidFill>
                            <a:srgbClr val="000000"/>
                          </a:solidFill>
                          <a:latin typeface="Calibri"/>
                          <a:ea typeface="Calibri"/>
                          <a:cs typeface="Calibri"/>
                          <a:sym typeface="Calibri"/>
                        </a:rPr>
                        <a:t> </a:t>
                      </a:r>
                      <a:r>
                        <a:rPr lang="en-GB" sz="1800" u="none" strike="noStrike" cap="none" dirty="0" err="1">
                          <a:solidFill>
                            <a:srgbClr val="000000"/>
                          </a:solidFill>
                          <a:latin typeface="Calibri"/>
                          <a:ea typeface="Calibri"/>
                          <a:cs typeface="Calibri"/>
                          <a:sym typeface="Calibri"/>
                        </a:rPr>
                        <a:t>todo</a:t>
                      </a:r>
                      <a:r>
                        <a:rPr lang="en-GB" sz="1800" u="none" strike="noStrike" cap="none" dirty="0">
                          <a:solidFill>
                            <a:srgbClr val="000000"/>
                          </a:solidFill>
                          <a:latin typeface="Calibri"/>
                          <a:ea typeface="Calibri"/>
                          <a:cs typeface="Calibri"/>
                          <a:sym typeface="Calibri"/>
                        </a:rPr>
                        <a:t> o seu </a:t>
                      </a:r>
                      <a:r>
                        <a:rPr lang="en-GB" sz="1800" u="none" strike="noStrike" cap="none" dirty="0" err="1">
                          <a:solidFill>
                            <a:srgbClr val="000000"/>
                          </a:solidFill>
                          <a:latin typeface="Calibri"/>
                          <a:ea typeface="Calibri"/>
                          <a:cs typeface="Calibri"/>
                          <a:sym typeface="Calibri"/>
                        </a:rPr>
                        <a:t>potencial</a:t>
                      </a:r>
                      <a:r>
                        <a:rPr lang="en-GB" sz="1800" u="none" strike="noStrike" cap="none" dirty="0">
                          <a:solidFill>
                            <a:srgbClr val="000000"/>
                          </a:solidFill>
                          <a:latin typeface="Calibri"/>
                          <a:ea typeface="Calibri"/>
                          <a:cs typeface="Calibri"/>
                          <a:sym typeface="Calibri"/>
                        </a:rPr>
                        <a:t> e </a:t>
                      </a:r>
                      <a:r>
                        <a:rPr lang="en-GB" sz="1800" u="none" strike="noStrike" cap="none" dirty="0" err="1">
                          <a:solidFill>
                            <a:srgbClr val="000000"/>
                          </a:solidFill>
                          <a:latin typeface="Calibri"/>
                          <a:ea typeface="Calibri"/>
                          <a:cs typeface="Calibri"/>
                          <a:sym typeface="Calibri"/>
                        </a:rPr>
                        <a:t>viver</a:t>
                      </a:r>
                      <a:r>
                        <a:rPr lang="en-GB" sz="1800" u="none" strike="noStrike" cap="none" dirty="0">
                          <a:solidFill>
                            <a:srgbClr val="000000"/>
                          </a:solidFill>
                          <a:latin typeface="Calibri"/>
                          <a:ea typeface="Calibri"/>
                          <a:cs typeface="Calibri"/>
                          <a:sym typeface="Calibri"/>
                        </a:rPr>
                        <a:t> de forma </a:t>
                      </a:r>
                      <a:r>
                        <a:rPr lang="en-GB" sz="1800" u="none" strike="noStrike" cap="none" dirty="0" err="1">
                          <a:solidFill>
                            <a:srgbClr val="000000"/>
                          </a:solidFill>
                          <a:latin typeface="Calibri"/>
                          <a:ea typeface="Calibri"/>
                          <a:cs typeface="Calibri"/>
                          <a:sym typeface="Calibri"/>
                        </a:rPr>
                        <a:t>independente</a:t>
                      </a:r>
                      <a:r>
                        <a:rPr lang="en-GB" sz="1800" u="none" strike="noStrike" cap="none" dirty="0">
                          <a:solidFill>
                            <a:srgbClr val="000000"/>
                          </a:solidFill>
                          <a:latin typeface="Calibri"/>
                          <a:ea typeface="Calibri"/>
                          <a:cs typeface="Calibri"/>
                          <a:sym typeface="Calibri"/>
                        </a:rPr>
                        <a:t>.”</a:t>
                      </a:r>
                      <a:endParaRPr sz="1800" u="none" strike="noStrike" cap="none" dirty="0">
                        <a:latin typeface="Calibri"/>
                        <a:ea typeface="Calibri"/>
                        <a:cs typeface="Calibri"/>
                        <a:sym typeface="Calibri"/>
                      </a:endParaRPr>
                    </a:p>
                  </a:txBody>
                  <a:tcPr marL="31750" marR="31750" marT="30475" marB="30475">
                    <a:lnL w="12700" cap="flat" cmpd="sng">
                      <a:solidFill>
                        <a:srgbClr val="000080"/>
                      </a:solidFill>
                      <a:prstDash val="solid"/>
                      <a:round/>
                      <a:headEnd type="none" w="sm" len="sm"/>
                      <a:tailEnd type="none" w="sm" len="sm"/>
                    </a:lnL>
                    <a:lnR w="12700" cap="flat" cmpd="sng">
                      <a:solidFill>
                        <a:srgbClr val="00008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bl>
          </a:graphicData>
        </a:graphic>
      </p:graphicFrame>
      <p:sp>
        <p:nvSpPr>
          <p:cNvPr id="392" name="Google Shape;392;p40"/>
          <p:cNvSpPr txBox="1">
            <a:spLocks noGrp="1"/>
          </p:cNvSpPr>
          <p:nvPr>
            <p:ph type="title"/>
          </p:nvPr>
        </p:nvSpPr>
        <p:spPr>
          <a:xfrm>
            <a:off x="392906" y="506412"/>
            <a:ext cx="11531616" cy="432000"/>
          </a:xfrm>
          <a:prstGeom prst="rect">
            <a:avLst/>
          </a:prstGeom>
          <a:noFill/>
          <a:ln>
            <a:noFill/>
          </a:ln>
        </p:spPr>
        <p:txBody>
          <a:bodyPr spcFirstLastPara="1" wrap="square" lIns="91425" tIns="45700" rIns="91425" bIns="45700" anchor="t" anchorCtr="0">
            <a:noAutofit/>
          </a:bodyPr>
          <a:lstStyle/>
          <a:p>
            <a:pPr marL="0" lvl="0" indent="0" algn="ctr" rtl="0">
              <a:lnSpc>
                <a:spcPct val="110000"/>
              </a:lnSpc>
              <a:spcBef>
                <a:spcPts val="0"/>
              </a:spcBef>
              <a:spcAft>
                <a:spcPts val="0"/>
              </a:spcAft>
              <a:buClr>
                <a:schemeClr val="accent1"/>
              </a:buClr>
              <a:buSzPts val="3000"/>
              <a:buFont typeface="Century Gothic"/>
              <a:buNone/>
            </a:pPr>
            <a:r>
              <a:rPr lang="en-GB" dirty="0" err="1"/>
              <a:t>Apresentação</a:t>
            </a:r>
            <a:r>
              <a:rPr lang="en-GB" dirty="0"/>
              <a:t>: Os diferentes </a:t>
            </a:r>
            <a:r>
              <a:rPr lang="en-GB" dirty="0" err="1"/>
              <a:t>modelos</a:t>
            </a:r>
            <a:r>
              <a:rPr lang="en-GB" dirty="0"/>
              <a:t> de </a:t>
            </a:r>
            <a:r>
              <a:rPr lang="en-GB" dirty="0" err="1"/>
              <a:t>deficiência</a:t>
            </a:r>
            <a:r>
              <a:rPr lang="en-GB" dirty="0"/>
              <a:t> – 15</a:t>
            </a:r>
            <a:endParaRPr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Google Shape;398;p41"/>
          <p:cNvSpPr txBox="1">
            <a:spLocks noGrp="1"/>
          </p:cNvSpPr>
          <p:nvPr>
            <p:ph type="body" idx="1"/>
          </p:nvPr>
        </p:nvSpPr>
        <p:spPr>
          <a:xfrm>
            <a:off x="507207" y="1091907"/>
            <a:ext cx="11174400" cy="360000"/>
          </a:xfrm>
          <a:prstGeom prst="rect">
            <a:avLst/>
          </a:prstGeom>
          <a:noFill/>
          <a:ln>
            <a:noFill/>
          </a:ln>
        </p:spPr>
        <p:txBody>
          <a:bodyPr spcFirstLastPara="1" wrap="square" lIns="0" tIns="0" rIns="0" bIns="0" anchor="b" anchorCtr="0">
            <a:noAutofit/>
          </a:bodyPr>
          <a:lstStyle/>
          <a:p>
            <a:pPr marL="285750" lvl="0" indent="-285750" algn="l" rtl="0">
              <a:lnSpc>
                <a:spcPct val="150000"/>
              </a:lnSpc>
              <a:spcBef>
                <a:spcPts val="0"/>
              </a:spcBef>
              <a:spcAft>
                <a:spcPts val="0"/>
              </a:spcAft>
              <a:buSzPts val="2200"/>
              <a:buNone/>
            </a:pPr>
            <a:r>
              <a:rPr lang="en-GB"/>
              <a:t>Diferentes modelos na prática (e)</a:t>
            </a:r>
            <a:endParaRPr/>
          </a:p>
        </p:txBody>
      </p:sp>
      <p:graphicFrame>
        <p:nvGraphicFramePr>
          <p:cNvPr id="399" name="Google Shape;399;p41"/>
          <p:cNvGraphicFramePr/>
          <p:nvPr>
            <p:extLst>
              <p:ext uri="{D42A27DB-BD31-4B8C-83A1-F6EECF244321}">
                <p14:modId xmlns:p14="http://schemas.microsoft.com/office/powerpoint/2010/main" val="2770141097"/>
              </p:ext>
            </p:extLst>
          </p:nvPr>
        </p:nvGraphicFramePr>
        <p:xfrm>
          <a:off x="1101237" y="1666625"/>
          <a:ext cx="9989525" cy="4290114"/>
        </p:xfrm>
        <a:graphic>
          <a:graphicData uri="http://schemas.openxmlformats.org/drawingml/2006/table">
            <a:tbl>
              <a:tblPr>
                <a:noFill/>
                <a:tableStyleId>{5B0BBFCA-668B-46EB-AC9D-4628D79D8B03}</a:tableStyleId>
              </a:tblPr>
              <a:tblGrid>
                <a:gridCol w="1250825">
                  <a:extLst>
                    <a:ext uri="{9D8B030D-6E8A-4147-A177-3AD203B41FA5}">
                      <a16:colId xmlns:a16="http://schemas.microsoft.com/office/drawing/2014/main" val="20000"/>
                    </a:ext>
                  </a:extLst>
                </a:gridCol>
                <a:gridCol w="1884375">
                  <a:extLst>
                    <a:ext uri="{9D8B030D-6E8A-4147-A177-3AD203B41FA5}">
                      <a16:colId xmlns:a16="http://schemas.microsoft.com/office/drawing/2014/main" val="20001"/>
                    </a:ext>
                  </a:extLst>
                </a:gridCol>
                <a:gridCol w="1835650">
                  <a:extLst>
                    <a:ext uri="{9D8B030D-6E8A-4147-A177-3AD203B41FA5}">
                      <a16:colId xmlns:a16="http://schemas.microsoft.com/office/drawing/2014/main" val="20002"/>
                    </a:ext>
                  </a:extLst>
                </a:gridCol>
                <a:gridCol w="2258025">
                  <a:extLst>
                    <a:ext uri="{9D8B030D-6E8A-4147-A177-3AD203B41FA5}">
                      <a16:colId xmlns:a16="http://schemas.microsoft.com/office/drawing/2014/main" val="20003"/>
                    </a:ext>
                  </a:extLst>
                </a:gridCol>
                <a:gridCol w="2760650">
                  <a:extLst>
                    <a:ext uri="{9D8B030D-6E8A-4147-A177-3AD203B41FA5}">
                      <a16:colId xmlns:a16="http://schemas.microsoft.com/office/drawing/2014/main" val="20004"/>
                    </a:ext>
                  </a:extLst>
                </a:gridCol>
              </a:tblGrid>
              <a:tr h="556892">
                <a:tc>
                  <a:txBody>
                    <a:bodyPr/>
                    <a:lstStyle/>
                    <a:p>
                      <a:pPr marL="0" marR="60325" lvl="0" indent="0" algn="ctr" rtl="0">
                        <a:lnSpc>
                          <a:spcPct val="115000"/>
                        </a:lnSpc>
                        <a:spcBef>
                          <a:spcPts val="0"/>
                        </a:spcBef>
                        <a:spcAft>
                          <a:spcPts val="0"/>
                        </a:spcAft>
                        <a:buNone/>
                      </a:pPr>
                      <a:r>
                        <a:rPr lang="en-GB" sz="1800" b="1" u="none" strike="noStrike" cap="none">
                          <a:solidFill>
                            <a:srgbClr val="FFFFFF"/>
                          </a:solidFill>
                          <a:latin typeface="Century Gothic"/>
                          <a:ea typeface="Century Gothic"/>
                          <a:cs typeface="Century Gothic"/>
                          <a:sym typeface="Century Gothic"/>
                        </a:rPr>
                        <a:t>Situação</a:t>
                      </a:r>
                      <a:endParaRPr sz="1800" b="1" u="none" strike="noStrike" cap="none">
                        <a:latin typeface="Century Gothic"/>
                        <a:ea typeface="Century Gothic"/>
                        <a:cs typeface="Century Gothic"/>
                        <a:sym typeface="Century Gothic"/>
                      </a:endParaRPr>
                    </a:p>
                  </a:txBody>
                  <a:tcPr marL="0" marR="0" marT="0" marB="0" anchor="ctr">
                    <a:lnL w="12700" cap="flat" cmpd="sng">
                      <a:solidFill>
                        <a:srgbClr val="000080"/>
                      </a:solidFill>
                      <a:prstDash val="solid"/>
                      <a:round/>
                      <a:headEnd type="none" w="sm" len="sm"/>
                      <a:tailEnd type="none" w="sm" len="sm"/>
                    </a:lnL>
                    <a:lnR w="12700" cap="flat" cmpd="sng">
                      <a:solidFill>
                        <a:srgbClr val="00008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accent2"/>
                    </a:solidFill>
                  </a:tcPr>
                </a:tc>
                <a:tc>
                  <a:txBody>
                    <a:bodyPr/>
                    <a:lstStyle/>
                    <a:p>
                      <a:pPr marL="0" marR="60325" lvl="0" indent="0" algn="ctr" rtl="0">
                        <a:lnSpc>
                          <a:spcPct val="115000"/>
                        </a:lnSpc>
                        <a:spcBef>
                          <a:spcPts val="0"/>
                        </a:spcBef>
                        <a:spcAft>
                          <a:spcPts val="0"/>
                        </a:spcAft>
                        <a:buNone/>
                      </a:pPr>
                      <a:r>
                        <a:rPr lang="en-GB" sz="1800" b="1" u="none" strike="noStrike" cap="none">
                          <a:solidFill>
                            <a:srgbClr val="FFFFFF"/>
                          </a:solidFill>
                          <a:latin typeface="Century Gothic"/>
                          <a:ea typeface="Century Gothic"/>
                          <a:cs typeface="Century Gothic"/>
                          <a:sym typeface="Century Gothic"/>
                        </a:rPr>
                        <a:t>Modelo de caridade</a:t>
                      </a:r>
                      <a:endParaRPr sz="1800" b="1" u="none" strike="noStrike" cap="none">
                        <a:latin typeface="Century Gothic"/>
                        <a:ea typeface="Century Gothic"/>
                        <a:cs typeface="Century Gothic"/>
                        <a:sym typeface="Century Gothic"/>
                      </a:endParaRPr>
                    </a:p>
                  </a:txBody>
                  <a:tcPr marL="0" marR="0" marT="0" marB="0" anchor="ctr">
                    <a:lnL w="12700" cap="flat" cmpd="sng">
                      <a:solidFill>
                        <a:srgbClr val="000080"/>
                      </a:solidFill>
                      <a:prstDash val="solid"/>
                      <a:round/>
                      <a:headEnd type="none" w="sm" len="sm"/>
                      <a:tailEnd type="none" w="sm" len="sm"/>
                    </a:lnL>
                    <a:lnR w="12700" cap="flat" cmpd="sng">
                      <a:solidFill>
                        <a:srgbClr val="00008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accent2"/>
                    </a:solidFill>
                  </a:tcPr>
                </a:tc>
                <a:tc>
                  <a:txBody>
                    <a:bodyPr/>
                    <a:lstStyle/>
                    <a:p>
                      <a:pPr marL="114935" marR="60325" lvl="0" indent="0" algn="ctr" rtl="0">
                        <a:lnSpc>
                          <a:spcPct val="115000"/>
                        </a:lnSpc>
                        <a:spcBef>
                          <a:spcPts val="0"/>
                        </a:spcBef>
                        <a:spcAft>
                          <a:spcPts val="0"/>
                        </a:spcAft>
                        <a:buNone/>
                      </a:pPr>
                      <a:r>
                        <a:rPr lang="en-GB" sz="1800" b="1" u="none" strike="noStrike" cap="none">
                          <a:solidFill>
                            <a:srgbClr val="FFFFFF"/>
                          </a:solidFill>
                          <a:latin typeface="Century Gothic"/>
                          <a:ea typeface="Century Gothic"/>
                          <a:cs typeface="Century Gothic"/>
                          <a:sym typeface="Century Gothic"/>
                        </a:rPr>
                        <a:t>Modelo médico</a:t>
                      </a:r>
                      <a:endParaRPr sz="1800" b="1" u="none" strike="noStrike" cap="none">
                        <a:latin typeface="Century Gothic"/>
                        <a:ea typeface="Century Gothic"/>
                        <a:cs typeface="Century Gothic"/>
                        <a:sym typeface="Century Gothic"/>
                      </a:endParaRPr>
                    </a:p>
                  </a:txBody>
                  <a:tcPr marL="0" marR="0" marT="0" marB="0" anchor="ctr">
                    <a:lnL w="12700" cap="flat" cmpd="sng">
                      <a:solidFill>
                        <a:srgbClr val="000080"/>
                      </a:solidFill>
                      <a:prstDash val="solid"/>
                      <a:round/>
                      <a:headEnd type="none" w="sm" len="sm"/>
                      <a:tailEnd type="none" w="sm" len="sm"/>
                    </a:lnL>
                    <a:lnR w="12700" cap="flat" cmpd="sng">
                      <a:solidFill>
                        <a:srgbClr val="00008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accent2"/>
                    </a:solidFill>
                  </a:tcPr>
                </a:tc>
                <a:tc>
                  <a:txBody>
                    <a:bodyPr/>
                    <a:lstStyle/>
                    <a:p>
                      <a:pPr marL="133985" marR="60325" lvl="0" indent="0" algn="ctr" rtl="0">
                        <a:lnSpc>
                          <a:spcPct val="115000"/>
                        </a:lnSpc>
                        <a:spcBef>
                          <a:spcPts val="0"/>
                        </a:spcBef>
                        <a:spcAft>
                          <a:spcPts val="0"/>
                        </a:spcAft>
                        <a:buNone/>
                      </a:pPr>
                      <a:r>
                        <a:rPr lang="en-GB" sz="1800" b="1" u="none" strike="noStrike" cap="none">
                          <a:solidFill>
                            <a:srgbClr val="FFFFFF"/>
                          </a:solidFill>
                          <a:latin typeface="Century Gothic"/>
                          <a:ea typeface="Century Gothic"/>
                          <a:cs typeface="Century Gothic"/>
                          <a:sym typeface="Century Gothic"/>
                        </a:rPr>
                        <a:t>Modelo social</a:t>
                      </a:r>
                      <a:endParaRPr sz="1800" b="1" u="none" strike="noStrike" cap="none">
                        <a:latin typeface="Century Gothic"/>
                        <a:ea typeface="Century Gothic"/>
                        <a:cs typeface="Century Gothic"/>
                        <a:sym typeface="Century Gothic"/>
                      </a:endParaRPr>
                    </a:p>
                  </a:txBody>
                  <a:tcPr marL="0" marR="0" marT="0" marB="0" anchor="ctr">
                    <a:lnL w="12700" cap="flat" cmpd="sng">
                      <a:solidFill>
                        <a:srgbClr val="000080"/>
                      </a:solidFill>
                      <a:prstDash val="solid"/>
                      <a:round/>
                      <a:headEnd type="none" w="sm" len="sm"/>
                      <a:tailEnd type="none" w="sm" len="sm"/>
                    </a:lnL>
                    <a:lnR w="12700" cap="flat" cmpd="sng">
                      <a:solidFill>
                        <a:srgbClr val="00008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accent2"/>
                    </a:solidFill>
                  </a:tcPr>
                </a:tc>
                <a:tc>
                  <a:txBody>
                    <a:bodyPr/>
                    <a:lstStyle/>
                    <a:p>
                      <a:pPr marL="305435" marR="60325" lvl="0" indent="0" algn="ctr" rtl="0">
                        <a:lnSpc>
                          <a:spcPct val="115000"/>
                        </a:lnSpc>
                        <a:spcBef>
                          <a:spcPts val="0"/>
                        </a:spcBef>
                        <a:spcAft>
                          <a:spcPts val="0"/>
                        </a:spcAft>
                        <a:buNone/>
                      </a:pPr>
                      <a:r>
                        <a:rPr lang="en-GB" sz="1800" b="1" u="none" strike="noStrike" cap="none">
                          <a:solidFill>
                            <a:srgbClr val="FFFFFF"/>
                          </a:solidFill>
                          <a:latin typeface="Century Gothic"/>
                          <a:ea typeface="Century Gothic"/>
                          <a:cs typeface="Century Gothic"/>
                          <a:sym typeface="Century Gothic"/>
                        </a:rPr>
                        <a:t>Modelo baseado em direitos</a:t>
                      </a:r>
                      <a:endParaRPr sz="1800" b="1" u="none" strike="noStrike" cap="none">
                        <a:latin typeface="Century Gothic"/>
                        <a:ea typeface="Century Gothic"/>
                        <a:cs typeface="Century Gothic"/>
                        <a:sym typeface="Century Gothic"/>
                      </a:endParaRPr>
                    </a:p>
                  </a:txBody>
                  <a:tcPr marL="0" marR="0" marT="0" marB="0" anchor="ctr">
                    <a:lnL w="12700" cap="flat" cmpd="sng">
                      <a:solidFill>
                        <a:srgbClr val="000080"/>
                      </a:solidFill>
                      <a:prstDash val="solid"/>
                      <a:round/>
                      <a:headEnd type="none" w="sm" len="sm"/>
                      <a:tailEnd type="none" w="sm" len="sm"/>
                    </a:lnL>
                    <a:lnR w="12700" cap="flat" cmpd="sng">
                      <a:solidFill>
                        <a:srgbClr val="00008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accent2"/>
                    </a:solidFill>
                  </a:tcPr>
                </a:tc>
                <a:extLst>
                  <a:ext uri="{0D108BD9-81ED-4DB2-BD59-A6C34878D82A}">
                    <a16:rowId xmlns:a16="http://schemas.microsoft.com/office/drawing/2014/main" val="10000"/>
                  </a:ext>
                </a:extLst>
              </a:tr>
              <a:tr h="3688197">
                <a:tc>
                  <a:txBody>
                    <a:bodyPr/>
                    <a:lstStyle/>
                    <a:p>
                      <a:pPr marL="0" marR="60325" lvl="0" indent="0" algn="l" rtl="0">
                        <a:lnSpc>
                          <a:spcPct val="115000"/>
                        </a:lnSpc>
                        <a:spcBef>
                          <a:spcPts val="0"/>
                        </a:spcBef>
                        <a:spcAft>
                          <a:spcPts val="0"/>
                        </a:spcAft>
                        <a:buNone/>
                      </a:pPr>
                      <a:r>
                        <a:rPr lang="en-GB" sz="1800" u="none" strike="noStrike" cap="none">
                          <a:solidFill>
                            <a:srgbClr val="000000"/>
                          </a:solidFill>
                          <a:latin typeface="Calibri"/>
                          <a:ea typeface="Calibri"/>
                          <a:cs typeface="Calibri"/>
                          <a:sym typeface="Calibri"/>
                        </a:rPr>
                        <a:t>Um homem com diagnóstico de esquizofrenia qualificado como mecânico</a:t>
                      </a:r>
                      <a:endParaRPr sz="1800" u="none" strike="noStrike" cap="none">
                        <a:latin typeface="Calibri"/>
                        <a:ea typeface="Calibri"/>
                        <a:cs typeface="Calibri"/>
                        <a:sym typeface="Calibri"/>
                      </a:endParaRPr>
                    </a:p>
                  </a:txBody>
                  <a:tcPr marL="26550" marR="26550" marT="27275" marB="27275">
                    <a:lnL w="12700" cap="flat" cmpd="sng">
                      <a:solidFill>
                        <a:srgbClr val="000080"/>
                      </a:solidFill>
                      <a:prstDash val="solid"/>
                      <a:round/>
                      <a:headEnd type="none" w="sm" len="sm"/>
                      <a:tailEnd type="none" w="sm" len="sm"/>
                    </a:lnL>
                    <a:lnR w="12700" cap="flat" cmpd="sng">
                      <a:solidFill>
                        <a:srgbClr val="00008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60325" lvl="0" indent="0" algn="l" rtl="0">
                        <a:lnSpc>
                          <a:spcPct val="115000"/>
                        </a:lnSpc>
                        <a:spcBef>
                          <a:spcPts val="0"/>
                        </a:spcBef>
                        <a:spcAft>
                          <a:spcPts val="0"/>
                        </a:spcAft>
                        <a:buNone/>
                      </a:pPr>
                      <a:r>
                        <a:rPr lang="en-GB" sz="1800" u="none" strike="noStrike" cap="none" dirty="0">
                          <a:solidFill>
                            <a:srgbClr val="000000"/>
                          </a:solidFill>
                          <a:latin typeface="Calibri"/>
                          <a:ea typeface="Calibri"/>
                          <a:cs typeface="Calibri"/>
                          <a:sym typeface="Calibri"/>
                        </a:rPr>
                        <a:t>“Ele </a:t>
                      </a:r>
                      <a:r>
                        <a:rPr lang="en-GB" sz="1800" u="none" strike="noStrike" cap="none" dirty="0" err="1">
                          <a:solidFill>
                            <a:srgbClr val="000000"/>
                          </a:solidFill>
                          <a:latin typeface="Calibri"/>
                          <a:ea typeface="Calibri"/>
                          <a:cs typeface="Calibri"/>
                          <a:sym typeface="Calibri"/>
                        </a:rPr>
                        <a:t>nunca</a:t>
                      </a:r>
                      <a:r>
                        <a:rPr lang="en-GB" sz="1800" u="none" strike="noStrike" cap="none" dirty="0">
                          <a:solidFill>
                            <a:srgbClr val="000000"/>
                          </a:solidFill>
                          <a:latin typeface="Calibri"/>
                          <a:ea typeface="Calibri"/>
                          <a:cs typeface="Calibri"/>
                          <a:sym typeface="Calibri"/>
                        </a:rPr>
                        <a:t> </a:t>
                      </a:r>
                      <a:r>
                        <a:rPr lang="en-GB" sz="1800" u="none" strike="noStrike" cap="none" dirty="0" err="1">
                          <a:solidFill>
                            <a:srgbClr val="000000"/>
                          </a:solidFill>
                          <a:latin typeface="Calibri"/>
                          <a:ea typeface="Calibri"/>
                          <a:cs typeface="Calibri"/>
                          <a:sym typeface="Calibri"/>
                        </a:rPr>
                        <a:t>conseguirá</a:t>
                      </a:r>
                      <a:r>
                        <a:rPr lang="en-GB" sz="1800" u="none" strike="noStrike" cap="none" dirty="0">
                          <a:solidFill>
                            <a:srgbClr val="000000"/>
                          </a:solidFill>
                          <a:latin typeface="Calibri"/>
                          <a:ea typeface="Calibri"/>
                          <a:cs typeface="Calibri"/>
                          <a:sym typeface="Calibri"/>
                        </a:rPr>
                        <a:t> </a:t>
                      </a:r>
                      <a:r>
                        <a:rPr lang="en-GB" sz="1800" u="none" strike="noStrike" cap="none" dirty="0" err="1">
                          <a:solidFill>
                            <a:srgbClr val="000000"/>
                          </a:solidFill>
                          <a:latin typeface="Calibri"/>
                          <a:ea typeface="Calibri"/>
                          <a:cs typeface="Calibri"/>
                          <a:sym typeface="Calibri"/>
                        </a:rPr>
                        <a:t>encontrar</a:t>
                      </a:r>
                      <a:r>
                        <a:rPr lang="en-GB" sz="1800" u="none" strike="noStrike" cap="none" dirty="0">
                          <a:solidFill>
                            <a:srgbClr val="000000"/>
                          </a:solidFill>
                          <a:latin typeface="Calibri"/>
                          <a:ea typeface="Calibri"/>
                          <a:cs typeface="Calibri"/>
                          <a:sym typeface="Calibri"/>
                        </a:rPr>
                        <a:t> </a:t>
                      </a:r>
                      <a:r>
                        <a:rPr lang="en-GB" sz="1800" u="none" strike="noStrike" cap="none" dirty="0" err="1">
                          <a:solidFill>
                            <a:srgbClr val="000000"/>
                          </a:solidFill>
                          <a:latin typeface="Calibri"/>
                          <a:ea typeface="Calibri"/>
                          <a:cs typeface="Calibri"/>
                          <a:sym typeface="Calibri"/>
                        </a:rPr>
                        <a:t>trabalho</a:t>
                      </a:r>
                      <a:r>
                        <a:rPr lang="en-GB" sz="1800" u="none" strike="noStrike" cap="none" dirty="0">
                          <a:solidFill>
                            <a:srgbClr val="000000"/>
                          </a:solidFill>
                          <a:latin typeface="Calibri"/>
                          <a:ea typeface="Calibri"/>
                          <a:cs typeface="Calibri"/>
                          <a:sym typeface="Calibri"/>
                        </a:rPr>
                        <a:t> no mercado de </a:t>
                      </a:r>
                      <a:r>
                        <a:rPr lang="en-GB" sz="1800" u="none" strike="noStrike" cap="none" dirty="0" err="1">
                          <a:solidFill>
                            <a:srgbClr val="000000"/>
                          </a:solidFill>
                          <a:latin typeface="Calibri"/>
                          <a:ea typeface="Calibri"/>
                          <a:cs typeface="Calibri"/>
                          <a:sym typeface="Calibri"/>
                        </a:rPr>
                        <a:t>trabalho</a:t>
                      </a:r>
                      <a:r>
                        <a:rPr lang="en-GB" sz="1800" u="none" strike="noStrike" cap="none" dirty="0">
                          <a:solidFill>
                            <a:srgbClr val="000000"/>
                          </a:solidFill>
                          <a:latin typeface="Calibri"/>
                          <a:ea typeface="Calibri"/>
                          <a:cs typeface="Calibri"/>
                          <a:sym typeface="Calibri"/>
                        </a:rPr>
                        <a:t>. </a:t>
                      </a:r>
                      <a:r>
                        <a:rPr lang="en-GB" sz="1800" u="none" strike="noStrike" cap="none" dirty="0" err="1">
                          <a:solidFill>
                            <a:srgbClr val="000000"/>
                          </a:solidFill>
                          <a:latin typeface="Calibri"/>
                          <a:ea typeface="Calibri"/>
                          <a:cs typeface="Calibri"/>
                          <a:sym typeface="Calibri"/>
                        </a:rPr>
                        <a:t>Talvez</a:t>
                      </a:r>
                      <a:r>
                        <a:rPr lang="en-GB" sz="1800" u="none" strike="noStrike" cap="none" dirty="0">
                          <a:solidFill>
                            <a:srgbClr val="000000"/>
                          </a:solidFill>
                          <a:latin typeface="Calibri"/>
                          <a:ea typeface="Calibri"/>
                          <a:cs typeface="Calibri"/>
                          <a:sym typeface="Calibri"/>
                        </a:rPr>
                        <a:t> </a:t>
                      </a:r>
                      <a:r>
                        <a:rPr lang="en-GB" sz="1800" u="none" strike="noStrike" cap="none" dirty="0" err="1">
                          <a:solidFill>
                            <a:srgbClr val="000000"/>
                          </a:solidFill>
                          <a:latin typeface="Calibri"/>
                          <a:ea typeface="Calibri"/>
                          <a:cs typeface="Calibri"/>
                          <a:sym typeface="Calibri"/>
                        </a:rPr>
                        <a:t>possamos</a:t>
                      </a:r>
                      <a:r>
                        <a:rPr lang="en-GB" sz="1800" u="none" strike="noStrike" cap="none" dirty="0">
                          <a:solidFill>
                            <a:srgbClr val="000000"/>
                          </a:solidFill>
                          <a:latin typeface="Calibri"/>
                          <a:ea typeface="Calibri"/>
                          <a:cs typeface="Calibri"/>
                          <a:sym typeface="Calibri"/>
                        </a:rPr>
                        <a:t> </a:t>
                      </a:r>
                      <a:r>
                        <a:rPr lang="en-GB" sz="1800" u="none" strike="noStrike" cap="none" dirty="0" err="1">
                          <a:solidFill>
                            <a:srgbClr val="000000"/>
                          </a:solidFill>
                          <a:latin typeface="Calibri"/>
                          <a:ea typeface="Calibri"/>
                          <a:cs typeface="Calibri"/>
                          <a:sym typeface="Calibri"/>
                        </a:rPr>
                        <a:t>encontrar-lhe</a:t>
                      </a:r>
                      <a:r>
                        <a:rPr lang="en-GB" sz="1800" u="none" strike="noStrike" cap="none" dirty="0">
                          <a:solidFill>
                            <a:srgbClr val="000000"/>
                          </a:solidFill>
                          <a:latin typeface="Calibri"/>
                          <a:ea typeface="Calibri"/>
                          <a:cs typeface="Calibri"/>
                          <a:sym typeface="Calibri"/>
                        </a:rPr>
                        <a:t> um </a:t>
                      </a:r>
                      <a:r>
                        <a:rPr lang="en-GB" sz="1800" u="none" strike="noStrike" cap="none" dirty="0" err="1">
                          <a:solidFill>
                            <a:srgbClr val="000000"/>
                          </a:solidFill>
                          <a:latin typeface="Calibri"/>
                          <a:ea typeface="Calibri"/>
                          <a:cs typeface="Calibri"/>
                          <a:sym typeface="Calibri"/>
                        </a:rPr>
                        <a:t>lugar</a:t>
                      </a:r>
                      <a:r>
                        <a:rPr lang="en-GB" sz="1800" u="none" strike="noStrike" cap="none" dirty="0">
                          <a:solidFill>
                            <a:srgbClr val="000000"/>
                          </a:solidFill>
                          <a:latin typeface="Calibri"/>
                          <a:ea typeface="Calibri"/>
                          <a:cs typeface="Calibri"/>
                          <a:sym typeface="Calibri"/>
                        </a:rPr>
                        <a:t> </a:t>
                      </a:r>
                      <a:r>
                        <a:rPr lang="en-GB" sz="1800" u="none" strike="noStrike" cap="none" dirty="0" err="1">
                          <a:solidFill>
                            <a:srgbClr val="000000"/>
                          </a:solidFill>
                          <a:latin typeface="Calibri"/>
                          <a:ea typeface="Calibri"/>
                          <a:cs typeface="Calibri"/>
                          <a:sym typeface="Calibri"/>
                        </a:rPr>
                        <a:t>num</a:t>
                      </a:r>
                      <a:r>
                        <a:rPr lang="en-GB" sz="1800" u="none" strike="noStrike" cap="none" dirty="0">
                          <a:solidFill>
                            <a:srgbClr val="000000"/>
                          </a:solidFill>
                          <a:latin typeface="Calibri"/>
                          <a:ea typeface="Calibri"/>
                          <a:cs typeface="Calibri"/>
                          <a:sym typeface="Calibri"/>
                        </a:rPr>
                        <a:t> </a:t>
                      </a:r>
                      <a:r>
                        <a:rPr lang="en-GB" sz="1800" u="none" strike="noStrike" cap="none" dirty="0" err="1">
                          <a:solidFill>
                            <a:srgbClr val="000000"/>
                          </a:solidFill>
                          <a:latin typeface="Calibri"/>
                          <a:ea typeface="Calibri"/>
                          <a:cs typeface="Calibri"/>
                          <a:sym typeface="Calibri"/>
                        </a:rPr>
                        <a:t>ambiente</a:t>
                      </a:r>
                      <a:r>
                        <a:rPr lang="en-GB" sz="1800" u="none" strike="noStrike" cap="none" dirty="0">
                          <a:solidFill>
                            <a:srgbClr val="000000"/>
                          </a:solidFill>
                          <a:latin typeface="Calibri"/>
                          <a:ea typeface="Calibri"/>
                          <a:cs typeface="Calibri"/>
                          <a:sym typeface="Calibri"/>
                        </a:rPr>
                        <a:t> de </a:t>
                      </a:r>
                      <a:r>
                        <a:rPr lang="en-GB" sz="1800" u="none" strike="noStrike" cap="none" dirty="0" err="1">
                          <a:solidFill>
                            <a:srgbClr val="000000"/>
                          </a:solidFill>
                          <a:latin typeface="Calibri"/>
                          <a:ea typeface="Calibri"/>
                          <a:cs typeface="Calibri"/>
                          <a:sym typeface="Calibri"/>
                        </a:rPr>
                        <a:t>trabalho</a:t>
                      </a:r>
                      <a:r>
                        <a:rPr lang="en-GB" sz="1800" u="none" strike="noStrike" cap="none" dirty="0">
                          <a:solidFill>
                            <a:srgbClr val="000000"/>
                          </a:solidFill>
                          <a:latin typeface="Calibri"/>
                          <a:ea typeface="Calibri"/>
                          <a:cs typeface="Calibri"/>
                          <a:sym typeface="Calibri"/>
                        </a:rPr>
                        <a:t> </a:t>
                      </a:r>
                      <a:r>
                        <a:rPr lang="en-GB" sz="1800" u="none" strike="noStrike" cap="none" dirty="0" err="1">
                          <a:solidFill>
                            <a:srgbClr val="000000"/>
                          </a:solidFill>
                          <a:latin typeface="Calibri"/>
                          <a:ea typeface="Calibri"/>
                          <a:cs typeface="Calibri"/>
                          <a:sym typeface="Calibri"/>
                        </a:rPr>
                        <a:t>protegido</a:t>
                      </a:r>
                      <a:r>
                        <a:rPr lang="en-GB" sz="1800" u="none" strike="noStrike" cap="none" dirty="0">
                          <a:solidFill>
                            <a:srgbClr val="000000"/>
                          </a:solidFill>
                          <a:latin typeface="Calibri"/>
                          <a:ea typeface="Calibri"/>
                          <a:cs typeface="Calibri"/>
                          <a:sym typeface="Calibri"/>
                        </a:rPr>
                        <a:t> como </a:t>
                      </a:r>
                      <a:r>
                        <a:rPr lang="en-GB" sz="1800" u="none" strike="noStrike" cap="none" dirty="0" err="1">
                          <a:solidFill>
                            <a:srgbClr val="000000"/>
                          </a:solidFill>
                          <a:latin typeface="Calibri"/>
                          <a:ea typeface="Calibri"/>
                          <a:cs typeface="Calibri"/>
                          <a:sym typeface="Calibri"/>
                        </a:rPr>
                        <a:t>jardineiro</a:t>
                      </a:r>
                      <a:r>
                        <a:rPr lang="en-GB" sz="1800" u="none" strike="noStrike" cap="none" dirty="0">
                          <a:solidFill>
                            <a:srgbClr val="000000"/>
                          </a:solidFill>
                          <a:latin typeface="Calibri"/>
                          <a:ea typeface="Calibri"/>
                          <a:cs typeface="Calibri"/>
                          <a:sym typeface="Calibri"/>
                        </a:rPr>
                        <a:t>.”</a:t>
                      </a:r>
                      <a:endParaRPr sz="1800" u="none" strike="noStrike" cap="none" dirty="0">
                        <a:latin typeface="Calibri"/>
                        <a:ea typeface="Calibri"/>
                        <a:cs typeface="Calibri"/>
                        <a:sym typeface="Calibri"/>
                      </a:endParaRPr>
                    </a:p>
                  </a:txBody>
                  <a:tcPr marL="26550" marR="26550" marT="27275" marB="27275">
                    <a:lnL w="12700" cap="flat" cmpd="sng">
                      <a:solidFill>
                        <a:srgbClr val="000080"/>
                      </a:solidFill>
                      <a:prstDash val="solid"/>
                      <a:round/>
                      <a:headEnd type="none" w="sm" len="sm"/>
                      <a:tailEnd type="none" w="sm" len="sm"/>
                    </a:lnL>
                    <a:lnR w="12700" cap="flat" cmpd="sng">
                      <a:solidFill>
                        <a:srgbClr val="00008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60325" lvl="0" indent="0" algn="l" rtl="0">
                        <a:lnSpc>
                          <a:spcPct val="115000"/>
                        </a:lnSpc>
                        <a:spcBef>
                          <a:spcPts val="0"/>
                        </a:spcBef>
                        <a:spcAft>
                          <a:spcPts val="0"/>
                        </a:spcAft>
                        <a:buNone/>
                      </a:pPr>
                      <a:r>
                        <a:rPr lang="en-GB" sz="1800" u="none" strike="noStrike" cap="none">
                          <a:solidFill>
                            <a:srgbClr val="000000"/>
                          </a:solidFill>
                          <a:latin typeface="Calibri"/>
                          <a:ea typeface="Calibri"/>
                          <a:cs typeface="Calibri"/>
                          <a:sym typeface="Calibri"/>
                        </a:rPr>
                        <a:t>“Ele precisará de medicação a longo prazo, o que terá impacto na sua capacidade de continuar a trabalhar como mecânico.”</a:t>
                      </a:r>
                      <a:endParaRPr sz="1800" u="none" strike="noStrike" cap="none">
                        <a:latin typeface="Calibri"/>
                        <a:ea typeface="Calibri"/>
                        <a:cs typeface="Calibri"/>
                        <a:sym typeface="Calibri"/>
                      </a:endParaRPr>
                    </a:p>
                  </a:txBody>
                  <a:tcPr marL="26550" marR="26550" marT="27275" marB="27275">
                    <a:lnL w="12700" cap="flat" cmpd="sng">
                      <a:solidFill>
                        <a:srgbClr val="000080"/>
                      </a:solidFill>
                      <a:prstDash val="solid"/>
                      <a:round/>
                      <a:headEnd type="none" w="sm" len="sm"/>
                      <a:tailEnd type="none" w="sm" len="sm"/>
                    </a:lnL>
                    <a:lnR w="12700" cap="flat" cmpd="sng">
                      <a:solidFill>
                        <a:srgbClr val="00008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60325" lvl="0" indent="0" algn="l" rtl="0">
                        <a:lnSpc>
                          <a:spcPct val="115000"/>
                        </a:lnSpc>
                        <a:spcBef>
                          <a:spcPts val="0"/>
                        </a:spcBef>
                        <a:spcAft>
                          <a:spcPts val="0"/>
                        </a:spcAft>
                        <a:buNone/>
                      </a:pPr>
                      <a:r>
                        <a:rPr lang="en-GB" sz="1800" u="none" strike="noStrike" cap="none">
                          <a:solidFill>
                            <a:srgbClr val="000000"/>
                          </a:solidFill>
                          <a:latin typeface="Calibri"/>
                          <a:ea typeface="Calibri"/>
                          <a:cs typeface="Calibri"/>
                          <a:sym typeface="Calibri"/>
                        </a:rPr>
                        <a:t>“É necessário educar e mudar as atitudes dos empregadores para que possam oferecer as adaptações necessárias para que as pessoas possam exercer a profissão que escolheram.”</a:t>
                      </a:r>
                      <a:endParaRPr sz="1800" u="none" strike="noStrike" cap="none">
                        <a:latin typeface="Calibri"/>
                        <a:ea typeface="Calibri"/>
                        <a:cs typeface="Calibri"/>
                        <a:sym typeface="Calibri"/>
                      </a:endParaRPr>
                    </a:p>
                  </a:txBody>
                  <a:tcPr marL="26550" marR="26550" marT="27275" marB="27275">
                    <a:lnL w="12700" cap="flat" cmpd="sng">
                      <a:solidFill>
                        <a:srgbClr val="000080"/>
                      </a:solidFill>
                      <a:prstDash val="solid"/>
                      <a:round/>
                      <a:headEnd type="none" w="sm" len="sm"/>
                      <a:tailEnd type="none" w="sm" len="sm"/>
                    </a:lnL>
                    <a:lnR w="12700" cap="flat" cmpd="sng">
                      <a:solidFill>
                        <a:srgbClr val="00008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60325" lvl="0" indent="0" algn="l" rtl="0">
                        <a:lnSpc>
                          <a:spcPct val="115000"/>
                        </a:lnSpc>
                        <a:spcBef>
                          <a:spcPts val="0"/>
                        </a:spcBef>
                        <a:spcAft>
                          <a:spcPts val="0"/>
                        </a:spcAft>
                        <a:buNone/>
                      </a:pPr>
                      <a:r>
                        <a:rPr lang="en-GB" sz="1800" u="none" strike="noStrike" cap="none" dirty="0">
                          <a:solidFill>
                            <a:srgbClr val="000000"/>
                          </a:solidFill>
                          <a:latin typeface="Calibri"/>
                          <a:ea typeface="Calibri"/>
                          <a:cs typeface="Calibri"/>
                          <a:sym typeface="Calibri"/>
                        </a:rPr>
                        <a:t>“As </a:t>
                      </a:r>
                      <a:r>
                        <a:rPr lang="en-GB" sz="1800" u="none" strike="noStrike" cap="none" dirty="0" err="1">
                          <a:solidFill>
                            <a:srgbClr val="000000"/>
                          </a:solidFill>
                          <a:latin typeface="Calibri"/>
                          <a:ea typeface="Calibri"/>
                          <a:cs typeface="Calibri"/>
                          <a:sym typeface="Calibri"/>
                        </a:rPr>
                        <a:t>atitudes</a:t>
                      </a:r>
                      <a:r>
                        <a:rPr lang="en-GB" sz="1800" u="none" strike="noStrike" cap="none" dirty="0">
                          <a:solidFill>
                            <a:srgbClr val="000000"/>
                          </a:solidFill>
                          <a:latin typeface="Calibri"/>
                          <a:ea typeface="Calibri"/>
                          <a:cs typeface="Calibri"/>
                          <a:sym typeface="Calibri"/>
                        </a:rPr>
                        <a:t> </a:t>
                      </a:r>
                      <a:r>
                        <a:rPr lang="en-GB" sz="1800" u="none" strike="noStrike" cap="none" dirty="0" err="1">
                          <a:solidFill>
                            <a:srgbClr val="000000"/>
                          </a:solidFill>
                          <a:latin typeface="Calibri"/>
                          <a:ea typeface="Calibri"/>
                          <a:cs typeface="Calibri"/>
                          <a:sym typeface="Calibri"/>
                        </a:rPr>
                        <a:t>discriminatórias</a:t>
                      </a:r>
                      <a:r>
                        <a:rPr lang="en-GB" sz="1800" u="none" strike="noStrike" cap="none" dirty="0">
                          <a:solidFill>
                            <a:srgbClr val="000000"/>
                          </a:solidFill>
                          <a:latin typeface="Calibri"/>
                          <a:ea typeface="Calibri"/>
                          <a:cs typeface="Calibri"/>
                          <a:sym typeface="Calibri"/>
                        </a:rPr>
                        <a:t> dos </a:t>
                      </a:r>
                      <a:r>
                        <a:rPr lang="en-GB" sz="1800" u="none" strike="noStrike" cap="none" dirty="0" err="1">
                          <a:solidFill>
                            <a:srgbClr val="000000"/>
                          </a:solidFill>
                          <a:latin typeface="Calibri"/>
                          <a:ea typeface="Calibri"/>
                          <a:cs typeface="Calibri"/>
                          <a:sym typeface="Calibri"/>
                        </a:rPr>
                        <a:t>empregadores</a:t>
                      </a:r>
                      <a:r>
                        <a:rPr lang="en-GB" sz="1800" u="none" strike="noStrike" cap="none" dirty="0">
                          <a:solidFill>
                            <a:srgbClr val="000000"/>
                          </a:solidFill>
                          <a:latin typeface="Calibri"/>
                          <a:ea typeface="Calibri"/>
                          <a:cs typeface="Calibri"/>
                          <a:sym typeface="Calibri"/>
                        </a:rPr>
                        <a:t> </a:t>
                      </a:r>
                      <a:r>
                        <a:rPr lang="en-GB" sz="1800" u="none" strike="noStrike" cap="none" dirty="0" err="1">
                          <a:solidFill>
                            <a:srgbClr val="000000"/>
                          </a:solidFill>
                          <a:latin typeface="Calibri"/>
                          <a:ea typeface="Calibri"/>
                          <a:cs typeface="Calibri"/>
                          <a:sym typeface="Calibri"/>
                        </a:rPr>
                        <a:t>devem</a:t>
                      </a:r>
                      <a:r>
                        <a:rPr lang="en-GB" sz="1800" u="none" strike="noStrike" cap="none" dirty="0">
                          <a:solidFill>
                            <a:srgbClr val="000000"/>
                          </a:solidFill>
                          <a:latin typeface="Calibri"/>
                          <a:ea typeface="Calibri"/>
                          <a:cs typeface="Calibri"/>
                          <a:sym typeface="Calibri"/>
                        </a:rPr>
                        <a:t> ser </a:t>
                      </a:r>
                      <a:r>
                        <a:rPr lang="en-GB" sz="1800" u="none" strike="noStrike" cap="none" dirty="0" err="1">
                          <a:solidFill>
                            <a:srgbClr val="000000"/>
                          </a:solidFill>
                          <a:latin typeface="Calibri"/>
                          <a:ea typeface="Calibri"/>
                          <a:cs typeface="Calibri"/>
                          <a:sym typeface="Calibri"/>
                        </a:rPr>
                        <a:t>proibidas</a:t>
                      </a:r>
                      <a:r>
                        <a:rPr lang="en-GB" sz="1800" u="none" strike="noStrike" cap="none" dirty="0">
                          <a:solidFill>
                            <a:srgbClr val="000000"/>
                          </a:solidFill>
                          <a:latin typeface="Calibri"/>
                          <a:ea typeface="Calibri"/>
                          <a:cs typeface="Calibri"/>
                          <a:sym typeface="Calibri"/>
                        </a:rPr>
                        <a:t> por lei e </a:t>
                      </a:r>
                      <a:r>
                        <a:rPr lang="en-GB" sz="1800" u="none" strike="noStrike" cap="none" dirty="0" err="1">
                          <a:solidFill>
                            <a:srgbClr val="000000"/>
                          </a:solidFill>
                          <a:latin typeface="Calibri"/>
                          <a:ea typeface="Calibri"/>
                          <a:cs typeface="Calibri"/>
                          <a:sym typeface="Calibri"/>
                        </a:rPr>
                        <a:t>punidas</a:t>
                      </a:r>
                      <a:r>
                        <a:rPr lang="en-GB" sz="1800" u="none" strike="noStrike" cap="none" dirty="0">
                          <a:solidFill>
                            <a:srgbClr val="000000"/>
                          </a:solidFill>
                          <a:latin typeface="Calibri"/>
                          <a:ea typeface="Calibri"/>
                          <a:cs typeface="Calibri"/>
                          <a:sym typeface="Calibri"/>
                        </a:rPr>
                        <a:t> </a:t>
                      </a:r>
                      <a:r>
                        <a:rPr lang="en-GB" sz="1800" u="none" strike="noStrike" cap="none" dirty="0" err="1">
                          <a:solidFill>
                            <a:srgbClr val="000000"/>
                          </a:solidFill>
                          <a:latin typeface="Calibri"/>
                          <a:ea typeface="Calibri"/>
                          <a:cs typeface="Calibri"/>
                          <a:sym typeface="Calibri"/>
                        </a:rPr>
                        <a:t>quando</a:t>
                      </a:r>
                      <a:r>
                        <a:rPr lang="en-GB" sz="1800" u="none" strike="noStrike" cap="none" dirty="0">
                          <a:solidFill>
                            <a:srgbClr val="000000"/>
                          </a:solidFill>
                          <a:latin typeface="Calibri"/>
                          <a:ea typeface="Calibri"/>
                          <a:cs typeface="Calibri"/>
                          <a:sym typeface="Calibri"/>
                        </a:rPr>
                        <a:t> </a:t>
                      </a:r>
                      <a:r>
                        <a:rPr lang="en-GB" sz="1800" u="none" strike="noStrike" cap="none" dirty="0" err="1">
                          <a:solidFill>
                            <a:srgbClr val="000000"/>
                          </a:solidFill>
                          <a:latin typeface="Calibri"/>
                          <a:ea typeface="Calibri"/>
                          <a:cs typeface="Calibri"/>
                          <a:sym typeface="Calibri"/>
                        </a:rPr>
                        <a:t>ocorrerem</a:t>
                      </a:r>
                      <a:r>
                        <a:rPr lang="en-GB" sz="1800" u="none" strike="noStrike" cap="none" dirty="0">
                          <a:solidFill>
                            <a:srgbClr val="000000"/>
                          </a:solidFill>
                          <a:latin typeface="Calibri"/>
                          <a:ea typeface="Calibri"/>
                          <a:cs typeface="Calibri"/>
                          <a:sym typeface="Calibri"/>
                        </a:rPr>
                        <a:t>. Este </a:t>
                      </a:r>
                      <a:r>
                        <a:rPr lang="en-GB" sz="1800" u="none" strike="noStrike" cap="none" dirty="0" err="1">
                          <a:solidFill>
                            <a:srgbClr val="000000"/>
                          </a:solidFill>
                          <a:latin typeface="Calibri"/>
                          <a:ea typeface="Calibri"/>
                          <a:cs typeface="Calibri"/>
                          <a:sym typeface="Calibri"/>
                        </a:rPr>
                        <a:t>homem</a:t>
                      </a:r>
                      <a:r>
                        <a:rPr lang="en-GB" sz="1800" u="none" strike="noStrike" cap="none" dirty="0">
                          <a:solidFill>
                            <a:srgbClr val="000000"/>
                          </a:solidFill>
                          <a:latin typeface="Calibri"/>
                          <a:ea typeface="Calibri"/>
                          <a:cs typeface="Calibri"/>
                          <a:sym typeface="Calibri"/>
                        </a:rPr>
                        <a:t> tem </a:t>
                      </a:r>
                      <a:r>
                        <a:rPr lang="en-GB" sz="1800" u="none" strike="noStrike" cap="none" dirty="0" err="1">
                          <a:solidFill>
                            <a:srgbClr val="000000"/>
                          </a:solidFill>
                          <a:latin typeface="Calibri"/>
                          <a:ea typeface="Calibri"/>
                          <a:cs typeface="Calibri"/>
                          <a:sym typeface="Calibri"/>
                        </a:rPr>
                        <a:t>direito</a:t>
                      </a:r>
                      <a:r>
                        <a:rPr lang="en-GB" sz="1800" u="none" strike="noStrike" cap="none" dirty="0">
                          <a:solidFill>
                            <a:srgbClr val="000000"/>
                          </a:solidFill>
                          <a:latin typeface="Calibri"/>
                          <a:ea typeface="Calibri"/>
                          <a:cs typeface="Calibri"/>
                          <a:sym typeface="Calibri"/>
                        </a:rPr>
                        <a:t> ao </a:t>
                      </a:r>
                      <a:r>
                        <a:rPr lang="en-GB" sz="1800" u="none" strike="noStrike" cap="none" dirty="0" err="1">
                          <a:solidFill>
                            <a:srgbClr val="000000"/>
                          </a:solidFill>
                          <a:latin typeface="Calibri"/>
                          <a:ea typeface="Calibri"/>
                          <a:cs typeface="Calibri"/>
                          <a:sym typeface="Calibri"/>
                        </a:rPr>
                        <a:t>emprego</a:t>
                      </a:r>
                      <a:r>
                        <a:rPr lang="en-GB" sz="1800" u="none" strike="noStrike" cap="none" dirty="0">
                          <a:solidFill>
                            <a:srgbClr val="000000"/>
                          </a:solidFill>
                          <a:latin typeface="Calibri"/>
                          <a:ea typeface="Calibri"/>
                          <a:cs typeface="Calibri"/>
                          <a:sym typeface="Calibri"/>
                        </a:rPr>
                        <a:t> em </a:t>
                      </a:r>
                      <a:r>
                        <a:rPr lang="en-GB" sz="1800" u="none" strike="noStrike" cap="none" dirty="0" err="1">
                          <a:solidFill>
                            <a:srgbClr val="000000"/>
                          </a:solidFill>
                          <a:latin typeface="Calibri"/>
                          <a:ea typeface="Calibri"/>
                          <a:cs typeface="Calibri"/>
                          <a:sym typeface="Calibri"/>
                        </a:rPr>
                        <a:t>igualdade</a:t>
                      </a:r>
                      <a:r>
                        <a:rPr lang="en-GB" sz="1800" u="none" strike="noStrike" cap="none" dirty="0">
                          <a:solidFill>
                            <a:srgbClr val="000000"/>
                          </a:solidFill>
                          <a:latin typeface="Calibri"/>
                          <a:ea typeface="Calibri"/>
                          <a:cs typeface="Calibri"/>
                          <a:sym typeface="Calibri"/>
                        </a:rPr>
                        <a:t> de </a:t>
                      </a:r>
                      <a:r>
                        <a:rPr lang="en-GB" sz="1800" u="none" strike="noStrike" cap="none" dirty="0" err="1">
                          <a:solidFill>
                            <a:srgbClr val="000000"/>
                          </a:solidFill>
                          <a:latin typeface="Calibri"/>
                          <a:ea typeface="Calibri"/>
                          <a:cs typeface="Calibri"/>
                          <a:sym typeface="Calibri"/>
                        </a:rPr>
                        <a:t>condições</a:t>
                      </a:r>
                      <a:r>
                        <a:rPr lang="en-GB" sz="1800" u="none" strike="noStrike" cap="none" dirty="0">
                          <a:solidFill>
                            <a:srgbClr val="000000"/>
                          </a:solidFill>
                          <a:latin typeface="Calibri"/>
                          <a:ea typeface="Calibri"/>
                          <a:cs typeface="Calibri"/>
                          <a:sym typeface="Calibri"/>
                        </a:rPr>
                        <a:t> com </a:t>
                      </a:r>
                      <a:r>
                        <a:rPr lang="en-GB" sz="1800" u="none" strike="noStrike" cap="none" dirty="0" err="1">
                          <a:solidFill>
                            <a:srgbClr val="000000"/>
                          </a:solidFill>
                          <a:latin typeface="Calibri"/>
                          <a:ea typeface="Calibri"/>
                          <a:cs typeface="Calibri"/>
                          <a:sym typeface="Calibri"/>
                        </a:rPr>
                        <a:t>os</a:t>
                      </a:r>
                      <a:r>
                        <a:rPr lang="en-GB" sz="1800" u="none" strike="noStrike" cap="none" dirty="0">
                          <a:solidFill>
                            <a:srgbClr val="000000"/>
                          </a:solidFill>
                          <a:latin typeface="Calibri"/>
                          <a:ea typeface="Calibri"/>
                          <a:cs typeface="Calibri"/>
                          <a:sym typeface="Calibri"/>
                        </a:rPr>
                        <a:t> outros e a </a:t>
                      </a:r>
                      <a:r>
                        <a:rPr lang="en-GB" sz="1800" u="none" strike="noStrike" cap="none" dirty="0" err="1">
                          <a:solidFill>
                            <a:srgbClr val="000000"/>
                          </a:solidFill>
                          <a:latin typeface="Calibri"/>
                          <a:ea typeface="Calibri"/>
                          <a:cs typeface="Calibri"/>
                          <a:sym typeface="Calibri"/>
                        </a:rPr>
                        <a:t>adaptações</a:t>
                      </a:r>
                      <a:r>
                        <a:rPr lang="en-GB" sz="1800" u="none" strike="noStrike" cap="none" dirty="0">
                          <a:solidFill>
                            <a:srgbClr val="000000"/>
                          </a:solidFill>
                          <a:latin typeface="Calibri"/>
                          <a:ea typeface="Calibri"/>
                          <a:cs typeface="Calibri"/>
                          <a:sym typeface="Calibri"/>
                        </a:rPr>
                        <a:t> </a:t>
                      </a:r>
                      <a:r>
                        <a:rPr lang="en-GB" sz="1800" u="none" strike="noStrike" cap="none" dirty="0" err="1">
                          <a:solidFill>
                            <a:srgbClr val="000000"/>
                          </a:solidFill>
                          <a:latin typeface="Calibri"/>
                          <a:ea typeface="Calibri"/>
                          <a:cs typeface="Calibri"/>
                          <a:sym typeface="Calibri"/>
                        </a:rPr>
                        <a:t>razoáveis</a:t>
                      </a:r>
                      <a:r>
                        <a:rPr lang="en-GB" sz="1800" u="none" strike="noStrike" cap="none" dirty="0">
                          <a:solidFill>
                            <a:srgbClr val="000000"/>
                          </a:solidFill>
                          <a:latin typeface="Calibri"/>
                          <a:ea typeface="Calibri"/>
                          <a:cs typeface="Calibri"/>
                          <a:sym typeface="Calibri"/>
                        </a:rPr>
                        <a:t> no seu local de </a:t>
                      </a:r>
                      <a:r>
                        <a:rPr lang="en-GB" sz="1800" u="none" strike="noStrike" cap="none" dirty="0" err="1">
                          <a:solidFill>
                            <a:srgbClr val="000000"/>
                          </a:solidFill>
                          <a:latin typeface="Calibri"/>
                          <a:ea typeface="Calibri"/>
                          <a:cs typeface="Calibri"/>
                          <a:sym typeface="Calibri"/>
                        </a:rPr>
                        <a:t>trabalho</a:t>
                      </a:r>
                      <a:r>
                        <a:rPr lang="en-GB" sz="1800" u="none" strike="noStrike" cap="none" dirty="0">
                          <a:solidFill>
                            <a:srgbClr val="000000"/>
                          </a:solidFill>
                          <a:latin typeface="Calibri"/>
                          <a:ea typeface="Calibri"/>
                          <a:cs typeface="Calibri"/>
                          <a:sym typeface="Calibri"/>
                        </a:rPr>
                        <a:t>.”</a:t>
                      </a:r>
                      <a:endParaRPr sz="1800" u="none" strike="noStrike" cap="none" dirty="0">
                        <a:latin typeface="Calibri"/>
                        <a:ea typeface="Calibri"/>
                        <a:cs typeface="Calibri"/>
                        <a:sym typeface="Calibri"/>
                      </a:endParaRPr>
                    </a:p>
                  </a:txBody>
                  <a:tcPr marL="26550" marR="26550" marT="27275" marB="27275">
                    <a:lnL w="12700" cap="flat" cmpd="sng">
                      <a:solidFill>
                        <a:srgbClr val="000080"/>
                      </a:solidFill>
                      <a:prstDash val="solid"/>
                      <a:round/>
                      <a:headEnd type="none" w="sm" len="sm"/>
                      <a:tailEnd type="none" w="sm" len="sm"/>
                    </a:lnL>
                    <a:lnR w="12700" cap="flat" cmpd="sng">
                      <a:solidFill>
                        <a:srgbClr val="00008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bl>
          </a:graphicData>
        </a:graphic>
      </p:graphicFrame>
      <p:sp>
        <p:nvSpPr>
          <p:cNvPr id="400" name="Google Shape;400;p41"/>
          <p:cNvSpPr txBox="1">
            <a:spLocks noGrp="1"/>
          </p:cNvSpPr>
          <p:nvPr>
            <p:ph type="title"/>
          </p:nvPr>
        </p:nvSpPr>
        <p:spPr>
          <a:xfrm>
            <a:off x="507207" y="412526"/>
            <a:ext cx="11074416" cy="432000"/>
          </a:xfrm>
          <a:prstGeom prst="rect">
            <a:avLst/>
          </a:prstGeom>
          <a:noFill/>
          <a:ln>
            <a:noFill/>
          </a:ln>
        </p:spPr>
        <p:txBody>
          <a:bodyPr spcFirstLastPara="1" wrap="square" lIns="91425" tIns="45700" rIns="91425" bIns="45700" anchor="t" anchorCtr="0">
            <a:noAutofit/>
          </a:bodyPr>
          <a:lstStyle/>
          <a:p>
            <a:pPr marL="0" lvl="0" indent="0" algn="ctr" rtl="0">
              <a:lnSpc>
                <a:spcPct val="110000"/>
              </a:lnSpc>
              <a:spcBef>
                <a:spcPts val="0"/>
              </a:spcBef>
              <a:spcAft>
                <a:spcPts val="0"/>
              </a:spcAft>
              <a:buClr>
                <a:schemeClr val="accent1"/>
              </a:buClr>
              <a:buSzPts val="3000"/>
              <a:buFont typeface="Century Gothic"/>
              <a:buNone/>
            </a:pPr>
            <a:r>
              <a:rPr lang="en-GB" dirty="0" err="1"/>
              <a:t>Apresentação</a:t>
            </a:r>
            <a:r>
              <a:rPr lang="en-GB" dirty="0"/>
              <a:t>: Os diferentes </a:t>
            </a:r>
            <a:r>
              <a:rPr lang="en-GB" dirty="0" err="1"/>
              <a:t>modelos</a:t>
            </a:r>
            <a:r>
              <a:rPr lang="en-GB" dirty="0"/>
              <a:t> de </a:t>
            </a:r>
            <a:r>
              <a:rPr lang="en-GB" dirty="0" err="1"/>
              <a:t>deficiência</a:t>
            </a:r>
            <a:r>
              <a:rPr lang="en-GB" dirty="0"/>
              <a:t> – 16</a:t>
            </a:r>
            <a:br>
              <a:rPr lang="en-GB" dirty="0"/>
            </a:br>
            <a:endParaRPr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406" name="Google Shape;406;p42"/>
          <p:cNvSpPr txBox="1">
            <a:spLocks noGrp="1"/>
          </p:cNvSpPr>
          <p:nvPr>
            <p:ph type="body" idx="1"/>
          </p:nvPr>
        </p:nvSpPr>
        <p:spPr>
          <a:xfrm>
            <a:off x="507207" y="1281620"/>
            <a:ext cx="11174400" cy="360000"/>
          </a:xfrm>
          <a:prstGeom prst="rect">
            <a:avLst/>
          </a:prstGeom>
          <a:noFill/>
          <a:ln>
            <a:noFill/>
          </a:ln>
        </p:spPr>
        <p:txBody>
          <a:bodyPr spcFirstLastPara="1" wrap="square" lIns="0" tIns="0" rIns="0" bIns="0" anchor="b" anchorCtr="0">
            <a:noAutofit/>
          </a:bodyPr>
          <a:lstStyle/>
          <a:p>
            <a:pPr marL="285750" lvl="0" indent="-285750" algn="l" rtl="0">
              <a:lnSpc>
                <a:spcPct val="150000"/>
              </a:lnSpc>
              <a:spcBef>
                <a:spcPts val="0"/>
              </a:spcBef>
              <a:spcAft>
                <a:spcPts val="0"/>
              </a:spcAft>
              <a:buSzPts val="2200"/>
              <a:buNone/>
            </a:pPr>
            <a:r>
              <a:rPr lang="en-GB" dirty="0"/>
              <a:t>Diferentes </a:t>
            </a:r>
            <a:r>
              <a:rPr lang="en-GB" dirty="0" err="1"/>
              <a:t>modelos</a:t>
            </a:r>
            <a:r>
              <a:rPr lang="en-GB" dirty="0"/>
              <a:t> na </a:t>
            </a:r>
            <a:r>
              <a:rPr lang="en-GB" dirty="0" err="1"/>
              <a:t>prática</a:t>
            </a:r>
            <a:r>
              <a:rPr lang="en-GB" dirty="0"/>
              <a:t> (f)</a:t>
            </a:r>
            <a:endParaRPr dirty="0"/>
          </a:p>
        </p:txBody>
      </p:sp>
      <p:graphicFrame>
        <p:nvGraphicFramePr>
          <p:cNvPr id="407" name="Google Shape;407;p42"/>
          <p:cNvGraphicFramePr/>
          <p:nvPr>
            <p:extLst>
              <p:ext uri="{D42A27DB-BD31-4B8C-83A1-F6EECF244321}">
                <p14:modId xmlns:p14="http://schemas.microsoft.com/office/powerpoint/2010/main" val="3205035679"/>
              </p:ext>
            </p:extLst>
          </p:nvPr>
        </p:nvGraphicFramePr>
        <p:xfrm>
          <a:off x="507432" y="1984828"/>
          <a:ext cx="11174175" cy="3355602"/>
        </p:xfrm>
        <a:graphic>
          <a:graphicData uri="http://schemas.openxmlformats.org/drawingml/2006/table">
            <a:tbl>
              <a:tblPr>
                <a:noFill/>
                <a:tableStyleId>{5B0BBFCA-668B-46EB-AC9D-4628D79D8B03}</a:tableStyleId>
              </a:tblPr>
              <a:tblGrid>
                <a:gridCol w="1487775">
                  <a:extLst>
                    <a:ext uri="{9D8B030D-6E8A-4147-A177-3AD203B41FA5}">
                      <a16:colId xmlns:a16="http://schemas.microsoft.com/office/drawing/2014/main" val="20000"/>
                    </a:ext>
                  </a:extLst>
                </a:gridCol>
                <a:gridCol w="2635275">
                  <a:extLst>
                    <a:ext uri="{9D8B030D-6E8A-4147-A177-3AD203B41FA5}">
                      <a16:colId xmlns:a16="http://schemas.microsoft.com/office/drawing/2014/main" val="20001"/>
                    </a:ext>
                  </a:extLst>
                </a:gridCol>
                <a:gridCol w="2421600">
                  <a:extLst>
                    <a:ext uri="{9D8B030D-6E8A-4147-A177-3AD203B41FA5}">
                      <a16:colId xmlns:a16="http://schemas.microsoft.com/office/drawing/2014/main" val="20002"/>
                    </a:ext>
                  </a:extLst>
                </a:gridCol>
                <a:gridCol w="2321100">
                  <a:extLst>
                    <a:ext uri="{9D8B030D-6E8A-4147-A177-3AD203B41FA5}">
                      <a16:colId xmlns:a16="http://schemas.microsoft.com/office/drawing/2014/main" val="20003"/>
                    </a:ext>
                  </a:extLst>
                </a:gridCol>
                <a:gridCol w="2308425">
                  <a:extLst>
                    <a:ext uri="{9D8B030D-6E8A-4147-A177-3AD203B41FA5}">
                      <a16:colId xmlns:a16="http://schemas.microsoft.com/office/drawing/2014/main" val="20004"/>
                    </a:ext>
                  </a:extLst>
                </a:gridCol>
              </a:tblGrid>
              <a:tr h="789450">
                <a:tc>
                  <a:txBody>
                    <a:bodyPr/>
                    <a:lstStyle/>
                    <a:p>
                      <a:pPr marL="0" marR="60325" lvl="0" indent="0" algn="ctr" rtl="0">
                        <a:lnSpc>
                          <a:spcPct val="115000"/>
                        </a:lnSpc>
                        <a:spcBef>
                          <a:spcPts val="0"/>
                        </a:spcBef>
                        <a:spcAft>
                          <a:spcPts val="0"/>
                        </a:spcAft>
                        <a:buNone/>
                      </a:pPr>
                      <a:r>
                        <a:rPr lang="en-GB" sz="1800" b="1" u="none" strike="noStrike" cap="none">
                          <a:solidFill>
                            <a:srgbClr val="FFFFFF"/>
                          </a:solidFill>
                          <a:latin typeface="Century Gothic"/>
                          <a:ea typeface="Century Gothic"/>
                          <a:cs typeface="Century Gothic"/>
                          <a:sym typeface="Century Gothic"/>
                        </a:rPr>
                        <a:t>Situação</a:t>
                      </a:r>
                      <a:endParaRPr sz="1800" b="1" u="none" strike="noStrike" cap="none">
                        <a:latin typeface="Century Gothic"/>
                        <a:ea typeface="Century Gothic"/>
                        <a:cs typeface="Century Gothic"/>
                        <a:sym typeface="Century Gothic"/>
                      </a:endParaRPr>
                    </a:p>
                  </a:txBody>
                  <a:tcPr marL="0" marR="0" marT="0" marB="0" anchor="ctr">
                    <a:lnL w="12700" cap="flat" cmpd="sng">
                      <a:solidFill>
                        <a:srgbClr val="000080"/>
                      </a:solidFill>
                      <a:prstDash val="solid"/>
                      <a:round/>
                      <a:headEnd type="none" w="sm" len="sm"/>
                      <a:tailEnd type="none" w="sm" len="sm"/>
                    </a:lnL>
                    <a:lnR w="12700" cap="flat" cmpd="sng">
                      <a:solidFill>
                        <a:srgbClr val="00008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accent2"/>
                    </a:solidFill>
                  </a:tcPr>
                </a:tc>
                <a:tc>
                  <a:txBody>
                    <a:bodyPr/>
                    <a:lstStyle/>
                    <a:p>
                      <a:pPr marL="0" marR="60325" lvl="0" indent="0" algn="ctr" rtl="0">
                        <a:lnSpc>
                          <a:spcPct val="115000"/>
                        </a:lnSpc>
                        <a:spcBef>
                          <a:spcPts val="0"/>
                        </a:spcBef>
                        <a:spcAft>
                          <a:spcPts val="0"/>
                        </a:spcAft>
                        <a:buNone/>
                      </a:pPr>
                      <a:r>
                        <a:rPr lang="en-GB" sz="1800" b="1" u="none" strike="noStrike" cap="none">
                          <a:solidFill>
                            <a:srgbClr val="FFFFFF"/>
                          </a:solidFill>
                          <a:latin typeface="Century Gothic"/>
                          <a:ea typeface="Century Gothic"/>
                          <a:cs typeface="Century Gothic"/>
                          <a:sym typeface="Century Gothic"/>
                        </a:rPr>
                        <a:t>Modelo de caridade</a:t>
                      </a:r>
                      <a:endParaRPr sz="1800" b="1" u="none" strike="noStrike" cap="none">
                        <a:latin typeface="Century Gothic"/>
                        <a:ea typeface="Century Gothic"/>
                        <a:cs typeface="Century Gothic"/>
                        <a:sym typeface="Century Gothic"/>
                      </a:endParaRPr>
                    </a:p>
                  </a:txBody>
                  <a:tcPr marL="0" marR="0" marT="0" marB="0" anchor="ctr">
                    <a:lnL w="12700" cap="flat" cmpd="sng">
                      <a:solidFill>
                        <a:srgbClr val="000080"/>
                      </a:solidFill>
                      <a:prstDash val="solid"/>
                      <a:round/>
                      <a:headEnd type="none" w="sm" len="sm"/>
                      <a:tailEnd type="none" w="sm" len="sm"/>
                    </a:lnL>
                    <a:lnR w="12700" cap="flat" cmpd="sng">
                      <a:solidFill>
                        <a:srgbClr val="00008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accent2"/>
                    </a:solidFill>
                  </a:tcPr>
                </a:tc>
                <a:tc>
                  <a:txBody>
                    <a:bodyPr/>
                    <a:lstStyle/>
                    <a:p>
                      <a:pPr marL="114935" marR="60325" lvl="0" indent="0" algn="ctr" rtl="0">
                        <a:lnSpc>
                          <a:spcPct val="115000"/>
                        </a:lnSpc>
                        <a:spcBef>
                          <a:spcPts val="0"/>
                        </a:spcBef>
                        <a:spcAft>
                          <a:spcPts val="0"/>
                        </a:spcAft>
                        <a:buNone/>
                      </a:pPr>
                      <a:r>
                        <a:rPr lang="en-GB" sz="1800" b="1" u="none" strike="noStrike" cap="none">
                          <a:solidFill>
                            <a:srgbClr val="FFFFFF"/>
                          </a:solidFill>
                          <a:latin typeface="Century Gothic"/>
                          <a:ea typeface="Century Gothic"/>
                          <a:cs typeface="Century Gothic"/>
                          <a:sym typeface="Century Gothic"/>
                        </a:rPr>
                        <a:t>Modelo médico</a:t>
                      </a:r>
                      <a:endParaRPr sz="1800" b="1" u="none" strike="noStrike" cap="none">
                        <a:latin typeface="Century Gothic"/>
                        <a:ea typeface="Century Gothic"/>
                        <a:cs typeface="Century Gothic"/>
                        <a:sym typeface="Century Gothic"/>
                      </a:endParaRPr>
                    </a:p>
                  </a:txBody>
                  <a:tcPr marL="0" marR="0" marT="0" marB="0" anchor="ctr">
                    <a:lnL w="12700" cap="flat" cmpd="sng">
                      <a:solidFill>
                        <a:srgbClr val="000080"/>
                      </a:solidFill>
                      <a:prstDash val="solid"/>
                      <a:round/>
                      <a:headEnd type="none" w="sm" len="sm"/>
                      <a:tailEnd type="none" w="sm" len="sm"/>
                    </a:lnL>
                    <a:lnR w="12700" cap="flat" cmpd="sng">
                      <a:solidFill>
                        <a:srgbClr val="00008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accent2"/>
                    </a:solidFill>
                  </a:tcPr>
                </a:tc>
                <a:tc>
                  <a:txBody>
                    <a:bodyPr/>
                    <a:lstStyle/>
                    <a:p>
                      <a:pPr marL="133985" marR="60325" lvl="0" indent="0" algn="ctr" rtl="0">
                        <a:lnSpc>
                          <a:spcPct val="115000"/>
                        </a:lnSpc>
                        <a:spcBef>
                          <a:spcPts val="0"/>
                        </a:spcBef>
                        <a:spcAft>
                          <a:spcPts val="0"/>
                        </a:spcAft>
                        <a:buNone/>
                      </a:pPr>
                      <a:r>
                        <a:rPr lang="en-GB" sz="1800" b="1" u="none" strike="noStrike" cap="none">
                          <a:solidFill>
                            <a:srgbClr val="FFFFFF"/>
                          </a:solidFill>
                          <a:latin typeface="Century Gothic"/>
                          <a:ea typeface="Century Gothic"/>
                          <a:cs typeface="Century Gothic"/>
                          <a:sym typeface="Century Gothic"/>
                        </a:rPr>
                        <a:t>Modelo social</a:t>
                      </a:r>
                      <a:endParaRPr sz="1800" b="1" u="none" strike="noStrike" cap="none">
                        <a:latin typeface="Century Gothic"/>
                        <a:ea typeface="Century Gothic"/>
                        <a:cs typeface="Century Gothic"/>
                        <a:sym typeface="Century Gothic"/>
                      </a:endParaRPr>
                    </a:p>
                  </a:txBody>
                  <a:tcPr marL="0" marR="0" marT="0" marB="0" anchor="ctr">
                    <a:lnL w="12700" cap="flat" cmpd="sng">
                      <a:solidFill>
                        <a:srgbClr val="000080"/>
                      </a:solidFill>
                      <a:prstDash val="solid"/>
                      <a:round/>
                      <a:headEnd type="none" w="sm" len="sm"/>
                      <a:tailEnd type="none" w="sm" len="sm"/>
                    </a:lnL>
                    <a:lnR w="12700" cap="flat" cmpd="sng">
                      <a:solidFill>
                        <a:srgbClr val="00008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accent2"/>
                    </a:solidFill>
                  </a:tcPr>
                </a:tc>
                <a:tc>
                  <a:txBody>
                    <a:bodyPr/>
                    <a:lstStyle/>
                    <a:p>
                      <a:pPr marL="305435" marR="60325" lvl="0" indent="0" algn="ctr" rtl="0">
                        <a:lnSpc>
                          <a:spcPct val="115000"/>
                        </a:lnSpc>
                        <a:spcBef>
                          <a:spcPts val="0"/>
                        </a:spcBef>
                        <a:spcAft>
                          <a:spcPts val="0"/>
                        </a:spcAft>
                        <a:buNone/>
                      </a:pPr>
                      <a:r>
                        <a:rPr lang="en-GB" sz="1800" b="1" u="none" strike="noStrike" cap="none">
                          <a:solidFill>
                            <a:srgbClr val="FFFFFF"/>
                          </a:solidFill>
                          <a:latin typeface="Century Gothic"/>
                          <a:ea typeface="Century Gothic"/>
                          <a:cs typeface="Century Gothic"/>
                          <a:sym typeface="Century Gothic"/>
                        </a:rPr>
                        <a:t>Modelo baseado em direitos</a:t>
                      </a:r>
                      <a:endParaRPr sz="1800" b="1" u="none" strike="noStrike" cap="none">
                        <a:latin typeface="Century Gothic"/>
                        <a:ea typeface="Century Gothic"/>
                        <a:cs typeface="Century Gothic"/>
                        <a:sym typeface="Century Gothic"/>
                      </a:endParaRPr>
                    </a:p>
                  </a:txBody>
                  <a:tcPr marL="0" marR="0" marT="0" marB="0" anchor="ctr">
                    <a:lnL w="12700" cap="flat" cmpd="sng">
                      <a:solidFill>
                        <a:srgbClr val="000080"/>
                      </a:solidFill>
                      <a:prstDash val="solid"/>
                      <a:round/>
                      <a:headEnd type="none" w="sm" len="sm"/>
                      <a:tailEnd type="none" w="sm" len="sm"/>
                    </a:lnL>
                    <a:lnR w="12700" cap="flat" cmpd="sng">
                      <a:solidFill>
                        <a:srgbClr val="00008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accent2"/>
                    </a:solidFill>
                  </a:tcPr>
                </a:tc>
                <a:extLst>
                  <a:ext uri="{0D108BD9-81ED-4DB2-BD59-A6C34878D82A}">
                    <a16:rowId xmlns:a16="http://schemas.microsoft.com/office/drawing/2014/main" val="10000"/>
                  </a:ext>
                </a:extLst>
              </a:tr>
              <a:tr h="2468100">
                <a:tc>
                  <a:txBody>
                    <a:bodyPr/>
                    <a:lstStyle/>
                    <a:p>
                      <a:pPr marL="0" marR="60325" lvl="0" indent="0" algn="l" rtl="0">
                        <a:lnSpc>
                          <a:spcPct val="115000"/>
                        </a:lnSpc>
                        <a:spcBef>
                          <a:spcPts val="0"/>
                        </a:spcBef>
                        <a:spcAft>
                          <a:spcPts val="0"/>
                        </a:spcAft>
                        <a:buNone/>
                      </a:pPr>
                      <a:r>
                        <a:rPr lang="en-GB" sz="1800" u="none" strike="noStrike" cap="none">
                          <a:solidFill>
                            <a:srgbClr val="000000"/>
                          </a:solidFill>
                          <a:latin typeface="Calibri"/>
                          <a:ea typeface="Calibri"/>
                          <a:cs typeface="Calibri"/>
                          <a:sym typeface="Calibri"/>
                        </a:rPr>
                        <a:t>Uma mulher com deficiência visual</a:t>
                      </a:r>
                      <a:endParaRPr sz="1800" u="none" strike="noStrike" cap="none">
                        <a:latin typeface="Calibri"/>
                        <a:ea typeface="Calibri"/>
                        <a:cs typeface="Calibri"/>
                        <a:sym typeface="Calibri"/>
                      </a:endParaRPr>
                    </a:p>
                  </a:txBody>
                  <a:tcPr marL="31475" marR="31475" marT="30475" marB="30475">
                    <a:lnL w="12700" cap="flat" cmpd="sng">
                      <a:solidFill>
                        <a:srgbClr val="000080"/>
                      </a:solidFill>
                      <a:prstDash val="solid"/>
                      <a:round/>
                      <a:headEnd type="none" w="sm" len="sm"/>
                      <a:tailEnd type="none" w="sm" len="sm"/>
                    </a:lnL>
                    <a:lnR w="12700" cap="flat" cmpd="sng">
                      <a:solidFill>
                        <a:srgbClr val="00008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60325" lvl="0" indent="0" algn="l" rtl="0">
                        <a:lnSpc>
                          <a:spcPct val="115000"/>
                        </a:lnSpc>
                        <a:spcBef>
                          <a:spcPts val="0"/>
                        </a:spcBef>
                        <a:spcAft>
                          <a:spcPts val="0"/>
                        </a:spcAft>
                        <a:buNone/>
                      </a:pPr>
                      <a:r>
                        <a:rPr lang="en-GB" sz="1800" u="none" strike="noStrike" cap="none" dirty="0">
                          <a:solidFill>
                            <a:srgbClr val="000000"/>
                          </a:solidFill>
                          <a:latin typeface="Calibri"/>
                          <a:ea typeface="Calibri"/>
                          <a:cs typeface="Calibri"/>
                          <a:sym typeface="Calibri"/>
                        </a:rPr>
                        <a:t>“Que triste, </a:t>
                      </a:r>
                      <a:r>
                        <a:rPr lang="en-GB" sz="1800" u="none" strike="noStrike" cap="none" dirty="0" err="1">
                          <a:solidFill>
                            <a:srgbClr val="000000"/>
                          </a:solidFill>
                          <a:latin typeface="Calibri"/>
                          <a:ea typeface="Calibri"/>
                          <a:cs typeface="Calibri"/>
                          <a:sym typeface="Calibri"/>
                        </a:rPr>
                        <a:t>ela</a:t>
                      </a:r>
                      <a:r>
                        <a:rPr lang="en-GB" sz="1800" u="none" strike="noStrike" cap="none" dirty="0">
                          <a:solidFill>
                            <a:srgbClr val="000000"/>
                          </a:solidFill>
                          <a:latin typeface="Calibri"/>
                          <a:ea typeface="Calibri"/>
                          <a:cs typeface="Calibri"/>
                          <a:sym typeface="Calibri"/>
                        </a:rPr>
                        <a:t> </a:t>
                      </a:r>
                      <a:r>
                        <a:rPr lang="en-GB" sz="1800" u="none" strike="noStrike" cap="none" dirty="0" err="1">
                          <a:solidFill>
                            <a:srgbClr val="000000"/>
                          </a:solidFill>
                          <a:latin typeface="Calibri"/>
                          <a:ea typeface="Calibri"/>
                          <a:cs typeface="Calibri"/>
                          <a:sym typeface="Calibri"/>
                        </a:rPr>
                        <a:t>não</a:t>
                      </a:r>
                      <a:r>
                        <a:rPr lang="en-GB" sz="1800" u="none" strike="noStrike" cap="none" dirty="0">
                          <a:solidFill>
                            <a:srgbClr val="000000"/>
                          </a:solidFill>
                          <a:latin typeface="Calibri"/>
                          <a:ea typeface="Calibri"/>
                          <a:cs typeface="Calibri"/>
                          <a:sym typeface="Calibri"/>
                        </a:rPr>
                        <a:t> </a:t>
                      </a:r>
                      <a:r>
                        <a:rPr lang="en-GB" sz="1800" u="none" strike="noStrike" cap="none" dirty="0" err="1">
                          <a:solidFill>
                            <a:srgbClr val="000000"/>
                          </a:solidFill>
                          <a:latin typeface="Calibri"/>
                          <a:ea typeface="Calibri"/>
                          <a:cs typeface="Calibri"/>
                          <a:sym typeface="Calibri"/>
                        </a:rPr>
                        <a:t>pode</a:t>
                      </a:r>
                      <a:r>
                        <a:rPr lang="en-GB" sz="1800" u="none" strike="noStrike" cap="none" dirty="0">
                          <a:solidFill>
                            <a:srgbClr val="000000"/>
                          </a:solidFill>
                          <a:latin typeface="Calibri"/>
                          <a:ea typeface="Calibri"/>
                          <a:cs typeface="Calibri"/>
                          <a:sym typeface="Calibri"/>
                        </a:rPr>
                        <a:t> fazer nada </a:t>
                      </a:r>
                      <a:r>
                        <a:rPr lang="en-GB" sz="1800" u="none" strike="noStrike" cap="none" dirty="0" err="1">
                          <a:solidFill>
                            <a:srgbClr val="000000"/>
                          </a:solidFill>
                          <a:latin typeface="Calibri"/>
                          <a:ea typeface="Calibri"/>
                          <a:cs typeface="Calibri"/>
                          <a:sym typeface="Calibri"/>
                        </a:rPr>
                        <a:t>nem</a:t>
                      </a:r>
                      <a:r>
                        <a:rPr lang="en-GB" sz="1800" u="none" strike="noStrike" cap="none" dirty="0">
                          <a:solidFill>
                            <a:srgbClr val="000000"/>
                          </a:solidFill>
                          <a:latin typeface="Calibri"/>
                          <a:ea typeface="Calibri"/>
                          <a:cs typeface="Calibri"/>
                          <a:sym typeface="Calibri"/>
                        </a:rPr>
                        <a:t> </a:t>
                      </a:r>
                      <a:r>
                        <a:rPr lang="en-GB" sz="1800" u="none" strike="noStrike" cap="none" dirty="0" err="1">
                          <a:solidFill>
                            <a:srgbClr val="000000"/>
                          </a:solidFill>
                          <a:latin typeface="Calibri"/>
                          <a:ea typeface="Calibri"/>
                          <a:cs typeface="Calibri"/>
                          <a:sym typeface="Calibri"/>
                        </a:rPr>
                        <a:t>ir</a:t>
                      </a:r>
                      <a:r>
                        <a:rPr lang="en-GB" sz="1800" u="none" strike="noStrike" cap="none" dirty="0">
                          <a:solidFill>
                            <a:srgbClr val="000000"/>
                          </a:solidFill>
                          <a:latin typeface="Calibri"/>
                          <a:ea typeface="Calibri"/>
                          <a:cs typeface="Calibri"/>
                          <a:sym typeface="Calibri"/>
                        </a:rPr>
                        <a:t> a </a:t>
                      </a:r>
                      <a:r>
                        <a:rPr lang="en-GB" sz="1800" u="none" strike="noStrike" cap="none" dirty="0" err="1">
                          <a:solidFill>
                            <a:srgbClr val="000000"/>
                          </a:solidFill>
                          <a:latin typeface="Calibri"/>
                          <a:ea typeface="Calibri"/>
                          <a:cs typeface="Calibri"/>
                          <a:sym typeface="Calibri"/>
                        </a:rPr>
                        <a:t>lugar</a:t>
                      </a:r>
                      <a:r>
                        <a:rPr lang="en-GB" sz="1800" u="none" strike="noStrike" cap="none" dirty="0">
                          <a:solidFill>
                            <a:srgbClr val="000000"/>
                          </a:solidFill>
                          <a:latin typeface="Calibri"/>
                          <a:ea typeface="Calibri"/>
                          <a:cs typeface="Calibri"/>
                          <a:sym typeface="Calibri"/>
                        </a:rPr>
                        <a:t> </a:t>
                      </a:r>
                      <a:r>
                        <a:rPr lang="en-GB" sz="1800" u="none" strike="noStrike" cap="none" dirty="0" err="1">
                          <a:solidFill>
                            <a:srgbClr val="000000"/>
                          </a:solidFill>
                          <a:latin typeface="Calibri"/>
                          <a:ea typeface="Calibri"/>
                          <a:cs typeface="Calibri"/>
                          <a:sym typeface="Calibri"/>
                        </a:rPr>
                        <a:t>nenhum</a:t>
                      </a:r>
                      <a:r>
                        <a:rPr lang="en-GB" sz="1800" u="none" strike="noStrike" cap="none" dirty="0">
                          <a:solidFill>
                            <a:srgbClr val="000000"/>
                          </a:solidFill>
                          <a:latin typeface="Calibri"/>
                          <a:ea typeface="Calibri"/>
                          <a:cs typeface="Calibri"/>
                          <a:sym typeface="Calibri"/>
                        </a:rPr>
                        <a:t> sem </a:t>
                      </a:r>
                      <a:r>
                        <a:rPr lang="en-GB" sz="1800" u="none" strike="noStrike" cap="none" dirty="0" err="1">
                          <a:solidFill>
                            <a:srgbClr val="000000"/>
                          </a:solidFill>
                          <a:latin typeface="Calibri"/>
                          <a:ea typeface="Calibri"/>
                          <a:cs typeface="Calibri"/>
                          <a:sym typeface="Calibri"/>
                        </a:rPr>
                        <a:t>os</a:t>
                      </a:r>
                      <a:r>
                        <a:rPr lang="en-GB" sz="1800" u="none" strike="noStrike" cap="none" dirty="0">
                          <a:solidFill>
                            <a:srgbClr val="000000"/>
                          </a:solidFill>
                          <a:latin typeface="Calibri"/>
                          <a:ea typeface="Calibri"/>
                          <a:cs typeface="Calibri"/>
                          <a:sym typeface="Calibri"/>
                        </a:rPr>
                        <a:t> </a:t>
                      </a:r>
                      <a:r>
                        <a:rPr lang="en-GB" sz="1800" u="none" strike="noStrike" cap="none" dirty="0" err="1">
                          <a:solidFill>
                            <a:srgbClr val="000000"/>
                          </a:solidFill>
                          <a:latin typeface="Calibri"/>
                          <a:ea typeface="Calibri"/>
                          <a:cs typeface="Calibri"/>
                          <a:sym typeface="Calibri"/>
                        </a:rPr>
                        <a:t>pais</a:t>
                      </a:r>
                      <a:r>
                        <a:rPr lang="en-GB" sz="1800" u="none" strike="noStrike" cap="none" dirty="0">
                          <a:solidFill>
                            <a:srgbClr val="000000"/>
                          </a:solidFill>
                          <a:latin typeface="Calibri"/>
                          <a:ea typeface="Calibri"/>
                          <a:cs typeface="Calibri"/>
                          <a:sym typeface="Calibri"/>
                        </a:rPr>
                        <a:t>. Eles são pessoas </a:t>
                      </a:r>
                      <a:r>
                        <a:rPr lang="en-GB" sz="1800" u="none" strike="noStrike" cap="none" dirty="0" err="1">
                          <a:solidFill>
                            <a:srgbClr val="000000"/>
                          </a:solidFill>
                          <a:latin typeface="Calibri"/>
                          <a:ea typeface="Calibri"/>
                          <a:cs typeface="Calibri"/>
                          <a:sym typeface="Calibri"/>
                        </a:rPr>
                        <a:t>corajosas</a:t>
                      </a:r>
                      <a:r>
                        <a:rPr lang="en-GB" sz="1800" u="none" strike="noStrike" cap="none" dirty="0">
                          <a:solidFill>
                            <a:srgbClr val="000000"/>
                          </a:solidFill>
                          <a:latin typeface="Calibri"/>
                          <a:ea typeface="Calibri"/>
                          <a:cs typeface="Calibri"/>
                          <a:sym typeface="Calibri"/>
                        </a:rPr>
                        <a:t> por </a:t>
                      </a:r>
                      <a:r>
                        <a:rPr lang="en-GB" sz="1800" u="none" strike="noStrike" cap="none" dirty="0" err="1">
                          <a:solidFill>
                            <a:srgbClr val="000000"/>
                          </a:solidFill>
                          <a:latin typeface="Calibri"/>
                          <a:ea typeface="Calibri"/>
                          <a:cs typeface="Calibri"/>
                          <a:sym typeface="Calibri"/>
                        </a:rPr>
                        <a:t>cuidarem</a:t>
                      </a:r>
                      <a:r>
                        <a:rPr lang="en-GB" sz="1800" u="none" strike="noStrike" cap="none" dirty="0">
                          <a:solidFill>
                            <a:srgbClr val="000000"/>
                          </a:solidFill>
                          <a:latin typeface="Calibri"/>
                          <a:ea typeface="Calibri"/>
                          <a:cs typeface="Calibri"/>
                          <a:sym typeface="Calibri"/>
                        </a:rPr>
                        <a:t> dela.”</a:t>
                      </a:r>
                      <a:endParaRPr sz="1800" u="none" strike="noStrike" cap="none" dirty="0">
                        <a:latin typeface="Calibri"/>
                        <a:ea typeface="Calibri"/>
                        <a:cs typeface="Calibri"/>
                        <a:sym typeface="Calibri"/>
                      </a:endParaRPr>
                    </a:p>
                  </a:txBody>
                  <a:tcPr marL="31475" marR="31475" marT="30475" marB="30475">
                    <a:lnL w="12700" cap="flat" cmpd="sng">
                      <a:solidFill>
                        <a:srgbClr val="000080"/>
                      </a:solidFill>
                      <a:prstDash val="solid"/>
                      <a:round/>
                      <a:headEnd type="none" w="sm" len="sm"/>
                      <a:tailEnd type="none" w="sm" len="sm"/>
                    </a:lnL>
                    <a:lnR w="12700" cap="flat" cmpd="sng">
                      <a:solidFill>
                        <a:srgbClr val="00008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60325" lvl="0" indent="0" algn="l" rtl="0">
                        <a:lnSpc>
                          <a:spcPct val="115000"/>
                        </a:lnSpc>
                        <a:spcBef>
                          <a:spcPts val="0"/>
                        </a:spcBef>
                        <a:spcAft>
                          <a:spcPts val="0"/>
                        </a:spcAft>
                        <a:buNone/>
                      </a:pPr>
                      <a:r>
                        <a:rPr lang="en-GB" sz="1800" u="none" strike="noStrike" cap="none">
                          <a:solidFill>
                            <a:srgbClr val="000000"/>
                          </a:solidFill>
                          <a:latin typeface="Calibri"/>
                          <a:ea typeface="Calibri"/>
                          <a:cs typeface="Calibri"/>
                          <a:sym typeface="Calibri"/>
                        </a:rPr>
                        <a:t>“Deve haver uma cirurgia disponível para corrigir a visão dela.”</a:t>
                      </a:r>
                      <a:endParaRPr sz="1800" u="none" strike="noStrike" cap="none">
                        <a:latin typeface="Calibri"/>
                        <a:ea typeface="Calibri"/>
                        <a:cs typeface="Calibri"/>
                        <a:sym typeface="Calibri"/>
                      </a:endParaRPr>
                    </a:p>
                  </a:txBody>
                  <a:tcPr marL="31475" marR="31475" marT="30475" marB="30475">
                    <a:lnL w="12700" cap="flat" cmpd="sng">
                      <a:solidFill>
                        <a:srgbClr val="000080"/>
                      </a:solidFill>
                      <a:prstDash val="solid"/>
                      <a:round/>
                      <a:headEnd type="none" w="sm" len="sm"/>
                      <a:tailEnd type="none" w="sm" len="sm"/>
                    </a:lnL>
                    <a:lnR w="12700" cap="flat" cmpd="sng">
                      <a:solidFill>
                        <a:srgbClr val="00008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60325" lvl="0" indent="0" algn="l" rtl="0">
                        <a:lnSpc>
                          <a:spcPct val="115000"/>
                        </a:lnSpc>
                        <a:spcBef>
                          <a:spcPts val="0"/>
                        </a:spcBef>
                        <a:spcAft>
                          <a:spcPts val="0"/>
                        </a:spcAft>
                        <a:buNone/>
                      </a:pPr>
                      <a:r>
                        <a:rPr lang="en-GB" sz="1800" u="none" strike="noStrike" cap="none">
                          <a:solidFill>
                            <a:srgbClr val="000000"/>
                          </a:solidFill>
                          <a:latin typeface="Calibri"/>
                          <a:ea typeface="Calibri"/>
                          <a:cs typeface="Calibri"/>
                          <a:sym typeface="Calibri"/>
                        </a:rPr>
                        <a:t>“Ela deveria ter acesso a gravações em áudio com o texto completo de livros publicados, livros em braille e serviços de animais.”</a:t>
                      </a:r>
                      <a:endParaRPr sz="1800" u="none" strike="noStrike" cap="none">
                        <a:latin typeface="Calibri"/>
                        <a:ea typeface="Calibri"/>
                        <a:cs typeface="Calibri"/>
                        <a:sym typeface="Calibri"/>
                      </a:endParaRPr>
                    </a:p>
                  </a:txBody>
                  <a:tcPr marL="31475" marR="31475" marT="30475" marB="30475">
                    <a:lnL w="12700" cap="flat" cmpd="sng">
                      <a:solidFill>
                        <a:srgbClr val="000080"/>
                      </a:solidFill>
                      <a:prstDash val="solid"/>
                      <a:round/>
                      <a:headEnd type="none" w="sm" len="sm"/>
                      <a:tailEnd type="none" w="sm" len="sm"/>
                    </a:lnL>
                    <a:lnR w="12700" cap="flat" cmpd="sng">
                      <a:solidFill>
                        <a:srgbClr val="00008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60325" lvl="0" indent="0" algn="l" rtl="0">
                        <a:lnSpc>
                          <a:spcPct val="115000"/>
                        </a:lnSpc>
                        <a:spcBef>
                          <a:spcPts val="0"/>
                        </a:spcBef>
                        <a:spcAft>
                          <a:spcPts val="0"/>
                        </a:spcAft>
                        <a:buNone/>
                      </a:pPr>
                      <a:r>
                        <a:rPr lang="en-GB" sz="1800" u="none" strike="noStrike" cap="none" dirty="0">
                          <a:solidFill>
                            <a:srgbClr val="000000"/>
                          </a:solidFill>
                          <a:latin typeface="Calibri"/>
                          <a:ea typeface="Calibri"/>
                          <a:cs typeface="Calibri"/>
                          <a:sym typeface="Calibri"/>
                        </a:rPr>
                        <a:t>“Ela tem o </a:t>
                      </a:r>
                      <a:r>
                        <a:rPr lang="en-GB" sz="1800" u="none" strike="noStrike" cap="none" dirty="0" err="1">
                          <a:solidFill>
                            <a:srgbClr val="000000"/>
                          </a:solidFill>
                          <a:latin typeface="Calibri"/>
                          <a:ea typeface="Calibri"/>
                          <a:cs typeface="Calibri"/>
                          <a:sym typeface="Calibri"/>
                        </a:rPr>
                        <a:t>direito</a:t>
                      </a:r>
                      <a:r>
                        <a:rPr lang="en-GB" sz="1800" u="none" strike="noStrike" cap="none" dirty="0">
                          <a:solidFill>
                            <a:srgbClr val="000000"/>
                          </a:solidFill>
                          <a:latin typeface="Calibri"/>
                          <a:ea typeface="Calibri"/>
                          <a:cs typeface="Calibri"/>
                          <a:sym typeface="Calibri"/>
                        </a:rPr>
                        <a:t> de </a:t>
                      </a:r>
                      <a:r>
                        <a:rPr lang="en-GB" sz="1800" u="none" strike="noStrike" cap="none" dirty="0" err="1">
                          <a:solidFill>
                            <a:srgbClr val="000000"/>
                          </a:solidFill>
                          <a:latin typeface="Calibri"/>
                          <a:ea typeface="Calibri"/>
                          <a:cs typeface="Calibri"/>
                          <a:sym typeface="Calibri"/>
                        </a:rPr>
                        <a:t>participar</a:t>
                      </a:r>
                      <a:r>
                        <a:rPr lang="en-GB" sz="1800" u="none" strike="noStrike" cap="none" dirty="0">
                          <a:solidFill>
                            <a:srgbClr val="000000"/>
                          </a:solidFill>
                          <a:latin typeface="Calibri"/>
                          <a:ea typeface="Calibri"/>
                          <a:cs typeface="Calibri"/>
                          <a:sym typeface="Calibri"/>
                        </a:rPr>
                        <a:t> </a:t>
                      </a:r>
                      <a:r>
                        <a:rPr lang="en-GB" sz="1800" u="none" strike="noStrike" cap="none" dirty="0" err="1">
                          <a:solidFill>
                            <a:srgbClr val="000000"/>
                          </a:solidFill>
                          <a:latin typeface="Calibri"/>
                          <a:ea typeface="Calibri"/>
                          <a:cs typeface="Calibri"/>
                          <a:sym typeface="Calibri"/>
                        </a:rPr>
                        <a:t>plenamente</a:t>
                      </a:r>
                      <a:r>
                        <a:rPr lang="en-GB" sz="1800" u="none" strike="noStrike" cap="none" dirty="0">
                          <a:solidFill>
                            <a:srgbClr val="000000"/>
                          </a:solidFill>
                          <a:latin typeface="Calibri"/>
                          <a:ea typeface="Calibri"/>
                          <a:cs typeface="Calibri"/>
                          <a:sym typeface="Calibri"/>
                        </a:rPr>
                        <a:t> da </a:t>
                      </a:r>
                      <a:r>
                        <a:rPr lang="en-GB" sz="1800" u="none" strike="noStrike" cap="none" dirty="0" err="1">
                          <a:solidFill>
                            <a:srgbClr val="000000"/>
                          </a:solidFill>
                          <a:latin typeface="Calibri"/>
                          <a:ea typeface="Calibri"/>
                          <a:cs typeface="Calibri"/>
                          <a:sym typeface="Calibri"/>
                        </a:rPr>
                        <a:t>sociedade</a:t>
                      </a:r>
                      <a:r>
                        <a:rPr lang="en-GB" sz="1800" u="none" strike="noStrike" cap="none" dirty="0">
                          <a:solidFill>
                            <a:srgbClr val="000000"/>
                          </a:solidFill>
                          <a:latin typeface="Calibri"/>
                          <a:ea typeface="Calibri"/>
                          <a:cs typeface="Calibri"/>
                          <a:sym typeface="Calibri"/>
                        </a:rPr>
                        <a:t> como </a:t>
                      </a:r>
                      <a:r>
                        <a:rPr lang="en-GB" sz="1800" u="none" strike="noStrike" cap="none" dirty="0" err="1">
                          <a:solidFill>
                            <a:srgbClr val="000000"/>
                          </a:solidFill>
                          <a:latin typeface="Calibri"/>
                          <a:ea typeface="Calibri"/>
                          <a:cs typeface="Calibri"/>
                          <a:sym typeface="Calibri"/>
                        </a:rPr>
                        <a:t>qualquer</a:t>
                      </a:r>
                      <a:r>
                        <a:rPr lang="en-GB" sz="1800" u="none" strike="noStrike" cap="none" dirty="0">
                          <a:solidFill>
                            <a:srgbClr val="000000"/>
                          </a:solidFill>
                          <a:latin typeface="Calibri"/>
                          <a:ea typeface="Calibri"/>
                          <a:cs typeface="Calibri"/>
                          <a:sym typeface="Calibri"/>
                        </a:rPr>
                        <a:t> </a:t>
                      </a:r>
                      <a:r>
                        <a:rPr lang="en-GB" sz="1800" u="none" strike="noStrike" cap="none" dirty="0" err="1">
                          <a:solidFill>
                            <a:srgbClr val="000000"/>
                          </a:solidFill>
                          <a:latin typeface="Calibri"/>
                          <a:ea typeface="Calibri"/>
                          <a:cs typeface="Calibri"/>
                          <a:sym typeface="Calibri"/>
                        </a:rPr>
                        <a:t>outra</a:t>
                      </a:r>
                      <a:r>
                        <a:rPr lang="en-GB" sz="1800" u="none" strike="noStrike" cap="none" dirty="0">
                          <a:solidFill>
                            <a:srgbClr val="000000"/>
                          </a:solidFill>
                          <a:latin typeface="Calibri"/>
                          <a:ea typeface="Calibri"/>
                          <a:cs typeface="Calibri"/>
                          <a:sym typeface="Calibri"/>
                        </a:rPr>
                        <a:t> pessoa e o </a:t>
                      </a:r>
                      <a:r>
                        <a:rPr lang="en-GB" sz="1800" u="none" strike="noStrike" cap="none" dirty="0" err="1">
                          <a:solidFill>
                            <a:srgbClr val="000000"/>
                          </a:solidFill>
                          <a:latin typeface="Calibri"/>
                          <a:ea typeface="Calibri"/>
                          <a:cs typeface="Calibri"/>
                          <a:sym typeface="Calibri"/>
                        </a:rPr>
                        <a:t>direito</a:t>
                      </a:r>
                      <a:r>
                        <a:rPr lang="en-GB" sz="1800" u="none" strike="noStrike" cap="none" dirty="0">
                          <a:solidFill>
                            <a:srgbClr val="000000"/>
                          </a:solidFill>
                          <a:latin typeface="Calibri"/>
                          <a:ea typeface="Calibri"/>
                          <a:cs typeface="Calibri"/>
                          <a:sym typeface="Calibri"/>
                        </a:rPr>
                        <a:t> de </a:t>
                      </a:r>
                      <a:r>
                        <a:rPr lang="en-GB" sz="1800" u="none" strike="noStrike" cap="none" dirty="0" err="1">
                          <a:solidFill>
                            <a:srgbClr val="000000"/>
                          </a:solidFill>
                          <a:latin typeface="Calibri"/>
                          <a:ea typeface="Calibri"/>
                          <a:cs typeface="Calibri"/>
                          <a:sym typeface="Calibri"/>
                        </a:rPr>
                        <a:t>ter</a:t>
                      </a:r>
                      <a:r>
                        <a:rPr lang="en-GB" sz="1800" u="none" strike="noStrike" cap="none" dirty="0">
                          <a:solidFill>
                            <a:srgbClr val="000000"/>
                          </a:solidFill>
                          <a:latin typeface="Calibri"/>
                          <a:ea typeface="Calibri"/>
                          <a:cs typeface="Calibri"/>
                          <a:sym typeface="Calibri"/>
                        </a:rPr>
                        <a:t> </a:t>
                      </a:r>
                      <a:r>
                        <a:rPr lang="en-GB" sz="1800" u="none" strike="noStrike" cap="none" dirty="0" err="1">
                          <a:solidFill>
                            <a:srgbClr val="000000"/>
                          </a:solidFill>
                          <a:latin typeface="Calibri"/>
                          <a:ea typeface="Calibri"/>
                          <a:cs typeface="Calibri"/>
                          <a:sym typeface="Calibri"/>
                        </a:rPr>
                        <a:t>acomodações</a:t>
                      </a:r>
                      <a:r>
                        <a:rPr lang="en-GB" sz="1800" u="none" strike="noStrike" cap="none" dirty="0">
                          <a:solidFill>
                            <a:srgbClr val="000000"/>
                          </a:solidFill>
                          <a:latin typeface="Calibri"/>
                          <a:ea typeface="Calibri"/>
                          <a:cs typeface="Calibri"/>
                          <a:sym typeface="Calibri"/>
                        </a:rPr>
                        <a:t> </a:t>
                      </a:r>
                      <a:r>
                        <a:rPr lang="en-GB" sz="1800" u="none" strike="noStrike" cap="none" dirty="0" err="1">
                          <a:solidFill>
                            <a:srgbClr val="000000"/>
                          </a:solidFill>
                          <a:latin typeface="Calibri"/>
                          <a:ea typeface="Calibri"/>
                          <a:cs typeface="Calibri"/>
                          <a:sym typeface="Calibri"/>
                        </a:rPr>
                        <a:t>razoáveis</a:t>
                      </a:r>
                      <a:r>
                        <a:rPr lang="en-GB" sz="1800" u="none" strike="noStrike" cap="none" dirty="0">
                          <a:solidFill>
                            <a:srgbClr val="000000"/>
                          </a:solidFill>
                          <a:latin typeface="Calibri"/>
                          <a:ea typeface="Calibri"/>
                          <a:cs typeface="Calibri"/>
                          <a:sym typeface="Calibri"/>
                        </a:rPr>
                        <a:t> para que </a:t>
                      </a:r>
                      <a:r>
                        <a:rPr lang="en-GB" sz="1800" u="none" strike="noStrike" cap="none" dirty="0" err="1">
                          <a:solidFill>
                            <a:srgbClr val="000000"/>
                          </a:solidFill>
                          <a:latin typeface="Calibri"/>
                          <a:ea typeface="Calibri"/>
                          <a:cs typeface="Calibri"/>
                          <a:sym typeface="Calibri"/>
                        </a:rPr>
                        <a:t>isso</a:t>
                      </a:r>
                      <a:r>
                        <a:rPr lang="en-GB" sz="1800" u="none" strike="noStrike" cap="none" dirty="0">
                          <a:solidFill>
                            <a:srgbClr val="000000"/>
                          </a:solidFill>
                          <a:latin typeface="Calibri"/>
                          <a:ea typeface="Calibri"/>
                          <a:cs typeface="Calibri"/>
                          <a:sym typeface="Calibri"/>
                        </a:rPr>
                        <a:t> </a:t>
                      </a:r>
                      <a:r>
                        <a:rPr lang="en-GB" sz="1800" u="none" strike="noStrike" cap="none" dirty="0" err="1">
                          <a:solidFill>
                            <a:srgbClr val="000000"/>
                          </a:solidFill>
                          <a:latin typeface="Calibri"/>
                          <a:ea typeface="Calibri"/>
                          <a:cs typeface="Calibri"/>
                          <a:sym typeface="Calibri"/>
                        </a:rPr>
                        <a:t>seja</a:t>
                      </a:r>
                      <a:r>
                        <a:rPr lang="en-GB" sz="1800" u="none" strike="noStrike" cap="none" dirty="0">
                          <a:solidFill>
                            <a:srgbClr val="000000"/>
                          </a:solidFill>
                          <a:latin typeface="Calibri"/>
                          <a:ea typeface="Calibri"/>
                          <a:cs typeface="Calibri"/>
                          <a:sym typeface="Calibri"/>
                        </a:rPr>
                        <a:t> </a:t>
                      </a:r>
                      <a:r>
                        <a:rPr lang="en-GB" sz="1800" u="none" strike="noStrike" cap="none" dirty="0" err="1">
                          <a:solidFill>
                            <a:srgbClr val="000000"/>
                          </a:solidFill>
                          <a:latin typeface="Calibri"/>
                          <a:ea typeface="Calibri"/>
                          <a:cs typeface="Calibri"/>
                          <a:sym typeface="Calibri"/>
                        </a:rPr>
                        <a:t>possível</a:t>
                      </a:r>
                      <a:r>
                        <a:rPr lang="en-GB" sz="1800" u="none" strike="noStrike" cap="none" dirty="0">
                          <a:solidFill>
                            <a:srgbClr val="000000"/>
                          </a:solidFill>
                          <a:latin typeface="Calibri"/>
                          <a:ea typeface="Calibri"/>
                          <a:cs typeface="Calibri"/>
                          <a:sym typeface="Calibri"/>
                        </a:rPr>
                        <a:t>.”</a:t>
                      </a:r>
                      <a:endParaRPr sz="1800" u="none" strike="noStrike" cap="none" dirty="0">
                        <a:latin typeface="Calibri"/>
                        <a:ea typeface="Calibri"/>
                        <a:cs typeface="Calibri"/>
                        <a:sym typeface="Calibri"/>
                      </a:endParaRPr>
                    </a:p>
                  </a:txBody>
                  <a:tcPr marL="31475" marR="31475" marT="30475" marB="30475">
                    <a:lnL w="12700" cap="flat" cmpd="sng">
                      <a:solidFill>
                        <a:srgbClr val="000080"/>
                      </a:solidFill>
                      <a:prstDash val="solid"/>
                      <a:round/>
                      <a:headEnd type="none" w="sm" len="sm"/>
                      <a:tailEnd type="none" w="sm" len="sm"/>
                    </a:lnL>
                    <a:lnR w="12700" cap="flat" cmpd="sng">
                      <a:solidFill>
                        <a:srgbClr val="00008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bl>
          </a:graphicData>
        </a:graphic>
      </p:graphicFrame>
      <p:sp>
        <p:nvSpPr>
          <p:cNvPr id="408" name="Google Shape;408;p42"/>
          <p:cNvSpPr txBox="1">
            <a:spLocks noGrp="1"/>
          </p:cNvSpPr>
          <p:nvPr>
            <p:ph type="title"/>
          </p:nvPr>
        </p:nvSpPr>
        <p:spPr>
          <a:xfrm>
            <a:off x="392906" y="506412"/>
            <a:ext cx="11174160" cy="432000"/>
          </a:xfrm>
          <a:prstGeom prst="rect">
            <a:avLst/>
          </a:prstGeom>
          <a:noFill/>
          <a:ln>
            <a:noFill/>
          </a:ln>
        </p:spPr>
        <p:txBody>
          <a:bodyPr spcFirstLastPara="1" wrap="square" lIns="91425" tIns="45700" rIns="91425" bIns="45700" anchor="t" anchorCtr="0">
            <a:noAutofit/>
          </a:bodyPr>
          <a:lstStyle/>
          <a:p>
            <a:pPr marL="0" lvl="0" indent="0" algn="ctr" rtl="0">
              <a:lnSpc>
                <a:spcPct val="110000"/>
              </a:lnSpc>
              <a:spcBef>
                <a:spcPts val="0"/>
              </a:spcBef>
              <a:spcAft>
                <a:spcPts val="0"/>
              </a:spcAft>
              <a:buClr>
                <a:schemeClr val="accent1"/>
              </a:buClr>
              <a:buSzPts val="3000"/>
              <a:buFont typeface="Century Gothic"/>
              <a:buNone/>
            </a:pPr>
            <a:r>
              <a:rPr lang="en-GB" dirty="0" err="1"/>
              <a:t>Apresentação</a:t>
            </a:r>
            <a:r>
              <a:rPr lang="en-GB" dirty="0"/>
              <a:t>: Os diferentes </a:t>
            </a:r>
            <a:r>
              <a:rPr lang="en-GB" dirty="0" err="1"/>
              <a:t>modelos</a:t>
            </a:r>
            <a:r>
              <a:rPr lang="en-GB" dirty="0"/>
              <a:t> de </a:t>
            </a:r>
            <a:r>
              <a:rPr lang="en-GB" dirty="0" err="1"/>
              <a:t>deficiência</a:t>
            </a:r>
            <a:r>
              <a:rPr lang="en-GB" dirty="0"/>
              <a:t> – 17</a:t>
            </a:r>
            <a:endParaRPr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sp>
        <p:nvSpPr>
          <p:cNvPr id="414" name="Google Shape;414;p43"/>
          <p:cNvSpPr txBox="1">
            <a:spLocks noGrp="1"/>
          </p:cNvSpPr>
          <p:nvPr>
            <p:ph type="body" idx="1"/>
          </p:nvPr>
        </p:nvSpPr>
        <p:spPr>
          <a:xfrm>
            <a:off x="552853" y="1306113"/>
            <a:ext cx="11174400" cy="360000"/>
          </a:xfrm>
          <a:prstGeom prst="rect">
            <a:avLst/>
          </a:prstGeom>
          <a:noFill/>
          <a:ln>
            <a:noFill/>
          </a:ln>
        </p:spPr>
        <p:txBody>
          <a:bodyPr spcFirstLastPara="1" wrap="square" lIns="0" tIns="0" rIns="0" bIns="0" anchor="b" anchorCtr="0">
            <a:noAutofit/>
          </a:bodyPr>
          <a:lstStyle/>
          <a:p>
            <a:pPr marL="285750" lvl="0" indent="-285750" algn="l" rtl="0">
              <a:lnSpc>
                <a:spcPct val="150000"/>
              </a:lnSpc>
              <a:spcBef>
                <a:spcPts val="0"/>
              </a:spcBef>
              <a:spcAft>
                <a:spcPts val="0"/>
              </a:spcAft>
              <a:buSzPts val="2200"/>
              <a:buNone/>
            </a:pPr>
            <a:r>
              <a:rPr lang="en-GB" dirty="0"/>
              <a:t>Diferentes </a:t>
            </a:r>
            <a:r>
              <a:rPr lang="en-GB" dirty="0" err="1"/>
              <a:t>modelos</a:t>
            </a:r>
            <a:r>
              <a:rPr lang="en-GB" dirty="0"/>
              <a:t> na </a:t>
            </a:r>
            <a:r>
              <a:rPr lang="en-GB" dirty="0" err="1"/>
              <a:t>prática</a:t>
            </a:r>
            <a:r>
              <a:rPr lang="en-GB" dirty="0"/>
              <a:t> (g)</a:t>
            </a:r>
            <a:endParaRPr dirty="0"/>
          </a:p>
        </p:txBody>
      </p:sp>
      <p:graphicFrame>
        <p:nvGraphicFramePr>
          <p:cNvPr id="415" name="Google Shape;415;p43"/>
          <p:cNvGraphicFramePr/>
          <p:nvPr>
            <p:extLst>
              <p:ext uri="{D42A27DB-BD31-4B8C-83A1-F6EECF244321}">
                <p14:modId xmlns:p14="http://schemas.microsoft.com/office/powerpoint/2010/main" val="3227121330"/>
              </p:ext>
            </p:extLst>
          </p:nvPr>
        </p:nvGraphicFramePr>
        <p:xfrm>
          <a:off x="507507" y="2033814"/>
          <a:ext cx="11174100" cy="3173109"/>
        </p:xfrm>
        <a:graphic>
          <a:graphicData uri="http://schemas.openxmlformats.org/drawingml/2006/table">
            <a:tbl>
              <a:tblPr>
                <a:noFill/>
                <a:tableStyleId>{5B0BBFCA-668B-46EB-AC9D-4628D79D8B03}</a:tableStyleId>
              </a:tblPr>
              <a:tblGrid>
                <a:gridCol w="1694425">
                  <a:extLst>
                    <a:ext uri="{9D8B030D-6E8A-4147-A177-3AD203B41FA5}">
                      <a16:colId xmlns:a16="http://schemas.microsoft.com/office/drawing/2014/main" val="20000"/>
                    </a:ext>
                  </a:extLst>
                </a:gridCol>
                <a:gridCol w="2428600">
                  <a:extLst>
                    <a:ext uri="{9D8B030D-6E8A-4147-A177-3AD203B41FA5}">
                      <a16:colId xmlns:a16="http://schemas.microsoft.com/office/drawing/2014/main" val="20001"/>
                    </a:ext>
                  </a:extLst>
                </a:gridCol>
                <a:gridCol w="2421575">
                  <a:extLst>
                    <a:ext uri="{9D8B030D-6E8A-4147-A177-3AD203B41FA5}">
                      <a16:colId xmlns:a16="http://schemas.microsoft.com/office/drawing/2014/main" val="20002"/>
                    </a:ext>
                  </a:extLst>
                </a:gridCol>
                <a:gridCol w="2321075">
                  <a:extLst>
                    <a:ext uri="{9D8B030D-6E8A-4147-A177-3AD203B41FA5}">
                      <a16:colId xmlns:a16="http://schemas.microsoft.com/office/drawing/2014/main" val="20003"/>
                    </a:ext>
                  </a:extLst>
                </a:gridCol>
                <a:gridCol w="2308425">
                  <a:extLst>
                    <a:ext uri="{9D8B030D-6E8A-4147-A177-3AD203B41FA5}">
                      <a16:colId xmlns:a16="http://schemas.microsoft.com/office/drawing/2014/main" val="20004"/>
                    </a:ext>
                  </a:extLst>
                </a:gridCol>
              </a:tblGrid>
              <a:tr h="922425">
                <a:tc>
                  <a:txBody>
                    <a:bodyPr/>
                    <a:lstStyle/>
                    <a:p>
                      <a:pPr marL="0" marR="60325" lvl="0" indent="0" algn="ctr" rtl="0">
                        <a:lnSpc>
                          <a:spcPct val="115000"/>
                        </a:lnSpc>
                        <a:spcBef>
                          <a:spcPts val="0"/>
                        </a:spcBef>
                        <a:spcAft>
                          <a:spcPts val="0"/>
                        </a:spcAft>
                        <a:buNone/>
                      </a:pPr>
                      <a:r>
                        <a:rPr lang="en-GB" sz="1800" b="1" u="none" strike="noStrike" cap="none">
                          <a:solidFill>
                            <a:srgbClr val="FFFFFF"/>
                          </a:solidFill>
                          <a:latin typeface="Century Gothic"/>
                          <a:ea typeface="Century Gothic"/>
                          <a:cs typeface="Century Gothic"/>
                          <a:sym typeface="Century Gothic"/>
                        </a:rPr>
                        <a:t>Situação</a:t>
                      </a:r>
                      <a:endParaRPr sz="1800" b="1" u="none" strike="noStrike" cap="none">
                        <a:latin typeface="Century Gothic"/>
                        <a:ea typeface="Century Gothic"/>
                        <a:cs typeface="Century Gothic"/>
                        <a:sym typeface="Century Gothic"/>
                      </a:endParaRPr>
                    </a:p>
                  </a:txBody>
                  <a:tcPr marL="0" marR="0" marT="0" marB="0" anchor="ctr">
                    <a:lnL w="12700" cap="flat" cmpd="sng">
                      <a:solidFill>
                        <a:srgbClr val="000080"/>
                      </a:solidFill>
                      <a:prstDash val="solid"/>
                      <a:round/>
                      <a:headEnd type="none" w="sm" len="sm"/>
                      <a:tailEnd type="none" w="sm" len="sm"/>
                    </a:lnL>
                    <a:lnR w="12700" cap="flat" cmpd="sng">
                      <a:solidFill>
                        <a:srgbClr val="00008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accent2"/>
                    </a:solidFill>
                  </a:tcPr>
                </a:tc>
                <a:tc>
                  <a:txBody>
                    <a:bodyPr/>
                    <a:lstStyle/>
                    <a:p>
                      <a:pPr marL="0" marR="60325" lvl="0" indent="0" algn="ctr" rtl="0">
                        <a:lnSpc>
                          <a:spcPct val="115000"/>
                        </a:lnSpc>
                        <a:spcBef>
                          <a:spcPts val="0"/>
                        </a:spcBef>
                        <a:spcAft>
                          <a:spcPts val="0"/>
                        </a:spcAft>
                        <a:buNone/>
                      </a:pPr>
                      <a:r>
                        <a:rPr lang="en-GB" sz="1800" b="1" u="none" strike="noStrike" cap="none">
                          <a:solidFill>
                            <a:srgbClr val="FFFFFF"/>
                          </a:solidFill>
                          <a:latin typeface="Century Gothic"/>
                          <a:ea typeface="Century Gothic"/>
                          <a:cs typeface="Century Gothic"/>
                          <a:sym typeface="Century Gothic"/>
                        </a:rPr>
                        <a:t>Modelo de caridade</a:t>
                      </a:r>
                      <a:endParaRPr sz="1800" b="1" u="none" strike="noStrike" cap="none">
                        <a:latin typeface="Century Gothic"/>
                        <a:ea typeface="Century Gothic"/>
                        <a:cs typeface="Century Gothic"/>
                        <a:sym typeface="Century Gothic"/>
                      </a:endParaRPr>
                    </a:p>
                  </a:txBody>
                  <a:tcPr marL="0" marR="0" marT="0" marB="0" anchor="ctr">
                    <a:lnL w="12700" cap="flat" cmpd="sng">
                      <a:solidFill>
                        <a:srgbClr val="000080"/>
                      </a:solidFill>
                      <a:prstDash val="solid"/>
                      <a:round/>
                      <a:headEnd type="none" w="sm" len="sm"/>
                      <a:tailEnd type="none" w="sm" len="sm"/>
                    </a:lnL>
                    <a:lnR w="12700" cap="flat" cmpd="sng">
                      <a:solidFill>
                        <a:srgbClr val="00008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accent2"/>
                    </a:solidFill>
                  </a:tcPr>
                </a:tc>
                <a:tc>
                  <a:txBody>
                    <a:bodyPr/>
                    <a:lstStyle/>
                    <a:p>
                      <a:pPr marL="114935" marR="60325" lvl="0" indent="0" algn="ctr" rtl="0">
                        <a:lnSpc>
                          <a:spcPct val="115000"/>
                        </a:lnSpc>
                        <a:spcBef>
                          <a:spcPts val="0"/>
                        </a:spcBef>
                        <a:spcAft>
                          <a:spcPts val="0"/>
                        </a:spcAft>
                        <a:buNone/>
                      </a:pPr>
                      <a:r>
                        <a:rPr lang="en-GB" sz="1800" b="1" u="none" strike="noStrike" cap="none">
                          <a:solidFill>
                            <a:srgbClr val="FFFFFF"/>
                          </a:solidFill>
                          <a:latin typeface="Century Gothic"/>
                          <a:ea typeface="Century Gothic"/>
                          <a:cs typeface="Century Gothic"/>
                          <a:sym typeface="Century Gothic"/>
                        </a:rPr>
                        <a:t>Modelo médico</a:t>
                      </a:r>
                      <a:endParaRPr sz="1800" b="1" u="none" strike="noStrike" cap="none">
                        <a:latin typeface="Century Gothic"/>
                        <a:ea typeface="Century Gothic"/>
                        <a:cs typeface="Century Gothic"/>
                        <a:sym typeface="Century Gothic"/>
                      </a:endParaRPr>
                    </a:p>
                  </a:txBody>
                  <a:tcPr marL="0" marR="0" marT="0" marB="0" anchor="ctr">
                    <a:lnL w="12700" cap="flat" cmpd="sng">
                      <a:solidFill>
                        <a:srgbClr val="000080"/>
                      </a:solidFill>
                      <a:prstDash val="solid"/>
                      <a:round/>
                      <a:headEnd type="none" w="sm" len="sm"/>
                      <a:tailEnd type="none" w="sm" len="sm"/>
                    </a:lnL>
                    <a:lnR w="12700" cap="flat" cmpd="sng">
                      <a:solidFill>
                        <a:srgbClr val="00008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accent2"/>
                    </a:solidFill>
                  </a:tcPr>
                </a:tc>
                <a:tc>
                  <a:txBody>
                    <a:bodyPr/>
                    <a:lstStyle/>
                    <a:p>
                      <a:pPr marL="133985" marR="60325" lvl="0" indent="0" algn="ctr" rtl="0">
                        <a:lnSpc>
                          <a:spcPct val="115000"/>
                        </a:lnSpc>
                        <a:spcBef>
                          <a:spcPts val="0"/>
                        </a:spcBef>
                        <a:spcAft>
                          <a:spcPts val="0"/>
                        </a:spcAft>
                        <a:buNone/>
                      </a:pPr>
                      <a:r>
                        <a:rPr lang="en-GB" sz="1800" b="1" u="none" strike="noStrike" cap="none">
                          <a:solidFill>
                            <a:srgbClr val="FFFFFF"/>
                          </a:solidFill>
                          <a:latin typeface="Century Gothic"/>
                          <a:ea typeface="Century Gothic"/>
                          <a:cs typeface="Century Gothic"/>
                          <a:sym typeface="Century Gothic"/>
                        </a:rPr>
                        <a:t>Modelo social</a:t>
                      </a:r>
                      <a:endParaRPr sz="1800" b="1" u="none" strike="noStrike" cap="none">
                        <a:latin typeface="Century Gothic"/>
                        <a:ea typeface="Century Gothic"/>
                        <a:cs typeface="Century Gothic"/>
                        <a:sym typeface="Century Gothic"/>
                      </a:endParaRPr>
                    </a:p>
                  </a:txBody>
                  <a:tcPr marL="0" marR="0" marT="0" marB="0" anchor="ctr">
                    <a:lnL w="12700" cap="flat" cmpd="sng">
                      <a:solidFill>
                        <a:srgbClr val="000080"/>
                      </a:solidFill>
                      <a:prstDash val="solid"/>
                      <a:round/>
                      <a:headEnd type="none" w="sm" len="sm"/>
                      <a:tailEnd type="none" w="sm" len="sm"/>
                    </a:lnL>
                    <a:lnR w="12700" cap="flat" cmpd="sng">
                      <a:solidFill>
                        <a:srgbClr val="00008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accent2"/>
                    </a:solidFill>
                  </a:tcPr>
                </a:tc>
                <a:tc>
                  <a:txBody>
                    <a:bodyPr/>
                    <a:lstStyle/>
                    <a:p>
                      <a:pPr marL="305435" marR="60325" lvl="0" indent="0" algn="ctr" rtl="0">
                        <a:lnSpc>
                          <a:spcPct val="115000"/>
                        </a:lnSpc>
                        <a:spcBef>
                          <a:spcPts val="0"/>
                        </a:spcBef>
                        <a:spcAft>
                          <a:spcPts val="0"/>
                        </a:spcAft>
                        <a:buNone/>
                      </a:pPr>
                      <a:r>
                        <a:rPr lang="en-GB" sz="1800" b="1" u="none" strike="noStrike" cap="none">
                          <a:solidFill>
                            <a:srgbClr val="FFFFFF"/>
                          </a:solidFill>
                          <a:latin typeface="Century Gothic"/>
                          <a:ea typeface="Century Gothic"/>
                          <a:cs typeface="Century Gothic"/>
                          <a:sym typeface="Century Gothic"/>
                        </a:rPr>
                        <a:t>Modelo baseado em direitos</a:t>
                      </a:r>
                      <a:endParaRPr sz="1800" b="1" u="none" strike="noStrike" cap="none">
                        <a:latin typeface="Century Gothic"/>
                        <a:ea typeface="Century Gothic"/>
                        <a:cs typeface="Century Gothic"/>
                        <a:sym typeface="Century Gothic"/>
                      </a:endParaRPr>
                    </a:p>
                  </a:txBody>
                  <a:tcPr marL="0" marR="0" marT="0" marB="0" anchor="ctr">
                    <a:lnL w="12700" cap="flat" cmpd="sng">
                      <a:solidFill>
                        <a:srgbClr val="000080"/>
                      </a:solidFill>
                      <a:prstDash val="solid"/>
                      <a:round/>
                      <a:headEnd type="none" w="sm" len="sm"/>
                      <a:tailEnd type="none" w="sm" len="sm"/>
                    </a:lnL>
                    <a:lnR w="12700" cap="flat" cmpd="sng">
                      <a:solidFill>
                        <a:srgbClr val="00008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accent2"/>
                    </a:solidFill>
                  </a:tcPr>
                </a:tc>
                <a:extLst>
                  <a:ext uri="{0D108BD9-81ED-4DB2-BD59-A6C34878D82A}">
                    <a16:rowId xmlns:a16="http://schemas.microsoft.com/office/drawing/2014/main" val="10000"/>
                  </a:ext>
                </a:extLst>
              </a:tr>
              <a:tr h="2101525">
                <a:tc>
                  <a:txBody>
                    <a:bodyPr/>
                    <a:lstStyle/>
                    <a:p>
                      <a:pPr marL="0" marR="60325" lvl="0" indent="0" algn="l" rtl="0">
                        <a:lnSpc>
                          <a:spcPct val="115000"/>
                        </a:lnSpc>
                        <a:spcBef>
                          <a:spcPts val="0"/>
                        </a:spcBef>
                        <a:spcAft>
                          <a:spcPts val="0"/>
                        </a:spcAft>
                        <a:buNone/>
                      </a:pPr>
                      <a:r>
                        <a:rPr lang="en-GB" sz="1800" u="none" strike="noStrike" cap="none" dirty="0">
                          <a:solidFill>
                            <a:srgbClr val="000000"/>
                          </a:solidFill>
                          <a:latin typeface="Calibri"/>
                          <a:ea typeface="Calibri"/>
                          <a:cs typeface="Calibri"/>
                          <a:sym typeface="Calibri"/>
                        </a:rPr>
                        <a:t>Um </a:t>
                      </a:r>
                      <a:r>
                        <a:rPr lang="en-GB" sz="1800" u="none" strike="noStrike" cap="none" dirty="0" err="1">
                          <a:solidFill>
                            <a:srgbClr val="000000"/>
                          </a:solidFill>
                          <a:latin typeface="Calibri"/>
                          <a:ea typeface="Calibri"/>
                          <a:cs typeface="Calibri"/>
                          <a:sym typeface="Calibri"/>
                        </a:rPr>
                        <a:t>homem</a:t>
                      </a:r>
                      <a:r>
                        <a:rPr lang="en-GB" sz="1800" u="none" strike="noStrike" cap="none" dirty="0">
                          <a:solidFill>
                            <a:srgbClr val="000000"/>
                          </a:solidFill>
                          <a:latin typeface="Calibri"/>
                          <a:ea typeface="Calibri"/>
                          <a:cs typeface="Calibri"/>
                          <a:sym typeface="Calibri"/>
                        </a:rPr>
                        <a:t> de 46 </a:t>
                      </a:r>
                      <a:r>
                        <a:rPr lang="en-GB" sz="1800" u="none" strike="noStrike" cap="none" dirty="0" err="1">
                          <a:solidFill>
                            <a:srgbClr val="000000"/>
                          </a:solidFill>
                          <a:latin typeface="Calibri"/>
                          <a:ea typeface="Calibri"/>
                          <a:cs typeface="Calibri"/>
                          <a:sym typeface="Calibri"/>
                        </a:rPr>
                        <a:t>anos</a:t>
                      </a:r>
                      <a:r>
                        <a:rPr lang="en-GB" sz="1800" u="none" strike="noStrike" cap="none" dirty="0">
                          <a:solidFill>
                            <a:srgbClr val="000000"/>
                          </a:solidFill>
                          <a:latin typeface="Calibri"/>
                          <a:ea typeface="Calibri"/>
                          <a:cs typeface="Calibri"/>
                          <a:sym typeface="Calibri"/>
                        </a:rPr>
                        <a:t> </a:t>
                      </a:r>
                      <a:r>
                        <a:rPr lang="en-GB" sz="1800" u="none" strike="noStrike" cap="none" dirty="0" err="1">
                          <a:solidFill>
                            <a:srgbClr val="000000"/>
                          </a:solidFill>
                          <a:latin typeface="Calibri"/>
                          <a:ea typeface="Calibri"/>
                          <a:cs typeface="Calibri"/>
                          <a:sym typeface="Calibri"/>
                        </a:rPr>
                        <a:t>diagnosticado</a:t>
                      </a:r>
                      <a:r>
                        <a:rPr lang="en-GB" sz="1800" u="none" strike="noStrike" cap="none" dirty="0">
                          <a:solidFill>
                            <a:srgbClr val="000000"/>
                          </a:solidFill>
                          <a:latin typeface="Calibri"/>
                          <a:ea typeface="Calibri"/>
                          <a:cs typeface="Calibri"/>
                          <a:sym typeface="Calibri"/>
                        </a:rPr>
                        <a:t> </a:t>
                      </a:r>
                      <a:r>
                        <a:rPr lang="en-GB" sz="1800" u="none" strike="noStrike" cap="none" dirty="0" err="1">
                          <a:solidFill>
                            <a:srgbClr val="000000"/>
                          </a:solidFill>
                          <a:latin typeface="Calibri"/>
                          <a:ea typeface="Calibri"/>
                          <a:cs typeface="Calibri"/>
                          <a:sym typeface="Calibri"/>
                        </a:rPr>
                        <a:t>nos</a:t>
                      </a:r>
                      <a:r>
                        <a:rPr lang="en-GB" sz="1800" u="none" strike="noStrike" cap="none" dirty="0">
                          <a:solidFill>
                            <a:srgbClr val="000000"/>
                          </a:solidFill>
                          <a:latin typeface="Calibri"/>
                          <a:ea typeface="Calibri"/>
                          <a:cs typeface="Calibri"/>
                          <a:sym typeface="Calibri"/>
                        </a:rPr>
                        <a:t> </a:t>
                      </a:r>
                      <a:r>
                        <a:rPr lang="en-GB" sz="1800" u="none" strike="noStrike" cap="none" dirty="0" err="1">
                          <a:solidFill>
                            <a:srgbClr val="000000"/>
                          </a:solidFill>
                          <a:latin typeface="Calibri"/>
                          <a:ea typeface="Calibri"/>
                          <a:cs typeface="Calibri"/>
                          <a:sym typeface="Calibri"/>
                        </a:rPr>
                        <a:t>estágios</a:t>
                      </a:r>
                      <a:r>
                        <a:rPr lang="en-GB" sz="1800" u="none" strike="noStrike" cap="none" dirty="0">
                          <a:solidFill>
                            <a:srgbClr val="000000"/>
                          </a:solidFill>
                          <a:latin typeface="Calibri"/>
                          <a:ea typeface="Calibri"/>
                          <a:cs typeface="Calibri"/>
                          <a:sym typeface="Calibri"/>
                        </a:rPr>
                        <a:t> </a:t>
                      </a:r>
                      <a:r>
                        <a:rPr lang="en-GB" sz="1800" u="none" strike="noStrike" cap="none" dirty="0" err="1">
                          <a:solidFill>
                            <a:srgbClr val="000000"/>
                          </a:solidFill>
                          <a:latin typeface="Calibri"/>
                          <a:ea typeface="Calibri"/>
                          <a:cs typeface="Calibri"/>
                          <a:sym typeface="Calibri"/>
                        </a:rPr>
                        <a:t>iniciais</a:t>
                      </a:r>
                      <a:r>
                        <a:rPr lang="en-GB" sz="1800" u="none" strike="noStrike" cap="none" dirty="0">
                          <a:solidFill>
                            <a:srgbClr val="000000"/>
                          </a:solidFill>
                          <a:latin typeface="Calibri"/>
                          <a:ea typeface="Calibri"/>
                          <a:cs typeface="Calibri"/>
                          <a:sym typeface="Calibri"/>
                        </a:rPr>
                        <a:t> de </a:t>
                      </a:r>
                      <a:r>
                        <a:rPr lang="en-GB" sz="1800" u="none" strike="noStrike" cap="none" dirty="0" err="1">
                          <a:solidFill>
                            <a:srgbClr val="000000"/>
                          </a:solidFill>
                          <a:latin typeface="Calibri"/>
                          <a:ea typeface="Calibri"/>
                          <a:cs typeface="Calibri"/>
                          <a:sym typeface="Calibri"/>
                        </a:rPr>
                        <a:t>demência</a:t>
                      </a:r>
                      <a:r>
                        <a:rPr lang="en-GB" sz="1800" u="none" strike="noStrike" cap="none" dirty="0">
                          <a:solidFill>
                            <a:srgbClr val="000000"/>
                          </a:solidFill>
                          <a:latin typeface="Calibri"/>
                          <a:ea typeface="Calibri"/>
                          <a:cs typeface="Calibri"/>
                          <a:sym typeface="Calibri"/>
                        </a:rPr>
                        <a:t> </a:t>
                      </a:r>
                      <a:r>
                        <a:rPr lang="en-GB" sz="1800" u="none" strike="noStrike" cap="none" dirty="0" err="1">
                          <a:solidFill>
                            <a:srgbClr val="000000"/>
                          </a:solidFill>
                          <a:latin typeface="Calibri"/>
                          <a:ea typeface="Calibri"/>
                          <a:cs typeface="Calibri"/>
                          <a:sym typeface="Calibri"/>
                        </a:rPr>
                        <a:t>precoce</a:t>
                      </a:r>
                      <a:endParaRPr sz="1800" u="none" strike="noStrike" cap="none" dirty="0">
                        <a:latin typeface="Calibri"/>
                        <a:ea typeface="Calibri"/>
                        <a:cs typeface="Calibri"/>
                        <a:sym typeface="Calibri"/>
                      </a:endParaRPr>
                    </a:p>
                  </a:txBody>
                  <a:tcPr marL="31800" marR="31800" marT="30475" marB="30475">
                    <a:lnL w="12700" cap="flat" cmpd="sng">
                      <a:solidFill>
                        <a:srgbClr val="000080"/>
                      </a:solidFill>
                      <a:prstDash val="solid"/>
                      <a:round/>
                      <a:headEnd type="none" w="sm" len="sm"/>
                      <a:tailEnd type="none" w="sm" len="sm"/>
                    </a:lnL>
                    <a:lnR w="12700" cap="flat" cmpd="sng">
                      <a:solidFill>
                        <a:srgbClr val="00008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60325" lvl="0" indent="0" algn="l" rtl="0">
                        <a:lnSpc>
                          <a:spcPct val="115000"/>
                        </a:lnSpc>
                        <a:spcBef>
                          <a:spcPts val="0"/>
                        </a:spcBef>
                        <a:spcAft>
                          <a:spcPts val="0"/>
                        </a:spcAft>
                        <a:buNone/>
                      </a:pPr>
                      <a:r>
                        <a:rPr lang="en-GB" sz="1800" u="none" strike="noStrike" cap="none">
                          <a:solidFill>
                            <a:srgbClr val="000000"/>
                          </a:solidFill>
                          <a:latin typeface="Calibri"/>
                          <a:ea typeface="Calibri"/>
                          <a:cs typeface="Calibri"/>
                          <a:sym typeface="Calibri"/>
                        </a:rPr>
                        <a:t>“É tão trágico, ele terá que abandonar o trabalho e organizar seus assuntos finais, e em breve outras pessoas terão que cuidar dele.”</a:t>
                      </a:r>
                      <a:endParaRPr sz="1800" u="none" strike="noStrike" cap="none">
                        <a:latin typeface="Calibri"/>
                        <a:ea typeface="Calibri"/>
                        <a:cs typeface="Calibri"/>
                        <a:sym typeface="Calibri"/>
                      </a:endParaRPr>
                    </a:p>
                  </a:txBody>
                  <a:tcPr marL="31800" marR="31800" marT="30475" marB="30475">
                    <a:lnL w="12700" cap="flat" cmpd="sng">
                      <a:solidFill>
                        <a:srgbClr val="000080"/>
                      </a:solidFill>
                      <a:prstDash val="solid"/>
                      <a:round/>
                      <a:headEnd type="none" w="sm" len="sm"/>
                      <a:tailEnd type="none" w="sm" len="sm"/>
                    </a:lnL>
                    <a:lnR w="12700" cap="flat" cmpd="sng">
                      <a:solidFill>
                        <a:srgbClr val="00008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60325" lvl="0" indent="0" algn="l" rtl="0">
                        <a:lnSpc>
                          <a:spcPct val="115000"/>
                        </a:lnSpc>
                        <a:spcBef>
                          <a:spcPts val="0"/>
                        </a:spcBef>
                        <a:spcAft>
                          <a:spcPts val="0"/>
                        </a:spcAft>
                        <a:buNone/>
                      </a:pPr>
                      <a:r>
                        <a:rPr lang="en-GB" sz="1800" u="none" strike="noStrike" cap="none">
                          <a:solidFill>
                            <a:srgbClr val="000000"/>
                          </a:solidFill>
                          <a:latin typeface="Calibri"/>
                          <a:ea typeface="Calibri"/>
                          <a:cs typeface="Calibri"/>
                          <a:sym typeface="Calibri"/>
                        </a:rPr>
                        <a:t>“Não há cura, mas podemos tratar suas mudanças de comportamento com medicamentos.”</a:t>
                      </a:r>
                      <a:endParaRPr sz="1800" u="none" strike="noStrike" cap="none">
                        <a:latin typeface="Calibri"/>
                        <a:ea typeface="Calibri"/>
                        <a:cs typeface="Calibri"/>
                        <a:sym typeface="Calibri"/>
                      </a:endParaRPr>
                    </a:p>
                  </a:txBody>
                  <a:tcPr marL="31800" marR="31800" marT="30475" marB="30475">
                    <a:lnL w="12700" cap="flat" cmpd="sng">
                      <a:solidFill>
                        <a:srgbClr val="000080"/>
                      </a:solidFill>
                      <a:prstDash val="solid"/>
                      <a:round/>
                      <a:headEnd type="none" w="sm" len="sm"/>
                      <a:tailEnd type="none" w="sm" len="sm"/>
                    </a:lnL>
                    <a:lnR w="12700" cap="flat" cmpd="sng">
                      <a:solidFill>
                        <a:srgbClr val="00008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60325" lvl="0" indent="0" algn="l" rtl="0">
                        <a:lnSpc>
                          <a:spcPct val="115000"/>
                        </a:lnSpc>
                        <a:spcBef>
                          <a:spcPts val="0"/>
                        </a:spcBef>
                        <a:spcAft>
                          <a:spcPts val="0"/>
                        </a:spcAft>
                        <a:buNone/>
                      </a:pPr>
                      <a:r>
                        <a:rPr lang="en-GB" sz="1800" u="none" strike="noStrike" cap="none">
                          <a:solidFill>
                            <a:srgbClr val="000000"/>
                          </a:solidFill>
                          <a:latin typeface="Calibri"/>
                          <a:ea typeface="Calibri"/>
                          <a:cs typeface="Calibri"/>
                          <a:sym typeface="Calibri"/>
                        </a:rPr>
                        <a:t>“Seu empregador poderia fornecer-lhe um apoiador no trabalho, bem como modificar seu ambiente e ajustar sua função.”</a:t>
                      </a:r>
                      <a:endParaRPr sz="1800" u="none" strike="noStrike" cap="none">
                        <a:latin typeface="Calibri"/>
                        <a:ea typeface="Calibri"/>
                        <a:cs typeface="Calibri"/>
                        <a:sym typeface="Calibri"/>
                      </a:endParaRPr>
                    </a:p>
                  </a:txBody>
                  <a:tcPr marL="31800" marR="31800" marT="30475" marB="30475">
                    <a:lnL w="12700" cap="flat" cmpd="sng">
                      <a:solidFill>
                        <a:srgbClr val="000080"/>
                      </a:solidFill>
                      <a:prstDash val="solid"/>
                      <a:round/>
                      <a:headEnd type="none" w="sm" len="sm"/>
                      <a:tailEnd type="none" w="sm" len="sm"/>
                    </a:lnL>
                    <a:lnR w="12700" cap="flat" cmpd="sng">
                      <a:solidFill>
                        <a:srgbClr val="00008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60325" lvl="0" indent="0" algn="l" rtl="0">
                        <a:lnSpc>
                          <a:spcPct val="115000"/>
                        </a:lnSpc>
                        <a:spcBef>
                          <a:spcPts val="0"/>
                        </a:spcBef>
                        <a:spcAft>
                          <a:spcPts val="0"/>
                        </a:spcAft>
                        <a:buNone/>
                      </a:pPr>
                      <a:r>
                        <a:rPr lang="en-GB" sz="1800" u="none" strike="noStrike" cap="none" dirty="0">
                          <a:solidFill>
                            <a:srgbClr val="000000"/>
                          </a:solidFill>
                          <a:latin typeface="Calibri"/>
                          <a:ea typeface="Calibri"/>
                          <a:cs typeface="Calibri"/>
                          <a:sym typeface="Calibri"/>
                        </a:rPr>
                        <a:t>“Este </a:t>
                      </a:r>
                      <a:r>
                        <a:rPr lang="en-GB" sz="1800" u="none" strike="noStrike" cap="none" dirty="0" err="1">
                          <a:solidFill>
                            <a:srgbClr val="000000"/>
                          </a:solidFill>
                          <a:latin typeface="Calibri"/>
                          <a:ea typeface="Calibri"/>
                          <a:cs typeface="Calibri"/>
                          <a:sym typeface="Calibri"/>
                        </a:rPr>
                        <a:t>homem</a:t>
                      </a:r>
                      <a:r>
                        <a:rPr lang="en-GB" sz="1800" u="none" strike="noStrike" cap="none" dirty="0">
                          <a:solidFill>
                            <a:srgbClr val="000000"/>
                          </a:solidFill>
                          <a:latin typeface="Calibri"/>
                          <a:ea typeface="Calibri"/>
                          <a:cs typeface="Calibri"/>
                          <a:sym typeface="Calibri"/>
                        </a:rPr>
                        <a:t> tem o </a:t>
                      </a:r>
                      <a:r>
                        <a:rPr lang="en-GB" sz="1800" u="none" strike="noStrike" cap="none" dirty="0" err="1">
                          <a:solidFill>
                            <a:srgbClr val="000000"/>
                          </a:solidFill>
                          <a:latin typeface="Calibri"/>
                          <a:ea typeface="Calibri"/>
                          <a:cs typeface="Calibri"/>
                          <a:sym typeface="Calibri"/>
                        </a:rPr>
                        <a:t>direito</a:t>
                      </a:r>
                      <a:r>
                        <a:rPr lang="en-GB" sz="1800" u="none" strike="noStrike" cap="none" dirty="0">
                          <a:solidFill>
                            <a:srgbClr val="000000"/>
                          </a:solidFill>
                          <a:latin typeface="Calibri"/>
                          <a:ea typeface="Calibri"/>
                          <a:cs typeface="Calibri"/>
                          <a:sym typeface="Calibri"/>
                        </a:rPr>
                        <a:t> de </a:t>
                      </a:r>
                      <a:r>
                        <a:rPr lang="en-GB" sz="1800" u="none" strike="noStrike" cap="none" dirty="0" err="1">
                          <a:solidFill>
                            <a:srgbClr val="000000"/>
                          </a:solidFill>
                          <a:latin typeface="Calibri"/>
                          <a:ea typeface="Calibri"/>
                          <a:cs typeface="Calibri"/>
                          <a:sym typeface="Calibri"/>
                        </a:rPr>
                        <a:t>permanecer</a:t>
                      </a:r>
                      <a:r>
                        <a:rPr lang="en-GB" sz="1800" u="none" strike="noStrike" cap="none" dirty="0">
                          <a:solidFill>
                            <a:srgbClr val="000000"/>
                          </a:solidFill>
                          <a:latin typeface="Calibri"/>
                          <a:ea typeface="Calibri"/>
                          <a:cs typeface="Calibri"/>
                          <a:sym typeface="Calibri"/>
                        </a:rPr>
                        <a:t> </a:t>
                      </a:r>
                      <a:r>
                        <a:rPr lang="en-GB" sz="1800" u="none" strike="noStrike" cap="none" dirty="0" err="1">
                          <a:solidFill>
                            <a:srgbClr val="000000"/>
                          </a:solidFill>
                          <a:latin typeface="Calibri"/>
                          <a:ea typeface="Calibri"/>
                          <a:cs typeface="Calibri"/>
                          <a:sym typeface="Calibri"/>
                        </a:rPr>
                        <a:t>empregado</a:t>
                      </a:r>
                      <a:r>
                        <a:rPr lang="en-GB" sz="1800" u="none" strike="noStrike" cap="none" dirty="0">
                          <a:solidFill>
                            <a:srgbClr val="000000"/>
                          </a:solidFill>
                          <a:latin typeface="Calibri"/>
                          <a:ea typeface="Calibri"/>
                          <a:cs typeface="Calibri"/>
                          <a:sym typeface="Calibri"/>
                        </a:rPr>
                        <a:t> e de </a:t>
                      </a:r>
                      <a:r>
                        <a:rPr lang="en-GB" sz="1800" u="none" strike="noStrike" cap="none" dirty="0" err="1">
                          <a:solidFill>
                            <a:srgbClr val="000000"/>
                          </a:solidFill>
                          <a:latin typeface="Calibri"/>
                          <a:ea typeface="Calibri"/>
                          <a:cs typeface="Calibri"/>
                          <a:sym typeface="Calibri"/>
                        </a:rPr>
                        <a:t>receber</a:t>
                      </a:r>
                      <a:r>
                        <a:rPr lang="en-GB" sz="1800" u="none" strike="noStrike" cap="none" dirty="0">
                          <a:solidFill>
                            <a:srgbClr val="000000"/>
                          </a:solidFill>
                          <a:latin typeface="Calibri"/>
                          <a:ea typeface="Calibri"/>
                          <a:cs typeface="Calibri"/>
                          <a:sym typeface="Calibri"/>
                        </a:rPr>
                        <a:t> </a:t>
                      </a:r>
                      <a:r>
                        <a:rPr lang="en-GB" sz="1800" u="none" strike="noStrike" cap="none" dirty="0" err="1">
                          <a:solidFill>
                            <a:srgbClr val="000000"/>
                          </a:solidFill>
                          <a:latin typeface="Calibri"/>
                          <a:ea typeface="Calibri"/>
                          <a:cs typeface="Calibri"/>
                          <a:sym typeface="Calibri"/>
                        </a:rPr>
                        <a:t>acomodações</a:t>
                      </a:r>
                      <a:r>
                        <a:rPr lang="en-GB" sz="1800" u="none" strike="noStrike" cap="none" dirty="0">
                          <a:solidFill>
                            <a:srgbClr val="000000"/>
                          </a:solidFill>
                          <a:latin typeface="Calibri"/>
                          <a:ea typeface="Calibri"/>
                          <a:cs typeface="Calibri"/>
                          <a:sym typeface="Calibri"/>
                        </a:rPr>
                        <a:t> </a:t>
                      </a:r>
                      <a:r>
                        <a:rPr lang="en-GB" sz="1800" u="none" strike="noStrike" cap="none" dirty="0" err="1">
                          <a:solidFill>
                            <a:srgbClr val="000000"/>
                          </a:solidFill>
                          <a:latin typeface="Calibri"/>
                          <a:ea typeface="Calibri"/>
                          <a:cs typeface="Calibri"/>
                          <a:sym typeface="Calibri"/>
                        </a:rPr>
                        <a:t>razoáveis</a:t>
                      </a:r>
                      <a:r>
                        <a:rPr lang="en-GB" sz="1800" u="none" strike="noStrike" cap="none" dirty="0">
                          <a:solidFill>
                            <a:srgbClr val="000000"/>
                          </a:solidFill>
                          <a:latin typeface="Calibri"/>
                          <a:ea typeface="Calibri"/>
                          <a:cs typeface="Calibri"/>
                          <a:sym typeface="Calibri"/>
                        </a:rPr>
                        <a:t> no local de </a:t>
                      </a:r>
                      <a:r>
                        <a:rPr lang="en-GB" sz="1800" u="none" strike="noStrike" cap="none" dirty="0" err="1">
                          <a:solidFill>
                            <a:srgbClr val="000000"/>
                          </a:solidFill>
                          <a:latin typeface="Calibri"/>
                          <a:ea typeface="Calibri"/>
                          <a:cs typeface="Calibri"/>
                          <a:sym typeface="Calibri"/>
                        </a:rPr>
                        <a:t>trabalho</a:t>
                      </a:r>
                      <a:r>
                        <a:rPr lang="en-GB" sz="1800" u="none" strike="noStrike" cap="none" dirty="0">
                          <a:solidFill>
                            <a:srgbClr val="000000"/>
                          </a:solidFill>
                          <a:latin typeface="Calibri"/>
                          <a:ea typeface="Calibri"/>
                          <a:cs typeface="Calibri"/>
                          <a:sym typeface="Calibri"/>
                        </a:rPr>
                        <a:t>.”</a:t>
                      </a:r>
                      <a:endParaRPr sz="1800" u="none" strike="noStrike" cap="none" dirty="0">
                        <a:latin typeface="Calibri"/>
                        <a:ea typeface="Calibri"/>
                        <a:cs typeface="Calibri"/>
                        <a:sym typeface="Calibri"/>
                      </a:endParaRPr>
                    </a:p>
                  </a:txBody>
                  <a:tcPr marL="31800" marR="31800" marT="30475" marB="30475">
                    <a:lnL w="12700" cap="flat" cmpd="sng">
                      <a:solidFill>
                        <a:srgbClr val="000080"/>
                      </a:solidFill>
                      <a:prstDash val="solid"/>
                      <a:round/>
                      <a:headEnd type="none" w="sm" len="sm"/>
                      <a:tailEnd type="none" w="sm" len="sm"/>
                    </a:lnL>
                    <a:lnR w="12700" cap="flat" cmpd="sng">
                      <a:solidFill>
                        <a:srgbClr val="00008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bl>
          </a:graphicData>
        </a:graphic>
      </p:graphicFrame>
      <p:sp>
        <p:nvSpPr>
          <p:cNvPr id="416" name="Google Shape;416;p43"/>
          <p:cNvSpPr txBox="1">
            <a:spLocks noGrp="1"/>
          </p:cNvSpPr>
          <p:nvPr>
            <p:ph type="title"/>
          </p:nvPr>
        </p:nvSpPr>
        <p:spPr>
          <a:xfrm>
            <a:off x="392906" y="506412"/>
            <a:ext cx="11494294" cy="432000"/>
          </a:xfrm>
          <a:prstGeom prst="rect">
            <a:avLst/>
          </a:prstGeom>
          <a:noFill/>
          <a:ln>
            <a:noFill/>
          </a:ln>
        </p:spPr>
        <p:txBody>
          <a:bodyPr spcFirstLastPara="1" wrap="square" lIns="91425" tIns="45700" rIns="91425" bIns="45700" anchor="t" anchorCtr="0">
            <a:noAutofit/>
          </a:bodyPr>
          <a:lstStyle/>
          <a:p>
            <a:pPr marL="0" lvl="0" indent="0" algn="ctr" rtl="0">
              <a:lnSpc>
                <a:spcPct val="110000"/>
              </a:lnSpc>
              <a:spcBef>
                <a:spcPts val="0"/>
              </a:spcBef>
              <a:spcAft>
                <a:spcPts val="0"/>
              </a:spcAft>
              <a:buClr>
                <a:schemeClr val="accent1"/>
              </a:buClr>
              <a:buSzPts val="3000"/>
              <a:buFont typeface="Century Gothic"/>
              <a:buNone/>
            </a:pPr>
            <a:r>
              <a:rPr lang="en-GB" dirty="0" err="1"/>
              <a:t>Apresentação</a:t>
            </a:r>
            <a:r>
              <a:rPr lang="en-GB" dirty="0"/>
              <a:t>: Os diferentes </a:t>
            </a:r>
            <a:r>
              <a:rPr lang="en-GB" dirty="0" err="1"/>
              <a:t>modelos</a:t>
            </a:r>
            <a:r>
              <a:rPr lang="en-GB" dirty="0"/>
              <a:t> de </a:t>
            </a:r>
            <a:r>
              <a:rPr lang="en-GB" dirty="0" err="1"/>
              <a:t>deficiência</a:t>
            </a:r>
            <a:r>
              <a:rPr lang="en-GB" dirty="0"/>
              <a:t> – 18</a:t>
            </a:r>
            <a:endParaRPr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sp>
        <p:nvSpPr>
          <p:cNvPr id="422" name="Google Shape;422;p44"/>
          <p:cNvSpPr txBox="1">
            <a:spLocks noGrp="1"/>
          </p:cNvSpPr>
          <p:nvPr>
            <p:ph type="body" idx="1"/>
          </p:nvPr>
        </p:nvSpPr>
        <p:spPr>
          <a:xfrm>
            <a:off x="258142" y="1179000"/>
            <a:ext cx="5687348" cy="4500000"/>
          </a:xfrm>
          <a:prstGeom prst="rect">
            <a:avLst/>
          </a:prstGeom>
          <a:noFill/>
          <a:ln>
            <a:noFill/>
          </a:ln>
        </p:spPr>
        <p:txBody>
          <a:bodyPr spcFirstLastPara="1" wrap="square" lIns="0" tIns="46800" rIns="0" bIns="45700" anchor="t" anchorCtr="0">
            <a:noAutofit/>
          </a:bodyPr>
          <a:lstStyle/>
          <a:p>
            <a:pPr marL="342900" marR="60325" lvl="0" indent="-342900" algn="just" rtl="0">
              <a:lnSpc>
                <a:spcPct val="100000"/>
              </a:lnSpc>
              <a:spcBef>
                <a:spcPts val="0"/>
              </a:spcBef>
              <a:spcAft>
                <a:spcPts val="0"/>
              </a:spcAft>
              <a:buSzPts val="2200"/>
              <a:buFont typeface="Noto Sans Symbols"/>
              <a:buChar char="∙"/>
            </a:pPr>
            <a:r>
              <a:rPr lang="en-GB" sz="2000" dirty="0" err="1">
                <a:solidFill>
                  <a:srgbClr val="000000"/>
                </a:solidFill>
              </a:rPr>
              <a:t>Embora</a:t>
            </a:r>
            <a:r>
              <a:rPr lang="en-GB" sz="2000" dirty="0">
                <a:solidFill>
                  <a:srgbClr val="000000"/>
                </a:solidFill>
              </a:rPr>
              <a:t> a DUDH e outros </a:t>
            </a:r>
            <a:r>
              <a:rPr lang="en-GB" sz="2000" dirty="0" err="1">
                <a:solidFill>
                  <a:srgbClr val="000000"/>
                </a:solidFill>
              </a:rPr>
              <a:t>tratados</a:t>
            </a:r>
            <a:r>
              <a:rPr lang="en-GB" sz="2000" dirty="0">
                <a:solidFill>
                  <a:srgbClr val="000000"/>
                </a:solidFill>
              </a:rPr>
              <a:t> </a:t>
            </a:r>
            <a:r>
              <a:rPr lang="en-GB" sz="2000" dirty="0" err="1">
                <a:solidFill>
                  <a:srgbClr val="000000"/>
                </a:solidFill>
              </a:rPr>
              <a:t>tenham</a:t>
            </a:r>
            <a:r>
              <a:rPr lang="en-GB" sz="2000" dirty="0">
                <a:solidFill>
                  <a:srgbClr val="000000"/>
                </a:solidFill>
              </a:rPr>
              <a:t> como </a:t>
            </a:r>
            <a:r>
              <a:rPr lang="en-GB" sz="2000" dirty="0" err="1">
                <a:solidFill>
                  <a:srgbClr val="000000"/>
                </a:solidFill>
              </a:rPr>
              <a:t>objetivo</a:t>
            </a:r>
            <a:r>
              <a:rPr lang="en-GB" sz="2000" dirty="0">
                <a:solidFill>
                  <a:srgbClr val="000000"/>
                </a:solidFill>
              </a:rPr>
              <a:t> </a:t>
            </a:r>
            <a:r>
              <a:rPr lang="en-GB" sz="2000" dirty="0" err="1">
                <a:solidFill>
                  <a:srgbClr val="000000"/>
                </a:solidFill>
              </a:rPr>
              <a:t>proteger</a:t>
            </a:r>
            <a:r>
              <a:rPr lang="en-GB" sz="2000" dirty="0">
                <a:solidFill>
                  <a:srgbClr val="000000"/>
                </a:solidFill>
              </a:rPr>
              <a:t> </a:t>
            </a:r>
            <a:r>
              <a:rPr lang="en-GB" sz="2000" dirty="0" err="1">
                <a:solidFill>
                  <a:srgbClr val="000000"/>
                </a:solidFill>
              </a:rPr>
              <a:t>os</a:t>
            </a:r>
            <a:r>
              <a:rPr lang="en-GB" sz="2000" dirty="0">
                <a:solidFill>
                  <a:srgbClr val="000000"/>
                </a:solidFill>
              </a:rPr>
              <a:t> </a:t>
            </a:r>
            <a:r>
              <a:rPr lang="en-GB" sz="2000" dirty="0" err="1">
                <a:solidFill>
                  <a:srgbClr val="000000"/>
                </a:solidFill>
              </a:rPr>
              <a:t>direitos</a:t>
            </a:r>
            <a:r>
              <a:rPr lang="en-GB" sz="2000" dirty="0">
                <a:solidFill>
                  <a:srgbClr val="000000"/>
                </a:solidFill>
              </a:rPr>
              <a:t> de </a:t>
            </a:r>
            <a:r>
              <a:rPr lang="en-GB" sz="2000" dirty="0" err="1">
                <a:solidFill>
                  <a:srgbClr val="000000"/>
                </a:solidFill>
              </a:rPr>
              <a:t>todos</a:t>
            </a:r>
            <a:r>
              <a:rPr lang="en-GB" sz="2000" dirty="0">
                <a:solidFill>
                  <a:srgbClr val="000000"/>
                </a:solidFill>
              </a:rPr>
              <a:t>, a </a:t>
            </a:r>
            <a:r>
              <a:rPr lang="en-GB" sz="2000" dirty="0" err="1">
                <a:solidFill>
                  <a:srgbClr val="000000"/>
                </a:solidFill>
              </a:rPr>
              <a:t>sociedade</a:t>
            </a:r>
            <a:r>
              <a:rPr lang="en-GB" sz="2000" dirty="0">
                <a:solidFill>
                  <a:srgbClr val="000000"/>
                </a:solidFill>
              </a:rPr>
              <a:t> </a:t>
            </a:r>
            <a:r>
              <a:rPr lang="en-GB" sz="2000" dirty="0" err="1">
                <a:solidFill>
                  <a:srgbClr val="000000"/>
                </a:solidFill>
              </a:rPr>
              <a:t>muitas</a:t>
            </a:r>
            <a:r>
              <a:rPr lang="en-GB" sz="2000" dirty="0">
                <a:solidFill>
                  <a:srgbClr val="000000"/>
                </a:solidFill>
              </a:rPr>
              <a:t> </a:t>
            </a:r>
            <a:r>
              <a:rPr lang="en-GB" sz="2000" dirty="0" err="1">
                <a:solidFill>
                  <a:srgbClr val="000000"/>
                </a:solidFill>
              </a:rPr>
              <a:t>vezes</a:t>
            </a:r>
            <a:r>
              <a:rPr lang="en-GB" sz="2000" dirty="0">
                <a:solidFill>
                  <a:srgbClr val="000000"/>
                </a:solidFill>
              </a:rPr>
              <a:t> </a:t>
            </a:r>
            <a:r>
              <a:rPr lang="en-GB" sz="2000" dirty="0" err="1">
                <a:solidFill>
                  <a:srgbClr val="000000"/>
                </a:solidFill>
              </a:rPr>
              <a:t>nega</a:t>
            </a:r>
            <a:r>
              <a:rPr lang="en-GB" sz="2000" dirty="0">
                <a:solidFill>
                  <a:srgbClr val="000000"/>
                </a:solidFill>
              </a:rPr>
              <a:t> esses </a:t>
            </a:r>
            <a:r>
              <a:rPr lang="en-GB" sz="2000" dirty="0" err="1">
                <a:solidFill>
                  <a:srgbClr val="000000"/>
                </a:solidFill>
              </a:rPr>
              <a:t>direitos</a:t>
            </a:r>
            <a:r>
              <a:rPr lang="en-GB" sz="2000" dirty="0">
                <a:solidFill>
                  <a:srgbClr val="000000"/>
                </a:solidFill>
              </a:rPr>
              <a:t> </a:t>
            </a:r>
            <a:r>
              <a:rPr lang="en-GB" sz="2000" dirty="0" err="1">
                <a:solidFill>
                  <a:srgbClr val="000000"/>
                </a:solidFill>
              </a:rPr>
              <a:t>às</a:t>
            </a:r>
            <a:r>
              <a:rPr lang="en-GB" sz="2000" dirty="0">
                <a:solidFill>
                  <a:srgbClr val="000000"/>
                </a:solidFill>
              </a:rPr>
              <a:t> pessoas com </a:t>
            </a:r>
            <a:r>
              <a:rPr lang="en-GB" sz="2000" dirty="0" err="1">
                <a:solidFill>
                  <a:srgbClr val="000000"/>
                </a:solidFill>
              </a:rPr>
              <a:t>deficiência</a:t>
            </a:r>
            <a:r>
              <a:rPr lang="en-GB" sz="2000" dirty="0">
                <a:solidFill>
                  <a:srgbClr val="000000"/>
                </a:solidFill>
              </a:rPr>
              <a:t>. </a:t>
            </a:r>
            <a:endParaRPr sz="2000" dirty="0"/>
          </a:p>
          <a:p>
            <a:pPr marL="342900" marR="60325" lvl="0" indent="-342900" algn="just" rtl="0">
              <a:lnSpc>
                <a:spcPct val="100000"/>
              </a:lnSpc>
              <a:spcBef>
                <a:spcPts val="600"/>
              </a:spcBef>
              <a:spcAft>
                <a:spcPts val="0"/>
              </a:spcAft>
              <a:buSzPts val="2200"/>
              <a:buFont typeface="Noto Sans Symbols"/>
              <a:buChar char="∙"/>
            </a:pPr>
            <a:r>
              <a:rPr lang="en-GB" sz="2000" dirty="0">
                <a:solidFill>
                  <a:srgbClr val="000000"/>
                </a:solidFill>
              </a:rPr>
              <a:t>As pessoas com </a:t>
            </a:r>
            <a:r>
              <a:rPr lang="en-GB" sz="2000" dirty="0" err="1">
                <a:solidFill>
                  <a:srgbClr val="000000"/>
                </a:solidFill>
              </a:rPr>
              <a:t>deficiências</a:t>
            </a:r>
            <a:r>
              <a:rPr lang="en-GB" sz="2000" dirty="0">
                <a:solidFill>
                  <a:srgbClr val="000000"/>
                </a:solidFill>
              </a:rPr>
              <a:t> </a:t>
            </a:r>
            <a:r>
              <a:rPr lang="en-GB" sz="2000" dirty="0" err="1">
                <a:solidFill>
                  <a:srgbClr val="000000"/>
                </a:solidFill>
              </a:rPr>
              <a:t>psicossociais</a:t>
            </a:r>
            <a:r>
              <a:rPr lang="en-GB" sz="2000" dirty="0">
                <a:solidFill>
                  <a:srgbClr val="000000"/>
                </a:solidFill>
              </a:rPr>
              <a:t>, </a:t>
            </a:r>
            <a:r>
              <a:rPr lang="en-GB" sz="2000" dirty="0" err="1">
                <a:solidFill>
                  <a:srgbClr val="000000"/>
                </a:solidFill>
              </a:rPr>
              <a:t>intelectuais</a:t>
            </a:r>
            <a:r>
              <a:rPr lang="en-GB" sz="2000" dirty="0">
                <a:solidFill>
                  <a:srgbClr val="000000"/>
                </a:solidFill>
              </a:rPr>
              <a:t> ou </a:t>
            </a:r>
            <a:r>
              <a:rPr lang="en-GB" sz="2000" dirty="0" err="1">
                <a:solidFill>
                  <a:srgbClr val="000000"/>
                </a:solidFill>
              </a:rPr>
              <a:t>cognitivas</a:t>
            </a:r>
            <a:r>
              <a:rPr lang="en-GB" sz="2000" dirty="0">
                <a:solidFill>
                  <a:srgbClr val="000000"/>
                </a:solidFill>
              </a:rPr>
              <a:t>, </a:t>
            </a:r>
            <a:r>
              <a:rPr lang="en-GB" sz="2000" dirty="0" err="1">
                <a:solidFill>
                  <a:srgbClr val="000000"/>
                </a:solidFill>
              </a:rPr>
              <a:t>assim</a:t>
            </a:r>
            <a:r>
              <a:rPr lang="en-GB" sz="2000" dirty="0">
                <a:solidFill>
                  <a:srgbClr val="000000"/>
                </a:solidFill>
              </a:rPr>
              <a:t> como </a:t>
            </a:r>
            <a:r>
              <a:rPr lang="en-GB" sz="2000" dirty="0" err="1">
                <a:solidFill>
                  <a:srgbClr val="000000"/>
                </a:solidFill>
              </a:rPr>
              <a:t>outras</a:t>
            </a:r>
            <a:r>
              <a:rPr lang="en-GB" sz="2000" dirty="0">
                <a:solidFill>
                  <a:srgbClr val="000000"/>
                </a:solidFill>
              </a:rPr>
              <a:t> pessoas com </a:t>
            </a:r>
            <a:r>
              <a:rPr lang="en-GB" sz="2000" dirty="0" err="1">
                <a:solidFill>
                  <a:srgbClr val="000000"/>
                </a:solidFill>
              </a:rPr>
              <a:t>deficiência</a:t>
            </a:r>
            <a:r>
              <a:rPr lang="en-GB" sz="2000" dirty="0">
                <a:solidFill>
                  <a:srgbClr val="000000"/>
                </a:solidFill>
              </a:rPr>
              <a:t>, são fortemente </a:t>
            </a:r>
            <a:r>
              <a:rPr lang="en-GB" sz="2000" dirty="0" err="1">
                <a:solidFill>
                  <a:srgbClr val="000000"/>
                </a:solidFill>
              </a:rPr>
              <a:t>afetadas</a:t>
            </a:r>
            <a:r>
              <a:rPr lang="en-GB" sz="2000" dirty="0">
                <a:solidFill>
                  <a:srgbClr val="000000"/>
                </a:solidFill>
              </a:rPr>
              <a:t> pela </a:t>
            </a:r>
            <a:r>
              <a:rPr lang="en-GB" sz="2000" dirty="0" err="1">
                <a:solidFill>
                  <a:srgbClr val="000000"/>
                </a:solidFill>
              </a:rPr>
              <a:t>discriminação</a:t>
            </a:r>
            <a:r>
              <a:rPr lang="en-GB" sz="2000" dirty="0">
                <a:solidFill>
                  <a:srgbClr val="000000"/>
                </a:solidFill>
              </a:rPr>
              <a:t>.</a:t>
            </a:r>
            <a:endParaRPr sz="2000" dirty="0"/>
          </a:p>
          <a:p>
            <a:pPr marL="342900" marR="60325" lvl="0" indent="-342900" algn="just" rtl="0">
              <a:lnSpc>
                <a:spcPct val="100000"/>
              </a:lnSpc>
              <a:spcBef>
                <a:spcPts val="600"/>
              </a:spcBef>
              <a:spcAft>
                <a:spcPts val="0"/>
              </a:spcAft>
              <a:buSzPts val="2200"/>
              <a:buFont typeface="Noto Sans Symbols"/>
              <a:buChar char="∙"/>
            </a:pPr>
            <a:r>
              <a:rPr lang="en-GB" sz="2000" dirty="0">
                <a:solidFill>
                  <a:srgbClr val="000000"/>
                </a:solidFill>
              </a:rPr>
              <a:t>É por </a:t>
            </a:r>
            <a:r>
              <a:rPr lang="en-GB" sz="2000" dirty="0" err="1">
                <a:solidFill>
                  <a:srgbClr val="000000"/>
                </a:solidFill>
              </a:rPr>
              <a:t>isso</a:t>
            </a:r>
            <a:r>
              <a:rPr lang="en-GB" sz="2000" dirty="0">
                <a:solidFill>
                  <a:srgbClr val="000000"/>
                </a:solidFill>
              </a:rPr>
              <a:t> que, em 2006</a:t>
            </a:r>
            <a:r>
              <a:rPr lang="en-GB" sz="2000" b="1" dirty="0">
                <a:solidFill>
                  <a:srgbClr val="000000"/>
                </a:solidFill>
              </a:rPr>
              <a:t>, as </a:t>
            </a:r>
            <a:r>
              <a:rPr lang="en-GB" sz="2000" b="1" dirty="0" err="1">
                <a:solidFill>
                  <a:srgbClr val="000000"/>
                </a:solidFill>
              </a:rPr>
              <a:t>Nações</a:t>
            </a:r>
            <a:r>
              <a:rPr lang="en-GB" sz="2000" b="1" dirty="0">
                <a:solidFill>
                  <a:srgbClr val="000000"/>
                </a:solidFill>
              </a:rPr>
              <a:t> Unidas </a:t>
            </a:r>
            <a:r>
              <a:rPr lang="en-GB" sz="2000" b="1" dirty="0" err="1">
                <a:solidFill>
                  <a:srgbClr val="000000"/>
                </a:solidFill>
              </a:rPr>
              <a:t>adotaram</a:t>
            </a:r>
            <a:r>
              <a:rPr lang="en-GB" sz="2000" b="1" dirty="0">
                <a:solidFill>
                  <a:srgbClr val="000000"/>
                </a:solidFill>
              </a:rPr>
              <a:t> a CDPD</a:t>
            </a:r>
            <a:r>
              <a:rPr lang="en-GB" sz="2000" dirty="0">
                <a:solidFill>
                  <a:srgbClr val="000000"/>
                </a:solidFill>
              </a:rPr>
              <a:t> - para </a:t>
            </a:r>
            <a:r>
              <a:rPr lang="en-GB" sz="2000" dirty="0" err="1">
                <a:solidFill>
                  <a:srgbClr val="000000"/>
                </a:solidFill>
              </a:rPr>
              <a:t>promover</a:t>
            </a:r>
            <a:r>
              <a:rPr lang="en-GB" sz="2000" dirty="0">
                <a:solidFill>
                  <a:srgbClr val="000000"/>
                </a:solidFill>
              </a:rPr>
              <a:t> e </a:t>
            </a:r>
            <a:r>
              <a:rPr lang="en-GB" sz="2000" dirty="0" err="1">
                <a:solidFill>
                  <a:srgbClr val="000000"/>
                </a:solidFill>
              </a:rPr>
              <a:t>proteger</a:t>
            </a:r>
            <a:r>
              <a:rPr lang="en-GB" sz="2000" dirty="0">
                <a:solidFill>
                  <a:srgbClr val="000000"/>
                </a:solidFill>
              </a:rPr>
              <a:t> </a:t>
            </a:r>
            <a:r>
              <a:rPr lang="en-GB" sz="2000" dirty="0" err="1">
                <a:solidFill>
                  <a:srgbClr val="000000"/>
                </a:solidFill>
              </a:rPr>
              <a:t>os</a:t>
            </a:r>
            <a:r>
              <a:rPr lang="en-GB" sz="2000" dirty="0">
                <a:solidFill>
                  <a:srgbClr val="000000"/>
                </a:solidFill>
              </a:rPr>
              <a:t> </a:t>
            </a:r>
            <a:r>
              <a:rPr lang="en-GB" sz="2000" dirty="0" err="1">
                <a:solidFill>
                  <a:srgbClr val="000000"/>
                </a:solidFill>
              </a:rPr>
              <a:t>direitos</a:t>
            </a:r>
            <a:r>
              <a:rPr lang="en-GB" sz="2000" dirty="0">
                <a:solidFill>
                  <a:srgbClr val="000000"/>
                </a:solidFill>
              </a:rPr>
              <a:t> </a:t>
            </a:r>
            <a:r>
              <a:rPr lang="en-GB" sz="2000" dirty="0" err="1">
                <a:solidFill>
                  <a:srgbClr val="000000"/>
                </a:solidFill>
              </a:rPr>
              <a:t>humanos</a:t>
            </a:r>
            <a:r>
              <a:rPr lang="en-GB" sz="2000" dirty="0">
                <a:solidFill>
                  <a:srgbClr val="000000"/>
                </a:solidFill>
              </a:rPr>
              <a:t> das pessoas com </a:t>
            </a:r>
            <a:r>
              <a:rPr lang="en-GB" sz="2000" dirty="0" err="1">
                <a:solidFill>
                  <a:srgbClr val="000000"/>
                </a:solidFill>
              </a:rPr>
              <a:t>deficiência</a:t>
            </a:r>
            <a:r>
              <a:rPr lang="en-GB" sz="2000" dirty="0">
                <a:solidFill>
                  <a:srgbClr val="000000"/>
                </a:solidFill>
              </a:rPr>
              <a:t> em </a:t>
            </a:r>
            <a:r>
              <a:rPr lang="en-GB" sz="2000" dirty="0" err="1">
                <a:solidFill>
                  <a:srgbClr val="000000"/>
                </a:solidFill>
              </a:rPr>
              <a:t>igualdade</a:t>
            </a:r>
            <a:r>
              <a:rPr lang="en-GB" sz="2000" dirty="0">
                <a:solidFill>
                  <a:srgbClr val="000000"/>
                </a:solidFill>
              </a:rPr>
              <a:t> de </a:t>
            </a:r>
            <a:r>
              <a:rPr lang="en-GB" sz="2000" dirty="0" err="1">
                <a:solidFill>
                  <a:srgbClr val="000000"/>
                </a:solidFill>
              </a:rPr>
              <a:t>condições</a:t>
            </a:r>
            <a:r>
              <a:rPr lang="en-GB" sz="2000" dirty="0">
                <a:solidFill>
                  <a:srgbClr val="000000"/>
                </a:solidFill>
              </a:rPr>
              <a:t> com as </a:t>
            </a:r>
            <a:r>
              <a:rPr lang="en-GB" sz="2000" dirty="0" err="1">
                <a:solidFill>
                  <a:srgbClr val="000000"/>
                </a:solidFill>
              </a:rPr>
              <a:t>demais</a:t>
            </a:r>
            <a:r>
              <a:rPr lang="en-GB" sz="2000" dirty="0">
                <a:solidFill>
                  <a:srgbClr val="000000"/>
                </a:solidFill>
              </a:rPr>
              <a:t>. </a:t>
            </a:r>
            <a:endParaRPr sz="2000" dirty="0"/>
          </a:p>
        </p:txBody>
      </p:sp>
      <p:sp>
        <p:nvSpPr>
          <p:cNvPr id="423" name="Google Shape;423;p44"/>
          <p:cNvSpPr txBox="1">
            <a:spLocks noGrp="1"/>
          </p:cNvSpPr>
          <p:nvPr>
            <p:ph type="body" idx="2"/>
          </p:nvPr>
        </p:nvSpPr>
        <p:spPr>
          <a:xfrm>
            <a:off x="6246512" y="1179000"/>
            <a:ext cx="5488646" cy="4500000"/>
          </a:xfrm>
          <a:prstGeom prst="rect">
            <a:avLst/>
          </a:prstGeom>
          <a:noFill/>
          <a:ln>
            <a:noFill/>
          </a:ln>
        </p:spPr>
        <p:txBody>
          <a:bodyPr spcFirstLastPara="1" wrap="square" lIns="0" tIns="46800" rIns="0" bIns="45700" anchor="t" anchorCtr="0">
            <a:noAutofit/>
          </a:bodyPr>
          <a:lstStyle/>
          <a:p>
            <a:pPr marL="285750" lvl="0" indent="-285750" algn="just" rtl="0">
              <a:lnSpc>
                <a:spcPct val="100000"/>
              </a:lnSpc>
              <a:spcBef>
                <a:spcPts val="0"/>
              </a:spcBef>
              <a:spcAft>
                <a:spcPts val="0"/>
              </a:spcAft>
              <a:buClr>
                <a:schemeClr val="accent1"/>
              </a:buClr>
              <a:buSzPts val="2200"/>
              <a:buFont typeface="Arial"/>
              <a:buChar char="•"/>
            </a:pPr>
            <a:r>
              <a:rPr lang="en-GB" sz="2000" dirty="0"/>
              <a:t>Em </a:t>
            </a:r>
            <a:r>
              <a:rPr lang="en-GB" sz="2000" dirty="0" err="1"/>
              <a:t>preparação</a:t>
            </a:r>
            <a:r>
              <a:rPr lang="en-GB" sz="2000" dirty="0"/>
              <a:t> para o </a:t>
            </a:r>
            <a:r>
              <a:rPr lang="en-GB" sz="2000" dirty="0" err="1"/>
              <a:t>próximo</a:t>
            </a:r>
            <a:r>
              <a:rPr lang="en-GB" sz="2000" dirty="0"/>
              <a:t> </a:t>
            </a:r>
            <a:r>
              <a:rPr lang="en-GB" sz="2000" dirty="0" err="1"/>
              <a:t>tema</a:t>
            </a:r>
            <a:r>
              <a:rPr lang="en-GB" sz="2000" dirty="0"/>
              <a:t>, </a:t>
            </a:r>
            <a:r>
              <a:rPr lang="en-GB" sz="2000" dirty="0" err="1"/>
              <a:t>leia</a:t>
            </a:r>
            <a:r>
              <a:rPr lang="en-GB" sz="2000" dirty="0"/>
              <a:t> a CDPD e sua </a:t>
            </a:r>
            <a:r>
              <a:rPr lang="en-GB" sz="2000" dirty="0" err="1"/>
              <a:t>versão</a:t>
            </a:r>
            <a:r>
              <a:rPr lang="en-GB" sz="2000" dirty="0"/>
              <a:t> de </a:t>
            </a:r>
            <a:r>
              <a:rPr lang="en-GB" sz="2000" dirty="0" err="1"/>
              <a:t>fácil</a:t>
            </a:r>
            <a:r>
              <a:rPr lang="en-GB" sz="2000" dirty="0"/>
              <a:t> </a:t>
            </a:r>
            <a:r>
              <a:rPr lang="en-GB" sz="2000" dirty="0" err="1"/>
              <a:t>leitura</a:t>
            </a:r>
            <a:r>
              <a:rPr lang="en-GB" sz="2000" dirty="0"/>
              <a:t>. </a:t>
            </a:r>
            <a:endParaRPr sz="2000" dirty="0"/>
          </a:p>
          <a:p>
            <a:pPr marL="631825" lvl="2" indent="-285750" algn="just" rtl="0">
              <a:lnSpc>
                <a:spcPct val="100000"/>
              </a:lnSpc>
              <a:spcBef>
                <a:spcPts val="1200"/>
              </a:spcBef>
              <a:spcAft>
                <a:spcPts val="0"/>
              </a:spcAft>
              <a:buSzPts val="2200"/>
              <a:buChar char="•"/>
            </a:pPr>
            <a:r>
              <a:rPr lang="en-GB" sz="2000" dirty="0" err="1"/>
              <a:t>Existem</a:t>
            </a:r>
            <a:r>
              <a:rPr lang="en-GB" sz="2000" dirty="0"/>
              <a:t> </a:t>
            </a:r>
            <a:r>
              <a:rPr lang="en-GB" sz="2000" dirty="0" err="1"/>
              <a:t>temas</a:t>
            </a:r>
            <a:r>
              <a:rPr lang="en-GB" sz="2000" dirty="0"/>
              <a:t> na CDPD que </a:t>
            </a:r>
            <a:r>
              <a:rPr lang="en-GB" sz="2000" dirty="0" err="1"/>
              <a:t>já</a:t>
            </a:r>
            <a:r>
              <a:rPr lang="en-GB" sz="2000" dirty="0"/>
              <a:t> </a:t>
            </a:r>
            <a:r>
              <a:rPr lang="en-GB" sz="2000" dirty="0" err="1"/>
              <a:t>discutimos</a:t>
            </a:r>
            <a:r>
              <a:rPr lang="en-GB" sz="2000" dirty="0"/>
              <a:t>?</a:t>
            </a:r>
            <a:endParaRPr sz="2000" dirty="0"/>
          </a:p>
          <a:p>
            <a:pPr marL="631825" lvl="2" indent="-285750" algn="just" rtl="0">
              <a:lnSpc>
                <a:spcPct val="100000"/>
              </a:lnSpc>
              <a:spcBef>
                <a:spcPts val="1200"/>
              </a:spcBef>
              <a:spcAft>
                <a:spcPts val="0"/>
              </a:spcAft>
              <a:buSzPts val="2200"/>
              <a:buChar char="•"/>
            </a:pPr>
            <a:r>
              <a:rPr lang="en-GB" sz="2000" dirty="0"/>
              <a:t>De que </a:t>
            </a:r>
            <a:r>
              <a:rPr lang="en-GB" sz="2000" dirty="0" err="1"/>
              <a:t>maneiras</a:t>
            </a:r>
            <a:r>
              <a:rPr lang="en-GB" sz="2000" dirty="0"/>
              <a:t> </a:t>
            </a:r>
            <a:r>
              <a:rPr lang="en-GB" sz="2000" dirty="0" err="1"/>
              <a:t>esta</a:t>
            </a:r>
            <a:r>
              <a:rPr lang="en-GB" sz="2000" dirty="0"/>
              <a:t> </a:t>
            </a:r>
            <a:r>
              <a:rPr lang="en-GB" sz="2000" dirty="0" err="1"/>
              <a:t>Convenção</a:t>
            </a:r>
            <a:r>
              <a:rPr lang="en-GB" sz="2000" dirty="0"/>
              <a:t> é importante para pessoas com </a:t>
            </a:r>
            <a:r>
              <a:rPr lang="en-GB" sz="2000" dirty="0" err="1"/>
              <a:t>deficiências</a:t>
            </a:r>
            <a:r>
              <a:rPr lang="en-GB" sz="2000" dirty="0"/>
              <a:t> </a:t>
            </a:r>
            <a:r>
              <a:rPr lang="en-GB" sz="2000" dirty="0" err="1"/>
              <a:t>psicossociais</a:t>
            </a:r>
            <a:r>
              <a:rPr lang="en-GB" sz="2000" dirty="0"/>
              <a:t>, </a:t>
            </a:r>
            <a:r>
              <a:rPr lang="en-GB" sz="2000" dirty="0" err="1"/>
              <a:t>intelectuais</a:t>
            </a:r>
            <a:r>
              <a:rPr lang="en-GB" sz="2000" dirty="0"/>
              <a:t> ou </a:t>
            </a:r>
            <a:r>
              <a:rPr lang="en-GB" sz="2000" dirty="0" err="1"/>
              <a:t>cognitivas</a:t>
            </a:r>
            <a:r>
              <a:rPr lang="en-GB" sz="2200" dirty="0"/>
              <a:t>?</a:t>
            </a:r>
            <a:endParaRPr dirty="0"/>
          </a:p>
        </p:txBody>
      </p:sp>
      <p:sp>
        <p:nvSpPr>
          <p:cNvPr id="424" name="Google Shape;424;p44"/>
          <p:cNvSpPr txBox="1">
            <a:spLocks noGrp="1"/>
          </p:cNvSpPr>
          <p:nvPr>
            <p:ph type="title"/>
          </p:nvPr>
        </p:nvSpPr>
        <p:spPr>
          <a:xfrm>
            <a:off x="507205" y="506412"/>
            <a:ext cx="11362409" cy="432000"/>
          </a:xfrm>
          <a:prstGeom prst="rect">
            <a:avLst/>
          </a:prstGeom>
          <a:noFill/>
          <a:ln>
            <a:noFill/>
          </a:ln>
        </p:spPr>
        <p:txBody>
          <a:bodyPr spcFirstLastPara="1" wrap="square" lIns="0" tIns="0" rIns="0" bIns="0" anchor="t" anchorCtr="0">
            <a:noAutofit/>
          </a:bodyPr>
          <a:lstStyle/>
          <a:p>
            <a:pPr marL="0" lvl="0" indent="0" algn="ctr" rtl="0">
              <a:lnSpc>
                <a:spcPct val="117857"/>
              </a:lnSpc>
              <a:spcBef>
                <a:spcPts val="0"/>
              </a:spcBef>
              <a:spcAft>
                <a:spcPts val="0"/>
              </a:spcAft>
              <a:buClr>
                <a:schemeClr val="accent1"/>
              </a:buClr>
              <a:buSzPts val="2800"/>
              <a:buFont typeface="Century Gothic"/>
              <a:buNone/>
            </a:pPr>
            <a:r>
              <a:rPr lang="en-GB" sz="3000" dirty="0"/>
              <a:t>Exercício de </a:t>
            </a:r>
            <a:r>
              <a:rPr lang="en-GB" sz="3000" dirty="0" err="1"/>
              <a:t>reflexão</a:t>
            </a:r>
            <a:r>
              <a:rPr lang="en-GB" sz="3000" dirty="0"/>
              <a:t> - 1</a:t>
            </a:r>
            <a:endParaRPr sz="3000"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430" name="Google Shape;430;p45"/>
          <p:cNvSpPr txBox="1">
            <a:spLocks noGrp="1"/>
          </p:cNvSpPr>
          <p:nvPr>
            <p:ph type="title"/>
          </p:nvPr>
        </p:nvSpPr>
        <p:spPr>
          <a:xfrm>
            <a:off x="507205" y="2313946"/>
            <a:ext cx="11363665" cy="4320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accent1"/>
              </a:buClr>
              <a:buSzPts val="4000"/>
              <a:buFont typeface="Century Gothic"/>
              <a:buNone/>
            </a:pPr>
            <a:r>
              <a:rPr lang="en-GB" dirty="0"/>
              <a:t>Tema 3: A </a:t>
            </a:r>
            <a:r>
              <a:rPr lang="en-GB" dirty="0" err="1"/>
              <a:t>Convenção</a:t>
            </a:r>
            <a:r>
              <a:rPr lang="en-GB" dirty="0"/>
              <a:t> sobre </a:t>
            </a:r>
            <a:r>
              <a:rPr lang="en-GB" dirty="0" err="1"/>
              <a:t>os</a:t>
            </a:r>
            <a:r>
              <a:rPr lang="en-GB" dirty="0"/>
              <a:t> </a:t>
            </a:r>
            <a:r>
              <a:rPr lang="en-GB" dirty="0" err="1"/>
              <a:t>Direitos</a:t>
            </a:r>
            <a:r>
              <a:rPr lang="en-GB" dirty="0"/>
              <a:t> das Pessoas com </a:t>
            </a:r>
            <a:r>
              <a:rPr lang="en-GB" dirty="0" err="1"/>
              <a:t>Deficiência</a:t>
            </a:r>
            <a:endParaRPr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sp>
        <p:nvSpPr>
          <p:cNvPr id="436" name="Google Shape;436;p46"/>
          <p:cNvSpPr txBox="1">
            <a:spLocks noGrp="1"/>
          </p:cNvSpPr>
          <p:nvPr>
            <p:ph type="body" idx="2"/>
          </p:nvPr>
        </p:nvSpPr>
        <p:spPr>
          <a:xfrm>
            <a:off x="507195" y="1511188"/>
            <a:ext cx="11174412" cy="1917812"/>
          </a:xfrm>
          <a:prstGeom prst="rect">
            <a:avLst/>
          </a:prstGeom>
          <a:noFill/>
          <a:ln>
            <a:noFill/>
          </a:ln>
        </p:spPr>
        <p:txBody>
          <a:bodyPr spcFirstLastPara="1" wrap="square" lIns="91425" tIns="45700" rIns="91425" bIns="45700" anchor="t" anchorCtr="0">
            <a:noAutofit/>
          </a:bodyPr>
          <a:lstStyle/>
          <a:p>
            <a:pPr marL="285750" lvl="0" indent="-285750" algn="just" rtl="0">
              <a:lnSpc>
                <a:spcPct val="100000"/>
              </a:lnSpc>
              <a:spcBef>
                <a:spcPts val="600"/>
              </a:spcBef>
              <a:spcAft>
                <a:spcPts val="0"/>
              </a:spcAft>
              <a:buSzPts val="2200"/>
              <a:buChar char="•"/>
            </a:pPr>
            <a:r>
              <a:rPr lang="en-GB" sz="2000" dirty="0"/>
              <a:t>Com base na sua </a:t>
            </a:r>
            <a:r>
              <a:rPr lang="en-GB" sz="2000" dirty="0" err="1"/>
              <a:t>leitura</a:t>
            </a:r>
            <a:r>
              <a:rPr lang="en-GB" sz="2000" dirty="0"/>
              <a:t> da CDPD antes </a:t>
            </a:r>
            <a:r>
              <a:rPr lang="en-GB" sz="2000" dirty="0" err="1"/>
              <a:t>desta</a:t>
            </a:r>
            <a:r>
              <a:rPr lang="en-GB" sz="2000" dirty="0"/>
              <a:t> sessão: </a:t>
            </a:r>
            <a:endParaRPr sz="2000" dirty="0"/>
          </a:p>
          <a:p>
            <a:pPr marL="631825" lvl="2" indent="-285750" algn="just" rtl="0">
              <a:lnSpc>
                <a:spcPct val="100000"/>
              </a:lnSpc>
              <a:spcBef>
                <a:spcPts val="600"/>
              </a:spcBef>
              <a:spcAft>
                <a:spcPts val="0"/>
              </a:spcAft>
              <a:buSzPts val="2200"/>
              <a:buChar char="•"/>
            </a:pPr>
            <a:r>
              <a:rPr lang="en-GB" dirty="0"/>
              <a:t>Você tem </a:t>
            </a:r>
            <a:r>
              <a:rPr lang="en-GB" dirty="0" err="1"/>
              <a:t>alguma</a:t>
            </a:r>
            <a:r>
              <a:rPr lang="en-GB" dirty="0"/>
              <a:t> </a:t>
            </a:r>
            <a:r>
              <a:rPr lang="en-GB" dirty="0" err="1"/>
              <a:t>reação</a:t>
            </a:r>
            <a:r>
              <a:rPr lang="en-GB" dirty="0"/>
              <a:t> ou </a:t>
            </a:r>
            <a:r>
              <a:rPr lang="en-GB" dirty="0" err="1"/>
              <a:t>pergunta</a:t>
            </a:r>
            <a:r>
              <a:rPr lang="en-GB" dirty="0"/>
              <a:t> </a:t>
            </a:r>
            <a:r>
              <a:rPr lang="en-GB" dirty="0" err="1"/>
              <a:t>preliminar</a:t>
            </a:r>
            <a:r>
              <a:rPr lang="en-GB" dirty="0"/>
              <a:t>?</a:t>
            </a:r>
            <a:endParaRPr dirty="0"/>
          </a:p>
          <a:p>
            <a:pPr marL="631825" lvl="2" indent="-285750" algn="just" rtl="0">
              <a:lnSpc>
                <a:spcPct val="100000"/>
              </a:lnSpc>
              <a:spcBef>
                <a:spcPts val="600"/>
              </a:spcBef>
              <a:spcAft>
                <a:spcPts val="0"/>
              </a:spcAft>
              <a:buSzPts val="2200"/>
              <a:buChar char="•"/>
            </a:pPr>
            <a:r>
              <a:rPr lang="en-GB" dirty="0"/>
              <a:t>Há </a:t>
            </a:r>
            <a:r>
              <a:rPr lang="en-GB" dirty="0" err="1"/>
              <a:t>algum</a:t>
            </a:r>
            <a:r>
              <a:rPr lang="en-GB" dirty="0"/>
              <a:t> </a:t>
            </a:r>
            <a:r>
              <a:rPr lang="en-GB" dirty="0" err="1"/>
              <a:t>tema</a:t>
            </a:r>
            <a:r>
              <a:rPr lang="en-GB" dirty="0"/>
              <a:t> que </a:t>
            </a:r>
            <a:r>
              <a:rPr lang="en-GB" dirty="0" err="1"/>
              <a:t>já</a:t>
            </a:r>
            <a:r>
              <a:rPr lang="en-GB" dirty="0"/>
              <a:t> </a:t>
            </a:r>
            <a:r>
              <a:rPr lang="en-GB" dirty="0" err="1"/>
              <a:t>tenhamos</a:t>
            </a:r>
            <a:r>
              <a:rPr lang="en-GB" dirty="0"/>
              <a:t> </a:t>
            </a:r>
            <a:r>
              <a:rPr lang="en-GB" dirty="0" err="1"/>
              <a:t>discutido</a:t>
            </a:r>
            <a:r>
              <a:rPr lang="en-GB" dirty="0"/>
              <a:t>?</a:t>
            </a:r>
            <a:endParaRPr dirty="0"/>
          </a:p>
          <a:p>
            <a:pPr marL="631825" lvl="2" indent="-285750" algn="just" rtl="0">
              <a:lnSpc>
                <a:spcPct val="100000"/>
              </a:lnSpc>
              <a:spcBef>
                <a:spcPts val="600"/>
              </a:spcBef>
              <a:spcAft>
                <a:spcPts val="0"/>
              </a:spcAft>
              <a:buSzPts val="2200"/>
              <a:buChar char="•"/>
            </a:pPr>
            <a:r>
              <a:rPr lang="en-GB" dirty="0"/>
              <a:t>De que </a:t>
            </a:r>
            <a:r>
              <a:rPr lang="en-GB" dirty="0" err="1"/>
              <a:t>maneiras</a:t>
            </a:r>
            <a:r>
              <a:rPr lang="en-GB" dirty="0"/>
              <a:t> </a:t>
            </a:r>
            <a:r>
              <a:rPr lang="en-GB" dirty="0" err="1"/>
              <a:t>esta</a:t>
            </a:r>
            <a:r>
              <a:rPr lang="en-GB" dirty="0"/>
              <a:t> </a:t>
            </a:r>
            <a:r>
              <a:rPr lang="en-GB" dirty="0" err="1"/>
              <a:t>Convenção</a:t>
            </a:r>
            <a:r>
              <a:rPr lang="en-GB" dirty="0"/>
              <a:t> é importante para pessoas com </a:t>
            </a:r>
            <a:r>
              <a:rPr lang="en-GB" dirty="0" err="1"/>
              <a:t>deficiências</a:t>
            </a:r>
            <a:r>
              <a:rPr lang="en-GB" dirty="0"/>
              <a:t> </a:t>
            </a:r>
            <a:r>
              <a:rPr lang="en-GB" dirty="0" err="1"/>
              <a:t>psicossociais</a:t>
            </a:r>
            <a:r>
              <a:rPr lang="en-GB" dirty="0"/>
              <a:t>, </a:t>
            </a:r>
            <a:r>
              <a:rPr lang="en-GB" dirty="0" err="1"/>
              <a:t>intelectuais</a:t>
            </a:r>
            <a:r>
              <a:rPr lang="en-GB" dirty="0"/>
              <a:t> ou </a:t>
            </a:r>
            <a:r>
              <a:rPr lang="en-GB" dirty="0" err="1"/>
              <a:t>cognitivas</a:t>
            </a:r>
            <a:r>
              <a:rPr lang="en-GB" dirty="0"/>
              <a:t>?</a:t>
            </a:r>
            <a:endParaRPr dirty="0"/>
          </a:p>
        </p:txBody>
      </p:sp>
      <p:sp>
        <p:nvSpPr>
          <p:cNvPr id="437" name="Google Shape;437;p46"/>
          <p:cNvSpPr txBox="1">
            <a:spLocks noGrp="1"/>
          </p:cNvSpPr>
          <p:nvPr>
            <p:ph type="title"/>
          </p:nvPr>
        </p:nvSpPr>
        <p:spPr>
          <a:xfrm>
            <a:off x="392905" y="506412"/>
            <a:ext cx="11288701" cy="432000"/>
          </a:xfrm>
          <a:prstGeom prst="rect">
            <a:avLst/>
          </a:prstGeom>
          <a:noFill/>
          <a:ln>
            <a:noFill/>
          </a:ln>
        </p:spPr>
        <p:txBody>
          <a:bodyPr spcFirstLastPara="1" wrap="square" lIns="91425" tIns="45700" rIns="91425" bIns="45700" anchor="t" anchorCtr="0">
            <a:noAutofit/>
          </a:bodyPr>
          <a:lstStyle/>
          <a:p>
            <a:pPr marL="0" lvl="0" indent="0" algn="ctr" rtl="0">
              <a:lnSpc>
                <a:spcPct val="110000"/>
              </a:lnSpc>
              <a:spcBef>
                <a:spcPts val="0"/>
              </a:spcBef>
              <a:spcAft>
                <a:spcPts val="0"/>
              </a:spcAft>
              <a:buClr>
                <a:schemeClr val="accent1"/>
              </a:buClr>
              <a:buSzPts val="3000"/>
              <a:buFont typeface="Century Gothic"/>
              <a:buNone/>
            </a:pPr>
            <a:r>
              <a:rPr lang="en-GB"/>
              <a:t>Reflexão de temas anteriores</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sp>
        <p:nvSpPr>
          <p:cNvPr id="443" name="Google Shape;443;p47"/>
          <p:cNvSpPr txBox="1">
            <a:spLocks noGrp="1"/>
          </p:cNvSpPr>
          <p:nvPr>
            <p:ph type="body" idx="2"/>
          </p:nvPr>
        </p:nvSpPr>
        <p:spPr>
          <a:xfrm>
            <a:off x="508794" y="2148003"/>
            <a:ext cx="11174412" cy="2995498"/>
          </a:xfrm>
          <a:prstGeom prst="rect">
            <a:avLst/>
          </a:prstGeom>
          <a:noFill/>
          <a:ln>
            <a:noFill/>
          </a:ln>
        </p:spPr>
        <p:txBody>
          <a:bodyPr spcFirstLastPara="1" wrap="square" lIns="91425" tIns="45700" rIns="91425" bIns="45700" anchor="t" anchorCtr="0">
            <a:noAutofit/>
          </a:bodyPr>
          <a:lstStyle/>
          <a:p>
            <a:pPr marL="285750" lvl="0" indent="-285750" algn="just" rtl="0">
              <a:lnSpc>
                <a:spcPct val="100000"/>
              </a:lnSpc>
              <a:spcBef>
                <a:spcPts val="600"/>
              </a:spcBef>
              <a:spcAft>
                <a:spcPts val="0"/>
              </a:spcAft>
              <a:buSzPts val="2200"/>
              <a:buChar char="•"/>
            </a:pPr>
            <a:r>
              <a:rPr lang="en-GB" sz="2000" dirty="0"/>
              <a:t>A Organização das </a:t>
            </a:r>
            <a:r>
              <a:rPr lang="en-GB" sz="2000" dirty="0" err="1"/>
              <a:t>Nações</a:t>
            </a:r>
            <a:r>
              <a:rPr lang="en-GB" sz="2000" dirty="0"/>
              <a:t> Unidas (ONU) foi </a:t>
            </a:r>
            <a:r>
              <a:rPr lang="en-GB" sz="2000" dirty="0" err="1"/>
              <a:t>criada</a:t>
            </a:r>
            <a:r>
              <a:rPr lang="en-GB" sz="2000" dirty="0"/>
              <a:t> </a:t>
            </a:r>
            <a:r>
              <a:rPr lang="en-GB" sz="2000" dirty="0" err="1"/>
              <a:t>após</a:t>
            </a:r>
            <a:r>
              <a:rPr lang="en-GB" sz="2000" dirty="0"/>
              <a:t> a Segunda Guerra Mundial para </a:t>
            </a:r>
            <a:r>
              <a:rPr lang="en-GB" sz="2000" dirty="0" err="1"/>
              <a:t>promover</a:t>
            </a:r>
            <a:r>
              <a:rPr lang="en-GB" sz="2000" dirty="0"/>
              <a:t> a </a:t>
            </a:r>
            <a:r>
              <a:rPr lang="en-GB" sz="2000" dirty="0" err="1"/>
              <a:t>integração</a:t>
            </a:r>
            <a:r>
              <a:rPr lang="en-GB" sz="2000" dirty="0"/>
              <a:t> e as </a:t>
            </a:r>
            <a:r>
              <a:rPr lang="en-GB" sz="2000" dirty="0" err="1"/>
              <a:t>relações</a:t>
            </a:r>
            <a:r>
              <a:rPr lang="en-GB" sz="2000" dirty="0"/>
              <a:t> </a:t>
            </a:r>
            <a:r>
              <a:rPr lang="en-GB" sz="2000" dirty="0" err="1"/>
              <a:t>pacíficas</a:t>
            </a:r>
            <a:r>
              <a:rPr lang="en-GB" sz="2000" dirty="0"/>
              <a:t> entre as </a:t>
            </a:r>
            <a:r>
              <a:rPr lang="en-GB" sz="2000" dirty="0" err="1"/>
              <a:t>nações</a:t>
            </a:r>
            <a:r>
              <a:rPr lang="en-GB" sz="2000" dirty="0"/>
              <a:t>. </a:t>
            </a:r>
            <a:endParaRPr sz="2000" dirty="0"/>
          </a:p>
          <a:p>
            <a:pPr marL="285750" lvl="0" indent="-285750" algn="just" rtl="0">
              <a:lnSpc>
                <a:spcPct val="100000"/>
              </a:lnSpc>
              <a:spcBef>
                <a:spcPts val="600"/>
              </a:spcBef>
              <a:spcAft>
                <a:spcPts val="0"/>
              </a:spcAft>
              <a:buSzPts val="2200"/>
              <a:buChar char="•"/>
            </a:pPr>
            <a:r>
              <a:rPr lang="en-GB" sz="2000" dirty="0"/>
              <a:t>A </a:t>
            </a:r>
            <a:r>
              <a:rPr lang="en-GB" sz="2000" dirty="0" err="1"/>
              <a:t>adoção</a:t>
            </a:r>
            <a:r>
              <a:rPr lang="en-GB" sz="2000" dirty="0"/>
              <a:t> da </a:t>
            </a:r>
            <a:r>
              <a:rPr lang="en-GB" sz="2000" dirty="0" err="1"/>
              <a:t>Declaração</a:t>
            </a:r>
            <a:r>
              <a:rPr lang="en-GB" sz="2000" dirty="0"/>
              <a:t> Universal dos </a:t>
            </a:r>
            <a:r>
              <a:rPr lang="en-GB" sz="2000" dirty="0" err="1"/>
              <a:t>Direitos</a:t>
            </a:r>
            <a:r>
              <a:rPr lang="en-GB" sz="2000" dirty="0"/>
              <a:t> Humanos (DUDH) pela Assembleia Geral da ONU em 1948 foi um </a:t>
            </a:r>
            <a:r>
              <a:rPr lang="en-GB" sz="2000" dirty="0" err="1"/>
              <a:t>momento</a:t>
            </a:r>
            <a:r>
              <a:rPr lang="en-GB" sz="2000" dirty="0"/>
              <a:t> </a:t>
            </a:r>
            <a:r>
              <a:rPr lang="en-GB" sz="2000" dirty="0" err="1"/>
              <a:t>marcante</a:t>
            </a:r>
            <a:r>
              <a:rPr lang="en-GB" sz="2000" dirty="0"/>
              <a:t> para </a:t>
            </a:r>
            <a:r>
              <a:rPr lang="en-GB" sz="2000" dirty="0" err="1"/>
              <a:t>os</a:t>
            </a:r>
            <a:r>
              <a:rPr lang="en-GB" sz="2000" dirty="0"/>
              <a:t> </a:t>
            </a:r>
            <a:r>
              <a:rPr lang="en-GB" sz="2000" dirty="0" err="1"/>
              <a:t>direitos</a:t>
            </a:r>
            <a:r>
              <a:rPr lang="en-GB" sz="2000" dirty="0"/>
              <a:t> </a:t>
            </a:r>
            <a:r>
              <a:rPr lang="en-GB" sz="2000" dirty="0" err="1"/>
              <a:t>humanos</a:t>
            </a:r>
            <a:r>
              <a:rPr lang="en-GB" sz="2000" dirty="0"/>
              <a:t> em </a:t>
            </a:r>
            <a:r>
              <a:rPr lang="en-GB" sz="2000" dirty="0" err="1"/>
              <a:t>todo</a:t>
            </a:r>
            <a:r>
              <a:rPr lang="en-GB" sz="2000" dirty="0"/>
              <a:t> o </a:t>
            </a:r>
            <a:r>
              <a:rPr lang="en-GB" sz="2000" dirty="0" err="1"/>
              <a:t>mundo</a:t>
            </a:r>
            <a:r>
              <a:rPr lang="en-GB" sz="2000" dirty="0"/>
              <a:t>. </a:t>
            </a:r>
            <a:endParaRPr sz="2000" dirty="0"/>
          </a:p>
          <a:p>
            <a:pPr marL="285750" lvl="0" indent="-285750" algn="just" rtl="0">
              <a:lnSpc>
                <a:spcPct val="100000"/>
              </a:lnSpc>
              <a:spcBef>
                <a:spcPts val="600"/>
              </a:spcBef>
              <a:spcAft>
                <a:spcPts val="0"/>
              </a:spcAft>
              <a:buSzPts val="2200"/>
              <a:buChar char="•"/>
            </a:pPr>
            <a:r>
              <a:rPr lang="en-GB" sz="2000" dirty="0" err="1"/>
              <a:t>Posteriormente</a:t>
            </a:r>
            <a:r>
              <a:rPr lang="en-GB" sz="2000" dirty="0"/>
              <a:t>, </a:t>
            </a:r>
            <a:r>
              <a:rPr lang="en-GB" sz="2000" dirty="0" err="1"/>
              <a:t>vários</a:t>
            </a:r>
            <a:r>
              <a:rPr lang="en-GB" sz="2000" dirty="0"/>
              <a:t> outros </a:t>
            </a:r>
            <a:r>
              <a:rPr lang="en-GB" sz="2000" dirty="0" err="1"/>
              <a:t>tratados</a:t>
            </a:r>
            <a:r>
              <a:rPr lang="en-GB" sz="2000" dirty="0"/>
              <a:t> de </a:t>
            </a:r>
            <a:r>
              <a:rPr lang="en-GB" sz="2000" dirty="0" err="1"/>
              <a:t>direitos</a:t>
            </a:r>
            <a:r>
              <a:rPr lang="en-GB" sz="2000" dirty="0"/>
              <a:t> </a:t>
            </a:r>
            <a:r>
              <a:rPr lang="en-GB" sz="2000" dirty="0" err="1"/>
              <a:t>humanos</a:t>
            </a:r>
            <a:r>
              <a:rPr lang="en-GB" sz="2000" dirty="0"/>
              <a:t> </a:t>
            </a:r>
            <a:r>
              <a:rPr lang="en-GB" sz="2000" dirty="0" err="1"/>
              <a:t>foram</a:t>
            </a:r>
            <a:r>
              <a:rPr lang="en-GB" sz="2000" dirty="0"/>
              <a:t> </a:t>
            </a:r>
            <a:r>
              <a:rPr lang="en-GB" sz="2000" dirty="0" err="1"/>
              <a:t>adotados</a:t>
            </a:r>
            <a:r>
              <a:rPr lang="en-GB" sz="2000" dirty="0"/>
              <a:t>. </a:t>
            </a:r>
            <a:endParaRPr sz="2000" dirty="0"/>
          </a:p>
          <a:p>
            <a:pPr marL="285750" lvl="0" indent="-285750" algn="just" rtl="0">
              <a:lnSpc>
                <a:spcPct val="100000"/>
              </a:lnSpc>
              <a:spcBef>
                <a:spcPts val="600"/>
              </a:spcBef>
              <a:spcAft>
                <a:spcPts val="0"/>
              </a:spcAft>
              <a:buSzPts val="2200"/>
              <a:buChar char="•"/>
            </a:pPr>
            <a:r>
              <a:rPr lang="en-GB" sz="2000" dirty="0"/>
              <a:t>A DUDH e outros </a:t>
            </a:r>
            <a:r>
              <a:rPr lang="en-GB" sz="2000" dirty="0" err="1"/>
              <a:t>instrumentos</a:t>
            </a:r>
            <a:r>
              <a:rPr lang="en-GB" sz="2000" dirty="0"/>
              <a:t> </a:t>
            </a:r>
            <a:r>
              <a:rPr lang="en-GB" sz="2000" dirty="0" err="1"/>
              <a:t>internacionais</a:t>
            </a:r>
            <a:r>
              <a:rPr lang="en-GB" sz="2000" dirty="0"/>
              <a:t> de </a:t>
            </a:r>
            <a:r>
              <a:rPr lang="en-GB" sz="2000" dirty="0" err="1"/>
              <a:t>direitos</a:t>
            </a:r>
            <a:r>
              <a:rPr lang="en-GB" sz="2000" dirty="0"/>
              <a:t> </a:t>
            </a:r>
            <a:r>
              <a:rPr lang="en-GB" sz="2000" dirty="0" err="1"/>
              <a:t>humanos</a:t>
            </a:r>
            <a:r>
              <a:rPr lang="en-GB" sz="2000" dirty="0"/>
              <a:t> </a:t>
            </a:r>
            <a:r>
              <a:rPr lang="en-GB" sz="2000" dirty="0" err="1"/>
              <a:t>incluem</a:t>
            </a:r>
            <a:r>
              <a:rPr lang="en-GB" sz="2000" dirty="0"/>
              <a:t> </a:t>
            </a:r>
            <a:r>
              <a:rPr lang="en-GB" sz="2000" dirty="0" err="1"/>
              <a:t>direitos</a:t>
            </a:r>
            <a:r>
              <a:rPr lang="en-GB" sz="2000" dirty="0"/>
              <a:t> que TODOS </a:t>
            </a:r>
            <a:r>
              <a:rPr lang="en-GB" sz="2000" dirty="0" err="1"/>
              <a:t>nós</a:t>
            </a:r>
            <a:r>
              <a:rPr lang="en-GB" sz="2000" dirty="0"/>
              <a:t> </a:t>
            </a:r>
            <a:r>
              <a:rPr lang="en-GB" sz="2000" dirty="0" err="1"/>
              <a:t>devemos</a:t>
            </a:r>
            <a:r>
              <a:rPr lang="en-GB" sz="2000" dirty="0"/>
              <a:t> </a:t>
            </a:r>
            <a:r>
              <a:rPr lang="en-GB" sz="2000" dirty="0" err="1"/>
              <a:t>poder</a:t>
            </a:r>
            <a:r>
              <a:rPr lang="en-GB" sz="2000" dirty="0"/>
              <a:t> </a:t>
            </a:r>
            <a:r>
              <a:rPr lang="en-GB" sz="2000" dirty="0" err="1"/>
              <a:t>desfrutar</a:t>
            </a:r>
            <a:r>
              <a:rPr lang="en-GB" sz="2000" dirty="0"/>
              <a:t>. </a:t>
            </a:r>
            <a:endParaRPr sz="2000" dirty="0"/>
          </a:p>
        </p:txBody>
      </p:sp>
      <p:sp>
        <p:nvSpPr>
          <p:cNvPr id="444" name="Google Shape;444;p47"/>
          <p:cNvSpPr txBox="1">
            <a:spLocks noGrp="1"/>
          </p:cNvSpPr>
          <p:nvPr>
            <p:ph type="title"/>
          </p:nvPr>
        </p:nvSpPr>
        <p:spPr>
          <a:xfrm>
            <a:off x="392906" y="506412"/>
            <a:ext cx="11290300" cy="432000"/>
          </a:xfrm>
          <a:prstGeom prst="rect">
            <a:avLst/>
          </a:prstGeom>
          <a:noFill/>
          <a:ln>
            <a:noFill/>
          </a:ln>
        </p:spPr>
        <p:txBody>
          <a:bodyPr spcFirstLastPara="1" wrap="square" lIns="91425" tIns="45700" rIns="91425" bIns="45700" anchor="t" anchorCtr="0">
            <a:noAutofit/>
          </a:bodyPr>
          <a:lstStyle/>
          <a:p>
            <a:pPr marL="0" lvl="0" indent="0" algn="ctr" rtl="0">
              <a:lnSpc>
                <a:spcPct val="110000"/>
              </a:lnSpc>
              <a:spcBef>
                <a:spcPts val="0"/>
              </a:spcBef>
              <a:spcAft>
                <a:spcPts val="0"/>
              </a:spcAft>
              <a:buClr>
                <a:schemeClr val="accent1"/>
              </a:buClr>
              <a:buSzPts val="3000"/>
              <a:buFont typeface="Century Gothic"/>
              <a:buNone/>
            </a:pPr>
            <a:r>
              <a:rPr lang="en-GB" dirty="0" err="1"/>
              <a:t>Apresentação</a:t>
            </a:r>
            <a:r>
              <a:rPr lang="en-GB" dirty="0"/>
              <a:t>: </a:t>
            </a:r>
            <a:r>
              <a:rPr lang="en-GB" dirty="0" err="1"/>
              <a:t>Introdução</a:t>
            </a:r>
            <a:r>
              <a:rPr lang="en-GB" dirty="0"/>
              <a:t> à </a:t>
            </a:r>
            <a:r>
              <a:rPr lang="en-GB" dirty="0" err="1"/>
              <a:t>Convenção</a:t>
            </a:r>
            <a:r>
              <a:rPr lang="en-GB" dirty="0"/>
              <a:t> sobre </a:t>
            </a:r>
            <a:r>
              <a:rPr lang="en-GB" dirty="0" err="1"/>
              <a:t>os</a:t>
            </a:r>
            <a:r>
              <a:rPr lang="en-GB" dirty="0"/>
              <a:t> </a:t>
            </a:r>
            <a:r>
              <a:rPr lang="en-GB" dirty="0" err="1"/>
              <a:t>Direitos</a:t>
            </a:r>
            <a:r>
              <a:rPr lang="en-GB" dirty="0"/>
              <a:t> das Pessoas com </a:t>
            </a:r>
            <a:r>
              <a:rPr lang="en-GB" dirty="0" err="1"/>
              <a:t>Deficiência</a:t>
            </a:r>
            <a:r>
              <a:rPr lang="en-GB" dirty="0"/>
              <a:t> - 1</a:t>
            </a:r>
            <a:endParaRPr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450" name="Google Shape;450;p48"/>
          <p:cNvSpPr txBox="1">
            <a:spLocks noGrp="1"/>
          </p:cNvSpPr>
          <p:nvPr>
            <p:ph type="body" idx="2"/>
          </p:nvPr>
        </p:nvSpPr>
        <p:spPr>
          <a:xfrm>
            <a:off x="508794" y="2254770"/>
            <a:ext cx="11174412" cy="1891435"/>
          </a:xfrm>
          <a:prstGeom prst="rect">
            <a:avLst/>
          </a:prstGeom>
          <a:noFill/>
          <a:ln>
            <a:noFill/>
          </a:ln>
        </p:spPr>
        <p:txBody>
          <a:bodyPr spcFirstLastPara="1" wrap="square" lIns="91425" tIns="45700" rIns="91425" bIns="45700" anchor="t" anchorCtr="0">
            <a:noAutofit/>
          </a:bodyPr>
          <a:lstStyle/>
          <a:p>
            <a:pPr marL="285750" lvl="0" indent="-285750" algn="just" rtl="0">
              <a:lnSpc>
                <a:spcPct val="100000"/>
              </a:lnSpc>
              <a:spcBef>
                <a:spcPts val="600"/>
              </a:spcBef>
              <a:spcAft>
                <a:spcPts val="0"/>
              </a:spcAft>
              <a:buSzPts val="2200"/>
              <a:buChar char="•"/>
            </a:pPr>
            <a:r>
              <a:rPr lang="en-GB" sz="2000" dirty="0"/>
              <a:t>A </a:t>
            </a:r>
            <a:r>
              <a:rPr lang="en-GB" sz="2000" dirty="0" err="1"/>
              <a:t>Convenção</a:t>
            </a:r>
            <a:r>
              <a:rPr lang="en-GB" sz="2000" dirty="0"/>
              <a:t> sobre </a:t>
            </a:r>
            <a:r>
              <a:rPr lang="en-GB" sz="2000" dirty="0" err="1"/>
              <a:t>os</a:t>
            </a:r>
            <a:r>
              <a:rPr lang="en-GB" sz="2000" dirty="0"/>
              <a:t> </a:t>
            </a:r>
            <a:r>
              <a:rPr lang="en-GB" sz="2000" dirty="0" err="1"/>
              <a:t>Direitos</a:t>
            </a:r>
            <a:r>
              <a:rPr lang="en-GB" sz="2000" dirty="0"/>
              <a:t> das Pessoas com </a:t>
            </a:r>
            <a:r>
              <a:rPr lang="en-GB" sz="2000" dirty="0" err="1"/>
              <a:t>Deficiência</a:t>
            </a:r>
            <a:r>
              <a:rPr lang="en-GB" sz="2000" dirty="0"/>
              <a:t> (CDPD) foi </a:t>
            </a:r>
            <a:r>
              <a:rPr lang="en-GB" sz="2000" dirty="0" err="1"/>
              <a:t>adotada</a:t>
            </a:r>
            <a:r>
              <a:rPr lang="en-GB" sz="2000" dirty="0"/>
              <a:t> pela ONU em 2006 em </a:t>
            </a:r>
            <a:r>
              <a:rPr lang="en-GB" sz="2000" dirty="0" err="1"/>
              <a:t>resposta</a:t>
            </a:r>
            <a:r>
              <a:rPr lang="en-GB" sz="2000" dirty="0"/>
              <a:t> à </a:t>
            </a:r>
            <a:r>
              <a:rPr lang="en-GB" sz="2000" dirty="0" err="1"/>
              <a:t>discriminação</a:t>
            </a:r>
            <a:r>
              <a:rPr lang="en-GB" sz="2000" dirty="0"/>
              <a:t> e </a:t>
            </a:r>
            <a:r>
              <a:rPr lang="en-GB" sz="2000" dirty="0" err="1"/>
              <a:t>às</a:t>
            </a:r>
            <a:r>
              <a:rPr lang="en-GB" sz="2000" dirty="0"/>
              <a:t> </a:t>
            </a:r>
            <a:r>
              <a:rPr lang="en-GB" sz="2000" dirty="0" err="1"/>
              <a:t>violações</a:t>
            </a:r>
            <a:r>
              <a:rPr lang="en-GB" sz="2000" dirty="0"/>
              <a:t> dos </a:t>
            </a:r>
            <a:r>
              <a:rPr lang="en-GB" sz="2000" dirty="0" err="1"/>
              <a:t>direitos</a:t>
            </a:r>
            <a:r>
              <a:rPr lang="en-GB" sz="2000" dirty="0"/>
              <a:t> </a:t>
            </a:r>
            <a:r>
              <a:rPr lang="en-GB" sz="2000" dirty="0" err="1"/>
              <a:t>humanos</a:t>
            </a:r>
            <a:r>
              <a:rPr lang="en-GB" sz="2000" dirty="0"/>
              <a:t> </a:t>
            </a:r>
            <a:r>
              <a:rPr lang="en-GB" sz="2000" dirty="0" err="1"/>
              <a:t>sofridas</a:t>
            </a:r>
            <a:r>
              <a:rPr lang="en-GB" sz="2000" dirty="0"/>
              <a:t> por pessoas com </a:t>
            </a:r>
            <a:r>
              <a:rPr lang="en-GB" sz="2000" dirty="0" err="1"/>
              <a:t>deficiência</a:t>
            </a:r>
            <a:r>
              <a:rPr lang="en-GB" sz="2000" dirty="0"/>
              <a:t> em </a:t>
            </a:r>
            <a:r>
              <a:rPr lang="en-GB" sz="2000" dirty="0" err="1"/>
              <a:t>todo</a:t>
            </a:r>
            <a:r>
              <a:rPr lang="en-GB" sz="2000" dirty="0"/>
              <a:t> o </a:t>
            </a:r>
            <a:r>
              <a:rPr lang="en-GB" sz="2000" dirty="0" err="1"/>
              <a:t>mundo</a:t>
            </a:r>
            <a:r>
              <a:rPr lang="en-GB" sz="2000" dirty="0"/>
              <a:t>. </a:t>
            </a:r>
            <a:endParaRPr sz="2000" dirty="0"/>
          </a:p>
          <a:p>
            <a:pPr marL="285750" lvl="0" indent="-285750" algn="just" rtl="0">
              <a:lnSpc>
                <a:spcPct val="100000"/>
              </a:lnSpc>
              <a:spcBef>
                <a:spcPts val="600"/>
              </a:spcBef>
              <a:spcAft>
                <a:spcPts val="0"/>
              </a:spcAft>
              <a:buSzPts val="2200"/>
              <a:buChar char="•"/>
            </a:pPr>
            <a:r>
              <a:rPr lang="en-GB" sz="2000" dirty="0"/>
              <a:t>Ela foi </a:t>
            </a:r>
            <a:r>
              <a:rPr lang="en-GB" sz="2000" dirty="0" err="1"/>
              <a:t>redigida</a:t>
            </a:r>
            <a:r>
              <a:rPr lang="en-GB" sz="2000" dirty="0"/>
              <a:t> com a </a:t>
            </a:r>
            <a:r>
              <a:rPr lang="en-GB" sz="2000" dirty="0" err="1"/>
              <a:t>contribuição</a:t>
            </a:r>
            <a:r>
              <a:rPr lang="en-GB" sz="2000" dirty="0"/>
              <a:t>, o </a:t>
            </a:r>
            <a:r>
              <a:rPr lang="en-GB" sz="2000" dirty="0" err="1"/>
              <a:t>envolvimento</a:t>
            </a:r>
            <a:r>
              <a:rPr lang="en-GB" sz="2000" dirty="0"/>
              <a:t> </a:t>
            </a:r>
            <a:r>
              <a:rPr lang="en-GB" sz="2000" dirty="0" err="1"/>
              <a:t>ativo</a:t>
            </a:r>
            <a:r>
              <a:rPr lang="en-GB" sz="2000" dirty="0"/>
              <a:t> e a </a:t>
            </a:r>
            <a:r>
              <a:rPr lang="en-GB" sz="2000" dirty="0" err="1"/>
              <a:t>participação</a:t>
            </a:r>
            <a:r>
              <a:rPr lang="en-GB" sz="2000" dirty="0"/>
              <a:t> de pessoas com </a:t>
            </a:r>
            <a:r>
              <a:rPr lang="en-GB" sz="2000" dirty="0" err="1"/>
              <a:t>deficiência</a:t>
            </a:r>
            <a:r>
              <a:rPr lang="en-GB" sz="2000" dirty="0"/>
              <a:t> e de </a:t>
            </a:r>
            <a:r>
              <a:rPr lang="en-GB" sz="2000" dirty="0" err="1"/>
              <a:t>organizações</a:t>
            </a:r>
            <a:r>
              <a:rPr lang="en-GB" sz="2000" dirty="0"/>
              <a:t> de pessoas com </a:t>
            </a:r>
            <a:r>
              <a:rPr lang="en-GB" sz="2000" dirty="0" err="1"/>
              <a:t>deficiência</a:t>
            </a:r>
            <a:r>
              <a:rPr lang="en-GB" sz="2000" dirty="0"/>
              <a:t>. </a:t>
            </a:r>
            <a:endParaRPr sz="2000" dirty="0"/>
          </a:p>
        </p:txBody>
      </p:sp>
      <p:sp>
        <p:nvSpPr>
          <p:cNvPr id="451" name="Google Shape;451;p48"/>
          <p:cNvSpPr txBox="1">
            <a:spLocks noGrp="1"/>
          </p:cNvSpPr>
          <p:nvPr>
            <p:ph type="title"/>
          </p:nvPr>
        </p:nvSpPr>
        <p:spPr>
          <a:xfrm>
            <a:off x="392906" y="506412"/>
            <a:ext cx="11174412" cy="432000"/>
          </a:xfrm>
          <a:prstGeom prst="rect">
            <a:avLst/>
          </a:prstGeom>
          <a:noFill/>
          <a:ln>
            <a:noFill/>
          </a:ln>
        </p:spPr>
        <p:txBody>
          <a:bodyPr spcFirstLastPara="1" wrap="square" lIns="91425" tIns="45700" rIns="91425" bIns="45700" anchor="t" anchorCtr="0">
            <a:noAutofit/>
          </a:bodyPr>
          <a:lstStyle/>
          <a:p>
            <a:pPr marL="0" lvl="0" indent="0" algn="ctr" rtl="0">
              <a:lnSpc>
                <a:spcPct val="110000"/>
              </a:lnSpc>
              <a:spcBef>
                <a:spcPts val="0"/>
              </a:spcBef>
              <a:spcAft>
                <a:spcPts val="0"/>
              </a:spcAft>
              <a:buClr>
                <a:schemeClr val="accent1"/>
              </a:buClr>
              <a:buSzPts val="3000"/>
              <a:buFont typeface="Century Gothic"/>
              <a:buNone/>
            </a:pPr>
            <a:r>
              <a:rPr lang="en-GB" dirty="0" err="1"/>
              <a:t>Apresentação</a:t>
            </a:r>
            <a:r>
              <a:rPr lang="en-GB" dirty="0"/>
              <a:t>: </a:t>
            </a:r>
            <a:r>
              <a:rPr lang="en-GB" dirty="0" err="1"/>
              <a:t>Introdução</a:t>
            </a:r>
            <a:r>
              <a:rPr lang="en-GB" dirty="0"/>
              <a:t> à </a:t>
            </a:r>
            <a:r>
              <a:rPr lang="en-GB" dirty="0" err="1"/>
              <a:t>Convenção</a:t>
            </a:r>
            <a:r>
              <a:rPr lang="en-GB" dirty="0"/>
              <a:t> sobre </a:t>
            </a:r>
            <a:r>
              <a:rPr lang="en-GB" dirty="0" err="1"/>
              <a:t>os</a:t>
            </a:r>
            <a:r>
              <a:rPr lang="en-GB" dirty="0"/>
              <a:t> </a:t>
            </a:r>
            <a:r>
              <a:rPr lang="en-GB" dirty="0" err="1"/>
              <a:t>Direitos</a:t>
            </a:r>
            <a:r>
              <a:rPr lang="en-GB" dirty="0"/>
              <a:t> das Pessoas com </a:t>
            </a:r>
            <a:r>
              <a:rPr lang="en-GB" dirty="0" err="1"/>
              <a:t>Deficiência</a:t>
            </a:r>
            <a:r>
              <a:rPr lang="en-GB" dirty="0"/>
              <a:t> - 2</a:t>
            </a:r>
            <a:endParaRPr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sp>
        <p:nvSpPr>
          <p:cNvPr id="457" name="Google Shape;457;p49"/>
          <p:cNvSpPr txBox="1">
            <a:spLocks noGrp="1"/>
          </p:cNvSpPr>
          <p:nvPr>
            <p:ph type="body" idx="2"/>
          </p:nvPr>
        </p:nvSpPr>
        <p:spPr>
          <a:xfrm>
            <a:off x="508794" y="2388451"/>
            <a:ext cx="11174412" cy="2081098"/>
          </a:xfrm>
          <a:prstGeom prst="rect">
            <a:avLst/>
          </a:prstGeom>
          <a:noFill/>
          <a:ln>
            <a:noFill/>
          </a:ln>
        </p:spPr>
        <p:txBody>
          <a:bodyPr spcFirstLastPara="1" wrap="square" lIns="91425" tIns="45700" rIns="91425" bIns="45700" anchor="t" anchorCtr="0">
            <a:noAutofit/>
          </a:bodyPr>
          <a:lstStyle/>
          <a:p>
            <a:pPr marL="285750" lvl="0" indent="-285750" algn="just" rtl="0">
              <a:lnSpc>
                <a:spcPct val="100000"/>
              </a:lnSpc>
              <a:spcBef>
                <a:spcPts val="600"/>
              </a:spcBef>
              <a:spcAft>
                <a:spcPts val="0"/>
              </a:spcAft>
              <a:buSzPts val="2200"/>
              <a:buChar char="•"/>
            </a:pPr>
            <a:r>
              <a:rPr lang="en-GB" sz="2000" dirty="0"/>
              <a:t>A CDPD é um </a:t>
            </a:r>
            <a:r>
              <a:rPr lang="en-GB" sz="2000" dirty="0" err="1"/>
              <a:t>passo</a:t>
            </a:r>
            <a:r>
              <a:rPr lang="en-GB" sz="2000" dirty="0"/>
              <a:t> importante para mudar as </a:t>
            </a:r>
            <a:r>
              <a:rPr lang="en-GB" sz="2000" dirty="0" err="1"/>
              <a:t>percepções</a:t>
            </a:r>
            <a:r>
              <a:rPr lang="en-GB" sz="2000" dirty="0"/>
              <a:t> </a:t>
            </a:r>
            <a:r>
              <a:rPr lang="en-GB" sz="2000" dirty="0" err="1"/>
              <a:t>negativas</a:t>
            </a:r>
            <a:r>
              <a:rPr lang="en-GB" sz="2000" dirty="0"/>
              <a:t> sobre a </a:t>
            </a:r>
            <a:r>
              <a:rPr lang="en-GB" sz="2000" dirty="0" err="1"/>
              <a:t>deficiência</a:t>
            </a:r>
            <a:r>
              <a:rPr lang="en-GB" sz="2000" dirty="0"/>
              <a:t> e </a:t>
            </a:r>
            <a:r>
              <a:rPr lang="en-GB" sz="2000" dirty="0" err="1"/>
              <a:t>garantir</a:t>
            </a:r>
            <a:r>
              <a:rPr lang="en-GB" sz="2000" dirty="0"/>
              <a:t> que </a:t>
            </a:r>
            <a:r>
              <a:rPr lang="en-GB" sz="2000" dirty="0" err="1"/>
              <a:t>os</a:t>
            </a:r>
            <a:r>
              <a:rPr lang="en-GB" sz="2000" dirty="0"/>
              <a:t> </a:t>
            </a:r>
            <a:r>
              <a:rPr lang="en-GB" sz="2000" dirty="0" err="1"/>
              <a:t>países</a:t>
            </a:r>
            <a:r>
              <a:rPr lang="en-GB" sz="2000" dirty="0"/>
              <a:t> </a:t>
            </a:r>
            <a:r>
              <a:rPr lang="en-GB" sz="2000" dirty="0" err="1"/>
              <a:t>reconheçam</a:t>
            </a:r>
            <a:r>
              <a:rPr lang="en-GB" sz="2000" dirty="0"/>
              <a:t> que as pessoas com </a:t>
            </a:r>
            <a:r>
              <a:rPr lang="en-GB" sz="2000" dirty="0" err="1"/>
              <a:t>deficiência</a:t>
            </a:r>
            <a:r>
              <a:rPr lang="en-GB" sz="2000" dirty="0"/>
              <a:t> </a:t>
            </a:r>
            <a:r>
              <a:rPr lang="en-GB" sz="2000" dirty="0" err="1"/>
              <a:t>devem</a:t>
            </a:r>
            <a:r>
              <a:rPr lang="en-GB" sz="2000" dirty="0"/>
              <a:t> </a:t>
            </a:r>
            <a:r>
              <a:rPr lang="en-GB" sz="2000" dirty="0" err="1"/>
              <a:t>ter</a:t>
            </a:r>
            <a:r>
              <a:rPr lang="en-GB" sz="2000" dirty="0"/>
              <a:t> </a:t>
            </a:r>
            <a:r>
              <a:rPr lang="en-GB" sz="2000" dirty="0" err="1"/>
              <a:t>oportunidades</a:t>
            </a:r>
            <a:r>
              <a:rPr lang="en-GB" sz="2000" dirty="0"/>
              <a:t> de </a:t>
            </a:r>
            <a:r>
              <a:rPr lang="en-GB" sz="2000" dirty="0" err="1"/>
              <a:t>viver</a:t>
            </a:r>
            <a:r>
              <a:rPr lang="en-GB" sz="2000" dirty="0"/>
              <a:t> a vida em seu pleno </a:t>
            </a:r>
            <a:r>
              <a:rPr lang="en-GB" sz="2000" dirty="0" err="1"/>
              <a:t>potencial</a:t>
            </a:r>
            <a:r>
              <a:rPr lang="en-GB" sz="2000" dirty="0"/>
              <a:t>, em </a:t>
            </a:r>
            <a:r>
              <a:rPr lang="en-GB" sz="2000" dirty="0" err="1"/>
              <a:t>igualdade</a:t>
            </a:r>
            <a:r>
              <a:rPr lang="en-GB" sz="2000" dirty="0"/>
              <a:t> de </a:t>
            </a:r>
            <a:r>
              <a:rPr lang="en-GB" sz="2000" dirty="0" err="1"/>
              <a:t>condições</a:t>
            </a:r>
            <a:r>
              <a:rPr lang="en-GB" sz="2000" dirty="0"/>
              <a:t> com as </a:t>
            </a:r>
            <a:r>
              <a:rPr lang="en-GB" sz="2000" dirty="0" err="1"/>
              <a:t>demais</a:t>
            </a:r>
            <a:r>
              <a:rPr lang="en-GB" sz="2000" dirty="0"/>
              <a:t> pessoas.</a:t>
            </a:r>
            <a:endParaRPr sz="2000" dirty="0"/>
          </a:p>
          <a:p>
            <a:pPr marL="285750" lvl="0" indent="-285750" algn="just" rtl="0">
              <a:lnSpc>
                <a:spcPct val="100000"/>
              </a:lnSpc>
              <a:spcBef>
                <a:spcPts val="600"/>
              </a:spcBef>
              <a:spcAft>
                <a:spcPts val="0"/>
              </a:spcAft>
              <a:buSzPts val="2200"/>
              <a:buChar char="•"/>
            </a:pPr>
            <a:r>
              <a:rPr lang="en-GB" sz="2000" dirty="0"/>
              <a:t>A </a:t>
            </a:r>
            <a:r>
              <a:rPr lang="en-GB" sz="2000" dirty="0" err="1"/>
              <a:t>Convenção</a:t>
            </a:r>
            <a:r>
              <a:rPr lang="en-GB" sz="2000" dirty="0"/>
              <a:t> </a:t>
            </a:r>
            <a:r>
              <a:rPr lang="en-GB" sz="2000" dirty="0" err="1"/>
              <a:t>não</a:t>
            </a:r>
            <a:r>
              <a:rPr lang="en-GB" sz="2000" dirty="0"/>
              <a:t> </a:t>
            </a:r>
            <a:r>
              <a:rPr lang="en-GB" sz="2000" dirty="0" err="1"/>
              <a:t>teve</a:t>
            </a:r>
            <a:r>
              <a:rPr lang="en-GB" sz="2000" dirty="0"/>
              <a:t> como </a:t>
            </a:r>
            <a:r>
              <a:rPr lang="en-GB" sz="2000" dirty="0" err="1"/>
              <a:t>objetivo</a:t>
            </a:r>
            <a:r>
              <a:rPr lang="en-GB" sz="2000" dirty="0"/>
              <a:t> </a:t>
            </a:r>
            <a:r>
              <a:rPr lang="en-GB" sz="2000" dirty="0" err="1"/>
              <a:t>criar</a:t>
            </a:r>
            <a:r>
              <a:rPr lang="en-GB" sz="2000" dirty="0"/>
              <a:t> </a:t>
            </a:r>
            <a:r>
              <a:rPr lang="en-GB" sz="2000" dirty="0" err="1"/>
              <a:t>novos</a:t>
            </a:r>
            <a:r>
              <a:rPr lang="en-GB" sz="2000" dirty="0"/>
              <a:t> </a:t>
            </a:r>
            <a:r>
              <a:rPr lang="en-GB" sz="2000" dirty="0" err="1"/>
              <a:t>direitos</a:t>
            </a:r>
            <a:r>
              <a:rPr lang="en-GB" sz="2000" dirty="0"/>
              <a:t>, mas </a:t>
            </a:r>
            <a:r>
              <a:rPr lang="en-GB" sz="2000" dirty="0" err="1"/>
              <a:t>mostrar</a:t>
            </a:r>
            <a:r>
              <a:rPr lang="en-GB" sz="2000" dirty="0"/>
              <a:t> como </a:t>
            </a:r>
            <a:r>
              <a:rPr lang="en-GB" sz="2000" dirty="0" err="1"/>
              <a:t>os</a:t>
            </a:r>
            <a:r>
              <a:rPr lang="en-GB" sz="2000" dirty="0"/>
              <a:t> </a:t>
            </a:r>
            <a:r>
              <a:rPr lang="en-GB" sz="2000" dirty="0" err="1"/>
              <a:t>direitos</a:t>
            </a:r>
            <a:r>
              <a:rPr lang="en-GB" sz="2000" dirty="0"/>
              <a:t> </a:t>
            </a:r>
            <a:r>
              <a:rPr lang="en-GB" sz="2000" dirty="0" err="1"/>
              <a:t>existentes</a:t>
            </a:r>
            <a:r>
              <a:rPr lang="en-GB" sz="2000" dirty="0"/>
              <a:t> se </a:t>
            </a:r>
            <a:r>
              <a:rPr lang="en-GB" sz="2000" dirty="0" err="1"/>
              <a:t>aplicam</a:t>
            </a:r>
            <a:r>
              <a:rPr lang="en-GB" sz="2000" dirty="0"/>
              <a:t> </a:t>
            </a:r>
            <a:r>
              <a:rPr lang="en-GB" sz="2000" dirty="0" err="1"/>
              <a:t>às</a:t>
            </a:r>
            <a:r>
              <a:rPr lang="en-GB" sz="2000" dirty="0"/>
              <a:t> pessoas com </a:t>
            </a:r>
            <a:r>
              <a:rPr lang="en-GB" sz="2000" dirty="0" err="1"/>
              <a:t>deficiência</a:t>
            </a:r>
            <a:r>
              <a:rPr lang="en-GB" sz="2000" dirty="0"/>
              <a:t>.</a:t>
            </a:r>
            <a:endParaRPr sz="2000" dirty="0"/>
          </a:p>
        </p:txBody>
      </p:sp>
      <p:sp>
        <p:nvSpPr>
          <p:cNvPr id="458" name="Google Shape;458;p49"/>
          <p:cNvSpPr txBox="1">
            <a:spLocks noGrp="1"/>
          </p:cNvSpPr>
          <p:nvPr>
            <p:ph type="title"/>
          </p:nvPr>
        </p:nvSpPr>
        <p:spPr>
          <a:xfrm>
            <a:off x="392906" y="506412"/>
            <a:ext cx="11290300" cy="432000"/>
          </a:xfrm>
          <a:prstGeom prst="rect">
            <a:avLst/>
          </a:prstGeom>
          <a:noFill/>
          <a:ln>
            <a:noFill/>
          </a:ln>
        </p:spPr>
        <p:txBody>
          <a:bodyPr spcFirstLastPara="1" wrap="square" lIns="91425" tIns="45700" rIns="91425" bIns="45700" anchor="t" anchorCtr="0">
            <a:noAutofit/>
          </a:bodyPr>
          <a:lstStyle/>
          <a:p>
            <a:pPr marL="0" lvl="0" indent="0" algn="ctr" rtl="0">
              <a:lnSpc>
                <a:spcPct val="110000"/>
              </a:lnSpc>
              <a:spcBef>
                <a:spcPts val="0"/>
              </a:spcBef>
              <a:spcAft>
                <a:spcPts val="0"/>
              </a:spcAft>
              <a:buClr>
                <a:schemeClr val="accent1"/>
              </a:buClr>
              <a:buSzPts val="3000"/>
              <a:buFont typeface="Century Gothic"/>
              <a:buNone/>
            </a:pPr>
            <a:r>
              <a:rPr lang="en-GB" dirty="0" err="1"/>
              <a:t>Apresentação</a:t>
            </a:r>
            <a:r>
              <a:rPr lang="en-GB" dirty="0"/>
              <a:t>: </a:t>
            </a:r>
            <a:r>
              <a:rPr lang="en-GB" dirty="0" err="1"/>
              <a:t>Introdução</a:t>
            </a:r>
            <a:r>
              <a:rPr lang="en-GB" dirty="0"/>
              <a:t> à </a:t>
            </a:r>
            <a:r>
              <a:rPr lang="en-GB" dirty="0" err="1"/>
              <a:t>Convenção</a:t>
            </a:r>
            <a:r>
              <a:rPr lang="en-GB" dirty="0"/>
              <a:t> sobre </a:t>
            </a:r>
            <a:r>
              <a:rPr lang="en-GB" dirty="0" err="1"/>
              <a:t>os</a:t>
            </a:r>
            <a:r>
              <a:rPr lang="en-GB" dirty="0"/>
              <a:t> </a:t>
            </a:r>
            <a:r>
              <a:rPr lang="en-GB" dirty="0" err="1"/>
              <a:t>Direitos</a:t>
            </a:r>
            <a:r>
              <a:rPr lang="en-GB" dirty="0"/>
              <a:t> das Pessoas com </a:t>
            </a:r>
            <a:r>
              <a:rPr lang="en-GB" dirty="0" err="1"/>
              <a:t>Deficiência</a:t>
            </a:r>
            <a:r>
              <a:rPr lang="en-GB" dirty="0"/>
              <a:t> - 3</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5"/>
          <p:cNvSpPr txBox="1">
            <a:spLocks noGrp="1"/>
          </p:cNvSpPr>
          <p:nvPr>
            <p:ph type="sldNum" idx="4294967295"/>
          </p:nvPr>
        </p:nvSpPr>
        <p:spPr>
          <a:xfrm>
            <a:off x="10034587" y="6623100"/>
            <a:ext cx="1648619" cy="2160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GB"/>
              <a:t>5</a:t>
            </a:fld>
            <a:endParaRPr/>
          </a:p>
        </p:txBody>
      </p:sp>
      <p:sp>
        <p:nvSpPr>
          <p:cNvPr id="112" name="Google Shape;112;p5"/>
          <p:cNvSpPr txBox="1">
            <a:spLocks noGrp="1"/>
          </p:cNvSpPr>
          <p:nvPr>
            <p:ph type="body" idx="2"/>
          </p:nvPr>
        </p:nvSpPr>
        <p:spPr>
          <a:xfrm>
            <a:off x="508794" y="1767338"/>
            <a:ext cx="11174412" cy="4010381"/>
          </a:xfrm>
          <a:prstGeom prst="rect">
            <a:avLst/>
          </a:prstGeom>
          <a:noFill/>
          <a:ln>
            <a:noFill/>
          </a:ln>
        </p:spPr>
        <p:txBody>
          <a:bodyPr spcFirstLastPara="1" wrap="square" lIns="91425" tIns="45700" rIns="91425" bIns="45700" anchor="t" anchorCtr="0">
            <a:noAutofit/>
          </a:bodyPr>
          <a:lstStyle/>
          <a:p>
            <a:pPr marL="285750" lvl="0" indent="-285750" algn="just" rtl="0">
              <a:spcBef>
                <a:spcPts val="600"/>
              </a:spcBef>
              <a:spcAft>
                <a:spcPts val="0"/>
              </a:spcAft>
              <a:buSzPts val="2200"/>
              <a:buChar char="•"/>
            </a:pPr>
            <a:r>
              <a:rPr lang="en-GB" sz="2000" dirty="0"/>
              <a:t>“Pessoas </a:t>
            </a:r>
            <a:r>
              <a:rPr lang="en-GB" sz="2000" dirty="0" err="1"/>
              <a:t>estão</a:t>
            </a:r>
            <a:r>
              <a:rPr lang="en-GB" sz="2000" dirty="0"/>
              <a:t> </a:t>
            </a:r>
            <a:r>
              <a:rPr lang="en-GB" sz="2000" dirty="0" err="1"/>
              <a:t>usando</a:t>
            </a:r>
            <a:r>
              <a:rPr lang="en-GB" sz="2000" dirty="0"/>
              <a:t>” ou “que </a:t>
            </a:r>
            <a:r>
              <a:rPr lang="en-GB" sz="2000" dirty="0" err="1"/>
              <a:t>usaram</a:t>
            </a:r>
            <a:r>
              <a:rPr lang="en-GB" sz="2000" dirty="0"/>
              <a:t> </a:t>
            </a:r>
            <a:r>
              <a:rPr lang="en-GB" sz="2000" dirty="0" err="1"/>
              <a:t>anteriormente</a:t>
            </a:r>
            <a:r>
              <a:rPr lang="en-GB" sz="2000" dirty="0"/>
              <a:t>” </a:t>
            </a:r>
            <a:r>
              <a:rPr lang="en-GB" sz="2000" dirty="0" err="1"/>
              <a:t>serviços</a:t>
            </a:r>
            <a:r>
              <a:rPr lang="en-GB" sz="2000" dirty="0"/>
              <a:t> sociais e de saúde mental para </a:t>
            </a:r>
            <a:r>
              <a:rPr lang="en-GB" sz="2000" dirty="0" err="1"/>
              <a:t>nos</a:t>
            </a:r>
            <a:r>
              <a:rPr lang="en-GB" sz="2000" dirty="0"/>
              <a:t> </a:t>
            </a:r>
            <a:r>
              <a:rPr lang="en-GB" sz="2000" dirty="0" err="1"/>
              <a:t>referirmos</a:t>
            </a:r>
            <a:r>
              <a:rPr lang="en-GB" sz="2000" dirty="0"/>
              <a:t> a pessoas que </a:t>
            </a:r>
            <a:r>
              <a:rPr lang="en-GB" sz="2000" dirty="0" err="1"/>
              <a:t>não</a:t>
            </a:r>
            <a:r>
              <a:rPr lang="en-GB" sz="2000" dirty="0"/>
              <a:t> </a:t>
            </a:r>
            <a:r>
              <a:rPr lang="en-GB" sz="2000" dirty="0" err="1"/>
              <a:t>necessariamente</a:t>
            </a:r>
            <a:r>
              <a:rPr lang="en-GB" sz="2000" dirty="0"/>
              <a:t> se </a:t>
            </a:r>
            <a:r>
              <a:rPr lang="en-GB" sz="2000" dirty="0" err="1"/>
              <a:t>identificam</a:t>
            </a:r>
            <a:r>
              <a:rPr lang="en-GB" sz="2000" dirty="0"/>
              <a:t> como </a:t>
            </a:r>
            <a:r>
              <a:rPr lang="en-GB" sz="2000" dirty="0" err="1"/>
              <a:t>portadoras</a:t>
            </a:r>
            <a:r>
              <a:rPr lang="en-GB" sz="2000" dirty="0"/>
              <a:t> de </a:t>
            </a:r>
            <a:r>
              <a:rPr lang="en-GB" sz="2000" dirty="0" err="1"/>
              <a:t>eficiência</a:t>
            </a:r>
            <a:r>
              <a:rPr lang="en-GB" sz="2000" dirty="0"/>
              <a:t>, mas que </a:t>
            </a:r>
            <a:r>
              <a:rPr lang="en-GB" sz="2000" dirty="0" err="1"/>
              <a:t>têm</a:t>
            </a:r>
            <a:r>
              <a:rPr lang="en-GB" sz="2000" dirty="0"/>
              <a:t> uma </a:t>
            </a:r>
            <a:r>
              <a:rPr lang="en-GB" sz="2000" dirty="0" err="1"/>
              <a:t>variedade</a:t>
            </a:r>
            <a:r>
              <a:rPr lang="en-GB" sz="2000" dirty="0"/>
              <a:t> de </a:t>
            </a:r>
            <a:r>
              <a:rPr lang="en-GB" sz="2000" dirty="0" err="1"/>
              <a:t>experiências</a:t>
            </a:r>
            <a:r>
              <a:rPr lang="en-GB" sz="2000" dirty="0"/>
              <a:t> </a:t>
            </a:r>
            <a:r>
              <a:rPr lang="en-GB" sz="2000" dirty="0" err="1"/>
              <a:t>aplicáveis</a:t>
            </a:r>
            <a:r>
              <a:rPr lang="en-GB" sz="2000" dirty="0"/>
              <a:t> a </a:t>
            </a:r>
            <a:r>
              <a:rPr lang="en-GB" sz="2000" dirty="0" err="1"/>
              <a:t>esse</a:t>
            </a:r>
            <a:r>
              <a:rPr lang="en-GB" sz="2000" dirty="0"/>
              <a:t> </a:t>
            </a:r>
            <a:r>
              <a:rPr lang="en-GB" sz="2000" dirty="0" err="1"/>
              <a:t>treinamento</a:t>
            </a:r>
            <a:r>
              <a:rPr lang="en-GB" sz="2000" dirty="0"/>
              <a:t>.</a:t>
            </a:r>
            <a:endParaRPr sz="2000" dirty="0"/>
          </a:p>
          <a:p>
            <a:pPr marL="285750" lvl="0" indent="-285750" algn="just" rtl="0">
              <a:spcBef>
                <a:spcPts val="600"/>
              </a:spcBef>
              <a:spcAft>
                <a:spcPts val="0"/>
              </a:spcAft>
              <a:buSzPts val="2200"/>
              <a:buChar char="•"/>
            </a:pPr>
            <a:r>
              <a:rPr lang="en-GB" sz="2000" dirty="0"/>
              <a:t>O </a:t>
            </a:r>
            <a:r>
              <a:rPr lang="en-GB" sz="2000" dirty="0" err="1"/>
              <a:t>termo</a:t>
            </a:r>
            <a:r>
              <a:rPr lang="en-GB" sz="2000" dirty="0"/>
              <a:t> “</a:t>
            </a:r>
            <a:r>
              <a:rPr lang="en-GB" sz="2000" dirty="0" err="1"/>
              <a:t>serviços</a:t>
            </a:r>
            <a:r>
              <a:rPr lang="en-GB" sz="2000" dirty="0"/>
              <a:t> sociais e de saúde mental” </a:t>
            </a:r>
            <a:r>
              <a:rPr lang="en-GB" sz="2000" dirty="0" err="1"/>
              <a:t>refere</a:t>
            </a:r>
            <a:r>
              <a:rPr lang="en-GB" sz="2000" dirty="0"/>
              <a:t>-se a uma </a:t>
            </a:r>
            <a:r>
              <a:rPr lang="en-GB" sz="2000" dirty="0" err="1"/>
              <a:t>ampla</a:t>
            </a:r>
            <a:r>
              <a:rPr lang="en-GB" sz="2000" dirty="0"/>
              <a:t> </a:t>
            </a:r>
            <a:r>
              <a:rPr lang="en-GB" sz="2000" dirty="0" err="1"/>
              <a:t>gama</a:t>
            </a:r>
            <a:r>
              <a:rPr lang="en-GB" sz="2000" dirty="0"/>
              <a:t> de </a:t>
            </a:r>
            <a:r>
              <a:rPr lang="en-GB" sz="2000" dirty="0" err="1"/>
              <a:t>serviços</a:t>
            </a:r>
            <a:r>
              <a:rPr lang="en-GB" sz="2000" dirty="0"/>
              <a:t> </a:t>
            </a:r>
            <a:r>
              <a:rPr lang="en-GB" sz="2000" dirty="0" err="1"/>
              <a:t>prestados</a:t>
            </a:r>
            <a:r>
              <a:rPr lang="en-GB" sz="2000" dirty="0"/>
              <a:t> por </a:t>
            </a:r>
            <a:r>
              <a:rPr lang="en-GB" sz="2000" dirty="0" err="1"/>
              <a:t>países</a:t>
            </a:r>
            <a:r>
              <a:rPr lang="en-GB" sz="2000" dirty="0"/>
              <a:t> </a:t>
            </a:r>
            <a:r>
              <a:rPr lang="en-GB" sz="2000" dirty="0" err="1"/>
              <a:t>nos</a:t>
            </a:r>
            <a:r>
              <a:rPr lang="en-GB" sz="2000" dirty="0"/>
              <a:t> </a:t>
            </a:r>
            <a:r>
              <a:rPr lang="en-GB" sz="2000" dirty="0" err="1"/>
              <a:t>setores</a:t>
            </a:r>
            <a:r>
              <a:rPr lang="en-GB" sz="2000" dirty="0"/>
              <a:t> </a:t>
            </a:r>
            <a:r>
              <a:rPr lang="en-GB" sz="2000" dirty="0" err="1"/>
              <a:t>público</a:t>
            </a:r>
            <a:r>
              <a:rPr lang="en-GB" sz="2000" dirty="0"/>
              <a:t>, privado e </a:t>
            </a:r>
            <a:r>
              <a:rPr lang="en-GB" sz="2000" dirty="0" err="1"/>
              <a:t>não</a:t>
            </a:r>
            <a:r>
              <a:rPr lang="en-GB" sz="2000" dirty="0"/>
              <a:t> </a:t>
            </a:r>
            <a:r>
              <a:rPr lang="en-GB" sz="2000" dirty="0" err="1"/>
              <a:t>governamental</a:t>
            </a:r>
            <a:r>
              <a:rPr lang="en-GB" sz="2000" dirty="0"/>
              <a:t>.</a:t>
            </a:r>
            <a:endParaRPr sz="2000" dirty="0"/>
          </a:p>
          <a:p>
            <a:pPr marL="285750" lvl="0" indent="-285750" algn="just" rtl="0">
              <a:spcBef>
                <a:spcPts val="600"/>
              </a:spcBef>
              <a:spcAft>
                <a:spcPts val="0"/>
              </a:spcAft>
              <a:buSzPts val="2200"/>
              <a:buChar char="•"/>
            </a:pPr>
            <a:r>
              <a:rPr lang="en-GB" sz="2000" dirty="0"/>
              <a:t>A </a:t>
            </a:r>
            <a:r>
              <a:rPr lang="en-GB" sz="2000" dirty="0" err="1"/>
              <a:t>terminologia</a:t>
            </a:r>
            <a:r>
              <a:rPr lang="en-GB" sz="2000" dirty="0"/>
              <a:t> foi </a:t>
            </a:r>
            <a:r>
              <a:rPr lang="en-GB" sz="2000" dirty="0" err="1"/>
              <a:t>adotada</a:t>
            </a:r>
            <a:r>
              <a:rPr lang="en-GB" sz="2000" dirty="0"/>
              <a:t> para fins de </a:t>
            </a:r>
            <a:r>
              <a:rPr lang="en-GB" sz="2000" dirty="0" err="1"/>
              <a:t>inclusão</a:t>
            </a:r>
            <a:r>
              <a:rPr lang="en-GB" sz="2000" dirty="0"/>
              <a:t>. </a:t>
            </a:r>
            <a:endParaRPr sz="2000" dirty="0"/>
          </a:p>
          <a:p>
            <a:pPr marL="815975" lvl="3" indent="-298450" algn="just" rtl="0">
              <a:spcBef>
                <a:spcPts val="600"/>
              </a:spcBef>
              <a:spcAft>
                <a:spcPts val="0"/>
              </a:spcAft>
              <a:buSzPts val="2200"/>
              <a:buChar char="•"/>
            </a:pPr>
            <a:r>
              <a:rPr lang="en-GB" dirty="0"/>
              <a:t>É uma </a:t>
            </a:r>
            <a:r>
              <a:rPr lang="en-GB" dirty="0" err="1"/>
              <a:t>escolha</a:t>
            </a:r>
            <a:r>
              <a:rPr lang="en-GB" dirty="0"/>
              <a:t> individual se </a:t>
            </a:r>
            <a:r>
              <a:rPr lang="en-GB" dirty="0" err="1"/>
              <a:t>identificar</a:t>
            </a:r>
            <a:r>
              <a:rPr lang="en-GB" dirty="0"/>
              <a:t> com </a:t>
            </a:r>
            <a:r>
              <a:rPr lang="en-GB" dirty="0" err="1"/>
              <a:t>certas</a:t>
            </a:r>
            <a:r>
              <a:rPr lang="en-GB" dirty="0"/>
              <a:t> </a:t>
            </a:r>
            <a:r>
              <a:rPr lang="en-GB" dirty="0" err="1"/>
              <a:t>expressões</a:t>
            </a:r>
            <a:r>
              <a:rPr lang="en-GB" dirty="0"/>
              <a:t> ou </a:t>
            </a:r>
            <a:r>
              <a:rPr lang="en-GB" dirty="0" err="1"/>
              <a:t>conceitos</a:t>
            </a:r>
            <a:r>
              <a:rPr lang="en-GB" dirty="0"/>
              <a:t>, mas </a:t>
            </a:r>
            <a:r>
              <a:rPr lang="en-GB" dirty="0" err="1"/>
              <a:t>os</a:t>
            </a:r>
            <a:r>
              <a:rPr lang="en-GB" dirty="0"/>
              <a:t> </a:t>
            </a:r>
            <a:r>
              <a:rPr lang="en-GB" dirty="0" err="1"/>
              <a:t>direitos</a:t>
            </a:r>
            <a:r>
              <a:rPr lang="en-GB" dirty="0"/>
              <a:t> </a:t>
            </a:r>
            <a:r>
              <a:rPr lang="en-GB" dirty="0" err="1"/>
              <a:t>humanos</a:t>
            </a:r>
            <a:r>
              <a:rPr lang="en-GB" dirty="0"/>
              <a:t> são </a:t>
            </a:r>
            <a:r>
              <a:rPr lang="en-GB" dirty="0" err="1"/>
              <a:t>aplicáveis</a:t>
            </a:r>
            <a:r>
              <a:rPr lang="en-GB" dirty="0"/>
              <a:t> a </a:t>
            </a:r>
            <a:r>
              <a:rPr lang="en-GB" dirty="0" err="1"/>
              <a:t>todos</a:t>
            </a:r>
            <a:r>
              <a:rPr lang="en-GB" dirty="0"/>
              <a:t>, em </a:t>
            </a:r>
            <a:r>
              <a:rPr lang="en-GB" dirty="0" err="1"/>
              <a:t>todos</a:t>
            </a:r>
            <a:r>
              <a:rPr lang="en-GB" dirty="0"/>
              <a:t> </a:t>
            </a:r>
            <a:r>
              <a:rPr lang="en-GB" dirty="0" err="1"/>
              <a:t>os</a:t>
            </a:r>
            <a:r>
              <a:rPr lang="en-GB" dirty="0"/>
              <a:t> </a:t>
            </a:r>
            <a:r>
              <a:rPr lang="en-GB" dirty="0" err="1"/>
              <a:t>lugares</a:t>
            </a:r>
            <a:r>
              <a:rPr lang="en-GB" dirty="0"/>
              <a:t>. </a:t>
            </a:r>
            <a:endParaRPr dirty="0"/>
          </a:p>
          <a:p>
            <a:pPr marL="815975" lvl="3" indent="-298450" algn="just" rtl="0">
              <a:spcBef>
                <a:spcPts val="600"/>
              </a:spcBef>
              <a:spcAft>
                <a:spcPts val="0"/>
              </a:spcAft>
              <a:buSzPts val="2200"/>
              <a:buChar char="•"/>
            </a:pPr>
            <a:r>
              <a:rPr lang="en-GB" dirty="0"/>
              <a:t>Um </a:t>
            </a:r>
            <a:r>
              <a:rPr lang="en-GB" dirty="0" err="1"/>
              <a:t>diagnóstico</a:t>
            </a:r>
            <a:r>
              <a:rPr lang="en-GB" dirty="0"/>
              <a:t> ou </a:t>
            </a:r>
            <a:r>
              <a:rPr lang="en-GB" dirty="0" err="1"/>
              <a:t>deficiência</a:t>
            </a:r>
            <a:r>
              <a:rPr lang="en-GB" dirty="0"/>
              <a:t> </a:t>
            </a:r>
            <a:r>
              <a:rPr lang="en-GB" dirty="0" err="1"/>
              <a:t>nunca</a:t>
            </a:r>
            <a:r>
              <a:rPr lang="en-GB" dirty="0"/>
              <a:t> </a:t>
            </a:r>
            <a:r>
              <a:rPr lang="en-GB" dirty="0" err="1"/>
              <a:t>deve</a:t>
            </a:r>
            <a:r>
              <a:rPr lang="en-GB" dirty="0"/>
              <a:t> </a:t>
            </a:r>
            <a:r>
              <a:rPr lang="en-GB" dirty="0" err="1"/>
              <a:t>definir</a:t>
            </a:r>
            <a:r>
              <a:rPr lang="en-GB" dirty="0"/>
              <a:t> uma pessoa. </a:t>
            </a:r>
            <a:endParaRPr dirty="0"/>
          </a:p>
          <a:p>
            <a:pPr marL="815975" lvl="3" indent="-298450" algn="just" rtl="0">
              <a:spcBef>
                <a:spcPts val="600"/>
              </a:spcBef>
              <a:spcAft>
                <a:spcPts val="0"/>
              </a:spcAft>
              <a:buSzPts val="2200"/>
              <a:buChar char="•"/>
            </a:pPr>
            <a:r>
              <a:rPr lang="en-GB" dirty="0" err="1"/>
              <a:t>Somos</a:t>
            </a:r>
            <a:r>
              <a:rPr lang="en-GB" dirty="0"/>
              <a:t> </a:t>
            </a:r>
            <a:r>
              <a:rPr lang="en-GB" dirty="0" err="1"/>
              <a:t>todos</a:t>
            </a:r>
            <a:r>
              <a:rPr lang="en-GB" dirty="0"/>
              <a:t> </a:t>
            </a:r>
            <a:r>
              <a:rPr lang="en-GB" dirty="0" err="1"/>
              <a:t>indivíduos</a:t>
            </a:r>
            <a:r>
              <a:rPr lang="en-GB" dirty="0"/>
              <a:t>, com um </a:t>
            </a:r>
            <a:r>
              <a:rPr lang="en-GB" dirty="0" err="1"/>
              <a:t>contexto</a:t>
            </a:r>
            <a:r>
              <a:rPr lang="en-GB" dirty="0"/>
              <a:t> social, </a:t>
            </a:r>
            <a:r>
              <a:rPr lang="en-GB" dirty="0" err="1"/>
              <a:t>personalidade</a:t>
            </a:r>
            <a:r>
              <a:rPr lang="en-GB" dirty="0"/>
              <a:t>, </a:t>
            </a:r>
            <a:r>
              <a:rPr lang="en-GB" dirty="0" err="1"/>
              <a:t>objetivos</a:t>
            </a:r>
            <a:r>
              <a:rPr lang="en-GB" dirty="0"/>
              <a:t>, </a:t>
            </a:r>
            <a:r>
              <a:rPr lang="en-GB" dirty="0" err="1"/>
              <a:t>aspirações</a:t>
            </a:r>
            <a:r>
              <a:rPr lang="en-GB" dirty="0"/>
              <a:t> e </a:t>
            </a:r>
            <a:r>
              <a:rPr lang="en-GB" dirty="0" err="1"/>
              <a:t>relacionamentos</a:t>
            </a:r>
            <a:r>
              <a:rPr lang="en-GB" dirty="0"/>
              <a:t> com </a:t>
            </a:r>
            <a:r>
              <a:rPr lang="en-GB" dirty="0" err="1"/>
              <a:t>os</a:t>
            </a:r>
            <a:r>
              <a:rPr lang="en-GB" dirty="0"/>
              <a:t> outros </a:t>
            </a:r>
            <a:r>
              <a:rPr lang="en-GB" dirty="0" err="1"/>
              <a:t>únicos</a:t>
            </a:r>
            <a:r>
              <a:rPr lang="en-GB" dirty="0"/>
              <a:t>.</a:t>
            </a:r>
            <a:endParaRPr dirty="0"/>
          </a:p>
        </p:txBody>
      </p:sp>
      <p:sp>
        <p:nvSpPr>
          <p:cNvPr id="113" name="Google Shape;113;p5"/>
          <p:cNvSpPr txBox="1">
            <a:spLocks noGrp="1"/>
          </p:cNvSpPr>
          <p:nvPr>
            <p:ph type="title"/>
          </p:nvPr>
        </p:nvSpPr>
        <p:spPr>
          <a:xfrm>
            <a:off x="392906" y="506412"/>
            <a:ext cx="11608594" cy="4320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accent1"/>
              </a:buClr>
              <a:buSzPts val="3000"/>
              <a:buFont typeface="Century Gothic"/>
              <a:buNone/>
            </a:pPr>
            <a:r>
              <a:rPr lang="en-GB" dirty="0" err="1"/>
              <a:t>Algumas</a:t>
            </a:r>
            <a:r>
              <a:rPr lang="en-GB" dirty="0"/>
              <a:t> </a:t>
            </a:r>
            <a:r>
              <a:rPr lang="en-GB" dirty="0" err="1"/>
              <a:t>palavras</a:t>
            </a:r>
            <a:r>
              <a:rPr lang="en-GB" dirty="0"/>
              <a:t> sobre a </a:t>
            </a:r>
            <a:r>
              <a:rPr lang="en-GB" dirty="0" err="1"/>
              <a:t>terminologia</a:t>
            </a:r>
            <a:r>
              <a:rPr lang="en-GB" dirty="0"/>
              <a:t> </a:t>
            </a:r>
            <a:r>
              <a:rPr lang="en-GB" dirty="0" err="1"/>
              <a:t>utilizada</a:t>
            </a:r>
            <a:r>
              <a:rPr lang="en-GB" dirty="0"/>
              <a:t> </a:t>
            </a:r>
            <a:r>
              <a:rPr lang="en-GB" dirty="0" err="1"/>
              <a:t>neste</a:t>
            </a:r>
            <a:r>
              <a:rPr lang="en-GB" dirty="0"/>
              <a:t> </a:t>
            </a:r>
            <a:r>
              <a:rPr lang="en-GB" dirty="0" err="1"/>
              <a:t>treinamento</a:t>
            </a:r>
            <a:r>
              <a:rPr lang="en-GB" dirty="0"/>
              <a:t> – 2</a:t>
            </a:r>
            <a:endParaRPr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sp>
        <p:nvSpPr>
          <p:cNvPr id="464" name="Google Shape;464;p50"/>
          <p:cNvSpPr txBox="1">
            <a:spLocks noGrp="1"/>
          </p:cNvSpPr>
          <p:nvPr>
            <p:ph type="body" idx="2"/>
          </p:nvPr>
        </p:nvSpPr>
        <p:spPr>
          <a:xfrm>
            <a:off x="392906" y="2654188"/>
            <a:ext cx="11174412" cy="2342355"/>
          </a:xfrm>
          <a:prstGeom prst="rect">
            <a:avLst/>
          </a:prstGeom>
          <a:noFill/>
          <a:ln>
            <a:noFill/>
          </a:ln>
        </p:spPr>
        <p:txBody>
          <a:bodyPr spcFirstLastPara="1" wrap="square" lIns="91425" tIns="45700" rIns="91425" bIns="45700" anchor="t" anchorCtr="0">
            <a:noAutofit/>
          </a:bodyPr>
          <a:lstStyle/>
          <a:p>
            <a:pPr marL="285750" lvl="0" indent="-285750" algn="just" rtl="0">
              <a:lnSpc>
                <a:spcPct val="100000"/>
              </a:lnSpc>
              <a:spcBef>
                <a:spcPts val="600"/>
              </a:spcBef>
              <a:spcAft>
                <a:spcPts val="0"/>
              </a:spcAft>
              <a:buSzPts val="2200"/>
              <a:buChar char="•"/>
            </a:pPr>
            <a:r>
              <a:rPr lang="en-GB" sz="2000" dirty="0"/>
              <a:t>A CDPD </a:t>
            </a:r>
            <a:r>
              <a:rPr lang="en-GB" sz="2000" dirty="0" err="1"/>
              <a:t>adota</a:t>
            </a:r>
            <a:r>
              <a:rPr lang="en-GB" sz="2000" dirty="0"/>
              <a:t> </a:t>
            </a:r>
            <a:r>
              <a:rPr lang="en-GB" sz="2000" dirty="0" err="1"/>
              <a:t>os</a:t>
            </a:r>
            <a:r>
              <a:rPr lang="en-GB" sz="2000" dirty="0"/>
              <a:t> </a:t>
            </a:r>
            <a:r>
              <a:rPr lang="en-GB" sz="2000" dirty="0" err="1"/>
              <a:t>modelos</a:t>
            </a:r>
            <a:r>
              <a:rPr lang="en-GB" sz="2000" dirty="0"/>
              <a:t> social e de </a:t>
            </a:r>
            <a:r>
              <a:rPr lang="en-GB" sz="2000" dirty="0" err="1"/>
              <a:t>direitos</a:t>
            </a:r>
            <a:r>
              <a:rPr lang="en-GB" sz="2000" dirty="0"/>
              <a:t> </a:t>
            </a:r>
            <a:r>
              <a:rPr lang="en-GB" sz="2000" dirty="0" err="1"/>
              <a:t>humanos</a:t>
            </a:r>
            <a:r>
              <a:rPr lang="en-GB" sz="2000" dirty="0"/>
              <a:t> da </a:t>
            </a:r>
            <a:r>
              <a:rPr lang="en-GB" sz="2000" dirty="0" err="1"/>
              <a:t>deficiência</a:t>
            </a:r>
            <a:r>
              <a:rPr lang="en-GB" sz="2000" dirty="0"/>
              <a:t>. </a:t>
            </a:r>
            <a:endParaRPr sz="2000" dirty="0"/>
          </a:p>
          <a:p>
            <a:pPr marL="285750" lvl="0" indent="-285750" algn="just" rtl="0">
              <a:lnSpc>
                <a:spcPct val="100000"/>
              </a:lnSpc>
              <a:spcBef>
                <a:spcPts val="600"/>
              </a:spcBef>
              <a:spcAft>
                <a:spcPts val="0"/>
              </a:spcAft>
              <a:buSzPts val="2200"/>
              <a:buChar char="•"/>
            </a:pPr>
            <a:r>
              <a:rPr lang="en-GB" sz="2000" dirty="0"/>
              <a:t>A </a:t>
            </a:r>
            <a:r>
              <a:rPr lang="en-GB" sz="2000" dirty="0" err="1"/>
              <a:t>Convenção</a:t>
            </a:r>
            <a:r>
              <a:rPr lang="en-GB" sz="2000" dirty="0"/>
              <a:t> </a:t>
            </a:r>
            <a:r>
              <a:rPr lang="en-GB" sz="2000" dirty="0" err="1"/>
              <a:t>reconhece</a:t>
            </a:r>
            <a:r>
              <a:rPr lang="en-GB" sz="2000" dirty="0"/>
              <a:t> que:</a:t>
            </a:r>
            <a:endParaRPr sz="2000" dirty="0"/>
          </a:p>
          <a:p>
            <a:pPr marL="158750" lvl="1" indent="0" algn="just" rtl="0">
              <a:lnSpc>
                <a:spcPct val="100000"/>
              </a:lnSpc>
              <a:spcBef>
                <a:spcPts val="600"/>
              </a:spcBef>
              <a:spcAft>
                <a:spcPts val="0"/>
              </a:spcAft>
              <a:buSzPts val="2200"/>
              <a:buNone/>
            </a:pPr>
            <a:r>
              <a:rPr lang="en-GB" i="1" dirty="0"/>
              <a:t>“a </a:t>
            </a:r>
            <a:r>
              <a:rPr lang="en-GB" i="1" dirty="0" err="1"/>
              <a:t>deficiência</a:t>
            </a:r>
            <a:r>
              <a:rPr lang="en-GB" i="1" dirty="0"/>
              <a:t> é um </a:t>
            </a:r>
            <a:r>
              <a:rPr lang="en-GB" i="1" dirty="0" err="1"/>
              <a:t>conceito</a:t>
            </a:r>
            <a:r>
              <a:rPr lang="en-GB" i="1" dirty="0"/>
              <a:t> em </a:t>
            </a:r>
            <a:r>
              <a:rPr lang="en-GB" i="1" dirty="0" err="1"/>
              <a:t>evolução</a:t>
            </a:r>
            <a:r>
              <a:rPr lang="en-GB" i="1" dirty="0"/>
              <a:t> e que a </a:t>
            </a:r>
            <a:r>
              <a:rPr lang="en-GB" i="1" dirty="0" err="1"/>
              <a:t>deficiência</a:t>
            </a:r>
            <a:r>
              <a:rPr lang="en-GB" i="1" dirty="0"/>
              <a:t> </a:t>
            </a:r>
            <a:r>
              <a:rPr lang="en-GB" i="1" dirty="0" err="1"/>
              <a:t>resulta</a:t>
            </a:r>
            <a:r>
              <a:rPr lang="en-GB" i="1" dirty="0"/>
              <a:t> da </a:t>
            </a:r>
            <a:r>
              <a:rPr lang="en-GB" i="1" dirty="0" err="1"/>
              <a:t>interação</a:t>
            </a:r>
            <a:r>
              <a:rPr lang="en-GB" i="1" dirty="0"/>
              <a:t> entre pessoas com </a:t>
            </a:r>
            <a:r>
              <a:rPr lang="en-GB" i="1" dirty="0" err="1"/>
              <a:t>deficiências</a:t>
            </a:r>
            <a:r>
              <a:rPr lang="en-GB" i="1" dirty="0"/>
              <a:t> e </a:t>
            </a:r>
            <a:r>
              <a:rPr lang="en-GB" i="1" dirty="0" err="1"/>
              <a:t>barreiras</a:t>
            </a:r>
            <a:r>
              <a:rPr lang="en-GB" i="1" dirty="0"/>
              <a:t> </a:t>
            </a:r>
            <a:r>
              <a:rPr lang="en-GB" i="1" dirty="0" err="1"/>
              <a:t>atitudinais</a:t>
            </a:r>
            <a:r>
              <a:rPr lang="en-GB" i="1" dirty="0"/>
              <a:t> e </a:t>
            </a:r>
            <a:r>
              <a:rPr lang="en-GB" i="1" dirty="0" err="1"/>
              <a:t>ambientais</a:t>
            </a:r>
            <a:r>
              <a:rPr lang="en-GB" i="1" dirty="0"/>
              <a:t> que </a:t>
            </a:r>
            <a:r>
              <a:rPr lang="en-GB" i="1" dirty="0" err="1"/>
              <a:t>impedem</a:t>
            </a:r>
            <a:r>
              <a:rPr lang="en-GB" i="1" dirty="0"/>
              <a:t> sua </a:t>
            </a:r>
            <a:r>
              <a:rPr lang="en-GB" i="1" dirty="0" err="1"/>
              <a:t>participação</a:t>
            </a:r>
            <a:r>
              <a:rPr lang="en-GB" i="1" dirty="0"/>
              <a:t> plena e </a:t>
            </a:r>
            <a:r>
              <a:rPr lang="en-GB" i="1" dirty="0" err="1"/>
              <a:t>efetiva</a:t>
            </a:r>
            <a:r>
              <a:rPr lang="en-GB" i="1" dirty="0"/>
              <a:t> na </a:t>
            </a:r>
            <a:r>
              <a:rPr lang="en-GB" i="1" dirty="0" err="1"/>
              <a:t>sociedade</a:t>
            </a:r>
            <a:r>
              <a:rPr lang="en-GB" i="1" dirty="0"/>
              <a:t> em </a:t>
            </a:r>
            <a:r>
              <a:rPr lang="en-GB" i="1" dirty="0" err="1"/>
              <a:t>igualdade</a:t>
            </a:r>
            <a:r>
              <a:rPr lang="en-GB" i="1" dirty="0"/>
              <a:t> de </a:t>
            </a:r>
            <a:r>
              <a:rPr lang="en-GB" i="1" dirty="0" err="1"/>
              <a:t>condições</a:t>
            </a:r>
            <a:r>
              <a:rPr lang="en-GB" i="1" dirty="0"/>
              <a:t> com as </a:t>
            </a:r>
            <a:r>
              <a:rPr lang="en-GB" i="1" dirty="0" err="1"/>
              <a:t>demais</a:t>
            </a:r>
            <a:r>
              <a:rPr lang="en-GB" i="1" dirty="0"/>
              <a:t> pessoas” (</a:t>
            </a:r>
            <a:r>
              <a:rPr lang="en-GB" i="1" dirty="0" err="1"/>
              <a:t>Preâmbulo</a:t>
            </a:r>
            <a:r>
              <a:rPr lang="en-GB" i="1" dirty="0"/>
              <a:t> da CDPD).</a:t>
            </a:r>
            <a:endParaRPr dirty="0"/>
          </a:p>
          <a:p>
            <a:pPr marL="285750" lvl="0" indent="-146050" algn="l" rtl="0">
              <a:lnSpc>
                <a:spcPct val="100000"/>
              </a:lnSpc>
              <a:spcBef>
                <a:spcPts val="1200"/>
              </a:spcBef>
              <a:spcAft>
                <a:spcPts val="0"/>
              </a:spcAft>
              <a:buSzPts val="2200"/>
              <a:buNone/>
            </a:pPr>
            <a:endParaRPr dirty="0"/>
          </a:p>
        </p:txBody>
      </p:sp>
      <p:sp>
        <p:nvSpPr>
          <p:cNvPr id="465" name="Google Shape;465;p50"/>
          <p:cNvSpPr txBox="1">
            <a:spLocks noGrp="1"/>
          </p:cNvSpPr>
          <p:nvPr>
            <p:ph type="title"/>
          </p:nvPr>
        </p:nvSpPr>
        <p:spPr>
          <a:xfrm>
            <a:off x="392906" y="506412"/>
            <a:ext cx="11799094" cy="432000"/>
          </a:xfrm>
          <a:prstGeom prst="rect">
            <a:avLst/>
          </a:prstGeom>
          <a:noFill/>
          <a:ln>
            <a:noFill/>
          </a:ln>
        </p:spPr>
        <p:txBody>
          <a:bodyPr spcFirstLastPara="1" wrap="square" lIns="91425" tIns="45700" rIns="91425" bIns="45700" anchor="t" anchorCtr="0">
            <a:noAutofit/>
          </a:bodyPr>
          <a:lstStyle/>
          <a:p>
            <a:pPr marL="0" lvl="0" indent="0" algn="ctr" rtl="0">
              <a:lnSpc>
                <a:spcPct val="110000"/>
              </a:lnSpc>
              <a:spcBef>
                <a:spcPts val="0"/>
              </a:spcBef>
              <a:spcAft>
                <a:spcPts val="0"/>
              </a:spcAft>
              <a:buClr>
                <a:schemeClr val="accent1"/>
              </a:buClr>
              <a:buSzPts val="3000"/>
              <a:buFont typeface="Century Gothic"/>
              <a:buNone/>
            </a:pPr>
            <a:r>
              <a:rPr lang="en-GB" dirty="0" err="1"/>
              <a:t>Apresentação</a:t>
            </a:r>
            <a:r>
              <a:rPr lang="en-GB" dirty="0"/>
              <a:t>: </a:t>
            </a:r>
            <a:r>
              <a:rPr lang="en-GB" dirty="0" err="1"/>
              <a:t>Introdução</a:t>
            </a:r>
            <a:r>
              <a:rPr lang="en-GB" dirty="0"/>
              <a:t> à </a:t>
            </a:r>
            <a:r>
              <a:rPr lang="en-GB" dirty="0" err="1"/>
              <a:t>Convenção</a:t>
            </a:r>
            <a:r>
              <a:rPr lang="en-GB" dirty="0"/>
              <a:t> sobre </a:t>
            </a:r>
            <a:r>
              <a:rPr lang="en-GB" dirty="0" err="1"/>
              <a:t>os</a:t>
            </a:r>
            <a:r>
              <a:rPr lang="en-GB" dirty="0"/>
              <a:t> </a:t>
            </a:r>
            <a:r>
              <a:rPr lang="en-GB" dirty="0" err="1"/>
              <a:t>Direitos</a:t>
            </a:r>
            <a:r>
              <a:rPr lang="en-GB" dirty="0"/>
              <a:t> das Pessoas com </a:t>
            </a:r>
            <a:r>
              <a:rPr lang="en-GB" dirty="0" err="1"/>
              <a:t>Deficiência</a:t>
            </a:r>
            <a:r>
              <a:rPr lang="en-GB" dirty="0"/>
              <a:t> - 4</a:t>
            </a:r>
            <a:endParaRPr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470"/>
        <p:cNvGrpSpPr/>
        <p:nvPr/>
      </p:nvGrpSpPr>
      <p:grpSpPr>
        <a:xfrm>
          <a:off x="0" y="0"/>
          <a:ext cx="0" cy="0"/>
          <a:chOff x="0" y="0"/>
          <a:chExt cx="0" cy="0"/>
        </a:xfrm>
      </p:grpSpPr>
      <p:sp>
        <p:nvSpPr>
          <p:cNvPr id="471" name="Google Shape;471;p51"/>
          <p:cNvSpPr txBox="1">
            <a:spLocks noGrp="1"/>
          </p:cNvSpPr>
          <p:nvPr>
            <p:ph type="body" idx="2"/>
          </p:nvPr>
        </p:nvSpPr>
        <p:spPr>
          <a:xfrm>
            <a:off x="392906" y="2621531"/>
            <a:ext cx="11174412" cy="2440326"/>
          </a:xfrm>
          <a:prstGeom prst="rect">
            <a:avLst/>
          </a:prstGeom>
          <a:noFill/>
          <a:ln>
            <a:noFill/>
          </a:ln>
        </p:spPr>
        <p:txBody>
          <a:bodyPr spcFirstLastPara="1" wrap="square" lIns="91425" tIns="45700" rIns="91425" bIns="45700" anchor="t" anchorCtr="0">
            <a:noAutofit/>
          </a:bodyPr>
          <a:lstStyle/>
          <a:p>
            <a:pPr marL="285750" lvl="0" indent="-285750" algn="just" rtl="0">
              <a:lnSpc>
                <a:spcPct val="100000"/>
              </a:lnSpc>
              <a:spcBef>
                <a:spcPts val="600"/>
              </a:spcBef>
              <a:spcAft>
                <a:spcPts val="0"/>
              </a:spcAft>
              <a:buSzPts val="2200"/>
              <a:buChar char="•"/>
            </a:pPr>
            <a:r>
              <a:rPr lang="en-GB" sz="2000" dirty="0"/>
              <a:t>As pessoas com </a:t>
            </a:r>
            <a:r>
              <a:rPr lang="en-GB" sz="2000" dirty="0" err="1"/>
              <a:t>deficiências</a:t>
            </a:r>
            <a:r>
              <a:rPr lang="en-GB" sz="2000" dirty="0"/>
              <a:t> </a:t>
            </a:r>
            <a:r>
              <a:rPr lang="en-GB" sz="2000" dirty="0" err="1"/>
              <a:t>psicossociais</a:t>
            </a:r>
            <a:r>
              <a:rPr lang="en-GB" sz="2000" dirty="0"/>
              <a:t>, </a:t>
            </a:r>
            <a:r>
              <a:rPr lang="en-GB" sz="2000" dirty="0" err="1"/>
              <a:t>intelectuais</a:t>
            </a:r>
            <a:r>
              <a:rPr lang="en-GB" sz="2000" dirty="0"/>
              <a:t> ou </a:t>
            </a:r>
            <a:r>
              <a:rPr lang="en-GB" sz="2000" dirty="0" err="1"/>
              <a:t>cognitivas</a:t>
            </a:r>
            <a:r>
              <a:rPr lang="en-GB" sz="2000" dirty="0"/>
              <a:t> </a:t>
            </a:r>
            <a:r>
              <a:rPr lang="en-GB" sz="2000" dirty="0" err="1"/>
              <a:t>enfrentam</a:t>
            </a:r>
            <a:r>
              <a:rPr lang="en-GB" sz="2000" dirty="0"/>
              <a:t> </a:t>
            </a:r>
            <a:r>
              <a:rPr lang="en-GB" sz="2000" dirty="0" err="1"/>
              <a:t>muitas</a:t>
            </a:r>
            <a:r>
              <a:rPr lang="en-GB" sz="2000" dirty="0"/>
              <a:t> </a:t>
            </a:r>
            <a:r>
              <a:rPr lang="en-GB" sz="2000" dirty="0" err="1"/>
              <a:t>barreiras</a:t>
            </a:r>
            <a:r>
              <a:rPr lang="en-GB" sz="2000" dirty="0"/>
              <a:t> e </a:t>
            </a:r>
            <a:r>
              <a:rPr lang="en-GB" sz="2000" dirty="0" err="1"/>
              <a:t>formas</a:t>
            </a:r>
            <a:r>
              <a:rPr lang="en-GB" sz="2000" dirty="0"/>
              <a:t> de </a:t>
            </a:r>
            <a:r>
              <a:rPr lang="en-GB" sz="2000" dirty="0" err="1"/>
              <a:t>discriminação</a:t>
            </a:r>
            <a:r>
              <a:rPr lang="en-GB" sz="2000" dirty="0"/>
              <a:t> que as </a:t>
            </a:r>
            <a:r>
              <a:rPr lang="en-GB" sz="2000" dirty="0" err="1"/>
              <a:t>impedem</a:t>
            </a:r>
            <a:r>
              <a:rPr lang="en-GB" sz="2000" dirty="0"/>
              <a:t> de </a:t>
            </a:r>
            <a:r>
              <a:rPr lang="en-GB" sz="2000" dirty="0" err="1"/>
              <a:t>participar</a:t>
            </a:r>
            <a:r>
              <a:rPr lang="en-GB" sz="2000" dirty="0"/>
              <a:t> na </a:t>
            </a:r>
            <a:r>
              <a:rPr lang="en-GB" sz="2000" dirty="0" err="1"/>
              <a:t>sociedade</a:t>
            </a:r>
            <a:r>
              <a:rPr lang="en-GB" sz="2000" dirty="0"/>
              <a:t>. É por </a:t>
            </a:r>
            <a:r>
              <a:rPr lang="en-GB" sz="2000" dirty="0" err="1"/>
              <a:t>isso</a:t>
            </a:r>
            <a:r>
              <a:rPr lang="en-GB" sz="2000" dirty="0"/>
              <a:t> que são </a:t>
            </a:r>
            <a:r>
              <a:rPr lang="en-GB" sz="2000" dirty="0" err="1"/>
              <a:t>protegidas</a:t>
            </a:r>
            <a:r>
              <a:rPr lang="en-GB" sz="2000" dirty="0"/>
              <a:t> pela </a:t>
            </a:r>
            <a:r>
              <a:rPr lang="en-GB" sz="2000" dirty="0" err="1"/>
              <a:t>Convenção</a:t>
            </a:r>
            <a:r>
              <a:rPr lang="en-GB" sz="2000" dirty="0"/>
              <a:t>. </a:t>
            </a:r>
            <a:endParaRPr sz="2000" dirty="0"/>
          </a:p>
          <a:p>
            <a:pPr marL="285750" lvl="0" indent="-285750" algn="just" rtl="0">
              <a:lnSpc>
                <a:spcPct val="100000"/>
              </a:lnSpc>
              <a:spcBef>
                <a:spcPts val="600"/>
              </a:spcBef>
              <a:spcAft>
                <a:spcPts val="0"/>
              </a:spcAft>
              <a:buSzPts val="2200"/>
              <a:buChar char="•"/>
            </a:pPr>
            <a:r>
              <a:rPr lang="en-GB" sz="2000" dirty="0"/>
              <a:t>O </a:t>
            </a:r>
            <a:r>
              <a:rPr lang="en-GB" sz="2000" dirty="0" err="1"/>
              <a:t>argumento</a:t>
            </a:r>
            <a:r>
              <a:rPr lang="en-GB" sz="2000" dirty="0"/>
              <a:t> de que as pessoas com </a:t>
            </a:r>
            <a:r>
              <a:rPr lang="en-GB" sz="2000" dirty="0" err="1"/>
              <a:t>deficiências</a:t>
            </a:r>
            <a:r>
              <a:rPr lang="en-GB" sz="2000" dirty="0"/>
              <a:t> </a:t>
            </a:r>
            <a:r>
              <a:rPr lang="en-GB" sz="2000" dirty="0" err="1"/>
              <a:t>psicossociais</a:t>
            </a:r>
            <a:r>
              <a:rPr lang="en-GB" sz="2000" dirty="0"/>
              <a:t>, </a:t>
            </a:r>
            <a:r>
              <a:rPr lang="en-GB" sz="2000" dirty="0" err="1"/>
              <a:t>intelectuais</a:t>
            </a:r>
            <a:r>
              <a:rPr lang="en-GB" sz="2000" dirty="0"/>
              <a:t> ou </a:t>
            </a:r>
            <a:r>
              <a:rPr lang="en-GB" sz="2000" dirty="0" err="1"/>
              <a:t>cognitivas</a:t>
            </a:r>
            <a:r>
              <a:rPr lang="en-GB" sz="2000" dirty="0"/>
              <a:t> </a:t>
            </a:r>
            <a:r>
              <a:rPr lang="en-GB" sz="2000" dirty="0" err="1"/>
              <a:t>não</a:t>
            </a:r>
            <a:r>
              <a:rPr lang="en-GB" sz="2000" dirty="0"/>
              <a:t> são “pessoas com </a:t>
            </a:r>
            <a:r>
              <a:rPr lang="en-GB" sz="2000" dirty="0" err="1"/>
              <a:t>deficiência</a:t>
            </a:r>
            <a:r>
              <a:rPr lang="en-GB" sz="2000" dirty="0"/>
              <a:t>” </a:t>
            </a:r>
            <a:r>
              <a:rPr lang="en-GB" sz="2000" dirty="0" err="1"/>
              <a:t>porque</a:t>
            </a:r>
            <a:r>
              <a:rPr lang="en-GB" sz="2000" dirty="0"/>
              <a:t> </a:t>
            </a:r>
            <a:r>
              <a:rPr lang="en-GB" sz="2000" dirty="0" err="1"/>
              <a:t>têm</a:t>
            </a:r>
            <a:r>
              <a:rPr lang="en-GB" sz="2000" dirty="0"/>
              <a:t> uma “</a:t>
            </a:r>
            <a:r>
              <a:rPr lang="en-GB" sz="2000" dirty="0" err="1"/>
              <a:t>doença</a:t>
            </a:r>
            <a:r>
              <a:rPr lang="en-GB" sz="2000" dirty="0"/>
              <a:t>” </a:t>
            </a:r>
            <a:r>
              <a:rPr lang="en-GB" sz="2000" dirty="0" err="1"/>
              <a:t>não</a:t>
            </a:r>
            <a:r>
              <a:rPr lang="en-GB" sz="2000" dirty="0"/>
              <a:t> é </a:t>
            </a:r>
            <a:r>
              <a:rPr lang="en-GB" sz="2000" dirty="0" err="1"/>
              <a:t>válido</a:t>
            </a:r>
            <a:r>
              <a:rPr lang="en-GB" sz="2000" dirty="0"/>
              <a:t> </a:t>
            </a:r>
            <a:r>
              <a:rPr lang="en-GB" sz="2000" dirty="0" err="1"/>
              <a:t>nos</a:t>
            </a:r>
            <a:r>
              <a:rPr lang="en-GB" sz="2000" dirty="0"/>
              <a:t> </a:t>
            </a:r>
            <a:r>
              <a:rPr lang="en-GB" sz="2000" dirty="0" err="1"/>
              <a:t>modelos</a:t>
            </a:r>
            <a:r>
              <a:rPr lang="en-GB" sz="2000" dirty="0"/>
              <a:t> sociais e de </a:t>
            </a:r>
            <a:r>
              <a:rPr lang="en-GB" sz="2000" dirty="0" err="1"/>
              <a:t>direitos</a:t>
            </a:r>
            <a:r>
              <a:rPr lang="en-GB" sz="2000" dirty="0"/>
              <a:t> </a:t>
            </a:r>
            <a:r>
              <a:rPr lang="en-GB" sz="2000" dirty="0" err="1"/>
              <a:t>humanos</a:t>
            </a:r>
            <a:r>
              <a:rPr lang="en-GB" sz="2000" dirty="0"/>
              <a:t>.</a:t>
            </a:r>
            <a:endParaRPr sz="2000" dirty="0"/>
          </a:p>
        </p:txBody>
      </p:sp>
      <p:sp>
        <p:nvSpPr>
          <p:cNvPr id="472" name="Google Shape;472;p51"/>
          <p:cNvSpPr txBox="1">
            <a:spLocks noGrp="1"/>
          </p:cNvSpPr>
          <p:nvPr>
            <p:ph type="title"/>
          </p:nvPr>
        </p:nvSpPr>
        <p:spPr>
          <a:xfrm>
            <a:off x="392906" y="506412"/>
            <a:ext cx="11559608" cy="432000"/>
          </a:xfrm>
          <a:prstGeom prst="rect">
            <a:avLst/>
          </a:prstGeom>
          <a:noFill/>
          <a:ln>
            <a:noFill/>
          </a:ln>
        </p:spPr>
        <p:txBody>
          <a:bodyPr spcFirstLastPara="1" wrap="square" lIns="91425" tIns="45700" rIns="91425" bIns="45700" anchor="t" anchorCtr="0">
            <a:noAutofit/>
          </a:bodyPr>
          <a:lstStyle/>
          <a:p>
            <a:pPr marL="0" lvl="0" indent="0" algn="ctr" rtl="0">
              <a:lnSpc>
                <a:spcPct val="110000"/>
              </a:lnSpc>
              <a:spcBef>
                <a:spcPts val="0"/>
              </a:spcBef>
              <a:spcAft>
                <a:spcPts val="0"/>
              </a:spcAft>
              <a:buClr>
                <a:schemeClr val="accent1"/>
              </a:buClr>
              <a:buSzPts val="3000"/>
              <a:buFont typeface="Century Gothic"/>
              <a:buNone/>
            </a:pPr>
            <a:r>
              <a:rPr lang="en-GB" dirty="0" err="1"/>
              <a:t>Apresentação</a:t>
            </a:r>
            <a:r>
              <a:rPr lang="en-GB" dirty="0"/>
              <a:t>: </a:t>
            </a:r>
            <a:r>
              <a:rPr lang="en-GB" dirty="0" err="1"/>
              <a:t>Introdução</a:t>
            </a:r>
            <a:r>
              <a:rPr lang="en-GB" dirty="0"/>
              <a:t> à </a:t>
            </a:r>
            <a:r>
              <a:rPr lang="en-GB" dirty="0" err="1"/>
              <a:t>Convenção</a:t>
            </a:r>
            <a:r>
              <a:rPr lang="en-GB" dirty="0"/>
              <a:t> sobre </a:t>
            </a:r>
            <a:r>
              <a:rPr lang="en-GB" dirty="0" err="1"/>
              <a:t>os</a:t>
            </a:r>
            <a:r>
              <a:rPr lang="en-GB" dirty="0"/>
              <a:t> </a:t>
            </a:r>
            <a:r>
              <a:rPr lang="en-GB" dirty="0" err="1"/>
              <a:t>Direitos</a:t>
            </a:r>
            <a:r>
              <a:rPr lang="en-GB" dirty="0"/>
              <a:t> das Pessoas com </a:t>
            </a:r>
            <a:r>
              <a:rPr lang="en-GB" dirty="0" err="1"/>
              <a:t>Deficiência</a:t>
            </a:r>
            <a:r>
              <a:rPr lang="en-GB" dirty="0"/>
              <a:t> - 5</a:t>
            </a:r>
            <a:endParaRPr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477"/>
        <p:cNvGrpSpPr/>
        <p:nvPr/>
      </p:nvGrpSpPr>
      <p:grpSpPr>
        <a:xfrm>
          <a:off x="0" y="0"/>
          <a:ext cx="0" cy="0"/>
          <a:chOff x="0" y="0"/>
          <a:chExt cx="0" cy="0"/>
        </a:xfrm>
      </p:grpSpPr>
      <p:sp>
        <p:nvSpPr>
          <p:cNvPr id="478" name="Google Shape;478;p52"/>
          <p:cNvSpPr txBox="1">
            <a:spLocks noGrp="1"/>
          </p:cNvSpPr>
          <p:nvPr>
            <p:ph type="body" idx="2"/>
          </p:nvPr>
        </p:nvSpPr>
        <p:spPr>
          <a:xfrm>
            <a:off x="508794" y="2409259"/>
            <a:ext cx="11174412" cy="2309698"/>
          </a:xfrm>
          <a:prstGeom prst="rect">
            <a:avLst/>
          </a:prstGeom>
          <a:noFill/>
          <a:ln>
            <a:noFill/>
          </a:ln>
        </p:spPr>
        <p:txBody>
          <a:bodyPr spcFirstLastPara="1" wrap="square" lIns="91425" tIns="45700" rIns="91425" bIns="45700" anchor="t" anchorCtr="0">
            <a:noAutofit/>
          </a:bodyPr>
          <a:lstStyle/>
          <a:p>
            <a:pPr marL="285750" lvl="0" indent="-285750" algn="just" rtl="0">
              <a:lnSpc>
                <a:spcPct val="100000"/>
              </a:lnSpc>
              <a:spcBef>
                <a:spcPts val="600"/>
              </a:spcBef>
              <a:spcAft>
                <a:spcPts val="0"/>
              </a:spcAft>
              <a:buSzPts val="2200"/>
              <a:buChar char="•"/>
            </a:pPr>
            <a:r>
              <a:rPr lang="en-GB" sz="2000" dirty="0"/>
              <a:t>A CDPD é um </a:t>
            </a:r>
            <a:r>
              <a:rPr lang="en-GB" sz="2000" dirty="0" err="1"/>
              <a:t>instrumento</a:t>
            </a:r>
            <a:r>
              <a:rPr lang="en-GB" sz="2000" dirty="0"/>
              <a:t> </a:t>
            </a:r>
            <a:r>
              <a:rPr lang="en-GB" sz="2000" dirty="0" err="1"/>
              <a:t>juridicamente</a:t>
            </a:r>
            <a:r>
              <a:rPr lang="en-GB" sz="2000" dirty="0"/>
              <a:t> </a:t>
            </a:r>
            <a:r>
              <a:rPr lang="en-GB" sz="2000" dirty="0" err="1"/>
              <a:t>vinculativo</a:t>
            </a:r>
            <a:r>
              <a:rPr lang="en-GB" sz="2000" dirty="0"/>
              <a:t>. </a:t>
            </a:r>
            <a:endParaRPr sz="2000" dirty="0"/>
          </a:p>
          <a:p>
            <a:pPr marL="285750" lvl="0" indent="-285750" algn="just" rtl="0">
              <a:lnSpc>
                <a:spcPct val="100000"/>
              </a:lnSpc>
              <a:spcBef>
                <a:spcPts val="600"/>
              </a:spcBef>
              <a:spcAft>
                <a:spcPts val="0"/>
              </a:spcAft>
              <a:buSzPts val="2200"/>
              <a:buChar char="•"/>
            </a:pPr>
            <a:r>
              <a:rPr lang="en-GB" sz="2000" dirty="0" err="1"/>
              <a:t>Isso</a:t>
            </a:r>
            <a:r>
              <a:rPr lang="en-GB" sz="2000" dirty="0"/>
              <a:t> </a:t>
            </a:r>
            <a:r>
              <a:rPr lang="en-GB" sz="2000" dirty="0" err="1"/>
              <a:t>significa</a:t>
            </a:r>
            <a:r>
              <a:rPr lang="en-GB" sz="2000" dirty="0"/>
              <a:t> que </a:t>
            </a:r>
            <a:r>
              <a:rPr lang="en-GB" sz="2000" dirty="0" err="1"/>
              <a:t>os</a:t>
            </a:r>
            <a:r>
              <a:rPr lang="en-GB" sz="2000" dirty="0"/>
              <a:t> </a:t>
            </a:r>
            <a:r>
              <a:rPr lang="en-GB" sz="2000" dirty="0" err="1"/>
              <a:t>países</a:t>
            </a:r>
            <a:r>
              <a:rPr lang="en-GB" sz="2000" dirty="0"/>
              <a:t> </a:t>
            </a:r>
            <a:r>
              <a:rPr lang="en-GB" sz="2000" dirty="0" err="1"/>
              <a:t>têm</a:t>
            </a:r>
            <a:r>
              <a:rPr lang="en-GB" sz="2000" dirty="0"/>
              <a:t> a </a:t>
            </a:r>
            <a:r>
              <a:rPr lang="en-GB" sz="2000" dirty="0" err="1"/>
              <a:t>obrigação</a:t>
            </a:r>
            <a:r>
              <a:rPr lang="en-GB" sz="2000" dirty="0"/>
              <a:t> de </a:t>
            </a:r>
            <a:r>
              <a:rPr lang="en-GB" sz="2000" dirty="0" err="1"/>
              <a:t>tomar</a:t>
            </a:r>
            <a:r>
              <a:rPr lang="en-GB" sz="2000" dirty="0"/>
              <a:t> uma </a:t>
            </a:r>
            <a:r>
              <a:rPr lang="en-GB" sz="2000" dirty="0" err="1"/>
              <a:t>série</a:t>
            </a:r>
            <a:r>
              <a:rPr lang="en-GB" sz="2000" dirty="0"/>
              <a:t> de </a:t>
            </a:r>
            <a:r>
              <a:rPr lang="en-GB" sz="2000" dirty="0" err="1"/>
              <a:t>medidas</a:t>
            </a:r>
            <a:r>
              <a:rPr lang="en-GB" sz="2000" dirty="0"/>
              <a:t> para </a:t>
            </a:r>
            <a:r>
              <a:rPr lang="en-GB" sz="2000" dirty="0" err="1"/>
              <a:t>garantir</a:t>
            </a:r>
            <a:r>
              <a:rPr lang="en-GB" sz="2000" dirty="0"/>
              <a:t> que as pessoas com </a:t>
            </a:r>
            <a:r>
              <a:rPr lang="en-GB" sz="2000" dirty="0" err="1"/>
              <a:t>deficiência</a:t>
            </a:r>
            <a:r>
              <a:rPr lang="en-GB" sz="2000" dirty="0"/>
              <a:t> </a:t>
            </a:r>
            <a:r>
              <a:rPr lang="en-GB" sz="2000" dirty="0" err="1"/>
              <a:t>tenham</a:t>
            </a:r>
            <a:r>
              <a:rPr lang="en-GB" sz="2000" dirty="0"/>
              <a:t> </a:t>
            </a:r>
            <a:r>
              <a:rPr lang="en-GB" sz="2000" dirty="0" err="1"/>
              <a:t>os</a:t>
            </a:r>
            <a:r>
              <a:rPr lang="en-GB" sz="2000" dirty="0"/>
              <a:t> </a:t>
            </a:r>
            <a:r>
              <a:rPr lang="en-GB" sz="2000" dirty="0" err="1"/>
              <a:t>mesmos</a:t>
            </a:r>
            <a:r>
              <a:rPr lang="en-GB" sz="2000" dirty="0"/>
              <a:t> </a:t>
            </a:r>
            <a:r>
              <a:rPr lang="en-GB" sz="2000" dirty="0" err="1"/>
              <a:t>direitos</a:t>
            </a:r>
            <a:r>
              <a:rPr lang="en-GB" sz="2000" dirty="0"/>
              <a:t> que </a:t>
            </a:r>
            <a:r>
              <a:rPr lang="en-GB" sz="2000" dirty="0" err="1"/>
              <a:t>todas</a:t>
            </a:r>
            <a:r>
              <a:rPr lang="en-GB" sz="2000" dirty="0"/>
              <a:t> as </a:t>
            </a:r>
            <a:r>
              <a:rPr lang="en-GB" sz="2000" dirty="0" err="1"/>
              <a:t>outras</a:t>
            </a:r>
            <a:r>
              <a:rPr lang="en-GB" sz="2000" dirty="0"/>
              <a:t> pessoas. </a:t>
            </a:r>
            <a:endParaRPr sz="2000" dirty="0"/>
          </a:p>
          <a:p>
            <a:pPr marL="285750" lvl="0" indent="-285750" algn="just" rtl="0">
              <a:lnSpc>
                <a:spcPct val="100000"/>
              </a:lnSpc>
              <a:spcBef>
                <a:spcPts val="600"/>
              </a:spcBef>
              <a:spcAft>
                <a:spcPts val="0"/>
              </a:spcAft>
              <a:buSzPts val="2200"/>
              <a:buChar char="•"/>
            </a:pPr>
            <a:r>
              <a:rPr lang="en-GB" sz="2000" dirty="0"/>
              <a:t>As </a:t>
            </a:r>
            <a:r>
              <a:rPr lang="en-GB" sz="2000" dirty="0" err="1"/>
              <a:t>ações</a:t>
            </a:r>
            <a:r>
              <a:rPr lang="en-GB" sz="2000" dirty="0"/>
              <a:t> a </a:t>
            </a:r>
            <a:r>
              <a:rPr lang="en-GB" sz="2000" dirty="0" err="1"/>
              <a:t>serem</a:t>
            </a:r>
            <a:r>
              <a:rPr lang="en-GB" sz="2000" dirty="0"/>
              <a:t> </a:t>
            </a:r>
            <a:r>
              <a:rPr lang="en-GB" sz="2000" dirty="0" err="1"/>
              <a:t>tomadas</a:t>
            </a:r>
            <a:r>
              <a:rPr lang="en-GB" sz="2000" dirty="0"/>
              <a:t> </a:t>
            </a:r>
            <a:r>
              <a:rPr lang="en-GB" sz="2000" dirty="0" err="1"/>
              <a:t>pelos</a:t>
            </a:r>
            <a:r>
              <a:rPr lang="en-GB" sz="2000" dirty="0"/>
              <a:t> </a:t>
            </a:r>
            <a:r>
              <a:rPr lang="en-GB" sz="2000" dirty="0" err="1"/>
              <a:t>Estados</a:t>
            </a:r>
            <a:r>
              <a:rPr lang="en-GB" sz="2000" dirty="0"/>
              <a:t> Partes </a:t>
            </a:r>
            <a:r>
              <a:rPr lang="en-GB" sz="2000" dirty="0" err="1"/>
              <a:t>incluem</a:t>
            </a:r>
            <a:r>
              <a:rPr lang="en-GB" sz="2000" dirty="0"/>
              <a:t> a </a:t>
            </a:r>
            <a:r>
              <a:rPr lang="en-GB" sz="2000" dirty="0" err="1"/>
              <a:t>adoção</a:t>
            </a:r>
            <a:r>
              <a:rPr lang="en-GB" sz="2000" dirty="0"/>
              <a:t> de </a:t>
            </a:r>
            <a:r>
              <a:rPr lang="en-GB" sz="2000" dirty="0" err="1"/>
              <a:t>legislação</a:t>
            </a:r>
            <a:r>
              <a:rPr lang="en-GB" sz="2000" dirty="0"/>
              <a:t>, </a:t>
            </a:r>
            <a:r>
              <a:rPr lang="en-GB" sz="2000" dirty="0" err="1"/>
              <a:t>políticas</a:t>
            </a:r>
            <a:r>
              <a:rPr lang="en-GB" sz="2000" dirty="0"/>
              <a:t> e </a:t>
            </a:r>
            <a:r>
              <a:rPr lang="en-GB" sz="2000" dirty="0" err="1"/>
              <a:t>outras</a:t>
            </a:r>
            <a:r>
              <a:rPr lang="en-GB" sz="2000" dirty="0"/>
              <a:t> </a:t>
            </a:r>
            <a:r>
              <a:rPr lang="en-GB" sz="2000" dirty="0" err="1"/>
              <a:t>medidas</a:t>
            </a:r>
            <a:r>
              <a:rPr lang="en-GB" sz="2000" dirty="0"/>
              <a:t> para </a:t>
            </a:r>
            <a:r>
              <a:rPr lang="en-GB" sz="2000" dirty="0" err="1"/>
              <a:t>concretizar</a:t>
            </a:r>
            <a:r>
              <a:rPr lang="en-GB" sz="2000" dirty="0"/>
              <a:t> </a:t>
            </a:r>
            <a:r>
              <a:rPr lang="en-GB" sz="2000" dirty="0" err="1"/>
              <a:t>os</a:t>
            </a:r>
            <a:r>
              <a:rPr lang="en-GB" sz="2000" dirty="0"/>
              <a:t> </a:t>
            </a:r>
            <a:r>
              <a:rPr lang="en-GB" sz="2000" dirty="0" err="1"/>
              <a:t>direitos</a:t>
            </a:r>
            <a:r>
              <a:rPr lang="en-GB" sz="2000" dirty="0"/>
              <a:t> </a:t>
            </a:r>
            <a:r>
              <a:rPr lang="en-GB" sz="2000" dirty="0" err="1"/>
              <a:t>reconhecidos</a:t>
            </a:r>
            <a:r>
              <a:rPr lang="en-GB" sz="2000" dirty="0"/>
              <a:t> na </a:t>
            </a:r>
            <a:r>
              <a:rPr lang="en-GB" sz="2000" dirty="0" err="1"/>
              <a:t>Convenção</a:t>
            </a:r>
            <a:r>
              <a:rPr lang="en-GB" sz="2000" dirty="0"/>
              <a:t>.</a:t>
            </a:r>
            <a:endParaRPr sz="2000" dirty="0"/>
          </a:p>
        </p:txBody>
      </p:sp>
      <p:sp>
        <p:nvSpPr>
          <p:cNvPr id="479" name="Google Shape;479;p52"/>
          <p:cNvSpPr txBox="1">
            <a:spLocks noGrp="1"/>
          </p:cNvSpPr>
          <p:nvPr>
            <p:ph type="title"/>
          </p:nvPr>
        </p:nvSpPr>
        <p:spPr>
          <a:xfrm>
            <a:off x="392906" y="506412"/>
            <a:ext cx="11290300" cy="432000"/>
          </a:xfrm>
          <a:prstGeom prst="rect">
            <a:avLst/>
          </a:prstGeom>
          <a:noFill/>
          <a:ln>
            <a:noFill/>
          </a:ln>
        </p:spPr>
        <p:txBody>
          <a:bodyPr spcFirstLastPara="1" wrap="square" lIns="91425" tIns="45700" rIns="91425" bIns="45700" anchor="t" anchorCtr="0">
            <a:noAutofit/>
          </a:bodyPr>
          <a:lstStyle/>
          <a:p>
            <a:pPr marL="0" lvl="0" indent="0" algn="ctr" rtl="0">
              <a:lnSpc>
                <a:spcPct val="110000"/>
              </a:lnSpc>
              <a:spcBef>
                <a:spcPts val="0"/>
              </a:spcBef>
              <a:spcAft>
                <a:spcPts val="0"/>
              </a:spcAft>
              <a:buClr>
                <a:schemeClr val="accent1"/>
              </a:buClr>
              <a:buSzPts val="3000"/>
              <a:buFont typeface="Century Gothic"/>
              <a:buNone/>
            </a:pPr>
            <a:r>
              <a:rPr lang="en-GB" dirty="0" err="1"/>
              <a:t>Apresentação</a:t>
            </a:r>
            <a:r>
              <a:rPr lang="en-GB" dirty="0"/>
              <a:t>: </a:t>
            </a:r>
            <a:r>
              <a:rPr lang="en-GB" dirty="0" err="1"/>
              <a:t>Introdução</a:t>
            </a:r>
            <a:r>
              <a:rPr lang="en-GB" dirty="0"/>
              <a:t> à </a:t>
            </a:r>
            <a:r>
              <a:rPr lang="en-GB" dirty="0" err="1"/>
              <a:t>Convenção</a:t>
            </a:r>
            <a:r>
              <a:rPr lang="en-GB" dirty="0"/>
              <a:t> sobre </a:t>
            </a:r>
            <a:r>
              <a:rPr lang="en-GB" dirty="0" err="1"/>
              <a:t>os</a:t>
            </a:r>
            <a:r>
              <a:rPr lang="en-GB" dirty="0"/>
              <a:t> </a:t>
            </a:r>
            <a:r>
              <a:rPr lang="en-GB" dirty="0" err="1"/>
              <a:t>Direitos</a:t>
            </a:r>
            <a:r>
              <a:rPr lang="en-GB" dirty="0"/>
              <a:t> das Pessoas com </a:t>
            </a:r>
            <a:r>
              <a:rPr lang="en-GB" dirty="0" err="1"/>
              <a:t>Deficiência</a:t>
            </a:r>
            <a:r>
              <a:rPr lang="en-GB" dirty="0"/>
              <a:t> - 6</a:t>
            </a:r>
            <a:endParaRPr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485" name="Google Shape;485;p53"/>
          <p:cNvSpPr txBox="1">
            <a:spLocks noGrp="1"/>
          </p:cNvSpPr>
          <p:nvPr>
            <p:ph type="title"/>
          </p:nvPr>
        </p:nvSpPr>
        <p:spPr>
          <a:xfrm>
            <a:off x="389639" y="506412"/>
            <a:ext cx="11415918" cy="432000"/>
          </a:xfrm>
          <a:prstGeom prst="rect">
            <a:avLst/>
          </a:prstGeom>
          <a:noFill/>
          <a:ln>
            <a:noFill/>
          </a:ln>
        </p:spPr>
        <p:txBody>
          <a:bodyPr spcFirstLastPara="1" wrap="square" lIns="91425" tIns="45700" rIns="91425" bIns="45700" anchor="t" anchorCtr="0">
            <a:noAutofit/>
          </a:bodyPr>
          <a:lstStyle/>
          <a:p>
            <a:pPr marL="0" lvl="0" indent="0" algn="ctr" rtl="0">
              <a:lnSpc>
                <a:spcPct val="110000"/>
              </a:lnSpc>
              <a:spcBef>
                <a:spcPts val="0"/>
              </a:spcBef>
              <a:spcAft>
                <a:spcPts val="0"/>
              </a:spcAft>
              <a:buClr>
                <a:schemeClr val="accent1"/>
              </a:buClr>
              <a:buSzPts val="3000"/>
              <a:buFont typeface="Century Gothic"/>
              <a:buNone/>
            </a:pPr>
            <a:r>
              <a:rPr lang="en-GB" dirty="0" err="1"/>
              <a:t>Apresentação</a:t>
            </a:r>
            <a:r>
              <a:rPr lang="en-GB" dirty="0"/>
              <a:t>: </a:t>
            </a:r>
            <a:r>
              <a:rPr lang="en-GB" dirty="0" err="1"/>
              <a:t>Introdução</a:t>
            </a:r>
            <a:r>
              <a:rPr lang="en-GB" dirty="0"/>
              <a:t> à </a:t>
            </a:r>
            <a:r>
              <a:rPr lang="en-GB" dirty="0" err="1"/>
              <a:t>Convenção</a:t>
            </a:r>
            <a:r>
              <a:rPr lang="en-GB" dirty="0"/>
              <a:t> sobre </a:t>
            </a:r>
            <a:r>
              <a:rPr lang="en-GB" dirty="0" err="1"/>
              <a:t>os</a:t>
            </a:r>
            <a:r>
              <a:rPr lang="en-GB" dirty="0"/>
              <a:t> </a:t>
            </a:r>
            <a:r>
              <a:rPr lang="en-GB" dirty="0" err="1"/>
              <a:t>Direitos</a:t>
            </a:r>
            <a:r>
              <a:rPr lang="en-GB" dirty="0"/>
              <a:t> das Pessoas com </a:t>
            </a:r>
            <a:r>
              <a:rPr lang="en-GB" dirty="0" err="1"/>
              <a:t>Deficiência</a:t>
            </a:r>
            <a:r>
              <a:rPr lang="en-GB" dirty="0"/>
              <a:t> - 7</a:t>
            </a:r>
            <a:endParaRPr dirty="0"/>
          </a:p>
        </p:txBody>
      </p:sp>
      <p:sp>
        <p:nvSpPr>
          <p:cNvPr id="486" name="Google Shape;486;p53"/>
          <p:cNvSpPr txBox="1">
            <a:spLocks noGrp="1"/>
          </p:cNvSpPr>
          <p:nvPr>
            <p:ph type="body" idx="1"/>
          </p:nvPr>
        </p:nvSpPr>
        <p:spPr>
          <a:xfrm>
            <a:off x="508002" y="2161819"/>
            <a:ext cx="11175995" cy="168921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2200"/>
              <a:buNone/>
            </a:pPr>
            <a:endParaRPr sz="2000" dirty="0"/>
          </a:p>
          <a:p>
            <a:pPr marL="0" lvl="0" indent="0" algn="l" rtl="0">
              <a:lnSpc>
                <a:spcPct val="100000"/>
              </a:lnSpc>
              <a:spcBef>
                <a:spcPts val="1200"/>
              </a:spcBef>
              <a:spcAft>
                <a:spcPts val="0"/>
              </a:spcAft>
              <a:buSzPts val="2200"/>
              <a:buNone/>
            </a:pPr>
            <a:r>
              <a:rPr lang="en-GB" sz="2000" dirty="0"/>
              <a:t>Uma </a:t>
            </a:r>
            <a:r>
              <a:rPr lang="en-GB" sz="2000" dirty="0" err="1"/>
              <a:t>lista</a:t>
            </a:r>
            <a:r>
              <a:rPr lang="en-GB" sz="2000" dirty="0"/>
              <a:t> das </a:t>
            </a:r>
            <a:r>
              <a:rPr lang="en-GB" sz="2000" dirty="0" err="1"/>
              <a:t>assinaturas</a:t>
            </a:r>
            <a:r>
              <a:rPr lang="en-GB" sz="2000" dirty="0"/>
              <a:t> e </a:t>
            </a:r>
            <a:r>
              <a:rPr lang="en-GB" sz="2000" dirty="0" err="1"/>
              <a:t>ratificações</a:t>
            </a:r>
            <a:r>
              <a:rPr lang="en-GB" sz="2000" dirty="0"/>
              <a:t> da CDPD </a:t>
            </a:r>
            <a:r>
              <a:rPr lang="en-GB" sz="2000" dirty="0" err="1"/>
              <a:t>pode</a:t>
            </a:r>
            <a:r>
              <a:rPr lang="en-GB" sz="2000" dirty="0"/>
              <a:t> ser </a:t>
            </a:r>
            <a:r>
              <a:rPr lang="en-GB" sz="2000" dirty="0" err="1"/>
              <a:t>encontrada</a:t>
            </a:r>
            <a:r>
              <a:rPr lang="en-GB" sz="2000" dirty="0"/>
              <a:t> </a:t>
            </a:r>
            <a:r>
              <a:rPr lang="en-GB" sz="2000" dirty="0" err="1"/>
              <a:t>aqui</a:t>
            </a:r>
            <a:r>
              <a:rPr lang="en-GB" sz="2000" dirty="0"/>
              <a:t>: </a:t>
            </a:r>
            <a:r>
              <a:rPr lang="en-GB" sz="2000" u="sng" dirty="0">
                <a:solidFill>
                  <a:schemeClr val="hlink"/>
                </a:solidFill>
                <a:hlinkClick r:id="rId3"/>
              </a:rPr>
              <a:t>https://treaties.un.org/Pages/ViewDetails.aspx?src=IND&amp;mtdsg_no=IV-15&amp;chapter=4&amp;lang=en</a:t>
            </a:r>
            <a:r>
              <a:rPr lang="en-GB" sz="2000" dirty="0"/>
              <a:t> </a:t>
            </a:r>
            <a:endParaRPr sz="2000" dirty="0"/>
          </a:p>
          <a:p>
            <a:pPr marL="285750" lvl="0" indent="-146050" algn="l" rtl="0">
              <a:lnSpc>
                <a:spcPct val="100000"/>
              </a:lnSpc>
              <a:spcBef>
                <a:spcPts val="1200"/>
              </a:spcBef>
              <a:spcAft>
                <a:spcPts val="0"/>
              </a:spcAft>
              <a:buSzPts val="2200"/>
              <a:buNone/>
            </a:pPr>
            <a:endParaRPr sz="2000" dirty="0"/>
          </a:p>
          <a:p>
            <a:pPr marL="285750" lvl="0" indent="-146050" algn="l" rtl="0">
              <a:lnSpc>
                <a:spcPct val="100000"/>
              </a:lnSpc>
              <a:spcBef>
                <a:spcPts val="1200"/>
              </a:spcBef>
              <a:spcAft>
                <a:spcPts val="0"/>
              </a:spcAft>
              <a:buSzPts val="2200"/>
              <a:buNone/>
            </a:pPr>
            <a:endParaRPr sz="2000"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491"/>
        <p:cNvGrpSpPr/>
        <p:nvPr/>
      </p:nvGrpSpPr>
      <p:grpSpPr>
        <a:xfrm>
          <a:off x="0" y="0"/>
          <a:ext cx="0" cy="0"/>
          <a:chOff x="0" y="0"/>
          <a:chExt cx="0" cy="0"/>
        </a:xfrm>
      </p:grpSpPr>
      <p:sp>
        <p:nvSpPr>
          <p:cNvPr id="492" name="Google Shape;492;p54"/>
          <p:cNvSpPr txBox="1">
            <a:spLocks noGrp="1"/>
          </p:cNvSpPr>
          <p:nvPr>
            <p:ph type="body" idx="2"/>
          </p:nvPr>
        </p:nvSpPr>
        <p:spPr>
          <a:xfrm>
            <a:off x="508794" y="2114594"/>
            <a:ext cx="11174412" cy="2628812"/>
          </a:xfrm>
          <a:prstGeom prst="rect">
            <a:avLst/>
          </a:prstGeom>
          <a:noFill/>
          <a:ln>
            <a:noFill/>
          </a:ln>
        </p:spPr>
        <p:txBody>
          <a:bodyPr spcFirstLastPara="1" wrap="square" lIns="91425" tIns="45700" rIns="91425" bIns="45700" anchor="t" anchorCtr="0">
            <a:noAutofit/>
          </a:bodyPr>
          <a:lstStyle/>
          <a:p>
            <a:pPr marL="285750" lvl="0" indent="-285750" algn="just" rtl="0">
              <a:lnSpc>
                <a:spcPct val="100000"/>
              </a:lnSpc>
              <a:spcBef>
                <a:spcPts val="600"/>
              </a:spcBef>
              <a:spcAft>
                <a:spcPts val="0"/>
              </a:spcAft>
              <a:buSzPts val="2200"/>
              <a:buChar char="•"/>
            </a:pPr>
            <a:r>
              <a:rPr lang="en-GB" sz="2000" dirty="0"/>
              <a:t>A CDPD </a:t>
            </a:r>
            <a:r>
              <a:rPr lang="en-GB" sz="2000" dirty="0" err="1"/>
              <a:t>exige</a:t>
            </a:r>
            <a:r>
              <a:rPr lang="en-GB" sz="2000" dirty="0"/>
              <a:t> uma </a:t>
            </a:r>
            <a:r>
              <a:rPr lang="en-GB" sz="2000" dirty="0" err="1"/>
              <a:t>mudança</a:t>
            </a:r>
            <a:r>
              <a:rPr lang="en-GB" sz="2000" dirty="0"/>
              <a:t> na forma como as pessoas com </a:t>
            </a:r>
            <a:r>
              <a:rPr lang="en-GB" sz="2000" dirty="0" err="1"/>
              <a:t>deficiências</a:t>
            </a:r>
            <a:r>
              <a:rPr lang="en-GB" sz="2000" dirty="0"/>
              <a:t> </a:t>
            </a:r>
            <a:r>
              <a:rPr lang="en-GB" sz="2000" dirty="0" err="1"/>
              <a:t>psicossociais</a:t>
            </a:r>
            <a:r>
              <a:rPr lang="en-GB" sz="2000" dirty="0"/>
              <a:t>, </a:t>
            </a:r>
            <a:r>
              <a:rPr lang="en-GB" sz="2000" dirty="0" err="1"/>
              <a:t>intelectuais</a:t>
            </a:r>
            <a:r>
              <a:rPr lang="en-GB" sz="2000" dirty="0"/>
              <a:t> ou </a:t>
            </a:r>
            <a:r>
              <a:rPr lang="en-GB" sz="2000" dirty="0" err="1"/>
              <a:t>cognitivas</a:t>
            </a:r>
            <a:r>
              <a:rPr lang="en-GB" sz="2000" dirty="0"/>
              <a:t> são </a:t>
            </a:r>
            <a:r>
              <a:rPr lang="en-GB" sz="2000" dirty="0" err="1"/>
              <a:t>percebidas</a:t>
            </a:r>
            <a:r>
              <a:rPr lang="en-GB" sz="2000" dirty="0"/>
              <a:t> pela </a:t>
            </a:r>
            <a:r>
              <a:rPr lang="en-GB" sz="2000" dirty="0" err="1"/>
              <a:t>sociedade</a:t>
            </a:r>
            <a:r>
              <a:rPr lang="en-GB" sz="2000" dirty="0"/>
              <a:t> e na forma como </a:t>
            </a:r>
            <a:r>
              <a:rPr lang="en-GB" sz="2000" dirty="0" err="1"/>
              <a:t>os</a:t>
            </a:r>
            <a:r>
              <a:rPr lang="en-GB" sz="2000" dirty="0"/>
              <a:t> </a:t>
            </a:r>
            <a:r>
              <a:rPr lang="en-GB" sz="2000" dirty="0" err="1"/>
              <a:t>serviços</a:t>
            </a:r>
            <a:r>
              <a:rPr lang="en-GB" sz="2000" dirty="0"/>
              <a:t> de saúde mental e sociais </a:t>
            </a:r>
            <a:r>
              <a:rPr lang="en-GB" sz="2000" dirty="0" err="1"/>
              <a:t>operam</a:t>
            </a:r>
            <a:r>
              <a:rPr lang="en-GB" sz="2000" dirty="0"/>
              <a:t>. </a:t>
            </a:r>
            <a:endParaRPr sz="2000" dirty="0"/>
          </a:p>
          <a:p>
            <a:pPr marL="285750" lvl="0" indent="-285750" algn="just" rtl="0">
              <a:lnSpc>
                <a:spcPct val="100000"/>
              </a:lnSpc>
              <a:spcBef>
                <a:spcPts val="600"/>
              </a:spcBef>
              <a:spcAft>
                <a:spcPts val="0"/>
              </a:spcAft>
              <a:buSzPts val="2200"/>
              <a:buChar char="•"/>
            </a:pPr>
            <a:r>
              <a:rPr lang="en-GB" sz="2000" dirty="0"/>
              <a:t>A </a:t>
            </a:r>
            <a:r>
              <a:rPr lang="en-GB" sz="2000" dirty="0" err="1"/>
              <a:t>institucionalização</a:t>
            </a:r>
            <a:r>
              <a:rPr lang="en-GB" sz="2000" dirty="0"/>
              <a:t> e a </a:t>
            </a:r>
            <a:r>
              <a:rPr lang="en-GB" sz="2000" dirty="0" err="1"/>
              <a:t>admissão</a:t>
            </a:r>
            <a:r>
              <a:rPr lang="en-GB" sz="2000" dirty="0"/>
              <a:t> e </a:t>
            </a:r>
            <a:r>
              <a:rPr lang="en-GB" sz="2000" dirty="0" err="1"/>
              <a:t>tratamento</a:t>
            </a:r>
            <a:r>
              <a:rPr lang="en-GB" sz="2000" dirty="0"/>
              <a:t> </a:t>
            </a:r>
            <a:r>
              <a:rPr lang="en-GB" sz="2000" dirty="0" err="1"/>
              <a:t>forçados</a:t>
            </a:r>
            <a:r>
              <a:rPr lang="en-GB" sz="2000" dirty="0"/>
              <a:t> </a:t>
            </a:r>
            <a:r>
              <a:rPr lang="en-GB" sz="2000" dirty="0" err="1"/>
              <a:t>não</a:t>
            </a:r>
            <a:r>
              <a:rPr lang="en-GB" sz="2000" dirty="0"/>
              <a:t> são </a:t>
            </a:r>
            <a:r>
              <a:rPr lang="en-GB" sz="2000" dirty="0" err="1"/>
              <a:t>aceitáveis</a:t>
            </a:r>
            <a:r>
              <a:rPr lang="en-GB" sz="2000" dirty="0"/>
              <a:t> </a:t>
            </a:r>
            <a:r>
              <a:rPr lang="en-GB" sz="2000" dirty="0" err="1"/>
              <a:t>nos</a:t>
            </a:r>
            <a:r>
              <a:rPr lang="en-GB" sz="2000" dirty="0"/>
              <a:t> </a:t>
            </a:r>
            <a:r>
              <a:rPr lang="en-GB" sz="2000" dirty="0" err="1"/>
              <a:t>termos</a:t>
            </a:r>
            <a:r>
              <a:rPr lang="en-GB" sz="2000" dirty="0"/>
              <a:t> da </a:t>
            </a:r>
            <a:r>
              <a:rPr lang="en-GB" sz="2000" dirty="0" err="1"/>
              <a:t>Convenção</a:t>
            </a:r>
            <a:r>
              <a:rPr lang="en-GB" sz="2000" dirty="0"/>
              <a:t>. </a:t>
            </a:r>
            <a:endParaRPr sz="2000" dirty="0"/>
          </a:p>
          <a:p>
            <a:pPr marL="285750" lvl="0" indent="-285750" algn="just" rtl="0">
              <a:lnSpc>
                <a:spcPct val="100000"/>
              </a:lnSpc>
              <a:spcBef>
                <a:spcPts val="600"/>
              </a:spcBef>
              <a:spcAft>
                <a:spcPts val="0"/>
              </a:spcAft>
              <a:buSzPts val="2200"/>
              <a:buChar char="•"/>
            </a:pPr>
            <a:r>
              <a:rPr lang="en-GB" sz="2000" dirty="0"/>
              <a:t>Os </a:t>
            </a:r>
            <a:r>
              <a:rPr lang="en-GB" sz="2000" dirty="0" err="1"/>
              <a:t>serviços</a:t>
            </a:r>
            <a:r>
              <a:rPr lang="en-GB" sz="2000" dirty="0"/>
              <a:t> </a:t>
            </a:r>
            <a:r>
              <a:rPr lang="en-GB" sz="2000" dirty="0" err="1"/>
              <a:t>precisam</a:t>
            </a:r>
            <a:r>
              <a:rPr lang="en-GB" sz="2000" dirty="0"/>
              <a:t> </a:t>
            </a:r>
            <a:r>
              <a:rPr lang="en-GB" sz="2000" dirty="0" err="1"/>
              <a:t>fornecer</a:t>
            </a:r>
            <a:r>
              <a:rPr lang="en-GB" sz="2000" dirty="0"/>
              <a:t> </a:t>
            </a:r>
            <a:r>
              <a:rPr lang="en-GB" sz="2000" dirty="0" err="1"/>
              <a:t>apoio</a:t>
            </a:r>
            <a:r>
              <a:rPr lang="en-GB" sz="2000" dirty="0"/>
              <a:t> </a:t>
            </a:r>
            <a:r>
              <a:rPr lang="en-GB" sz="2000" dirty="0" err="1"/>
              <a:t>comunitário</a:t>
            </a:r>
            <a:r>
              <a:rPr lang="en-GB" sz="2000" dirty="0"/>
              <a:t> e </a:t>
            </a:r>
            <a:r>
              <a:rPr lang="en-GB" sz="2000" dirty="0" err="1"/>
              <a:t>promover</a:t>
            </a:r>
            <a:r>
              <a:rPr lang="en-GB" sz="2000" dirty="0"/>
              <a:t> a </a:t>
            </a:r>
            <a:r>
              <a:rPr lang="en-GB" sz="2000" dirty="0" err="1"/>
              <a:t>inclusão</a:t>
            </a:r>
            <a:r>
              <a:rPr lang="en-GB" sz="2000" dirty="0"/>
              <a:t>. </a:t>
            </a:r>
            <a:endParaRPr sz="2000" dirty="0"/>
          </a:p>
          <a:p>
            <a:pPr marL="285750" lvl="0" indent="-285750" algn="just" rtl="0">
              <a:lnSpc>
                <a:spcPct val="100000"/>
              </a:lnSpc>
              <a:spcBef>
                <a:spcPts val="600"/>
              </a:spcBef>
              <a:spcAft>
                <a:spcPts val="0"/>
              </a:spcAft>
              <a:buSzPts val="2200"/>
              <a:buChar char="•"/>
            </a:pPr>
            <a:r>
              <a:rPr lang="en-GB" sz="2000" dirty="0"/>
              <a:t>A </a:t>
            </a:r>
            <a:r>
              <a:rPr lang="en-GB" sz="2000" b="1" dirty="0" err="1"/>
              <a:t>abordagem</a:t>
            </a:r>
            <a:r>
              <a:rPr lang="en-GB" sz="2000" b="1" dirty="0"/>
              <a:t> de </a:t>
            </a:r>
            <a:r>
              <a:rPr lang="en-GB" sz="2000" b="1" dirty="0" err="1"/>
              <a:t>recuperação</a:t>
            </a:r>
            <a:r>
              <a:rPr lang="en-GB" sz="2000" b="1" dirty="0"/>
              <a:t> </a:t>
            </a:r>
            <a:r>
              <a:rPr lang="en-GB" sz="2000" dirty="0"/>
              <a:t>é </a:t>
            </a:r>
            <a:r>
              <a:rPr lang="en-GB" sz="2000" dirty="0" err="1"/>
              <a:t>consistente</a:t>
            </a:r>
            <a:r>
              <a:rPr lang="en-GB" sz="2000" dirty="0"/>
              <a:t> com a CDPD e com um </a:t>
            </a:r>
            <a:r>
              <a:rPr lang="en-GB" sz="2000" dirty="0" err="1"/>
              <a:t>modelo</a:t>
            </a:r>
            <a:r>
              <a:rPr lang="en-GB" sz="2000" dirty="0"/>
              <a:t> de </a:t>
            </a:r>
            <a:r>
              <a:rPr lang="en-GB" sz="2000" dirty="0" err="1"/>
              <a:t>deficiência</a:t>
            </a:r>
            <a:r>
              <a:rPr lang="en-GB" sz="2000" dirty="0"/>
              <a:t> </a:t>
            </a:r>
            <a:r>
              <a:rPr lang="en-GB" sz="2000" dirty="0" err="1"/>
              <a:t>baseado</a:t>
            </a:r>
            <a:r>
              <a:rPr lang="en-GB" sz="2000" dirty="0"/>
              <a:t> </a:t>
            </a:r>
            <a:r>
              <a:rPr lang="en-GB" sz="2000" dirty="0" err="1"/>
              <a:t>nos</a:t>
            </a:r>
            <a:r>
              <a:rPr lang="en-GB" sz="2000" dirty="0"/>
              <a:t> </a:t>
            </a:r>
            <a:r>
              <a:rPr lang="en-GB" sz="2000" dirty="0" err="1"/>
              <a:t>direitos</a:t>
            </a:r>
            <a:r>
              <a:rPr lang="en-GB" sz="2000" dirty="0"/>
              <a:t> </a:t>
            </a:r>
            <a:r>
              <a:rPr lang="en-GB" sz="2000" dirty="0" err="1"/>
              <a:t>humanos</a:t>
            </a:r>
            <a:r>
              <a:rPr lang="en-GB" sz="2000" dirty="0"/>
              <a:t>. </a:t>
            </a:r>
            <a:endParaRPr sz="2000" dirty="0"/>
          </a:p>
        </p:txBody>
      </p:sp>
      <p:sp>
        <p:nvSpPr>
          <p:cNvPr id="493" name="Google Shape;493;p54"/>
          <p:cNvSpPr txBox="1">
            <a:spLocks noGrp="1"/>
          </p:cNvSpPr>
          <p:nvPr>
            <p:ph type="title"/>
          </p:nvPr>
        </p:nvSpPr>
        <p:spPr>
          <a:xfrm>
            <a:off x="392906" y="506412"/>
            <a:ext cx="11290300" cy="432000"/>
          </a:xfrm>
          <a:prstGeom prst="rect">
            <a:avLst/>
          </a:prstGeom>
          <a:noFill/>
          <a:ln>
            <a:noFill/>
          </a:ln>
        </p:spPr>
        <p:txBody>
          <a:bodyPr spcFirstLastPara="1" wrap="square" lIns="91425" tIns="45700" rIns="91425" bIns="45700" anchor="t" anchorCtr="0">
            <a:noAutofit/>
          </a:bodyPr>
          <a:lstStyle/>
          <a:p>
            <a:pPr marL="0" lvl="0" indent="0" algn="ctr" rtl="0">
              <a:lnSpc>
                <a:spcPct val="110000"/>
              </a:lnSpc>
              <a:spcBef>
                <a:spcPts val="0"/>
              </a:spcBef>
              <a:spcAft>
                <a:spcPts val="0"/>
              </a:spcAft>
              <a:buClr>
                <a:schemeClr val="accent1"/>
              </a:buClr>
              <a:buSzPts val="3000"/>
              <a:buFont typeface="Century Gothic"/>
              <a:buNone/>
            </a:pPr>
            <a:r>
              <a:rPr lang="en-GB" dirty="0" err="1"/>
              <a:t>Apresentação</a:t>
            </a:r>
            <a:r>
              <a:rPr lang="en-GB" dirty="0"/>
              <a:t>: </a:t>
            </a:r>
            <a:r>
              <a:rPr lang="en-GB" dirty="0" err="1"/>
              <a:t>Introdução</a:t>
            </a:r>
            <a:r>
              <a:rPr lang="en-GB" dirty="0"/>
              <a:t> à </a:t>
            </a:r>
            <a:r>
              <a:rPr lang="en-GB" dirty="0" err="1"/>
              <a:t>Convenção</a:t>
            </a:r>
            <a:r>
              <a:rPr lang="en-GB" dirty="0"/>
              <a:t> sobre </a:t>
            </a:r>
            <a:r>
              <a:rPr lang="en-GB" dirty="0" err="1"/>
              <a:t>os</a:t>
            </a:r>
            <a:r>
              <a:rPr lang="en-GB" dirty="0"/>
              <a:t> </a:t>
            </a:r>
            <a:r>
              <a:rPr lang="en-GB" dirty="0" err="1"/>
              <a:t>Direitos</a:t>
            </a:r>
            <a:r>
              <a:rPr lang="en-GB" dirty="0"/>
              <a:t> das Pessoas com </a:t>
            </a:r>
            <a:r>
              <a:rPr lang="en-GB" dirty="0" err="1"/>
              <a:t>Deficiência</a:t>
            </a:r>
            <a:r>
              <a:rPr lang="en-GB" dirty="0"/>
              <a:t> - 8</a:t>
            </a:r>
            <a:endParaRPr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498"/>
        <p:cNvGrpSpPr/>
        <p:nvPr/>
      </p:nvGrpSpPr>
      <p:grpSpPr>
        <a:xfrm>
          <a:off x="0" y="0"/>
          <a:ext cx="0" cy="0"/>
          <a:chOff x="0" y="0"/>
          <a:chExt cx="0" cy="0"/>
        </a:xfrm>
      </p:grpSpPr>
      <p:sp>
        <p:nvSpPr>
          <p:cNvPr id="499" name="Google Shape;499;p55"/>
          <p:cNvSpPr txBox="1">
            <a:spLocks noGrp="1"/>
          </p:cNvSpPr>
          <p:nvPr>
            <p:ph type="body" idx="2"/>
          </p:nvPr>
        </p:nvSpPr>
        <p:spPr>
          <a:xfrm>
            <a:off x="508794" y="2188117"/>
            <a:ext cx="11174412" cy="3220329"/>
          </a:xfrm>
          <a:prstGeom prst="rect">
            <a:avLst/>
          </a:prstGeom>
          <a:noFill/>
          <a:ln>
            <a:noFill/>
          </a:ln>
        </p:spPr>
        <p:txBody>
          <a:bodyPr spcFirstLastPara="1" wrap="square" lIns="91425" tIns="45700" rIns="91425" bIns="45700" anchor="t" anchorCtr="0">
            <a:noAutofit/>
          </a:bodyPr>
          <a:lstStyle/>
          <a:p>
            <a:pPr marL="285750" lvl="0" indent="-285750" algn="just" rtl="0">
              <a:lnSpc>
                <a:spcPct val="100000"/>
              </a:lnSpc>
              <a:spcBef>
                <a:spcPts val="600"/>
              </a:spcBef>
              <a:spcAft>
                <a:spcPts val="0"/>
              </a:spcAft>
              <a:buSzPts val="2200"/>
              <a:buChar char="•"/>
            </a:pPr>
            <a:r>
              <a:rPr lang="en-GB" sz="2000" dirty="0" err="1"/>
              <a:t>Muitos</a:t>
            </a:r>
            <a:r>
              <a:rPr lang="en-GB" sz="2000" dirty="0"/>
              <a:t> </a:t>
            </a:r>
            <a:r>
              <a:rPr lang="en-GB" sz="2000" dirty="0" err="1"/>
              <a:t>órgãos</a:t>
            </a:r>
            <a:r>
              <a:rPr lang="en-GB" sz="2000" dirty="0"/>
              <a:t> de </a:t>
            </a:r>
            <a:r>
              <a:rPr lang="en-GB" sz="2000" dirty="0" err="1"/>
              <a:t>direitos</a:t>
            </a:r>
            <a:r>
              <a:rPr lang="en-GB" sz="2000" dirty="0"/>
              <a:t> </a:t>
            </a:r>
            <a:r>
              <a:rPr lang="en-GB" sz="2000" dirty="0" err="1"/>
              <a:t>humanos</a:t>
            </a:r>
            <a:r>
              <a:rPr lang="en-GB" sz="2000" dirty="0"/>
              <a:t> </a:t>
            </a:r>
            <a:r>
              <a:rPr lang="en-GB" sz="2000" dirty="0" err="1"/>
              <a:t>reafirmaram</a:t>
            </a:r>
            <a:r>
              <a:rPr lang="en-GB" sz="2000" dirty="0"/>
              <a:t> a </a:t>
            </a:r>
            <a:r>
              <a:rPr lang="en-GB" sz="2000" dirty="0" err="1"/>
              <a:t>necessidade</a:t>
            </a:r>
            <a:r>
              <a:rPr lang="en-GB" sz="2000" dirty="0"/>
              <a:t> de uma </a:t>
            </a:r>
            <a:r>
              <a:rPr lang="en-GB" sz="2000" dirty="0" err="1"/>
              <a:t>mudança</a:t>
            </a:r>
            <a:r>
              <a:rPr lang="en-GB" sz="2000" dirty="0"/>
              <a:t> de </a:t>
            </a:r>
            <a:r>
              <a:rPr lang="en-GB" sz="2000" dirty="0" err="1"/>
              <a:t>paradigma</a:t>
            </a:r>
            <a:r>
              <a:rPr lang="en-GB" sz="2000" dirty="0"/>
              <a:t>:</a:t>
            </a:r>
            <a:endParaRPr sz="2000" dirty="0"/>
          </a:p>
          <a:p>
            <a:pPr marL="285750" lvl="0" indent="-285750" algn="just" rtl="0">
              <a:lnSpc>
                <a:spcPct val="100000"/>
              </a:lnSpc>
              <a:spcBef>
                <a:spcPts val="600"/>
              </a:spcBef>
              <a:spcAft>
                <a:spcPts val="0"/>
              </a:spcAft>
              <a:buSzPts val="2200"/>
              <a:buChar char="•"/>
            </a:pPr>
            <a:r>
              <a:rPr lang="en-GB" sz="2000" dirty="0"/>
              <a:t>O </a:t>
            </a:r>
            <a:r>
              <a:rPr lang="en-GB" sz="2000" dirty="0" err="1"/>
              <a:t>Conselho</a:t>
            </a:r>
            <a:r>
              <a:rPr lang="en-GB" sz="2000" dirty="0"/>
              <a:t> de </a:t>
            </a:r>
            <a:r>
              <a:rPr lang="en-GB" sz="2000" dirty="0" err="1"/>
              <a:t>Direitos</a:t>
            </a:r>
            <a:r>
              <a:rPr lang="en-GB" sz="2000" dirty="0"/>
              <a:t> Humanos </a:t>
            </a:r>
            <a:r>
              <a:rPr lang="en-GB" sz="2000" dirty="0" err="1"/>
              <a:t>adotou</a:t>
            </a:r>
            <a:r>
              <a:rPr lang="en-GB" sz="2000" dirty="0"/>
              <a:t> duas </a:t>
            </a:r>
            <a:r>
              <a:rPr lang="en-GB" sz="2000" dirty="0" err="1"/>
              <a:t>resoluções</a:t>
            </a:r>
            <a:r>
              <a:rPr lang="en-GB" sz="2000" dirty="0"/>
              <a:t> em 2016 e 2017, ambas </a:t>
            </a:r>
            <a:r>
              <a:rPr lang="en-GB" sz="2000" dirty="0" err="1"/>
              <a:t>afirmando</a:t>
            </a:r>
            <a:r>
              <a:rPr lang="en-GB" sz="2000" dirty="0"/>
              <a:t> que: “pessoas com </a:t>
            </a:r>
            <a:r>
              <a:rPr lang="en-GB" sz="2000" dirty="0" err="1"/>
              <a:t>condições</a:t>
            </a:r>
            <a:r>
              <a:rPr lang="en-GB" sz="2000" dirty="0"/>
              <a:t> de saúde mental ou </a:t>
            </a:r>
            <a:r>
              <a:rPr lang="en-GB" sz="2000" dirty="0" err="1"/>
              <a:t>deficiências</a:t>
            </a:r>
            <a:r>
              <a:rPr lang="en-GB" sz="2000" dirty="0"/>
              <a:t> </a:t>
            </a:r>
            <a:r>
              <a:rPr lang="en-GB" sz="2000" dirty="0" err="1"/>
              <a:t>psicossociais</a:t>
            </a:r>
            <a:r>
              <a:rPr lang="en-GB" sz="2000" dirty="0"/>
              <a:t>, em particular pessoas que </a:t>
            </a:r>
            <a:r>
              <a:rPr lang="en-GB" sz="2000" dirty="0" err="1"/>
              <a:t>utilizam</a:t>
            </a:r>
            <a:r>
              <a:rPr lang="en-GB" sz="2000" dirty="0"/>
              <a:t> </a:t>
            </a:r>
            <a:r>
              <a:rPr lang="en-GB" sz="2000" dirty="0" err="1"/>
              <a:t>serviços</a:t>
            </a:r>
            <a:r>
              <a:rPr lang="en-GB" sz="2000" dirty="0"/>
              <a:t> de saúde mental, </a:t>
            </a:r>
            <a:r>
              <a:rPr lang="en-GB" sz="2000" dirty="0" err="1"/>
              <a:t>podem</a:t>
            </a:r>
            <a:r>
              <a:rPr lang="en-GB" sz="2000" dirty="0"/>
              <a:t> </a:t>
            </a:r>
            <a:r>
              <a:rPr lang="en-GB" sz="2000" dirty="0" err="1"/>
              <a:t>estar</a:t>
            </a:r>
            <a:r>
              <a:rPr lang="en-GB" sz="2000" dirty="0"/>
              <a:t> </a:t>
            </a:r>
            <a:r>
              <a:rPr lang="en-GB" sz="2000" dirty="0" err="1"/>
              <a:t>sujeitas</a:t>
            </a:r>
            <a:r>
              <a:rPr lang="en-GB" sz="2000" dirty="0"/>
              <a:t>, entre </a:t>
            </a:r>
            <a:r>
              <a:rPr lang="en-GB" sz="2000" dirty="0" err="1"/>
              <a:t>outras</a:t>
            </a:r>
            <a:r>
              <a:rPr lang="en-GB" sz="2000" dirty="0"/>
              <a:t> </a:t>
            </a:r>
            <a:r>
              <a:rPr lang="en-GB" sz="2000" dirty="0" err="1"/>
              <a:t>coisas</a:t>
            </a:r>
            <a:r>
              <a:rPr lang="en-GB" sz="2000" dirty="0"/>
              <a:t>, a </a:t>
            </a:r>
            <a:r>
              <a:rPr lang="en-GB" sz="2000" dirty="0" err="1"/>
              <a:t>discriminação</a:t>
            </a:r>
            <a:r>
              <a:rPr lang="en-GB" sz="2000" dirty="0"/>
              <a:t> </a:t>
            </a:r>
            <a:r>
              <a:rPr lang="en-GB" sz="2000" dirty="0" err="1"/>
              <a:t>generalizada</a:t>
            </a:r>
            <a:r>
              <a:rPr lang="en-GB" sz="2000" dirty="0"/>
              <a:t>, </a:t>
            </a:r>
            <a:r>
              <a:rPr lang="en-GB" sz="2000" dirty="0" err="1"/>
              <a:t>estigma</a:t>
            </a:r>
            <a:r>
              <a:rPr lang="en-GB" sz="2000" dirty="0"/>
              <a:t>, </a:t>
            </a:r>
            <a:r>
              <a:rPr lang="en-GB" sz="2000" dirty="0" err="1"/>
              <a:t>preconceito</a:t>
            </a:r>
            <a:r>
              <a:rPr lang="en-GB" sz="2000" dirty="0"/>
              <a:t>, </a:t>
            </a:r>
            <a:r>
              <a:rPr lang="en-GB" sz="2000" dirty="0" err="1"/>
              <a:t>violência</a:t>
            </a:r>
            <a:r>
              <a:rPr lang="en-GB" sz="2000" dirty="0"/>
              <a:t>, </a:t>
            </a:r>
            <a:r>
              <a:rPr lang="en-GB" sz="2000" dirty="0" err="1"/>
              <a:t>exclusão</a:t>
            </a:r>
            <a:r>
              <a:rPr lang="en-GB" sz="2000" dirty="0"/>
              <a:t> social e </a:t>
            </a:r>
            <a:r>
              <a:rPr lang="en-GB" sz="2000" dirty="0" err="1"/>
              <a:t>segregação</a:t>
            </a:r>
            <a:r>
              <a:rPr lang="en-GB" sz="2000" dirty="0"/>
              <a:t>, </a:t>
            </a:r>
            <a:r>
              <a:rPr lang="en-GB" sz="2000" dirty="0" err="1"/>
              <a:t>institucionalização</a:t>
            </a:r>
            <a:r>
              <a:rPr lang="en-GB" sz="2000" dirty="0"/>
              <a:t> </a:t>
            </a:r>
            <a:r>
              <a:rPr lang="en-GB" sz="2000" dirty="0" err="1"/>
              <a:t>ilegal</a:t>
            </a:r>
            <a:r>
              <a:rPr lang="en-GB" sz="2000" dirty="0"/>
              <a:t> ou </a:t>
            </a:r>
            <a:r>
              <a:rPr lang="en-GB" sz="2000" dirty="0" err="1"/>
              <a:t>arbitrária</a:t>
            </a:r>
            <a:r>
              <a:rPr lang="en-GB" sz="2000" dirty="0"/>
              <a:t>, </a:t>
            </a:r>
            <a:r>
              <a:rPr lang="en-GB" sz="2000" dirty="0" err="1"/>
              <a:t>medicalização</a:t>
            </a:r>
            <a:r>
              <a:rPr lang="en-GB" sz="2000" dirty="0"/>
              <a:t> </a:t>
            </a:r>
            <a:r>
              <a:rPr lang="en-GB" sz="2000" dirty="0" err="1"/>
              <a:t>excessiva</a:t>
            </a:r>
            <a:r>
              <a:rPr lang="en-GB" sz="2000" dirty="0"/>
              <a:t> e </a:t>
            </a:r>
            <a:r>
              <a:rPr lang="en-GB" sz="2000" dirty="0" err="1"/>
              <a:t>práticas</a:t>
            </a:r>
            <a:r>
              <a:rPr lang="en-GB" sz="2000" dirty="0"/>
              <a:t> de </a:t>
            </a:r>
            <a:r>
              <a:rPr lang="en-GB" sz="2000" dirty="0" err="1"/>
              <a:t>tratamento</a:t>
            </a:r>
            <a:r>
              <a:rPr lang="en-GB" sz="2000" dirty="0"/>
              <a:t> que </a:t>
            </a:r>
            <a:r>
              <a:rPr lang="en-GB" sz="2000" dirty="0" err="1"/>
              <a:t>não</a:t>
            </a:r>
            <a:r>
              <a:rPr lang="en-GB" sz="2000" dirty="0"/>
              <a:t> </a:t>
            </a:r>
            <a:r>
              <a:rPr lang="en-GB" sz="2000" dirty="0" err="1"/>
              <a:t>respeitam</a:t>
            </a:r>
            <a:r>
              <a:rPr lang="en-GB" sz="2000" dirty="0"/>
              <a:t> sua </a:t>
            </a:r>
            <a:r>
              <a:rPr lang="en-GB" sz="2000" dirty="0" err="1"/>
              <a:t>autonomia</a:t>
            </a:r>
            <a:r>
              <a:rPr lang="en-GB" sz="2000" dirty="0"/>
              <a:t>, </a:t>
            </a:r>
            <a:r>
              <a:rPr lang="en-GB" sz="2000" dirty="0" err="1"/>
              <a:t>vontade</a:t>
            </a:r>
            <a:r>
              <a:rPr lang="en-GB" sz="2000" dirty="0"/>
              <a:t> e </a:t>
            </a:r>
            <a:r>
              <a:rPr lang="en-GB" sz="2000" dirty="0" err="1"/>
              <a:t>preferências</a:t>
            </a:r>
            <a:r>
              <a:rPr lang="en-GB" sz="2000" dirty="0"/>
              <a:t>”.</a:t>
            </a:r>
            <a:endParaRPr sz="2000" dirty="0"/>
          </a:p>
          <a:p>
            <a:pPr marL="285750" lvl="0" indent="-285750" algn="just" rtl="0">
              <a:lnSpc>
                <a:spcPct val="100000"/>
              </a:lnSpc>
              <a:spcBef>
                <a:spcPts val="600"/>
              </a:spcBef>
              <a:spcAft>
                <a:spcPts val="0"/>
              </a:spcAft>
              <a:buSzPts val="2200"/>
              <a:buChar char="•"/>
            </a:pPr>
            <a:r>
              <a:rPr lang="en-GB" sz="2000" dirty="0"/>
              <a:t>Em 2017, o Alto </a:t>
            </a:r>
            <a:r>
              <a:rPr lang="en-GB" sz="2000" dirty="0" err="1"/>
              <a:t>Comissariado</a:t>
            </a:r>
            <a:r>
              <a:rPr lang="en-GB" sz="2000" dirty="0"/>
              <a:t> para </a:t>
            </a:r>
            <a:r>
              <a:rPr lang="en-GB" sz="2000" dirty="0" err="1"/>
              <a:t>os</a:t>
            </a:r>
            <a:r>
              <a:rPr lang="en-GB" sz="2000" dirty="0"/>
              <a:t> </a:t>
            </a:r>
            <a:r>
              <a:rPr lang="en-GB" sz="2000" dirty="0" err="1"/>
              <a:t>Direitos</a:t>
            </a:r>
            <a:r>
              <a:rPr lang="en-GB" sz="2000" dirty="0"/>
              <a:t> Humanos </a:t>
            </a:r>
            <a:r>
              <a:rPr lang="en-GB" sz="2000" dirty="0" err="1"/>
              <a:t>recomendou</a:t>
            </a:r>
            <a:r>
              <a:rPr lang="en-GB" sz="2000" dirty="0"/>
              <a:t> </a:t>
            </a:r>
            <a:r>
              <a:rPr lang="en-GB" sz="2000" dirty="0" err="1"/>
              <a:t>mudanças</a:t>
            </a:r>
            <a:r>
              <a:rPr lang="en-GB" sz="2000" dirty="0"/>
              <a:t> </a:t>
            </a:r>
            <a:r>
              <a:rPr lang="en-GB" sz="2000" dirty="0" err="1"/>
              <a:t>nas</a:t>
            </a:r>
            <a:r>
              <a:rPr lang="en-GB" sz="2000" dirty="0"/>
              <a:t> </a:t>
            </a:r>
            <a:r>
              <a:rPr lang="en-GB" sz="2000" dirty="0" err="1"/>
              <a:t>políticas</a:t>
            </a:r>
            <a:r>
              <a:rPr lang="en-GB" sz="2000" dirty="0"/>
              <a:t> para </a:t>
            </a:r>
            <a:r>
              <a:rPr lang="en-GB" sz="2000" dirty="0" err="1"/>
              <a:t>apoiar</a:t>
            </a:r>
            <a:r>
              <a:rPr lang="en-GB" sz="2000" dirty="0"/>
              <a:t> a </a:t>
            </a:r>
            <a:r>
              <a:rPr lang="en-GB" sz="2000" dirty="0" err="1"/>
              <a:t>realização</a:t>
            </a:r>
            <a:r>
              <a:rPr lang="en-GB" sz="2000" dirty="0"/>
              <a:t> plena dos </a:t>
            </a:r>
            <a:r>
              <a:rPr lang="en-GB" sz="2000" dirty="0" err="1"/>
              <a:t>direitos</a:t>
            </a:r>
            <a:r>
              <a:rPr lang="en-GB" sz="2000" dirty="0"/>
              <a:t> </a:t>
            </a:r>
            <a:r>
              <a:rPr lang="en-GB" sz="2000" dirty="0" err="1"/>
              <a:t>humanos</a:t>
            </a:r>
            <a:r>
              <a:rPr lang="en-GB" sz="2000" dirty="0"/>
              <a:t> das pessoas com </a:t>
            </a:r>
            <a:r>
              <a:rPr lang="en-GB" sz="2000" dirty="0" err="1"/>
              <a:t>deficiências</a:t>
            </a:r>
            <a:r>
              <a:rPr lang="en-GB" sz="2000" dirty="0"/>
              <a:t> </a:t>
            </a:r>
            <a:r>
              <a:rPr lang="en-GB" sz="2000" dirty="0" err="1"/>
              <a:t>psicossociais</a:t>
            </a:r>
            <a:r>
              <a:rPr lang="en-GB" dirty="0"/>
              <a:t>.</a:t>
            </a:r>
            <a:endParaRPr dirty="0"/>
          </a:p>
        </p:txBody>
      </p:sp>
      <p:sp>
        <p:nvSpPr>
          <p:cNvPr id="500" name="Google Shape;500;p55"/>
          <p:cNvSpPr txBox="1">
            <a:spLocks noGrp="1"/>
          </p:cNvSpPr>
          <p:nvPr>
            <p:ph type="title"/>
          </p:nvPr>
        </p:nvSpPr>
        <p:spPr>
          <a:xfrm>
            <a:off x="392905" y="506412"/>
            <a:ext cx="11288701" cy="432000"/>
          </a:xfrm>
          <a:prstGeom prst="rect">
            <a:avLst/>
          </a:prstGeom>
          <a:noFill/>
          <a:ln>
            <a:noFill/>
          </a:ln>
        </p:spPr>
        <p:txBody>
          <a:bodyPr spcFirstLastPara="1" wrap="square" lIns="91425" tIns="45700" rIns="91425" bIns="45700" anchor="t" anchorCtr="0">
            <a:noAutofit/>
          </a:bodyPr>
          <a:lstStyle/>
          <a:p>
            <a:pPr marL="0" lvl="0" indent="0" algn="ctr" rtl="0">
              <a:lnSpc>
                <a:spcPct val="110000"/>
              </a:lnSpc>
              <a:spcBef>
                <a:spcPts val="0"/>
              </a:spcBef>
              <a:spcAft>
                <a:spcPts val="0"/>
              </a:spcAft>
              <a:buClr>
                <a:schemeClr val="accent1"/>
              </a:buClr>
              <a:buSzPts val="3000"/>
              <a:buFont typeface="Century Gothic"/>
              <a:buNone/>
            </a:pPr>
            <a:r>
              <a:rPr lang="en-GB" dirty="0" err="1"/>
              <a:t>Apresentação</a:t>
            </a:r>
            <a:r>
              <a:rPr lang="en-GB" dirty="0"/>
              <a:t>: </a:t>
            </a:r>
            <a:r>
              <a:rPr lang="en-GB" dirty="0" err="1"/>
              <a:t>Introdução</a:t>
            </a:r>
            <a:r>
              <a:rPr lang="en-GB" dirty="0"/>
              <a:t> à </a:t>
            </a:r>
            <a:r>
              <a:rPr lang="en-GB" dirty="0" err="1"/>
              <a:t>Convenção</a:t>
            </a:r>
            <a:r>
              <a:rPr lang="en-GB" dirty="0"/>
              <a:t> sobre </a:t>
            </a:r>
            <a:r>
              <a:rPr lang="en-GB" dirty="0" err="1"/>
              <a:t>os</a:t>
            </a:r>
            <a:r>
              <a:rPr lang="en-GB" dirty="0"/>
              <a:t> </a:t>
            </a:r>
            <a:r>
              <a:rPr lang="en-GB" dirty="0" err="1"/>
              <a:t>Direitos</a:t>
            </a:r>
            <a:r>
              <a:rPr lang="en-GB" dirty="0"/>
              <a:t> das Pessoas com </a:t>
            </a:r>
            <a:r>
              <a:rPr lang="en-GB" dirty="0" err="1"/>
              <a:t>Deficiência</a:t>
            </a:r>
            <a:r>
              <a:rPr lang="en-GB" dirty="0"/>
              <a:t> - 9</a:t>
            </a:r>
            <a:endParaRPr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505"/>
        <p:cNvGrpSpPr/>
        <p:nvPr/>
      </p:nvGrpSpPr>
      <p:grpSpPr>
        <a:xfrm>
          <a:off x="0" y="0"/>
          <a:ext cx="0" cy="0"/>
          <a:chOff x="0" y="0"/>
          <a:chExt cx="0" cy="0"/>
        </a:xfrm>
      </p:grpSpPr>
      <p:sp>
        <p:nvSpPr>
          <p:cNvPr id="506" name="Google Shape;506;p56"/>
          <p:cNvSpPr txBox="1">
            <a:spLocks noGrp="1"/>
          </p:cNvSpPr>
          <p:nvPr>
            <p:ph type="body" idx="2"/>
          </p:nvPr>
        </p:nvSpPr>
        <p:spPr>
          <a:xfrm>
            <a:off x="508794" y="2351983"/>
            <a:ext cx="11174412" cy="2154033"/>
          </a:xfrm>
          <a:prstGeom prst="rect">
            <a:avLst/>
          </a:prstGeom>
          <a:noFill/>
          <a:ln>
            <a:noFill/>
          </a:ln>
        </p:spPr>
        <p:txBody>
          <a:bodyPr spcFirstLastPara="1" wrap="square" lIns="91425" tIns="45700" rIns="91425" bIns="45700" anchor="t" anchorCtr="0">
            <a:noAutofit/>
          </a:bodyPr>
          <a:lstStyle/>
          <a:p>
            <a:pPr marL="285750" lvl="0" indent="-285750" algn="just" rtl="0">
              <a:lnSpc>
                <a:spcPct val="100000"/>
              </a:lnSpc>
              <a:spcBef>
                <a:spcPts val="600"/>
              </a:spcBef>
              <a:spcAft>
                <a:spcPts val="0"/>
              </a:spcAft>
              <a:buSzPts val="2200"/>
              <a:buChar char="•"/>
            </a:pPr>
            <a:r>
              <a:rPr lang="en-GB" sz="2000" dirty="0"/>
              <a:t>O </a:t>
            </a:r>
            <a:r>
              <a:rPr lang="en-GB" sz="2000" b="1" dirty="0"/>
              <a:t>Relator Especial sobre o </a:t>
            </a:r>
            <a:r>
              <a:rPr lang="en-GB" sz="2000" b="1" dirty="0" err="1"/>
              <a:t>Direito</a:t>
            </a:r>
            <a:r>
              <a:rPr lang="en-GB" sz="2000" b="1" dirty="0"/>
              <a:t> à Saúde </a:t>
            </a:r>
            <a:r>
              <a:rPr lang="en-GB" sz="2000" dirty="0" err="1"/>
              <a:t>publicou</a:t>
            </a:r>
            <a:r>
              <a:rPr lang="en-GB" sz="2000" dirty="0"/>
              <a:t> um </a:t>
            </a:r>
            <a:r>
              <a:rPr lang="en-GB" sz="2000" dirty="0" err="1"/>
              <a:t>relatório</a:t>
            </a:r>
            <a:r>
              <a:rPr lang="en-GB" sz="2000" dirty="0"/>
              <a:t> histórico em 2017 sobre o </a:t>
            </a:r>
            <a:r>
              <a:rPr lang="en-GB" sz="2000" dirty="0" err="1"/>
              <a:t>direito</a:t>
            </a:r>
            <a:r>
              <a:rPr lang="en-GB" sz="2000" dirty="0"/>
              <a:t> à saúde mental, </a:t>
            </a:r>
            <a:r>
              <a:rPr lang="en-GB" sz="2000" dirty="0" err="1"/>
              <a:t>apelando</a:t>
            </a:r>
            <a:r>
              <a:rPr lang="en-GB" sz="2000" dirty="0"/>
              <a:t> a uma </a:t>
            </a:r>
            <a:r>
              <a:rPr lang="en-GB" sz="2000" dirty="0" err="1"/>
              <a:t>mudança</a:t>
            </a:r>
            <a:r>
              <a:rPr lang="en-GB" sz="2000" dirty="0"/>
              <a:t> </a:t>
            </a:r>
            <a:r>
              <a:rPr lang="en-GB" sz="2000" dirty="0" err="1"/>
              <a:t>significativa</a:t>
            </a:r>
            <a:r>
              <a:rPr lang="en-GB" sz="2000" dirty="0"/>
              <a:t> para </a:t>
            </a:r>
            <a:r>
              <a:rPr lang="en-GB" sz="2000" dirty="0" err="1"/>
              <a:t>pôr</a:t>
            </a:r>
            <a:r>
              <a:rPr lang="en-GB" sz="2000" dirty="0"/>
              <a:t> </a:t>
            </a:r>
            <a:r>
              <a:rPr lang="en-GB" sz="2000" dirty="0" err="1"/>
              <a:t>fim</a:t>
            </a:r>
            <a:r>
              <a:rPr lang="en-GB" sz="2000" dirty="0"/>
              <a:t> </a:t>
            </a:r>
            <a:r>
              <a:rPr lang="en-GB" sz="2000" dirty="0" err="1"/>
              <a:t>às</a:t>
            </a:r>
            <a:r>
              <a:rPr lang="en-GB" sz="2000" dirty="0"/>
              <a:t> </a:t>
            </a:r>
            <a:r>
              <a:rPr lang="en-GB" sz="2000" dirty="0" err="1"/>
              <a:t>violações</a:t>
            </a:r>
            <a:r>
              <a:rPr lang="en-GB" sz="2000" dirty="0"/>
              <a:t> dos </a:t>
            </a:r>
            <a:r>
              <a:rPr lang="en-GB" sz="2000" dirty="0" err="1"/>
              <a:t>direitos</a:t>
            </a:r>
            <a:r>
              <a:rPr lang="en-GB" sz="2000" dirty="0"/>
              <a:t> </a:t>
            </a:r>
            <a:r>
              <a:rPr lang="en-GB" sz="2000" dirty="0" err="1"/>
              <a:t>humanos</a:t>
            </a:r>
            <a:r>
              <a:rPr lang="en-GB" sz="2000" dirty="0"/>
              <a:t> contra pessoas com </a:t>
            </a:r>
            <a:r>
              <a:rPr lang="en-GB" sz="2000" dirty="0" err="1"/>
              <a:t>deficiências</a:t>
            </a:r>
            <a:r>
              <a:rPr lang="en-GB" sz="2000" dirty="0"/>
              <a:t> </a:t>
            </a:r>
            <a:r>
              <a:rPr lang="en-GB" sz="2000" dirty="0" err="1"/>
              <a:t>intelectuais</a:t>
            </a:r>
            <a:r>
              <a:rPr lang="en-GB" sz="2000" dirty="0"/>
              <a:t>, </a:t>
            </a:r>
            <a:r>
              <a:rPr lang="en-GB" sz="2000" dirty="0" err="1"/>
              <a:t>cognitivas</a:t>
            </a:r>
            <a:r>
              <a:rPr lang="en-GB" sz="2000" dirty="0"/>
              <a:t> ou </a:t>
            </a:r>
            <a:r>
              <a:rPr lang="en-GB" sz="2000" dirty="0" err="1"/>
              <a:t>psicossociais</a:t>
            </a:r>
            <a:r>
              <a:rPr lang="en-GB" sz="2000" dirty="0"/>
              <a:t>.</a:t>
            </a:r>
            <a:endParaRPr sz="2000" dirty="0"/>
          </a:p>
          <a:p>
            <a:pPr marL="285750" lvl="0" indent="-285750" algn="just" rtl="0">
              <a:lnSpc>
                <a:spcPct val="100000"/>
              </a:lnSpc>
              <a:spcBef>
                <a:spcPts val="600"/>
              </a:spcBef>
              <a:spcAft>
                <a:spcPts val="0"/>
              </a:spcAft>
              <a:buSzPts val="2200"/>
              <a:buChar char="•"/>
            </a:pPr>
            <a:r>
              <a:rPr lang="en-GB" sz="2000" dirty="0"/>
              <a:t>O </a:t>
            </a:r>
            <a:r>
              <a:rPr lang="en-GB" sz="2000" b="1" dirty="0"/>
              <a:t>Relator Especial sobre </a:t>
            </a:r>
            <a:r>
              <a:rPr lang="en-GB" sz="2000" b="1" dirty="0" err="1"/>
              <a:t>os</a:t>
            </a:r>
            <a:r>
              <a:rPr lang="en-GB" sz="2000" b="1" dirty="0"/>
              <a:t> </a:t>
            </a:r>
            <a:r>
              <a:rPr lang="en-GB" sz="2000" b="1" dirty="0" err="1"/>
              <a:t>Direitos</a:t>
            </a:r>
            <a:r>
              <a:rPr lang="en-GB" sz="2000" b="1" dirty="0"/>
              <a:t> das Pessoas com </a:t>
            </a:r>
            <a:r>
              <a:rPr lang="en-GB" sz="2000" b="1" dirty="0" err="1"/>
              <a:t>Deficiência</a:t>
            </a:r>
            <a:r>
              <a:rPr lang="en-GB" sz="2000" dirty="0"/>
              <a:t> </a:t>
            </a:r>
            <a:r>
              <a:rPr lang="en-GB" sz="2000" dirty="0" err="1"/>
              <a:t>reafirmou</a:t>
            </a:r>
            <a:r>
              <a:rPr lang="en-GB" sz="2000" dirty="0"/>
              <a:t> em </a:t>
            </a:r>
            <a:r>
              <a:rPr lang="en-GB" sz="2000" dirty="0" err="1"/>
              <a:t>vários</a:t>
            </a:r>
            <a:r>
              <a:rPr lang="en-GB" sz="2000" dirty="0"/>
              <a:t> </a:t>
            </a:r>
            <a:r>
              <a:rPr lang="en-GB" sz="2000" dirty="0" err="1"/>
              <a:t>relatórios</a:t>
            </a:r>
            <a:r>
              <a:rPr lang="en-GB" sz="2000" dirty="0"/>
              <a:t> a </a:t>
            </a:r>
            <a:r>
              <a:rPr lang="en-GB" sz="2000" dirty="0" err="1"/>
              <a:t>necessidade</a:t>
            </a:r>
            <a:r>
              <a:rPr lang="en-GB" sz="2000" dirty="0"/>
              <a:t> de </a:t>
            </a:r>
            <a:r>
              <a:rPr lang="en-GB" sz="2000" dirty="0" err="1"/>
              <a:t>acabar</a:t>
            </a:r>
            <a:r>
              <a:rPr lang="en-GB" sz="2000" dirty="0"/>
              <a:t> com a </a:t>
            </a:r>
            <a:r>
              <a:rPr lang="en-GB" sz="2000" dirty="0" err="1"/>
              <a:t>discriminação</a:t>
            </a:r>
            <a:r>
              <a:rPr lang="en-GB" sz="2000" dirty="0"/>
              <a:t> e as </a:t>
            </a:r>
            <a:r>
              <a:rPr lang="en-GB" sz="2000" dirty="0" err="1"/>
              <a:t>violações</a:t>
            </a:r>
            <a:r>
              <a:rPr lang="en-GB" sz="2000" dirty="0"/>
              <a:t> dos </a:t>
            </a:r>
            <a:r>
              <a:rPr lang="en-GB" sz="2000" dirty="0" err="1"/>
              <a:t>direitos</a:t>
            </a:r>
            <a:r>
              <a:rPr lang="en-GB" sz="2000" dirty="0"/>
              <a:t> </a:t>
            </a:r>
            <a:r>
              <a:rPr lang="en-GB" sz="2000" dirty="0" err="1"/>
              <a:t>humanos</a:t>
            </a:r>
            <a:r>
              <a:rPr lang="en-GB" sz="2000" dirty="0"/>
              <a:t> contra pessoas com </a:t>
            </a:r>
            <a:r>
              <a:rPr lang="en-GB" sz="2000" dirty="0" err="1"/>
              <a:t>deficiência</a:t>
            </a:r>
            <a:r>
              <a:rPr lang="en-GB" sz="2000" dirty="0"/>
              <a:t>, </a:t>
            </a:r>
            <a:r>
              <a:rPr lang="en-GB" sz="2000" dirty="0" err="1"/>
              <a:t>incluindo</a:t>
            </a:r>
            <a:r>
              <a:rPr lang="en-GB" sz="2000" dirty="0"/>
              <a:t> pessoas com </a:t>
            </a:r>
            <a:r>
              <a:rPr lang="en-GB" sz="2000" dirty="0" err="1"/>
              <a:t>deficiências</a:t>
            </a:r>
            <a:r>
              <a:rPr lang="en-GB" sz="2000" dirty="0"/>
              <a:t> </a:t>
            </a:r>
            <a:r>
              <a:rPr lang="en-GB" sz="2000" dirty="0" err="1"/>
              <a:t>psicossociais</a:t>
            </a:r>
            <a:r>
              <a:rPr lang="en-GB" sz="2000" dirty="0"/>
              <a:t>, </a:t>
            </a:r>
            <a:r>
              <a:rPr lang="en-GB" sz="2000" dirty="0" err="1"/>
              <a:t>intelectuais</a:t>
            </a:r>
            <a:r>
              <a:rPr lang="en-GB" sz="2000" dirty="0"/>
              <a:t> ou </a:t>
            </a:r>
            <a:r>
              <a:rPr lang="en-GB" sz="2000" dirty="0" err="1"/>
              <a:t>cognitivas</a:t>
            </a:r>
            <a:r>
              <a:rPr lang="en-GB" sz="2000" dirty="0"/>
              <a:t>.</a:t>
            </a:r>
            <a:endParaRPr sz="2000" dirty="0"/>
          </a:p>
        </p:txBody>
      </p:sp>
      <p:sp>
        <p:nvSpPr>
          <p:cNvPr id="507" name="Google Shape;507;p56"/>
          <p:cNvSpPr txBox="1">
            <a:spLocks noGrp="1"/>
          </p:cNvSpPr>
          <p:nvPr>
            <p:ph type="title"/>
          </p:nvPr>
        </p:nvSpPr>
        <p:spPr>
          <a:xfrm>
            <a:off x="392906" y="506412"/>
            <a:ext cx="11290300" cy="432000"/>
          </a:xfrm>
          <a:prstGeom prst="rect">
            <a:avLst/>
          </a:prstGeom>
          <a:noFill/>
          <a:ln>
            <a:noFill/>
          </a:ln>
        </p:spPr>
        <p:txBody>
          <a:bodyPr spcFirstLastPara="1" wrap="square" lIns="91425" tIns="45700" rIns="91425" bIns="45700" anchor="t" anchorCtr="0">
            <a:noAutofit/>
          </a:bodyPr>
          <a:lstStyle/>
          <a:p>
            <a:pPr marL="0" lvl="0" indent="0" algn="ctr" rtl="0">
              <a:lnSpc>
                <a:spcPct val="110000"/>
              </a:lnSpc>
              <a:spcBef>
                <a:spcPts val="0"/>
              </a:spcBef>
              <a:spcAft>
                <a:spcPts val="0"/>
              </a:spcAft>
              <a:buClr>
                <a:schemeClr val="accent1"/>
              </a:buClr>
              <a:buSzPts val="3000"/>
              <a:buFont typeface="Century Gothic"/>
              <a:buNone/>
            </a:pPr>
            <a:r>
              <a:rPr lang="en-GB" dirty="0" err="1"/>
              <a:t>Apresentação</a:t>
            </a:r>
            <a:r>
              <a:rPr lang="en-GB" dirty="0"/>
              <a:t>: </a:t>
            </a:r>
            <a:r>
              <a:rPr lang="en-GB" dirty="0" err="1"/>
              <a:t>Introdução</a:t>
            </a:r>
            <a:r>
              <a:rPr lang="en-GB" dirty="0"/>
              <a:t> à </a:t>
            </a:r>
            <a:r>
              <a:rPr lang="en-GB" dirty="0" err="1"/>
              <a:t>Convenção</a:t>
            </a:r>
            <a:r>
              <a:rPr lang="en-GB" dirty="0"/>
              <a:t> sobre </a:t>
            </a:r>
            <a:r>
              <a:rPr lang="en-GB" dirty="0" err="1"/>
              <a:t>os</a:t>
            </a:r>
            <a:r>
              <a:rPr lang="en-GB" dirty="0"/>
              <a:t> </a:t>
            </a:r>
            <a:r>
              <a:rPr lang="en-GB" dirty="0" err="1"/>
              <a:t>Direitos</a:t>
            </a:r>
            <a:r>
              <a:rPr lang="en-GB" dirty="0"/>
              <a:t> das Pessoas com </a:t>
            </a:r>
            <a:r>
              <a:rPr lang="en-GB" dirty="0" err="1"/>
              <a:t>Deficiência</a:t>
            </a:r>
            <a:r>
              <a:rPr lang="en-GB" dirty="0"/>
              <a:t> - 10</a:t>
            </a:r>
            <a:endParaRPr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512"/>
        <p:cNvGrpSpPr/>
        <p:nvPr/>
      </p:nvGrpSpPr>
      <p:grpSpPr>
        <a:xfrm>
          <a:off x="0" y="0"/>
          <a:ext cx="0" cy="0"/>
          <a:chOff x="0" y="0"/>
          <a:chExt cx="0" cy="0"/>
        </a:xfrm>
      </p:grpSpPr>
      <p:sp>
        <p:nvSpPr>
          <p:cNvPr id="513" name="Google Shape;513;p57"/>
          <p:cNvSpPr txBox="1">
            <a:spLocks noGrp="1"/>
          </p:cNvSpPr>
          <p:nvPr>
            <p:ph type="body" idx="2"/>
          </p:nvPr>
        </p:nvSpPr>
        <p:spPr>
          <a:xfrm>
            <a:off x="508794" y="2003557"/>
            <a:ext cx="11174412" cy="1754526"/>
          </a:xfrm>
          <a:prstGeom prst="rect">
            <a:avLst/>
          </a:prstGeom>
          <a:noFill/>
          <a:ln>
            <a:noFill/>
          </a:ln>
        </p:spPr>
        <p:txBody>
          <a:bodyPr spcFirstLastPara="1" wrap="square" lIns="91425" tIns="45700" rIns="91425" bIns="45700" anchor="t" anchorCtr="0">
            <a:noAutofit/>
          </a:bodyPr>
          <a:lstStyle/>
          <a:p>
            <a:pPr marL="285750" lvl="0" indent="-285750" algn="just" rtl="0">
              <a:lnSpc>
                <a:spcPct val="100000"/>
              </a:lnSpc>
              <a:spcBef>
                <a:spcPts val="600"/>
              </a:spcBef>
              <a:spcAft>
                <a:spcPts val="0"/>
              </a:spcAft>
              <a:buSzPts val="2200"/>
              <a:buChar char="•"/>
            </a:pPr>
            <a:r>
              <a:rPr lang="en-GB" sz="2000" dirty="0" err="1"/>
              <a:t>Dividam</a:t>
            </a:r>
            <a:r>
              <a:rPr lang="en-GB" sz="2000" dirty="0"/>
              <a:t>-se em </a:t>
            </a:r>
            <a:r>
              <a:rPr lang="en-GB" sz="2000" dirty="0" err="1"/>
              <a:t>grupos</a:t>
            </a:r>
            <a:r>
              <a:rPr lang="en-GB" sz="2000" dirty="0"/>
              <a:t> de 3 a 4 pessoas. </a:t>
            </a:r>
            <a:endParaRPr sz="2000" dirty="0"/>
          </a:p>
          <a:p>
            <a:pPr marL="285750" lvl="0" indent="-285750" algn="just" rtl="0">
              <a:lnSpc>
                <a:spcPct val="100000"/>
              </a:lnSpc>
              <a:spcBef>
                <a:spcPts val="600"/>
              </a:spcBef>
              <a:spcAft>
                <a:spcPts val="0"/>
              </a:spcAft>
              <a:buSzPts val="2200"/>
              <a:buChar char="•"/>
            </a:pPr>
            <a:r>
              <a:rPr lang="en-GB" sz="2000" dirty="0"/>
              <a:t>Leia a </a:t>
            </a:r>
            <a:r>
              <a:rPr lang="en-GB" sz="2000" dirty="0" err="1"/>
              <a:t>Convenção</a:t>
            </a:r>
            <a:r>
              <a:rPr lang="en-GB" sz="2000" dirty="0"/>
              <a:t> sobre </a:t>
            </a:r>
            <a:r>
              <a:rPr lang="en-GB" sz="2000" dirty="0" err="1"/>
              <a:t>os</a:t>
            </a:r>
            <a:r>
              <a:rPr lang="en-GB" sz="2000" dirty="0"/>
              <a:t> </a:t>
            </a:r>
            <a:r>
              <a:rPr lang="en-GB" sz="2000" dirty="0" err="1"/>
              <a:t>Direitos</a:t>
            </a:r>
            <a:r>
              <a:rPr lang="en-GB" sz="2000" dirty="0"/>
              <a:t> das Pessoas com </a:t>
            </a:r>
            <a:r>
              <a:rPr lang="en-GB" sz="2000" dirty="0" err="1"/>
              <a:t>Deficiência</a:t>
            </a:r>
            <a:r>
              <a:rPr lang="en-GB" sz="2000" dirty="0"/>
              <a:t>.</a:t>
            </a:r>
            <a:endParaRPr sz="2000" dirty="0"/>
          </a:p>
          <a:p>
            <a:pPr marL="285750" lvl="0" indent="-285750" algn="just" rtl="0">
              <a:lnSpc>
                <a:spcPct val="100000"/>
              </a:lnSpc>
              <a:spcBef>
                <a:spcPts val="600"/>
              </a:spcBef>
              <a:spcAft>
                <a:spcPts val="0"/>
              </a:spcAft>
              <a:buSzPts val="2200"/>
              <a:buChar char="•"/>
            </a:pPr>
            <a:r>
              <a:rPr lang="en-GB" sz="2000" dirty="0" err="1"/>
              <a:t>Discuta</a:t>
            </a:r>
            <a:r>
              <a:rPr lang="en-GB" sz="2000" dirty="0"/>
              <a:t> suas </a:t>
            </a:r>
            <a:r>
              <a:rPr lang="en-GB" sz="2000" dirty="0" err="1"/>
              <a:t>implicações</a:t>
            </a:r>
            <a:r>
              <a:rPr lang="en-GB" sz="2000" dirty="0"/>
              <a:t> em seus </a:t>
            </a:r>
            <a:r>
              <a:rPr lang="en-GB" sz="2000" dirty="0" err="1"/>
              <a:t>grupos</a:t>
            </a:r>
            <a:r>
              <a:rPr lang="en-GB" sz="2000" dirty="0"/>
              <a:t>. </a:t>
            </a:r>
            <a:endParaRPr sz="2000" dirty="0"/>
          </a:p>
        </p:txBody>
      </p:sp>
      <p:sp>
        <p:nvSpPr>
          <p:cNvPr id="514" name="Google Shape;514;p57"/>
          <p:cNvSpPr txBox="1">
            <a:spLocks noGrp="1"/>
          </p:cNvSpPr>
          <p:nvPr>
            <p:ph type="title"/>
          </p:nvPr>
        </p:nvSpPr>
        <p:spPr>
          <a:xfrm>
            <a:off x="392906" y="506412"/>
            <a:ext cx="11423956" cy="432000"/>
          </a:xfrm>
          <a:prstGeom prst="rect">
            <a:avLst/>
          </a:prstGeom>
          <a:noFill/>
          <a:ln>
            <a:noFill/>
          </a:ln>
        </p:spPr>
        <p:txBody>
          <a:bodyPr spcFirstLastPara="1" wrap="square" lIns="91425" tIns="45700" rIns="91425" bIns="45700" anchor="t" anchorCtr="0">
            <a:noAutofit/>
          </a:bodyPr>
          <a:lstStyle/>
          <a:p>
            <a:pPr marL="0" lvl="0" indent="0" algn="ctr" rtl="0">
              <a:lnSpc>
                <a:spcPct val="110000"/>
              </a:lnSpc>
              <a:spcBef>
                <a:spcPts val="0"/>
              </a:spcBef>
              <a:spcAft>
                <a:spcPts val="0"/>
              </a:spcAft>
              <a:buClr>
                <a:schemeClr val="accent1"/>
              </a:buClr>
              <a:buSzPts val="3000"/>
              <a:buFont typeface="Century Gothic"/>
              <a:buNone/>
            </a:pPr>
            <a:r>
              <a:rPr lang="en-GB" dirty="0" err="1"/>
              <a:t>Trabalho</a:t>
            </a:r>
            <a:r>
              <a:rPr lang="en-GB" dirty="0"/>
              <a:t> em </a:t>
            </a:r>
            <a:r>
              <a:rPr lang="en-GB" dirty="0" err="1"/>
              <a:t>grupo</a:t>
            </a:r>
            <a:r>
              <a:rPr lang="en-GB" dirty="0"/>
              <a:t> sobre a CDPD</a:t>
            </a:r>
            <a:endParaRPr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519"/>
        <p:cNvGrpSpPr/>
        <p:nvPr/>
      </p:nvGrpSpPr>
      <p:grpSpPr>
        <a:xfrm>
          <a:off x="0" y="0"/>
          <a:ext cx="0" cy="0"/>
          <a:chOff x="0" y="0"/>
          <a:chExt cx="0" cy="0"/>
        </a:xfrm>
      </p:grpSpPr>
      <p:sp>
        <p:nvSpPr>
          <p:cNvPr id="520" name="Google Shape;520;p58"/>
          <p:cNvSpPr txBox="1">
            <a:spLocks noGrp="1"/>
          </p:cNvSpPr>
          <p:nvPr>
            <p:ph type="title"/>
          </p:nvPr>
        </p:nvSpPr>
        <p:spPr>
          <a:xfrm>
            <a:off x="389638" y="506412"/>
            <a:ext cx="11293561" cy="432000"/>
          </a:xfrm>
          <a:prstGeom prst="rect">
            <a:avLst/>
          </a:prstGeom>
          <a:noFill/>
          <a:ln>
            <a:noFill/>
          </a:ln>
        </p:spPr>
        <p:txBody>
          <a:bodyPr spcFirstLastPara="1" wrap="square" lIns="91425" tIns="45700" rIns="91425" bIns="45700" anchor="t" anchorCtr="0">
            <a:noAutofit/>
          </a:bodyPr>
          <a:lstStyle/>
          <a:p>
            <a:pPr marL="0" lvl="0" indent="0" algn="ctr" rtl="0">
              <a:lnSpc>
                <a:spcPct val="110000"/>
              </a:lnSpc>
              <a:spcBef>
                <a:spcPts val="0"/>
              </a:spcBef>
              <a:spcAft>
                <a:spcPts val="0"/>
              </a:spcAft>
              <a:buClr>
                <a:schemeClr val="accent1"/>
              </a:buClr>
              <a:buSzPts val="3000"/>
              <a:buFont typeface="Century Gothic"/>
              <a:buNone/>
            </a:pPr>
            <a:r>
              <a:rPr lang="en-GB" dirty="0" err="1"/>
              <a:t>Apresentação</a:t>
            </a:r>
            <a:r>
              <a:rPr lang="en-GB" dirty="0"/>
              <a:t>: Os </a:t>
            </a:r>
            <a:r>
              <a:rPr lang="en-GB" dirty="0" err="1"/>
              <a:t>artigos</a:t>
            </a:r>
            <a:r>
              <a:rPr lang="en-GB" dirty="0"/>
              <a:t> da CDPD</a:t>
            </a:r>
            <a:endParaRPr dirty="0"/>
          </a:p>
        </p:txBody>
      </p:sp>
      <p:sp>
        <p:nvSpPr>
          <p:cNvPr id="521" name="Google Shape;521;p58"/>
          <p:cNvSpPr txBox="1">
            <a:spLocks noGrp="1"/>
          </p:cNvSpPr>
          <p:nvPr>
            <p:ph type="body" idx="1"/>
          </p:nvPr>
        </p:nvSpPr>
        <p:spPr>
          <a:xfrm>
            <a:off x="507204" y="1411429"/>
            <a:ext cx="11175995" cy="4035142"/>
          </a:xfrm>
          <a:prstGeom prst="rect">
            <a:avLst/>
          </a:prstGeom>
          <a:noFill/>
          <a:ln>
            <a:noFill/>
          </a:ln>
        </p:spPr>
        <p:txBody>
          <a:bodyPr spcFirstLastPara="1" wrap="square" lIns="91425" tIns="45700" rIns="91425" bIns="45700" anchor="t" anchorCtr="0">
            <a:noAutofit/>
          </a:bodyPr>
          <a:lstStyle/>
          <a:p>
            <a:pPr marL="285750" lvl="0" indent="-285750" algn="just" rtl="0">
              <a:lnSpc>
                <a:spcPct val="100000"/>
              </a:lnSpc>
              <a:spcBef>
                <a:spcPts val="600"/>
              </a:spcBef>
              <a:spcAft>
                <a:spcPts val="0"/>
              </a:spcAft>
              <a:buSzPts val="2200"/>
              <a:buChar char="•"/>
            </a:pPr>
            <a:r>
              <a:rPr lang="en-GB" sz="2000" dirty="0"/>
              <a:t>O </a:t>
            </a:r>
            <a:r>
              <a:rPr lang="en-GB" sz="2000" dirty="0" err="1"/>
              <a:t>preâmbulo</a:t>
            </a:r>
            <a:r>
              <a:rPr lang="en-GB" sz="2000" dirty="0"/>
              <a:t> da CDPD </a:t>
            </a:r>
            <a:r>
              <a:rPr lang="en-GB" sz="2000" dirty="0" err="1"/>
              <a:t>delineia</a:t>
            </a:r>
            <a:r>
              <a:rPr lang="en-GB" sz="2000" dirty="0"/>
              <a:t> certos </a:t>
            </a:r>
            <a:r>
              <a:rPr lang="en-GB" sz="2000" dirty="0" err="1"/>
              <a:t>princípios</a:t>
            </a:r>
            <a:r>
              <a:rPr lang="en-GB" sz="2000" dirty="0"/>
              <a:t>, </a:t>
            </a:r>
            <a:r>
              <a:rPr lang="en-GB" sz="2000" dirty="0" err="1"/>
              <a:t>incluindo</a:t>
            </a:r>
            <a:r>
              <a:rPr lang="en-GB" sz="2000" dirty="0"/>
              <a:t>:</a:t>
            </a:r>
            <a:endParaRPr sz="2000" dirty="0"/>
          </a:p>
          <a:p>
            <a:pPr marL="285750" lvl="0" indent="-285750" algn="just" rtl="0">
              <a:lnSpc>
                <a:spcPct val="100000"/>
              </a:lnSpc>
              <a:spcBef>
                <a:spcPts val="600"/>
              </a:spcBef>
              <a:spcAft>
                <a:spcPts val="0"/>
              </a:spcAft>
              <a:buSzPts val="2200"/>
              <a:buChar char="•"/>
            </a:pPr>
            <a:r>
              <a:rPr lang="en-GB" sz="2000" dirty="0"/>
              <a:t>a inter-</a:t>
            </a:r>
            <a:r>
              <a:rPr lang="en-GB" sz="2000" dirty="0" err="1"/>
              <a:t>relação</a:t>
            </a:r>
            <a:r>
              <a:rPr lang="en-GB" sz="2000" dirty="0"/>
              <a:t> entre </a:t>
            </a:r>
            <a:r>
              <a:rPr lang="en-GB" sz="2000" dirty="0" err="1"/>
              <a:t>todos</a:t>
            </a:r>
            <a:r>
              <a:rPr lang="en-GB" sz="2000" dirty="0"/>
              <a:t> </a:t>
            </a:r>
            <a:r>
              <a:rPr lang="en-GB" sz="2000" dirty="0" err="1"/>
              <a:t>os</a:t>
            </a:r>
            <a:r>
              <a:rPr lang="en-GB" sz="2000" dirty="0"/>
              <a:t> </a:t>
            </a:r>
            <a:r>
              <a:rPr lang="en-GB" sz="2000" dirty="0" err="1"/>
              <a:t>direitos</a:t>
            </a:r>
            <a:r>
              <a:rPr lang="en-GB" sz="2000" dirty="0"/>
              <a:t> </a:t>
            </a:r>
            <a:r>
              <a:rPr lang="en-GB" sz="2000" dirty="0" err="1"/>
              <a:t>humanos</a:t>
            </a:r>
            <a:r>
              <a:rPr lang="en-GB" sz="2000" dirty="0"/>
              <a:t> e a </a:t>
            </a:r>
            <a:r>
              <a:rPr lang="en-GB" sz="2000" dirty="0" err="1"/>
              <a:t>necessidade</a:t>
            </a:r>
            <a:r>
              <a:rPr lang="en-GB" sz="2000" dirty="0"/>
              <a:t> de </a:t>
            </a:r>
            <a:r>
              <a:rPr lang="en-GB" sz="2000" dirty="0" err="1"/>
              <a:t>garantir</a:t>
            </a:r>
            <a:r>
              <a:rPr lang="en-GB" sz="2000" dirty="0"/>
              <a:t> </a:t>
            </a:r>
            <a:r>
              <a:rPr lang="en-GB" sz="2000" dirty="0" err="1"/>
              <a:t>às</a:t>
            </a:r>
            <a:r>
              <a:rPr lang="en-GB" sz="2000" dirty="0"/>
              <a:t> pessoas com </a:t>
            </a:r>
            <a:r>
              <a:rPr lang="en-GB" sz="2000" dirty="0" err="1"/>
              <a:t>deficiência</a:t>
            </a:r>
            <a:r>
              <a:rPr lang="en-GB" sz="2000" dirty="0"/>
              <a:t> o pleno </a:t>
            </a:r>
            <a:r>
              <a:rPr lang="en-GB" sz="2000" dirty="0" err="1"/>
              <a:t>gozo</a:t>
            </a:r>
            <a:r>
              <a:rPr lang="en-GB" sz="2000" dirty="0"/>
              <a:t> </a:t>
            </a:r>
            <a:r>
              <a:rPr lang="en-GB" sz="2000" dirty="0" err="1"/>
              <a:t>desses</a:t>
            </a:r>
            <a:r>
              <a:rPr lang="en-GB" sz="2000" dirty="0"/>
              <a:t> </a:t>
            </a:r>
            <a:r>
              <a:rPr lang="en-GB" sz="2000" dirty="0" err="1"/>
              <a:t>direitos</a:t>
            </a:r>
            <a:r>
              <a:rPr lang="en-GB" sz="2000" dirty="0"/>
              <a:t>;</a:t>
            </a:r>
            <a:endParaRPr sz="2000" dirty="0"/>
          </a:p>
          <a:p>
            <a:pPr marL="285750" lvl="0" indent="-285750" algn="just" rtl="0">
              <a:lnSpc>
                <a:spcPct val="100000"/>
              </a:lnSpc>
              <a:spcBef>
                <a:spcPts val="600"/>
              </a:spcBef>
              <a:spcAft>
                <a:spcPts val="0"/>
              </a:spcAft>
              <a:buSzPts val="2200"/>
              <a:buChar char="•"/>
            </a:pPr>
            <a:r>
              <a:rPr lang="en-GB" sz="2000" dirty="0"/>
              <a:t>o </a:t>
            </a:r>
            <a:r>
              <a:rPr lang="en-GB" sz="2000" dirty="0" err="1"/>
              <a:t>reconhecimento</a:t>
            </a:r>
            <a:r>
              <a:rPr lang="en-GB" sz="2000" dirty="0"/>
              <a:t> da </a:t>
            </a:r>
            <a:r>
              <a:rPr lang="en-GB" sz="2000" dirty="0" err="1"/>
              <a:t>deficiência</a:t>
            </a:r>
            <a:r>
              <a:rPr lang="en-GB" sz="2000" dirty="0"/>
              <a:t> como um </a:t>
            </a:r>
            <a:r>
              <a:rPr lang="en-GB" sz="2000" dirty="0" err="1"/>
              <a:t>conceito</a:t>
            </a:r>
            <a:r>
              <a:rPr lang="en-GB" sz="2000" dirty="0"/>
              <a:t> em </a:t>
            </a:r>
            <a:r>
              <a:rPr lang="en-GB" sz="2000" dirty="0" err="1"/>
              <a:t>evolução</a:t>
            </a:r>
            <a:r>
              <a:rPr lang="en-GB" sz="2000" dirty="0"/>
              <a:t>, </a:t>
            </a:r>
            <a:r>
              <a:rPr lang="en-GB" sz="2000" dirty="0" err="1"/>
              <a:t>resultante</a:t>
            </a:r>
            <a:r>
              <a:rPr lang="en-GB" sz="2000" dirty="0"/>
              <a:t> de </a:t>
            </a:r>
            <a:r>
              <a:rPr lang="en-GB" sz="2000" dirty="0" err="1"/>
              <a:t>interações</a:t>
            </a:r>
            <a:r>
              <a:rPr lang="en-GB" sz="2000" dirty="0"/>
              <a:t>, </a:t>
            </a:r>
            <a:r>
              <a:rPr lang="en-GB" sz="2000" dirty="0" err="1"/>
              <a:t>barreiras</a:t>
            </a:r>
            <a:r>
              <a:rPr lang="en-GB" sz="2000" dirty="0"/>
              <a:t> </a:t>
            </a:r>
            <a:r>
              <a:rPr lang="en-GB" sz="2000" dirty="0" err="1"/>
              <a:t>atitudinais</a:t>
            </a:r>
            <a:r>
              <a:rPr lang="en-GB" sz="2000" dirty="0"/>
              <a:t> e </a:t>
            </a:r>
            <a:r>
              <a:rPr lang="en-GB" sz="2000" dirty="0" err="1"/>
              <a:t>ambientais</a:t>
            </a:r>
            <a:r>
              <a:rPr lang="en-GB" sz="2000" dirty="0"/>
              <a:t>;</a:t>
            </a:r>
            <a:endParaRPr sz="2000" dirty="0"/>
          </a:p>
          <a:p>
            <a:pPr marL="285750" lvl="0" indent="-285750" algn="just" rtl="0">
              <a:lnSpc>
                <a:spcPct val="100000"/>
              </a:lnSpc>
              <a:spcBef>
                <a:spcPts val="600"/>
              </a:spcBef>
              <a:spcAft>
                <a:spcPts val="0"/>
              </a:spcAft>
              <a:buSzPts val="2200"/>
              <a:buChar char="•"/>
            </a:pPr>
            <a:r>
              <a:rPr lang="en-GB" sz="2000" dirty="0"/>
              <a:t>o </a:t>
            </a:r>
            <a:r>
              <a:rPr lang="en-GB" sz="2000" dirty="0" err="1"/>
              <a:t>reconhecimento</a:t>
            </a:r>
            <a:r>
              <a:rPr lang="en-GB" sz="2000" dirty="0"/>
              <a:t> da </a:t>
            </a:r>
            <a:r>
              <a:rPr lang="en-GB" sz="2000" dirty="0" err="1"/>
              <a:t>diversidade</a:t>
            </a:r>
            <a:r>
              <a:rPr lang="en-GB" sz="2000" dirty="0"/>
              <a:t> das pessoas com </a:t>
            </a:r>
            <a:r>
              <a:rPr lang="en-GB" sz="2000" dirty="0" err="1"/>
              <a:t>deficiência</a:t>
            </a:r>
            <a:r>
              <a:rPr lang="en-GB" sz="2000" dirty="0"/>
              <a:t>;</a:t>
            </a:r>
            <a:endParaRPr sz="2000" dirty="0"/>
          </a:p>
          <a:p>
            <a:pPr marL="285750" lvl="0" indent="-285750" algn="just" rtl="0">
              <a:lnSpc>
                <a:spcPct val="100000"/>
              </a:lnSpc>
              <a:spcBef>
                <a:spcPts val="600"/>
              </a:spcBef>
              <a:spcAft>
                <a:spcPts val="0"/>
              </a:spcAft>
              <a:buSzPts val="2200"/>
              <a:buChar char="•"/>
            </a:pPr>
            <a:r>
              <a:rPr lang="en-GB" sz="2000" dirty="0"/>
              <a:t>o </a:t>
            </a:r>
            <a:r>
              <a:rPr lang="en-GB" sz="2000" dirty="0" err="1"/>
              <a:t>reconhecimento</a:t>
            </a:r>
            <a:r>
              <a:rPr lang="en-GB" sz="2000" dirty="0"/>
              <a:t> da </a:t>
            </a:r>
            <a:r>
              <a:rPr lang="en-GB" sz="2000" dirty="0" err="1"/>
              <a:t>importância</a:t>
            </a:r>
            <a:r>
              <a:rPr lang="en-GB" sz="2000" dirty="0"/>
              <a:t> da </a:t>
            </a:r>
            <a:r>
              <a:rPr lang="en-GB" sz="2000" dirty="0" err="1"/>
              <a:t>autonomia</a:t>
            </a:r>
            <a:r>
              <a:rPr lang="en-GB" sz="2000" dirty="0"/>
              <a:t>, </a:t>
            </a:r>
            <a:r>
              <a:rPr lang="en-GB" sz="2000" dirty="0" err="1"/>
              <a:t>independência</a:t>
            </a:r>
            <a:r>
              <a:rPr lang="en-GB" sz="2000" dirty="0"/>
              <a:t> e </a:t>
            </a:r>
            <a:r>
              <a:rPr lang="en-GB" sz="2000" dirty="0" err="1"/>
              <a:t>liberdade</a:t>
            </a:r>
            <a:r>
              <a:rPr lang="en-GB" sz="2000" dirty="0"/>
              <a:t> de fazer suas </a:t>
            </a:r>
            <a:r>
              <a:rPr lang="en-GB" sz="2000" dirty="0" err="1"/>
              <a:t>próprias</a:t>
            </a:r>
            <a:r>
              <a:rPr lang="en-GB" sz="2000" dirty="0"/>
              <a:t> </a:t>
            </a:r>
            <a:r>
              <a:rPr lang="en-GB" sz="2000" dirty="0" err="1"/>
              <a:t>escolhas</a:t>
            </a:r>
            <a:r>
              <a:rPr lang="en-GB" sz="2000" dirty="0"/>
              <a:t>; e</a:t>
            </a:r>
            <a:endParaRPr sz="2000" dirty="0"/>
          </a:p>
          <a:p>
            <a:pPr marL="285750" lvl="0" indent="-285750" algn="just" rtl="0">
              <a:lnSpc>
                <a:spcPct val="100000"/>
              </a:lnSpc>
              <a:spcBef>
                <a:spcPts val="600"/>
              </a:spcBef>
              <a:spcAft>
                <a:spcPts val="0"/>
              </a:spcAft>
              <a:buSzPts val="2200"/>
              <a:buChar char="•"/>
            </a:pPr>
            <a:r>
              <a:rPr lang="en-GB" sz="2000" dirty="0"/>
              <a:t>a </a:t>
            </a:r>
            <a:r>
              <a:rPr lang="en-GB" sz="2000" dirty="0" err="1"/>
              <a:t>preocupação</a:t>
            </a:r>
            <a:r>
              <a:rPr lang="en-GB" sz="2000" dirty="0"/>
              <a:t> com as </a:t>
            </a:r>
            <a:r>
              <a:rPr lang="en-GB" sz="2000" dirty="0" err="1"/>
              <a:t>múltiplas</a:t>
            </a:r>
            <a:r>
              <a:rPr lang="en-GB" sz="2000" dirty="0"/>
              <a:t> </a:t>
            </a:r>
            <a:r>
              <a:rPr lang="en-GB" sz="2000" dirty="0" err="1"/>
              <a:t>formas</a:t>
            </a:r>
            <a:r>
              <a:rPr lang="en-GB" sz="2000" dirty="0"/>
              <a:t> de </a:t>
            </a:r>
            <a:r>
              <a:rPr lang="en-GB" sz="2000" dirty="0" err="1"/>
              <a:t>discriminação</a:t>
            </a:r>
            <a:r>
              <a:rPr lang="en-GB" sz="2000" dirty="0"/>
              <a:t> com base em “</a:t>
            </a:r>
            <a:r>
              <a:rPr lang="en-GB" sz="2000" dirty="0" err="1"/>
              <a:t>raça</a:t>
            </a:r>
            <a:r>
              <a:rPr lang="en-GB" sz="2000" dirty="0"/>
              <a:t>, </a:t>
            </a:r>
            <a:r>
              <a:rPr lang="en-GB" sz="2000" dirty="0" err="1"/>
              <a:t>cor</a:t>
            </a:r>
            <a:r>
              <a:rPr lang="en-GB" sz="2000" dirty="0"/>
              <a:t>, </a:t>
            </a:r>
            <a:r>
              <a:rPr lang="en-GB" sz="2000" dirty="0" err="1"/>
              <a:t>sexo</a:t>
            </a:r>
            <a:r>
              <a:rPr lang="en-GB" sz="2000" dirty="0"/>
              <a:t>, </a:t>
            </a:r>
            <a:r>
              <a:rPr lang="en-GB" sz="2000" dirty="0" err="1"/>
              <a:t>idioma</a:t>
            </a:r>
            <a:r>
              <a:rPr lang="en-GB" sz="2000" dirty="0"/>
              <a:t>, </a:t>
            </a:r>
            <a:r>
              <a:rPr lang="en-GB" sz="2000" dirty="0" err="1"/>
              <a:t>religião</a:t>
            </a:r>
            <a:r>
              <a:rPr lang="en-GB" sz="2000" dirty="0"/>
              <a:t>, </a:t>
            </a:r>
            <a:r>
              <a:rPr lang="en-GB" sz="2000" dirty="0" err="1"/>
              <a:t>opinião</a:t>
            </a:r>
            <a:r>
              <a:rPr lang="en-GB" sz="2000" dirty="0"/>
              <a:t> </a:t>
            </a:r>
            <a:r>
              <a:rPr lang="en-GB" sz="2000" dirty="0" err="1"/>
              <a:t>política</a:t>
            </a:r>
            <a:r>
              <a:rPr lang="en-GB" sz="2000" dirty="0"/>
              <a:t> ou </a:t>
            </a:r>
            <a:r>
              <a:rPr lang="en-GB" sz="2000" dirty="0" err="1"/>
              <a:t>outra</a:t>
            </a:r>
            <a:r>
              <a:rPr lang="en-GB" sz="2000" dirty="0"/>
              <a:t>, </a:t>
            </a:r>
            <a:r>
              <a:rPr lang="en-GB" sz="2000" dirty="0" err="1"/>
              <a:t>origem</a:t>
            </a:r>
            <a:r>
              <a:rPr lang="en-GB" sz="2000" dirty="0"/>
              <a:t> </a:t>
            </a:r>
            <a:r>
              <a:rPr lang="en-GB" sz="2000" dirty="0" err="1"/>
              <a:t>nacional</a:t>
            </a:r>
            <a:r>
              <a:rPr lang="en-GB" sz="2000" dirty="0"/>
              <a:t>, </a:t>
            </a:r>
            <a:r>
              <a:rPr lang="en-GB" sz="2000" dirty="0" err="1"/>
              <a:t>étnica</a:t>
            </a:r>
            <a:r>
              <a:rPr lang="en-GB" sz="2000" dirty="0"/>
              <a:t>, </a:t>
            </a:r>
            <a:r>
              <a:rPr lang="en-GB" sz="2000" dirty="0" err="1"/>
              <a:t>indígena</a:t>
            </a:r>
            <a:r>
              <a:rPr lang="en-GB" sz="2000" dirty="0"/>
              <a:t> ou social, </a:t>
            </a:r>
            <a:r>
              <a:rPr lang="en-GB" sz="2000" dirty="0" err="1"/>
              <a:t>propriedade</a:t>
            </a:r>
            <a:r>
              <a:rPr lang="en-GB" sz="2000" dirty="0"/>
              <a:t>, </a:t>
            </a:r>
            <a:r>
              <a:rPr lang="en-GB" sz="2000" dirty="0" err="1"/>
              <a:t>nascimento</a:t>
            </a:r>
            <a:r>
              <a:rPr lang="en-GB" sz="2000" dirty="0"/>
              <a:t>, </a:t>
            </a:r>
            <a:r>
              <a:rPr lang="en-GB" sz="2000" dirty="0" err="1"/>
              <a:t>idade</a:t>
            </a:r>
            <a:r>
              <a:rPr lang="en-GB" sz="2000" dirty="0"/>
              <a:t> ou outro status”.</a:t>
            </a:r>
            <a:endParaRPr sz="2000"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526"/>
        <p:cNvGrpSpPr/>
        <p:nvPr/>
      </p:nvGrpSpPr>
      <p:grpSpPr>
        <a:xfrm>
          <a:off x="0" y="0"/>
          <a:ext cx="0" cy="0"/>
          <a:chOff x="0" y="0"/>
          <a:chExt cx="0" cy="0"/>
        </a:xfrm>
      </p:grpSpPr>
      <p:sp>
        <p:nvSpPr>
          <p:cNvPr id="527" name="Google Shape;527;p59"/>
          <p:cNvSpPr txBox="1">
            <a:spLocks noGrp="1"/>
          </p:cNvSpPr>
          <p:nvPr>
            <p:ph type="title"/>
          </p:nvPr>
        </p:nvSpPr>
        <p:spPr>
          <a:xfrm>
            <a:off x="389638" y="506412"/>
            <a:ext cx="11293563" cy="432000"/>
          </a:xfrm>
          <a:prstGeom prst="rect">
            <a:avLst/>
          </a:prstGeom>
          <a:noFill/>
          <a:ln>
            <a:noFill/>
          </a:ln>
        </p:spPr>
        <p:txBody>
          <a:bodyPr spcFirstLastPara="1" wrap="square" lIns="91425" tIns="45700" rIns="91425" bIns="45700" anchor="t" anchorCtr="0">
            <a:noAutofit/>
          </a:bodyPr>
          <a:lstStyle/>
          <a:p>
            <a:pPr marL="0" lvl="0" indent="0" algn="ctr" rtl="0">
              <a:lnSpc>
                <a:spcPct val="110000"/>
              </a:lnSpc>
              <a:spcBef>
                <a:spcPts val="0"/>
              </a:spcBef>
              <a:spcAft>
                <a:spcPts val="0"/>
              </a:spcAft>
              <a:buClr>
                <a:schemeClr val="accent1"/>
              </a:buClr>
              <a:buSzPts val="3000"/>
              <a:buFont typeface="Century Gothic"/>
              <a:buNone/>
            </a:pPr>
            <a:r>
              <a:rPr lang="en-GB" dirty="0" err="1"/>
              <a:t>Apresentação</a:t>
            </a:r>
            <a:r>
              <a:rPr lang="en-GB" dirty="0"/>
              <a:t>: Os </a:t>
            </a:r>
            <a:r>
              <a:rPr lang="en-GB" dirty="0" err="1"/>
              <a:t>artigos</a:t>
            </a:r>
            <a:r>
              <a:rPr lang="en-GB" dirty="0"/>
              <a:t> da CDPD</a:t>
            </a:r>
            <a:endParaRPr dirty="0"/>
          </a:p>
        </p:txBody>
      </p:sp>
      <p:sp>
        <p:nvSpPr>
          <p:cNvPr id="528" name="Google Shape;528;p59"/>
          <p:cNvSpPr txBox="1">
            <a:spLocks noGrp="1"/>
          </p:cNvSpPr>
          <p:nvPr>
            <p:ph type="body" idx="1"/>
          </p:nvPr>
        </p:nvSpPr>
        <p:spPr>
          <a:xfrm>
            <a:off x="507207" y="2171788"/>
            <a:ext cx="11175995" cy="2540889"/>
          </a:xfrm>
          <a:prstGeom prst="rect">
            <a:avLst/>
          </a:prstGeom>
          <a:noFill/>
          <a:ln>
            <a:noFill/>
          </a:ln>
        </p:spPr>
        <p:txBody>
          <a:bodyPr spcFirstLastPara="1" wrap="square" lIns="91425" tIns="45700" rIns="91425" bIns="45700" anchor="t" anchorCtr="0">
            <a:noAutofit/>
          </a:bodyPr>
          <a:lstStyle/>
          <a:p>
            <a:pPr marL="285750" lvl="0" indent="-285750" algn="just" rtl="0">
              <a:lnSpc>
                <a:spcPct val="100000"/>
              </a:lnSpc>
              <a:spcBef>
                <a:spcPts val="600"/>
              </a:spcBef>
              <a:spcAft>
                <a:spcPts val="0"/>
              </a:spcAft>
              <a:buSzPts val="2200"/>
              <a:buChar char="•"/>
            </a:pPr>
            <a:r>
              <a:rPr lang="en-GB" sz="2000" dirty="0"/>
              <a:t>O </a:t>
            </a:r>
            <a:r>
              <a:rPr lang="en-GB" sz="2000" dirty="0" err="1"/>
              <a:t>objetivo</a:t>
            </a:r>
            <a:r>
              <a:rPr lang="en-GB" sz="2000" dirty="0"/>
              <a:t> da CDPD da CDPD é </a:t>
            </a:r>
            <a:r>
              <a:rPr lang="en-GB" sz="2000" dirty="0" err="1"/>
              <a:t>garantir</a:t>
            </a:r>
            <a:r>
              <a:rPr lang="en-GB" sz="2000" dirty="0"/>
              <a:t> que as pessoas com </a:t>
            </a:r>
            <a:r>
              <a:rPr lang="en-GB" sz="2000" dirty="0" err="1"/>
              <a:t>deficiência</a:t>
            </a:r>
            <a:r>
              <a:rPr lang="en-GB" sz="2000" dirty="0"/>
              <a:t> </a:t>
            </a:r>
            <a:r>
              <a:rPr lang="en-GB" sz="2000" dirty="0" err="1"/>
              <a:t>gozem</a:t>
            </a:r>
            <a:r>
              <a:rPr lang="en-GB" sz="2000" dirty="0"/>
              <a:t> de </a:t>
            </a:r>
            <a:r>
              <a:rPr lang="en-GB" sz="2000" dirty="0" err="1"/>
              <a:t>todos</a:t>
            </a:r>
            <a:r>
              <a:rPr lang="en-GB" sz="2000" dirty="0"/>
              <a:t> </a:t>
            </a:r>
            <a:r>
              <a:rPr lang="en-GB" sz="2000" dirty="0" err="1"/>
              <a:t>os</a:t>
            </a:r>
            <a:r>
              <a:rPr lang="en-GB" sz="2000" dirty="0"/>
              <a:t> seus </a:t>
            </a:r>
            <a:r>
              <a:rPr lang="en-GB" sz="2000" dirty="0" err="1"/>
              <a:t>direitos</a:t>
            </a:r>
            <a:r>
              <a:rPr lang="en-GB" sz="2000" dirty="0"/>
              <a:t> </a:t>
            </a:r>
            <a:r>
              <a:rPr lang="en-GB" sz="2000" dirty="0" err="1"/>
              <a:t>humanos</a:t>
            </a:r>
            <a:r>
              <a:rPr lang="en-GB" sz="2000" dirty="0"/>
              <a:t> e </a:t>
            </a:r>
            <a:r>
              <a:rPr lang="en-GB" sz="2000" dirty="0" err="1"/>
              <a:t>liberdades</a:t>
            </a:r>
            <a:r>
              <a:rPr lang="en-GB" sz="2000" dirty="0"/>
              <a:t> </a:t>
            </a:r>
            <a:r>
              <a:rPr lang="en-GB" sz="2000" dirty="0" err="1"/>
              <a:t>fundamentais</a:t>
            </a:r>
            <a:r>
              <a:rPr lang="en-GB" sz="2000" dirty="0"/>
              <a:t> e </a:t>
            </a:r>
            <a:r>
              <a:rPr lang="en-GB" sz="2000" dirty="0" err="1"/>
              <a:t>promover</a:t>
            </a:r>
            <a:r>
              <a:rPr lang="en-GB" sz="2000" dirty="0"/>
              <a:t> o </a:t>
            </a:r>
            <a:r>
              <a:rPr lang="en-GB" sz="2000" dirty="0" err="1"/>
              <a:t>respeito</a:t>
            </a:r>
            <a:r>
              <a:rPr lang="en-GB" sz="2000" dirty="0"/>
              <a:t> pela sua </a:t>
            </a:r>
            <a:r>
              <a:rPr lang="en-GB" sz="2000" dirty="0" err="1"/>
              <a:t>dignidade</a:t>
            </a:r>
            <a:r>
              <a:rPr lang="en-GB" sz="2000" dirty="0"/>
              <a:t> </a:t>
            </a:r>
            <a:r>
              <a:rPr lang="en-GB" sz="2000" dirty="0" err="1"/>
              <a:t>inerente</a:t>
            </a:r>
            <a:r>
              <a:rPr lang="en-GB" sz="2000" dirty="0"/>
              <a:t> </a:t>
            </a:r>
            <a:endParaRPr sz="2000" dirty="0"/>
          </a:p>
          <a:p>
            <a:pPr marL="285750" lvl="0" indent="-285750" algn="just" rtl="0">
              <a:lnSpc>
                <a:spcPct val="100000"/>
              </a:lnSpc>
              <a:spcBef>
                <a:spcPts val="600"/>
              </a:spcBef>
              <a:spcAft>
                <a:spcPts val="0"/>
              </a:spcAft>
              <a:buSzPts val="2200"/>
              <a:buChar char="•"/>
            </a:pPr>
            <a:r>
              <a:rPr lang="en-GB" sz="2000" dirty="0"/>
              <a:t>Este </a:t>
            </a:r>
            <a:r>
              <a:rPr lang="en-GB" sz="2000" dirty="0" err="1"/>
              <a:t>artigo</a:t>
            </a:r>
            <a:r>
              <a:rPr lang="en-GB" sz="2000" dirty="0"/>
              <a:t> </a:t>
            </a:r>
            <a:r>
              <a:rPr lang="en-GB" sz="2000" dirty="0" err="1"/>
              <a:t>também</a:t>
            </a:r>
            <a:r>
              <a:rPr lang="en-GB" sz="2000" dirty="0"/>
              <a:t> define </a:t>
            </a:r>
            <a:r>
              <a:rPr lang="en-GB" sz="2000" dirty="0" err="1"/>
              <a:t>quem</a:t>
            </a:r>
            <a:r>
              <a:rPr lang="en-GB" sz="2000" dirty="0"/>
              <a:t> são </a:t>
            </a:r>
            <a:r>
              <a:rPr lang="en-GB" sz="2000" dirty="0" err="1"/>
              <a:t>consideradas</a:t>
            </a:r>
            <a:r>
              <a:rPr lang="en-GB" sz="2000" dirty="0"/>
              <a:t> “pessoas com </a:t>
            </a:r>
            <a:r>
              <a:rPr lang="en-GB" sz="2000" dirty="0" err="1"/>
              <a:t>deficiência</a:t>
            </a:r>
            <a:r>
              <a:rPr lang="en-GB" sz="2000" dirty="0"/>
              <a:t>” para </a:t>
            </a:r>
            <a:r>
              <a:rPr lang="en-GB" sz="2000" dirty="0" err="1"/>
              <a:t>os</a:t>
            </a:r>
            <a:r>
              <a:rPr lang="en-GB" sz="2000" dirty="0"/>
              <a:t> fins da </a:t>
            </a:r>
            <a:r>
              <a:rPr lang="en-GB" sz="2000" dirty="0" err="1"/>
              <a:t>Convenção</a:t>
            </a:r>
            <a:r>
              <a:rPr lang="en-GB" sz="2000" dirty="0"/>
              <a:t>. </a:t>
            </a:r>
            <a:endParaRPr sz="2000" dirty="0"/>
          </a:p>
          <a:p>
            <a:pPr marL="285750" lvl="0" indent="-285750" algn="just" rtl="0">
              <a:lnSpc>
                <a:spcPct val="100000"/>
              </a:lnSpc>
              <a:spcBef>
                <a:spcPts val="600"/>
              </a:spcBef>
              <a:spcAft>
                <a:spcPts val="0"/>
              </a:spcAft>
              <a:buSzPts val="2200"/>
              <a:buChar char="•"/>
            </a:pPr>
            <a:r>
              <a:rPr lang="en-GB" sz="2000" dirty="0"/>
              <a:t>“Pessoas com </a:t>
            </a:r>
            <a:r>
              <a:rPr lang="en-GB" sz="2000" dirty="0" err="1"/>
              <a:t>deficiência</a:t>
            </a:r>
            <a:r>
              <a:rPr lang="en-GB" sz="2000" dirty="0"/>
              <a:t>” são </a:t>
            </a:r>
            <a:r>
              <a:rPr lang="en-GB" sz="2000" dirty="0" err="1"/>
              <a:t>definidas</a:t>
            </a:r>
            <a:r>
              <a:rPr lang="en-GB" sz="2000" dirty="0"/>
              <a:t> como pessoas que </a:t>
            </a:r>
            <a:r>
              <a:rPr lang="en-GB" sz="2000" dirty="0" err="1"/>
              <a:t>possuem</a:t>
            </a:r>
            <a:r>
              <a:rPr lang="en-GB" sz="2000" dirty="0"/>
              <a:t> </a:t>
            </a:r>
            <a:r>
              <a:rPr lang="en-GB" sz="2000" dirty="0" err="1"/>
              <a:t>impedimentos</a:t>
            </a:r>
            <a:r>
              <a:rPr lang="en-GB" sz="2000" dirty="0"/>
              <a:t> de </a:t>
            </a:r>
            <a:r>
              <a:rPr lang="en-GB" sz="2000" dirty="0" err="1"/>
              <a:t>longo</a:t>
            </a:r>
            <a:r>
              <a:rPr lang="en-GB" sz="2000" dirty="0"/>
              <a:t> </a:t>
            </a:r>
            <a:r>
              <a:rPr lang="en-GB" sz="2000" dirty="0" err="1"/>
              <a:t>prazo</a:t>
            </a:r>
            <a:r>
              <a:rPr lang="en-GB" sz="2000" dirty="0"/>
              <a:t> que, em </a:t>
            </a:r>
            <a:r>
              <a:rPr lang="en-GB" sz="2000" dirty="0" err="1"/>
              <a:t>interação</a:t>
            </a:r>
            <a:r>
              <a:rPr lang="en-GB" sz="2000" dirty="0"/>
              <a:t> com </a:t>
            </a:r>
            <a:r>
              <a:rPr lang="en-GB" sz="2000" dirty="0" err="1"/>
              <a:t>várias</a:t>
            </a:r>
            <a:r>
              <a:rPr lang="en-GB" sz="2000" dirty="0"/>
              <a:t> </a:t>
            </a:r>
            <a:r>
              <a:rPr lang="en-GB" sz="2000" dirty="0" err="1"/>
              <a:t>barreiras</a:t>
            </a:r>
            <a:r>
              <a:rPr lang="en-GB" sz="2000" dirty="0"/>
              <a:t>, </a:t>
            </a:r>
            <a:r>
              <a:rPr lang="en-GB" sz="2000" dirty="0" err="1"/>
              <a:t>podem</a:t>
            </a:r>
            <a:r>
              <a:rPr lang="en-GB" sz="2000" dirty="0"/>
              <a:t> </a:t>
            </a:r>
            <a:r>
              <a:rPr lang="en-GB" sz="2000" dirty="0" err="1"/>
              <a:t>dificultar</a:t>
            </a:r>
            <a:r>
              <a:rPr lang="en-GB" sz="2000" dirty="0"/>
              <a:t> sua </a:t>
            </a:r>
            <a:r>
              <a:rPr lang="en-GB" sz="2000" dirty="0" err="1"/>
              <a:t>participação</a:t>
            </a:r>
            <a:r>
              <a:rPr lang="en-GB" sz="2000" dirty="0"/>
              <a:t> plena e </a:t>
            </a:r>
            <a:r>
              <a:rPr lang="en-GB" sz="2000" dirty="0" err="1"/>
              <a:t>efetiva</a:t>
            </a:r>
            <a:r>
              <a:rPr lang="en-GB" sz="2000" dirty="0"/>
              <a:t> na </a:t>
            </a:r>
            <a:r>
              <a:rPr lang="en-GB" sz="2000" dirty="0" err="1"/>
              <a:t>sociedade</a:t>
            </a:r>
            <a:r>
              <a:rPr lang="en-GB" sz="2000" dirty="0"/>
              <a:t> em </a:t>
            </a:r>
            <a:r>
              <a:rPr lang="en-GB" sz="2000" dirty="0" err="1"/>
              <a:t>igualdade</a:t>
            </a:r>
            <a:r>
              <a:rPr lang="en-GB" sz="2000" dirty="0"/>
              <a:t> de </a:t>
            </a:r>
            <a:r>
              <a:rPr lang="en-GB" sz="2000" dirty="0" err="1"/>
              <a:t>condições</a:t>
            </a:r>
            <a:r>
              <a:rPr lang="en-GB" sz="2000" dirty="0"/>
              <a:t> com as </a:t>
            </a:r>
            <a:r>
              <a:rPr lang="en-GB" sz="2000" dirty="0" err="1"/>
              <a:t>demais</a:t>
            </a:r>
            <a:r>
              <a:rPr lang="en-GB" sz="2000" dirty="0"/>
              <a:t> pessoas.</a:t>
            </a:r>
            <a:endParaRPr sz="2000" dirty="0"/>
          </a:p>
          <a:p>
            <a:pPr marL="285750" lvl="0" indent="-146050" algn="l" rtl="0">
              <a:lnSpc>
                <a:spcPct val="100000"/>
              </a:lnSpc>
              <a:spcBef>
                <a:spcPts val="1200"/>
              </a:spcBef>
              <a:spcAft>
                <a:spcPts val="0"/>
              </a:spcAft>
              <a:buSzPts val="2200"/>
              <a:buNone/>
            </a:pPr>
            <a:endParaRPr dirty="0"/>
          </a:p>
          <a:p>
            <a:pPr marL="285750" lvl="0" indent="-146050" algn="l" rtl="0">
              <a:lnSpc>
                <a:spcPct val="100000"/>
              </a:lnSpc>
              <a:spcBef>
                <a:spcPts val="1200"/>
              </a:spcBef>
              <a:spcAft>
                <a:spcPts val="0"/>
              </a:spcAft>
              <a:buSzPts val="2200"/>
              <a:buNone/>
            </a:pPr>
            <a:endParaRPr dirty="0"/>
          </a:p>
          <a:p>
            <a:pPr marL="285750" lvl="0" indent="-146050" algn="l" rtl="0">
              <a:lnSpc>
                <a:spcPct val="100000"/>
              </a:lnSpc>
              <a:spcBef>
                <a:spcPts val="1200"/>
              </a:spcBef>
              <a:spcAft>
                <a:spcPts val="0"/>
              </a:spcAft>
              <a:buSzPts val="2200"/>
              <a:buNone/>
            </a:pPr>
            <a:endParaRPr dirty="0"/>
          </a:p>
        </p:txBody>
      </p:sp>
      <p:sp>
        <p:nvSpPr>
          <p:cNvPr id="529" name="Google Shape;529;p59"/>
          <p:cNvSpPr txBox="1">
            <a:spLocks noGrp="1"/>
          </p:cNvSpPr>
          <p:nvPr>
            <p:ph type="body" idx="2"/>
          </p:nvPr>
        </p:nvSpPr>
        <p:spPr>
          <a:xfrm>
            <a:off x="508802" y="1249457"/>
            <a:ext cx="11174400" cy="360000"/>
          </a:xfrm>
          <a:prstGeom prst="rect">
            <a:avLst/>
          </a:prstGeom>
          <a:noFill/>
          <a:ln>
            <a:noFill/>
          </a:ln>
        </p:spPr>
        <p:txBody>
          <a:bodyPr spcFirstLastPara="1" wrap="square" lIns="0" tIns="0" rIns="0" bIns="0" anchor="b" anchorCtr="0">
            <a:noAutofit/>
          </a:bodyPr>
          <a:lstStyle/>
          <a:p>
            <a:pPr marL="285750" lvl="0" indent="-285750" algn="l" rtl="0">
              <a:lnSpc>
                <a:spcPct val="150000"/>
              </a:lnSpc>
              <a:spcBef>
                <a:spcPts val="0"/>
              </a:spcBef>
              <a:spcAft>
                <a:spcPts val="0"/>
              </a:spcAft>
              <a:buSzPts val="2200"/>
              <a:buNone/>
            </a:pPr>
            <a:r>
              <a:rPr lang="en-GB" dirty="0" err="1"/>
              <a:t>Artigo</a:t>
            </a:r>
            <a:r>
              <a:rPr lang="en-GB" dirty="0"/>
              <a:t> 1 - </a:t>
            </a:r>
            <a:r>
              <a:rPr lang="en-GB" dirty="0" err="1"/>
              <a:t>Objeto</a:t>
            </a: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6"/>
          <p:cNvSpPr txBox="1">
            <a:spLocks noGrp="1"/>
          </p:cNvSpPr>
          <p:nvPr>
            <p:ph type="sldNum" idx="4294967295"/>
          </p:nvPr>
        </p:nvSpPr>
        <p:spPr>
          <a:xfrm>
            <a:off x="10034587" y="6623100"/>
            <a:ext cx="1648619" cy="2160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GB"/>
              <a:t>6</a:t>
            </a:fld>
            <a:endParaRPr/>
          </a:p>
        </p:txBody>
      </p:sp>
      <p:sp>
        <p:nvSpPr>
          <p:cNvPr id="120" name="Google Shape;120;p6"/>
          <p:cNvSpPr txBox="1">
            <a:spLocks noGrp="1"/>
          </p:cNvSpPr>
          <p:nvPr>
            <p:ph type="body" idx="1"/>
          </p:nvPr>
        </p:nvSpPr>
        <p:spPr>
          <a:xfrm>
            <a:off x="508806" y="1322455"/>
            <a:ext cx="11174400" cy="360000"/>
          </a:xfrm>
          <a:prstGeom prst="rect">
            <a:avLst/>
          </a:prstGeom>
          <a:noFill/>
          <a:ln>
            <a:noFill/>
          </a:ln>
        </p:spPr>
        <p:txBody>
          <a:bodyPr spcFirstLastPara="1" wrap="square" lIns="0" tIns="0" rIns="0" bIns="0" anchor="b" anchorCtr="0">
            <a:noAutofit/>
          </a:bodyPr>
          <a:lstStyle/>
          <a:p>
            <a:pPr marL="285750" lvl="0" indent="-285750" algn="l" rtl="0">
              <a:lnSpc>
                <a:spcPct val="150000"/>
              </a:lnSpc>
              <a:spcBef>
                <a:spcPts val="0"/>
              </a:spcBef>
              <a:spcAft>
                <a:spcPts val="0"/>
              </a:spcAft>
              <a:buSzPts val="2200"/>
              <a:buNone/>
            </a:pPr>
            <a:r>
              <a:rPr lang="en-GB" dirty="0"/>
              <a:t>Ao final do </a:t>
            </a:r>
            <a:r>
              <a:rPr lang="en-GB" dirty="0" err="1"/>
              <a:t>treinamento</a:t>
            </a:r>
            <a:r>
              <a:rPr lang="en-GB" dirty="0"/>
              <a:t>, </a:t>
            </a:r>
            <a:r>
              <a:rPr lang="en-GB" dirty="0" err="1"/>
              <a:t>os</a:t>
            </a:r>
            <a:r>
              <a:rPr lang="en-GB" dirty="0"/>
              <a:t> participantes </a:t>
            </a:r>
            <a:r>
              <a:rPr lang="en-GB" dirty="0" err="1"/>
              <a:t>serão</a:t>
            </a:r>
            <a:r>
              <a:rPr lang="en-GB" dirty="0"/>
              <a:t> </a:t>
            </a:r>
            <a:r>
              <a:rPr lang="en-GB" dirty="0" err="1"/>
              <a:t>capazes</a:t>
            </a:r>
            <a:r>
              <a:rPr lang="en-GB" dirty="0"/>
              <a:t> de: </a:t>
            </a:r>
            <a:endParaRPr dirty="0"/>
          </a:p>
        </p:txBody>
      </p:sp>
      <p:sp>
        <p:nvSpPr>
          <p:cNvPr id="121" name="Google Shape;121;p6"/>
          <p:cNvSpPr txBox="1">
            <a:spLocks noGrp="1"/>
          </p:cNvSpPr>
          <p:nvPr>
            <p:ph type="body" idx="2"/>
          </p:nvPr>
        </p:nvSpPr>
        <p:spPr>
          <a:xfrm>
            <a:off x="508794" y="2087189"/>
            <a:ext cx="11174412" cy="3228350"/>
          </a:xfrm>
          <a:prstGeom prst="rect">
            <a:avLst/>
          </a:prstGeom>
          <a:noFill/>
          <a:ln>
            <a:noFill/>
          </a:ln>
        </p:spPr>
        <p:txBody>
          <a:bodyPr spcFirstLastPara="1" wrap="square" lIns="91425" tIns="45700" rIns="91425" bIns="45700" anchor="t" anchorCtr="0">
            <a:noAutofit/>
          </a:bodyPr>
          <a:lstStyle/>
          <a:p>
            <a:pPr marL="285750" lvl="0" indent="-285750" algn="just" rtl="0">
              <a:lnSpc>
                <a:spcPct val="100000"/>
              </a:lnSpc>
              <a:spcBef>
                <a:spcPts val="600"/>
              </a:spcBef>
              <a:spcAft>
                <a:spcPts val="0"/>
              </a:spcAft>
              <a:buSzPts val="2200"/>
              <a:buChar char="•"/>
            </a:pPr>
            <a:r>
              <a:rPr lang="en-GB" sz="2000" dirty="0" err="1"/>
              <a:t>compreender</a:t>
            </a:r>
            <a:r>
              <a:rPr lang="en-GB" sz="2000" dirty="0"/>
              <a:t> </a:t>
            </a:r>
            <a:r>
              <a:rPr lang="en-GB" sz="2000" dirty="0" err="1"/>
              <a:t>os</a:t>
            </a:r>
            <a:r>
              <a:rPr lang="en-GB" sz="2000" dirty="0"/>
              <a:t> </a:t>
            </a:r>
            <a:r>
              <a:rPr lang="en-GB" sz="2000" dirty="0" err="1"/>
              <a:t>conceitos</a:t>
            </a:r>
            <a:r>
              <a:rPr lang="en-GB" sz="2000" dirty="0"/>
              <a:t> de </a:t>
            </a:r>
            <a:r>
              <a:rPr lang="en-GB" sz="2000" dirty="0" err="1"/>
              <a:t>discriminação</a:t>
            </a:r>
            <a:r>
              <a:rPr lang="en-GB" sz="2000" dirty="0"/>
              <a:t> e </a:t>
            </a:r>
            <a:r>
              <a:rPr lang="en-GB" sz="2000" dirty="0" err="1"/>
              <a:t>negação</a:t>
            </a:r>
            <a:r>
              <a:rPr lang="en-GB" sz="2000" dirty="0"/>
              <a:t> de </a:t>
            </a:r>
            <a:r>
              <a:rPr lang="en-GB" sz="2000" dirty="0" err="1"/>
              <a:t>direitos</a:t>
            </a:r>
            <a:r>
              <a:rPr lang="en-GB" sz="2000" dirty="0"/>
              <a:t>;</a:t>
            </a:r>
            <a:endParaRPr sz="2000" dirty="0"/>
          </a:p>
          <a:p>
            <a:pPr marL="285750" lvl="0" indent="-285750" algn="just" rtl="0">
              <a:lnSpc>
                <a:spcPct val="100000"/>
              </a:lnSpc>
              <a:spcBef>
                <a:spcPts val="600"/>
              </a:spcBef>
              <a:spcAft>
                <a:spcPts val="0"/>
              </a:spcAft>
              <a:buSzPts val="2200"/>
              <a:buChar char="•"/>
            </a:pPr>
            <a:r>
              <a:rPr lang="en-GB" sz="2000" dirty="0"/>
              <a:t>• </a:t>
            </a:r>
            <a:r>
              <a:rPr lang="en-GB" sz="2000" dirty="0" err="1"/>
              <a:t>compreender</a:t>
            </a:r>
            <a:r>
              <a:rPr lang="en-GB" sz="2000" dirty="0"/>
              <a:t> o </a:t>
            </a:r>
            <a:r>
              <a:rPr lang="en-GB" sz="2000" dirty="0" err="1"/>
              <a:t>conceito</a:t>
            </a:r>
            <a:r>
              <a:rPr lang="en-GB" sz="2000" dirty="0"/>
              <a:t> de </a:t>
            </a:r>
            <a:r>
              <a:rPr lang="en-GB" sz="2000" dirty="0" err="1"/>
              <a:t>deficiência</a:t>
            </a:r>
            <a:r>
              <a:rPr lang="en-GB" sz="2000" dirty="0"/>
              <a:t>;</a:t>
            </a:r>
            <a:endParaRPr sz="2000" dirty="0"/>
          </a:p>
          <a:p>
            <a:pPr marL="285750" lvl="0" indent="-285750" algn="just" rtl="0">
              <a:lnSpc>
                <a:spcPct val="100000"/>
              </a:lnSpc>
              <a:spcBef>
                <a:spcPts val="600"/>
              </a:spcBef>
              <a:spcAft>
                <a:spcPts val="0"/>
              </a:spcAft>
              <a:buSzPts val="2200"/>
              <a:buChar char="•"/>
            </a:pPr>
            <a:r>
              <a:rPr lang="en-GB" sz="2000" dirty="0" err="1"/>
              <a:t>adquirir</a:t>
            </a:r>
            <a:r>
              <a:rPr lang="en-GB" sz="2000" dirty="0"/>
              <a:t> uma </a:t>
            </a:r>
            <a:r>
              <a:rPr lang="en-GB" sz="2000" dirty="0" err="1"/>
              <a:t>compreensão</a:t>
            </a:r>
            <a:r>
              <a:rPr lang="en-GB" sz="2000" dirty="0"/>
              <a:t> da </a:t>
            </a:r>
            <a:r>
              <a:rPr lang="en-GB" sz="2000" dirty="0" err="1"/>
              <a:t>Convenção</a:t>
            </a:r>
            <a:r>
              <a:rPr lang="en-GB" sz="2000" dirty="0"/>
              <a:t> sobre </a:t>
            </a:r>
            <a:r>
              <a:rPr lang="en-GB" sz="2000" dirty="0" err="1"/>
              <a:t>os</a:t>
            </a:r>
            <a:r>
              <a:rPr lang="en-GB" sz="2000" dirty="0"/>
              <a:t> </a:t>
            </a:r>
            <a:r>
              <a:rPr lang="en-GB" sz="2000" dirty="0" err="1"/>
              <a:t>Direitos</a:t>
            </a:r>
            <a:r>
              <a:rPr lang="en-GB" sz="2000" dirty="0"/>
              <a:t> das Pessoas com </a:t>
            </a:r>
            <a:r>
              <a:rPr lang="en-GB" sz="2000" dirty="0" err="1"/>
              <a:t>Deficiência</a:t>
            </a:r>
            <a:r>
              <a:rPr lang="en-GB" sz="2000" dirty="0"/>
              <a:t> (CDPD) e de como </a:t>
            </a:r>
            <a:r>
              <a:rPr lang="en-GB" sz="2000" dirty="0" err="1"/>
              <a:t>este</a:t>
            </a:r>
            <a:r>
              <a:rPr lang="en-GB" sz="2000" dirty="0"/>
              <a:t> </a:t>
            </a:r>
            <a:r>
              <a:rPr lang="en-GB" sz="2000" dirty="0" err="1"/>
              <a:t>instrumento</a:t>
            </a:r>
            <a:r>
              <a:rPr lang="en-GB" sz="2000" dirty="0"/>
              <a:t> é central para </a:t>
            </a:r>
            <a:r>
              <a:rPr lang="en-GB" sz="2000" dirty="0" err="1"/>
              <a:t>respeitar</a:t>
            </a:r>
            <a:r>
              <a:rPr lang="en-GB" sz="2000" dirty="0"/>
              <a:t>, </a:t>
            </a:r>
            <a:r>
              <a:rPr lang="en-GB" sz="2000" dirty="0" err="1"/>
              <a:t>proteger</a:t>
            </a:r>
            <a:r>
              <a:rPr lang="en-GB" sz="2000" dirty="0"/>
              <a:t> e </a:t>
            </a:r>
            <a:r>
              <a:rPr lang="en-GB" sz="2000" dirty="0" err="1"/>
              <a:t>assegurar</a:t>
            </a:r>
            <a:r>
              <a:rPr lang="en-GB" sz="2000" dirty="0"/>
              <a:t> o </a:t>
            </a:r>
            <a:r>
              <a:rPr lang="en-GB" sz="2000" dirty="0" err="1"/>
              <a:t>cumprimento</a:t>
            </a:r>
            <a:r>
              <a:rPr lang="en-GB" sz="2000" dirty="0"/>
              <a:t> dos </a:t>
            </a:r>
            <a:r>
              <a:rPr lang="en-GB" sz="2000" dirty="0" err="1"/>
              <a:t>direitos</a:t>
            </a:r>
            <a:r>
              <a:rPr lang="en-GB" sz="2000" dirty="0"/>
              <a:t> </a:t>
            </a:r>
            <a:r>
              <a:rPr lang="en-GB" sz="2000" dirty="0" err="1"/>
              <a:t>humanos</a:t>
            </a:r>
            <a:r>
              <a:rPr lang="en-GB" sz="2000" dirty="0"/>
              <a:t> das pessoas com </a:t>
            </a:r>
            <a:r>
              <a:rPr lang="en-GB" sz="2000" dirty="0" err="1"/>
              <a:t>deficiência</a:t>
            </a:r>
            <a:r>
              <a:rPr lang="en-GB" sz="2000" dirty="0"/>
              <a:t>; </a:t>
            </a:r>
            <a:endParaRPr sz="2000" dirty="0"/>
          </a:p>
          <a:p>
            <a:pPr marL="285750" lvl="0" indent="-285750" algn="just" rtl="0">
              <a:lnSpc>
                <a:spcPct val="100000"/>
              </a:lnSpc>
              <a:spcBef>
                <a:spcPts val="600"/>
              </a:spcBef>
              <a:spcAft>
                <a:spcPts val="0"/>
              </a:spcAft>
              <a:buSzPts val="2200"/>
              <a:buChar char="•"/>
            </a:pPr>
            <a:r>
              <a:rPr lang="en-GB" sz="2000" dirty="0"/>
              <a:t>• ser </a:t>
            </a:r>
            <a:r>
              <a:rPr lang="en-GB" sz="2000" dirty="0" err="1"/>
              <a:t>capazes</a:t>
            </a:r>
            <a:r>
              <a:rPr lang="en-GB" sz="2000" dirty="0"/>
              <a:t> de </a:t>
            </a:r>
            <a:r>
              <a:rPr lang="en-GB" sz="2000" dirty="0" err="1"/>
              <a:t>aplicar</a:t>
            </a:r>
            <a:r>
              <a:rPr lang="en-GB" sz="2000" dirty="0"/>
              <a:t> o </a:t>
            </a:r>
            <a:r>
              <a:rPr lang="en-GB" sz="2000" dirty="0" err="1"/>
              <a:t>conhecimento</a:t>
            </a:r>
            <a:r>
              <a:rPr lang="en-GB" sz="2000" dirty="0"/>
              <a:t> da CDPD a </a:t>
            </a:r>
            <a:r>
              <a:rPr lang="en-GB" sz="2000" dirty="0" err="1"/>
              <a:t>cenários</a:t>
            </a:r>
            <a:r>
              <a:rPr lang="en-GB" sz="2000" dirty="0"/>
              <a:t> da vida real e </a:t>
            </a:r>
            <a:r>
              <a:rPr lang="en-GB" sz="2000" dirty="0" err="1"/>
              <a:t>identificar</a:t>
            </a:r>
            <a:r>
              <a:rPr lang="en-GB" sz="2000" dirty="0"/>
              <a:t> a </a:t>
            </a:r>
            <a:r>
              <a:rPr lang="en-GB" sz="2000" dirty="0" err="1"/>
              <a:t>violação</a:t>
            </a:r>
            <a:r>
              <a:rPr lang="en-GB" sz="2000" dirty="0"/>
              <a:t> dos </a:t>
            </a:r>
            <a:r>
              <a:rPr lang="en-GB" sz="2000" dirty="0" err="1"/>
              <a:t>direitos</a:t>
            </a:r>
            <a:r>
              <a:rPr lang="en-GB" sz="2000" dirty="0"/>
              <a:t> das pessoas com </a:t>
            </a:r>
            <a:r>
              <a:rPr lang="en-GB" sz="2000" dirty="0" err="1"/>
              <a:t>deficiência</a:t>
            </a:r>
            <a:r>
              <a:rPr lang="en-GB" sz="2000" dirty="0"/>
              <a:t>;</a:t>
            </a:r>
            <a:endParaRPr sz="2000" dirty="0"/>
          </a:p>
          <a:p>
            <a:pPr marL="285750" lvl="0" indent="-285750" algn="just" rtl="0">
              <a:lnSpc>
                <a:spcPct val="100000"/>
              </a:lnSpc>
              <a:spcBef>
                <a:spcPts val="600"/>
              </a:spcBef>
              <a:spcAft>
                <a:spcPts val="0"/>
              </a:spcAft>
              <a:buSzPts val="2200"/>
              <a:buChar char="•"/>
            </a:pPr>
            <a:r>
              <a:rPr lang="en-GB" sz="2000" dirty="0"/>
              <a:t>ser </a:t>
            </a:r>
            <a:r>
              <a:rPr lang="en-GB" sz="2000" dirty="0" err="1"/>
              <a:t>capazes</a:t>
            </a:r>
            <a:r>
              <a:rPr lang="en-GB" sz="2000" dirty="0"/>
              <a:t> de </a:t>
            </a:r>
            <a:r>
              <a:rPr lang="en-GB" sz="2000" dirty="0" err="1"/>
              <a:t>identificar</a:t>
            </a:r>
            <a:r>
              <a:rPr lang="en-GB" sz="2000" dirty="0"/>
              <a:t> </a:t>
            </a:r>
            <a:r>
              <a:rPr lang="en-GB" sz="2000" dirty="0" err="1"/>
              <a:t>formas</a:t>
            </a:r>
            <a:r>
              <a:rPr lang="en-GB" sz="2000" dirty="0"/>
              <a:t> </a:t>
            </a:r>
            <a:r>
              <a:rPr lang="en-GB" sz="2000" dirty="0" err="1"/>
              <a:t>concretas</a:t>
            </a:r>
            <a:r>
              <a:rPr lang="en-GB" sz="2000" dirty="0"/>
              <a:t> de </a:t>
            </a:r>
            <a:r>
              <a:rPr lang="en-GB" sz="2000" dirty="0" err="1"/>
              <a:t>respeitar</a:t>
            </a:r>
            <a:r>
              <a:rPr lang="en-GB" sz="2000" dirty="0"/>
              <a:t> e defender </a:t>
            </a:r>
            <a:r>
              <a:rPr lang="en-GB" sz="2000" dirty="0" err="1"/>
              <a:t>os</a:t>
            </a:r>
            <a:r>
              <a:rPr lang="en-GB" sz="2000" dirty="0"/>
              <a:t> </a:t>
            </a:r>
            <a:r>
              <a:rPr lang="en-GB" sz="2000" dirty="0" err="1"/>
              <a:t>direitos</a:t>
            </a:r>
            <a:r>
              <a:rPr lang="en-GB" sz="2000" dirty="0"/>
              <a:t> das pessoas com </a:t>
            </a:r>
            <a:r>
              <a:rPr lang="en-GB" sz="2000" dirty="0" err="1"/>
              <a:t>deficiências</a:t>
            </a:r>
            <a:r>
              <a:rPr lang="en-GB" sz="2000" dirty="0"/>
              <a:t> </a:t>
            </a:r>
            <a:r>
              <a:rPr lang="en-GB" sz="2000" dirty="0" err="1"/>
              <a:t>psicossociais</a:t>
            </a:r>
            <a:r>
              <a:rPr lang="en-GB" sz="2000" dirty="0"/>
              <a:t>, </a:t>
            </a:r>
            <a:r>
              <a:rPr lang="en-GB" sz="2000" dirty="0" err="1"/>
              <a:t>intelectuais</a:t>
            </a:r>
            <a:r>
              <a:rPr lang="en-GB" sz="2000" dirty="0"/>
              <a:t> ou </a:t>
            </a:r>
            <a:r>
              <a:rPr lang="en-GB" sz="2000" dirty="0" err="1"/>
              <a:t>cognitivas</a:t>
            </a:r>
            <a:r>
              <a:rPr lang="en-GB" sz="2000" dirty="0"/>
              <a:t>.</a:t>
            </a:r>
            <a:endParaRPr sz="2000" dirty="0"/>
          </a:p>
          <a:p>
            <a:pPr marL="285750" lvl="0" indent="0" algn="l" rtl="0">
              <a:lnSpc>
                <a:spcPct val="100000"/>
              </a:lnSpc>
              <a:spcBef>
                <a:spcPts val="1200"/>
              </a:spcBef>
              <a:spcAft>
                <a:spcPts val="0"/>
              </a:spcAft>
              <a:buNone/>
            </a:pPr>
            <a:endParaRPr dirty="0"/>
          </a:p>
        </p:txBody>
      </p:sp>
      <p:sp>
        <p:nvSpPr>
          <p:cNvPr id="122" name="Google Shape;122;p6"/>
          <p:cNvSpPr txBox="1">
            <a:spLocks noGrp="1"/>
          </p:cNvSpPr>
          <p:nvPr>
            <p:ph type="title"/>
          </p:nvPr>
        </p:nvSpPr>
        <p:spPr>
          <a:xfrm>
            <a:off x="392905" y="506412"/>
            <a:ext cx="11529463" cy="432000"/>
          </a:xfrm>
          <a:prstGeom prst="rect">
            <a:avLst/>
          </a:prstGeom>
          <a:noFill/>
          <a:ln>
            <a:noFill/>
          </a:ln>
        </p:spPr>
        <p:txBody>
          <a:bodyPr spcFirstLastPara="1" wrap="square" lIns="91425" tIns="45700" rIns="91425" bIns="45700" anchor="t" anchorCtr="0">
            <a:noAutofit/>
          </a:bodyPr>
          <a:lstStyle/>
          <a:p>
            <a:pPr marL="0" lvl="0" indent="0" algn="ctr" rtl="0">
              <a:lnSpc>
                <a:spcPct val="110000"/>
              </a:lnSpc>
              <a:spcBef>
                <a:spcPts val="0"/>
              </a:spcBef>
              <a:spcAft>
                <a:spcPts val="0"/>
              </a:spcAft>
              <a:buClr>
                <a:schemeClr val="accent1"/>
              </a:buClr>
              <a:buSzPts val="3000"/>
              <a:buFont typeface="Century Gothic"/>
              <a:buNone/>
            </a:pPr>
            <a:r>
              <a:rPr lang="en-GB" dirty="0"/>
              <a:t>O que </a:t>
            </a:r>
            <a:r>
              <a:rPr lang="en-GB" dirty="0" err="1"/>
              <a:t>pretendemos</a:t>
            </a:r>
            <a:r>
              <a:rPr lang="en-GB" dirty="0"/>
              <a:t> </a:t>
            </a:r>
            <a:r>
              <a:rPr lang="en-GB" dirty="0" err="1"/>
              <a:t>alcançar</a:t>
            </a:r>
            <a:r>
              <a:rPr lang="en-GB" dirty="0"/>
              <a:t> </a:t>
            </a:r>
            <a:r>
              <a:rPr lang="en-GB" dirty="0" err="1"/>
              <a:t>durante</a:t>
            </a:r>
            <a:r>
              <a:rPr lang="en-GB" dirty="0"/>
              <a:t> </a:t>
            </a:r>
            <a:r>
              <a:rPr lang="en-GB" dirty="0" err="1"/>
              <a:t>este</a:t>
            </a:r>
            <a:r>
              <a:rPr lang="en-GB" dirty="0"/>
              <a:t> </a:t>
            </a:r>
            <a:r>
              <a:rPr lang="en-GB" dirty="0" err="1"/>
              <a:t>módulo</a:t>
            </a:r>
            <a:endParaRPr dirty="0"/>
          </a:p>
        </p:txBody>
      </p:sp>
      <p:sp>
        <p:nvSpPr>
          <p:cNvPr id="123" name="Google Shape;123;p6"/>
          <p:cNvSpPr txBox="1"/>
          <p:nvPr/>
        </p:nvSpPr>
        <p:spPr>
          <a:xfrm>
            <a:off x="5462300" y="-1124600"/>
            <a:ext cx="10281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534"/>
        <p:cNvGrpSpPr/>
        <p:nvPr/>
      </p:nvGrpSpPr>
      <p:grpSpPr>
        <a:xfrm>
          <a:off x="0" y="0"/>
          <a:ext cx="0" cy="0"/>
          <a:chOff x="0" y="0"/>
          <a:chExt cx="0" cy="0"/>
        </a:xfrm>
      </p:grpSpPr>
      <p:sp>
        <p:nvSpPr>
          <p:cNvPr id="535" name="Google Shape;535;p60"/>
          <p:cNvSpPr txBox="1">
            <a:spLocks noGrp="1"/>
          </p:cNvSpPr>
          <p:nvPr>
            <p:ph type="title"/>
          </p:nvPr>
        </p:nvSpPr>
        <p:spPr>
          <a:xfrm>
            <a:off x="389639" y="506412"/>
            <a:ext cx="11462392" cy="432000"/>
          </a:xfrm>
          <a:prstGeom prst="rect">
            <a:avLst/>
          </a:prstGeom>
          <a:noFill/>
          <a:ln>
            <a:noFill/>
          </a:ln>
        </p:spPr>
        <p:txBody>
          <a:bodyPr spcFirstLastPara="1" wrap="square" lIns="91425" tIns="45700" rIns="91425" bIns="45700" anchor="t" anchorCtr="0">
            <a:noAutofit/>
          </a:bodyPr>
          <a:lstStyle/>
          <a:p>
            <a:pPr marL="0" lvl="0" indent="0" algn="ctr" rtl="0">
              <a:lnSpc>
                <a:spcPct val="110000"/>
              </a:lnSpc>
              <a:spcBef>
                <a:spcPts val="0"/>
              </a:spcBef>
              <a:spcAft>
                <a:spcPts val="0"/>
              </a:spcAft>
              <a:buClr>
                <a:schemeClr val="accent1"/>
              </a:buClr>
              <a:buSzPts val="3000"/>
              <a:buFont typeface="Century Gothic"/>
              <a:buNone/>
            </a:pPr>
            <a:r>
              <a:rPr lang="en-GB" dirty="0" err="1"/>
              <a:t>Apresentação</a:t>
            </a:r>
            <a:r>
              <a:rPr lang="en-GB" dirty="0"/>
              <a:t>: Os </a:t>
            </a:r>
            <a:r>
              <a:rPr lang="en-GB" dirty="0" err="1"/>
              <a:t>artigos</a:t>
            </a:r>
            <a:r>
              <a:rPr lang="en-GB" dirty="0"/>
              <a:t> da CDPD</a:t>
            </a:r>
            <a:endParaRPr dirty="0"/>
          </a:p>
        </p:txBody>
      </p:sp>
      <p:sp>
        <p:nvSpPr>
          <p:cNvPr id="536" name="Google Shape;536;p60"/>
          <p:cNvSpPr txBox="1">
            <a:spLocks noGrp="1"/>
          </p:cNvSpPr>
          <p:nvPr>
            <p:ph type="body" idx="1"/>
          </p:nvPr>
        </p:nvSpPr>
        <p:spPr>
          <a:xfrm>
            <a:off x="509597" y="2065589"/>
            <a:ext cx="11175995" cy="3044483"/>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600"/>
              </a:spcBef>
              <a:spcAft>
                <a:spcPts val="0"/>
              </a:spcAft>
              <a:buSzPts val="2200"/>
              <a:buNone/>
            </a:pPr>
            <a:r>
              <a:rPr lang="en-GB" sz="2000" dirty="0"/>
              <a:t>O </a:t>
            </a:r>
            <a:r>
              <a:rPr lang="en-GB" sz="2000" dirty="0" err="1"/>
              <a:t>artigo</a:t>
            </a:r>
            <a:r>
              <a:rPr lang="en-GB" sz="2000" dirty="0"/>
              <a:t> 2 </a:t>
            </a:r>
            <a:r>
              <a:rPr lang="en-GB" sz="2000" dirty="0" err="1"/>
              <a:t>descreve</a:t>
            </a:r>
            <a:r>
              <a:rPr lang="en-GB" sz="2000" dirty="0"/>
              <a:t> as </a:t>
            </a:r>
            <a:r>
              <a:rPr lang="en-GB" sz="2000" dirty="0" err="1"/>
              <a:t>definições</a:t>
            </a:r>
            <a:r>
              <a:rPr lang="en-GB" sz="2000" dirty="0"/>
              <a:t> </a:t>
            </a:r>
            <a:r>
              <a:rPr lang="en-GB" sz="2000" dirty="0" err="1"/>
              <a:t>usadas</a:t>
            </a:r>
            <a:r>
              <a:rPr lang="en-GB" sz="2000" dirty="0"/>
              <a:t> na </a:t>
            </a:r>
            <a:r>
              <a:rPr lang="en-GB" sz="2000" dirty="0" err="1"/>
              <a:t>Convenção</a:t>
            </a:r>
            <a:r>
              <a:rPr lang="en-GB" sz="2000" dirty="0"/>
              <a:t>:</a:t>
            </a:r>
            <a:endParaRPr sz="2000" dirty="0"/>
          </a:p>
          <a:p>
            <a:pPr marL="631825" lvl="2" indent="-285750" algn="just" rtl="0">
              <a:lnSpc>
                <a:spcPct val="100000"/>
              </a:lnSpc>
              <a:spcBef>
                <a:spcPts val="600"/>
              </a:spcBef>
              <a:spcAft>
                <a:spcPts val="0"/>
              </a:spcAft>
              <a:buSzPts val="2200"/>
              <a:buChar char="•"/>
            </a:pPr>
            <a:r>
              <a:rPr lang="en-GB" sz="2000" dirty="0" err="1"/>
              <a:t>Comunicação</a:t>
            </a:r>
            <a:r>
              <a:rPr lang="en-GB" sz="2000" dirty="0"/>
              <a:t>;</a:t>
            </a:r>
            <a:endParaRPr sz="2000" dirty="0"/>
          </a:p>
          <a:p>
            <a:pPr marL="631825" lvl="2" indent="-285750" algn="just" rtl="0">
              <a:lnSpc>
                <a:spcPct val="100000"/>
              </a:lnSpc>
              <a:spcBef>
                <a:spcPts val="600"/>
              </a:spcBef>
              <a:spcAft>
                <a:spcPts val="0"/>
              </a:spcAft>
              <a:buSzPts val="2200"/>
              <a:buChar char="•"/>
            </a:pPr>
            <a:r>
              <a:rPr lang="en-GB" sz="2000" dirty="0" err="1"/>
              <a:t>Língua</a:t>
            </a:r>
            <a:r>
              <a:rPr lang="en-GB" sz="2000" dirty="0"/>
              <a:t>;</a:t>
            </a:r>
            <a:endParaRPr sz="2000" dirty="0"/>
          </a:p>
          <a:p>
            <a:pPr marL="631825" lvl="2" indent="-285750" algn="just" rtl="0">
              <a:lnSpc>
                <a:spcPct val="100000"/>
              </a:lnSpc>
              <a:spcBef>
                <a:spcPts val="600"/>
              </a:spcBef>
              <a:spcAft>
                <a:spcPts val="0"/>
              </a:spcAft>
              <a:buSzPts val="2200"/>
              <a:buChar char="•"/>
            </a:pPr>
            <a:r>
              <a:rPr lang="en-GB" sz="2000" dirty="0" err="1"/>
              <a:t>Discriminação</a:t>
            </a:r>
            <a:r>
              <a:rPr lang="en-GB" sz="2000" dirty="0"/>
              <a:t> por </a:t>
            </a:r>
            <a:r>
              <a:rPr lang="en-GB" sz="2000" dirty="0" err="1"/>
              <a:t>motivo</a:t>
            </a:r>
            <a:r>
              <a:rPr lang="en-GB" sz="2000" dirty="0"/>
              <a:t> de </a:t>
            </a:r>
            <a:r>
              <a:rPr lang="en-GB" sz="2000" dirty="0" err="1"/>
              <a:t>deficiência</a:t>
            </a:r>
            <a:r>
              <a:rPr lang="en-GB" sz="2000" dirty="0"/>
              <a:t>;</a:t>
            </a:r>
            <a:endParaRPr sz="2000" dirty="0"/>
          </a:p>
          <a:p>
            <a:pPr marL="631825" lvl="2" indent="-285750" algn="just" rtl="0">
              <a:lnSpc>
                <a:spcPct val="100000"/>
              </a:lnSpc>
              <a:spcBef>
                <a:spcPts val="600"/>
              </a:spcBef>
              <a:spcAft>
                <a:spcPts val="0"/>
              </a:spcAft>
              <a:buSzPts val="2200"/>
              <a:buChar char="•"/>
            </a:pPr>
            <a:r>
              <a:rPr lang="en-GB" sz="2000" dirty="0" err="1"/>
              <a:t>Adaptação</a:t>
            </a:r>
            <a:r>
              <a:rPr lang="en-GB" sz="2000" dirty="0"/>
              <a:t> </a:t>
            </a:r>
            <a:r>
              <a:rPr lang="en-GB" sz="2000" dirty="0" err="1"/>
              <a:t>razoável</a:t>
            </a:r>
            <a:r>
              <a:rPr lang="en-GB" sz="2000" dirty="0"/>
              <a:t>;</a:t>
            </a:r>
            <a:endParaRPr sz="2000" dirty="0"/>
          </a:p>
          <a:p>
            <a:pPr marL="631825" lvl="2" indent="-285750" algn="just" rtl="0">
              <a:lnSpc>
                <a:spcPct val="100000"/>
              </a:lnSpc>
              <a:spcBef>
                <a:spcPts val="600"/>
              </a:spcBef>
              <a:spcAft>
                <a:spcPts val="0"/>
              </a:spcAft>
              <a:buSzPts val="2200"/>
              <a:buChar char="•"/>
            </a:pPr>
            <a:r>
              <a:rPr lang="en-GB" sz="2000" dirty="0" err="1"/>
              <a:t>Desenho</a:t>
            </a:r>
            <a:r>
              <a:rPr lang="en-GB" sz="2000" dirty="0"/>
              <a:t> universal.</a:t>
            </a:r>
            <a:endParaRPr sz="2000" dirty="0"/>
          </a:p>
          <a:p>
            <a:pPr marL="285750" lvl="0" indent="-146050" algn="l" rtl="0">
              <a:lnSpc>
                <a:spcPct val="100000"/>
              </a:lnSpc>
              <a:spcBef>
                <a:spcPts val="1200"/>
              </a:spcBef>
              <a:spcAft>
                <a:spcPts val="0"/>
              </a:spcAft>
              <a:buSzPts val="2200"/>
              <a:buNone/>
            </a:pPr>
            <a:endParaRPr dirty="0"/>
          </a:p>
        </p:txBody>
      </p:sp>
      <p:sp>
        <p:nvSpPr>
          <p:cNvPr id="537" name="Google Shape;537;p60"/>
          <p:cNvSpPr txBox="1">
            <a:spLocks noGrp="1"/>
          </p:cNvSpPr>
          <p:nvPr>
            <p:ph type="body" idx="2"/>
          </p:nvPr>
        </p:nvSpPr>
        <p:spPr>
          <a:xfrm>
            <a:off x="509597" y="1387929"/>
            <a:ext cx="11174400" cy="360000"/>
          </a:xfrm>
          <a:prstGeom prst="rect">
            <a:avLst/>
          </a:prstGeom>
          <a:noFill/>
          <a:ln>
            <a:noFill/>
          </a:ln>
        </p:spPr>
        <p:txBody>
          <a:bodyPr spcFirstLastPara="1" wrap="square" lIns="0" tIns="0" rIns="0" bIns="0" anchor="b" anchorCtr="0">
            <a:noAutofit/>
          </a:bodyPr>
          <a:lstStyle/>
          <a:p>
            <a:pPr marL="285750" lvl="0" indent="-285750" algn="l" rtl="0">
              <a:lnSpc>
                <a:spcPct val="150000"/>
              </a:lnSpc>
              <a:spcBef>
                <a:spcPts val="0"/>
              </a:spcBef>
              <a:spcAft>
                <a:spcPts val="0"/>
              </a:spcAft>
              <a:buSzPts val="2200"/>
              <a:buNone/>
            </a:pPr>
            <a:r>
              <a:rPr lang="en-GB" dirty="0" err="1"/>
              <a:t>Artigo</a:t>
            </a:r>
            <a:r>
              <a:rPr lang="en-GB" dirty="0"/>
              <a:t> 2 - </a:t>
            </a:r>
            <a:r>
              <a:rPr lang="en-GB" dirty="0" err="1"/>
              <a:t>Definições</a:t>
            </a:r>
            <a:endParaRPr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542"/>
        <p:cNvGrpSpPr/>
        <p:nvPr/>
      </p:nvGrpSpPr>
      <p:grpSpPr>
        <a:xfrm>
          <a:off x="0" y="0"/>
          <a:ext cx="0" cy="0"/>
          <a:chOff x="0" y="0"/>
          <a:chExt cx="0" cy="0"/>
        </a:xfrm>
      </p:grpSpPr>
      <p:sp>
        <p:nvSpPr>
          <p:cNvPr id="543" name="Google Shape;543;p61"/>
          <p:cNvSpPr txBox="1">
            <a:spLocks noGrp="1"/>
          </p:cNvSpPr>
          <p:nvPr>
            <p:ph type="title"/>
          </p:nvPr>
        </p:nvSpPr>
        <p:spPr>
          <a:xfrm>
            <a:off x="389638" y="506412"/>
            <a:ext cx="11174399" cy="432000"/>
          </a:xfrm>
          <a:prstGeom prst="rect">
            <a:avLst/>
          </a:prstGeom>
          <a:noFill/>
          <a:ln>
            <a:noFill/>
          </a:ln>
        </p:spPr>
        <p:txBody>
          <a:bodyPr spcFirstLastPara="1" wrap="square" lIns="91425" tIns="45700" rIns="91425" bIns="45700" anchor="t" anchorCtr="0">
            <a:noAutofit/>
          </a:bodyPr>
          <a:lstStyle/>
          <a:p>
            <a:pPr marL="0" lvl="0" indent="0" algn="ctr" rtl="0">
              <a:lnSpc>
                <a:spcPct val="110000"/>
              </a:lnSpc>
              <a:spcBef>
                <a:spcPts val="0"/>
              </a:spcBef>
              <a:spcAft>
                <a:spcPts val="0"/>
              </a:spcAft>
              <a:buClr>
                <a:schemeClr val="accent1"/>
              </a:buClr>
              <a:buSzPts val="3000"/>
              <a:buFont typeface="Century Gothic"/>
              <a:buNone/>
            </a:pPr>
            <a:r>
              <a:rPr lang="en-GB" dirty="0" err="1"/>
              <a:t>Apresentação</a:t>
            </a:r>
            <a:r>
              <a:rPr lang="en-GB" dirty="0"/>
              <a:t>: Os </a:t>
            </a:r>
            <a:r>
              <a:rPr lang="en-GB" dirty="0" err="1"/>
              <a:t>artigos</a:t>
            </a:r>
            <a:r>
              <a:rPr lang="en-GB" dirty="0"/>
              <a:t> da CDPD</a:t>
            </a:r>
            <a:endParaRPr dirty="0"/>
          </a:p>
        </p:txBody>
      </p:sp>
      <p:sp>
        <p:nvSpPr>
          <p:cNvPr id="544" name="Google Shape;544;p61"/>
          <p:cNvSpPr txBox="1">
            <a:spLocks noGrp="1"/>
          </p:cNvSpPr>
          <p:nvPr>
            <p:ph type="body" idx="1"/>
          </p:nvPr>
        </p:nvSpPr>
        <p:spPr>
          <a:xfrm>
            <a:off x="507207" y="2523471"/>
            <a:ext cx="11175995" cy="1215683"/>
          </a:xfrm>
          <a:prstGeom prst="rect">
            <a:avLst/>
          </a:prstGeom>
          <a:noFill/>
          <a:ln>
            <a:noFill/>
          </a:ln>
        </p:spPr>
        <p:txBody>
          <a:bodyPr spcFirstLastPara="1" wrap="square" lIns="91425" tIns="45700" rIns="91425" bIns="45700" anchor="t" anchorCtr="0">
            <a:noAutofit/>
          </a:bodyPr>
          <a:lstStyle/>
          <a:p>
            <a:pPr marL="285750" lvl="0" indent="-285750" algn="just" rtl="0">
              <a:lnSpc>
                <a:spcPct val="100000"/>
              </a:lnSpc>
              <a:spcBef>
                <a:spcPts val="600"/>
              </a:spcBef>
              <a:spcAft>
                <a:spcPts val="0"/>
              </a:spcAft>
              <a:buSzPts val="2200"/>
              <a:buChar char="•"/>
            </a:pPr>
            <a:r>
              <a:rPr lang="en-GB" sz="2000" dirty="0"/>
              <a:t>Os </a:t>
            </a:r>
            <a:r>
              <a:rPr lang="en-GB" sz="2000" dirty="0" err="1"/>
              <a:t>princípios</a:t>
            </a:r>
            <a:r>
              <a:rPr lang="en-GB" sz="2000" dirty="0"/>
              <a:t> </a:t>
            </a:r>
            <a:r>
              <a:rPr lang="en-GB" sz="2000" dirty="0" err="1"/>
              <a:t>gerais</a:t>
            </a:r>
            <a:r>
              <a:rPr lang="en-GB" sz="2000" dirty="0"/>
              <a:t> que </a:t>
            </a:r>
            <a:r>
              <a:rPr lang="en-GB" sz="2000" dirty="0" err="1"/>
              <a:t>orientam</a:t>
            </a:r>
            <a:r>
              <a:rPr lang="en-GB" sz="2000" dirty="0"/>
              <a:t> a </a:t>
            </a:r>
            <a:r>
              <a:rPr lang="en-GB" sz="2000" dirty="0" err="1"/>
              <a:t>Convenção</a:t>
            </a:r>
            <a:r>
              <a:rPr lang="en-GB" sz="2000" dirty="0"/>
              <a:t> são, em </a:t>
            </a:r>
            <a:r>
              <a:rPr lang="en-GB" sz="2000" dirty="0" err="1"/>
              <a:t>muitos</a:t>
            </a:r>
            <a:r>
              <a:rPr lang="en-GB" sz="2000" dirty="0"/>
              <a:t> </a:t>
            </a:r>
            <a:r>
              <a:rPr lang="en-GB" sz="2000" dirty="0" err="1"/>
              <a:t>aspectos</a:t>
            </a:r>
            <a:r>
              <a:rPr lang="en-GB" sz="2000" dirty="0"/>
              <a:t>, </a:t>
            </a:r>
            <a:r>
              <a:rPr lang="en-GB" sz="2000" dirty="0" err="1"/>
              <a:t>inspirados</a:t>
            </a:r>
            <a:r>
              <a:rPr lang="en-GB" sz="2000" dirty="0"/>
              <a:t> na DUDH.</a:t>
            </a:r>
            <a:endParaRPr sz="2000" dirty="0"/>
          </a:p>
          <a:p>
            <a:pPr marL="285750" lvl="0" indent="-285750" algn="just" rtl="0">
              <a:lnSpc>
                <a:spcPct val="100000"/>
              </a:lnSpc>
              <a:spcBef>
                <a:spcPts val="600"/>
              </a:spcBef>
              <a:spcAft>
                <a:spcPts val="0"/>
              </a:spcAft>
              <a:buSzPts val="2200"/>
              <a:buChar char="•"/>
            </a:pPr>
            <a:r>
              <a:rPr lang="en-GB" sz="2000" dirty="0"/>
              <a:t>A CDPD </a:t>
            </a:r>
            <a:r>
              <a:rPr lang="en-GB" sz="2000" dirty="0" err="1"/>
              <a:t>aplica</a:t>
            </a:r>
            <a:r>
              <a:rPr lang="en-GB" sz="2000" dirty="0"/>
              <a:t> </a:t>
            </a:r>
            <a:r>
              <a:rPr lang="en-GB" sz="2000" dirty="0" err="1"/>
              <a:t>especificamente</a:t>
            </a:r>
            <a:r>
              <a:rPr lang="en-GB" sz="2000" dirty="0"/>
              <a:t> esses </a:t>
            </a:r>
            <a:r>
              <a:rPr lang="en-GB" sz="2000" dirty="0" err="1"/>
              <a:t>princípios</a:t>
            </a:r>
            <a:r>
              <a:rPr lang="en-GB" sz="2000" dirty="0"/>
              <a:t> à vida das pessoas com </a:t>
            </a:r>
            <a:r>
              <a:rPr lang="en-GB" sz="2000" dirty="0" err="1"/>
              <a:t>deficiência</a:t>
            </a:r>
            <a:r>
              <a:rPr lang="en-GB" sz="2000" dirty="0"/>
              <a:t>.</a:t>
            </a:r>
            <a:endParaRPr sz="2000" dirty="0"/>
          </a:p>
        </p:txBody>
      </p:sp>
      <p:sp>
        <p:nvSpPr>
          <p:cNvPr id="545" name="Google Shape;545;p61"/>
          <p:cNvSpPr txBox="1">
            <a:spLocks noGrp="1"/>
          </p:cNvSpPr>
          <p:nvPr>
            <p:ph type="body" idx="2"/>
          </p:nvPr>
        </p:nvSpPr>
        <p:spPr>
          <a:xfrm>
            <a:off x="508802" y="1476451"/>
            <a:ext cx="11174400" cy="360000"/>
          </a:xfrm>
          <a:prstGeom prst="rect">
            <a:avLst/>
          </a:prstGeom>
          <a:noFill/>
          <a:ln>
            <a:noFill/>
          </a:ln>
        </p:spPr>
        <p:txBody>
          <a:bodyPr spcFirstLastPara="1" wrap="square" lIns="0" tIns="0" rIns="0" bIns="0" anchor="b" anchorCtr="0">
            <a:noAutofit/>
          </a:bodyPr>
          <a:lstStyle/>
          <a:p>
            <a:pPr marL="285750" lvl="0" indent="-285750" algn="l" rtl="0">
              <a:lnSpc>
                <a:spcPct val="150000"/>
              </a:lnSpc>
              <a:spcBef>
                <a:spcPts val="0"/>
              </a:spcBef>
              <a:spcAft>
                <a:spcPts val="0"/>
              </a:spcAft>
              <a:buSzPts val="2200"/>
              <a:buNone/>
            </a:pPr>
            <a:r>
              <a:rPr lang="en-GB" dirty="0" err="1"/>
              <a:t>Artigo</a:t>
            </a:r>
            <a:r>
              <a:rPr lang="en-GB" dirty="0"/>
              <a:t> 3 – </a:t>
            </a:r>
            <a:r>
              <a:rPr lang="en-GB" dirty="0" err="1"/>
              <a:t>Princípios</a:t>
            </a:r>
            <a:r>
              <a:rPr lang="en-GB" dirty="0"/>
              <a:t> </a:t>
            </a:r>
            <a:r>
              <a:rPr lang="en-GB" dirty="0" err="1"/>
              <a:t>gerais</a:t>
            </a:r>
            <a:r>
              <a:rPr lang="en-GB" dirty="0"/>
              <a:t> (a)</a:t>
            </a:r>
            <a:endParaRPr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550"/>
        <p:cNvGrpSpPr/>
        <p:nvPr/>
      </p:nvGrpSpPr>
      <p:grpSpPr>
        <a:xfrm>
          <a:off x="0" y="0"/>
          <a:ext cx="0" cy="0"/>
          <a:chOff x="0" y="0"/>
          <a:chExt cx="0" cy="0"/>
        </a:xfrm>
      </p:grpSpPr>
      <p:sp>
        <p:nvSpPr>
          <p:cNvPr id="551" name="Google Shape;551;p62"/>
          <p:cNvSpPr txBox="1">
            <a:spLocks noGrp="1"/>
          </p:cNvSpPr>
          <p:nvPr>
            <p:ph type="title"/>
          </p:nvPr>
        </p:nvSpPr>
        <p:spPr>
          <a:xfrm>
            <a:off x="389638" y="346899"/>
            <a:ext cx="11293561" cy="432000"/>
          </a:xfrm>
          <a:prstGeom prst="rect">
            <a:avLst/>
          </a:prstGeom>
          <a:noFill/>
          <a:ln>
            <a:noFill/>
          </a:ln>
        </p:spPr>
        <p:txBody>
          <a:bodyPr spcFirstLastPara="1" wrap="square" lIns="91425" tIns="45700" rIns="91425" bIns="45700" anchor="t" anchorCtr="0">
            <a:noAutofit/>
          </a:bodyPr>
          <a:lstStyle/>
          <a:p>
            <a:pPr marL="0" lvl="0" indent="0" algn="ctr" rtl="0">
              <a:lnSpc>
                <a:spcPct val="110000"/>
              </a:lnSpc>
              <a:spcBef>
                <a:spcPts val="0"/>
              </a:spcBef>
              <a:spcAft>
                <a:spcPts val="0"/>
              </a:spcAft>
              <a:buClr>
                <a:schemeClr val="accent1"/>
              </a:buClr>
              <a:buSzPts val="3000"/>
              <a:buFont typeface="Century Gothic"/>
              <a:buNone/>
            </a:pPr>
            <a:r>
              <a:rPr lang="en-GB" dirty="0" err="1"/>
              <a:t>Apresentação</a:t>
            </a:r>
            <a:r>
              <a:rPr lang="en-GB" dirty="0"/>
              <a:t>: Os </a:t>
            </a:r>
            <a:r>
              <a:rPr lang="en-GB" dirty="0" err="1"/>
              <a:t>artigos</a:t>
            </a:r>
            <a:r>
              <a:rPr lang="en-GB" dirty="0"/>
              <a:t> da CDPD</a:t>
            </a:r>
            <a:endParaRPr dirty="0"/>
          </a:p>
        </p:txBody>
      </p:sp>
      <p:sp>
        <p:nvSpPr>
          <p:cNvPr id="552" name="Google Shape;552;p62"/>
          <p:cNvSpPr txBox="1">
            <a:spLocks noGrp="1"/>
          </p:cNvSpPr>
          <p:nvPr>
            <p:ph type="body" idx="1"/>
          </p:nvPr>
        </p:nvSpPr>
        <p:spPr>
          <a:xfrm>
            <a:off x="817735" y="1703897"/>
            <a:ext cx="10556529" cy="4102717"/>
          </a:xfrm>
          <a:prstGeom prst="rect">
            <a:avLst/>
          </a:prstGeom>
          <a:noFill/>
          <a:ln>
            <a:noFill/>
          </a:ln>
        </p:spPr>
        <p:txBody>
          <a:bodyPr spcFirstLastPara="1" wrap="square" lIns="91425" tIns="45700" rIns="91425" bIns="45700" anchor="t" anchorCtr="0">
            <a:noAutofit/>
          </a:bodyPr>
          <a:lstStyle/>
          <a:p>
            <a:pPr marL="285750" lvl="0" indent="-285750" algn="just" rtl="0">
              <a:lnSpc>
                <a:spcPct val="100000"/>
              </a:lnSpc>
              <a:spcBef>
                <a:spcPts val="600"/>
              </a:spcBef>
              <a:spcAft>
                <a:spcPts val="0"/>
              </a:spcAft>
              <a:buSzPts val="2200"/>
              <a:buChar char="•"/>
            </a:pPr>
            <a:r>
              <a:rPr lang="en-GB" sz="2000" dirty="0" err="1"/>
              <a:t>Princípios</a:t>
            </a:r>
            <a:r>
              <a:rPr lang="en-GB" sz="2000" dirty="0"/>
              <a:t> </a:t>
            </a:r>
            <a:r>
              <a:rPr lang="en-GB" sz="2000" dirty="0" err="1"/>
              <a:t>gerais</a:t>
            </a:r>
            <a:r>
              <a:rPr lang="en-GB" sz="2000" dirty="0"/>
              <a:t>:</a:t>
            </a:r>
            <a:endParaRPr sz="2000" dirty="0"/>
          </a:p>
          <a:p>
            <a:pPr marL="285750" lvl="0" indent="-285750" algn="just" rtl="0">
              <a:lnSpc>
                <a:spcPct val="100000"/>
              </a:lnSpc>
              <a:spcBef>
                <a:spcPts val="600"/>
              </a:spcBef>
              <a:spcAft>
                <a:spcPts val="0"/>
              </a:spcAft>
              <a:buSzPts val="2200"/>
              <a:buChar char="•"/>
            </a:pPr>
            <a:r>
              <a:rPr lang="en-GB" sz="2000" dirty="0" err="1"/>
              <a:t>Respeito</a:t>
            </a:r>
            <a:r>
              <a:rPr lang="en-GB" sz="2000" dirty="0"/>
              <a:t> pela </a:t>
            </a:r>
            <a:r>
              <a:rPr lang="en-GB" sz="2000" dirty="0" err="1"/>
              <a:t>dignidade</a:t>
            </a:r>
            <a:r>
              <a:rPr lang="en-GB" sz="2000" dirty="0"/>
              <a:t> </a:t>
            </a:r>
            <a:r>
              <a:rPr lang="en-GB" sz="2000" dirty="0" err="1"/>
              <a:t>inerente</a:t>
            </a:r>
            <a:r>
              <a:rPr lang="en-GB" sz="2000" dirty="0"/>
              <a:t>, </a:t>
            </a:r>
            <a:r>
              <a:rPr lang="en-GB" sz="2000" dirty="0" err="1"/>
              <a:t>autonomia</a:t>
            </a:r>
            <a:r>
              <a:rPr lang="en-GB" sz="2000" dirty="0"/>
              <a:t> individual, </a:t>
            </a:r>
            <a:r>
              <a:rPr lang="en-GB" sz="2000" dirty="0" err="1"/>
              <a:t>incluindo</a:t>
            </a:r>
            <a:r>
              <a:rPr lang="en-GB" sz="2000" dirty="0"/>
              <a:t> a </a:t>
            </a:r>
            <a:r>
              <a:rPr lang="en-GB" sz="2000" dirty="0" err="1"/>
              <a:t>liberdade</a:t>
            </a:r>
            <a:r>
              <a:rPr lang="en-GB" sz="2000" dirty="0"/>
              <a:t> de fazer as </a:t>
            </a:r>
            <a:r>
              <a:rPr lang="en-GB" sz="2000" dirty="0" err="1"/>
              <a:t>próprias</a:t>
            </a:r>
            <a:r>
              <a:rPr lang="en-GB" sz="2000" dirty="0"/>
              <a:t> </a:t>
            </a:r>
            <a:r>
              <a:rPr lang="en-GB" sz="2000" dirty="0" err="1"/>
              <a:t>escolhas</a:t>
            </a:r>
            <a:r>
              <a:rPr lang="en-GB" sz="2000" dirty="0"/>
              <a:t>, e </a:t>
            </a:r>
            <a:r>
              <a:rPr lang="en-GB" sz="2000" dirty="0" err="1"/>
              <a:t>independência</a:t>
            </a:r>
            <a:r>
              <a:rPr lang="en-GB" sz="2000" dirty="0"/>
              <a:t> das pessoas.</a:t>
            </a:r>
            <a:endParaRPr sz="2000" dirty="0"/>
          </a:p>
          <a:p>
            <a:pPr marL="285750" lvl="0" indent="-285750" algn="just" rtl="0">
              <a:lnSpc>
                <a:spcPct val="100000"/>
              </a:lnSpc>
              <a:spcBef>
                <a:spcPts val="600"/>
              </a:spcBef>
              <a:spcAft>
                <a:spcPts val="0"/>
              </a:spcAft>
              <a:buSzPts val="2200"/>
              <a:buChar char="•"/>
            </a:pPr>
            <a:r>
              <a:rPr lang="en-GB" sz="2000" dirty="0"/>
              <a:t>Não </a:t>
            </a:r>
            <a:r>
              <a:rPr lang="en-GB" sz="2000" dirty="0" err="1"/>
              <a:t>discriminação</a:t>
            </a:r>
            <a:r>
              <a:rPr lang="en-GB" sz="2000" dirty="0"/>
              <a:t>.</a:t>
            </a:r>
            <a:endParaRPr sz="2000" dirty="0"/>
          </a:p>
          <a:p>
            <a:pPr marL="285750" lvl="0" indent="-285750" algn="just" rtl="0">
              <a:lnSpc>
                <a:spcPct val="100000"/>
              </a:lnSpc>
              <a:spcBef>
                <a:spcPts val="600"/>
              </a:spcBef>
              <a:spcAft>
                <a:spcPts val="0"/>
              </a:spcAft>
              <a:buSzPts val="2200"/>
              <a:buChar char="•"/>
            </a:pPr>
            <a:r>
              <a:rPr lang="en-GB" sz="2000" dirty="0" err="1"/>
              <a:t>Participação</a:t>
            </a:r>
            <a:r>
              <a:rPr lang="en-GB" sz="2000" dirty="0"/>
              <a:t> plena e </a:t>
            </a:r>
            <a:r>
              <a:rPr lang="en-GB" sz="2000" dirty="0" err="1"/>
              <a:t>efetiva</a:t>
            </a:r>
            <a:r>
              <a:rPr lang="en-GB" sz="2000" dirty="0"/>
              <a:t> e </a:t>
            </a:r>
            <a:r>
              <a:rPr lang="en-GB" sz="2000" dirty="0" err="1"/>
              <a:t>inclusão</a:t>
            </a:r>
            <a:r>
              <a:rPr lang="en-GB" sz="2000" dirty="0"/>
              <a:t> na </a:t>
            </a:r>
            <a:r>
              <a:rPr lang="en-GB" sz="2000" dirty="0" err="1"/>
              <a:t>sociedade</a:t>
            </a:r>
            <a:r>
              <a:rPr lang="en-GB" sz="2000" dirty="0"/>
              <a:t>.</a:t>
            </a:r>
            <a:endParaRPr sz="2000" dirty="0"/>
          </a:p>
          <a:p>
            <a:pPr marL="285750" lvl="0" indent="-285750" algn="just" rtl="0">
              <a:lnSpc>
                <a:spcPct val="100000"/>
              </a:lnSpc>
              <a:spcBef>
                <a:spcPts val="600"/>
              </a:spcBef>
              <a:spcAft>
                <a:spcPts val="0"/>
              </a:spcAft>
              <a:buSzPts val="2200"/>
              <a:buChar char="•"/>
            </a:pPr>
            <a:r>
              <a:rPr lang="en-GB" sz="2000" dirty="0" err="1"/>
              <a:t>Respeito</a:t>
            </a:r>
            <a:r>
              <a:rPr lang="en-GB" sz="2000" dirty="0"/>
              <a:t> pela </a:t>
            </a:r>
            <a:r>
              <a:rPr lang="en-GB" sz="2000" dirty="0" err="1"/>
              <a:t>diferença</a:t>
            </a:r>
            <a:r>
              <a:rPr lang="en-GB" sz="2000" dirty="0"/>
              <a:t> e </a:t>
            </a:r>
            <a:r>
              <a:rPr lang="en-GB" sz="2000" dirty="0" err="1"/>
              <a:t>aceitação</a:t>
            </a:r>
            <a:r>
              <a:rPr lang="en-GB" sz="2000" dirty="0"/>
              <a:t> das pessoas com </a:t>
            </a:r>
            <a:r>
              <a:rPr lang="en-GB" sz="2000" dirty="0" err="1"/>
              <a:t>deficiência</a:t>
            </a:r>
            <a:r>
              <a:rPr lang="en-GB" sz="2000" dirty="0"/>
              <a:t> como </a:t>
            </a:r>
            <a:r>
              <a:rPr lang="en-GB" sz="2000" dirty="0" err="1"/>
              <a:t>parte</a:t>
            </a:r>
            <a:r>
              <a:rPr lang="en-GB" sz="2000" dirty="0"/>
              <a:t> da </a:t>
            </a:r>
            <a:r>
              <a:rPr lang="en-GB" sz="2000" dirty="0" err="1"/>
              <a:t>diversidade</a:t>
            </a:r>
            <a:r>
              <a:rPr lang="en-GB" sz="2000" dirty="0"/>
              <a:t> humana e da </a:t>
            </a:r>
            <a:r>
              <a:rPr lang="en-GB" sz="2000" dirty="0" err="1"/>
              <a:t>humanidade</a:t>
            </a:r>
            <a:r>
              <a:rPr lang="en-GB" sz="2000" dirty="0"/>
              <a:t>.</a:t>
            </a:r>
            <a:endParaRPr sz="2000" dirty="0"/>
          </a:p>
          <a:p>
            <a:pPr marL="285750" lvl="0" indent="-285750" algn="just" rtl="0">
              <a:lnSpc>
                <a:spcPct val="100000"/>
              </a:lnSpc>
              <a:spcBef>
                <a:spcPts val="600"/>
              </a:spcBef>
              <a:spcAft>
                <a:spcPts val="0"/>
              </a:spcAft>
              <a:buSzPts val="2200"/>
              <a:buChar char="•"/>
            </a:pPr>
            <a:r>
              <a:rPr lang="en-GB" sz="2000" dirty="0" err="1"/>
              <a:t>Igualdade</a:t>
            </a:r>
            <a:r>
              <a:rPr lang="en-GB" sz="2000" dirty="0"/>
              <a:t> de </a:t>
            </a:r>
            <a:r>
              <a:rPr lang="en-GB" sz="2000" dirty="0" err="1"/>
              <a:t>oportunidades</a:t>
            </a:r>
            <a:r>
              <a:rPr lang="en-GB" sz="2000" dirty="0"/>
              <a:t>.</a:t>
            </a:r>
            <a:endParaRPr sz="2000" dirty="0"/>
          </a:p>
          <a:p>
            <a:pPr marL="285750" lvl="0" indent="-285750" algn="just" rtl="0">
              <a:lnSpc>
                <a:spcPct val="100000"/>
              </a:lnSpc>
              <a:spcBef>
                <a:spcPts val="600"/>
              </a:spcBef>
              <a:spcAft>
                <a:spcPts val="0"/>
              </a:spcAft>
              <a:buSzPts val="2200"/>
              <a:buChar char="•"/>
            </a:pPr>
            <a:r>
              <a:rPr lang="en-GB" sz="2000" dirty="0" err="1"/>
              <a:t>Igualdade</a:t>
            </a:r>
            <a:r>
              <a:rPr lang="en-GB" sz="2000" dirty="0"/>
              <a:t> entre </a:t>
            </a:r>
            <a:r>
              <a:rPr lang="en-GB" sz="2000" dirty="0" err="1"/>
              <a:t>homens</a:t>
            </a:r>
            <a:r>
              <a:rPr lang="en-GB" sz="2000" dirty="0"/>
              <a:t> e </a:t>
            </a:r>
            <a:r>
              <a:rPr lang="en-GB" sz="2000" dirty="0" err="1"/>
              <a:t>mulheres</a:t>
            </a:r>
            <a:r>
              <a:rPr lang="en-GB" sz="2000" dirty="0"/>
              <a:t>.</a:t>
            </a:r>
            <a:endParaRPr sz="2000" dirty="0"/>
          </a:p>
          <a:p>
            <a:pPr marL="285750" lvl="0" indent="-285750" algn="just" rtl="0">
              <a:lnSpc>
                <a:spcPct val="100000"/>
              </a:lnSpc>
              <a:spcBef>
                <a:spcPts val="600"/>
              </a:spcBef>
              <a:spcAft>
                <a:spcPts val="0"/>
              </a:spcAft>
              <a:buSzPts val="2200"/>
              <a:buChar char="•"/>
            </a:pPr>
            <a:r>
              <a:rPr lang="en-GB" sz="2000" dirty="0" err="1"/>
              <a:t>Respeito</a:t>
            </a:r>
            <a:r>
              <a:rPr lang="en-GB" sz="2000" dirty="0"/>
              <a:t> </a:t>
            </a:r>
            <a:r>
              <a:rPr lang="en-GB" sz="2000" dirty="0" err="1"/>
              <a:t>pelas</a:t>
            </a:r>
            <a:r>
              <a:rPr lang="en-GB" sz="2000" dirty="0"/>
              <a:t> </a:t>
            </a:r>
            <a:r>
              <a:rPr lang="en-GB" sz="2000" dirty="0" err="1"/>
              <a:t>capacidades</a:t>
            </a:r>
            <a:r>
              <a:rPr lang="en-GB" sz="2000" dirty="0"/>
              <a:t> em </a:t>
            </a:r>
            <a:r>
              <a:rPr lang="en-GB" sz="2000" dirty="0" err="1"/>
              <a:t>desenvolvimento</a:t>
            </a:r>
            <a:r>
              <a:rPr lang="en-GB" sz="2000" dirty="0"/>
              <a:t> das </a:t>
            </a:r>
            <a:r>
              <a:rPr lang="en-GB" sz="2000" dirty="0" err="1"/>
              <a:t>crianças</a:t>
            </a:r>
            <a:r>
              <a:rPr lang="en-GB" sz="2000" dirty="0"/>
              <a:t> com </a:t>
            </a:r>
            <a:r>
              <a:rPr lang="en-GB" sz="2000" dirty="0" err="1"/>
              <a:t>deficiência</a:t>
            </a:r>
            <a:r>
              <a:rPr lang="en-GB" sz="2000" dirty="0"/>
              <a:t> e </a:t>
            </a:r>
            <a:r>
              <a:rPr lang="en-GB" sz="2000" dirty="0" err="1"/>
              <a:t>respeito</a:t>
            </a:r>
            <a:r>
              <a:rPr lang="en-GB" sz="2000" dirty="0"/>
              <a:t> </a:t>
            </a:r>
            <a:r>
              <a:rPr lang="en-GB" sz="2000" dirty="0" err="1"/>
              <a:t>pelo</a:t>
            </a:r>
            <a:r>
              <a:rPr lang="en-GB" sz="2000" dirty="0"/>
              <a:t> </a:t>
            </a:r>
            <a:r>
              <a:rPr lang="en-GB" sz="2000" dirty="0" err="1"/>
              <a:t>direito</a:t>
            </a:r>
            <a:r>
              <a:rPr lang="en-GB" sz="2000" dirty="0"/>
              <a:t> das </a:t>
            </a:r>
            <a:r>
              <a:rPr lang="en-GB" sz="2000" dirty="0" err="1"/>
              <a:t>crianças</a:t>
            </a:r>
            <a:r>
              <a:rPr lang="en-GB" sz="2000" dirty="0"/>
              <a:t> com </a:t>
            </a:r>
            <a:r>
              <a:rPr lang="en-GB" sz="2000" dirty="0" err="1"/>
              <a:t>deficiência</a:t>
            </a:r>
            <a:r>
              <a:rPr lang="en-GB" sz="2000" dirty="0"/>
              <a:t> de </a:t>
            </a:r>
            <a:r>
              <a:rPr lang="en-GB" sz="2000" dirty="0" err="1"/>
              <a:t>preservar</a:t>
            </a:r>
            <a:r>
              <a:rPr lang="en-GB" sz="2000" dirty="0"/>
              <a:t> suas </a:t>
            </a:r>
            <a:r>
              <a:rPr lang="en-GB" sz="2000" dirty="0" err="1"/>
              <a:t>identidades</a:t>
            </a:r>
            <a:r>
              <a:rPr lang="en-GB" sz="2000" dirty="0"/>
              <a:t>.</a:t>
            </a:r>
            <a:endParaRPr sz="2000" dirty="0"/>
          </a:p>
        </p:txBody>
      </p:sp>
      <p:sp>
        <p:nvSpPr>
          <p:cNvPr id="553" name="Google Shape;553;p62"/>
          <p:cNvSpPr txBox="1">
            <a:spLocks noGrp="1"/>
          </p:cNvSpPr>
          <p:nvPr>
            <p:ph type="body" idx="2"/>
          </p:nvPr>
        </p:nvSpPr>
        <p:spPr>
          <a:xfrm>
            <a:off x="508800" y="1104141"/>
            <a:ext cx="11174400" cy="360000"/>
          </a:xfrm>
          <a:prstGeom prst="rect">
            <a:avLst/>
          </a:prstGeom>
          <a:noFill/>
          <a:ln>
            <a:noFill/>
          </a:ln>
        </p:spPr>
        <p:txBody>
          <a:bodyPr spcFirstLastPara="1" wrap="square" lIns="0" tIns="0" rIns="0" bIns="0" anchor="b" anchorCtr="0">
            <a:noAutofit/>
          </a:bodyPr>
          <a:lstStyle/>
          <a:p>
            <a:pPr marL="285750" lvl="0" indent="-285750" algn="l" rtl="0">
              <a:lnSpc>
                <a:spcPct val="150000"/>
              </a:lnSpc>
              <a:spcBef>
                <a:spcPts val="0"/>
              </a:spcBef>
              <a:spcAft>
                <a:spcPts val="0"/>
              </a:spcAft>
              <a:buSzPts val="2200"/>
              <a:buNone/>
            </a:pPr>
            <a:r>
              <a:rPr lang="en-GB"/>
              <a:t>Artigo 3 – Princípios gerais (b) </a:t>
            </a:r>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558"/>
        <p:cNvGrpSpPr/>
        <p:nvPr/>
      </p:nvGrpSpPr>
      <p:grpSpPr>
        <a:xfrm>
          <a:off x="0" y="0"/>
          <a:ext cx="0" cy="0"/>
          <a:chOff x="0" y="0"/>
          <a:chExt cx="0" cy="0"/>
        </a:xfrm>
      </p:grpSpPr>
      <p:sp>
        <p:nvSpPr>
          <p:cNvPr id="559" name="Google Shape;559;p63"/>
          <p:cNvSpPr txBox="1">
            <a:spLocks noGrp="1"/>
          </p:cNvSpPr>
          <p:nvPr>
            <p:ph type="title"/>
          </p:nvPr>
        </p:nvSpPr>
        <p:spPr>
          <a:xfrm>
            <a:off x="389638" y="506412"/>
            <a:ext cx="11290371" cy="432000"/>
          </a:xfrm>
          <a:prstGeom prst="rect">
            <a:avLst/>
          </a:prstGeom>
          <a:noFill/>
          <a:ln>
            <a:noFill/>
          </a:ln>
        </p:spPr>
        <p:txBody>
          <a:bodyPr spcFirstLastPara="1" wrap="square" lIns="91425" tIns="45700" rIns="91425" bIns="45700" anchor="t" anchorCtr="0">
            <a:noAutofit/>
          </a:bodyPr>
          <a:lstStyle/>
          <a:p>
            <a:pPr marL="0" lvl="0" indent="0" algn="ctr" rtl="0">
              <a:lnSpc>
                <a:spcPct val="110000"/>
              </a:lnSpc>
              <a:spcBef>
                <a:spcPts val="0"/>
              </a:spcBef>
              <a:spcAft>
                <a:spcPts val="0"/>
              </a:spcAft>
              <a:buClr>
                <a:schemeClr val="accent1"/>
              </a:buClr>
              <a:buSzPts val="3000"/>
              <a:buFont typeface="Century Gothic"/>
              <a:buNone/>
            </a:pPr>
            <a:r>
              <a:rPr lang="en-GB" dirty="0" err="1"/>
              <a:t>Apresentação</a:t>
            </a:r>
            <a:r>
              <a:rPr lang="en-GB" dirty="0"/>
              <a:t>: Os </a:t>
            </a:r>
            <a:r>
              <a:rPr lang="en-GB" dirty="0" err="1"/>
              <a:t>artigos</a:t>
            </a:r>
            <a:r>
              <a:rPr lang="en-GB" dirty="0"/>
              <a:t> da CDPD</a:t>
            </a:r>
            <a:endParaRPr dirty="0"/>
          </a:p>
        </p:txBody>
      </p:sp>
      <p:sp>
        <p:nvSpPr>
          <p:cNvPr id="560" name="Google Shape;560;p63"/>
          <p:cNvSpPr txBox="1">
            <a:spLocks noGrp="1"/>
          </p:cNvSpPr>
          <p:nvPr>
            <p:ph type="body" idx="1"/>
          </p:nvPr>
        </p:nvSpPr>
        <p:spPr>
          <a:xfrm>
            <a:off x="505610" y="2404008"/>
            <a:ext cx="11175995" cy="1563835"/>
          </a:xfrm>
          <a:prstGeom prst="rect">
            <a:avLst/>
          </a:prstGeom>
          <a:noFill/>
          <a:ln>
            <a:noFill/>
          </a:ln>
        </p:spPr>
        <p:txBody>
          <a:bodyPr spcFirstLastPara="1" wrap="square" lIns="91425" tIns="45700" rIns="91425" bIns="45700" anchor="t" anchorCtr="0">
            <a:noAutofit/>
          </a:bodyPr>
          <a:lstStyle/>
          <a:p>
            <a:pPr marL="285750" lvl="0" indent="-285750" algn="just" rtl="0">
              <a:lnSpc>
                <a:spcPct val="100000"/>
              </a:lnSpc>
              <a:spcBef>
                <a:spcPts val="600"/>
              </a:spcBef>
              <a:spcAft>
                <a:spcPts val="0"/>
              </a:spcAft>
              <a:buSzPts val="2200"/>
              <a:buChar char="•"/>
            </a:pPr>
            <a:r>
              <a:rPr lang="en-GB" sz="2000" dirty="0"/>
              <a:t>O </a:t>
            </a:r>
            <a:r>
              <a:rPr lang="en-GB" sz="2000" dirty="0" err="1"/>
              <a:t>artigo</a:t>
            </a:r>
            <a:r>
              <a:rPr lang="en-GB" sz="2000" dirty="0"/>
              <a:t> 3 </a:t>
            </a:r>
            <a:r>
              <a:rPr lang="en-GB" sz="2000" dirty="0" err="1"/>
              <a:t>sustenta</a:t>
            </a:r>
            <a:r>
              <a:rPr lang="en-GB" sz="2000" dirty="0"/>
              <a:t> </a:t>
            </a:r>
            <a:r>
              <a:rPr lang="en-GB" sz="2000" dirty="0" err="1"/>
              <a:t>toda</a:t>
            </a:r>
            <a:r>
              <a:rPr lang="en-GB" sz="2000" dirty="0"/>
              <a:t> a CDPD. </a:t>
            </a:r>
            <a:endParaRPr sz="2000" dirty="0"/>
          </a:p>
          <a:p>
            <a:pPr marL="285750" lvl="0" indent="-285750" algn="just" rtl="0">
              <a:lnSpc>
                <a:spcPct val="100000"/>
              </a:lnSpc>
              <a:spcBef>
                <a:spcPts val="600"/>
              </a:spcBef>
              <a:spcAft>
                <a:spcPts val="0"/>
              </a:spcAft>
              <a:buSzPts val="2200"/>
              <a:buChar char="•"/>
            </a:pPr>
            <a:r>
              <a:rPr lang="en-GB" sz="2000" dirty="0"/>
              <a:t>É </a:t>
            </a:r>
            <a:r>
              <a:rPr lang="en-GB" sz="2000" dirty="0" err="1"/>
              <a:t>particularmente</a:t>
            </a:r>
            <a:r>
              <a:rPr lang="en-GB" sz="2000" dirty="0"/>
              <a:t> importante </a:t>
            </a:r>
            <a:r>
              <a:rPr lang="en-GB" sz="2000" dirty="0" err="1"/>
              <a:t>porque</a:t>
            </a:r>
            <a:r>
              <a:rPr lang="en-GB" sz="2000" dirty="0"/>
              <a:t> </a:t>
            </a:r>
            <a:r>
              <a:rPr lang="en-GB" sz="2000" dirty="0" err="1"/>
              <a:t>todos</a:t>
            </a:r>
            <a:r>
              <a:rPr lang="en-GB" sz="2000" dirty="0"/>
              <a:t> </a:t>
            </a:r>
            <a:r>
              <a:rPr lang="en-GB" sz="2000" dirty="0" err="1"/>
              <a:t>os</a:t>
            </a:r>
            <a:r>
              <a:rPr lang="en-GB" sz="2000" dirty="0"/>
              <a:t> outros </a:t>
            </a:r>
            <a:r>
              <a:rPr lang="en-GB" sz="2000" dirty="0" err="1"/>
              <a:t>artigos</a:t>
            </a:r>
            <a:r>
              <a:rPr lang="en-GB" sz="2000" dirty="0"/>
              <a:t> da </a:t>
            </a:r>
            <a:r>
              <a:rPr lang="en-GB" sz="2000" dirty="0" err="1"/>
              <a:t>Convenção</a:t>
            </a:r>
            <a:r>
              <a:rPr lang="en-GB" sz="2000" dirty="0"/>
              <a:t> são </a:t>
            </a:r>
            <a:r>
              <a:rPr lang="en-GB" sz="2000" dirty="0" err="1"/>
              <a:t>interpretados</a:t>
            </a:r>
            <a:r>
              <a:rPr lang="en-GB" sz="2000" dirty="0"/>
              <a:t> tendo em </a:t>
            </a:r>
            <a:r>
              <a:rPr lang="en-GB" sz="2000" dirty="0" err="1"/>
              <a:t>mente</a:t>
            </a:r>
            <a:r>
              <a:rPr lang="en-GB" sz="2000" dirty="0"/>
              <a:t> </a:t>
            </a:r>
            <a:r>
              <a:rPr lang="en-GB" sz="2000" dirty="0" err="1"/>
              <a:t>os</a:t>
            </a:r>
            <a:r>
              <a:rPr lang="en-GB" sz="2000" dirty="0"/>
              <a:t> </a:t>
            </a:r>
            <a:r>
              <a:rPr lang="en-GB" sz="2000" dirty="0" err="1"/>
              <a:t>princípios</a:t>
            </a:r>
            <a:r>
              <a:rPr lang="en-GB" sz="2000" dirty="0"/>
              <a:t> do </a:t>
            </a:r>
            <a:r>
              <a:rPr lang="en-GB" sz="2000" dirty="0" err="1"/>
              <a:t>artigo</a:t>
            </a:r>
            <a:r>
              <a:rPr lang="en-GB" sz="2000" dirty="0"/>
              <a:t> 3.</a:t>
            </a:r>
            <a:endParaRPr sz="2000" dirty="0"/>
          </a:p>
        </p:txBody>
      </p:sp>
      <p:sp>
        <p:nvSpPr>
          <p:cNvPr id="561" name="Google Shape;561;p63"/>
          <p:cNvSpPr txBox="1">
            <a:spLocks noGrp="1"/>
          </p:cNvSpPr>
          <p:nvPr>
            <p:ph type="body" idx="2"/>
          </p:nvPr>
        </p:nvSpPr>
        <p:spPr>
          <a:xfrm>
            <a:off x="505610" y="1434305"/>
            <a:ext cx="11174400" cy="360000"/>
          </a:xfrm>
          <a:prstGeom prst="rect">
            <a:avLst/>
          </a:prstGeom>
          <a:noFill/>
          <a:ln>
            <a:noFill/>
          </a:ln>
        </p:spPr>
        <p:txBody>
          <a:bodyPr spcFirstLastPara="1" wrap="square" lIns="0" tIns="0" rIns="0" bIns="0" anchor="b" anchorCtr="0">
            <a:noAutofit/>
          </a:bodyPr>
          <a:lstStyle/>
          <a:p>
            <a:pPr marL="285750" lvl="0" indent="-285750" algn="l" rtl="0">
              <a:lnSpc>
                <a:spcPct val="150000"/>
              </a:lnSpc>
              <a:spcBef>
                <a:spcPts val="0"/>
              </a:spcBef>
              <a:spcAft>
                <a:spcPts val="0"/>
              </a:spcAft>
              <a:buSzPts val="2200"/>
              <a:buNone/>
            </a:pPr>
            <a:r>
              <a:rPr lang="en-GB" dirty="0" err="1"/>
              <a:t>Artigo</a:t>
            </a:r>
            <a:r>
              <a:rPr lang="en-GB" dirty="0"/>
              <a:t> 3 – </a:t>
            </a:r>
            <a:r>
              <a:rPr lang="en-GB" dirty="0" err="1"/>
              <a:t>Princípios</a:t>
            </a:r>
            <a:r>
              <a:rPr lang="en-GB" dirty="0"/>
              <a:t> </a:t>
            </a:r>
            <a:r>
              <a:rPr lang="en-GB" dirty="0" err="1"/>
              <a:t>gerais</a:t>
            </a:r>
            <a:r>
              <a:rPr lang="en-GB" dirty="0"/>
              <a:t> (c)</a:t>
            </a:r>
            <a:endParaRPr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566"/>
        <p:cNvGrpSpPr/>
        <p:nvPr/>
      </p:nvGrpSpPr>
      <p:grpSpPr>
        <a:xfrm>
          <a:off x="0" y="0"/>
          <a:ext cx="0" cy="0"/>
          <a:chOff x="0" y="0"/>
          <a:chExt cx="0" cy="0"/>
        </a:xfrm>
      </p:grpSpPr>
      <p:sp>
        <p:nvSpPr>
          <p:cNvPr id="567" name="Google Shape;567;p64"/>
          <p:cNvSpPr txBox="1">
            <a:spLocks noGrp="1"/>
          </p:cNvSpPr>
          <p:nvPr>
            <p:ph type="title"/>
          </p:nvPr>
        </p:nvSpPr>
        <p:spPr>
          <a:xfrm>
            <a:off x="389639" y="506412"/>
            <a:ext cx="11291968" cy="432000"/>
          </a:xfrm>
          <a:prstGeom prst="rect">
            <a:avLst/>
          </a:prstGeom>
          <a:noFill/>
          <a:ln>
            <a:noFill/>
          </a:ln>
        </p:spPr>
        <p:txBody>
          <a:bodyPr spcFirstLastPara="1" wrap="square" lIns="91425" tIns="45700" rIns="91425" bIns="45700" anchor="t" anchorCtr="0">
            <a:noAutofit/>
          </a:bodyPr>
          <a:lstStyle/>
          <a:p>
            <a:pPr marL="0" lvl="0" indent="0" algn="ctr" rtl="0">
              <a:lnSpc>
                <a:spcPct val="110000"/>
              </a:lnSpc>
              <a:spcBef>
                <a:spcPts val="0"/>
              </a:spcBef>
              <a:spcAft>
                <a:spcPts val="0"/>
              </a:spcAft>
              <a:buClr>
                <a:schemeClr val="accent1"/>
              </a:buClr>
              <a:buSzPts val="3000"/>
              <a:buFont typeface="Century Gothic"/>
              <a:buNone/>
            </a:pPr>
            <a:r>
              <a:rPr lang="en-GB" dirty="0" err="1"/>
              <a:t>Apresentação</a:t>
            </a:r>
            <a:r>
              <a:rPr lang="en-GB" dirty="0"/>
              <a:t>: Os </a:t>
            </a:r>
            <a:r>
              <a:rPr lang="en-GB" dirty="0" err="1"/>
              <a:t>artigos</a:t>
            </a:r>
            <a:r>
              <a:rPr lang="en-GB" dirty="0"/>
              <a:t> da CDPD</a:t>
            </a:r>
            <a:endParaRPr dirty="0"/>
          </a:p>
        </p:txBody>
      </p:sp>
      <p:sp>
        <p:nvSpPr>
          <p:cNvPr id="568" name="Google Shape;568;p64"/>
          <p:cNvSpPr txBox="1">
            <a:spLocks noGrp="1"/>
          </p:cNvSpPr>
          <p:nvPr>
            <p:ph type="body" idx="1"/>
          </p:nvPr>
        </p:nvSpPr>
        <p:spPr>
          <a:xfrm>
            <a:off x="752134" y="2099788"/>
            <a:ext cx="11175995" cy="3566998"/>
          </a:xfrm>
          <a:prstGeom prst="rect">
            <a:avLst/>
          </a:prstGeom>
          <a:noFill/>
          <a:ln>
            <a:noFill/>
          </a:ln>
        </p:spPr>
        <p:txBody>
          <a:bodyPr spcFirstLastPara="1" wrap="square" lIns="91425" tIns="45700" rIns="91425" bIns="45700" anchor="t" anchorCtr="0">
            <a:noAutofit/>
          </a:bodyPr>
          <a:lstStyle/>
          <a:p>
            <a:pPr marL="285750" lvl="0" indent="-285750" algn="just" rtl="0">
              <a:lnSpc>
                <a:spcPct val="100000"/>
              </a:lnSpc>
              <a:spcBef>
                <a:spcPts val="600"/>
              </a:spcBef>
              <a:spcAft>
                <a:spcPts val="0"/>
              </a:spcAft>
              <a:buSzPts val="2200"/>
              <a:buChar char="•"/>
            </a:pPr>
            <a:r>
              <a:rPr lang="en-GB" sz="2000" dirty="0"/>
              <a:t>O </a:t>
            </a:r>
            <a:r>
              <a:rPr lang="en-GB" sz="2000" dirty="0" err="1"/>
              <a:t>artigo</a:t>
            </a:r>
            <a:r>
              <a:rPr lang="en-GB" sz="2000" dirty="0"/>
              <a:t> 4 </a:t>
            </a:r>
            <a:r>
              <a:rPr lang="en-GB" sz="2000" dirty="0" err="1"/>
              <a:t>descreve</a:t>
            </a:r>
            <a:r>
              <a:rPr lang="en-GB" sz="2000" dirty="0"/>
              <a:t> as </a:t>
            </a:r>
            <a:r>
              <a:rPr lang="en-GB" sz="2000" dirty="0" err="1"/>
              <a:t>obrigações</a:t>
            </a:r>
            <a:r>
              <a:rPr lang="en-GB" sz="2000" dirty="0"/>
              <a:t> dos </a:t>
            </a:r>
            <a:r>
              <a:rPr lang="en-GB" sz="2000" dirty="0" err="1"/>
              <a:t>governos</a:t>
            </a:r>
            <a:r>
              <a:rPr lang="en-GB" sz="2000" dirty="0"/>
              <a:t> em </a:t>
            </a:r>
            <a:r>
              <a:rPr lang="en-GB" sz="2000" dirty="0" err="1"/>
              <a:t>respeitar</a:t>
            </a:r>
            <a:r>
              <a:rPr lang="en-GB" sz="2000" dirty="0"/>
              <a:t>, </a:t>
            </a:r>
            <a:r>
              <a:rPr lang="en-GB" sz="2000" dirty="0" err="1"/>
              <a:t>proteger</a:t>
            </a:r>
            <a:r>
              <a:rPr lang="en-GB" sz="2000" dirty="0"/>
              <a:t> e </a:t>
            </a:r>
            <a:r>
              <a:rPr lang="en-GB" sz="2000" dirty="0" err="1"/>
              <a:t>cumprir</a:t>
            </a:r>
            <a:r>
              <a:rPr lang="en-GB" sz="2000" dirty="0"/>
              <a:t> </a:t>
            </a:r>
            <a:r>
              <a:rPr lang="en-GB" sz="2000" dirty="0" err="1"/>
              <a:t>os</a:t>
            </a:r>
            <a:r>
              <a:rPr lang="en-GB" sz="2000" dirty="0"/>
              <a:t> </a:t>
            </a:r>
            <a:r>
              <a:rPr lang="en-GB" sz="2000" dirty="0" err="1"/>
              <a:t>direitos</a:t>
            </a:r>
            <a:r>
              <a:rPr lang="en-GB" sz="2000" dirty="0"/>
              <a:t> </a:t>
            </a:r>
            <a:r>
              <a:rPr lang="en-GB" sz="2000" dirty="0" err="1"/>
              <a:t>consagrados</a:t>
            </a:r>
            <a:r>
              <a:rPr lang="en-GB" sz="2000" dirty="0"/>
              <a:t> na CDPD. Eles são </a:t>
            </a:r>
            <a:r>
              <a:rPr lang="en-GB" sz="2000" dirty="0" err="1"/>
              <a:t>obrigados</a:t>
            </a:r>
            <a:r>
              <a:rPr lang="en-GB" sz="2000" dirty="0"/>
              <a:t> a fazer </a:t>
            </a:r>
            <a:r>
              <a:rPr lang="en-GB" sz="2000" dirty="0" err="1"/>
              <a:t>isso</a:t>
            </a:r>
            <a:r>
              <a:rPr lang="en-GB" sz="2000" dirty="0"/>
              <a:t> por </a:t>
            </a:r>
            <a:r>
              <a:rPr lang="en-GB" sz="2000" dirty="0" err="1"/>
              <a:t>meio</a:t>
            </a:r>
            <a:r>
              <a:rPr lang="en-GB" sz="2000" dirty="0"/>
              <a:t> de:</a:t>
            </a:r>
            <a:endParaRPr sz="2000" dirty="0"/>
          </a:p>
          <a:p>
            <a:pPr marL="631825" lvl="2" indent="-285750" algn="just" rtl="0">
              <a:lnSpc>
                <a:spcPct val="100000"/>
              </a:lnSpc>
              <a:spcBef>
                <a:spcPts val="600"/>
              </a:spcBef>
              <a:spcAft>
                <a:spcPts val="0"/>
              </a:spcAft>
              <a:buSzPts val="2200"/>
              <a:buChar char="•"/>
            </a:pPr>
            <a:r>
              <a:rPr lang="en-GB" sz="2000" dirty="0"/>
              <a:t>leis</a:t>
            </a:r>
            <a:endParaRPr sz="2000" dirty="0"/>
          </a:p>
          <a:p>
            <a:pPr marL="631825" lvl="2" indent="-285750" algn="just" rtl="0">
              <a:lnSpc>
                <a:spcPct val="100000"/>
              </a:lnSpc>
              <a:spcBef>
                <a:spcPts val="600"/>
              </a:spcBef>
              <a:spcAft>
                <a:spcPts val="0"/>
              </a:spcAft>
              <a:buSzPts val="2200"/>
              <a:buChar char="•"/>
            </a:pPr>
            <a:r>
              <a:rPr lang="en-GB" sz="2000" dirty="0" err="1"/>
              <a:t>políticas</a:t>
            </a:r>
            <a:endParaRPr sz="2000" dirty="0"/>
          </a:p>
          <a:p>
            <a:pPr marL="631825" lvl="2" indent="-285750" algn="just" rtl="0">
              <a:lnSpc>
                <a:spcPct val="100000"/>
              </a:lnSpc>
              <a:spcBef>
                <a:spcPts val="600"/>
              </a:spcBef>
              <a:spcAft>
                <a:spcPts val="0"/>
              </a:spcAft>
              <a:buSzPts val="2200"/>
              <a:buChar char="•"/>
            </a:pPr>
            <a:r>
              <a:rPr lang="en-GB" sz="2000" dirty="0" err="1"/>
              <a:t>educação</a:t>
            </a:r>
            <a:r>
              <a:rPr lang="en-GB" sz="2000" dirty="0"/>
              <a:t> e </a:t>
            </a:r>
            <a:r>
              <a:rPr lang="en-GB" sz="2000" dirty="0" err="1"/>
              <a:t>capacitação</a:t>
            </a:r>
            <a:endParaRPr sz="2000" dirty="0"/>
          </a:p>
          <a:p>
            <a:pPr marL="631825" lvl="2" indent="-285750" algn="just" rtl="0">
              <a:lnSpc>
                <a:spcPct val="100000"/>
              </a:lnSpc>
              <a:spcBef>
                <a:spcPts val="600"/>
              </a:spcBef>
              <a:spcAft>
                <a:spcPts val="0"/>
              </a:spcAft>
              <a:buSzPts val="2200"/>
              <a:buChar char="•"/>
            </a:pPr>
            <a:r>
              <a:rPr lang="en-GB" sz="2000" dirty="0" err="1"/>
              <a:t>outras</a:t>
            </a:r>
            <a:r>
              <a:rPr lang="en-GB" sz="2000" dirty="0"/>
              <a:t> </a:t>
            </a:r>
            <a:r>
              <a:rPr lang="en-GB" sz="2000" dirty="0" err="1"/>
              <a:t>ações</a:t>
            </a:r>
            <a:r>
              <a:rPr lang="en-GB" sz="2000" dirty="0"/>
              <a:t>.</a:t>
            </a:r>
            <a:endParaRPr sz="2000" dirty="0"/>
          </a:p>
          <a:p>
            <a:pPr marL="285750" lvl="0" indent="-285750" algn="just" rtl="0">
              <a:lnSpc>
                <a:spcPct val="100000"/>
              </a:lnSpc>
              <a:spcBef>
                <a:spcPts val="600"/>
              </a:spcBef>
              <a:spcAft>
                <a:spcPts val="0"/>
              </a:spcAft>
              <a:buSzPts val="2200"/>
              <a:buChar char="•"/>
            </a:pPr>
            <a:r>
              <a:rPr lang="en-GB" sz="2000" dirty="0"/>
              <a:t>Este </a:t>
            </a:r>
            <a:r>
              <a:rPr lang="en-GB" sz="2000" dirty="0" err="1"/>
              <a:t>artigo</a:t>
            </a:r>
            <a:r>
              <a:rPr lang="en-GB" sz="2000" dirty="0"/>
              <a:t> </a:t>
            </a:r>
            <a:r>
              <a:rPr lang="en-GB" sz="2000" dirty="0" err="1"/>
              <a:t>exige</a:t>
            </a:r>
            <a:r>
              <a:rPr lang="en-GB" sz="2000" dirty="0"/>
              <a:t> que </a:t>
            </a:r>
            <a:r>
              <a:rPr lang="en-GB" sz="2000" dirty="0" err="1"/>
              <a:t>os</a:t>
            </a:r>
            <a:r>
              <a:rPr lang="en-GB" sz="2000" dirty="0"/>
              <a:t> </a:t>
            </a:r>
            <a:r>
              <a:rPr lang="en-GB" sz="2000" dirty="0" err="1"/>
              <a:t>governos</a:t>
            </a:r>
            <a:r>
              <a:rPr lang="en-GB" sz="2000" dirty="0"/>
              <a:t> </a:t>
            </a:r>
            <a:r>
              <a:rPr lang="en-GB" sz="2000" dirty="0" err="1"/>
              <a:t>envolvam</a:t>
            </a:r>
            <a:r>
              <a:rPr lang="en-GB" sz="2000" dirty="0"/>
              <a:t> as pessoas com </a:t>
            </a:r>
            <a:r>
              <a:rPr lang="en-GB" sz="2000" dirty="0" err="1"/>
              <a:t>deficiência</a:t>
            </a:r>
            <a:r>
              <a:rPr lang="en-GB" sz="2000" dirty="0"/>
              <a:t> e </a:t>
            </a:r>
            <a:r>
              <a:rPr lang="en-GB" sz="2000" dirty="0" err="1"/>
              <a:t>solicitem</a:t>
            </a:r>
            <a:r>
              <a:rPr lang="en-GB" sz="2000" dirty="0"/>
              <a:t> sua </a:t>
            </a:r>
            <a:r>
              <a:rPr lang="en-GB" sz="2000" dirty="0" err="1"/>
              <a:t>opinião</a:t>
            </a:r>
            <a:r>
              <a:rPr lang="en-GB" sz="2000" dirty="0"/>
              <a:t> ao </a:t>
            </a:r>
            <a:r>
              <a:rPr lang="en-GB" sz="2000" dirty="0" err="1"/>
              <a:t>elaborar</a:t>
            </a:r>
            <a:r>
              <a:rPr lang="en-GB" sz="2000" dirty="0"/>
              <a:t> </a:t>
            </a:r>
            <a:r>
              <a:rPr lang="en-GB" sz="2000" dirty="0" err="1"/>
              <a:t>novas</a:t>
            </a:r>
            <a:r>
              <a:rPr lang="en-GB" sz="2000" dirty="0"/>
              <a:t> leis e </a:t>
            </a:r>
            <a:r>
              <a:rPr lang="en-GB" sz="2000" dirty="0" err="1"/>
              <a:t>políticas</a:t>
            </a:r>
            <a:r>
              <a:rPr lang="en-GB" sz="2000" dirty="0"/>
              <a:t>.</a:t>
            </a:r>
            <a:endParaRPr sz="2000" dirty="0"/>
          </a:p>
          <a:p>
            <a:pPr marL="285750" lvl="0" indent="-146050" algn="l" rtl="0">
              <a:lnSpc>
                <a:spcPct val="100000"/>
              </a:lnSpc>
              <a:spcBef>
                <a:spcPts val="1200"/>
              </a:spcBef>
              <a:spcAft>
                <a:spcPts val="0"/>
              </a:spcAft>
              <a:buSzPts val="2200"/>
              <a:buNone/>
            </a:pPr>
            <a:endParaRPr dirty="0"/>
          </a:p>
        </p:txBody>
      </p:sp>
      <p:sp>
        <p:nvSpPr>
          <p:cNvPr id="569" name="Google Shape;569;p64"/>
          <p:cNvSpPr txBox="1">
            <a:spLocks noGrp="1"/>
          </p:cNvSpPr>
          <p:nvPr>
            <p:ph type="body" idx="2"/>
          </p:nvPr>
        </p:nvSpPr>
        <p:spPr>
          <a:xfrm>
            <a:off x="507207" y="1305846"/>
            <a:ext cx="11174400" cy="360000"/>
          </a:xfrm>
          <a:prstGeom prst="rect">
            <a:avLst/>
          </a:prstGeom>
          <a:noFill/>
          <a:ln>
            <a:noFill/>
          </a:ln>
        </p:spPr>
        <p:txBody>
          <a:bodyPr spcFirstLastPara="1" wrap="square" lIns="0" tIns="0" rIns="0" bIns="0" anchor="b" anchorCtr="0">
            <a:noAutofit/>
          </a:bodyPr>
          <a:lstStyle/>
          <a:p>
            <a:pPr marL="285750" lvl="0" indent="-285750" algn="l" rtl="0">
              <a:lnSpc>
                <a:spcPct val="150000"/>
              </a:lnSpc>
              <a:spcBef>
                <a:spcPts val="0"/>
              </a:spcBef>
              <a:spcAft>
                <a:spcPts val="0"/>
              </a:spcAft>
              <a:buSzPts val="2200"/>
              <a:buNone/>
            </a:pPr>
            <a:r>
              <a:rPr lang="en-GB"/>
              <a:t>Artigo 4 – Responsabilidades do governo (a)</a:t>
            </a:r>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574"/>
        <p:cNvGrpSpPr/>
        <p:nvPr/>
      </p:nvGrpSpPr>
      <p:grpSpPr>
        <a:xfrm>
          <a:off x="0" y="0"/>
          <a:ext cx="0" cy="0"/>
          <a:chOff x="0" y="0"/>
          <a:chExt cx="0" cy="0"/>
        </a:xfrm>
      </p:grpSpPr>
      <p:sp>
        <p:nvSpPr>
          <p:cNvPr id="575" name="Google Shape;575;p65"/>
          <p:cNvSpPr txBox="1">
            <a:spLocks noGrp="1"/>
          </p:cNvSpPr>
          <p:nvPr>
            <p:ph type="title"/>
          </p:nvPr>
        </p:nvSpPr>
        <p:spPr>
          <a:xfrm>
            <a:off x="389638" y="506412"/>
            <a:ext cx="11293563" cy="432000"/>
          </a:xfrm>
          <a:prstGeom prst="rect">
            <a:avLst/>
          </a:prstGeom>
          <a:noFill/>
          <a:ln>
            <a:noFill/>
          </a:ln>
        </p:spPr>
        <p:txBody>
          <a:bodyPr spcFirstLastPara="1" wrap="square" lIns="91425" tIns="45700" rIns="91425" bIns="45700" anchor="t" anchorCtr="0">
            <a:noAutofit/>
          </a:bodyPr>
          <a:lstStyle/>
          <a:p>
            <a:pPr marL="0" lvl="0" indent="0" algn="ctr" rtl="0">
              <a:lnSpc>
                <a:spcPct val="110000"/>
              </a:lnSpc>
              <a:spcBef>
                <a:spcPts val="0"/>
              </a:spcBef>
              <a:spcAft>
                <a:spcPts val="0"/>
              </a:spcAft>
              <a:buClr>
                <a:schemeClr val="accent1"/>
              </a:buClr>
              <a:buSzPts val="3000"/>
              <a:buFont typeface="Century Gothic"/>
              <a:buNone/>
            </a:pPr>
            <a:r>
              <a:rPr lang="en-GB" dirty="0" err="1"/>
              <a:t>Apresentação</a:t>
            </a:r>
            <a:r>
              <a:rPr lang="en-GB" dirty="0"/>
              <a:t>: Os </a:t>
            </a:r>
            <a:r>
              <a:rPr lang="en-GB" dirty="0" err="1"/>
              <a:t>artigos</a:t>
            </a:r>
            <a:r>
              <a:rPr lang="en-GB" dirty="0"/>
              <a:t> da CDPD</a:t>
            </a:r>
            <a:endParaRPr dirty="0"/>
          </a:p>
        </p:txBody>
      </p:sp>
      <p:sp>
        <p:nvSpPr>
          <p:cNvPr id="576" name="Google Shape;576;p65"/>
          <p:cNvSpPr txBox="1">
            <a:spLocks noGrp="1"/>
          </p:cNvSpPr>
          <p:nvPr>
            <p:ph type="body" idx="1"/>
          </p:nvPr>
        </p:nvSpPr>
        <p:spPr>
          <a:xfrm>
            <a:off x="507206" y="2509445"/>
            <a:ext cx="11175995" cy="1839109"/>
          </a:xfrm>
          <a:prstGeom prst="rect">
            <a:avLst/>
          </a:prstGeom>
          <a:noFill/>
          <a:ln>
            <a:noFill/>
          </a:ln>
        </p:spPr>
        <p:txBody>
          <a:bodyPr spcFirstLastPara="1" wrap="square" lIns="91425" tIns="45700" rIns="91425" bIns="45700" anchor="t" anchorCtr="0">
            <a:noAutofit/>
          </a:bodyPr>
          <a:lstStyle/>
          <a:p>
            <a:pPr marL="285750" lvl="0" indent="-285750" algn="just" rtl="0">
              <a:lnSpc>
                <a:spcPct val="100000"/>
              </a:lnSpc>
              <a:spcBef>
                <a:spcPts val="600"/>
              </a:spcBef>
              <a:spcAft>
                <a:spcPts val="0"/>
              </a:spcAft>
              <a:buSzPts val="2200"/>
              <a:buChar char="•"/>
            </a:pPr>
            <a:r>
              <a:rPr lang="en-GB" sz="2000" dirty="0"/>
              <a:t>A CDPD </a:t>
            </a:r>
            <a:r>
              <a:rPr lang="en-GB" sz="2000" dirty="0" err="1"/>
              <a:t>mostra</a:t>
            </a:r>
            <a:r>
              <a:rPr lang="en-GB" sz="2000" dirty="0"/>
              <a:t> uma nova </a:t>
            </a:r>
            <a:r>
              <a:rPr lang="en-GB" sz="2000" dirty="0" err="1"/>
              <a:t>maneira</a:t>
            </a:r>
            <a:r>
              <a:rPr lang="en-GB" sz="2000" dirty="0"/>
              <a:t> de </a:t>
            </a:r>
            <a:r>
              <a:rPr lang="en-GB" sz="2000" dirty="0" err="1"/>
              <a:t>pensar</a:t>
            </a:r>
            <a:r>
              <a:rPr lang="en-GB" sz="2000" dirty="0"/>
              <a:t> sobre as </a:t>
            </a:r>
            <a:r>
              <a:rPr lang="en-GB" sz="2000" dirty="0" err="1"/>
              <a:t>deficiências</a:t>
            </a:r>
            <a:r>
              <a:rPr lang="en-GB" sz="2000" dirty="0"/>
              <a:t>. No passado, a </a:t>
            </a:r>
            <a:r>
              <a:rPr lang="en-GB" sz="2000" dirty="0" err="1"/>
              <a:t>visão</a:t>
            </a:r>
            <a:r>
              <a:rPr lang="en-GB" sz="2000" dirty="0"/>
              <a:t> </a:t>
            </a:r>
            <a:r>
              <a:rPr lang="en-GB" sz="2000" dirty="0" err="1"/>
              <a:t>comum</a:t>
            </a:r>
            <a:r>
              <a:rPr lang="en-GB" sz="2000" dirty="0"/>
              <a:t> era que a </a:t>
            </a:r>
            <a:r>
              <a:rPr lang="en-GB" sz="2000" dirty="0" err="1"/>
              <a:t>deficiência</a:t>
            </a:r>
            <a:r>
              <a:rPr lang="en-GB" sz="2000" dirty="0"/>
              <a:t> era uma </a:t>
            </a:r>
            <a:r>
              <a:rPr lang="en-GB" sz="2000" dirty="0" err="1"/>
              <a:t>questão</a:t>
            </a:r>
            <a:r>
              <a:rPr lang="en-GB" sz="2000" dirty="0"/>
              <a:t> de saúde ou um “</a:t>
            </a:r>
            <a:r>
              <a:rPr lang="en-GB" sz="2000" dirty="0" err="1"/>
              <a:t>defeito</a:t>
            </a:r>
            <a:r>
              <a:rPr lang="en-GB" sz="2000" dirty="0"/>
              <a:t>”.</a:t>
            </a:r>
            <a:endParaRPr sz="2000" dirty="0"/>
          </a:p>
          <a:p>
            <a:pPr marL="285750" lvl="0" indent="-285750" algn="just" rtl="0">
              <a:lnSpc>
                <a:spcPct val="100000"/>
              </a:lnSpc>
              <a:spcBef>
                <a:spcPts val="600"/>
              </a:spcBef>
              <a:spcAft>
                <a:spcPts val="0"/>
              </a:spcAft>
              <a:buSzPts val="2200"/>
              <a:buChar char="•"/>
            </a:pPr>
            <a:r>
              <a:rPr lang="en-GB" sz="2000" dirty="0"/>
              <a:t>A </a:t>
            </a:r>
            <a:r>
              <a:rPr lang="en-GB" sz="2000" dirty="0" err="1"/>
              <a:t>Convenção</a:t>
            </a:r>
            <a:r>
              <a:rPr lang="en-GB" sz="2000" dirty="0"/>
              <a:t> </a:t>
            </a:r>
            <a:r>
              <a:rPr lang="en-GB" sz="2000" dirty="0" err="1"/>
              <a:t>mostra</a:t>
            </a:r>
            <a:r>
              <a:rPr lang="en-GB" sz="2000" dirty="0"/>
              <a:t> que a </a:t>
            </a:r>
            <a:r>
              <a:rPr lang="en-GB" sz="2000" dirty="0" err="1"/>
              <a:t>deficiência</a:t>
            </a:r>
            <a:r>
              <a:rPr lang="en-GB" sz="2000" dirty="0"/>
              <a:t> </a:t>
            </a:r>
            <a:r>
              <a:rPr lang="en-GB" sz="2000" dirty="0" err="1"/>
              <a:t>não</a:t>
            </a:r>
            <a:r>
              <a:rPr lang="en-GB" sz="2000" dirty="0"/>
              <a:t> se resume </a:t>
            </a:r>
            <a:r>
              <a:rPr lang="en-GB" sz="2000" dirty="0" err="1"/>
              <a:t>apenas</a:t>
            </a:r>
            <a:r>
              <a:rPr lang="en-GB" sz="2000" dirty="0"/>
              <a:t> a </a:t>
            </a:r>
            <a:r>
              <a:rPr lang="en-GB" sz="2000" dirty="0" err="1"/>
              <a:t>serviços</a:t>
            </a:r>
            <a:r>
              <a:rPr lang="en-GB" sz="2000" dirty="0"/>
              <a:t> e </a:t>
            </a:r>
            <a:r>
              <a:rPr lang="en-GB" sz="2000" dirty="0" err="1"/>
              <a:t>tratamentos</a:t>
            </a:r>
            <a:r>
              <a:rPr lang="en-GB" sz="2000" dirty="0"/>
              <a:t> de saúde.</a:t>
            </a:r>
            <a:endParaRPr sz="2000" dirty="0"/>
          </a:p>
          <a:p>
            <a:pPr marL="285750" lvl="0" indent="-285750" algn="just" rtl="0">
              <a:lnSpc>
                <a:spcPct val="100000"/>
              </a:lnSpc>
              <a:spcBef>
                <a:spcPts val="600"/>
              </a:spcBef>
              <a:spcAft>
                <a:spcPts val="0"/>
              </a:spcAft>
              <a:buSzPts val="2200"/>
              <a:buChar char="•"/>
            </a:pPr>
            <a:r>
              <a:rPr lang="en-GB" sz="2000" dirty="0" err="1"/>
              <a:t>Trata</a:t>
            </a:r>
            <a:r>
              <a:rPr lang="en-GB" sz="2000" dirty="0"/>
              <a:t>-se de </a:t>
            </a:r>
            <a:r>
              <a:rPr lang="en-GB" sz="2000" dirty="0" err="1"/>
              <a:t>proporcionar</a:t>
            </a:r>
            <a:r>
              <a:rPr lang="en-GB" sz="2000" dirty="0"/>
              <a:t> </a:t>
            </a:r>
            <a:r>
              <a:rPr lang="en-GB" sz="2000" dirty="0" err="1"/>
              <a:t>às</a:t>
            </a:r>
            <a:r>
              <a:rPr lang="en-GB" sz="2000" dirty="0"/>
              <a:t> pessoas com </a:t>
            </a:r>
            <a:r>
              <a:rPr lang="en-GB" sz="2000" dirty="0" err="1"/>
              <a:t>deficiência</a:t>
            </a:r>
            <a:r>
              <a:rPr lang="en-GB" sz="2000" dirty="0"/>
              <a:t> </a:t>
            </a:r>
            <a:r>
              <a:rPr lang="en-GB" sz="2000" dirty="0" err="1"/>
              <a:t>oportunidades</a:t>
            </a:r>
            <a:r>
              <a:rPr lang="en-GB" sz="2000" dirty="0"/>
              <a:t> de </a:t>
            </a:r>
            <a:r>
              <a:rPr lang="en-GB" sz="2000" dirty="0" err="1"/>
              <a:t>emprego</a:t>
            </a:r>
            <a:r>
              <a:rPr lang="en-GB" sz="2000" dirty="0"/>
              <a:t>, </a:t>
            </a:r>
            <a:r>
              <a:rPr lang="en-GB" sz="2000" dirty="0" err="1"/>
              <a:t>educação</a:t>
            </a:r>
            <a:r>
              <a:rPr lang="en-GB" sz="2000" dirty="0"/>
              <a:t>, </a:t>
            </a:r>
            <a:r>
              <a:rPr lang="en-GB" sz="2000" dirty="0" err="1"/>
              <a:t>moradia</a:t>
            </a:r>
            <a:r>
              <a:rPr lang="en-GB" sz="2000" dirty="0"/>
              <a:t> e </a:t>
            </a:r>
            <a:r>
              <a:rPr lang="en-GB" sz="2000" dirty="0" err="1"/>
              <a:t>serviços</a:t>
            </a:r>
            <a:r>
              <a:rPr lang="en-GB" sz="2000" dirty="0"/>
              <a:t> sociais. </a:t>
            </a:r>
            <a:endParaRPr sz="2000" dirty="0"/>
          </a:p>
          <a:p>
            <a:pPr marL="285750" lvl="0" indent="-146050" algn="l" rtl="0">
              <a:lnSpc>
                <a:spcPct val="100000"/>
              </a:lnSpc>
              <a:spcBef>
                <a:spcPts val="1200"/>
              </a:spcBef>
              <a:spcAft>
                <a:spcPts val="0"/>
              </a:spcAft>
              <a:buSzPts val="2200"/>
              <a:buNone/>
            </a:pPr>
            <a:endParaRPr dirty="0"/>
          </a:p>
        </p:txBody>
      </p:sp>
      <p:sp>
        <p:nvSpPr>
          <p:cNvPr id="577" name="Google Shape;577;p65"/>
          <p:cNvSpPr txBox="1">
            <a:spLocks noGrp="1"/>
          </p:cNvSpPr>
          <p:nvPr>
            <p:ph type="body" idx="2"/>
          </p:nvPr>
        </p:nvSpPr>
        <p:spPr>
          <a:xfrm>
            <a:off x="508802" y="1613674"/>
            <a:ext cx="11174400" cy="360000"/>
          </a:xfrm>
          <a:prstGeom prst="rect">
            <a:avLst/>
          </a:prstGeom>
          <a:noFill/>
          <a:ln>
            <a:noFill/>
          </a:ln>
        </p:spPr>
        <p:txBody>
          <a:bodyPr spcFirstLastPara="1" wrap="square" lIns="0" tIns="0" rIns="0" bIns="0" anchor="b" anchorCtr="0">
            <a:noAutofit/>
          </a:bodyPr>
          <a:lstStyle/>
          <a:p>
            <a:pPr marL="285750" lvl="0" indent="-285750" algn="l" rtl="0">
              <a:lnSpc>
                <a:spcPct val="150000"/>
              </a:lnSpc>
              <a:spcBef>
                <a:spcPts val="0"/>
              </a:spcBef>
              <a:spcAft>
                <a:spcPts val="0"/>
              </a:spcAft>
              <a:buSzPts val="2200"/>
              <a:buNone/>
            </a:pPr>
            <a:r>
              <a:rPr lang="en-GB" dirty="0" err="1"/>
              <a:t>Artigo</a:t>
            </a:r>
            <a:r>
              <a:rPr lang="en-GB" dirty="0"/>
              <a:t> 4 – </a:t>
            </a:r>
            <a:r>
              <a:rPr lang="en-GB" dirty="0" err="1"/>
              <a:t>Responsabilidades</a:t>
            </a:r>
            <a:r>
              <a:rPr lang="en-GB" dirty="0"/>
              <a:t> do </a:t>
            </a:r>
            <a:r>
              <a:rPr lang="en-GB" dirty="0" err="1"/>
              <a:t>governo</a:t>
            </a:r>
            <a:r>
              <a:rPr lang="en-GB" dirty="0"/>
              <a:t> (b)</a:t>
            </a:r>
            <a:endParaRPr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582"/>
        <p:cNvGrpSpPr/>
        <p:nvPr/>
      </p:nvGrpSpPr>
      <p:grpSpPr>
        <a:xfrm>
          <a:off x="0" y="0"/>
          <a:ext cx="0" cy="0"/>
          <a:chOff x="0" y="0"/>
          <a:chExt cx="0" cy="0"/>
        </a:xfrm>
      </p:grpSpPr>
      <p:sp>
        <p:nvSpPr>
          <p:cNvPr id="583" name="Google Shape;583;p66"/>
          <p:cNvSpPr txBox="1">
            <a:spLocks noGrp="1"/>
          </p:cNvSpPr>
          <p:nvPr>
            <p:ph type="title"/>
          </p:nvPr>
        </p:nvSpPr>
        <p:spPr>
          <a:xfrm>
            <a:off x="389639" y="506412"/>
            <a:ext cx="11532730" cy="432000"/>
          </a:xfrm>
          <a:prstGeom prst="rect">
            <a:avLst/>
          </a:prstGeom>
          <a:noFill/>
          <a:ln>
            <a:noFill/>
          </a:ln>
        </p:spPr>
        <p:txBody>
          <a:bodyPr spcFirstLastPara="1" wrap="square" lIns="91425" tIns="45700" rIns="91425" bIns="45700" anchor="t" anchorCtr="0">
            <a:noAutofit/>
          </a:bodyPr>
          <a:lstStyle/>
          <a:p>
            <a:pPr marL="0" lvl="0" indent="0" algn="ctr" rtl="0">
              <a:lnSpc>
                <a:spcPct val="110000"/>
              </a:lnSpc>
              <a:spcBef>
                <a:spcPts val="0"/>
              </a:spcBef>
              <a:spcAft>
                <a:spcPts val="0"/>
              </a:spcAft>
              <a:buClr>
                <a:schemeClr val="accent1"/>
              </a:buClr>
              <a:buSzPts val="3000"/>
              <a:buFont typeface="Century Gothic"/>
              <a:buNone/>
            </a:pPr>
            <a:r>
              <a:rPr lang="en-GB" dirty="0" err="1"/>
              <a:t>Apresentação</a:t>
            </a:r>
            <a:r>
              <a:rPr lang="en-GB" dirty="0"/>
              <a:t>: Os </a:t>
            </a:r>
            <a:r>
              <a:rPr lang="en-GB" dirty="0" err="1"/>
              <a:t>artigos</a:t>
            </a:r>
            <a:r>
              <a:rPr lang="en-GB" dirty="0"/>
              <a:t> da CDPD</a:t>
            </a:r>
            <a:endParaRPr dirty="0"/>
          </a:p>
        </p:txBody>
      </p:sp>
      <p:sp>
        <p:nvSpPr>
          <p:cNvPr id="584" name="Google Shape;584;p66"/>
          <p:cNvSpPr txBox="1">
            <a:spLocks noGrp="1"/>
          </p:cNvSpPr>
          <p:nvPr>
            <p:ph type="body" idx="1"/>
          </p:nvPr>
        </p:nvSpPr>
        <p:spPr>
          <a:xfrm>
            <a:off x="505610" y="2392931"/>
            <a:ext cx="11175995" cy="1036069"/>
          </a:xfrm>
          <a:prstGeom prst="rect">
            <a:avLst/>
          </a:prstGeom>
          <a:noFill/>
          <a:ln>
            <a:noFill/>
          </a:ln>
        </p:spPr>
        <p:txBody>
          <a:bodyPr spcFirstLastPara="1" wrap="square" lIns="91425" tIns="45700" rIns="91425" bIns="45700" anchor="t" anchorCtr="0">
            <a:noAutofit/>
          </a:bodyPr>
          <a:lstStyle/>
          <a:p>
            <a:pPr marL="285750" lvl="0" indent="-285750" algn="just" rtl="0">
              <a:lnSpc>
                <a:spcPct val="100000"/>
              </a:lnSpc>
              <a:spcBef>
                <a:spcPts val="0"/>
              </a:spcBef>
              <a:spcAft>
                <a:spcPts val="0"/>
              </a:spcAft>
              <a:buSzPts val="2200"/>
              <a:buChar char="•"/>
            </a:pPr>
            <a:r>
              <a:rPr lang="en-GB" sz="2000" dirty="0"/>
              <a:t>A </a:t>
            </a:r>
            <a:r>
              <a:rPr lang="en-GB" sz="2000" dirty="0" err="1"/>
              <a:t>deficiência</a:t>
            </a:r>
            <a:r>
              <a:rPr lang="en-GB" sz="2000" dirty="0"/>
              <a:t> </a:t>
            </a:r>
            <a:r>
              <a:rPr lang="en-GB" sz="2000" dirty="0" err="1"/>
              <a:t>não</a:t>
            </a:r>
            <a:r>
              <a:rPr lang="en-GB" sz="2000" dirty="0"/>
              <a:t> é </a:t>
            </a:r>
            <a:r>
              <a:rPr lang="en-GB" sz="2000" dirty="0" err="1"/>
              <a:t>apenas</a:t>
            </a:r>
            <a:r>
              <a:rPr lang="en-GB" sz="2000" dirty="0"/>
              <a:t> </a:t>
            </a:r>
            <a:r>
              <a:rPr lang="en-GB" sz="2000" dirty="0" err="1"/>
              <a:t>responsabilidade</a:t>
            </a:r>
            <a:r>
              <a:rPr lang="en-GB" sz="2000" dirty="0"/>
              <a:t> dos </a:t>
            </a:r>
            <a:r>
              <a:rPr lang="en-GB" sz="2000" dirty="0" err="1"/>
              <a:t>trabalhadores</a:t>
            </a:r>
            <a:r>
              <a:rPr lang="en-GB" sz="2000" dirty="0"/>
              <a:t> de saúde e outros </a:t>
            </a:r>
            <a:r>
              <a:rPr lang="en-GB" sz="2000" dirty="0" err="1"/>
              <a:t>profissionais</a:t>
            </a:r>
            <a:r>
              <a:rPr lang="en-GB" sz="2000" dirty="0"/>
              <a:t>; é </a:t>
            </a:r>
            <a:r>
              <a:rPr lang="en-GB" sz="2000" dirty="0" err="1"/>
              <a:t>responsabilidade</a:t>
            </a:r>
            <a:r>
              <a:rPr lang="en-GB" sz="2000" dirty="0"/>
              <a:t> da </a:t>
            </a:r>
            <a:r>
              <a:rPr lang="en-GB" sz="2000" dirty="0" err="1"/>
              <a:t>sociedade</a:t>
            </a:r>
            <a:r>
              <a:rPr lang="en-GB" sz="2000" dirty="0"/>
              <a:t> como um </a:t>
            </a:r>
            <a:r>
              <a:rPr lang="en-GB" sz="2000" dirty="0" err="1"/>
              <a:t>todo</a:t>
            </a:r>
            <a:r>
              <a:rPr lang="en-GB" sz="2000" dirty="0"/>
              <a:t>.  </a:t>
            </a:r>
            <a:endParaRPr sz="2000" dirty="0"/>
          </a:p>
          <a:p>
            <a:pPr marL="285750" lvl="0" indent="-146050" algn="l" rtl="0">
              <a:lnSpc>
                <a:spcPct val="100000"/>
              </a:lnSpc>
              <a:spcBef>
                <a:spcPts val="1200"/>
              </a:spcBef>
              <a:spcAft>
                <a:spcPts val="0"/>
              </a:spcAft>
              <a:buSzPts val="2200"/>
              <a:buNone/>
            </a:pPr>
            <a:endParaRPr dirty="0"/>
          </a:p>
        </p:txBody>
      </p:sp>
      <p:sp>
        <p:nvSpPr>
          <p:cNvPr id="585" name="Google Shape;585;p66"/>
          <p:cNvSpPr txBox="1">
            <a:spLocks noGrp="1"/>
          </p:cNvSpPr>
          <p:nvPr>
            <p:ph type="body" idx="2"/>
          </p:nvPr>
        </p:nvSpPr>
        <p:spPr>
          <a:xfrm>
            <a:off x="507205" y="1455028"/>
            <a:ext cx="11174400" cy="360000"/>
          </a:xfrm>
          <a:prstGeom prst="rect">
            <a:avLst/>
          </a:prstGeom>
          <a:noFill/>
          <a:ln>
            <a:noFill/>
          </a:ln>
        </p:spPr>
        <p:txBody>
          <a:bodyPr spcFirstLastPara="1" wrap="square" lIns="0" tIns="0" rIns="0" bIns="0" anchor="b" anchorCtr="0">
            <a:noAutofit/>
          </a:bodyPr>
          <a:lstStyle/>
          <a:p>
            <a:pPr marL="285750" lvl="0" indent="-285750" algn="l" rtl="0">
              <a:lnSpc>
                <a:spcPct val="150000"/>
              </a:lnSpc>
              <a:spcBef>
                <a:spcPts val="0"/>
              </a:spcBef>
              <a:spcAft>
                <a:spcPts val="0"/>
              </a:spcAft>
              <a:buSzPts val="2200"/>
              <a:buNone/>
            </a:pPr>
            <a:r>
              <a:rPr lang="en-GB" dirty="0" err="1"/>
              <a:t>Artigo</a:t>
            </a:r>
            <a:r>
              <a:rPr lang="en-GB" dirty="0"/>
              <a:t> 4 – </a:t>
            </a:r>
            <a:r>
              <a:rPr lang="en-GB" dirty="0" err="1"/>
              <a:t>Responsabilidades</a:t>
            </a:r>
            <a:r>
              <a:rPr lang="en-GB" dirty="0"/>
              <a:t> do </a:t>
            </a:r>
            <a:r>
              <a:rPr lang="en-GB" dirty="0" err="1"/>
              <a:t>governo</a:t>
            </a:r>
            <a:r>
              <a:rPr lang="en-GB" dirty="0"/>
              <a:t> (c)</a:t>
            </a:r>
            <a:endParaRPr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590"/>
        <p:cNvGrpSpPr/>
        <p:nvPr/>
      </p:nvGrpSpPr>
      <p:grpSpPr>
        <a:xfrm>
          <a:off x="0" y="0"/>
          <a:ext cx="0" cy="0"/>
          <a:chOff x="0" y="0"/>
          <a:chExt cx="0" cy="0"/>
        </a:xfrm>
      </p:grpSpPr>
      <p:sp>
        <p:nvSpPr>
          <p:cNvPr id="591" name="Google Shape;591;p67"/>
          <p:cNvSpPr txBox="1">
            <a:spLocks noGrp="1"/>
          </p:cNvSpPr>
          <p:nvPr>
            <p:ph type="title"/>
          </p:nvPr>
        </p:nvSpPr>
        <p:spPr>
          <a:xfrm>
            <a:off x="389638" y="506412"/>
            <a:ext cx="11293563" cy="432000"/>
          </a:xfrm>
          <a:prstGeom prst="rect">
            <a:avLst/>
          </a:prstGeom>
          <a:noFill/>
          <a:ln>
            <a:noFill/>
          </a:ln>
        </p:spPr>
        <p:txBody>
          <a:bodyPr spcFirstLastPara="1" wrap="square" lIns="91425" tIns="45700" rIns="91425" bIns="45700" anchor="t" anchorCtr="0">
            <a:noAutofit/>
          </a:bodyPr>
          <a:lstStyle/>
          <a:p>
            <a:pPr marL="0" lvl="0" indent="0" algn="ctr" rtl="0">
              <a:lnSpc>
                <a:spcPct val="110000"/>
              </a:lnSpc>
              <a:spcBef>
                <a:spcPts val="0"/>
              </a:spcBef>
              <a:spcAft>
                <a:spcPts val="0"/>
              </a:spcAft>
              <a:buClr>
                <a:schemeClr val="accent1"/>
              </a:buClr>
              <a:buSzPts val="3000"/>
              <a:buFont typeface="Century Gothic"/>
              <a:buNone/>
            </a:pPr>
            <a:r>
              <a:rPr lang="en-GB" dirty="0" err="1"/>
              <a:t>Apresentação</a:t>
            </a:r>
            <a:r>
              <a:rPr lang="en-GB" dirty="0"/>
              <a:t>: Os </a:t>
            </a:r>
            <a:r>
              <a:rPr lang="en-GB" dirty="0" err="1"/>
              <a:t>artigos</a:t>
            </a:r>
            <a:r>
              <a:rPr lang="en-GB" dirty="0"/>
              <a:t> da CDPD</a:t>
            </a:r>
            <a:endParaRPr dirty="0"/>
          </a:p>
        </p:txBody>
      </p:sp>
      <p:sp>
        <p:nvSpPr>
          <p:cNvPr id="592" name="Google Shape;592;p67"/>
          <p:cNvSpPr txBox="1">
            <a:spLocks noGrp="1"/>
          </p:cNvSpPr>
          <p:nvPr>
            <p:ph type="body" idx="1"/>
          </p:nvPr>
        </p:nvSpPr>
        <p:spPr>
          <a:xfrm>
            <a:off x="505612" y="2485650"/>
            <a:ext cx="11175995" cy="1813304"/>
          </a:xfrm>
          <a:prstGeom prst="rect">
            <a:avLst/>
          </a:prstGeom>
          <a:noFill/>
          <a:ln>
            <a:noFill/>
          </a:ln>
        </p:spPr>
        <p:txBody>
          <a:bodyPr spcFirstLastPara="1" wrap="square" lIns="91425" tIns="45700" rIns="91425" bIns="45700" anchor="t" anchorCtr="0">
            <a:noAutofit/>
          </a:bodyPr>
          <a:lstStyle/>
          <a:p>
            <a:pPr marL="285750" lvl="0" indent="-285750" algn="just" rtl="0">
              <a:lnSpc>
                <a:spcPct val="100000"/>
              </a:lnSpc>
              <a:spcBef>
                <a:spcPts val="600"/>
              </a:spcBef>
              <a:spcAft>
                <a:spcPts val="0"/>
              </a:spcAft>
              <a:buSzPts val="2200"/>
              <a:buChar char="•"/>
            </a:pPr>
            <a:r>
              <a:rPr lang="en-GB" sz="2000" dirty="0"/>
              <a:t>Os </a:t>
            </a:r>
            <a:r>
              <a:rPr lang="en-GB" sz="2000" dirty="0" err="1"/>
              <a:t>governos</a:t>
            </a:r>
            <a:r>
              <a:rPr lang="en-GB" sz="2000" dirty="0"/>
              <a:t> </a:t>
            </a:r>
            <a:r>
              <a:rPr lang="en-GB" sz="2000" dirty="0" err="1"/>
              <a:t>têm</a:t>
            </a:r>
            <a:r>
              <a:rPr lang="en-GB" sz="2000" dirty="0"/>
              <a:t> </a:t>
            </a:r>
            <a:r>
              <a:rPr lang="en-GB" sz="2000" dirty="0" err="1"/>
              <a:t>grandes</a:t>
            </a:r>
            <a:r>
              <a:rPr lang="en-GB" sz="2000" dirty="0"/>
              <a:t> </a:t>
            </a:r>
            <a:r>
              <a:rPr lang="en-GB" sz="2000" dirty="0" err="1"/>
              <a:t>responsabilidades</a:t>
            </a:r>
            <a:r>
              <a:rPr lang="en-GB" sz="2000" dirty="0"/>
              <a:t> no que </a:t>
            </a:r>
            <a:r>
              <a:rPr lang="en-GB" sz="2000" dirty="0" err="1"/>
              <a:t>diz</a:t>
            </a:r>
            <a:r>
              <a:rPr lang="en-GB" sz="2000" dirty="0"/>
              <a:t> </a:t>
            </a:r>
            <a:r>
              <a:rPr lang="en-GB" sz="2000" dirty="0" err="1"/>
              <a:t>respeito</a:t>
            </a:r>
            <a:r>
              <a:rPr lang="en-GB" sz="2000" dirty="0"/>
              <a:t> à </a:t>
            </a:r>
            <a:r>
              <a:rPr lang="en-GB" sz="2000" dirty="0" err="1"/>
              <a:t>alteração</a:t>
            </a:r>
            <a:r>
              <a:rPr lang="en-GB" sz="2000" dirty="0"/>
              <a:t> de leis </a:t>
            </a:r>
            <a:r>
              <a:rPr lang="en-GB" sz="2000" dirty="0" err="1"/>
              <a:t>desatualizadas</a:t>
            </a:r>
            <a:r>
              <a:rPr lang="en-GB" sz="2000" dirty="0"/>
              <a:t>.</a:t>
            </a:r>
            <a:endParaRPr sz="2000" dirty="0"/>
          </a:p>
          <a:p>
            <a:pPr marL="285750" lvl="0" indent="-285750" algn="just" rtl="0">
              <a:lnSpc>
                <a:spcPct val="100000"/>
              </a:lnSpc>
              <a:spcBef>
                <a:spcPts val="600"/>
              </a:spcBef>
              <a:spcAft>
                <a:spcPts val="0"/>
              </a:spcAft>
              <a:buSzPts val="2200"/>
              <a:buChar char="•"/>
            </a:pPr>
            <a:r>
              <a:rPr lang="en-GB" sz="2000" dirty="0"/>
              <a:t>As leis </a:t>
            </a:r>
            <a:r>
              <a:rPr lang="en-GB" sz="2000" dirty="0" err="1"/>
              <a:t>existentes</a:t>
            </a:r>
            <a:r>
              <a:rPr lang="en-GB" sz="2000" dirty="0"/>
              <a:t> </a:t>
            </a:r>
            <a:r>
              <a:rPr lang="en-GB" sz="2000" dirty="0" err="1"/>
              <a:t>baseiam</a:t>
            </a:r>
            <a:r>
              <a:rPr lang="en-GB" sz="2000" dirty="0"/>
              <a:t>-se </a:t>
            </a:r>
            <a:r>
              <a:rPr lang="en-GB" sz="2000" dirty="0" err="1"/>
              <a:t>frequentemente</a:t>
            </a:r>
            <a:r>
              <a:rPr lang="en-GB" sz="2000" dirty="0"/>
              <a:t> em </a:t>
            </a:r>
            <a:r>
              <a:rPr lang="en-GB" sz="2000" dirty="0" err="1"/>
              <a:t>estereótipos</a:t>
            </a:r>
            <a:r>
              <a:rPr lang="en-GB" sz="2000" dirty="0"/>
              <a:t> </a:t>
            </a:r>
            <a:r>
              <a:rPr lang="en-GB" sz="2000" dirty="0" err="1"/>
              <a:t>negativos</a:t>
            </a:r>
            <a:r>
              <a:rPr lang="en-GB" sz="2000" dirty="0"/>
              <a:t> sobre pessoas com </a:t>
            </a:r>
            <a:r>
              <a:rPr lang="en-GB" sz="2000" dirty="0" err="1"/>
              <a:t>deficiências</a:t>
            </a:r>
            <a:r>
              <a:rPr lang="en-GB" sz="2000" dirty="0"/>
              <a:t> </a:t>
            </a:r>
            <a:r>
              <a:rPr lang="en-GB" sz="2000" dirty="0" err="1"/>
              <a:t>psicossociais</a:t>
            </a:r>
            <a:r>
              <a:rPr lang="en-GB" sz="2000" dirty="0"/>
              <a:t>, </a:t>
            </a:r>
            <a:r>
              <a:rPr lang="en-GB" sz="2000" dirty="0" err="1"/>
              <a:t>intelectuais</a:t>
            </a:r>
            <a:r>
              <a:rPr lang="en-GB" sz="2000" dirty="0"/>
              <a:t> ou </a:t>
            </a:r>
            <a:r>
              <a:rPr lang="en-GB" sz="2000" dirty="0" err="1"/>
              <a:t>cognitivas</a:t>
            </a:r>
            <a:r>
              <a:rPr lang="en-GB" sz="2000" dirty="0"/>
              <a:t>.</a:t>
            </a:r>
            <a:endParaRPr sz="2000" dirty="0"/>
          </a:p>
          <a:p>
            <a:pPr marL="285750" lvl="0" indent="-285750" algn="just" rtl="0">
              <a:lnSpc>
                <a:spcPct val="100000"/>
              </a:lnSpc>
              <a:spcBef>
                <a:spcPts val="600"/>
              </a:spcBef>
              <a:spcAft>
                <a:spcPts val="0"/>
              </a:spcAft>
              <a:buSzPts val="2200"/>
              <a:buChar char="•"/>
            </a:pPr>
            <a:r>
              <a:rPr lang="en-GB" sz="2000" dirty="0"/>
              <a:t>Os </a:t>
            </a:r>
            <a:r>
              <a:rPr lang="en-GB" sz="2000" dirty="0" err="1"/>
              <a:t>direitos</a:t>
            </a:r>
            <a:r>
              <a:rPr lang="en-GB" sz="2000" dirty="0"/>
              <a:t> </a:t>
            </a:r>
            <a:r>
              <a:rPr lang="en-GB" sz="2000" dirty="0" err="1"/>
              <a:t>básicos</a:t>
            </a:r>
            <a:r>
              <a:rPr lang="en-GB" sz="2000" dirty="0"/>
              <a:t> são-</a:t>
            </a:r>
            <a:r>
              <a:rPr lang="en-GB" sz="2000" dirty="0" err="1"/>
              <a:t>lhes</a:t>
            </a:r>
            <a:r>
              <a:rPr lang="en-GB" sz="2000" dirty="0"/>
              <a:t> </a:t>
            </a:r>
            <a:r>
              <a:rPr lang="en-GB" sz="2000" dirty="0" err="1"/>
              <a:t>negados</a:t>
            </a:r>
            <a:r>
              <a:rPr lang="en-GB" sz="2000" dirty="0"/>
              <a:t> </a:t>
            </a:r>
            <a:r>
              <a:rPr lang="en-GB" sz="2000" dirty="0" err="1"/>
              <a:t>legalmente</a:t>
            </a:r>
            <a:r>
              <a:rPr lang="en-GB" sz="2000" dirty="0"/>
              <a:t>.</a:t>
            </a:r>
            <a:endParaRPr sz="2000" dirty="0"/>
          </a:p>
        </p:txBody>
      </p:sp>
      <p:sp>
        <p:nvSpPr>
          <p:cNvPr id="593" name="Google Shape;593;p67"/>
          <p:cNvSpPr txBox="1">
            <a:spLocks noGrp="1"/>
          </p:cNvSpPr>
          <p:nvPr>
            <p:ph type="body" idx="2"/>
          </p:nvPr>
        </p:nvSpPr>
        <p:spPr>
          <a:xfrm>
            <a:off x="508802" y="1352031"/>
            <a:ext cx="11174400" cy="360000"/>
          </a:xfrm>
          <a:prstGeom prst="rect">
            <a:avLst/>
          </a:prstGeom>
          <a:noFill/>
          <a:ln>
            <a:noFill/>
          </a:ln>
        </p:spPr>
        <p:txBody>
          <a:bodyPr spcFirstLastPara="1" wrap="square" lIns="0" tIns="0" rIns="0" bIns="0" anchor="b" anchorCtr="0">
            <a:noAutofit/>
          </a:bodyPr>
          <a:lstStyle/>
          <a:p>
            <a:pPr marL="285750" lvl="0" indent="-285750" algn="l" rtl="0">
              <a:lnSpc>
                <a:spcPct val="150000"/>
              </a:lnSpc>
              <a:spcBef>
                <a:spcPts val="0"/>
              </a:spcBef>
              <a:spcAft>
                <a:spcPts val="0"/>
              </a:spcAft>
              <a:buSzPts val="2200"/>
              <a:buNone/>
            </a:pPr>
            <a:r>
              <a:rPr lang="en-GB" dirty="0" err="1"/>
              <a:t>Artigo</a:t>
            </a:r>
            <a:r>
              <a:rPr lang="en-GB" dirty="0"/>
              <a:t> 4 – </a:t>
            </a:r>
            <a:r>
              <a:rPr lang="en-GB" dirty="0" err="1"/>
              <a:t>Responsabilidades</a:t>
            </a:r>
            <a:r>
              <a:rPr lang="en-GB" dirty="0"/>
              <a:t> do </a:t>
            </a:r>
            <a:r>
              <a:rPr lang="en-GB" dirty="0" err="1"/>
              <a:t>governo</a:t>
            </a:r>
            <a:r>
              <a:rPr lang="en-GB" dirty="0"/>
              <a:t> (d)</a:t>
            </a:r>
            <a:endParaRPr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598"/>
        <p:cNvGrpSpPr/>
        <p:nvPr/>
      </p:nvGrpSpPr>
      <p:grpSpPr>
        <a:xfrm>
          <a:off x="0" y="0"/>
          <a:ext cx="0" cy="0"/>
          <a:chOff x="0" y="0"/>
          <a:chExt cx="0" cy="0"/>
        </a:xfrm>
      </p:grpSpPr>
      <p:sp>
        <p:nvSpPr>
          <p:cNvPr id="599" name="Google Shape;599;p68"/>
          <p:cNvSpPr txBox="1">
            <a:spLocks noGrp="1"/>
          </p:cNvSpPr>
          <p:nvPr>
            <p:ph type="title"/>
          </p:nvPr>
        </p:nvSpPr>
        <p:spPr>
          <a:xfrm>
            <a:off x="389639" y="506412"/>
            <a:ext cx="9792000" cy="432000"/>
          </a:xfrm>
          <a:prstGeom prst="rect">
            <a:avLst/>
          </a:prstGeom>
          <a:noFill/>
          <a:ln>
            <a:noFill/>
          </a:ln>
        </p:spPr>
        <p:txBody>
          <a:bodyPr spcFirstLastPara="1" wrap="square" lIns="91425" tIns="45700" rIns="91425" bIns="45700" anchor="t" anchorCtr="0">
            <a:noAutofit/>
          </a:bodyPr>
          <a:lstStyle/>
          <a:p>
            <a:pPr marL="0" lvl="0" indent="0" algn="ctr" rtl="0">
              <a:lnSpc>
                <a:spcPct val="110000"/>
              </a:lnSpc>
              <a:spcBef>
                <a:spcPts val="0"/>
              </a:spcBef>
              <a:spcAft>
                <a:spcPts val="0"/>
              </a:spcAft>
              <a:buClr>
                <a:schemeClr val="accent1"/>
              </a:buClr>
              <a:buSzPts val="3000"/>
              <a:buFont typeface="Century Gothic"/>
              <a:buNone/>
            </a:pPr>
            <a:r>
              <a:rPr lang="en-GB" dirty="0" err="1"/>
              <a:t>Apresentação</a:t>
            </a:r>
            <a:r>
              <a:rPr lang="en-GB" dirty="0"/>
              <a:t>: Os </a:t>
            </a:r>
            <a:r>
              <a:rPr lang="en-GB" dirty="0" err="1"/>
              <a:t>artigos</a:t>
            </a:r>
            <a:r>
              <a:rPr lang="en-GB" dirty="0"/>
              <a:t> da CDPD</a:t>
            </a:r>
            <a:endParaRPr dirty="0"/>
          </a:p>
        </p:txBody>
      </p:sp>
      <p:sp>
        <p:nvSpPr>
          <p:cNvPr id="600" name="Google Shape;600;p68"/>
          <p:cNvSpPr txBox="1">
            <a:spLocks noGrp="1"/>
          </p:cNvSpPr>
          <p:nvPr>
            <p:ph type="body" idx="1"/>
          </p:nvPr>
        </p:nvSpPr>
        <p:spPr>
          <a:xfrm>
            <a:off x="507205" y="2323137"/>
            <a:ext cx="11175995" cy="1791663"/>
          </a:xfrm>
          <a:prstGeom prst="rect">
            <a:avLst/>
          </a:prstGeom>
          <a:noFill/>
          <a:ln>
            <a:noFill/>
          </a:ln>
        </p:spPr>
        <p:txBody>
          <a:bodyPr spcFirstLastPara="1" wrap="square" lIns="91425" tIns="45700" rIns="91425" bIns="45700" anchor="t" anchorCtr="0">
            <a:noAutofit/>
          </a:bodyPr>
          <a:lstStyle/>
          <a:p>
            <a:pPr marL="285750" lvl="0" indent="-285750" algn="just" rtl="0">
              <a:lnSpc>
                <a:spcPct val="100000"/>
              </a:lnSpc>
              <a:spcBef>
                <a:spcPts val="600"/>
              </a:spcBef>
              <a:spcAft>
                <a:spcPts val="0"/>
              </a:spcAft>
              <a:buSzPts val="2200"/>
              <a:buChar char="•"/>
            </a:pPr>
            <a:r>
              <a:rPr lang="en-GB" sz="2000" dirty="0"/>
              <a:t>Este </a:t>
            </a:r>
            <a:r>
              <a:rPr lang="en-GB" sz="2000" dirty="0" err="1"/>
              <a:t>artigo</a:t>
            </a:r>
            <a:r>
              <a:rPr lang="en-GB" sz="2000" dirty="0"/>
              <a:t> </a:t>
            </a:r>
            <a:r>
              <a:rPr lang="en-GB" sz="2000" dirty="0" err="1"/>
              <a:t>significa</a:t>
            </a:r>
            <a:r>
              <a:rPr lang="en-GB" sz="2000" dirty="0"/>
              <a:t> que </a:t>
            </a:r>
            <a:r>
              <a:rPr lang="en-GB" sz="2000" dirty="0" err="1"/>
              <a:t>os</a:t>
            </a:r>
            <a:r>
              <a:rPr lang="en-GB" sz="2000" dirty="0"/>
              <a:t> </a:t>
            </a:r>
            <a:r>
              <a:rPr lang="en-GB" sz="2000" dirty="0" err="1"/>
              <a:t>países</a:t>
            </a:r>
            <a:r>
              <a:rPr lang="en-GB" sz="2000" dirty="0"/>
              <a:t> são </a:t>
            </a:r>
            <a:r>
              <a:rPr lang="en-GB" sz="2000" dirty="0" err="1"/>
              <a:t>obrigados</a:t>
            </a:r>
            <a:r>
              <a:rPr lang="en-GB" sz="2000" dirty="0"/>
              <a:t> a:</a:t>
            </a:r>
            <a:endParaRPr sz="2000" dirty="0"/>
          </a:p>
          <a:p>
            <a:pPr marL="631825" lvl="2" indent="-285750" algn="just" rtl="0">
              <a:lnSpc>
                <a:spcPct val="100000"/>
              </a:lnSpc>
              <a:spcBef>
                <a:spcPts val="600"/>
              </a:spcBef>
              <a:spcAft>
                <a:spcPts val="0"/>
              </a:spcAft>
              <a:buSzPts val="2200"/>
              <a:buChar char="•"/>
            </a:pPr>
            <a:r>
              <a:rPr lang="en-GB" sz="2000" dirty="0" err="1"/>
              <a:t>reconhecer</a:t>
            </a:r>
            <a:r>
              <a:rPr lang="en-GB" sz="2000" dirty="0"/>
              <a:t> que </a:t>
            </a:r>
            <a:r>
              <a:rPr lang="en-GB" sz="2000" dirty="0" err="1"/>
              <a:t>todas</a:t>
            </a:r>
            <a:r>
              <a:rPr lang="en-GB" sz="2000" dirty="0"/>
              <a:t> as pessoas são </a:t>
            </a:r>
            <a:r>
              <a:rPr lang="en-GB" sz="2000" dirty="0" err="1"/>
              <a:t>iguais</a:t>
            </a:r>
            <a:r>
              <a:rPr lang="en-GB" sz="2000" dirty="0"/>
              <a:t>, </a:t>
            </a:r>
            <a:endParaRPr sz="2000" dirty="0"/>
          </a:p>
          <a:p>
            <a:pPr marL="631825" lvl="2" indent="-285750" algn="just" rtl="0">
              <a:lnSpc>
                <a:spcPct val="100000"/>
              </a:lnSpc>
              <a:spcBef>
                <a:spcPts val="600"/>
              </a:spcBef>
              <a:spcAft>
                <a:spcPts val="0"/>
              </a:spcAft>
              <a:buSzPts val="2200"/>
              <a:buChar char="•"/>
            </a:pPr>
            <a:r>
              <a:rPr lang="en-GB" sz="2000" dirty="0" err="1"/>
              <a:t>prevenir</a:t>
            </a:r>
            <a:r>
              <a:rPr lang="en-GB" sz="2000" dirty="0"/>
              <a:t> e </a:t>
            </a:r>
            <a:r>
              <a:rPr lang="en-GB" sz="2000" dirty="0" err="1"/>
              <a:t>proibir</a:t>
            </a:r>
            <a:r>
              <a:rPr lang="en-GB" sz="2000" dirty="0"/>
              <a:t> a </a:t>
            </a:r>
            <a:r>
              <a:rPr lang="en-GB" sz="2000" dirty="0" err="1"/>
              <a:t>discriminação</a:t>
            </a:r>
            <a:r>
              <a:rPr lang="en-GB" sz="2000" dirty="0"/>
              <a:t> e </a:t>
            </a:r>
            <a:endParaRPr sz="2000" dirty="0"/>
          </a:p>
          <a:p>
            <a:pPr marL="631825" lvl="2" indent="-285750" algn="just" rtl="0">
              <a:lnSpc>
                <a:spcPct val="100000"/>
              </a:lnSpc>
              <a:spcBef>
                <a:spcPts val="600"/>
              </a:spcBef>
              <a:spcAft>
                <a:spcPts val="0"/>
              </a:spcAft>
              <a:buSzPts val="2200"/>
              <a:buChar char="•"/>
            </a:pPr>
            <a:r>
              <a:rPr lang="en-GB" sz="2000" dirty="0" err="1"/>
              <a:t>garantir</a:t>
            </a:r>
            <a:r>
              <a:rPr lang="en-GB" sz="2000" dirty="0"/>
              <a:t> que as leis </a:t>
            </a:r>
            <a:r>
              <a:rPr lang="en-GB" sz="2000" dirty="0" err="1"/>
              <a:t>protejam</a:t>
            </a:r>
            <a:r>
              <a:rPr lang="en-GB" sz="2000" dirty="0"/>
              <a:t> as pessoas com </a:t>
            </a:r>
            <a:r>
              <a:rPr lang="en-GB" sz="2000" dirty="0" err="1"/>
              <a:t>deficiência</a:t>
            </a:r>
            <a:r>
              <a:rPr lang="en-GB" sz="2000" dirty="0"/>
              <a:t> contra a </a:t>
            </a:r>
            <a:r>
              <a:rPr lang="en-GB" sz="2000" dirty="0" err="1"/>
              <a:t>discriminação</a:t>
            </a:r>
            <a:r>
              <a:rPr lang="en-GB" sz="2000" dirty="0"/>
              <a:t>.</a:t>
            </a:r>
            <a:endParaRPr sz="2000" dirty="0"/>
          </a:p>
          <a:p>
            <a:pPr marL="285750" lvl="0" indent="-146050" algn="l" rtl="0">
              <a:lnSpc>
                <a:spcPct val="100000"/>
              </a:lnSpc>
              <a:spcBef>
                <a:spcPts val="1200"/>
              </a:spcBef>
              <a:spcAft>
                <a:spcPts val="0"/>
              </a:spcAft>
              <a:buSzPts val="2200"/>
              <a:buNone/>
            </a:pPr>
            <a:endParaRPr dirty="0"/>
          </a:p>
          <a:p>
            <a:pPr marL="285750" lvl="0" indent="-146050" algn="l" rtl="0">
              <a:lnSpc>
                <a:spcPct val="100000"/>
              </a:lnSpc>
              <a:spcBef>
                <a:spcPts val="1200"/>
              </a:spcBef>
              <a:spcAft>
                <a:spcPts val="0"/>
              </a:spcAft>
              <a:buSzPts val="2200"/>
              <a:buNone/>
            </a:pPr>
            <a:endParaRPr dirty="0"/>
          </a:p>
        </p:txBody>
      </p:sp>
      <p:sp>
        <p:nvSpPr>
          <p:cNvPr id="601" name="Google Shape;601;p68"/>
          <p:cNvSpPr txBox="1">
            <a:spLocks noGrp="1"/>
          </p:cNvSpPr>
          <p:nvPr>
            <p:ph type="body" idx="2"/>
          </p:nvPr>
        </p:nvSpPr>
        <p:spPr>
          <a:xfrm>
            <a:off x="507205" y="1468957"/>
            <a:ext cx="11174400" cy="360000"/>
          </a:xfrm>
          <a:prstGeom prst="rect">
            <a:avLst/>
          </a:prstGeom>
          <a:noFill/>
          <a:ln>
            <a:noFill/>
          </a:ln>
        </p:spPr>
        <p:txBody>
          <a:bodyPr spcFirstLastPara="1" wrap="square" lIns="0" tIns="0" rIns="0" bIns="0" anchor="b" anchorCtr="0">
            <a:noAutofit/>
          </a:bodyPr>
          <a:lstStyle/>
          <a:p>
            <a:pPr marL="285750" lvl="0" indent="-285750" algn="l" rtl="0">
              <a:lnSpc>
                <a:spcPct val="150000"/>
              </a:lnSpc>
              <a:spcBef>
                <a:spcPts val="0"/>
              </a:spcBef>
              <a:spcAft>
                <a:spcPts val="0"/>
              </a:spcAft>
              <a:buSzPts val="2200"/>
              <a:buNone/>
            </a:pPr>
            <a:r>
              <a:rPr lang="en-GB"/>
              <a:t>Artigo 5 – Igualdade e não discriminação (a)</a:t>
            </a:r>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606"/>
        <p:cNvGrpSpPr/>
        <p:nvPr/>
      </p:nvGrpSpPr>
      <p:grpSpPr>
        <a:xfrm>
          <a:off x="0" y="0"/>
          <a:ext cx="0" cy="0"/>
          <a:chOff x="0" y="0"/>
          <a:chExt cx="0" cy="0"/>
        </a:xfrm>
      </p:grpSpPr>
      <p:sp>
        <p:nvSpPr>
          <p:cNvPr id="607" name="Google Shape;607;p69"/>
          <p:cNvSpPr txBox="1">
            <a:spLocks noGrp="1"/>
          </p:cNvSpPr>
          <p:nvPr>
            <p:ph type="title"/>
          </p:nvPr>
        </p:nvSpPr>
        <p:spPr>
          <a:xfrm>
            <a:off x="389639" y="506412"/>
            <a:ext cx="11294358" cy="432000"/>
          </a:xfrm>
          <a:prstGeom prst="rect">
            <a:avLst/>
          </a:prstGeom>
          <a:noFill/>
          <a:ln>
            <a:noFill/>
          </a:ln>
        </p:spPr>
        <p:txBody>
          <a:bodyPr spcFirstLastPara="1" wrap="square" lIns="91425" tIns="45700" rIns="91425" bIns="45700" anchor="t" anchorCtr="0">
            <a:noAutofit/>
          </a:bodyPr>
          <a:lstStyle/>
          <a:p>
            <a:pPr marL="0" lvl="0" indent="0" algn="ctr" rtl="0">
              <a:lnSpc>
                <a:spcPct val="110000"/>
              </a:lnSpc>
              <a:spcBef>
                <a:spcPts val="0"/>
              </a:spcBef>
              <a:spcAft>
                <a:spcPts val="0"/>
              </a:spcAft>
              <a:buClr>
                <a:schemeClr val="accent1"/>
              </a:buClr>
              <a:buSzPts val="3000"/>
              <a:buFont typeface="Century Gothic"/>
              <a:buNone/>
            </a:pPr>
            <a:r>
              <a:rPr lang="en-GB"/>
              <a:t>Apresentação: Os artigos da CDPD</a:t>
            </a:r>
            <a:endParaRPr/>
          </a:p>
        </p:txBody>
      </p:sp>
      <p:sp>
        <p:nvSpPr>
          <p:cNvPr id="608" name="Google Shape;608;p69"/>
          <p:cNvSpPr txBox="1">
            <a:spLocks noGrp="1"/>
          </p:cNvSpPr>
          <p:nvPr>
            <p:ph type="body" idx="1"/>
          </p:nvPr>
        </p:nvSpPr>
        <p:spPr>
          <a:xfrm>
            <a:off x="506407" y="2262303"/>
            <a:ext cx="11175995" cy="2827672"/>
          </a:xfrm>
          <a:prstGeom prst="rect">
            <a:avLst/>
          </a:prstGeom>
          <a:noFill/>
          <a:ln>
            <a:noFill/>
          </a:ln>
        </p:spPr>
        <p:txBody>
          <a:bodyPr spcFirstLastPara="1" wrap="square" lIns="91425" tIns="45700" rIns="91425" bIns="45700" anchor="t" anchorCtr="0">
            <a:noAutofit/>
          </a:bodyPr>
          <a:lstStyle/>
          <a:p>
            <a:pPr marL="285750" lvl="0" indent="-285750" algn="just" rtl="0">
              <a:lnSpc>
                <a:spcPct val="100000"/>
              </a:lnSpc>
              <a:spcBef>
                <a:spcPts val="600"/>
              </a:spcBef>
              <a:spcAft>
                <a:spcPts val="0"/>
              </a:spcAft>
              <a:buSzPts val="2200"/>
              <a:buChar char="•"/>
            </a:pPr>
            <a:r>
              <a:rPr lang="en-GB" sz="2000" dirty="0" err="1"/>
              <a:t>Exemplos</a:t>
            </a:r>
            <a:r>
              <a:rPr lang="en-GB" sz="2000" dirty="0"/>
              <a:t> de </a:t>
            </a:r>
            <a:r>
              <a:rPr lang="en-GB" sz="2000" dirty="0" err="1"/>
              <a:t>ações</a:t>
            </a:r>
            <a:r>
              <a:rPr lang="en-GB" sz="2000" dirty="0"/>
              <a:t> dos </a:t>
            </a:r>
            <a:r>
              <a:rPr lang="en-GB" sz="2000" dirty="0" err="1"/>
              <a:t>países</a:t>
            </a:r>
            <a:r>
              <a:rPr lang="en-GB" sz="2000" dirty="0"/>
              <a:t> </a:t>
            </a:r>
            <a:r>
              <a:rPr lang="en-GB" sz="2000" dirty="0" err="1"/>
              <a:t>podem</a:t>
            </a:r>
            <a:r>
              <a:rPr lang="en-GB" sz="2000" dirty="0"/>
              <a:t> </a:t>
            </a:r>
            <a:r>
              <a:rPr lang="en-GB" sz="2000" dirty="0" err="1"/>
              <a:t>incluir</a:t>
            </a:r>
            <a:r>
              <a:rPr lang="en-GB" sz="2000" dirty="0"/>
              <a:t>:</a:t>
            </a:r>
            <a:endParaRPr sz="2000" dirty="0"/>
          </a:p>
          <a:p>
            <a:pPr marL="815975" lvl="3" indent="-285750" algn="just" rtl="0">
              <a:lnSpc>
                <a:spcPct val="100000"/>
              </a:lnSpc>
              <a:spcBef>
                <a:spcPts val="600"/>
              </a:spcBef>
              <a:spcAft>
                <a:spcPts val="0"/>
              </a:spcAft>
              <a:buSzPts val="2200"/>
              <a:buChar char="•"/>
            </a:pPr>
            <a:r>
              <a:rPr lang="en-GB" sz="2000" dirty="0"/>
              <a:t>Os </a:t>
            </a:r>
            <a:r>
              <a:rPr lang="en-GB" sz="2000" dirty="0" err="1"/>
              <a:t>empregadores</a:t>
            </a:r>
            <a:r>
              <a:rPr lang="en-GB" sz="2000" dirty="0"/>
              <a:t> que </a:t>
            </a:r>
            <a:r>
              <a:rPr lang="en-GB" sz="2000" dirty="0" err="1"/>
              <a:t>discriminam</a:t>
            </a:r>
            <a:r>
              <a:rPr lang="en-GB" sz="2000" dirty="0"/>
              <a:t> pessoas com </a:t>
            </a:r>
            <a:r>
              <a:rPr lang="en-GB" sz="2000" dirty="0" err="1"/>
              <a:t>deficiência</a:t>
            </a:r>
            <a:r>
              <a:rPr lang="en-GB" sz="2000" dirty="0"/>
              <a:t> </a:t>
            </a:r>
            <a:r>
              <a:rPr lang="en-GB" sz="2000" dirty="0" err="1"/>
              <a:t>devem</a:t>
            </a:r>
            <a:r>
              <a:rPr lang="en-GB" sz="2000" dirty="0"/>
              <a:t> ser </a:t>
            </a:r>
            <a:r>
              <a:rPr lang="en-GB" sz="2000" dirty="0" err="1"/>
              <a:t>punidos</a:t>
            </a:r>
            <a:r>
              <a:rPr lang="en-GB" sz="2000" dirty="0"/>
              <a:t>.</a:t>
            </a:r>
            <a:endParaRPr sz="2000" dirty="0"/>
          </a:p>
          <a:p>
            <a:pPr marL="815975" lvl="3" indent="-285750" algn="just" rtl="0">
              <a:lnSpc>
                <a:spcPct val="100000"/>
              </a:lnSpc>
              <a:spcBef>
                <a:spcPts val="600"/>
              </a:spcBef>
              <a:spcAft>
                <a:spcPts val="0"/>
              </a:spcAft>
              <a:buSzPts val="2200"/>
              <a:buChar char="•"/>
            </a:pPr>
            <a:r>
              <a:rPr lang="en-GB" sz="2000" dirty="0"/>
              <a:t>As leis que </a:t>
            </a:r>
            <a:r>
              <a:rPr lang="en-GB" sz="2000" dirty="0" err="1"/>
              <a:t>autorizam</a:t>
            </a:r>
            <a:r>
              <a:rPr lang="en-GB" sz="2000" dirty="0"/>
              <a:t> que pessoas com </a:t>
            </a:r>
            <a:r>
              <a:rPr lang="en-GB" sz="2000" dirty="0" err="1"/>
              <a:t>deficiências</a:t>
            </a:r>
            <a:r>
              <a:rPr lang="en-GB" sz="2000" dirty="0"/>
              <a:t> </a:t>
            </a:r>
            <a:r>
              <a:rPr lang="en-GB" sz="2000" dirty="0" err="1"/>
              <a:t>psicossociais</a:t>
            </a:r>
            <a:r>
              <a:rPr lang="en-GB" sz="2000" dirty="0"/>
              <a:t>, </a:t>
            </a:r>
            <a:r>
              <a:rPr lang="en-GB" sz="2000" dirty="0" err="1"/>
              <a:t>intelectuais</a:t>
            </a:r>
            <a:r>
              <a:rPr lang="en-GB" sz="2000" dirty="0"/>
              <a:t> ou </a:t>
            </a:r>
            <a:r>
              <a:rPr lang="en-GB" sz="2000" dirty="0" err="1"/>
              <a:t>cognitivas</a:t>
            </a:r>
            <a:r>
              <a:rPr lang="en-GB" sz="2000" dirty="0"/>
              <a:t> </a:t>
            </a:r>
            <a:r>
              <a:rPr lang="en-GB" sz="2000" dirty="0" err="1"/>
              <a:t>sejam</a:t>
            </a:r>
            <a:r>
              <a:rPr lang="en-GB" sz="2000" dirty="0"/>
              <a:t> </a:t>
            </a:r>
            <a:r>
              <a:rPr lang="en-GB" sz="2000" dirty="0" err="1"/>
              <a:t>tratadas</a:t>
            </a:r>
            <a:r>
              <a:rPr lang="en-GB" sz="2000" dirty="0"/>
              <a:t> sem o seu </a:t>
            </a:r>
            <a:r>
              <a:rPr lang="en-GB" sz="2000" dirty="0" err="1"/>
              <a:t>consentimento</a:t>
            </a:r>
            <a:r>
              <a:rPr lang="en-GB" sz="2000" dirty="0"/>
              <a:t> </a:t>
            </a:r>
            <a:r>
              <a:rPr lang="en-GB" sz="2000" dirty="0" err="1"/>
              <a:t>devem</a:t>
            </a:r>
            <a:r>
              <a:rPr lang="en-GB" sz="2000" dirty="0"/>
              <a:t> ser </a:t>
            </a:r>
            <a:r>
              <a:rPr lang="en-GB" sz="2000" dirty="0" err="1"/>
              <a:t>revogadas</a:t>
            </a:r>
            <a:r>
              <a:rPr lang="en-GB" sz="2000" dirty="0"/>
              <a:t>.</a:t>
            </a:r>
            <a:endParaRPr sz="2000" dirty="0"/>
          </a:p>
          <a:p>
            <a:pPr marL="815975" lvl="3" indent="-285750" algn="just" rtl="0">
              <a:lnSpc>
                <a:spcPct val="100000"/>
              </a:lnSpc>
              <a:spcBef>
                <a:spcPts val="600"/>
              </a:spcBef>
              <a:spcAft>
                <a:spcPts val="0"/>
              </a:spcAft>
              <a:buSzPts val="2200"/>
              <a:buChar char="•"/>
            </a:pPr>
            <a:r>
              <a:rPr lang="en-GB" sz="2000" dirty="0" err="1"/>
              <a:t>Acomodações</a:t>
            </a:r>
            <a:r>
              <a:rPr lang="en-GB" sz="2000" dirty="0"/>
              <a:t> </a:t>
            </a:r>
            <a:r>
              <a:rPr lang="en-GB" sz="2000" dirty="0" err="1"/>
              <a:t>razoáveis</a:t>
            </a:r>
            <a:r>
              <a:rPr lang="en-GB" sz="2000" dirty="0"/>
              <a:t> </a:t>
            </a:r>
            <a:r>
              <a:rPr lang="en-GB" sz="2000" dirty="0" err="1"/>
              <a:t>devem</a:t>
            </a:r>
            <a:r>
              <a:rPr lang="en-GB" sz="2000" dirty="0"/>
              <a:t> ser </a:t>
            </a:r>
            <a:r>
              <a:rPr lang="en-GB" sz="2000" dirty="0" err="1"/>
              <a:t>fornecidas</a:t>
            </a:r>
            <a:r>
              <a:rPr lang="en-GB" sz="2000" dirty="0"/>
              <a:t> </a:t>
            </a:r>
            <a:r>
              <a:rPr lang="en-GB" sz="2000" dirty="0" err="1"/>
              <a:t>às</a:t>
            </a:r>
            <a:r>
              <a:rPr lang="en-GB" sz="2000" dirty="0"/>
              <a:t> pessoas com </a:t>
            </a:r>
            <a:r>
              <a:rPr lang="en-GB" sz="2000" dirty="0" err="1"/>
              <a:t>deficiência</a:t>
            </a:r>
            <a:r>
              <a:rPr lang="en-GB" sz="2000" dirty="0"/>
              <a:t>.</a:t>
            </a:r>
            <a:endParaRPr sz="2000" dirty="0"/>
          </a:p>
          <a:p>
            <a:pPr marL="815975" lvl="3" indent="-285750" algn="just" rtl="0">
              <a:lnSpc>
                <a:spcPct val="100000"/>
              </a:lnSpc>
              <a:spcBef>
                <a:spcPts val="600"/>
              </a:spcBef>
              <a:spcAft>
                <a:spcPts val="0"/>
              </a:spcAft>
              <a:buSzPts val="2200"/>
              <a:buChar char="•"/>
            </a:pPr>
            <a:r>
              <a:rPr lang="en-GB" sz="2000" dirty="0" err="1"/>
              <a:t>Mesmo</a:t>
            </a:r>
            <a:r>
              <a:rPr lang="en-GB" sz="2000" dirty="0"/>
              <a:t> </a:t>
            </a:r>
            <a:r>
              <a:rPr lang="en-GB" sz="2000" dirty="0" err="1"/>
              <a:t>quando</a:t>
            </a:r>
            <a:r>
              <a:rPr lang="en-GB" sz="2000" dirty="0"/>
              <a:t> as leis </a:t>
            </a:r>
            <a:r>
              <a:rPr lang="en-GB" sz="2000" dirty="0" err="1"/>
              <a:t>não</a:t>
            </a:r>
            <a:r>
              <a:rPr lang="en-GB" sz="2000" dirty="0"/>
              <a:t> </a:t>
            </a:r>
            <a:r>
              <a:rPr lang="en-GB" sz="2000" dirty="0" err="1"/>
              <a:t>parecem</a:t>
            </a:r>
            <a:r>
              <a:rPr lang="en-GB" sz="2000" dirty="0"/>
              <a:t> </a:t>
            </a:r>
            <a:r>
              <a:rPr lang="en-GB" sz="2000" dirty="0" err="1"/>
              <a:t>discriminatórias</a:t>
            </a:r>
            <a:r>
              <a:rPr lang="en-GB" sz="2000" dirty="0"/>
              <a:t>, </a:t>
            </a:r>
            <a:r>
              <a:rPr lang="en-GB" sz="2000" dirty="0" err="1"/>
              <a:t>os</a:t>
            </a:r>
            <a:r>
              <a:rPr lang="en-GB" sz="2000" dirty="0"/>
              <a:t> </a:t>
            </a:r>
            <a:r>
              <a:rPr lang="en-GB" sz="2000" dirty="0" err="1"/>
              <a:t>governos</a:t>
            </a:r>
            <a:r>
              <a:rPr lang="en-GB" sz="2000" dirty="0"/>
              <a:t> </a:t>
            </a:r>
            <a:r>
              <a:rPr lang="en-GB" sz="2000" dirty="0" err="1"/>
              <a:t>devem</a:t>
            </a:r>
            <a:r>
              <a:rPr lang="en-GB" sz="2000" dirty="0"/>
              <a:t> </a:t>
            </a:r>
            <a:r>
              <a:rPr lang="en-GB" sz="2000" dirty="0" err="1"/>
              <a:t>garantir</a:t>
            </a:r>
            <a:r>
              <a:rPr lang="en-GB" sz="2000" dirty="0"/>
              <a:t> que </a:t>
            </a:r>
            <a:r>
              <a:rPr lang="en-GB" sz="2000" dirty="0" err="1"/>
              <a:t>elas</a:t>
            </a:r>
            <a:r>
              <a:rPr lang="en-GB" sz="2000" dirty="0"/>
              <a:t> </a:t>
            </a:r>
            <a:r>
              <a:rPr lang="en-GB" sz="2000" dirty="0" err="1"/>
              <a:t>não</a:t>
            </a:r>
            <a:r>
              <a:rPr lang="en-GB" sz="2000" dirty="0"/>
              <a:t> </a:t>
            </a:r>
            <a:r>
              <a:rPr lang="en-GB" sz="2000" dirty="0" err="1"/>
              <a:t>tenham</a:t>
            </a:r>
            <a:r>
              <a:rPr lang="en-GB" sz="2000" dirty="0"/>
              <a:t> um </a:t>
            </a:r>
            <a:r>
              <a:rPr lang="en-GB" sz="2000" dirty="0" err="1"/>
              <a:t>efeito</a:t>
            </a:r>
            <a:r>
              <a:rPr lang="en-GB" sz="2000" dirty="0"/>
              <a:t> </a:t>
            </a:r>
            <a:r>
              <a:rPr lang="en-GB" sz="2000" dirty="0" err="1"/>
              <a:t>discriminatório</a:t>
            </a:r>
            <a:r>
              <a:rPr lang="en-GB" sz="2000" dirty="0"/>
              <a:t> sobre as pessoas com </a:t>
            </a:r>
            <a:r>
              <a:rPr lang="en-GB" sz="2000" dirty="0" err="1"/>
              <a:t>deficiência</a:t>
            </a:r>
            <a:r>
              <a:rPr lang="en-GB" sz="2000" dirty="0"/>
              <a:t>.</a:t>
            </a:r>
            <a:endParaRPr sz="2000" dirty="0"/>
          </a:p>
        </p:txBody>
      </p:sp>
      <p:sp>
        <p:nvSpPr>
          <p:cNvPr id="609" name="Google Shape;609;p69"/>
          <p:cNvSpPr txBox="1">
            <a:spLocks noGrp="1"/>
          </p:cNvSpPr>
          <p:nvPr>
            <p:ph type="body" idx="2"/>
          </p:nvPr>
        </p:nvSpPr>
        <p:spPr>
          <a:xfrm>
            <a:off x="509597" y="1408026"/>
            <a:ext cx="11174400" cy="360000"/>
          </a:xfrm>
          <a:prstGeom prst="rect">
            <a:avLst/>
          </a:prstGeom>
          <a:noFill/>
          <a:ln>
            <a:noFill/>
          </a:ln>
        </p:spPr>
        <p:txBody>
          <a:bodyPr spcFirstLastPara="1" wrap="square" lIns="0" tIns="0" rIns="0" bIns="0" anchor="b" anchorCtr="0">
            <a:noAutofit/>
          </a:bodyPr>
          <a:lstStyle/>
          <a:p>
            <a:pPr marL="285750" lvl="0" indent="-285750" algn="l" rtl="0">
              <a:lnSpc>
                <a:spcPct val="150000"/>
              </a:lnSpc>
              <a:spcBef>
                <a:spcPts val="0"/>
              </a:spcBef>
              <a:spcAft>
                <a:spcPts val="0"/>
              </a:spcAft>
              <a:buSzPts val="2200"/>
              <a:buNone/>
            </a:pPr>
            <a:r>
              <a:rPr lang="en-GB" dirty="0" err="1"/>
              <a:t>Artigo</a:t>
            </a:r>
            <a:r>
              <a:rPr lang="en-GB" dirty="0"/>
              <a:t> 5 – </a:t>
            </a:r>
            <a:r>
              <a:rPr lang="en-GB" dirty="0" err="1"/>
              <a:t>Igualdade</a:t>
            </a:r>
            <a:r>
              <a:rPr lang="en-GB" dirty="0"/>
              <a:t> e </a:t>
            </a:r>
            <a:r>
              <a:rPr lang="en-GB" dirty="0" err="1"/>
              <a:t>não</a:t>
            </a:r>
            <a:r>
              <a:rPr lang="en-GB" dirty="0"/>
              <a:t> </a:t>
            </a:r>
            <a:r>
              <a:rPr lang="en-GB" dirty="0" err="1"/>
              <a:t>discriminação</a:t>
            </a:r>
            <a:r>
              <a:rPr lang="en-GB" dirty="0"/>
              <a:t> (b)</a:t>
            </a: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7"/>
          <p:cNvSpPr txBox="1">
            <a:spLocks noGrp="1"/>
          </p:cNvSpPr>
          <p:nvPr>
            <p:ph type="sldNum" idx="4294967295"/>
          </p:nvPr>
        </p:nvSpPr>
        <p:spPr>
          <a:xfrm>
            <a:off x="10034587" y="6623100"/>
            <a:ext cx="1648619" cy="2160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GB"/>
              <a:t>7</a:t>
            </a:fld>
            <a:endParaRPr/>
          </a:p>
        </p:txBody>
      </p:sp>
      <p:sp>
        <p:nvSpPr>
          <p:cNvPr id="130" name="Google Shape;130;p7"/>
          <p:cNvSpPr txBox="1">
            <a:spLocks noGrp="1"/>
          </p:cNvSpPr>
          <p:nvPr>
            <p:ph type="body" idx="2"/>
          </p:nvPr>
        </p:nvSpPr>
        <p:spPr>
          <a:xfrm>
            <a:off x="508794" y="1810671"/>
            <a:ext cx="11174412" cy="3236658"/>
          </a:xfrm>
          <a:prstGeom prst="rect">
            <a:avLst/>
          </a:prstGeom>
          <a:noFill/>
          <a:ln>
            <a:noFill/>
          </a:ln>
        </p:spPr>
        <p:txBody>
          <a:bodyPr spcFirstLastPara="1" wrap="square" lIns="91425" tIns="45700" rIns="91425" bIns="45700" anchor="t" anchorCtr="0">
            <a:noAutofit/>
          </a:bodyPr>
          <a:lstStyle/>
          <a:p>
            <a:pPr marL="285750" lvl="0" indent="-285750" algn="just" rtl="0">
              <a:lnSpc>
                <a:spcPct val="100000"/>
              </a:lnSpc>
              <a:spcBef>
                <a:spcPts val="600"/>
              </a:spcBef>
              <a:spcAft>
                <a:spcPts val="0"/>
              </a:spcAft>
              <a:buSzPts val="2200"/>
              <a:buChar char="•"/>
            </a:pPr>
            <a:r>
              <a:rPr lang="en-GB" sz="2000" b="1" dirty="0"/>
              <a:t>Tema 1: </a:t>
            </a:r>
            <a:r>
              <a:rPr lang="en-GB" sz="2000" dirty="0" err="1"/>
              <a:t>Compreendendo</a:t>
            </a:r>
            <a:r>
              <a:rPr lang="en-GB" sz="2000" dirty="0"/>
              <a:t> a </a:t>
            </a:r>
            <a:r>
              <a:rPr lang="en-GB" sz="2000" dirty="0" err="1"/>
              <a:t>discriminação</a:t>
            </a:r>
            <a:r>
              <a:rPr lang="en-GB" sz="2000" dirty="0"/>
              <a:t> e a </a:t>
            </a:r>
            <a:r>
              <a:rPr lang="en-GB" sz="2000" dirty="0" err="1"/>
              <a:t>negação</a:t>
            </a:r>
            <a:r>
              <a:rPr lang="en-GB" sz="2000" dirty="0"/>
              <a:t> de </a:t>
            </a:r>
            <a:r>
              <a:rPr lang="en-GB" sz="2000" dirty="0" err="1"/>
              <a:t>direitos</a:t>
            </a:r>
            <a:endParaRPr sz="2000" dirty="0"/>
          </a:p>
          <a:p>
            <a:pPr marL="285750" lvl="0" indent="-285750" algn="just" rtl="0">
              <a:lnSpc>
                <a:spcPct val="100000"/>
              </a:lnSpc>
              <a:spcBef>
                <a:spcPts val="600"/>
              </a:spcBef>
              <a:spcAft>
                <a:spcPts val="0"/>
              </a:spcAft>
              <a:buSzPts val="2200"/>
              <a:buChar char="•"/>
            </a:pPr>
            <a:r>
              <a:rPr lang="en-GB" sz="2000" b="1" dirty="0"/>
              <a:t>Tema 2: </a:t>
            </a:r>
            <a:r>
              <a:rPr lang="en-GB" sz="2000" b="1" dirty="0" err="1"/>
              <a:t>E</a:t>
            </a:r>
            <a:r>
              <a:rPr lang="en-GB" sz="2000" dirty="0" err="1"/>
              <a:t>ntendendo</a:t>
            </a:r>
            <a:r>
              <a:rPr lang="en-GB" sz="2000" dirty="0"/>
              <a:t> a </a:t>
            </a:r>
            <a:r>
              <a:rPr lang="en-GB" sz="2000" dirty="0" err="1"/>
              <a:t>deficiência</a:t>
            </a:r>
            <a:r>
              <a:rPr lang="en-GB" sz="2000" dirty="0"/>
              <a:t> na </a:t>
            </a:r>
            <a:r>
              <a:rPr lang="en-GB" sz="2000" dirty="0" err="1"/>
              <a:t>perspectiva</a:t>
            </a:r>
            <a:r>
              <a:rPr lang="en-GB" sz="2000" dirty="0"/>
              <a:t> dos </a:t>
            </a:r>
            <a:r>
              <a:rPr lang="en-GB" sz="2000" dirty="0" err="1"/>
              <a:t>direitos</a:t>
            </a:r>
            <a:r>
              <a:rPr lang="en-GB" sz="2000" dirty="0"/>
              <a:t> </a:t>
            </a:r>
            <a:r>
              <a:rPr lang="en-GB" sz="2000" dirty="0" err="1"/>
              <a:t>humanos</a:t>
            </a:r>
            <a:r>
              <a:rPr lang="en-GB" sz="2000" dirty="0"/>
              <a:t> Tema 3: </a:t>
            </a:r>
            <a:r>
              <a:rPr lang="en-GB" sz="2000" dirty="0" err="1"/>
              <a:t>Convenção</a:t>
            </a:r>
            <a:r>
              <a:rPr lang="en-GB" sz="2000" dirty="0"/>
              <a:t> sobre </a:t>
            </a:r>
            <a:r>
              <a:rPr lang="en-GB" sz="2000" dirty="0" err="1"/>
              <a:t>os</a:t>
            </a:r>
            <a:r>
              <a:rPr lang="en-GB" sz="2000" dirty="0"/>
              <a:t> </a:t>
            </a:r>
            <a:r>
              <a:rPr lang="en-GB" sz="2000" dirty="0" err="1"/>
              <a:t>Direitos</a:t>
            </a:r>
            <a:r>
              <a:rPr lang="en-GB" sz="2000" dirty="0"/>
              <a:t> das Pessoas com </a:t>
            </a:r>
            <a:r>
              <a:rPr lang="en-GB" sz="2000" dirty="0" err="1"/>
              <a:t>Deficiência</a:t>
            </a:r>
            <a:r>
              <a:rPr lang="en-GB" sz="2000" dirty="0"/>
              <a:t> </a:t>
            </a:r>
            <a:endParaRPr sz="2000" dirty="0"/>
          </a:p>
          <a:p>
            <a:pPr marL="285750" lvl="0" indent="-285750" algn="just" rtl="0">
              <a:lnSpc>
                <a:spcPct val="100000"/>
              </a:lnSpc>
              <a:spcBef>
                <a:spcPts val="600"/>
              </a:spcBef>
              <a:spcAft>
                <a:spcPts val="0"/>
              </a:spcAft>
              <a:buSzPts val="2200"/>
              <a:buChar char="•"/>
            </a:pPr>
            <a:r>
              <a:rPr lang="en-GB" sz="2000" b="1" dirty="0"/>
              <a:t>Tema 4: </a:t>
            </a:r>
            <a:r>
              <a:rPr lang="en-GB" sz="2000" dirty="0"/>
              <a:t>Aplicando a CDPD a </a:t>
            </a:r>
            <a:r>
              <a:rPr lang="en-GB" sz="2000" dirty="0" err="1"/>
              <a:t>cenários</a:t>
            </a:r>
            <a:r>
              <a:rPr lang="en-GB" sz="2000" dirty="0"/>
              <a:t> da vida real</a:t>
            </a:r>
            <a:endParaRPr sz="2000" dirty="0"/>
          </a:p>
          <a:p>
            <a:pPr marL="285750" lvl="0" indent="-285750" algn="just" rtl="0">
              <a:lnSpc>
                <a:spcPct val="100000"/>
              </a:lnSpc>
              <a:spcBef>
                <a:spcPts val="600"/>
              </a:spcBef>
              <a:spcAft>
                <a:spcPts val="0"/>
              </a:spcAft>
              <a:buSzPts val="2200"/>
              <a:buChar char="•"/>
            </a:pPr>
            <a:r>
              <a:rPr lang="en-GB" sz="2000" b="1" dirty="0"/>
              <a:t>Tema 5: </a:t>
            </a:r>
            <a:r>
              <a:rPr lang="en-GB" sz="2000" dirty="0" err="1"/>
              <a:t>Ampliando</a:t>
            </a:r>
            <a:r>
              <a:rPr lang="en-GB" sz="2000" dirty="0"/>
              <a:t> o </a:t>
            </a:r>
            <a:r>
              <a:rPr lang="en-GB" sz="2000" dirty="0" err="1"/>
              <a:t>Artigo</a:t>
            </a:r>
            <a:r>
              <a:rPr lang="en-GB" sz="2000" dirty="0"/>
              <a:t> 12 –</a:t>
            </a:r>
            <a:r>
              <a:rPr lang="en-GB" sz="2000" dirty="0" err="1"/>
              <a:t>Reconhecimento</a:t>
            </a:r>
            <a:r>
              <a:rPr lang="en-GB" sz="2000" dirty="0"/>
              <a:t> </a:t>
            </a:r>
            <a:r>
              <a:rPr lang="en-GB" sz="2000" dirty="0" err="1"/>
              <a:t>igual</a:t>
            </a:r>
            <a:r>
              <a:rPr lang="en-GB" sz="2000" dirty="0"/>
              <a:t> </a:t>
            </a:r>
            <a:r>
              <a:rPr lang="en-GB" sz="2000" dirty="0" err="1"/>
              <a:t>perante</a:t>
            </a:r>
            <a:r>
              <a:rPr lang="en-GB" sz="2000" dirty="0"/>
              <a:t> a lei </a:t>
            </a:r>
            <a:endParaRPr sz="2000" dirty="0"/>
          </a:p>
          <a:p>
            <a:pPr marL="285750" lvl="0" indent="-285750" algn="just" rtl="0">
              <a:lnSpc>
                <a:spcPct val="100000"/>
              </a:lnSpc>
              <a:spcBef>
                <a:spcPts val="600"/>
              </a:spcBef>
              <a:spcAft>
                <a:spcPts val="0"/>
              </a:spcAft>
              <a:buSzPts val="2200"/>
              <a:buChar char="•"/>
            </a:pPr>
            <a:r>
              <a:rPr lang="en-GB" sz="2000" b="1" dirty="0"/>
              <a:t>Tema 6: </a:t>
            </a:r>
            <a:r>
              <a:rPr lang="en-GB" sz="2000" dirty="0" err="1"/>
              <a:t>Ampliando</a:t>
            </a:r>
            <a:r>
              <a:rPr lang="en-GB" sz="2000" dirty="0"/>
              <a:t> o </a:t>
            </a:r>
            <a:r>
              <a:rPr lang="en-GB" sz="2000" dirty="0" err="1"/>
              <a:t>Artigo</a:t>
            </a:r>
            <a:r>
              <a:rPr lang="en-GB" sz="2000" dirty="0"/>
              <a:t> 16 – </a:t>
            </a:r>
            <a:r>
              <a:rPr lang="en-GB" sz="2000" dirty="0" err="1"/>
              <a:t>Prevenção</a:t>
            </a:r>
            <a:r>
              <a:rPr lang="en-GB" sz="2000" dirty="0"/>
              <a:t> contra a </a:t>
            </a:r>
            <a:r>
              <a:rPr lang="en-GB" sz="2000" dirty="0" err="1"/>
              <a:t>exploração</a:t>
            </a:r>
            <a:r>
              <a:rPr lang="en-GB" sz="2000" dirty="0"/>
              <a:t>, a </a:t>
            </a:r>
            <a:r>
              <a:rPr lang="en-GB" sz="2000" dirty="0" err="1"/>
              <a:t>violência</a:t>
            </a:r>
            <a:r>
              <a:rPr lang="en-GB" sz="2000" dirty="0"/>
              <a:t> e o </a:t>
            </a:r>
            <a:r>
              <a:rPr lang="en-GB" sz="2000" dirty="0" err="1"/>
              <a:t>abuso</a:t>
            </a:r>
            <a:r>
              <a:rPr lang="en-GB" sz="2000" dirty="0"/>
              <a:t> </a:t>
            </a:r>
            <a:endParaRPr sz="2000" dirty="0"/>
          </a:p>
          <a:p>
            <a:pPr marL="285750" lvl="0" indent="-285750" algn="just" rtl="0">
              <a:lnSpc>
                <a:spcPct val="100000"/>
              </a:lnSpc>
              <a:spcBef>
                <a:spcPts val="600"/>
              </a:spcBef>
              <a:spcAft>
                <a:spcPts val="0"/>
              </a:spcAft>
              <a:buSzPts val="2200"/>
              <a:buChar char="•"/>
            </a:pPr>
            <a:r>
              <a:rPr lang="en-GB" sz="2000" b="1" dirty="0"/>
              <a:t>Tema 7: </a:t>
            </a:r>
            <a:r>
              <a:rPr lang="en-GB" sz="2000" dirty="0" err="1"/>
              <a:t>Ampliando</a:t>
            </a:r>
            <a:r>
              <a:rPr lang="en-GB" sz="2000" dirty="0"/>
              <a:t> o </a:t>
            </a:r>
            <a:r>
              <a:rPr lang="en-GB" sz="2000" dirty="0" err="1"/>
              <a:t>Artigo</a:t>
            </a:r>
            <a:r>
              <a:rPr lang="en-GB" sz="2000" dirty="0"/>
              <a:t> 19 – </a:t>
            </a:r>
            <a:r>
              <a:rPr lang="en-GB" sz="2000" dirty="0" err="1"/>
              <a:t>Viver</a:t>
            </a:r>
            <a:r>
              <a:rPr lang="en-GB" sz="2000" dirty="0"/>
              <a:t> de forma </a:t>
            </a:r>
            <a:r>
              <a:rPr lang="en-GB" sz="2000" dirty="0" err="1"/>
              <a:t>independente</a:t>
            </a:r>
            <a:r>
              <a:rPr lang="en-GB" sz="2000" dirty="0"/>
              <a:t> e ser </a:t>
            </a:r>
            <a:r>
              <a:rPr lang="en-GB" sz="2000" dirty="0" err="1"/>
              <a:t>incluído</a:t>
            </a:r>
            <a:r>
              <a:rPr lang="en-GB" sz="2000" dirty="0"/>
              <a:t> na </a:t>
            </a:r>
            <a:r>
              <a:rPr lang="en-GB" sz="2000" dirty="0" err="1"/>
              <a:t>comunidade</a:t>
            </a:r>
            <a:r>
              <a:rPr lang="en-GB" sz="2000" dirty="0"/>
              <a:t> </a:t>
            </a:r>
            <a:endParaRPr sz="2000" dirty="0"/>
          </a:p>
          <a:p>
            <a:pPr marL="285750" lvl="0" indent="-285750" algn="just" rtl="0">
              <a:lnSpc>
                <a:spcPct val="100000"/>
              </a:lnSpc>
              <a:spcBef>
                <a:spcPts val="600"/>
              </a:spcBef>
              <a:spcAft>
                <a:spcPts val="0"/>
              </a:spcAft>
              <a:buSzPts val="2200"/>
              <a:buChar char="•"/>
            </a:pPr>
            <a:r>
              <a:rPr lang="en-GB" sz="2000" b="1" dirty="0"/>
              <a:t>Tema 8:</a:t>
            </a:r>
            <a:r>
              <a:rPr lang="en-GB" sz="2000" dirty="0"/>
              <a:t> </a:t>
            </a:r>
            <a:r>
              <a:rPr lang="en-GB" sz="2000" dirty="0" err="1"/>
              <a:t>Capacitar</a:t>
            </a:r>
            <a:r>
              <a:rPr lang="en-GB" sz="2000" dirty="0"/>
              <a:t> as pessoas para defender </a:t>
            </a:r>
            <a:r>
              <a:rPr lang="en-GB" sz="2000" dirty="0" err="1"/>
              <a:t>os</a:t>
            </a:r>
            <a:r>
              <a:rPr lang="en-GB" sz="2000" dirty="0"/>
              <a:t> </a:t>
            </a:r>
            <a:r>
              <a:rPr lang="en-GB" sz="2000" dirty="0" err="1"/>
              <a:t>direitos</a:t>
            </a:r>
            <a:r>
              <a:rPr lang="en-GB" sz="2000" dirty="0"/>
              <a:t> da CDPD</a:t>
            </a:r>
            <a:endParaRPr sz="2000" dirty="0"/>
          </a:p>
        </p:txBody>
      </p:sp>
      <p:sp>
        <p:nvSpPr>
          <p:cNvPr id="131" name="Google Shape;131;p7"/>
          <p:cNvSpPr txBox="1">
            <a:spLocks noGrp="1"/>
          </p:cNvSpPr>
          <p:nvPr>
            <p:ph type="title"/>
          </p:nvPr>
        </p:nvSpPr>
        <p:spPr>
          <a:xfrm>
            <a:off x="392905" y="506412"/>
            <a:ext cx="11634971" cy="432000"/>
          </a:xfrm>
          <a:prstGeom prst="rect">
            <a:avLst/>
          </a:prstGeom>
          <a:noFill/>
          <a:ln>
            <a:noFill/>
          </a:ln>
        </p:spPr>
        <p:txBody>
          <a:bodyPr spcFirstLastPara="1" wrap="square" lIns="91425" tIns="45700" rIns="91425" bIns="45700" anchor="t" anchorCtr="0">
            <a:noAutofit/>
          </a:bodyPr>
          <a:lstStyle/>
          <a:p>
            <a:pPr marL="0" lvl="0" indent="0" algn="ctr" rtl="0">
              <a:lnSpc>
                <a:spcPct val="110000"/>
              </a:lnSpc>
              <a:spcBef>
                <a:spcPts val="0"/>
              </a:spcBef>
              <a:spcAft>
                <a:spcPts val="0"/>
              </a:spcAft>
              <a:buClr>
                <a:schemeClr val="accent1"/>
              </a:buClr>
              <a:buSzPts val="3000"/>
              <a:buFont typeface="Century Gothic"/>
              <a:buNone/>
            </a:pPr>
            <a:r>
              <a:rPr lang="en-GB" dirty="0"/>
              <a:t>Temas </a:t>
            </a:r>
            <a:r>
              <a:rPr lang="en-GB" dirty="0" err="1"/>
              <a:t>abordados</a:t>
            </a:r>
            <a:r>
              <a:rPr lang="en-GB" dirty="0"/>
              <a:t> </a:t>
            </a:r>
            <a:r>
              <a:rPr lang="en-GB" dirty="0" err="1"/>
              <a:t>neste</a:t>
            </a:r>
            <a:r>
              <a:rPr lang="en-GB" dirty="0"/>
              <a:t> </a:t>
            </a:r>
            <a:r>
              <a:rPr lang="en-GB" dirty="0" err="1"/>
              <a:t>módulo</a:t>
            </a:r>
            <a:endParaRPr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614"/>
        <p:cNvGrpSpPr/>
        <p:nvPr/>
      </p:nvGrpSpPr>
      <p:grpSpPr>
        <a:xfrm>
          <a:off x="0" y="0"/>
          <a:ext cx="0" cy="0"/>
          <a:chOff x="0" y="0"/>
          <a:chExt cx="0" cy="0"/>
        </a:xfrm>
      </p:grpSpPr>
      <p:sp>
        <p:nvSpPr>
          <p:cNvPr id="615" name="Google Shape;615;p70"/>
          <p:cNvSpPr txBox="1">
            <a:spLocks noGrp="1"/>
          </p:cNvSpPr>
          <p:nvPr>
            <p:ph type="title"/>
          </p:nvPr>
        </p:nvSpPr>
        <p:spPr>
          <a:xfrm>
            <a:off x="389639" y="506412"/>
            <a:ext cx="11294358" cy="432000"/>
          </a:xfrm>
          <a:prstGeom prst="rect">
            <a:avLst/>
          </a:prstGeom>
          <a:noFill/>
          <a:ln>
            <a:noFill/>
          </a:ln>
        </p:spPr>
        <p:txBody>
          <a:bodyPr spcFirstLastPara="1" wrap="square" lIns="91425" tIns="45700" rIns="91425" bIns="45700" anchor="t" anchorCtr="0">
            <a:noAutofit/>
          </a:bodyPr>
          <a:lstStyle/>
          <a:p>
            <a:pPr marL="0" lvl="0" indent="0" algn="ctr" rtl="0">
              <a:lnSpc>
                <a:spcPct val="110000"/>
              </a:lnSpc>
              <a:spcBef>
                <a:spcPts val="0"/>
              </a:spcBef>
              <a:spcAft>
                <a:spcPts val="0"/>
              </a:spcAft>
              <a:buClr>
                <a:schemeClr val="accent1"/>
              </a:buClr>
              <a:buSzPts val="3000"/>
              <a:buFont typeface="Century Gothic"/>
              <a:buNone/>
            </a:pPr>
            <a:r>
              <a:rPr lang="en-GB" dirty="0" err="1"/>
              <a:t>Apresentação</a:t>
            </a:r>
            <a:r>
              <a:rPr lang="en-GB" dirty="0"/>
              <a:t>: Os </a:t>
            </a:r>
            <a:r>
              <a:rPr lang="en-GB" dirty="0" err="1"/>
              <a:t>artigos</a:t>
            </a:r>
            <a:r>
              <a:rPr lang="en-GB" dirty="0"/>
              <a:t> da CDPD</a:t>
            </a:r>
            <a:endParaRPr dirty="0"/>
          </a:p>
        </p:txBody>
      </p:sp>
      <p:sp>
        <p:nvSpPr>
          <p:cNvPr id="616" name="Google Shape;616;p70"/>
          <p:cNvSpPr txBox="1">
            <a:spLocks noGrp="1"/>
          </p:cNvSpPr>
          <p:nvPr>
            <p:ph type="body" idx="1"/>
          </p:nvPr>
        </p:nvSpPr>
        <p:spPr>
          <a:xfrm>
            <a:off x="508002" y="2409260"/>
            <a:ext cx="11175995" cy="1019740"/>
          </a:xfrm>
          <a:prstGeom prst="rect">
            <a:avLst/>
          </a:prstGeom>
          <a:noFill/>
          <a:ln>
            <a:noFill/>
          </a:ln>
        </p:spPr>
        <p:txBody>
          <a:bodyPr spcFirstLastPara="1" wrap="square" lIns="91425" tIns="45700" rIns="91425" bIns="45700" anchor="t" anchorCtr="0">
            <a:noAutofit/>
          </a:bodyPr>
          <a:lstStyle/>
          <a:p>
            <a:pPr marL="285750" lvl="0" indent="-285750" algn="just" rtl="0">
              <a:lnSpc>
                <a:spcPct val="100000"/>
              </a:lnSpc>
              <a:spcBef>
                <a:spcPts val="0"/>
              </a:spcBef>
              <a:spcAft>
                <a:spcPts val="0"/>
              </a:spcAft>
              <a:buSzPts val="2200"/>
              <a:buChar char="•"/>
            </a:pPr>
            <a:r>
              <a:rPr lang="en-GB" sz="2000" dirty="0"/>
              <a:t>Este </a:t>
            </a:r>
            <a:r>
              <a:rPr lang="en-GB" sz="2000" dirty="0" err="1"/>
              <a:t>artigo</a:t>
            </a:r>
            <a:r>
              <a:rPr lang="en-GB" sz="2000" dirty="0"/>
              <a:t> </a:t>
            </a:r>
            <a:r>
              <a:rPr lang="en-GB" sz="2000" dirty="0" err="1"/>
              <a:t>também</a:t>
            </a:r>
            <a:r>
              <a:rPr lang="en-GB" sz="2000" dirty="0"/>
              <a:t> </a:t>
            </a:r>
            <a:r>
              <a:rPr lang="en-GB" sz="2000" dirty="0" err="1"/>
              <a:t>explica</a:t>
            </a:r>
            <a:r>
              <a:rPr lang="en-GB" sz="2000" dirty="0"/>
              <a:t> que, </a:t>
            </a:r>
            <a:r>
              <a:rPr lang="en-GB" sz="2000" dirty="0" err="1"/>
              <a:t>quando</a:t>
            </a:r>
            <a:r>
              <a:rPr lang="en-GB" sz="2000" dirty="0"/>
              <a:t> </a:t>
            </a:r>
            <a:r>
              <a:rPr lang="en-GB" sz="2000" dirty="0" err="1"/>
              <a:t>os</a:t>
            </a:r>
            <a:r>
              <a:rPr lang="en-GB" sz="2000" dirty="0"/>
              <a:t> </a:t>
            </a:r>
            <a:r>
              <a:rPr lang="en-GB" sz="2000" dirty="0" err="1"/>
              <a:t>países</a:t>
            </a:r>
            <a:r>
              <a:rPr lang="en-GB" sz="2000" dirty="0"/>
              <a:t> </a:t>
            </a:r>
            <a:r>
              <a:rPr lang="en-GB" sz="2000" dirty="0" err="1"/>
              <a:t>tomam</a:t>
            </a:r>
            <a:r>
              <a:rPr lang="en-GB" sz="2000" dirty="0"/>
              <a:t> </a:t>
            </a:r>
            <a:r>
              <a:rPr lang="en-GB" sz="2000" dirty="0" err="1"/>
              <a:t>medidas</a:t>
            </a:r>
            <a:r>
              <a:rPr lang="en-GB" sz="2000" dirty="0"/>
              <a:t> e </a:t>
            </a:r>
            <a:r>
              <a:rPr lang="en-GB" sz="2000" dirty="0" err="1"/>
              <a:t>fazem</a:t>
            </a:r>
            <a:r>
              <a:rPr lang="en-GB" sz="2000" dirty="0"/>
              <a:t> </a:t>
            </a:r>
            <a:r>
              <a:rPr lang="en-GB" sz="2000" dirty="0" err="1"/>
              <a:t>adaptações</a:t>
            </a:r>
            <a:r>
              <a:rPr lang="en-GB" sz="2000" dirty="0"/>
              <a:t> </a:t>
            </a:r>
            <a:r>
              <a:rPr lang="en-GB" sz="2000" dirty="0" err="1"/>
              <a:t>específicas</a:t>
            </a:r>
            <a:r>
              <a:rPr lang="en-GB" sz="2000" dirty="0"/>
              <a:t> para pessoas com </a:t>
            </a:r>
            <a:r>
              <a:rPr lang="en-GB" sz="2000" dirty="0" err="1"/>
              <a:t>deficiência</a:t>
            </a:r>
            <a:r>
              <a:rPr lang="en-GB" sz="2000" dirty="0"/>
              <a:t>, mas com o </a:t>
            </a:r>
            <a:r>
              <a:rPr lang="en-GB" sz="2000" dirty="0" err="1"/>
              <a:t>objetivo</a:t>
            </a:r>
            <a:r>
              <a:rPr lang="en-GB" sz="2000" dirty="0"/>
              <a:t> de </a:t>
            </a:r>
            <a:r>
              <a:rPr lang="en-GB" sz="2000" dirty="0" err="1"/>
              <a:t>alcançar</a:t>
            </a:r>
            <a:r>
              <a:rPr lang="en-GB" sz="2000" dirty="0"/>
              <a:t> a </a:t>
            </a:r>
            <a:r>
              <a:rPr lang="en-GB" sz="2000" dirty="0" err="1"/>
              <a:t>igualdade</a:t>
            </a:r>
            <a:r>
              <a:rPr lang="en-GB" sz="2000" dirty="0"/>
              <a:t> com a </a:t>
            </a:r>
            <a:r>
              <a:rPr lang="en-GB" sz="2000" dirty="0" err="1"/>
              <a:t>população</a:t>
            </a:r>
            <a:r>
              <a:rPr lang="en-GB" sz="2000" dirty="0"/>
              <a:t> em </a:t>
            </a:r>
            <a:r>
              <a:rPr lang="en-GB" sz="2000" dirty="0" err="1"/>
              <a:t>geral</a:t>
            </a:r>
            <a:r>
              <a:rPr lang="en-GB" sz="2000" dirty="0"/>
              <a:t>, </a:t>
            </a:r>
            <a:r>
              <a:rPr lang="en-GB" sz="2000" dirty="0" err="1"/>
              <a:t>isso</a:t>
            </a:r>
            <a:r>
              <a:rPr lang="en-GB" sz="2000" dirty="0"/>
              <a:t> NÃO é </a:t>
            </a:r>
            <a:r>
              <a:rPr lang="en-GB" sz="2000" dirty="0" err="1"/>
              <a:t>considerado</a:t>
            </a:r>
            <a:r>
              <a:rPr lang="en-GB" sz="2000" dirty="0"/>
              <a:t> </a:t>
            </a:r>
            <a:r>
              <a:rPr lang="en-GB" sz="2000" dirty="0" err="1"/>
              <a:t>discriminatório</a:t>
            </a:r>
            <a:r>
              <a:rPr lang="en-GB" sz="2000" dirty="0"/>
              <a:t> em </a:t>
            </a:r>
            <a:r>
              <a:rPr lang="en-GB" sz="2000" dirty="0" err="1"/>
              <a:t>relação</a:t>
            </a:r>
            <a:r>
              <a:rPr lang="en-GB" sz="2000" dirty="0"/>
              <a:t> </a:t>
            </a:r>
            <a:r>
              <a:rPr lang="en-GB" sz="2000" dirty="0" err="1"/>
              <a:t>às</a:t>
            </a:r>
            <a:r>
              <a:rPr lang="en-GB" sz="2000" dirty="0"/>
              <a:t> pessoas com </a:t>
            </a:r>
            <a:r>
              <a:rPr lang="en-GB" sz="2000" dirty="0" err="1"/>
              <a:t>deficiência</a:t>
            </a:r>
            <a:r>
              <a:rPr lang="en-GB" sz="2000" dirty="0"/>
              <a:t>.</a:t>
            </a:r>
            <a:endParaRPr sz="2000" dirty="0"/>
          </a:p>
        </p:txBody>
      </p:sp>
      <p:sp>
        <p:nvSpPr>
          <p:cNvPr id="617" name="Google Shape;617;p70"/>
          <p:cNvSpPr txBox="1">
            <a:spLocks noGrp="1"/>
          </p:cNvSpPr>
          <p:nvPr>
            <p:ph type="body" idx="2"/>
          </p:nvPr>
        </p:nvSpPr>
        <p:spPr>
          <a:xfrm>
            <a:off x="509597" y="1493836"/>
            <a:ext cx="11174400" cy="360000"/>
          </a:xfrm>
          <a:prstGeom prst="rect">
            <a:avLst/>
          </a:prstGeom>
          <a:noFill/>
          <a:ln>
            <a:noFill/>
          </a:ln>
        </p:spPr>
        <p:txBody>
          <a:bodyPr spcFirstLastPara="1" wrap="square" lIns="0" tIns="0" rIns="0" bIns="0" anchor="b" anchorCtr="0">
            <a:noAutofit/>
          </a:bodyPr>
          <a:lstStyle/>
          <a:p>
            <a:pPr marL="285750" lvl="0" indent="-285750" algn="l" rtl="0">
              <a:lnSpc>
                <a:spcPct val="150000"/>
              </a:lnSpc>
              <a:spcBef>
                <a:spcPts val="0"/>
              </a:spcBef>
              <a:spcAft>
                <a:spcPts val="0"/>
              </a:spcAft>
              <a:buSzPts val="2200"/>
              <a:buNone/>
            </a:pPr>
            <a:r>
              <a:rPr lang="en-GB" dirty="0" err="1"/>
              <a:t>Artigo</a:t>
            </a:r>
            <a:r>
              <a:rPr lang="en-GB" dirty="0"/>
              <a:t> 5 – </a:t>
            </a:r>
            <a:r>
              <a:rPr lang="en-GB" dirty="0" err="1"/>
              <a:t>Igualdade</a:t>
            </a:r>
            <a:r>
              <a:rPr lang="en-GB" dirty="0"/>
              <a:t> e </a:t>
            </a:r>
            <a:r>
              <a:rPr lang="en-GB" dirty="0" err="1"/>
              <a:t>não</a:t>
            </a:r>
            <a:r>
              <a:rPr lang="en-GB" dirty="0"/>
              <a:t> </a:t>
            </a:r>
            <a:r>
              <a:rPr lang="en-GB" dirty="0" err="1"/>
              <a:t>discriminação</a:t>
            </a:r>
            <a:r>
              <a:rPr lang="en-GB" dirty="0"/>
              <a:t> (c)</a:t>
            </a:r>
            <a:endParaRPr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622"/>
        <p:cNvGrpSpPr/>
        <p:nvPr/>
      </p:nvGrpSpPr>
      <p:grpSpPr>
        <a:xfrm>
          <a:off x="0" y="0"/>
          <a:ext cx="0" cy="0"/>
          <a:chOff x="0" y="0"/>
          <a:chExt cx="0" cy="0"/>
        </a:xfrm>
      </p:grpSpPr>
      <p:sp>
        <p:nvSpPr>
          <p:cNvPr id="623" name="Google Shape;623;p71"/>
          <p:cNvSpPr txBox="1">
            <a:spLocks noGrp="1"/>
          </p:cNvSpPr>
          <p:nvPr>
            <p:ph type="title"/>
          </p:nvPr>
        </p:nvSpPr>
        <p:spPr>
          <a:xfrm>
            <a:off x="389638" y="506412"/>
            <a:ext cx="11802361" cy="432000"/>
          </a:xfrm>
          <a:prstGeom prst="rect">
            <a:avLst/>
          </a:prstGeom>
          <a:noFill/>
          <a:ln>
            <a:noFill/>
          </a:ln>
        </p:spPr>
        <p:txBody>
          <a:bodyPr spcFirstLastPara="1" wrap="square" lIns="91425" tIns="45700" rIns="91425" bIns="45700" anchor="t" anchorCtr="0">
            <a:noAutofit/>
          </a:bodyPr>
          <a:lstStyle/>
          <a:p>
            <a:pPr marL="0" lvl="0" indent="0" algn="ctr" rtl="0">
              <a:lnSpc>
                <a:spcPct val="110000"/>
              </a:lnSpc>
              <a:spcBef>
                <a:spcPts val="0"/>
              </a:spcBef>
              <a:spcAft>
                <a:spcPts val="0"/>
              </a:spcAft>
              <a:buClr>
                <a:schemeClr val="accent1"/>
              </a:buClr>
              <a:buSzPts val="3000"/>
              <a:buFont typeface="Century Gothic"/>
              <a:buNone/>
            </a:pPr>
            <a:r>
              <a:rPr lang="en-GB" dirty="0" err="1"/>
              <a:t>Apresentação</a:t>
            </a:r>
            <a:r>
              <a:rPr lang="en-GB" dirty="0"/>
              <a:t>: Os </a:t>
            </a:r>
            <a:r>
              <a:rPr lang="en-GB" dirty="0" err="1"/>
              <a:t>artigos</a:t>
            </a:r>
            <a:r>
              <a:rPr lang="en-GB" dirty="0"/>
              <a:t> da CDPD</a:t>
            </a:r>
            <a:endParaRPr dirty="0"/>
          </a:p>
        </p:txBody>
      </p:sp>
      <p:sp>
        <p:nvSpPr>
          <p:cNvPr id="624" name="Google Shape;624;p71"/>
          <p:cNvSpPr txBox="1">
            <a:spLocks noGrp="1"/>
          </p:cNvSpPr>
          <p:nvPr>
            <p:ph type="body" idx="1"/>
          </p:nvPr>
        </p:nvSpPr>
        <p:spPr>
          <a:xfrm>
            <a:off x="505610" y="2584394"/>
            <a:ext cx="11175995" cy="1689212"/>
          </a:xfrm>
          <a:prstGeom prst="rect">
            <a:avLst/>
          </a:prstGeom>
          <a:noFill/>
          <a:ln>
            <a:noFill/>
          </a:ln>
        </p:spPr>
        <p:txBody>
          <a:bodyPr spcFirstLastPara="1" wrap="square" lIns="91425" tIns="45700" rIns="91425" bIns="45700" anchor="t" anchorCtr="0">
            <a:noAutofit/>
          </a:bodyPr>
          <a:lstStyle/>
          <a:p>
            <a:pPr marL="285750" lvl="0" indent="-285750" algn="just" rtl="0">
              <a:lnSpc>
                <a:spcPct val="100000"/>
              </a:lnSpc>
              <a:spcBef>
                <a:spcPts val="600"/>
              </a:spcBef>
              <a:spcAft>
                <a:spcPts val="0"/>
              </a:spcAft>
              <a:buSzPts val="2200"/>
              <a:buChar char="•"/>
            </a:pPr>
            <a:r>
              <a:rPr lang="en-GB" sz="2000" dirty="0"/>
              <a:t>A CDPD </a:t>
            </a:r>
            <a:r>
              <a:rPr lang="en-GB" sz="2000" dirty="0" err="1"/>
              <a:t>reconhece</a:t>
            </a:r>
            <a:r>
              <a:rPr lang="en-GB" sz="2000" dirty="0"/>
              <a:t> que as </a:t>
            </a:r>
            <a:r>
              <a:rPr lang="en-GB" sz="2000" dirty="0" err="1"/>
              <a:t>mulheres</a:t>
            </a:r>
            <a:r>
              <a:rPr lang="en-GB" sz="2000" dirty="0"/>
              <a:t> com </a:t>
            </a:r>
            <a:r>
              <a:rPr lang="en-GB" sz="2000" dirty="0" err="1"/>
              <a:t>deficiência</a:t>
            </a:r>
            <a:r>
              <a:rPr lang="en-GB" sz="2000" dirty="0"/>
              <a:t> </a:t>
            </a:r>
            <a:r>
              <a:rPr lang="en-GB" sz="2000" dirty="0" err="1"/>
              <a:t>sofrem</a:t>
            </a:r>
            <a:r>
              <a:rPr lang="en-GB" sz="2000" dirty="0"/>
              <a:t> </a:t>
            </a:r>
            <a:r>
              <a:rPr lang="en-GB" sz="2000" dirty="0" err="1"/>
              <a:t>injustiças</a:t>
            </a:r>
            <a:r>
              <a:rPr lang="en-GB" sz="2000" dirty="0"/>
              <a:t> </a:t>
            </a:r>
            <a:r>
              <a:rPr lang="en-GB" sz="2000" dirty="0" err="1"/>
              <a:t>específicas</a:t>
            </a:r>
            <a:r>
              <a:rPr lang="en-GB" sz="2000" dirty="0"/>
              <a:t> e </a:t>
            </a:r>
            <a:r>
              <a:rPr lang="en-GB" sz="2000" dirty="0" err="1"/>
              <a:t>múltiplas</a:t>
            </a:r>
            <a:r>
              <a:rPr lang="en-GB" sz="2000" dirty="0"/>
              <a:t> </a:t>
            </a:r>
            <a:r>
              <a:rPr lang="en-GB" sz="2000" dirty="0" err="1"/>
              <a:t>formas</a:t>
            </a:r>
            <a:r>
              <a:rPr lang="en-GB" sz="2000" dirty="0"/>
              <a:t> de </a:t>
            </a:r>
            <a:r>
              <a:rPr lang="en-GB" sz="2000" dirty="0" err="1"/>
              <a:t>discriminação</a:t>
            </a:r>
            <a:r>
              <a:rPr lang="en-GB" sz="2000" dirty="0"/>
              <a:t>.</a:t>
            </a:r>
            <a:endParaRPr sz="2000" dirty="0"/>
          </a:p>
          <a:p>
            <a:pPr marL="285750" lvl="0" indent="-285750" algn="just" rtl="0">
              <a:lnSpc>
                <a:spcPct val="100000"/>
              </a:lnSpc>
              <a:spcBef>
                <a:spcPts val="600"/>
              </a:spcBef>
              <a:spcAft>
                <a:spcPts val="0"/>
              </a:spcAft>
              <a:buSzPts val="2200"/>
              <a:buChar char="•"/>
            </a:pPr>
            <a:r>
              <a:rPr lang="en-GB" sz="2000" dirty="0"/>
              <a:t>A </a:t>
            </a:r>
            <a:r>
              <a:rPr lang="en-GB" sz="2000" dirty="0" err="1"/>
              <a:t>Convenção</a:t>
            </a:r>
            <a:r>
              <a:rPr lang="en-GB" sz="2000" dirty="0"/>
              <a:t> </a:t>
            </a:r>
            <a:r>
              <a:rPr lang="en-GB" sz="2000" dirty="0" err="1"/>
              <a:t>afirma</a:t>
            </a:r>
            <a:r>
              <a:rPr lang="en-GB" sz="2000" dirty="0"/>
              <a:t> que </a:t>
            </a:r>
            <a:r>
              <a:rPr lang="en-GB" sz="2000" dirty="0" err="1"/>
              <a:t>os</a:t>
            </a:r>
            <a:r>
              <a:rPr lang="en-GB" sz="2000" dirty="0"/>
              <a:t> </a:t>
            </a:r>
            <a:r>
              <a:rPr lang="en-GB" sz="2000" dirty="0" err="1"/>
              <a:t>países</a:t>
            </a:r>
            <a:r>
              <a:rPr lang="en-GB" sz="2000" dirty="0"/>
              <a:t> </a:t>
            </a:r>
            <a:r>
              <a:rPr lang="en-GB" sz="2000" dirty="0" err="1"/>
              <a:t>devem</a:t>
            </a:r>
            <a:r>
              <a:rPr lang="en-GB" sz="2000" dirty="0"/>
              <a:t> </a:t>
            </a:r>
            <a:r>
              <a:rPr lang="en-GB" sz="2000" dirty="0" err="1"/>
              <a:t>garantir</a:t>
            </a:r>
            <a:r>
              <a:rPr lang="en-GB" sz="2000" dirty="0"/>
              <a:t> que as </a:t>
            </a:r>
            <a:r>
              <a:rPr lang="en-GB" sz="2000" dirty="0" err="1"/>
              <a:t>mulheres</a:t>
            </a:r>
            <a:r>
              <a:rPr lang="en-GB" sz="2000" dirty="0"/>
              <a:t> com </a:t>
            </a:r>
            <a:r>
              <a:rPr lang="en-GB" sz="2000" dirty="0" err="1"/>
              <a:t>deficiência</a:t>
            </a:r>
            <a:r>
              <a:rPr lang="en-GB" sz="2000" dirty="0"/>
              <a:t> </a:t>
            </a:r>
            <a:r>
              <a:rPr lang="en-GB" sz="2000" dirty="0" err="1"/>
              <a:t>gozem</a:t>
            </a:r>
            <a:r>
              <a:rPr lang="en-GB" sz="2000" dirty="0"/>
              <a:t> de </a:t>
            </a:r>
            <a:r>
              <a:rPr lang="en-GB" sz="2000" dirty="0" err="1"/>
              <a:t>direitos</a:t>
            </a:r>
            <a:r>
              <a:rPr lang="en-GB" sz="2000" dirty="0"/>
              <a:t> </a:t>
            </a:r>
            <a:r>
              <a:rPr lang="en-GB" sz="2000" dirty="0" err="1"/>
              <a:t>iguais</a:t>
            </a:r>
            <a:r>
              <a:rPr lang="en-GB" sz="2000" dirty="0"/>
              <a:t>.</a:t>
            </a:r>
            <a:endParaRPr sz="2000" dirty="0"/>
          </a:p>
        </p:txBody>
      </p:sp>
      <p:sp>
        <p:nvSpPr>
          <p:cNvPr id="625" name="Google Shape;625;p71"/>
          <p:cNvSpPr txBox="1">
            <a:spLocks noGrp="1"/>
          </p:cNvSpPr>
          <p:nvPr>
            <p:ph type="body" idx="2"/>
          </p:nvPr>
        </p:nvSpPr>
        <p:spPr>
          <a:xfrm>
            <a:off x="507205" y="1489328"/>
            <a:ext cx="11174400" cy="360000"/>
          </a:xfrm>
          <a:prstGeom prst="rect">
            <a:avLst/>
          </a:prstGeom>
          <a:noFill/>
          <a:ln>
            <a:noFill/>
          </a:ln>
        </p:spPr>
        <p:txBody>
          <a:bodyPr spcFirstLastPara="1" wrap="square" lIns="0" tIns="0" rIns="0" bIns="0" anchor="b" anchorCtr="0">
            <a:noAutofit/>
          </a:bodyPr>
          <a:lstStyle/>
          <a:p>
            <a:pPr marL="285750" lvl="0" indent="-285750" algn="l" rtl="0">
              <a:lnSpc>
                <a:spcPct val="150000"/>
              </a:lnSpc>
              <a:spcBef>
                <a:spcPts val="0"/>
              </a:spcBef>
              <a:spcAft>
                <a:spcPts val="0"/>
              </a:spcAft>
              <a:buSzPts val="2200"/>
              <a:buNone/>
            </a:pPr>
            <a:r>
              <a:rPr lang="en-GB" dirty="0" err="1"/>
              <a:t>Artigo</a:t>
            </a:r>
            <a:r>
              <a:rPr lang="en-GB" dirty="0"/>
              <a:t> 6 – </a:t>
            </a:r>
            <a:r>
              <a:rPr lang="en-GB" dirty="0" err="1"/>
              <a:t>Mulheres</a:t>
            </a:r>
            <a:r>
              <a:rPr lang="en-GB" dirty="0"/>
              <a:t> com </a:t>
            </a:r>
            <a:r>
              <a:rPr lang="en-GB" dirty="0" err="1"/>
              <a:t>deficiência</a:t>
            </a:r>
            <a:endParaRPr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630"/>
        <p:cNvGrpSpPr/>
        <p:nvPr/>
      </p:nvGrpSpPr>
      <p:grpSpPr>
        <a:xfrm>
          <a:off x="0" y="0"/>
          <a:ext cx="0" cy="0"/>
          <a:chOff x="0" y="0"/>
          <a:chExt cx="0" cy="0"/>
        </a:xfrm>
      </p:grpSpPr>
      <p:sp>
        <p:nvSpPr>
          <p:cNvPr id="631" name="Google Shape;631;p72"/>
          <p:cNvSpPr txBox="1">
            <a:spLocks noGrp="1"/>
          </p:cNvSpPr>
          <p:nvPr>
            <p:ph type="title"/>
          </p:nvPr>
        </p:nvSpPr>
        <p:spPr>
          <a:xfrm>
            <a:off x="389639" y="506412"/>
            <a:ext cx="11174400" cy="432000"/>
          </a:xfrm>
          <a:prstGeom prst="rect">
            <a:avLst/>
          </a:prstGeom>
          <a:noFill/>
          <a:ln>
            <a:noFill/>
          </a:ln>
        </p:spPr>
        <p:txBody>
          <a:bodyPr spcFirstLastPara="1" wrap="square" lIns="91425" tIns="45700" rIns="91425" bIns="45700" anchor="t" anchorCtr="0">
            <a:noAutofit/>
          </a:bodyPr>
          <a:lstStyle/>
          <a:p>
            <a:pPr marL="0" lvl="0" indent="0" algn="ctr" rtl="0">
              <a:lnSpc>
                <a:spcPct val="110000"/>
              </a:lnSpc>
              <a:spcBef>
                <a:spcPts val="0"/>
              </a:spcBef>
              <a:spcAft>
                <a:spcPts val="0"/>
              </a:spcAft>
              <a:buClr>
                <a:schemeClr val="accent1"/>
              </a:buClr>
              <a:buSzPts val="3000"/>
              <a:buFont typeface="Century Gothic"/>
              <a:buNone/>
            </a:pPr>
            <a:r>
              <a:rPr lang="en-GB" dirty="0" err="1"/>
              <a:t>Apresentação</a:t>
            </a:r>
            <a:r>
              <a:rPr lang="en-GB" dirty="0"/>
              <a:t>: Os </a:t>
            </a:r>
            <a:r>
              <a:rPr lang="en-GB" dirty="0" err="1"/>
              <a:t>artigos</a:t>
            </a:r>
            <a:r>
              <a:rPr lang="en-GB" dirty="0"/>
              <a:t> da CDPD</a:t>
            </a:r>
            <a:endParaRPr dirty="0"/>
          </a:p>
        </p:txBody>
      </p:sp>
      <p:sp>
        <p:nvSpPr>
          <p:cNvPr id="632" name="Google Shape;632;p72"/>
          <p:cNvSpPr txBox="1">
            <a:spLocks noGrp="1"/>
          </p:cNvSpPr>
          <p:nvPr>
            <p:ph type="body" idx="1"/>
          </p:nvPr>
        </p:nvSpPr>
        <p:spPr>
          <a:xfrm>
            <a:off x="508002" y="2340172"/>
            <a:ext cx="11175995" cy="2064769"/>
          </a:xfrm>
          <a:prstGeom prst="rect">
            <a:avLst/>
          </a:prstGeom>
          <a:noFill/>
          <a:ln>
            <a:noFill/>
          </a:ln>
        </p:spPr>
        <p:txBody>
          <a:bodyPr spcFirstLastPara="1" wrap="square" lIns="91425" tIns="45700" rIns="91425" bIns="45700" anchor="t" anchorCtr="0">
            <a:noAutofit/>
          </a:bodyPr>
          <a:lstStyle/>
          <a:p>
            <a:pPr marL="285750" lvl="0" indent="-285750" algn="just" rtl="0">
              <a:lnSpc>
                <a:spcPct val="100000"/>
              </a:lnSpc>
              <a:spcBef>
                <a:spcPts val="600"/>
              </a:spcBef>
              <a:spcAft>
                <a:spcPts val="0"/>
              </a:spcAft>
              <a:buSzPts val="2200"/>
              <a:buChar char="•"/>
            </a:pPr>
            <a:r>
              <a:rPr lang="en-GB" sz="2000" dirty="0"/>
              <a:t>Quando são </a:t>
            </a:r>
            <a:r>
              <a:rPr lang="en-GB" sz="2000" dirty="0" err="1"/>
              <a:t>tomadas</a:t>
            </a:r>
            <a:r>
              <a:rPr lang="en-GB" sz="2000" dirty="0"/>
              <a:t> </a:t>
            </a:r>
            <a:r>
              <a:rPr lang="en-GB" sz="2000" dirty="0" err="1"/>
              <a:t>medidas</a:t>
            </a:r>
            <a:r>
              <a:rPr lang="en-GB" sz="2000" dirty="0"/>
              <a:t> </a:t>
            </a:r>
            <a:r>
              <a:rPr lang="en-GB" sz="2000" dirty="0" err="1"/>
              <a:t>relativas</a:t>
            </a:r>
            <a:r>
              <a:rPr lang="en-GB" sz="2000" dirty="0"/>
              <a:t> a </a:t>
            </a:r>
            <a:r>
              <a:rPr lang="en-GB" sz="2000" dirty="0" err="1"/>
              <a:t>crianças</a:t>
            </a:r>
            <a:r>
              <a:rPr lang="en-GB" sz="2000" dirty="0"/>
              <a:t> com </a:t>
            </a:r>
            <a:r>
              <a:rPr lang="en-GB" sz="2000" dirty="0" err="1"/>
              <a:t>deficiência</a:t>
            </a:r>
            <a:r>
              <a:rPr lang="en-GB" sz="2000" dirty="0"/>
              <a:t>, o seu interesse superior </a:t>
            </a:r>
            <a:r>
              <a:rPr lang="en-GB" sz="2000" dirty="0" err="1"/>
              <a:t>deve</a:t>
            </a:r>
            <a:r>
              <a:rPr lang="en-GB" sz="2000" dirty="0"/>
              <a:t> ser a principal </a:t>
            </a:r>
            <a:r>
              <a:rPr lang="en-GB" sz="2000" dirty="0" err="1"/>
              <a:t>consideração</a:t>
            </a:r>
            <a:r>
              <a:rPr lang="en-GB" sz="2000" dirty="0"/>
              <a:t>. </a:t>
            </a:r>
            <a:endParaRPr sz="2000" dirty="0"/>
          </a:p>
          <a:p>
            <a:pPr marL="285750" lvl="0" indent="-285750" algn="just" rtl="0">
              <a:lnSpc>
                <a:spcPct val="100000"/>
              </a:lnSpc>
              <a:spcBef>
                <a:spcPts val="600"/>
              </a:spcBef>
              <a:spcAft>
                <a:spcPts val="0"/>
              </a:spcAft>
              <a:buSzPts val="2200"/>
              <a:buChar char="•"/>
            </a:pPr>
            <a:r>
              <a:rPr lang="en-GB" sz="2000" dirty="0"/>
              <a:t>As </a:t>
            </a:r>
            <a:r>
              <a:rPr lang="en-GB" sz="2000" dirty="0" err="1"/>
              <a:t>crianças</a:t>
            </a:r>
            <a:r>
              <a:rPr lang="en-GB" sz="2000" dirty="0"/>
              <a:t> com </a:t>
            </a:r>
            <a:r>
              <a:rPr lang="en-GB" sz="2000" dirty="0" err="1"/>
              <a:t>deficiência</a:t>
            </a:r>
            <a:r>
              <a:rPr lang="en-GB" sz="2000" dirty="0"/>
              <a:t> </a:t>
            </a:r>
            <a:r>
              <a:rPr lang="en-GB" sz="2000" dirty="0" err="1"/>
              <a:t>têm</a:t>
            </a:r>
            <a:r>
              <a:rPr lang="en-GB" sz="2000" dirty="0"/>
              <a:t> o </a:t>
            </a:r>
            <a:r>
              <a:rPr lang="en-GB" sz="2000" dirty="0" err="1"/>
              <a:t>direito</a:t>
            </a:r>
            <a:r>
              <a:rPr lang="en-GB" sz="2000" dirty="0"/>
              <a:t> de </a:t>
            </a:r>
            <a:r>
              <a:rPr lang="en-GB" sz="2000" dirty="0" err="1"/>
              <a:t>expressar</a:t>
            </a:r>
            <a:r>
              <a:rPr lang="en-GB" sz="2000" dirty="0"/>
              <a:t> as suas </a:t>
            </a:r>
            <a:r>
              <a:rPr lang="en-GB" sz="2000" dirty="0" err="1"/>
              <a:t>opiniões</a:t>
            </a:r>
            <a:r>
              <a:rPr lang="en-GB" sz="2000" dirty="0"/>
              <a:t>, e </a:t>
            </a:r>
            <a:r>
              <a:rPr lang="en-GB" sz="2000" dirty="0" err="1"/>
              <a:t>estas</a:t>
            </a:r>
            <a:r>
              <a:rPr lang="en-GB" sz="2000" dirty="0"/>
              <a:t> </a:t>
            </a:r>
            <a:r>
              <a:rPr lang="en-GB" sz="2000" dirty="0" err="1"/>
              <a:t>devem</a:t>
            </a:r>
            <a:r>
              <a:rPr lang="en-GB" sz="2000" dirty="0"/>
              <a:t> ser </a:t>
            </a:r>
            <a:r>
              <a:rPr lang="en-GB" sz="2000" dirty="0" err="1"/>
              <a:t>devidamente</a:t>
            </a:r>
            <a:r>
              <a:rPr lang="en-GB" sz="2000" dirty="0"/>
              <a:t> </a:t>
            </a:r>
            <a:r>
              <a:rPr lang="en-GB" sz="2000" dirty="0" err="1"/>
              <a:t>consideradas</a:t>
            </a:r>
            <a:r>
              <a:rPr lang="en-GB" sz="2000" dirty="0"/>
              <a:t> em </a:t>
            </a:r>
            <a:r>
              <a:rPr lang="en-GB" sz="2000" dirty="0" err="1"/>
              <a:t>todas</a:t>
            </a:r>
            <a:r>
              <a:rPr lang="en-GB" sz="2000" dirty="0"/>
              <a:t> as </a:t>
            </a:r>
            <a:r>
              <a:rPr lang="en-GB" sz="2000" dirty="0" err="1"/>
              <a:t>decisões</a:t>
            </a:r>
            <a:r>
              <a:rPr lang="en-GB" sz="2000" dirty="0"/>
              <a:t> que as </a:t>
            </a:r>
            <a:r>
              <a:rPr lang="en-GB" sz="2000" dirty="0" err="1"/>
              <a:t>afetam</a:t>
            </a:r>
            <a:r>
              <a:rPr lang="en-GB" sz="2000" dirty="0"/>
              <a:t>, sem </a:t>
            </a:r>
            <a:r>
              <a:rPr lang="en-GB" sz="2000" dirty="0" err="1"/>
              <a:t>discriminação</a:t>
            </a:r>
            <a:r>
              <a:rPr lang="en-GB" sz="2000" dirty="0"/>
              <a:t> com base na </a:t>
            </a:r>
            <a:r>
              <a:rPr lang="en-GB" sz="2000" dirty="0" err="1"/>
              <a:t>deficiência</a:t>
            </a:r>
            <a:r>
              <a:rPr lang="en-GB" sz="2000" dirty="0"/>
              <a:t>. </a:t>
            </a:r>
            <a:endParaRPr sz="2000" dirty="0"/>
          </a:p>
        </p:txBody>
      </p:sp>
      <p:sp>
        <p:nvSpPr>
          <p:cNvPr id="633" name="Google Shape;633;p72"/>
          <p:cNvSpPr txBox="1">
            <a:spLocks noGrp="1"/>
          </p:cNvSpPr>
          <p:nvPr>
            <p:ph type="body" idx="2"/>
          </p:nvPr>
        </p:nvSpPr>
        <p:spPr>
          <a:xfrm>
            <a:off x="509597" y="1459292"/>
            <a:ext cx="11174400" cy="360000"/>
          </a:xfrm>
          <a:prstGeom prst="rect">
            <a:avLst/>
          </a:prstGeom>
          <a:noFill/>
          <a:ln>
            <a:noFill/>
          </a:ln>
        </p:spPr>
        <p:txBody>
          <a:bodyPr spcFirstLastPara="1" wrap="square" lIns="0" tIns="0" rIns="0" bIns="0" anchor="b" anchorCtr="0">
            <a:noAutofit/>
          </a:bodyPr>
          <a:lstStyle/>
          <a:p>
            <a:pPr marL="285750" lvl="0" indent="-285750" algn="l" rtl="0">
              <a:lnSpc>
                <a:spcPct val="150000"/>
              </a:lnSpc>
              <a:spcBef>
                <a:spcPts val="0"/>
              </a:spcBef>
              <a:spcAft>
                <a:spcPts val="0"/>
              </a:spcAft>
              <a:buSzPts val="2200"/>
              <a:buNone/>
            </a:pPr>
            <a:r>
              <a:rPr lang="en-GB" dirty="0" err="1"/>
              <a:t>Artigo</a:t>
            </a:r>
            <a:r>
              <a:rPr lang="en-GB" dirty="0"/>
              <a:t> 7 – </a:t>
            </a:r>
            <a:r>
              <a:rPr lang="en-GB" dirty="0" err="1"/>
              <a:t>Crianças</a:t>
            </a:r>
            <a:r>
              <a:rPr lang="en-GB" dirty="0"/>
              <a:t> com </a:t>
            </a:r>
            <a:r>
              <a:rPr lang="en-GB" dirty="0" err="1"/>
              <a:t>deficiência</a:t>
            </a:r>
            <a:endParaRPr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638"/>
        <p:cNvGrpSpPr/>
        <p:nvPr/>
      </p:nvGrpSpPr>
      <p:grpSpPr>
        <a:xfrm>
          <a:off x="0" y="0"/>
          <a:ext cx="0" cy="0"/>
          <a:chOff x="0" y="0"/>
          <a:chExt cx="0" cy="0"/>
        </a:xfrm>
      </p:grpSpPr>
      <p:sp>
        <p:nvSpPr>
          <p:cNvPr id="639" name="Google Shape;639;p73"/>
          <p:cNvSpPr txBox="1">
            <a:spLocks noGrp="1"/>
          </p:cNvSpPr>
          <p:nvPr>
            <p:ph type="title"/>
          </p:nvPr>
        </p:nvSpPr>
        <p:spPr>
          <a:xfrm>
            <a:off x="389639" y="506412"/>
            <a:ext cx="11462392" cy="432000"/>
          </a:xfrm>
          <a:prstGeom prst="rect">
            <a:avLst/>
          </a:prstGeom>
          <a:noFill/>
          <a:ln>
            <a:noFill/>
          </a:ln>
        </p:spPr>
        <p:txBody>
          <a:bodyPr spcFirstLastPara="1" wrap="square" lIns="91425" tIns="45700" rIns="91425" bIns="45700" anchor="t" anchorCtr="0">
            <a:noAutofit/>
          </a:bodyPr>
          <a:lstStyle/>
          <a:p>
            <a:pPr marL="0" lvl="0" indent="0" algn="ctr" rtl="0">
              <a:lnSpc>
                <a:spcPct val="110000"/>
              </a:lnSpc>
              <a:spcBef>
                <a:spcPts val="0"/>
              </a:spcBef>
              <a:spcAft>
                <a:spcPts val="0"/>
              </a:spcAft>
              <a:buClr>
                <a:schemeClr val="accent1"/>
              </a:buClr>
              <a:buSzPts val="3000"/>
              <a:buFont typeface="Century Gothic"/>
              <a:buNone/>
            </a:pPr>
            <a:r>
              <a:rPr lang="en-GB" dirty="0" err="1"/>
              <a:t>Apresentação</a:t>
            </a:r>
            <a:r>
              <a:rPr lang="en-GB" dirty="0"/>
              <a:t>: Os </a:t>
            </a:r>
            <a:r>
              <a:rPr lang="en-GB" dirty="0" err="1"/>
              <a:t>artigos</a:t>
            </a:r>
            <a:r>
              <a:rPr lang="en-GB" dirty="0"/>
              <a:t> da CDPD</a:t>
            </a:r>
            <a:endParaRPr dirty="0"/>
          </a:p>
        </p:txBody>
      </p:sp>
      <p:sp>
        <p:nvSpPr>
          <p:cNvPr id="640" name="Google Shape;640;p73"/>
          <p:cNvSpPr txBox="1">
            <a:spLocks noGrp="1"/>
          </p:cNvSpPr>
          <p:nvPr>
            <p:ph type="body" idx="1"/>
          </p:nvPr>
        </p:nvSpPr>
        <p:spPr>
          <a:xfrm>
            <a:off x="508002" y="2049260"/>
            <a:ext cx="11175995" cy="3207769"/>
          </a:xfrm>
          <a:prstGeom prst="rect">
            <a:avLst/>
          </a:prstGeom>
          <a:noFill/>
          <a:ln>
            <a:noFill/>
          </a:ln>
        </p:spPr>
        <p:txBody>
          <a:bodyPr spcFirstLastPara="1" wrap="square" lIns="91425" tIns="45700" rIns="91425" bIns="45700" anchor="t" anchorCtr="0">
            <a:noAutofit/>
          </a:bodyPr>
          <a:lstStyle/>
          <a:p>
            <a:pPr marL="285750" lvl="0" indent="-285750" algn="just" rtl="0">
              <a:lnSpc>
                <a:spcPct val="100000"/>
              </a:lnSpc>
              <a:spcBef>
                <a:spcPts val="600"/>
              </a:spcBef>
              <a:spcAft>
                <a:spcPts val="0"/>
              </a:spcAft>
              <a:buSzPts val="2200"/>
              <a:buChar char="•"/>
            </a:pPr>
            <a:r>
              <a:rPr lang="en-GB" sz="2000" dirty="0"/>
              <a:t>Os </a:t>
            </a:r>
            <a:r>
              <a:rPr lang="en-GB" sz="2000" dirty="0" err="1"/>
              <a:t>países</a:t>
            </a:r>
            <a:r>
              <a:rPr lang="en-GB" sz="2000" dirty="0"/>
              <a:t> </a:t>
            </a:r>
            <a:r>
              <a:rPr lang="en-GB" sz="2000" dirty="0" err="1"/>
              <a:t>devem</a:t>
            </a:r>
            <a:r>
              <a:rPr lang="en-GB" sz="2000" dirty="0"/>
              <a:t> </a:t>
            </a:r>
            <a:r>
              <a:rPr lang="en-GB" sz="2000" dirty="0" err="1"/>
              <a:t>tomar</a:t>
            </a:r>
            <a:r>
              <a:rPr lang="en-GB" sz="2000" dirty="0"/>
              <a:t> </a:t>
            </a:r>
            <a:r>
              <a:rPr lang="en-GB" sz="2000" dirty="0" err="1"/>
              <a:t>medidas</a:t>
            </a:r>
            <a:r>
              <a:rPr lang="en-GB" sz="2000" dirty="0"/>
              <a:t> para:</a:t>
            </a:r>
            <a:endParaRPr sz="2000" dirty="0"/>
          </a:p>
          <a:p>
            <a:pPr marL="631825" lvl="2" indent="-285750" algn="just" rtl="0">
              <a:lnSpc>
                <a:spcPct val="100000"/>
              </a:lnSpc>
              <a:spcBef>
                <a:spcPts val="600"/>
              </a:spcBef>
              <a:spcAft>
                <a:spcPts val="0"/>
              </a:spcAft>
              <a:buSzPts val="2200"/>
              <a:buChar char="•"/>
            </a:pPr>
            <a:r>
              <a:rPr lang="en-GB" sz="2000" dirty="0" err="1"/>
              <a:t>Sensibilizar</a:t>
            </a:r>
            <a:r>
              <a:rPr lang="en-GB" sz="2000" dirty="0"/>
              <a:t> para </a:t>
            </a:r>
            <a:r>
              <a:rPr lang="en-GB" sz="2000" dirty="0" err="1"/>
              <a:t>os</a:t>
            </a:r>
            <a:r>
              <a:rPr lang="en-GB" sz="2000" dirty="0"/>
              <a:t> </a:t>
            </a:r>
            <a:r>
              <a:rPr lang="en-GB" sz="2000" dirty="0" err="1"/>
              <a:t>direitos</a:t>
            </a:r>
            <a:r>
              <a:rPr lang="en-GB" sz="2000" dirty="0"/>
              <a:t> e a </a:t>
            </a:r>
            <a:r>
              <a:rPr lang="en-GB" sz="2000" dirty="0" err="1"/>
              <a:t>dignidade</a:t>
            </a:r>
            <a:r>
              <a:rPr lang="en-GB" sz="2000" dirty="0"/>
              <a:t> das pessoas com </a:t>
            </a:r>
            <a:r>
              <a:rPr lang="en-GB" sz="2000" dirty="0" err="1"/>
              <a:t>deficiência</a:t>
            </a:r>
            <a:r>
              <a:rPr lang="en-GB" sz="2000" dirty="0"/>
              <a:t>. </a:t>
            </a:r>
            <a:endParaRPr sz="2000" dirty="0"/>
          </a:p>
          <a:p>
            <a:pPr marL="631825" lvl="2" indent="-285750" algn="just" rtl="0">
              <a:lnSpc>
                <a:spcPct val="100000"/>
              </a:lnSpc>
              <a:spcBef>
                <a:spcPts val="600"/>
              </a:spcBef>
              <a:spcAft>
                <a:spcPts val="0"/>
              </a:spcAft>
              <a:buSzPts val="2200"/>
              <a:buChar char="•"/>
            </a:pPr>
            <a:r>
              <a:rPr lang="en-GB" sz="2000" dirty="0"/>
              <a:t>Combater </a:t>
            </a:r>
            <a:r>
              <a:rPr lang="en-GB" sz="2000" dirty="0" err="1"/>
              <a:t>estereótipos</a:t>
            </a:r>
            <a:r>
              <a:rPr lang="en-GB" sz="2000" dirty="0"/>
              <a:t>, </a:t>
            </a:r>
            <a:r>
              <a:rPr lang="en-GB" sz="2000" dirty="0" err="1"/>
              <a:t>preconceitos</a:t>
            </a:r>
            <a:r>
              <a:rPr lang="en-GB" sz="2000" dirty="0"/>
              <a:t> e </a:t>
            </a:r>
            <a:r>
              <a:rPr lang="en-GB" sz="2000" dirty="0" err="1"/>
              <a:t>práticas</a:t>
            </a:r>
            <a:r>
              <a:rPr lang="en-GB" sz="2000" dirty="0"/>
              <a:t> </a:t>
            </a:r>
            <a:r>
              <a:rPr lang="en-GB" sz="2000" dirty="0" err="1"/>
              <a:t>nocivas</a:t>
            </a:r>
            <a:r>
              <a:rPr lang="en-GB" sz="2000" dirty="0"/>
              <a:t>.</a:t>
            </a:r>
            <a:endParaRPr sz="2000" dirty="0"/>
          </a:p>
          <a:p>
            <a:pPr marL="631825" lvl="2" indent="-285750" algn="just" rtl="0">
              <a:lnSpc>
                <a:spcPct val="100000"/>
              </a:lnSpc>
              <a:spcBef>
                <a:spcPts val="600"/>
              </a:spcBef>
              <a:spcAft>
                <a:spcPts val="0"/>
              </a:spcAft>
              <a:buSzPts val="2200"/>
              <a:buChar char="•"/>
            </a:pPr>
            <a:r>
              <a:rPr lang="en-GB" sz="2000" dirty="0" err="1"/>
              <a:t>Promover</a:t>
            </a:r>
            <a:r>
              <a:rPr lang="en-GB" sz="2000" dirty="0"/>
              <a:t> a </a:t>
            </a:r>
            <a:r>
              <a:rPr lang="en-GB" sz="2000" dirty="0" err="1"/>
              <a:t>sensibilização</a:t>
            </a:r>
            <a:r>
              <a:rPr lang="en-GB" sz="2000" dirty="0"/>
              <a:t> para as </a:t>
            </a:r>
            <a:r>
              <a:rPr lang="en-GB" sz="2000" dirty="0" err="1"/>
              <a:t>capacidades</a:t>
            </a:r>
            <a:r>
              <a:rPr lang="en-GB" sz="2000" dirty="0"/>
              <a:t> e </a:t>
            </a:r>
            <a:r>
              <a:rPr lang="en-GB" sz="2000" dirty="0" err="1"/>
              <a:t>contribuições</a:t>
            </a:r>
            <a:r>
              <a:rPr lang="en-GB" sz="2000" dirty="0"/>
              <a:t> das pessoas com </a:t>
            </a:r>
            <a:r>
              <a:rPr lang="en-GB" sz="2000" dirty="0" err="1"/>
              <a:t>deficiência</a:t>
            </a:r>
            <a:r>
              <a:rPr lang="en-GB" sz="2000" dirty="0"/>
              <a:t> para a </a:t>
            </a:r>
            <a:r>
              <a:rPr lang="en-GB" sz="2000" dirty="0" err="1"/>
              <a:t>sociedade</a:t>
            </a:r>
            <a:r>
              <a:rPr lang="en-GB" sz="2000" dirty="0"/>
              <a:t>.</a:t>
            </a:r>
            <a:endParaRPr sz="2000" dirty="0"/>
          </a:p>
          <a:p>
            <a:pPr marL="285750" lvl="0" indent="-285750" algn="just" rtl="0">
              <a:lnSpc>
                <a:spcPct val="100000"/>
              </a:lnSpc>
              <a:spcBef>
                <a:spcPts val="600"/>
              </a:spcBef>
              <a:spcAft>
                <a:spcPts val="0"/>
              </a:spcAft>
              <a:buSzPts val="2200"/>
              <a:buChar char="•"/>
            </a:pPr>
            <a:r>
              <a:rPr lang="en-GB" sz="2000" dirty="0"/>
              <a:t>O </a:t>
            </a:r>
            <a:r>
              <a:rPr lang="en-GB" sz="2000" dirty="0" err="1"/>
              <a:t>artigo</a:t>
            </a:r>
            <a:r>
              <a:rPr lang="en-GB" sz="2000" dirty="0"/>
              <a:t> 8 </a:t>
            </a:r>
            <a:r>
              <a:rPr lang="en-GB" sz="2000" dirty="0" err="1"/>
              <a:t>diz</a:t>
            </a:r>
            <a:r>
              <a:rPr lang="en-GB" sz="2000" dirty="0"/>
              <a:t> </a:t>
            </a:r>
            <a:r>
              <a:rPr lang="en-GB" sz="2000" dirty="0" err="1"/>
              <a:t>respeito</a:t>
            </a:r>
            <a:r>
              <a:rPr lang="en-GB" sz="2000" dirty="0"/>
              <a:t> à </a:t>
            </a:r>
            <a:r>
              <a:rPr lang="en-GB" sz="2000" dirty="0" err="1"/>
              <a:t>divulgação</a:t>
            </a:r>
            <a:r>
              <a:rPr lang="en-GB" sz="2000" dirty="0"/>
              <a:t> de </a:t>
            </a:r>
            <a:r>
              <a:rPr lang="en-GB" sz="2000" dirty="0" err="1"/>
              <a:t>informações</a:t>
            </a:r>
            <a:r>
              <a:rPr lang="en-GB" sz="2000" dirty="0"/>
              <a:t> a </a:t>
            </a:r>
            <a:r>
              <a:rPr lang="en-GB" sz="2000" dirty="0" err="1"/>
              <a:t>todas</a:t>
            </a:r>
            <a:r>
              <a:rPr lang="en-GB" sz="2000" dirty="0"/>
              <a:t> as pessoas sobre </a:t>
            </a:r>
            <a:r>
              <a:rPr lang="en-GB" sz="2000" dirty="0" err="1"/>
              <a:t>os</a:t>
            </a:r>
            <a:r>
              <a:rPr lang="en-GB" sz="2000" dirty="0"/>
              <a:t> </a:t>
            </a:r>
            <a:r>
              <a:rPr lang="en-GB" sz="2000" dirty="0" err="1"/>
              <a:t>direitos</a:t>
            </a:r>
            <a:r>
              <a:rPr lang="en-GB" sz="2000" dirty="0"/>
              <a:t> das pessoas com </a:t>
            </a:r>
            <a:r>
              <a:rPr lang="en-GB" sz="2000" dirty="0" err="1"/>
              <a:t>deficiência</a:t>
            </a:r>
            <a:r>
              <a:rPr lang="en-GB" sz="2000" dirty="0"/>
              <a:t>.</a:t>
            </a:r>
            <a:endParaRPr sz="2000" dirty="0"/>
          </a:p>
        </p:txBody>
      </p:sp>
      <p:sp>
        <p:nvSpPr>
          <p:cNvPr id="641" name="Google Shape;641;p73"/>
          <p:cNvSpPr txBox="1">
            <a:spLocks noGrp="1"/>
          </p:cNvSpPr>
          <p:nvPr>
            <p:ph type="body" idx="2"/>
          </p:nvPr>
        </p:nvSpPr>
        <p:spPr>
          <a:xfrm>
            <a:off x="509597" y="1313836"/>
            <a:ext cx="11174400" cy="360000"/>
          </a:xfrm>
          <a:prstGeom prst="rect">
            <a:avLst/>
          </a:prstGeom>
          <a:noFill/>
          <a:ln>
            <a:noFill/>
          </a:ln>
        </p:spPr>
        <p:txBody>
          <a:bodyPr spcFirstLastPara="1" wrap="square" lIns="0" tIns="0" rIns="0" bIns="0" anchor="b" anchorCtr="0">
            <a:noAutofit/>
          </a:bodyPr>
          <a:lstStyle/>
          <a:p>
            <a:pPr marL="285750" lvl="0" indent="-285750" algn="l" rtl="0">
              <a:lnSpc>
                <a:spcPct val="150000"/>
              </a:lnSpc>
              <a:spcBef>
                <a:spcPts val="0"/>
              </a:spcBef>
              <a:spcAft>
                <a:spcPts val="0"/>
              </a:spcAft>
              <a:buSzPts val="2200"/>
              <a:buNone/>
            </a:pPr>
            <a:r>
              <a:rPr lang="en-GB" dirty="0" err="1"/>
              <a:t>Artigo</a:t>
            </a:r>
            <a:r>
              <a:rPr lang="en-GB" dirty="0"/>
              <a:t> 8 – </a:t>
            </a:r>
            <a:r>
              <a:rPr lang="en-GB" dirty="0" err="1"/>
              <a:t>Sensibilização</a:t>
            </a:r>
            <a:r>
              <a:rPr lang="en-GB" dirty="0"/>
              <a:t> (a)</a:t>
            </a:r>
            <a:endParaRPr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646"/>
        <p:cNvGrpSpPr/>
        <p:nvPr/>
      </p:nvGrpSpPr>
      <p:grpSpPr>
        <a:xfrm>
          <a:off x="0" y="0"/>
          <a:ext cx="0" cy="0"/>
          <a:chOff x="0" y="0"/>
          <a:chExt cx="0" cy="0"/>
        </a:xfrm>
      </p:grpSpPr>
      <p:sp>
        <p:nvSpPr>
          <p:cNvPr id="647" name="Google Shape;647;p74"/>
          <p:cNvSpPr txBox="1">
            <a:spLocks noGrp="1"/>
          </p:cNvSpPr>
          <p:nvPr>
            <p:ph type="title"/>
          </p:nvPr>
        </p:nvSpPr>
        <p:spPr>
          <a:xfrm>
            <a:off x="389638" y="506412"/>
            <a:ext cx="11040361" cy="432000"/>
          </a:xfrm>
          <a:prstGeom prst="rect">
            <a:avLst/>
          </a:prstGeom>
          <a:noFill/>
          <a:ln>
            <a:noFill/>
          </a:ln>
        </p:spPr>
        <p:txBody>
          <a:bodyPr spcFirstLastPara="1" wrap="square" lIns="91425" tIns="45700" rIns="91425" bIns="45700" anchor="t" anchorCtr="0">
            <a:noAutofit/>
          </a:bodyPr>
          <a:lstStyle/>
          <a:p>
            <a:pPr marL="0" lvl="0" indent="0" algn="ctr" rtl="0">
              <a:lnSpc>
                <a:spcPct val="110000"/>
              </a:lnSpc>
              <a:spcBef>
                <a:spcPts val="0"/>
              </a:spcBef>
              <a:spcAft>
                <a:spcPts val="0"/>
              </a:spcAft>
              <a:buClr>
                <a:schemeClr val="accent1"/>
              </a:buClr>
              <a:buSzPts val="3000"/>
              <a:buFont typeface="Century Gothic"/>
              <a:buNone/>
            </a:pPr>
            <a:r>
              <a:rPr lang="en-GB" dirty="0" err="1"/>
              <a:t>Apresentação</a:t>
            </a:r>
            <a:r>
              <a:rPr lang="en-GB" dirty="0"/>
              <a:t>: Os </a:t>
            </a:r>
            <a:r>
              <a:rPr lang="en-GB" dirty="0" err="1"/>
              <a:t>artigos</a:t>
            </a:r>
            <a:r>
              <a:rPr lang="en-GB" dirty="0"/>
              <a:t> da CDPD</a:t>
            </a:r>
            <a:endParaRPr dirty="0"/>
          </a:p>
        </p:txBody>
      </p:sp>
      <p:sp>
        <p:nvSpPr>
          <p:cNvPr id="648" name="Google Shape;648;p74"/>
          <p:cNvSpPr txBox="1">
            <a:spLocks noGrp="1"/>
          </p:cNvSpPr>
          <p:nvPr>
            <p:ph type="body" idx="1"/>
          </p:nvPr>
        </p:nvSpPr>
        <p:spPr>
          <a:xfrm>
            <a:off x="505612" y="2081916"/>
            <a:ext cx="11175995" cy="2587283"/>
          </a:xfrm>
          <a:prstGeom prst="rect">
            <a:avLst/>
          </a:prstGeom>
          <a:noFill/>
          <a:ln>
            <a:noFill/>
          </a:ln>
        </p:spPr>
        <p:txBody>
          <a:bodyPr spcFirstLastPara="1" wrap="square" lIns="91425" tIns="45700" rIns="91425" bIns="45700" anchor="t" anchorCtr="0">
            <a:noAutofit/>
          </a:bodyPr>
          <a:lstStyle/>
          <a:p>
            <a:pPr marL="285750" lvl="0" indent="-285750" algn="just" rtl="0">
              <a:lnSpc>
                <a:spcPct val="100000"/>
              </a:lnSpc>
              <a:spcBef>
                <a:spcPts val="600"/>
              </a:spcBef>
              <a:spcAft>
                <a:spcPts val="0"/>
              </a:spcAft>
              <a:buSzPts val="2200"/>
              <a:buChar char="•"/>
            </a:pPr>
            <a:r>
              <a:rPr lang="en-GB" sz="2000" dirty="0"/>
              <a:t>As </a:t>
            </a:r>
            <a:r>
              <a:rPr lang="en-GB" sz="2000" dirty="0" err="1"/>
              <a:t>formas</a:t>
            </a:r>
            <a:r>
              <a:rPr lang="en-GB" sz="2000" dirty="0"/>
              <a:t> de </a:t>
            </a:r>
            <a:r>
              <a:rPr lang="en-GB" sz="2000" dirty="0" err="1"/>
              <a:t>conscientização</a:t>
            </a:r>
            <a:r>
              <a:rPr lang="en-GB" sz="2000" dirty="0"/>
              <a:t> </a:t>
            </a:r>
            <a:r>
              <a:rPr lang="en-GB" sz="2000" dirty="0" err="1"/>
              <a:t>incluem</a:t>
            </a:r>
            <a:r>
              <a:rPr lang="en-GB" sz="2000" dirty="0"/>
              <a:t>:</a:t>
            </a:r>
            <a:endParaRPr sz="2000" dirty="0"/>
          </a:p>
          <a:p>
            <a:pPr marL="631825" lvl="2" indent="-285750" algn="just" rtl="0">
              <a:lnSpc>
                <a:spcPct val="100000"/>
              </a:lnSpc>
              <a:spcBef>
                <a:spcPts val="600"/>
              </a:spcBef>
              <a:spcAft>
                <a:spcPts val="0"/>
              </a:spcAft>
              <a:buSzPts val="2200"/>
              <a:buChar char="•"/>
            </a:pPr>
            <a:r>
              <a:rPr lang="en-GB" sz="2000" dirty="0" err="1"/>
              <a:t>Organizar</a:t>
            </a:r>
            <a:r>
              <a:rPr lang="en-GB" sz="2000" dirty="0"/>
              <a:t> </a:t>
            </a:r>
            <a:r>
              <a:rPr lang="en-GB" sz="2000" dirty="0" err="1"/>
              <a:t>campanhas</a:t>
            </a:r>
            <a:r>
              <a:rPr lang="en-GB" sz="2000" dirty="0"/>
              <a:t> para mudar a </a:t>
            </a:r>
            <a:r>
              <a:rPr lang="en-GB" sz="2000" dirty="0" err="1"/>
              <a:t>percepção</a:t>
            </a:r>
            <a:r>
              <a:rPr lang="en-GB" sz="2000" dirty="0"/>
              <a:t> sobre as pessoas com </a:t>
            </a:r>
            <a:r>
              <a:rPr lang="en-GB" sz="2000" dirty="0" err="1"/>
              <a:t>deficiência</a:t>
            </a:r>
            <a:r>
              <a:rPr lang="en-GB" sz="2000" dirty="0"/>
              <a:t>.</a:t>
            </a:r>
            <a:endParaRPr sz="2000" dirty="0"/>
          </a:p>
          <a:p>
            <a:pPr marL="631825" lvl="2" indent="-285750" algn="just" rtl="0">
              <a:lnSpc>
                <a:spcPct val="100000"/>
              </a:lnSpc>
              <a:spcBef>
                <a:spcPts val="600"/>
              </a:spcBef>
              <a:spcAft>
                <a:spcPts val="0"/>
              </a:spcAft>
              <a:buSzPts val="2200"/>
              <a:buChar char="•"/>
            </a:pPr>
            <a:r>
              <a:rPr lang="en-GB" sz="2000" dirty="0" err="1"/>
              <a:t>Ensinar</a:t>
            </a:r>
            <a:r>
              <a:rPr lang="en-GB" sz="2000" dirty="0"/>
              <a:t> sobre </a:t>
            </a:r>
            <a:r>
              <a:rPr lang="en-GB" sz="2000" dirty="0" err="1"/>
              <a:t>os</a:t>
            </a:r>
            <a:r>
              <a:rPr lang="en-GB" sz="2000" dirty="0"/>
              <a:t> </a:t>
            </a:r>
            <a:r>
              <a:rPr lang="en-GB" sz="2000" dirty="0" err="1"/>
              <a:t>direitos</a:t>
            </a:r>
            <a:r>
              <a:rPr lang="en-GB" sz="2000" dirty="0"/>
              <a:t> das pessoas com </a:t>
            </a:r>
            <a:r>
              <a:rPr lang="en-GB" sz="2000" dirty="0" err="1"/>
              <a:t>deficiência</a:t>
            </a:r>
            <a:r>
              <a:rPr lang="en-GB" sz="2000" dirty="0"/>
              <a:t>.</a:t>
            </a:r>
            <a:endParaRPr sz="2000" dirty="0"/>
          </a:p>
          <a:p>
            <a:pPr marL="631825" lvl="2" indent="-285750" algn="just" rtl="0">
              <a:lnSpc>
                <a:spcPct val="100000"/>
              </a:lnSpc>
              <a:spcBef>
                <a:spcPts val="600"/>
              </a:spcBef>
              <a:spcAft>
                <a:spcPts val="0"/>
              </a:spcAft>
              <a:buSzPts val="2200"/>
              <a:buChar char="•"/>
            </a:pPr>
            <a:r>
              <a:rPr lang="en-GB" sz="2000" dirty="0" err="1"/>
              <a:t>Estimular</a:t>
            </a:r>
            <a:r>
              <a:rPr lang="en-GB" sz="2000" dirty="0"/>
              <a:t> a </a:t>
            </a:r>
            <a:r>
              <a:rPr lang="en-GB" sz="2000" dirty="0" err="1"/>
              <a:t>mídia</a:t>
            </a:r>
            <a:r>
              <a:rPr lang="en-GB" sz="2000" dirty="0"/>
              <a:t> a </a:t>
            </a:r>
            <a:r>
              <a:rPr lang="en-GB" sz="2000" dirty="0" err="1"/>
              <a:t>divulgar</a:t>
            </a:r>
            <a:r>
              <a:rPr lang="en-GB" sz="2000" dirty="0"/>
              <a:t> </a:t>
            </a:r>
            <a:r>
              <a:rPr lang="en-GB" sz="2000" dirty="0" err="1"/>
              <a:t>informações</a:t>
            </a:r>
            <a:r>
              <a:rPr lang="en-GB" sz="2000" dirty="0"/>
              <a:t> </a:t>
            </a:r>
            <a:r>
              <a:rPr lang="en-GB" sz="2000" dirty="0" err="1"/>
              <a:t>precisas</a:t>
            </a:r>
            <a:r>
              <a:rPr lang="en-GB" sz="2000" dirty="0"/>
              <a:t> sobre </a:t>
            </a:r>
            <a:r>
              <a:rPr lang="en-GB" sz="2000" dirty="0" err="1"/>
              <a:t>violações</a:t>
            </a:r>
            <a:r>
              <a:rPr lang="en-GB" sz="2000" dirty="0"/>
              <a:t> dos </a:t>
            </a:r>
            <a:r>
              <a:rPr lang="en-GB" sz="2000" dirty="0" err="1"/>
              <a:t>direitos</a:t>
            </a:r>
            <a:r>
              <a:rPr lang="en-GB" sz="2000" dirty="0"/>
              <a:t> </a:t>
            </a:r>
            <a:r>
              <a:rPr lang="en-GB" sz="2000" dirty="0" err="1"/>
              <a:t>humanos</a:t>
            </a:r>
            <a:r>
              <a:rPr lang="en-GB" sz="2000" dirty="0"/>
              <a:t>.</a:t>
            </a:r>
            <a:endParaRPr sz="2000" dirty="0"/>
          </a:p>
          <a:p>
            <a:pPr marL="631825" lvl="2" indent="-285750" algn="just" rtl="0">
              <a:lnSpc>
                <a:spcPct val="100000"/>
              </a:lnSpc>
              <a:spcBef>
                <a:spcPts val="600"/>
              </a:spcBef>
              <a:spcAft>
                <a:spcPts val="0"/>
              </a:spcAft>
              <a:buSzPts val="2200"/>
              <a:buChar char="•"/>
            </a:pPr>
            <a:r>
              <a:rPr lang="en-GB" sz="2000" dirty="0" err="1"/>
              <a:t>Implementar</a:t>
            </a:r>
            <a:r>
              <a:rPr lang="en-GB" sz="2000" dirty="0"/>
              <a:t> </a:t>
            </a:r>
            <a:r>
              <a:rPr lang="en-GB" sz="2000" dirty="0" err="1"/>
              <a:t>outras</a:t>
            </a:r>
            <a:r>
              <a:rPr lang="en-GB" sz="2000" dirty="0"/>
              <a:t> </a:t>
            </a:r>
            <a:r>
              <a:rPr lang="en-GB" sz="2000" dirty="0" err="1"/>
              <a:t>estratégias</a:t>
            </a:r>
            <a:r>
              <a:rPr lang="en-GB" sz="2000" dirty="0"/>
              <a:t> e </a:t>
            </a:r>
            <a:r>
              <a:rPr lang="en-GB" sz="2000" dirty="0" err="1"/>
              <a:t>programas</a:t>
            </a:r>
            <a:r>
              <a:rPr lang="en-GB" sz="2000" dirty="0"/>
              <a:t> de </a:t>
            </a:r>
            <a:r>
              <a:rPr lang="en-GB" sz="2000" dirty="0" err="1"/>
              <a:t>conscientização</a:t>
            </a:r>
            <a:r>
              <a:rPr lang="en-GB" sz="2000" dirty="0"/>
              <a:t>.</a:t>
            </a:r>
            <a:endParaRPr sz="2000" dirty="0"/>
          </a:p>
        </p:txBody>
      </p:sp>
      <p:sp>
        <p:nvSpPr>
          <p:cNvPr id="649" name="Google Shape;649;p74"/>
          <p:cNvSpPr txBox="1">
            <a:spLocks noGrp="1"/>
          </p:cNvSpPr>
          <p:nvPr>
            <p:ph type="body" idx="2"/>
          </p:nvPr>
        </p:nvSpPr>
        <p:spPr>
          <a:xfrm>
            <a:off x="507207" y="1330164"/>
            <a:ext cx="11174400" cy="360000"/>
          </a:xfrm>
          <a:prstGeom prst="rect">
            <a:avLst/>
          </a:prstGeom>
          <a:noFill/>
          <a:ln>
            <a:noFill/>
          </a:ln>
        </p:spPr>
        <p:txBody>
          <a:bodyPr spcFirstLastPara="1" wrap="square" lIns="0" tIns="0" rIns="0" bIns="0" anchor="b" anchorCtr="0">
            <a:noAutofit/>
          </a:bodyPr>
          <a:lstStyle/>
          <a:p>
            <a:pPr marL="285750" lvl="0" indent="-285750" algn="l" rtl="0">
              <a:lnSpc>
                <a:spcPct val="150000"/>
              </a:lnSpc>
              <a:spcBef>
                <a:spcPts val="0"/>
              </a:spcBef>
              <a:spcAft>
                <a:spcPts val="0"/>
              </a:spcAft>
              <a:buSzPts val="2200"/>
              <a:buNone/>
            </a:pPr>
            <a:r>
              <a:rPr lang="en-GB"/>
              <a:t>Artigo 8 – Sensibilização (b)</a:t>
            </a:r>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654"/>
        <p:cNvGrpSpPr/>
        <p:nvPr/>
      </p:nvGrpSpPr>
      <p:grpSpPr>
        <a:xfrm>
          <a:off x="0" y="0"/>
          <a:ext cx="0" cy="0"/>
          <a:chOff x="0" y="0"/>
          <a:chExt cx="0" cy="0"/>
        </a:xfrm>
      </p:grpSpPr>
      <p:sp>
        <p:nvSpPr>
          <p:cNvPr id="655" name="Google Shape;655;p75"/>
          <p:cNvSpPr txBox="1">
            <a:spLocks noGrp="1"/>
          </p:cNvSpPr>
          <p:nvPr>
            <p:ph type="title"/>
          </p:nvPr>
        </p:nvSpPr>
        <p:spPr>
          <a:xfrm>
            <a:off x="389639" y="506412"/>
            <a:ext cx="11294358" cy="432000"/>
          </a:xfrm>
          <a:prstGeom prst="rect">
            <a:avLst/>
          </a:prstGeom>
          <a:noFill/>
          <a:ln>
            <a:noFill/>
          </a:ln>
        </p:spPr>
        <p:txBody>
          <a:bodyPr spcFirstLastPara="1" wrap="square" lIns="91425" tIns="45700" rIns="91425" bIns="45700" anchor="t" anchorCtr="0">
            <a:noAutofit/>
          </a:bodyPr>
          <a:lstStyle/>
          <a:p>
            <a:pPr marL="0" lvl="0" indent="0" algn="ctr" rtl="0">
              <a:lnSpc>
                <a:spcPct val="110000"/>
              </a:lnSpc>
              <a:spcBef>
                <a:spcPts val="0"/>
              </a:spcBef>
              <a:spcAft>
                <a:spcPts val="0"/>
              </a:spcAft>
              <a:buClr>
                <a:schemeClr val="accent1"/>
              </a:buClr>
              <a:buSzPts val="3000"/>
              <a:buFont typeface="Century Gothic"/>
              <a:buNone/>
            </a:pPr>
            <a:r>
              <a:rPr lang="en-GB"/>
              <a:t>Apresentação: Os artigos da CDPD</a:t>
            </a:r>
            <a:endParaRPr/>
          </a:p>
        </p:txBody>
      </p:sp>
      <p:sp>
        <p:nvSpPr>
          <p:cNvPr id="656" name="Google Shape;656;p75"/>
          <p:cNvSpPr txBox="1">
            <a:spLocks noGrp="1"/>
          </p:cNvSpPr>
          <p:nvPr>
            <p:ph type="body" idx="1"/>
          </p:nvPr>
        </p:nvSpPr>
        <p:spPr>
          <a:xfrm>
            <a:off x="508002" y="2421816"/>
            <a:ext cx="11175995" cy="1675400"/>
          </a:xfrm>
          <a:prstGeom prst="rect">
            <a:avLst/>
          </a:prstGeom>
          <a:noFill/>
          <a:ln>
            <a:noFill/>
          </a:ln>
        </p:spPr>
        <p:txBody>
          <a:bodyPr spcFirstLastPara="1" wrap="square" lIns="91425" tIns="45700" rIns="91425" bIns="45700" anchor="t" anchorCtr="0">
            <a:noAutofit/>
          </a:bodyPr>
          <a:lstStyle/>
          <a:p>
            <a:pPr marL="285750" lvl="0" indent="-285750" algn="just" rtl="0">
              <a:lnSpc>
                <a:spcPct val="100000"/>
              </a:lnSpc>
              <a:spcBef>
                <a:spcPts val="600"/>
              </a:spcBef>
              <a:spcAft>
                <a:spcPts val="0"/>
              </a:spcAft>
              <a:buSzPts val="2200"/>
              <a:buChar char="•"/>
            </a:pPr>
            <a:r>
              <a:rPr lang="en-GB" sz="2000" dirty="0"/>
              <a:t>A </a:t>
            </a:r>
            <a:r>
              <a:rPr lang="en-GB" sz="2000" dirty="0" err="1"/>
              <a:t>acessibilidade</a:t>
            </a:r>
            <a:r>
              <a:rPr lang="en-GB" sz="2000" dirty="0"/>
              <a:t> </a:t>
            </a:r>
            <a:r>
              <a:rPr lang="en-GB" sz="2000" dirty="0" err="1"/>
              <a:t>não</a:t>
            </a:r>
            <a:r>
              <a:rPr lang="en-GB" sz="2000" dirty="0"/>
              <a:t> se resume </a:t>
            </a:r>
            <a:r>
              <a:rPr lang="en-GB" sz="2000" dirty="0" err="1"/>
              <a:t>apenas</a:t>
            </a:r>
            <a:r>
              <a:rPr lang="en-GB" sz="2000" dirty="0"/>
              <a:t> à </a:t>
            </a:r>
            <a:r>
              <a:rPr lang="en-GB" sz="2000" dirty="0" err="1"/>
              <a:t>possibilidade</a:t>
            </a:r>
            <a:r>
              <a:rPr lang="en-GB" sz="2000" dirty="0"/>
              <a:t> </a:t>
            </a:r>
            <a:r>
              <a:rPr lang="en-GB" sz="2000" dirty="0" err="1"/>
              <a:t>física</a:t>
            </a:r>
            <a:r>
              <a:rPr lang="en-GB" sz="2000" dirty="0"/>
              <a:t> de pessoas com </a:t>
            </a:r>
            <a:r>
              <a:rPr lang="en-GB" sz="2000" dirty="0" err="1"/>
              <a:t>deficiência</a:t>
            </a:r>
            <a:r>
              <a:rPr lang="en-GB" sz="2000" dirty="0"/>
              <a:t> </a:t>
            </a:r>
            <a:r>
              <a:rPr lang="en-GB" sz="2000" dirty="0" err="1"/>
              <a:t>entrarem</a:t>
            </a:r>
            <a:r>
              <a:rPr lang="en-GB" sz="2000" dirty="0"/>
              <a:t> em um </a:t>
            </a:r>
            <a:r>
              <a:rPr lang="en-GB" sz="2000" dirty="0" err="1"/>
              <a:t>prédio</a:t>
            </a:r>
            <a:r>
              <a:rPr lang="en-GB" sz="2000" dirty="0"/>
              <a:t>. </a:t>
            </a:r>
            <a:endParaRPr sz="2000" dirty="0"/>
          </a:p>
          <a:p>
            <a:pPr marL="285750" lvl="0" indent="-285750" algn="just" rtl="0">
              <a:lnSpc>
                <a:spcPct val="100000"/>
              </a:lnSpc>
              <a:spcBef>
                <a:spcPts val="600"/>
              </a:spcBef>
              <a:spcAft>
                <a:spcPts val="0"/>
              </a:spcAft>
              <a:buSzPts val="2200"/>
              <a:buChar char="•"/>
            </a:pPr>
            <a:r>
              <a:rPr lang="en-GB" sz="2000" dirty="0" err="1"/>
              <a:t>Significa</a:t>
            </a:r>
            <a:r>
              <a:rPr lang="en-GB" sz="2000" dirty="0"/>
              <a:t> que as pessoas com </a:t>
            </a:r>
            <a:r>
              <a:rPr lang="en-GB" sz="2000" dirty="0" err="1"/>
              <a:t>deficiência</a:t>
            </a:r>
            <a:r>
              <a:rPr lang="en-GB" sz="2000" dirty="0"/>
              <a:t> </a:t>
            </a:r>
            <a:r>
              <a:rPr lang="en-GB" sz="2000" dirty="0" err="1"/>
              <a:t>devem</a:t>
            </a:r>
            <a:r>
              <a:rPr lang="en-GB" sz="2000" dirty="0"/>
              <a:t> </a:t>
            </a:r>
            <a:r>
              <a:rPr lang="en-GB" sz="2000" dirty="0" err="1"/>
              <a:t>poder</a:t>
            </a:r>
            <a:r>
              <a:rPr lang="en-GB" sz="2000" dirty="0"/>
              <a:t> </a:t>
            </a:r>
            <a:r>
              <a:rPr lang="en-GB" sz="2000" dirty="0" err="1"/>
              <a:t>acessar</a:t>
            </a:r>
            <a:r>
              <a:rPr lang="en-GB" sz="2000" dirty="0"/>
              <a:t> e </a:t>
            </a:r>
            <a:r>
              <a:rPr lang="en-GB" sz="2000" dirty="0" err="1"/>
              <a:t>participar</a:t>
            </a:r>
            <a:r>
              <a:rPr lang="en-GB" sz="2000" dirty="0"/>
              <a:t> de </a:t>
            </a:r>
            <a:r>
              <a:rPr lang="en-GB" sz="2000" dirty="0" err="1"/>
              <a:t>todas</a:t>
            </a:r>
            <a:r>
              <a:rPr lang="en-GB" sz="2000" dirty="0"/>
              <a:t> as </a:t>
            </a:r>
            <a:r>
              <a:rPr lang="en-GB" sz="2000" dirty="0" err="1"/>
              <a:t>áreas</a:t>
            </a:r>
            <a:r>
              <a:rPr lang="en-GB" sz="2000" dirty="0"/>
              <a:t> da vida em </a:t>
            </a:r>
            <a:r>
              <a:rPr lang="en-GB" sz="2000" dirty="0" err="1"/>
              <a:t>igualdade</a:t>
            </a:r>
            <a:r>
              <a:rPr lang="en-GB" sz="2000" dirty="0"/>
              <a:t> de </a:t>
            </a:r>
            <a:r>
              <a:rPr lang="en-GB" sz="2000" dirty="0" err="1"/>
              <a:t>condições</a:t>
            </a:r>
            <a:r>
              <a:rPr lang="en-GB" sz="2000" dirty="0"/>
              <a:t> com as </a:t>
            </a:r>
            <a:r>
              <a:rPr lang="en-GB" sz="2000" dirty="0" err="1"/>
              <a:t>demais</a:t>
            </a:r>
            <a:r>
              <a:rPr lang="en-GB" sz="2000" dirty="0"/>
              <a:t> pessoas</a:t>
            </a:r>
            <a:r>
              <a:rPr lang="en-GB" dirty="0"/>
              <a:t>.</a:t>
            </a:r>
            <a:endParaRPr dirty="0"/>
          </a:p>
        </p:txBody>
      </p:sp>
      <p:sp>
        <p:nvSpPr>
          <p:cNvPr id="657" name="Google Shape;657;p75"/>
          <p:cNvSpPr txBox="1">
            <a:spLocks noGrp="1"/>
          </p:cNvSpPr>
          <p:nvPr>
            <p:ph type="body" idx="2"/>
          </p:nvPr>
        </p:nvSpPr>
        <p:spPr>
          <a:xfrm>
            <a:off x="509597" y="1500113"/>
            <a:ext cx="11174400" cy="360000"/>
          </a:xfrm>
          <a:prstGeom prst="rect">
            <a:avLst/>
          </a:prstGeom>
          <a:noFill/>
          <a:ln>
            <a:noFill/>
          </a:ln>
        </p:spPr>
        <p:txBody>
          <a:bodyPr spcFirstLastPara="1" wrap="square" lIns="0" tIns="0" rIns="0" bIns="0" anchor="b" anchorCtr="0">
            <a:noAutofit/>
          </a:bodyPr>
          <a:lstStyle/>
          <a:p>
            <a:pPr marL="285750" lvl="0" indent="-285750" algn="l" rtl="0">
              <a:lnSpc>
                <a:spcPct val="150000"/>
              </a:lnSpc>
              <a:spcBef>
                <a:spcPts val="0"/>
              </a:spcBef>
              <a:spcAft>
                <a:spcPts val="0"/>
              </a:spcAft>
              <a:buSzPts val="2200"/>
              <a:buNone/>
            </a:pPr>
            <a:r>
              <a:rPr lang="en-GB" dirty="0" err="1"/>
              <a:t>Artigo</a:t>
            </a:r>
            <a:r>
              <a:rPr lang="en-GB" dirty="0"/>
              <a:t> 9: </a:t>
            </a:r>
            <a:r>
              <a:rPr lang="en-GB" dirty="0" err="1"/>
              <a:t>Acessibilidade</a:t>
            </a:r>
            <a:r>
              <a:rPr lang="en-GB" dirty="0"/>
              <a:t> (a)</a:t>
            </a:r>
            <a:endParaRPr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662"/>
        <p:cNvGrpSpPr/>
        <p:nvPr/>
      </p:nvGrpSpPr>
      <p:grpSpPr>
        <a:xfrm>
          <a:off x="0" y="0"/>
          <a:ext cx="0" cy="0"/>
          <a:chOff x="0" y="0"/>
          <a:chExt cx="0" cy="0"/>
        </a:xfrm>
      </p:grpSpPr>
      <p:sp>
        <p:nvSpPr>
          <p:cNvPr id="663" name="Google Shape;663;p76"/>
          <p:cNvSpPr txBox="1">
            <a:spLocks noGrp="1"/>
          </p:cNvSpPr>
          <p:nvPr>
            <p:ph type="title"/>
          </p:nvPr>
        </p:nvSpPr>
        <p:spPr>
          <a:xfrm>
            <a:off x="389638" y="506412"/>
            <a:ext cx="11427223" cy="432000"/>
          </a:xfrm>
          <a:prstGeom prst="rect">
            <a:avLst/>
          </a:prstGeom>
          <a:noFill/>
          <a:ln>
            <a:noFill/>
          </a:ln>
        </p:spPr>
        <p:txBody>
          <a:bodyPr spcFirstLastPara="1" wrap="square" lIns="91425" tIns="45700" rIns="91425" bIns="45700" anchor="t" anchorCtr="0">
            <a:noAutofit/>
          </a:bodyPr>
          <a:lstStyle/>
          <a:p>
            <a:pPr marL="0" lvl="0" indent="0" algn="ctr" rtl="0">
              <a:lnSpc>
                <a:spcPct val="110000"/>
              </a:lnSpc>
              <a:spcBef>
                <a:spcPts val="0"/>
              </a:spcBef>
              <a:spcAft>
                <a:spcPts val="0"/>
              </a:spcAft>
              <a:buClr>
                <a:schemeClr val="accent1"/>
              </a:buClr>
              <a:buSzPts val="3000"/>
              <a:buFont typeface="Century Gothic"/>
              <a:buNone/>
            </a:pPr>
            <a:r>
              <a:rPr lang="en-GB" dirty="0" err="1"/>
              <a:t>Apresentação</a:t>
            </a:r>
            <a:r>
              <a:rPr lang="en-GB" dirty="0"/>
              <a:t>: Os </a:t>
            </a:r>
            <a:r>
              <a:rPr lang="en-GB" dirty="0" err="1"/>
              <a:t>artigos</a:t>
            </a:r>
            <a:r>
              <a:rPr lang="en-GB" dirty="0"/>
              <a:t> da CDPD</a:t>
            </a:r>
            <a:endParaRPr dirty="0"/>
          </a:p>
        </p:txBody>
      </p:sp>
      <p:sp>
        <p:nvSpPr>
          <p:cNvPr id="664" name="Google Shape;664;p76"/>
          <p:cNvSpPr txBox="1">
            <a:spLocks noGrp="1"/>
          </p:cNvSpPr>
          <p:nvPr>
            <p:ph type="body" idx="1"/>
          </p:nvPr>
        </p:nvSpPr>
        <p:spPr>
          <a:xfrm>
            <a:off x="508002" y="2094537"/>
            <a:ext cx="11175995" cy="2668926"/>
          </a:xfrm>
          <a:prstGeom prst="rect">
            <a:avLst/>
          </a:prstGeom>
          <a:noFill/>
          <a:ln>
            <a:noFill/>
          </a:ln>
        </p:spPr>
        <p:txBody>
          <a:bodyPr spcFirstLastPara="1" wrap="square" lIns="91425" tIns="45700" rIns="91425" bIns="45700" anchor="t" anchorCtr="0">
            <a:noAutofit/>
          </a:bodyPr>
          <a:lstStyle/>
          <a:p>
            <a:pPr marL="285750" lvl="0" indent="-285750" algn="just" rtl="0">
              <a:lnSpc>
                <a:spcPct val="100000"/>
              </a:lnSpc>
              <a:spcBef>
                <a:spcPts val="600"/>
              </a:spcBef>
              <a:spcAft>
                <a:spcPts val="0"/>
              </a:spcAft>
              <a:buSzPts val="2200"/>
              <a:buChar char="•"/>
            </a:pPr>
            <a:r>
              <a:rPr lang="en-GB" sz="2000" dirty="0"/>
              <a:t>O </a:t>
            </a:r>
            <a:r>
              <a:rPr lang="en-GB" sz="2000" dirty="0" err="1"/>
              <a:t>ambiente</a:t>
            </a:r>
            <a:r>
              <a:rPr lang="en-GB" sz="2000" dirty="0"/>
              <a:t> </a:t>
            </a:r>
            <a:r>
              <a:rPr lang="en-GB" sz="2000" dirty="0" err="1"/>
              <a:t>físico</a:t>
            </a:r>
            <a:r>
              <a:rPr lang="en-GB" sz="2000" dirty="0"/>
              <a:t> </a:t>
            </a:r>
            <a:r>
              <a:rPr lang="en-GB" sz="2000" dirty="0" err="1"/>
              <a:t>deve</a:t>
            </a:r>
            <a:r>
              <a:rPr lang="en-GB" sz="2000" dirty="0"/>
              <a:t> </a:t>
            </a:r>
            <a:r>
              <a:rPr lang="en-GB" sz="2000" dirty="0" err="1"/>
              <a:t>permitir</a:t>
            </a:r>
            <a:r>
              <a:rPr lang="en-GB" sz="2000" dirty="0"/>
              <a:t> que as pessoas com </a:t>
            </a:r>
            <a:r>
              <a:rPr lang="en-GB" sz="2000" dirty="0" err="1"/>
              <a:t>deficiência</a:t>
            </a:r>
            <a:r>
              <a:rPr lang="en-GB" sz="2000" dirty="0"/>
              <a:t> </a:t>
            </a:r>
            <a:r>
              <a:rPr lang="en-GB" sz="2000" dirty="0" err="1"/>
              <a:t>participem</a:t>
            </a:r>
            <a:r>
              <a:rPr lang="en-GB" sz="2000" dirty="0"/>
              <a:t> na </a:t>
            </a:r>
            <a:r>
              <a:rPr lang="en-GB" sz="2000" dirty="0" err="1"/>
              <a:t>sociedade</a:t>
            </a:r>
            <a:r>
              <a:rPr lang="en-GB" sz="2000" dirty="0"/>
              <a:t>. </a:t>
            </a:r>
            <a:endParaRPr sz="2000" dirty="0"/>
          </a:p>
          <a:p>
            <a:pPr marL="285750" lvl="0" indent="-285750" algn="just" rtl="0">
              <a:lnSpc>
                <a:spcPct val="100000"/>
              </a:lnSpc>
              <a:spcBef>
                <a:spcPts val="600"/>
              </a:spcBef>
              <a:spcAft>
                <a:spcPts val="0"/>
              </a:spcAft>
              <a:buSzPts val="2200"/>
              <a:buChar char="•"/>
            </a:pPr>
            <a:r>
              <a:rPr lang="en-GB" sz="2000" dirty="0" err="1"/>
              <a:t>Ninguém</a:t>
            </a:r>
            <a:r>
              <a:rPr lang="en-GB" sz="2000" dirty="0"/>
              <a:t> </a:t>
            </a:r>
            <a:r>
              <a:rPr lang="en-GB" sz="2000" dirty="0" err="1"/>
              <a:t>deve</a:t>
            </a:r>
            <a:r>
              <a:rPr lang="en-GB" sz="2000" dirty="0"/>
              <a:t> </a:t>
            </a:r>
            <a:r>
              <a:rPr lang="en-GB" sz="2000" dirty="0" err="1"/>
              <a:t>negar</a:t>
            </a:r>
            <a:r>
              <a:rPr lang="en-GB" sz="2000" dirty="0"/>
              <a:t> a </a:t>
            </a:r>
            <a:r>
              <a:rPr lang="en-GB" sz="2000" dirty="0" err="1"/>
              <a:t>ninguém</a:t>
            </a:r>
            <a:r>
              <a:rPr lang="en-GB" sz="2000" dirty="0"/>
              <a:t> o </a:t>
            </a:r>
            <a:r>
              <a:rPr lang="en-GB" sz="2000" dirty="0" err="1"/>
              <a:t>acesso</a:t>
            </a:r>
            <a:r>
              <a:rPr lang="en-GB" sz="2000" dirty="0"/>
              <a:t> </a:t>
            </a:r>
            <a:r>
              <a:rPr lang="en-GB" sz="2000" dirty="0" err="1"/>
              <a:t>às</a:t>
            </a:r>
            <a:r>
              <a:rPr lang="en-GB" sz="2000" dirty="0"/>
              <a:t> </a:t>
            </a:r>
            <a:r>
              <a:rPr lang="en-GB" sz="2000" dirty="0" err="1"/>
              <a:t>atividades</a:t>
            </a:r>
            <a:r>
              <a:rPr lang="en-GB" sz="2000" dirty="0"/>
              <a:t> por causa da </a:t>
            </a:r>
            <a:r>
              <a:rPr lang="en-GB" sz="2000" dirty="0" err="1"/>
              <a:t>deficiência</a:t>
            </a:r>
            <a:r>
              <a:rPr lang="en-GB" sz="2000" dirty="0"/>
              <a:t>. </a:t>
            </a:r>
            <a:endParaRPr sz="2000" dirty="0"/>
          </a:p>
          <a:p>
            <a:pPr marL="285750" lvl="0" indent="-285750" algn="just" rtl="0">
              <a:lnSpc>
                <a:spcPct val="100000"/>
              </a:lnSpc>
              <a:spcBef>
                <a:spcPts val="600"/>
              </a:spcBef>
              <a:spcAft>
                <a:spcPts val="0"/>
              </a:spcAft>
              <a:buSzPts val="2200"/>
              <a:buChar char="•"/>
            </a:pPr>
            <a:r>
              <a:rPr lang="en-GB" sz="2000" dirty="0"/>
              <a:t>O </a:t>
            </a:r>
            <a:r>
              <a:rPr lang="en-GB" sz="2000" dirty="0" err="1"/>
              <a:t>acesso</a:t>
            </a:r>
            <a:r>
              <a:rPr lang="en-GB" sz="2000" dirty="0"/>
              <a:t> à </a:t>
            </a:r>
            <a:r>
              <a:rPr lang="en-GB" sz="2000" dirty="0" err="1"/>
              <a:t>informação</a:t>
            </a:r>
            <a:r>
              <a:rPr lang="en-GB" sz="2000" dirty="0"/>
              <a:t> é fundamental e as pessoas com </a:t>
            </a:r>
            <a:r>
              <a:rPr lang="en-GB" sz="2000" dirty="0" err="1"/>
              <a:t>deficiência</a:t>
            </a:r>
            <a:r>
              <a:rPr lang="en-GB" sz="2000" dirty="0"/>
              <a:t> </a:t>
            </a:r>
            <a:r>
              <a:rPr lang="en-GB" sz="2000" dirty="0" err="1"/>
              <a:t>devem</a:t>
            </a:r>
            <a:r>
              <a:rPr lang="en-GB" sz="2000" dirty="0"/>
              <a:t> </a:t>
            </a:r>
            <a:r>
              <a:rPr lang="en-GB" sz="2000" dirty="0" err="1"/>
              <a:t>beneficiar</a:t>
            </a:r>
            <a:r>
              <a:rPr lang="en-GB" sz="2000" dirty="0"/>
              <a:t> da </a:t>
            </a:r>
            <a:r>
              <a:rPr lang="en-GB" sz="2000" dirty="0" err="1"/>
              <a:t>tecnologia</a:t>
            </a:r>
            <a:r>
              <a:rPr lang="en-GB" sz="2000" dirty="0"/>
              <a:t> moderna. </a:t>
            </a:r>
            <a:endParaRPr sz="2000" dirty="0"/>
          </a:p>
          <a:p>
            <a:pPr marL="285750" lvl="0" indent="-285750" algn="just" rtl="0">
              <a:lnSpc>
                <a:spcPct val="100000"/>
              </a:lnSpc>
              <a:spcBef>
                <a:spcPts val="600"/>
              </a:spcBef>
              <a:spcAft>
                <a:spcPts val="0"/>
              </a:spcAft>
              <a:buSzPts val="2200"/>
              <a:buChar char="•"/>
            </a:pPr>
            <a:r>
              <a:rPr lang="en-GB" sz="2000" dirty="0"/>
              <a:t>As pessoas que </a:t>
            </a:r>
            <a:r>
              <a:rPr lang="en-GB" sz="2000" dirty="0" err="1"/>
              <a:t>utilizam</a:t>
            </a:r>
            <a:r>
              <a:rPr lang="en-GB" sz="2000" dirty="0"/>
              <a:t> </a:t>
            </a:r>
            <a:r>
              <a:rPr lang="en-GB" sz="2000" dirty="0" err="1"/>
              <a:t>modos</a:t>
            </a:r>
            <a:r>
              <a:rPr lang="en-GB" sz="2000" dirty="0"/>
              <a:t> e </a:t>
            </a:r>
            <a:r>
              <a:rPr lang="en-GB" sz="2000" dirty="0" err="1"/>
              <a:t>métodos</a:t>
            </a:r>
            <a:r>
              <a:rPr lang="en-GB" sz="2000" dirty="0"/>
              <a:t> alternativos de </a:t>
            </a:r>
            <a:r>
              <a:rPr lang="en-GB" sz="2000" dirty="0" err="1"/>
              <a:t>comunicação</a:t>
            </a:r>
            <a:r>
              <a:rPr lang="en-GB" sz="2000" dirty="0"/>
              <a:t> </a:t>
            </a:r>
            <a:r>
              <a:rPr lang="en-GB" sz="2000" dirty="0" err="1"/>
              <a:t>devem</a:t>
            </a:r>
            <a:r>
              <a:rPr lang="en-GB" sz="2000" dirty="0"/>
              <a:t> ser </a:t>
            </a:r>
            <a:r>
              <a:rPr lang="en-GB" sz="2000" dirty="0" err="1"/>
              <a:t>acomodadas</a:t>
            </a:r>
            <a:r>
              <a:rPr lang="en-GB" sz="2000" dirty="0"/>
              <a:t> de </a:t>
            </a:r>
            <a:r>
              <a:rPr lang="en-GB" sz="2000" dirty="0" err="1"/>
              <a:t>acordo</a:t>
            </a:r>
            <a:r>
              <a:rPr lang="en-GB" sz="2000" dirty="0"/>
              <a:t> com as suas </a:t>
            </a:r>
            <a:r>
              <a:rPr lang="en-GB" sz="2000" dirty="0" err="1"/>
              <a:t>necessidades</a:t>
            </a:r>
            <a:r>
              <a:rPr lang="en-GB" sz="2000" dirty="0"/>
              <a:t>.</a:t>
            </a:r>
            <a:endParaRPr sz="2000" dirty="0"/>
          </a:p>
        </p:txBody>
      </p:sp>
      <p:sp>
        <p:nvSpPr>
          <p:cNvPr id="665" name="Google Shape;665;p76"/>
          <p:cNvSpPr txBox="1">
            <a:spLocks noGrp="1"/>
          </p:cNvSpPr>
          <p:nvPr>
            <p:ph type="body" idx="2"/>
          </p:nvPr>
        </p:nvSpPr>
        <p:spPr>
          <a:xfrm>
            <a:off x="508800" y="1379788"/>
            <a:ext cx="11174400" cy="360000"/>
          </a:xfrm>
          <a:prstGeom prst="rect">
            <a:avLst/>
          </a:prstGeom>
          <a:noFill/>
          <a:ln>
            <a:noFill/>
          </a:ln>
        </p:spPr>
        <p:txBody>
          <a:bodyPr spcFirstLastPara="1" wrap="square" lIns="0" tIns="0" rIns="0" bIns="0" anchor="b" anchorCtr="0">
            <a:noAutofit/>
          </a:bodyPr>
          <a:lstStyle/>
          <a:p>
            <a:pPr marL="285750" lvl="0" indent="-285750" algn="l" rtl="0">
              <a:lnSpc>
                <a:spcPct val="150000"/>
              </a:lnSpc>
              <a:spcBef>
                <a:spcPts val="0"/>
              </a:spcBef>
              <a:spcAft>
                <a:spcPts val="0"/>
              </a:spcAft>
              <a:buSzPts val="2200"/>
              <a:buNone/>
            </a:pPr>
            <a:r>
              <a:rPr lang="en-GB" dirty="0" err="1"/>
              <a:t>Artigo</a:t>
            </a:r>
            <a:r>
              <a:rPr lang="en-GB" dirty="0"/>
              <a:t> 9: </a:t>
            </a:r>
            <a:r>
              <a:rPr lang="en-GB" dirty="0" err="1"/>
              <a:t>Acessibilidade</a:t>
            </a:r>
            <a:r>
              <a:rPr lang="en-GB" dirty="0"/>
              <a:t> (b)</a:t>
            </a:r>
            <a:endParaRPr dirty="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670"/>
        <p:cNvGrpSpPr/>
        <p:nvPr/>
      </p:nvGrpSpPr>
      <p:grpSpPr>
        <a:xfrm>
          <a:off x="0" y="0"/>
          <a:ext cx="0" cy="0"/>
          <a:chOff x="0" y="0"/>
          <a:chExt cx="0" cy="0"/>
        </a:xfrm>
      </p:grpSpPr>
      <p:sp>
        <p:nvSpPr>
          <p:cNvPr id="671" name="Google Shape;671;p77"/>
          <p:cNvSpPr txBox="1">
            <a:spLocks noGrp="1"/>
          </p:cNvSpPr>
          <p:nvPr>
            <p:ph type="title"/>
          </p:nvPr>
        </p:nvSpPr>
        <p:spPr>
          <a:xfrm>
            <a:off x="389638" y="506412"/>
            <a:ext cx="11293561" cy="432000"/>
          </a:xfrm>
          <a:prstGeom prst="rect">
            <a:avLst/>
          </a:prstGeom>
          <a:noFill/>
          <a:ln>
            <a:noFill/>
          </a:ln>
        </p:spPr>
        <p:txBody>
          <a:bodyPr spcFirstLastPara="1" wrap="square" lIns="91425" tIns="45700" rIns="91425" bIns="45700" anchor="t" anchorCtr="0">
            <a:noAutofit/>
          </a:bodyPr>
          <a:lstStyle/>
          <a:p>
            <a:pPr marL="0" lvl="0" indent="0" algn="ctr" rtl="0">
              <a:lnSpc>
                <a:spcPct val="110000"/>
              </a:lnSpc>
              <a:spcBef>
                <a:spcPts val="0"/>
              </a:spcBef>
              <a:spcAft>
                <a:spcPts val="0"/>
              </a:spcAft>
              <a:buClr>
                <a:schemeClr val="accent1"/>
              </a:buClr>
              <a:buSzPts val="3000"/>
              <a:buFont typeface="Century Gothic"/>
              <a:buNone/>
            </a:pPr>
            <a:r>
              <a:rPr lang="en-GB" dirty="0" err="1"/>
              <a:t>Apresentação</a:t>
            </a:r>
            <a:r>
              <a:rPr lang="en-GB" dirty="0"/>
              <a:t>: Os </a:t>
            </a:r>
            <a:r>
              <a:rPr lang="en-GB" dirty="0" err="1"/>
              <a:t>artigos</a:t>
            </a:r>
            <a:r>
              <a:rPr lang="en-GB" dirty="0"/>
              <a:t> da CDPD</a:t>
            </a:r>
            <a:endParaRPr dirty="0"/>
          </a:p>
        </p:txBody>
      </p:sp>
      <p:sp>
        <p:nvSpPr>
          <p:cNvPr id="672" name="Google Shape;672;p77"/>
          <p:cNvSpPr txBox="1">
            <a:spLocks noGrp="1"/>
          </p:cNvSpPr>
          <p:nvPr>
            <p:ph type="body" idx="1"/>
          </p:nvPr>
        </p:nvSpPr>
        <p:spPr>
          <a:xfrm>
            <a:off x="670779" y="2038726"/>
            <a:ext cx="10850441" cy="4500000"/>
          </a:xfrm>
          <a:prstGeom prst="rect">
            <a:avLst/>
          </a:prstGeom>
          <a:noFill/>
          <a:ln>
            <a:noFill/>
          </a:ln>
        </p:spPr>
        <p:txBody>
          <a:bodyPr spcFirstLastPara="1" wrap="square" lIns="91425" tIns="45700" rIns="91425" bIns="45700" anchor="t" anchorCtr="0">
            <a:noAutofit/>
          </a:bodyPr>
          <a:lstStyle/>
          <a:p>
            <a:pPr marL="285750" lvl="0" indent="-285750" algn="just" rtl="0">
              <a:lnSpc>
                <a:spcPct val="100000"/>
              </a:lnSpc>
              <a:spcBef>
                <a:spcPts val="600"/>
              </a:spcBef>
              <a:spcAft>
                <a:spcPts val="0"/>
              </a:spcAft>
              <a:buSzPts val="2200"/>
              <a:buChar char="•"/>
            </a:pPr>
            <a:r>
              <a:rPr lang="en-GB" sz="2000" dirty="0"/>
              <a:t>As pessoas com </a:t>
            </a:r>
            <a:r>
              <a:rPr lang="en-GB" sz="2000" dirty="0" err="1"/>
              <a:t>deficiência</a:t>
            </a:r>
            <a:r>
              <a:rPr lang="en-GB" sz="2000" dirty="0"/>
              <a:t> </a:t>
            </a:r>
            <a:r>
              <a:rPr lang="en-GB" sz="2000" dirty="0" err="1"/>
              <a:t>têm</a:t>
            </a:r>
            <a:r>
              <a:rPr lang="en-GB" sz="2000" dirty="0"/>
              <a:t> </a:t>
            </a:r>
            <a:r>
              <a:rPr lang="en-GB" sz="2000" dirty="0" err="1"/>
              <a:t>direito</a:t>
            </a:r>
            <a:r>
              <a:rPr lang="en-GB" sz="2000" dirty="0"/>
              <a:t> à vida em </a:t>
            </a:r>
            <a:r>
              <a:rPr lang="en-GB" sz="2000" dirty="0" err="1"/>
              <a:t>igualdade</a:t>
            </a:r>
            <a:r>
              <a:rPr lang="en-GB" sz="2000" dirty="0"/>
              <a:t> de </a:t>
            </a:r>
            <a:r>
              <a:rPr lang="en-GB" sz="2000" dirty="0" err="1"/>
              <a:t>condições</a:t>
            </a:r>
            <a:r>
              <a:rPr lang="en-GB" sz="2000" dirty="0"/>
              <a:t> com </a:t>
            </a:r>
            <a:r>
              <a:rPr lang="en-GB" sz="2000" dirty="0" err="1"/>
              <a:t>todas</a:t>
            </a:r>
            <a:r>
              <a:rPr lang="en-GB" sz="2000" dirty="0"/>
              <a:t> as </a:t>
            </a:r>
            <a:r>
              <a:rPr lang="en-GB" sz="2000" dirty="0" err="1"/>
              <a:t>outras</a:t>
            </a:r>
            <a:r>
              <a:rPr lang="en-GB" sz="2000" dirty="0"/>
              <a:t> pessoas.</a:t>
            </a:r>
            <a:endParaRPr sz="2000" dirty="0"/>
          </a:p>
          <a:p>
            <a:pPr marL="285750" lvl="0" indent="-285750" algn="just" rtl="0">
              <a:lnSpc>
                <a:spcPct val="100000"/>
              </a:lnSpc>
              <a:spcBef>
                <a:spcPts val="600"/>
              </a:spcBef>
              <a:spcAft>
                <a:spcPts val="0"/>
              </a:spcAft>
              <a:buSzPts val="2200"/>
              <a:buChar char="•"/>
            </a:pPr>
            <a:r>
              <a:rPr lang="en-GB" sz="2000" dirty="0" err="1"/>
              <a:t>Isso</a:t>
            </a:r>
            <a:r>
              <a:rPr lang="en-GB" sz="2000" dirty="0"/>
              <a:t> </a:t>
            </a:r>
            <a:r>
              <a:rPr lang="en-GB" sz="2000" dirty="0" err="1"/>
              <a:t>inclui</a:t>
            </a:r>
            <a:r>
              <a:rPr lang="en-GB" sz="2000" dirty="0"/>
              <a:t> </a:t>
            </a:r>
            <a:r>
              <a:rPr lang="en-GB" sz="2000" dirty="0" err="1"/>
              <a:t>garantir</a:t>
            </a:r>
            <a:r>
              <a:rPr lang="en-GB" sz="2000" dirty="0"/>
              <a:t> que a </a:t>
            </a:r>
            <a:r>
              <a:rPr lang="en-GB" sz="2000" dirty="0" err="1"/>
              <a:t>expectativa</a:t>
            </a:r>
            <a:r>
              <a:rPr lang="en-GB" sz="2000" dirty="0"/>
              <a:t> de vida das pessoas com </a:t>
            </a:r>
            <a:r>
              <a:rPr lang="en-GB" sz="2000" dirty="0" err="1"/>
              <a:t>deficiência</a:t>
            </a:r>
            <a:r>
              <a:rPr lang="en-GB" sz="2000" dirty="0"/>
              <a:t> </a:t>
            </a:r>
            <a:r>
              <a:rPr lang="en-GB" sz="2000" dirty="0" err="1"/>
              <a:t>não</a:t>
            </a:r>
            <a:r>
              <a:rPr lang="en-GB" sz="2000" dirty="0"/>
              <a:t> </a:t>
            </a:r>
            <a:r>
              <a:rPr lang="en-GB" sz="2000" dirty="0" err="1"/>
              <a:t>seja</a:t>
            </a:r>
            <a:r>
              <a:rPr lang="en-GB" sz="2000" dirty="0"/>
              <a:t> </a:t>
            </a:r>
            <a:r>
              <a:rPr lang="en-GB" sz="2000" dirty="0" err="1"/>
              <a:t>reduzida</a:t>
            </a:r>
            <a:r>
              <a:rPr lang="en-GB" sz="2000" dirty="0"/>
              <a:t> e </a:t>
            </a:r>
            <a:r>
              <a:rPr lang="en-GB" sz="2000" dirty="0" err="1"/>
              <a:t>evitar</a:t>
            </a:r>
            <a:r>
              <a:rPr lang="en-GB" sz="2000" dirty="0"/>
              <a:t> </a:t>
            </a:r>
            <a:r>
              <a:rPr lang="en-GB" sz="2000" dirty="0" err="1"/>
              <a:t>mortes</a:t>
            </a:r>
            <a:r>
              <a:rPr lang="en-GB" sz="2000" dirty="0"/>
              <a:t> </a:t>
            </a:r>
            <a:r>
              <a:rPr lang="en-GB" sz="2000" dirty="0" err="1"/>
              <a:t>evitáveis</a:t>
            </a:r>
            <a:r>
              <a:rPr lang="en-GB" sz="2000" dirty="0"/>
              <a:t>. </a:t>
            </a:r>
            <a:endParaRPr sz="2000" dirty="0"/>
          </a:p>
          <a:p>
            <a:pPr marL="285750" lvl="0" indent="-285750" algn="just" rtl="0">
              <a:lnSpc>
                <a:spcPct val="100000"/>
              </a:lnSpc>
              <a:spcBef>
                <a:spcPts val="600"/>
              </a:spcBef>
              <a:spcAft>
                <a:spcPts val="0"/>
              </a:spcAft>
              <a:buSzPts val="2200"/>
              <a:buChar char="•"/>
            </a:pPr>
            <a:r>
              <a:rPr lang="en-GB" sz="2000" dirty="0"/>
              <a:t>As </a:t>
            </a:r>
            <a:r>
              <a:rPr lang="en-GB" sz="2000" dirty="0" err="1"/>
              <a:t>condições</a:t>
            </a:r>
            <a:r>
              <a:rPr lang="en-GB" sz="2000" dirty="0"/>
              <a:t> em </a:t>
            </a:r>
            <a:r>
              <a:rPr lang="en-GB" sz="2000" dirty="0" err="1"/>
              <a:t>instituições</a:t>
            </a:r>
            <a:r>
              <a:rPr lang="en-GB" sz="2000" dirty="0"/>
              <a:t> ou </a:t>
            </a:r>
            <a:r>
              <a:rPr lang="en-GB" sz="2000" dirty="0" err="1"/>
              <a:t>outras</a:t>
            </a:r>
            <a:r>
              <a:rPr lang="en-GB" sz="2000" dirty="0"/>
              <a:t> </a:t>
            </a:r>
            <a:r>
              <a:rPr lang="en-GB" sz="2000" dirty="0" err="1"/>
              <a:t>residências</a:t>
            </a:r>
            <a:r>
              <a:rPr lang="en-GB" sz="2000" dirty="0"/>
              <a:t> ou </a:t>
            </a:r>
            <a:r>
              <a:rPr lang="en-GB" sz="2000" dirty="0" err="1"/>
              <a:t>instalações</a:t>
            </a:r>
            <a:r>
              <a:rPr lang="en-GB" sz="2000" dirty="0"/>
              <a:t> de longa </a:t>
            </a:r>
            <a:r>
              <a:rPr lang="en-GB" sz="2000" dirty="0" err="1"/>
              <a:t>permanência</a:t>
            </a:r>
            <a:r>
              <a:rPr lang="en-GB" sz="2000" dirty="0"/>
              <a:t> </a:t>
            </a:r>
            <a:r>
              <a:rPr lang="en-GB" sz="2000" dirty="0" err="1"/>
              <a:t>podem</a:t>
            </a:r>
            <a:r>
              <a:rPr lang="en-GB" sz="2000" dirty="0"/>
              <a:t> ser muito ruins: </a:t>
            </a:r>
            <a:endParaRPr sz="2000" dirty="0"/>
          </a:p>
          <a:p>
            <a:pPr marL="285750" lvl="0" indent="-285750" algn="just" rtl="0">
              <a:lnSpc>
                <a:spcPct val="100000"/>
              </a:lnSpc>
              <a:spcBef>
                <a:spcPts val="600"/>
              </a:spcBef>
              <a:spcAft>
                <a:spcPts val="0"/>
              </a:spcAft>
              <a:buSzPts val="2200"/>
              <a:buChar char="•"/>
            </a:pPr>
            <a:r>
              <a:rPr lang="en-GB" sz="2000" dirty="0" err="1"/>
              <a:t>alimentação</a:t>
            </a:r>
            <a:r>
              <a:rPr lang="en-GB" sz="2000" dirty="0"/>
              <a:t> </a:t>
            </a:r>
            <a:r>
              <a:rPr lang="en-GB" sz="2000" dirty="0" err="1"/>
              <a:t>inadequada</a:t>
            </a:r>
            <a:r>
              <a:rPr lang="en-GB" sz="2000" dirty="0"/>
              <a:t>, </a:t>
            </a:r>
            <a:r>
              <a:rPr lang="en-GB" sz="2000" dirty="0" err="1"/>
              <a:t>falta</a:t>
            </a:r>
            <a:r>
              <a:rPr lang="en-GB" sz="2000" dirty="0"/>
              <a:t> de </a:t>
            </a:r>
            <a:r>
              <a:rPr lang="en-GB" sz="2000" dirty="0" err="1"/>
              <a:t>ar</a:t>
            </a:r>
            <a:r>
              <a:rPr lang="en-GB" sz="2000" dirty="0"/>
              <a:t> fresco, </a:t>
            </a:r>
            <a:r>
              <a:rPr lang="en-GB" sz="2000" dirty="0" err="1"/>
              <a:t>padrões</a:t>
            </a:r>
            <a:r>
              <a:rPr lang="en-GB" sz="2000" dirty="0"/>
              <a:t> de </a:t>
            </a:r>
            <a:r>
              <a:rPr lang="en-GB" sz="2000" dirty="0" err="1"/>
              <a:t>higiene</a:t>
            </a:r>
            <a:r>
              <a:rPr lang="en-GB" sz="2000" dirty="0"/>
              <a:t> </a:t>
            </a:r>
            <a:r>
              <a:rPr lang="en-GB" sz="2000" dirty="0" err="1"/>
              <a:t>precários</a:t>
            </a:r>
            <a:r>
              <a:rPr lang="en-GB" sz="2000" dirty="0"/>
              <a:t>, </a:t>
            </a:r>
            <a:r>
              <a:rPr lang="en-GB" sz="2000" dirty="0" err="1"/>
              <a:t>efeitos</a:t>
            </a:r>
            <a:r>
              <a:rPr lang="en-GB" sz="2000" dirty="0"/>
              <a:t> </a:t>
            </a:r>
            <a:r>
              <a:rPr lang="en-GB" sz="2000" dirty="0" err="1"/>
              <a:t>adversos</a:t>
            </a:r>
            <a:r>
              <a:rPr lang="en-GB" sz="2000" dirty="0"/>
              <a:t> de </a:t>
            </a:r>
            <a:r>
              <a:rPr lang="en-GB" sz="2000" dirty="0" err="1"/>
              <a:t>medicamentos</a:t>
            </a:r>
            <a:r>
              <a:rPr lang="en-GB" sz="2000" dirty="0"/>
              <a:t>, </a:t>
            </a:r>
            <a:r>
              <a:rPr lang="en-GB" sz="2000" dirty="0" err="1"/>
              <a:t>medicação</a:t>
            </a:r>
            <a:r>
              <a:rPr lang="en-GB" sz="2000" dirty="0"/>
              <a:t> </a:t>
            </a:r>
            <a:r>
              <a:rPr lang="en-GB" sz="2000" dirty="0" err="1"/>
              <a:t>pesada</a:t>
            </a:r>
            <a:r>
              <a:rPr lang="en-GB" sz="2000" dirty="0"/>
              <a:t> que </a:t>
            </a:r>
            <a:r>
              <a:rPr lang="en-GB" sz="2000" dirty="0" err="1"/>
              <a:t>inclui</a:t>
            </a:r>
            <a:r>
              <a:rPr lang="en-GB" sz="2000" dirty="0"/>
              <a:t> a </a:t>
            </a:r>
            <a:r>
              <a:rPr lang="en-GB" sz="2000" dirty="0" err="1"/>
              <a:t>prescrição</a:t>
            </a:r>
            <a:r>
              <a:rPr lang="en-GB" sz="2000" dirty="0"/>
              <a:t> de </a:t>
            </a:r>
            <a:r>
              <a:rPr lang="en-GB" sz="2000" dirty="0" err="1"/>
              <a:t>múltiplos</a:t>
            </a:r>
            <a:r>
              <a:rPr lang="en-GB" sz="2000" dirty="0"/>
              <a:t> </a:t>
            </a:r>
            <a:r>
              <a:rPr lang="en-GB" sz="2000" dirty="0" err="1"/>
              <a:t>medicamentos</a:t>
            </a:r>
            <a:r>
              <a:rPr lang="en-GB" sz="2000" dirty="0"/>
              <a:t> com </a:t>
            </a:r>
            <a:r>
              <a:rPr lang="en-GB" sz="2000" dirty="0" err="1"/>
              <a:t>potencial</a:t>
            </a:r>
            <a:r>
              <a:rPr lang="en-GB" sz="2000" dirty="0"/>
              <a:t> </a:t>
            </a:r>
            <a:r>
              <a:rPr lang="en-GB" sz="2000" dirty="0" err="1"/>
              <a:t>interação</a:t>
            </a:r>
            <a:r>
              <a:rPr lang="en-GB" sz="2000" dirty="0"/>
              <a:t>, </a:t>
            </a:r>
            <a:r>
              <a:rPr lang="en-GB" sz="2000" dirty="0" err="1"/>
              <a:t>falta</a:t>
            </a:r>
            <a:r>
              <a:rPr lang="en-GB" sz="2000" dirty="0"/>
              <a:t> de </a:t>
            </a:r>
            <a:r>
              <a:rPr lang="en-GB" sz="2000" dirty="0" err="1"/>
              <a:t>acesso</a:t>
            </a:r>
            <a:r>
              <a:rPr lang="en-GB" sz="2000" dirty="0"/>
              <a:t> a </a:t>
            </a:r>
            <a:r>
              <a:rPr lang="en-GB" sz="2000" dirty="0" err="1"/>
              <a:t>serviços</a:t>
            </a:r>
            <a:r>
              <a:rPr lang="en-GB" sz="2000" dirty="0"/>
              <a:t> de saúde </a:t>
            </a:r>
            <a:r>
              <a:rPr lang="en-GB" sz="2000" dirty="0" err="1"/>
              <a:t>gerais</a:t>
            </a:r>
            <a:r>
              <a:rPr lang="en-GB" sz="2000" dirty="0"/>
              <a:t>. </a:t>
            </a:r>
            <a:endParaRPr sz="2000" dirty="0"/>
          </a:p>
          <a:p>
            <a:pPr marL="285750" lvl="0" indent="-285750" algn="just" rtl="0">
              <a:lnSpc>
                <a:spcPct val="100000"/>
              </a:lnSpc>
              <a:spcBef>
                <a:spcPts val="600"/>
              </a:spcBef>
              <a:spcAft>
                <a:spcPts val="0"/>
              </a:spcAft>
              <a:buSzPts val="2200"/>
              <a:buChar char="•"/>
            </a:pPr>
            <a:r>
              <a:rPr lang="en-GB" sz="2000" dirty="0" err="1"/>
              <a:t>Isso</a:t>
            </a:r>
            <a:r>
              <a:rPr lang="en-GB" sz="2000" dirty="0"/>
              <a:t> tem </a:t>
            </a:r>
            <a:r>
              <a:rPr lang="en-GB" sz="2000" dirty="0" err="1"/>
              <a:t>consequências</a:t>
            </a:r>
            <a:r>
              <a:rPr lang="en-GB" sz="2000" dirty="0"/>
              <a:t> </a:t>
            </a:r>
            <a:r>
              <a:rPr lang="en-GB" sz="2000" dirty="0" err="1"/>
              <a:t>extremamente</a:t>
            </a:r>
            <a:r>
              <a:rPr lang="en-GB" sz="2000" dirty="0"/>
              <a:t> </a:t>
            </a:r>
            <a:r>
              <a:rPr lang="en-GB" sz="2000" dirty="0" err="1"/>
              <a:t>negativas</a:t>
            </a:r>
            <a:r>
              <a:rPr lang="en-GB" sz="2000" dirty="0"/>
              <a:t> para a </a:t>
            </a:r>
            <a:r>
              <a:rPr lang="en-GB" sz="2000" dirty="0" err="1"/>
              <a:t>expectativa</a:t>
            </a:r>
            <a:r>
              <a:rPr lang="en-GB" sz="2000" dirty="0"/>
              <a:t> de vida das pessoas e </a:t>
            </a:r>
            <a:r>
              <a:rPr lang="en-GB" sz="2000" dirty="0" err="1"/>
              <a:t>pode</a:t>
            </a:r>
            <a:r>
              <a:rPr lang="en-GB" sz="2000" dirty="0"/>
              <a:t> </a:t>
            </a:r>
            <a:r>
              <a:rPr lang="en-GB" sz="2000" dirty="0" err="1"/>
              <a:t>violar</a:t>
            </a:r>
            <a:r>
              <a:rPr lang="en-GB" sz="2000" dirty="0"/>
              <a:t> seu </a:t>
            </a:r>
            <a:r>
              <a:rPr lang="en-GB" sz="2000" dirty="0" err="1"/>
              <a:t>direito</a:t>
            </a:r>
            <a:r>
              <a:rPr lang="en-GB" sz="2000" dirty="0"/>
              <a:t> à vida.</a:t>
            </a:r>
            <a:endParaRPr sz="2000" dirty="0"/>
          </a:p>
        </p:txBody>
      </p:sp>
      <p:sp>
        <p:nvSpPr>
          <p:cNvPr id="673" name="Google Shape;673;p77"/>
          <p:cNvSpPr txBox="1">
            <a:spLocks noGrp="1"/>
          </p:cNvSpPr>
          <p:nvPr>
            <p:ph type="body" idx="2"/>
          </p:nvPr>
        </p:nvSpPr>
        <p:spPr>
          <a:xfrm>
            <a:off x="508800" y="1370120"/>
            <a:ext cx="11174400" cy="360000"/>
          </a:xfrm>
          <a:prstGeom prst="rect">
            <a:avLst/>
          </a:prstGeom>
          <a:noFill/>
          <a:ln>
            <a:noFill/>
          </a:ln>
        </p:spPr>
        <p:txBody>
          <a:bodyPr spcFirstLastPara="1" wrap="square" lIns="0" tIns="0" rIns="0" bIns="0" anchor="b" anchorCtr="0">
            <a:noAutofit/>
          </a:bodyPr>
          <a:lstStyle/>
          <a:p>
            <a:pPr marL="285750" lvl="0" indent="-285750" algn="l" rtl="0">
              <a:lnSpc>
                <a:spcPct val="150000"/>
              </a:lnSpc>
              <a:spcBef>
                <a:spcPts val="0"/>
              </a:spcBef>
              <a:spcAft>
                <a:spcPts val="0"/>
              </a:spcAft>
              <a:buSzPts val="2200"/>
              <a:buNone/>
            </a:pPr>
            <a:r>
              <a:rPr lang="en-GB" dirty="0" err="1"/>
              <a:t>Artigo</a:t>
            </a:r>
            <a:r>
              <a:rPr lang="en-GB" dirty="0"/>
              <a:t> 10 – </a:t>
            </a:r>
            <a:r>
              <a:rPr lang="en-GB" dirty="0" err="1"/>
              <a:t>Direito</a:t>
            </a:r>
            <a:r>
              <a:rPr lang="en-GB" dirty="0"/>
              <a:t> à vida</a:t>
            </a:r>
            <a:endParaRPr dirty="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678"/>
        <p:cNvGrpSpPr/>
        <p:nvPr/>
      </p:nvGrpSpPr>
      <p:grpSpPr>
        <a:xfrm>
          <a:off x="0" y="0"/>
          <a:ext cx="0" cy="0"/>
          <a:chOff x="0" y="0"/>
          <a:chExt cx="0" cy="0"/>
        </a:xfrm>
      </p:grpSpPr>
      <p:sp>
        <p:nvSpPr>
          <p:cNvPr id="679" name="Google Shape;679;p78"/>
          <p:cNvSpPr txBox="1">
            <a:spLocks noGrp="1"/>
          </p:cNvSpPr>
          <p:nvPr>
            <p:ph type="body" idx="1"/>
          </p:nvPr>
        </p:nvSpPr>
        <p:spPr>
          <a:xfrm>
            <a:off x="508806" y="1567543"/>
            <a:ext cx="11174400" cy="360000"/>
          </a:xfrm>
          <a:prstGeom prst="rect">
            <a:avLst/>
          </a:prstGeom>
          <a:noFill/>
          <a:ln>
            <a:noFill/>
          </a:ln>
        </p:spPr>
        <p:txBody>
          <a:bodyPr spcFirstLastPara="1" wrap="square" lIns="0" tIns="0" rIns="0" bIns="0" anchor="b" anchorCtr="0">
            <a:noAutofit/>
          </a:bodyPr>
          <a:lstStyle/>
          <a:p>
            <a:pPr marL="285750" lvl="0" indent="-285750" algn="l" rtl="0">
              <a:lnSpc>
                <a:spcPct val="150000"/>
              </a:lnSpc>
              <a:spcBef>
                <a:spcPts val="0"/>
              </a:spcBef>
              <a:spcAft>
                <a:spcPts val="0"/>
              </a:spcAft>
              <a:buSzPts val="2200"/>
              <a:buNone/>
            </a:pPr>
            <a:r>
              <a:rPr lang="en-GB" dirty="0" err="1"/>
              <a:t>Artigo</a:t>
            </a:r>
            <a:r>
              <a:rPr lang="en-GB" dirty="0"/>
              <a:t> 11 – </a:t>
            </a:r>
            <a:r>
              <a:rPr lang="en-GB" dirty="0" err="1"/>
              <a:t>Situações</a:t>
            </a:r>
            <a:r>
              <a:rPr lang="en-GB" dirty="0"/>
              <a:t> de </a:t>
            </a:r>
            <a:r>
              <a:rPr lang="en-GB" dirty="0" err="1"/>
              <a:t>risco</a:t>
            </a:r>
            <a:r>
              <a:rPr lang="en-GB" dirty="0"/>
              <a:t> e </a:t>
            </a:r>
            <a:r>
              <a:rPr lang="en-GB" dirty="0" err="1"/>
              <a:t>emergências</a:t>
            </a:r>
            <a:r>
              <a:rPr lang="en-GB" dirty="0"/>
              <a:t> </a:t>
            </a:r>
            <a:r>
              <a:rPr lang="en-GB" dirty="0" err="1"/>
              <a:t>humanitárias</a:t>
            </a:r>
            <a:endParaRPr dirty="0"/>
          </a:p>
        </p:txBody>
      </p:sp>
      <p:sp>
        <p:nvSpPr>
          <p:cNvPr id="680" name="Google Shape;680;p78"/>
          <p:cNvSpPr txBox="1">
            <a:spLocks noGrp="1"/>
          </p:cNvSpPr>
          <p:nvPr>
            <p:ph type="body" idx="2"/>
          </p:nvPr>
        </p:nvSpPr>
        <p:spPr>
          <a:xfrm>
            <a:off x="508794" y="2343945"/>
            <a:ext cx="11174412" cy="2738009"/>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600"/>
              </a:spcBef>
              <a:spcAft>
                <a:spcPts val="0"/>
              </a:spcAft>
              <a:buSzPts val="2200"/>
              <a:buNone/>
            </a:pPr>
            <a:r>
              <a:rPr lang="en-GB" sz="2000" dirty="0"/>
              <a:t>Durante uma </a:t>
            </a:r>
            <a:r>
              <a:rPr lang="en-GB" sz="2000" dirty="0" err="1"/>
              <a:t>emergência</a:t>
            </a:r>
            <a:r>
              <a:rPr lang="en-GB" sz="2000" dirty="0"/>
              <a:t>, as pessoas com </a:t>
            </a:r>
            <a:r>
              <a:rPr lang="en-GB" sz="2000" dirty="0" err="1"/>
              <a:t>deficiência</a:t>
            </a:r>
            <a:r>
              <a:rPr lang="en-GB" sz="2000" dirty="0"/>
              <a:t> </a:t>
            </a:r>
            <a:r>
              <a:rPr lang="en-GB" sz="2000" dirty="0" err="1"/>
              <a:t>devem</a:t>
            </a:r>
            <a:r>
              <a:rPr lang="en-GB" sz="2000" dirty="0"/>
              <a:t> ser </a:t>
            </a:r>
            <a:r>
              <a:rPr lang="en-GB" sz="2000" dirty="0" err="1"/>
              <a:t>devidamente</a:t>
            </a:r>
            <a:r>
              <a:rPr lang="en-GB" sz="2000" dirty="0"/>
              <a:t> </a:t>
            </a:r>
            <a:r>
              <a:rPr lang="en-GB" sz="2000" dirty="0" err="1"/>
              <a:t>protegidas</a:t>
            </a:r>
            <a:r>
              <a:rPr lang="en-GB" sz="2000" dirty="0"/>
              <a:t>.</a:t>
            </a:r>
            <a:endParaRPr sz="2000" dirty="0"/>
          </a:p>
          <a:p>
            <a:pPr marL="285750" lvl="0" indent="-285750" algn="just" rtl="0">
              <a:lnSpc>
                <a:spcPct val="100000"/>
              </a:lnSpc>
              <a:spcBef>
                <a:spcPts val="600"/>
              </a:spcBef>
              <a:spcAft>
                <a:spcPts val="0"/>
              </a:spcAft>
              <a:buSzPts val="2200"/>
              <a:buChar char="•"/>
            </a:pPr>
            <a:r>
              <a:rPr lang="en-GB" sz="2000" dirty="0" err="1"/>
              <a:t>Muitas</a:t>
            </a:r>
            <a:r>
              <a:rPr lang="en-GB" sz="2000" dirty="0"/>
              <a:t> </a:t>
            </a:r>
            <a:r>
              <a:rPr lang="en-GB" sz="2000" dirty="0" err="1"/>
              <a:t>vezes</a:t>
            </a:r>
            <a:r>
              <a:rPr lang="en-GB" sz="2000" dirty="0"/>
              <a:t>, </a:t>
            </a:r>
            <a:r>
              <a:rPr lang="en-GB" sz="2000" dirty="0" err="1"/>
              <a:t>durante</a:t>
            </a:r>
            <a:r>
              <a:rPr lang="en-GB" sz="2000" dirty="0"/>
              <a:t> </a:t>
            </a:r>
            <a:r>
              <a:rPr lang="en-GB" sz="2000" dirty="0" err="1"/>
              <a:t>emergências</a:t>
            </a:r>
            <a:r>
              <a:rPr lang="en-GB" sz="2000" dirty="0"/>
              <a:t>, as </a:t>
            </a:r>
            <a:r>
              <a:rPr lang="en-GB" sz="2000" dirty="0" err="1"/>
              <a:t>necessidades</a:t>
            </a:r>
            <a:r>
              <a:rPr lang="en-GB" sz="2000" dirty="0"/>
              <a:t> </a:t>
            </a:r>
            <a:r>
              <a:rPr lang="en-GB" sz="2000" dirty="0" err="1"/>
              <a:t>específicas</a:t>
            </a:r>
            <a:r>
              <a:rPr lang="en-GB" sz="2000" dirty="0"/>
              <a:t> das pessoas com </a:t>
            </a:r>
            <a:r>
              <a:rPr lang="en-GB" sz="2000" dirty="0" err="1"/>
              <a:t>deficiência</a:t>
            </a:r>
            <a:r>
              <a:rPr lang="en-GB" sz="2000" dirty="0"/>
              <a:t> </a:t>
            </a:r>
            <a:r>
              <a:rPr lang="en-GB" sz="2000" dirty="0" err="1"/>
              <a:t>não</a:t>
            </a:r>
            <a:r>
              <a:rPr lang="en-GB" sz="2000" dirty="0"/>
              <a:t> são </a:t>
            </a:r>
            <a:r>
              <a:rPr lang="en-GB" sz="2000" dirty="0" err="1"/>
              <a:t>levadas</a:t>
            </a:r>
            <a:r>
              <a:rPr lang="en-GB" sz="2000" dirty="0"/>
              <a:t> em </a:t>
            </a:r>
            <a:r>
              <a:rPr lang="en-GB" sz="2000" dirty="0" err="1"/>
              <a:t>consideração</a:t>
            </a:r>
            <a:r>
              <a:rPr lang="en-GB" sz="2000" dirty="0"/>
              <a:t>.</a:t>
            </a:r>
            <a:endParaRPr sz="2000" dirty="0"/>
          </a:p>
          <a:p>
            <a:pPr marL="285750" lvl="0" indent="-285750" algn="just" rtl="0">
              <a:lnSpc>
                <a:spcPct val="100000"/>
              </a:lnSpc>
              <a:spcBef>
                <a:spcPts val="600"/>
              </a:spcBef>
              <a:spcAft>
                <a:spcPts val="0"/>
              </a:spcAft>
              <a:buSzPts val="2200"/>
              <a:buChar char="•"/>
            </a:pPr>
            <a:r>
              <a:rPr lang="en-GB" sz="2000" dirty="0"/>
              <a:t>Durante </a:t>
            </a:r>
            <a:r>
              <a:rPr lang="en-GB" sz="2000" dirty="0" err="1"/>
              <a:t>emergências</a:t>
            </a:r>
            <a:r>
              <a:rPr lang="en-GB" sz="2000" dirty="0"/>
              <a:t>, as pessoas </a:t>
            </a:r>
            <a:r>
              <a:rPr lang="en-GB" sz="2000" dirty="0" err="1"/>
              <a:t>internadas</a:t>
            </a:r>
            <a:r>
              <a:rPr lang="en-GB" sz="2000" dirty="0"/>
              <a:t> em </a:t>
            </a:r>
            <a:r>
              <a:rPr lang="en-GB" sz="2000" dirty="0" err="1"/>
              <a:t>instituições</a:t>
            </a:r>
            <a:r>
              <a:rPr lang="en-GB" sz="2000" dirty="0"/>
              <a:t> de saúde mental ou </a:t>
            </a:r>
            <a:r>
              <a:rPr lang="en-GB" sz="2000" dirty="0" err="1"/>
              <a:t>serviços</a:t>
            </a:r>
            <a:r>
              <a:rPr lang="en-GB" sz="2000" dirty="0"/>
              <a:t> sociais </a:t>
            </a:r>
            <a:r>
              <a:rPr lang="en-GB" sz="2000" dirty="0" err="1"/>
              <a:t>correm</a:t>
            </a:r>
            <a:r>
              <a:rPr lang="en-GB" sz="2000" dirty="0"/>
              <a:t> um </a:t>
            </a:r>
            <a:r>
              <a:rPr lang="en-GB" sz="2000" dirty="0" err="1"/>
              <a:t>risco</a:t>
            </a:r>
            <a:r>
              <a:rPr lang="en-GB" sz="2000" dirty="0"/>
              <a:t> particular. </a:t>
            </a:r>
            <a:r>
              <a:rPr lang="en-GB" sz="2000" dirty="0" err="1"/>
              <a:t>Às</a:t>
            </a:r>
            <a:r>
              <a:rPr lang="en-GB" sz="2000" dirty="0"/>
              <a:t> </a:t>
            </a:r>
            <a:r>
              <a:rPr lang="en-GB" sz="2000" dirty="0" err="1"/>
              <a:t>vezes</a:t>
            </a:r>
            <a:r>
              <a:rPr lang="en-GB" sz="2000" dirty="0"/>
              <a:t>, </a:t>
            </a:r>
            <a:r>
              <a:rPr lang="en-GB" sz="2000" dirty="0" err="1"/>
              <a:t>os</a:t>
            </a:r>
            <a:r>
              <a:rPr lang="en-GB" sz="2000" dirty="0"/>
              <a:t> </a:t>
            </a:r>
            <a:r>
              <a:rPr lang="en-GB" sz="2000" dirty="0" err="1"/>
              <a:t>funcionários</a:t>
            </a:r>
            <a:r>
              <a:rPr lang="en-GB" sz="2000" dirty="0"/>
              <a:t> </a:t>
            </a:r>
            <a:r>
              <a:rPr lang="en-GB" sz="2000" dirty="0" err="1"/>
              <a:t>podem</a:t>
            </a:r>
            <a:r>
              <a:rPr lang="en-GB" sz="2000" dirty="0"/>
              <a:t> </a:t>
            </a:r>
            <a:r>
              <a:rPr lang="en-GB" sz="2000" dirty="0" err="1"/>
              <a:t>abandonar</a:t>
            </a:r>
            <a:r>
              <a:rPr lang="en-GB" sz="2000" dirty="0"/>
              <a:t> </a:t>
            </a:r>
            <a:r>
              <a:rPr lang="en-GB" sz="2000" dirty="0" err="1"/>
              <a:t>os</a:t>
            </a:r>
            <a:r>
              <a:rPr lang="en-GB" sz="2000" dirty="0"/>
              <a:t> </a:t>
            </a:r>
            <a:r>
              <a:rPr lang="en-GB" sz="2000" dirty="0" err="1"/>
              <a:t>residentes</a:t>
            </a:r>
            <a:r>
              <a:rPr lang="en-GB" sz="2000" dirty="0"/>
              <a:t>.</a:t>
            </a:r>
            <a:endParaRPr sz="2000" dirty="0"/>
          </a:p>
          <a:p>
            <a:pPr marL="285750" lvl="0" indent="-285750" algn="just" rtl="0">
              <a:lnSpc>
                <a:spcPct val="100000"/>
              </a:lnSpc>
              <a:spcBef>
                <a:spcPts val="600"/>
              </a:spcBef>
              <a:spcAft>
                <a:spcPts val="0"/>
              </a:spcAft>
              <a:buSzPts val="2200"/>
              <a:buChar char="•"/>
            </a:pPr>
            <a:r>
              <a:rPr lang="en-GB" sz="2000" dirty="0"/>
              <a:t>As </a:t>
            </a:r>
            <a:r>
              <a:rPr lang="en-GB" sz="2000" dirty="0" err="1"/>
              <a:t>necessidades</a:t>
            </a:r>
            <a:r>
              <a:rPr lang="en-GB" sz="2000" dirty="0"/>
              <a:t> das pessoas com </a:t>
            </a:r>
            <a:r>
              <a:rPr lang="en-GB" sz="2000" dirty="0" err="1"/>
              <a:t>deficiência</a:t>
            </a:r>
            <a:r>
              <a:rPr lang="en-GB" sz="2000" dirty="0"/>
              <a:t> </a:t>
            </a:r>
            <a:r>
              <a:rPr lang="en-GB" sz="2000" dirty="0" err="1"/>
              <a:t>devem</a:t>
            </a:r>
            <a:r>
              <a:rPr lang="en-GB" sz="2000" dirty="0"/>
              <a:t> ser </a:t>
            </a:r>
            <a:r>
              <a:rPr lang="en-GB" sz="2000" dirty="0" err="1"/>
              <a:t>consideradas</a:t>
            </a:r>
            <a:r>
              <a:rPr lang="en-GB" sz="2000" dirty="0"/>
              <a:t> </a:t>
            </a:r>
            <a:r>
              <a:rPr lang="en-GB" sz="2000" dirty="0" err="1"/>
              <a:t>durante</a:t>
            </a:r>
            <a:r>
              <a:rPr lang="en-GB" sz="2000" dirty="0"/>
              <a:t> a </a:t>
            </a:r>
            <a:r>
              <a:rPr lang="en-GB" sz="2000" dirty="0" err="1"/>
              <a:t>preparação</a:t>
            </a:r>
            <a:r>
              <a:rPr lang="en-GB" sz="2000" dirty="0"/>
              <a:t> para </a:t>
            </a:r>
            <a:r>
              <a:rPr lang="en-GB" sz="2000" dirty="0" err="1"/>
              <a:t>emergências</a:t>
            </a:r>
            <a:r>
              <a:rPr lang="en-GB" sz="2000" dirty="0"/>
              <a:t>, </a:t>
            </a:r>
            <a:r>
              <a:rPr lang="en-GB" sz="2000" dirty="0" err="1"/>
              <a:t>durante</a:t>
            </a:r>
            <a:r>
              <a:rPr lang="en-GB" sz="2000" dirty="0"/>
              <a:t> a </a:t>
            </a:r>
            <a:r>
              <a:rPr lang="en-GB" sz="2000" dirty="0" err="1"/>
              <a:t>gestão</a:t>
            </a:r>
            <a:r>
              <a:rPr lang="en-GB" sz="2000" dirty="0"/>
              <a:t> de </a:t>
            </a:r>
            <a:r>
              <a:rPr lang="en-GB" sz="2000" dirty="0" err="1"/>
              <a:t>desastres</a:t>
            </a:r>
            <a:r>
              <a:rPr lang="en-GB" sz="2000" dirty="0"/>
              <a:t> e </a:t>
            </a:r>
            <a:r>
              <a:rPr lang="en-GB" sz="2000" dirty="0" err="1"/>
              <a:t>durante</a:t>
            </a:r>
            <a:r>
              <a:rPr lang="en-GB" sz="2000" dirty="0"/>
              <a:t> a </a:t>
            </a:r>
            <a:r>
              <a:rPr lang="en-GB" sz="2000" dirty="0" err="1"/>
              <a:t>reconstrução</a:t>
            </a:r>
            <a:r>
              <a:rPr lang="en-GB" sz="2000" dirty="0"/>
              <a:t> posterior.</a:t>
            </a:r>
            <a:endParaRPr sz="2000" dirty="0"/>
          </a:p>
        </p:txBody>
      </p:sp>
      <p:sp>
        <p:nvSpPr>
          <p:cNvPr id="681" name="Google Shape;681;p78"/>
          <p:cNvSpPr txBox="1">
            <a:spLocks noGrp="1"/>
          </p:cNvSpPr>
          <p:nvPr>
            <p:ph type="title"/>
          </p:nvPr>
        </p:nvSpPr>
        <p:spPr>
          <a:xfrm>
            <a:off x="392906" y="506412"/>
            <a:ext cx="11174400" cy="432000"/>
          </a:xfrm>
          <a:prstGeom prst="rect">
            <a:avLst/>
          </a:prstGeom>
          <a:noFill/>
          <a:ln>
            <a:noFill/>
          </a:ln>
        </p:spPr>
        <p:txBody>
          <a:bodyPr spcFirstLastPara="1" wrap="square" lIns="91425" tIns="45700" rIns="91425" bIns="45700" anchor="t" anchorCtr="0">
            <a:noAutofit/>
          </a:bodyPr>
          <a:lstStyle/>
          <a:p>
            <a:pPr marL="0" lvl="0" indent="0" algn="ctr" rtl="0">
              <a:lnSpc>
                <a:spcPct val="110000"/>
              </a:lnSpc>
              <a:spcBef>
                <a:spcPts val="0"/>
              </a:spcBef>
              <a:spcAft>
                <a:spcPts val="0"/>
              </a:spcAft>
              <a:buClr>
                <a:schemeClr val="accent1"/>
              </a:buClr>
              <a:buSzPts val="3000"/>
              <a:buFont typeface="Century Gothic"/>
              <a:buNone/>
            </a:pPr>
            <a:r>
              <a:rPr lang="en-GB" dirty="0" err="1"/>
              <a:t>Apresentação</a:t>
            </a:r>
            <a:r>
              <a:rPr lang="en-GB" dirty="0"/>
              <a:t>: Os </a:t>
            </a:r>
            <a:r>
              <a:rPr lang="en-GB" dirty="0" err="1"/>
              <a:t>artigos</a:t>
            </a:r>
            <a:r>
              <a:rPr lang="en-GB" dirty="0"/>
              <a:t> da CDPD</a:t>
            </a:r>
            <a:endParaRPr dirty="0"/>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686"/>
        <p:cNvGrpSpPr/>
        <p:nvPr/>
      </p:nvGrpSpPr>
      <p:grpSpPr>
        <a:xfrm>
          <a:off x="0" y="0"/>
          <a:ext cx="0" cy="0"/>
          <a:chOff x="0" y="0"/>
          <a:chExt cx="0" cy="0"/>
        </a:xfrm>
      </p:grpSpPr>
      <p:sp>
        <p:nvSpPr>
          <p:cNvPr id="687" name="Google Shape;687;p79"/>
          <p:cNvSpPr txBox="1">
            <a:spLocks noGrp="1"/>
          </p:cNvSpPr>
          <p:nvPr>
            <p:ph type="title"/>
          </p:nvPr>
        </p:nvSpPr>
        <p:spPr>
          <a:xfrm>
            <a:off x="389638" y="506412"/>
            <a:ext cx="11324623" cy="432000"/>
          </a:xfrm>
          <a:prstGeom prst="rect">
            <a:avLst/>
          </a:prstGeom>
          <a:noFill/>
          <a:ln>
            <a:noFill/>
          </a:ln>
        </p:spPr>
        <p:txBody>
          <a:bodyPr spcFirstLastPara="1" wrap="square" lIns="91425" tIns="45700" rIns="91425" bIns="45700" anchor="t" anchorCtr="0">
            <a:noAutofit/>
          </a:bodyPr>
          <a:lstStyle/>
          <a:p>
            <a:pPr marL="0" lvl="0" indent="0" algn="ctr" rtl="0">
              <a:lnSpc>
                <a:spcPct val="110000"/>
              </a:lnSpc>
              <a:spcBef>
                <a:spcPts val="0"/>
              </a:spcBef>
              <a:spcAft>
                <a:spcPts val="0"/>
              </a:spcAft>
              <a:buClr>
                <a:schemeClr val="accent1"/>
              </a:buClr>
              <a:buSzPts val="3000"/>
              <a:buFont typeface="Century Gothic"/>
              <a:buNone/>
            </a:pPr>
            <a:r>
              <a:rPr lang="en-GB" dirty="0" err="1"/>
              <a:t>Apresentação</a:t>
            </a:r>
            <a:r>
              <a:rPr lang="en-GB" dirty="0"/>
              <a:t>: Os </a:t>
            </a:r>
            <a:r>
              <a:rPr lang="en-GB" dirty="0" err="1"/>
              <a:t>artigos</a:t>
            </a:r>
            <a:r>
              <a:rPr lang="en-GB" dirty="0"/>
              <a:t> da CDPD</a:t>
            </a:r>
            <a:endParaRPr dirty="0"/>
          </a:p>
        </p:txBody>
      </p:sp>
      <p:sp>
        <p:nvSpPr>
          <p:cNvPr id="688" name="Google Shape;688;p79"/>
          <p:cNvSpPr txBox="1">
            <a:spLocks noGrp="1"/>
          </p:cNvSpPr>
          <p:nvPr>
            <p:ph type="body" idx="1"/>
          </p:nvPr>
        </p:nvSpPr>
        <p:spPr>
          <a:xfrm>
            <a:off x="821186" y="2132446"/>
            <a:ext cx="10546441" cy="3213278"/>
          </a:xfrm>
          <a:prstGeom prst="rect">
            <a:avLst/>
          </a:prstGeom>
          <a:noFill/>
          <a:ln>
            <a:noFill/>
          </a:ln>
        </p:spPr>
        <p:txBody>
          <a:bodyPr spcFirstLastPara="1" wrap="square" lIns="91425" tIns="45700" rIns="91425" bIns="45700" anchor="t" anchorCtr="0">
            <a:noAutofit/>
          </a:bodyPr>
          <a:lstStyle/>
          <a:p>
            <a:pPr marL="285750" lvl="0" indent="-285750" algn="just" rtl="0">
              <a:lnSpc>
                <a:spcPct val="100000"/>
              </a:lnSpc>
              <a:spcBef>
                <a:spcPts val="600"/>
              </a:spcBef>
              <a:spcAft>
                <a:spcPts val="0"/>
              </a:spcAft>
              <a:buSzPts val="2200"/>
              <a:buChar char="•"/>
            </a:pPr>
            <a:r>
              <a:rPr lang="en-GB" sz="2000" dirty="0"/>
              <a:t>As pessoas com </a:t>
            </a:r>
            <a:r>
              <a:rPr lang="en-GB" sz="2000" dirty="0" err="1"/>
              <a:t>deficiência</a:t>
            </a:r>
            <a:r>
              <a:rPr lang="en-GB" sz="2000" dirty="0"/>
              <a:t> </a:t>
            </a:r>
            <a:r>
              <a:rPr lang="en-GB" sz="2000" dirty="0" err="1"/>
              <a:t>têm</a:t>
            </a:r>
            <a:r>
              <a:rPr lang="en-GB" sz="2000" dirty="0"/>
              <a:t> o </a:t>
            </a:r>
            <a:r>
              <a:rPr lang="en-GB" sz="2000" dirty="0" err="1"/>
              <a:t>direito</a:t>
            </a:r>
            <a:r>
              <a:rPr lang="en-GB" sz="2000" dirty="0"/>
              <a:t> de </a:t>
            </a:r>
            <a:r>
              <a:rPr lang="en-GB" sz="2000" dirty="0" err="1"/>
              <a:t>tomar</a:t>
            </a:r>
            <a:r>
              <a:rPr lang="en-GB" sz="2000" dirty="0"/>
              <a:t> </a:t>
            </a:r>
            <a:r>
              <a:rPr lang="en-GB" sz="2000" dirty="0" err="1"/>
              <a:t>decisões</a:t>
            </a:r>
            <a:r>
              <a:rPr lang="en-GB" sz="2000" dirty="0"/>
              <a:t> e fazer </a:t>
            </a:r>
            <a:r>
              <a:rPr lang="en-GB" sz="2000" dirty="0" err="1"/>
              <a:t>escolhas</a:t>
            </a:r>
            <a:r>
              <a:rPr lang="en-GB" sz="2000" dirty="0"/>
              <a:t> por </a:t>
            </a:r>
            <a:r>
              <a:rPr lang="en-GB" sz="2000" dirty="0" err="1"/>
              <a:t>si</a:t>
            </a:r>
            <a:r>
              <a:rPr lang="en-GB" sz="2000" dirty="0"/>
              <a:t> </a:t>
            </a:r>
            <a:r>
              <a:rPr lang="en-GB" sz="2000" dirty="0" err="1"/>
              <a:t>mesmas</a:t>
            </a:r>
            <a:r>
              <a:rPr lang="en-GB" sz="2000" dirty="0"/>
              <a:t>. </a:t>
            </a:r>
            <a:r>
              <a:rPr lang="en-GB" sz="2000" dirty="0" err="1"/>
              <a:t>Isso</a:t>
            </a:r>
            <a:r>
              <a:rPr lang="en-GB" sz="2000" dirty="0"/>
              <a:t> é </a:t>
            </a:r>
            <a:r>
              <a:rPr lang="en-GB" sz="2000" dirty="0" err="1"/>
              <a:t>chamado</a:t>
            </a:r>
            <a:r>
              <a:rPr lang="en-GB" sz="2000" dirty="0"/>
              <a:t> de </a:t>
            </a:r>
            <a:r>
              <a:rPr lang="en-GB" sz="2000" b="1" dirty="0" err="1"/>
              <a:t>direito</a:t>
            </a:r>
            <a:r>
              <a:rPr lang="en-GB" sz="2000" b="1" dirty="0"/>
              <a:t> à </a:t>
            </a:r>
            <a:r>
              <a:rPr lang="en-GB" sz="2000" b="1" dirty="0" err="1"/>
              <a:t>capacidade</a:t>
            </a:r>
            <a:r>
              <a:rPr lang="en-GB" sz="2000" b="1" dirty="0"/>
              <a:t> legal</a:t>
            </a:r>
            <a:r>
              <a:rPr lang="en-GB" sz="2000" dirty="0"/>
              <a:t>.</a:t>
            </a:r>
            <a:endParaRPr sz="2000" dirty="0"/>
          </a:p>
          <a:p>
            <a:pPr marL="285750" lvl="0" indent="-285750" algn="just" rtl="0">
              <a:lnSpc>
                <a:spcPct val="100000"/>
              </a:lnSpc>
              <a:spcBef>
                <a:spcPts val="600"/>
              </a:spcBef>
              <a:spcAft>
                <a:spcPts val="0"/>
              </a:spcAft>
              <a:buSzPts val="2200"/>
              <a:buChar char="•"/>
            </a:pPr>
            <a:r>
              <a:rPr lang="en-GB" sz="2000" dirty="0"/>
              <a:t>Quando é </a:t>
            </a:r>
            <a:r>
              <a:rPr lang="en-GB" sz="2000" dirty="0" err="1"/>
              <a:t>difícil</a:t>
            </a:r>
            <a:r>
              <a:rPr lang="en-GB" sz="2000" dirty="0"/>
              <a:t> para as pessoas </a:t>
            </a:r>
            <a:r>
              <a:rPr lang="en-GB" sz="2000" dirty="0" err="1"/>
              <a:t>tomarem</a:t>
            </a:r>
            <a:r>
              <a:rPr lang="en-GB" sz="2000" dirty="0"/>
              <a:t> </a:t>
            </a:r>
            <a:r>
              <a:rPr lang="en-GB" sz="2000" dirty="0" err="1"/>
              <a:t>decisões</a:t>
            </a:r>
            <a:r>
              <a:rPr lang="en-GB" sz="2000" dirty="0"/>
              <a:t> por </a:t>
            </a:r>
            <a:r>
              <a:rPr lang="en-GB" sz="2000" dirty="0" err="1"/>
              <a:t>conta</a:t>
            </a:r>
            <a:r>
              <a:rPr lang="en-GB" sz="2000" dirty="0"/>
              <a:t> </a:t>
            </a:r>
            <a:r>
              <a:rPr lang="en-GB" sz="2000" dirty="0" err="1"/>
              <a:t>própria</a:t>
            </a:r>
            <a:r>
              <a:rPr lang="en-GB" sz="2000" dirty="0"/>
              <a:t>, </a:t>
            </a:r>
            <a:r>
              <a:rPr lang="en-GB" sz="2000" dirty="0" err="1"/>
              <a:t>elas</a:t>
            </a:r>
            <a:r>
              <a:rPr lang="en-GB" sz="2000" dirty="0"/>
              <a:t> </a:t>
            </a:r>
            <a:r>
              <a:rPr lang="en-GB" sz="2000" dirty="0" err="1"/>
              <a:t>têm</a:t>
            </a:r>
            <a:r>
              <a:rPr lang="en-GB" sz="2000" dirty="0"/>
              <a:t> o </a:t>
            </a:r>
            <a:r>
              <a:rPr lang="en-GB" sz="2000" dirty="0" err="1"/>
              <a:t>direito</a:t>
            </a:r>
            <a:r>
              <a:rPr lang="en-GB" sz="2000" dirty="0"/>
              <a:t> de </a:t>
            </a:r>
            <a:r>
              <a:rPr lang="en-GB" sz="2000" dirty="0" err="1"/>
              <a:t>receber</a:t>
            </a:r>
            <a:r>
              <a:rPr lang="en-GB" sz="2000" dirty="0"/>
              <a:t> </a:t>
            </a:r>
            <a:r>
              <a:rPr lang="en-GB" sz="2000" dirty="0" err="1"/>
              <a:t>apoio</a:t>
            </a:r>
            <a:r>
              <a:rPr lang="en-GB" sz="2000" dirty="0"/>
              <a:t>, se </a:t>
            </a:r>
            <a:r>
              <a:rPr lang="en-GB" sz="2000" dirty="0" err="1"/>
              <a:t>assim</a:t>
            </a:r>
            <a:r>
              <a:rPr lang="en-GB" sz="2000" dirty="0"/>
              <a:t> o </a:t>
            </a:r>
            <a:r>
              <a:rPr lang="en-GB" sz="2000" dirty="0" err="1"/>
              <a:t>desejarem</a:t>
            </a:r>
            <a:r>
              <a:rPr lang="en-GB" sz="2000" dirty="0"/>
              <a:t>. </a:t>
            </a:r>
            <a:endParaRPr sz="2000" dirty="0"/>
          </a:p>
          <a:p>
            <a:pPr marL="285750" lvl="0" indent="-285750" algn="just" rtl="0">
              <a:lnSpc>
                <a:spcPct val="100000"/>
              </a:lnSpc>
              <a:spcBef>
                <a:spcPts val="600"/>
              </a:spcBef>
              <a:spcAft>
                <a:spcPts val="0"/>
              </a:spcAft>
              <a:buSzPts val="2200"/>
              <a:buChar char="•"/>
            </a:pPr>
            <a:r>
              <a:rPr lang="en-GB" sz="2000" dirty="0" err="1"/>
              <a:t>Devem</a:t>
            </a:r>
            <a:r>
              <a:rPr lang="en-GB" sz="2000" dirty="0"/>
              <a:t> </a:t>
            </a:r>
            <a:r>
              <a:rPr lang="en-GB" sz="2000" dirty="0" err="1"/>
              <a:t>existir</a:t>
            </a:r>
            <a:r>
              <a:rPr lang="en-GB" sz="2000" dirty="0"/>
              <a:t> </a:t>
            </a:r>
            <a:r>
              <a:rPr lang="en-GB" sz="2000" dirty="0" err="1"/>
              <a:t>mecanismos</a:t>
            </a:r>
            <a:r>
              <a:rPr lang="en-GB" sz="2000" dirty="0"/>
              <a:t> para </a:t>
            </a:r>
            <a:r>
              <a:rPr lang="en-GB" sz="2000" dirty="0" err="1"/>
              <a:t>garantir</a:t>
            </a:r>
            <a:r>
              <a:rPr lang="en-GB" sz="2000" dirty="0"/>
              <a:t> que as pessoas </a:t>
            </a:r>
            <a:r>
              <a:rPr lang="en-GB" sz="2000" dirty="0" err="1"/>
              <a:t>não</a:t>
            </a:r>
            <a:r>
              <a:rPr lang="en-GB" sz="2000" dirty="0"/>
              <a:t> </a:t>
            </a:r>
            <a:r>
              <a:rPr lang="en-GB" sz="2000" dirty="0" err="1"/>
              <a:t>sejam</a:t>
            </a:r>
            <a:r>
              <a:rPr lang="en-GB" sz="2000" dirty="0"/>
              <a:t> </a:t>
            </a:r>
            <a:r>
              <a:rPr lang="en-GB" sz="2000" dirty="0" err="1"/>
              <a:t>abusadas</a:t>
            </a:r>
            <a:r>
              <a:rPr lang="en-GB" sz="2000" dirty="0"/>
              <a:t> por seus </a:t>
            </a:r>
            <a:r>
              <a:rPr lang="en-GB" sz="2000" dirty="0" err="1"/>
              <a:t>apoiadores</a:t>
            </a:r>
            <a:r>
              <a:rPr lang="en-GB" sz="2000" dirty="0"/>
              <a:t> e que sua </a:t>
            </a:r>
            <a:r>
              <a:rPr lang="en-GB" sz="2000" dirty="0" err="1"/>
              <a:t>vontade</a:t>
            </a:r>
            <a:r>
              <a:rPr lang="en-GB" sz="2000" dirty="0"/>
              <a:t> e </a:t>
            </a:r>
            <a:r>
              <a:rPr lang="en-GB" sz="2000" dirty="0" err="1"/>
              <a:t>preferências</a:t>
            </a:r>
            <a:r>
              <a:rPr lang="en-GB" sz="2000" dirty="0"/>
              <a:t> </a:t>
            </a:r>
            <a:r>
              <a:rPr lang="en-GB" sz="2000" dirty="0" err="1"/>
              <a:t>sejam</a:t>
            </a:r>
            <a:r>
              <a:rPr lang="en-GB" sz="2000" dirty="0"/>
              <a:t> sempre </a:t>
            </a:r>
            <a:r>
              <a:rPr lang="en-GB" sz="2000" dirty="0" err="1"/>
              <a:t>respeitadas</a:t>
            </a:r>
            <a:r>
              <a:rPr lang="en-GB" sz="2000" dirty="0"/>
              <a:t>.</a:t>
            </a:r>
            <a:endParaRPr sz="2000" dirty="0"/>
          </a:p>
          <a:p>
            <a:pPr marL="285750" lvl="0" indent="-285750" algn="just" rtl="0">
              <a:lnSpc>
                <a:spcPct val="100000"/>
              </a:lnSpc>
              <a:spcBef>
                <a:spcPts val="600"/>
              </a:spcBef>
              <a:spcAft>
                <a:spcPts val="0"/>
              </a:spcAft>
              <a:buSzPts val="2200"/>
              <a:buChar char="•"/>
            </a:pPr>
            <a:r>
              <a:rPr lang="en-GB" sz="2000" dirty="0"/>
              <a:t>O </a:t>
            </a:r>
            <a:r>
              <a:rPr lang="en-GB" sz="2000" dirty="0" err="1"/>
              <a:t>Artigo</a:t>
            </a:r>
            <a:r>
              <a:rPr lang="en-GB" sz="2000" dirty="0"/>
              <a:t> 12 </a:t>
            </a:r>
            <a:r>
              <a:rPr lang="en-GB" sz="2000" dirty="0" err="1"/>
              <a:t>afirma</a:t>
            </a:r>
            <a:r>
              <a:rPr lang="en-GB" sz="2000" dirty="0"/>
              <a:t> que as pessoas com </a:t>
            </a:r>
            <a:r>
              <a:rPr lang="en-GB" sz="2000" dirty="0" err="1"/>
              <a:t>deficiência</a:t>
            </a:r>
            <a:r>
              <a:rPr lang="en-GB" sz="2000" dirty="0"/>
              <a:t> </a:t>
            </a:r>
            <a:r>
              <a:rPr lang="en-GB" sz="2000" dirty="0" err="1"/>
              <a:t>têm</a:t>
            </a:r>
            <a:r>
              <a:rPr lang="en-GB" sz="2000" dirty="0"/>
              <a:t> o </a:t>
            </a:r>
            <a:r>
              <a:rPr lang="en-GB" sz="2000" dirty="0" err="1"/>
              <a:t>direito</a:t>
            </a:r>
            <a:r>
              <a:rPr lang="en-GB" sz="2000" dirty="0"/>
              <a:t> de </a:t>
            </a:r>
            <a:r>
              <a:rPr lang="en-GB" sz="2000" dirty="0" err="1"/>
              <a:t>possuir</a:t>
            </a:r>
            <a:r>
              <a:rPr lang="en-GB" sz="2000" dirty="0"/>
              <a:t> ou </a:t>
            </a:r>
            <a:r>
              <a:rPr lang="en-GB" sz="2000" dirty="0" err="1"/>
              <a:t>herdar</a:t>
            </a:r>
            <a:r>
              <a:rPr lang="en-GB" sz="2000" dirty="0"/>
              <a:t> bens, </a:t>
            </a:r>
            <a:r>
              <a:rPr lang="en-GB" sz="2000" dirty="0" err="1"/>
              <a:t>controlar</a:t>
            </a:r>
            <a:r>
              <a:rPr lang="en-GB" sz="2000" dirty="0"/>
              <a:t> suas </a:t>
            </a:r>
            <a:r>
              <a:rPr lang="en-GB" sz="2000" dirty="0" err="1"/>
              <a:t>próprias</a:t>
            </a:r>
            <a:r>
              <a:rPr lang="en-GB" sz="2000" dirty="0"/>
              <a:t> </a:t>
            </a:r>
            <a:r>
              <a:rPr lang="en-GB" sz="2000" dirty="0" err="1"/>
              <a:t>finanças</a:t>
            </a:r>
            <a:r>
              <a:rPr lang="en-GB" sz="2000" dirty="0"/>
              <a:t>, </a:t>
            </a:r>
            <a:r>
              <a:rPr lang="en-GB" sz="2000" dirty="0" err="1"/>
              <a:t>ter</a:t>
            </a:r>
            <a:r>
              <a:rPr lang="en-GB" sz="2000" dirty="0"/>
              <a:t> </a:t>
            </a:r>
            <a:r>
              <a:rPr lang="en-GB" sz="2000" dirty="0" err="1"/>
              <a:t>acesso</a:t>
            </a:r>
            <a:r>
              <a:rPr lang="en-GB" sz="2000" dirty="0"/>
              <a:t> a </a:t>
            </a:r>
            <a:r>
              <a:rPr lang="en-GB" sz="2000" dirty="0" err="1"/>
              <a:t>créditos</a:t>
            </a:r>
            <a:r>
              <a:rPr lang="en-GB" sz="2000" dirty="0"/>
              <a:t> </a:t>
            </a:r>
            <a:r>
              <a:rPr lang="en-GB" sz="2000" dirty="0" err="1"/>
              <a:t>financeiros</a:t>
            </a:r>
            <a:r>
              <a:rPr lang="en-GB" sz="2000" dirty="0"/>
              <a:t> e </a:t>
            </a:r>
            <a:r>
              <a:rPr lang="en-GB" sz="2000" dirty="0" err="1"/>
              <a:t>não</a:t>
            </a:r>
            <a:r>
              <a:rPr lang="en-GB" sz="2000" dirty="0"/>
              <a:t> </a:t>
            </a:r>
            <a:r>
              <a:rPr lang="en-GB" sz="2000" dirty="0" err="1"/>
              <a:t>devem</a:t>
            </a:r>
            <a:r>
              <a:rPr lang="en-GB" sz="2000" dirty="0"/>
              <a:t> ser </a:t>
            </a:r>
            <a:r>
              <a:rPr lang="en-GB" sz="2000" dirty="0" err="1"/>
              <a:t>arbitrariamente</a:t>
            </a:r>
            <a:r>
              <a:rPr lang="en-GB" sz="2000" dirty="0"/>
              <a:t> </a:t>
            </a:r>
            <a:r>
              <a:rPr lang="en-GB" sz="2000" dirty="0" err="1"/>
              <a:t>privadas</a:t>
            </a:r>
            <a:r>
              <a:rPr lang="en-GB" sz="2000" dirty="0"/>
              <a:t> de seus bens.</a:t>
            </a:r>
            <a:endParaRPr sz="2000" dirty="0"/>
          </a:p>
        </p:txBody>
      </p:sp>
      <p:sp>
        <p:nvSpPr>
          <p:cNvPr id="689" name="Google Shape;689;p79"/>
          <p:cNvSpPr txBox="1">
            <a:spLocks noGrp="1"/>
          </p:cNvSpPr>
          <p:nvPr>
            <p:ph type="body" idx="2"/>
          </p:nvPr>
        </p:nvSpPr>
        <p:spPr>
          <a:xfrm>
            <a:off x="539862" y="1355428"/>
            <a:ext cx="11174400" cy="360000"/>
          </a:xfrm>
          <a:prstGeom prst="rect">
            <a:avLst/>
          </a:prstGeom>
          <a:noFill/>
          <a:ln>
            <a:noFill/>
          </a:ln>
        </p:spPr>
        <p:txBody>
          <a:bodyPr spcFirstLastPara="1" wrap="square" lIns="0" tIns="0" rIns="0" bIns="0" anchor="b" anchorCtr="0">
            <a:noAutofit/>
          </a:bodyPr>
          <a:lstStyle/>
          <a:p>
            <a:pPr marL="285750" lvl="0" indent="-285750" algn="l" rtl="0">
              <a:lnSpc>
                <a:spcPct val="150000"/>
              </a:lnSpc>
              <a:spcBef>
                <a:spcPts val="0"/>
              </a:spcBef>
              <a:spcAft>
                <a:spcPts val="0"/>
              </a:spcAft>
              <a:buSzPts val="2200"/>
              <a:buNone/>
            </a:pPr>
            <a:r>
              <a:rPr lang="en-GB" dirty="0" err="1"/>
              <a:t>Artigo</a:t>
            </a:r>
            <a:r>
              <a:rPr lang="en-GB" dirty="0"/>
              <a:t> 12 – </a:t>
            </a:r>
            <a:r>
              <a:rPr lang="en-GB" dirty="0" err="1"/>
              <a:t>Reconhecimento</a:t>
            </a:r>
            <a:r>
              <a:rPr lang="en-GB" dirty="0"/>
              <a:t> </a:t>
            </a:r>
            <a:r>
              <a:rPr lang="en-GB" dirty="0" err="1"/>
              <a:t>igual</a:t>
            </a:r>
            <a:r>
              <a:rPr lang="en-GB" dirty="0"/>
              <a:t> </a:t>
            </a:r>
            <a:r>
              <a:rPr lang="en-GB" dirty="0" err="1"/>
              <a:t>perante</a:t>
            </a:r>
            <a:r>
              <a:rPr lang="en-GB" dirty="0"/>
              <a:t> a lei</a:t>
            </a: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8"/>
          <p:cNvSpPr txBox="1">
            <a:spLocks noGrp="1"/>
          </p:cNvSpPr>
          <p:nvPr>
            <p:ph type="sldNum" idx="4294967295"/>
          </p:nvPr>
        </p:nvSpPr>
        <p:spPr>
          <a:xfrm>
            <a:off x="10034587" y="6623100"/>
            <a:ext cx="1648619" cy="2160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GB"/>
              <a:t>8</a:t>
            </a:fld>
            <a:endParaRPr/>
          </a:p>
        </p:txBody>
      </p:sp>
      <p:sp>
        <p:nvSpPr>
          <p:cNvPr id="138" name="Google Shape;138;p8"/>
          <p:cNvSpPr txBox="1">
            <a:spLocks noGrp="1"/>
          </p:cNvSpPr>
          <p:nvPr>
            <p:ph type="title"/>
          </p:nvPr>
        </p:nvSpPr>
        <p:spPr>
          <a:xfrm>
            <a:off x="507206" y="2313946"/>
            <a:ext cx="11176000" cy="432000"/>
          </a:xfrm>
          <a:prstGeom prst="rect">
            <a:avLst/>
          </a:prstGeom>
          <a:noFill/>
          <a:ln>
            <a:noFill/>
          </a:ln>
        </p:spPr>
        <p:txBody>
          <a:bodyPr spcFirstLastPara="1" wrap="square" lIns="91425" tIns="45700" rIns="91425" bIns="45700" anchor="t" anchorCtr="0">
            <a:normAutofit fontScale="90000"/>
          </a:bodyPr>
          <a:lstStyle/>
          <a:p>
            <a:pPr marL="0" lvl="0" indent="0" algn="ctr" rtl="0">
              <a:lnSpc>
                <a:spcPct val="100000"/>
              </a:lnSpc>
              <a:spcBef>
                <a:spcPts val="0"/>
              </a:spcBef>
              <a:spcAft>
                <a:spcPts val="0"/>
              </a:spcAft>
              <a:buClr>
                <a:schemeClr val="accent1"/>
              </a:buClr>
              <a:buSzPct val="100000"/>
              <a:buFont typeface="Century Gothic"/>
              <a:buNone/>
            </a:pPr>
            <a:r>
              <a:rPr lang="en-GB" dirty="0"/>
              <a:t>Tema 1: </a:t>
            </a:r>
            <a:r>
              <a:rPr lang="en-GB" dirty="0" err="1"/>
              <a:t>Entendendo</a:t>
            </a:r>
            <a:r>
              <a:rPr lang="en-GB" dirty="0"/>
              <a:t> a </a:t>
            </a:r>
            <a:r>
              <a:rPr lang="en-GB" dirty="0" err="1"/>
              <a:t>discriminação</a:t>
            </a:r>
            <a:r>
              <a:rPr lang="en-GB" dirty="0"/>
              <a:t> e a </a:t>
            </a:r>
            <a:r>
              <a:rPr lang="en-GB" dirty="0" err="1"/>
              <a:t>negação</a:t>
            </a:r>
            <a:r>
              <a:rPr lang="en-GB" dirty="0"/>
              <a:t> de </a:t>
            </a:r>
            <a:r>
              <a:rPr lang="en-GB" dirty="0" err="1"/>
              <a:t>direitos</a:t>
            </a:r>
            <a:endParaRPr dirty="0"/>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694"/>
        <p:cNvGrpSpPr/>
        <p:nvPr/>
      </p:nvGrpSpPr>
      <p:grpSpPr>
        <a:xfrm>
          <a:off x="0" y="0"/>
          <a:ext cx="0" cy="0"/>
          <a:chOff x="0" y="0"/>
          <a:chExt cx="0" cy="0"/>
        </a:xfrm>
      </p:grpSpPr>
      <p:sp>
        <p:nvSpPr>
          <p:cNvPr id="695" name="Google Shape;695;p80"/>
          <p:cNvSpPr txBox="1">
            <a:spLocks noGrp="1"/>
          </p:cNvSpPr>
          <p:nvPr>
            <p:ph type="title"/>
          </p:nvPr>
        </p:nvSpPr>
        <p:spPr>
          <a:xfrm>
            <a:off x="389639" y="506412"/>
            <a:ext cx="9792000" cy="432000"/>
          </a:xfrm>
          <a:prstGeom prst="rect">
            <a:avLst/>
          </a:prstGeom>
          <a:noFill/>
          <a:ln>
            <a:noFill/>
          </a:ln>
        </p:spPr>
        <p:txBody>
          <a:bodyPr spcFirstLastPara="1" wrap="square" lIns="91425" tIns="45700" rIns="91425" bIns="45700" anchor="t" anchorCtr="0">
            <a:noAutofit/>
          </a:bodyPr>
          <a:lstStyle/>
          <a:p>
            <a:pPr marL="0" lvl="0" indent="0" algn="ctr" rtl="0">
              <a:lnSpc>
                <a:spcPct val="110000"/>
              </a:lnSpc>
              <a:spcBef>
                <a:spcPts val="0"/>
              </a:spcBef>
              <a:spcAft>
                <a:spcPts val="0"/>
              </a:spcAft>
              <a:buClr>
                <a:schemeClr val="accent1"/>
              </a:buClr>
              <a:buSzPts val="3000"/>
              <a:buFont typeface="Century Gothic"/>
              <a:buNone/>
            </a:pPr>
            <a:r>
              <a:rPr lang="en-GB" dirty="0" err="1"/>
              <a:t>Apresentação</a:t>
            </a:r>
            <a:r>
              <a:rPr lang="en-GB" dirty="0"/>
              <a:t>: Os </a:t>
            </a:r>
            <a:r>
              <a:rPr lang="en-GB" dirty="0" err="1"/>
              <a:t>artigos</a:t>
            </a:r>
            <a:r>
              <a:rPr lang="en-GB" dirty="0"/>
              <a:t> da CDPD</a:t>
            </a:r>
            <a:endParaRPr dirty="0"/>
          </a:p>
        </p:txBody>
      </p:sp>
      <p:sp>
        <p:nvSpPr>
          <p:cNvPr id="696" name="Google Shape;696;p80"/>
          <p:cNvSpPr txBox="1">
            <a:spLocks noGrp="1"/>
          </p:cNvSpPr>
          <p:nvPr>
            <p:ph type="body" idx="1"/>
          </p:nvPr>
        </p:nvSpPr>
        <p:spPr>
          <a:xfrm>
            <a:off x="1037491" y="1943188"/>
            <a:ext cx="10234247" cy="3860912"/>
          </a:xfrm>
          <a:prstGeom prst="rect">
            <a:avLst/>
          </a:prstGeom>
          <a:noFill/>
          <a:ln>
            <a:noFill/>
          </a:ln>
        </p:spPr>
        <p:txBody>
          <a:bodyPr spcFirstLastPara="1" wrap="square" lIns="91425" tIns="45700" rIns="91425" bIns="45700" anchor="t" anchorCtr="0">
            <a:noAutofit/>
          </a:bodyPr>
          <a:lstStyle/>
          <a:p>
            <a:pPr marL="285750" lvl="0" indent="-285750" algn="just" rtl="0">
              <a:lnSpc>
                <a:spcPct val="100000"/>
              </a:lnSpc>
              <a:spcBef>
                <a:spcPts val="600"/>
              </a:spcBef>
              <a:spcAft>
                <a:spcPts val="0"/>
              </a:spcAft>
              <a:buSzPts val="2000"/>
              <a:buChar char="•"/>
            </a:pPr>
            <a:r>
              <a:rPr lang="en-GB" sz="2000" dirty="0"/>
              <a:t>As pessoas com </a:t>
            </a:r>
            <a:r>
              <a:rPr lang="en-GB" sz="2000" dirty="0" err="1"/>
              <a:t>deficiência</a:t>
            </a:r>
            <a:r>
              <a:rPr lang="en-GB" sz="2000" dirty="0"/>
              <a:t> </a:t>
            </a:r>
            <a:r>
              <a:rPr lang="en-GB" sz="2000" dirty="0" err="1"/>
              <a:t>devem</a:t>
            </a:r>
            <a:r>
              <a:rPr lang="en-GB" sz="2000" dirty="0"/>
              <a:t> </a:t>
            </a:r>
            <a:r>
              <a:rPr lang="en-GB" sz="2000" dirty="0" err="1"/>
              <a:t>ter</a:t>
            </a:r>
            <a:r>
              <a:rPr lang="en-GB" sz="2000" dirty="0"/>
              <a:t> </a:t>
            </a:r>
            <a:r>
              <a:rPr lang="en-GB" sz="2000" dirty="0" err="1"/>
              <a:t>acesso</a:t>
            </a:r>
            <a:r>
              <a:rPr lang="en-GB" sz="2000" dirty="0"/>
              <a:t> </a:t>
            </a:r>
            <a:r>
              <a:rPr lang="en-GB" sz="2000" dirty="0" err="1"/>
              <a:t>justo</a:t>
            </a:r>
            <a:r>
              <a:rPr lang="en-GB" sz="2000" dirty="0"/>
              <a:t> e </a:t>
            </a:r>
            <a:r>
              <a:rPr lang="en-GB" sz="2000" dirty="0" err="1"/>
              <a:t>igualitário</a:t>
            </a:r>
            <a:r>
              <a:rPr lang="en-GB" sz="2000" dirty="0"/>
              <a:t> a </a:t>
            </a:r>
            <a:r>
              <a:rPr lang="en-GB" sz="2000" dirty="0" err="1"/>
              <a:t>advogados</a:t>
            </a:r>
            <a:r>
              <a:rPr lang="en-GB" sz="2000" dirty="0"/>
              <a:t> e </a:t>
            </a:r>
            <a:r>
              <a:rPr lang="en-GB" sz="2000" dirty="0" err="1"/>
              <a:t>tribunais</a:t>
            </a:r>
            <a:r>
              <a:rPr lang="en-GB" sz="2000" dirty="0"/>
              <a:t>.  </a:t>
            </a:r>
            <a:endParaRPr sz="2000" dirty="0"/>
          </a:p>
          <a:p>
            <a:pPr marL="285750" lvl="0" indent="-285750" algn="just" rtl="0">
              <a:lnSpc>
                <a:spcPct val="100000"/>
              </a:lnSpc>
              <a:spcBef>
                <a:spcPts val="600"/>
              </a:spcBef>
              <a:spcAft>
                <a:spcPts val="0"/>
              </a:spcAft>
              <a:buSzPts val="2000"/>
              <a:buChar char="•"/>
            </a:pPr>
            <a:r>
              <a:rPr lang="en-GB" sz="2000" dirty="0" err="1"/>
              <a:t>Frequentemente</a:t>
            </a:r>
            <a:r>
              <a:rPr lang="en-GB" sz="2000" dirty="0"/>
              <a:t>, seus </a:t>
            </a:r>
            <a:r>
              <a:rPr lang="en-GB" sz="2000" dirty="0" err="1"/>
              <a:t>direitos</a:t>
            </a:r>
            <a:r>
              <a:rPr lang="en-GB" sz="2000" dirty="0"/>
              <a:t> são </a:t>
            </a:r>
            <a:r>
              <a:rPr lang="en-GB" sz="2000" dirty="0" err="1"/>
              <a:t>violados</a:t>
            </a:r>
            <a:r>
              <a:rPr lang="en-GB" sz="2000" dirty="0"/>
              <a:t>, mas </a:t>
            </a:r>
            <a:r>
              <a:rPr lang="en-GB" sz="2000" dirty="0" err="1"/>
              <a:t>elas</a:t>
            </a:r>
            <a:r>
              <a:rPr lang="en-GB" sz="2000" dirty="0"/>
              <a:t> </a:t>
            </a:r>
            <a:r>
              <a:rPr lang="en-GB" sz="2000" dirty="0" err="1"/>
              <a:t>têm</a:t>
            </a:r>
            <a:r>
              <a:rPr lang="en-GB" sz="2000" dirty="0"/>
              <a:t> </a:t>
            </a:r>
            <a:r>
              <a:rPr lang="en-GB" sz="2000" dirty="0" err="1"/>
              <a:t>oportunidades</a:t>
            </a:r>
            <a:r>
              <a:rPr lang="en-GB" sz="2000" dirty="0"/>
              <a:t> </a:t>
            </a:r>
            <a:r>
              <a:rPr lang="en-GB" sz="2000" dirty="0" err="1"/>
              <a:t>limitadas</a:t>
            </a:r>
            <a:r>
              <a:rPr lang="en-GB" sz="2000" dirty="0"/>
              <a:t> de </a:t>
            </a:r>
            <a:r>
              <a:rPr lang="en-GB" sz="2000" dirty="0" err="1"/>
              <a:t>levar</a:t>
            </a:r>
            <a:r>
              <a:rPr lang="en-GB" sz="2000" dirty="0"/>
              <a:t> suas </a:t>
            </a:r>
            <a:r>
              <a:rPr lang="en-GB" sz="2000" dirty="0" err="1"/>
              <a:t>queixas</a:t>
            </a:r>
            <a:r>
              <a:rPr lang="en-GB" sz="2000" dirty="0"/>
              <a:t> </a:t>
            </a:r>
            <a:r>
              <a:rPr lang="en-GB" sz="2000" dirty="0" err="1"/>
              <a:t>aos</a:t>
            </a:r>
            <a:r>
              <a:rPr lang="en-GB" sz="2000" dirty="0"/>
              <a:t> </a:t>
            </a:r>
            <a:r>
              <a:rPr lang="en-GB" sz="2000" dirty="0" err="1"/>
              <a:t>tribunais</a:t>
            </a:r>
            <a:r>
              <a:rPr lang="en-GB" sz="2000" dirty="0"/>
              <a:t>, por </a:t>
            </a:r>
            <a:r>
              <a:rPr lang="en-GB" sz="2000" dirty="0" err="1"/>
              <a:t>exemplo</a:t>
            </a:r>
            <a:r>
              <a:rPr lang="en-GB" sz="2000" dirty="0"/>
              <a:t>:</a:t>
            </a:r>
            <a:endParaRPr sz="2000" dirty="0"/>
          </a:p>
          <a:p>
            <a:pPr marL="631825" lvl="2" indent="-285750" algn="just" rtl="0">
              <a:lnSpc>
                <a:spcPct val="100000"/>
              </a:lnSpc>
              <a:spcBef>
                <a:spcPts val="600"/>
              </a:spcBef>
              <a:spcAft>
                <a:spcPts val="0"/>
              </a:spcAft>
              <a:buSzPts val="2000"/>
              <a:buChar char="•"/>
            </a:pPr>
            <a:r>
              <a:rPr lang="en-GB" sz="2000" dirty="0"/>
              <a:t>Não </a:t>
            </a:r>
            <a:r>
              <a:rPr lang="en-GB" sz="2000" dirty="0" err="1"/>
              <a:t>podem</a:t>
            </a:r>
            <a:r>
              <a:rPr lang="en-GB" sz="2000" dirty="0"/>
              <a:t> </a:t>
            </a:r>
            <a:r>
              <a:rPr lang="en-GB" sz="2000" dirty="0" err="1"/>
              <a:t>buscar</a:t>
            </a:r>
            <a:r>
              <a:rPr lang="en-GB" sz="2000" dirty="0"/>
              <a:t> </a:t>
            </a:r>
            <a:r>
              <a:rPr lang="en-GB" sz="2000" dirty="0" err="1"/>
              <a:t>reparação</a:t>
            </a:r>
            <a:r>
              <a:rPr lang="en-GB" sz="2000" dirty="0"/>
              <a:t> </a:t>
            </a:r>
            <a:r>
              <a:rPr lang="en-GB" sz="2000" dirty="0" err="1"/>
              <a:t>quando</a:t>
            </a:r>
            <a:r>
              <a:rPr lang="en-GB" sz="2000" dirty="0"/>
              <a:t> são </a:t>
            </a:r>
            <a:r>
              <a:rPr lang="en-GB" sz="2000" dirty="0" err="1"/>
              <a:t>vítimas</a:t>
            </a:r>
            <a:r>
              <a:rPr lang="en-GB" sz="2000" dirty="0"/>
              <a:t> de um crime </a:t>
            </a:r>
            <a:r>
              <a:rPr lang="en-GB" sz="2000" dirty="0" err="1"/>
              <a:t>porque</a:t>
            </a:r>
            <a:r>
              <a:rPr lang="en-GB" sz="2000" dirty="0"/>
              <a:t> são </a:t>
            </a:r>
            <a:r>
              <a:rPr lang="en-GB" sz="2000" dirty="0" err="1"/>
              <a:t>consideradas</a:t>
            </a:r>
            <a:r>
              <a:rPr lang="en-GB" sz="2000" dirty="0"/>
              <a:t> “</a:t>
            </a:r>
            <a:r>
              <a:rPr lang="en-GB" sz="2000" dirty="0" err="1"/>
              <a:t>não</a:t>
            </a:r>
            <a:r>
              <a:rPr lang="en-GB" sz="2000" dirty="0"/>
              <a:t> </a:t>
            </a:r>
            <a:r>
              <a:rPr lang="en-GB" sz="2000" dirty="0" err="1"/>
              <a:t>confiáveis</a:t>
            </a:r>
            <a:r>
              <a:rPr lang="en-GB" sz="2000" dirty="0"/>
              <a:t>”. </a:t>
            </a:r>
            <a:endParaRPr sz="2000" dirty="0"/>
          </a:p>
          <a:p>
            <a:pPr marL="631825" lvl="2" indent="-285750" algn="just" rtl="0">
              <a:lnSpc>
                <a:spcPct val="100000"/>
              </a:lnSpc>
              <a:spcBef>
                <a:spcPts val="600"/>
              </a:spcBef>
              <a:spcAft>
                <a:spcPts val="0"/>
              </a:spcAft>
              <a:buSzPts val="2000"/>
              <a:buChar char="•"/>
            </a:pPr>
            <a:r>
              <a:rPr lang="en-GB" sz="2000" dirty="0"/>
              <a:t>As </a:t>
            </a:r>
            <a:r>
              <a:rPr lang="en-GB" sz="2000" dirty="0" err="1"/>
              <a:t>próprias</a:t>
            </a:r>
            <a:r>
              <a:rPr lang="en-GB" sz="2000" dirty="0"/>
              <a:t> leis são </a:t>
            </a:r>
            <a:r>
              <a:rPr lang="en-GB" sz="2000" dirty="0" err="1"/>
              <a:t>barreiras</a:t>
            </a:r>
            <a:r>
              <a:rPr lang="en-GB" sz="2000" dirty="0"/>
              <a:t> ao </a:t>
            </a:r>
            <a:r>
              <a:rPr lang="en-GB" sz="2000" dirty="0" err="1"/>
              <a:t>acesso</a:t>
            </a:r>
            <a:r>
              <a:rPr lang="en-GB" sz="2000" dirty="0"/>
              <a:t> à </a:t>
            </a:r>
            <a:r>
              <a:rPr lang="en-GB" sz="2000" dirty="0" err="1"/>
              <a:t>justiça</a:t>
            </a:r>
            <a:r>
              <a:rPr lang="en-GB" sz="2000" dirty="0"/>
              <a:t>. </a:t>
            </a:r>
            <a:endParaRPr sz="2000" dirty="0"/>
          </a:p>
          <a:p>
            <a:pPr marL="631825" lvl="2" indent="-285750" algn="just" rtl="0">
              <a:lnSpc>
                <a:spcPct val="100000"/>
              </a:lnSpc>
              <a:spcBef>
                <a:spcPts val="600"/>
              </a:spcBef>
              <a:spcAft>
                <a:spcPts val="0"/>
              </a:spcAft>
              <a:buSzPts val="2000"/>
              <a:buChar char="•"/>
            </a:pPr>
            <a:r>
              <a:rPr lang="en-GB" sz="2000" dirty="0"/>
              <a:t>Pessoas </a:t>
            </a:r>
            <a:r>
              <a:rPr lang="en-GB" sz="2000" dirty="0" err="1"/>
              <a:t>detidas</a:t>
            </a:r>
            <a:r>
              <a:rPr lang="en-GB" sz="2000" dirty="0"/>
              <a:t> </a:t>
            </a:r>
            <a:r>
              <a:rPr lang="en-GB" sz="2000" dirty="0" err="1"/>
              <a:t>involuntariamente</a:t>
            </a:r>
            <a:r>
              <a:rPr lang="en-GB" sz="2000" dirty="0"/>
              <a:t> em </a:t>
            </a:r>
            <a:r>
              <a:rPr lang="en-GB" sz="2000" dirty="0" err="1"/>
              <a:t>instituições</a:t>
            </a:r>
            <a:r>
              <a:rPr lang="en-GB" sz="2000" dirty="0"/>
              <a:t> </a:t>
            </a:r>
            <a:r>
              <a:rPr lang="en-GB" sz="2000" dirty="0" err="1"/>
              <a:t>não</a:t>
            </a:r>
            <a:r>
              <a:rPr lang="en-GB" sz="2000" dirty="0"/>
              <a:t> </a:t>
            </a:r>
            <a:r>
              <a:rPr lang="en-GB" sz="2000" dirty="0" err="1"/>
              <a:t>têm</a:t>
            </a:r>
            <a:r>
              <a:rPr lang="en-GB" sz="2000" dirty="0"/>
              <a:t> </a:t>
            </a:r>
            <a:r>
              <a:rPr lang="en-GB" sz="2000" dirty="0" err="1"/>
              <a:t>acesso</a:t>
            </a:r>
            <a:r>
              <a:rPr lang="en-GB" sz="2000" dirty="0"/>
              <a:t> </a:t>
            </a:r>
            <a:r>
              <a:rPr lang="en-GB" sz="2000" dirty="0" err="1"/>
              <a:t>aos</a:t>
            </a:r>
            <a:r>
              <a:rPr lang="en-GB" sz="2000" dirty="0"/>
              <a:t> </a:t>
            </a:r>
            <a:r>
              <a:rPr lang="en-GB" sz="2000" dirty="0" err="1"/>
              <a:t>tribunais</a:t>
            </a:r>
            <a:r>
              <a:rPr lang="en-GB" sz="2000" dirty="0"/>
              <a:t>.</a:t>
            </a:r>
            <a:endParaRPr sz="2000" dirty="0"/>
          </a:p>
          <a:p>
            <a:pPr marL="285750" lvl="0" indent="-285750" algn="just" rtl="0">
              <a:lnSpc>
                <a:spcPct val="100000"/>
              </a:lnSpc>
              <a:spcBef>
                <a:spcPts val="600"/>
              </a:spcBef>
              <a:spcAft>
                <a:spcPts val="0"/>
              </a:spcAft>
              <a:buSzPts val="2000"/>
              <a:buChar char="•"/>
            </a:pPr>
            <a:r>
              <a:rPr lang="en-GB" sz="2000" dirty="0"/>
              <a:t>A CDPD </a:t>
            </a:r>
            <a:r>
              <a:rPr lang="en-GB" sz="2000" dirty="0" err="1"/>
              <a:t>exige</a:t>
            </a:r>
            <a:r>
              <a:rPr lang="en-GB" sz="2000" dirty="0"/>
              <a:t> que </a:t>
            </a:r>
            <a:r>
              <a:rPr lang="en-GB" sz="2000" dirty="0" err="1"/>
              <a:t>os</a:t>
            </a:r>
            <a:r>
              <a:rPr lang="en-GB" sz="2000" dirty="0"/>
              <a:t> </a:t>
            </a:r>
            <a:r>
              <a:rPr lang="en-GB" sz="2000" dirty="0" err="1"/>
              <a:t>países</a:t>
            </a:r>
            <a:r>
              <a:rPr lang="en-GB" sz="2000" dirty="0"/>
              <a:t> </a:t>
            </a:r>
            <a:r>
              <a:rPr lang="en-GB" sz="2000" dirty="0" err="1"/>
              <a:t>proporcionem</a:t>
            </a:r>
            <a:r>
              <a:rPr lang="en-GB" sz="2000" dirty="0"/>
              <a:t> </a:t>
            </a:r>
            <a:r>
              <a:rPr lang="en-GB" sz="2000" dirty="0" err="1"/>
              <a:t>acesso</a:t>
            </a:r>
            <a:r>
              <a:rPr lang="en-GB" sz="2000" dirty="0"/>
              <a:t> à </a:t>
            </a:r>
            <a:r>
              <a:rPr lang="en-GB" sz="2000" dirty="0" err="1"/>
              <a:t>justiça</a:t>
            </a:r>
            <a:r>
              <a:rPr lang="en-GB" sz="2000" dirty="0"/>
              <a:t> </a:t>
            </a:r>
            <a:r>
              <a:rPr lang="en-GB" sz="2000" dirty="0" err="1"/>
              <a:t>às</a:t>
            </a:r>
            <a:r>
              <a:rPr lang="en-GB" sz="2000" dirty="0"/>
              <a:t> pessoas com </a:t>
            </a:r>
            <a:r>
              <a:rPr lang="en-GB" sz="2000" dirty="0" err="1"/>
              <a:t>deficiência</a:t>
            </a:r>
            <a:r>
              <a:rPr lang="en-GB" sz="2000" dirty="0"/>
              <a:t> em </a:t>
            </a:r>
            <a:r>
              <a:rPr lang="en-GB" sz="2000" dirty="0" err="1"/>
              <a:t>igualdade</a:t>
            </a:r>
            <a:r>
              <a:rPr lang="en-GB" sz="2000" dirty="0"/>
              <a:t> de </a:t>
            </a:r>
            <a:r>
              <a:rPr lang="en-GB" sz="2000" dirty="0" err="1"/>
              <a:t>condições</a:t>
            </a:r>
            <a:r>
              <a:rPr lang="en-GB" sz="2000" dirty="0"/>
              <a:t> com as </a:t>
            </a:r>
            <a:r>
              <a:rPr lang="en-GB" sz="2000" dirty="0" err="1"/>
              <a:t>outras</a:t>
            </a:r>
            <a:r>
              <a:rPr lang="en-GB" sz="2000" dirty="0"/>
              <a:t> pessoas. </a:t>
            </a:r>
            <a:endParaRPr sz="2000" dirty="0"/>
          </a:p>
          <a:p>
            <a:pPr marL="631825" lvl="2" indent="-285750" algn="just" rtl="0">
              <a:lnSpc>
                <a:spcPct val="100000"/>
              </a:lnSpc>
              <a:spcBef>
                <a:spcPts val="600"/>
              </a:spcBef>
              <a:spcAft>
                <a:spcPts val="0"/>
              </a:spcAft>
              <a:buSzPts val="2000"/>
              <a:buChar char="•"/>
            </a:pPr>
            <a:r>
              <a:rPr lang="en-GB" sz="2000" dirty="0" err="1"/>
              <a:t>Formação</a:t>
            </a:r>
            <a:r>
              <a:rPr lang="en-GB" sz="2000" dirty="0"/>
              <a:t> sobre a </a:t>
            </a:r>
            <a:r>
              <a:rPr lang="en-GB" sz="2000" dirty="0" err="1"/>
              <a:t>prestação</a:t>
            </a:r>
            <a:r>
              <a:rPr lang="en-GB" sz="2000" dirty="0"/>
              <a:t> de </a:t>
            </a:r>
            <a:r>
              <a:rPr lang="en-GB" sz="2000" dirty="0" err="1"/>
              <a:t>serviços</a:t>
            </a:r>
            <a:r>
              <a:rPr lang="en-GB" sz="2000" dirty="0"/>
              <a:t> </a:t>
            </a:r>
            <a:r>
              <a:rPr lang="en-GB" sz="2000" dirty="0" err="1"/>
              <a:t>jurídicos</a:t>
            </a:r>
            <a:r>
              <a:rPr lang="en-GB" sz="2000" dirty="0"/>
              <a:t> a pessoas com </a:t>
            </a:r>
            <a:r>
              <a:rPr lang="en-GB" sz="2000" dirty="0" err="1"/>
              <a:t>deficiência</a:t>
            </a:r>
            <a:r>
              <a:rPr lang="en-GB" sz="2000" dirty="0"/>
              <a:t>.</a:t>
            </a:r>
            <a:endParaRPr sz="2000" dirty="0"/>
          </a:p>
          <a:p>
            <a:pPr marL="285750" lvl="0" indent="-285750" algn="just" rtl="0">
              <a:lnSpc>
                <a:spcPct val="100000"/>
              </a:lnSpc>
              <a:spcBef>
                <a:spcPts val="600"/>
              </a:spcBef>
              <a:spcAft>
                <a:spcPts val="0"/>
              </a:spcAft>
              <a:buSzPts val="2000"/>
              <a:buChar char="•"/>
            </a:pPr>
            <a:r>
              <a:rPr lang="en-GB" sz="2000" dirty="0"/>
              <a:t>Os </a:t>
            </a:r>
            <a:r>
              <a:rPr lang="en-GB" sz="2000" dirty="0" err="1"/>
              <a:t>tribunais</a:t>
            </a:r>
            <a:r>
              <a:rPr lang="en-GB" sz="2000" dirty="0"/>
              <a:t> </a:t>
            </a:r>
            <a:r>
              <a:rPr lang="en-GB" sz="2000" dirty="0" err="1"/>
              <a:t>devem</a:t>
            </a:r>
            <a:r>
              <a:rPr lang="en-GB" sz="2000" dirty="0"/>
              <a:t> </a:t>
            </a:r>
            <a:r>
              <a:rPr lang="en-GB" sz="2000" dirty="0" err="1"/>
              <a:t>compreender</a:t>
            </a:r>
            <a:r>
              <a:rPr lang="en-GB" sz="2000" dirty="0"/>
              <a:t> as </a:t>
            </a:r>
            <a:r>
              <a:rPr lang="en-GB" sz="2000" dirty="0" err="1"/>
              <a:t>implicações</a:t>
            </a:r>
            <a:r>
              <a:rPr lang="en-GB" sz="2000" dirty="0"/>
              <a:t> dos </a:t>
            </a:r>
            <a:r>
              <a:rPr lang="en-GB" sz="2000" dirty="0" err="1"/>
              <a:t>direitos</a:t>
            </a:r>
            <a:r>
              <a:rPr lang="en-GB" sz="2000" dirty="0"/>
              <a:t> da CDPD e </a:t>
            </a:r>
            <a:r>
              <a:rPr lang="en-GB" sz="2000" dirty="0" err="1"/>
              <a:t>garantir</a:t>
            </a:r>
            <a:r>
              <a:rPr lang="en-GB" sz="2000" dirty="0"/>
              <a:t> que as pessoas com </a:t>
            </a:r>
            <a:r>
              <a:rPr lang="en-GB" sz="2000" dirty="0" err="1"/>
              <a:t>deficiência</a:t>
            </a:r>
            <a:r>
              <a:rPr lang="en-GB" sz="2000" dirty="0"/>
              <a:t> </a:t>
            </a:r>
            <a:r>
              <a:rPr lang="en-GB" sz="2000" dirty="0" err="1"/>
              <a:t>possam</a:t>
            </a:r>
            <a:r>
              <a:rPr lang="en-GB" sz="2000" dirty="0"/>
              <a:t> </a:t>
            </a:r>
            <a:r>
              <a:rPr lang="en-GB" sz="2000" dirty="0" err="1"/>
              <a:t>obter</a:t>
            </a:r>
            <a:r>
              <a:rPr lang="en-GB" sz="2000" dirty="0"/>
              <a:t> </a:t>
            </a:r>
            <a:r>
              <a:rPr lang="en-GB" sz="2000" dirty="0" err="1"/>
              <a:t>reparação</a:t>
            </a:r>
            <a:r>
              <a:rPr lang="en-GB" sz="2000" dirty="0"/>
              <a:t>.</a:t>
            </a:r>
            <a:endParaRPr sz="2000" dirty="0"/>
          </a:p>
        </p:txBody>
      </p:sp>
      <p:sp>
        <p:nvSpPr>
          <p:cNvPr id="697" name="Google Shape;697;p80"/>
          <p:cNvSpPr txBox="1">
            <a:spLocks noGrp="1"/>
          </p:cNvSpPr>
          <p:nvPr>
            <p:ph type="body" idx="2"/>
          </p:nvPr>
        </p:nvSpPr>
        <p:spPr>
          <a:xfrm>
            <a:off x="508800" y="1278385"/>
            <a:ext cx="11174400" cy="360000"/>
          </a:xfrm>
          <a:prstGeom prst="rect">
            <a:avLst/>
          </a:prstGeom>
          <a:noFill/>
          <a:ln>
            <a:noFill/>
          </a:ln>
        </p:spPr>
        <p:txBody>
          <a:bodyPr spcFirstLastPara="1" wrap="square" lIns="0" tIns="0" rIns="0" bIns="0" anchor="b" anchorCtr="0">
            <a:noAutofit/>
          </a:bodyPr>
          <a:lstStyle/>
          <a:p>
            <a:pPr marL="285750" lvl="0" indent="-285750" algn="l" rtl="0">
              <a:lnSpc>
                <a:spcPct val="150000"/>
              </a:lnSpc>
              <a:spcBef>
                <a:spcPts val="0"/>
              </a:spcBef>
              <a:spcAft>
                <a:spcPts val="0"/>
              </a:spcAft>
              <a:buSzPts val="2200"/>
              <a:buNone/>
            </a:pPr>
            <a:r>
              <a:rPr lang="en-GB" dirty="0" err="1"/>
              <a:t>Artigo</a:t>
            </a:r>
            <a:r>
              <a:rPr lang="en-GB" dirty="0"/>
              <a:t> 13 – </a:t>
            </a:r>
            <a:r>
              <a:rPr lang="en-GB" dirty="0" err="1"/>
              <a:t>Acesso</a:t>
            </a:r>
            <a:r>
              <a:rPr lang="en-GB" dirty="0"/>
              <a:t> à </a:t>
            </a:r>
            <a:r>
              <a:rPr lang="en-GB" dirty="0" err="1"/>
              <a:t>justiça</a:t>
            </a:r>
            <a:endParaRPr dirty="0"/>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702"/>
        <p:cNvGrpSpPr/>
        <p:nvPr/>
      </p:nvGrpSpPr>
      <p:grpSpPr>
        <a:xfrm>
          <a:off x="0" y="0"/>
          <a:ext cx="0" cy="0"/>
          <a:chOff x="0" y="0"/>
          <a:chExt cx="0" cy="0"/>
        </a:xfrm>
      </p:grpSpPr>
      <p:sp>
        <p:nvSpPr>
          <p:cNvPr id="703" name="Google Shape;703;p81"/>
          <p:cNvSpPr txBox="1">
            <a:spLocks noGrp="1"/>
          </p:cNvSpPr>
          <p:nvPr>
            <p:ph type="title"/>
          </p:nvPr>
        </p:nvSpPr>
        <p:spPr>
          <a:xfrm>
            <a:off x="389639" y="506412"/>
            <a:ext cx="9792000" cy="432000"/>
          </a:xfrm>
          <a:prstGeom prst="rect">
            <a:avLst/>
          </a:prstGeom>
          <a:noFill/>
          <a:ln>
            <a:noFill/>
          </a:ln>
        </p:spPr>
        <p:txBody>
          <a:bodyPr spcFirstLastPara="1" wrap="square" lIns="91425" tIns="45700" rIns="91425" bIns="45700" anchor="t" anchorCtr="0">
            <a:noAutofit/>
          </a:bodyPr>
          <a:lstStyle/>
          <a:p>
            <a:pPr marL="0" lvl="0" indent="0" algn="ctr" rtl="0">
              <a:lnSpc>
                <a:spcPct val="110000"/>
              </a:lnSpc>
              <a:spcBef>
                <a:spcPts val="0"/>
              </a:spcBef>
              <a:spcAft>
                <a:spcPts val="0"/>
              </a:spcAft>
              <a:buClr>
                <a:schemeClr val="accent1"/>
              </a:buClr>
              <a:buSzPts val="3000"/>
              <a:buFont typeface="Century Gothic"/>
              <a:buNone/>
            </a:pPr>
            <a:r>
              <a:rPr lang="en-GB" dirty="0" err="1"/>
              <a:t>Apresentação</a:t>
            </a:r>
            <a:r>
              <a:rPr lang="en-GB" dirty="0"/>
              <a:t>: Os </a:t>
            </a:r>
            <a:r>
              <a:rPr lang="en-GB" dirty="0" err="1"/>
              <a:t>artigos</a:t>
            </a:r>
            <a:r>
              <a:rPr lang="en-GB" dirty="0"/>
              <a:t> da CDPD</a:t>
            </a:r>
            <a:endParaRPr dirty="0"/>
          </a:p>
        </p:txBody>
      </p:sp>
      <p:sp>
        <p:nvSpPr>
          <p:cNvPr id="704" name="Google Shape;704;p81"/>
          <p:cNvSpPr txBox="1">
            <a:spLocks noGrp="1"/>
          </p:cNvSpPr>
          <p:nvPr>
            <p:ph type="body" idx="1"/>
          </p:nvPr>
        </p:nvSpPr>
        <p:spPr>
          <a:xfrm>
            <a:off x="931985" y="2409259"/>
            <a:ext cx="10752012" cy="3338398"/>
          </a:xfrm>
          <a:prstGeom prst="rect">
            <a:avLst/>
          </a:prstGeom>
          <a:noFill/>
          <a:ln>
            <a:noFill/>
          </a:ln>
        </p:spPr>
        <p:txBody>
          <a:bodyPr spcFirstLastPara="1" wrap="square" lIns="91425" tIns="45700" rIns="91425" bIns="45700" anchor="t" anchorCtr="0">
            <a:noAutofit/>
          </a:bodyPr>
          <a:lstStyle/>
          <a:p>
            <a:pPr marL="285750" lvl="0" indent="-285750" algn="just" rtl="0">
              <a:lnSpc>
                <a:spcPct val="100000"/>
              </a:lnSpc>
              <a:spcBef>
                <a:spcPts val="600"/>
              </a:spcBef>
              <a:spcAft>
                <a:spcPts val="0"/>
              </a:spcAft>
              <a:buSzPts val="2200"/>
              <a:buChar char="•"/>
            </a:pPr>
            <a:r>
              <a:rPr lang="en-GB" sz="2000" dirty="0"/>
              <a:t>As pessoas com </a:t>
            </a:r>
            <a:r>
              <a:rPr lang="en-GB" sz="2000" dirty="0" err="1"/>
              <a:t>deficiência</a:t>
            </a:r>
            <a:r>
              <a:rPr lang="en-GB" sz="2000" dirty="0"/>
              <a:t> </a:t>
            </a:r>
            <a:r>
              <a:rPr lang="en-GB" sz="2000" dirty="0" err="1"/>
              <a:t>não</a:t>
            </a:r>
            <a:r>
              <a:rPr lang="en-GB" sz="2000" dirty="0"/>
              <a:t> </a:t>
            </a:r>
            <a:r>
              <a:rPr lang="en-GB" sz="2000" dirty="0" err="1"/>
              <a:t>devem</a:t>
            </a:r>
            <a:r>
              <a:rPr lang="en-GB" sz="2000" dirty="0"/>
              <a:t> ser </a:t>
            </a:r>
            <a:r>
              <a:rPr lang="en-GB" sz="2000" dirty="0" err="1"/>
              <a:t>privadas</a:t>
            </a:r>
            <a:r>
              <a:rPr lang="en-GB" sz="2000" dirty="0"/>
              <a:t> de sua </a:t>
            </a:r>
            <a:r>
              <a:rPr lang="en-GB" sz="2000" dirty="0" err="1"/>
              <a:t>liberdade</a:t>
            </a:r>
            <a:r>
              <a:rPr lang="en-GB" sz="2000" dirty="0"/>
              <a:t> </a:t>
            </a:r>
            <a:r>
              <a:rPr lang="en-GB" sz="2000" dirty="0" err="1"/>
              <a:t>ilegal</a:t>
            </a:r>
            <a:r>
              <a:rPr lang="en-GB" sz="2000" dirty="0"/>
              <a:t> ou </a:t>
            </a:r>
            <a:r>
              <a:rPr lang="en-GB" sz="2000" dirty="0" err="1"/>
              <a:t>arbitrariamente</a:t>
            </a:r>
            <a:r>
              <a:rPr lang="en-GB" sz="2000" dirty="0"/>
              <a:t>. A </a:t>
            </a:r>
            <a:r>
              <a:rPr lang="en-GB" sz="2000" dirty="0" err="1"/>
              <a:t>existência</a:t>
            </a:r>
            <a:r>
              <a:rPr lang="en-GB" sz="2000" dirty="0"/>
              <a:t> de uma </a:t>
            </a:r>
            <a:r>
              <a:rPr lang="en-GB" sz="2000" dirty="0" err="1"/>
              <a:t>deficiência</a:t>
            </a:r>
            <a:r>
              <a:rPr lang="en-GB" sz="2000" dirty="0"/>
              <a:t> </a:t>
            </a:r>
            <a:r>
              <a:rPr lang="en-GB" sz="2000" dirty="0" err="1"/>
              <a:t>não</a:t>
            </a:r>
            <a:r>
              <a:rPr lang="en-GB" sz="2000" dirty="0"/>
              <a:t> </a:t>
            </a:r>
            <a:r>
              <a:rPr lang="en-GB" sz="2000" dirty="0" err="1"/>
              <a:t>justifica</a:t>
            </a:r>
            <a:r>
              <a:rPr lang="en-GB" sz="2000" dirty="0"/>
              <a:t>, em </a:t>
            </a:r>
            <a:r>
              <a:rPr lang="en-GB" sz="2000" dirty="0" err="1"/>
              <a:t>caso</a:t>
            </a:r>
            <a:r>
              <a:rPr lang="en-GB" sz="2000" dirty="0"/>
              <a:t> </a:t>
            </a:r>
            <a:r>
              <a:rPr lang="en-GB" sz="2000" dirty="0" err="1"/>
              <a:t>algum</a:t>
            </a:r>
            <a:r>
              <a:rPr lang="en-GB" sz="2000" dirty="0"/>
              <a:t>, a </a:t>
            </a:r>
            <a:r>
              <a:rPr lang="en-GB" sz="2000" dirty="0" err="1"/>
              <a:t>detenção</a:t>
            </a:r>
            <a:r>
              <a:rPr lang="en-GB" sz="2000" dirty="0"/>
              <a:t>.</a:t>
            </a:r>
            <a:endParaRPr sz="2000" dirty="0"/>
          </a:p>
          <a:p>
            <a:pPr marL="285750" lvl="0" indent="-285750" algn="just" rtl="0">
              <a:lnSpc>
                <a:spcPct val="100000"/>
              </a:lnSpc>
              <a:spcBef>
                <a:spcPts val="600"/>
              </a:spcBef>
              <a:spcAft>
                <a:spcPts val="0"/>
              </a:spcAft>
              <a:buSzPts val="2200"/>
              <a:buChar char="•"/>
            </a:pPr>
            <a:r>
              <a:rPr lang="en-GB" sz="2000" dirty="0" err="1"/>
              <a:t>Isso</a:t>
            </a:r>
            <a:r>
              <a:rPr lang="en-GB" sz="2000" dirty="0"/>
              <a:t> </a:t>
            </a:r>
            <a:r>
              <a:rPr lang="en-GB" sz="2000" dirty="0" err="1"/>
              <a:t>significa</a:t>
            </a:r>
            <a:r>
              <a:rPr lang="en-GB" sz="2000" dirty="0"/>
              <a:t> que pessoas com </a:t>
            </a:r>
            <a:r>
              <a:rPr lang="en-GB" sz="2000" dirty="0" err="1"/>
              <a:t>deficiência</a:t>
            </a:r>
            <a:r>
              <a:rPr lang="en-GB" sz="2000" dirty="0"/>
              <a:t> </a:t>
            </a:r>
            <a:r>
              <a:rPr lang="en-GB" sz="2000" dirty="0" err="1"/>
              <a:t>psicossocial</a:t>
            </a:r>
            <a:r>
              <a:rPr lang="en-GB" sz="2000" dirty="0"/>
              <a:t>, </a:t>
            </a:r>
            <a:r>
              <a:rPr lang="en-GB" sz="2000" dirty="0" err="1"/>
              <a:t>intelectual</a:t>
            </a:r>
            <a:r>
              <a:rPr lang="en-GB" sz="2000" dirty="0"/>
              <a:t> ou </a:t>
            </a:r>
            <a:r>
              <a:rPr lang="en-GB" sz="2000" dirty="0" err="1"/>
              <a:t>cognitiva</a:t>
            </a:r>
            <a:r>
              <a:rPr lang="en-GB" sz="2000" dirty="0"/>
              <a:t> </a:t>
            </a:r>
            <a:r>
              <a:rPr lang="en-GB" sz="2000" dirty="0" err="1"/>
              <a:t>não</a:t>
            </a:r>
            <a:r>
              <a:rPr lang="en-GB" sz="2000" dirty="0"/>
              <a:t> </a:t>
            </a:r>
            <a:r>
              <a:rPr lang="en-GB" sz="2000" dirty="0" err="1"/>
              <a:t>podem</a:t>
            </a:r>
            <a:r>
              <a:rPr lang="en-GB" sz="2000" dirty="0"/>
              <a:t> ser </a:t>
            </a:r>
            <a:r>
              <a:rPr lang="en-GB" sz="2000" dirty="0" err="1"/>
              <a:t>detidas</a:t>
            </a:r>
            <a:r>
              <a:rPr lang="en-GB" sz="2000" dirty="0"/>
              <a:t> </a:t>
            </a:r>
            <a:r>
              <a:rPr lang="en-GB" sz="2000" dirty="0" err="1"/>
              <a:t>involuntariamente</a:t>
            </a:r>
            <a:r>
              <a:rPr lang="en-GB" sz="2000" dirty="0"/>
              <a:t>. </a:t>
            </a:r>
            <a:endParaRPr sz="2000" dirty="0"/>
          </a:p>
          <a:p>
            <a:pPr marL="285750" lvl="0" indent="-285750" algn="just" rtl="0">
              <a:lnSpc>
                <a:spcPct val="100000"/>
              </a:lnSpc>
              <a:spcBef>
                <a:spcPts val="600"/>
              </a:spcBef>
              <a:spcAft>
                <a:spcPts val="0"/>
              </a:spcAft>
              <a:buSzPts val="2200"/>
              <a:buChar char="•"/>
            </a:pPr>
            <a:r>
              <a:rPr lang="en-GB" sz="2000" dirty="0"/>
              <a:t>Não é </a:t>
            </a:r>
            <a:r>
              <a:rPr lang="en-GB" sz="2000" dirty="0" err="1"/>
              <a:t>permitida</a:t>
            </a:r>
            <a:r>
              <a:rPr lang="en-GB" sz="2000" dirty="0"/>
              <a:t> a </a:t>
            </a:r>
            <a:r>
              <a:rPr lang="en-GB" sz="2000" dirty="0" err="1"/>
              <a:t>detenção</a:t>
            </a:r>
            <a:r>
              <a:rPr lang="en-GB" sz="2000" dirty="0"/>
              <a:t> com base em uma </a:t>
            </a:r>
            <a:r>
              <a:rPr lang="en-GB" sz="2000" dirty="0" err="1"/>
              <a:t>deficiência</a:t>
            </a:r>
            <a:r>
              <a:rPr lang="en-GB" sz="2000" dirty="0"/>
              <a:t> </a:t>
            </a:r>
            <a:r>
              <a:rPr lang="en-GB" sz="2000" dirty="0" err="1"/>
              <a:t>diagnosticada</a:t>
            </a:r>
            <a:r>
              <a:rPr lang="en-GB" sz="2000" dirty="0"/>
              <a:t> ou </a:t>
            </a:r>
            <a:r>
              <a:rPr lang="en-GB" sz="2000" dirty="0" err="1"/>
              <a:t>percebida</a:t>
            </a:r>
            <a:r>
              <a:rPr lang="en-GB" sz="2000" dirty="0"/>
              <a:t>. </a:t>
            </a:r>
            <a:endParaRPr sz="2000" dirty="0"/>
          </a:p>
          <a:p>
            <a:pPr marL="285750" lvl="0" indent="-285750" algn="just" rtl="0">
              <a:lnSpc>
                <a:spcPct val="100000"/>
              </a:lnSpc>
              <a:spcBef>
                <a:spcPts val="600"/>
              </a:spcBef>
              <a:spcAft>
                <a:spcPts val="0"/>
              </a:spcAft>
              <a:buSzPts val="2200"/>
              <a:buChar char="•"/>
            </a:pPr>
            <a:r>
              <a:rPr lang="en-GB" sz="2000" dirty="0"/>
              <a:t>As pessoas com </a:t>
            </a:r>
            <a:r>
              <a:rPr lang="en-GB" sz="2000" dirty="0" err="1"/>
              <a:t>deficiência</a:t>
            </a:r>
            <a:r>
              <a:rPr lang="en-GB" sz="2000" dirty="0"/>
              <a:t> </a:t>
            </a:r>
            <a:r>
              <a:rPr lang="en-GB" sz="2000" dirty="0" err="1"/>
              <a:t>só</a:t>
            </a:r>
            <a:r>
              <a:rPr lang="en-GB" sz="2000" dirty="0"/>
              <a:t> </a:t>
            </a:r>
            <a:r>
              <a:rPr lang="en-GB" sz="2000" dirty="0" err="1"/>
              <a:t>podem</a:t>
            </a:r>
            <a:r>
              <a:rPr lang="en-GB" sz="2000" dirty="0"/>
              <a:t> ser </a:t>
            </a:r>
            <a:r>
              <a:rPr lang="en-GB" sz="2000" dirty="0" err="1"/>
              <a:t>privadas</a:t>
            </a:r>
            <a:r>
              <a:rPr lang="en-GB" sz="2000" dirty="0"/>
              <a:t> de </a:t>
            </a:r>
            <a:r>
              <a:rPr lang="en-GB" sz="2000" dirty="0" err="1"/>
              <a:t>liberdade</a:t>
            </a:r>
            <a:r>
              <a:rPr lang="en-GB" sz="2000" dirty="0"/>
              <a:t> </a:t>
            </a:r>
            <a:r>
              <a:rPr lang="en-GB" sz="2000" dirty="0" err="1"/>
              <a:t>pelas</a:t>
            </a:r>
            <a:r>
              <a:rPr lang="en-GB" sz="2000" dirty="0"/>
              <a:t> </a:t>
            </a:r>
            <a:r>
              <a:rPr lang="en-GB" sz="2000" dirty="0" err="1"/>
              <a:t>mesmas</a:t>
            </a:r>
            <a:r>
              <a:rPr lang="en-GB" sz="2000" dirty="0"/>
              <a:t> </a:t>
            </a:r>
            <a:r>
              <a:rPr lang="en-GB" sz="2000" dirty="0" err="1"/>
              <a:t>razões</a:t>
            </a:r>
            <a:r>
              <a:rPr lang="en-GB" sz="2000" dirty="0"/>
              <a:t> que </a:t>
            </a:r>
            <a:r>
              <a:rPr lang="en-GB" sz="2000" dirty="0" err="1"/>
              <a:t>qualquer</a:t>
            </a:r>
            <a:r>
              <a:rPr lang="en-GB" sz="2000" dirty="0"/>
              <a:t> </a:t>
            </a:r>
            <a:r>
              <a:rPr lang="en-GB" sz="2000" dirty="0" err="1"/>
              <a:t>outra</a:t>
            </a:r>
            <a:r>
              <a:rPr lang="en-GB" sz="2000" dirty="0"/>
              <a:t> pessoa, mas </a:t>
            </a:r>
            <a:r>
              <a:rPr lang="en-GB" sz="2000" dirty="0" err="1"/>
              <a:t>não</a:t>
            </a:r>
            <a:r>
              <a:rPr lang="en-GB" sz="2000" dirty="0"/>
              <a:t> </a:t>
            </a:r>
            <a:r>
              <a:rPr lang="en-GB" sz="2000" dirty="0" err="1"/>
              <a:t>podem</a:t>
            </a:r>
            <a:r>
              <a:rPr lang="en-GB" sz="2000" dirty="0"/>
              <a:t> ser </a:t>
            </a:r>
            <a:r>
              <a:rPr lang="en-GB" sz="2000" dirty="0" err="1"/>
              <a:t>detidas</a:t>
            </a:r>
            <a:r>
              <a:rPr lang="en-GB" sz="2000" dirty="0"/>
              <a:t> por motivos que </a:t>
            </a:r>
            <a:r>
              <a:rPr lang="en-GB" sz="2000" dirty="0" err="1"/>
              <a:t>não</a:t>
            </a:r>
            <a:r>
              <a:rPr lang="en-GB" sz="2000" dirty="0"/>
              <a:t> </a:t>
            </a:r>
            <a:r>
              <a:rPr lang="en-GB" sz="2000" dirty="0" err="1"/>
              <a:t>levariam</a:t>
            </a:r>
            <a:r>
              <a:rPr lang="en-GB" sz="2000" dirty="0"/>
              <a:t> à </a:t>
            </a:r>
            <a:r>
              <a:rPr lang="en-GB" sz="2000" dirty="0" err="1"/>
              <a:t>detenção</a:t>
            </a:r>
            <a:r>
              <a:rPr lang="en-GB" sz="2000" dirty="0"/>
              <a:t> de pessoas sem </a:t>
            </a:r>
            <a:r>
              <a:rPr lang="en-GB" sz="2000" dirty="0" err="1"/>
              <a:t>deficiência</a:t>
            </a:r>
            <a:r>
              <a:rPr lang="en-GB" sz="2000" dirty="0"/>
              <a:t>.</a:t>
            </a:r>
            <a:endParaRPr sz="2000" dirty="0"/>
          </a:p>
        </p:txBody>
      </p:sp>
      <p:sp>
        <p:nvSpPr>
          <p:cNvPr id="705" name="Google Shape;705;p81"/>
          <p:cNvSpPr txBox="1">
            <a:spLocks noGrp="1"/>
          </p:cNvSpPr>
          <p:nvPr>
            <p:ph type="body" idx="2"/>
          </p:nvPr>
        </p:nvSpPr>
        <p:spPr>
          <a:xfrm>
            <a:off x="509597" y="1457835"/>
            <a:ext cx="11174400" cy="432000"/>
          </a:xfrm>
          <a:prstGeom prst="rect">
            <a:avLst/>
          </a:prstGeom>
          <a:noFill/>
          <a:ln>
            <a:noFill/>
          </a:ln>
        </p:spPr>
        <p:txBody>
          <a:bodyPr spcFirstLastPara="1" wrap="square" lIns="0" tIns="0" rIns="0" bIns="0" anchor="b" anchorCtr="0">
            <a:noAutofit/>
          </a:bodyPr>
          <a:lstStyle/>
          <a:p>
            <a:pPr marL="285750" lvl="0" indent="-285750" algn="l" rtl="0">
              <a:lnSpc>
                <a:spcPct val="150000"/>
              </a:lnSpc>
              <a:spcBef>
                <a:spcPts val="0"/>
              </a:spcBef>
              <a:spcAft>
                <a:spcPts val="0"/>
              </a:spcAft>
              <a:buSzPts val="2200"/>
              <a:buNone/>
            </a:pPr>
            <a:r>
              <a:rPr lang="en-GB" dirty="0" err="1"/>
              <a:t>Artigo</a:t>
            </a:r>
            <a:r>
              <a:rPr lang="en-GB" dirty="0"/>
              <a:t> 14 – Liberdade e </a:t>
            </a:r>
            <a:r>
              <a:rPr lang="en-GB" dirty="0" err="1"/>
              <a:t>segurança</a:t>
            </a:r>
            <a:r>
              <a:rPr lang="en-GB" dirty="0"/>
              <a:t> da pessoa</a:t>
            </a:r>
            <a:endParaRPr dirty="0"/>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710"/>
        <p:cNvGrpSpPr/>
        <p:nvPr/>
      </p:nvGrpSpPr>
      <p:grpSpPr>
        <a:xfrm>
          <a:off x="0" y="0"/>
          <a:ext cx="0" cy="0"/>
          <a:chOff x="0" y="0"/>
          <a:chExt cx="0" cy="0"/>
        </a:xfrm>
      </p:grpSpPr>
      <p:sp>
        <p:nvSpPr>
          <p:cNvPr id="711" name="Google Shape;711;p82"/>
          <p:cNvSpPr txBox="1">
            <a:spLocks noGrp="1"/>
          </p:cNvSpPr>
          <p:nvPr>
            <p:ph type="title"/>
          </p:nvPr>
        </p:nvSpPr>
        <p:spPr>
          <a:xfrm>
            <a:off x="389639" y="506412"/>
            <a:ext cx="9792000" cy="432000"/>
          </a:xfrm>
          <a:prstGeom prst="rect">
            <a:avLst/>
          </a:prstGeom>
          <a:noFill/>
          <a:ln>
            <a:noFill/>
          </a:ln>
        </p:spPr>
        <p:txBody>
          <a:bodyPr spcFirstLastPara="1" wrap="square" lIns="91425" tIns="45700" rIns="91425" bIns="45700" anchor="t" anchorCtr="0">
            <a:noAutofit/>
          </a:bodyPr>
          <a:lstStyle/>
          <a:p>
            <a:pPr marL="0" lvl="0" indent="0" algn="ctr" rtl="0">
              <a:lnSpc>
                <a:spcPct val="110000"/>
              </a:lnSpc>
              <a:spcBef>
                <a:spcPts val="0"/>
              </a:spcBef>
              <a:spcAft>
                <a:spcPts val="0"/>
              </a:spcAft>
              <a:buClr>
                <a:schemeClr val="accent1"/>
              </a:buClr>
              <a:buSzPts val="3000"/>
              <a:buFont typeface="Century Gothic"/>
              <a:buNone/>
            </a:pPr>
            <a:r>
              <a:rPr lang="en-GB" dirty="0" err="1"/>
              <a:t>Apresentação</a:t>
            </a:r>
            <a:r>
              <a:rPr lang="en-GB" dirty="0"/>
              <a:t>: Os </a:t>
            </a:r>
            <a:r>
              <a:rPr lang="en-GB" dirty="0" err="1"/>
              <a:t>artigos</a:t>
            </a:r>
            <a:r>
              <a:rPr lang="en-GB" dirty="0"/>
              <a:t> da CDPD</a:t>
            </a:r>
            <a:endParaRPr dirty="0"/>
          </a:p>
        </p:txBody>
      </p:sp>
      <p:sp>
        <p:nvSpPr>
          <p:cNvPr id="712" name="Google Shape;712;p82"/>
          <p:cNvSpPr txBox="1">
            <a:spLocks noGrp="1"/>
          </p:cNvSpPr>
          <p:nvPr>
            <p:ph type="body" idx="1"/>
          </p:nvPr>
        </p:nvSpPr>
        <p:spPr>
          <a:xfrm>
            <a:off x="508002" y="2488315"/>
            <a:ext cx="11175995" cy="3378425"/>
          </a:xfrm>
          <a:prstGeom prst="rect">
            <a:avLst/>
          </a:prstGeom>
          <a:noFill/>
          <a:ln>
            <a:noFill/>
          </a:ln>
        </p:spPr>
        <p:txBody>
          <a:bodyPr spcFirstLastPara="1" wrap="square" lIns="91425" tIns="45700" rIns="91425" bIns="45700" anchor="t" anchorCtr="0">
            <a:noAutofit/>
          </a:bodyPr>
          <a:lstStyle/>
          <a:p>
            <a:pPr marL="285750" lvl="0" indent="-285750" algn="just" rtl="0">
              <a:lnSpc>
                <a:spcPct val="100000"/>
              </a:lnSpc>
              <a:spcBef>
                <a:spcPts val="600"/>
              </a:spcBef>
              <a:spcAft>
                <a:spcPts val="0"/>
              </a:spcAft>
              <a:buSzPts val="2200"/>
              <a:buChar char="•"/>
            </a:pPr>
            <a:r>
              <a:rPr lang="en-GB" sz="2000" dirty="0"/>
              <a:t>As pessoas com </a:t>
            </a:r>
            <a:r>
              <a:rPr lang="en-GB" sz="2000" dirty="0" err="1"/>
              <a:t>deficiência</a:t>
            </a:r>
            <a:r>
              <a:rPr lang="en-GB" sz="2000" dirty="0"/>
              <a:t> </a:t>
            </a:r>
            <a:r>
              <a:rPr lang="en-GB" sz="2000" dirty="0" err="1"/>
              <a:t>não</a:t>
            </a:r>
            <a:r>
              <a:rPr lang="en-GB" sz="2000" dirty="0"/>
              <a:t> </a:t>
            </a:r>
            <a:r>
              <a:rPr lang="en-GB" sz="2000" dirty="0" err="1"/>
              <a:t>devem</a:t>
            </a:r>
            <a:r>
              <a:rPr lang="en-GB" sz="2000" dirty="0"/>
              <a:t> ser </a:t>
            </a:r>
            <a:r>
              <a:rPr lang="en-GB" sz="2000" dirty="0" err="1"/>
              <a:t>submetidas</a:t>
            </a:r>
            <a:r>
              <a:rPr lang="en-GB" sz="2000" dirty="0"/>
              <a:t> a </a:t>
            </a:r>
            <a:r>
              <a:rPr lang="en-GB" sz="2000" dirty="0" err="1"/>
              <a:t>tortura</a:t>
            </a:r>
            <a:r>
              <a:rPr lang="en-GB" sz="2000" dirty="0"/>
              <a:t> e outros </a:t>
            </a:r>
            <a:r>
              <a:rPr lang="en-GB" sz="2000" dirty="0" err="1"/>
              <a:t>tratamentos</a:t>
            </a:r>
            <a:r>
              <a:rPr lang="en-GB" sz="2000" dirty="0"/>
              <a:t> ou </a:t>
            </a:r>
            <a:r>
              <a:rPr lang="en-GB" sz="2000" dirty="0" err="1"/>
              <a:t>punições</a:t>
            </a:r>
            <a:r>
              <a:rPr lang="en-GB" sz="2000" dirty="0"/>
              <a:t> </a:t>
            </a:r>
            <a:r>
              <a:rPr lang="en-GB" sz="2000" dirty="0" err="1"/>
              <a:t>cruéis</a:t>
            </a:r>
            <a:r>
              <a:rPr lang="en-GB" sz="2000" dirty="0"/>
              <a:t>, </a:t>
            </a:r>
            <a:r>
              <a:rPr lang="en-GB" sz="2000" dirty="0" err="1"/>
              <a:t>desumanos</a:t>
            </a:r>
            <a:r>
              <a:rPr lang="en-GB" sz="2000" dirty="0"/>
              <a:t> ou </a:t>
            </a:r>
            <a:r>
              <a:rPr lang="en-GB" sz="2000" dirty="0" err="1"/>
              <a:t>degradantes</a:t>
            </a:r>
            <a:r>
              <a:rPr lang="en-GB" sz="2000" dirty="0"/>
              <a:t>. </a:t>
            </a:r>
            <a:endParaRPr sz="2000" dirty="0"/>
          </a:p>
          <a:p>
            <a:pPr marL="285750" lvl="0" indent="-285750" algn="just" rtl="0">
              <a:lnSpc>
                <a:spcPct val="100000"/>
              </a:lnSpc>
              <a:spcBef>
                <a:spcPts val="600"/>
              </a:spcBef>
              <a:spcAft>
                <a:spcPts val="0"/>
              </a:spcAft>
              <a:buSzPts val="2200"/>
              <a:buChar char="•"/>
            </a:pPr>
            <a:r>
              <a:rPr lang="en-GB" sz="2000" dirty="0"/>
              <a:t>As </a:t>
            </a:r>
            <a:r>
              <a:rPr lang="en-GB" sz="2000" dirty="0" err="1"/>
              <a:t>práticas</a:t>
            </a:r>
            <a:r>
              <a:rPr lang="en-GB" sz="2000" dirty="0"/>
              <a:t> </a:t>
            </a:r>
            <a:r>
              <a:rPr lang="en-GB" sz="2000" dirty="0" err="1"/>
              <a:t>coercivas</a:t>
            </a:r>
            <a:r>
              <a:rPr lang="en-GB" sz="2000" dirty="0"/>
              <a:t> no </a:t>
            </a:r>
            <a:r>
              <a:rPr lang="en-GB" sz="2000" dirty="0" err="1"/>
              <a:t>contexto</a:t>
            </a:r>
            <a:r>
              <a:rPr lang="en-GB" sz="2000" dirty="0"/>
              <a:t> da saúde mental </a:t>
            </a:r>
            <a:r>
              <a:rPr lang="en-GB" sz="2000" dirty="0" err="1"/>
              <a:t>podem</a:t>
            </a:r>
            <a:r>
              <a:rPr lang="en-GB" sz="2000" dirty="0"/>
              <a:t> ser </a:t>
            </a:r>
            <a:r>
              <a:rPr lang="en-GB" sz="2000" dirty="0" err="1"/>
              <a:t>consideradas</a:t>
            </a:r>
            <a:r>
              <a:rPr lang="en-GB" sz="2000" dirty="0"/>
              <a:t> uma forma de </a:t>
            </a:r>
            <a:r>
              <a:rPr lang="en-GB" sz="2000" dirty="0" err="1"/>
              <a:t>tortura</a:t>
            </a:r>
            <a:r>
              <a:rPr lang="en-GB" sz="2000" dirty="0"/>
              <a:t> e </a:t>
            </a:r>
            <a:r>
              <a:rPr lang="en-GB" sz="2000" dirty="0" err="1"/>
              <a:t>maus-tratos</a:t>
            </a:r>
            <a:r>
              <a:rPr lang="en-GB" sz="2000" dirty="0"/>
              <a:t>.</a:t>
            </a:r>
            <a:endParaRPr sz="2000" dirty="0"/>
          </a:p>
          <a:p>
            <a:pPr marL="285750" lvl="0" indent="-285750" algn="just" rtl="0">
              <a:lnSpc>
                <a:spcPct val="100000"/>
              </a:lnSpc>
              <a:spcBef>
                <a:spcPts val="600"/>
              </a:spcBef>
              <a:spcAft>
                <a:spcPts val="0"/>
              </a:spcAft>
              <a:buSzPts val="2200"/>
              <a:buChar char="•"/>
            </a:pPr>
            <a:r>
              <a:rPr lang="en-GB" sz="2000" dirty="0"/>
              <a:t>As pessoas com </a:t>
            </a:r>
            <a:r>
              <a:rPr lang="en-GB" sz="2000" dirty="0" err="1"/>
              <a:t>deficiência</a:t>
            </a:r>
            <a:r>
              <a:rPr lang="en-GB" sz="2000" dirty="0"/>
              <a:t> </a:t>
            </a:r>
            <a:r>
              <a:rPr lang="en-GB" sz="2000" dirty="0" err="1"/>
              <a:t>não</a:t>
            </a:r>
            <a:r>
              <a:rPr lang="en-GB" sz="2000" dirty="0"/>
              <a:t> </a:t>
            </a:r>
            <a:r>
              <a:rPr lang="en-GB" sz="2000" dirty="0" err="1"/>
              <a:t>devem</a:t>
            </a:r>
            <a:r>
              <a:rPr lang="en-GB" sz="2000" dirty="0"/>
              <a:t> ser </a:t>
            </a:r>
            <a:r>
              <a:rPr lang="en-GB" sz="2000" dirty="0" err="1"/>
              <a:t>submetidas</a:t>
            </a:r>
            <a:r>
              <a:rPr lang="en-GB" sz="2000" dirty="0"/>
              <a:t> a </a:t>
            </a:r>
            <a:r>
              <a:rPr lang="en-GB" sz="2000" dirty="0" err="1"/>
              <a:t>experiências</a:t>
            </a:r>
            <a:r>
              <a:rPr lang="en-GB" sz="2000" dirty="0"/>
              <a:t> </a:t>
            </a:r>
            <a:r>
              <a:rPr lang="en-GB" sz="2000" dirty="0" err="1"/>
              <a:t>médicas</a:t>
            </a:r>
            <a:r>
              <a:rPr lang="en-GB" sz="2000" dirty="0"/>
              <a:t> ou </a:t>
            </a:r>
            <a:r>
              <a:rPr lang="en-GB" sz="2000" dirty="0" err="1"/>
              <a:t>científicas</a:t>
            </a:r>
            <a:r>
              <a:rPr lang="en-GB" sz="2000" dirty="0"/>
              <a:t>, a </a:t>
            </a:r>
            <a:r>
              <a:rPr lang="en-GB" sz="2000" dirty="0" err="1"/>
              <a:t>menos</a:t>
            </a:r>
            <a:r>
              <a:rPr lang="en-GB" sz="2000" dirty="0"/>
              <a:t> que </a:t>
            </a:r>
            <a:r>
              <a:rPr lang="en-GB" sz="2000" dirty="0" err="1"/>
              <a:t>dêem</a:t>
            </a:r>
            <a:r>
              <a:rPr lang="en-GB" sz="2000" dirty="0"/>
              <a:t> o seu </a:t>
            </a:r>
            <a:r>
              <a:rPr lang="en-GB" sz="2000" dirty="0" err="1"/>
              <a:t>consentimento</a:t>
            </a:r>
            <a:r>
              <a:rPr lang="en-GB" sz="2000" dirty="0"/>
              <a:t> </a:t>
            </a:r>
            <a:r>
              <a:rPr lang="en-GB" sz="2000" dirty="0" err="1"/>
              <a:t>informado</a:t>
            </a:r>
            <a:r>
              <a:rPr lang="en-GB" sz="2000" dirty="0"/>
              <a:t>. </a:t>
            </a:r>
            <a:endParaRPr sz="2000" dirty="0"/>
          </a:p>
          <a:p>
            <a:pPr marL="285750" lvl="0" indent="-285750" algn="just" rtl="0">
              <a:lnSpc>
                <a:spcPct val="100000"/>
              </a:lnSpc>
              <a:spcBef>
                <a:spcPts val="600"/>
              </a:spcBef>
              <a:spcAft>
                <a:spcPts val="0"/>
              </a:spcAft>
              <a:buSzPts val="2200"/>
              <a:buChar char="•"/>
            </a:pPr>
            <a:r>
              <a:rPr lang="en-GB" sz="2000" dirty="0"/>
              <a:t>Os </a:t>
            </a:r>
            <a:r>
              <a:rPr lang="en-GB" sz="2000" dirty="0" err="1"/>
              <a:t>países</a:t>
            </a:r>
            <a:r>
              <a:rPr lang="en-GB" sz="2000" dirty="0"/>
              <a:t> </a:t>
            </a:r>
            <a:r>
              <a:rPr lang="en-GB" sz="2000" dirty="0" err="1"/>
              <a:t>devem</a:t>
            </a:r>
            <a:r>
              <a:rPr lang="en-GB" sz="2000" dirty="0"/>
              <a:t> fazer </a:t>
            </a:r>
            <a:r>
              <a:rPr lang="en-GB" sz="2000" dirty="0" err="1"/>
              <a:t>tudo</a:t>
            </a:r>
            <a:r>
              <a:rPr lang="en-GB" sz="2000" dirty="0"/>
              <a:t> o que </a:t>
            </a:r>
            <a:r>
              <a:rPr lang="en-GB" sz="2000" dirty="0" err="1"/>
              <a:t>estiver</a:t>
            </a:r>
            <a:r>
              <a:rPr lang="en-GB" sz="2000" dirty="0"/>
              <a:t> ao seu </a:t>
            </a:r>
            <a:r>
              <a:rPr lang="en-GB" sz="2000" dirty="0" err="1"/>
              <a:t>alcance</a:t>
            </a:r>
            <a:r>
              <a:rPr lang="en-GB" sz="2000" dirty="0"/>
              <a:t> para </a:t>
            </a:r>
            <a:r>
              <a:rPr lang="en-GB" sz="2000" dirty="0" err="1"/>
              <a:t>impedir</a:t>
            </a:r>
            <a:r>
              <a:rPr lang="en-GB" sz="2000" dirty="0"/>
              <a:t> a </a:t>
            </a:r>
            <a:r>
              <a:rPr lang="en-GB" sz="2000" dirty="0" err="1"/>
              <a:t>tortura</a:t>
            </a:r>
            <a:r>
              <a:rPr lang="en-GB" sz="2000" dirty="0"/>
              <a:t> ou </a:t>
            </a:r>
            <a:r>
              <a:rPr lang="en-GB" sz="2000" dirty="0" err="1"/>
              <a:t>tratamentos</a:t>
            </a:r>
            <a:r>
              <a:rPr lang="en-GB" sz="2000" dirty="0"/>
              <a:t> </a:t>
            </a:r>
            <a:r>
              <a:rPr lang="en-GB" sz="2000" dirty="0" err="1"/>
              <a:t>cruéis</a:t>
            </a:r>
            <a:r>
              <a:rPr lang="en-GB" sz="2000" dirty="0"/>
              <a:t>, </a:t>
            </a:r>
            <a:r>
              <a:rPr lang="en-GB" sz="2000" dirty="0" err="1"/>
              <a:t>desumanos</a:t>
            </a:r>
            <a:r>
              <a:rPr lang="en-GB" sz="2000" dirty="0"/>
              <a:t> ou </a:t>
            </a:r>
            <a:r>
              <a:rPr lang="en-GB" sz="2000" dirty="0" err="1"/>
              <a:t>degradantes</a:t>
            </a:r>
            <a:r>
              <a:rPr lang="en-GB" sz="2000" dirty="0"/>
              <a:t> de pessoas com </a:t>
            </a:r>
            <a:r>
              <a:rPr lang="en-GB" sz="2000" dirty="0" err="1"/>
              <a:t>deficiência</a:t>
            </a:r>
            <a:r>
              <a:rPr lang="en-GB" sz="2000" dirty="0"/>
              <a:t>.</a:t>
            </a:r>
            <a:endParaRPr sz="2000" dirty="0"/>
          </a:p>
        </p:txBody>
      </p:sp>
      <p:sp>
        <p:nvSpPr>
          <p:cNvPr id="713" name="Google Shape;713;p82"/>
          <p:cNvSpPr txBox="1">
            <a:spLocks noGrp="1"/>
          </p:cNvSpPr>
          <p:nvPr>
            <p:ph type="body" idx="2"/>
          </p:nvPr>
        </p:nvSpPr>
        <p:spPr>
          <a:xfrm>
            <a:off x="508002" y="1720099"/>
            <a:ext cx="11174400" cy="360000"/>
          </a:xfrm>
          <a:prstGeom prst="rect">
            <a:avLst/>
          </a:prstGeom>
          <a:noFill/>
          <a:ln>
            <a:noFill/>
          </a:ln>
        </p:spPr>
        <p:txBody>
          <a:bodyPr spcFirstLastPara="1" wrap="square" lIns="0" tIns="0" rIns="0" bIns="0" anchor="b" anchorCtr="0">
            <a:noAutofit/>
          </a:bodyPr>
          <a:lstStyle/>
          <a:p>
            <a:pPr marL="285750" lvl="0" indent="-285750" algn="just" rtl="0">
              <a:lnSpc>
                <a:spcPct val="100000"/>
              </a:lnSpc>
              <a:spcBef>
                <a:spcPts val="0"/>
              </a:spcBef>
              <a:spcAft>
                <a:spcPts val="0"/>
              </a:spcAft>
              <a:buSzPts val="2200"/>
              <a:buNone/>
            </a:pPr>
            <a:r>
              <a:rPr lang="en-GB" dirty="0" err="1"/>
              <a:t>Artigo</a:t>
            </a:r>
            <a:r>
              <a:rPr lang="en-GB" dirty="0"/>
              <a:t> 15 – </a:t>
            </a:r>
            <a:r>
              <a:rPr lang="en-GB" dirty="0" err="1"/>
              <a:t>Prevenção</a:t>
            </a:r>
            <a:r>
              <a:rPr lang="en-GB" dirty="0"/>
              <a:t> contra </a:t>
            </a:r>
            <a:r>
              <a:rPr lang="en-GB" dirty="0" err="1"/>
              <a:t>tortura</a:t>
            </a:r>
            <a:r>
              <a:rPr lang="en-GB" dirty="0"/>
              <a:t> ou </a:t>
            </a:r>
            <a:r>
              <a:rPr lang="en-GB" dirty="0" err="1"/>
              <a:t>tratamentos</a:t>
            </a:r>
            <a:r>
              <a:rPr lang="en-GB" dirty="0"/>
              <a:t> ou </a:t>
            </a:r>
            <a:r>
              <a:rPr lang="en-GB" dirty="0" err="1"/>
              <a:t>penas</a:t>
            </a:r>
            <a:r>
              <a:rPr lang="en-GB" dirty="0"/>
              <a:t> </a:t>
            </a:r>
            <a:r>
              <a:rPr lang="en-GB" dirty="0" err="1"/>
              <a:t>cruéis</a:t>
            </a:r>
            <a:r>
              <a:rPr lang="en-GB" dirty="0"/>
              <a:t>, </a:t>
            </a:r>
            <a:r>
              <a:rPr lang="en-GB" dirty="0" err="1"/>
              <a:t>desumanos</a:t>
            </a:r>
            <a:r>
              <a:rPr lang="en-GB" dirty="0"/>
              <a:t> </a:t>
            </a:r>
          </a:p>
          <a:p>
            <a:pPr marL="285750" lvl="0" indent="-285750" algn="just" rtl="0">
              <a:lnSpc>
                <a:spcPct val="100000"/>
              </a:lnSpc>
              <a:spcBef>
                <a:spcPts val="0"/>
              </a:spcBef>
              <a:spcAft>
                <a:spcPts val="0"/>
              </a:spcAft>
              <a:buSzPts val="2200"/>
              <a:buNone/>
            </a:pPr>
            <a:r>
              <a:rPr lang="en-GB" dirty="0"/>
              <a:t>ou </a:t>
            </a:r>
            <a:r>
              <a:rPr lang="en-GB" dirty="0" err="1"/>
              <a:t>degradantes</a:t>
            </a:r>
            <a:endParaRPr dirty="0"/>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718"/>
        <p:cNvGrpSpPr/>
        <p:nvPr/>
      </p:nvGrpSpPr>
      <p:grpSpPr>
        <a:xfrm>
          <a:off x="0" y="0"/>
          <a:ext cx="0" cy="0"/>
          <a:chOff x="0" y="0"/>
          <a:chExt cx="0" cy="0"/>
        </a:xfrm>
      </p:grpSpPr>
      <p:sp>
        <p:nvSpPr>
          <p:cNvPr id="719" name="Google Shape;719;p83"/>
          <p:cNvSpPr txBox="1">
            <a:spLocks noGrp="1"/>
          </p:cNvSpPr>
          <p:nvPr>
            <p:ph type="title"/>
          </p:nvPr>
        </p:nvSpPr>
        <p:spPr>
          <a:xfrm>
            <a:off x="389639" y="506412"/>
            <a:ext cx="9792000" cy="432000"/>
          </a:xfrm>
          <a:prstGeom prst="rect">
            <a:avLst/>
          </a:prstGeom>
          <a:noFill/>
          <a:ln>
            <a:noFill/>
          </a:ln>
        </p:spPr>
        <p:txBody>
          <a:bodyPr spcFirstLastPara="1" wrap="square" lIns="91425" tIns="45700" rIns="91425" bIns="45700" anchor="t" anchorCtr="0">
            <a:noAutofit/>
          </a:bodyPr>
          <a:lstStyle/>
          <a:p>
            <a:pPr marL="0" lvl="0" indent="0" algn="ctr" rtl="0">
              <a:lnSpc>
                <a:spcPct val="110000"/>
              </a:lnSpc>
              <a:spcBef>
                <a:spcPts val="0"/>
              </a:spcBef>
              <a:spcAft>
                <a:spcPts val="0"/>
              </a:spcAft>
              <a:buClr>
                <a:schemeClr val="accent1"/>
              </a:buClr>
              <a:buSzPts val="3000"/>
              <a:buFont typeface="Century Gothic"/>
              <a:buNone/>
            </a:pPr>
            <a:r>
              <a:rPr lang="en-GB" dirty="0" err="1"/>
              <a:t>Apresentação</a:t>
            </a:r>
            <a:r>
              <a:rPr lang="en-GB" dirty="0"/>
              <a:t>: Os </a:t>
            </a:r>
            <a:r>
              <a:rPr lang="en-GB" dirty="0" err="1"/>
              <a:t>artigos</a:t>
            </a:r>
            <a:r>
              <a:rPr lang="en-GB" dirty="0"/>
              <a:t> da CDPD</a:t>
            </a:r>
            <a:endParaRPr dirty="0"/>
          </a:p>
        </p:txBody>
      </p:sp>
      <p:sp>
        <p:nvSpPr>
          <p:cNvPr id="720" name="Google Shape;720;p83"/>
          <p:cNvSpPr txBox="1">
            <a:spLocks noGrp="1"/>
          </p:cNvSpPr>
          <p:nvPr>
            <p:ph type="body" idx="1"/>
          </p:nvPr>
        </p:nvSpPr>
        <p:spPr>
          <a:xfrm>
            <a:off x="507207" y="2099788"/>
            <a:ext cx="11175995" cy="3894006"/>
          </a:xfrm>
          <a:prstGeom prst="rect">
            <a:avLst/>
          </a:prstGeom>
          <a:noFill/>
          <a:ln>
            <a:noFill/>
          </a:ln>
        </p:spPr>
        <p:txBody>
          <a:bodyPr spcFirstLastPara="1" wrap="square" lIns="91425" tIns="45700" rIns="91425" bIns="45700" anchor="t" anchorCtr="0">
            <a:noAutofit/>
          </a:bodyPr>
          <a:lstStyle/>
          <a:p>
            <a:pPr marL="285750" lvl="0" indent="-285750" algn="just" rtl="0">
              <a:lnSpc>
                <a:spcPct val="100000"/>
              </a:lnSpc>
              <a:spcBef>
                <a:spcPts val="600"/>
              </a:spcBef>
              <a:spcAft>
                <a:spcPts val="0"/>
              </a:spcAft>
              <a:buSzPts val="2200"/>
              <a:buChar char="•"/>
            </a:pPr>
            <a:r>
              <a:rPr lang="en-GB" sz="2000" dirty="0"/>
              <a:t>Os </a:t>
            </a:r>
            <a:r>
              <a:rPr lang="en-GB" sz="2000" dirty="0" err="1"/>
              <a:t>países</a:t>
            </a:r>
            <a:r>
              <a:rPr lang="en-GB" sz="2000" dirty="0"/>
              <a:t> </a:t>
            </a:r>
            <a:r>
              <a:rPr lang="en-GB" sz="2000" dirty="0" err="1"/>
              <a:t>devem</a:t>
            </a:r>
            <a:r>
              <a:rPr lang="en-GB" sz="2000" dirty="0"/>
              <a:t> </a:t>
            </a:r>
            <a:r>
              <a:rPr lang="en-GB" sz="2000" dirty="0" err="1"/>
              <a:t>criar</a:t>
            </a:r>
            <a:r>
              <a:rPr lang="en-GB" sz="2000" dirty="0"/>
              <a:t> leis para </a:t>
            </a:r>
            <a:r>
              <a:rPr lang="en-GB" sz="2000" dirty="0" err="1"/>
              <a:t>proteger</a:t>
            </a:r>
            <a:r>
              <a:rPr lang="en-GB" sz="2000" dirty="0"/>
              <a:t> as pessoas com </a:t>
            </a:r>
            <a:r>
              <a:rPr lang="en-GB" sz="2000" dirty="0" err="1"/>
              <a:t>deficiência</a:t>
            </a:r>
            <a:r>
              <a:rPr lang="en-GB" sz="2000" dirty="0"/>
              <a:t> contra </a:t>
            </a:r>
            <a:r>
              <a:rPr lang="en-GB" sz="2000" dirty="0" err="1"/>
              <a:t>exploração</a:t>
            </a:r>
            <a:r>
              <a:rPr lang="en-GB" sz="2000" dirty="0"/>
              <a:t>, </a:t>
            </a:r>
            <a:r>
              <a:rPr lang="en-GB" sz="2000" dirty="0" err="1"/>
              <a:t>violência</a:t>
            </a:r>
            <a:r>
              <a:rPr lang="en-GB" sz="2000" dirty="0"/>
              <a:t> e </a:t>
            </a:r>
            <a:r>
              <a:rPr lang="en-GB" sz="2000" dirty="0" err="1"/>
              <a:t>abuso</a:t>
            </a:r>
            <a:r>
              <a:rPr lang="en-GB" sz="2000" dirty="0"/>
              <a:t>. </a:t>
            </a:r>
            <a:endParaRPr sz="2000" dirty="0"/>
          </a:p>
          <a:p>
            <a:pPr marL="285750" lvl="0" indent="-285750" algn="just" rtl="0">
              <a:lnSpc>
                <a:spcPct val="100000"/>
              </a:lnSpc>
              <a:spcBef>
                <a:spcPts val="600"/>
              </a:spcBef>
              <a:spcAft>
                <a:spcPts val="0"/>
              </a:spcAft>
              <a:buSzPts val="2200"/>
              <a:buChar char="•"/>
            </a:pPr>
            <a:r>
              <a:rPr lang="en-GB" sz="2000" dirty="0"/>
              <a:t>Os </a:t>
            </a:r>
            <a:r>
              <a:rPr lang="en-GB" sz="2000" dirty="0" err="1"/>
              <a:t>países</a:t>
            </a:r>
            <a:r>
              <a:rPr lang="en-GB" sz="2000" dirty="0"/>
              <a:t> </a:t>
            </a:r>
            <a:r>
              <a:rPr lang="en-GB" sz="2000" dirty="0" err="1"/>
              <a:t>devem</a:t>
            </a:r>
            <a:r>
              <a:rPr lang="en-GB" sz="2000" dirty="0"/>
              <a:t> </a:t>
            </a:r>
            <a:r>
              <a:rPr lang="en-GB" sz="2000" dirty="0" err="1"/>
              <a:t>fornecer</a:t>
            </a:r>
            <a:r>
              <a:rPr lang="en-GB" sz="2000" dirty="0"/>
              <a:t> </a:t>
            </a:r>
            <a:r>
              <a:rPr lang="en-GB" sz="2000" dirty="0" err="1"/>
              <a:t>apoio</a:t>
            </a:r>
            <a:r>
              <a:rPr lang="en-GB" sz="2000" dirty="0"/>
              <a:t> e </a:t>
            </a:r>
            <a:r>
              <a:rPr lang="en-GB" sz="2000" dirty="0" err="1"/>
              <a:t>informações</a:t>
            </a:r>
            <a:r>
              <a:rPr lang="en-GB" sz="2000" dirty="0"/>
              <a:t> </a:t>
            </a:r>
            <a:r>
              <a:rPr lang="en-GB" sz="2000" dirty="0" err="1"/>
              <a:t>às</a:t>
            </a:r>
            <a:r>
              <a:rPr lang="en-GB" sz="2000" dirty="0"/>
              <a:t> pessoas com </a:t>
            </a:r>
            <a:r>
              <a:rPr lang="en-GB" sz="2000" dirty="0" err="1"/>
              <a:t>deficiência</a:t>
            </a:r>
            <a:r>
              <a:rPr lang="en-GB" sz="2000" dirty="0"/>
              <a:t> para que </a:t>
            </a:r>
            <a:r>
              <a:rPr lang="en-GB" sz="2000" dirty="0" err="1"/>
              <a:t>elas</a:t>
            </a:r>
            <a:r>
              <a:rPr lang="en-GB" sz="2000" dirty="0"/>
              <a:t> </a:t>
            </a:r>
            <a:r>
              <a:rPr lang="en-GB" sz="2000" dirty="0" err="1"/>
              <a:t>possam</a:t>
            </a:r>
            <a:r>
              <a:rPr lang="en-GB" sz="2000" dirty="0"/>
              <a:t> </a:t>
            </a:r>
            <a:r>
              <a:rPr lang="en-GB" sz="2000" dirty="0" err="1"/>
              <a:t>reconhecer</a:t>
            </a:r>
            <a:r>
              <a:rPr lang="en-GB" sz="2000" dirty="0"/>
              <a:t> e </a:t>
            </a:r>
            <a:r>
              <a:rPr lang="en-GB" sz="2000" dirty="0" err="1"/>
              <a:t>denunciar</a:t>
            </a:r>
            <a:r>
              <a:rPr lang="en-GB" sz="2000" dirty="0"/>
              <a:t> </a:t>
            </a:r>
            <a:r>
              <a:rPr lang="en-GB" sz="2000" dirty="0" err="1"/>
              <a:t>casos</a:t>
            </a:r>
            <a:r>
              <a:rPr lang="en-GB" sz="2000" dirty="0"/>
              <a:t> de </a:t>
            </a:r>
            <a:r>
              <a:rPr lang="en-GB" sz="2000" dirty="0" err="1"/>
              <a:t>exploração</a:t>
            </a:r>
            <a:r>
              <a:rPr lang="en-GB" sz="2000" dirty="0"/>
              <a:t>, </a:t>
            </a:r>
            <a:r>
              <a:rPr lang="en-GB" sz="2000" dirty="0" err="1"/>
              <a:t>violência</a:t>
            </a:r>
            <a:r>
              <a:rPr lang="en-GB" sz="2000" dirty="0"/>
              <a:t> e </a:t>
            </a:r>
            <a:r>
              <a:rPr lang="en-GB" sz="2000" dirty="0" err="1"/>
              <a:t>abuso</a:t>
            </a:r>
            <a:r>
              <a:rPr lang="en-GB" sz="2000" dirty="0"/>
              <a:t>.</a:t>
            </a:r>
            <a:endParaRPr sz="2000" dirty="0"/>
          </a:p>
          <a:p>
            <a:pPr marL="285750" lvl="0" indent="-285750" algn="just" rtl="0">
              <a:lnSpc>
                <a:spcPct val="100000"/>
              </a:lnSpc>
              <a:spcBef>
                <a:spcPts val="600"/>
              </a:spcBef>
              <a:spcAft>
                <a:spcPts val="0"/>
              </a:spcAft>
              <a:buSzPts val="2200"/>
              <a:buChar char="•"/>
            </a:pPr>
            <a:r>
              <a:rPr lang="en-GB" sz="2000" dirty="0"/>
              <a:t>Os </a:t>
            </a:r>
            <a:r>
              <a:rPr lang="en-GB" sz="2000" dirty="0" err="1"/>
              <a:t>países</a:t>
            </a:r>
            <a:r>
              <a:rPr lang="en-GB" sz="2000" dirty="0"/>
              <a:t> </a:t>
            </a:r>
            <a:r>
              <a:rPr lang="en-GB" sz="2000" dirty="0" err="1"/>
              <a:t>devem</a:t>
            </a:r>
            <a:r>
              <a:rPr lang="en-GB" sz="2000" dirty="0"/>
              <a:t> </a:t>
            </a:r>
            <a:r>
              <a:rPr lang="en-GB" sz="2000" dirty="0" err="1"/>
              <a:t>garantir</a:t>
            </a:r>
            <a:r>
              <a:rPr lang="en-GB" sz="2000" dirty="0"/>
              <a:t> que </a:t>
            </a:r>
            <a:r>
              <a:rPr lang="en-GB" sz="2000" dirty="0" err="1"/>
              <a:t>os</a:t>
            </a:r>
            <a:r>
              <a:rPr lang="en-GB" sz="2000" dirty="0"/>
              <a:t> </a:t>
            </a:r>
            <a:r>
              <a:rPr lang="en-GB" sz="2000" dirty="0" err="1"/>
              <a:t>serviços</a:t>
            </a:r>
            <a:r>
              <a:rPr lang="en-GB" sz="2000" dirty="0"/>
              <a:t> </a:t>
            </a:r>
            <a:r>
              <a:rPr lang="en-GB" sz="2000" dirty="0" err="1"/>
              <a:t>prestados</a:t>
            </a:r>
            <a:r>
              <a:rPr lang="en-GB" sz="2000" dirty="0"/>
              <a:t> </a:t>
            </a:r>
            <a:r>
              <a:rPr lang="en-GB" sz="2000" dirty="0" err="1"/>
              <a:t>às</a:t>
            </a:r>
            <a:r>
              <a:rPr lang="en-GB" sz="2000" dirty="0"/>
              <a:t> pessoas com </a:t>
            </a:r>
            <a:r>
              <a:rPr lang="en-GB" sz="2000" dirty="0" err="1"/>
              <a:t>deficiência</a:t>
            </a:r>
            <a:r>
              <a:rPr lang="en-GB" sz="2000" dirty="0"/>
              <a:t> </a:t>
            </a:r>
            <a:r>
              <a:rPr lang="en-GB" sz="2000" dirty="0" err="1"/>
              <a:t>sejam</a:t>
            </a:r>
            <a:r>
              <a:rPr lang="en-GB" sz="2000" dirty="0"/>
              <a:t> </a:t>
            </a:r>
            <a:r>
              <a:rPr lang="en-GB" sz="2000" dirty="0" err="1"/>
              <a:t>monitorados</a:t>
            </a:r>
            <a:r>
              <a:rPr lang="en-GB" sz="2000" dirty="0"/>
              <a:t> para </a:t>
            </a:r>
            <a:r>
              <a:rPr lang="en-GB" sz="2000" dirty="0" err="1"/>
              <a:t>evitar</a:t>
            </a:r>
            <a:r>
              <a:rPr lang="en-GB" sz="2000" dirty="0"/>
              <a:t> que </a:t>
            </a:r>
            <a:r>
              <a:rPr lang="en-GB" sz="2000" dirty="0" err="1"/>
              <a:t>ocorram</a:t>
            </a:r>
            <a:r>
              <a:rPr lang="en-GB" sz="2000" dirty="0"/>
              <a:t> </a:t>
            </a:r>
            <a:r>
              <a:rPr lang="en-GB" sz="2000" dirty="0" err="1"/>
              <a:t>abusos</a:t>
            </a:r>
            <a:r>
              <a:rPr lang="en-GB" sz="2000" dirty="0"/>
              <a:t>.</a:t>
            </a:r>
            <a:endParaRPr sz="2000" dirty="0"/>
          </a:p>
          <a:p>
            <a:pPr marL="285750" lvl="0" indent="-285750" algn="just" rtl="0">
              <a:lnSpc>
                <a:spcPct val="100000"/>
              </a:lnSpc>
              <a:spcBef>
                <a:spcPts val="600"/>
              </a:spcBef>
              <a:spcAft>
                <a:spcPts val="0"/>
              </a:spcAft>
              <a:buSzPts val="2200"/>
              <a:buChar char="•"/>
            </a:pPr>
            <a:r>
              <a:rPr lang="en-GB" sz="2000" dirty="0"/>
              <a:t>Quando pessoas com </a:t>
            </a:r>
            <a:r>
              <a:rPr lang="en-GB" sz="2000" dirty="0" err="1"/>
              <a:t>deficiência</a:t>
            </a:r>
            <a:r>
              <a:rPr lang="en-GB" sz="2000" dirty="0"/>
              <a:t> são </a:t>
            </a:r>
            <a:r>
              <a:rPr lang="en-GB" sz="2000" dirty="0" err="1"/>
              <a:t>vítimas</a:t>
            </a:r>
            <a:r>
              <a:rPr lang="en-GB" sz="2000" dirty="0"/>
              <a:t> de </a:t>
            </a:r>
            <a:r>
              <a:rPr lang="en-GB" sz="2000" dirty="0" err="1"/>
              <a:t>abusos</a:t>
            </a:r>
            <a:r>
              <a:rPr lang="en-GB" sz="2000" dirty="0"/>
              <a:t>, </a:t>
            </a:r>
            <a:r>
              <a:rPr lang="en-GB" sz="2000" dirty="0" err="1"/>
              <a:t>elas</a:t>
            </a:r>
            <a:r>
              <a:rPr lang="en-GB" sz="2000" dirty="0"/>
              <a:t> </a:t>
            </a:r>
            <a:r>
              <a:rPr lang="en-GB" sz="2000" dirty="0" err="1"/>
              <a:t>devem</a:t>
            </a:r>
            <a:r>
              <a:rPr lang="en-GB" sz="2000" dirty="0"/>
              <a:t> </a:t>
            </a:r>
            <a:r>
              <a:rPr lang="en-GB" sz="2000" dirty="0" err="1"/>
              <a:t>receber</a:t>
            </a:r>
            <a:r>
              <a:rPr lang="en-GB" sz="2000" dirty="0"/>
              <a:t> </a:t>
            </a:r>
            <a:r>
              <a:rPr lang="en-GB" sz="2000" dirty="0" err="1"/>
              <a:t>apoio</a:t>
            </a:r>
            <a:r>
              <a:rPr lang="en-GB" sz="2000" dirty="0"/>
              <a:t> para </a:t>
            </a:r>
            <a:r>
              <a:rPr lang="en-GB" sz="2000" dirty="0" err="1"/>
              <a:t>tomar</a:t>
            </a:r>
            <a:r>
              <a:rPr lang="en-GB" sz="2000" dirty="0"/>
              <a:t> as </a:t>
            </a:r>
            <a:r>
              <a:rPr lang="en-GB" sz="2000" dirty="0" err="1"/>
              <a:t>medidas</a:t>
            </a:r>
            <a:r>
              <a:rPr lang="en-GB" sz="2000" dirty="0"/>
              <a:t> </a:t>
            </a:r>
            <a:r>
              <a:rPr lang="en-GB" sz="2000" dirty="0" err="1"/>
              <a:t>necessárias</a:t>
            </a:r>
            <a:r>
              <a:rPr lang="en-GB" sz="2000" dirty="0"/>
              <a:t> para </a:t>
            </a:r>
            <a:r>
              <a:rPr lang="en-GB" sz="2000" dirty="0" err="1"/>
              <a:t>denunciá-los</a:t>
            </a:r>
            <a:r>
              <a:rPr lang="en-GB" sz="2000" dirty="0"/>
              <a:t>. </a:t>
            </a:r>
            <a:endParaRPr sz="2000" dirty="0"/>
          </a:p>
          <a:p>
            <a:pPr marL="285750" lvl="0" indent="-285750" algn="just" rtl="0">
              <a:lnSpc>
                <a:spcPct val="100000"/>
              </a:lnSpc>
              <a:spcBef>
                <a:spcPts val="600"/>
              </a:spcBef>
              <a:spcAft>
                <a:spcPts val="0"/>
              </a:spcAft>
              <a:buSzPts val="2200"/>
              <a:buChar char="•"/>
            </a:pPr>
            <a:r>
              <a:rPr lang="en-GB" sz="2000" dirty="0"/>
              <a:t>Os </a:t>
            </a:r>
            <a:r>
              <a:rPr lang="en-GB" sz="2000" dirty="0" err="1"/>
              <a:t>países</a:t>
            </a:r>
            <a:r>
              <a:rPr lang="en-GB" sz="2000" dirty="0"/>
              <a:t> </a:t>
            </a:r>
            <a:r>
              <a:rPr lang="en-GB" sz="2000" dirty="0" err="1"/>
              <a:t>devem</a:t>
            </a:r>
            <a:r>
              <a:rPr lang="en-GB" sz="2000" dirty="0"/>
              <a:t> </a:t>
            </a:r>
            <a:r>
              <a:rPr lang="en-GB" sz="2000" dirty="0" err="1"/>
              <a:t>garantir</a:t>
            </a:r>
            <a:r>
              <a:rPr lang="en-GB" sz="2000" dirty="0"/>
              <a:t> que as </a:t>
            </a:r>
            <a:r>
              <a:rPr lang="en-GB" sz="2000" dirty="0" err="1"/>
              <a:t>denúncias</a:t>
            </a:r>
            <a:r>
              <a:rPr lang="en-GB" sz="2000" dirty="0"/>
              <a:t> e </a:t>
            </a:r>
            <a:r>
              <a:rPr lang="en-GB" sz="2000" dirty="0" err="1"/>
              <a:t>sinais</a:t>
            </a:r>
            <a:r>
              <a:rPr lang="en-GB" sz="2000" dirty="0"/>
              <a:t> de </a:t>
            </a:r>
            <a:r>
              <a:rPr lang="en-GB" sz="2000" dirty="0" err="1"/>
              <a:t>abuso</a:t>
            </a:r>
            <a:r>
              <a:rPr lang="en-GB" sz="2000" dirty="0"/>
              <a:t> </a:t>
            </a:r>
            <a:r>
              <a:rPr lang="en-GB" sz="2000" dirty="0" err="1"/>
              <a:t>sejam</a:t>
            </a:r>
            <a:r>
              <a:rPr lang="en-GB" sz="2000" dirty="0"/>
              <a:t> </a:t>
            </a:r>
            <a:r>
              <a:rPr lang="en-GB" sz="2000" dirty="0" err="1"/>
              <a:t>investigados</a:t>
            </a:r>
            <a:r>
              <a:rPr lang="en-GB" sz="2000" dirty="0"/>
              <a:t> e que </a:t>
            </a:r>
            <a:r>
              <a:rPr lang="en-GB" sz="2000" dirty="0" err="1"/>
              <a:t>os</a:t>
            </a:r>
            <a:r>
              <a:rPr lang="en-GB" sz="2000" dirty="0"/>
              <a:t> </a:t>
            </a:r>
            <a:r>
              <a:rPr lang="en-GB" sz="2000" dirty="0" err="1"/>
              <a:t>abusadores</a:t>
            </a:r>
            <a:r>
              <a:rPr lang="en-GB" sz="2000" dirty="0"/>
              <a:t> </a:t>
            </a:r>
            <a:r>
              <a:rPr lang="en-GB" sz="2000" dirty="0" err="1"/>
              <a:t>enfrentem</a:t>
            </a:r>
            <a:r>
              <a:rPr lang="en-GB" sz="2000" dirty="0"/>
              <a:t> </a:t>
            </a:r>
            <a:r>
              <a:rPr lang="en-GB" sz="2000" dirty="0" err="1"/>
              <a:t>acusações</a:t>
            </a:r>
            <a:r>
              <a:rPr lang="en-GB" sz="2000" dirty="0"/>
              <a:t> </a:t>
            </a:r>
            <a:r>
              <a:rPr lang="en-GB" sz="2000" dirty="0" err="1"/>
              <a:t>criminais</a:t>
            </a:r>
            <a:r>
              <a:rPr lang="en-GB" sz="2000" dirty="0"/>
              <a:t>.</a:t>
            </a:r>
            <a:endParaRPr sz="2000" dirty="0"/>
          </a:p>
        </p:txBody>
      </p:sp>
      <p:sp>
        <p:nvSpPr>
          <p:cNvPr id="721" name="Google Shape;721;p83"/>
          <p:cNvSpPr txBox="1">
            <a:spLocks noGrp="1"/>
          </p:cNvSpPr>
          <p:nvPr>
            <p:ph type="body" idx="2"/>
          </p:nvPr>
        </p:nvSpPr>
        <p:spPr>
          <a:xfrm>
            <a:off x="507207" y="1364886"/>
            <a:ext cx="11174400" cy="360000"/>
          </a:xfrm>
          <a:prstGeom prst="rect">
            <a:avLst/>
          </a:prstGeom>
          <a:noFill/>
          <a:ln>
            <a:noFill/>
          </a:ln>
        </p:spPr>
        <p:txBody>
          <a:bodyPr spcFirstLastPara="1" wrap="square" lIns="0" tIns="0" rIns="0" bIns="0" anchor="b" anchorCtr="0">
            <a:noAutofit/>
          </a:bodyPr>
          <a:lstStyle/>
          <a:p>
            <a:pPr marL="285750" lvl="0" indent="-285750" algn="l" rtl="0">
              <a:lnSpc>
                <a:spcPct val="150000"/>
              </a:lnSpc>
              <a:spcBef>
                <a:spcPts val="0"/>
              </a:spcBef>
              <a:spcAft>
                <a:spcPts val="0"/>
              </a:spcAft>
              <a:buSzPts val="2200"/>
              <a:buNone/>
            </a:pPr>
            <a:r>
              <a:rPr lang="en-GB"/>
              <a:t>Artigo 16 – Prevenção contra a exploração, a violência e o abuso</a:t>
            </a:r>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726"/>
        <p:cNvGrpSpPr/>
        <p:nvPr/>
      </p:nvGrpSpPr>
      <p:grpSpPr>
        <a:xfrm>
          <a:off x="0" y="0"/>
          <a:ext cx="0" cy="0"/>
          <a:chOff x="0" y="0"/>
          <a:chExt cx="0" cy="0"/>
        </a:xfrm>
      </p:grpSpPr>
      <p:sp>
        <p:nvSpPr>
          <p:cNvPr id="727" name="Google Shape;727;p84"/>
          <p:cNvSpPr txBox="1">
            <a:spLocks noGrp="1"/>
          </p:cNvSpPr>
          <p:nvPr>
            <p:ph type="title"/>
          </p:nvPr>
        </p:nvSpPr>
        <p:spPr>
          <a:xfrm>
            <a:off x="389639" y="506412"/>
            <a:ext cx="11294358" cy="432000"/>
          </a:xfrm>
          <a:prstGeom prst="rect">
            <a:avLst/>
          </a:prstGeom>
          <a:noFill/>
          <a:ln>
            <a:noFill/>
          </a:ln>
        </p:spPr>
        <p:txBody>
          <a:bodyPr spcFirstLastPara="1" wrap="square" lIns="91425" tIns="45700" rIns="91425" bIns="45700" anchor="t" anchorCtr="0">
            <a:noAutofit/>
          </a:bodyPr>
          <a:lstStyle/>
          <a:p>
            <a:pPr marL="0" lvl="0" indent="0" algn="ctr" rtl="0">
              <a:lnSpc>
                <a:spcPct val="110000"/>
              </a:lnSpc>
              <a:spcBef>
                <a:spcPts val="0"/>
              </a:spcBef>
              <a:spcAft>
                <a:spcPts val="0"/>
              </a:spcAft>
              <a:buClr>
                <a:schemeClr val="accent1"/>
              </a:buClr>
              <a:buSzPts val="3000"/>
              <a:buFont typeface="Century Gothic"/>
              <a:buNone/>
            </a:pPr>
            <a:r>
              <a:rPr lang="en-GB" dirty="0" err="1"/>
              <a:t>Apresentação</a:t>
            </a:r>
            <a:r>
              <a:rPr lang="en-GB" dirty="0"/>
              <a:t>: Os </a:t>
            </a:r>
            <a:r>
              <a:rPr lang="en-GB" dirty="0" err="1"/>
              <a:t>artigos</a:t>
            </a:r>
            <a:r>
              <a:rPr lang="en-GB" dirty="0"/>
              <a:t> da CDPD</a:t>
            </a:r>
            <a:endParaRPr dirty="0"/>
          </a:p>
        </p:txBody>
      </p:sp>
      <p:sp>
        <p:nvSpPr>
          <p:cNvPr id="728" name="Google Shape;728;p84"/>
          <p:cNvSpPr txBox="1">
            <a:spLocks noGrp="1"/>
          </p:cNvSpPr>
          <p:nvPr>
            <p:ph type="body" idx="1"/>
          </p:nvPr>
        </p:nvSpPr>
        <p:spPr>
          <a:xfrm>
            <a:off x="508002" y="2395072"/>
            <a:ext cx="11175995" cy="2750569"/>
          </a:xfrm>
          <a:prstGeom prst="rect">
            <a:avLst/>
          </a:prstGeom>
          <a:noFill/>
          <a:ln>
            <a:noFill/>
          </a:ln>
        </p:spPr>
        <p:txBody>
          <a:bodyPr spcFirstLastPara="1" wrap="square" lIns="91425" tIns="45700" rIns="91425" bIns="45700" anchor="t" anchorCtr="0">
            <a:noAutofit/>
          </a:bodyPr>
          <a:lstStyle/>
          <a:p>
            <a:pPr marL="285750" lvl="0" indent="-285750" algn="just" rtl="0">
              <a:lnSpc>
                <a:spcPct val="100000"/>
              </a:lnSpc>
              <a:spcBef>
                <a:spcPts val="600"/>
              </a:spcBef>
              <a:spcAft>
                <a:spcPts val="0"/>
              </a:spcAft>
              <a:buSzPts val="2200"/>
              <a:buChar char="•"/>
            </a:pPr>
            <a:r>
              <a:rPr lang="en-GB" sz="2000" dirty="0"/>
              <a:t>As pessoas com </a:t>
            </a:r>
            <a:r>
              <a:rPr lang="en-GB" sz="2000" dirty="0" err="1"/>
              <a:t>deficiência</a:t>
            </a:r>
            <a:r>
              <a:rPr lang="en-GB" sz="2000" dirty="0"/>
              <a:t> </a:t>
            </a:r>
            <a:r>
              <a:rPr lang="en-GB" sz="2000" dirty="0" err="1"/>
              <a:t>têm</a:t>
            </a:r>
            <a:r>
              <a:rPr lang="en-GB" sz="2000" dirty="0"/>
              <a:t> </a:t>
            </a:r>
            <a:r>
              <a:rPr lang="en-GB" sz="2000" dirty="0" err="1"/>
              <a:t>direito</a:t>
            </a:r>
            <a:r>
              <a:rPr lang="en-GB" sz="2000" dirty="0"/>
              <a:t> ao </a:t>
            </a:r>
            <a:r>
              <a:rPr lang="en-GB" sz="2000" dirty="0" err="1"/>
              <a:t>respeito</a:t>
            </a:r>
            <a:r>
              <a:rPr lang="en-GB" sz="2000" dirty="0"/>
              <a:t> pela sua </a:t>
            </a:r>
            <a:r>
              <a:rPr lang="en-GB" sz="2000" dirty="0" err="1"/>
              <a:t>integridade</a:t>
            </a:r>
            <a:r>
              <a:rPr lang="en-GB" sz="2000" dirty="0"/>
              <a:t> </a:t>
            </a:r>
            <a:r>
              <a:rPr lang="en-GB" sz="2000" dirty="0" err="1"/>
              <a:t>física</a:t>
            </a:r>
            <a:r>
              <a:rPr lang="en-GB" sz="2000" dirty="0"/>
              <a:t> e mental em </a:t>
            </a:r>
            <a:r>
              <a:rPr lang="en-GB" sz="2000" dirty="0" err="1"/>
              <a:t>igualdade</a:t>
            </a:r>
            <a:r>
              <a:rPr lang="en-GB" sz="2000" dirty="0"/>
              <a:t> de </a:t>
            </a:r>
            <a:r>
              <a:rPr lang="en-GB" sz="2000" dirty="0" err="1"/>
              <a:t>condições</a:t>
            </a:r>
            <a:r>
              <a:rPr lang="en-GB" sz="2000" dirty="0"/>
              <a:t> com as </a:t>
            </a:r>
            <a:r>
              <a:rPr lang="en-GB" sz="2000" dirty="0" err="1"/>
              <a:t>outras</a:t>
            </a:r>
            <a:r>
              <a:rPr lang="en-GB" sz="2000" dirty="0"/>
              <a:t> pessoas. </a:t>
            </a:r>
            <a:endParaRPr sz="2000" dirty="0"/>
          </a:p>
          <a:p>
            <a:pPr marL="285750" lvl="0" indent="-285750" algn="just" rtl="0">
              <a:lnSpc>
                <a:spcPct val="100000"/>
              </a:lnSpc>
              <a:spcBef>
                <a:spcPts val="600"/>
              </a:spcBef>
              <a:spcAft>
                <a:spcPts val="0"/>
              </a:spcAft>
              <a:buSzPts val="2200"/>
              <a:buChar char="•"/>
            </a:pPr>
            <a:r>
              <a:rPr lang="en-GB" sz="2000" dirty="0" err="1"/>
              <a:t>Isso</a:t>
            </a:r>
            <a:r>
              <a:rPr lang="en-GB" sz="2000" dirty="0"/>
              <a:t> </a:t>
            </a:r>
            <a:r>
              <a:rPr lang="en-GB" sz="2000" dirty="0" err="1"/>
              <a:t>significa</a:t>
            </a:r>
            <a:r>
              <a:rPr lang="en-GB" sz="2000" dirty="0"/>
              <a:t> que seu </a:t>
            </a:r>
            <a:r>
              <a:rPr lang="en-GB" sz="2000" dirty="0" err="1"/>
              <a:t>corpo</a:t>
            </a:r>
            <a:r>
              <a:rPr lang="en-GB" sz="2000" dirty="0"/>
              <a:t> e sua </a:t>
            </a:r>
            <a:r>
              <a:rPr lang="en-GB" sz="2000" dirty="0" err="1"/>
              <a:t>mente</a:t>
            </a:r>
            <a:r>
              <a:rPr lang="en-GB" sz="2000" dirty="0"/>
              <a:t> </a:t>
            </a:r>
            <a:r>
              <a:rPr lang="en-GB" sz="2000" dirty="0" err="1"/>
              <a:t>devem</a:t>
            </a:r>
            <a:r>
              <a:rPr lang="en-GB" sz="2000" dirty="0"/>
              <a:t> ser </a:t>
            </a:r>
            <a:r>
              <a:rPr lang="en-GB" sz="2000" dirty="0" err="1"/>
              <a:t>respeitados</a:t>
            </a:r>
            <a:r>
              <a:rPr lang="en-GB" sz="2000" dirty="0"/>
              <a:t>. </a:t>
            </a:r>
            <a:endParaRPr sz="2000" dirty="0"/>
          </a:p>
          <a:p>
            <a:pPr marL="285750" lvl="0" indent="-285750" algn="just" rtl="0">
              <a:lnSpc>
                <a:spcPct val="100000"/>
              </a:lnSpc>
              <a:spcBef>
                <a:spcPts val="600"/>
              </a:spcBef>
              <a:spcAft>
                <a:spcPts val="0"/>
              </a:spcAft>
              <a:buSzPts val="2200"/>
              <a:buChar char="•"/>
            </a:pPr>
            <a:r>
              <a:rPr lang="en-GB" sz="2000" dirty="0"/>
              <a:t>Elas </a:t>
            </a:r>
            <a:r>
              <a:rPr lang="en-GB" sz="2000" dirty="0" err="1"/>
              <a:t>não</a:t>
            </a:r>
            <a:r>
              <a:rPr lang="en-GB" sz="2000" dirty="0"/>
              <a:t> </a:t>
            </a:r>
            <a:r>
              <a:rPr lang="en-GB" sz="2000" dirty="0" err="1"/>
              <a:t>devem</a:t>
            </a:r>
            <a:r>
              <a:rPr lang="en-GB" sz="2000" dirty="0"/>
              <a:t> ser </a:t>
            </a:r>
            <a:r>
              <a:rPr lang="en-GB" sz="2000" dirty="0" err="1"/>
              <a:t>torturadas</a:t>
            </a:r>
            <a:r>
              <a:rPr lang="en-GB" sz="2000" dirty="0"/>
              <a:t>, </a:t>
            </a:r>
            <a:r>
              <a:rPr lang="en-GB" sz="2000" dirty="0" err="1"/>
              <a:t>espancadas</a:t>
            </a:r>
            <a:r>
              <a:rPr lang="en-GB" sz="2000" dirty="0"/>
              <a:t>, </a:t>
            </a:r>
            <a:r>
              <a:rPr lang="en-GB" sz="2000" dirty="0" err="1"/>
              <a:t>estupradas</a:t>
            </a:r>
            <a:r>
              <a:rPr lang="en-GB" sz="2000" dirty="0"/>
              <a:t> ou </a:t>
            </a:r>
            <a:r>
              <a:rPr lang="en-GB" sz="2000" dirty="0" err="1"/>
              <a:t>abusadas</a:t>
            </a:r>
            <a:r>
              <a:rPr lang="en-GB" sz="2000" dirty="0"/>
              <a:t> de </a:t>
            </a:r>
            <a:r>
              <a:rPr lang="en-GB" sz="2000" dirty="0" err="1"/>
              <a:t>qualquer</a:t>
            </a:r>
            <a:r>
              <a:rPr lang="en-GB" sz="2000" dirty="0"/>
              <a:t> </a:t>
            </a:r>
            <a:r>
              <a:rPr lang="en-GB" sz="2000" dirty="0" err="1"/>
              <a:t>outra</a:t>
            </a:r>
            <a:r>
              <a:rPr lang="en-GB" sz="2000" dirty="0"/>
              <a:t> forma, e </a:t>
            </a:r>
            <a:r>
              <a:rPr lang="en-GB" sz="2000" dirty="0" err="1"/>
              <a:t>não</a:t>
            </a:r>
            <a:r>
              <a:rPr lang="en-GB" sz="2000" dirty="0"/>
              <a:t> </a:t>
            </a:r>
            <a:r>
              <a:rPr lang="en-GB" sz="2000" dirty="0" err="1"/>
              <a:t>devem</a:t>
            </a:r>
            <a:r>
              <a:rPr lang="en-GB" sz="2000" dirty="0"/>
              <a:t> ser </a:t>
            </a:r>
            <a:r>
              <a:rPr lang="en-GB" sz="2000" dirty="0" err="1"/>
              <a:t>submetidas</a:t>
            </a:r>
            <a:r>
              <a:rPr lang="en-GB" sz="2000" dirty="0"/>
              <a:t> a </a:t>
            </a:r>
            <a:r>
              <a:rPr lang="en-GB" sz="2000" dirty="0" err="1"/>
              <a:t>tratamentos</a:t>
            </a:r>
            <a:r>
              <a:rPr lang="en-GB" sz="2000" dirty="0"/>
              <a:t> ou </a:t>
            </a:r>
            <a:r>
              <a:rPr lang="en-GB" sz="2000" dirty="0" err="1"/>
              <a:t>cirurgias</a:t>
            </a:r>
            <a:r>
              <a:rPr lang="en-GB" sz="2000" dirty="0"/>
              <a:t> sem o seu </a:t>
            </a:r>
            <a:r>
              <a:rPr lang="en-GB" sz="2000" dirty="0" err="1"/>
              <a:t>consentimento</a:t>
            </a:r>
            <a:r>
              <a:rPr lang="en-GB" sz="2000" dirty="0"/>
              <a:t>.</a:t>
            </a:r>
            <a:endParaRPr sz="2000" dirty="0"/>
          </a:p>
        </p:txBody>
      </p:sp>
      <p:sp>
        <p:nvSpPr>
          <p:cNvPr id="729" name="Google Shape;729;p84"/>
          <p:cNvSpPr txBox="1">
            <a:spLocks noGrp="1"/>
          </p:cNvSpPr>
          <p:nvPr>
            <p:ph type="body" idx="2"/>
          </p:nvPr>
        </p:nvSpPr>
        <p:spPr>
          <a:xfrm>
            <a:off x="509597" y="1486742"/>
            <a:ext cx="11174400" cy="360000"/>
          </a:xfrm>
          <a:prstGeom prst="rect">
            <a:avLst/>
          </a:prstGeom>
          <a:noFill/>
          <a:ln>
            <a:noFill/>
          </a:ln>
        </p:spPr>
        <p:txBody>
          <a:bodyPr spcFirstLastPara="1" wrap="square" lIns="0" tIns="0" rIns="0" bIns="0" anchor="b" anchorCtr="0">
            <a:noAutofit/>
          </a:bodyPr>
          <a:lstStyle/>
          <a:p>
            <a:pPr marL="285750" lvl="0" indent="-285750" algn="l" rtl="0">
              <a:lnSpc>
                <a:spcPct val="150000"/>
              </a:lnSpc>
              <a:spcBef>
                <a:spcPts val="0"/>
              </a:spcBef>
              <a:spcAft>
                <a:spcPts val="0"/>
              </a:spcAft>
              <a:buSzPts val="2200"/>
              <a:buNone/>
            </a:pPr>
            <a:r>
              <a:rPr lang="en-GB" dirty="0" err="1"/>
              <a:t>Artigo</a:t>
            </a:r>
            <a:r>
              <a:rPr lang="en-GB" dirty="0"/>
              <a:t> 17 – </a:t>
            </a:r>
            <a:r>
              <a:rPr lang="en-GB" dirty="0" err="1"/>
              <a:t>Proteção</a:t>
            </a:r>
            <a:r>
              <a:rPr lang="en-GB" dirty="0"/>
              <a:t> da </a:t>
            </a:r>
            <a:r>
              <a:rPr lang="en-GB" dirty="0" err="1"/>
              <a:t>integridade</a:t>
            </a:r>
            <a:r>
              <a:rPr lang="en-GB" dirty="0"/>
              <a:t> da pessoa</a:t>
            </a:r>
            <a:endParaRPr dirty="0"/>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734"/>
        <p:cNvGrpSpPr/>
        <p:nvPr/>
      </p:nvGrpSpPr>
      <p:grpSpPr>
        <a:xfrm>
          <a:off x="0" y="0"/>
          <a:ext cx="0" cy="0"/>
          <a:chOff x="0" y="0"/>
          <a:chExt cx="0" cy="0"/>
        </a:xfrm>
      </p:grpSpPr>
      <p:sp>
        <p:nvSpPr>
          <p:cNvPr id="735" name="Google Shape;735;p85"/>
          <p:cNvSpPr txBox="1">
            <a:spLocks noGrp="1"/>
          </p:cNvSpPr>
          <p:nvPr>
            <p:ph type="title"/>
          </p:nvPr>
        </p:nvSpPr>
        <p:spPr>
          <a:xfrm>
            <a:off x="389638" y="506412"/>
            <a:ext cx="11567899" cy="432000"/>
          </a:xfrm>
          <a:prstGeom prst="rect">
            <a:avLst/>
          </a:prstGeom>
          <a:noFill/>
          <a:ln>
            <a:noFill/>
          </a:ln>
        </p:spPr>
        <p:txBody>
          <a:bodyPr spcFirstLastPara="1" wrap="square" lIns="91425" tIns="45700" rIns="91425" bIns="45700" anchor="t" anchorCtr="0">
            <a:noAutofit/>
          </a:bodyPr>
          <a:lstStyle/>
          <a:p>
            <a:pPr marL="0" lvl="0" indent="0" algn="ctr" rtl="0">
              <a:lnSpc>
                <a:spcPct val="110000"/>
              </a:lnSpc>
              <a:spcBef>
                <a:spcPts val="0"/>
              </a:spcBef>
              <a:spcAft>
                <a:spcPts val="0"/>
              </a:spcAft>
              <a:buClr>
                <a:schemeClr val="accent1"/>
              </a:buClr>
              <a:buSzPts val="3000"/>
              <a:buFont typeface="Century Gothic"/>
              <a:buNone/>
            </a:pPr>
            <a:r>
              <a:rPr lang="en-GB" dirty="0" err="1"/>
              <a:t>Apresentação</a:t>
            </a:r>
            <a:r>
              <a:rPr lang="en-GB" dirty="0"/>
              <a:t>: Os </a:t>
            </a:r>
            <a:r>
              <a:rPr lang="en-GB" dirty="0" err="1"/>
              <a:t>artigos</a:t>
            </a:r>
            <a:r>
              <a:rPr lang="en-GB" dirty="0"/>
              <a:t> da CDPD</a:t>
            </a:r>
            <a:endParaRPr dirty="0"/>
          </a:p>
        </p:txBody>
      </p:sp>
      <p:sp>
        <p:nvSpPr>
          <p:cNvPr id="736" name="Google Shape;736;p85"/>
          <p:cNvSpPr txBox="1">
            <a:spLocks noGrp="1"/>
          </p:cNvSpPr>
          <p:nvPr>
            <p:ph type="body" idx="1"/>
          </p:nvPr>
        </p:nvSpPr>
        <p:spPr>
          <a:xfrm>
            <a:off x="508002" y="2171788"/>
            <a:ext cx="11175995" cy="2611227"/>
          </a:xfrm>
          <a:prstGeom prst="rect">
            <a:avLst/>
          </a:prstGeom>
          <a:noFill/>
          <a:ln>
            <a:noFill/>
          </a:ln>
        </p:spPr>
        <p:txBody>
          <a:bodyPr spcFirstLastPara="1" wrap="square" lIns="91425" tIns="45700" rIns="91425" bIns="45700" anchor="t" anchorCtr="0">
            <a:noAutofit/>
          </a:bodyPr>
          <a:lstStyle/>
          <a:p>
            <a:pPr marL="285750" lvl="0" indent="-285750" algn="just" rtl="0">
              <a:lnSpc>
                <a:spcPct val="100000"/>
              </a:lnSpc>
              <a:spcBef>
                <a:spcPts val="600"/>
              </a:spcBef>
              <a:spcAft>
                <a:spcPts val="0"/>
              </a:spcAft>
              <a:buSzPts val="2200"/>
              <a:buChar char="•"/>
            </a:pPr>
            <a:r>
              <a:rPr lang="en-GB" sz="2000" dirty="0"/>
              <a:t>As pessoas com </a:t>
            </a:r>
            <a:r>
              <a:rPr lang="en-GB" sz="2000" dirty="0" err="1"/>
              <a:t>deficiência</a:t>
            </a:r>
            <a:r>
              <a:rPr lang="en-GB" sz="2000" dirty="0"/>
              <a:t> </a:t>
            </a:r>
            <a:r>
              <a:rPr lang="en-GB" sz="2000" dirty="0" err="1"/>
              <a:t>têm</a:t>
            </a:r>
            <a:r>
              <a:rPr lang="en-GB" sz="2000" dirty="0"/>
              <a:t> </a:t>
            </a:r>
            <a:r>
              <a:rPr lang="en-GB" sz="2000" dirty="0" err="1"/>
              <a:t>direito</a:t>
            </a:r>
            <a:r>
              <a:rPr lang="en-GB" sz="2000" dirty="0"/>
              <a:t> a:</a:t>
            </a:r>
            <a:endParaRPr sz="2000" dirty="0"/>
          </a:p>
          <a:p>
            <a:pPr marL="631825" lvl="2" indent="-285750" algn="just" rtl="0">
              <a:lnSpc>
                <a:spcPct val="100000"/>
              </a:lnSpc>
              <a:spcBef>
                <a:spcPts val="600"/>
              </a:spcBef>
              <a:spcAft>
                <a:spcPts val="0"/>
              </a:spcAft>
              <a:buSzPts val="2200"/>
              <a:buChar char="•"/>
            </a:pPr>
            <a:r>
              <a:rPr lang="en-GB" sz="2000" dirty="0" err="1"/>
              <a:t>liberdade</a:t>
            </a:r>
            <a:r>
              <a:rPr lang="en-GB" sz="2000" dirty="0"/>
              <a:t> de </a:t>
            </a:r>
            <a:r>
              <a:rPr lang="en-GB" sz="2000" dirty="0" err="1"/>
              <a:t>movimento</a:t>
            </a:r>
            <a:endParaRPr sz="2000" dirty="0"/>
          </a:p>
          <a:p>
            <a:pPr marL="631825" lvl="2" indent="-285750" algn="just" rtl="0">
              <a:lnSpc>
                <a:spcPct val="100000"/>
              </a:lnSpc>
              <a:spcBef>
                <a:spcPts val="600"/>
              </a:spcBef>
              <a:spcAft>
                <a:spcPts val="0"/>
              </a:spcAft>
              <a:buSzPts val="2200"/>
              <a:buChar char="•"/>
            </a:pPr>
            <a:r>
              <a:rPr lang="en-GB" sz="2000" dirty="0" err="1"/>
              <a:t>liberdade</a:t>
            </a:r>
            <a:r>
              <a:rPr lang="en-GB" sz="2000" dirty="0"/>
              <a:t> de escolher sua </a:t>
            </a:r>
            <a:r>
              <a:rPr lang="en-GB" sz="2000" dirty="0" err="1"/>
              <a:t>residência</a:t>
            </a:r>
            <a:endParaRPr sz="2000" dirty="0"/>
          </a:p>
          <a:p>
            <a:pPr marL="631825" lvl="2" indent="-285750" algn="just" rtl="0">
              <a:lnSpc>
                <a:spcPct val="100000"/>
              </a:lnSpc>
              <a:spcBef>
                <a:spcPts val="600"/>
              </a:spcBef>
              <a:spcAft>
                <a:spcPts val="0"/>
              </a:spcAft>
              <a:buSzPts val="2200"/>
              <a:buChar char="•"/>
            </a:pPr>
            <a:r>
              <a:rPr lang="en-GB" sz="2000" dirty="0"/>
              <a:t>uma </a:t>
            </a:r>
            <a:r>
              <a:rPr lang="en-GB" sz="2000" dirty="0" err="1"/>
              <a:t>nacionalidade</a:t>
            </a:r>
            <a:r>
              <a:rPr lang="en-GB" sz="2000" dirty="0"/>
              <a:t>.</a:t>
            </a:r>
            <a:endParaRPr sz="2000" dirty="0"/>
          </a:p>
          <a:p>
            <a:pPr marL="285750" lvl="0" indent="-285750" algn="just" rtl="0">
              <a:lnSpc>
                <a:spcPct val="100000"/>
              </a:lnSpc>
              <a:spcBef>
                <a:spcPts val="600"/>
              </a:spcBef>
              <a:spcAft>
                <a:spcPts val="0"/>
              </a:spcAft>
              <a:buSzPts val="2200"/>
              <a:buChar char="•"/>
            </a:pPr>
            <a:r>
              <a:rPr lang="en-GB" sz="2000" dirty="0"/>
              <a:t>As pessoas com </a:t>
            </a:r>
            <a:r>
              <a:rPr lang="en-GB" sz="2000" dirty="0" err="1"/>
              <a:t>deficiência</a:t>
            </a:r>
            <a:r>
              <a:rPr lang="en-GB" sz="2000" dirty="0"/>
              <a:t> </a:t>
            </a:r>
            <a:r>
              <a:rPr lang="en-GB" sz="2000" dirty="0" err="1"/>
              <a:t>têm</a:t>
            </a:r>
            <a:r>
              <a:rPr lang="en-GB" sz="2000" dirty="0"/>
              <a:t> o </a:t>
            </a:r>
            <a:r>
              <a:rPr lang="en-GB" sz="2000" dirty="0" err="1"/>
              <a:t>direito</a:t>
            </a:r>
            <a:r>
              <a:rPr lang="en-GB" sz="2000" dirty="0"/>
              <a:t> de </a:t>
            </a:r>
            <a:r>
              <a:rPr lang="en-GB" sz="2000" dirty="0" err="1"/>
              <a:t>possuir</a:t>
            </a:r>
            <a:r>
              <a:rPr lang="en-GB" sz="2000" dirty="0"/>
              <a:t> </a:t>
            </a:r>
            <a:r>
              <a:rPr lang="en-GB" sz="2000" dirty="0" err="1"/>
              <a:t>passaportes</a:t>
            </a:r>
            <a:r>
              <a:rPr lang="en-GB" sz="2000" dirty="0"/>
              <a:t> e </a:t>
            </a:r>
            <a:r>
              <a:rPr lang="en-GB" sz="2000" dirty="0" err="1"/>
              <a:t>documentos</a:t>
            </a:r>
            <a:r>
              <a:rPr lang="en-GB" sz="2000" dirty="0"/>
              <a:t> de </a:t>
            </a:r>
            <a:r>
              <a:rPr lang="en-GB" sz="2000" dirty="0" err="1"/>
              <a:t>identidade</a:t>
            </a:r>
            <a:r>
              <a:rPr lang="en-GB" sz="2000" dirty="0"/>
              <a:t>, </a:t>
            </a:r>
            <a:r>
              <a:rPr lang="en-GB" sz="2000" dirty="0" err="1"/>
              <a:t>viajar</a:t>
            </a:r>
            <a:r>
              <a:rPr lang="en-GB" sz="2000" dirty="0"/>
              <a:t> para o exterior e mudar de </a:t>
            </a:r>
            <a:r>
              <a:rPr lang="en-GB" sz="2000" dirty="0" err="1"/>
              <a:t>nacionalidade</a:t>
            </a:r>
            <a:r>
              <a:rPr lang="en-GB" sz="2000" dirty="0"/>
              <a:t> em </a:t>
            </a:r>
            <a:r>
              <a:rPr lang="en-GB" sz="2000" dirty="0" err="1"/>
              <a:t>igualdade</a:t>
            </a:r>
            <a:r>
              <a:rPr lang="en-GB" sz="2000" dirty="0"/>
              <a:t> de </a:t>
            </a:r>
            <a:r>
              <a:rPr lang="en-GB" sz="2000" dirty="0" err="1"/>
              <a:t>condições</a:t>
            </a:r>
            <a:r>
              <a:rPr lang="en-GB" sz="2000" dirty="0"/>
              <a:t> com as </a:t>
            </a:r>
            <a:r>
              <a:rPr lang="en-GB" sz="2000" dirty="0" err="1"/>
              <a:t>demais</a:t>
            </a:r>
            <a:r>
              <a:rPr lang="en-GB" sz="2000" dirty="0"/>
              <a:t> pessoas. </a:t>
            </a:r>
            <a:endParaRPr sz="2000" dirty="0"/>
          </a:p>
        </p:txBody>
      </p:sp>
      <p:sp>
        <p:nvSpPr>
          <p:cNvPr id="737" name="Google Shape;737;p85"/>
          <p:cNvSpPr txBox="1">
            <a:spLocks noGrp="1"/>
          </p:cNvSpPr>
          <p:nvPr>
            <p:ph type="body" idx="2"/>
          </p:nvPr>
        </p:nvSpPr>
        <p:spPr>
          <a:xfrm>
            <a:off x="509597" y="1352454"/>
            <a:ext cx="11174400" cy="360000"/>
          </a:xfrm>
          <a:prstGeom prst="rect">
            <a:avLst/>
          </a:prstGeom>
          <a:noFill/>
          <a:ln>
            <a:noFill/>
          </a:ln>
        </p:spPr>
        <p:txBody>
          <a:bodyPr spcFirstLastPara="1" wrap="square" lIns="0" tIns="0" rIns="0" bIns="0" anchor="b" anchorCtr="0">
            <a:noAutofit/>
          </a:bodyPr>
          <a:lstStyle/>
          <a:p>
            <a:pPr marL="285750" lvl="0" indent="-285750" algn="l" rtl="0">
              <a:lnSpc>
                <a:spcPct val="150000"/>
              </a:lnSpc>
              <a:spcBef>
                <a:spcPts val="0"/>
              </a:spcBef>
              <a:spcAft>
                <a:spcPts val="0"/>
              </a:spcAft>
              <a:buSzPts val="2200"/>
              <a:buNone/>
            </a:pPr>
            <a:r>
              <a:rPr lang="en-GB" dirty="0" err="1"/>
              <a:t>Artigo</a:t>
            </a:r>
            <a:r>
              <a:rPr lang="en-GB" dirty="0"/>
              <a:t> 18 – Liberdade de </a:t>
            </a:r>
            <a:r>
              <a:rPr lang="en-GB" dirty="0" err="1"/>
              <a:t>circulação</a:t>
            </a:r>
            <a:r>
              <a:rPr lang="en-GB" dirty="0"/>
              <a:t> e </a:t>
            </a:r>
            <a:r>
              <a:rPr lang="en-GB" dirty="0" err="1"/>
              <a:t>nacionalidade</a:t>
            </a:r>
            <a:r>
              <a:rPr lang="en-GB" dirty="0"/>
              <a:t> (a)</a:t>
            </a:r>
            <a:endParaRPr dirty="0"/>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Shape 742"/>
        <p:cNvGrpSpPr/>
        <p:nvPr/>
      </p:nvGrpSpPr>
      <p:grpSpPr>
        <a:xfrm>
          <a:off x="0" y="0"/>
          <a:ext cx="0" cy="0"/>
          <a:chOff x="0" y="0"/>
          <a:chExt cx="0" cy="0"/>
        </a:xfrm>
      </p:grpSpPr>
      <p:sp>
        <p:nvSpPr>
          <p:cNvPr id="743" name="Google Shape;743;p86"/>
          <p:cNvSpPr txBox="1">
            <a:spLocks noGrp="1"/>
          </p:cNvSpPr>
          <p:nvPr>
            <p:ph type="title"/>
          </p:nvPr>
        </p:nvSpPr>
        <p:spPr>
          <a:xfrm>
            <a:off x="389639" y="506412"/>
            <a:ext cx="9792000" cy="432000"/>
          </a:xfrm>
          <a:prstGeom prst="rect">
            <a:avLst/>
          </a:prstGeom>
          <a:noFill/>
          <a:ln>
            <a:noFill/>
          </a:ln>
        </p:spPr>
        <p:txBody>
          <a:bodyPr spcFirstLastPara="1" wrap="square" lIns="91425" tIns="45700" rIns="91425" bIns="45700" anchor="t" anchorCtr="0">
            <a:noAutofit/>
          </a:bodyPr>
          <a:lstStyle/>
          <a:p>
            <a:pPr marL="0" lvl="0" indent="0" algn="ctr" rtl="0">
              <a:lnSpc>
                <a:spcPct val="110000"/>
              </a:lnSpc>
              <a:spcBef>
                <a:spcPts val="0"/>
              </a:spcBef>
              <a:spcAft>
                <a:spcPts val="0"/>
              </a:spcAft>
              <a:buClr>
                <a:schemeClr val="accent1"/>
              </a:buClr>
              <a:buSzPts val="3000"/>
              <a:buFont typeface="Century Gothic"/>
              <a:buNone/>
            </a:pPr>
            <a:r>
              <a:rPr lang="en-GB" dirty="0" err="1"/>
              <a:t>Apresentação</a:t>
            </a:r>
            <a:r>
              <a:rPr lang="en-GB" dirty="0"/>
              <a:t>: Os </a:t>
            </a:r>
            <a:r>
              <a:rPr lang="en-GB" dirty="0" err="1"/>
              <a:t>artigos</a:t>
            </a:r>
            <a:r>
              <a:rPr lang="en-GB" dirty="0"/>
              <a:t> da CDPD</a:t>
            </a:r>
            <a:endParaRPr dirty="0"/>
          </a:p>
        </p:txBody>
      </p:sp>
      <p:sp>
        <p:nvSpPr>
          <p:cNvPr id="744" name="Google Shape;744;p86"/>
          <p:cNvSpPr txBox="1">
            <a:spLocks noGrp="1"/>
          </p:cNvSpPr>
          <p:nvPr>
            <p:ph type="body" idx="1"/>
          </p:nvPr>
        </p:nvSpPr>
        <p:spPr>
          <a:xfrm>
            <a:off x="508800" y="2443172"/>
            <a:ext cx="11175995" cy="2990474"/>
          </a:xfrm>
          <a:prstGeom prst="rect">
            <a:avLst/>
          </a:prstGeom>
          <a:noFill/>
          <a:ln>
            <a:noFill/>
          </a:ln>
        </p:spPr>
        <p:txBody>
          <a:bodyPr spcFirstLastPara="1" wrap="square" lIns="91425" tIns="45700" rIns="91425" bIns="45700" anchor="t" anchorCtr="0">
            <a:noAutofit/>
          </a:bodyPr>
          <a:lstStyle/>
          <a:p>
            <a:pPr marL="285750" lvl="0" indent="-285750" algn="just" rtl="0">
              <a:lnSpc>
                <a:spcPct val="100000"/>
              </a:lnSpc>
              <a:spcBef>
                <a:spcPts val="600"/>
              </a:spcBef>
              <a:spcAft>
                <a:spcPts val="0"/>
              </a:spcAft>
              <a:buSzPts val="2200"/>
              <a:buChar char="•"/>
            </a:pPr>
            <a:r>
              <a:rPr lang="en-GB" sz="2000" dirty="0"/>
              <a:t>As </a:t>
            </a:r>
            <a:r>
              <a:rPr lang="en-GB" sz="2000" dirty="0" err="1"/>
              <a:t>crianças</a:t>
            </a:r>
            <a:r>
              <a:rPr lang="en-GB" sz="2000" dirty="0"/>
              <a:t> com </a:t>
            </a:r>
            <a:r>
              <a:rPr lang="en-GB" sz="2000" dirty="0" err="1"/>
              <a:t>deficiência</a:t>
            </a:r>
            <a:r>
              <a:rPr lang="en-GB" sz="2000" dirty="0"/>
              <a:t> </a:t>
            </a:r>
            <a:r>
              <a:rPr lang="en-GB" sz="2000" dirty="0" err="1"/>
              <a:t>devem</a:t>
            </a:r>
            <a:r>
              <a:rPr lang="en-GB" sz="2000" dirty="0"/>
              <a:t> ser </a:t>
            </a:r>
            <a:r>
              <a:rPr lang="en-GB" sz="2000" dirty="0" err="1"/>
              <a:t>especialmente</a:t>
            </a:r>
            <a:r>
              <a:rPr lang="en-GB" sz="2000" dirty="0"/>
              <a:t> </a:t>
            </a:r>
            <a:r>
              <a:rPr lang="en-GB" sz="2000" dirty="0" err="1"/>
              <a:t>protegidas</a:t>
            </a:r>
            <a:r>
              <a:rPr lang="en-GB" sz="2000" dirty="0"/>
              <a:t>. Elas </a:t>
            </a:r>
            <a:r>
              <a:rPr lang="en-GB" sz="2000" dirty="0" err="1"/>
              <a:t>devem</a:t>
            </a:r>
            <a:r>
              <a:rPr lang="en-GB" sz="2000" dirty="0"/>
              <a:t>:  </a:t>
            </a:r>
            <a:endParaRPr sz="2000" dirty="0"/>
          </a:p>
          <a:p>
            <a:pPr marL="631825" lvl="2" indent="-285750" algn="just" rtl="0">
              <a:lnSpc>
                <a:spcPct val="100000"/>
              </a:lnSpc>
              <a:spcBef>
                <a:spcPts val="600"/>
              </a:spcBef>
              <a:spcAft>
                <a:spcPts val="0"/>
              </a:spcAft>
              <a:buSzPts val="2200"/>
              <a:buChar char="•"/>
            </a:pPr>
            <a:r>
              <a:rPr lang="en-GB" sz="2000" dirty="0"/>
              <a:t>ser </a:t>
            </a:r>
            <a:r>
              <a:rPr lang="en-GB" sz="2000" dirty="0" err="1"/>
              <a:t>registradas</a:t>
            </a:r>
            <a:r>
              <a:rPr lang="en-GB" sz="2000" dirty="0"/>
              <a:t> </a:t>
            </a:r>
            <a:r>
              <a:rPr lang="en-GB" sz="2000" dirty="0" err="1"/>
              <a:t>imediatamente</a:t>
            </a:r>
            <a:r>
              <a:rPr lang="en-GB" sz="2000" dirty="0"/>
              <a:t> </a:t>
            </a:r>
            <a:r>
              <a:rPr lang="en-GB" sz="2000" dirty="0" err="1"/>
              <a:t>após</a:t>
            </a:r>
            <a:r>
              <a:rPr lang="en-GB" sz="2000" dirty="0"/>
              <a:t> o </a:t>
            </a:r>
            <a:r>
              <a:rPr lang="en-GB" sz="2000" dirty="0" err="1"/>
              <a:t>nascimento</a:t>
            </a:r>
            <a:r>
              <a:rPr lang="en-GB" sz="2000" dirty="0"/>
              <a:t>;</a:t>
            </a:r>
            <a:endParaRPr sz="2000" dirty="0"/>
          </a:p>
          <a:p>
            <a:pPr marL="631825" lvl="2" indent="-285750" algn="just" rtl="0">
              <a:lnSpc>
                <a:spcPct val="100000"/>
              </a:lnSpc>
              <a:spcBef>
                <a:spcPts val="600"/>
              </a:spcBef>
              <a:spcAft>
                <a:spcPts val="0"/>
              </a:spcAft>
              <a:buSzPts val="2200"/>
              <a:buChar char="•"/>
            </a:pPr>
            <a:r>
              <a:rPr lang="en-GB" sz="2000" dirty="0" err="1"/>
              <a:t>receber</a:t>
            </a:r>
            <a:r>
              <a:rPr lang="en-GB" sz="2000" dirty="0"/>
              <a:t> um </a:t>
            </a:r>
            <a:r>
              <a:rPr lang="en-GB" sz="2000" dirty="0" err="1"/>
              <a:t>nome</a:t>
            </a:r>
            <a:r>
              <a:rPr lang="en-GB" sz="2000" dirty="0"/>
              <a:t>;</a:t>
            </a:r>
            <a:endParaRPr sz="2000" dirty="0"/>
          </a:p>
          <a:p>
            <a:pPr marL="631825" lvl="2" indent="-285750" algn="just" rtl="0">
              <a:lnSpc>
                <a:spcPct val="100000"/>
              </a:lnSpc>
              <a:spcBef>
                <a:spcPts val="600"/>
              </a:spcBef>
              <a:spcAft>
                <a:spcPts val="0"/>
              </a:spcAft>
              <a:buSzPts val="2200"/>
              <a:buChar char="•"/>
            </a:pPr>
            <a:r>
              <a:rPr lang="en-GB" sz="2000" dirty="0" err="1"/>
              <a:t>ter</a:t>
            </a:r>
            <a:r>
              <a:rPr lang="en-GB" sz="2000" dirty="0"/>
              <a:t> uma </a:t>
            </a:r>
            <a:r>
              <a:rPr lang="en-GB" sz="2000" dirty="0" err="1"/>
              <a:t>nacionalidade</a:t>
            </a:r>
            <a:r>
              <a:rPr lang="en-GB" sz="2000" dirty="0"/>
              <a:t>; e,</a:t>
            </a:r>
            <a:endParaRPr sz="2000" dirty="0"/>
          </a:p>
          <a:p>
            <a:pPr marL="631825" lvl="2" indent="-285750" algn="just" rtl="0">
              <a:lnSpc>
                <a:spcPct val="100000"/>
              </a:lnSpc>
              <a:spcBef>
                <a:spcPts val="600"/>
              </a:spcBef>
              <a:spcAft>
                <a:spcPts val="0"/>
              </a:spcAft>
              <a:buSzPts val="2200"/>
              <a:buChar char="•"/>
            </a:pPr>
            <a:r>
              <a:rPr lang="en-GB" sz="2000" dirty="0"/>
              <a:t> na </a:t>
            </a:r>
            <a:r>
              <a:rPr lang="en-GB" sz="2000" dirty="0" err="1"/>
              <a:t>medida</a:t>
            </a:r>
            <a:r>
              <a:rPr lang="en-GB" sz="2000" dirty="0"/>
              <a:t> do </a:t>
            </a:r>
            <a:r>
              <a:rPr lang="en-GB" sz="2000" dirty="0" err="1"/>
              <a:t>possível</a:t>
            </a:r>
            <a:r>
              <a:rPr lang="en-GB" sz="2000" dirty="0"/>
              <a:t>, conhecer e ser </a:t>
            </a:r>
            <a:r>
              <a:rPr lang="en-GB" sz="2000" dirty="0" err="1"/>
              <a:t>cuidadas</a:t>
            </a:r>
            <a:r>
              <a:rPr lang="en-GB" sz="2000" dirty="0"/>
              <a:t> </a:t>
            </a:r>
            <a:r>
              <a:rPr lang="en-GB" sz="2000" dirty="0" err="1"/>
              <a:t>pelos</a:t>
            </a:r>
            <a:r>
              <a:rPr lang="en-GB" sz="2000" dirty="0"/>
              <a:t> </a:t>
            </a:r>
            <a:r>
              <a:rPr lang="en-GB" sz="2000" dirty="0" err="1"/>
              <a:t>pais</a:t>
            </a:r>
            <a:r>
              <a:rPr lang="en-GB" sz="2000" dirty="0"/>
              <a:t>.</a:t>
            </a:r>
            <a:endParaRPr sz="2000" dirty="0"/>
          </a:p>
          <a:p>
            <a:pPr marL="285750" lvl="0" indent="-285750" algn="just" rtl="0">
              <a:lnSpc>
                <a:spcPct val="100000"/>
              </a:lnSpc>
              <a:spcBef>
                <a:spcPts val="600"/>
              </a:spcBef>
              <a:spcAft>
                <a:spcPts val="0"/>
              </a:spcAft>
              <a:buSzPts val="2200"/>
              <a:buChar char="•"/>
            </a:pPr>
            <a:r>
              <a:rPr lang="en-GB" sz="2000" dirty="0" err="1"/>
              <a:t>Isso</a:t>
            </a:r>
            <a:r>
              <a:rPr lang="en-GB" sz="2000" dirty="0"/>
              <a:t> é importante </a:t>
            </a:r>
            <a:r>
              <a:rPr lang="en-GB" sz="2000" dirty="0" err="1"/>
              <a:t>porque</a:t>
            </a:r>
            <a:r>
              <a:rPr lang="en-GB" sz="2000" dirty="0"/>
              <a:t>, em alguns </a:t>
            </a:r>
            <a:r>
              <a:rPr lang="en-GB" sz="2000" dirty="0" err="1"/>
              <a:t>países</a:t>
            </a:r>
            <a:r>
              <a:rPr lang="en-GB" sz="2000" dirty="0"/>
              <a:t>, </a:t>
            </a:r>
            <a:r>
              <a:rPr lang="en-GB" sz="2000" dirty="0" err="1"/>
              <a:t>os</a:t>
            </a:r>
            <a:r>
              <a:rPr lang="en-GB" sz="2000" dirty="0"/>
              <a:t> </a:t>
            </a:r>
            <a:r>
              <a:rPr lang="en-GB" sz="2000" dirty="0" err="1"/>
              <a:t>bebês</a:t>
            </a:r>
            <a:r>
              <a:rPr lang="en-GB" sz="2000" dirty="0"/>
              <a:t> </a:t>
            </a:r>
            <a:r>
              <a:rPr lang="en-GB" sz="2000" dirty="0" err="1"/>
              <a:t>nascidos</a:t>
            </a:r>
            <a:r>
              <a:rPr lang="en-GB" sz="2000" dirty="0"/>
              <a:t> com </a:t>
            </a:r>
            <a:r>
              <a:rPr lang="en-GB" sz="2000" dirty="0" err="1"/>
              <a:t>deficiência</a:t>
            </a:r>
            <a:r>
              <a:rPr lang="en-GB" sz="2000" dirty="0"/>
              <a:t> </a:t>
            </a:r>
            <a:r>
              <a:rPr lang="en-GB" sz="2000" dirty="0" err="1"/>
              <a:t>não</a:t>
            </a:r>
            <a:r>
              <a:rPr lang="en-GB" sz="2000" dirty="0"/>
              <a:t> são </a:t>
            </a:r>
            <a:r>
              <a:rPr lang="en-GB" sz="2000" dirty="0" err="1"/>
              <a:t>declarados</a:t>
            </a:r>
            <a:r>
              <a:rPr lang="en-GB" sz="2000" dirty="0"/>
              <a:t> </a:t>
            </a:r>
            <a:r>
              <a:rPr lang="en-GB" sz="2000" dirty="0" err="1"/>
              <a:t>às</a:t>
            </a:r>
            <a:r>
              <a:rPr lang="en-GB" sz="2000" dirty="0"/>
              <a:t> </a:t>
            </a:r>
            <a:r>
              <a:rPr lang="en-GB" sz="2000" dirty="0" err="1"/>
              <a:t>autoridades</a:t>
            </a:r>
            <a:r>
              <a:rPr lang="en-GB" sz="2000" dirty="0"/>
              <a:t> e são </a:t>
            </a:r>
            <a:r>
              <a:rPr lang="en-GB" sz="2000" dirty="0" err="1"/>
              <a:t>escondidos</a:t>
            </a:r>
            <a:r>
              <a:rPr lang="en-GB" sz="2000" dirty="0"/>
              <a:t> da </a:t>
            </a:r>
            <a:r>
              <a:rPr lang="en-GB" sz="2000" dirty="0" err="1"/>
              <a:t>sociedade</a:t>
            </a:r>
            <a:r>
              <a:rPr lang="en-GB" sz="2000" dirty="0"/>
              <a:t>. Quando </a:t>
            </a:r>
            <a:r>
              <a:rPr lang="en-GB" sz="2000" dirty="0" err="1"/>
              <a:t>crescem</a:t>
            </a:r>
            <a:r>
              <a:rPr lang="en-GB" sz="2000" dirty="0"/>
              <a:t>, </a:t>
            </a:r>
            <a:r>
              <a:rPr lang="en-GB" sz="2000" dirty="0" err="1"/>
              <a:t>eles</a:t>
            </a:r>
            <a:r>
              <a:rPr lang="en-GB" sz="2000" dirty="0"/>
              <a:t> </a:t>
            </a:r>
            <a:r>
              <a:rPr lang="en-GB" sz="2000" dirty="0" err="1"/>
              <a:t>não</a:t>
            </a:r>
            <a:r>
              <a:rPr lang="en-GB" sz="2000" dirty="0"/>
              <a:t> </a:t>
            </a:r>
            <a:r>
              <a:rPr lang="en-GB" sz="2000" dirty="0" err="1"/>
              <a:t>têm</a:t>
            </a:r>
            <a:r>
              <a:rPr lang="en-GB" sz="2000" dirty="0"/>
              <a:t> </a:t>
            </a:r>
            <a:r>
              <a:rPr lang="en-GB" sz="2000" dirty="0" err="1"/>
              <a:t>existência</a:t>
            </a:r>
            <a:r>
              <a:rPr lang="en-GB" sz="2000" dirty="0"/>
              <a:t> legal.</a:t>
            </a:r>
            <a:endParaRPr sz="2000" dirty="0"/>
          </a:p>
        </p:txBody>
      </p:sp>
      <p:sp>
        <p:nvSpPr>
          <p:cNvPr id="745" name="Google Shape;745;p86"/>
          <p:cNvSpPr txBox="1">
            <a:spLocks noGrp="1"/>
          </p:cNvSpPr>
          <p:nvPr>
            <p:ph type="body" idx="2"/>
          </p:nvPr>
        </p:nvSpPr>
        <p:spPr>
          <a:xfrm>
            <a:off x="510395" y="1510792"/>
            <a:ext cx="11174400" cy="360000"/>
          </a:xfrm>
          <a:prstGeom prst="rect">
            <a:avLst/>
          </a:prstGeom>
          <a:noFill/>
          <a:ln>
            <a:noFill/>
          </a:ln>
        </p:spPr>
        <p:txBody>
          <a:bodyPr spcFirstLastPara="1" wrap="square" lIns="0" tIns="0" rIns="0" bIns="0" anchor="b" anchorCtr="0">
            <a:noAutofit/>
          </a:bodyPr>
          <a:lstStyle/>
          <a:p>
            <a:pPr marL="285750" lvl="0" indent="-285750" algn="l" rtl="0">
              <a:lnSpc>
                <a:spcPct val="150000"/>
              </a:lnSpc>
              <a:spcBef>
                <a:spcPts val="0"/>
              </a:spcBef>
              <a:spcAft>
                <a:spcPts val="0"/>
              </a:spcAft>
              <a:buSzPts val="2200"/>
              <a:buNone/>
            </a:pPr>
            <a:r>
              <a:rPr lang="en-GB" dirty="0" err="1"/>
              <a:t>Artigo</a:t>
            </a:r>
            <a:r>
              <a:rPr lang="en-GB" dirty="0"/>
              <a:t> 18 – Liberdade de </a:t>
            </a:r>
            <a:r>
              <a:rPr lang="en-GB" dirty="0" err="1"/>
              <a:t>circulação</a:t>
            </a:r>
            <a:r>
              <a:rPr lang="en-GB" dirty="0"/>
              <a:t> e </a:t>
            </a:r>
            <a:r>
              <a:rPr lang="en-GB" dirty="0" err="1"/>
              <a:t>nacionalidade</a:t>
            </a:r>
            <a:r>
              <a:rPr lang="en-GB" dirty="0"/>
              <a:t> (b)</a:t>
            </a:r>
            <a:endParaRPr dirty="0"/>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Shape 750"/>
        <p:cNvGrpSpPr/>
        <p:nvPr/>
      </p:nvGrpSpPr>
      <p:grpSpPr>
        <a:xfrm>
          <a:off x="0" y="0"/>
          <a:ext cx="0" cy="0"/>
          <a:chOff x="0" y="0"/>
          <a:chExt cx="0" cy="0"/>
        </a:xfrm>
      </p:grpSpPr>
      <p:sp>
        <p:nvSpPr>
          <p:cNvPr id="751" name="Google Shape;751;p87"/>
          <p:cNvSpPr txBox="1">
            <a:spLocks noGrp="1"/>
          </p:cNvSpPr>
          <p:nvPr>
            <p:ph type="title"/>
          </p:nvPr>
        </p:nvSpPr>
        <p:spPr>
          <a:xfrm>
            <a:off x="389639" y="506412"/>
            <a:ext cx="11409638" cy="432000"/>
          </a:xfrm>
          <a:prstGeom prst="rect">
            <a:avLst/>
          </a:prstGeom>
          <a:noFill/>
          <a:ln>
            <a:noFill/>
          </a:ln>
        </p:spPr>
        <p:txBody>
          <a:bodyPr spcFirstLastPara="1" wrap="square" lIns="91425" tIns="45700" rIns="91425" bIns="45700" anchor="t" anchorCtr="0">
            <a:noAutofit/>
          </a:bodyPr>
          <a:lstStyle/>
          <a:p>
            <a:pPr marL="0" lvl="0" indent="0" algn="ctr" rtl="0">
              <a:lnSpc>
                <a:spcPct val="110000"/>
              </a:lnSpc>
              <a:spcBef>
                <a:spcPts val="0"/>
              </a:spcBef>
              <a:spcAft>
                <a:spcPts val="0"/>
              </a:spcAft>
              <a:buClr>
                <a:schemeClr val="accent1"/>
              </a:buClr>
              <a:buSzPts val="3000"/>
              <a:buFont typeface="Century Gothic"/>
              <a:buNone/>
            </a:pPr>
            <a:r>
              <a:rPr lang="en-GB" dirty="0" err="1"/>
              <a:t>Apresentação</a:t>
            </a:r>
            <a:r>
              <a:rPr lang="en-GB" dirty="0"/>
              <a:t>: Os </a:t>
            </a:r>
            <a:r>
              <a:rPr lang="en-GB" dirty="0" err="1"/>
              <a:t>artigos</a:t>
            </a:r>
            <a:r>
              <a:rPr lang="en-GB" dirty="0"/>
              <a:t> da CDPD</a:t>
            </a:r>
            <a:endParaRPr dirty="0"/>
          </a:p>
        </p:txBody>
      </p:sp>
      <p:sp>
        <p:nvSpPr>
          <p:cNvPr id="752" name="Google Shape;752;p87"/>
          <p:cNvSpPr txBox="1">
            <a:spLocks noGrp="1"/>
          </p:cNvSpPr>
          <p:nvPr>
            <p:ph type="body" idx="1"/>
          </p:nvPr>
        </p:nvSpPr>
        <p:spPr>
          <a:xfrm>
            <a:off x="506460" y="2828066"/>
            <a:ext cx="11175995" cy="2081098"/>
          </a:xfrm>
          <a:prstGeom prst="rect">
            <a:avLst/>
          </a:prstGeom>
          <a:noFill/>
          <a:ln>
            <a:noFill/>
          </a:ln>
        </p:spPr>
        <p:txBody>
          <a:bodyPr spcFirstLastPara="1" wrap="square" lIns="91425" tIns="45700" rIns="91425" bIns="45700" anchor="t" anchorCtr="0">
            <a:noAutofit/>
          </a:bodyPr>
          <a:lstStyle/>
          <a:p>
            <a:pPr marL="285750" lvl="0" indent="-285750" algn="just" rtl="0">
              <a:lnSpc>
                <a:spcPct val="100000"/>
              </a:lnSpc>
              <a:spcBef>
                <a:spcPts val="600"/>
              </a:spcBef>
              <a:spcAft>
                <a:spcPts val="0"/>
              </a:spcAft>
              <a:buSzPts val="2200"/>
              <a:buChar char="•"/>
            </a:pPr>
            <a:r>
              <a:rPr lang="en-GB" sz="2000" dirty="0"/>
              <a:t>As pessoas com </a:t>
            </a:r>
            <a:r>
              <a:rPr lang="en-GB" sz="2000" dirty="0" err="1"/>
              <a:t>deficiência</a:t>
            </a:r>
            <a:r>
              <a:rPr lang="en-GB" sz="2000" dirty="0"/>
              <a:t> </a:t>
            </a:r>
            <a:r>
              <a:rPr lang="en-GB" sz="2000" dirty="0" err="1"/>
              <a:t>têm</a:t>
            </a:r>
            <a:r>
              <a:rPr lang="en-GB" sz="2000" dirty="0"/>
              <a:t> </a:t>
            </a:r>
            <a:r>
              <a:rPr lang="en-GB" sz="2000" dirty="0" err="1"/>
              <a:t>direito</a:t>
            </a:r>
            <a:r>
              <a:rPr lang="en-GB" sz="2000" dirty="0"/>
              <a:t> a:</a:t>
            </a:r>
            <a:endParaRPr sz="2000" dirty="0"/>
          </a:p>
          <a:p>
            <a:pPr marL="631825" lvl="2" indent="-285750" algn="just" rtl="0">
              <a:lnSpc>
                <a:spcPct val="100000"/>
              </a:lnSpc>
              <a:spcBef>
                <a:spcPts val="600"/>
              </a:spcBef>
              <a:spcAft>
                <a:spcPts val="0"/>
              </a:spcAft>
              <a:buSzPts val="2200"/>
              <a:buChar char="•"/>
            </a:pPr>
            <a:r>
              <a:rPr lang="en-GB" sz="2000" dirty="0" err="1"/>
              <a:t>viver</a:t>
            </a:r>
            <a:r>
              <a:rPr lang="en-GB" sz="2000" dirty="0"/>
              <a:t> na </a:t>
            </a:r>
            <a:r>
              <a:rPr lang="en-GB" sz="2000" dirty="0" err="1"/>
              <a:t>comunidade</a:t>
            </a:r>
            <a:endParaRPr sz="2000" dirty="0"/>
          </a:p>
          <a:p>
            <a:pPr marL="631825" lvl="2" indent="-285750" algn="just" rtl="0">
              <a:lnSpc>
                <a:spcPct val="100000"/>
              </a:lnSpc>
              <a:spcBef>
                <a:spcPts val="600"/>
              </a:spcBef>
              <a:spcAft>
                <a:spcPts val="0"/>
              </a:spcAft>
              <a:buSzPts val="2200"/>
              <a:buChar char="•"/>
            </a:pPr>
            <a:r>
              <a:rPr lang="en-GB" sz="2000" dirty="0"/>
              <a:t>ser </a:t>
            </a:r>
            <a:r>
              <a:rPr lang="en-GB" sz="2000" dirty="0" err="1"/>
              <a:t>incluídas</a:t>
            </a:r>
            <a:r>
              <a:rPr lang="en-GB" sz="2000" dirty="0"/>
              <a:t> na </a:t>
            </a:r>
            <a:r>
              <a:rPr lang="en-GB" sz="2000" dirty="0" err="1"/>
              <a:t>comunidade</a:t>
            </a:r>
            <a:endParaRPr sz="2000" dirty="0"/>
          </a:p>
          <a:p>
            <a:pPr marL="631825" lvl="2" indent="-285750" algn="just" rtl="0">
              <a:lnSpc>
                <a:spcPct val="100000"/>
              </a:lnSpc>
              <a:spcBef>
                <a:spcPts val="600"/>
              </a:spcBef>
              <a:spcAft>
                <a:spcPts val="0"/>
              </a:spcAft>
              <a:buSzPts val="2200"/>
              <a:buChar char="•"/>
            </a:pPr>
            <a:r>
              <a:rPr lang="en-GB" sz="2000" dirty="0" err="1"/>
              <a:t>participar</a:t>
            </a:r>
            <a:r>
              <a:rPr lang="en-GB" sz="2000" dirty="0"/>
              <a:t> na </a:t>
            </a:r>
            <a:r>
              <a:rPr lang="en-GB" sz="2000" dirty="0" err="1"/>
              <a:t>comunidade</a:t>
            </a:r>
            <a:r>
              <a:rPr lang="en-GB" sz="2000" dirty="0"/>
              <a:t>.</a:t>
            </a:r>
            <a:endParaRPr sz="2000" dirty="0"/>
          </a:p>
        </p:txBody>
      </p:sp>
      <p:sp>
        <p:nvSpPr>
          <p:cNvPr id="753" name="Google Shape;753;p87"/>
          <p:cNvSpPr txBox="1">
            <a:spLocks noGrp="1"/>
          </p:cNvSpPr>
          <p:nvPr>
            <p:ph type="body" idx="2"/>
          </p:nvPr>
        </p:nvSpPr>
        <p:spPr>
          <a:xfrm>
            <a:off x="389639" y="1667239"/>
            <a:ext cx="11683200" cy="432000"/>
          </a:xfrm>
          <a:prstGeom prst="rect">
            <a:avLst/>
          </a:prstGeom>
          <a:noFill/>
          <a:ln>
            <a:noFill/>
          </a:ln>
        </p:spPr>
        <p:txBody>
          <a:bodyPr spcFirstLastPara="1" wrap="square" lIns="0" tIns="0" rIns="0" bIns="0" anchor="b" anchorCtr="0">
            <a:noAutofit/>
          </a:bodyPr>
          <a:lstStyle/>
          <a:p>
            <a:pPr marL="285750" lvl="0" indent="-285750" algn="l" rtl="0">
              <a:lnSpc>
                <a:spcPct val="150000"/>
              </a:lnSpc>
              <a:spcBef>
                <a:spcPts val="0"/>
              </a:spcBef>
              <a:spcAft>
                <a:spcPts val="0"/>
              </a:spcAft>
              <a:buSzPts val="2200"/>
              <a:buNone/>
            </a:pPr>
            <a:r>
              <a:rPr lang="en-GB" dirty="0" err="1"/>
              <a:t>Artigo</a:t>
            </a:r>
            <a:r>
              <a:rPr lang="en-GB" dirty="0"/>
              <a:t> 19: </a:t>
            </a:r>
            <a:r>
              <a:rPr lang="en-GB" dirty="0" err="1"/>
              <a:t>Direito</a:t>
            </a:r>
            <a:r>
              <a:rPr lang="en-GB" dirty="0"/>
              <a:t> a </a:t>
            </a:r>
            <a:r>
              <a:rPr lang="en-GB" dirty="0" err="1"/>
              <a:t>viver</a:t>
            </a:r>
            <a:r>
              <a:rPr lang="en-GB" dirty="0"/>
              <a:t> de forma </a:t>
            </a:r>
            <a:r>
              <a:rPr lang="en-GB" dirty="0" err="1"/>
              <a:t>independente</a:t>
            </a:r>
            <a:r>
              <a:rPr lang="en-GB" dirty="0"/>
              <a:t> e a ser </a:t>
            </a:r>
            <a:r>
              <a:rPr lang="en-GB" dirty="0" err="1"/>
              <a:t>incluído</a:t>
            </a:r>
            <a:r>
              <a:rPr lang="en-GB" dirty="0"/>
              <a:t> na </a:t>
            </a:r>
            <a:r>
              <a:rPr lang="en-GB" dirty="0" err="1"/>
              <a:t>comunidade</a:t>
            </a:r>
            <a:r>
              <a:rPr lang="en-GB" dirty="0"/>
              <a:t> (a)</a:t>
            </a:r>
            <a:endParaRPr dirty="0"/>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Shape 758"/>
        <p:cNvGrpSpPr/>
        <p:nvPr/>
      </p:nvGrpSpPr>
      <p:grpSpPr>
        <a:xfrm>
          <a:off x="0" y="0"/>
          <a:ext cx="0" cy="0"/>
          <a:chOff x="0" y="0"/>
          <a:chExt cx="0" cy="0"/>
        </a:xfrm>
      </p:grpSpPr>
      <p:sp>
        <p:nvSpPr>
          <p:cNvPr id="759" name="Google Shape;759;p88"/>
          <p:cNvSpPr txBox="1">
            <a:spLocks noGrp="1"/>
          </p:cNvSpPr>
          <p:nvPr>
            <p:ph type="title"/>
          </p:nvPr>
        </p:nvSpPr>
        <p:spPr>
          <a:xfrm>
            <a:off x="389639" y="506412"/>
            <a:ext cx="9792000" cy="432000"/>
          </a:xfrm>
          <a:prstGeom prst="rect">
            <a:avLst/>
          </a:prstGeom>
          <a:noFill/>
          <a:ln>
            <a:noFill/>
          </a:ln>
        </p:spPr>
        <p:txBody>
          <a:bodyPr spcFirstLastPara="1" wrap="square" lIns="91425" tIns="45700" rIns="91425" bIns="45700" anchor="t" anchorCtr="0">
            <a:noAutofit/>
          </a:bodyPr>
          <a:lstStyle/>
          <a:p>
            <a:pPr marL="0" lvl="0" indent="0" algn="ctr" rtl="0">
              <a:lnSpc>
                <a:spcPct val="110000"/>
              </a:lnSpc>
              <a:spcBef>
                <a:spcPts val="0"/>
              </a:spcBef>
              <a:spcAft>
                <a:spcPts val="0"/>
              </a:spcAft>
              <a:buClr>
                <a:schemeClr val="accent1"/>
              </a:buClr>
              <a:buSzPts val="3000"/>
              <a:buFont typeface="Century Gothic"/>
              <a:buNone/>
            </a:pPr>
            <a:r>
              <a:rPr lang="en-GB" dirty="0" err="1"/>
              <a:t>Apresentação</a:t>
            </a:r>
            <a:r>
              <a:rPr lang="en-GB" dirty="0"/>
              <a:t>: Os </a:t>
            </a:r>
            <a:r>
              <a:rPr lang="en-GB" dirty="0" err="1"/>
              <a:t>artigos</a:t>
            </a:r>
            <a:r>
              <a:rPr lang="en-GB" dirty="0"/>
              <a:t> da CDPD</a:t>
            </a:r>
            <a:endParaRPr dirty="0"/>
          </a:p>
        </p:txBody>
      </p:sp>
      <p:sp>
        <p:nvSpPr>
          <p:cNvPr id="760" name="Google Shape;760;p88"/>
          <p:cNvSpPr txBox="1">
            <a:spLocks noGrp="1"/>
          </p:cNvSpPr>
          <p:nvPr>
            <p:ph type="body" idx="1"/>
          </p:nvPr>
        </p:nvSpPr>
        <p:spPr>
          <a:xfrm>
            <a:off x="508002" y="2174022"/>
            <a:ext cx="11175995" cy="3130716"/>
          </a:xfrm>
          <a:prstGeom prst="rect">
            <a:avLst/>
          </a:prstGeom>
          <a:noFill/>
          <a:ln>
            <a:noFill/>
          </a:ln>
        </p:spPr>
        <p:txBody>
          <a:bodyPr spcFirstLastPara="1" wrap="square" lIns="91425" tIns="45700" rIns="91425" bIns="45700" anchor="t" anchorCtr="0">
            <a:noAutofit/>
          </a:bodyPr>
          <a:lstStyle/>
          <a:p>
            <a:pPr marL="285750" lvl="0" indent="-285750" algn="just" rtl="0">
              <a:lnSpc>
                <a:spcPct val="100000"/>
              </a:lnSpc>
              <a:spcBef>
                <a:spcPts val="600"/>
              </a:spcBef>
              <a:spcAft>
                <a:spcPts val="0"/>
              </a:spcAft>
              <a:buSzPts val="2200"/>
              <a:buChar char="•"/>
            </a:pPr>
            <a:r>
              <a:rPr lang="en-GB" sz="2000" dirty="0" err="1"/>
              <a:t>Isso</a:t>
            </a:r>
            <a:r>
              <a:rPr lang="en-GB" sz="2000" dirty="0"/>
              <a:t> </a:t>
            </a:r>
            <a:r>
              <a:rPr lang="en-GB" sz="2000" dirty="0" err="1"/>
              <a:t>significa</a:t>
            </a:r>
            <a:r>
              <a:rPr lang="en-GB" sz="2000" dirty="0"/>
              <a:t> que as pessoas com </a:t>
            </a:r>
            <a:r>
              <a:rPr lang="en-GB" sz="2000" dirty="0" err="1"/>
              <a:t>deficiência</a:t>
            </a:r>
            <a:r>
              <a:rPr lang="en-GB" sz="2000" dirty="0"/>
              <a:t> </a:t>
            </a:r>
            <a:r>
              <a:rPr lang="en-GB" sz="2000" dirty="0" err="1"/>
              <a:t>devem</a:t>
            </a:r>
            <a:r>
              <a:rPr lang="en-GB" sz="2000" dirty="0"/>
              <a:t> </a:t>
            </a:r>
            <a:r>
              <a:rPr lang="en-GB" sz="2000" dirty="0" err="1"/>
              <a:t>poder</a:t>
            </a:r>
            <a:r>
              <a:rPr lang="en-GB" sz="2000" dirty="0"/>
              <a:t>:</a:t>
            </a:r>
            <a:endParaRPr sz="2000" dirty="0"/>
          </a:p>
          <a:p>
            <a:pPr marL="631825" lvl="2" indent="-285750" algn="just" rtl="0">
              <a:lnSpc>
                <a:spcPct val="100000"/>
              </a:lnSpc>
              <a:spcBef>
                <a:spcPts val="600"/>
              </a:spcBef>
              <a:spcAft>
                <a:spcPts val="0"/>
              </a:spcAft>
              <a:buSzPts val="2200"/>
              <a:buChar char="•"/>
            </a:pPr>
            <a:r>
              <a:rPr lang="en-GB" sz="2000" dirty="0"/>
              <a:t>Escolher seu local de </a:t>
            </a:r>
            <a:r>
              <a:rPr lang="en-GB" sz="2000" dirty="0" err="1"/>
              <a:t>residência</a:t>
            </a:r>
            <a:r>
              <a:rPr lang="en-GB" sz="2000" dirty="0"/>
              <a:t>.</a:t>
            </a:r>
            <a:endParaRPr sz="2000" dirty="0"/>
          </a:p>
          <a:p>
            <a:pPr marL="631825" lvl="2" indent="-285750" algn="just" rtl="0">
              <a:lnSpc>
                <a:spcPct val="100000"/>
              </a:lnSpc>
              <a:spcBef>
                <a:spcPts val="600"/>
              </a:spcBef>
              <a:spcAft>
                <a:spcPts val="0"/>
              </a:spcAft>
              <a:buSzPts val="2200"/>
              <a:buChar char="•"/>
            </a:pPr>
            <a:r>
              <a:rPr lang="en-GB" sz="2000" dirty="0" err="1"/>
              <a:t>Decidir</a:t>
            </a:r>
            <a:r>
              <a:rPr lang="en-GB" sz="2000" dirty="0"/>
              <a:t> com </a:t>
            </a:r>
            <a:r>
              <a:rPr lang="en-GB" sz="2000" dirty="0" err="1"/>
              <a:t>quem</a:t>
            </a:r>
            <a:r>
              <a:rPr lang="en-GB" sz="2000" dirty="0"/>
              <a:t> </a:t>
            </a:r>
            <a:r>
              <a:rPr lang="en-GB" sz="2000" dirty="0" err="1"/>
              <a:t>viver</a:t>
            </a:r>
            <a:r>
              <a:rPr lang="en-GB" sz="2000" dirty="0"/>
              <a:t>.</a:t>
            </a:r>
            <a:endParaRPr sz="2000" dirty="0"/>
          </a:p>
          <a:p>
            <a:pPr marL="631825" lvl="2" indent="-285750" algn="just" rtl="0">
              <a:lnSpc>
                <a:spcPct val="100000"/>
              </a:lnSpc>
              <a:spcBef>
                <a:spcPts val="600"/>
              </a:spcBef>
              <a:spcAft>
                <a:spcPts val="0"/>
              </a:spcAft>
              <a:buSzPts val="2200"/>
              <a:buChar char="•"/>
            </a:pPr>
            <a:r>
              <a:rPr lang="en-GB" sz="2000" dirty="0"/>
              <a:t>Ter </a:t>
            </a:r>
            <a:r>
              <a:rPr lang="en-GB" sz="2000" dirty="0" err="1"/>
              <a:t>acesso</a:t>
            </a:r>
            <a:r>
              <a:rPr lang="en-GB" sz="2000" dirty="0"/>
              <a:t> a uma </a:t>
            </a:r>
            <a:r>
              <a:rPr lang="en-GB" sz="2000" dirty="0" err="1"/>
              <a:t>ampla</a:t>
            </a:r>
            <a:r>
              <a:rPr lang="en-GB" sz="2000" dirty="0"/>
              <a:t> </a:t>
            </a:r>
            <a:r>
              <a:rPr lang="en-GB" sz="2000" dirty="0" err="1"/>
              <a:t>gama</a:t>
            </a:r>
            <a:r>
              <a:rPr lang="en-GB" sz="2000" dirty="0"/>
              <a:t> de </a:t>
            </a:r>
            <a:r>
              <a:rPr lang="en-GB" sz="2000" dirty="0" err="1"/>
              <a:t>apoio</a:t>
            </a:r>
            <a:r>
              <a:rPr lang="en-GB" sz="2000" dirty="0"/>
              <a:t> e </a:t>
            </a:r>
            <a:r>
              <a:rPr lang="en-GB" sz="2000" dirty="0" err="1"/>
              <a:t>serviços</a:t>
            </a:r>
            <a:r>
              <a:rPr lang="en-GB" sz="2000" dirty="0"/>
              <a:t> que </a:t>
            </a:r>
            <a:r>
              <a:rPr lang="en-GB" sz="2000" dirty="0" err="1"/>
              <a:t>lhes</a:t>
            </a:r>
            <a:r>
              <a:rPr lang="en-GB" sz="2000" dirty="0"/>
              <a:t> </a:t>
            </a:r>
            <a:r>
              <a:rPr lang="en-GB" sz="2000" dirty="0" err="1"/>
              <a:t>permitam</a:t>
            </a:r>
            <a:r>
              <a:rPr lang="en-GB" sz="2000" dirty="0"/>
              <a:t> </a:t>
            </a:r>
            <a:r>
              <a:rPr lang="en-GB" sz="2000" dirty="0" err="1"/>
              <a:t>viver</a:t>
            </a:r>
            <a:r>
              <a:rPr lang="en-GB" sz="2000" dirty="0"/>
              <a:t> na </a:t>
            </a:r>
            <a:r>
              <a:rPr lang="en-GB" sz="2000" dirty="0" err="1"/>
              <a:t>comunidade</a:t>
            </a:r>
            <a:r>
              <a:rPr lang="en-GB" sz="2000" dirty="0"/>
              <a:t> de sua </a:t>
            </a:r>
            <a:r>
              <a:rPr lang="en-GB" sz="2000" dirty="0" err="1"/>
              <a:t>escolha</a:t>
            </a:r>
            <a:r>
              <a:rPr lang="en-GB" sz="2000" dirty="0"/>
              <a:t>.</a:t>
            </a:r>
            <a:endParaRPr sz="2000" dirty="0"/>
          </a:p>
          <a:p>
            <a:pPr marL="631825" lvl="2" indent="-285750" algn="just" rtl="0">
              <a:lnSpc>
                <a:spcPct val="100000"/>
              </a:lnSpc>
              <a:spcBef>
                <a:spcPts val="600"/>
              </a:spcBef>
              <a:spcAft>
                <a:spcPts val="0"/>
              </a:spcAft>
              <a:buSzPts val="2200"/>
              <a:buChar char="•"/>
            </a:pPr>
            <a:r>
              <a:rPr lang="en-GB" sz="2000" dirty="0"/>
              <a:t>Ter </a:t>
            </a:r>
            <a:r>
              <a:rPr lang="en-GB" sz="2000" dirty="0" err="1"/>
              <a:t>acesso</a:t>
            </a:r>
            <a:r>
              <a:rPr lang="en-GB" sz="2000" dirty="0"/>
              <a:t> </a:t>
            </a:r>
            <a:r>
              <a:rPr lang="en-GB" sz="2000" dirty="0" err="1"/>
              <a:t>aos</a:t>
            </a:r>
            <a:r>
              <a:rPr lang="en-GB" sz="2000" dirty="0"/>
              <a:t> </a:t>
            </a:r>
            <a:r>
              <a:rPr lang="en-GB" sz="2000" dirty="0" err="1"/>
              <a:t>mesmos</a:t>
            </a:r>
            <a:r>
              <a:rPr lang="en-GB" sz="2000" dirty="0"/>
              <a:t> </a:t>
            </a:r>
            <a:r>
              <a:rPr lang="en-GB" sz="2000" dirty="0" err="1"/>
              <a:t>serviços</a:t>
            </a:r>
            <a:r>
              <a:rPr lang="en-GB" sz="2000" dirty="0"/>
              <a:t> e </a:t>
            </a:r>
            <a:r>
              <a:rPr lang="en-GB" sz="2000" dirty="0" err="1"/>
              <a:t>instalações</a:t>
            </a:r>
            <a:r>
              <a:rPr lang="en-GB" sz="2000" dirty="0"/>
              <a:t> que o resto da </a:t>
            </a:r>
            <a:r>
              <a:rPr lang="en-GB" sz="2000" dirty="0" err="1"/>
              <a:t>população</a:t>
            </a:r>
            <a:r>
              <a:rPr lang="en-GB" sz="2000" dirty="0"/>
              <a:t>..</a:t>
            </a:r>
            <a:endParaRPr sz="2000" dirty="0"/>
          </a:p>
          <a:p>
            <a:pPr marL="285750" lvl="0" indent="-285750" algn="just" rtl="0">
              <a:lnSpc>
                <a:spcPct val="100000"/>
              </a:lnSpc>
              <a:spcBef>
                <a:spcPts val="600"/>
              </a:spcBef>
              <a:spcAft>
                <a:spcPts val="0"/>
              </a:spcAft>
              <a:buSzPts val="2200"/>
              <a:buChar char="•"/>
            </a:pPr>
            <a:r>
              <a:rPr lang="en-GB" sz="2000" i="1" dirty="0"/>
              <a:t>Love, loss and laughter - Living with dementia </a:t>
            </a:r>
            <a:r>
              <a:rPr lang="en-GB" sz="2000" dirty="0"/>
              <a:t>(Amor, </a:t>
            </a:r>
            <a:r>
              <a:rPr lang="en-GB" sz="2000" dirty="0" err="1"/>
              <a:t>perda</a:t>
            </a:r>
            <a:r>
              <a:rPr lang="en-GB" sz="2000" dirty="0"/>
              <a:t> e </a:t>
            </a:r>
            <a:r>
              <a:rPr lang="en-GB" sz="2000" dirty="0" err="1"/>
              <a:t>risos</a:t>
            </a:r>
            <a:r>
              <a:rPr lang="en-GB" sz="2000" dirty="0"/>
              <a:t> - </a:t>
            </a:r>
            <a:r>
              <a:rPr lang="en-GB" sz="2000" dirty="0" err="1"/>
              <a:t>Vivendo</a:t>
            </a:r>
            <a:r>
              <a:rPr lang="en-GB" sz="2000" dirty="0"/>
              <a:t> com </a:t>
            </a:r>
            <a:r>
              <a:rPr lang="en-GB" sz="2000" dirty="0" err="1"/>
              <a:t>demência</a:t>
            </a:r>
            <a:r>
              <a:rPr lang="en-GB" sz="2000" dirty="0"/>
              <a:t>), Fire Films. </a:t>
            </a:r>
            <a:r>
              <a:rPr lang="en-GB" sz="2000" u="sng" dirty="0">
                <a:solidFill>
                  <a:schemeClr val="hlink"/>
                </a:solidFill>
                <a:hlinkClick r:id="rId3"/>
              </a:rPr>
              <a:t>https://youtu.be/0-N4cOKRLtQ</a:t>
            </a:r>
            <a:r>
              <a:rPr lang="en-GB" sz="2000" dirty="0"/>
              <a:t> </a:t>
            </a:r>
            <a:endParaRPr sz="2000" dirty="0"/>
          </a:p>
        </p:txBody>
      </p:sp>
      <p:sp>
        <p:nvSpPr>
          <p:cNvPr id="761" name="Google Shape;761;p88"/>
          <p:cNvSpPr txBox="1">
            <a:spLocks noGrp="1"/>
          </p:cNvSpPr>
          <p:nvPr>
            <p:ph type="body" idx="2"/>
          </p:nvPr>
        </p:nvSpPr>
        <p:spPr>
          <a:xfrm>
            <a:off x="389639" y="1428142"/>
            <a:ext cx="11682402" cy="432000"/>
          </a:xfrm>
          <a:prstGeom prst="rect">
            <a:avLst/>
          </a:prstGeom>
          <a:noFill/>
          <a:ln>
            <a:noFill/>
          </a:ln>
        </p:spPr>
        <p:txBody>
          <a:bodyPr spcFirstLastPara="1" wrap="square" lIns="0" tIns="0" rIns="0" bIns="0" anchor="b" anchorCtr="0">
            <a:noAutofit/>
          </a:bodyPr>
          <a:lstStyle/>
          <a:p>
            <a:pPr marL="285750" lvl="0" indent="-285750" algn="l" rtl="0">
              <a:lnSpc>
                <a:spcPct val="150000"/>
              </a:lnSpc>
              <a:spcBef>
                <a:spcPts val="0"/>
              </a:spcBef>
              <a:spcAft>
                <a:spcPts val="0"/>
              </a:spcAft>
              <a:buSzPts val="2200"/>
              <a:buNone/>
            </a:pPr>
            <a:r>
              <a:rPr lang="en-GB" dirty="0" err="1"/>
              <a:t>Artigo</a:t>
            </a:r>
            <a:r>
              <a:rPr lang="en-GB" dirty="0"/>
              <a:t> 19: </a:t>
            </a:r>
            <a:r>
              <a:rPr lang="en-GB" dirty="0" err="1"/>
              <a:t>Direito</a:t>
            </a:r>
            <a:r>
              <a:rPr lang="en-GB" dirty="0"/>
              <a:t> a </a:t>
            </a:r>
            <a:r>
              <a:rPr lang="en-GB" dirty="0" err="1"/>
              <a:t>viver</a:t>
            </a:r>
            <a:r>
              <a:rPr lang="en-GB" dirty="0"/>
              <a:t> de forma </a:t>
            </a:r>
            <a:r>
              <a:rPr lang="en-GB" dirty="0" err="1"/>
              <a:t>independente</a:t>
            </a:r>
            <a:r>
              <a:rPr lang="en-GB" dirty="0"/>
              <a:t> e a ser </a:t>
            </a:r>
            <a:r>
              <a:rPr lang="en-GB" dirty="0" err="1"/>
              <a:t>incluído</a:t>
            </a:r>
            <a:r>
              <a:rPr lang="en-GB" dirty="0"/>
              <a:t> na </a:t>
            </a:r>
            <a:r>
              <a:rPr lang="en-GB" dirty="0" err="1"/>
              <a:t>comunidade</a:t>
            </a:r>
            <a:r>
              <a:rPr lang="en-GB" dirty="0"/>
              <a:t>  (b)</a:t>
            </a:r>
            <a:endParaRPr dirty="0"/>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Shape 766"/>
        <p:cNvGrpSpPr/>
        <p:nvPr/>
      </p:nvGrpSpPr>
      <p:grpSpPr>
        <a:xfrm>
          <a:off x="0" y="0"/>
          <a:ext cx="0" cy="0"/>
          <a:chOff x="0" y="0"/>
          <a:chExt cx="0" cy="0"/>
        </a:xfrm>
      </p:grpSpPr>
      <p:sp>
        <p:nvSpPr>
          <p:cNvPr id="767" name="Google Shape;767;p89"/>
          <p:cNvSpPr txBox="1">
            <a:spLocks noGrp="1"/>
          </p:cNvSpPr>
          <p:nvPr>
            <p:ph type="title"/>
          </p:nvPr>
        </p:nvSpPr>
        <p:spPr>
          <a:xfrm>
            <a:off x="389639" y="506412"/>
            <a:ext cx="11259310" cy="432000"/>
          </a:xfrm>
          <a:prstGeom prst="rect">
            <a:avLst/>
          </a:prstGeom>
          <a:noFill/>
          <a:ln>
            <a:noFill/>
          </a:ln>
        </p:spPr>
        <p:txBody>
          <a:bodyPr spcFirstLastPara="1" wrap="square" lIns="91425" tIns="45700" rIns="91425" bIns="45700" anchor="t" anchorCtr="0">
            <a:noAutofit/>
          </a:bodyPr>
          <a:lstStyle/>
          <a:p>
            <a:pPr marL="0" lvl="0" indent="0" algn="ctr" rtl="0">
              <a:lnSpc>
                <a:spcPct val="110000"/>
              </a:lnSpc>
              <a:spcBef>
                <a:spcPts val="0"/>
              </a:spcBef>
              <a:spcAft>
                <a:spcPts val="0"/>
              </a:spcAft>
              <a:buClr>
                <a:schemeClr val="accent1"/>
              </a:buClr>
              <a:buSzPts val="3000"/>
              <a:buFont typeface="Century Gothic"/>
              <a:buNone/>
            </a:pPr>
            <a:r>
              <a:rPr lang="en-GB" dirty="0" err="1"/>
              <a:t>Apresentação</a:t>
            </a:r>
            <a:r>
              <a:rPr lang="en-GB" dirty="0"/>
              <a:t>: Os </a:t>
            </a:r>
            <a:r>
              <a:rPr lang="en-GB" dirty="0" err="1"/>
              <a:t>artigos</a:t>
            </a:r>
            <a:r>
              <a:rPr lang="en-GB" dirty="0"/>
              <a:t> da CDPD</a:t>
            </a:r>
            <a:endParaRPr dirty="0"/>
          </a:p>
        </p:txBody>
      </p:sp>
      <p:sp>
        <p:nvSpPr>
          <p:cNvPr id="768" name="Google Shape;768;p89"/>
          <p:cNvSpPr txBox="1">
            <a:spLocks noGrp="1"/>
          </p:cNvSpPr>
          <p:nvPr>
            <p:ph type="body" idx="1"/>
          </p:nvPr>
        </p:nvSpPr>
        <p:spPr>
          <a:xfrm>
            <a:off x="306324" y="2530601"/>
            <a:ext cx="11175995" cy="2016200"/>
          </a:xfrm>
          <a:prstGeom prst="rect">
            <a:avLst/>
          </a:prstGeom>
          <a:noFill/>
          <a:ln>
            <a:noFill/>
          </a:ln>
        </p:spPr>
        <p:txBody>
          <a:bodyPr spcFirstLastPara="1" wrap="square" lIns="91425" tIns="45700" rIns="91425" bIns="45700" anchor="t" anchorCtr="0">
            <a:noAutofit/>
          </a:bodyPr>
          <a:lstStyle/>
          <a:p>
            <a:pPr marL="285750" lvl="0" indent="-285750" algn="just" rtl="0">
              <a:lnSpc>
                <a:spcPct val="100000"/>
              </a:lnSpc>
              <a:spcBef>
                <a:spcPts val="600"/>
              </a:spcBef>
              <a:spcAft>
                <a:spcPts val="0"/>
              </a:spcAft>
              <a:buSzPts val="2200"/>
              <a:buChar char="•"/>
            </a:pPr>
            <a:r>
              <a:rPr lang="en-GB" sz="2000" dirty="0"/>
              <a:t>As pessoas com </a:t>
            </a:r>
            <a:r>
              <a:rPr lang="en-GB" sz="2000" dirty="0" err="1"/>
              <a:t>deficiência</a:t>
            </a:r>
            <a:r>
              <a:rPr lang="en-GB" sz="2000" dirty="0"/>
              <a:t> </a:t>
            </a:r>
            <a:r>
              <a:rPr lang="en-GB" sz="2000" dirty="0" err="1"/>
              <a:t>devem</a:t>
            </a:r>
            <a:r>
              <a:rPr lang="en-GB" sz="2000" dirty="0"/>
              <a:t> </a:t>
            </a:r>
            <a:r>
              <a:rPr lang="en-GB" sz="2000" dirty="0" err="1"/>
              <a:t>ter</a:t>
            </a:r>
            <a:r>
              <a:rPr lang="en-GB" sz="2000" dirty="0"/>
              <a:t> a </a:t>
            </a:r>
            <a:r>
              <a:rPr lang="en-GB" sz="2000" dirty="0" err="1"/>
              <a:t>maior</a:t>
            </a:r>
            <a:r>
              <a:rPr lang="en-GB" sz="2000" dirty="0"/>
              <a:t> </a:t>
            </a:r>
            <a:r>
              <a:rPr lang="en-GB" sz="2000" dirty="0" err="1"/>
              <a:t>mobilidade</a:t>
            </a:r>
            <a:r>
              <a:rPr lang="en-GB" sz="2000" dirty="0"/>
              <a:t> e </a:t>
            </a:r>
            <a:r>
              <a:rPr lang="en-GB" sz="2000" dirty="0" err="1"/>
              <a:t>independência</a:t>
            </a:r>
            <a:r>
              <a:rPr lang="en-GB" sz="2000" dirty="0"/>
              <a:t> </a:t>
            </a:r>
            <a:r>
              <a:rPr lang="en-GB" sz="2000" dirty="0" err="1"/>
              <a:t>possíveis</a:t>
            </a:r>
            <a:r>
              <a:rPr lang="en-GB" sz="2000" dirty="0"/>
              <a:t>.</a:t>
            </a:r>
            <a:endParaRPr sz="2000" dirty="0"/>
          </a:p>
          <a:p>
            <a:pPr marL="631825" lvl="2" indent="-285750" algn="just" rtl="0">
              <a:lnSpc>
                <a:spcPct val="100000"/>
              </a:lnSpc>
              <a:spcBef>
                <a:spcPts val="600"/>
              </a:spcBef>
              <a:spcAft>
                <a:spcPts val="0"/>
              </a:spcAft>
              <a:buSzPts val="2200"/>
              <a:buChar char="•"/>
            </a:pPr>
            <a:r>
              <a:rPr lang="en-GB" sz="2000" dirty="0" err="1"/>
              <a:t>Isso</a:t>
            </a:r>
            <a:r>
              <a:rPr lang="en-GB" sz="2000" dirty="0"/>
              <a:t> é importante </a:t>
            </a:r>
            <a:r>
              <a:rPr lang="en-GB" sz="2000" dirty="0" err="1"/>
              <a:t>porque</a:t>
            </a:r>
            <a:r>
              <a:rPr lang="en-GB" sz="2000" dirty="0"/>
              <a:t> as pessoas com </a:t>
            </a:r>
            <a:r>
              <a:rPr lang="en-GB" sz="2000" dirty="0" err="1"/>
              <a:t>deficiência</a:t>
            </a:r>
            <a:r>
              <a:rPr lang="en-GB" sz="2000" dirty="0"/>
              <a:t> </a:t>
            </a:r>
            <a:r>
              <a:rPr lang="en-GB" sz="2000" dirty="0" err="1"/>
              <a:t>muitas</a:t>
            </a:r>
            <a:r>
              <a:rPr lang="en-GB" sz="2000" dirty="0"/>
              <a:t> </a:t>
            </a:r>
            <a:r>
              <a:rPr lang="en-GB" sz="2000" dirty="0" err="1"/>
              <a:t>vezes</a:t>
            </a:r>
            <a:r>
              <a:rPr lang="en-GB" sz="2000" dirty="0"/>
              <a:t> </a:t>
            </a:r>
            <a:r>
              <a:rPr lang="en-GB" sz="2000" dirty="0" err="1"/>
              <a:t>não</a:t>
            </a:r>
            <a:r>
              <a:rPr lang="en-GB" sz="2000" dirty="0"/>
              <a:t> </a:t>
            </a:r>
            <a:r>
              <a:rPr lang="en-GB" sz="2000" dirty="0" err="1"/>
              <a:t>conseguem</a:t>
            </a:r>
            <a:r>
              <a:rPr lang="en-GB" sz="2000" dirty="0"/>
              <a:t> </a:t>
            </a:r>
            <a:r>
              <a:rPr lang="en-GB" sz="2000" dirty="0" err="1"/>
              <a:t>ir</a:t>
            </a:r>
            <a:r>
              <a:rPr lang="en-GB" sz="2000" dirty="0"/>
              <a:t> </a:t>
            </a:r>
            <a:r>
              <a:rPr lang="en-GB" sz="2000" dirty="0" err="1"/>
              <a:t>aonde</a:t>
            </a:r>
            <a:r>
              <a:rPr lang="en-GB" sz="2000" dirty="0"/>
              <a:t> </a:t>
            </a:r>
            <a:r>
              <a:rPr lang="en-GB" sz="2000" dirty="0" err="1"/>
              <a:t>querem</a:t>
            </a:r>
            <a:r>
              <a:rPr lang="en-GB" sz="2000" dirty="0"/>
              <a:t> </a:t>
            </a:r>
            <a:r>
              <a:rPr lang="en-GB" sz="2000" dirty="0" err="1"/>
              <a:t>devido</a:t>
            </a:r>
            <a:r>
              <a:rPr lang="en-GB" sz="2000" dirty="0"/>
              <a:t> a </a:t>
            </a:r>
            <a:r>
              <a:rPr lang="en-GB" sz="2000" dirty="0" err="1"/>
              <a:t>barreiras</a:t>
            </a:r>
            <a:r>
              <a:rPr lang="en-GB" sz="2000" dirty="0"/>
              <a:t> </a:t>
            </a:r>
            <a:r>
              <a:rPr lang="en-GB" sz="2000" dirty="0" err="1"/>
              <a:t>ambientais</a:t>
            </a:r>
            <a:r>
              <a:rPr lang="en-GB" sz="2000" dirty="0"/>
              <a:t>, </a:t>
            </a:r>
            <a:r>
              <a:rPr lang="en-GB" sz="2000" dirty="0" err="1"/>
              <a:t>físicas</a:t>
            </a:r>
            <a:r>
              <a:rPr lang="en-GB" sz="2000" dirty="0"/>
              <a:t> e </a:t>
            </a:r>
            <a:r>
              <a:rPr lang="en-GB" sz="2000" dirty="0" err="1"/>
              <a:t>outras</a:t>
            </a:r>
            <a:r>
              <a:rPr lang="en-GB" sz="2000" dirty="0"/>
              <a:t> que </a:t>
            </a:r>
            <a:r>
              <a:rPr lang="en-GB" sz="2000" dirty="0" err="1"/>
              <a:t>dificultam</a:t>
            </a:r>
            <a:r>
              <a:rPr lang="en-GB" sz="2000" dirty="0"/>
              <a:t> seu </a:t>
            </a:r>
            <a:r>
              <a:rPr lang="en-GB" sz="2000" dirty="0" err="1"/>
              <a:t>acesso</a:t>
            </a:r>
            <a:r>
              <a:rPr lang="en-GB" sz="2000" dirty="0"/>
              <a:t> à </a:t>
            </a:r>
            <a:r>
              <a:rPr lang="en-GB" sz="2000" dirty="0" err="1"/>
              <a:t>comunidade</a:t>
            </a:r>
            <a:r>
              <a:rPr lang="en-GB" sz="2000" dirty="0"/>
              <a:t>.</a:t>
            </a:r>
            <a:endParaRPr sz="2000" dirty="0"/>
          </a:p>
          <a:p>
            <a:pPr marL="631825" lvl="2" indent="-285750" algn="just" rtl="0">
              <a:lnSpc>
                <a:spcPct val="100000"/>
              </a:lnSpc>
              <a:spcBef>
                <a:spcPts val="600"/>
              </a:spcBef>
              <a:spcAft>
                <a:spcPts val="0"/>
              </a:spcAft>
              <a:buSzPts val="2200"/>
              <a:buChar char="•"/>
            </a:pPr>
            <a:r>
              <a:rPr lang="en-GB" sz="2000" dirty="0"/>
              <a:t>As pessoas com </a:t>
            </a:r>
            <a:r>
              <a:rPr lang="en-GB" sz="2000" dirty="0" err="1"/>
              <a:t>deficiência</a:t>
            </a:r>
            <a:r>
              <a:rPr lang="en-GB" sz="2000" dirty="0"/>
              <a:t> </a:t>
            </a:r>
            <a:r>
              <a:rPr lang="en-GB" sz="2000" dirty="0" err="1"/>
              <a:t>devem</a:t>
            </a:r>
            <a:r>
              <a:rPr lang="en-GB" sz="2000" dirty="0"/>
              <a:t> </a:t>
            </a:r>
            <a:r>
              <a:rPr lang="en-GB" sz="2000" dirty="0" err="1"/>
              <a:t>ter</a:t>
            </a:r>
            <a:r>
              <a:rPr lang="en-GB" sz="2000" dirty="0"/>
              <a:t> </a:t>
            </a:r>
            <a:r>
              <a:rPr lang="en-GB" sz="2000" dirty="0" err="1"/>
              <a:t>acesso</a:t>
            </a:r>
            <a:r>
              <a:rPr lang="en-GB" sz="2000" dirty="0"/>
              <a:t> a </a:t>
            </a:r>
            <a:r>
              <a:rPr lang="en-GB" sz="2000" dirty="0" err="1"/>
              <a:t>recursos</a:t>
            </a:r>
            <a:r>
              <a:rPr lang="en-GB" sz="2000" dirty="0"/>
              <a:t> de </a:t>
            </a:r>
            <a:r>
              <a:rPr lang="en-GB" sz="2000" dirty="0" err="1"/>
              <a:t>mobilidade</a:t>
            </a:r>
            <a:r>
              <a:rPr lang="en-GB" sz="2000" dirty="0"/>
              <a:t>, </a:t>
            </a:r>
            <a:r>
              <a:rPr lang="en-GB" sz="2000" dirty="0" err="1"/>
              <a:t>dispositivos</a:t>
            </a:r>
            <a:r>
              <a:rPr lang="en-GB" sz="2000" dirty="0"/>
              <a:t> e </a:t>
            </a:r>
            <a:r>
              <a:rPr lang="en-GB" sz="2000" dirty="0" err="1"/>
              <a:t>tecnologias</a:t>
            </a:r>
            <a:r>
              <a:rPr lang="en-GB" sz="2000" dirty="0"/>
              <a:t> </a:t>
            </a:r>
            <a:r>
              <a:rPr lang="en-GB" sz="2000" dirty="0" err="1"/>
              <a:t>assistivas</a:t>
            </a:r>
            <a:r>
              <a:rPr lang="en-GB" sz="2000" dirty="0"/>
              <a:t> </a:t>
            </a:r>
            <a:r>
              <a:rPr lang="en-GB" sz="2000" dirty="0" err="1"/>
              <a:t>acessíveis</a:t>
            </a:r>
            <a:r>
              <a:rPr lang="en-GB" sz="2000" dirty="0"/>
              <a:t> e de boa </a:t>
            </a:r>
            <a:r>
              <a:rPr lang="en-GB" sz="2000" dirty="0" err="1"/>
              <a:t>qualidade</a:t>
            </a:r>
            <a:r>
              <a:rPr lang="en-GB" sz="2000" dirty="0"/>
              <a:t> para que </a:t>
            </a:r>
            <a:r>
              <a:rPr lang="en-GB" sz="2000" dirty="0" err="1"/>
              <a:t>possam</a:t>
            </a:r>
            <a:r>
              <a:rPr lang="en-GB" sz="2000" dirty="0"/>
              <a:t> </a:t>
            </a:r>
            <a:r>
              <a:rPr lang="en-GB" sz="2000" dirty="0" err="1"/>
              <a:t>levar</a:t>
            </a:r>
            <a:r>
              <a:rPr lang="en-GB" sz="2000" dirty="0"/>
              <a:t> uma vida plena na </a:t>
            </a:r>
            <a:r>
              <a:rPr lang="en-GB" sz="2000" dirty="0" err="1"/>
              <a:t>comunidade</a:t>
            </a:r>
            <a:r>
              <a:rPr lang="en-GB" sz="2000" dirty="0"/>
              <a:t>.</a:t>
            </a:r>
            <a:endParaRPr sz="2000" dirty="0"/>
          </a:p>
        </p:txBody>
      </p:sp>
      <p:sp>
        <p:nvSpPr>
          <p:cNvPr id="769" name="Google Shape;769;p89"/>
          <p:cNvSpPr txBox="1">
            <a:spLocks noGrp="1"/>
          </p:cNvSpPr>
          <p:nvPr>
            <p:ph type="body" idx="2"/>
          </p:nvPr>
        </p:nvSpPr>
        <p:spPr>
          <a:xfrm>
            <a:off x="474549" y="1742953"/>
            <a:ext cx="11174400" cy="360000"/>
          </a:xfrm>
          <a:prstGeom prst="rect">
            <a:avLst/>
          </a:prstGeom>
          <a:noFill/>
          <a:ln>
            <a:noFill/>
          </a:ln>
        </p:spPr>
        <p:txBody>
          <a:bodyPr spcFirstLastPara="1" wrap="square" lIns="0" tIns="0" rIns="0" bIns="0" anchor="b" anchorCtr="0">
            <a:noAutofit/>
          </a:bodyPr>
          <a:lstStyle/>
          <a:p>
            <a:pPr marL="285750" lvl="0" indent="-285750" algn="l" rtl="0">
              <a:lnSpc>
                <a:spcPct val="150000"/>
              </a:lnSpc>
              <a:spcBef>
                <a:spcPts val="0"/>
              </a:spcBef>
              <a:spcAft>
                <a:spcPts val="0"/>
              </a:spcAft>
              <a:buSzPts val="2200"/>
              <a:buNone/>
            </a:pPr>
            <a:r>
              <a:rPr lang="en-GB"/>
              <a:t>Artigo 20 – Mobilidade pessoal</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9"/>
          <p:cNvSpPr txBox="1">
            <a:spLocks noGrp="1"/>
          </p:cNvSpPr>
          <p:nvPr>
            <p:ph type="sldNum" idx="4294967295"/>
          </p:nvPr>
        </p:nvSpPr>
        <p:spPr>
          <a:xfrm>
            <a:off x="10034587" y="6623100"/>
            <a:ext cx="1648619" cy="2160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GB"/>
              <a:t>9</a:t>
            </a:fld>
            <a:endParaRPr/>
          </a:p>
        </p:txBody>
      </p:sp>
      <p:sp>
        <p:nvSpPr>
          <p:cNvPr id="145" name="Google Shape;145;p9"/>
          <p:cNvSpPr txBox="1">
            <a:spLocks noGrp="1"/>
          </p:cNvSpPr>
          <p:nvPr>
            <p:ph type="body" idx="2"/>
          </p:nvPr>
        </p:nvSpPr>
        <p:spPr>
          <a:xfrm>
            <a:off x="507195" y="1511188"/>
            <a:ext cx="11174412" cy="45000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SzPts val="2500"/>
              <a:buNone/>
            </a:pPr>
            <a:endParaRPr sz="2500" b="1" i="1" dirty="0"/>
          </a:p>
          <a:p>
            <a:pPr marL="0" lvl="0" indent="0" algn="ctr" rtl="0">
              <a:lnSpc>
                <a:spcPct val="100000"/>
              </a:lnSpc>
              <a:spcBef>
                <a:spcPts val="1200"/>
              </a:spcBef>
              <a:spcAft>
                <a:spcPts val="0"/>
              </a:spcAft>
              <a:buSzPts val="2500"/>
              <a:buNone/>
            </a:pPr>
            <a:endParaRPr sz="2500" b="1" i="1" dirty="0"/>
          </a:p>
          <a:p>
            <a:pPr marL="0" lvl="0" indent="0" algn="ctr" rtl="0">
              <a:lnSpc>
                <a:spcPct val="100000"/>
              </a:lnSpc>
              <a:spcBef>
                <a:spcPts val="1200"/>
              </a:spcBef>
              <a:spcAft>
                <a:spcPts val="0"/>
              </a:spcAft>
              <a:buSzPts val="2500"/>
              <a:buNone/>
            </a:pPr>
            <a:r>
              <a:rPr lang="en-GB" sz="2500" b="1" i="1" dirty="0"/>
              <a:t>Você </a:t>
            </a:r>
            <a:r>
              <a:rPr lang="en-GB" sz="2500" b="1" i="1" dirty="0" err="1"/>
              <a:t>acha</a:t>
            </a:r>
            <a:r>
              <a:rPr lang="en-GB" sz="2500" b="1" i="1" dirty="0"/>
              <a:t> que as pessoas com </a:t>
            </a:r>
            <a:r>
              <a:rPr lang="en-GB" sz="2500" b="1" i="1" dirty="0" err="1"/>
              <a:t>deficiências</a:t>
            </a:r>
            <a:r>
              <a:rPr lang="en-GB" sz="2500" b="1" i="1" dirty="0"/>
              <a:t> </a:t>
            </a:r>
            <a:r>
              <a:rPr lang="en-GB" sz="2500" b="1" i="1" dirty="0" err="1"/>
              <a:t>psicossociais</a:t>
            </a:r>
            <a:r>
              <a:rPr lang="en-GB" sz="2500" b="1" i="1" dirty="0"/>
              <a:t>, </a:t>
            </a:r>
            <a:r>
              <a:rPr lang="en-GB" sz="2500" b="1" i="1" dirty="0" err="1"/>
              <a:t>intelectuais</a:t>
            </a:r>
            <a:r>
              <a:rPr lang="en-GB" sz="2500" b="1" i="1" dirty="0"/>
              <a:t> ou </a:t>
            </a:r>
            <a:r>
              <a:rPr lang="en-GB" sz="2500" b="1" i="1" dirty="0" err="1"/>
              <a:t>cognitivas</a:t>
            </a:r>
            <a:r>
              <a:rPr lang="en-GB" sz="2500" b="1" i="1" dirty="0"/>
              <a:t> são </a:t>
            </a:r>
            <a:r>
              <a:rPr lang="en-GB" sz="2500" b="1" i="1" dirty="0" err="1"/>
              <a:t>capazes</a:t>
            </a:r>
            <a:r>
              <a:rPr lang="en-GB" sz="2500" b="1" i="1" dirty="0"/>
              <a:t> de </a:t>
            </a:r>
            <a:r>
              <a:rPr lang="en-GB" sz="2500" b="1" i="1" dirty="0" err="1"/>
              <a:t>usufruir</a:t>
            </a:r>
            <a:r>
              <a:rPr lang="en-GB" sz="2500" b="1" i="1" dirty="0"/>
              <a:t> dos </a:t>
            </a:r>
            <a:r>
              <a:rPr lang="en-GB" sz="2500" b="1" i="1" dirty="0" err="1"/>
              <a:t>direitos</a:t>
            </a:r>
            <a:r>
              <a:rPr lang="en-GB" sz="2500" b="1" i="1" dirty="0"/>
              <a:t> </a:t>
            </a:r>
            <a:r>
              <a:rPr lang="en-GB" sz="2500" b="1" i="1" dirty="0" err="1"/>
              <a:t>previstos</a:t>
            </a:r>
            <a:r>
              <a:rPr lang="en-GB" sz="2500" b="1" i="1" dirty="0"/>
              <a:t> na </a:t>
            </a:r>
            <a:r>
              <a:rPr lang="en-GB" sz="2500" b="1" i="1" dirty="0" err="1"/>
              <a:t>Declaração</a:t>
            </a:r>
            <a:r>
              <a:rPr lang="en-GB" sz="2500" b="1" i="1" dirty="0"/>
              <a:t> Universal dos </a:t>
            </a:r>
            <a:r>
              <a:rPr lang="en-GB" sz="2500" b="1" i="1" dirty="0" err="1"/>
              <a:t>Direitos</a:t>
            </a:r>
            <a:r>
              <a:rPr lang="en-GB" sz="2500" b="1" i="1" dirty="0"/>
              <a:t> Humanos? </a:t>
            </a:r>
            <a:endParaRPr dirty="0"/>
          </a:p>
          <a:p>
            <a:pPr marL="285750" lvl="0" indent="-146050" algn="l" rtl="0">
              <a:lnSpc>
                <a:spcPct val="100000"/>
              </a:lnSpc>
              <a:spcBef>
                <a:spcPts val="1200"/>
              </a:spcBef>
              <a:spcAft>
                <a:spcPts val="0"/>
              </a:spcAft>
              <a:buSzPts val="2200"/>
              <a:buNone/>
            </a:pPr>
            <a:endParaRPr dirty="0"/>
          </a:p>
        </p:txBody>
      </p:sp>
      <p:sp>
        <p:nvSpPr>
          <p:cNvPr id="146" name="Google Shape;146;p9"/>
          <p:cNvSpPr txBox="1">
            <a:spLocks noGrp="1"/>
          </p:cNvSpPr>
          <p:nvPr>
            <p:ph type="title"/>
          </p:nvPr>
        </p:nvSpPr>
        <p:spPr>
          <a:xfrm>
            <a:off x="392905" y="506412"/>
            <a:ext cx="11288701" cy="4320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accent1"/>
              </a:buClr>
              <a:buSzPct val="100000"/>
              <a:buFont typeface="Century Gothic"/>
              <a:buNone/>
            </a:pPr>
            <a:r>
              <a:rPr lang="en-GB" dirty="0"/>
              <a:t>Exercício 1.1: Os </a:t>
            </a:r>
            <a:r>
              <a:rPr lang="en-GB" dirty="0" err="1"/>
              <a:t>direitos</a:t>
            </a:r>
            <a:r>
              <a:rPr lang="en-GB" dirty="0"/>
              <a:t> das pessoas com </a:t>
            </a:r>
            <a:r>
              <a:rPr lang="en-GB" dirty="0" err="1"/>
              <a:t>deficiências</a:t>
            </a:r>
            <a:r>
              <a:rPr lang="en-GB" dirty="0"/>
              <a:t> </a:t>
            </a:r>
            <a:r>
              <a:rPr lang="en-GB" dirty="0" err="1"/>
              <a:t>psicossociais</a:t>
            </a:r>
            <a:r>
              <a:rPr lang="en-GB" dirty="0"/>
              <a:t>, </a:t>
            </a:r>
            <a:r>
              <a:rPr lang="en-GB" dirty="0" err="1"/>
              <a:t>intelectuais</a:t>
            </a:r>
            <a:r>
              <a:rPr lang="en-GB" dirty="0"/>
              <a:t> ou </a:t>
            </a:r>
            <a:r>
              <a:rPr lang="en-GB" dirty="0" err="1"/>
              <a:t>cognitivas</a:t>
            </a:r>
            <a:r>
              <a:rPr lang="en-GB" dirty="0"/>
              <a:t> - 1</a:t>
            </a:r>
            <a:endParaRPr dirty="0"/>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Shape 774"/>
        <p:cNvGrpSpPr/>
        <p:nvPr/>
      </p:nvGrpSpPr>
      <p:grpSpPr>
        <a:xfrm>
          <a:off x="0" y="0"/>
          <a:ext cx="0" cy="0"/>
          <a:chOff x="0" y="0"/>
          <a:chExt cx="0" cy="0"/>
        </a:xfrm>
      </p:grpSpPr>
      <p:sp>
        <p:nvSpPr>
          <p:cNvPr id="775" name="Google Shape;775;p90"/>
          <p:cNvSpPr txBox="1">
            <a:spLocks noGrp="1"/>
          </p:cNvSpPr>
          <p:nvPr>
            <p:ph type="title"/>
          </p:nvPr>
        </p:nvSpPr>
        <p:spPr>
          <a:xfrm>
            <a:off x="389638" y="506412"/>
            <a:ext cx="11567899" cy="432000"/>
          </a:xfrm>
          <a:prstGeom prst="rect">
            <a:avLst/>
          </a:prstGeom>
          <a:noFill/>
          <a:ln>
            <a:noFill/>
          </a:ln>
        </p:spPr>
        <p:txBody>
          <a:bodyPr spcFirstLastPara="1" wrap="square" lIns="91425" tIns="45700" rIns="91425" bIns="45700" anchor="t" anchorCtr="0">
            <a:noAutofit/>
          </a:bodyPr>
          <a:lstStyle/>
          <a:p>
            <a:pPr marL="0" lvl="0" indent="0" algn="ctr" rtl="0">
              <a:lnSpc>
                <a:spcPct val="110000"/>
              </a:lnSpc>
              <a:spcBef>
                <a:spcPts val="0"/>
              </a:spcBef>
              <a:spcAft>
                <a:spcPts val="0"/>
              </a:spcAft>
              <a:buClr>
                <a:schemeClr val="accent1"/>
              </a:buClr>
              <a:buSzPts val="3000"/>
              <a:buFont typeface="Century Gothic"/>
              <a:buNone/>
            </a:pPr>
            <a:r>
              <a:rPr lang="en-GB" dirty="0" err="1"/>
              <a:t>Apresentação</a:t>
            </a:r>
            <a:r>
              <a:rPr lang="en-GB" dirty="0"/>
              <a:t>: Os </a:t>
            </a:r>
            <a:r>
              <a:rPr lang="en-GB" dirty="0" err="1"/>
              <a:t>artigos</a:t>
            </a:r>
            <a:r>
              <a:rPr lang="en-GB" dirty="0"/>
              <a:t> da CDPD</a:t>
            </a:r>
            <a:endParaRPr dirty="0"/>
          </a:p>
        </p:txBody>
      </p:sp>
      <p:sp>
        <p:nvSpPr>
          <p:cNvPr id="776" name="Google Shape;776;p90"/>
          <p:cNvSpPr txBox="1">
            <a:spLocks noGrp="1"/>
          </p:cNvSpPr>
          <p:nvPr>
            <p:ph type="body" idx="1"/>
          </p:nvPr>
        </p:nvSpPr>
        <p:spPr>
          <a:xfrm>
            <a:off x="508002" y="2318745"/>
            <a:ext cx="11175995" cy="3406224"/>
          </a:xfrm>
          <a:prstGeom prst="rect">
            <a:avLst/>
          </a:prstGeom>
          <a:noFill/>
          <a:ln>
            <a:noFill/>
          </a:ln>
        </p:spPr>
        <p:txBody>
          <a:bodyPr spcFirstLastPara="1" wrap="square" lIns="91425" tIns="45700" rIns="91425" bIns="45700" anchor="t" anchorCtr="0">
            <a:noAutofit/>
          </a:bodyPr>
          <a:lstStyle/>
          <a:p>
            <a:pPr marL="285750" lvl="0" indent="-285750" algn="just" rtl="0">
              <a:lnSpc>
                <a:spcPct val="100000"/>
              </a:lnSpc>
              <a:spcBef>
                <a:spcPts val="600"/>
              </a:spcBef>
              <a:spcAft>
                <a:spcPts val="0"/>
              </a:spcAft>
              <a:buSzPts val="2200"/>
              <a:buChar char="•"/>
            </a:pPr>
            <a:r>
              <a:rPr lang="en-GB" sz="2000" dirty="0"/>
              <a:t>Em </a:t>
            </a:r>
            <a:r>
              <a:rPr lang="en-GB" sz="2000" dirty="0" err="1"/>
              <a:t>igualdade</a:t>
            </a:r>
            <a:r>
              <a:rPr lang="en-GB" sz="2000" dirty="0"/>
              <a:t> de </a:t>
            </a:r>
            <a:r>
              <a:rPr lang="en-GB" sz="2000" dirty="0" err="1"/>
              <a:t>condições</a:t>
            </a:r>
            <a:r>
              <a:rPr lang="en-GB" sz="2000" dirty="0"/>
              <a:t> com </a:t>
            </a:r>
            <a:r>
              <a:rPr lang="en-GB" sz="2000" dirty="0" err="1"/>
              <a:t>os</a:t>
            </a:r>
            <a:r>
              <a:rPr lang="en-GB" sz="2000" dirty="0"/>
              <a:t> </a:t>
            </a:r>
            <a:r>
              <a:rPr lang="en-GB" sz="2000" dirty="0" err="1"/>
              <a:t>demais</a:t>
            </a:r>
            <a:r>
              <a:rPr lang="en-GB" sz="2000" dirty="0"/>
              <a:t>, as pessoas com </a:t>
            </a:r>
            <a:r>
              <a:rPr lang="en-GB" sz="2000" dirty="0" err="1"/>
              <a:t>deficiência</a:t>
            </a:r>
            <a:r>
              <a:rPr lang="en-GB" sz="2000" dirty="0"/>
              <a:t> </a:t>
            </a:r>
            <a:r>
              <a:rPr lang="en-GB" sz="2000" dirty="0" err="1"/>
              <a:t>têm</a:t>
            </a:r>
            <a:r>
              <a:rPr lang="en-GB" sz="2000" dirty="0"/>
              <a:t> o </a:t>
            </a:r>
            <a:r>
              <a:rPr lang="en-GB" sz="2000" dirty="0" err="1"/>
              <a:t>direito</a:t>
            </a:r>
            <a:r>
              <a:rPr lang="en-GB" sz="2000" dirty="0"/>
              <a:t> de:</a:t>
            </a:r>
            <a:endParaRPr sz="2000" dirty="0"/>
          </a:p>
          <a:p>
            <a:pPr marL="631825" lvl="2" indent="-285750" algn="just" rtl="0">
              <a:lnSpc>
                <a:spcPct val="100000"/>
              </a:lnSpc>
              <a:spcBef>
                <a:spcPts val="600"/>
              </a:spcBef>
              <a:spcAft>
                <a:spcPts val="0"/>
              </a:spcAft>
              <a:buSzPts val="2200"/>
              <a:buChar char="•"/>
            </a:pPr>
            <a:r>
              <a:rPr lang="en-GB" sz="2000" dirty="0" err="1"/>
              <a:t>pensar</a:t>
            </a:r>
            <a:r>
              <a:rPr lang="en-GB" sz="2000" dirty="0"/>
              <a:t> e </a:t>
            </a:r>
            <a:r>
              <a:rPr lang="en-GB" sz="2000" dirty="0" err="1"/>
              <a:t>dizer</a:t>
            </a:r>
            <a:r>
              <a:rPr lang="en-GB" sz="2000" dirty="0"/>
              <a:t> o que </a:t>
            </a:r>
            <a:r>
              <a:rPr lang="en-GB" sz="2000" dirty="0" err="1"/>
              <a:t>quiserem</a:t>
            </a:r>
            <a:endParaRPr sz="2000" dirty="0"/>
          </a:p>
          <a:p>
            <a:pPr marL="631825" lvl="2" indent="-285750" algn="just" rtl="0">
              <a:lnSpc>
                <a:spcPct val="100000"/>
              </a:lnSpc>
              <a:spcBef>
                <a:spcPts val="600"/>
              </a:spcBef>
              <a:spcAft>
                <a:spcPts val="0"/>
              </a:spcAft>
              <a:buSzPts val="2200"/>
              <a:buChar char="•"/>
            </a:pPr>
            <a:r>
              <a:rPr lang="en-GB" sz="2000" dirty="0" err="1"/>
              <a:t>receber</a:t>
            </a:r>
            <a:r>
              <a:rPr lang="en-GB" sz="2000" dirty="0"/>
              <a:t> e </a:t>
            </a:r>
            <a:r>
              <a:rPr lang="en-GB" sz="2000" dirty="0" err="1"/>
              <a:t>fornecer</a:t>
            </a:r>
            <a:r>
              <a:rPr lang="en-GB" sz="2000" dirty="0"/>
              <a:t> </a:t>
            </a:r>
            <a:r>
              <a:rPr lang="en-GB" sz="2000" dirty="0" err="1"/>
              <a:t>informações</a:t>
            </a:r>
            <a:r>
              <a:rPr lang="en-GB" sz="2000" dirty="0"/>
              <a:t>.</a:t>
            </a:r>
            <a:endParaRPr sz="2000" dirty="0"/>
          </a:p>
          <a:p>
            <a:pPr marL="285750" lvl="0" indent="-285750" algn="just" rtl="0">
              <a:lnSpc>
                <a:spcPct val="100000"/>
              </a:lnSpc>
              <a:spcBef>
                <a:spcPts val="600"/>
              </a:spcBef>
              <a:spcAft>
                <a:spcPts val="0"/>
              </a:spcAft>
              <a:buSzPts val="2200"/>
              <a:buChar char="•"/>
            </a:pPr>
            <a:r>
              <a:rPr lang="en-GB" sz="2000" dirty="0"/>
              <a:t>No </a:t>
            </a:r>
            <a:r>
              <a:rPr lang="en-GB" sz="2000" dirty="0" err="1"/>
              <a:t>entanto</a:t>
            </a:r>
            <a:r>
              <a:rPr lang="en-GB" sz="2000" dirty="0"/>
              <a:t>:</a:t>
            </a:r>
            <a:endParaRPr sz="2000" dirty="0"/>
          </a:p>
          <a:p>
            <a:pPr marL="631825" lvl="2" indent="-285750" algn="just" rtl="0">
              <a:lnSpc>
                <a:spcPct val="100000"/>
              </a:lnSpc>
              <a:spcBef>
                <a:spcPts val="600"/>
              </a:spcBef>
              <a:spcAft>
                <a:spcPts val="0"/>
              </a:spcAft>
              <a:buSzPts val="2200"/>
              <a:buChar char="•"/>
            </a:pPr>
            <a:r>
              <a:rPr lang="en-GB" sz="2000" dirty="0"/>
              <a:t>As pessoas com </a:t>
            </a:r>
            <a:r>
              <a:rPr lang="en-GB" sz="2000" dirty="0" err="1"/>
              <a:t>deficiências</a:t>
            </a:r>
            <a:r>
              <a:rPr lang="en-GB" sz="2000" dirty="0"/>
              <a:t> </a:t>
            </a:r>
            <a:r>
              <a:rPr lang="en-GB" sz="2000" dirty="0" err="1"/>
              <a:t>psicossociais</a:t>
            </a:r>
            <a:r>
              <a:rPr lang="en-GB" sz="2000" dirty="0"/>
              <a:t>, </a:t>
            </a:r>
            <a:r>
              <a:rPr lang="en-GB" sz="2000" dirty="0" err="1"/>
              <a:t>intelectuais</a:t>
            </a:r>
            <a:r>
              <a:rPr lang="en-GB" sz="2000" dirty="0"/>
              <a:t> ou </a:t>
            </a:r>
            <a:r>
              <a:rPr lang="en-GB" sz="2000" dirty="0" err="1"/>
              <a:t>cognitivas</a:t>
            </a:r>
            <a:r>
              <a:rPr lang="en-GB" sz="2000" dirty="0"/>
              <a:t> </a:t>
            </a:r>
            <a:r>
              <a:rPr lang="en-GB" sz="2000" dirty="0" err="1"/>
              <a:t>muitas</a:t>
            </a:r>
            <a:r>
              <a:rPr lang="en-GB" sz="2000" dirty="0"/>
              <a:t> </a:t>
            </a:r>
            <a:r>
              <a:rPr lang="en-GB" sz="2000" dirty="0" err="1"/>
              <a:t>vezes</a:t>
            </a:r>
            <a:r>
              <a:rPr lang="en-GB" sz="2000" dirty="0"/>
              <a:t> </a:t>
            </a:r>
            <a:r>
              <a:rPr lang="en-GB" sz="2000" dirty="0" err="1"/>
              <a:t>não</a:t>
            </a:r>
            <a:r>
              <a:rPr lang="en-GB" sz="2000" dirty="0"/>
              <a:t> </a:t>
            </a:r>
            <a:r>
              <a:rPr lang="en-GB" sz="2000" dirty="0" err="1"/>
              <a:t>recebem</a:t>
            </a:r>
            <a:r>
              <a:rPr lang="en-GB" sz="2000" dirty="0"/>
              <a:t> </a:t>
            </a:r>
            <a:r>
              <a:rPr lang="en-GB" sz="2000" dirty="0" err="1"/>
              <a:t>informações</a:t>
            </a:r>
            <a:r>
              <a:rPr lang="en-GB" sz="2000" dirty="0"/>
              <a:t> </a:t>
            </a:r>
            <a:r>
              <a:rPr lang="en-GB" sz="2000" dirty="0" err="1"/>
              <a:t>completas</a:t>
            </a:r>
            <a:r>
              <a:rPr lang="en-GB" sz="2000" dirty="0"/>
              <a:t> sobre sua saúde ou </a:t>
            </a:r>
            <a:r>
              <a:rPr lang="en-GB" sz="2000" dirty="0" err="1"/>
              <a:t>cuidados</a:t>
            </a:r>
            <a:r>
              <a:rPr lang="en-GB" sz="2000" dirty="0"/>
              <a:t> de saúde mental.</a:t>
            </a:r>
            <a:endParaRPr sz="2000" dirty="0"/>
          </a:p>
          <a:p>
            <a:pPr marL="631825" lvl="2" indent="-285750" algn="just" rtl="0">
              <a:lnSpc>
                <a:spcPct val="100000"/>
              </a:lnSpc>
              <a:spcBef>
                <a:spcPts val="600"/>
              </a:spcBef>
              <a:spcAft>
                <a:spcPts val="0"/>
              </a:spcAft>
              <a:buSzPts val="2200"/>
              <a:buChar char="•"/>
            </a:pPr>
            <a:r>
              <a:rPr lang="en-GB" sz="2000" dirty="0" err="1"/>
              <a:t>Muitas</a:t>
            </a:r>
            <a:r>
              <a:rPr lang="en-GB" sz="2000" dirty="0"/>
              <a:t> </a:t>
            </a:r>
            <a:r>
              <a:rPr lang="en-GB" sz="2000" dirty="0" err="1"/>
              <a:t>vezes</a:t>
            </a:r>
            <a:r>
              <a:rPr lang="en-GB" sz="2000" dirty="0"/>
              <a:t>, são </a:t>
            </a:r>
            <a:r>
              <a:rPr lang="en-GB" sz="2000" dirty="0" err="1"/>
              <a:t>negadas</a:t>
            </a:r>
            <a:r>
              <a:rPr lang="en-GB" sz="2000" dirty="0"/>
              <a:t> </a:t>
            </a:r>
            <a:r>
              <a:rPr lang="en-GB" sz="2000" dirty="0" err="1"/>
              <a:t>informações</a:t>
            </a:r>
            <a:r>
              <a:rPr lang="en-GB" sz="2000" dirty="0"/>
              <a:t> sobre </a:t>
            </a:r>
            <a:r>
              <a:rPr lang="en-GB" sz="2000" dirty="0" err="1"/>
              <a:t>meios</a:t>
            </a:r>
            <a:r>
              <a:rPr lang="en-GB" sz="2000" dirty="0"/>
              <a:t> </a:t>
            </a:r>
            <a:r>
              <a:rPr lang="en-GB" sz="2000" dirty="0" err="1"/>
              <a:t>legais</a:t>
            </a:r>
            <a:r>
              <a:rPr lang="en-GB" sz="2000" dirty="0"/>
              <a:t> para </a:t>
            </a:r>
            <a:r>
              <a:rPr lang="en-GB" sz="2000" dirty="0" err="1"/>
              <a:t>proteger</a:t>
            </a:r>
            <a:r>
              <a:rPr lang="en-GB" sz="2000" dirty="0"/>
              <a:t> seus </a:t>
            </a:r>
            <a:r>
              <a:rPr lang="en-GB" sz="2000" dirty="0" err="1"/>
              <a:t>direitos</a:t>
            </a:r>
            <a:r>
              <a:rPr lang="en-GB" sz="2000" dirty="0"/>
              <a:t>.</a:t>
            </a:r>
            <a:endParaRPr sz="2000" dirty="0"/>
          </a:p>
          <a:p>
            <a:pPr marL="631825" lvl="2" indent="-285750" algn="just" rtl="0">
              <a:lnSpc>
                <a:spcPct val="100000"/>
              </a:lnSpc>
              <a:spcBef>
                <a:spcPts val="600"/>
              </a:spcBef>
              <a:spcAft>
                <a:spcPts val="0"/>
              </a:spcAft>
              <a:buSzPts val="2200"/>
              <a:buChar char="•"/>
            </a:pPr>
            <a:r>
              <a:rPr lang="en-GB" sz="2000" dirty="0"/>
              <a:t>As </a:t>
            </a:r>
            <a:r>
              <a:rPr lang="en-GB" sz="2000" dirty="0" err="1"/>
              <a:t>opiniões</a:t>
            </a:r>
            <a:r>
              <a:rPr lang="en-GB" sz="2000" dirty="0"/>
              <a:t> e </a:t>
            </a:r>
            <a:r>
              <a:rPr lang="en-GB" sz="2000" dirty="0" err="1"/>
              <a:t>perspectivas</a:t>
            </a:r>
            <a:r>
              <a:rPr lang="en-GB" sz="2000" dirty="0"/>
              <a:t> das pessoas com </a:t>
            </a:r>
            <a:r>
              <a:rPr lang="en-GB" sz="2000" dirty="0" err="1"/>
              <a:t>deficiências</a:t>
            </a:r>
            <a:r>
              <a:rPr lang="en-GB" sz="2000" dirty="0"/>
              <a:t> </a:t>
            </a:r>
            <a:r>
              <a:rPr lang="en-GB" sz="2000" dirty="0" err="1"/>
              <a:t>psicossociais</a:t>
            </a:r>
            <a:r>
              <a:rPr lang="en-GB" sz="2000" dirty="0"/>
              <a:t>, </a:t>
            </a:r>
            <a:r>
              <a:rPr lang="en-GB" sz="2000" dirty="0" err="1"/>
              <a:t>intelectuais</a:t>
            </a:r>
            <a:r>
              <a:rPr lang="en-GB" sz="2000" dirty="0"/>
              <a:t> ou </a:t>
            </a:r>
            <a:r>
              <a:rPr lang="en-GB" sz="2000" dirty="0" err="1"/>
              <a:t>cognitivas</a:t>
            </a:r>
            <a:r>
              <a:rPr lang="en-GB" sz="2000" dirty="0"/>
              <a:t> são </a:t>
            </a:r>
            <a:r>
              <a:rPr lang="en-GB" sz="2000" dirty="0" err="1"/>
              <a:t>frequentemente</a:t>
            </a:r>
            <a:r>
              <a:rPr lang="en-GB" sz="2000" dirty="0"/>
              <a:t> </a:t>
            </a:r>
            <a:r>
              <a:rPr lang="en-GB" sz="2000" dirty="0" err="1"/>
              <a:t>desconsideradas</a:t>
            </a:r>
            <a:r>
              <a:rPr lang="en-GB" sz="2000" dirty="0"/>
              <a:t> e </a:t>
            </a:r>
            <a:r>
              <a:rPr lang="en-GB" sz="2000" dirty="0" err="1"/>
              <a:t>ignoradas</a:t>
            </a:r>
            <a:r>
              <a:rPr lang="en-GB" sz="2000" dirty="0"/>
              <a:t>.</a:t>
            </a:r>
            <a:endParaRPr sz="2000" dirty="0"/>
          </a:p>
        </p:txBody>
      </p:sp>
      <p:sp>
        <p:nvSpPr>
          <p:cNvPr id="777" name="Google Shape;777;p90"/>
          <p:cNvSpPr txBox="1">
            <a:spLocks noGrp="1"/>
          </p:cNvSpPr>
          <p:nvPr>
            <p:ph type="body" idx="2"/>
          </p:nvPr>
        </p:nvSpPr>
        <p:spPr>
          <a:xfrm>
            <a:off x="507207" y="1566683"/>
            <a:ext cx="11174400" cy="360000"/>
          </a:xfrm>
          <a:prstGeom prst="rect">
            <a:avLst/>
          </a:prstGeom>
          <a:noFill/>
          <a:ln>
            <a:noFill/>
          </a:ln>
        </p:spPr>
        <p:txBody>
          <a:bodyPr spcFirstLastPara="1" wrap="square" lIns="0" tIns="0" rIns="0" bIns="0" anchor="b" anchorCtr="0">
            <a:noAutofit/>
          </a:bodyPr>
          <a:lstStyle/>
          <a:p>
            <a:pPr marL="285750" lvl="0" indent="-285750" algn="l" rtl="0">
              <a:lnSpc>
                <a:spcPct val="150000"/>
              </a:lnSpc>
              <a:spcBef>
                <a:spcPts val="0"/>
              </a:spcBef>
              <a:spcAft>
                <a:spcPts val="0"/>
              </a:spcAft>
              <a:buSzPts val="2200"/>
              <a:buNone/>
            </a:pPr>
            <a:r>
              <a:rPr lang="en-GB" dirty="0" err="1"/>
              <a:t>Artigo</a:t>
            </a:r>
            <a:r>
              <a:rPr lang="en-GB" dirty="0"/>
              <a:t> 21 – Liberdade de </a:t>
            </a:r>
            <a:r>
              <a:rPr lang="en-GB" dirty="0" err="1"/>
              <a:t>expressão</a:t>
            </a:r>
            <a:r>
              <a:rPr lang="en-GB" dirty="0"/>
              <a:t> e </a:t>
            </a:r>
            <a:r>
              <a:rPr lang="en-GB" dirty="0" err="1"/>
              <a:t>opinião</a:t>
            </a:r>
            <a:r>
              <a:rPr lang="en-GB" dirty="0"/>
              <a:t>, e </a:t>
            </a:r>
            <a:r>
              <a:rPr lang="en-GB" dirty="0" err="1"/>
              <a:t>acesso</a:t>
            </a:r>
            <a:r>
              <a:rPr lang="en-GB" dirty="0"/>
              <a:t> à </a:t>
            </a:r>
            <a:r>
              <a:rPr lang="en-GB" dirty="0" err="1"/>
              <a:t>informação</a:t>
            </a:r>
            <a:r>
              <a:rPr lang="en-GB" dirty="0"/>
              <a:t> (a)</a:t>
            </a:r>
            <a:endParaRPr dirty="0"/>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Shape 782"/>
        <p:cNvGrpSpPr/>
        <p:nvPr/>
      </p:nvGrpSpPr>
      <p:grpSpPr>
        <a:xfrm>
          <a:off x="0" y="0"/>
          <a:ext cx="0" cy="0"/>
          <a:chOff x="0" y="0"/>
          <a:chExt cx="0" cy="0"/>
        </a:xfrm>
      </p:grpSpPr>
      <p:sp>
        <p:nvSpPr>
          <p:cNvPr id="783" name="Google Shape;783;p91"/>
          <p:cNvSpPr txBox="1">
            <a:spLocks noGrp="1"/>
          </p:cNvSpPr>
          <p:nvPr>
            <p:ph type="title"/>
          </p:nvPr>
        </p:nvSpPr>
        <p:spPr>
          <a:xfrm>
            <a:off x="389638" y="506412"/>
            <a:ext cx="11174399" cy="432000"/>
          </a:xfrm>
          <a:prstGeom prst="rect">
            <a:avLst/>
          </a:prstGeom>
          <a:noFill/>
          <a:ln>
            <a:noFill/>
          </a:ln>
        </p:spPr>
        <p:txBody>
          <a:bodyPr spcFirstLastPara="1" wrap="square" lIns="91425" tIns="45700" rIns="91425" bIns="45700" anchor="t" anchorCtr="0">
            <a:noAutofit/>
          </a:bodyPr>
          <a:lstStyle/>
          <a:p>
            <a:pPr marL="0" lvl="0" indent="0" algn="ctr" rtl="0">
              <a:lnSpc>
                <a:spcPct val="110000"/>
              </a:lnSpc>
              <a:spcBef>
                <a:spcPts val="0"/>
              </a:spcBef>
              <a:spcAft>
                <a:spcPts val="0"/>
              </a:spcAft>
              <a:buClr>
                <a:schemeClr val="accent1"/>
              </a:buClr>
              <a:buSzPts val="3000"/>
              <a:buFont typeface="Century Gothic"/>
              <a:buNone/>
            </a:pPr>
            <a:r>
              <a:rPr lang="en-GB" dirty="0" err="1"/>
              <a:t>Apresentação</a:t>
            </a:r>
            <a:r>
              <a:rPr lang="en-GB" dirty="0"/>
              <a:t>: Os </a:t>
            </a:r>
            <a:r>
              <a:rPr lang="en-GB" dirty="0" err="1"/>
              <a:t>artigos</a:t>
            </a:r>
            <a:r>
              <a:rPr lang="en-GB" dirty="0"/>
              <a:t> da CDPD</a:t>
            </a:r>
            <a:endParaRPr dirty="0"/>
          </a:p>
        </p:txBody>
      </p:sp>
      <p:sp>
        <p:nvSpPr>
          <p:cNvPr id="784" name="Google Shape;784;p91"/>
          <p:cNvSpPr txBox="1">
            <a:spLocks noGrp="1"/>
          </p:cNvSpPr>
          <p:nvPr>
            <p:ph type="body" idx="1"/>
          </p:nvPr>
        </p:nvSpPr>
        <p:spPr>
          <a:xfrm>
            <a:off x="389639" y="2343857"/>
            <a:ext cx="11175995" cy="1689212"/>
          </a:xfrm>
          <a:prstGeom prst="rect">
            <a:avLst/>
          </a:prstGeom>
          <a:noFill/>
          <a:ln>
            <a:noFill/>
          </a:ln>
        </p:spPr>
        <p:txBody>
          <a:bodyPr spcFirstLastPara="1" wrap="square" lIns="91425" tIns="45700" rIns="91425" bIns="45700" anchor="t" anchorCtr="0">
            <a:noAutofit/>
          </a:bodyPr>
          <a:lstStyle/>
          <a:p>
            <a:pPr marL="285750" lvl="0" indent="-285750" algn="just" rtl="0">
              <a:lnSpc>
                <a:spcPct val="100000"/>
              </a:lnSpc>
              <a:spcBef>
                <a:spcPts val="600"/>
              </a:spcBef>
              <a:spcAft>
                <a:spcPts val="0"/>
              </a:spcAft>
              <a:buSzPts val="2200"/>
              <a:buChar char="•"/>
            </a:pPr>
            <a:r>
              <a:rPr lang="en-GB" sz="2000" dirty="0" err="1"/>
              <a:t>Existe</a:t>
            </a:r>
            <a:r>
              <a:rPr lang="en-GB" sz="2000" dirty="0"/>
              <a:t> uma </a:t>
            </a:r>
            <a:r>
              <a:rPr lang="en-GB" sz="2000" dirty="0" err="1"/>
              <a:t>responsabilidade</a:t>
            </a:r>
            <a:r>
              <a:rPr lang="en-GB" sz="2000" dirty="0"/>
              <a:t> especial de </a:t>
            </a:r>
            <a:r>
              <a:rPr lang="en-GB" sz="2000" dirty="0" err="1"/>
              <a:t>fornecer</a:t>
            </a:r>
            <a:r>
              <a:rPr lang="en-GB" sz="2000" dirty="0"/>
              <a:t> </a:t>
            </a:r>
            <a:r>
              <a:rPr lang="en-GB" sz="2000" dirty="0" err="1"/>
              <a:t>informações</a:t>
            </a:r>
            <a:r>
              <a:rPr lang="en-GB" sz="2000" dirty="0"/>
              <a:t> </a:t>
            </a:r>
            <a:r>
              <a:rPr lang="en-GB" sz="2000" dirty="0" err="1"/>
              <a:t>às</a:t>
            </a:r>
            <a:r>
              <a:rPr lang="en-GB" sz="2000" dirty="0"/>
              <a:t> pessoas com </a:t>
            </a:r>
            <a:r>
              <a:rPr lang="en-GB" sz="2000" dirty="0" err="1"/>
              <a:t>deficiência</a:t>
            </a:r>
            <a:r>
              <a:rPr lang="en-GB" sz="2000" dirty="0"/>
              <a:t> de forma que </a:t>
            </a:r>
            <a:r>
              <a:rPr lang="en-GB" sz="2000" dirty="0" err="1"/>
              <a:t>elas</a:t>
            </a:r>
            <a:r>
              <a:rPr lang="en-GB" sz="2000" dirty="0"/>
              <a:t> </a:t>
            </a:r>
            <a:r>
              <a:rPr lang="en-GB" sz="2000" dirty="0" err="1"/>
              <a:t>possam</a:t>
            </a:r>
            <a:r>
              <a:rPr lang="en-GB" sz="2000" dirty="0"/>
              <a:t> </a:t>
            </a:r>
            <a:r>
              <a:rPr lang="en-GB" sz="2000" dirty="0" err="1"/>
              <a:t>acessá</a:t>
            </a:r>
            <a:r>
              <a:rPr lang="en-GB" sz="2000" dirty="0"/>
              <a:t>-las e </a:t>
            </a:r>
            <a:r>
              <a:rPr lang="en-GB" sz="2000" dirty="0" err="1"/>
              <a:t>compreendê</a:t>
            </a:r>
            <a:r>
              <a:rPr lang="en-GB" sz="2000" dirty="0"/>
              <a:t>-las.  </a:t>
            </a:r>
            <a:endParaRPr sz="2000" dirty="0"/>
          </a:p>
          <a:p>
            <a:pPr marL="285750" lvl="0" indent="-285750" algn="just" rtl="0">
              <a:lnSpc>
                <a:spcPct val="100000"/>
              </a:lnSpc>
              <a:spcBef>
                <a:spcPts val="600"/>
              </a:spcBef>
              <a:spcAft>
                <a:spcPts val="0"/>
              </a:spcAft>
              <a:buSzPts val="2200"/>
              <a:buChar char="•"/>
            </a:pPr>
            <a:r>
              <a:rPr lang="en-GB" sz="2000" dirty="0" err="1"/>
              <a:t>Qualquer</a:t>
            </a:r>
            <a:r>
              <a:rPr lang="en-GB" sz="2000" dirty="0"/>
              <a:t> </a:t>
            </a:r>
            <a:r>
              <a:rPr lang="en-GB" sz="2000" dirty="0" err="1"/>
              <a:t>informação</a:t>
            </a:r>
            <a:r>
              <a:rPr lang="en-GB" sz="2000" dirty="0"/>
              <a:t> </a:t>
            </a:r>
            <a:r>
              <a:rPr lang="en-GB" sz="2000" dirty="0" err="1"/>
              <a:t>destinada</a:t>
            </a:r>
            <a:r>
              <a:rPr lang="en-GB" sz="2000" dirty="0"/>
              <a:t> ao </a:t>
            </a:r>
            <a:r>
              <a:rPr lang="en-GB" sz="2000" dirty="0" err="1"/>
              <a:t>público</a:t>
            </a:r>
            <a:r>
              <a:rPr lang="en-GB" sz="2000" dirty="0"/>
              <a:t> em </a:t>
            </a:r>
            <a:r>
              <a:rPr lang="en-GB" sz="2000" dirty="0" err="1"/>
              <a:t>geral</a:t>
            </a:r>
            <a:r>
              <a:rPr lang="en-GB" sz="2000" dirty="0"/>
              <a:t>, </a:t>
            </a:r>
            <a:r>
              <a:rPr lang="en-GB" sz="2000" dirty="0" err="1"/>
              <a:t>seja</a:t>
            </a:r>
            <a:r>
              <a:rPr lang="en-GB" sz="2000" dirty="0"/>
              <a:t> </a:t>
            </a:r>
            <a:r>
              <a:rPr lang="en-GB" sz="2000" dirty="0" err="1"/>
              <a:t>fornecida</a:t>
            </a:r>
            <a:r>
              <a:rPr lang="en-GB" sz="2000" dirty="0"/>
              <a:t> por </a:t>
            </a:r>
            <a:r>
              <a:rPr lang="en-GB" sz="2000" dirty="0" err="1"/>
              <a:t>estados</a:t>
            </a:r>
            <a:r>
              <a:rPr lang="en-GB" sz="2000" dirty="0"/>
              <a:t> ou por </a:t>
            </a:r>
            <a:r>
              <a:rPr lang="en-GB" sz="2000" dirty="0" err="1"/>
              <a:t>entidades</a:t>
            </a:r>
            <a:r>
              <a:rPr lang="en-GB" sz="2000" dirty="0"/>
              <a:t> </a:t>
            </a:r>
            <a:r>
              <a:rPr lang="en-GB" sz="2000" dirty="0" err="1"/>
              <a:t>privadas</a:t>
            </a:r>
            <a:r>
              <a:rPr lang="en-GB" sz="2000" dirty="0"/>
              <a:t>, </a:t>
            </a:r>
            <a:r>
              <a:rPr lang="en-GB" sz="2000" dirty="0" err="1"/>
              <a:t>também</a:t>
            </a:r>
            <a:r>
              <a:rPr lang="en-GB" sz="2000" dirty="0"/>
              <a:t> </a:t>
            </a:r>
            <a:r>
              <a:rPr lang="en-GB" sz="2000" dirty="0" err="1"/>
              <a:t>deve</a:t>
            </a:r>
            <a:r>
              <a:rPr lang="en-GB" sz="2000" dirty="0"/>
              <a:t> ser </a:t>
            </a:r>
            <a:r>
              <a:rPr lang="en-GB" sz="2000" dirty="0" err="1"/>
              <a:t>acessível</a:t>
            </a:r>
            <a:r>
              <a:rPr lang="en-GB" sz="2000" dirty="0"/>
              <a:t> </a:t>
            </a:r>
            <a:r>
              <a:rPr lang="en-GB" sz="2000" dirty="0" err="1"/>
              <a:t>às</a:t>
            </a:r>
            <a:r>
              <a:rPr lang="en-GB" sz="2000" dirty="0"/>
              <a:t> pessoas com </a:t>
            </a:r>
            <a:r>
              <a:rPr lang="en-GB" sz="2000" dirty="0" err="1"/>
              <a:t>deficiência</a:t>
            </a:r>
            <a:r>
              <a:rPr lang="en-GB" sz="2000" dirty="0"/>
              <a:t>.</a:t>
            </a:r>
            <a:endParaRPr sz="2000" dirty="0"/>
          </a:p>
        </p:txBody>
      </p:sp>
      <p:sp>
        <p:nvSpPr>
          <p:cNvPr id="785" name="Google Shape;785;p91"/>
          <p:cNvSpPr txBox="1">
            <a:spLocks noGrp="1"/>
          </p:cNvSpPr>
          <p:nvPr>
            <p:ph type="body" idx="2"/>
          </p:nvPr>
        </p:nvSpPr>
        <p:spPr>
          <a:xfrm>
            <a:off x="508800" y="1526308"/>
            <a:ext cx="11174400" cy="360000"/>
          </a:xfrm>
          <a:prstGeom prst="rect">
            <a:avLst/>
          </a:prstGeom>
          <a:noFill/>
          <a:ln>
            <a:noFill/>
          </a:ln>
        </p:spPr>
        <p:txBody>
          <a:bodyPr spcFirstLastPara="1" wrap="square" lIns="0" tIns="0" rIns="0" bIns="0" anchor="b" anchorCtr="0">
            <a:noAutofit/>
          </a:bodyPr>
          <a:lstStyle/>
          <a:p>
            <a:pPr marL="285750" lvl="0" indent="-285750" algn="l" rtl="0">
              <a:lnSpc>
                <a:spcPct val="150000"/>
              </a:lnSpc>
              <a:spcBef>
                <a:spcPts val="0"/>
              </a:spcBef>
              <a:spcAft>
                <a:spcPts val="0"/>
              </a:spcAft>
              <a:buSzPts val="2200"/>
              <a:buNone/>
            </a:pPr>
            <a:r>
              <a:rPr lang="en-GB" dirty="0" err="1"/>
              <a:t>Artigo</a:t>
            </a:r>
            <a:r>
              <a:rPr lang="en-GB" dirty="0"/>
              <a:t> 21 – Liberdade de </a:t>
            </a:r>
            <a:r>
              <a:rPr lang="en-GB" dirty="0" err="1"/>
              <a:t>expressão</a:t>
            </a:r>
            <a:r>
              <a:rPr lang="en-GB" dirty="0"/>
              <a:t> e </a:t>
            </a:r>
            <a:r>
              <a:rPr lang="en-GB" dirty="0" err="1"/>
              <a:t>opinião</a:t>
            </a:r>
            <a:r>
              <a:rPr lang="en-GB" dirty="0"/>
              <a:t>, e </a:t>
            </a:r>
            <a:r>
              <a:rPr lang="en-GB" dirty="0" err="1"/>
              <a:t>acesso</a:t>
            </a:r>
            <a:r>
              <a:rPr lang="en-GB" dirty="0"/>
              <a:t> à </a:t>
            </a:r>
            <a:r>
              <a:rPr lang="en-GB" dirty="0" err="1"/>
              <a:t>informação</a:t>
            </a:r>
            <a:r>
              <a:rPr lang="en-GB" dirty="0"/>
              <a:t> (b)</a:t>
            </a:r>
            <a:endParaRPr dirty="0"/>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Shape 790"/>
        <p:cNvGrpSpPr/>
        <p:nvPr/>
      </p:nvGrpSpPr>
      <p:grpSpPr>
        <a:xfrm>
          <a:off x="0" y="0"/>
          <a:ext cx="0" cy="0"/>
          <a:chOff x="0" y="0"/>
          <a:chExt cx="0" cy="0"/>
        </a:xfrm>
      </p:grpSpPr>
      <p:sp>
        <p:nvSpPr>
          <p:cNvPr id="791" name="Google Shape;791;p92"/>
          <p:cNvSpPr txBox="1">
            <a:spLocks noGrp="1"/>
          </p:cNvSpPr>
          <p:nvPr>
            <p:ph type="title"/>
          </p:nvPr>
        </p:nvSpPr>
        <p:spPr>
          <a:xfrm>
            <a:off x="389639" y="506412"/>
            <a:ext cx="11532730" cy="432000"/>
          </a:xfrm>
          <a:prstGeom prst="rect">
            <a:avLst/>
          </a:prstGeom>
          <a:noFill/>
          <a:ln>
            <a:noFill/>
          </a:ln>
        </p:spPr>
        <p:txBody>
          <a:bodyPr spcFirstLastPara="1" wrap="square" lIns="91425" tIns="45700" rIns="91425" bIns="45700" anchor="t" anchorCtr="0">
            <a:noAutofit/>
          </a:bodyPr>
          <a:lstStyle/>
          <a:p>
            <a:pPr marL="0" lvl="0" indent="0" algn="ctr" rtl="0">
              <a:lnSpc>
                <a:spcPct val="110000"/>
              </a:lnSpc>
              <a:spcBef>
                <a:spcPts val="0"/>
              </a:spcBef>
              <a:spcAft>
                <a:spcPts val="0"/>
              </a:spcAft>
              <a:buClr>
                <a:schemeClr val="accent1"/>
              </a:buClr>
              <a:buSzPts val="3000"/>
              <a:buFont typeface="Century Gothic"/>
              <a:buNone/>
            </a:pPr>
            <a:r>
              <a:rPr lang="en-GB" dirty="0" err="1"/>
              <a:t>Apresentação</a:t>
            </a:r>
            <a:r>
              <a:rPr lang="en-GB" dirty="0"/>
              <a:t>: Os </a:t>
            </a:r>
            <a:r>
              <a:rPr lang="en-GB" dirty="0" err="1"/>
              <a:t>artigos</a:t>
            </a:r>
            <a:r>
              <a:rPr lang="en-GB" dirty="0"/>
              <a:t> da CDPD</a:t>
            </a:r>
            <a:endParaRPr dirty="0"/>
          </a:p>
        </p:txBody>
      </p:sp>
      <p:sp>
        <p:nvSpPr>
          <p:cNvPr id="792" name="Google Shape;792;p92"/>
          <p:cNvSpPr txBox="1">
            <a:spLocks noGrp="1"/>
          </p:cNvSpPr>
          <p:nvPr>
            <p:ph type="body" idx="1"/>
          </p:nvPr>
        </p:nvSpPr>
        <p:spPr>
          <a:xfrm>
            <a:off x="507207" y="1820043"/>
            <a:ext cx="11175995" cy="4091343"/>
          </a:xfrm>
          <a:prstGeom prst="rect">
            <a:avLst/>
          </a:prstGeom>
          <a:noFill/>
          <a:ln>
            <a:noFill/>
          </a:ln>
        </p:spPr>
        <p:txBody>
          <a:bodyPr spcFirstLastPara="1" wrap="square" lIns="91425" tIns="45700" rIns="91425" bIns="45700" anchor="t" anchorCtr="0">
            <a:noAutofit/>
          </a:bodyPr>
          <a:lstStyle/>
          <a:p>
            <a:pPr marL="285750" lvl="0" indent="-285750" algn="just" rtl="0">
              <a:lnSpc>
                <a:spcPct val="100000"/>
              </a:lnSpc>
              <a:spcBef>
                <a:spcPts val="600"/>
              </a:spcBef>
              <a:spcAft>
                <a:spcPts val="0"/>
              </a:spcAft>
              <a:buSzPts val="2200"/>
              <a:buChar char="•"/>
            </a:pPr>
            <a:r>
              <a:rPr lang="en-GB" sz="2000" dirty="0" err="1"/>
              <a:t>Ninguém</a:t>
            </a:r>
            <a:r>
              <a:rPr lang="en-GB" sz="2000" dirty="0"/>
              <a:t> </a:t>
            </a:r>
            <a:r>
              <a:rPr lang="en-GB" sz="2000" dirty="0" err="1"/>
              <a:t>deve</a:t>
            </a:r>
            <a:r>
              <a:rPr lang="en-GB" sz="2000" dirty="0"/>
              <a:t>:</a:t>
            </a:r>
            <a:endParaRPr sz="2000" dirty="0"/>
          </a:p>
          <a:p>
            <a:pPr marL="631825" lvl="2" indent="-285750" algn="just" rtl="0">
              <a:lnSpc>
                <a:spcPct val="100000"/>
              </a:lnSpc>
              <a:spcBef>
                <a:spcPts val="600"/>
              </a:spcBef>
              <a:spcAft>
                <a:spcPts val="0"/>
              </a:spcAft>
              <a:buSzPts val="2200"/>
              <a:buChar char="•"/>
            </a:pPr>
            <a:r>
              <a:rPr lang="en-GB" sz="2000" dirty="0" err="1"/>
              <a:t>interferir</a:t>
            </a:r>
            <a:r>
              <a:rPr lang="en-GB" sz="2000" dirty="0"/>
              <a:t> na </a:t>
            </a:r>
            <a:r>
              <a:rPr lang="en-GB" sz="2000" dirty="0" err="1"/>
              <a:t>privacidade</a:t>
            </a:r>
            <a:r>
              <a:rPr lang="en-GB" sz="2000" dirty="0"/>
              <a:t>, vida familiar, </a:t>
            </a:r>
            <a:r>
              <a:rPr lang="en-GB" sz="2000" dirty="0" err="1"/>
              <a:t>domicílio</a:t>
            </a:r>
            <a:r>
              <a:rPr lang="en-GB" sz="2000" dirty="0"/>
              <a:t> ou </a:t>
            </a:r>
            <a:r>
              <a:rPr lang="en-GB" sz="2000" dirty="0" err="1"/>
              <a:t>correspondência</a:t>
            </a:r>
            <a:r>
              <a:rPr lang="en-GB" sz="2000" dirty="0"/>
              <a:t> das pessoas com </a:t>
            </a:r>
            <a:r>
              <a:rPr lang="en-GB" sz="2000" dirty="0" err="1"/>
              <a:t>deficiência</a:t>
            </a:r>
            <a:r>
              <a:rPr lang="en-GB" sz="2000" dirty="0"/>
              <a:t>;</a:t>
            </a:r>
            <a:endParaRPr sz="2000" dirty="0"/>
          </a:p>
          <a:p>
            <a:pPr marL="631825" lvl="2" indent="-285750" algn="just" rtl="0">
              <a:lnSpc>
                <a:spcPct val="100000"/>
              </a:lnSpc>
              <a:spcBef>
                <a:spcPts val="600"/>
              </a:spcBef>
              <a:spcAft>
                <a:spcPts val="0"/>
              </a:spcAft>
              <a:buSzPts val="2200"/>
              <a:buChar char="•"/>
            </a:pPr>
            <a:r>
              <a:rPr lang="en-GB" sz="2000" dirty="0" err="1"/>
              <a:t>atacar</a:t>
            </a:r>
            <a:r>
              <a:rPr lang="en-GB" sz="2000" dirty="0"/>
              <a:t> a sua </a:t>
            </a:r>
            <a:r>
              <a:rPr lang="en-GB" sz="2000" dirty="0" err="1"/>
              <a:t>honra</a:t>
            </a:r>
            <a:r>
              <a:rPr lang="en-GB" sz="2000" dirty="0"/>
              <a:t> e </a:t>
            </a:r>
            <a:r>
              <a:rPr lang="en-GB" sz="2000" dirty="0" err="1"/>
              <a:t>reputação</a:t>
            </a:r>
            <a:r>
              <a:rPr lang="en-GB" sz="2000" dirty="0"/>
              <a:t>.</a:t>
            </a:r>
            <a:endParaRPr sz="2000" dirty="0"/>
          </a:p>
          <a:p>
            <a:pPr marL="285750" lvl="0" indent="-285750" algn="just" rtl="0">
              <a:lnSpc>
                <a:spcPct val="100000"/>
              </a:lnSpc>
              <a:spcBef>
                <a:spcPts val="600"/>
              </a:spcBef>
              <a:spcAft>
                <a:spcPts val="0"/>
              </a:spcAft>
              <a:buSzPts val="2200"/>
              <a:buChar char="•"/>
            </a:pPr>
            <a:r>
              <a:rPr lang="en-GB" sz="2000" dirty="0"/>
              <a:t>As </a:t>
            </a:r>
            <a:r>
              <a:rPr lang="en-GB" sz="2000" dirty="0" err="1"/>
              <a:t>informações</a:t>
            </a:r>
            <a:r>
              <a:rPr lang="en-GB" sz="2000" dirty="0"/>
              <a:t> </a:t>
            </a:r>
            <a:r>
              <a:rPr lang="en-GB" sz="2000" dirty="0" err="1"/>
              <a:t>confidenciais</a:t>
            </a:r>
            <a:r>
              <a:rPr lang="en-GB" sz="2000" dirty="0"/>
              <a:t> sobre pessoas com </a:t>
            </a:r>
            <a:r>
              <a:rPr lang="en-GB" sz="2000" dirty="0" err="1"/>
              <a:t>deficiência</a:t>
            </a:r>
            <a:r>
              <a:rPr lang="en-GB" sz="2000" dirty="0"/>
              <a:t> </a:t>
            </a:r>
            <a:r>
              <a:rPr lang="en-GB" sz="2000" dirty="0" err="1"/>
              <a:t>devem</a:t>
            </a:r>
            <a:r>
              <a:rPr lang="en-GB" sz="2000" dirty="0"/>
              <a:t> ser </a:t>
            </a:r>
            <a:r>
              <a:rPr lang="en-GB" sz="2000" dirty="0" err="1"/>
              <a:t>mantidas</a:t>
            </a:r>
            <a:r>
              <a:rPr lang="en-GB" sz="2000" dirty="0"/>
              <a:t> em </a:t>
            </a:r>
            <a:r>
              <a:rPr lang="en-GB" sz="2000" dirty="0" err="1"/>
              <a:t>sigilo</a:t>
            </a:r>
            <a:r>
              <a:rPr lang="en-GB" sz="2000" dirty="0"/>
              <a:t>.</a:t>
            </a:r>
            <a:endParaRPr sz="2000" dirty="0"/>
          </a:p>
          <a:p>
            <a:pPr marL="285750" lvl="0" indent="-285750" algn="just" rtl="0">
              <a:lnSpc>
                <a:spcPct val="100000"/>
              </a:lnSpc>
              <a:spcBef>
                <a:spcPts val="600"/>
              </a:spcBef>
              <a:spcAft>
                <a:spcPts val="0"/>
              </a:spcAft>
              <a:buSzPts val="2200"/>
              <a:buChar char="•"/>
            </a:pPr>
            <a:r>
              <a:rPr lang="en-GB" sz="2000" dirty="0"/>
              <a:t>As </a:t>
            </a:r>
            <a:r>
              <a:rPr lang="en-GB" sz="2000" dirty="0" err="1"/>
              <a:t>melhores</a:t>
            </a:r>
            <a:r>
              <a:rPr lang="en-GB" sz="2000" dirty="0"/>
              <a:t> </a:t>
            </a:r>
            <a:r>
              <a:rPr lang="en-GB" sz="2000" dirty="0" err="1"/>
              <a:t>práticas</a:t>
            </a:r>
            <a:r>
              <a:rPr lang="en-GB" sz="2000" dirty="0"/>
              <a:t> em </a:t>
            </a:r>
            <a:r>
              <a:rPr lang="en-GB" sz="2000" dirty="0" err="1"/>
              <a:t>matéria</a:t>
            </a:r>
            <a:r>
              <a:rPr lang="en-GB" sz="2000" dirty="0"/>
              <a:t> de </a:t>
            </a:r>
            <a:r>
              <a:rPr lang="en-GB" sz="2000" dirty="0" err="1"/>
              <a:t>privacidade</a:t>
            </a:r>
            <a:r>
              <a:rPr lang="en-GB" sz="2000" dirty="0"/>
              <a:t> </a:t>
            </a:r>
            <a:r>
              <a:rPr lang="en-GB" sz="2000" dirty="0" err="1"/>
              <a:t>nos</a:t>
            </a:r>
            <a:r>
              <a:rPr lang="en-GB" sz="2000" dirty="0"/>
              <a:t> </a:t>
            </a:r>
            <a:r>
              <a:rPr lang="en-GB" sz="2000" dirty="0" err="1"/>
              <a:t>serviços</a:t>
            </a:r>
            <a:r>
              <a:rPr lang="en-GB" sz="2000" dirty="0"/>
              <a:t> </a:t>
            </a:r>
            <a:r>
              <a:rPr lang="en-GB" sz="2000" dirty="0" err="1"/>
              <a:t>permitem</a:t>
            </a:r>
            <a:r>
              <a:rPr lang="en-GB" sz="2000" dirty="0"/>
              <a:t> que as pessoas </a:t>
            </a:r>
            <a:r>
              <a:rPr lang="en-GB" sz="2000" dirty="0" err="1"/>
              <a:t>mantenham</a:t>
            </a:r>
            <a:r>
              <a:rPr lang="en-GB" sz="2000" dirty="0"/>
              <a:t> o </a:t>
            </a:r>
            <a:r>
              <a:rPr lang="en-GB" sz="2000" dirty="0" err="1"/>
              <a:t>controle</a:t>
            </a:r>
            <a:r>
              <a:rPr lang="en-GB" sz="2000" dirty="0"/>
              <a:t> sobre as </a:t>
            </a:r>
            <a:r>
              <a:rPr lang="en-GB" sz="2000" dirty="0" err="1"/>
              <a:t>informações</a:t>
            </a:r>
            <a:r>
              <a:rPr lang="en-GB" sz="2000" dirty="0"/>
              <a:t> que </a:t>
            </a:r>
            <a:r>
              <a:rPr lang="en-GB" sz="2000" dirty="0" err="1"/>
              <a:t>lhes</a:t>
            </a:r>
            <a:r>
              <a:rPr lang="en-GB" sz="2000" dirty="0"/>
              <a:t> </a:t>
            </a:r>
            <a:r>
              <a:rPr lang="en-GB" sz="2000" dirty="0" err="1"/>
              <a:t>dizem</a:t>
            </a:r>
            <a:r>
              <a:rPr lang="en-GB" sz="2000" dirty="0"/>
              <a:t> </a:t>
            </a:r>
            <a:r>
              <a:rPr lang="en-GB" sz="2000" dirty="0" err="1"/>
              <a:t>respeito</a:t>
            </a:r>
            <a:r>
              <a:rPr lang="en-GB" sz="2000" dirty="0"/>
              <a:t>.</a:t>
            </a:r>
            <a:endParaRPr sz="2000" dirty="0"/>
          </a:p>
          <a:p>
            <a:pPr marL="285750" lvl="0" indent="-285750" algn="just" rtl="0">
              <a:lnSpc>
                <a:spcPct val="100000"/>
              </a:lnSpc>
              <a:spcBef>
                <a:spcPts val="600"/>
              </a:spcBef>
              <a:spcAft>
                <a:spcPts val="0"/>
              </a:spcAft>
              <a:buSzPts val="2200"/>
              <a:buChar char="•"/>
            </a:pPr>
            <a:r>
              <a:rPr lang="en-GB" sz="2000" dirty="0"/>
              <a:t>O </a:t>
            </a:r>
            <a:r>
              <a:rPr lang="en-GB" sz="2000" dirty="0" err="1"/>
              <a:t>direito</a:t>
            </a:r>
            <a:r>
              <a:rPr lang="en-GB" sz="2000" dirty="0"/>
              <a:t> à </a:t>
            </a:r>
            <a:r>
              <a:rPr lang="en-GB" sz="2000" dirty="0" err="1"/>
              <a:t>privacidade</a:t>
            </a:r>
            <a:r>
              <a:rPr lang="en-GB" sz="2000" dirty="0"/>
              <a:t> é muito </a:t>
            </a:r>
            <a:r>
              <a:rPr lang="en-GB" sz="2000" dirty="0" err="1"/>
              <a:t>amplo</a:t>
            </a:r>
            <a:r>
              <a:rPr lang="en-GB" sz="2000" dirty="0"/>
              <a:t>, por </a:t>
            </a:r>
            <a:r>
              <a:rPr lang="en-GB" sz="2000" dirty="0" err="1"/>
              <a:t>exemplo</a:t>
            </a:r>
            <a:r>
              <a:rPr lang="en-GB" sz="2000" dirty="0"/>
              <a:t>:</a:t>
            </a:r>
            <a:endParaRPr sz="2000" dirty="0"/>
          </a:p>
          <a:p>
            <a:pPr marL="631825" lvl="2" indent="-285750" algn="just" rtl="0">
              <a:lnSpc>
                <a:spcPct val="100000"/>
              </a:lnSpc>
              <a:spcBef>
                <a:spcPts val="600"/>
              </a:spcBef>
              <a:spcAft>
                <a:spcPts val="0"/>
              </a:spcAft>
              <a:buSzPts val="2200"/>
              <a:buChar char="•"/>
            </a:pPr>
            <a:r>
              <a:rPr lang="en-GB" sz="2000" dirty="0" err="1"/>
              <a:t>profissionais</a:t>
            </a:r>
            <a:r>
              <a:rPr lang="en-GB" sz="2000" dirty="0"/>
              <a:t> </a:t>
            </a:r>
            <a:r>
              <a:rPr lang="en-GB" sz="2000" dirty="0" err="1"/>
              <a:t>entram</a:t>
            </a:r>
            <a:r>
              <a:rPr lang="en-GB" sz="2000" dirty="0"/>
              <a:t> sem </a:t>
            </a:r>
            <a:r>
              <a:rPr lang="en-GB" sz="2000" dirty="0" err="1"/>
              <a:t>serem</a:t>
            </a:r>
            <a:r>
              <a:rPr lang="en-GB" sz="2000" dirty="0"/>
              <a:t> </a:t>
            </a:r>
            <a:r>
              <a:rPr lang="en-GB" sz="2000" dirty="0" err="1"/>
              <a:t>convidados</a:t>
            </a:r>
            <a:r>
              <a:rPr lang="en-GB" sz="2000" dirty="0"/>
              <a:t> </a:t>
            </a:r>
            <a:r>
              <a:rPr lang="en-GB" sz="2000" dirty="0" err="1"/>
              <a:t>nas</a:t>
            </a:r>
            <a:r>
              <a:rPr lang="en-GB" sz="2000" dirty="0"/>
              <a:t> casas ou quartos das pessoas – viola o </a:t>
            </a:r>
            <a:r>
              <a:rPr lang="en-GB" sz="2000" dirty="0" err="1"/>
              <a:t>direito</a:t>
            </a:r>
            <a:r>
              <a:rPr lang="en-GB" sz="2000" dirty="0"/>
              <a:t> à </a:t>
            </a:r>
            <a:r>
              <a:rPr lang="en-GB" sz="2000" dirty="0" err="1"/>
              <a:t>privacidade</a:t>
            </a:r>
            <a:r>
              <a:rPr lang="en-GB" sz="2000" dirty="0"/>
              <a:t>. </a:t>
            </a:r>
            <a:endParaRPr sz="2000" dirty="0"/>
          </a:p>
          <a:p>
            <a:pPr marL="631825" lvl="2" indent="-285750" algn="just" rtl="0">
              <a:lnSpc>
                <a:spcPct val="100000"/>
              </a:lnSpc>
              <a:spcBef>
                <a:spcPts val="600"/>
              </a:spcBef>
              <a:spcAft>
                <a:spcPts val="0"/>
              </a:spcAft>
              <a:buSzPts val="2200"/>
              <a:buChar char="•"/>
            </a:pPr>
            <a:r>
              <a:rPr lang="en-GB" sz="2000" dirty="0" err="1"/>
              <a:t>instituições</a:t>
            </a:r>
            <a:r>
              <a:rPr lang="en-GB" sz="2000" dirty="0"/>
              <a:t> </a:t>
            </a:r>
            <a:r>
              <a:rPr lang="en-GB" sz="2000" dirty="0" err="1"/>
              <a:t>abrem</a:t>
            </a:r>
            <a:r>
              <a:rPr lang="en-GB" sz="2000" dirty="0"/>
              <a:t> e/ou </a:t>
            </a:r>
            <a:r>
              <a:rPr lang="en-GB" sz="2000" dirty="0" err="1"/>
              <a:t>retêm</a:t>
            </a:r>
            <a:r>
              <a:rPr lang="en-GB" sz="2000" dirty="0"/>
              <a:t> a </a:t>
            </a:r>
            <a:r>
              <a:rPr lang="en-GB" sz="2000" dirty="0" err="1"/>
              <a:t>correspondência</a:t>
            </a:r>
            <a:r>
              <a:rPr lang="en-GB" sz="2000" dirty="0"/>
              <a:t> das pessoas – viola o </a:t>
            </a:r>
            <a:r>
              <a:rPr lang="en-GB" sz="2000" dirty="0" err="1"/>
              <a:t>direito</a:t>
            </a:r>
            <a:r>
              <a:rPr lang="en-GB" sz="2000" dirty="0"/>
              <a:t> à </a:t>
            </a:r>
            <a:r>
              <a:rPr lang="en-GB" sz="2000" dirty="0" err="1"/>
              <a:t>privacidade</a:t>
            </a:r>
            <a:r>
              <a:rPr lang="en-GB" sz="2000" dirty="0"/>
              <a:t>. </a:t>
            </a:r>
            <a:endParaRPr sz="2000" dirty="0"/>
          </a:p>
        </p:txBody>
      </p:sp>
      <p:sp>
        <p:nvSpPr>
          <p:cNvPr id="793" name="Google Shape;793;p92"/>
          <p:cNvSpPr txBox="1">
            <a:spLocks noGrp="1"/>
          </p:cNvSpPr>
          <p:nvPr>
            <p:ph type="body" idx="2"/>
          </p:nvPr>
        </p:nvSpPr>
        <p:spPr>
          <a:xfrm>
            <a:off x="507207" y="1269567"/>
            <a:ext cx="11174400" cy="360000"/>
          </a:xfrm>
          <a:prstGeom prst="rect">
            <a:avLst/>
          </a:prstGeom>
          <a:noFill/>
          <a:ln>
            <a:noFill/>
          </a:ln>
        </p:spPr>
        <p:txBody>
          <a:bodyPr spcFirstLastPara="1" wrap="square" lIns="0" tIns="0" rIns="0" bIns="0" anchor="b" anchorCtr="0">
            <a:noAutofit/>
          </a:bodyPr>
          <a:lstStyle/>
          <a:p>
            <a:pPr marL="285750" lvl="0" indent="-285750" algn="l" rtl="0">
              <a:lnSpc>
                <a:spcPct val="150000"/>
              </a:lnSpc>
              <a:spcBef>
                <a:spcPts val="0"/>
              </a:spcBef>
              <a:spcAft>
                <a:spcPts val="0"/>
              </a:spcAft>
              <a:buSzPts val="2200"/>
              <a:buNone/>
            </a:pPr>
            <a:r>
              <a:rPr lang="en-GB" dirty="0" err="1"/>
              <a:t>Artigo</a:t>
            </a:r>
            <a:r>
              <a:rPr lang="en-GB" dirty="0"/>
              <a:t> 22 – </a:t>
            </a:r>
            <a:r>
              <a:rPr lang="en-GB" dirty="0" err="1"/>
              <a:t>Respeito</a:t>
            </a:r>
            <a:r>
              <a:rPr lang="en-GB" dirty="0"/>
              <a:t> pela </a:t>
            </a:r>
            <a:r>
              <a:rPr lang="en-GB" dirty="0" err="1"/>
              <a:t>privacidade</a:t>
            </a:r>
            <a:endParaRPr dirty="0"/>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Shape 798"/>
        <p:cNvGrpSpPr/>
        <p:nvPr/>
      </p:nvGrpSpPr>
      <p:grpSpPr>
        <a:xfrm>
          <a:off x="0" y="0"/>
          <a:ext cx="0" cy="0"/>
          <a:chOff x="0" y="0"/>
          <a:chExt cx="0" cy="0"/>
        </a:xfrm>
      </p:grpSpPr>
      <p:sp>
        <p:nvSpPr>
          <p:cNvPr id="799" name="Google Shape;799;p93"/>
          <p:cNvSpPr txBox="1">
            <a:spLocks noGrp="1"/>
          </p:cNvSpPr>
          <p:nvPr>
            <p:ph type="title"/>
          </p:nvPr>
        </p:nvSpPr>
        <p:spPr>
          <a:xfrm>
            <a:off x="389638" y="506412"/>
            <a:ext cx="11290371" cy="432000"/>
          </a:xfrm>
          <a:prstGeom prst="rect">
            <a:avLst/>
          </a:prstGeom>
          <a:noFill/>
          <a:ln>
            <a:noFill/>
          </a:ln>
        </p:spPr>
        <p:txBody>
          <a:bodyPr spcFirstLastPara="1" wrap="square" lIns="91425" tIns="45700" rIns="91425" bIns="45700" anchor="t" anchorCtr="0">
            <a:noAutofit/>
          </a:bodyPr>
          <a:lstStyle/>
          <a:p>
            <a:pPr marL="0" lvl="0" indent="0" algn="ctr" rtl="0">
              <a:lnSpc>
                <a:spcPct val="110000"/>
              </a:lnSpc>
              <a:spcBef>
                <a:spcPts val="0"/>
              </a:spcBef>
              <a:spcAft>
                <a:spcPts val="0"/>
              </a:spcAft>
              <a:buClr>
                <a:schemeClr val="accent1"/>
              </a:buClr>
              <a:buSzPts val="3000"/>
              <a:buFont typeface="Century Gothic"/>
              <a:buNone/>
            </a:pPr>
            <a:r>
              <a:rPr lang="en-GB" dirty="0" err="1"/>
              <a:t>Apresentação</a:t>
            </a:r>
            <a:r>
              <a:rPr lang="en-GB" dirty="0"/>
              <a:t>: Os </a:t>
            </a:r>
            <a:r>
              <a:rPr lang="en-GB" dirty="0" err="1"/>
              <a:t>artigos</a:t>
            </a:r>
            <a:r>
              <a:rPr lang="en-GB" dirty="0"/>
              <a:t> da CDPD</a:t>
            </a:r>
            <a:endParaRPr dirty="0"/>
          </a:p>
        </p:txBody>
      </p:sp>
      <p:sp>
        <p:nvSpPr>
          <p:cNvPr id="800" name="Google Shape;800;p93"/>
          <p:cNvSpPr txBox="1">
            <a:spLocks noGrp="1"/>
          </p:cNvSpPr>
          <p:nvPr>
            <p:ph type="body" idx="1"/>
          </p:nvPr>
        </p:nvSpPr>
        <p:spPr>
          <a:xfrm>
            <a:off x="505610" y="2171788"/>
            <a:ext cx="11175995" cy="3142455"/>
          </a:xfrm>
          <a:prstGeom prst="rect">
            <a:avLst/>
          </a:prstGeom>
          <a:noFill/>
          <a:ln>
            <a:noFill/>
          </a:ln>
        </p:spPr>
        <p:txBody>
          <a:bodyPr spcFirstLastPara="1" wrap="square" lIns="91425" tIns="45700" rIns="91425" bIns="45700" anchor="t" anchorCtr="0">
            <a:noAutofit/>
          </a:bodyPr>
          <a:lstStyle/>
          <a:p>
            <a:pPr marL="285750" lvl="0" indent="-285750" algn="l" rtl="0">
              <a:lnSpc>
                <a:spcPct val="100000"/>
              </a:lnSpc>
              <a:spcBef>
                <a:spcPts val="600"/>
              </a:spcBef>
              <a:spcAft>
                <a:spcPts val="0"/>
              </a:spcAft>
              <a:buSzPts val="2200"/>
              <a:buChar char="•"/>
            </a:pPr>
            <a:r>
              <a:rPr lang="en-GB" sz="2000" dirty="0"/>
              <a:t>O </a:t>
            </a:r>
            <a:r>
              <a:rPr lang="en-GB" sz="2000" dirty="0" err="1"/>
              <a:t>respeito</a:t>
            </a:r>
            <a:r>
              <a:rPr lang="en-GB" sz="2000" dirty="0"/>
              <a:t> </a:t>
            </a:r>
            <a:r>
              <a:rPr lang="en-GB" sz="2000" dirty="0" err="1"/>
              <a:t>pelo</a:t>
            </a:r>
            <a:r>
              <a:rPr lang="en-GB" sz="2000" dirty="0"/>
              <a:t> lar e pela </a:t>
            </a:r>
            <a:r>
              <a:rPr lang="en-GB" sz="2000" dirty="0" err="1"/>
              <a:t>família</a:t>
            </a:r>
            <a:r>
              <a:rPr lang="en-GB" sz="2000" dirty="0"/>
              <a:t> </a:t>
            </a:r>
            <a:r>
              <a:rPr lang="en-GB" sz="2000" dirty="0" err="1"/>
              <a:t>também</a:t>
            </a:r>
            <a:r>
              <a:rPr lang="en-GB" sz="2000" dirty="0"/>
              <a:t> é </a:t>
            </a:r>
            <a:r>
              <a:rPr lang="en-GB" sz="2000" dirty="0" err="1"/>
              <a:t>frequentemente</a:t>
            </a:r>
            <a:r>
              <a:rPr lang="en-GB" sz="2000" dirty="0"/>
              <a:t> </a:t>
            </a:r>
            <a:r>
              <a:rPr lang="en-GB" sz="2000" dirty="0" err="1"/>
              <a:t>negado</a:t>
            </a:r>
            <a:r>
              <a:rPr lang="en-GB" sz="2000" dirty="0"/>
              <a:t> </a:t>
            </a:r>
            <a:r>
              <a:rPr lang="en-GB" sz="2000" dirty="0" err="1"/>
              <a:t>às</a:t>
            </a:r>
            <a:r>
              <a:rPr lang="en-GB" sz="2000" dirty="0"/>
              <a:t> pessoas com </a:t>
            </a:r>
            <a:r>
              <a:rPr lang="en-GB" sz="2000" dirty="0" err="1"/>
              <a:t>deficiência</a:t>
            </a:r>
            <a:r>
              <a:rPr lang="en-GB" sz="2000" dirty="0"/>
              <a:t>. </a:t>
            </a:r>
            <a:endParaRPr sz="2000" dirty="0"/>
          </a:p>
          <a:p>
            <a:pPr marL="285750" lvl="0" indent="-285750" algn="l" rtl="0">
              <a:lnSpc>
                <a:spcPct val="100000"/>
              </a:lnSpc>
              <a:spcBef>
                <a:spcPts val="600"/>
              </a:spcBef>
              <a:spcAft>
                <a:spcPts val="0"/>
              </a:spcAft>
              <a:buSzPts val="2200"/>
              <a:buChar char="•"/>
            </a:pPr>
            <a:r>
              <a:rPr lang="en-GB" sz="2000" dirty="0"/>
              <a:t>Os </a:t>
            </a:r>
            <a:r>
              <a:rPr lang="en-GB" sz="2000" dirty="0" err="1"/>
              <a:t>países</a:t>
            </a:r>
            <a:r>
              <a:rPr lang="en-GB" sz="2000" dirty="0"/>
              <a:t> </a:t>
            </a:r>
            <a:r>
              <a:rPr lang="en-GB" sz="2000" dirty="0" err="1"/>
              <a:t>devem</a:t>
            </a:r>
            <a:r>
              <a:rPr lang="en-GB" sz="2000" dirty="0"/>
              <a:t> </a:t>
            </a:r>
            <a:r>
              <a:rPr lang="en-GB" sz="2000" dirty="0" err="1"/>
              <a:t>garantir</a:t>
            </a:r>
            <a:r>
              <a:rPr lang="en-GB" sz="2000" dirty="0"/>
              <a:t> que as pessoas com </a:t>
            </a:r>
            <a:r>
              <a:rPr lang="en-GB" sz="2000" dirty="0" err="1"/>
              <a:t>deficiência</a:t>
            </a:r>
            <a:r>
              <a:rPr lang="en-GB" sz="2000" dirty="0"/>
              <a:t> </a:t>
            </a:r>
            <a:r>
              <a:rPr lang="en-GB" sz="2000" dirty="0" err="1"/>
              <a:t>tenham</a:t>
            </a:r>
            <a:r>
              <a:rPr lang="en-GB" sz="2000" dirty="0"/>
              <a:t> </a:t>
            </a:r>
            <a:r>
              <a:rPr lang="en-GB" sz="2000" dirty="0" err="1"/>
              <a:t>os</a:t>
            </a:r>
            <a:r>
              <a:rPr lang="en-GB" sz="2000" dirty="0"/>
              <a:t> </a:t>
            </a:r>
            <a:r>
              <a:rPr lang="en-GB" sz="2000" dirty="0" err="1"/>
              <a:t>seguintes</a:t>
            </a:r>
            <a:r>
              <a:rPr lang="en-GB" sz="2000" dirty="0"/>
              <a:t> </a:t>
            </a:r>
            <a:r>
              <a:rPr lang="en-GB" sz="2000" dirty="0" err="1"/>
              <a:t>direitos</a:t>
            </a:r>
            <a:r>
              <a:rPr lang="en-GB" sz="2000" dirty="0"/>
              <a:t>:</a:t>
            </a:r>
            <a:endParaRPr sz="2000" dirty="0"/>
          </a:p>
          <a:p>
            <a:pPr marL="631825" lvl="2" indent="-285750" algn="l" rtl="0">
              <a:lnSpc>
                <a:spcPct val="100000"/>
              </a:lnSpc>
              <a:spcBef>
                <a:spcPts val="600"/>
              </a:spcBef>
              <a:spcAft>
                <a:spcPts val="0"/>
              </a:spcAft>
              <a:buSzPts val="2200"/>
              <a:buChar char="•"/>
            </a:pPr>
            <a:r>
              <a:rPr lang="en-GB" sz="2000" dirty="0"/>
              <a:t>O </a:t>
            </a:r>
            <a:r>
              <a:rPr lang="en-GB" sz="2000" dirty="0" err="1"/>
              <a:t>direito</a:t>
            </a:r>
            <a:r>
              <a:rPr lang="en-GB" sz="2000" dirty="0"/>
              <a:t> de </a:t>
            </a:r>
            <a:r>
              <a:rPr lang="en-GB" sz="2000" dirty="0" err="1"/>
              <a:t>casar</a:t>
            </a:r>
            <a:r>
              <a:rPr lang="en-GB" sz="2000" dirty="0"/>
              <a:t> e </a:t>
            </a:r>
            <a:r>
              <a:rPr lang="en-GB" sz="2000" dirty="0" err="1"/>
              <a:t>constituir</a:t>
            </a:r>
            <a:r>
              <a:rPr lang="en-GB" sz="2000" dirty="0"/>
              <a:t> </a:t>
            </a:r>
            <a:r>
              <a:rPr lang="en-GB" sz="2000" dirty="0" err="1"/>
              <a:t>família</a:t>
            </a:r>
            <a:r>
              <a:rPr lang="en-GB" sz="2000" dirty="0"/>
              <a:t>.</a:t>
            </a:r>
            <a:endParaRPr sz="2000" dirty="0"/>
          </a:p>
          <a:p>
            <a:pPr marL="631825" lvl="2" indent="-285750" algn="l" rtl="0">
              <a:lnSpc>
                <a:spcPct val="100000"/>
              </a:lnSpc>
              <a:spcBef>
                <a:spcPts val="600"/>
              </a:spcBef>
              <a:spcAft>
                <a:spcPts val="0"/>
              </a:spcAft>
              <a:buSzPts val="2200"/>
              <a:buChar char="•"/>
            </a:pPr>
            <a:r>
              <a:rPr lang="en-GB" sz="2000" dirty="0"/>
              <a:t>O </a:t>
            </a:r>
            <a:r>
              <a:rPr lang="en-GB" sz="2000" dirty="0" err="1"/>
              <a:t>direito</a:t>
            </a:r>
            <a:r>
              <a:rPr lang="en-GB" sz="2000" dirty="0"/>
              <a:t> de </a:t>
            </a:r>
            <a:r>
              <a:rPr lang="en-GB" sz="2000" dirty="0" err="1"/>
              <a:t>decidir</a:t>
            </a:r>
            <a:r>
              <a:rPr lang="en-GB" sz="2000" dirty="0"/>
              <a:t> </a:t>
            </a:r>
            <a:r>
              <a:rPr lang="en-GB" sz="2000" dirty="0" err="1"/>
              <a:t>livremente</a:t>
            </a:r>
            <a:r>
              <a:rPr lang="en-GB" sz="2000" dirty="0"/>
              <a:t> </a:t>
            </a:r>
            <a:r>
              <a:rPr lang="en-GB" sz="2000" dirty="0" err="1"/>
              <a:t>ter</a:t>
            </a:r>
            <a:r>
              <a:rPr lang="en-GB" sz="2000" dirty="0"/>
              <a:t> </a:t>
            </a:r>
            <a:r>
              <a:rPr lang="en-GB" sz="2000" dirty="0" err="1"/>
              <a:t>filhos</a:t>
            </a:r>
            <a:r>
              <a:rPr lang="en-GB" sz="2000" dirty="0"/>
              <a:t> ou </a:t>
            </a:r>
            <a:r>
              <a:rPr lang="en-GB" sz="2000" dirty="0" err="1"/>
              <a:t>não</a:t>
            </a:r>
            <a:r>
              <a:rPr lang="en-GB" sz="2000" dirty="0"/>
              <a:t> (</a:t>
            </a:r>
            <a:r>
              <a:rPr lang="en-GB" sz="2000" dirty="0" err="1"/>
              <a:t>incluindo</a:t>
            </a:r>
            <a:r>
              <a:rPr lang="en-GB" sz="2000" dirty="0"/>
              <a:t> </a:t>
            </a:r>
            <a:r>
              <a:rPr lang="en-GB" sz="2000" dirty="0" err="1"/>
              <a:t>quando</a:t>
            </a:r>
            <a:r>
              <a:rPr lang="en-GB" sz="2000" dirty="0"/>
              <a:t> e </a:t>
            </a:r>
            <a:r>
              <a:rPr lang="en-GB" sz="2000" dirty="0" err="1"/>
              <a:t>quantos</a:t>
            </a:r>
            <a:r>
              <a:rPr lang="en-GB" sz="2000" dirty="0"/>
              <a:t>).</a:t>
            </a:r>
            <a:endParaRPr sz="2000" dirty="0"/>
          </a:p>
          <a:p>
            <a:pPr marL="631825" lvl="2" indent="-285750" algn="l" rtl="0">
              <a:lnSpc>
                <a:spcPct val="100000"/>
              </a:lnSpc>
              <a:spcBef>
                <a:spcPts val="600"/>
              </a:spcBef>
              <a:spcAft>
                <a:spcPts val="0"/>
              </a:spcAft>
              <a:buSzPts val="2200"/>
              <a:buChar char="•"/>
            </a:pPr>
            <a:r>
              <a:rPr lang="en-GB" sz="2000" dirty="0"/>
              <a:t>O </a:t>
            </a:r>
            <a:r>
              <a:rPr lang="en-GB" sz="2000" dirty="0" err="1"/>
              <a:t>direito</a:t>
            </a:r>
            <a:r>
              <a:rPr lang="en-GB" sz="2000" dirty="0"/>
              <a:t> de </a:t>
            </a:r>
            <a:r>
              <a:rPr lang="en-GB" sz="2000" dirty="0" err="1"/>
              <a:t>não</a:t>
            </a:r>
            <a:r>
              <a:rPr lang="en-GB" sz="2000" dirty="0"/>
              <a:t> ser </a:t>
            </a:r>
            <a:r>
              <a:rPr lang="en-GB" sz="2000" dirty="0" err="1"/>
              <a:t>esterilizado</a:t>
            </a:r>
            <a:r>
              <a:rPr lang="en-GB" sz="2000" dirty="0"/>
              <a:t> ou </a:t>
            </a:r>
            <a:r>
              <a:rPr lang="en-GB" sz="2000" dirty="0" err="1"/>
              <a:t>impedido</a:t>
            </a:r>
            <a:r>
              <a:rPr lang="en-GB" sz="2000" dirty="0"/>
              <a:t> de </a:t>
            </a:r>
            <a:r>
              <a:rPr lang="en-GB" sz="2000" dirty="0" err="1"/>
              <a:t>ter</a:t>
            </a:r>
            <a:r>
              <a:rPr lang="en-GB" sz="2000" dirty="0"/>
              <a:t> </a:t>
            </a:r>
            <a:r>
              <a:rPr lang="en-GB" sz="2000" dirty="0" err="1"/>
              <a:t>filhos</a:t>
            </a:r>
            <a:r>
              <a:rPr lang="en-GB" sz="2000" dirty="0"/>
              <a:t> por </a:t>
            </a:r>
            <a:r>
              <a:rPr lang="en-GB" sz="2000" dirty="0" err="1"/>
              <a:t>qualquer</a:t>
            </a:r>
            <a:r>
              <a:rPr lang="en-GB" sz="2000" dirty="0"/>
              <a:t> outro </a:t>
            </a:r>
            <a:r>
              <a:rPr lang="en-GB" sz="2000" dirty="0" err="1"/>
              <a:t>método</a:t>
            </a:r>
            <a:r>
              <a:rPr lang="en-GB" sz="2000" dirty="0"/>
              <a:t>.</a:t>
            </a:r>
            <a:endParaRPr sz="2000" dirty="0"/>
          </a:p>
          <a:p>
            <a:pPr marL="631825" lvl="2" indent="-285750" algn="l" rtl="0">
              <a:lnSpc>
                <a:spcPct val="100000"/>
              </a:lnSpc>
              <a:spcBef>
                <a:spcPts val="600"/>
              </a:spcBef>
              <a:spcAft>
                <a:spcPts val="0"/>
              </a:spcAft>
              <a:buSzPts val="2200"/>
              <a:buChar char="•"/>
            </a:pPr>
            <a:r>
              <a:rPr lang="en-GB" sz="2000" dirty="0"/>
              <a:t>O </a:t>
            </a:r>
            <a:r>
              <a:rPr lang="en-GB" sz="2000" dirty="0" err="1"/>
              <a:t>direito</a:t>
            </a:r>
            <a:r>
              <a:rPr lang="en-GB" sz="2000" dirty="0"/>
              <a:t> de </a:t>
            </a:r>
            <a:r>
              <a:rPr lang="en-GB" sz="2000" dirty="0" err="1"/>
              <a:t>não</a:t>
            </a:r>
            <a:r>
              <a:rPr lang="en-GB" sz="2000" dirty="0"/>
              <a:t> ser </a:t>
            </a:r>
            <a:r>
              <a:rPr lang="en-GB" sz="2000" dirty="0" err="1"/>
              <a:t>impedido</a:t>
            </a:r>
            <a:r>
              <a:rPr lang="en-GB" sz="2000" dirty="0"/>
              <a:t> de </a:t>
            </a:r>
            <a:r>
              <a:rPr lang="en-GB" sz="2000" dirty="0" err="1"/>
              <a:t>exercer</a:t>
            </a:r>
            <a:r>
              <a:rPr lang="en-GB" sz="2000" dirty="0"/>
              <a:t> seus </a:t>
            </a:r>
            <a:r>
              <a:rPr lang="en-GB" sz="2000" dirty="0" err="1"/>
              <a:t>direitos</a:t>
            </a:r>
            <a:r>
              <a:rPr lang="en-GB" sz="2000" dirty="0"/>
              <a:t> e </a:t>
            </a:r>
            <a:r>
              <a:rPr lang="en-GB" sz="2000" dirty="0" err="1"/>
              <a:t>deveres</a:t>
            </a:r>
            <a:r>
              <a:rPr lang="en-GB" sz="2000" dirty="0"/>
              <a:t> como </a:t>
            </a:r>
            <a:r>
              <a:rPr lang="en-GB" sz="2000" dirty="0" err="1"/>
              <a:t>pais</a:t>
            </a:r>
            <a:r>
              <a:rPr lang="en-GB" sz="2000" dirty="0"/>
              <a:t>. </a:t>
            </a:r>
            <a:endParaRPr sz="2000" dirty="0"/>
          </a:p>
          <a:p>
            <a:pPr marL="631825" lvl="2" indent="-285750" algn="l" rtl="0">
              <a:lnSpc>
                <a:spcPct val="100000"/>
              </a:lnSpc>
              <a:spcBef>
                <a:spcPts val="600"/>
              </a:spcBef>
              <a:spcAft>
                <a:spcPts val="0"/>
              </a:spcAft>
              <a:buSzPts val="2200"/>
              <a:buChar char="•"/>
            </a:pPr>
            <a:r>
              <a:rPr lang="en-GB" sz="2000" dirty="0"/>
              <a:t>As </a:t>
            </a:r>
            <a:r>
              <a:rPr lang="en-GB" sz="2000" dirty="0" err="1"/>
              <a:t>crianças</a:t>
            </a:r>
            <a:r>
              <a:rPr lang="en-GB" sz="2000" dirty="0"/>
              <a:t> </a:t>
            </a:r>
            <a:r>
              <a:rPr lang="en-GB" sz="2000" dirty="0" err="1"/>
              <a:t>não</a:t>
            </a:r>
            <a:r>
              <a:rPr lang="en-GB" sz="2000" dirty="0"/>
              <a:t> </a:t>
            </a:r>
            <a:r>
              <a:rPr lang="en-GB" sz="2000" dirty="0" err="1"/>
              <a:t>devem</a:t>
            </a:r>
            <a:r>
              <a:rPr lang="en-GB" sz="2000" dirty="0"/>
              <a:t> ser </a:t>
            </a:r>
            <a:r>
              <a:rPr lang="en-GB" sz="2000" dirty="0" err="1"/>
              <a:t>separadas</a:t>
            </a:r>
            <a:r>
              <a:rPr lang="en-GB" sz="2000" dirty="0"/>
              <a:t> de seus </a:t>
            </a:r>
            <a:r>
              <a:rPr lang="en-GB" sz="2000" dirty="0" err="1"/>
              <a:t>pais</a:t>
            </a:r>
            <a:r>
              <a:rPr lang="en-GB" sz="2000" dirty="0"/>
              <a:t> com base na </a:t>
            </a:r>
            <a:r>
              <a:rPr lang="en-GB" sz="2000" dirty="0" err="1"/>
              <a:t>deficiência</a:t>
            </a:r>
            <a:r>
              <a:rPr lang="en-GB" sz="2000" dirty="0"/>
              <a:t> dos </a:t>
            </a:r>
            <a:r>
              <a:rPr lang="en-GB" sz="2000" dirty="0" err="1"/>
              <a:t>pais</a:t>
            </a:r>
            <a:r>
              <a:rPr lang="en-GB" sz="2000" dirty="0"/>
              <a:t> ou da </a:t>
            </a:r>
            <a:r>
              <a:rPr lang="en-GB" sz="2000" dirty="0" err="1"/>
              <a:t>criança</a:t>
            </a:r>
            <a:r>
              <a:rPr lang="en-GB" sz="2000" dirty="0"/>
              <a:t>.</a:t>
            </a:r>
            <a:endParaRPr sz="2000" dirty="0"/>
          </a:p>
        </p:txBody>
      </p:sp>
      <p:sp>
        <p:nvSpPr>
          <p:cNvPr id="801" name="Google Shape;801;p93"/>
          <p:cNvSpPr txBox="1">
            <a:spLocks noGrp="1"/>
          </p:cNvSpPr>
          <p:nvPr>
            <p:ph type="body" idx="2"/>
          </p:nvPr>
        </p:nvSpPr>
        <p:spPr>
          <a:xfrm>
            <a:off x="505610" y="1348341"/>
            <a:ext cx="11174400" cy="360000"/>
          </a:xfrm>
          <a:prstGeom prst="rect">
            <a:avLst/>
          </a:prstGeom>
          <a:noFill/>
          <a:ln>
            <a:noFill/>
          </a:ln>
        </p:spPr>
        <p:txBody>
          <a:bodyPr spcFirstLastPara="1" wrap="square" lIns="0" tIns="0" rIns="0" bIns="0" anchor="b" anchorCtr="0">
            <a:noAutofit/>
          </a:bodyPr>
          <a:lstStyle/>
          <a:p>
            <a:pPr marL="285750" lvl="0" indent="-285750" algn="l" rtl="0">
              <a:lnSpc>
                <a:spcPct val="150000"/>
              </a:lnSpc>
              <a:spcBef>
                <a:spcPts val="0"/>
              </a:spcBef>
              <a:spcAft>
                <a:spcPts val="0"/>
              </a:spcAft>
              <a:buSzPts val="2200"/>
              <a:buNone/>
            </a:pPr>
            <a:r>
              <a:rPr lang="en-GB" dirty="0" err="1"/>
              <a:t>Artigo</a:t>
            </a:r>
            <a:r>
              <a:rPr lang="en-GB" dirty="0"/>
              <a:t> 23 – </a:t>
            </a:r>
            <a:r>
              <a:rPr lang="en-GB" dirty="0" err="1"/>
              <a:t>Respeito</a:t>
            </a:r>
            <a:r>
              <a:rPr lang="en-GB" dirty="0"/>
              <a:t> </a:t>
            </a:r>
            <a:r>
              <a:rPr lang="en-GB" dirty="0" err="1"/>
              <a:t>pelo</a:t>
            </a:r>
            <a:r>
              <a:rPr lang="en-GB" dirty="0"/>
              <a:t> </a:t>
            </a:r>
            <a:r>
              <a:rPr lang="en-GB" dirty="0" err="1"/>
              <a:t>domicílio</a:t>
            </a:r>
            <a:r>
              <a:rPr lang="en-GB" dirty="0"/>
              <a:t> e pela </a:t>
            </a:r>
            <a:r>
              <a:rPr lang="en-GB" dirty="0" err="1"/>
              <a:t>família</a:t>
            </a:r>
            <a:r>
              <a:rPr lang="en-GB" dirty="0"/>
              <a:t> (a)</a:t>
            </a:r>
            <a:endParaRPr dirty="0"/>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Shape 806"/>
        <p:cNvGrpSpPr/>
        <p:nvPr/>
      </p:nvGrpSpPr>
      <p:grpSpPr>
        <a:xfrm>
          <a:off x="0" y="0"/>
          <a:ext cx="0" cy="0"/>
          <a:chOff x="0" y="0"/>
          <a:chExt cx="0" cy="0"/>
        </a:xfrm>
      </p:grpSpPr>
      <p:sp>
        <p:nvSpPr>
          <p:cNvPr id="807" name="Google Shape;807;p94"/>
          <p:cNvSpPr txBox="1">
            <a:spLocks noGrp="1"/>
          </p:cNvSpPr>
          <p:nvPr>
            <p:ph type="title"/>
          </p:nvPr>
        </p:nvSpPr>
        <p:spPr>
          <a:xfrm>
            <a:off x="389639" y="506412"/>
            <a:ext cx="11174400" cy="432000"/>
          </a:xfrm>
          <a:prstGeom prst="rect">
            <a:avLst/>
          </a:prstGeom>
          <a:noFill/>
          <a:ln>
            <a:noFill/>
          </a:ln>
        </p:spPr>
        <p:txBody>
          <a:bodyPr spcFirstLastPara="1" wrap="square" lIns="91425" tIns="45700" rIns="91425" bIns="45700" anchor="t" anchorCtr="0">
            <a:noAutofit/>
          </a:bodyPr>
          <a:lstStyle/>
          <a:p>
            <a:pPr marL="0" lvl="0" indent="0" algn="ctr" rtl="0">
              <a:lnSpc>
                <a:spcPct val="110000"/>
              </a:lnSpc>
              <a:spcBef>
                <a:spcPts val="0"/>
              </a:spcBef>
              <a:spcAft>
                <a:spcPts val="0"/>
              </a:spcAft>
              <a:buClr>
                <a:schemeClr val="accent1"/>
              </a:buClr>
              <a:buSzPts val="3000"/>
              <a:buFont typeface="Century Gothic"/>
              <a:buNone/>
            </a:pPr>
            <a:r>
              <a:rPr lang="en-GB" dirty="0" err="1"/>
              <a:t>Apresentação</a:t>
            </a:r>
            <a:r>
              <a:rPr lang="en-GB" dirty="0"/>
              <a:t>: Os </a:t>
            </a:r>
            <a:r>
              <a:rPr lang="en-GB" dirty="0" err="1"/>
              <a:t>artigos</a:t>
            </a:r>
            <a:r>
              <a:rPr lang="en-GB" dirty="0"/>
              <a:t> da CDPD</a:t>
            </a:r>
            <a:endParaRPr dirty="0"/>
          </a:p>
        </p:txBody>
      </p:sp>
      <p:sp>
        <p:nvSpPr>
          <p:cNvPr id="808" name="Google Shape;808;p94"/>
          <p:cNvSpPr txBox="1">
            <a:spLocks noGrp="1"/>
          </p:cNvSpPr>
          <p:nvPr>
            <p:ph type="body" idx="1"/>
          </p:nvPr>
        </p:nvSpPr>
        <p:spPr>
          <a:xfrm>
            <a:off x="508002" y="2181096"/>
            <a:ext cx="11175995" cy="3469026"/>
          </a:xfrm>
          <a:prstGeom prst="rect">
            <a:avLst/>
          </a:prstGeom>
          <a:noFill/>
          <a:ln>
            <a:noFill/>
          </a:ln>
        </p:spPr>
        <p:txBody>
          <a:bodyPr spcFirstLastPara="1" wrap="square" lIns="91425" tIns="45700" rIns="91425" bIns="45700" anchor="t" anchorCtr="0">
            <a:noAutofit/>
          </a:bodyPr>
          <a:lstStyle/>
          <a:p>
            <a:pPr marL="285750" lvl="0" indent="-285750" algn="just" rtl="0">
              <a:lnSpc>
                <a:spcPct val="100000"/>
              </a:lnSpc>
              <a:spcBef>
                <a:spcPts val="600"/>
              </a:spcBef>
              <a:spcAft>
                <a:spcPts val="0"/>
              </a:spcAft>
              <a:buSzPts val="2200"/>
              <a:buChar char="•"/>
            </a:pPr>
            <a:r>
              <a:rPr lang="en-GB" sz="2000" dirty="0"/>
              <a:t>As </a:t>
            </a:r>
            <a:r>
              <a:rPr lang="en-GB" sz="2000" dirty="0" err="1"/>
              <a:t>crianças</a:t>
            </a:r>
            <a:r>
              <a:rPr lang="en-GB" sz="2000" dirty="0"/>
              <a:t> com </a:t>
            </a:r>
            <a:r>
              <a:rPr lang="en-GB" sz="2000" dirty="0" err="1"/>
              <a:t>deficiência</a:t>
            </a:r>
            <a:r>
              <a:rPr lang="en-GB" sz="2000" dirty="0"/>
              <a:t> </a:t>
            </a:r>
            <a:r>
              <a:rPr lang="en-GB" sz="2000" dirty="0" err="1"/>
              <a:t>têm</a:t>
            </a:r>
            <a:r>
              <a:rPr lang="en-GB" sz="2000" dirty="0"/>
              <a:t> o </a:t>
            </a:r>
            <a:r>
              <a:rPr lang="en-GB" sz="2000" dirty="0" err="1"/>
              <a:t>direito</a:t>
            </a:r>
            <a:r>
              <a:rPr lang="en-GB" sz="2000" dirty="0"/>
              <a:t> de </a:t>
            </a:r>
            <a:r>
              <a:rPr lang="en-GB" sz="2000" dirty="0" err="1"/>
              <a:t>viver</a:t>
            </a:r>
            <a:r>
              <a:rPr lang="en-GB" sz="2000" dirty="0"/>
              <a:t> com a sua </a:t>
            </a:r>
            <a:r>
              <a:rPr lang="en-GB" sz="2000" dirty="0" err="1"/>
              <a:t>família</a:t>
            </a:r>
            <a:r>
              <a:rPr lang="en-GB" sz="2000" dirty="0"/>
              <a:t> em </a:t>
            </a:r>
            <a:r>
              <a:rPr lang="en-GB" sz="2000" dirty="0" err="1"/>
              <a:t>igualdade</a:t>
            </a:r>
            <a:r>
              <a:rPr lang="en-GB" sz="2000" dirty="0"/>
              <a:t> de </a:t>
            </a:r>
            <a:r>
              <a:rPr lang="en-GB" sz="2000" dirty="0" err="1"/>
              <a:t>condições</a:t>
            </a:r>
            <a:r>
              <a:rPr lang="en-GB" sz="2000" dirty="0"/>
              <a:t> com as </a:t>
            </a:r>
            <a:r>
              <a:rPr lang="en-GB" sz="2000" dirty="0" err="1"/>
              <a:t>outras</a:t>
            </a:r>
            <a:r>
              <a:rPr lang="en-GB" sz="2000" dirty="0"/>
              <a:t> pessoas. Quando </a:t>
            </a:r>
            <a:r>
              <a:rPr lang="en-GB" sz="2000" dirty="0" err="1"/>
              <a:t>não</a:t>
            </a:r>
            <a:r>
              <a:rPr lang="en-GB" sz="2000" dirty="0"/>
              <a:t> </a:t>
            </a:r>
            <a:r>
              <a:rPr lang="en-GB" sz="2000" dirty="0" err="1"/>
              <a:t>podem</a:t>
            </a:r>
            <a:r>
              <a:rPr lang="en-GB" sz="2000" dirty="0"/>
              <a:t> </a:t>
            </a:r>
            <a:r>
              <a:rPr lang="en-GB" sz="2000" dirty="0" err="1"/>
              <a:t>viver</a:t>
            </a:r>
            <a:r>
              <a:rPr lang="en-GB" sz="2000" dirty="0"/>
              <a:t> com a sua </a:t>
            </a:r>
            <a:r>
              <a:rPr lang="en-GB" sz="2000" dirty="0" err="1"/>
              <a:t>própria</a:t>
            </a:r>
            <a:r>
              <a:rPr lang="en-GB" sz="2000" dirty="0"/>
              <a:t> </a:t>
            </a:r>
            <a:r>
              <a:rPr lang="en-GB" sz="2000" dirty="0" err="1"/>
              <a:t>família</a:t>
            </a:r>
            <a:r>
              <a:rPr lang="en-GB" sz="2000" dirty="0"/>
              <a:t>, </a:t>
            </a:r>
            <a:r>
              <a:rPr lang="en-GB" sz="2000" dirty="0" err="1"/>
              <a:t>devem</a:t>
            </a:r>
            <a:r>
              <a:rPr lang="en-GB" sz="2000" dirty="0"/>
              <a:t> ser </a:t>
            </a:r>
            <a:r>
              <a:rPr lang="en-GB" sz="2000" dirty="0" err="1"/>
              <a:t>cuidadas</a:t>
            </a:r>
            <a:r>
              <a:rPr lang="en-GB" sz="2000" dirty="0"/>
              <a:t> por </a:t>
            </a:r>
            <a:r>
              <a:rPr lang="en-GB" sz="2000" dirty="0" err="1"/>
              <a:t>familiares</a:t>
            </a:r>
            <a:r>
              <a:rPr lang="en-GB" sz="2000" dirty="0"/>
              <a:t> </a:t>
            </a:r>
            <a:r>
              <a:rPr lang="en-GB" sz="2000" dirty="0" err="1"/>
              <a:t>mais</a:t>
            </a:r>
            <a:r>
              <a:rPr lang="en-GB" sz="2000" dirty="0"/>
              <a:t> </a:t>
            </a:r>
            <a:r>
              <a:rPr lang="en-GB" sz="2000" dirty="0" err="1"/>
              <a:t>distantes</a:t>
            </a:r>
            <a:r>
              <a:rPr lang="en-GB" sz="2000" dirty="0"/>
              <a:t> ou pela </a:t>
            </a:r>
            <a:r>
              <a:rPr lang="en-GB" sz="2000" dirty="0" err="1"/>
              <a:t>comunidade</a:t>
            </a:r>
            <a:r>
              <a:rPr lang="en-GB" sz="2000" dirty="0"/>
              <a:t> </a:t>
            </a:r>
            <a:r>
              <a:rPr lang="en-GB" sz="2000" dirty="0" err="1"/>
              <a:t>num</a:t>
            </a:r>
            <a:r>
              <a:rPr lang="en-GB" sz="2000" dirty="0"/>
              <a:t> </a:t>
            </a:r>
            <a:r>
              <a:rPr lang="en-GB" sz="2000" dirty="0" err="1"/>
              <a:t>ambiente</a:t>
            </a:r>
            <a:r>
              <a:rPr lang="en-GB" sz="2000" dirty="0"/>
              <a:t> familiar. </a:t>
            </a:r>
          </a:p>
          <a:p>
            <a:pPr marL="285750" lvl="0" indent="-285750" algn="just" rtl="0">
              <a:lnSpc>
                <a:spcPct val="100000"/>
              </a:lnSpc>
              <a:spcBef>
                <a:spcPts val="600"/>
              </a:spcBef>
              <a:spcAft>
                <a:spcPts val="0"/>
              </a:spcAft>
              <a:buSzPts val="2200"/>
              <a:buChar char="•"/>
            </a:pPr>
            <a:r>
              <a:rPr lang="en-GB" sz="2000" dirty="0"/>
              <a:t>Por </a:t>
            </a:r>
            <a:r>
              <a:rPr lang="en-GB" sz="2000" dirty="0" err="1"/>
              <a:t>vezes</a:t>
            </a:r>
            <a:r>
              <a:rPr lang="en-GB" sz="2000" dirty="0"/>
              <a:t>, </a:t>
            </a:r>
            <a:r>
              <a:rPr lang="en-GB" sz="2000" dirty="0" err="1"/>
              <a:t>os</a:t>
            </a:r>
            <a:r>
              <a:rPr lang="en-GB" sz="2000" dirty="0"/>
              <a:t> </a:t>
            </a:r>
            <a:r>
              <a:rPr lang="en-GB" sz="2000" dirty="0" err="1"/>
              <a:t>pais</a:t>
            </a:r>
            <a:r>
              <a:rPr lang="en-GB" sz="2000" dirty="0"/>
              <a:t> de </a:t>
            </a:r>
            <a:r>
              <a:rPr lang="en-GB" sz="2000" dirty="0" err="1"/>
              <a:t>crianças</a:t>
            </a:r>
            <a:r>
              <a:rPr lang="en-GB" sz="2000" dirty="0"/>
              <a:t> com </a:t>
            </a:r>
            <a:r>
              <a:rPr lang="en-GB" sz="2000" dirty="0" err="1"/>
              <a:t>deficiência</a:t>
            </a:r>
            <a:r>
              <a:rPr lang="en-GB" sz="2000" dirty="0"/>
              <a:t> são </a:t>
            </a:r>
            <a:r>
              <a:rPr lang="en-GB" sz="2000" dirty="0" err="1"/>
              <a:t>informados</a:t>
            </a:r>
            <a:r>
              <a:rPr lang="en-GB" sz="2000" dirty="0"/>
              <a:t> </a:t>
            </a:r>
            <a:r>
              <a:rPr lang="en-GB" sz="2000" dirty="0" err="1"/>
              <a:t>após</a:t>
            </a:r>
            <a:r>
              <a:rPr lang="en-GB" sz="2000" dirty="0"/>
              <a:t> o </a:t>
            </a:r>
            <a:r>
              <a:rPr lang="en-GB" sz="2000" dirty="0" err="1"/>
              <a:t>nascimento</a:t>
            </a:r>
            <a:r>
              <a:rPr lang="en-GB" sz="2000" dirty="0"/>
              <a:t> que </a:t>
            </a:r>
            <a:r>
              <a:rPr lang="en-GB" sz="2000" dirty="0" err="1"/>
              <a:t>devem</a:t>
            </a:r>
            <a:r>
              <a:rPr lang="en-GB" sz="2000" dirty="0"/>
              <a:t> </a:t>
            </a:r>
            <a:r>
              <a:rPr lang="en-GB" sz="2000" dirty="0" err="1"/>
              <a:t>abandonar</a:t>
            </a:r>
            <a:r>
              <a:rPr lang="en-GB" sz="2000" dirty="0"/>
              <a:t> </a:t>
            </a:r>
            <a:r>
              <a:rPr lang="en-GB" sz="2000" dirty="0" err="1"/>
              <a:t>os</a:t>
            </a:r>
            <a:r>
              <a:rPr lang="en-GB" sz="2000" dirty="0"/>
              <a:t> seus </a:t>
            </a:r>
            <a:r>
              <a:rPr lang="en-GB" sz="2000" dirty="0" err="1"/>
              <a:t>filhos</a:t>
            </a:r>
            <a:r>
              <a:rPr lang="en-GB" sz="2000" dirty="0"/>
              <a:t>. As </a:t>
            </a:r>
            <a:r>
              <a:rPr lang="en-GB" sz="2000" dirty="0" err="1"/>
              <a:t>crianças</a:t>
            </a:r>
            <a:r>
              <a:rPr lang="en-GB" sz="2000" dirty="0"/>
              <a:t> são </a:t>
            </a:r>
            <a:r>
              <a:rPr lang="en-GB" sz="2000" dirty="0" err="1"/>
              <a:t>então</a:t>
            </a:r>
            <a:r>
              <a:rPr lang="en-GB" sz="2000" dirty="0"/>
              <a:t> </a:t>
            </a:r>
            <a:r>
              <a:rPr lang="en-GB" sz="2000" dirty="0" err="1"/>
              <a:t>colocadas</a:t>
            </a:r>
            <a:r>
              <a:rPr lang="en-GB" sz="2000" dirty="0"/>
              <a:t> no </a:t>
            </a:r>
            <a:r>
              <a:rPr lang="en-GB" sz="2000" dirty="0" err="1"/>
              <a:t>sistema</a:t>
            </a:r>
            <a:r>
              <a:rPr lang="en-GB" sz="2000" dirty="0"/>
              <a:t> de </a:t>
            </a:r>
            <a:r>
              <a:rPr lang="en-GB" sz="2000" dirty="0" err="1"/>
              <a:t>assistência</a:t>
            </a:r>
            <a:r>
              <a:rPr lang="en-GB" sz="2000" dirty="0"/>
              <a:t> social, com </a:t>
            </a:r>
            <a:r>
              <a:rPr lang="en-GB" sz="2000" dirty="0" err="1"/>
              <a:t>consequências</a:t>
            </a:r>
            <a:r>
              <a:rPr lang="en-GB" sz="2000" dirty="0"/>
              <a:t> </a:t>
            </a:r>
            <a:r>
              <a:rPr lang="en-GB" sz="2000" dirty="0" err="1"/>
              <a:t>negativas</a:t>
            </a:r>
            <a:r>
              <a:rPr lang="en-GB" sz="2000" dirty="0"/>
              <a:t> </a:t>
            </a:r>
            <a:r>
              <a:rPr lang="en-GB" sz="2000" dirty="0" err="1"/>
              <a:t>significativas</a:t>
            </a:r>
            <a:r>
              <a:rPr lang="en-GB" sz="2000" dirty="0"/>
              <a:t> para o seu </a:t>
            </a:r>
            <a:r>
              <a:rPr lang="en-GB" sz="2000" dirty="0" err="1"/>
              <a:t>bem-estar</a:t>
            </a:r>
            <a:r>
              <a:rPr lang="en-GB" sz="2000" dirty="0"/>
              <a:t>.</a:t>
            </a:r>
          </a:p>
          <a:p>
            <a:pPr marL="285750" lvl="0" indent="-285750" algn="just" rtl="0">
              <a:lnSpc>
                <a:spcPct val="100000"/>
              </a:lnSpc>
              <a:spcBef>
                <a:spcPts val="600"/>
              </a:spcBef>
              <a:spcAft>
                <a:spcPts val="0"/>
              </a:spcAft>
              <a:buSzPts val="2200"/>
              <a:buChar char="•"/>
            </a:pPr>
            <a:r>
              <a:rPr lang="en-GB" sz="2000" dirty="0"/>
              <a:t>De </a:t>
            </a:r>
            <a:r>
              <a:rPr lang="en-GB" sz="2000" dirty="0" err="1"/>
              <a:t>acordo</a:t>
            </a:r>
            <a:r>
              <a:rPr lang="en-GB" sz="2000" dirty="0"/>
              <a:t> com a CDPD, as </a:t>
            </a:r>
            <a:r>
              <a:rPr lang="en-GB" sz="2000" dirty="0" err="1"/>
              <a:t>crianças</a:t>
            </a:r>
            <a:r>
              <a:rPr lang="en-GB" sz="2000" dirty="0"/>
              <a:t> com </a:t>
            </a:r>
            <a:r>
              <a:rPr lang="en-GB" sz="2000" dirty="0" err="1"/>
              <a:t>deficiência</a:t>
            </a:r>
            <a:r>
              <a:rPr lang="en-GB" sz="2000" dirty="0"/>
              <a:t> </a:t>
            </a:r>
            <a:r>
              <a:rPr lang="en-GB" sz="2000" dirty="0" err="1"/>
              <a:t>não</a:t>
            </a:r>
            <a:r>
              <a:rPr lang="en-GB" sz="2000" dirty="0"/>
              <a:t> </a:t>
            </a:r>
            <a:r>
              <a:rPr lang="en-GB" sz="2000" dirty="0" err="1"/>
              <a:t>devem</a:t>
            </a:r>
            <a:r>
              <a:rPr lang="en-GB" sz="2000" dirty="0"/>
              <a:t> ser </a:t>
            </a:r>
            <a:r>
              <a:rPr lang="en-GB" sz="2000" dirty="0" err="1"/>
              <a:t>abandonadas</a:t>
            </a:r>
            <a:r>
              <a:rPr lang="en-GB" sz="2000" dirty="0"/>
              <a:t> e </a:t>
            </a:r>
            <a:r>
              <a:rPr lang="en-GB" sz="2000" dirty="0" err="1"/>
              <a:t>segregadas</a:t>
            </a:r>
            <a:r>
              <a:rPr lang="en-GB" sz="2000" dirty="0"/>
              <a:t> em </a:t>
            </a:r>
            <a:r>
              <a:rPr lang="en-GB" sz="2000" dirty="0" err="1"/>
              <a:t>instituições</a:t>
            </a:r>
            <a:r>
              <a:rPr lang="en-GB" sz="2000" dirty="0"/>
              <a:t>.</a:t>
            </a:r>
            <a:endParaRPr sz="2000" dirty="0"/>
          </a:p>
        </p:txBody>
      </p:sp>
      <p:sp>
        <p:nvSpPr>
          <p:cNvPr id="809" name="Google Shape;809;p94"/>
          <p:cNvSpPr txBox="1">
            <a:spLocks noGrp="1"/>
          </p:cNvSpPr>
          <p:nvPr>
            <p:ph type="body" idx="2"/>
          </p:nvPr>
        </p:nvSpPr>
        <p:spPr>
          <a:xfrm>
            <a:off x="507207" y="1403816"/>
            <a:ext cx="11174400" cy="360000"/>
          </a:xfrm>
          <a:prstGeom prst="rect">
            <a:avLst/>
          </a:prstGeom>
          <a:noFill/>
          <a:ln>
            <a:noFill/>
          </a:ln>
        </p:spPr>
        <p:txBody>
          <a:bodyPr spcFirstLastPara="1" wrap="square" lIns="0" tIns="0" rIns="0" bIns="0" anchor="b" anchorCtr="0">
            <a:noAutofit/>
          </a:bodyPr>
          <a:lstStyle/>
          <a:p>
            <a:pPr marL="285750" lvl="0" indent="-285750" algn="l" rtl="0">
              <a:lnSpc>
                <a:spcPct val="150000"/>
              </a:lnSpc>
              <a:spcBef>
                <a:spcPts val="0"/>
              </a:spcBef>
              <a:spcAft>
                <a:spcPts val="0"/>
              </a:spcAft>
              <a:buSzPts val="2200"/>
              <a:buNone/>
            </a:pPr>
            <a:r>
              <a:rPr lang="en-GB" dirty="0" err="1"/>
              <a:t>Artigo</a:t>
            </a:r>
            <a:r>
              <a:rPr lang="en-GB" dirty="0"/>
              <a:t> 23 – </a:t>
            </a:r>
            <a:r>
              <a:rPr lang="en-GB" dirty="0" err="1"/>
              <a:t>Respeito</a:t>
            </a:r>
            <a:r>
              <a:rPr lang="en-GB" dirty="0"/>
              <a:t> </a:t>
            </a:r>
            <a:r>
              <a:rPr lang="en-GB" dirty="0" err="1"/>
              <a:t>pelo</a:t>
            </a:r>
            <a:r>
              <a:rPr lang="en-GB" dirty="0"/>
              <a:t> </a:t>
            </a:r>
            <a:r>
              <a:rPr lang="en-GB" dirty="0" err="1"/>
              <a:t>domicílio</a:t>
            </a:r>
            <a:r>
              <a:rPr lang="en-GB" dirty="0"/>
              <a:t> e pela </a:t>
            </a:r>
            <a:r>
              <a:rPr lang="en-GB" dirty="0" err="1"/>
              <a:t>família</a:t>
            </a:r>
            <a:r>
              <a:rPr lang="en-GB" dirty="0"/>
              <a:t> (b)</a:t>
            </a:r>
            <a:endParaRPr dirty="0"/>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Shape 814"/>
        <p:cNvGrpSpPr/>
        <p:nvPr/>
      </p:nvGrpSpPr>
      <p:grpSpPr>
        <a:xfrm>
          <a:off x="0" y="0"/>
          <a:ext cx="0" cy="0"/>
          <a:chOff x="0" y="0"/>
          <a:chExt cx="0" cy="0"/>
        </a:xfrm>
      </p:grpSpPr>
      <p:sp>
        <p:nvSpPr>
          <p:cNvPr id="815" name="Google Shape;815;p95"/>
          <p:cNvSpPr txBox="1">
            <a:spLocks noGrp="1"/>
          </p:cNvSpPr>
          <p:nvPr>
            <p:ph type="title"/>
          </p:nvPr>
        </p:nvSpPr>
        <p:spPr>
          <a:xfrm>
            <a:off x="389638" y="506412"/>
            <a:ext cx="11427223" cy="432000"/>
          </a:xfrm>
          <a:prstGeom prst="rect">
            <a:avLst/>
          </a:prstGeom>
          <a:noFill/>
          <a:ln>
            <a:noFill/>
          </a:ln>
        </p:spPr>
        <p:txBody>
          <a:bodyPr spcFirstLastPara="1" wrap="square" lIns="91425" tIns="45700" rIns="91425" bIns="45700" anchor="t" anchorCtr="0">
            <a:noAutofit/>
          </a:bodyPr>
          <a:lstStyle/>
          <a:p>
            <a:pPr marL="0" lvl="0" indent="0" algn="ctr" rtl="0">
              <a:lnSpc>
                <a:spcPct val="110000"/>
              </a:lnSpc>
              <a:spcBef>
                <a:spcPts val="0"/>
              </a:spcBef>
              <a:spcAft>
                <a:spcPts val="0"/>
              </a:spcAft>
              <a:buClr>
                <a:schemeClr val="accent1"/>
              </a:buClr>
              <a:buSzPts val="3000"/>
              <a:buFont typeface="Century Gothic"/>
              <a:buNone/>
            </a:pPr>
            <a:r>
              <a:rPr lang="en-GB" dirty="0" err="1"/>
              <a:t>Apresentação</a:t>
            </a:r>
            <a:r>
              <a:rPr lang="en-GB" dirty="0"/>
              <a:t>: Os </a:t>
            </a:r>
            <a:r>
              <a:rPr lang="en-GB" dirty="0" err="1"/>
              <a:t>artigos</a:t>
            </a:r>
            <a:r>
              <a:rPr lang="en-GB" dirty="0"/>
              <a:t> da CDPD</a:t>
            </a:r>
            <a:endParaRPr dirty="0"/>
          </a:p>
        </p:txBody>
      </p:sp>
      <p:sp>
        <p:nvSpPr>
          <p:cNvPr id="816" name="Google Shape;816;p95"/>
          <p:cNvSpPr txBox="1">
            <a:spLocks noGrp="1"/>
          </p:cNvSpPr>
          <p:nvPr>
            <p:ph type="body" idx="1"/>
          </p:nvPr>
        </p:nvSpPr>
        <p:spPr>
          <a:xfrm>
            <a:off x="505610" y="2250363"/>
            <a:ext cx="11175995" cy="1899606"/>
          </a:xfrm>
          <a:prstGeom prst="rect">
            <a:avLst/>
          </a:prstGeom>
          <a:noFill/>
          <a:ln>
            <a:noFill/>
          </a:ln>
        </p:spPr>
        <p:txBody>
          <a:bodyPr spcFirstLastPara="1" wrap="square" lIns="91425" tIns="45700" rIns="91425" bIns="45700" anchor="t" anchorCtr="0">
            <a:noAutofit/>
          </a:bodyPr>
          <a:lstStyle/>
          <a:p>
            <a:pPr marL="285750" lvl="0" indent="-285750" algn="just" rtl="0">
              <a:lnSpc>
                <a:spcPct val="100000"/>
              </a:lnSpc>
              <a:spcBef>
                <a:spcPts val="600"/>
              </a:spcBef>
              <a:spcAft>
                <a:spcPts val="0"/>
              </a:spcAft>
              <a:buSzPts val="2200"/>
              <a:buChar char="•"/>
            </a:pPr>
            <a:r>
              <a:rPr lang="en-GB" sz="2000" i="1" dirty="0"/>
              <a:t>Living with mental health problems in Russia </a:t>
            </a:r>
            <a:r>
              <a:rPr lang="en-GB" sz="2000" dirty="0"/>
              <a:t>(</a:t>
            </a:r>
            <a:r>
              <a:rPr lang="en-GB" sz="2000" dirty="0" err="1"/>
              <a:t>Viver</a:t>
            </a:r>
            <a:r>
              <a:rPr lang="en-GB" sz="2000" dirty="0"/>
              <a:t> com </a:t>
            </a:r>
            <a:r>
              <a:rPr lang="en-GB" sz="2000" dirty="0" err="1"/>
              <a:t>problemas</a:t>
            </a:r>
            <a:r>
              <a:rPr lang="en-GB" sz="2000" dirty="0"/>
              <a:t> de saúde mental na </a:t>
            </a:r>
            <a:r>
              <a:rPr lang="en-GB" sz="2000" dirty="0" err="1"/>
              <a:t>Rússia</a:t>
            </a:r>
            <a:r>
              <a:rPr lang="en-GB" sz="2000" dirty="0"/>
              <a:t>), Sky News. </a:t>
            </a:r>
            <a:r>
              <a:rPr lang="en-GB" sz="2000" u="sng" dirty="0">
                <a:solidFill>
                  <a:schemeClr val="hlink"/>
                </a:solidFill>
                <a:hlinkClick r:id="rId3"/>
              </a:rPr>
              <a:t>http://news.sky.com/story/living-with-mental-health-problems-in-russia-10289759</a:t>
            </a:r>
            <a:r>
              <a:rPr lang="en-GB" sz="2000" dirty="0"/>
              <a:t>. </a:t>
            </a:r>
            <a:endParaRPr sz="2000" dirty="0"/>
          </a:p>
          <a:p>
            <a:pPr marL="285750" lvl="0" indent="-285750" algn="just" rtl="0">
              <a:lnSpc>
                <a:spcPct val="100000"/>
              </a:lnSpc>
              <a:spcBef>
                <a:spcPts val="600"/>
              </a:spcBef>
              <a:spcAft>
                <a:spcPts val="0"/>
              </a:spcAft>
              <a:buSzPts val="2200"/>
              <a:buChar char="•"/>
            </a:pPr>
            <a:r>
              <a:rPr lang="en-GB" sz="2000" dirty="0"/>
              <a:t>NZ  Herald (2017) </a:t>
            </a:r>
            <a:r>
              <a:rPr lang="en-GB" sz="2000" i="1" dirty="0"/>
              <a:t>"He's the love-light of my life" - Intellectually disabled couple reveal normal life</a:t>
            </a:r>
            <a:r>
              <a:rPr lang="en-GB" sz="2000" dirty="0"/>
              <a:t> (“Ele é a luz do amor da </a:t>
            </a:r>
            <a:r>
              <a:rPr lang="en-GB" sz="2000" dirty="0" err="1"/>
              <a:t>minha</a:t>
            </a:r>
            <a:r>
              <a:rPr lang="en-GB" sz="2000" dirty="0"/>
              <a:t> vida” – Casal com </a:t>
            </a:r>
            <a:r>
              <a:rPr lang="en-GB" sz="2000" dirty="0" err="1"/>
              <a:t>deficiência</a:t>
            </a:r>
            <a:r>
              <a:rPr lang="en-GB" sz="2000" dirty="0"/>
              <a:t> </a:t>
            </a:r>
            <a:r>
              <a:rPr lang="en-GB" sz="2000" dirty="0" err="1"/>
              <a:t>intelectual</a:t>
            </a:r>
            <a:r>
              <a:rPr lang="en-GB" sz="2000" dirty="0"/>
              <a:t> </a:t>
            </a:r>
            <a:r>
              <a:rPr lang="en-GB" sz="2000" dirty="0" err="1"/>
              <a:t>revela</a:t>
            </a:r>
            <a:r>
              <a:rPr lang="en-GB" sz="2000" dirty="0"/>
              <a:t> vida normal). </a:t>
            </a:r>
            <a:r>
              <a:rPr lang="en-GB" sz="2000" u="sng" dirty="0">
                <a:solidFill>
                  <a:schemeClr val="hlink"/>
                </a:solidFill>
                <a:hlinkClick r:id="rId4"/>
              </a:rPr>
              <a:t>http://www.nzherald.co.nz/nz/news/article.cfm?c_id=1&amp;objectid=11833202</a:t>
            </a:r>
            <a:endParaRPr sz="2000" dirty="0"/>
          </a:p>
          <a:p>
            <a:pPr marL="285750" lvl="0" indent="-146050" algn="l" rtl="0">
              <a:lnSpc>
                <a:spcPct val="100000"/>
              </a:lnSpc>
              <a:spcBef>
                <a:spcPts val="1200"/>
              </a:spcBef>
              <a:spcAft>
                <a:spcPts val="0"/>
              </a:spcAft>
              <a:buSzPts val="2200"/>
              <a:buNone/>
            </a:pPr>
            <a:endParaRPr dirty="0"/>
          </a:p>
        </p:txBody>
      </p:sp>
      <p:sp>
        <p:nvSpPr>
          <p:cNvPr id="817" name="Google Shape;817;p95"/>
          <p:cNvSpPr txBox="1">
            <a:spLocks noGrp="1"/>
          </p:cNvSpPr>
          <p:nvPr>
            <p:ph type="body" idx="2"/>
          </p:nvPr>
        </p:nvSpPr>
        <p:spPr>
          <a:xfrm>
            <a:off x="198555" y="1485287"/>
            <a:ext cx="11174400" cy="360000"/>
          </a:xfrm>
          <a:prstGeom prst="rect">
            <a:avLst/>
          </a:prstGeom>
          <a:noFill/>
          <a:ln>
            <a:noFill/>
          </a:ln>
        </p:spPr>
        <p:txBody>
          <a:bodyPr spcFirstLastPara="1" wrap="square" lIns="0" tIns="0" rIns="0" bIns="0" anchor="b" anchorCtr="0">
            <a:noAutofit/>
          </a:bodyPr>
          <a:lstStyle/>
          <a:p>
            <a:pPr marL="285750" lvl="0" indent="-285750" algn="l" rtl="0">
              <a:lnSpc>
                <a:spcPct val="150000"/>
              </a:lnSpc>
              <a:spcBef>
                <a:spcPts val="0"/>
              </a:spcBef>
              <a:spcAft>
                <a:spcPts val="0"/>
              </a:spcAft>
              <a:buSzPts val="2200"/>
              <a:buNone/>
            </a:pPr>
            <a:br>
              <a:rPr lang="en-GB"/>
            </a:br>
            <a:r>
              <a:rPr lang="en-GB"/>
              <a:t>Artigo 23 – Respeito pelo lar e pela família (c)</a:t>
            </a:r>
            <a:endParaRP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Shape 822"/>
        <p:cNvGrpSpPr/>
        <p:nvPr/>
      </p:nvGrpSpPr>
      <p:grpSpPr>
        <a:xfrm>
          <a:off x="0" y="0"/>
          <a:ext cx="0" cy="0"/>
          <a:chOff x="0" y="0"/>
          <a:chExt cx="0" cy="0"/>
        </a:xfrm>
      </p:grpSpPr>
      <p:sp>
        <p:nvSpPr>
          <p:cNvPr id="823" name="Google Shape;823;p96"/>
          <p:cNvSpPr txBox="1">
            <a:spLocks noGrp="1"/>
          </p:cNvSpPr>
          <p:nvPr>
            <p:ph type="title"/>
          </p:nvPr>
        </p:nvSpPr>
        <p:spPr>
          <a:xfrm>
            <a:off x="389639" y="506412"/>
            <a:ext cx="11603804" cy="432000"/>
          </a:xfrm>
          <a:prstGeom prst="rect">
            <a:avLst/>
          </a:prstGeom>
          <a:noFill/>
          <a:ln>
            <a:noFill/>
          </a:ln>
        </p:spPr>
        <p:txBody>
          <a:bodyPr spcFirstLastPara="1" wrap="square" lIns="91425" tIns="45700" rIns="91425" bIns="45700" anchor="t" anchorCtr="0">
            <a:noAutofit/>
          </a:bodyPr>
          <a:lstStyle/>
          <a:p>
            <a:pPr marL="0" lvl="0" indent="0" algn="ctr" rtl="0">
              <a:lnSpc>
                <a:spcPct val="110000"/>
              </a:lnSpc>
              <a:spcBef>
                <a:spcPts val="0"/>
              </a:spcBef>
              <a:spcAft>
                <a:spcPts val="0"/>
              </a:spcAft>
              <a:buClr>
                <a:schemeClr val="accent1"/>
              </a:buClr>
              <a:buSzPts val="3000"/>
              <a:buFont typeface="Century Gothic"/>
              <a:buNone/>
            </a:pPr>
            <a:r>
              <a:rPr lang="en-GB" dirty="0" err="1"/>
              <a:t>Apresentação</a:t>
            </a:r>
            <a:r>
              <a:rPr lang="en-GB" dirty="0"/>
              <a:t>: Os </a:t>
            </a:r>
            <a:r>
              <a:rPr lang="en-GB" dirty="0" err="1"/>
              <a:t>artigos</a:t>
            </a:r>
            <a:r>
              <a:rPr lang="en-GB" dirty="0"/>
              <a:t> da CDPD</a:t>
            </a:r>
            <a:endParaRPr dirty="0"/>
          </a:p>
        </p:txBody>
      </p:sp>
      <p:sp>
        <p:nvSpPr>
          <p:cNvPr id="824" name="Google Shape;824;p96"/>
          <p:cNvSpPr txBox="1">
            <a:spLocks noGrp="1"/>
          </p:cNvSpPr>
          <p:nvPr>
            <p:ph type="body" idx="1"/>
          </p:nvPr>
        </p:nvSpPr>
        <p:spPr>
          <a:xfrm>
            <a:off x="817448" y="2171788"/>
            <a:ext cx="11175995" cy="3926226"/>
          </a:xfrm>
          <a:prstGeom prst="rect">
            <a:avLst/>
          </a:prstGeom>
          <a:noFill/>
          <a:ln>
            <a:noFill/>
          </a:ln>
        </p:spPr>
        <p:txBody>
          <a:bodyPr spcFirstLastPara="1" wrap="square" lIns="91425" tIns="45700" rIns="91425" bIns="45700" anchor="t" anchorCtr="0">
            <a:noAutofit/>
          </a:bodyPr>
          <a:lstStyle/>
          <a:p>
            <a:pPr marL="285750" lvl="0" indent="-285750" algn="just" rtl="0">
              <a:lnSpc>
                <a:spcPct val="100000"/>
              </a:lnSpc>
              <a:spcBef>
                <a:spcPts val="600"/>
              </a:spcBef>
              <a:spcAft>
                <a:spcPts val="0"/>
              </a:spcAft>
              <a:buSzPts val="2200"/>
              <a:buChar char="•"/>
            </a:pPr>
            <a:r>
              <a:rPr lang="en-GB" sz="2000" dirty="0"/>
              <a:t>A </a:t>
            </a:r>
            <a:r>
              <a:rPr lang="en-GB" sz="2000" dirty="0" err="1"/>
              <a:t>educação</a:t>
            </a:r>
            <a:r>
              <a:rPr lang="en-GB" sz="2000" dirty="0"/>
              <a:t> é </a:t>
            </a:r>
            <a:r>
              <a:rPr lang="en-GB" sz="2000" dirty="0" err="1"/>
              <a:t>frequentemente</a:t>
            </a:r>
            <a:r>
              <a:rPr lang="en-GB" sz="2000" dirty="0"/>
              <a:t> </a:t>
            </a:r>
            <a:r>
              <a:rPr lang="en-GB" sz="2000" dirty="0" err="1"/>
              <a:t>negada</a:t>
            </a:r>
            <a:r>
              <a:rPr lang="en-GB" sz="2000" dirty="0"/>
              <a:t> </a:t>
            </a:r>
            <a:r>
              <a:rPr lang="en-GB" sz="2000" dirty="0" err="1"/>
              <a:t>às</a:t>
            </a:r>
            <a:r>
              <a:rPr lang="en-GB" sz="2000" dirty="0"/>
              <a:t> pessoas com </a:t>
            </a:r>
            <a:r>
              <a:rPr lang="en-GB" sz="2000" dirty="0" err="1"/>
              <a:t>deficiência</a:t>
            </a:r>
            <a:r>
              <a:rPr lang="en-GB" sz="2000" dirty="0"/>
              <a:t>.</a:t>
            </a:r>
            <a:endParaRPr sz="2000" dirty="0"/>
          </a:p>
          <a:p>
            <a:pPr marL="285750" lvl="0" indent="-285750" algn="just" rtl="0">
              <a:lnSpc>
                <a:spcPct val="100000"/>
              </a:lnSpc>
              <a:spcBef>
                <a:spcPts val="600"/>
              </a:spcBef>
              <a:spcAft>
                <a:spcPts val="0"/>
              </a:spcAft>
              <a:buSzPts val="2200"/>
              <a:buChar char="•"/>
            </a:pPr>
            <a:r>
              <a:rPr lang="en-GB" sz="2000" dirty="0"/>
              <a:t>As </a:t>
            </a:r>
            <a:r>
              <a:rPr lang="en-GB" sz="2000" dirty="0" err="1"/>
              <a:t>crianças</a:t>
            </a:r>
            <a:r>
              <a:rPr lang="en-GB" sz="2000" dirty="0"/>
              <a:t> </a:t>
            </a:r>
            <a:r>
              <a:rPr lang="en-GB" sz="2000" dirty="0" err="1"/>
              <a:t>institucionalizadas</a:t>
            </a:r>
            <a:r>
              <a:rPr lang="en-GB" sz="2000" dirty="0"/>
              <a:t> </a:t>
            </a:r>
            <a:r>
              <a:rPr lang="en-GB" sz="2000" dirty="0" err="1"/>
              <a:t>não</a:t>
            </a:r>
            <a:r>
              <a:rPr lang="en-GB" sz="2000" dirty="0"/>
              <a:t> </a:t>
            </a:r>
            <a:r>
              <a:rPr lang="en-GB" sz="2000" dirty="0" err="1"/>
              <a:t>recebem</a:t>
            </a:r>
            <a:r>
              <a:rPr lang="en-GB" sz="2000" dirty="0"/>
              <a:t> </a:t>
            </a:r>
            <a:r>
              <a:rPr lang="en-GB" sz="2000" dirty="0" err="1"/>
              <a:t>educação</a:t>
            </a:r>
            <a:r>
              <a:rPr lang="en-GB" sz="2000" dirty="0"/>
              <a:t> ou </a:t>
            </a:r>
            <a:r>
              <a:rPr lang="en-GB" sz="2000" dirty="0" err="1"/>
              <a:t>não</a:t>
            </a:r>
            <a:r>
              <a:rPr lang="en-GB" sz="2000" dirty="0"/>
              <a:t> </a:t>
            </a:r>
            <a:r>
              <a:rPr lang="en-GB" sz="2000" dirty="0" err="1"/>
              <a:t>recebem</a:t>
            </a:r>
            <a:r>
              <a:rPr lang="en-GB" sz="2000" dirty="0"/>
              <a:t> uma </a:t>
            </a:r>
            <a:r>
              <a:rPr lang="en-GB" sz="2000" dirty="0" err="1"/>
              <a:t>educação</a:t>
            </a:r>
            <a:r>
              <a:rPr lang="en-GB" sz="2000" dirty="0"/>
              <a:t> de </a:t>
            </a:r>
            <a:r>
              <a:rPr lang="en-GB" sz="2000" dirty="0" err="1"/>
              <a:t>qualidade</a:t>
            </a:r>
            <a:r>
              <a:rPr lang="en-GB" sz="2000" dirty="0"/>
              <a:t> </a:t>
            </a:r>
            <a:r>
              <a:rPr lang="en-GB" sz="2000" dirty="0" err="1"/>
              <a:t>igualitária</a:t>
            </a:r>
            <a:r>
              <a:rPr lang="en-GB" sz="2000" dirty="0"/>
              <a:t>. </a:t>
            </a:r>
            <a:endParaRPr sz="2000" dirty="0"/>
          </a:p>
          <a:p>
            <a:pPr marL="285750" lvl="0" indent="-285750" algn="just" rtl="0">
              <a:lnSpc>
                <a:spcPct val="100000"/>
              </a:lnSpc>
              <a:spcBef>
                <a:spcPts val="600"/>
              </a:spcBef>
              <a:spcAft>
                <a:spcPts val="0"/>
              </a:spcAft>
              <a:buSzPts val="2200"/>
              <a:buChar char="•"/>
            </a:pPr>
            <a:r>
              <a:rPr lang="en-GB" sz="2000" dirty="0"/>
              <a:t>A </a:t>
            </a:r>
            <a:r>
              <a:rPr lang="en-GB" sz="2000" dirty="0" err="1"/>
              <a:t>educação</a:t>
            </a:r>
            <a:r>
              <a:rPr lang="en-GB" sz="2000" dirty="0"/>
              <a:t> especial tem </a:t>
            </a:r>
            <a:r>
              <a:rPr lang="en-GB" sz="2000" dirty="0" err="1"/>
              <a:t>poucos</a:t>
            </a:r>
            <a:r>
              <a:rPr lang="en-GB" sz="2000" dirty="0"/>
              <a:t> </a:t>
            </a:r>
            <a:r>
              <a:rPr lang="en-GB" sz="2000" dirty="0" err="1"/>
              <a:t>recursos</a:t>
            </a:r>
            <a:r>
              <a:rPr lang="en-GB" sz="2000" dirty="0"/>
              <a:t> e </a:t>
            </a:r>
            <a:r>
              <a:rPr lang="en-GB" sz="2000" dirty="0" err="1"/>
              <a:t>não</a:t>
            </a:r>
            <a:r>
              <a:rPr lang="en-GB" sz="2000" dirty="0"/>
              <a:t> </a:t>
            </a:r>
            <a:r>
              <a:rPr lang="en-GB" sz="2000" dirty="0" err="1"/>
              <a:t>oferece</a:t>
            </a:r>
            <a:r>
              <a:rPr lang="en-GB" sz="2000" dirty="0"/>
              <a:t> </a:t>
            </a:r>
            <a:r>
              <a:rPr lang="en-GB" sz="2000" dirty="0" err="1"/>
              <a:t>oportunidades</a:t>
            </a:r>
            <a:r>
              <a:rPr lang="en-GB" sz="2000" dirty="0"/>
              <a:t> reais para a </a:t>
            </a:r>
            <a:r>
              <a:rPr lang="en-GB" sz="2000" dirty="0" err="1"/>
              <a:t>aprendizagem</a:t>
            </a:r>
            <a:r>
              <a:rPr lang="en-GB" sz="2000" dirty="0"/>
              <a:t> de </a:t>
            </a:r>
            <a:r>
              <a:rPr lang="en-GB" sz="2000" dirty="0" err="1"/>
              <a:t>habilidades</a:t>
            </a:r>
            <a:r>
              <a:rPr lang="en-GB" sz="2000" dirty="0"/>
              <a:t>. </a:t>
            </a:r>
            <a:endParaRPr sz="2000" dirty="0"/>
          </a:p>
          <a:p>
            <a:pPr marL="285750" lvl="0" indent="-285750" algn="just" rtl="0">
              <a:lnSpc>
                <a:spcPct val="100000"/>
              </a:lnSpc>
              <a:spcBef>
                <a:spcPts val="600"/>
              </a:spcBef>
              <a:spcAft>
                <a:spcPts val="0"/>
              </a:spcAft>
              <a:buSzPts val="2200"/>
              <a:buChar char="•"/>
            </a:pPr>
            <a:r>
              <a:rPr lang="en-GB" sz="2000" dirty="0"/>
              <a:t>As </a:t>
            </a:r>
            <a:r>
              <a:rPr lang="en-GB" sz="2000" dirty="0" err="1"/>
              <a:t>crianças</a:t>
            </a:r>
            <a:r>
              <a:rPr lang="en-GB" sz="2000" dirty="0"/>
              <a:t> são </a:t>
            </a:r>
            <a:r>
              <a:rPr lang="en-GB" sz="2000" dirty="0" err="1"/>
              <a:t>frequentemente</a:t>
            </a:r>
            <a:r>
              <a:rPr lang="en-GB" sz="2000" dirty="0"/>
              <a:t> as </a:t>
            </a:r>
            <a:r>
              <a:rPr lang="en-GB" sz="2000" dirty="0" err="1"/>
              <a:t>primeiras</a:t>
            </a:r>
            <a:r>
              <a:rPr lang="en-GB" sz="2000" dirty="0"/>
              <a:t> a </a:t>
            </a:r>
            <a:r>
              <a:rPr lang="en-GB" sz="2000" dirty="0" err="1"/>
              <a:t>ter</a:t>
            </a:r>
            <a:r>
              <a:rPr lang="en-GB" sz="2000" dirty="0"/>
              <a:t> o </a:t>
            </a:r>
            <a:r>
              <a:rPr lang="en-GB" sz="2000" dirty="0" err="1"/>
              <a:t>acesso</a:t>
            </a:r>
            <a:r>
              <a:rPr lang="en-GB" sz="2000" dirty="0"/>
              <a:t> à </a:t>
            </a:r>
            <a:r>
              <a:rPr lang="en-GB" sz="2000" dirty="0" err="1"/>
              <a:t>escola</a:t>
            </a:r>
            <a:r>
              <a:rPr lang="en-GB" sz="2000" dirty="0"/>
              <a:t> </a:t>
            </a:r>
            <a:r>
              <a:rPr lang="en-GB" sz="2000" dirty="0" err="1"/>
              <a:t>negado</a:t>
            </a:r>
            <a:r>
              <a:rPr lang="en-GB" sz="2000" dirty="0"/>
              <a:t> </a:t>
            </a:r>
            <a:r>
              <a:rPr lang="en-GB" sz="2000" dirty="0" err="1"/>
              <a:t>quando</a:t>
            </a:r>
            <a:r>
              <a:rPr lang="en-GB" sz="2000" dirty="0"/>
              <a:t> as </a:t>
            </a:r>
            <a:r>
              <a:rPr lang="en-GB" sz="2000" dirty="0" err="1"/>
              <a:t>famílias</a:t>
            </a:r>
            <a:r>
              <a:rPr lang="en-GB" sz="2000" dirty="0"/>
              <a:t> </a:t>
            </a:r>
            <a:r>
              <a:rPr lang="en-GB" sz="2000" dirty="0" err="1"/>
              <a:t>não</a:t>
            </a:r>
            <a:r>
              <a:rPr lang="en-GB" sz="2000" dirty="0"/>
              <a:t> </a:t>
            </a:r>
            <a:r>
              <a:rPr lang="en-GB" sz="2000" dirty="0" err="1"/>
              <a:t>têm</a:t>
            </a:r>
            <a:r>
              <a:rPr lang="en-GB" sz="2000" dirty="0"/>
              <a:t> </a:t>
            </a:r>
            <a:r>
              <a:rPr lang="en-GB" sz="2000" dirty="0" err="1"/>
              <a:t>condições</a:t>
            </a:r>
            <a:r>
              <a:rPr lang="en-GB" sz="2000" dirty="0"/>
              <a:t> </a:t>
            </a:r>
            <a:r>
              <a:rPr lang="en-GB" sz="2000" dirty="0" err="1"/>
              <a:t>financeiras</a:t>
            </a:r>
            <a:r>
              <a:rPr lang="en-GB" sz="2000" dirty="0"/>
              <a:t> para </a:t>
            </a:r>
            <a:r>
              <a:rPr lang="en-GB" sz="2000" dirty="0" err="1"/>
              <a:t>educar</a:t>
            </a:r>
            <a:r>
              <a:rPr lang="en-GB" sz="2000" dirty="0"/>
              <a:t> </a:t>
            </a:r>
            <a:r>
              <a:rPr lang="en-GB" sz="2000" dirty="0" err="1"/>
              <a:t>todos</a:t>
            </a:r>
            <a:r>
              <a:rPr lang="en-GB" sz="2000" dirty="0"/>
              <a:t> </a:t>
            </a:r>
            <a:r>
              <a:rPr lang="en-GB" sz="2000" dirty="0" err="1"/>
              <a:t>os</a:t>
            </a:r>
            <a:r>
              <a:rPr lang="en-GB" sz="2000" dirty="0"/>
              <a:t> </a:t>
            </a:r>
            <a:r>
              <a:rPr lang="en-GB" sz="2000" dirty="0" err="1"/>
              <a:t>filhos</a:t>
            </a:r>
            <a:r>
              <a:rPr lang="en-GB" sz="2000" dirty="0"/>
              <a:t>. </a:t>
            </a:r>
            <a:endParaRPr sz="2000" dirty="0"/>
          </a:p>
          <a:p>
            <a:pPr marL="285750" lvl="0" indent="-285750" algn="just" rtl="0">
              <a:lnSpc>
                <a:spcPct val="100000"/>
              </a:lnSpc>
              <a:spcBef>
                <a:spcPts val="600"/>
              </a:spcBef>
              <a:spcAft>
                <a:spcPts val="0"/>
              </a:spcAft>
              <a:buSzPts val="2200"/>
              <a:buChar char="•"/>
            </a:pPr>
            <a:r>
              <a:rPr lang="en-GB" sz="2000" dirty="0" err="1"/>
              <a:t>Mesmo</a:t>
            </a:r>
            <a:r>
              <a:rPr lang="en-GB" sz="2000" dirty="0"/>
              <a:t> </a:t>
            </a:r>
            <a:r>
              <a:rPr lang="en-GB" sz="2000" dirty="0" err="1"/>
              <a:t>quando</a:t>
            </a:r>
            <a:r>
              <a:rPr lang="en-GB" sz="2000" dirty="0"/>
              <a:t> as </a:t>
            </a:r>
            <a:r>
              <a:rPr lang="en-GB" sz="2000" dirty="0" err="1"/>
              <a:t>crianças</a:t>
            </a:r>
            <a:r>
              <a:rPr lang="en-GB" sz="2000" dirty="0"/>
              <a:t> </a:t>
            </a:r>
            <a:r>
              <a:rPr lang="en-GB" sz="2000" dirty="0" err="1"/>
              <a:t>frequentam</a:t>
            </a:r>
            <a:r>
              <a:rPr lang="en-GB" sz="2000" dirty="0"/>
              <a:t> a </a:t>
            </a:r>
            <a:r>
              <a:rPr lang="en-GB" sz="2000" dirty="0" err="1"/>
              <a:t>escola</a:t>
            </a:r>
            <a:r>
              <a:rPr lang="en-GB" sz="2000" dirty="0"/>
              <a:t>, </a:t>
            </a:r>
            <a:r>
              <a:rPr lang="en-GB" sz="2000" dirty="0" err="1"/>
              <a:t>muitas</a:t>
            </a:r>
            <a:r>
              <a:rPr lang="en-GB" sz="2000" dirty="0"/>
              <a:t> </a:t>
            </a:r>
            <a:r>
              <a:rPr lang="en-GB" sz="2000" dirty="0" err="1"/>
              <a:t>vezes</a:t>
            </a:r>
            <a:r>
              <a:rPr lang="en-GB" sz="2000" dirty="0"/>
              <a:t> </a:t>
            </a:r>
            <a:r>
              <a:rPr lang="en-GB" sz="2000" dirty="0" err="1"/>
              <a:t>não</a:t>
            </a:r>
            <a:r>
              <a:rPr lang="en-GB" sz="2000" dirty="0"/>
              <a:t> </a:t>
            </a:r>
            <a:r>
              <a:rPr lang="en-GB" sz="2000" dirty="0" err="1"/>
              <a:t>recebem</a:t>
            </a:r>
            <a:r>
              <a:rPr lang="en-GB" sz="2000" dirty="0"/>
              <a:t> </a:t>
            </a:r>
            <a:r>
              <a:rPr lang="en-GB" sz="2000" dirty="0" err="1"/>
              <a:t>apoio</a:t>
            </a:r>
            <a:r>
              <a:rPr lang="en-GB" sz="2000" dirty="0"/>
              <a:t>. </a:t>
            </a:r>
            <a:endParaRPr sz="2000" dirty="0"/>
          </a:p>
          <a:p>
            <a:pPr marL="285750" lvl="0" indent="-285750" algn="just" rtl="0">
              <a:lnSpc>
                <a:spcPct val="100000"/>
              </a:lnSpc>
              <a:spcBef>
                <a:spcPts val="600"/>
              </a:spcBef>
              <a:spcAft>
                <a:spcPts val="0"/>
              </a:spcAft>
              <a:buSzPts val="2200"/>
              <a:buChar char="•"/>
            </a:pPr>
            <a:r>
              <a:rPr lang="en-GB" sz="2000" dirty="0"/>
              <a:t>O </a:t>
            </a:r>
            <a:r>
              <a:rPr lang="en-GB" sz="2000" dirty="0" err="1"/>
              <a:t>impacto</a:t>
            </a:r>
            <a:r>
              <a:rPr lang="en-GB" sz="2000" dirty="0"/>
              <a:t> dessa </a:t>
            </a:r>
            <a:r>
              <a:rPr lang="en-GB" sz="2000" dirty="0" err="1"/>
              <a:t>falta</a:t>
            </a:r>
            <a:r>
              <a:rPr lang="en-GB" sz="2000" dirty="0"/>
              <a:t> de </a:t>
            </a:r>
            <a:r>
              <a:rPr lang="en-GB" sz="2000" dirty="0" err="1"/>
              <a:t>educação</a:t>
            </a:r>
            <a:r>
              <a:rPr lang="en-GB" sz="2000" dirty="0"/>
              <a:t> é em </a:t>
            </a:r>
            <a:r>
              <a:rPr lang="en-GB" sz="2000" dirty="0" err="1"/>
              <a:t>grande</a:t>
            </a:r>
            <a:r>
              <a:rPr lang="en-GB" sz="2000" dirty="0"/>
              <a:t> </a:t>
            </a:r>
            <a:r>
              <a:rPr lang="en-GB" sz="2000" dirty="0" err="1"/>
              <a:t>escala</a:t>
            </a:r>
            <a:r>
              <a:rPr lang="en-GB" sz="2000" dirty="0"/>
              <a:t> e de </a:t>
            </a:r>
            <a:r>
              <a:rPr lang="en-GB" sz="2000" dirty="0" err="1"/>
              <a:t>longo</a:t>
            </a:r>
            <a:r>
              <a:rPr lang="en-GB" sz="2000" dirty="0"/>
              <a:t> </a:t>
            </a:r>
            <a:r>
              <a:rPr lang="en-GB" sz="2000" dirty="0" err="1"/>
              <a:t>prazo</a:t>
            </a:r>
            <a:r>
              <a:rPr lang="en-GB" sz="2000" dirty="0"/>
              <a:t>.</a:t>
            </a:r>
            <a:endParaRPr sz="2000" dirty="0"/>
          </a:p>
        </p:txBody>
      </p:sp>
      <p:sp>
        <p:nvSpPr>
          <p:cNvPr id="825" name="Google Shape;825;p96"/>
          <p:cNvSpPr txBox="1">
            <a:spLocks noGrp="1"/>
          </p:cNvSpPr>
          <p:nvPr>
            <p:ph type="body" idx="2"/>
          </p:nvPr>
        </p:nvSpPr>
        <p:spPr>
          <a:xfrm>
            <a:off x="508800" y="1375100"/>
            <a:ext cx="11174400" cy="360000"/>
          </a:xfrm>
          <a:prstGeom prst="rect">
            <a:avLst/>
          </a:prstGeom>
          <a:noFill/>
          <a:ln>
            <a:noFill/>
          </a:ln>
        </p:spPr>
        <p:txBody>
          <a:bodyPr spcFirstLastPara="1" wrap="square" lIns="0" tIns="0" rIns="0" bIns="0" anchor="b" anchorCtr="0">
            <a:noAutofit/>
          </a:bodyPr>
          <a:lstStyle/>
          <a:p>
            <a:pPr marL="285750" lvl="0" indent="-285750" algn="l" rtl="0">
              <a:lnSpc>
                <a:spcPct val="150000"/>
              </a:lnSpc>
              <a:spcBef>
                <a:spcPts val="0"/>
              </a:spcBef>
              <a:spcAft>
                <a:spcPts val="0"/>
              </a:spcAft>
              <a:buSzPts val="2200"/>
              <a:buNone/>
            </a:pPr>
            <a:r>
              <a:rPr lang="en-GB"/>
              <a:t>Artigo 24 – Educação (a)</a:t>
            </a:r>
            <a:endParaRP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Shape 830"/>
        <p:cNvGrpSpPr/>
        <p:nvPr/>
      </p:nvGrpSpPr>
      <p:grpSpPr>
        <a:xfrm>
          <a:off x="0" y="0"/>
          <a:ext cx="0" cy="0"/>
          <a:chOff x="0" y="0"/>
          <a:chExt cx="0" cy="0"/>
        </a:xfrm>
      </p:grpSpPr>
      <p:sp>
        <p:nvSpPr>
          <p:cNvPr id="831" name="Google Shape;831;p97"/>
          <p:cNvSpPr txBox="1">
            <a:spLocks noGrp="1"/>
          </p:cNvSpPr>
          <p:nvPr>
            <p:ph type="title"/>
          </p:nvPr>
        </p:nvSpPr>
        <p:spPr>
          <a:xfrm>
            <a:off x="389638" y="506412"/>
            <a:ext cx="11802361" cy="432000"/>
          </a:xfrm>
          <a:prstGeom prst="rect">
            <a:avLst/>
          </a:prstGeom>
          <a:noFill/>
          <a:ln>
            <a:noFill/>
          </a:ln>
        </p:spPr>
        <p:txBody>
          <a:bodyPr spcFirstLastPara="1" wrap="square" lIns="91425" tIns="45700" rIns="91425" bIns="45700" anchor="t" anchorCtr="0">
            <a:noAutofit/>
          </a:bodyPr>
          <a:lstStyle/>
          <a:p>
            <a:pPr marL="0" lvl="0" indent="0" algn="ctr" rtl="0">
              <a:lnSpc>
                <a:spcPct val="110000"/>
              </a:lnSpc>
              <a:spcBef>
                <a:spcPts val="0"/>
              </a:spcBef>
              <a:spcAft>
                <a:spcPts val="0"/>
              </a:spcAft>
              <a:buClr>
                <a:schemeClr val="accent1"/>
              </a:buClr>
              <a:buSzPts val="3000"/>
              <a:buFont typeface="Century Gothic"/>
              <a:buNone/>
            </a:pPr>
            <a:r>
              <a:rPr lang="en-GB" dirty="0" err="1"/>
              <a:t>Apresentação</a:t>
            </a:r>
            <a:r>
              <a:rPr lang="en-GB" dirty="0"/>
              <a:t>: Os </a:t>
            </a:r>
            <a:r>
              <a:rPr lang="en-GB" dirty="0" err="1"/>
              <a:t>artigos</a:t>
            </a:r>
            <a:r>
              <a:rPr lang="en-GB" dirty="0"/>
              <a:t> da CDPD</a:t>
            </a:r>
            <a:endParaRPr dirty="0"/>
          </a:p>
        </p:txBody>
      </p:sp>
      <p:sp>
        <p:nvSpPr>
          <p:cNvPr id="832" name="Google Shape;832;p97"/>
          <p:cNvSpPr txBox="1">
            <a:spLocks noGrp="1"/>
          </p:cNvSpPr>
          <p:nvPr>
            <p:ph type="body" idx="1"/>
          </p:nvPr>
        </p:nvSpPr>
        <p:spPr>
          <a:xfrm>
            <a:off x="507205" y="2326844"/>
            <a:ext cx="11175995" cy="2064769"/>
          </a:xfrm>
          <a:prstGeom prst="rect">
            <a:avLst/>
          </a:prstGeom>
          <a:noFill/>
          <a:ln>
            <a:noFill/>
          </a:ln>
        </p:spPr>
        <p:txBody>
          <a:bodyPr spcFirstLastPara="1" wrap="square" lIns="91425" tIns="45700" rIns="91425" bIns="45700" anchor="t" anchorCtr="0">
            <a:noAutofit/>
          </a:bodyPr>
          <a:lstStyle/>
          <a:p>
            <a:pPr marL="285750" lvl="0" indent="-285750" algn="just" rtl="0">
              <a:lnSpc>
                <a:spcPct val="100000"/>
              </a:lnSpc>
              <a:spcBef>
                <a:spcPts val="600"/>
              </a:spcBef>
              <a:spcAft>
                <a:spcPts val="0"/>
              </a:spcAft>
              <a:buSzPts val="2200"/>
              <a:buChar char="•"/>
            </a:pPr>
            <a:r>
              <a:rPr lang="en-GB" sz="2000" dirty="0"/>
              <a:t>De </a:t>
            </a:r>
            <a:r>
              <a:rPr lang="en-GB" sz="2000" dirty="0" err="1"/>
              <a:t>acordo</a:t>
            </a:r>
            <a:r>
              <a:rPr lang="en-GB" sz="2000" dirty="0"/>
              <a:t> com o </a:t>
            </a:r>
            <a:r>
              <a:rPr lang="en-GB" sz="2000" dirty="0" err="1"/>
              <a:t>Artigo</a:t>
            </a:r>
            <a:r>
              <a:rPr lang="en-GB" sz="2000" dirty="0"/>
              <a:t> 24, a </a:t>
            </a:r>
            <a:r>
              <a:rPr lang="en-GB" sz="2000" dirty="0" err="1"/>
              <a:t>educação</a:t>
            </a:r>
            <a:r>
              <a:rPr lang="en-GB" sz="2000" dirty="0"/>
              <a:t> </a:t>
            </a:r>
            <a:r>
              <a:rPr lang="en-GB" sz="2000" dirty="0" err="1"/>
              <a:t>deve</a:t>
            </a:r>
            <a:r>
              <a:rPr lang="en-GB" sz="2000" dirty="0"/>
              <a:t> ser </a:t>
            </a:r>
            <a:r>
              <a:rPr lang="en-GB" sz="2000" dirty="0" err="1"/>
              <a:t>inclusiva</a:t>
            </a:r>
            <a:r>
              <a:rPr lang="en-GB" sz="2000" dirty="0"/>
              <a:t> para pessoas com </a:t>
            </a:r>
            <a:r>
              <a:rPr lang="en-GB" sz="2000" dirty="0" err="1"/>
              <a:t>deficiência</a:t>
            </a:r>
            <a:r>
              <a:rPr lang="en-GB" sz="2000" dirty="0"/>
              <a:t> em </a:t>
            </a:r>
            <a:r>
              <a:rPr lang="en-GB" sz="2000" dirty="0" err="1"/>
              <a:t>todos</a:t>
            </a:r>
            <a:r>
              <a:rPr lang="en-GB" sz="2000" dirty="0"/>
              <a:t> </a:t>
            </a:r>
            <a:r>
              <a:rPr lang="en-GB" sz="2000" dirty="0" err="1"/>
              <a:t>os</a:t>
            </a:r>
            <a:r>
              <a:rPr lang="en-GB" sz="2000" dirty="0"/>
              <a:t> </a:t>
            </a:r>
            <a:r>
              <a:rPr lang="en-GB" sz="2000" dirty="0" err="1"/>
              <a:t>níveis</a:t>
            </a:r>
            <a:r>
              <a:rPr lang="en-GB" sz="2000" dirty="0"/>
              <a:t>. </a:t>
            </a:r>
            <a:endParaRPr sz="2000" dirty="0"/>
          </a:p>
          <a:p>
            <a:pPr marL="285750" lvl="0" indent="-285750" algn="just" rtl="0">
              <a:lnSpc>
                <a:spcPct val="100000"/>
              </a:lnSpc>
              <a:spcBef>
                <a:spcPts val="600"/>
              </a:spcBef>
              <a:spcAft>
                <a:spcPts val="0"/>
              </a:spcAft>
              <a:buSzPts val="2200"/>
              <a:buChar char="•"/>
            </a:pPr>
            <a:r>
              <a:rPr lang="en-GB" sz="2000" dirty="0"/>
              <a:t>Como </a:t>
            </a:r>
            <a:r>
              <a:rPr lang="en-GB" sz="2000" dirty="0" err="1"/>
              <a:t>todas</a:t>
            </a:r>
            <a:r>
              <a:rPr lang="en-GB" sz="2000" dirty="0"/>
              <a:t> as </a:t>
            </a:r>
            <a:r>
              <a:rPr lang="en-GB" sz="2000" dirty="0" err="1"/>
              <a:t>outras</a:t>
            </a:r>
            <a:r>
              <a:rPr lang="en-GB" sz="2000" dirty="0"/>
              <a:t> pessoas, as pessoas com </a:t>
            </a:r>
            <a:r>
              <a:rPr lang="en-GB" sz="2000" dirty="0" err="1"/>
              <a:t>deficiência</a:t>
            </a:r>
            <a:r>
              <a:rPr lang="en-GB" sz="2000" dirty="0"/>
              <a:t> </a:t>
            </a:r>
            <a:r>
              <a:rPr lang="en-GB" sz="2000" dirty="0" err="1"/>
              <a:t>têm</a:t>
            </a:r>
            <a:r>
              <a:rPr lang="en-GB" sz="2000" dirty="0"/>
              <a:t> o </a:t>
            </a:r>
            <a:r>
              <a:rPr lang="en-GB" sz="2000" dirty="0" err="1"/>
              <a:t>direito</a:t>
            </a:r>
            <a:r>
              <a:rPr lang="en-GB" sz="2000" dirty="0"/>
              <a:t> de </a:t>
            </a:r>
            <a:r>
              <a:rPr lang="en-GB" sz="2000" dirty="0" err="1"/>
              <a:t>frequentar</a:t>
            </a:r>
            <a:r>
              <a:rPr lang="en-GB" sz="2000" dirty="0"/>
              <a:t> o ensino fundamental, o ensino </a:t>
            </a:r>
            <a:r>
              <a:rPr lang="en-GB" sz="2000" dirty="0" err="1"/>
              <a:t>médio</a:t>
            </a:r>
            <a:r>
              <a:rPr lang="en-GB" sz="2000" dirty="0"/>
              <a:t> e a </a:t>
            </a:r>
            <a:r>
              <a:rPr lang="en-GB" sz="2000" dirty="0" err="1"/>
              <a:t>universidade</a:t>
            </a:r>
            <a:r>
              <a:rPr lang="en-GB" sz="2000" dirty="0"/>
              <a:t>, e de </a:t>
            </a:r>
            <a:r>
              <a:rPr lang="en-GB" sz="2000" dirty="0" err="1"/>
              <a:t>receber</a:t>
            </a:r>
            <a:r>
              <a:rPr lang="en-GB" sz="2000" dirty="0"/>
              <a:t> a </a:t>
            </a:r>
            <a:r>
              <a:rPr lang="en-GB" sz="2000" dirty="0" err="1"/>
              <a:t>formação</a:t>
            </a:r>
            <a:r>
              <a:rPr lang="en-GB" sz="2000" dirty="0"/>
              <a:t> </a:t>
            </a:r>
            <a:r>
              <a:rPr lang="en-GB" sz="2000" dirty="0" err="1"/>
              <a:t>necessária</a:t>
            </a:r>
            <a:r>
              <a:rPr lang="en-GB" sz="2000" dirty="0"/>
              <a:t> para </a:t>
            </a:r>
            <a:r>
              <a:rPr lang="en-GB" sz="2000" dirty="0" err="1"/>
              <a:t>conseguir</a:t>
            </a:r>
            <a:r>
              <a:rPr lang="en-GB" sz="2000" dirty="0"/>
              <a:t> um </a:t>
            </a:r>
            <a:r>
              <a:rPr lang="en-GB" sz="2000" dirty="0" err="1"/>
              <a:t>emprego</a:t>
            </a:r>
            <a:r>
              <a:rPr lang="en-GB" sz="2000" dirty="0"/>
              <a:t> e </a:t>
            </a:r>
            <a:r>
              <a:rPr lang="en-GB" sz="2000" dirty="0" err="1"/>
              <a:t>melhorar</a:t>
            </a:r>
            <a:r>
              <a:rPr lang="en-GB" sz="2000" dirty="0"/>
              <a:t> suas </a:t>
            </a:r>
            <a:r>
              <a:rPr lang="en-GB" sz="2000" dirty="0" err="1"/>
              <a:t>vidas</a:t>
            </a:r>
            <a:r>
              <a:rPr lang="en-GB" sz="2000" dirty="0"/>
              <a:t>.</a:t>
            </a:r>
            <a:endParaRPr sz="2000" dirty="0"/>
          </a:p>
        </p:txBody>
      </p:sp>
      <p:sp>
        <p:nvSpPr>
          <p:cNvPr id="833" name="Google Shape;833;p97"/>
          <p:cNvSpPr txBox="1">
            <a:spLocks noGrp="1"/>
          </p:cNvSpPr>
          <p:nvPr>
            <p:ph type="body" idx="2"/>
          </p:nvPr>
        </p:nvSpPr>
        <p:spPr>
          <a:xfrm>
            <a:off x="508800" y="1452628"/>
            <a:ext cx="11174400" cy="360000"/>
          </a:xfrm>
          <a:prstGeom prst="rect">
            <a:avLst/>
          </a:prstGeom>
          <a:noFill/>
          <a:ln>
            <a:noFill/>
          </a:ln>
        </p:spPr>
        <p:txBody>
          <a:bodyPr spcFirstLastPara="1" wrap="square" lIns="0" tIns="0" rIns="0" bIns="0" anchor="b" anchorCtr="0">
            <a:noAutofit/>
          </a:bodyPr>
          <a:lstStyle/>
          <a:p>
            <a:pPr marL="285750" lvl="0" indent="-285750" algn="l" rtl="0">
              <a:lnSpc>
                <a:spcPct val="150000"/>
              </a:lnSpc>
              <a:spcBef>
                <a:spcPts val="0"/>
              </a:spcBef>
              <a:spcAft>
                <a:spcPts val="0"/>
              </a:spcAft>
              <a:buSzPts val="2200"/>
              <a:buNone/>
            </a:pPr>
            <a:r>
              <a:rPr lang="en-GB" dirty="0" err="1"/>
              <a:t>Artigo</a:t>
            </a:r>
            <a:r>
              <a:rPr lang="en-GB" dirty="0"/>
              <a:t> 24 – </a:t>
            </a:r>
            <a:r>
              <a:rPr lang="en-GB" dirty="0" err="1"/>
              <a:t>Educação</a:t>
            </a:r>
            <a:r>
              <a:rPr lang="en-GB" dirty="0"/>
              <a:t> (b)</a:t>
            </a:r>
            <a:endParaRPr dirty="0"/>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Shape 838"/>
        <p:cNvGrpSpPr/>
        <p:nvPr/>
      </p:nvGrpSpPr>
      <p:grpSpPr>
        <a:xfrm>
          <a:off x="0" y="0"/>
          <a:ext cx="0" cy="0"/>
          <a:chOff x="0" y="0"/>
          <a:chExt cx="0" cy="0"/>
        </a:xfrm>
      </p:grpSpPr>
      <p:sp>
        <p:nvSpPr>
          <p:cNvPr id="839" name="Google Shape;839;p98"/>
          <p:cNvSpPr txBox="1">
            <a:spLocks noGrp="1"/>
          </p:cNvSpPr>
          <p:nvPr>
            <p:ph type="title"/>
          </p:nvPr>
        </p:nvSpPr>
        <p:spPr>
          <a:xfrm>
            <a:off x="389638" y="506412"/>
            <a:ext cx="11444807" cy="432000"/>
          </a:xfrm>
          <a:prstGeom prst="rect">
            <a:avLst/>
          </a:prstGeom>
          <a:noFill/>
          <a:ln>
            <a:noFill/>
          </a:ln>
        </p:spPr>
        <p:txBody>
          <a:bodyPr spcFirstLastPara="1" wrap="square" lIns="91425" tIns="45700" rIns="91425" bIns="45700" anchor="t" anchorCtr="0">
            <a:noAutofit/>
          </a:bodyPr>
          <a:lstStyle/>
          <a:p>
            <a:pPr marL="0" lvl="0" indent="0" algn="ctr" rtl="0">
              <a:lnSpc>
                <a:spcPct val="110000"/>
              </a:lnSpc>
              <a:spcBef>
                <a:spcPts val="0"/>
              </a:spcBef>
              <a:spcAft>
                <a:spcPts val="0"/>
              </a:spcAft>
              <a:buClr>
                <a:schemeClr val="accent1"/>
              </a:buClr>
              <a:buSzPts val="3000"/>
              <a:buFont typeface="Century Gothic"/>
              <a:buNone/>
            </a:pPr>
            <a:r>
              <a:rPr lang="en-GB"/>
              <a:t>Apresentação: Os artigos da CDPD</a:t>
            </a:r>
            <a:endParaRPr/>
          </a:p>
        </p:txBody>
      </p:sp>
      <p:sp>
        <p:nvSpPr>
          <p:cNvPr id="840" name="Google Shape;840;p98"/>
          <p:cNvSpPr txBox="1">
            <a:spLocks noGrp="1"/>
          </p:cNvSpPr>
          <p:nvPr>
            <p:ph type="body" idx="1"/>
          </p:nvPr>
        </p:nvSpPr>
        <p:spPr>
          <a:xfrm>
            <a:off x="508002" y="2171788"/>
            <a:ext cx="11175995" cy="3095981"/>
          </a:xfrm>
          <a:prstGeom prst="rect">
            <a:avLst/>
          </a:prstGeom>
          <a:noFill/>
          <a:ln>
            <a:noFill/>
          </a:ln>
        </p:spPr>
        <p:txBody>
          <a:bodyPr spcFirstLastPara="1" wrap="square" lIns="91425" tIns="45700" rIns="91425" bIns="45700" anchor="t" anchorCtr="0">
            <a:noAutofit/>
          </a:bodyPr>
          <a:lstStyle/>
          <a:p>
            <a:pPr marL="352425" indent="-352425" algn="just">
              <a:spcBef>
                <a:spcPts val="600"/>
              </a:spcBef>
            </a:pPr>
            <a:r>
              <a:rPr lang="en-GB" sz="2000" dirty="0"/>
              <a:t>Os </a:t>
            </a:r>
            <a:r>
              <a:rPr lang="en-GB" sz="2000" dirty="0" err="1"/>
              <a:t>Estados</a:t>
            </a:r>
            <a:r>
              <a:rPr lang="en-GB" sz="2000" dirty="0"/>
              <a:t> </a:t>
            </a:r>
            <a:r>
              <a:rPr lang="en-GB" sz="2000" dirty="0" err="1"/>
              <a:t>devem</a:t>
            </a:r>
            <a:r>
              <a:rPr lang="en-GB" sz="2000" dirty="0"/>
              <a:t> </a:t>
            </a:r>
            <a:r>
              <a:rPr lang="en-GB" sz="2000" dirty="0" err="1"/>
              <a:t>tomar</a:t>
            </a:r>
            <a:r>
              <a:rPr lang="en-GB" sz="2000" dirty="0"/>
              <a:t> </a:t>
            </a:r>
            <a:r>
              <a:rPr lang="en-GB" sz="2000" dirty="0" err="1"/>
              <a:t>várias</a:t>
            </a:r>
            <a:r>
              <a:rPr lang="en-GB" sz="2000" dirty="0"/>
              <a:t> </a:t>
            </a:r>
            <a:r>
              <a:rPr lang="en-GB" sz="2000" dirty="0" err="1"/>
              <a:t>medidas</a:t>
            </a:r>
            <a:r>
              <a:rPr lang="en-GB" sz="2000" dirty="0"/>
              <a:t> para </a:t>
            </a:r>
            <a:r>
              <a:rPr lang="en-GB" sz="2000" dirty="0" err="1"/>
              <a:t>garantir</a:t>
            </a:r>
            <a:r>
              <a:rPr lang="en-GB" sz="2000" dirty="0"/>
              <a:t> </a:t>
            </a:r>
            <a:r>
              <a:rPr lang="en-GB" sz="2000" dirty="0" err="1"/>
              <a:t>isso</a:t>
            </a:r>
            <a:r>
              <a:rPr lang="en-GB" sz="2000" dirty="0"/>
              <a:t>. Por </a:t>
            </a:r>
            <a:r>
              <a:rPr lang="en-GB" sz="2000" dirty="0" err="1"/>
              <a:t>exemplo</a:t>
            </a:r>
            <a:r>
              <a:rPr lang="en-GB" sz="2000" dirty="0"/>
              <a:t>:</a:t>
            </a:r>
            <a:endParaRPr sz="2000" dirty="0"/>
          </a:p>
          <a:p>
            <a:pPr marL="352425" lvl="2" indent="-352425" algn="just">
              <a:spcBef>
                <a:spcPts val="600"/>
              </a:spcBef>
              <a:buSzPts val="2200"/>
            </a:pPr>
            <a:r>
              <a:rPr lang="en-GB" sz="2000" dirty="0" err="1"/>
              <a:t>Garantir</a:t>
            </a:r>
            <a:r>
              <a:rPr lang="en-GB" sz="2000" dirty="0"/>
              <a:t> que as </a:t>
            </a:r>
            <a:r>
              <a:rPr lang="en-GB" sz="2000" dirty="0" err="1"/>
              <a:t>crianças</a:t>
            </a:r>
            <a:r>
              <a:rPr lang="en-GB" sz="2000" dirty="0"/>
              <a:t> com </a:t>
            </a:r>
            <a:r>
              <a:rPr lang="en-GB" sz="2000" dirty="0" err="1"/>
              <a:t>deficiência</a:t>
            </a:r>
            <a:r>
              <a:rPr lang="en-GB" sz="2000" dirty="0"/>
              <a:t> </a:t>
            </a:r>
            <a:r>
              <a:rPr lang="en-GB" sz="2000" dirty="0" err="1"/>
              <a:t>tenham</a:t>
            </a:r>
            <a:r>
              <a:rPr lang="en-GB" sz="2000" dirty="0"/>
              <a:t> </a:t>
            </a:r>
            <a:r>
              <a:rPr lang="en-GB" sz="2000" dirty="0" err="1"/>
              <a:t>acesso</a:t>
            </a:r>
            <a:r>
              <a:rPr lang="en-GB" sz="2000" dirty="0"/>
              <a:t> ao </a:t>
            </a:r>
            <a:r>
              <a:rPr lang="en-GB" sz="2000" dirty="0" err="1"/>
              <a:t>sistema</a:t>
            </a:r>
            <a:r>
              <a:rPr lang="en-GB" sz="2000" dirty="0"/>
              <a:t> de ensino regular e </a:t>
            </a:r>
            <a:r>
              <a:rPr lang="en-GB" sz="2000" dirty="0" err="1"/>
              <a:t>não</a:t>
            </a:r>
            <a:r>
              <a:rPr lang="en-GB" sz="2000" dirty="0"/>
              <a:t> </a:t>
            </a:r>
            <a:r>
              <a:rPr lang="en-GB" sz="2000" dirty="0" err="1"/>
              <a:t>sejam</a:t>
            </a:r>
            <a:r>
              <a:rPr lang="en-GB" sz="2000" dirty="0"/>
              <a:t> </a:t>
            </a:r>
            <a:r>
              <a:rPr lang="en-GB" sz="2000" dirty="0" err="1"/>
              <a:t>segregadas</a:t>
            </a:r>
            <a:r>
              <a:rPr lang="en-GB" sz="2000" dirty="0"/>
              <a:t>.</a:t>
            </a:r>
            <a:endParaRPr sz="2000" dirty="0"/>
          </a:p>
          <a:p>
            <a:pPr marL="352425" lvl="2" indent="-352425" algn="just">
              <a:spcBef>
                <a:spcPts val="600"/>
              </a:spcBef>
              <a:buSzPts val="2200"/>
            </a:pPr>
            <a:r>
              <a:rPr lang="en-GB" sz="2000" dirty="0" err="1"/>
              <a:t>Fornecer</a:t>
            </a:r>
            <a:r>
              <a:rPr lang="en-GB" sz="2000" dirty="0"/>
              <a:t> </a:t>
            </a:r>
            <a:r>
              <a:rPr lang="en-GB" sz="2000" dirty="0" err="1"/>
              <a:t>acomodações</a:t>
            </a:r>
            <a:r>
              <a:rPr lang="en-GB" sz="2000" dirty="0"/>
              <a:t> e </a:t>
            </a:r>
            <a:r>
              <a:rPr lang="en-GB" sz="2000" dirty="0" err="1"/>
              <a:t>apoio</a:t>
            </a:r>
            <a:r>
              <a:rPr lang="en-GB" sz="2000" dirty="0"/>
              <a:t> </a:t>
            </a:r>
            <a:r>
              <a:rPr lang="en-GB" sz="2000" dirty="0" err="1"/>
              <a:t>razoáveis</a:t>
            </a:r>
            <a:r>
              <a:rPr lang="en-GB" sz="2000" dirty="0"/>
              <a:t>.</a:t>
            </a:r>
            <a:endParaRPr sz="2000" dirty="0"/>
          </a:p>
          <a:p>
            <a:pPr marL="352425" lvl="2" indent="-352425" algn="just">
              <a:spcBef>
                <a:spcPts val="600"/>
              </a:spcBef>
              <a:buSzPts val="2200"/>
            </a:pPr>
            <a:r>
              <a:rPr lang="en-GB" sz="2000" dirty="0" err="1"/>
              <a:t>Facilitar</a:t>
            </a:r>
            <a:r>
              <a:rPr lang="en-GB" sz="2000" dirty="0"/>
              <a:t> o </a:t>
            </a:r>
            <a:r>
              <a:rPr lang="en-GB" sz="2000" dirty="0" err="1"/>
              <a:t>aprendizado</a:t>
            </a:r>
            <a:r>
              <a:rPr lang="en-GB" sz="2000" dirty="0"/>
              <a:t> da </a:t>
            </a:r>
            <a:r>
              <a:rPr lang="en-GB" sz="2000" dirty="0" err="1"/>
              <a:t>linguagem</a:t>
            </a:r>
            <a:r>
              <a:rPr lang="en-GB" sz="2000" dirty="0"/>
              <a:t> de </a:t>
            </a:r>
            <a:r>
              <a:rPr lang="en-GB" sz="2000" dirty="0" err="1"/>
              <a:t>sinais</a:t>
            </a:r>
            <a:r>
              <a:rPr lang="en-GB" sz="2000" dirty="0"/>
              <a:t>, Braille ou </a:t>
            </a:r>
            <a:r>
              <a:rPr lang="en-GB" sz="2000" dirty="0" err="1"/>
              <a:t>outras</a:t>
            </a:r>
            <a:r>
              <a:rPr lang="en-GB" sz="2000" dirty="0"/>
              <a:t> </a:t>
            </a:r>
            <a:r>
              <a:rPr lang="en-GB" sz="2000" dirty="0" err="1"/>
              <a:t>formas</a:t>
            </a:r>
            <a:r>
              <a:rPr lang="en-GB" sz="2000" dirty="0"/>
              <a:t> de </a:t>
            </a:r>
            <a:r>
              <a:rPr lang="en-GB" sz="2000" dirty="0" err="1"/>
              <a:t>comunicação</a:t>
            </a:r>
            <a:r>
              <a:rPr lang="en-GB" sz="2000" dirty="0"/>
              <a:t>.</a:t>
            </a:r>
            <a:endParaRPr sz="2000" dirty="0"/>
          </a:p>
          <a:p>
            <a:pPr marL="352425" lvl="2" indent="-352425" algn="just">
              <a:spcBef>
                <a:spcPts val="600"/>
              </a:spcBef>
              <a:buSzPts val="2200"/>
            </a:pPr>
            <a:r>
              <a:rPr lang="en-GB" sz="2000" dirty="0" err="1"/>
              <a:t>Treinar</a:t>
            </a:r>
            <a:r>
              <a:rPr lang="en-GB" sz="2000" dirty="0"/>
              <a:t> </a:t>
            </a:r>
            <a:r>
              <a:rPr lang="en-GB" sz="2000" dirty="0" err="1"/>
              <a:t>professores</a:t>
            </a:r>
            <a:r>
              <a:rPr lang="en-GB" sz="2000" dirty="0"/>
              <a:t> para </a:t>
            </a:r>
            <a:r>
              <a:rPr lang="en-GB" sz="2000" dirty="0" err="1"/>
              <a:t>trabalhar</a:t>
            </a:r>
            <a:r>
              <a:rPr lang="en-GB" sz="2000" dirty="0"/>
              <a:t> com pessoas com </a:t>
            </a:r>
            <a:r>
              <a:rPr lang="en-GB" sz="2000" dirty="0" err="1"/>
              <a:t>deficiência</a:t>
            </a:r>
            <a:r>
              <a:rPr lang="en-GB" sz="2000" dirty="0"/>
              <a:t> com base no </a:t>
            </a:r>
            <a:r>
              <a:rPr lang="en-GB" sz="2000" dirty="0" err="1"/>
              <a:t>respeito</a:t>
            </a:r>
            <a:r>
              <a:rPr lang="en-GB" sz="2000" dirty="0"/>
              <a:t> à </a:t>
            </a:r>
            <a:r>
              <a:rPr lang="en-GB" sz="2000" dirty="0" err="1"/>
              <a:t>diversidade</a:t>
            </a:r>
            <a:r>
              <a:rPr lang="en-GB" sz="2000" dirty="0"/>
              <a:t>, </a:t>
            </a:r>
            <a:r>
              <a:rPr lang="en-GB" sz="2000" dirty="0" err="1"/>
              <a:t>às</a:t>
            </a:r>
            <a:r>
              <a:rPr lang="en-GB" sz="2000" dirty="0"/>
              <a:t> </a:t>
            </a:r>
            <a:r>
              <a:rPr lang="en-GB" sz="2000" dirty="0" err="1"/>
              <a:t>necessidades</a:t>
            </a:r>
            <a:r>
              <a:rPr lang="en-GB" sz="2000" dirty="0"/>
              <a:t> de </a:t>
            </a:r>
            <a:r>
              <a:rPr lang="en-GB" sz="2000" dirty="0" err="1"/>
              <a:t>aprendizagem</a:t>
            </a:r>
            <a:r>
              <a:rPr lang="en-GB" sz="2000" dirty="0"/>
              <a:t> e </a:t>
            </a:r>
            <a:r>
              <a:rPr lang="en-GB" sz="2000" dirty="0" err="1"/>
              <a:t>aos</a:t>
            </a:r>
            <a:r>
              <a:rPr lang="en-GB" sz="2000" dirty="0"/>
              <a:t> </a:t>
            </a:r>
            <a:r>
              <a:rPr lang="en-GB" sz="2000" dirty="0" err="1"/>
              <a:t>estilos</a:t>
            </a:r>
            <a:r>
              <a:rPr lang="en-GB" sz="2000" dirty="0"/>
              <a:t> de </a:t>
            </a:r>
            <a:r>
              <a:rPr lang="en-GB" sz="2000" dirty="0" err="1"/>
              <a:t>aprendizagem</a:t>
            </a:r>
            <a:r>
              <a:rPr lang="en-GB" sz="2000" dirty="0"/>
              <a:t>.</a:t>
            </a:r>
            <a:endParaRPr sz="2000" dirty="0"/>
          </a:p>
          <a:p>
            <a:pPr marL="352425" lvl="2" indent="-352425" algn="just">
              <a:spcBef>
                <a:spcPts val="600"/>
              </a:spcBef>
              <a:buSzPts val="2200"/>
            </a:pPr>
            <a:r>
              <a:rPr lang="en-GB" sz="2000" dirty="0" err="1"/>
              <a:t>Fornecer</a:t>
            </a:r>
            <a:r>
              <a:rPr lang="en-GB" sz="2000" dirty="0"/>
              <a:t> </a:t>
            </a:r>
            <a:r>
              <a:rPr lang="en-GB" sz="2000" dirty="0" err="1"/>
              <a:t>acesso</a:t>
            </a:r>
            <a:r>
              <a:rPr lang="en-GB" sz="2000" dirty="0"/>
              <a:t> a </a:t>
            </a:r>
            <a:r>
              <a:rPr lang="en-GB" sz="2000" dirty="0" err="1"/>
              <a:t>universidades</a:t>
            </a:r>
            <a:r>
              <a:rPr lang="en-GB" sz="2000" dirty="0"/>
              <a:t> e outros tipos de </a:t>
            </a:r>
            <a:r>
              <a:rPr lang="en-GB" sz="2000" dirty="0" err="1"/>
              <a:t>treinamento</a:t>
            </a:r>
            <a:r>
              <a:rPr lang="en-GB" sz="2000" dirty="0"/>
              <a:t> para </a:t>
            </a:r>
            <a:r>
              <a:rPr lang="en-GB" sz="2000" dirty="0" err="1"/>
              <a:t>adultos</a:t>
            </a:r>
            <a:r>
              <a:rPr lang="en-GB" sz="2000" dirty="0"/>
              <a:t>.</a:t>
            </a:r>
            <a:endParaRPr sz="2000" dirty="0"/>
          </a:p>
        </p:txBody>
      </p:sp>
      <p:sp>
        <p:nvSpPr>
          <p:cNvPr id="841" name="Google Shape;841;p98"/>
          <p:cNvSpPr txBox="1">
            <a:spLocks noGrp="1"/>
          </p:cNvSpPr>
          <p:nvPr>
            <p:ph type="body" idx="2"/>
          </p:nvPr>
        </p:nvSpPr>
        <p:spPr>
          <a:xfrm>
            <a:off x="507207" y="1456575"/>
            <a:ext cx="11174400" cy="360000"/>
          </a:xfrm>
          <a:prstGeom prst="rect">
            <a:avLst/>
          </a:prstGeom>
          <a:noFill/>
          <a:ln>
            <a:noFill/>
          </a:ln>
        </p:spPr>
        <p:txBody>
          <a:bodyPr spcFirstLastPara="1" wrap="square" lIns="0" tIns="0" rIns="0" bIns="0" anchor="b" anchorCtr="0">
            <a:noAutofit/>
          </a:bodyPr>
          <a:lstStyle/>
          <a:p>
            <a:pPr marL="285750" lvl="0" indent="-285750" algn="l" rtl="0">
              <a:lnSpc>
                <a:spcPct val="150000"/>
              </a:lnSpc>
              <a:spcBef>
                <a:spcPts val="0"/>
              </a:spcBef>
              <a:spcAft>
                <a:spcPts val="0"/>
              </a:spcAft>
              <a:buSzPts val="2200"/>
              <a:buNone/>
            </a:pPr>
            <a:r>
              <a:rPr lang="en-GB" dirty="0" err="1"/>
              <a:t>Artigo</a:t>
            </a:r>
            <a:r>
              <a:rPr lang="en-GB" dirty="0"/>
              <a:t> 24 – </a:t>
            </a:r>
            <a:r>
              <a:rPr lang="en-GB" dirty="0" err="1"/>
              <a:t>Educação</a:t>
            </a:r>
            <a:r>
              <a:rPr lang="en-GB" dirty="0"/>
              <a:t> (c)</a:t>
            </a:r>
            <a:endParaRPr dirty="0"/>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Shape 846"/>
        <p:cNvGrpSpPr/>
        <p:nvPr/>
      </p:nvGrpSpPr>
      <p:grpSpPr>
        <a:xfrm>
          <a:off x="0" y="0"/>
          <a:ext cx="0" cy="0"/>
          <a:chOff x="0" y="0"/>
          <a:chExt cx="0" cy="0"/>
        </a:xfrm>
      </p:grpSpPr>
      <p:sp>
        <p:nvSpPr>
          <p:cNvPr id="847" name="Google Shape;847;p99"/>
          <p:cNvSpPr txBox="1">
            <a:spLocks noGrp="1"/>
          </p:cNvSpPr>
          <p:nvPr>
            <p:ph type="title"/>
          </p:nvPr>
        </p:nvSpPr>
        <p:spPr>
          <a:xfrm>
            <a:off x="389638" y="506412"/>
            <a:ext cx="11293561" cy="432000"/>
          </a:xfrm>
          <a:prstGeom prst="rect">
            <a:avLst/>
          </a:prstGeom>
          <a:noFill/>
          <a:ln>
            <a:noFill/>
          </a:ln>
        </p:spPr>
        <p:txBody>
          <a:bodyPr spcFirstLastPara="1" wrap="square" lIns="91425" tIns="45700" rIns="91425" bIns="45700" anchor="t" anchorCtr="0">
            <a:noAutofit/>
          </a:bodyPr>
          <a:lstStyle/>
          <a:p>
            <a:pPr marL="0" lvl="0" indent="0" algn="ctr" rtl="0">
              <a:lnSpc>
                <a:spcPct val="110000"/>
              </a:lnSpc>
              <a:spcBef>
                <a:spcPts val="0"/>
              </a:spcBef>
              <a:spcAft>
                <a:spcPts val="0"/>
              </a:spcAft>
              <a:buClr>
                <a:schemeClr val="accent1"/>
              </a:buClr>
              <a:buSzPts val="3000"/>
              <a:buFont typeface="Century Gothic"/>
              <a:buNone/>
            </a:pPr>
            <a:r>
              <a:rPr lang="en-GB" dirty="0" err="1"/>
              <a:t>Apresentação</a:t>
            </a:r>
            <a:r>
              <a:rPr lang="en-GB" dirty="0"/>
              <a:t>: Os </a:t>
            </a:r>
            <a:r>
              <a:rPr lang="en-GB" dirty="0" err="1"/>
              <a:t>artigos</a:t>
            </a:r>
            <a:r>
              <a:rPr lang="en-GB" dirty="0"/>
              <a:t> da CDPD</a:t>
            </a:r>
            <a:endParaRPr dirty="0"/>
          </a:p>
        </p:txBody>
      </p:sp>
      <p:sp>
        <p:nvSpPr>
          <p:cNvPr id="848" name="Google Shape;848;p99"/>
          <p:cNvSpPr txBox="1">
            <a:spLocks noGrp="1"/>
          </p:cNvSpPr>
          <p:nvPr>
            <p:ph type="body" idx="1"/>
          </p:nvPr>
        </p:nvSpPr>
        <p:spPr>
          <a:xfrm>
            <a:off x="508002" y="2179403"/>
            <a:ext cx="11175995" cy="3377335"/>
          </a:xfrm>
          <a:prstGeom prst="rect">
            <a:avLst/>
          </a:prstGeom>
          <a:noFill/>
          <a:ln>
            <a:noFill/>
          </a:ln>
        </p:spPr>
        <p:txBody>
          <a:bodyPr spcFirstLastPara="1" wrap="square" lIns="91425" tIns="45700" rIns="91425" bIns="45700" anchor="t" anchorCtr="0">
            <a:noAutofit/>
          </a:bodyPr>
          <a:lstStyle/>
          <a:p>
            <a:pPr marL="285750" lvl="0" indent="-285750" algn="just" rtl="0">
              <a:lnSpc>
                <a:spcPct val="100000"/>
              </a:lnSpc>
              <a:spcBef>
                <a:spcPts val="600"/>
              </a:spcBef>
              <a:spcAft>
                <a:spcPts val="0"/>
              </a:spcAft>
              <a:buSzPts val="2200"/>
              <a:buChar char="•"/>
            </a:pPr>
            <a:r>
              <a:rPr lang="en-GB" sz="2000" dirty="0"/>
              <a:t>As pessoas com </a:t>
            </a:r>
            <a:r>
              <a:rPr lang="en-GB" sz="2000" dirty="0" err="1"/>
              <a:t>deficiência</a:t>
            </a:r>
            <a:r>
              <a:rPr lang="en-GB" sz="2000" dirty="0"/>
              <a:t> </a:t>
            </a:r>
            <a:r>
              <a:rPr lang="en-GB" sz="2000" dirty="0" err="1"/>
              <a:t>têm</a:t>
            </a:r>
            <a:r>
              <a:rPr lang="en-GB" sz="2000" dirty="0"/>
              <a:t> o </a:t>
            </a:r>
            <a:r>
              <a:rPr lang="en-GB" sz="2000" dirty="0" err="1"/>
              <a:t>direito</a:t>
            </a:r>
            <a:r>
              <a:rPr lang="en-GB" sz="2000" dirty="0"/>
              <a:t> de </a:t>
            </a:r>
            <a:r>
              <a:rPr lang="en-GB" sz="2000" dirty="0" err="1"/>
              <a:t>acessar</a:t>
            </a:r>
            <a:r>
              <a:rPr lang="en-GB" sz="2000" dirty="0"/>
              <a:t> </a:t>
            </a:r>
            <a:r>
              <a:rPr lang="en-GB" sz="2000" dirty="0" err="1"/>
              <a:t>serviços</a:t>
            </a:r>
            <a:r>
              <a:rPr lang="en-GB" sz="2000" dirty="0"/>
              <a:t> de saúde mental e </a:t>
            </a:r>
            <a:r>
              <a:rPr lang="en-GB" sz="2000" dirty="0" err="1"/>
              <a:t>física</a:t>
            </a:r>
            <a:r>
              <a:rPr lang="en-GB" sz="2000" dirty="0"/>
              <a:t> em </a:t>
            </a:r>
            <a:r>
              <a:rPr lang="en-GB" sz="2000" dirty="0" err="1"/>
              <a:t>igualdade</a:t>
            </a:r>
            <a:r>
              <a:rPr lang="en-GB" sz="2000" dirty="0"/>
              <a:t> de </a:t>
            </a:r>
            <a:r>
              <a:rPr lang="en-GB" sz="2000" dirty="0" err="1"/>
              <a:t>condições</a:t>
            </a:r>
            <a:r>
              <a:rPr lang="en-GB" sz="2000" dirty="0"/>
              <a:t> e com o </a:t>
            </a:r>
            <a:r>
              <a:rPr lang="en-GB" sz="2000" dirty="0" err="1"/>
              <a:t>mesmo</a:t>
            </a:r>
            <a:r>
              <a:rPr lang="en-GB" sz="2000" dirty="0"/>
              <a:t> padrão de atendimento que as </a:t>
            </a:r>
            <a:r>
              <a:rPr lang="en-GB" sz="2000" dirty="0" err="1"/>
              <a:t>demais</a:t>
            </a:r>
            <a:r>
              <a:rPr lang="en-GB" sz="2000" dirty="0"/>
              <a:t> pessoas.</a:t>
            </a:r>
            <a:endParaRPr sz="2000" dirty="0"/>
          </a:p>
          <a:p>
            <a:pPr marL="285750" lvl="0" indent="-285750" algn="just" rtl="0">
              <a:lnSpc>
                <a:spcPct val="100000"/>
              </a:lnSpc>
              <a:spcBef>
                <a:spcPts val="600"/>
              </a:spcBef>
              <a:spcAft>
                <a:spcPts val="0"/>
              </a:spcAft>
              <a:buSzPts val="2200"/>
              <a:buChar char="•"/>
            </a:pPr>
            <a:r>
              <a:rPr lang="en-GB" sz="2000" dirty="0"/>
              <a:t>Os </a:t>
            </a:r>
            <a:r>
              <a:rPr lang="en-GB" sz="2000" dirty="0" err="1"/>
              <a:t>profissionais</a:t>
            </a:r>
            <a:r>
              <a:rPr lang="en-GB" sz="2000" dirty="0"/>
              <a:t> de saúde mental e outros </a:t>
            </a:r>
            <a:r>
              <a:rPr lang="en-GB" sz="2000" dirty="0" err="1"/>
              <a:t>profissionais</a:t>
            </a:r>
            <a:r>
              <a:rPr lang="en-GB" sz="2000" dirty="0"/>
              <a:t> </a:t>
            </a:r>
            <a:r>
              <a:rPr lang="en-GB" sz="2000" dirty="0" err="1"/>
              <a:t>não</a:t>
            </a:r>
            <a:r>
              <a:rPr lang="en-GB" sz="2000" dirty="0"/>
              <a:t> </a:t>
            </a:r>
            <a:r>
              <a:rPr lang="en-GB" sz="2000" dirty="0" err="1"/>
              <a:t>devem</a:t>
            </a:r>
            <a:r>
              <a:rPr lang="en-GB" sz="2000" dirty="0"/>
              <a:t> </a:t>
            </a:r>
            <a:r>
              <a:rPr lang="en-GB" sz="2000" dirty="0" err="1"/>
              <a:t>tratar</a:t>
            </a:r>
            <a:r>
              <a:rPr lang="en-GB" sz="2000" dirty="0"/>
              <a:t> mal as pessoas com </a:t>
            </a:r>
            <a:r>
              <a:rPr lang="en-GB" sz="2000" dirty="0" err="1"/>
              <a:t>deficiência</a:t>
            </a:r>
            <a:r>
              <a:rPr lang="en-GB" sz="2000" dirty="0"/>
              <a:t>, </a:t>
            </a:r>
            <a:r>
              <a:rPr lang="en-GB" sz="2000" dirty="0" err="1"/>
              <a:t>sendo</a:t>
            </a:r>
            <a:r>
              <a:rPr lang="en-GB" sz="2000" dirty="0"/>
              <a:t> </a:t>
            </a:r>
            <a:r>
              <a:rPr lang="en-GB" sz="2000" dirty="0" err="1"/>
              <a:t>desrespeitosos</a:t>
            </a:r>
            <a:r>
              <a:rPr lang="en-GB" sz="2000" dirty="0"/>
              <a:t>, </a:t>
            </a:r>
            <a:r>
              <a:rPr lang="en-GB" sz="2000" dirty="0" err="1"/>
              <a:t>negligentes</a:t>
            </a:r>
            <a:r>
              <a:rPr lang="en-GB" sz="2000" dirty="0"/>
              <a:t>, </a:t>
            </a:r>
            <a:r>
              <a:rPr lang="en-GB" sz="2000" dirty="0" err="1"/>
              <a:t>rudes</a:t>
            </a:r>
            <a:r>
              <a:rPr lang="en-GB" sz="2000" dirty="0"/>
              <a:t> ou </a:t>
            </a:r>
            <a:r>
              <a:rPr lang="en-GB" sz="2000" dirty="0" err="1"/>
              <a:t>negando-lhes</a:t>
            </a:r>
            <a:r>
              <a:rPr lang="en-GB" sz="2000" dirty="0"/>
              <a:t> </a:t>
            </a:r>
            <a:r>
              <a:rPr lang="en-GB" sz="2000" dirty="0" err="1"/>
              <a:t>cuidados</a:t>
            </a:r>
            <a:r>
              <a:rPr lang="en-GB" sz="2000" dirty="0"/>
              <a:t> e </a:t>
            </a:r>
            <a:r>
              <a:rPr lang="en-GB" sz="2000" dirty="0" err="1"/>
              <a:t>tratamento</a:t>
            </a:r>
            <a:r>
              <a:rPr lang="en-GB" sz="2000" dirty="0"/>
              <a:t>.</a:t>
            </a:r>
            <a:endParaRPr sz="2000" dirty="0"/>
          </a:p>
          <a:p>
            <a:pPr marL="285750" lvl="0" indent="-285750" algn="just" rtl="0">
              <a:lnSpc>
                <a:spcPct val="100000"/>
              </a:lnSpc>
              <a:spcBef>
                <a:spcPts val="600"/>
              </a:spcBef>
              <a:spcAft>
                <a:spcPts val="0"/>
              </a:spcAft>
              <a:buSzPts val="2200"/>
              <a:buChar char="•"/>
            </a:pPr>
            <a:r>
              <a:rPr lang="en-GB" sz="2000" dirty="0"/>
              <a:t>As pessoas com </a:t>
            </a:r>
            <a:r>
              <a:rPr lang="en-GB" sz="2000" dirty="0" err="1"/>
              <a:t>deficiência</a:t>
            </a:r>
            <a:r>
              <a:rPr lang="en-GB" sz="2000" dirty="0"/>
              <a:t> </a:t>
            </a:r>
            <a:r>
              <a:rPr lang="en-GB" sz="2000" dirty="0" err="1"/>
              <a:t>devem</a:t>
            </a:r>
            <a:r>
              <a:rPr lang="en-GB" sz="2000" dirty="0"/>
              <a:t> </a:t>
            </a:r>
            <a:r>
              <a:rPr lang="en-GB" sz="2000" dirty="0" err="1"/>
              <a:t>receber</a:t>
            </a:r>
            <a:r>
              <a:rPr lang="en-GB" sz="2000" dirty="0"/>
              <a:t> </a:t>
            </a:r>
            <a:r>
              <a:rPr lang="en-GB" sz="2000" dirty="0" err="1"/>
              <a:t>os</a:t>
            </a:r>
            <a:r>
              <a:rPr lang="en-GB" sz="2000" dirty="0"/>
              <a:t> </a:t>
            </a:r>
            <a:r>
              <a:rPr lang="en-GB" sz="2000" dirty="0" err="1"/>
              <a:t>serviços</a:t>
            </a:r>
            <a:r>
              <a:rPr lang="en-GB" sz="2000" dirty="0"/>
              <a:t> de saúde de que </a:t>
            </a:r>
            <a:r>
              <a:rPr lang="en-GB" sz="2000" dirty="0" err="1"/>
              <a:t>necessitam</a:t>
            </a:r>
            <a:r>
              <a:rPr lang="en-GB" sz="2000" dirty="0"/>
              <a:t>. </a:t>
            </a:r>
            <a:endParaRPr sz="2000" dirty="0"/>
          </a:p>
          <a:p>
            <a:pPr marL="285750" lvl="0" indent="-285750" algn="just" rtl="0">
              <a:lnSpc>
                <a:spcPct val="100000"/>
              </a:lnSpc>
              <a:spcBef>
                <a:spcPts val="600"/>
              </a:spcBef>
              <a:spcAft>
                <a:spcPts val="0"/>
              </a:spcAft>
              <a:buSzPts val="2200"/>
              <a:buChar char="•"/>
            </a:pPr>
            <a:r>
              <a:rPr lang="en-GB" sz="2000" dirty="0"/>
              <a:t>Os </a:t>
            </a:r>
            <a:r>
              <a:rPr lang="en-GB" sz="2000" dirty="0" err="1"/>
              <a:t>profissionais</a:t>
            </a:r>
            <a:r>
              <a:rPr lang="en-GB" sz="2000" dirty="0"/>
              <a:t> de saúde </a:t>
            </a:r>
            <a:r>
              <a:rPr lang="en-GB" sz="2000" dirty="0" err="1"/>
              <a:t>devem</a:t>
            </a:r>
            <a:r>
              <a:rPr lang="en-GB" sz="2000" dirty="0"/>
              <a:t> </a:t>
            </a:r>
            <a:r>
              <a:rPr lang="en-GB" sz="2000" dirty="0" err="1"/>
              <a:t>estar</a:t>
            </a:r>
            <a:r>
              <a:rPr lang="en-GB" sz="2000" dirty="0"/>
              <a:t> </a:t>
            </a:r>
            <a:r>
              <a:rPr lang="en-GB" sz="2000" dirty="0" err="1"/>
              <a:t>cientes</a:t>
            </a:r>
            <a:r>
              <a:rPr lang="en-GB" sz="2000" dirty="0"/>
              <a:t> dos </a:t>
            </a:r>
            <a:r>
              <a:rPr lang="en-GB" sz="2000" dirty="0" err="1"/>
              <a:t>direitos</a:t>
            </a:r>
            <a:r>
              <a:rPr lang="en-GB" sz="2000" dirty="0"/>
              <a:t> </a:t>
            </a:r>
            <a:r>
              <a:rPr lang="en-GB" sz="2000" dirty="0" err="1"/>
              <a:t>humanos</a:t>
            </a:r>
            <a:r>
              <a:rPr lang="en-GB" sz="2000" dirty="0"/>
              <a:t> e da </a:t>
            </a:r>
            <a:r>
              <a:rPr lang="en-GB" sz="2000" dirty="0" err="1"/>
              <a:t>autonomia</a:t>
            </a:r>
            <a:r>
              <a:rPr lang="en-GB" sz="2000" dirty="0"/>
              <a:t> das pessoas com </a:t>
            </a:r>
            <a:r>
              <a:rPr lang="en-GB" sz="2000" dirty="0" err="1"/>
              <a:t>deficiência</a:t>
            </a:r>
            <a:r>
              <a:rPr lang="en-GB" sz="2000" dirty="0"/>
              <a:t> e </a:t>
            </a:r>
            <a:r>
              <a:rPr lang="en-GB" sz="2000" dirty="0" err="1"/>
              <a:t>não</a:t>
            </a:r>
            <a:r>
              <a:rPr lang="en-GB" sz="2000" dirty="0"/>
              <a:t> </a:t>
            </a:r>
            <a:r>
              <a:rPr lang="en-GB" sz="2000" dirty="0" err="1"/>
              <a:t>devem</a:t>
            </a:r>
            <a:r>
              <a:rPr lang="en-GB" sz="2000" dirty="0"/>
              <a:t> </a:t>
            </a:r>
            <a:r>
              <a:rPr lang="en-GB" sz="2000" dirty="0" err="1"/>
              <a:t>agir</a:t>
            </a:r>
            <a:r>
              <a:rPr lang="en-GB" sz="2000" dirty="0"/>
              <a:t> sem o </a:t>
            </a:r>
            <a:r>
              <a:rPr lang="en-GB" sz="2000" dirty="0" err="1"/>
              <a:t>consentimento</a:t>
            </a:r>
            <a:r>
              <a:rPr lang="en-GB" sz="2000" dirty="0"/>
              <a:t> </a:t>
            </a:r>
            <a:r>
              <a:rPr lang="en-GB" sz="2000" dirty="0" err="1"/>
              <a:t>informado</a:t>
            </a:r>
            <a:r>
              <a:rPr lang="en-GB" sz="2000" dirty="0"/>
              <a:t> dos pacientes.</a:t>
            </a:r>
            <a:endParaRPr sz="2000" dirty="0"/>
          </a:p>
          <a:p>
            <a:pPr marL="285750" lvl="0" indent="-285750" algn="just" rtl="0">
              <a:lnSpc>
                <a:spcPct val="100000"/>
              </a:lnSpc>
              <a:spcBef>
                <a:spcPts val="600"/>
              </a:spcBef>
              <a:spcAft>
                <a:spcPts val="0"/>
              </a:spcAft>
              <a:buSzPts val="2200"/>
              <a:buChar char="•"/>
            </a:pPr>
            <a:r>
              <a:rPr lang="en-GB" sz="2000" dirty="0"/>
              <a:t>As pessoas com </a:t>
            </a:r>
            <a:r>
              <a:rPr lang="en-GB" sz="2000" dirty="0" err="1"/>
              <a:t>deficiência</a:t>
            </a:r>
            <a:r>
              <a:rPr lang="en-GB" sz="2000" dirty="0"/>
              <a:t> </a:t>
            </a:r>
            <a:r>
              <a:rPr lang="en-GB" sz="2000" dirty="0" err="1"/>
              <a:t>não</a:t>
            </a:r>
            <a:r>
              <a:rPr lang="en-GB" sz="2000" dirty="0"/>
              <a:t> </a:t>
            </a:r>
            <a:r>
              <a:rPr lang="en-GB" sz="2000" dirty="0" err="1"/>
              <a:t>devem</a:t>
            </a:r>
            <a:r>
              <a:rPr lang="en-GB" sz="2000" dirty="0"/>
              <a:t> ser </a:t>
            </a:r>
            <a:r>
              <a:rPr lang="en-GB" sz="2000" dirty="0" err="1"/>
              <a:t>discriminadas</a:t>
            </a:r>
            <a:r>
              <a:rPr lang="en-GB" sz="2000" dirty="0"/>
              <a:t> </a:t>
            </a:r>
            <a:r>
              <a:rPr lang="en-GB" sz="2000" dirty="0" err="1"/>
              <a:t>quando</a:t>
            </a:r>
            <a:r>
              <a:rPr lang="en-GB" sz="2000" dirty="0"/>
              <a:t> </a:t>
            </a:r>
            <a:r>
              <a:rPr lang="en-GB" sz="2000" dirty="0" err="1"/>
              <a:t>procuram</a:t>
            </a:r>
            <a:r>
              <a:rPr lang="en-GB" sz="2000" dirty="0"/>
              <a:t> </a:t>
            </a:r>
            <a:r>
              <a:rPr lang="en-GB" sz="2000" dirty="0" err="1"/>
              <a:t>seguros</a:t>
            </a:r>
            <a:r>
              <a:rPr lang="en-GB" sz="2000" dirty="0"/>
              <a:t> de saúde ou de vida.</a:t>
            </a:r>
            <a:endParaRPr sz="2000" dirty="0"/>
          </a:p>
        </p:txBody>
      </p:sp>
      <p:sp>
        <p:nvSpPr>
          <p:cNvPr id="849" name="Google Shape;849;p99"/>
          <p:cNvSpPr txBox="1">
            <a:spLocks noGrp="1"/>
          </p:cNvSpPr>
          <p:nvPr>
            <p:ph type="body" idx="2"/>
          </p:nvPr>
        </p:nvSpPr>
        <p:spPr>
          <a:xfrm>
            <a:off x="508800" y="1406772"/>
            <a:ext cx="11174400" cy="360000"/>
          </a:xfrm>
          <a:prstGeom prst="rect">
            <a:avLst/>
          </a:prstGeom>
          <a:noFill/>
          <a:ln>
            <a:noFill/>
          </a:ln>
        </p:spPr>
        <p:txBody>
          <a:bodyPr spcFirstLastPara="1" wrap="square" lIns="0" tIns="0" rIns="0" bIns="0" anchor="b" anchorCtr="0">
            <a:noAutofit/>
          </a:bodyPr>
          <a:lstStyle/>
          <a:p>
            <a:pPr marL="285750" lvl="0" indent="-285750" algn="l" rtl="0">
              <a:lnSpc>
                <a:spcPct val="150000"/>
              </a:lnSpc>
              <a:spcBef>
                <a:spcPts val="0"/>
              </a:spcBef>
              <a:spcAft>
                <a:spcPts val="0"/>
              </a:spcAft>
              <a:buSzPts val="2200"/>
              <a:buNone/>
            </a:pPr>
            <a:r>
              <a:rPr lang="en-GB" dirty="0" err="1"/>
              <a:t>Artigo</a:t>
            </a:r>
            <a:r>
              <a:rPr lang="en-GB" dirty="0"/>
              <a:t> 25 – Saúde </a:t>
            </a:r>
            <a:endParaRPr dirty="0"/>
          </a:p>
        </p:txBody>
      </p:sp>
    </p:spTree>
  </p:cSld>
  <p:clrMapOvr>
    <a:masterClrMapping/>
  </p:clrMapOvr>
</p:sld>
</file>

<file path=ppt/theme/theme1.xml><?xml version="1.0" encoding="utf-8"?>
<a:theme xmlns:a="http://schemas.openxmlformats.org/drawingml/2006/main" name="LPB">
  <a:themeElements>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172</TotalTime>
  <Words>49500</Words>
  <Application>Microsoft Office PowerPoint</Application>
  <PresentationFormat>Widescreen</PresentationFormat>
  <Paragraphs>2847</Paragraphs>
  <Slides>176</Slides>
  <Notes>176</Notes>
  <HiddenSlides>0</HiddenSlides>
  <MMClips>0</MMClips>
  <ScaleCrop>false</ScaleCrop>
  <HeadingPairs>
    <vt:vector size="6" baseType="variant">
      <vt:variant>
        <vt:lpstr>Fontes usadas</vt:lpstr>
      </vt:variant>
      <vt:variant>
        <vt:i4>5</vt:i4>
      </vt:variant>
      <vt:variant>
        <vt:lpstr>Tema</vt:lpstr>
      </vt:variant>
      <vt:variant>
        <vt:i4>1</vt:i4>
      </vt:variant>
      <vt:variant>
        <vt:lpstr>Títulos de slides</vt:lpstr>
      </vt:variant>
      <vt:variant>
        <vt:i4>176</vt:i4>
      </vt:variant>
    </vt:vector>
  </HeadingPairs>
  <TitlesOfParts>
    <vt:vector size="182" baseType="lpstr">
      <vt:lpstr>Courier New</vt:lpstr>
      <vt:lpstr>Calibri</vt:lpstr>
      <vt:lpstr>Noto Sans Symbols</vt:lpstr>
      <vt:lpstr>Century Gothic</vt:lpstr>
      <vt:lpstr>Arial</vt:lpstr>
      <vt:lpstr>LPB</vt:lpstr>
      <vt:lpstr>Apresentação do PowerPoint</vt:lpstr>
      <vt:lpstr>Apresentação do PowerPoint</vt:lpstr>
      <vt:lpstr>QualityRights da OMS: metas e objetivos</vt:lpstr>
      <vt:lpstr>Algumas palavras sobre a terminologia utilizada neste treinamento – 1</vt:lpstr>
      <vt:lpstr>Algumas palavras sobre a terminologia utilizada neste treinamento – 2</vt:lpstr>
      <vt:lpstr>O que pretendemos alcançar durante este módulo</vt:lpstr>
      <vt:lpstr>Temas abordados neste módulo</vt:lpstr>
      <vt:lpstr>Tema 1: Entendendo a discriminação e a negação de direitos</vt:lpstr>
      <vt:lpstr>Exercício 1.1: Os direitos das pessoas com deficiências psicossociais, intelectuais ou cognitivas - 1</vt:lpstr>
      <vt:lpstr>Exercício 1.1: Os direitos das pessoas com deficiências psicossociais, intelectuais ou cognitivas - 2 </vt:lpstr>
      <vt:lpstr>Apresentação: Definição de discriminação – 1</vt:lpstr>
      <vt:lpstr>Apresentação: Definição de discriminação - 2</vt:lpstr>
      <vt:lpstr>Apresentação: Definição de discriminação - 3</vt:lpstr>
      <vt:lpstr>Apresentação: Definição de discriminação - 4</vt:lpstr>
      <vt:lpstr>Exercício 1.2: Discussão – Não sou isso - 1</vt:lpstr>
      <vt:lpstr>Exercício 1.2: Discussão – Não sou isso! - 2</vt:lpstr>
      <vt:lpstr>Exercício 1.2: Discussão – Não sou isso! - 3</vt:lpstr>
      <vt:lpstr>Exercício 1.2: Discussão – Não sou isso!- 4</vt:lpstr>
      <vt:lpstr>Exercício 1.2: Discussão – Não sou isso! - 5</vt:lpstr>
      <vt:lpstr>Exercício 1.2: Discussão – Não sou isso! - 6</vt:lpstr>
      <vt:lpstr>Exercício 1.3: Entendendo a discriminação institucionalizada - 1</vt:lpstr>
      <vt:lpstr>Exercício 1.3: Entendendo a discriminação institucionalizada - 2</vt:lpstr>
      <vt:lpstr>Tema 2: Entendendo a deficiência na perspectiva dos direitos humanos</vt:lpstr>
      <vt:lpstr>Exercício 2.1: Entendendo a deficiência – 1</vt:lpstr>
      <vt:lpstr>Exercício 2.1: Entendendo a deficiência – 2</vt:lpstr>
      <vt:lpstr>Apresentação: Os diferentes modelos de deficiência – 1</vt:lpstr>
      <vt:lpstr>Apresentação: Os diferentes modelos de deficiência - 2</vt:lpstr>
      <vt:lpstr>Apresentação: Os diferentes modelos de deficiência - 3</vt:lpstr>
      <vt:lpstr>Apresentação: Os diferentes modelos de deficiência – 4</vt:lpstr>
      <vt:lpstr>Apresentação: Os diferentes modelos de deficiência – 5</vt:lpstr>
      <vt:lpstr>Apresentação: Os diferentes modelos de deficiência – 6</vt:lpstr>
      <vt:lpstr>Apresentação: Os diferentes modelos de deficiência – 7</vt:lpstr>
      <vt:lpstr>Apresentação: Os diferentes modelos de deficiência – 8</vt:lpstr>
      <vt:lpstr>Apresentação: Os diferentes modelos de deficiência - 9</vt:lpstr>
      <vt:lpstr>Apresentação: Os diferentes modelos de deficiência - 10</vt:lpstr>
      <vt:lpstr>Apresentação: Os diferentes modelos de deficiência - 11</vt:lpstr>
      <vt:lpstr>Apresentação: Os diferentes modelos de deficiência – 12</vt:lpstr>
      <vt:lpstr>Apresentação: Os diferentes modelos de deficiência – 13</vt:lpstr>
      <vt:lpstr>Apresentação: Os diferentes modelos de deficiência – 14</vt:lpstr>
      <vt:lpstr>Apresentação: Os diferentes modelos de deficiência – 15</vt:lpstr>
      <vt:lpstr>Apresentação: Os diferentes modelos de deficiência – 16 </vt:lpstr>
      <vt:lpstr>Apresentação: Os diferentes modelos de deficiência – 17</vt:lpstr>
      <vt:lpstr>Apresentação: Os diferentes modelos de deficiência – 18</vt:lpstr>
      <vt:lpstr>Exercício de reflexão - 1</vt:lpstr>
      <vt:lpstr>Tema 3: A Convenção sobre os Direitos das Pessoas com Deficiência</vt:lpstr>
      <vt:lpstr>Reflexão de temas anteriores</vt:lpstr>
      <vt:lpstr>Apresentação: Introdução à Convenção sobre os Direitos das Pessoas com Deficiência - 1</vt:lpstr>
      <vt:lpstr>Apresentação: Introdução à Convenção sobre os Direitos das Pessoas com Deficiência - 2</vt:lpstr>
      <vt:lpstr>Apresentação: Introdução à Convenção sobre os Direitos das Pessoas com Deficiência - 3</vt:lpstr>
      <vt:lpstr>Apresentação: Introdução à Convenção sobre os Direitos das Pessoas com Deficiência - 4</vt:lpstr>
      <vt:lpstr>Apresentação: Introdução à Convenção sobre os Direitos das Pessoas com Deficiência - 5</vt:lpstr>
      <vt:lpstr>Apresentação: Introdução à Convenção sobre os Direitos das Pessoas com Deficiência - 6</vt:lpstr>
      <vt:lpstr>Apresentação: Introdução à Convenção sobre os Direitos das Pessoas com Deficiência - 7</vt:lpstr>
      <vt:lpstr>Apresentação: Introdução à Convenção sobre os Direitos das Pessoas com Deficiência - 8</vt:lpstr>
      <vt:lpstr>Apresentação: Introdução à Convenção sobre os Direitos das Pessoas com Deficiência - 9</vt:lpstr>
      <vt:lpstr>Apresentação: Introdução à Convenção sobre os Direitos das Pessoas com Deficiência - 10</vt:lpstr>
      <vt:lpstr>Trabalho em grupo sobre a CDPD</vt:lpstr>
      <vt:lpstr>Apresentação: Os artigos da CDPD</vt:lpstr>
      <vt:lpstr>Apresentação: Os artigos da CDPD</vt:lpstr>
      <vt:lpstr>Apresentação: Os artigos da CDPD</vt:lpstr>
      <vt:lpstr>Apresentação: Os artigos da CDPD</vt:lpstr>
      <vt:lpstr>Apresentação: Os artigos da CDPD</vt:lpstr>
      <vt:lpstr>Apresentação: Os artigos da CDPD</vt:lpstr>
      <vt:lpstr>Apresentação: Os artigos da CDPD</vt:lpstr>
      <vt:lpstr>Apresentação: Os artigos da CDPD</vt:lpstr>
      <vt:lpstr>Apresentação: Os artigos da CDPD</vt:lpstr>
      <vt:lpstr>Apresentação: Os artigos da CDPD</vt:lpstr>
      <vt:lpstr>Apresentação: Os artigos da CDPD</vt:lpstr>
      <vt:lpstr>Apresentação: Os artigos da CDPD</vt:lpstr>
      <vt:lpstr>Apresentação: Os artigos da CDPD</vt:lpstr>
      <vt:lpstr>Apresentação: Os artigos da CDPD</vt:lpstr>
      <vt:lpstr>Apresentação: Os artigos da CDPD</vt:lpstr>
      <vt:lpstr>Apresentação: Os artigos da CDPD</vt:lpstr>
      <vt:lpstr>Apresentação: Os artigos da CDPD</vt:lpstr>
      <vt:lpstr>Apresentação: Os artigos da CDPD</vt:lpstr>
      <vt:lpstr>Apresentação: Os artigos da CDPD</vt:lpstr>
      <vt:lpstr>Apresentação: Os artigos da CDPD</vt:lpstr>
      <vt:lpstr>Apresentação: Os artigos da CDPD</vt:lpstr>
      <vt:lpstr>Apresentação: Os artigos da CDPD</vt:lpstr>
      <vt:lpstr>Apresentação: Os artigos da CDPD</vt:lpstr>
      <vt:lpstr>Apresentação: Os artigos da CDPD</vt:lpstr>
      <vt:lpstr>Apresentação: Os artigos da CDPD</vt:lpstr>
      <vt:lpstr>Apresentação: Os artigos da CDPD</vt:lpstr>
      <vt:lpstr>Apresentação: Os artigos da CDPD</vt:lpstr>
      <vt:lpstr>Apresentação: Os artigos da CDPD</vt:lpstr>
      <vt:lpstr>Apresentação: Os artigos da CDPD</vt:lpstr>
      <vt:lpstr>Apresentação: Os artigos da CDPD</vt:lpstr>
      <vt:lpstr>Apresentação: Os artigos da CDPD</vt:lpstr>
      <vt:lpstr>Apresentação: Os artigos da CDPD</vt:lpstr>
      <vt:lpstr>Apresentação: Os artigos da CDPD</vt:lpstr>
      <vt:lpstr>Apresentação: Os artigos da CDPD</vt:lpstr>
      <vt:lpstr>Apresentação: Os artigos da CDPD</vt:lpstr>
      <vt:lpstr>Apresentação: Os artigos da CDPD</vt:lpstr>
      <vt:lpstr>Apresentação: Os artigos da CDPD</vt:lpstr>
      <vt:lpstr>Apresentação: Os artigos da CDPD</vt:lpstr>
      <vt:lpstr>Apresentação: Os artigos da CDPD</vt:lpstr>
      <vt:lpstr>Apresentação: Os artigos da CDPD</vt:lpstr>
      <vt:lpstr>Apresentação: Os artigos da CDPD</vt:lpstr>
      <vt:lpstr>Apresentação: Os artigos da CDPD</vt:lpstr>
      <vt:lpstr>Apresentação: Os artigos da CDPD</vt:lpstr>
      <vt:lpstr>Apresentação: Os artigos da CDPD</vt:lpstr>
      <vt:lpstr>Apresentação: Os artigos da CDPD</vt:lpstr>
      <vt:lpstr>Apresentação: Os artigos da CDPD</vt:lpstr>
      <vt:lpstr>Apresentação: Os artigos da CDPD</vt:lpstr>
      <vt:lpstr>Apresentação: Os artigos da CDPD</vt:lpstr>
      <vt:lpstr>Apresentação: Os artigos da CDPD</vt:lpstr>
      <vt:lpstr>Apresentação: Os artigos da CDPD</vt:lpstr>
      <vt:lpstr>Apresentação: Os artigos da CDPD</vt:lpstr>
      <vt:lpstr>Tema 4: Aplicando a CDPD a cenários da vida real</vt:lpstr>
      <vt:lpstr>Exercício 4.1: Diferentes cenários</vt:lpstr>
      <vt:lpstr>Exercício 4.1: Diferentes cenários</vt:lpstr>
      <vt:lpstr>Exercício 4.1: Diferentes cenários</vt:lpstr>
      <vt:lpstr>Exercício 4.1: Diferentes cenários</vt:lpstr>
      <vt:lpstr>Exercício 4.1: Diferentes cenários</vt:lpstr>
      <vt:lpstr>Exercício 4.1: Diferentes cenários</vt:lpstr>
      <vt:lpstr>Exercício 4.1: Diferentes cenários</vt:lpstr>
      <vt:lpstr>Exercício 4.1: Diferentes cenários</vt:lpstr>
      <vt:lpstr>Exercício 4.1: Diferentes cenários</vt:lpstr>
      <vt:lpstr>Exercício 4.1: Diferentes cenários</vt:lpstr>
      <vt:lpstr>Exercício 4.1: Diferentes cenários</vt:lpstr>
      <vt:lpstr>Exercício 4.1: Diferentes cenários</vt:lpstr>
      <vt:lpstr>Tema 5: Ampliando o Artigo 12 – Reconhecimento igual perante a lei</vt:lpstr>
      <vt:lpstr>Exercício 5.1: Ampliando o Artigo 12 – O direito ao reconhecimento igual perante a lei</vt:lpstr>
      <vt:lpstr>Exercício 5.1: Ampliando o Artigo 12 – O direito ao reconhecimento igual perante a lei</vt:lpstr>
      <vt:lpstr>Exercício 5.1: Ampliando o Artigo 12 – O direito ao reconhecimento igual perante a lei</vt:lpstr>
      <vt:lpstr>Exercício 5.1: Ampliando o Artigo 12 – O direito ao reconhecimento igual perante a lei</vt:lpstr>
      <vt:lpstr>Exercício 5.1: Ampliando o Artigo 12 – O direito ao reconhecimento igual perante a lei</vt:lpstr>
      <vt:lpstr>Exercício 5.1: Ampliando o Artigo 12 – O direito ao reconhecimento igual perante a lei</vt:lpstr>
      <vt:lpstr>Apresentação: Artigo 12 da CDPD – Reconhecimento igual perante a lei</vt:lpstr>
      <vt:lpstr>Apresentação: Artigo 12 da CDPD – Reconhecimento igual perante a lei</vt:lpstr>
      <vt:lpstr>Apresentação: Artigo 12 da CDPD – Reconhecimento igual perante a lei</vt:lpstr>
      <vt:lpstr>Apresentação: Artigo 12 da CDPD – Reconhecimento igual perante a lei</vt:lpstr>
      <vt:lpstr>Apresentação: Artigo 12 da CDPD – Reconhecimento igual perante a lei</vt:lpstr>
      <vt:lpstr>Apresentação: Artigo 12 da CDPD – Reconhecimento igual perante a lei</vt:lpstr>
      <vt:lpstr>Apresentação: Artigo 12 da CDPD – Reconhecimento igual perante a lei</vt:lpstr>
      <vt:lpstr>Apresentação: Artigo 12 da CDPD – Reconhecimento igual perante a lei</vt:lpstr>
      <vt:lpstr>Apresentação: Artigo 12 da CDPD – Reconhecimento igual perante a lei</vt:lpstr>
      <vt:lpstr>Apresentação: Artigo 12 da CDPD – Reconhecimento igual perante a lei</vt:lpstr>
      <vt:lpstr>Exercício 5.2: Que mudanças incorpora o Artigo 12?</vt:lpstr>
      <vt:lpstr>Tema 6: Ampliando o Artigo 16 – Prevenção contra a exploração, a violência e o abuso</vt:lpstr>
      <vt:lpstr>Exercício 6.1: Discussão do Artigo16 da CDPD – Proteção contra a exploração, a violência e o abuso</vt:lpstr>
      <vt:lpstr>Exercício 6.1: Discussão do Artigo 16 da CDPD – Proteção contra a exploração, a violência e o abuso </vt:lpstr>
      <vt:lpstr>Exercício 6.1: Discussão do artigo 16 da CDPD - Liberdade contra a exploração, a violência e o abuso</vt:lpstr>
      <vt:lpstr>Exercício 6.1: Discussão do artigo 16 da CDPD - Liberdade contra a exploração, a violência e o abuso</vt:lpstr>
      <vt:lpstr>Exercício 6.1: Discussão do artigo 16 da CDPD - Liberdade contra a exploração, a violência e o abuso</vt:lpstr>
      <vt:lpstr>Exercício 6.1: Discussão do artigo 16 da CDPD - Liberdade contra a exploração, a violência e o abuso</vt:lpstr>
      <vt:lpstr>Exercício 6.2: Prevenção contra a exploração, a violência e o abuso - 1</vt:lpstr>
      <vt:lpstr>Exercício 6.2: Prevenção contra a exploração, a violência e o abuso - 1</vt:lpstr>
      <vt:lpstr>Tema 7: Ampliando o Artigo 19 – Viver de forma independente e ser incluído na comunidade</vt:lpstr>
      <vt:lpstr>Exercício 7.1: Discussão do Artigo 19 da CDPD – Direito a viver de forma independente e a ser incluído na comunidade </vt:lpstr>
      <vt:lpstr>Exercício 7.1: Discussão do Artigo 19 da CDPD – Direito a viver de forma independente e a ser incluído na comunidade </vt:lpstr>
      <vt:lpstr>Exercício 7.1: Discussão do Artigo 19 da CDPD – Direito a viver de forma independente e a ser incluído na comunidade </vt:lpstr>
      <vt:lpstr>Exercício 7.1: Discussão do Artigo 19 da CDPD – Direito a viver de forma independente e a ser incluído na comunidade </vt:lpstr>
      <vt:lpstr>Exercício 7.1: Discussão do Artigo 19 da CDPD – Direito a viver de forma independente e a ser incluído na comunidade </vt:lpstr>
      <vt:lpstr>Apresentação: Artigo 19 da CDPD – Direito a viver de forma independente e a ser incluído na comunidade  </vt:lpstr>
      <vt:lpstr>Apresentação: Artigo 19 da CDPD – Direito a viver de forma independente e a ser incluído na comunidade</vt:lpstr>
      <vt:lpstr>Apresentação: Artigo 19 da CDPD – Direito a viver de forma independente e a ser incluído na comunidade </vt:lpstr>
      <vt:lpstr>Apresentação: Artigo 19 da CDPD – Direito a viver de forma independente e a ser incluído na comunidade </vt:lpstr>
      <vt:lpstr>Apresentação: Artigo 19 da CDPD – Direito a viver de forma independente e a ser incluído na comunidade </vt:lpstr>
      <vt:lpstr>Exercício de reflexão</vt:lpstr>
      <vt:lpstr>Tema 8: Capacitar as pessoas para defender os direitos da CDPD </vt:lpstr>
      <vt:lpstr>Reflexão de temas anteriores</vt:lpstr>
      <vt:lpstr>Exercício 8.1: Por que eu deveria me envolver? Isso vai mudar alguma coisa? - 1</vt:lpstr>
      <vt:lpstr>Exercício 8.1: Por que eu deveria me envolver? Isso vai mudar alguma coisa? - 2</vt:lpstr>
      <vt:lpstr>Exercício 8.1: Por que eu deveria me envolver? Isso vai mudar alguma coisa? - 3</vt:lpstr>
      <vt:lpstr>Exercício 8.2: Tomando medidas para promover os direitos da CDPD - 1</vt:lpstr>
      <vt:lpstr>Exercício 8.2: Tomando medidas para promover os direitos da CDPD  - 2</vt:lpstr>
      <vt:lpstr>Concluindo o treinamento - 1</vt:lpstr>
      <vt:lpstr>Concluindo o treinamento – 2 </vt:lpstr>
      <vt:lpstr>Agradecimentos (1)</vt:lpstr>
      <vt:lpstr>Agradecimentos (2)</vt:lpstr>
      <vt:lpstr>Agradecimentos (3)</vt:lpstr>
      <vt:lpstr>Agradecimentos (4)</vt:lpstr>
      <vt:lpstr>Agradecimentos (5)</vt:lpstr>
      <vt:lpstr>Agradecimentos (6)</vt:lpstr>
      <vt:lpstr>Agradecimentos (7)</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David Bramley</dc:creator>
  <cp:lastModifiedBy>Márcia Maria Palhares</cp:lastModifiedBy>
  <cp:revision>28</cp:revision>
  <dcterms:created xsi:type="dcterms:W3CDTF">2018-12-31T14:56:36Z</dcterms:created>
  <dcterms:modified xsi:type="dcterms:W3CDTF">2025-08-29T00:18:56Z</dcterms:modified>
</cp:coreProperties>
</file>